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1FC6C-359A-4D40-8489-F22195C46554}" v="14" dt="2021-06-16T17:02:19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oop Tatti" userId="c8c0089d-aac0-4fe1-b48f-029110c1b3c3" providerId="ADAL" clId="{F681FC6C-359A-4D40-8489-F22195C46554}"/>
    <pc:docChg chg="undo custSel addSld modSld">
      <pc:chgData name="Anoop Tatti" userId="c8c0089d-aac0-4fe1-b48f-029110c1b3c3" providerId="ADAL" clId="{F681FC6C-359A-4D40-8489-F22195C46554}" dt="2021-06-16T17:02:20.718" v="127" actId="20577"/>
      <pc:docMkLst>
        <pc:docMk/>
      </pc:docMkLst>
      <pc:sldChg chg="modSp mod">
        <pc:chgData name="Anoop Tatti" userId="c8c0089d-aac0-4fe1-b48f-029110c1b3c3" providerId="ADAL" clId="{F681FC6C-359A-4D40-8489-F22195C46554}" dt="2021-06-16T13:36:06.682" v="87" actId="1076"/>
        <pc:sldMkLst>
          <pc:docMk/>
          <pc:sldMk cId="1333716675" sldId="257"/>
        </pc:sldMkLst>
        <pc:spChg chg="mod">
          <ac:chgData name="Anoop Tatti" userId="c8c0089d-aac0-4fe1-b48f-029110c1b3c3" providerId="ADAL" clId="{F681FC6C-359A-4D40-8489-F22195C46554}" dt="2021-06-16T13:36:06.682" v="87" actId="1076"/>
          <ac:spMkLst>
            <pc:docMk/>
            <pc:sldMk cId="1333716675" sldId="257"/>
            <ac:spMk id="2" creationId="{978EB384-6355-4DF2-A939-19F6B053B213}"/>
          </ac:spMkLst>
        </pc:spChg>
        <pc:spChg chg="mod">
          <ac:chgData name="Anoop Tatti" userId="c8c0089d-aac0-4fe1-b48f-029110c1b3c3" providerId="ADAL" clId="{F681FC6C-359A-4D40-8489-F22195C46554}" dt="2021-06-16T13:36:00.667" v="86" actId="404"/>
          <ac:spMkLst>
            <pc:docMk/>
            <pc:sldMk cId="1333716675" sldId="257"/>
            <ac:spMk id="3" creationId="{EF12E4E2-23F3-45FB-BA24-22200FA952FC}"/>
          </ac:spMkLst>
        </pc:spChg>
      </pc:sldChg>
      <pc:sldChg chg="modTransition">
        <pc:chgData name="Anoop Tatti" userId="c8c0089d-aac0-4fe1-b48f-029110c1b3c3" providerId="ADAL" clId="{F681FC6C-359A-4D40-8489-F22195C46554}" dt="2021-06-16T13:41:45.523" v="88"/>
        <pc:sldMkLst>
          <pc:docMk/>
          <pc:sldMk cId="3767519179" sldId="260"/>
        </pc:sldMkLst>
      </pc:sldChg>
      <pc:sldChg chg="addSp delSp modSp new mod">
        <pc:chgData name="Anoop Tatti" userId="c8c0089d-aac0-4fe1-b48f-029110c1b3c3" providerId="ADAL" clId="{F681FC6C-359A-4D40-8489-F22195C46554}" dt="2021-06-16T12:29:02.089" v="22" actId="207"/>
        <pc:sldMkLst>
          <pc:docMk/>
          <pc:sldMk cId="329542555" sldId="263"/>
        </pc:sldMkLst>
        <pc:spChg chg="del">
          <ac:chgData name="Anoop Tatti" userId="c8c0089d-aac0-4fe1-b48f-029110c1b3c3" providerId="ADAL" clId="{F681FC6C-359A-4D40-8489-F22195C46554}" dt="2021-06-16T12:27:01.963" v="6" actId="478"/>
          <ac:spMkLst>
            <pc:docMk/>
            <pc:sldMk cId="329542555" sldId="263"/>
            <ac:spMk id="2" creationId="{ADDCEF78-55B3-4735-9F6B-DEA418F11D07}"/>
          </ac:spMkLst>
        </pc:spChg>
        <pc:spChg chg="del">
          <ac:chgData name="Anoop Tatti" userId="c8c0089d-aac0-4fe1-b48f-029110c1b3c3" providerId="ADAL" clId="{F681FC6C-359A-4D40-8489-F22195C46554}" dt="2021-06-16T12:26:45.084" v="1" actId="478"/>
          <ac:spMkLst>
            <pc:docMk/>
            <pc:sldMk cId="329542555" sldId="263"/>
            <ac:spMk id="3" creationId="{FDD09F87-3B77-463D-AA68-A11A047C1CD3}"/>
          </ac:spMkLst>
        </pc:spChg>
        <pc:spChg chg="add mod">
          <ac:chgData name="Anoop Tatti" userId="c8c0089d-aac0-4fe1-b48f-029110c1b3c3" providerId="ADAL" clId="{F681FC6C-359A-4D40-8489-F22195C46554}" dt="2021-06-16T12:29:02.089" v="22" actId="207"/>
          <ac:spMkLst>
            <pc:docMk/>
            <pc:sldMk cId="329542555" sldId="263"/>
            <ac:spMk id="4" creationId="{FEA305C1-2B63-4325-B6F5-AD092304ED83}"/>
          </ac:spMkLst>
        </pc:spChg>
        <pc:picChg chg="add mod">
          <ac:chgData name="Anoop Tatti" userId="c8c0089d-aac0-4fe1-b48f-029110c1b3c3" providerId="ADAL" clId="{F681FC6C-359A-4D40-8489-F22195C46554}" dt="2021-06-16T12:27:31.834" v="11" actId="1076"/>
          <ac:picMkLst>
            <pc:docMk/>
            <pc:sldMk cId="329542555" sldId="263"/>
            <ac:picMk id="5" creationId="{EF7DD8E7-3B50-4A42-B78F-46A8197A1147}"/>
          </ac:picMkLst>
        </pc:picChg>
      </pc:sldChg>
      <pc:sldChg chg="modSp new mod">
        <pc:chgData name="Anoop Tatti" userId="c8c0089d-aac0-4fe1-b48f-029110c1b3c3" providerId="ADAL" clId="{F681FC6C-359A-4D40-8489-F22195C46554}" dt="2021-06-16T17:02:20.718" v="127" actId="20577"/>
        <pc:sldMkLst>
          <pc:docMk/>
          <pc:sldMk cId="1338905967" sldId="264"/>
        </pc:sldMkLst>
        <pc:spChg chg="mod">
          <ac:chgData name="Anoop Tatti" userId="c8c0089d-aac0-4fe1-b48f-029110c1b3c3" providerId="ADAL" clId="{F681FC6C-359A-4D40-8489-F22195C46554}" dt="2021-06-16T13:31:30.721" v="32" actId="20577"/>
          <ac:spMkLst>
            <pc:docMk/>
            <pc:sldMk cId="1338905967" sldId="264"/>
            <ac:spMk id="2" creationId="{D4F60A04-3F5C-4621-87A2-9F675AC0FA1C}"/>
          </ac:spMkLst>
        </pc:spChg>
        <pc:spChg chg="mod">
          <ac:chgData name="Anoop Tatti" userId="c8c0089d-aac0-4fe1-b48f-029110c1b3c3" providerId="ADAL" clId="{F681FC6C-359A-4D40-8489-F22195C46554}" dt="2021-06-16T17:02:20.718" v="127" actId="20577"/>
          <ac:spMkLst>
            <pc:docMk/>
            <pc:sldMk cId="1338905967" sldId="264"/>
            <ac:spMk id="3" creationId="{FBA12DD2-6E27-4E8B-9586-03DFFB565C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6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6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1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7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6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7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1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0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anoopt.mediu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5.png"/><Relationship Id="rId15" Type="http://schemas.openxmlformats.org/officeDocument/2006/relationships/image" Target="../media/image20.sv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sv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image" Target="../media/image5.png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2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oopt.medium.com/few-ways-of-obtaining-access-token-in-azure-application-to-application-authentication-40a9473a2dde" TargetMode="External"/><Relationship Id="rId2" Type="http://schemas.openxmlformats.org/officeDocument/2006/relationships/hyperlink" Target="https://github.com/anoopt/m365ukd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harepoint/dev/spfx/use-aadhttpclient-enterpriseapi" TargetMode="External"/><Relationship Id="rId4" Type="http://schemas.openxmlformats.org/officeDocument/2006/relationships/hyperlink" Target="https://docs.microsoft.com/en-us/azure/active-directory/develop/v2-oauth2-client-creds-grant-fl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14FE0-EBC7-4C88-8344-73D5CC72F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475" b="23192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8DE08-3171-4061-AA97-DF670ABEE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200">
                <a:solidFill>
                  <a:srgbClr val="FFFFFF"/>
                </a:solidFill>
              </a:rPr>
              <a:t>Options for obtaining an access token for Microsoft Graph in Azure applications</a:t>
            </a:r>
            <a:endParaRPr lang="en-GB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472AC-7CF8-4ED4-AE82-C8E86EC30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GB" sz="2200">
                <a:solidFill>
                  <a:srgbClr val="FFFFFF"/>
                </a:solidFill>
              </a:rPr>
              <a:t>Microsoft 365 UK User Group June 2021</a:t>
            </a:r>
          </a:p>
        </p:txBody>
      </p:sp>
    </p:spTree>
    <p:extLst>
      <p:ext uri="{BB962C8B-B14F-4D97-AF65-F5344CB8AC3E}">
        <p14:creationId xmlns:p14="http://schemas.microsoft.com/office/powerpoint/2010/main" val="277039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305C1-2B63-4325-B6F5-AD092304ED83}"/>
              </a:ext>
            </a:extLst>
          </p:cNvPr>
          <p:cNvSpPr txBox="1"/>
          <p:nvPr/>
        </p:nvSpPr>
        <p:spPr>
          <a:xfrm>
            <a:off x="471339" y="612844"/>
            <a:ext cx="11057641" cy="578795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return(</a:t>
            </a:r>
          </a:p>
          <a:p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&lt;div&gt;</a:t>
            </a:r>
          </a:p>
          <a:p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&lt;img src=“       ”/&gt;</a:t>
            </a:r>
          </a:p>
          <a:p>
            <a:endParaRPr lang="en-GB" sz="24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&lt;Name&gt;</a:t>
            </a:r>
            <a:r>
              <a:rPr lang="en-GB" sz="2400" dirty="0">
                <a:solidFill>
                  <a:schemeClr val="bg1"/>
                </a:solidFill>
                <a:highlight>
                  <a:srgbClr val="80808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Anoop Tatti</a:t>
            </a:r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&lt;/Name&gt;</a:t>
            </a:r>
          </a:p>
          <a:p>
            <a:endParaRPr lang="en-GB" sz="24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&lt;Work&gt;</a:t>
            </a:r>
            <a:r>
              <a:rPr lang="en-GB" sz="2400" dirty="0" err="1">
                <a:solidFill>
                  <a:schemeClr val="bg1"/>
                </a:solidFill>
                <a:highlight>
                  <a:srgbClr val="80808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Content+Cloud</a:t>
            </a:r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&lt;/Work&gt;</a:t>
            </a:r>
          </a:p>
          <a:p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</a:p>
          <a:p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&lt;Blog link=‘</a:t>
            </a:r>
            <a:r>
              <a:rPr lang="en-GB" sz="2400" dirty="0">
                <a:solidFill>
                  <a:schemeClr val="bg1"/>
                </a:solidFill>
                <a:highlight>
                  <a:srgbClr val="808080"/>
                </a:highlight>
                <a:latin typeface="Cascadia Code" panose="020B0609020000020004" pitchFamily="49" charset="0"/>
                <a:cs typeface="Cascadia Code" panose="020B060902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https://anoopt.medium.com</a:t>
            </a:r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’ /&gt;</a:t>
            </a:r>
          </a:p>
          <a:p>
            <a:endParaRPr lang="en-GB" sz="24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&lt;Twitter username=‘</a:t>
            </a:r>
            <a:r>
              <a:rPr lang="en-GB" sz="2400" dirty="0">
                <a:solidFill>
                  <a:schemeClr val="bg1"/>
                </a:solidFill>
                <a:highlight>
                  <a:srgbClr val="80808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anooptells</a:t>
            </a:r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’ /&gt;</a:t>
            </a:r>
          </a:p>
          <a:p>
            <a:endParaRPr lang="en-GB" sz="24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	&lt;GitHub username=‘</a:t>
            </a:r>
            <a:r>
              <a:rPr lang="en-GB" sz="2400" dirty="0">
                <a:solidFill>
                  <a:schemeClr val="bg1"/>
                </a:solidFill>
                <a:highlight>
                  <a:srgbClr val="80808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anoopt</a:t>
            </a:r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’ /&gt;</a:t>
            </a:r>
          </a:p>
          <a:p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&lt;/div&gt;</a:t>
            </a:r>
          </a:p>
          <a:p>
            <a:r>
              <a:rPr lang="en-GB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EF7DD8E7-3B50-4A42-B78F-46A8197A11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5" r="16289"/>
          <a:stretch/>
        </p:blipFill>
        <p:spPr>
          <a:xfrm>
            <a:off x="4219828" y="751836"/>
            <a:ext cx="1213920" cy="11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B1FD15-9CBB-4259-931E-1EB6A8719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D739765-2266-4358-BC9F-0DC2A6B7C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7772D55-3097-46EA-A34A-E1DFCA5E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95646B7-AF33-4444-8ACE-CE832D4A2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A3EF0E40-AEB8-4DF7-A67A-7317B3BF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07562" y="0"/>
            <a:ext cx="61844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EB384-6355-4DF2-A939-19F6B053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681" y="185873"/>
            <a:ext cx="4953000" cy="230860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Microsoft Graph</a:t>
            </a:r>
          </a:p>
        </p:txBody>
      </p:sp>
      <p:pic>
        <p:nvPicPr>
          <p:cNvPr id="1028" name="Picture 4" descr="Microsoft Graph | Postman API Network">
            <a:extLst>
              <a:ext uri="{FF2B5EF4-FFF2-40B4-BE49-F238E27FC236}">
                <a16:creationId xmlns:a16="http://schemas.microsoft.com/office/drawing/2014/main" id="{5858B3FC-4914-4E44-B3CD-6B80E587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340177"/>
            <a:ext cx="4817466" cy="417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E4E2-23F3-45FB-BA24-22200FA9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0" y="2298583"/>
            <a:ext cx="4952681" cy="43790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“</a:t>
            </a:r>
            <a:r>
              <a:rPr lang="en-US" sz="2400" dirty="0">
                <a:solidFill>
                  <a:srgbClr val="FFFFFF"/>
                </a:solidFill>
              </a:rPr>
              <a:t>Microsoft Graph is the gateway to data and intelligence in Microsoft 365. It provides a unified programmability model that you can use to access the tremendous amount of data in Microsoft 365, Windows 10, and Enterprise Mobility + Security.</a:t>
            </a:r>
            <a:r>
              <a:rPr lang="en-GB" sz="2400" dirty="0">
                <a:solidFill>
                  <a:srgbClr val="FFFFFF"/>
                </a:solidFill>
              </a:rPr>
              <a:t>”</a:t>
            </a:r>
          </a:p>
          <a:p>
            <a:pPr marL="0" indent="0">
              <a:buNone/>
            </a:pPr>
            <a:endParaRPr lang="en-GB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FFFF"/>
                </a:solidFill>
              </a:rPr>
              <a:t>https://docs.microsoft.com/</a:t>
            </a:r>
          </a:p>
          <a:p>
            <a:pPr marL="0" indent="0">
              <a:buNone/>
            </a:pPr>
            <a:endParaRPr lang="en-GB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1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crosoft Teams Logo transparent PNG - StickPNG">
            <a:extLst>
              <a:ext uri="{FF2B5EF4-FFF2-40B4-BE49-F238E27FC236}">
                <a16:creationId xmlns:a16="http://schemas.microsoft.com/office/drawing/2014/main" id="{4964D2F9-A2C0-40E1-B385-167D4708E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7" t="24065" r="22141" b="23902"/>
          <a:stretch/>
        </p:blipFill>
        <p:spPr bwMode="auto">
          <a:xfrm>
            <a:off x="9445083" y="289931"/>
            <a:ext cx="1769003" cy="165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vision Office 365 Groups and Modern Sites with ProvisionPoint">
            <a:extLst>
              <a:ext uri="{FF2B5EF4-FFF2-40B4-BE49-F238E27FC236}">
                <a16:creationId xmlns:a16="http://schemas.microsoft.com/office/drawing/2014/main" id="{6FADA2E4-EE66-4B8D-B9E0-A9ED43AD4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083" y="2291574"/>
            <a:ext cx="1776413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Microsoft SharePoint Logo in SVG Vector or PNG File Format - Logo .wine">
            <a:extLst>
              <a:ext uri="{FF2B5EF4-FFF2-40B4-BE49-F238E27FC236}">
                <a16:creationId xmlns:a16="http://schemas.microsoft.com/office/drawing/2014/main" id="{1AE5CC5D-8990-4504-8187-344FC293C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6" t="14634" r="26658" b="16261"/>
          <a:stretch/>
        </p:blipFill>
        <p:spPr bwMode="auto">
          <a:xfrm>
            <a:off x="9282235" y="3618805"/>
            <a:ext cx="2094698" cy="19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4C14A7-8131-40EC-B55C-24FF200339E8}"/>
              </a:ext>
            </a:extLst>
          </p:cNvPr>
          <p:cNvSpPr txBox="1"/>
          <p:nvPr/>
        </p:nvSpPr>
        <p:spPr>
          <a:xfrm>
            <a:off x="9231189" y="5876693"/>
            <a:ext cx="2196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…</a:t>
            </a:r>
          </a:p>
        </p:txBody>
      </p:sp>
      <p:pic>
        <p:nvPicPr>
          <p:cNvPr id="8" name="Picture 4" descr="Microsoft Graph | Postman API Network">
            <a:extLst>
              <a:ext uri="{FF2B5EF4-FFF2-40B4-BE49-F238E27FC236}">
                <a16:creationId xmlns:a16="http://schemas.microsoft.com/office/drawing/2014/main" id="{C95299D0-D03B-4C8B-91C2-E72A652A0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229227"/>
            <a:ext cx="2029391" cy="175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Internet with solid fill">
            <a:extLst>
              <a:ext uri="{FF2B5EF4-FFF2-40B4-BE49-F238E27FC236}">
                <a16:creationId xmlns:a16="http://schemas.microsoft.com/office/drawing/2014/main" id="{84065E9E-BD60-4403-BD38-F0129D701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472" y="262184"/>
            <a:ext cx="2029390" cy="202939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45AC4B-7938-4966-8E63-55DBF516A4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0537" y="3158902"/>
            <a:ext cx="1407145" cy="140714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771224F-9228-49AB-9F15-7C15F0DF59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2593" y="5071713"/>
            <a:ext cx="1407145" cy="140714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FAE6EC-2670-4697-BB7C-F7A3B293E8AE}"/>
              </a:ext>
            </a:extLst>
          </p:cNvPr>
          <p:cNvCxnSpPr/>
          <p:nvPr/>
        </p:nvCxnSpPr>
        <p:spPr>
          <a:xfrm>
            <a:off x="3155795" y="1405054"/>
            <a:ext cx="2553629" cy="1377057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1112D4-228E-416C-85E3-7464180BEF4D}"/>
              </a:ext>
            </a:extLst>
          </p:cNvPr>
          <p:cNvCxnSpPr>
            <a:cxnSpLocks/>
          </p:cNvCxnSpPr>
          <p:nvPr/>
        </p:nvCxnSpPr>
        <p:spPr>
          <a:xfrm flipV="1">
            <a:off x="2926314" y="3590080"/>
            <a:ext cx="2790478" cy="1241127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074A68-6385-406E-8CEB-5FCFFA120C6E}"/>
              </a:ext>
            </a:extLst>
          </p:cNvPr>
          <p:cNvCxnSpPr>
            <a:cxnSpLocks/>
          </p:cNvCxnSpPr>
          <p:nvPr/>
        </p:nvCxnSpPr>
        <p:spPr>
          <a:xfrm flipV="1">
            <a:off x="7844032" y="1349414"/>
            <a:ext cx="1335869" cy="975614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D9B24C-7F78-40B3-AEC9-817AD83C5F2A}"/>
              </a:ext>
            </a:extLst>
          </p:cNvPr>
          <p:cNvCxnSpPr>
            <a:cxnSpLocks/>
          </p:cNvCxnSpPr>
          <p:nvPr/>
        </p:nvCxnSpPr>
        <p:spPr>
          <a:xfrm>
            <a:off x="8318810" y="3041846"/>
            <a:ext cx="1126273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38670A-0015-40F2-8E85-7A8F5A2A0500}"/>
              </a:ext>
            </a:extLst>
          </p:cNvPr>
          <p:cNvCxnSpPr>
            <a:cxnSpLocks/>
          </p:cNvCxnSpPr>
          <p:nvPr/>
        </p:nvCxnSpPr>
        <p:spPr>
          <a:xfrm>
            <a:off x="7946366" y="3916807"/>
            <a:ext cx="1141878" cy="64924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46FC841A-A55B-4570-9B9E-914DCE58C2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7399" y="1636382"/>
            <a:ext cx="914400" cy="914400"/>
          </a:xfrm>
          <a:prstGeom prst="rect">
            <a:avLst/>
          </a:prstGeom>
        </p:spPr>
      </p:pic>
      <p:pic>
        <p:nvPicPr>
          <p:cNvPr id="32" name="Graphic 31" descr="Badge Cross with solid fill">
            <a:extLst>
              <a:ext uri="{FF2B5EF4-FFF2-40B4-BE49-F238E27FC236}">
                <a16:creationId xmlns:a16="http://schemas.microsoft.com/office/drawing/2014/main" id="{C7FFB0F4-FFEC-48E8-A81A-22CD5BAD13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59630" y="37534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1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crosoft Teams Logo transparent PNG - StickPNG">
            <a:extLst>
              <a:ext uri="{FF2B5EF4-FFF2-40B4-BE49-F238E27FC236}">
                <a16:creationId xmlns:a16="http://schemas.microsoft.com/office/drawing/2014/main" id="{4964D2F9-A2C0-40E1-B385-167D4708E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7" t="24065" r="22141" b="23902"/>
          <a:stretch/>
        </p:blipFill>
        <p:spPr bwMode="auto">
          <a:xfrm>
            <a:off x="9445083" y="289931"/>
            <a:ext cx="1769003" cy="165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vision Office 365 Groups and Modern Sites with ProvisionPoint">
            <a:extLst>
              <a:ext uri="{FF2B5EF4-FFF2-40B4-BE49-F238E27FC236}">
                <a16:creationId xmlns:a16="http://schemas.microsoft.com/office/drawing/2014/main" id="{6FADA2E4-EE66-4B8D-B9E0-A9ED43AD4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083" y="2291574"/>
            <a:ext cx="1776413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Microsoft SharePoint Logo in SVG Vector or PNG File Format - Logo .wine">
            <a:extLst>
              <a:ext uri="{FF2B5EF4-FFF2-40B4-BE49-F238E27FC236}">
                <a16:creationId xmlns:a16="http://schemas.microsoft.com/office/drawing/2014/main" id="{1AE5CC5D-8990-4504-8187-344FC293C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6" t="14634" r="26658" b="16261"/>
          <a:stretch/>
        </p:blipFill>
        <p:spPr bwMode="auto">
          <a:xfrm>
            <a:off x="9282235" y="3618805"/>
            <a:ext cx="2094698" cy="19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4C14A7-8131-40EC-B55C-24FF200339E8}"/>
              </a:ext>
            </a:extLst>
          </p:cNvPr>
          <p:cNvSpPr txBox="1"/>
          <p:nvPr/>
        </p:nvSpPr>
        <p:spPr>
          <a:xfrm>
            <a:off x="9231189" y="5876693"/>
            <a:ext cx="2196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…</a:t>
            </a:r>
          </a:p>
        </p:txBody>
      </p:sp>
      <p:pic>
        <p:nvPicPr>
          <p:cNvPr id="8" name="Picture 4" descr="Microsoft Graph | Postman API Network">
            <a:extLst>
              <a:ext uri="{FF2B5EF4-FFF2-40B4-BE49-F238E27FC236}">
                <a16:creationId xmlns:a16="http://schemas.microsoft.com/office/drawing/2014/main" id="{C95299D0-D03B-4C8B-91C2-E72A652A0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229227"/>
            <a:ext cx="2029391" cy="175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Internet with solid fill">
            <a:extLst>
              <a:ext uri="{FF2B5EF4-FFF2-40B4-BE49-F238E27FC236}">
                <a16:creationId xmlns:a16="http://schemas.microsoft.com/office/drawing/2014/main" id="{84065E9E-BD60-4403-BD38-F0129D701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472" y="262184"/>
            <a:ext cx="2029390" cy="202939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45AC4B-7938-4966-8E63-55DBF516A4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0537" y="3158902"/>
            <a:ext cx="1407145" cy="140714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771224F-9228-49AB-9F15-7C15F0DF59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2593" y="5071713"/>
            <a:ext cx="1407145" cy="140714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074A68-6385-406E-8CEB-5FCFFA120C6E}"/>
              </a:ext>
            </a:extLst>
          </p:cNvPr>
          <p:cNvCxnSpPr>
            <a:cxnSpLocks/>
          </p:cNvCxnSpPr>
          <p:nvPr/>
        </p:nvCxnSpPr>
        <p:spPr>
          <a:xfrm flipV="1">
            <a:off x="7844032" y="1349414"/>
            <a:ext cx="1335869" cy="975614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D9B24C-7F78-40B3-AEC9-817AD83C5F2A}"/>
              </a:ext>
            </a:extLst>
          </p:cNvPr>
          <p:cNvCxnSpPr>
            <a:cxnSpLocks/>
          </p:cNvCxnSpPr>
          <p:nvPr/>
        </p:nvCxnSpPr>
        <p:spPr>
          <a:xfrm>
            <a:off x="8318810" y="3041846"/>
            <a:ext cx="1126273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38670A-0015-40F2-8E85-7A8F5A2A0500}"/>
              </a:ext>
            </a:extLst>
          </p:cNvPr>
          <p:cNvCxnSpPr>
            <a:cxnSpLocks/>
          </p:cNvCxnSpPr>
          <p:nvPr/>
        </p:nvCxnSpPr>
        <p:spPr>
          <a:xfrm>
            <a:off x="7946366" y="3916807"/>
            <a:ext cx="1141878" cy="64924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26874061-261E-46B4-9307-E30FB4ECB3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3732" y="4392101"/>
            <a:ext cx="1222772" cy="1222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8EE4FD-6A80-4C3A-ABA5-EEC180B5FBD9}"/>
              </a:ext>
            </a:extLst>
          </p:cNvPr>
          <p:cNvSpPr txBox="1"/>
          <p:nvPr/>
        </p:nvSpPr>
        <p:spPr>
          <a:xfrm>
            <a:off x="3488301" y="5553527"/>
            <a:ext cx="202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Groups.Read</a:t>
            </a:r>
            <a:endParaRPr lang="en-GB" dirty="0"/>
          </a:p>
          <a:p>
            <a:pPr algn="ctr"/>
            <a:r>
              <a:rPr lang="en-GB" dirty="0" err="1"/>
              <a:t>Sites.ReadWrite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0CDE31-7B32-4519-80A8-743755185353}"/>
              </a:ext>
            </a:extLst>
          </p:cNvPr>
          <p:cNvCxnSpPr>
            <a:cxnSpLocks/>
          </p:cNvCxnSpPr>
          <p:nvPr/>
        </p:nvCxnSpPr>
        <p:spPr>
          <a:xfrm>
            <a:off x="3232551" y="2105144"/>
            <a:ext cx="2716557" cy="69314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6112A2-2C75-4B59-84EE-06628ACC35A8}"/>
              </a:ext>
            </a:extLst>
          </p:cNvPr>
          <p:cNvCxnSpPr>
            <a:cxnSpLocks/>
          </p:cNvCxnSpPr>
          <p:nvPr/>
        </p:nvCxnSpPr>
        <p:spPr>
          <a:xfrm flipV="1">
            <a:off x="2737175" y="4684100"/>
            <a:ext cx="1092393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83B9BD-A522-48CE-AD49-44AFC9B253A7}"/>
              </a:ext>
            </a:extLst>
          </p:cNvPr>
          <p:cNvCxnSpPr>
            <a:cxnSpLocks/>
          </p:cNvCxnSpPr>
          <p:nvPr/>
        </p:nvCxnSpPr>
        <p:spPr>
          <a:xfrm flipV="1">
            <a:off x="2708903" y="5230700"/>
            <a:ext cx="1092393" cy="1"/>
          </a:xfrm>
          <a:prstGeom prst="straightConnector1">
            <a:avLst/>
          </a:prstGeom>
          <a:ln w="381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36355A75-C976-4FCB-9563-3C1CD0B24D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02055" y="530166"/>
            <a:ext cx="1222772" cy="1222772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45AFC4-1342-47F6-BD1F-43F7324CB179}"/>
              </a:ext>
            </a:extLst>
          </p:cNvPr>
          <p:cNvCxnSpPr>
            <a:cxnSpLocks/>
          </p:cNvCxnSpPr>
          <p:nvPr/>
        </p:nvCxnSpPr>
        <p:spPr>
          <a:xfrm flipV="1">
            <a:off x="3138855" y="3429000"/>
            <a:ext cx="2810253" cy="487808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7309BD-ADCB-4317-B7B0-F6E660E2DC57}"/>
              </a:ext>
            </a:extLst>
          </p:cNvPr>
          <p:cNvCxnSpPr>
            <a:cxnSpLocks/>
          </p:cNvCxnSpPr>
          <p:nvPr/>
        </p:nvCxnSpPr>
        <p:spPr>
          <a:xfrm flipV="1">
            <a:off x="3047226" y="1460116"/>
            <a:ext cx="1092393" cy="1"/>
          </a:xfrm>
          <a:prstGeom prst="straightConnector1">
            <a:avLst/>
          </a:prstGeom>
          <a:ln w="381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9CBFB4-7A7C-4329-8B20-2A0E6CA959D0}"/>
              </a:ext>
            </a:extLst>
          </p:cNvPr>
          <p:cNvCxnSpPr>
            <a:cxnSpLocks/>
          </p:cNvCxnSpPr>
          <p:nvPr/>
        </p:nvCxnSpPr>
        <p:spPr>
          <a:xfrm>
            <a:off x="3068076" y="901965"/>
            <a:ext cx="1071543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Key with solid fill">
            <a:extLst>
              <a:ext uri="{FF2B5EF4-FFF2-40B4-BE49-F238E27FC236}">
                <a16:creationId xmlns:a16="http://schemas.microsoft.com/office/drawing/2014/main" id="{EC46609A-A923-459B-A9E6-24584CAA10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66552" y="2233568"/>
            <a:ext cx="760719" cy="760719"/>
          </a:xfrm>
          <a:prstGeom prst="rect">
            <a:avLst/>
          </a:prstGeom>
        </p:spPr>
      </p:pic>
      <p:pic>
        <p:nvPicPr>
          <p:cNvPr id="47" name="Graphic 46" descr="Key with solid fill">
            <a:extLst>
              <a:ext uri="{FF2B5EF4-FFF2-40B4-BE49-F238E27FC236}">
                <a16:creationId xmlns:a16="http://schemas.microsoft.com/office/drawing/2014/main" id="{F85235E9-4424-45A7-9A67-8B276F3D0D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21695" y="3060848"/>
            <a:ext cx="760719" cy="7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9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Microsoft Graph | Postman API Network">
            <a:extLst>
              <a:ext uri="{FF2B5EF4-FFF2-40B4-BE49-F238E27FC236}">
                <a16:creationId xmlns:a16="http://schemas.microsoft.com/office/drawing/2014/main" id="{C95299D0-D03B-4C8B-91C2-E72A652A0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2072" y="2156946"/>
            <a:ext cx="2029391" cy="175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45AC4B-7938-4966-8E63-55DBF516A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0674" y="1438902"/>
            <a:ext cx="1407145" cy="140714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771224F-9228-49AB-9F15-7C15F0DF5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0074" y="3036877"/>
            <a:ext cx="1407145" cy="140714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6874061-261E-46B4-9307-E30FB4ECB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79280" y="576603"/>
            <a:ext cx="1005431" cy="100543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6112A2-2C75-4B59-84EE-06628ACC35A8}"/>
              </a:ext>
            </a:extLst>
          </p:cNvPr>
          <p:cNvCxnSpPr>
            <a:cxnSpLocks/>
          </p:cNvCxnSpPr>
          <p:nvPr/>
        </p:nvCxnSpPr>
        <p:spPr>
          <a:xfrm>
            <a:off x="2152214" y="3246711"/>
            <a:ext cx="2450984" cy="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83B9BD-A522-48CE-AD49-44AFC9B253A7}"/>
              </a:ext>
            </a:extLst>
          </p:cNvPr>
          <p:cNvCxnSpPr>
            <a:cxnSpLocks/>
          </p:cNvCxnSpPr>
          <p:nvPr/>
        </p:nvCxnSpPr>
        <p:spPr>
          <a:xfrm flipV="1">
            <a:off x="1961001" y="2142474"/>
            <a:ext cx="2627747" cy="14472"/>
          </a:xfrm>
          <a:prstGeom prst="straightConnector1">
            <a:avLst/>
          </a:prstGeom>
          <a:ln w="381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45AFC4-1342-47F6-BD1F-43F7324CB179}"/>
              </a:ext>
            </a:extLst>
          </p:cNvPr>
          <p:cNvCxnSpPr>
            <a:cxnSpLocks/>
          </p:cNvCxnSpPr>
          <p:nvPr/>
        </p:nvCxnSpPr>
        <p:spPr>
          <a:xfrm flipV="1">
            <a:off x="6477918" y="2936828"/>
            <a:ext cx="2276081" cy="2790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Key with solid fill">
            <a:extLst>
              <a:ext uri="{FF2B5EF4-FFF2-40B4-BE49-F238E27FC236}">
                <a16:creationId xmlns:a16="http://schemas.microsoft.com/office/drawing/2014/main" id="{F85235E9-4424-45A7-9A67-8B276F3D0D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71671" y="2050580"/>
            <a:ext cx="760719" cy="76071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31768F4-4CA0-402C-909B-131499367A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9300" y="2058878"/>
            <a:ext cx="1811701" cy="1811701"/>
          </a:xfrm>
          <a:prstGeom prst="rect">
            <a:avLst/>
          </a:prstGeom>
        </p:spPr>
      </p:pic>
      <p:pic>
        <p:nvPicPr>
          <p:cNvPr id="17" name="Graphic 16" descr="Badge 1 with solid fill">
            <a:extLst>
              <a:ext uri="{FF2B5EF4-FFF2-40B4-BE49-F238E27FC236}">
                <a16:creationId xmlns:a16="http://schemas.microsoft.com/office/drawing/2014/main" id="{076D06C1-2494-47BE-B154-EAADD92EDC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47859" y="1242546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0DB512-0D3C-40C4-A7A6-76FDFD67D08C}"/>
              </a:ext>
            </a:extLst>
          </p:cNvPr>
          <p:cNvSpPr txBox="1"/>
          <p:nvPr/>
        </p:nvSpPr>
        <p:spPr>
          <a:xfrm>
            <a:off x="878138" y="4490231"/>
            <a:ext cx="5629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Azure app sends client id, client secret and scopes to Azure AD</a:t>
            </a:r>
          </a:p>
        </p:txBody>
      </p:sp>
      <p:pic>
        <p:nvPicPr>
          <p:cNvPr id="23" name="Graphic 22" descr="Badge with solid fill">
            <a:extLst>
              <a:ext uri="{FF2B5EF4-FFF2-40B4-BE49-F238E27FC236}">
                <a16:creationId xmlns:a16="http://schemas.microsoft.com/office/drawing/2014/main" id="{BD53CDD8-2DD6-4D05-AE06-15211FAD49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78548" y="3413379"/>
            <a:ext cx="914400" cy="914400"/>
          </a:xfrm>
          <a:prstGeom prst="rect">
            <a:avLst/>
          </a:prstGeom>
        </p:spPr>
      </p:pic>
      <p:pic>
        <p:nvPicPr>
          <p:cNvPr id="37" name="Graphic 36" descr="Key with solid fill">
            <a:extLst>
              <a:ext uri="{FF2B5EF4-FFF2-40B4-BE49-F238E27FC236}">
                <a16:creationId xmlns:a16="http://schemas.microsoft.com/office/drawing/2014/main" id="{42BADE1A-BB68-4597-8934-CC9D04748D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62259" y="3511532"/>
            <a:ext cx="760719" cy="76071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DAB7271-90AC-4762-BC7E-8E6AB766541C}"/>
              </a:ext>
            </a:extLst>
          </p:cNvPr>
          <p:cNvSpPr txBox="1"/>
          <p:nvPr/>
        </p:nvSpPr>
        <p:spPr>
          <a:xfrm>
            <a:off x="878138" y="5563020"/>
            <a:ext cx="5629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Azure AD does some checks and responds with an access token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ADE0C9-6526-4D66-B70A-E73A1F39186D}"/>
              </a:ext>
            </a:extLst>
          </p:cNvPr>
          <p:cNvSpPr txBox="1"/>
          <p:nvPr/>
        </p:nvSpPr>
        <p:spPr>
          <a:xfrm>
            <a:off x="6661509" y="4418421"/>
            <a:ext cx="42279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Azure app calls Microsoft Graph using that token</a:t>
            </a:r>
          </a:p>
        </p:txBody>
      </p:sp>
      <p:pic>
        <p:nvPicPr>
          <p:cNvPr id="28" name="Graphic 27" descr="Badge 3 with solid fill">
            <a:extLst>
              <a:ext uri="{FF2B5EF4-FFF2-40B4-BE49-F238E27FC236}">
                <a16:creationId xmlns:a16="http://schemas.microsoft.com/office/drawing/2014/main" id="{7DE37570-CDD8-47C7-B2B0-3BD4BBBFC7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94830" y="11444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19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38" grpId="0"/>
      <p:bldP spid="38" grpId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78C9-486B-4BFE-B9BB-EAEE98F4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 to get access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72B8-35A6-43C3-B779-DE9A37732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Microsoft have done the hard work</a:t>
            </a:r>
          </a:p>
          <a:p>
            <a:r>
              <a:rPr lang="en-GB" dirty="0"/>
              <a:t>ADAL </a:t>
            </a:r>
          </a:p>
          <a:p>
            <a:pPr lvl="1"/>
            <a:r>
              <a:rPr lang="en-GB" dirty="0"/>
              <a:t>Deprecated – support ends next year</a:t>
            </a:r>
          </a:p>
          <a:p>
            <a:r>
              <a:rPr lang="en-GB" dirty="0"/>
              <a:t>MSAL</a:t>
            </a:r>
          </a:p>
          <a:p>
            <a:r>
              <a:rPr lang="en-GB" dirty="0"/>
              <a:t>App authentication library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Azure.Identity</a:t>
            </a:r>
            <a:r>
              <a:rPr lang="en-GB" dirty="0"/>
              <a:t> instead</a:t>
            </a:r>
          </a:p>
          <a:p>
            <a:r>
              <a:rPr lang="en-GB" dirty="0" err="1"/>
              <a:t>Azure.Identity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4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FD91-B0FB-4D59-807C-A86D095B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5061-9DEA-4DDE-A8DA-9CE756F5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 registration</a:t>
            </a:r>
          </a:p>
          <a:p>
            <a:pPr lvl="1"/>
            <a:r>
              <a:rPr lang="en-GB" dirty="0" err="1"/>
              <a:t>Groups.Read.All</a:t>
            </a:r>
            <a:r>
              <a:rPr lang="en-GB" dirty="0"/>
              <a:t> permission</a:t>
            </a:r>
          </a:p>
          <a:p>
            <a:r>
              <a:rPr lang="en-GB" dirty="0"/>
              <a:t>Azure functions to get groups (Display name)</a:t>
            </a:r>
          </a:p>
          <a:p>
            <a:pPr lvl="1"/>
            <a:r>
              <a:rPr lang="en-GB" dirty="0"/>
              <a:t>4 functions</a:t>
            </a:r>
          </a:p>
          <a:p>
            <a:r>
              <a:rPr lang="en-GB" dirty="0"/>
              <a:t>Postman to call Azure function</a:t>
            </a:r>
          </a:p>
          <a:p>
            <a:r>
              <a:rPr lang="en-GB" dirty="0"/>
              <a:t>Logs to see access token</a:t>
            </a:r>
          </a:p>
          <a:p>
            <a:r>
              <a:rPr lang="en-GB" dirty="0"/>
              <a:t>jwt.ms to inspect</a:t>
            </a:r>
          </a:p>
        </p:txBody>
      </p:sp>
    </p:spTree>
    <p:extLst>
      <p:ext uri="{BB962C8B-B14F-4D97-AF65-F5344CB8AC3E}">
        <p14:creationId xmlns:p14="http://schemas.microsoft.com/office/powerpoint/2010/main" val="144226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0A04-3F5C-4621-87A2-9F675AC0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12DD2-6E27-4E8B-9586-03DFFB56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- </a:t>
            </a:r>
            <a:r>
              <a:rPr lang="en-GB" dirty="0" err="1">
                <a:hlinkClick r:id="rId2"/>
              </a:rPr>
              <a:t>anoopt</a:t>
            </a:r>
            <a:r>
              <a:rPr lang="en-GB" dirty="0">
                <a:hlinkClick r:id="rId2"/>
              </a:rPr>
              <a:t>/m365ukdemo (github.com)</a:t>
            </a:r>
            <a:endParaRPr lang="en-GB" dirty="0"/>
          </a:p>
          <a:p>
            <a:r>
              <a:rPr lang="en-GB" dirty="0">
                <a:hlinkClick r:id="rId3"/>
              </a:rPr>
              <a:t>App to app auth</a:t>
            </a:r>
            <a:endParaRPr lang="en-GB" dirty="0"/>
          </a:p>
          <a:p>
            <a:r>
              <a:rPr lang="en-GB" dirty="0">
                <a:hlinkClick r:id="rId4"/>
              </a:rPr>
              <a:t>OAuth 2.0 client credentials flow on the Microsoft identity platform | Microsoft Docs</a:t>
            </a:r>
            <a:endParaRPr lang="en-GB" dirty="0"/>
          </a:p>
          <a:p>
            <a:r>
              <a:rPr lang="en-GB" dirty="0">
                <a:hlinkClick r:id="rId5"/>
              </a:rPr>
              <a:t>Example of securing a </a:t>
            </a:r>
            <a:r>
              <a:rPr lang="en-GB">
                <a:hlinkClick r:id="rId5"/>
              </a:rPr>
              <a:t>function app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90596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LeftStep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297FE7"/>
      </a:accent1>
      <a:accent2>
        <a:srgbClr val="16B3CB"/>
      </a:accent2>
      <a:accent3>
        <a:srgbClr val="20B68C"/>
      </a:accent3>
      <a:accent4>
        <a:srgbClr val="14BA46"/>
      </a:accent4>
      <a:accent5>
        <a:srgbClr val="33BB21"/>
      </a:accent5>
      <a:accent6>
        <a:srgbClr val="69B414"/>
      </a:accent6>
      <a:hlink>
        <a:srgbClr val="AD7939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E07073F65C4149BC289DD2338AE11C" ma:contentTypeVersion="4" ma:contentTypeDescription="Create a new document." ma:contentTypeScope="" ma:versionID="e0177f39ce40d5bf696cadab8e92546d">
  <xsd:schema xmlns:xsd="http://www.w3.org/2001/XMLSchema" xmlns:xs="http://www.w3.org/2001/XMLSchema" xmlns:p="http://schemas.microsoft.com/office/2006/metadata/properties" xmlns:ns2="fc3b5099-01ea-4a0b-a9a7-a76df58ffe0c" xmlns:ns3="3be93385-2525-42af-ae9b-fd49266fc527" targetNamespace="http://schemas.microsoft.com/office/2006/metadata/properties" ma:root="true" ma:fieldsID="e8250f78c994541a3e21dcf6672dd227" ns2:_="" ns3:_="">
    <xsd:import namespace="fc3b5099-01ea-4a0b-a9a7-a76df58ffe0c"/>
    <xsd:import namespace="3be93385-2525-42af-ae9b-fd49266fc52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b5099-01ea-4a0b-a9a7-a76df58ffe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93385-2525-42af-ae9b-fd49266fc5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5AC6D5-CEC8-4A46-ABA9-8AA5FBF8FF49}"/>
</file>

<file path=customXml/itemProps2.xml><?xml version="1.0" encoding="utf-8"?>
<ds:datastoreItem xmlns:ds="http://schemas.openxmlformats.org/officeDocument/2006/customXml" ds:itemID="{EC7EFA46-B7ED-4647-933F-1FEA8E64A1E7}"/>
</file>

<file path=customXml/itemProps3.xml><?xml version="1.0" encoding="utf-8"?>
<ds:datastoreItem xmlns:ds="http://schemas.openxmlformats.org/officeDocument/2006/customXml" ds:itemID="{14DFBE3E-82BB-4DC2-B6B7-372C7C696F2A}"/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287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Cascadia Code</vt:lpstr>
      <vt:lpstr>Sabon Next LT</vt:lpstr>
      <vt:lpstr>DappledVTI</vt:lpstr>
      <vt:lpstr>Options for obtaining an access token for Microsoft Graph in Azure applications</vt:lpstr>
      <vt:lpstr>PowerPoint Presentation</vt:lpstr>
      <vt:lpstr>Microsoft Graph</vt:lpstr>
      <vt:lpstr>PowerPoint Presentation</vt:lpstr>
      <vt:lpstr>PowerPoint Presentation</vt:lpstr>
      <vt:lpstr>PowerPoint Presentation</vt:lpstr>
      <vt:lpstr>Options to get access token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for obtaining an access token for Microsoft Graph in Azure applications</dc:title>
  <dc:creator>Anoop Tatti</dc:creator>
  <cp:lastModifiedBy>Anoop Tatti</cp:lastModifiedBy>
  <cp:revision>11</cp:revision>
  <dcterms:created xsi:type="dcterms:W3CDTF">2021-06-15T21:43:47Z</dcterms:created>
  <dcterms:modified xsi:type="dcterms:W3CDTF">2021-06-16T17:02:30Z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0x01010067E07073F65C4149BC289DD2338AE11C</vt:lpwstr>
  </property>
  <property fmtid="{D5CDD505-2E9C-101B-9397-08002B2CF9AE}" pid="3" name="Order">
    <vt:r8>2700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