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/>
    <p:restoredTop sz="94632"/>
  </p:normalViewPr>
  <p:slideViewPr>
    <p:cSldViewPr snapToGrid="0" snapToObjects="1">
      <p:cViewPr>
        <p:scale>
          <a:sx n="59" d="100"/>
          <a:sy n="59" d="100"/>
        </p:scale>
        <p:origin x="2920" y="1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7D8E-763D-F949-AC4D-FDC93CDCD51E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6CBA19A-7380-E047-8DBB-09B2BEAFDDD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7D8E-763D-F949-AC4D-FDC93CDCD51E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BA19A-7380-E047-8DBB-09B2BEAFDDD0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7D8E-763D-F949-AC4D-FDC93CDCD51E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BA19A-7380-E047-8DBB-09B2BEAFDDD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7D8E-763D-F949-AC4D-FDC93CDCD51E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BA19A-7380-E047-8DBB-09B2BEAFDDD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7D8E-763D-F949-AC4D-FDC93CDCD51E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BA19A-7380-E047-8DBB-09B2BEAFDDD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7D8E-763D-F949-AC4D-FDC93CDCD51E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BA19A-7380-E047-8DBB-09B2BEAFDDD0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7D8E-763D-F949-AC4D-FDC93CDCD51E}" type="datetimeFigureOut">
              <a:rPr lang="en-US" smtClean="0"/>
              <a:t>12/3/20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BA19A-7380-E047-8DBB-09B2BEAFDDD0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7D8E-763D-F949-AC4D-FDC93CDCD51E}" type="datetimeFigureOut">
              <a:rPr lang="en-US" smtClean="0"/>
              <a:t>12/3/20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BA19A-7380-E047-8DBB-09B2BEAFDDD0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7D8E-763D-F949-AC4D-FDC93CDCD51E}" type="datetimeFigureOut">
              <a:rPr lang="en-US" smtClean="0"/>
              <a:t>12/3/20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BA19A-7380-E047-8DBB-09B2BEAFDD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7D8E-763D-F949-AC4D-FDC93CDCD51E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BA19A-7380-E047-8DBB-09B2BEAFDDD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BCF7D8E-763D-F949-AC4D-FDC93CDCD51E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BA19A-7380-E047-8DBB-09B2BEAFDDD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F7D8E-763D-F949-AC4D-FDC93CDCD51E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6CBA19A-7380-E047-8DBB-09B2BEAFDDD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8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Automated Bee Hummingbird Call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Rigas Simos</a:t>
            </a:r>
          </a:p>
          <a:p>
            <a:r>
              <a:rPr lang="en-US" dirty="0" smtClean="0"/>
              <a:t>12/3/2020</a:t>
            </a:r>
          </a:p>
          <a:p>
            <a:r>
              <a:rPr lang="en-US" dirty="0" smtClean="0"/>
              <a:t>Audio Signal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15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Time Warping (DTW)</a:t>
            </a:r>
          </a:p>
          <a:p>
            <a:endParaRPr lang="en-US" dirty="0" smtClean="0"/>
          </a:p>
          <a:p>
            <a:r>
              <a:rPr lang="en-US" dirty="0" smtClean="0"/>
              <a:t>Hidden Markov Model (HMM)</a:t>
            </a:r>
          </a:p>
          <a:p>
            <a:endParaRPr lang="en-US" dirty="0"/>
          </a:p>
          <a:p>
            <a:r>
              <a:rPr lang="en-US" dirty="0" smtClean="0"/>
              <a:t>Gaussian Measuring Models (GMM)</a:t>
            </a:r>
          </a:p>
          <a:p>
            <a:endParaRPr lang="en-US" dirty="0"/>
          </a:p>
          <a:p>
            <a:r>
              <a:rPr lang="en-US" dirty="0" smtClean="0"/>
              <a:t>Several other Spectral and Cepstral analysis feature extraction techniques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9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complex is not always better</a:t>
            </a:r>
          </a:p>
          <a:p>
            <a:endParaRPr lang="en-US" dirty="0"/>
          </a:p>
          <a:p>
            <a:r>
              <a:rPr lang="en-US" dirty="0" smtClean="0"/>
              <a:t>Importance of noise removal in speech and sound recognition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468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349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BH Background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Smallest known bird species in the world</a:t>
            </a:r>
          </a:p>
          <a:p>
            <a:endParaRPr lang="en-US" dirty="0" smtClean="0"/>
          </a:p>
          <a:p>
            <a:r>
              <a:rPr lang="en-US" dirty="0" smtClean="0"/>
              <a:t>Wing flapping </a:t>
            </a:r>
            <a:r>
              <a:rPr lang="mr-IN" dirty="0" smtClean="0"/>
              <a:t>–</a:t>
            </a:r>
            <a:r>
              <a:rPr lang="en-US" dirty="0" smtClean="0"/>
              <a:t> “Humming”</a:t>
            </a:r>
          </a:p>
          <a:p>
            <a:endParaRPr lang="en-US" dirty="0" smtClean="0"/>
          </a:p>
          <a:p>
            <a:r>
              <a:rPr lang="en-US" dirty="0" smtClean="0"/>
              <a:t>Male Mating Calls (focus sound of the project)</a:t>
            </a:r>
          </a:p>
          <a:p>
            <a:endParaRPr lang="en-US" dirty="0" smtClean="0"/>
          </a:p>
          <a:p>
            <a:r>
              <a:rPr lang="en-US" dirty="0"/>
              <a:t>Cuban native (exclusively found there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667" y="2015732"/>
            <a:ext cx="4694425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30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and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Conservation status: Near Threatened</a:t>
            </a:r>
          </a:p>
          <a:p>
            <a:endParaRPr lang="en-US" dirty="0"/>
          </a:p>
          <a:p>
            <a:r>
              <a:rPr lang="en-US" dirty="0" smtClean="0"/>
              <a:t>Urgent need for protection and conservation</a:t>
            </a:r>
          </a:p>
          <a:p>
            <a:endParaRPr lang="en-US" dirty="0"/>
          </a:p>
          <a:p>
            <a:r>
              <a:rPr lang="en-US" dirty="0" smtClean="0"/>
              <a:t>Suggestion: BH detection through automated sound analysis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10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inspiration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212275"/>
            <a:ext cx="4949221" cy="345061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“Protecting </a:t>
            </a:r>
            <a:r>
              <a:rPr lang="en-US" dirty="0"/>
              <a:t>Endangered Owl Species with MATLAB Audio Processing </a:t>
            </a:r>
            <a:r>
              <a:rPr lang="en-US" dirty="0" smtClean="0"/>
              <a:t>Algorithms” by Fujitsu </a:t>
            </a:r>
            <a:r>
              <a:rPr lang="en-US" dirty="0"/>
              <a:t>Kyushu Network Technologies Ltd.</a:t>
            </a:r>
          </a:p>
        </p:txBody>
      </p:sp>
      <p:pic>
        <p:nvPicPr>
          <p:cNvPr id="1026" name="Picture 2" descr="igure 1. A Blakiston’s fish owl. This is the largest species of owl (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467" y="2212275"/>
            <a:ext cx="4572000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45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preparation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8" y="2015732"/>
            <a:ext cx="9603275" cy="3450613"/>
          </a:xfrm>
        </p:spPr>
        <p:txBody>
          <a:bodyPr/>
          <a:lstStyle/>
          <a:p>
            <a:r>
              <a:rPr lang="en-US" dirty="0" smtClean="0"/>
              <a:t>Database: </a:t>
            </a:r>
            <a:r>
              <a:rPr lang="en-US" dirty="0" err="1" smtClean="0"/>
              <a:t>eBird</a:t>
            </a:r>
            <a:r>
              <a:rPr lang="en-US" dirty="0"/>
              <a:t> </a:t>
            </a:r>
            <a:r>
              <a:rPr lang="en-US" dirty="0" smtClean="0"/>
              <a:t>by Cornell lab </a:t>
            </a:r>
            <a:r>
              <a:rPr lang="en-US" dirty="0" err="1" smtClean="0"/>
              <a:t>ofOrnithology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Sunflower extension for quality recording</a:t>
            </a:r>
          </a:p>
          <a:p>
            <a:endParaRPr lang="en-US" dirty="0" smtClean="0"/>
          </a:p>
          <a:p>
            <a:r>
              <a:rPr lang="en-US" dirty="0" smtClean="0"/>
              <a:t>10 recordings of variable length used for preprocessing and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016" y="4426584"/>
            <a:ext cx="10058400" cy="207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74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Pre-processing of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Spectral subtraction</a:t>
            </a:r>
          </a:p>
          <a:p>
            <a:r>
              <a:rPr lang="en-US" dirty="0" smtClean="0"/>
              <a:t>High-pass filtering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893982"/>
            <a:ext cx="4804379" cy="37735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366" y="2893982"/>
            <a:ext cx="4684367" cy="377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99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Seav</a:t>
            </a:r>
            <a:r>
              <a:rPr lang="en-US" dirty="0" smtClean="0"/>
              <a:t>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Existing method:  </a:t>
            </a:r>
            <a:r>
              <a:rPr lang="en-GB" i="1" dirty="0"/>
              <a:t>H. </a:t>
            </a:r>
            <a:r>
              <a:rPr lang="en-GB" i="1" dirty="0" err="1"/>
              <a:t>Tyagi</a:t>
            </a:r>
            <a:r>
              <a:rPr lang="en-GB" i="1" dirty="0"/>
              <a:t>, R. M. </a:t>
            </a:r>
            <a:r>
              <a:rPr lang="en-GB" i="1" dirty="0" err="1"/>
              <a:t>Hegde</a:t>
            </a:r>
            <a:r>
              <a:rPr lang="en-GB" i="1" dirty="0"/>
              <a:t>, H. A. Murthy and A. </a:t>
            </a:r>
            <a:r>
              <a:rPr lang="en-GB" i="1" dirty="0" err="1"/>
              <a:t>Prabhakar</a:t>
            </a:r>
            <a:r>
              <a:rPr lang="en-GB" i="1" dirty="0"/>
              <a:t>, "Automatic identification of bird calls using Spectral Ensemble Average Voice Prints," 2006 14th European Signal Processing Conference, Florence, 2006, pp. 1-5.</a:t>
            </a:r>
            <a:r>
              <a:rPr lang="en-GB" dirty="0"/>
              <a:t> </a:t>
            </a:r>
            <a:endParaRPr lang="en-GB" dirty="0" smtClean="0"/>
          </a:p>
          <a:p>
            <a:r>
              <a:rPr lang="en-GB" dirty="0" smtClean="0"/>
              <a:t>Two one-second exemplary templates derived from sounds from previous slide</a:t>
            </a:r>
          </a:p>
          <a:p>
            <a:r>
              <a:rPr lang="en-GB" dirty="0" smtClean="0"/>
              <a:t>For J frames in a second,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207" y="3720095"/>
            <a:ext cx="5727700" cy="174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20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Seav</a:t>
            </a:r>
            <a:r>
              <a:rPr lang="en-US" dirty="0" smtClean="0"/>
              <a:t>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Templates for identification</a:t>
            </a:r>
          </a:p>
          <a:p>
            <a:r>
              <a:rPr lang="en-US" dirty="0" smtClean="0"/>
              <a:t>Determine similarity threshold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(Euclidean distance)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3434770"/>
            <a:ext cx="4153495" cy="33180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908" y="3401704"/>
            <a:ext cx="4191946" cy="331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4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different datasets:</a:t>
            </a:r>
          </a:p>
          <a:p>
            <a:pPr>
              <a:buFontTx/>
              <a:buChar char="-"/>
            </a:pPr>
            <a:r>
              <a:rPr lang="en-US" dirty="0" smtClean="0"/>
              <a:t>BH sound recordings (~92 % detection of BH sound patterns)</a:t>
            </a:r>
          </a:p>
          <a:p>
            <a:pPr>
              <a:buFontTx/>
              <a:buChar char="-"/>
            </a:pPr>
            <a:r>
              <a:rPr lang="en-US" dirty="0" smtClean="0"/>
              <a:t>Other Cuban bird recordings (No detection)</a:t>
            </a:r>
          </a:p>
          <a:p>
            <a:pPr>
              <a:buFontTx/>
              <a:buChar char="-"/>
            </a:pPr>
            <a:r>
              <a:rPr lang="en-US" dirty="0" smtClean="0"/>
              <a:t>Random recordings (music, human speech) (No detection)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Future testing (white noise addition to BH recordings)</a:t>
            </a:r>
          </a:p>
        </p:txBody>
      </p:sp>
    </p:spTree>
    <p:extLst>
      <p:ext uri="{BB962C8B-B14F-4D97-AF65-F5344CB8AC3E}">
        <p14:creationId xmlns:p14="http://schemas.microsoft.com/office/powerpoint/2010/main" val="91378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48</TotalTime>
  <Words>266</Words>
  <Application>Microsoft Macintosh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Mangal</vt:lpstr>
      <vt:lpstr>Gallery</vt:lpstr>
      <vt:lpstr>Automated Bee Hummingbird Call Detection</vt:lpstr>
      <vt:lpstr>BH Background information</vt:lpstr>
      <vt:lpstr>Problem and solution</vt:lpstr>
      <vt:lpstr>inspiration</vt:lpstr>
      <vt:lpstr>Dataset preparation </vt:lpstr>
      <vt:lpstr>Pre-processing of dataset</vt:lpstr>
      <vt:lpstr>Seav approach</vt:lpstr>
      <vt:lpstr>Seav approach</vt:lpstr>
      <vt:lpstr>Final testing</vt:lpstr>
      <vt:lpstr>Other approaches</vt:lpstr>
      <vt:lpstr>Lessons learned</vt:lpstr>
      <vt:lpstr>Thank you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Bee Hummingbird Call Detection</dc:title>
  <dc:creator>Rigas Simos</dc:creator>
  <cp:lastModifiedBy>Rigas Simos</cp:lastModifiedBy>
  <cp:revision>5</cp:revision>
  <dcterms:created xsi:type="dcterms:W3CDTF">2020-12-03T14:51:09Z</dcterms:created>
  <dcterms:modified xsi:type="dcterms:W3CDTF">2020-12-03T19:22:12Z</dcterms:modified>
</cp:coreProperties>
</file>