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68" r:id="rId4"/>
    <p:sldId id="269" r:id="rId5"/>
    <p:sldId id="286" r:id="rId6"/>
    <p:sldId id="288" r:id="rId7"/>
    <p:sldId id="289" r:id="rId8"/>
    <p:sldId id="290" r:id="rId9"/>
    <p:sldId id="291" r:id="rId10"/>
    <p:sldId id="270" r:id="rId11"/>
    <p:sldId id="277" r:id="rId12"/>
    <p:sldId id="257" r:id="rId13"/>
    <p:sldId id="267" r:id="rId14"/>
    <p:sldId id="258" r:id="rId15"/>
    <p:sldId id="283" r:id="rId16"/>
    <p:sldId id="273" r:id="rId17"/>
    <p:sldId id="284" r:id="rId18"/>
    <p:sldId id="276" r:id="rId19"/>
    <p:sldId id="263" r:id="rId20"/>
    <p:sldId id="278" r:id="rId21"/>
    <p:sldId id="280" r:id="rId22"/>
    <p:sldId id="260" r:id="rId23"/>
    <p:sldId id="2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5" d="100"/>
          <a:sy n="125" d="100"/>
        </p:scale>
        <p:origin x="2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ncsl.org/Portals/1/Documents/Elections/Legis_Control_2020_April%201.pdf" TargetMode="External"/><Relationship Id="rId2" Type="http://schemas.openxmlformats.org/officeDocument/2006/relationships/hyperlink" Target="https://www.abi.org/newsroom/bankruptcy-statistics"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29506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C2EB-9F10-4089-BFA8-285775B27FD6}"/>
              </a:ext>
            </a:extLst>
          </p:cNvPr>
          <p:cNvSpPr>
            <a:spLocks noGrp="1"/>
          </p:cNvSpPr>
          <p:nvPr>
            <p:ph type="title"/>
          </p:nvPr>
        </p:nvSpPr>
        <p:spPr/>
        <p:txBody>
          <a:bodyPr>
            <a:normAutofit fontScale="90000"/>
          </a:bodyPr>
          <a:lstStyle/>
          <a:p>
            <a:pPr algn="ctr"/>
            <a:r>
              <a:rPr lang="en-US" dirty="0"/>
              <a:t>Unemployment: Long Term vs Seasonal - 1 - </a:t>
            </a:r>
          </a:p>
        </p:txBody>
      </p:sp>
      <p:pic>
        <p:nvPicPr>
          <p:cNvPr id="13" name="Picture 12">
            <a:extLst>
              <a:ext uri="{FF2B5EF4-FFF2-40B4-BE49-F238E27FC236}">
                <a16:creationId xmlns:a16="http://schemas.microsoft.com/office/drawing/2014/main" id="{72DCE96F-C64F-4B83-A1F0-FB866BCC594E}"/>
              </a:ext>
            </a:extLst>
          </p:cNvPr>
          <p:cNvPicPr>
            <a:picLocks noChangeAspect="1"/>
          </p:cNvPicPr>
          <p:nvPr/>
        </p:nvPicPr>
        <p:blipFill>
          <a:blip r:embed="rId2"/>
          <a:stretch>
            <a:fillRect/>
          </a:stretch>
        </p:blipFill>
        <p:spPr>
          <a:xfrm>
            <a:off x="232474" y="1690689"/>
            <a:ext cx="7058664" cy="4105678"/>
          </a:xfrm>
          <a:prstGeom prst="rect">
            <a:avLst/>
          </a:prstGeom>
        </p:spPr>
      </p:pic>
      <p:sp>
        <p:nvSpPr>
          <p:cNvPr id="16" name="TextBox 15">
            <a:extLst>
              <a:ext uri="{FF2B5EF4-FFF2-40B4-BE49-F238E27FC236}">
                <a16:creationId xmlns:a16="http://schemas.microsoft.com/office/drawing/2014/main" id="{9CAA07CC-60FB-47A1-97BF-84EE3D18F5D7}"/>
              </a:ext>
            </a:extLst>
          </p:cNvPr>
          <p:cNvSpPr txBox="1"/>
          <p:nvPr/>
        </p:nvSpPr>
        <p:spPr>
          <a:xfrm>
            <a:off x="7291138" y="1690688"/>
            <a:ext cx="4363588" cy="3970318"/>
          </a:xfrm>
          <a:prstGeom prst="rect">
            <a:avLst/>
          </a:prstGeom>
          <a:noFill/>
        </p:spPr>
        <p:txBody>
          <a:bodyPr wrap="square" rtlCol="0">
            <a:spAutoFit/>
          </a:bodyPr>
          <a:lstStyle/>
          <a:p>
            <a:r>
              <a:rPr lang="en-US" dirty="0"/>
              <a:t>Seasonal Unemployment trends depict the dramatic increase covered since the start of the pandemic.</a:t>
            </a:r>
          </a:p>
          <a:p>
            <a:pPr marL="285750" indent="-285750">
              <a:buFont typeface="Courier New" panose="02070309020205020404" pitchFamily="49" charset="0"/>
              <a:buChar char="o"/>
            </a:pPr>
            <a:r>
              <a:rPr lang="en-US" dirty="0"/>
              <a:t>	</a:t>
            </a:r>
            <a:r>
              <a:rPr lang="en-US" sz="1800" dirty="0"/>
              <a:t> Of all the Ethnic groups, the African American and Hispanics groups have been the most affected.</a:t>
            </a:r>
          </a:p>
          <a:p>
            <a:endParaRPr lang="en-US" dirty="0"/>
          </a:p>
          <a:p>
            <a:r>
              <a:rPr lang="en-US" dirty="0"/>
              <a:t>Alarmingly though, Long-Term Unemployment, which covers those unemployed for at least 27 weeks, has accelerated, going up by 8-fold.</a:t>
            </a:r>
          </a:p>
          <a:p>
            <a:pPr marL="285750" indent="-285750">
              <a:buFont typeface="Courier New" panose="02070309020205020404" pitchFamily="49" charset="0"/>
              <a:buChar char="o"/>
            </a:pPr>
            <a:r>
              <a:rPr lang="en-US" dirty="0"/>
              <a:t>Rising long-term unemployment impacts the broader economy.</a:t>
            </a:r>
          </a:p>
          <a:p>
            <a:endParaRPr lang="en-US" dirty="0"/>
          </a:p>
        </p:txBody>
      </p:sp>
    </p:spTree>
    <p:extLst>
      <p:ext uri="{BB962C8B-B14F-4D97-AF65-F5344CB8AC3E}">
        <p14:creationId xmlns:p14="http://schemas.microsoft.com/office/powerpoint/2010/main" val="195289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D69B6D0-6A8B-45CD-8A91-C4631EF1ED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15700" y="1828800"/>
            <a:ext cx="3813562" cy="327454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620810C-01CB-4D54-B7BB-642ACC9AA747}"/>
              </a:ext>
            </a:extLst>
          </p:cNvPr>
          <p:cNvSpPr txBox="1">
            <a:spLocks/>
          </p:cNvSpPr>
          <p:nvPr/>
        </p:nvSpPr>
        <p:spPr>
          <a:xfrm>
            <a:off x="679174" y="1144345"/>
            <a:ext cx="6376477" cy="172284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r"/>
            <a:r>
              <a:rPr lang="en-US" sz="5600" spc="-300" dirty="0">
                <a:gradFill flip="none" rotWithShape="1">
                  <a:gsLst>
                    <a:gs pos="32000">
                      <a:srgbClr val="E3E3E3"/>
                    </a:gs>
                    <a:gs pos="0">
                      <a:srgbClr val="969696"/>
                    </a:gs>
                    <a:gs pos="100000">
                      <a:srgbClr val="FFFFFF"/>
                    </a:gs>
                  </a:gsLst>
                  <a:lin ang="8100000" scaled="1"/>
                  <a:tileRect/>
                </a:gradFill>
                <a:effectLst>
                  <a:outerShdw blurRad="469900" dist="342900" dir="5400000" sy="-20000" rotWithShape="0">
                    <a:prstClr val="black">
                      <a:alpha val="66000"/>
                    </a:prstClr>
                  </a:outerShdw>
                </a:effectLst>
              </a:rPr>
              <a:t>Unemployment: Long Term vs Seasonal - 2 - </a:t>
            </a:r>
          </a:p>
        </p:txBody>
      </p:sp>
      <p:sp>
        <p:nvSpPr>
          <p:cNvPr id="5" name="TextBox 4">
            <a:extLst>
              <a:ext uri="{FF2B5EF4-FFF2-40B4-BE49-F238E27FC236}">
                <a16:creationId xmlns:a16="http://schemas.microsoft.com/office/drawing/2014/main" id="{965CC6AD-06CF-4897-A7F6-1B405B69858F}"/>
              </a:ext>
            </a:extLst>
          </p:cNvPr>
          <p:cNvSpPr txBox="1"/>
          <p:nvPr/>
        </p:nvSpPr>
        <p:spPr>
          <a:xfrm>
            <a:off x="877330" y="3507983"/>
            <a:ext cx="6178321" cy="2308324"/>
          </a:xfrm>
          <a:prstGeom prst="rect">
            <a:avLst/>
          </a:prstGeom>
          <a:noFill/>
        </p:spPr>
        <p:txBody>
          <a:bodyPr wrap="square" rtlCol="0">
            <a:spAutoFit/>
          </a:bodyPr>
          <a:lstStyle/>
          <a:p>
            <a:r>
              <a:rPr lang="en-US" dirty="0"/>
              <a:t>From the boxplot, the  outliers represent the Y2020 unemployment numbers.</a:t>
            </a:r>
          </a:p>
          <a:p>
            <a:pPr marL="285750" indent="-285750">
              <a:buFont typeface="Courier New" panose="02070309020205020404" pitchFamily="49" charset="0"/>
              <a:buChar char="o"/>
            </a:pPr>
            <a:r>
              <a:rPr lang="en-US" dirty="0"/>
              <a:t>It may be inferred that exogeneous shocks to the economy result in considerable erratic variations in fundamental economic measures.</a:t>
            </a:r>
          </a:p>
          <a:p>
            <a:pPr marL="285750" indent="-285750">
              <a:buFont typeface="Courier New" panose="02070309020205020404" pitchFamily="49" charset="0"/>
              <a:buChar char="o"/>
            </a:pPr>
            <a:r>
              <a:rPr lang="en-US" dirty="0"/>
              <a:t>The question is how long do we see these as outliers, or if they become the norm.</a:t>
            </a:r>
          </a:p>
          <a:p>
            <a:endParaRPr lang="en-US" dirty="0">
              <a:solidFill>
                <a:schemeClr val="bg1"/>
              </a:solidFill>
            </a:endParaRPr>
          </a:p>
        </p:txBody>
      </p:sp>
    </p:spTree>
    <p:extLst>
      <p:ext uri="{BB962C8B-B14F-4D97-AF65-F5344CB8AC3E}">
        <p14:creationId xmlns:p14="http://schemas.microsoft.com/office/powerpoint/2010/main" val="26112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0087-F563-425D-B095-3FCC5AAD3652}"/>
              </a:ext>
            </a:extLst>
          </p:cNvPr>
          <p:cNvSpPr>
            <a:spLocks noGrp="1"/>
          </p:cNvSpPr>
          <p:nvPr>
            <p:ph type="title"/>
          </p:nvPr>
        </p:nvSpPr>
        <p:spPr>
          <a:xfrm>
            <a:off x="457479" y="122858"/>
            <a:ext cx="7052937" cy="2511111"/>
          </a:xfrm>
        </p:spPr>
        <p:txBody>
          <a:bodyPr vert="horz" wrap="square" lIns="91440" tIns="45720" rIns="91440" bIns="45720" rtlCol="0" anchor="t">
            <a:normAutofit/>
          </a:bodyPr>
          <a:lstStyle/>
          <a:p>
            <a:pPr algn="r"/>
            <a:r>
              <a:rPr lang="en-US" sz="56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Long Term Unemployment vs </a:t>
            </a:r>
            <a:r>
              <a:rPr lang="en-US" sz="5600" spc="-300" dirty="0" err="1">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Covid</a:t>
            </a:r>
            <a:r>
              <a:rPr lang="en-US" sz="56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 Increase</a:t>
            </a:r>
          </a:p>
        </p:txBody>
      </p:sp>
      <p:pic>
        <p:nvPicPr>
          <p:cNvPr id="2050" name="Picture 2">
            <a:extLst>
              <a:ext uri="{FF2B5EF4-FFF2-40B4-BE49-F238E27FC236}">
                <a16:creationId xmlns:a16="http://schemas.microsoft.com/office/drawing/2014/main" id="{36CB1148-3FA4-4B5E-B9E2-A43022173D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29599" y="321276"/>
            <a:ext cx="3731741" cy="32632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B6080DC-CD3E-4277-B9ED-0D2342E307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29599" y="3682313"/>
            <a:ext cx="3855309" cy="25375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443CCB-68A5-4E17-80B4-4BC418D83A3C}"/>
              </a:ext>
            </a:extLst>
          </p:cNvPr>
          <p:cNvSpPr txBox="1"/>
          <p:nvPr/>
        </p:nvSpPr>
        <p:spPr>
          <a:xfrm>
            <a:off x="741405" y="3089189"/>
            <a:ext cx="6845211" cy="3970318"/>
          </a:xfrm>
          <a:prstGeom prst="rect">
            <a:avLst/>
          </a:prstGeom>
          <a:noFill/>
        </p:spPr>
        <p:txBody>
          <a:bodyPr wrap="square" rtlCol="0">
            <a:spAutoFit/>
          </a:bodyPr>
          <a:lstStyle/>
          <a:p>
            <a:r>
              <a:rPr lang="en-US" dirty="0"/>
              <a:t>We attempted to establish the correlation between long-term unemployment vs </a:t>
            </a:r>
            <a:r>
              <a:rPr lang="en-US" dirty="0" err="1"/>
              <a:t>Covid</a:t>
            </a:r>
            <a:r>
              <a:rPr lang="en-US" dirty="0"/>
              <a:t> New Cases using monthly data.</a:t>
            </a:r>
          </a:p>
          <a:p>
            <a:endParaRPr lang="en-US" dirty="0"/>
          </a:p>
          <a:p>
            <a:r>
              <a:rPr lang="en-US" dirty="0"/>
              <a:t>Simply plotted, both are on an upward trend.</a:t>
            </a:r>
          </a:p>
          <a:p>
            <a:endParaRPr lang="en-US" dirty="0"/>
          </a:p>
          <a:p>
            <a:r>
              <a:rPr lang="en-US" dirty="0"/>
              <a:t>However, the scatter plot exhibits very wide dispersion, possibly because:</a:t>
            </a:r>
          </a:p>
          <a:p>
            <a:r>
              <a:rPr lang="en-US" dirty="0"/>
              <a:t>	1.  data is monthly (long-term unemployment is available only on a monthly basis)</a:t>
            </a:r>
          </a:p>
          <a:p>
            <a:r>
              <a:rPr lang="en-US" dirty="0"/>
              <a:t>	2. There is no depth to the data as only 10 sets of monthly data is tracked.</a:t>
            </a:r>
          </a:p>
          <a:p>
            <a:endParaRPr lang="en-US" dirty="0"/>
          </a:p>
          <a:p>
            <a:endParaRPr lang="en-US" dirty="0"/>
          </a:p>
          <a:p>
            <a:endParaRPr lang="en-US" dirty="0"/>
          </a:p>
        </p:txBody>
      </p:sp>
    </p:spTree>
    <p:extLst>
      <p:ext uri="{BB962C8B-B14F-4D97-AF65-F5344CB8AC3E}">
        <p14:creationId xmlns:p14="http://schemas.microsoft.com/office/powerpoint/2010/main" val="348069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bankruptcy filings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550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Observing period before and after pandemic begins</a:t>
            </a:r>
            <a:endParaRPr lang="en-US" sz="2500" dirty="0"/>
          </a:p>
          <a:p>
            <a:pPr marL="914400" lvl="1" indent="-457200">
              <a:buFont typeface="+mj-lt"/>
              <a:buAutoNum type="arabicPeriod"/>
            </a:pPr>
            <a:r>
              <a:rPr lang="en-US" sz="2900" dirty="0"/>
              <a:t>Combined Chapter 13 and 7  bankruptcies</a:t>
            </a:r>
          </a:p>
          <a:p>
            <a:pPr lvl="2"/>
            <a:r>
              <a:rPr lang="en-US" sz="2500" dirty="0">
                <a:solidFill>
                  <a:srgbClr val="FFC000"/>
                </a:solidFill>
              </a:rPr>
              <a:t>First analysis by total bankruptcies</a:t>
            </a:r>
          </a:p>
          <a:p>
            <a:pPr lvl="2"/>
            <a:r>
              <a:rPr lang="en-US" sz="2500" dirty="0">
                <a:solidFill>
                  <a:srgbClr val="FFC000"/>
                </a:solidFill>
              </a:rPr>
              <a:t>Second analysis by average bankruptcy rates per 100,000</a:t>
            </a:r>
          </a:p>
          <a:p>
            <a:pPr marL="914400" lvl="2" indent="0">
              <a:buNone/>
            </a:pPr>
            <a:endParaRPr lang="en-US" dirty="0"/>
          </a:p>
          <a:p>
            <a:pPr marL="0" indent="0">
              <a:buNone/>
            </a:pPr>
            <a:r>
              <a:rPr lang="en-US" sz="4000" dirty="0"/>
              <a:t>Have Republican controlled states faired better or worse through the pandemic?</a:t>
            </a:r>
          </a:p>
          <a:p>
            <a:endParaRPr lang="en-US" sz="4000" dirty="0"/>
          </a:p>
          <a:p>
            <a:pPr marL="0" indent="0">
              <a:buNone/>
            </a:pPr>
            <a:r>
              <a:rPr lang="en-US" sz="4000" dirty="0"/>
              <a:t>And if so, can we infer why?</a:t>
            </a:r>
          </a:p>
          <a:p>
            <a:endParaRPr lang="en-US" dirty="0"/>
          </a:p>
          <a:p>
            <a:r>
              <a:rPr lang="en-US" dirty="0"/>
              <a:t>Sources: </a:t>
            </a:r>
          </a:p>
          <a:p>
            <a:pPr lvl="1">
              <a:buFont typeface="Courier New" panose="02070309020205020404" pitchFamily="49" charset="0"/>
              <a:buChar char="o"/>
            </a:pPr>
            <a:r>
              <a:rPr lang="en-US" dirty="0"/>
              <a:t>13 and 7 bankruptcy filings by state.csv - </a:t>
            </a:r>
            <a:r>
              <a:rPr lang="en-US" dirty="0">
                <a:hlinkClick r:id="rId2"/>
              </a:rPr>
              <a:t>https://www.abi.org/newsroom/bankruptcy-statistics</a:t>
            </a:r>
            <a:endParaRPr lang="en-US" dirty="0"/>
          </a:p>
          <a:p>
            <a:pPr lvl="1">
              <a:buFont typeface="Courier New" panose="02070309020205020404" pitchFamily="49" charset="0"/>
              <a:buChar char="o"/>
            </a:pPr>
            <a:r>
              <a:rPr lang="en-US" dirty="0"/>
              <a:t>Partisan control.pdf - </a:t>
            </a:r>
            <a:r>
              <a:rPr lang="en-US" dirty="0">
                <a:hlinkClick r:id="rId3"/>
              </a:rPr>
              <a:t>https://www.ncsl.org/Portals/1/Documents/Elections/Legis_Control_2020_April%201.pdf</a:t>
            </a:r>
            <a:endParaRPr lang="en-US" dirty="0"/>
          </a:p>
          <a:p>
            <a:pPr lvl="1">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44577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892363" cy="2308324"/>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For loop import and read 20+ Excel files</a:t>
            </a:r>
          </a:p>
          <a:p>
            <a:pPr marL="800100" lvl="1" indent="-342900">
              <a:buFont typeface="+mj-lt"/>
              <a:buAutoNum type="arabicPeriod"/>
            </a:pPr>
            <a:r>
              <a:rPr lang="en-US" dirty="0"/>
              <a:t>Extract and paste monthly </a:t>
            </a:r>
            <a:r>
              <a:rPr lang="en-US" dirty="0" err="1"/>
              <a:t>commulative</a:t>
            </a:r>
            <a:r>
              <a:rPr lang="en-US" dirty="0"/>
              <a:t> data into an empty </a:t>
            </a:r>
            <a:r>
              <a:rPr lang="en-US" dirty="0" err="1"/>
              <a:t>dataframe</a:t>
            </a:r>
            <a:endParaRPr lang="en-US" dirty="0"/>
          </a:p>
          <a:p>
            <a:pPr marL="800100" lvl="1" indent="-342900">
              <a:buFont typeface="+mj-lt"/>
              <a:buAutoNum type="arabicPeriod"/>
            </a:pPr>
            <a:r>
              <a:rPr lang="en-US" dirty="0"/>
              <a:t>Convert cumulative data using .diff() and .replace() null and negatives with correct</a:t>
            </a:r>
          </a:p>
          <a:p>
            <a:pPr marL="800100" lvl="1" indent="-342900">
              <a:buFont typeface="+mj-lt"/>
              <a:buAutoNum type="arabicPeriod"/>
            </a:pPr>
            <a:r>
              <a:rPr lang="en-US" dirty="0"/>
              <a:t>Merge bankruptcy, state control, and census datasets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406501" y="3630553"/>
            <a:ext cx="5715371" cy="2585323"/>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err="1"/>
              <a:t>Groupby</a:t>
            </a:r>
            <a:r>
              <a:rPr lang="en-US" dirty="0"/>
              <a:t> by state control</a:t>
            </a:r>
          </a:p>
          <a:p>
            <a:pPr marL="800100" lvl="1" indent="-342900">
              <a:buFont typeface="+mj-lt"/>
              <a:buAutoNum type="arabicPeriod"/>
            </a:pPr>
            <a:r>
              <a:rPr lang="en-US" dirty="0"/>
              <a:t>Apply the ‘mean’ functions to the columns of avg bankruptcies per 100k</a:t>
            </a:r>
          </a:p>
          <a:p>
            <a:pPr lvl="2"/>
            <a:endParaRPr lang="en-US" dirty="0"/>
          </a:p>
          <a:p>
            <a:pPr lvl="1"/>
            <a:r>
              <a:rPr lang="en-US" dirty="0">
                <a:solidFill>
                  <a:srgbClr val="FFC000"/>
                </a:solidFill>
              </a:rPr>
              <a:t>*For loops to traverse dataset relatively large scale*</a:t>
            </a:r>
          </a:p>
          <a:p>
            <a:pPr lvl="1"/>
            <a:r>
              <a:rPr lang="en-US" dirty="0">
                <a:solidFill>
                  <a:srgbClr val="FFC000"/>
                </a:solidFill>
              </a:rPr>
              <a:t>*Engineer around </a:t>
            </a:r>
            <a:r>
              <a:rPr lang="en-US" dirty="0" err="1">
                <a:solidFill>
                  <a:srgbClr val="FFC000"/>
                </a:solidFill>
              </a:rPr>
              <a:t>groupby</a:t>
            </a:r>
            <a:r>
              <a:rPr lang="en-US" dirty="0">
                <a:solidFill>
                  <a:srgbClr val="FFC000"/>
                </a:solidFill>
              </a:rPr>
              <a:t> limitations*</a:t>
            </a:r>
          </a:p>
          <a:p>
            <a:pPr lvl="1"/>
            <a:r>
              <a:rPr lang="en-US" dirty="0">
                <a:solidFill>
                  <a:srgbClr val="FFC000"/>
                </a:solidFill>
              </a:rPr>
              <a:t>*Many decisions about when to merge or append or extract to wholly new </a:t>
            </a:r>
            <a:r>
              <a:rPr lang="en-US" dirty="0" err="1">
                <a:solidFill>
                  <a:srgbClr val="FFC000"/>
                </a:solidFill>
              </a:rPr>
              <a:t>dataframe</a:t>
            </a:r>
            <a:r>
              <a:rPr lang="en-US" dirty="0">
                <a:solidFill>
                  <a:srgbClr val="FFC000"/>
                </a:solidFill>
              </a:rPr>
              <a:t>*</a:t>
            </a:r>
          </a:p>
        </p:txBody>
      </p:sp>
      <p:pic>
        <p:nvPicPr>
          <p:cNvPr id="3" name="Picture 2">
            <a:extLst>
              <a:ext uri="{FF2B5EF4-FFF2-40B4-BE49-F238E27FC236}">
                <a16:creationId xmlns:a16="http://schemas.microsoft.com/office/drawing/2014/main" id="{5C064917-2BC3-4CC1-B290-7DE928466DB6}"/>
              </a:ext>
            </a:extLst>
          </p:cNvPr>
          <p:cNvPicPr>
            <a:picLocks noChangeAspect="1"/>
          </p:cNvPicPr>
          <p:nvPr/>
        </p:nvPicPr>
        <p:blipFill>
          <a:blip r:embed="rId2"/>
          <a:stretch>
            <a:fillRect/>
          </a:stretch>
        </p:blipFill>
        <p:spPr>
          <a:xfrm>
            <a:off x="1180730" y="3810470"/>
            <a:ext cx="3284736" cy="2762306"/>
          </a:xfrm>
          <a:prstGeom prst="rect">
            <a:avLst/>
          </a:prstGeom>
        </p:spPr>
      </p:pic>
      <p:pic>
        <p:nvPicPr>
          <p:cNvPr id="4" name="Picture 3">
            <a:extLst>
              <a:ext uri="{FF2B5EF4-FFF2-40B4-BE49-F238E27FC236}">
                <a16:creationId xmlns:a16="http://schemas.microsoft.com/office/drawing/2014/main" id="{62A3B77E-8340-40CF-B71C-4135C676226C}"/>
              </a:ext>
            </a:extLst>
          </p:cNvPr>
          <p:cNvPicPr>
            <a:picLocks noChangeAspect="1"/>
          </p:cNvPicPr>
          <p:nvPr/>
        </p:nvPicPr>
        <p:blipFill>
          <a:blip r:embed="rId3"/>
          <a:stretch>
            <a:fillRect/>
          </a:stretch>
        </p:blipFill>
        <p:spPr>
          <a:xfrm>
            <a:off x="6005771" y="1539360"/>
            <a:ext cx="4318959" cy="1978909"/>
          </a:xfrm>
          <a:prstGeom prst="rect">
            <a:avLst/>
          </a:prstGeom>
        </p:spPr>
      </p:pic>
    </p:spTree>
    <p:extLst>
      <p:ext uri="{BB962C8B-B14F-4D97-AF65-F5344CB8AC3E}">
        <p14:creationId xmlns:p14="http://schemas.microsoft.com/office/powerpoint/2010/main" val="80757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A492-BA0B-441A-AA07-7BCFD41B51B1}"/>
              </a:ext>
            </a:extLst>
          </p:cNvPr>
          <p:cNvSpPr>
            <a:spLocks noGrp="1"/>
          </p:cNvSpPr>
          <p:nvPr>
            <p:ph type="title"/>
          </p:nvPr>
        </p:nvSpPr>
        <p:spPr/>
        <p:txBody>
          <a:bodyPr>
            <a:normAutofit/>
          </a:bodyPr>
          <a:lstStyle/>
          <a:p>
            <a:r>
              <a:rPr lang="en-US" dirty="0"/>
              <a:t>“Group Sixers” Team</a:t>
            </a:r>
          </a:p>
        </p:txBody>
      </p:sp>
      <p:sp>
        <p:nvSpPr>
          <p:cNvPr id="5" name="Content Placeholder 4">
            <a:extLst>
              <a:ext uri="{FF2B5EF4-FFF2-40B4-BE49-F238E27FC236}">
                <a16:creationId xmlns:a16="http://schemas.microsoft.com/office/drawing/2014/main" id="{722B372B-5682-4D94-B62D-C6A21C1A3A0F}"/>
              </a:ext>
            </a:extLst>
          </p:cNvPr>
          <p:cNvSpPr>
            <a:spLocks noGrp="1"/>
          </p:cNvSpPr>
          <p:nvPr>
            <p:ph sz="half" idx="1"/>
          </p:nvPr>
        </p:nvSpPr>
        <p:spPr/>
        <p:txBody>
          <a:bodyPr>
            <a:normAutofit/>
          </a:bodyPr>
          <a:lstStyle/>
          <a:p>
            <a:r>
              <a:rPr lang="en-US" sz="4000" dirty="0"/>
              <a:t>Adrian Salas</a:t>
            </a:r>
          </a:p>
          <a:p>
            <a:r>
              <a:rPr lang="en-US" sz="4000" dirty="0"/>
              <a:t>Brooke Cooper</a:t>
            </a:r>
          </a:p>
          <a:p>
            <a:r>
              <a:rPr lang="en-US" sz="4000" dirty="0"/>
              <a:t>Marilou Francis</a:t>
            </a:r>
          </a:p>
        </p:txBody>
      </p:sp>
      <p:sp>
        <p:nvSpPr>
          <p:cNvPr id="6" name="Content Placeholder 5">
            <a:extLst>
              <a:ext uri="{FF2B5EF4-FFF2-40B4-BE49-F238E27FC236}">
                <a16:creationId xmlns:a16="http://schemas.microsoft.com/office/drawing/2014/main" id="{7BFC85A4-2B94-4E13-B689-5413A0DCFC25}"/>
              </a:ext>
            </a:extLst>
          </p:cNvPr>
          <p:cNvSpPr>
            <a:spLocks noGrp="1"/>
          </p:cNvSpPr>
          <p:nvPr>
            <p:ph sz="half" idx="2"/>
          </p:nvPr>
        </p:nvSpPr>
        <p:spPr/>
        <p:txBody>
          <a:bodyPr>
            <a:normAutofit/>
          </a:bodyPr>
          <a:lstStyle/>
          <a:p>
            <a:r>
              <a:rPr lang="en-US" sz="4000" dirty="0"/>
              <a:t>Steven Rigby</a:t>
            </a:r>
          </a:p>
          <a:p>
            <a:r>
              <a:rPr lang="en-US" sz="4000" dirty="0"/>
              <a:t>Henry Tran</a:t>
            </a:r>
          </a:p>
          <a:p>
            <a:r>
              <a:rPr lang="en-US" sz="4000" dirty="0"/>
              <a:t>Joseph </a:t>
            </a:r>
            <a:r>
              <a:rPr lang="en-US" sz="4000" dirty="0" err="1"/>
              <a:t>Verghese</a:t>
            </a:r>
            <a:endParaRPr lang="en-US" sz="4000" dirty="0"/>
          </a:p>
        </p:txBody>
      </p:sp>
      <p:sp>
        <p:nvSpPr>
          <p:cNvPr id="9" name="TextBox 8">
            <a:extLst>
              <a:ext uri="{FF2B5EF4-FFF2-40B4-BE49-F238E27FC236}">
                <a16:creationId xmlns:a16="http://schemas.microsoft.com/office/drawing/2014/main" id="{8D449BA3-23E0-4411-8610-E4C2F790CB4A}"/>
              </a:ext>
            </a:extLst>
          </p:cNvPr>
          <p:cNvSpPr txBox="1"/>
          <p:nvPr/>
        </p:nvSpPr>
        <p:spPr>
          <a:xfrm>
            <a:off x="3193104" y="4709652"/>
            <a:ext cx="5643716" cy="461665"/>
          </a:xfrm>
          <a:prstGeom prst="rect">
            <a:avLst/>
          </a:prstGeom>
          <a:noFill/>
        </p:spPr>
        <p:txBody>
          <a:bodyPr wrap="square" rtlCol="0">
            <a:spAutoFit/>
          </a:bodyPr>
          <a:lstStyle/>
          <a:p>
            <a:r>
              <a:rPr lang="en-US" sz="2400" i="1" dirty="0"/>
              <a:t>”Better Living Through Data… Lots of It!”</a:t>
            </a:r>
          </a:p>
        </p:txBody>
      </p:sp>
    </p:spTree>
    <p:extLst>
      <p:ext uri="{BB962C8B-B14F-4D97-AF65-F5344CB8AC3E}">
        <p14:creationId xmlns:p14="http://schemas.microsoft.com/office/powerpoint/2010/main" val="211285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err="1"/>
              <a:t>Chapt</a:t>
            </a:r>
            <a:r>
              <a:rPr lang="en-US" dirty="0"/>
              <a:t> 7 and 13 Bankruptcy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308324"/>
          </a:xfrm>
          <a:prstGeom prst="rect">
            <a:avLst/>
          </a:prstGeom>
          <a:noFill/>
        </p:spPr>
        <p:txBody>
          <a:bodyPr wrap="square" rtlCol="0">
            <a:spAutoFit/>
          </a:bodyPr>
          <a:lstStyle/>
          <a:p>
            <a:r>
              <a:rPr lang="en-US" dirty="0"/>
              <a:t>In the top graph, we analyzed the total numbers of BKs for clusters of states by party alignment</a:t>
            </a:r>
          </a:p>
          <a:p>
            <a:pPr marL="742950" lvl="1" indent="-285750">
              <a:buFont typeface="Arial" panose="020B0604020202020204" pitchFamily="34" charset="0"/>
              <a:buChar char="•"/>
            </a:pPr>
            <a:r>
              <a:rPr lang="en-US" dirty="0"/>
              <a:t>Rep states tracked higher, Dem states tracked the middle throughout</a:t>
            </a:r>
          </a:p>
          <a:p>
            <a:pPr marL="742950" lvl="1" indent="-285750">
              <a:buFont typeface="Arial" panose="020B0604020202020204" pitchFamily="34" charset="0"/>
              <a:buChar char="•"/>
            </a:pPr>
            <a:r>
              <a:rPr lang="en-US" dirty="0" err="1"/>
              <a:t>Covid</a:t>
            </a:r>
            <a:r>
              <a:rPr lang="en-US" dirty="0"/>
              <a:t> affected them equally on a relative basis</a:t>
            </a:r>
          </a:p>
          <a:p>
            <a:pPr marL="742950" lvl="1" indent="-285750">
              <a:buFont typeface="Arial" panose="020B0604020202020204" pitchFamily="34" charset="0"/>
              <a:buChar char="•"/>
            </a:pPr>
            <a:r>
              <a:rPr lang="en-US" dirty="0"/>
              <a:t>All clusters experienced decline bankruptcies begin with </a:t>
            </a:r>
            <a:r>
              <a:rPr lang="en-US" dirty="0" err="1"/>
              <a:t>Covid</a:t>
            </a:r>
            <a:endParaRPr lang="en-US" dirty="0"/>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1754326"/>
          </a:xfrm>
          <a:prstGeom prst="rect">
            <a:avLst/>
          </a:prstGeom>
          <a:noFill/>
        </p:spPr>
        <p:txBody>
          <a:bodyPr wrap="square" rtlCol="0">
            <a:spAutoFit/>
          </a:bodyPr>
          <a:lstStyle/>
          <a:p>
            <a:r>
              <a:rPr lang="en-US" dirty="0"/>
              <a:t>In the bottom graph, we analyzed the average bankruptcy filings rate per 100k</a:t>
            </a:r>
          </a:p>
          <a:p>
            <a:pPr marL="742950" lvl="1" indent="-285750">
              <a:buFont typeface="Arial" panose="020B0604020202020204" pitchFamily="34" charset="0"/>
              <a:buChar char="•"/>
            </a:pPr>
            <a:r>
              <a:rPr lang="en-US" dirty="0"/>
              <a:t>Dem + </a:t>
            </a:r>
            <a:r>
              <a:rPr lang="en-US" dirty="0" err="1"/>
              <a:t>Div</a:t>
            </a:r>
            <a:r>
              <a:rPr lang="en-US" dirty="0"/>
              <a:t> states tracked more closely</a:t>
            </a:r>
          </a:p>
          <a:p>
            <a:pPr marL="742950" lvl="1" indent="-285750">
              <a:buFont typeface="Arial" panose="020B0604020202020204" pitchFamily="34" charset="0"/>
              <a:buChar char="•"/>
            </a:pPr>
            <a:r>
              <a:rPr lang="en-US" dirty="0"/>
              <a:t>Rep states tracked higher than Dem or </a:t>
            </a:r>
            <a:r>
              <a:rPr lang="en-US" dirty="0" err="1"/>
              <a:t>Div</a:t>
            </a:r>
            <a:endParaRPr lang="en-US" dirty="0"/>
          </a:p>
          <a:p>
            <a:pPr marL="742950" lvl="1"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383B1CD-1CF4-4EF5-B92F-CB19D8C1FF42}"/>
              </a:ext>
            </a:extLst>
          </p:cNvPr>
          <p:cNvPicPr>
            <a:picLocks noChangeAspect="1"/>
          </p:cNvPicPr>
          <p:nvPr/>
        </p:nvPicPr>
        <p:blipFill>
          <a:blip r:embed="rId2"/>
          <a:stretch>
            <a:fillRect/>
          </a:stretch>
        </p:blipFill>
        <p:spPr>
          <a:xfrm>
            <a:off x="1040129" y="1637420"/>
            <a:ext cx="4945380" cy="2293917"/>
          </a:xfrm>
          <a:prstGeom prst="rect">
            <a:avLst/>
          </a:prstGeom>
        </p:spPr>
      </p:pic>
      <p:pic>
        <p:nvPicPr>
          <p:cNvPr id="9" name="Picture 8">
            <a:extLst>
              <a:ext uri="{FF2B5EF4-FFF2-40B4-BE49-F238E27FC236}">
                <a16:creationId xmlns:a16="http://schemas.microsoft.com/office/drawing/2014/main" id="{9DAA6862-7927-49C5-875D-A337C6BE9AB7}"/>
              </a:ext>
            </a:extLst>
          </p:cNvPr>
          <p:cNvPicPr>
            <a:picLocks noChangeAspect="1"/>
          </p:cNvPicPr>
          <p:nvPr/>
        </p:nvPicPr>
        <p:blipFill>
          <a:blip r:embed="rId3"/>
          <a:stretch>
            <a:fillRect/>
          </a:stretch>
        </p:blipFill>
        <p:spPr>
          <a:xfrm>
            <a:off x="1040911" y="4012702"/>
            <a:ext cx="4944598" cy="2438434"/>
          </a:xfrm>
          <a:prstGeom prst="rect">
            <a:avLst/>
          </a:prstGeom>
        </p:spPr>
      </p:pic>
    </p:spTree>
    <p:extLst>
      <p:ext uri="{BB962C8B-B14F-4D97-AF65-F5344CB8AC3E}">
        <p14:creationId xmlns:p14="http://schemas.microsoft.com/office/powerpoint/2010/main" val="50001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Chap 13 &amp; 7 Bankruptcy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The advent and continued presence of the pandemic seems to have provided a pause in the number of Chapter 13 and 7 bankruptcies.</a:t>
            </a:r>
          </a:p>
          <a:p>
            <a:pPr lvl="2"/>
            <a:r>
              <a:rPr lang="en-US" dirty="0" err="1"/>
              <a:t>Covid</a:t>
            </a:r>
            <a:r>
              <a:rPr lang="en-US" dirty="0"/>
              <a:t> stimulus may have staved off urgency</a:t>
            </a:r>
          </a:p>
          <a:p>
            <a:pPr lvl="2"/>
            <a:r>
              <a:rPr lang="en-US" dirty="0"/>
              <a:t>Courts shut down or slowed, affecting bankruptcy processing</a:t>
            </a:r>
          </a:p>
          <a:p>
            <a:pPr marL="914400" lvl="1" indent="-457200">
              <a:buFont typeface="+mj-lt"/>
              <a:buAutoNum type="arabicPeriod"/>
            </a:pPr>
            <a:r>
              <a:rPr lang="en-US" dirty="0"/>
              <a:t>The disparity of bankruptcies in Rep states vs. the rest may reflect rust belt and rural economics, or financial literacy and related social issues.</a:t>
            </a:r>
          </a:p>
          <a:p>
            <a:pPr marL="457200" lvl="1" indent="0">
              <a:buNone/>
            </a:pPr>
            <a:endParaRPr lang="en-US" dirty="0"/>
          </a:p>
          <a:p>
            <a:pPr marL="0" indent="0">
              <a:buNone/>
            </a:pPr>
            <a:r>
              <a:rPr lang="en-US" dirty="0">
                <a:solidFill>
                  <a:srgbClr val="FFC000"/>
                </a:solidFill>
              </a:rPr>
              <a:t>These findings were not expected.  We thought the pandemic economic disruption might affect blue vs. red states differentially.</a:t>
            </a:r>
            <a:endParaRPr lang="en-US" dirty="0"/>
          </a:p>
        </p:txBody>
      </p:sp>
    </p:spTree>
    <p:extLst>
      <p:ext uri="{BB962C8B-B14F-4D97-AF65-F5344CB8AC3E}">
        <p14:creationId xmlns:p14="http://schemas.microsoft.com/office/powerpoint/2010/main" val="3449730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Impact</a:t>
            </a:r>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r>
              <a:rPr lang="en-US" dirty="0"/>
              <a:t>State level political affiliation</a:t>
            </a:r>
          </a:p>
          <a:p>
            <a:pPr lvl="1"/>
            <a:r>
              <a:rPr lang="en-US" dirty="0"/>
              <a:t>Correlates to rates of new infection</a:t>
            </a:r>
          </a:p>
          <a:p>
            <a:pPr lvl="1"/>
            <a:r>
              <a:rPr lang="en-US" dirty="0"/>
              <a:t>Correlates to unemployment rates</a:t>
            </a:r>
          </a:p>
          <a:p>
            <a:pPr lvl="1"/>
            <a:r>
              <a:rPr lang="en-US" dirty="0"/>
              <a:t>Does not correlate to under-reporting Covid-19 deaths</a:t>
            </a:r>
          </a:p>
          <a:p>
            <a:pPr lvl="1"/>
            <a:r>
              <a:rPr lang="en-US" dirty="0"/>
              <a:t>Does not correlate to Chapter 7 and 13 bankruptcies</a:t>
            </a:r>
          </a:p>
          <a:p>
            <a:r>
              <a:rPr lang="en-US" dirty="0"/>
              <a:t>Pandemic initially correlated equally by race and ethnicity, but more recently seems to have impacted minorities more disproportionately</a:t>
            </a:r>
          </a:p>
          <a:p>
            <a:r>
              <a:rPr lang="en-US" dirty="0"/>
              <a:t>Pandemic is greatly accelerating long-term unemployment rates</a:t>
            </a:r>
          </a:p>
        </p:txBody>
      </p:sp>
    </p:spTree>
    <p:extLst>
      <p:ext uri="{BB962C8B-B14F-4D97-AF65-F5344CB8AC3E}">
        <p14:creationId xmlns:p14="http://schemas.microsoft.com/office/powerpoint/2010/main" val="191450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r>
              <a:rPr lang="en-US" dirty="0"/>
              <a:t>Multiple factors we were unable to measure for</a:t>
            </a:r>
          </a:p>
          <a:p>
            <a:r>
              <a:rPr lang="en-US" dirty="0"/>
              <a:t>Not enough time to time slice for leading and lagging indicators</a:t>
            </a:r>
          </a:p>
          <a:p>
            <a:r>
              <a:rPr lang="en-US" dirty="0"/>
              <a:t>We would like to have had enough time to perform more variance and standard deviation analysis</a:t>
            </a:r>
          </a:p>
        </p:txBody>
      </p:sp>
    </p:spTree>
    <p:extLst>
      <p:ext uri="{BB962C8B-B14F-4D97-AF65-F5344CB8AC3E}">
        <p14:creationId xmlns:p14="http://schemas.microsoft.com/office/powerpoint/2010/main" val="133213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5" name="Picture 4" descr="Chart, bar chart&#10;&#10;Description automatically generated">
            <a:extLst>
              <a:ext uri="{FF2B5EF4-FFF2-40B4-BE49-F238E27FC236}">
                <a16:creationId xmlns:a16="http://schemas.microsoft.com/office/drawing/2014/main" id="{B90D20BF-4400-4037-ABC3-67CF7BC62E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333" y="2087764"/>
            <a:ext cx="4229467" cy="2682472"/>
          </a:xfrm>
          <a:prstGeom prst="rect">
            <a:avLst/>
          </a:prstGeom>
        </p:spPr>
      </p:pic>
    </p:spTree>
    <p:extLst>
      <p:ext uri="{BB962C8B-B14F-4D97-AF65-F5344CB8AC3E}">
        <p14:creationId xmlns:p14="http://schemas.microsoft.com/office/powerpoint/2010/main" val="268194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82367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Covid-19 Deaths Reporting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pic>
        <p:nvPicPr>
          <p:cNvPr id="8" name="Content Placeholder 7" descr="Chart, bar chart&#10;&#10;Description automatically generated">
            <a:extLst>
              <a:ext uri="{FF2B5EF4-FFF2-40B4-BE49-F238E27FC236}">
                <a16:creationId xmlns:a16="http://schemas.microsoft.com/office/drawing/2014/main" id="{44C99653-D888-4DFA-A159-97266B8D3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344" y="1878823"/>
            <a:ext cx="4244708" cy="2682472"/>
          </a:xfrm>
        </p:spPr>
      </p:pic>
    </p:spTree>
    <p:extLst>
      <p:ext uri="{BB962C8B-B14F-4D97-AF65-F5344CB8AC3E}">
        <p14:creationId xmlns:p14="http://schemas.microsoft.com/office/powerpoint/2010/main" val="242355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3800" dirty="0"/>
              <a:t>Under-Reporting Not Correlated to State Party Alignment</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398380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Autofit/>
          </a:bodyPr>
          <a:lstStyle/>
          <a:p>
            <a:r>
              <a:rPr lang="en-US" sz="1800" dirty="0"/>
              <a:t>It’s important to recognize that some states with strong partisan control of the government may nonetheless have large constituencies aligned with the party out of power.  So, the magnitude of partisan splits may in reality be not that great.  </a:t>
            </a:r>
          </a:p>
          <a:p>
            <a:r>
              <a:rPr lang="en-US" sz="1800"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sz="1800" dirty="0"/>
              <a:t>Also notable, during periods of intensive pandemic spreading in “blue states” early on, health systems weren’t as careful in reporting on patients who were already dead than with paying attention to those still living.</a:t>
            </a:r>
          </a:p>
          <a:p>
            <a:r>
              <a:rPr lang="en-US" sz="1800"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sz="1800" dirty="0"/>
              <a:t>Such issues can hardly be said to reflect willful misrepresentation on anybody’s part.  So, we infer that the count may more likely represent issues with reporting systems that provide only one entry for cause of death. </a:t>
            </a:r>
          </a:p>
          <a:p>
            <a:r>
              <a:rPr lang="en-US" sz="1800" dirty="0"/>
              <a:t>It is doubtful that our findings will change over a longer period given that in under 70 days, there will be a new government in the White House with stated goals of arresting the pandemic and cooling political polarization.</a:t>
            </a:r>
          </a:p>
        </p:txBody>
      </p:sp>
    </p:spTree>
    <p:extLst>
      <p:ext uri="{BB962C8B-B14F-4D97-AF65-F5344CB8AC3E}">
        <p14:creationId xmlns:p14="http://schemas.microsoft.com/office/powerpoint/2010/main" val="201031194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524</TotalTime>
  <Words>2050</Words>
  <Application>Microsoft Office PowerPoint</Application>
  <PresentationFormat>Widescreen</PresentationFormat>
  <Paragraphs>203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Corbel</vt:lpstr>
      <vt:lpstr>Courier New</vt:lpstr>
      <vt:lpstr>Depth</vt:lpstr>
      <vt:lpstr>Politics &amp; Pre-Existing Divides  Effects on Covid-19</vt:lpstr>
      <vt:lpstr>“Group Sixers” Team</vt:lpstr>
      <vt:lpstr>Questions</vt:lpstr>
      <vt:lpstr>Why Pursue These Questions?</vt:lpstr>
      <vt:lpstr>Does a state’s partisan control affect reporting of true number of Covid-19 deaths?</vt:lpstr>
      <vt:lpstr>Data Cleanup &amp; Exploration</vt:lpstr>
      <vt:lpstr>Covid-19 Deaths Reporting Analysis</vt:lpstr>
      <vt:lpstr>Under-Reporting Not Correlated to State Party Alignment</vt:lpstr>
      <vt:lpstr>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Unemployment: Long Term vs Seasonal - 1 - </vt:lpstr>
      <vt:lpstr>PowerPoint Presentation</vt:lpstr>
      <vt:lpstr>Long Term Unemployment vs Covid Increase</vt:lpstr>
      <vt:lpstr>Does a state’s partisan control impact bankruptcy filings during Covid-19?</vt:lpstr>
      <vt:lpstr>Data Cleanup &amp; Exploration</vt:lpstr>
      <vt:lpstr>Chapt 7 and 13 Bankruptcy Analysis</vt:lpstr>
      <vt:lpstr>Chap 13 &amp; 7 Bankruptcy Implications</vt:lpstr>
      <vt:lpstr>Conclusions and Impact</vt:lpstr>
      <vt:lpstr>Difficulties and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Steven</cp:lastModifiedBy>
  <cp:revision>43</cp:revision>
  <dcterms:created xsi:type="dcterms:W3CDTF">2020-11-13T03:20:22Z</dcterms:created>
  <dcterms:modified xsi:type="dcterms:W3CDTF">2020-11-14T14:58:50Z</dcterms:modified>
</cp:coreProperties>
</file>