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86" r:id="rId6"/>
    <p:sldId id="288" r:id="rId7"/>
    <p:sldId id="289" r:id="rId8"/>
    <p:sldId id="290" r:id="rId9"/>
    <p:sldId id="291" r:id="rId10"/>
    <p:sldId id="270" r:id="rId11"/>
    <p:sldId id="277" r:id="rId12"/>
    <p:sldId id="257" r:id="rId13"/>
    <p:sldId id="267" r:id="rId14"/>
    <p:sldId id="258" r:id="rId15"/>
    <p:sldId id="283" r:id="rId16"/>
    <p:sldId id="273" r:id="rId17"/>
    <p:sldId id="284" r:id="rId18"/>
    <p:sldId id="276" r:id="rId19"/>
    <p:sldId id="263" r:id="rId20"/>
    <p:sldId id="278" r:id="rId21"/>
    <p:sldId id="280" r:id="rId22"/>
    <p:sldId id="260" r:id="rId23"/>
    <p:sldId id="261" r:id="rId24"/>
    <p:sldId id="29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5" d="100"/>
          <a:sy n="125" d="100"/>
        </p:scale>
        <p:origin x="2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C2EB-9F10-4089-BFA8-285775B27FD6}"/>
              </a:ext>
            </a:extLst>
          </p:cNvPr>
          <p:cNvSpPr>
            <a:spLocks noGrp="1"/>
          </p:cNvSpPr>
          <p:nvPr>
            <p:ph type="title"/>
          </p:nvPr>
        </p:nvSpPr>
        <p:spPr/>
        <p:txBody>
          <a:bodyPr>
            <a:normAutofit fontScale="90000"/>
          </a:bodyPr>
          <a:lstStyle/>
          <a:p>
            <a:pPr algn="ctr"/>
            <a:r>
              <a:rPr lang="en-US" dirty="0"/>
              <a:t>Unemployment: Long Term vs Seasonal - 1 - </a:t>
            </a:r>
          </a:p>
        </p:txBody>
      </p:sp>
      <p:pic>
        <p:nvPicPr>
          <p:cNvPr id="13" name="Picture 12">
            <a:extLst>
              <a:ext uri="{FF2B5EF4-FFF2-40B4-BE49-F238E27FC236}">
                <a16:creationId xmlns:a16="http://schemas.microsoft.com/office/drawing/2014/main" id="{72DCE96F-C64F-4B83-A1F0-FB866BCC594E}"/>
              </a:ext>
            </a:extLst>
          </p:cNvPr>
          <p:cNvPicPr>
            <a:picLocks noChangeAspect="1"/>
          </p:cNvPicPr>
          <p:nvPr/>
        </p:nvPicPr>
        <p:blipFill>
          <a:blip r:embed="rId2"/>
          <a:stretch>
            <a:fillRect/>
          </a:stretch>
        </p:blipFill>
        <p:spPr>
          <a:xfrm>
            <a:off x="232474" y="1690689"/>
            <a:ext cx="7058664" cy="4105678"/>
          </a:xfrm>
          <a:prstGeom prst="rect">
            <a:avLst/>
          </a:prstGeom>
        </p:spPr>
      </p:pic>
      <p:sp>
        <p:nvSpPr>
          <p:cNvPr id="16" name="TextBox 15">
            <a:extLst>
              <a:ext uri="{FF2B5EF4-FFF2-40B4-BE49-F238E27FC236}">
                <a16:creationId xmlns:a16="http://schemas.microsoft.com/office/drawing/2014/main" id="{9CAA07CC-60FB-47A1-97BF-84EE3D18F5D7}"/>
              </a:ext>
            </a:extLst>
          </p:cNvPr>
          <p:cNvSpPr txBox="1"/>
          <p:nvPr/>
        </p:nvSpPr>
        <p:spPr>
          <a:xfrm>
            <a:off x="7291138" y="1690688"/>
            <a:ext cx="4363588" cy="3970318"/>
          </a:xfrm>
          <a:prstGeom prst="rect">
            <a:avLst/>
          </a:prstGeom>
          <a:noFill/>
        </p:spPr>
        <p:txBody>
          <a:bodyPr wrap="square" rtlCol="0">
            <a:spAutoFit/>
          </a:bodyPr>
          <a:lstStyle/>
          <a:p>
            <a:r>
              <a:rPr lang="en-US" dirty="0"/>
              <a:t>Seasonal Unemployment trends depict the dramatic increase covered since the start of the pandemic.</a:t>
            </a:r>
          </a:p>
          <a:p>
            <a:pPr marL="285750" indent="-285750">
              <a:buFont typeface="Courier New" panose="02070309020205020404" pitchFamily="49" charset="0"/>
              <a:buChar char="o"/>
            </a:pPr>
            <a:r>
              <a:rPr lang="en-US" dirty="0"/>
              <a:t>	</a:t>
            </a:r>
            <a:r>
              <a:rPr lang="en-US" sz="1800" dirty="0"/>
              <a:t> Of all the Ethnic groups, the African American and Hispanics groups have been the most affected.</a:t>
            </a:r>
          </a:p>
          <a:p>
            <a:endParaRPr lang="en-US" dirty="0"/>
          </a:p>
          <a:p>
            <a:r>
              <a:rPr lang="en-US" dirty="0"/>
              <a:t>Alarmingly though, Long-Term Unemployment, which covers those unemployed for at least 27 weeks, has accelerated, going up by 8-fold.</a:t>
            </a:r>
          </a:p>
          <a:p>
            <a:pPr marL="285750" indent="-285750">
              <a:buFont typeface="Courier New" panose="02070309020205020404" pitchFamily="49" charset="0"/>
              <a:buChar char="o"/>
            </a:pPr>
            <a:r>
              <a:rPr lang="en-US" dirty="0"/>
              <a:t>Rising long-term unemployment impacts the broader economy.</a:t>
            </a:r>
          </a:p>
          <a:p>
            <a:endParaRPr lang="en-US" dirty="0"/>
          </a:p>
        </p:txBody>
      </p:sp>
    </p:spTree>
    <p:extLst>
      <p:ext uri="{BB962C8B-B14F-4D97-AF65-F5344CB8AC3E}">
        <p14:creationId xmlns:p14="http://schemas.microsoft.com/office/powerpoint/2010/main" val="195289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D69B6D0-6A8B-45CD-8A91-C4631EF1ED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15700" y="1828800"/>
            <a:ext cx="3813562" cy="327454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620810C-01CB-4D54-B7BB-642ACC9AA747}"/>
              </a:ext>
            </a:extLst>
          </p:cNvPr>
          <p:cNvSpPr txBox="1">
            <a:spLocks/>
          </p:cNvSpPr>
          <p:nvPr/>
        </p:nvSpPr>
        <p:spPr>
          <a:xfrm>
            <a:off x="679174" y="1144345"/>
            <a:ext cx="6376477" cy="172284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r"/>
            <a:r>
              <a:rPr lang="en-US" sz="5600" spc="-300" dirty="0">
                <a:gradFill flip="none" rotWithShape="1">
                  <a:gsLst>
                    <a:gs pos="32000">
                      <a:srgbClr val="E3E3E3"/>
                    </a:gs>
                    <a:gs pos="0">
                      <a:srgbClr val="969696"/>
                    </a:gs>
                    <a:gs pos="100000">
                      <a:srgbClr val="FFFFFF"/>
                    </a:gs>
                  </a:gsLst>
                  <a:lin ang="8100000" scaled="1"/>
                  <a:tileRect/>
                </a:gradFill>
                <a:effectLst>
                  <a:outerShdw blurRad="469900" dist="342900" dir="5400000" sy="-20000" rotWithShape="0">
                    <a:prstClr val="black">
                      <a:alpha val="66000"/>
                    </a:prstClr>
                  </a:outerShdw>
                </a:effectLst>
              </a:rPr>
              <a:t>Unemployment: Long Term vs Seasonal - 2 - </a:t>
            </a:r>
          </a:p>
        </p:txBody>
      </p:sp>
      <p:sp>
        <p:nvSpPr>
          <p:cNvPr id="5" name="TextBox 4">
            <a:extLst>
              <a:ext uri="{FF2B5EF4-FFF2-40B4-BE49-F238E27FC236}">
                <a16:creationId xmlns:a16="http://schemas.microsoft.com/office/drawing/2014/main" id="{965CC6AD-06CF-4897-A7F6-1B405B69858F}"/>
              </a:ext>
            </a:extLst>
          </p:cNvPr>
          <p:cNvSpPr txBox="1"/>
          <p:nvPr/>
        </p:nvSpPr>
        <p:spPr>
          <a:xfrm>
            <a:off x="877330" y="3507983"/>
            <a:ext cx="6178321" cy="2308324"/>
          </a:xfrm>
          <a:prstGeom prst="rect">
            <a:avLst/>
          </a:prstGeom>
          <a:noFill/>
        </p:spPr>
        <p:txBody>
          <a:bodyPr wrap="square" rtlCol="0">
            <a:spAutoFit/>
          </a:bodyPr>
          <a:lstStyle/>
          <a:p>
            <a:r>
              <a:rPr lang="en-US" dirty="0"/>
              <a:t>From the boxplot, the  outliers represent the Y2020 unemployment numbers.</a:t>
            </a:r>
          </a:p>
          <a:p>
            <a:pPr marL="285750" indent="-285750">
              <a:buFont typeface="Courier New" panose="02070309020205020404" pitchFamily="49" charset="0"/>
              <a:buChar char="o"/>
            </a:pPr>
            <a:r>
              <a:rPr lang="en-US" dirty="0"/>
              <a:t>It may be inferred that exogeneous shocks to the economy result in considerable erratic variations in fundamental economic measures.</a:t>
            </a:r>
          </a:p>
          <a:p>
            <a:pPr marL="285750" indent="-285750">
              <a:buFont typeface="Courier New" panose="02070309020205020404" pitchFamily="49" charset="0"/>
              <a:buChar char="o"/>
            </a:pPr>
            <a:r>
              <a:rPr lang="en-US" dirty="0"/>
              <a:t>The question is how long do we see these as outliers, or if they become the norm.</a:t>
            </a:r>
          </a:p>
          <a:p>
            <a:endParaRPr lang="en-US" dirty="0">
              <a:solidFill>
                <a:schemeClr val="bg1"/>
              </a:solidFill>
            </a:endParaRPr>
          </a:p>
        </p:txBody>
      </p:sp>
    </p:spTree>
    <p:extLst>
      <p:ext uri="{BB962C8B-B14F-4D97-AF65-F5344CB8AC3E}">
        <p14:creationId xmlns:p14="http://schemas.microsoft.com/office/powerpoint/2010/main" val="26112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0087-F563-425D-B095-3FCC5AAD3652}"/>
              </a:ext>
            </a:extLst>
          </p:cNvPr>
          <p:cNvSpPr>
            <a:spLocks noGrp="1"/>
          </p:cNvSpPr>
          <p:nvPr>
            <p:ph type="title"/>
          </p:nvPr>
        </p:nvSpPr>
        <p:spPr>
          <a:xfrm>
            <a:off x="457479" y="122858"/>
            <a:ext cx="7052937" cy="2511111"/>
          </a:xfrm>
        </p:spPr>
        <p:txBody>
          <a:bodyPr vert="horz" wrap="square" lIns="91440" tIns="45720" rIns="91440" bIns="45720" rtlCol="0" anchor="t">
            <a:normAutofit/>
          </a:bodyPr>
          <a:lstStyle/>
          <a:p>
            <a:pPr algn="r"/>
            <a:r>
              <a:rPr lang="en-US" sz="5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Long Term Unemployment vs </a:t>
            </a:r>
            <a:r>
              <a:rPr lang="en-US" sz="5600" spc="-300" dirty="0" err="1">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Covid</a:t>
            </a:r>
            <a:r>
              <a:rPr lang="en-US" sz="56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 Increase</a:t>
            </a:r>
          </a:p>
        </p:txBody>
      </p:sp>
      <p:pic>
        <p:nvPicPr>
          <p:cNvPr id="2050" name="Picture 2">
            <a:extLst>
              <a:ext uri="{FF2B5EF4-FFF2-40B4-BE49-F238E27FC236}">
                <a16:creationId xmlns:a16="http://schemas.microsoft.com/office/drawing/2014/main" id="{36CB1148-3FA4-4B5E-B9E2-A43022173D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29599" y="321276"/>
            <a:ext cx="3731741" cy="32632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B6080DC-CD3E-4277-B9ED-0D2342E307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29599" y="3682313"/>
            <a:ext cx="3855309" cy="25375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443CCB-68A5-4E17-80B4-4BC418D83A3C}"/>
              </a:ext>
            </a:extLst>
          </p:cNvPr>
          <p:cNvSpPr txBox="1"/>
          <p:nvPr/>
        </p:nvSpPr>
        <p:spPr>
          <a:xfrm>
            <a:off x="741405" y="3089189"/>
            <a:ext cx="6845211" cy="3970318"/>
          </a:xfrm>
          <a:prstGeom prst="rect">
            <a:avLst/>
          </a:prstGeom>
          <a:noFill/>
        </p:spPr>
        <p:txBody>
          <a:bodyPr wrap="square" rtlCol="0">
            <a:spAutoFit/>
          </a:bodyPr>
          <a:lstStyle/>
          <a:p>
            <a:r>
              <a:rPr lang="en-US" dirty="0"/>
              <a:t>We attempted to establish the correlation between long-term unemployment vs </a:t>
            </a:r>
            <a:r>
              <a:rPr lang="en-US" dirty="0" err="1"/>
              <a:t>Covid</a:t>
            </a:r>
            <a:r>
              <a:rPr lang="en-US" dirty="0"/>
              <a:t> New Cases using monthly data.</a:t>
            </a:r>
          </a:p>
          <a:p>
            <a:endParaRPr lang="en-US" dirty="0"/>
          </a:p>
          <a:p>
            <a:r>
              <a:rPr lang="en-US" dirty="0"/>
              <a:t>Simply plotted, both are on an upward trend.</a:t>
            </a:r>
          </a:p>
          <a:p>
            <a:endParaRPr lang="en-US" dirty="0"/>
          </a:p>
          <a:p>
            <a:r>
              <a:rPr lang="en-US" dirty="0"/>
              <a:t>However, the scatter plot exhibits very wide dispersion, possibly because:</a:t>
            </a:r>
          </a:p>
          <a:p>
            <a:r>
              <a:rPr lang="en-US" dirty="0"/>
              <a:t>	1.  data is monthly (long-term unemployment is available only on a monthly basis)</a:t>
            </a:r>
          </a:p>
          <a:p>
            <a:r>
              <a:rPr lang="en-US" dirty="0"/>
              <a:t>	2. There is no depth to the data as only 10 sets of monthly data is tracked.</a:t>
            </a:r>
          </a:p>
          <a:p>
            <a:endParaRPr lang="en-US" dirty="0"/>
          </a:p>
          <a:p>
            <a:endParaRPr lang="en-US" dirty="0"/>
          </a:p>
          <a:p>
            <a:endParaRPr lang="en-US" dirty="0"/>
          </a:p>
        </p:txBody>
      </p:sp>
    </p:spTree>
    <p:extLst>
      <p:ext uri="{BB962C8B-B14F-4D97-AF65-F5344CB8AC3E}">
        <p14:creationId xmlns:p14="http://schemas.microsoft.com/office/powerpoint/2010/main" val="348069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266700" y="17494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903" y="1532150"/>
            <a:ext cx="3268980" cy="2225877"/>
          </a:xfrm>
          <a:prstGeom prst="rect">
            <a:avLst/>
          </a:prstGeom>
        </p:spPr>
      </p:pic>
      <p:pic>
        <p:nvPicPr>
          <p:cNvPr id="5" name="Picture 4">
            <a:extLst>
              <a:ext uri="{FF2B5EF4-FFF2-40B4-BE49-F238E27FC236}">
                <a16:creationId xmlns:a16="http://schemas.microsoft.com/office/drawing/2014/main" id="{A9A8F1EF-E4D0-46CA-AA6B-D3C2C1B25442}"/>
              </a:ext>
            </a:extLst>
          </p:cNvPr>
          <p:cNvPicPr>
            <a:picLocks noChangeAspect="1"/>
          </p:cNvPicPr>
          <p:nvPr/>
        </p:nvPicPr>
        <p:blipFill>
          <a:blip r:embed="rId5"/>
          <a:stretch>
            <a:fillRect/>
          </a:stretch>
        </p:blipFill>
        <p:spPr>
          <a:xfrm>
            <a:off x="6340694" y="4024900"/>
            <a:ext cx="2740099" cy="2007282"/>
          </a:xfrm>
          <a:prstGeom prst="rect">
            <a:avLst/>
          </a:prstGeom>
        </p:spPr>
      </p:pic>
      <p:pic>
        <p:nvPicPr>
          <p:cNvPr id="7" name="Picture 6">
            <a:extLst>
              <a:ext uri="{FF2B5EF4-FFF2-40B4-BE49-F238E27FC236}">
                <a16:creationId xmlns:a16="http://schemas.microsoft.com/office/drawing/2014/main" id="{32A6D1D9-0978-4B5B-8C81-313C06DA0473}"/>
              </a:ext>
            </a:extLst>
          </p:cNvPr>
          <p:cNvPicPr>
            <a:picLocks noChangeAspect="1"/>
          </p:cNvPicPr>
          <p:nvPr/>
        </p:nvPicPr>
        <p:blipFill>
          <a:blip r:embed="rId6"/>
          <a:stretch>
            <a:fillRect/>
          </a:stretch>
        </p:blipFill>
        <p:spPr>
          <a:xfrm>
            <a:off x="9325487" y="4024900"/>
            <a:ext cx="2618423" cy="2007282"/>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a:t>
            </a:r>
            <a:r>
              <a:rPr lang="en-US" dirty="0" err="1"/>
              <a:t>commulative</a:t>
            </a:r>
            <a:r>
              <a:rPr lang="en-US" dirty="0"/>
              <a:t>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2F0-37E2-48FD-BECD-D02580871CDF}"/>
              </a:ext>
            </a:extLst>
          </p:cNvPr>
          <p:cNvSpPr>
            <a:spLocks noGrp="1"/>
          </p:cNvSpPr>
          <p:nvPr>
            <p:ph type="title"/>
          </p:nvPr>
        </p:nvSpPr>
        <p:spPr>
          <a:xfrm>
            <a:off x="916354" y="2103437"/>
            <a:ext cx="10515600" cy="1325563"/>
          </a:xfrm>
        </p:spPr>
        <p:txBody>
          <a:bodyPr/>
          <a:lstStyle/>
          <a:p>
            <a:r>
              <a:rPr lang="en-US" dirty="0"/>
              <a:t>Questions?</a:t>
            </a:r>
          </a:p>
        </p:txBody>
      </p:sp>
    </p:spTree>
    <p:extLst>
      <p:ext uri="{BB962C8B-B14F-4D97-AF65-F5344CB8AC3E}">
        <p14:creationId xmlns:p14="http://schemas.microsoft.com/office/powerpoint/2010/main" val="3019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5" name="Picture 4" descr="Chart, bar chart&#10;&#10;Description automatically generated">
            <a:extLst>
              <a:ext uri="{FF2B5EF4-FFF2-40B4-BE49-F238E27FC236}">
                <a16:creationId xmlns:a16="http://schemas.microsoft.com/office/drawing/2014/main" id="{B90D20BF-4400-4037-ABC3-67CF7BC62E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333" y="2087764"/>
            <a:ext cx="4229467" cy="2682472"/>
          </a:xfrm>
          <a:prstGeom prst="rect">
            <a:avLst/>
          </a:prstGeom>
        </p:spPr>
      </p:pic>
    </p:spTree>
    <p:extLst>
      <p:ext uri="{BB962C8B-B14F-4D97-AF65-F5344CB8AC3E}">
        <p14:creationId xmlns:p14="http://schemas.microsoft.com/office/powerpoint/2010/main" val="268194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82367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Covid-19 Deaths Reporting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pic>
        <p:nvPicPr>
          <p:cNvPr id="8" name="Content Placeholder 7" descr="Chart, bar chart&#10;&#10;Description automatically generated">
            <a:extLst>
              <a:ext uri="{FF2B5EF4-FFF2-40B4-BE49-F238E27FC236}">
                <a16:creationId xmlns:a16="http://schemas.microsoft.com/office/drawing/2014/main" id="{44C99653-D888-4DFA-A159-97266B8D3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344" y="1878823"/>
            <a:ext cx="4244708" cy="2682472"/>
          </a:xfrm>
        </p:spPr>
      </p:pic>
    </p:spTree>
    <p:extLst>
      <p:ext uri="{BB962C8B-B14F-4D97-AF65-F5344CB8AC3E}">
        <p14:creationId xmlns:p14="http://schemas.microsoft.com/office/powerpoint/2010/main" val="242355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398380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201031194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569</TotalTime>
  <Words>2052</Words>
  <Application>Microsoft Office PowerPoint</Application>
  <PresentationFormat>Widescreen</PresentationFormat>
  <Paragraphs>204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Corbel</vt:lpstr>
      <vt:lpstr>Courier New</vt:lpstr>
      <vt:lpstr>Depth</vt:lpstr>
      <vt:lpstr>Politics &amp; Pre-Existing Divides  Effects on Covid-19</vt:lpstr>
      <vt:lpstr>“Group Sixers” Team</vt:lpstr>
      <vt:lpstr>Questions</vt:lpstr>
      <vt:lpstr>Why Pursue These Questions?</vt:lpstr>
      <vt:lpstr>Does a state’s partisan control affect reporting of true number of Covid-19 deaths?</vt:lpstr>
      <vt:lpstr>Data Cleanup &amp; Exploration</vt:lpstr>
      <vt:lpstr>Covid-19 Deaths Reporting Analysis</vt:lpstr>
      <vt:lpstr>Under-Reporting Not Correlated to State Party Alignment</vt:lpstr>
      <vt:lpstr>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Unemployment: Long Term vs Seasonal - 1 - </vt:lpstr>
      <vt:lpstr>PowerPoint Presentation</vt:lpstr>
      <vt:lpstr>Long Term Unemployment vs Covid Increase</vt:lpstr>
      <vt:lpstr>Does a state’s partisan control impact bankruptcy filings during Covid-19?</vt:lpstr>
      <vt:lpstr>Data Cleanup &amp; Exploration</vt:lpstr>
      <vt:lpstr>Chapt 7 and 13 Bankruptcy Analysis</vt:lpstr>
      <vt:lpstr>Chap 13 &amp; 7 Bankruptcy Implications</vt:lpstr>
      <vt:lpstr>Conclusions and Impact</vt:lpstr>
      <vt:lpstr>Difficulties and Further Considerations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Steven</cp:lastModifiedBy>
  <cp:revision>45</cp:revision>
  <dcterms:created xsi:type="dcterms:W3CDTF">2020-11-13T03:20:22Z</dcterms:created>
  <dcterms:modified xsi:type="dcterms:W3CDTF">2020-11-14T16:31:55Z</dcterms:modified>
</cp:coreProperties>
</file>