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1"/>
  </p:sldMasterIdLst>
  <p:sldIdLst>
    <p:sldId id="256" r:id="rId2"/>
    <p:sldId id="281" r:id="rId3"/>
    <p:sldId id="268" r:id="rId4"/>
    <p:sldId id="269" r:id="rId5"/>
    <p:sldId id="262" r:id="rId6"/>
    <p:sldId id="271" r:id="rId7"/>
    <p:sldId id="272" r:id="rId8"/>
    <p:sldId id="274" r:id="rId9"/>
    <p:sldId id="275" r:id="rId10"/>
    <p:sldId id="270" r:id="rId11"/>
    <p:sldId id="277" r:id="rId12"/>
    <p:sldId id="257" r:id="rId13"/>
    <p:sldId id="267" r:id="rId14"/>
    <p:sldId id="258" r:id="rId15"/>
    <p:sldId id="276" r:id="rId16"/>
    <p:sldId id="263" r:id="rId17"/>
    <p:sldId id="278" r:id="rId18"/>
    <p:sldId id="283" r:id="rId19"/>
    <p:sldId id="273" r:id="rId20"/>
    <p:sldId id="284" r:id="rId21"/>
    <p:sldId id="280" r:id="rId22"/>
    <p:sldId id="260" r:id="rId23"/>
    <p:sldId id="261"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4" autoAdjust="0"/>
    <p:restoredTop sz="94660"/>
  </p:normalViewPr>
  <p:slideViewPr>
    <p:cSldViewPr snapToGrid="0">
      <p:cViewPr varScale="1">
        <p:scale>
          <a:sx n="74" d="100"/>
          <a:sy n="74" d="100"/>
        </p:scale>
        <p:origin x="53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D413C6E3-C358-4D9C-8DB0-E5FF57E1DB3A}" type="datetimeFigureOut">
              <a:rPr lang="en-US" smtClean="0"/>
              <a:t>11/14/2020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7E2415-1D7F-4B4E-AEE2-B4C8C53F0365}" type="slidenum">
              <a:rPr lang="en-US" smtClean="0"/>
              <a:t>‹#›</a:t>
            </a:fld>
            <a:endParaRPr lang="en-US"/>
          </a:p>
        </p:txBody>
      </p:sp>
    </p:spTree>
    <p:extLst>
      <p:ext uri="{BB962C8B-B14F-4D97-AF65-F5344CB8AC3E}">
        <p14:creationId xmlns:p14="http://schemas.microsoft.com/office/powerpoint/2010/main" val="26121443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413C6E3-C358-4D9C-8DB0-E5FF57E1DB3A}" type="datetimeFigureOut">
              <a:rPr lang="en-US" smtClean="0"/>
              <a:t>11/14/2020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E2415-1D7F-4B4E-AEE2-B4C8C53F0365}" type="slidenum">
              <a:rPr lang="en-US" smtClean="0"/>
              <a:t>‹#›</a:t>
            </a:fld>
            <a:endParaRPr lang="en-US"/>
          </a:p>
        </p:txBody>
      </p:sp>
    </p:spTree>
    <p:extLst>
      <p:ext uri="{BB962C8B-B14F-4D97-AF65-F5344CB8AC3E}">
        <p14:creationId xmlns:p14="http://schemas.microsoft.com/office/powerpoint/2010/main" val="2059311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413C6E3-C358-4D9C-8DB0-E5FF57E1DB3A}" type="datetimeFigureOut">
              <a:rPr lang="en-US" smtClean="0"/>
              <a:t>11/14/2020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E2415-1D7F-4B4E-AEE2-B4C8C53F0365}" type="slidenum">
              <a:rPr lang="en-US" smtClean="0"/>
              <a:t>‹#›</a:t>
            </a:fld>
            <a:endParaRPr lang="en-US"/>
          </a:p>
        </p:txBody>
      </p:sp>
    </p:spTree>
    <p:extLst>
      <p:ext uri="{BB962C8B-B14F-4D97-AF65-F5344CB8AC3E}">
        <p14:creationId xmlns:p14="http://schemas.microsoft.com/office/powerpoint/2010/main" val="27295605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413C6E3-C358-4D9C-8DB0-E5FF57E1DB3A}" type="datetimeFigureOut">
              <a:rPr lang="en-US" smtClean="0"/>
              <a:t>11/14/2020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E2415-1D7F-4B4E-AEE2-B4C8C53F0365}" type="slidenum">
              <a:rPr lang="en-US" smtClean="0"/>
              <a:t>‹#›</a:t>
            </a:fld>
            <a:endParaRPr lang="en-US"/>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7633330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413C6E3-C358-4D9C-8DB0-E5FF57E1DB3A}" type="datetimeFigureOut">
              <a:rPr lang="en-US" smtClean="0"/>
              <a:t>11/14/2020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E2415-1D7F-4B4E-AEE2-B4C8C53F0365}" type="slidenum">
              <a:rPr lang="en-US" smtClean="0"/>
              <a:t>‹#›</a:t>
            </a:fld>
            <a:endParaRPr lang="en-US"/>
          </a:p>
        </p:txBody>
      </p:sp>
    </p:spTree>
    <p:extLst>
      <p:ext uri="{BB962C8B-B14F-4D97-AF65-F5344CB8AC3E}">
        <p14:creationId xmlns:p14="http://schemas.microsoft.com/office/powerpoint/2010/main" val="42590124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13C6E3-C358-4D9C-8DB0-E5FF57E1DB3A}" type="datetimeFigureOut">
              <a:rPr lang="en-US" smtClean="0"/>
              <a:t>11/14/2020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7E2415-1D7F-4B4E-AEE2-B4C8C53F0365}" type="slidenum">
              <a:rPr lang="en-US" smtClean="0"/>
              <a:t>‹#›</a:t>
            </a:fld>
            <a:endParaRPr lang="en-US"/>
          </a:p>
        </p:txBody>
      </p:sp>
    </p:spTree>
    <p:extLst>
      <p:ext uri="{BB962C8B-B14F-4D97-AF65-F5344CB8AC3E}">
        <p14:creationId xmlns:p14="http://schemas.microsoft.com/office/powerpoint/2010/main" val="3306581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13C6E3-C358-4D9C-8DB0-E5FF57E1DB3A}" type="datetimeFigureOut">
              <a:rPr lang="en-US" smtClean="0"/>
              <a:t>11/14/2020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7E2415-1D7F-4B4E-AEE2-B4C8C53F0365}" type="slidenum">
              <a:rPr lang="en-US" smtClean="0"/>
              <a:t>‹#›</a:t>
            </a:fld>
            <a:endParaRPr lang="en-US"/>
          </a:p>
        </p:txBody>
      </p:sp>
    </p:spTree>
    <p:extLst>
      <p:ext uri="{BB962C8B-B14F-4D97-AF65-F5344CB8AC3E}">
        <p14:creationId xmlns:p14="http://schemas.microsoft.com/office/powerpoint/2010/main" val="41828009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13C6E3-C358-4D9C-8DB0-E5FF57E1DB3A}" type="datetimeFigureOut">
              <a:rPr lang="en-US" smtClean="0"/>
              <a:t>11/14/2020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E2415-1D7F-4B4E-AEE2-B4C8C53F0365}" type="slidenum">
              <a:rPr lang="en-US" smtClean="0"/>
              <a:t>‹#›</a:t>
            </a:fld>
            <a:endParaRPr lang="en-US"/>
          </a:p>
        </p:txBody>
      </p:sp>
    </p:spTree>
    <p:extLst>
      <p:ext uri="{BB962C8B-B14F-4D97-AF65-F5344CB8AC3E}">
        <p14:creationId xmlns:p14="http://schemas.microsoft.com/office/powerpoint/2010/main" val="31599763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13C6E3-C358-4D9C-8DB0-E5FF57E1DB3A}" type="datetimeFigureOut">
              <a:rPr lang="en-US" smtClean="0"/>
              <a:t>11/14/2020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E2415-1D7F-4B4E-AEE2-B4C8C53F0365}" type="slidenum">
              <a:rPr lang="en-US" smtClean="0"/>
              <a:t>‹#›</a:t>
            </a:fld>
            <a:endParaRPr lang="en-US"/>
          </a:p>
        </p:txBody>
      </p:sp>
    </p:spTree>
    <p:extLst>
      <p:ext uri="{BB962C8B-B14F-4D97-AF65-F5344CB8AC3E}">
        <p14:creationId xmlns:p14="http://schemas.microsoft.com/office/powerpoint/2010/main" val="22541906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13C6E3-C358-4D9C-8DB0-E5FF57E1DB3A}" type="datetimeFigureOut">
              <a:rPr lang="en-US" smtClean="0"/>
              <a:t>11/14/2020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E2415-1D7F-4B4E-AEE2-B4C8C53F0365}" type="slidenum">
              <a:rPr lang="en-US" smtClean="0"/>
              <a:t>‹#›</a:t>
            </a:fld>
            <a:endParaRPr lang="en-US"/>
          </a:p>
        </p:txBody>
      </p:sp>
    </p:spTree>
    <p:extLst>
      <p:ext uri="{BB962C8B-B14F-4D97-AF65-F5344CB8AC3E}">
        <p14:creationId xmlns:p14="http://schemas.microsoft.com/office/powerpoint/2010/main" val="34480545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413C6E3-C358-4D9C-8DB0-E5FF57E1DB3A}" type="datetimeFigureOut">
              <a:rPr lang="en-US" smtClean="0"/>
              <a:t>11/14/2020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E2415-1D7F-4B4E-AEE2-B4C8C53F0365}" type="slidenum">
              <a:rPr lang="en-US" smtClean="0"/>
              <a:t>‹#›</a:t>
            </a:fld>
            <a:endParaRPr lang="en-US"/>
          </a:p>
        </p:txBody>
      </p:sp>
    </p:spTree>
    <p:extLst>
      <p:ext uri="{BB962C8B-B14F-4D97-AF65-F5344CB8AC3E}">
        <p14:creationId xmlns:p14="http://schemas.microsoft.com/office/powerpoint/2010/main" val="70322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413C6E3-C358-4D9C-8DB0-E5FF57E1DB3A}" type="datetimeFigureOut">
              <a:rPr lang="en-US" smtClean="0"/>
              <a:t>11/14/2020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E2415-1D7F-4B4E-AEE2-B4C8C53F0365}" type="slidenum">
              <a:rPr lang="en-US" smtClean="0"/>
              <a:t>‹#›</a:t>
            </a:fld>
            <a:endParaRPr lang="en-US"/>
          </a:p>
        </p:txBody>
      </p:sp>
    </p:spTree>
    <p:extLst>
      <p:ext uri="{BB962C8B-B14F-4D97-AF65-F5344CB8AC3E}">
        <p14:creationId xmlns:p14="http://schemas.microsoft.com/office/powerpoint/2010/main" val="34681154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413C6E3-C358-4D9C-8DB0-E5FF57E1DB3A}" type="datetimeFigureOut">
              <a:rPr lang="en-US" smtClean="0"/>
              <a:t>11/14/2020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7E2415-1D7F-4B4E-AEE2-B4C8C53F0365}" type="slidenum">
              <a:rPr lang="en-US" smtClean="0"/>
              <a:t>‹#›</a:t>
            </a:fld>
            <a:endParaRPr lang="en-US"/>
          </a:p>
        </p:txBody>
      </p:sp>
    </p:spTree>
    <p:extLst>
      <p:ext uri="{BB962C8B-B14F-4D97-AF65-F5344CB8AC3E}">
        <p14:creationId xmlns:p14="http://schemas.microsoft.com/office/powerpoint/2010/main" val="3194101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413C6E3-C358-4D9C-8DB0-E5FF57E1DB3A}" type="datetimeFigureOut">
              <a:rPr lang="en-US" smtClean="0"/>
              <a:t>11/14/2020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7E2415-1D7F-4B4E-AEE2-B4C8C53F0365}" type="slidenum">
              <a:rPr lang="en-US" smtClean="0"/>
              <a:t>‹#›</a:t>
            </a:fld>
            <a:endParaRPr lang="en-US"/>
          </a:p>
        </p:txBody>
      </p:sp>
    </p:spTree>
    <p:extLst>
      <p:ext uri="{BB962C8B-B14F-4D97-AF65-F5344CB8AC3E}">
        <p14:creationId xmlns:p14="http://schemas.microsoft.com/office/powerpoint/2010/main" val="19251342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13C6E3-C358-4D9C-8DB0-E5FF57E1DB3A}" type="datetimeFigureOut">
              <a:rPr lang="en-US" smtClean="0"/>
              <a:t>11/14/2020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17E2415-1D7F-4B4E-AEE2-B4C8C53F0365}" type="slidenum">
              <a:rPr lang="en-US" smtClean="0"/>
              <a:t>‹#›</a:t>
            </a:fld>
            <a:endParaRPr lang="en-US"/>
          </a:p>
        </p:txBody>
      </p:sp>
    </p:spTree>
    <p:extLst>
      <p:ext uri="{BB962C8B-B14F-4D97-AF65-F5344CB8AC3E}">
        <p14:creationId xmlns:p14="http://schemas.microsoft.com/office/powerpoint/2010/main" val="23456148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413C6E3-C358-4D9C-8DB0-E5FF57E1DB3A}" type="datetimeFigureOut">
              <a:rPr lang="en-US" smtClean="0"/>
              <a:t>11/14/2020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E2415-1D7F-4B4E-AEE2-B4C8C53F0365}" type="slidenum">
              <a:rPr lang="en-US" smtClean="0"/>
              <a:t>‹#›</a:t>
            </a:fld>
            <a:endParaRPr lang="en-US"/>
          </a:p>
        </p:txBody>
      </p:sp>
    </p:spTree>
    <p:extLst>
      <p:ext uri="{BB962C8B-B14F-4D97-AF65-F5344CB8AC3E}">
        <p14:creationId xmlns:p14="http://schemas.microsoft.com/office/powerpoint/2010/main" val="19232234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413C6E3-C358-4D9C-8DB0-E5FF57E1DB3A}" type="datetimeFigureOut">
              <a:rPr lang="en-US" smtClean="0"/>
              <a:t>11/14/2020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E2415-1D7F-4B4E-AEE2-B4C8C53F0365}" type="slidenum">
              <a:rPr lang="en-US" smtClean="0"/>
              <a:t>‹#›</a:t>
            </a:fld>
            <a:endParaRPr lang="en-US"/>
          </a:p>
        </p:txBody>
      </p:sp>
    </p:spTree>
    <p:extLst>
      <p:ext uri="{BB962C8B-B14F-4D97-AF65-F5344CB8AC3E}">
        <p14:creationId xmlns:p14="http://schemas.microsoft.com/office/powerpoint/2010/main" val="18698983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D413C6E3-C358-4D9C-8DB0-E5FF57E1DB3A}" type="datetimeFigureOut">
              <a:rPr lang="en-US" smtClean="0"/>
              <a:t>11/14/2020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017E2415-1D7F-4B4E-AEE2-B4C8C53F0365}" type="slidenum">
              <a:rPr lang="en-US" smtClean="0"/>
              <a:t>‹#›</a:t>
            </a:fld>
            <a:endParaRPr lang="en-US"/>
          </a:p>
        </p:txBody>
      </p:sp>
    </p:spTree>
    <p:extLst>
      <p:ext uri="{BB962C8B-B14F-4D97-AF65-F5344CB8AC3E}">
        <p14:creationId xmlns:p14="http://schemas.microsoft.com/office/powerpoint/2010/main" val="3727424621"/>
      </p:ext>
    </p:extLst>
  </p:cSld>
  <p:clrMap bg1="dk1" tx1="lt1" bg2="dk2" tx2="lt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93" r:id="rId14"/>
    <p:sldLayoutId id="2147483694" r:id="rId15"/>
    <p:sldLayoutId id="2147483695" r:id="rId16"/>
    <p:sldLayoutId id="2147483696"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catalog.data.gov/dataset/united-states-covid-19-cases-and-deaths-by-state-over-time" TargetMode="External"/><Relationship Id="rId2" Type="http://schemas.openxmlformats.org/officeDocument/2006/relationships/hyperlink" Target="https://oui.doleta.gov/unemploy/claims.asp" TargetMode="External"/><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ncsl.org/Portals/1/Documents/Elections/Legis_Control_2020_April%201.pdf" TargetMode="External"/><Relationship Id="rId2" Type="http://schemas.openxmlformats.org/officeDocument/2006/relationships/hyperlink" Target="https://www.abi.org/newsroom/bankruptcy-statistics" TargetMode="External"/><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catalog.data.gov/dataset/united-states-covid-19-cases-and-deaths-by-state-over-time" TargetMode="External"/><Relationship Id="rId2" Type="http://schemas.openxmlformats.org/officeDocument/2006/relationships/hyperlink" Target="https://oui.doleta.gov/unemploy/claims.asp"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8A384-E5FF-46C9-8DD6-2716B02E50AF}"/>
              </a:ext>
            </a:extLst>
          </p:cNvPr>
          <p:cNvSpPr>
            <a:spLocks noGrp="1"/>
          </p:cNvSpPr>
          <p:nvPr>
            <p:ph type="ctrTitle"/>
          </p:nvPr>
        </p:nvSpPr>
        <p:spPr>
          <a:xfrm>
            <a:off x="962187" y="2053271"/>
            <a:ext cx="10106186" cy="1641490"/>
          </a:xfrm>
        </p:spPr>
        <p:txBody>
          <a:bodyPr>
            <a:normAutofit fontScale="90000"/>
          </a:bodyPr>
          <a:lstStyle/>
          <a:p>
            <a:pPr algn="ctr"/>
            <a:r>
              <a:rPr lang="en-US" sz="6000" dirty="0"/>
              <a:t>Politics &amp; Pre-Existing Divides </a:t>
            </a:r>
            <a:br>
              <a:rPr lang="en-US" sz="6000" dirty="0"/>
            </a:br>
            <a:r>
              <a:rPr lang="en-US" sz="6000" dirty="0"/>
              <a:t>Effects on Covid-19</a:t>
            </a:r>
          </a:p>
        </p:txBody>
      </p:sp>
      <p:sp>
        <p:nvSpPr>
          <p:cNvPr id="3" name="Subtitle 2">
            <a:extLst>
              <a:ext uri="{FF2B5EF4-FFF2-40B4-BE49-F238E27FC236}">
                <a16:creationId xmlns:a16="http://schemas.microsoft.com/office/drawing/2014/main" id="{232F9D23-46F7-4279-8AC8-842CA35798B3}"/>
              </a:ext>
            </a:extLst>
          </p:cNvPr>
          <p:cNvSpPr>
            <a:spLocks noGrp="1"/>
          </p:cNvSpPr>
          <p:nvPr>
            <p:ph type="subTitle" idx="1"/>
          </p:nvPr>
        </p:nvSpPr>
        <p:spPr>
          <a:xfrm>
            <a:off x="1722894" y="3694761"/>
            <a:ext cx="9144000" cy="1303442"/>
          </a:xfrm>
        </p:spPr>
        <p:txBody>
          <a:bodyPr>
            <a:normAutofit fontScale="85000" lnSpcReduction="20000"/>
          </a:bodyPr>
          <a:lstStyle/>
          <a:p>
            <a:r>
              <a:rPr lang="en-US" dirty="0"/>
              <a:t>Presentation by “Group Sixers”</a:t>
            </a:r>
          </a:p>
          <a:p>
            <a:r>
              <a:rPr lang="en-US" dirty="0"/>
              <a:t>To GWU Data Boot Camp Class</a:t>
            </a:r>
          </a:p>
          <a:p>
            <a:r>
              <a:rPr lang="en-US" dirty="0"/>
              <a:t>November 14, 2020</a:t>
            </a:r>
          </a:p>
        </p:txBody>
      </p:sp>
    </p:spTree>
    <p:extLst>
      <p:ext uri="{BB962C8B-B14F-4D97-AF65-F5344CB8AC3E}">
        <p14:creationId xmlns:p14="http://schemas.microsoft.com/office/powerpoint/2010/main" val="20118812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AABAF-448B-4D6A-98F0-31C63D31B459}"/>
              </a:ext>
            </a:extLst>
          </p:cNvPr>
          <p:cNvSpPr>
            <a:spLocks noGrp="1"/>
          </p:cNvSpPr>
          <p:nvPr>
            <p:ph type="title"/>
          </p:nvPr>
        </p:nvSpPr>
        <p:spPr/>
        <p:txBody>
          <a:bodyPr>
            <a:noAutofit/>
          </a:bodyPr>
          <a:lstStyle/>
          <a:p>
            <a:r>
              <a:rPr lang="en-US" sz="4000" dirty="0"/>
              <a:t>Does a state’s partisan control impact short term unemployment during Covid-19?</a:t>
            </a:r>
          </a:p>
        </p:txBody>
      </p:sp>
      <p:sp>
        <p:nvSpPr>
          <p:cNvPr id="3" name="Content Placeholder 2">
            <a:extLst>
              <a:ext uri="{FF2B5EF4-FFF2-40B4-BE49-F238E27FC236}">
                <a16:creationId xmlns:a16="http://schemas.microsoft.com/office/drawing/2014/main" id="{437BBAFF-9B54-4D7F-B78F-9F740D21542D}"/>
              </a:ext>
            </a:extLst>
          </p:cNvPr>
          <p:cNvSpPr>
            <a:spLocks noGrp="1"/>
          </p:cNvSpPr>
          <p:nvPr>
            <p:ph idx="1"/>
          </p:nvPr>
        </p:nvSpPr>
        <p:spPr>
          <a:xfrm>
            <a:off x="838200" y="1825625"/>
            <a:ext cx="5829300" cy="4351338"/>
          </a:xfrm>
        </p:spPr>
        <p:txBody>
          <a:bodyPr>
            <a:normAutofit fontScale="47500" lnSpcReduction="20000"/>
          </a:bodyPr>
          <a:lstStyle/>
          <a:p>
            <a:r>
              <a:rPr lang="en-US" sz="3400" dirty="0"/>
              <a:t>3 variables:</a:t>
            </a:r>
          </a:p>
          <a:p>
            <a:pPr marL="914400" lvl="1" indent="-457200">
              <a:buFont typeface="+mj-lt"/>
              <a:buAutoNum type="arabicPeriod"/>
            </a:pPr>
            <a:r>
              <a:rPr lang="en-US" sz="2900" dirty="0"/>
              <a:t>Partisan control at state level</a:t>
            </a:r>
          </a:p>
          <a:p>
            <a:pPr marL="914400" lvl="1" indent="-457200">
              <a:buFont typeface="+mj-lt"/>
              <a:buAutoNum type="arabicPeriod"/>
            </a:pPr>
            <a:r>
              <a:rPr lang="en-US" sz="2900" dirty="0"/>
              <a:t>Number of Covid-19 cases</a:t>
            </a:r>
          </a:p>
          <a:p>
            <a:pPr lvl="2"/>
            <a:r>
              <a:rPr lang="en-US" sz="2500" dirty="0"/>
              <a:t>New cases per 100,000 (avg per state)</a:t>
            </a:r>
          </a:p>
          <a:p>
            <a:pPr marL="914400" lvl="1" indent="-457200">
              <a:buFont typeface="+mj-lt"/>
              <a:buAutoNum type="arabicPeriod"/>
            </a:pPr>
            <a:r>
              <a:rPr lang="en-US" sz="2900" dirty="0"/>
              <a:t>Unemployment rate </a:t>
            </a:r>
          </a:p>
          <a:p>
            <a:pPr lvl="2"/>
            <a:r>
              <a:rPr lang="en-US" sz="2500" dirty="0">
                <a:solidFill>
                  <a:srgbClr val="FFC000"/>
                </a:solidFill>
              </a:rPr>
              <a:t>Insured Unemployment Rate (avg rate per state)</a:t>
            </a:r>
          </a:p>
          <a:p>
            <a:pPr lvl="3"/>
            <a:r>
              <a:rPr lang="en-US" sz="2500" dirty="0">
                <a:solidFill>
                  <a:srgbClr val="FFC000"/>
                </a:solidFill>
              </a:rPr>
              <a:t>“The number of people currently receiving unemployment insurance (UI) as a percentage of the labor force.” - stlouisfed.org</a:t>
            </a:r>
            <a:endParaRPr lang="en-US" dirty="0">
              <a:solidFill>
                <a:srgbClr val="FFC000"/>
              </a:solidFill>
            </a:endParaRPr>
          </a:p>
          <a:p>
            <a:pPr marL="914400" lvl="2" indent="0">
              <a:buNone/>
            </a:pPr>
            <a:endParaRPr lang="en-US" dirty="0"/>
          </a:p>
          <a:p>
            <a:pPr marL="0" indent="0">
              <a:buNone/>
            </a:pPr>
            <a:r>
              <a:rPr lang="en-US" sz="4000" dirty="0"/>
              <a:t>Is the partisanship of a state correlated to the state’s unemployment rate?</a:t>
            </a:r>
          </a:p>
          <a:p>
            <a:endParaRPr lang="en-US" sz="4000" dirty="0"/>
          </a:p>
          <a:p>
            <a:pPr marL="0" indent="0">
              <a:buNone/>
            </a:pPr>
            <a:r>
              <a:rPr lang="en-US" sz="4000" dirty="0"/>
              <a:t>Can we correlate the number of covid-19 cases to the unemployment rate?</a:t>
            </a:r>
          </a:p>
          <a:p>
            <a:endParaRPr lang="en-US" dirty="0"/>
          </a:p>
          <a:p>
            <a:r>
              <a:rPr lang="en-US" dirty="0"/>
              <a:t>Sources: </a:t>
            </a:r>
          </a:p>
          <a:p>
            <a:pPr lvl="1">
              <a:buFont typeface="Courier New" panose="02070309020205020404" pitchFamily="49" charset="0"/>
              <a:buChar char="o"/>
            </a:pPr>
            <a:r>
              <a:rPr lang="en-US" dirty="0"/>
              <a:t>Unemployment claims by state.csv - </a:t>
            </a:r>
            <a:r>
              <a:rPr lang="en-US" dirty="0">
                <a:hlinkClick r:id="rId2"/>
              </a:rPr>
              <a:t>https://oui.doleta.gov/unemploy/claims.asp</a:t>
            </a:r>
            <a:endParaRPr lang="en-US" dirty="0"/>
          </a:p>
          <a:p>
            <a:pPr lvl="1">
              <a:buFont typeface="Courier New" panose="02070309020205020404" pitchFamily="49" charset="0"/>
              <a:buChar char="o"/>
            </a:pPr>
            <a:r>
              <a:rPr lang="en-US" dirty="0" err="1"/>
              <a:t>Covid</a:t>
            </a:r>
            <a:r>
              <a:rPr lang="en-US" dirty="0"/>
              <a:t> cases by state.csv - </a:t>
            </a:r>
            <a:r>
              <a:rPr lang="en-US" dirty="0">
                <a:hlinkClick r:id="rId3"/>
              </a:rPr>
              <a:t>https://catalog.data.gov/dataset/united-states-covid-19-cases-and-deaths-by-state-over-time</a:t>
            </a:r>
            <a:r>
              <a:rPr lang="en-US" dirty="0"/>
              <a:t> </a:t>
            </a:r>
          </a:p>
        </p:txBody>
      </p:sp>
      <p:pic>
        <p:nvPicPr>
          <p:cNvPr id="6" name="Picture 5">
            <a:extLst>
              <a:ext uri="{FF2B5EF4-FFF2-40B4-BE49-F238E27FC236}">
                <a16:creationId xmlns:a16="http://schemas.microsoft.com/office/drawing/2014/main" id="{226C4FF3-B0BA-4AC7-A700-683E3977133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12280" y="2105406"/>
            <a:ext cx="4864696" cy="3312414"/>
          </a:xfrm>
          <a:prstGeom prst="rect">
            <a:avLst/>
          </a:prstGeom>
        </p:spPr>
      </p:pic>
    </p:spTree>
    <p:extLst>
      <p:ext uri="{BB962C8B-B14F-4D97-AF65-F5344CB8AC3E}">
        <p14:creationId xmlns:p14="http://schemas.microsoft.com/office/powerpoint/2010/main" val="28531998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1B748-003F-4B09-9FDA-018945600FF1}"/>
              </a:ext>
            </a:extLst>
          </p:cNvPr>
          <p:cNvSpPr>
            <a:spLocks noGrp="1"/>
          </p:cNvSpPr>
          <p:nvPr>
            <p:ph type="title"/>
          </p:nvPr>
        </p:nvSpPr>
        <p:spPr/>
        <p:txBody>
          <a:bodyPr/>
          <a:lstStyle/>
          <a:p>
            <a:r>
              <a:rPr lang="en-US" dirty="0"/>
              <a:t>Data Cleanup &amp; Exploration</a:t>
            </a:r>
          </a:p>
        </p:txBody>
      </p:sp>
      <p:pic>
        <p:nvPicPr>
          <p:cNvPr id="5" name="Picture 4">
            <a:extLst>
              <a:ext uri="{FF2B5EF4-FFF2-40B4-BE49-F238E27FC236}">
                <a16:creationId xmlns:a16="http://schemas.microsoft.com/office/drawing/2014/main" id="{E4B9C23B-C747-49F5-A1B4-C77CAC0DE3B9}"/>
              </a:ext>
            </a:extLst>
          </p:cNvPr>
          <p:cNvPicPr>
            <a:picLocks noChangeAspect="1"/>
          </p:cNvPicPr>
          <p:nvPr/>
        </p:nvPicPr>
        <p:blipFill>
          <a:blip r:embed="rId2"/>
          <a:stretch>
            <a:fillRect/>
          </a:stretch>
        </p:blipFill>
        <p:spPr>
          <a:xfrm>
            <a:off x="5266064" y="1455390"/>
            <a:ext cx="6194737" cy="1902584"/>
          </a:xfrm>
          <a:prstGeom prst="rect">
            <a:avLst/>
          </a:prstGeom>
        </p:spPr>
      </p:pic>
      <p:pic>
        <p:nvPicPr>
          <p:cNvPr id="6" name="Picture 5">
            <a:extLst>
              <a:ext uri="{FF2B5EF4-FFF2-40B4-BE49-F238E27FC236}">
                <a16:creationId xmlns:a16="http://schemas.microsoft.com/office/drawing/2014/main" id="{A5D32B6A-5738-448C-BB61-D57CC90ECD17}"/>
              </a:ext>
            </a:extLst>
          </p:cNvPr>
          <p:cNvPicPr>
            <a:picLocks noChangeAspect="1"/>
          </p:cNvPicPr>
          <p:nvPr/>
        </p:nvPicPr>
        <p:blipFill>
          <a:blip r:embed="rId3"/>
          <a:stretch>
            <a:fillRect/>
          </a:stretch>
        </p:blipFill>
        <p:spPr>
          <a:xfrm>
            <a:off x="373701" y="3660540"/>
            <a:ext cx="5025203" cy="2574185"/>
          </a:xfrm>
          <a:prstGeom prst="rect">
            <a:avLst/>
          </a:prstGeom>
        </p:spPr>
      </p:pic>
      <p:sp>
        <p:nvSpPr>
          <p:cNvPr id="8" name="TextBox 7">
            <a:extLst>
              <a:ext uri="{FF2B5EF4-FFF2-40B4-BE49-F238E27FC236}">
                <a16:creationId xmlns:a16="http://schemas.microsoft.com/office/drawing/2014/main" id="{FEE31DE6-E00C-4F20-BE0D-20B02A207B89}"/>
              </a:ext>
            </a:extLst>
          </p:cNvPr>
          <p:cNvSpPr txBox="1"/>
          <p:nvPr/>
        </p:nvSpPr>
        <p:spPr>
          <a:xfrm>
            <a:off x="373701" y="1539360"/>
            <a:ext cx="4678359" cy="1477328"/>
          </a:xfrm>
          <a:prstGeom prst="rect">
            <a:avLst/>
          </a:prstGeom>
          <a:noFill/>
        </p:spPr>
        <p:txBody>
          <a:bodyPr wrap="square" rtlCol="0">
            <a:spAutoFit/>
          </a:bodyPr>
          <a:lstStyle/>
          <a:p>
            <a:r>
              <a:rPr lang="en-US" dirty="0"/>
              <a:t>Compile data:</a:t>
            </a:r>
          </a:p>
          <a:p>
            <a:pPr marL="800100" lvl="1" indent="-342900">
              <a:buFont typeface="+mj-lt"/>
              <a:buAutoNum type="arabicPeriod"/>
            </a:pPr>
            <a:r>
              <a:rPr lang="en-US" dirty="0"/>
              <a:t>Import and read CSVs</a:t>
            </a:r>
          </a:p>
          <a:p>
            <a:pPr marL="800100" lvl="1" indent="-342900">
              <a:buFont typeface="+mj-lt"/>
              <a:buAutoNum type="arabicPeriod"/>
            </a:pPr>
            <a:r>
              <a:rPr lang="en-US" dirty="0"/>
              <a:t>Merge CSV’s together into 1 data frame</a:t>
            </a:r>
          </a:p>
          <a:p>
            <a:pPr marL="800100" lvl="1" indent="-342900">
              <a:buFont typeface="+mj-lt"/>
              <a:buAutoNum type="arabicPeriod"/>
            </a:pPr>
            <a:r>
              <a:rPr lang="en-US" dirty="0"/>
              <a:t>Change any Nan values to 0, along with user friendly column labels</a:t>
            </a:r>
          </a:p>
        </p:txBody>
      </p:sp>
      <p:sp>
        <p:nvSpPr>
          <p:cNvPr id="10" name="TextBox 9">
            <a:extLst>
              <a:ext uri="{FF2B5EF4-FFF2-40B4-BE49-F238E27FC236}">
                <a16:creationId xmlns:a16="http://schemas.microsoft.com/office/drawing/2014/main" id="{3359D3F8-8907-445D-97DF-61808E7A46AE}"/>
              </a:ext>
            </a:extLst>
          </p:cNvPr>
          <p:cNvSpPr txBox="1"/>
          <p:nvPr/>
        </p:nvSpPr>
        <p:spPr>
          <a:xfrm>
            <a:off x="5604992" y="3630553"/>
            <a:ext cx="5516880" cy="2862322"/>
          </a:xfrm>
          <a:prstGeom prst="rect">
            <a:avLst/>
          </a:prstGeom>
          <a:noFill/>
        </p:spPr>
        <p:txBody>
          <a:bodyPr wrap="square" rtlCol="0">
            <a:spAutoFit/>
          </a:bodyPr>
          <a:lstStyle/>
          <a:p>
            <a:r>
              <a:rPr lang="en-US" dirty="0"/>
              <a:t>Format data for analysis:</a:t>
            </a:r>
          </a:p>
          <a:p>
            <a:pPr marL="800100" lvl="1" indent="-342900">
              <a:buFont typeface="+mj-lt"/>
              <a:buAutoNum type="arabicPeriod"/>
            </a:pPr>
            <a:r>
              <a:rPr lang="en-US" dirty="0"/>
              <a:t>Group the combined df by partisanship and date to track over time</a:t>
            </a:r>
          </a:p>
          <a:p>
            <a:pPr marL="800100" lvl="1" indent="-342900">
              <a:buFont typeface="+mj-lt"/>
              <a:buAutoNum type="arabicPeriod"/>
            </a:pPr>
            <a:r>
              <a:rPr lang="en-US" dirty="0"/>
              <a:t>Apply the ‘mean’ functions to the columns of interest</a:t>
            </a:r>
          </a:p>
          <a:p>
            <a:pPr marL="1257300" lvl="2" indent="-342900">
              <a:buFont typeface="Arial" panose="020B0604020202020204" pitchFamily="34" charset="0"/>
              <a:buChar char="•"/>
            </a:pPr>
            <a:r>
              <a:rPr lang="en-US" dirty="0"/>
              <a:t>New cases per 100,000</a:t>
            </a:r>
          </a:p>
          <a:p>
            <a:pPr marL="1257300" lvl="2" indent="-342900">
              <a:buFont typeface="Arial" panose="020B0604020202020204" pitchFamily="34" charset="0"/>
              <a:buChar char="•"/>
            </a:pPr>
            <a:r>
              <a:rPr lang="en-US" dirty="0"/>
              <a:t>Avg unemployment rate</a:t>
            </a:r>
          </a:p>
          <a:p>
            <a:pPr lvl="2"/>
            <a:endParaRPr lang="en-US" dirty="0"/>
          </a:p>
          <a:p>
            <a:pPr lvl="1"/>
            <a:r>
              <a:rPr lang="en-US" dirty="0">
                <a:solidFill>
                  <a:srgbClr val="FFC000"/>
                </a:solidFill>
              </a:rPr>
              <a:t>*‘Sum’ vs ‘Mean’ function*</a:t>
            </a:r>
          </a:p>
          <a:p>
            <a:pPr lvl="1"/>
            <a:r>
              <a:rPr lang="en-US" dirty="0">
                <a:solidFill>
                  <a:srgbClr val="FFC000"/>
                </a:solidFill>
              </a:rPr>
              <a:t>* ‘Cumulative’ vs ‘New’ cases*</a:t>
            </a:r>
          </a:p>
        </p:txBody>
      </p:sp>
    </p:spTree>
    <p:extLst>
      <p:ext uri="{BB962C8B-B14F-4D97-AF65-F5344CB8AC3E}">
        <p14:creationId xmlns:p14="http://schemas.microsoft.com/office/powerpoint/2010/main" val="29506289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F0C3C-096B-47BB-A199-2F74197A9550}"/>
              </a:ext>
            </a:extLst>
          </p:cNvPr>
          <p:cNvSpPr>
            <a:spLocks noGrp="1"/>
          </p:cNvSpPr>
          <p:nvPr>
            <p:ph type="title"/>
          </p:nvPr>
        </p:nvSpPr>
        <p:spPr/>
        <p:txBody>
          <a:bodyPr>
            <a:normAutofit/>
          </a:bodyPr>
          <a:lstStyle/>
          <a:p>
            <a:r>
              <a:rPr lang="en-US" dirty="0"/>
              <a:t>Insured Unemployment Analysis</a:t>
            </a:r>
          </a:p>
        </p:txBody>
      </p:sp>
      <p:pic>
        <p:nvPicPr>
          <p:cNvPr id="15" name="Content Placeholder 14">
            <a:extLst>
              <a:ext uri="{FF2B5EF4-FFF2-40B4-BE49-F238E27FC236}">
                <a16:creationId xmlns:a16="http://schemas.microsoft.com/office/drawing/2014/main" id="{83DA8D61-4F2C-44DD-B917-A2F92B0D9A2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0129" y="1690688"/>
            <a:ext cx="4945380" cy="2335514"/>
          </a:xfrm>
        </p:spPr>
      </p:pic>
      <p:pic>
        <p:nvPicPr>
          <p:cNvPr id="4" name="Content Placeholder 12">
            <a:extLst>
              <a:ext uri="{FF2B5EF4-FFF2-40B4-BE49-F238E27FC236}">
                <a16:creationId xmlns:a16="http://schemas.microsoft.com/office/drawing/2014/main" id="{254E02B3-FE12-4115-A429-D60DE39705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0129" y="4157361"/>
            <a:ext cx="4945380" cy="2335514"/>
          </a:xfrm>
          <a:prstGeom prst="rect">
            <a:avLst/>
          </a:prstGeom>
        </p:spPr>
      </p:pic>
      <p:sp>
        <p:nvSpPr>
          <p:cNvPr id="3" name="TextBox 2">
            <a:extLst>
              <a:ext uri="{FF2B5EF4-FFF2-40B4-BE49-F238E27FC236}">
                <a16:creationId xmlns:a16="http://schemas.microsoft.com/office/drawing/2014/main" id="{D4A8BFF3-2E05-42F1-AC3C-227C709987CC}"/>
              </a:ext>
            </a:extLst>
          </p:cNvPr>
          <p:cNvSpPr txBox="1"/>
          <p:nvPr/>
        </p:nvSpPr>
        <p:spPr>
          <a:xfrm>
            <a:off x="6431280" y="1783080"/>
            <a:ext cx="4720591" cy="2031325"/>
          </a:xfrm>
          <a:prstGeom prst="rect">
            <a:avLst/>
          </a:prstGeom>
          <a:noFill/>
        </p:spPr>
        <p:txBody>
          <a:bodyPr wrap="square" rtlCol="0">
            <a:spAutoFit/>
          </a:bodyPr>
          <a:lstStyle/>
          <a:p>
            <a:r>
              <a:rPr lang="en-US" dirty="0"/>
              <a:t>In the top graph, we analyzed the average number of new </a:t>
            </a:r>
            <a:r>
              <a:rPr lang="en-US" dirty="0" err="1"/>
              <a:t>covid</a:t>
            </a:r>
            <a:r>
              <a:rPr lang="en-US" dirty="0"/>
              <a:t> cases per month</a:t>
            </a:r>
          </a:p>
          <a:p>
            <a:pPr marL="742950" lvl="1" indent="-285750">
              <a:buFont typeface="Arial" panose="020B0604020202020204" pitchFamily="34" charset="0"/>
              <a:buChar char="•"/>
            </a:pPr>
            <a:r>
              <a:rPr lang="en-US" dirty="0"/>
              <a:t>Democratic states had higher rates in the earlier months</a:t>
            </a:r>
          </a:p>
          <a:p>
            <a:pPr marL="742950" lvl="1" indent="-285750">
              <a:buFont typeface="Arial" panose="020B0604020202020204" pitchFamily="34" charset="0"/>
              <a:buChar char="•"/>
            </a:pPr>
            <a:r>
              <a:rPr lang="en-US" dirty="0"/>
              <a:t>Republican states had higher rates in the later months, including a current strong upward trend</a:t>
            </a:r>
          </a:p>
        </p:txBody>
      </p:sp>
      <p:sp>
        <p:nvSpPr>
          <p:cNvPr id="5" name="TextBox 4">
            <a:extLst>
              <a:ext uri="{FF2B5EF4-FFF2-40B4-BE49-F238E27FC236}">
                <a16:creationId xmlns:a16="http://schemas.microsoft.com/office/drawing/2014/main" id="{448EC734-A89D-440B-8E82-83BFDA0C8660}"/>
              </a:ext>
            </a:extLst>
          </p:cNvPr>
          <p:cNvSpPr txBox="1"/>
          <p:nvPr/>
        </p:nvSpPr>
        <p:spPr>
          <a:xfrm>
            <a:off x="6431280" y="4129723"/>
            <a:ext cx="4720591" cy="2031325"/>
          </a:xfrm>
          <a:prstGeom prst="rect">
            <a:avLst/>
          </a:prstGeom>
          <a:noFill/>
        </p:spPr>
        <p:txBody>
          <a:bodyPr wrap="square" rtlCol="0">
            <a:spAutoFit/>
          </a:bodyPr>
          <a:lstStyle/>
          <a:p>
            <a:r>
              <a:rPr lang="en-US" dirty="0"/>
              <a:t>In the bottom graph, we analyzed the average insured unemployment rate per month</a:t>
            </a:r>
          </a:p>
          <a:p>
            <a:pPr marL="742950" lvl="1" indent="-285750">
              <a:buFont typeface="Arial" panose="020B0604020202020204" pitchFamily="34" charset="0"/>
              <a:buChar char="•"/>
            </a:pPr>
            <a:r>
              <a:rPr lang="en-US" dirty="0"/>
              <a:t>Democratic states experienced </a:t>
            </a:r>
            <a:r>
              <a:rPr lang="en-US" b="1" u="sng" dirty="0">
                <a:solidFill>
                  <a:srgbClr val="FFC000"/>
                </a:solidFill>
              </a:rPr>
              <a:t>higher</a:t>
            </a:r>
            <a:r>
              <a:rPr lang="en-US" dirty="0"/>
              <a:t> rates of unemployment</a:t>
            </a:r>
          </a:p>
          <a:p>
            <a:pPr marL="742950" lvl="1" indent="-285750">
              <a:buFont typeface="Arial" panose="020B0604020202020204" pitchFamily="34" charset="0"/>
              <a:buChar char="•"/>
            </a:pPr>
            <a:r>
              <a:rPr lang="en-US" dirty="0"/>
              <a:t>Republican states experienced </a:t>
            </a:r>
            <a:r>
              <a:rPr lang="en-US" b="1" u="sng" dirty="0">
                <a:solidFill>
                  <a:srgbClr val="FFC000"/>
                </a:solidFill>
              </a:rPr>
              <a:t>lower</a:t>
            </a:r>
            <a:r>
              <a:rPr lang="en-US" dirty="0"/>
              <a:t> rates of unemployment</a:t>
            </a:r>
          </a:p>
          <a:p>
            <a:pPr marL="742950" lvl="1" indent="-285750">
              <a:buFont typeface="Arial" panose="020B0604020202020204" pitchFamily="34" charset="0"/>
              <a:buChar char="•"/>
            </a:pPr>
            <a:endParaRPr lang="en-US" dirty="0"/>
          </a:p>
        </p:txBody>
      </p:sp>
    </p:spTree>
    <p:extLst>
      <p:ext uri="{BB962C8B-B14F-4D97-AF65-F5344CB8AC3E}">
        <p14:creationId xmlns:p14="http://schemas.microsoft.com/office/powerpoint/2010/main" val="17158388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8CCC1-B020-447F-BE38-D16418A34EEE}"/>
              </a:ext>
            </a:extLst>
          </p:cNvPr>
          <p:cNvSpPr>
            <a:spLocks noGrp="1"/>
          </p:cNvSpPr>
          <p:nvPr>
            <p:ph type="title"/>
          </p:nvPr>
        </p:nvSpPr>
        <p:spPr/>
        <p:txBody>
          <a:bodyPr/>
          <a:lstStyle/>
          <a:p>
            <a:r>
              <a:rPr lang="en-US" dirty="0"/>
              <a:t>Analysis at State Level</a:t>
            </a:r>
          </a:p>
        </p:txBody>
      </p:sp>
      <p:pic>
        <p:nvPicPr>
          <p:cNvPr id="6" name="Picture 5">
            <a:extLst>
              <a:ext uri="{FF2B5EF4-FFF2-40B4-BE49-F238E27FC236}">
                <a16:creationId xmlns:a16="http://schemas.microsoft.com/office/drawing/2014/main" id="{1AC5DC1C-CE14-4525-877A-BE85D5C6FFED}"/>
              </a:ext>
            </a:extLst>
          </p:cNvPr>
          <p:cNvPicPr>
            <a:picLocks noChangeAspect="1"/>
          </p:cNvPicPr>
          <p:nvPr/>
        </p:nvPicPr>
        <p:blipFill>
          <a:blip r:embed="rId2"/>
          <a:stretch>
            <a:fillRect/>
          </a:stretch>
        </p:blipFill>
        <p:spPr>
          <a:xfrm>
            <a:off x="1006113" y="3101337"/>
            <a:ext cx="4831163" cy="2663031"/>
          </a:xfrm>
          <a:prstGeom prst="rect">
            <a:avLst/>
          </a:prstGeom>
        </p:spPr>
      </p:pic>
      <p:pic>
        <p:nvPicPr>
          <p:cNvPr id="7" name="Picture 6">
            <a:extLst>
              <a:ext uri="{FF2B5EF4-FFF2-40B4-BE49-F238E27FC236}">
                <a16:creationId xmlns:a16="http://schemas.microsoft.com/office/drawing/2014/main" id="{3A292D21-7784-453C-AB4A-B99BCE84DBF1}"/>
              </a:ext>
            </a:extLst>
          </p:cNvPr>
          <p:cNvPicPr>
            <a:picLocks noChangeAspect="1"/>
          </p:cNvPicPr>
          <p:nvPr/>
        </p:nvPicPr>
        <p:blipFill>
          <a:blip r:embed="rId3"/>
          <a:stretch>
            <a:fillRect/>
          </a:stretch>
        </p:blipFill>
        <p:spPr>
          <a:xfrm>
            <a:off x="6194511" y="3101336"/>
            <a:ext cx="4831163" cy="2663031"/>
          </a:xfrm>
          <a:prstGeom prst="rect">
            <a:avLst/>
          </a:prstGeom>
        </p:spPr>
      </p:pic>
      <p:sp>
        <p:nvSpPr>
          <p:cNvPr id="10" name="TextBox 9">
            <a:extLst>
              <a:ext uri="{FF2B5EF4-FFF2-40B4-BE49-F238E27FC236}">
                <a16:creationId xmlns:a16="http://schemas.microsoft.com/office/drawing/2014/main" id="{2879A2E0-4ED1-4B6A-89D6-DD1599EE4890}"/>
              </a:ext>
            </a:extLst>
          </p:cNvPr>
          <p:cNvSpPr txBox="1"/>
          <p:nvPr/>
        </p:nvSpPr>
        <p:spPr>
          <a:xfrm>
            <a:off x="1006113" y="1859280"/>
            <a:ext cx="8656867" cy="1200329"/>
          </a:xfrm>
          <a:prstGeom prst="rect">
            <a:avLst/>
          </a:prstGeom>
          <a:noFill/>
        </p:spPr>
        <p:txBody>
          <a:bodyPr wrap="square" rtlCol="0">
            <a:spAutoFit/>
          </a:bodyPr>
          <a:lstStyle/>
          <a:p>
            <a:r>
              <a:rPr lang="en-US" dirty="0"/>
              <a:t>Taking our analysis one step further, we created code for the user to input a specific state</a:t>
            </a:r>
          </a:p>
          <a:p>
            <a:r>
              <a:rPr lang="en-US" dirty="0"/>
              <a:t>	- The plots are easily updatable for each state</a:t>
            </a:r>
          </a:p>
          <a:p>
            <a:endParaRPr lang="en-US" dirty="0"/>
          </a:p>
          <a:p>
            <a:r>
              <a:rPr lang="en-US" dirty="0"/>
              <a:t>We plotted the same data variables for that specific state</a:t>
            </a:r>
          </a:p>
        </p:txBody>
      </p:sp>
    </p:spTree>
    <p:extLst>
      <p:ext uri="{BB962C8B-B14F-4D97-AF65-F5344CB8AC3E}">
        <p14:creationId xmlns:p14="http://schemas.microsoft.com/office/powerpoint/2010/main" val="19557839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35A5A-3EB3-4BD6-9271-FCBE19079F9A}"/>
              </a:ext>
            </a:extLst>
          </p:cNvPr>
          <p:cNvSpPr>
            <a:spLocks noGrp="1"/>
          </p:cNvSpPr>
          <p:nvPr>
            <p:ph type="title"/>
          </p:nvPr>
        </p:nvSpPr>
        <p:spPr/>
        <p:txBody>
          <a:bodyPr>
            <a:normAutofit/>
          </a:bodyPr>
          <a:lstStyle/>
          <a:p>
            <a:r>
              <a:rPr lang="en-US" dirty="0"/>
              <a:t>Unemployment Implications</a:t>
            </a:r>
          </a:p>
        </p:txBody>
      </p:sp>
      <p:sp>
        <p:nvSpPr>
          <p:cNvPr id="4" name="Content Placeholder 3">
            <a:extLst>
              <a:ext uri="{FF2B5EF4-FFF2-40B4-BE49-F238E27FC236}">
                <a16:creationId xmlns:a16="http://schemas.microsoft.com/office/drawing/2014/main" id="{559B0A82-D77C-492B-8595-F7D54FCC7E2E}"/>
              </a:ext>
            </a:extLst>
          </p:cNvPr>
          <p:cNvSpPr>
            <a:spLocks noGrp="1"/>
          </p:cNvSpPr>
          <p:nvPr>
            <p:ph idx="1"/>
          </p:nvPr>
        </p:nvSpPr>
        <p:spPr>
          <a:xfrm>
            <a:off x="575240" y="1833245"/>
            <a:ext cx="11041520" cy="4351338"/>
          </a:xfrm>
        </p:spPr>
        <p:txBody>
          <a:bodyPr>
            <a:normAutofit fontScale="92500" lnSpcReduction="10000"/>
          </a:bodyPr>
          <a:lstStyle/>
          <a:p>
            <a:pPr marL="0" indent="0">
              <a:buNone/>
            </a:pPr>
            <a:r>
              <a:rPr lang="en-US" dirty="0"/>
              <a:t>Based on the data, we can imply:</a:t>
            </a:r>
          </a:p>
          <a:p>
            <a:pPr marL="914400" lvl="1" indent="-457200">
              <a:buFont typeface="+mj-lt"/>
              <a:buAutoNum type="arabicPeriod"/>
            </a:pPr>
            <a:r>
              <a:rPr lang="en-US" dirty="0"/>
              <a:t>Democratic states took a more direct / cautious approach to the fight against </a:t>
            </a:r>
            <a:r>
              <a:rPr lang="en-US" dirty="0" err="1"/>
              <a:t>covid</a:t>
            </a:r>
            <a:endParaRPr lang="en-US" dirty="0"/>
          </a:p>
          <a:p>
            <a:pPr lvl="2"/>
            <a:r>
              <a:rPr lang="en-US" dirty="0"/>
              <a:t>Stronger shut downs and regulations</a:t>
            </a:r>
          </a:p>
          <a:p>
            <a:pPr marL="914400" lvl="1" indent="-457200">
              <a:buFont typeface="+mj-lt"/>
              <a:buAutoNum type="arabicPeriod"/>
            </a:pPr>
            <a:r>
              <a:rPr lang="en-US" dirty="0"/>
              <a:t>Republican states took an approach less disruptive to businesses </a:t>
            </a:r>
          </a:p>
          <a:p>
            <a:pPr marL="457200" lvl="1" indent="0">
              <a:buNone/>
            </a:pPr>
            <a:endParaRPr lang="en-US" dirty="0"/>
          </a:p>
          <a:p>
            <a:pPr marL="0" indent="0">
              <a:buNone/>
            </a:pPr>
            <a:r>
              <a:rPr lang="en-US" dirty="0">
                <a:solidFill>
                  <a:srgbClr val="FFC000"/>
                </a:solidFill>
              </a:rPr>
              <a:t>These findings are in line with our expectations, as well as the general partisan political views</a:t>
            </a:r>
          </a:p>
          <a:p>
            <a:pPr marL="457200" lvl="1" indent="0">
              <a:buNone/>
            </a:pPr>
            <a:endParaRPr lang="en-US" dirty="0"/>
          </a:p>
          <a:p>
            <a:pPr marL="0" indent="0">
              <a:buNone/>
            </a:pPr>
            <a:r>
              <a:rPr lang="en-US" sz="2200" dirty="0"/>
              <a:t>Other considerations:</a:t>
            </a:r>
          </a:p>
          <a:p>
            <a:pPr marL="971550" lvl="1" indent="-514350">
              <a:buFont typeface="+mj-lt"/>
              <a:buAutoNum type="arabicPeriod"/>
            </a:pPr>
            <a:r>
              <a:rPr lang="en-US" sz="1900" dirty="0"/>
              <a:t>Did Democratic states open more testing sites opposed to republican states?</a:t>
            </a:r>
          </a:p>
          <a:p>
            <a:pPr marL="971550" lvl="1" indent="-514350">
              <a:buFont typeface="+mj-lt"/>
              <a:buAutoNum type="arabicPeriod"/>
            </a:pPr>
            <a:r>
              <a:rPr lang="en-US" sz="1900" dirty="0"/>
              <a:t>Were there actually harder written policies set in place for democratic states?</a:t>
            </a:r>
          </a:p>
          <a:p>
            <a:pPr marL="971550" lvl="1" indent="-514350">
              <a:buFont typeface="+mj-lt"/>
              <a:buAutoNum type="arabicPeriod"/>
            </a:pPr>
            <a:r>
              <a:rPr lang="en-US" sz="1900" dirty="0"/>
              <a:t>Difficulty plotting scatter plots, as time seems to be a huge factor  </a:t>
            </a:r>
          </a:p>
        </p:txBody>
      </p:sp>
      <p:pic>
        <p:nvPicPr>
          <p:cNvPr id="5" name="Picture 4">
            <a:extLst>
              <a:ext uri="{FF2B5EF4-FFF2-40B4-BE49-F238E27FC236}">
                <a16:creationId xmlns:a16="http://schemas.microsoft.com/office/drawing/2014/main" id="{3250C8D5-7D5C-4A6D-BE6C-A23D193AC4EE}"/>
              </a:ext>
            </a:extLst>
          </p:cNvPr>
          <p:cNvPicPr>
            <a:picLocks noChangeAspect="1"/>
          </p:cNvPicPr>
          <p:nvPr/>
        </p:nvPicPr>
        <p:blipFill>
          <a:blip r:embed="rId2"/>
          <a:stretch>
            <a:fillRect/>
          </a:stretch>
        </p:blipFill>
        <p:spPr>
          <a:xfrm>
            <a:off x="9362112" y="4372610"/>
            <a:ext cx="2254648" cy="2120265"/>
          </a:xfrm>
          <a:prstGeom prst="rect">
            <a:avLst/>
          </a:prstGeom>
        </p:spPr>
      </p:pic>
    </p:spTree>
    <p:extLst>
      <p:ext uri="{BB962C8B-B14F-4D97-AF65-F5344CB8AC3E}">
        <p14:creationId xmlns:p14="http://schemas.microsoft.com/office/powerpoint/2010/main" val="22793152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AABAF-448B-4D6A-98F0-31C63D31B459}"/>
              </a:ext>
            </a:extLst>
          </p:cNvPr>
          <p:cNvSpPr>
            <a:spLocks noGrp="1"/>
          </p:cNvSpPr>
          <p:nvPr>
            <p:ph type="title"/>
          </p:nvPr>
        </p:nvSpPr>
        <p:spPr/>
        <p:txBody>
          <a:bodyPr>
            <a:noAutofit/>
          </a:bodyPr>
          <a:lstStyle/>
          <a:p>
            <a:r>
              <a:rPr lang="en-US" sz="2400" dirty="0"/>
              <a:t>Henry Slide</a:t>
            </a:r>
            <a:br>
              <a:rPr lang="en-US" sz="4000" dirty="0"/>
            </a:br>
            <a:r>
              <a:rPr lang="en-US" sz="4000" dirty="0"/>
              <a:t>Does a state’s partisan control impact bankruptcy filings during Covid-19?</a:t>
            </a:r>
          </a:p>
        </p:txBody>
      </p:sp>
      <p:sp>
        <p:nvSpPr>
          <p:cNvPr id="3" name="Content Placeholder 2">
            <a:extLst>
              <a:ext uri="{FF2B5EF4-FFF2-40B4-BE49-F238E27FC236}">
                <a16:creationId xmlns:a16="http://schemas.microsoft.com/office/drawing/2014/main" id="{437BBAFF-9B54-4D7F-B78F-9F740D21542D}"/>
              </a:ext>
            </a:extLst>
          </p:cNvPr>
          <p:cNvSpPr>
            <a:spLocks noGrp="1"/>
          </p:cNvSpPr>
          <p:nvPr>
            <p:ph idx="1"/>
          </p:nvPr>
        </p:nvSpPr>
        <p:spPr>
          <a:xfrm>
            <a:off x="838200" y="1825625"/>
            <a:ext cx="5829300" cy="4351338"/>
          </a:xfrm>
        </p:spPr>
        <p:txBody>
          <a:bodyPr>
            <a:normAutofit fontScale="55000" lnSpcReduction="20000"/>
          </a:bodyPr>
          <a:lstStyle/>
          <a:p>
            <a:r>
              <a:rPr lang="en-US" sz="3400" dirty="0"/>
              <a:t>3 variables:</a:t>
            </a:r>
          </a:p>
          <a:p>
            <a:pPr marL="914400" lvl="1" indent="-457200">
              <a:buFont typeface="+mj-lt"/>
              <a:buAutoNum type="arabicPeriod"/>
            </a:pPr>
            <a:r>
              <a:rPr lang="en-US" sz="2900" dirty="0"/>
              <a:t>Partisan control at state level</a:t>
            </a:r>
          </a:p>
          <a:p>
            <a:pPr marL="914400" lvl="1" indent="-457200">
              <a:buFont typeface="+mj-lt"/>
              <a:buAutoNum type="arabicPeriod"/>
            </a:pPr>
            <a:r>
              <a:rPr lang="en-US" sz="2900" dirty="0"/>
              <a:t>Observing period before and after pandemic begins</a:t>
            </a:r>
            <a:endParaRPr lang="en-US" sz="2500" dirty="0"/>
          </a:p>
          <a:p>
            <a:pPr marL="914400" lvl="1" indent="-457200">
              <a:buFont typeface="+mj-lt"/>
              <a:buAutoNum type="arabicPeriod"/>
            </a:pPr>
            <a:r>
              <a:rPr lang="en-US" sz="2900" dirty="0"/>
              <a:t>Combined Chapter 13 and 7  bankruptcies</a:t>
            </a:r>
          </a:p>
          <a:p>
            <a:pPr lvl="2"/>
            <a:r>
              <a:rPr lang="en-US" sz="2500" dirty="0">
                <a:solidFill>
                  <a:srgbClr val="FFC000"/>
                </a:solidFill>
              </a:rPr>
              <a:t>First analysis by total bankruptcies</a:t>
            </a:r>
          </a:p>
          <a:p>
            <a:pPr lvl="2"/>
            <a:r>
              <a:rPr lang="en-US" sz="2500" dirty="0">
                <a:solidFill>
                  <a:srgbClr val="FFC000"/>
                </a:solidFill>
              </a:rPr>
              <a:t>Second analysis by average bankruptcy rates per 100,000</a:t>
            </a:r>
          </a:p>
          <a:p>
            <a:pPr marL="914400" lvl="2" indent="0">
              <a:buNone/>
            </a:pPr>
            <a:endParaRPr lang="en-US" dirty="0"/>
          </a:p>
          <a:p>
            <a:pPr marL="0" indent="0">
              <a:buNone/>
            </a:pPr>
            <a:r>
              <a:rPr lang="en-US" sz="4000" dirty="0"/>
              <a:t>Have Republican controlled states faired better or worse through the pandemic?</a:t>
            </a:r>
          </a:p>
          <a:p>
            <a:endParaRPr lang="en-US" sz="4000" dirty="0"/>
          </a:p>
          <a:p>
            <a:pPr marL="0" indent="0">
              <a:buNone/>
            </a:pPr>
            <a:r>
              <a:rPr lang="en-US" sz="4000" dirty="0"/>
              <a:t>And if so, can we infer why?</a:t>
            </a:r>
          </a:p>
          <a:p>
            <a:endParaRPr lang="en-US" dirty="0"/>
          </a:p>
          <a:p>
            <a:r>
              <a:rPr lang="en-US" dirty="0"/>
              <a:t>Sources: </a:t>
            </a:r>
          </a:p>
          <a:p>
            <a:pPr lvl="1">
              <a:buFont typeface="Courier New" panose="02070309020205020404" pitchFamily="49" charset="0"/>
              <a:buChar char="o"/>
            </a:pPr>
            <a:r>
              <a:rPr lang="en-US" dirty="0"/>
              <a:t>13 and 7 bankruptcy filings by state.csv - </a:t>
            </a:r>
            <a:r>
              <a:rPr lang="en-US" dirty="0">
                <a:hlinkClick r:id="rId2"/>
              </a:rPr>
              <a:t>https://www.abi.org/newsroom/bankruptcy-statistics</a:t>
            </a:r>
            <a:endParaRPr lang="en-US" dirty="0"/>
          </a:p>
          <a:p>
            <a:pPr lvl="1">
              <a:buFont typeface="Courier New" panose="02070309020205020404" pitchFamily="49" charset="0"/>
              <a:buChar char="o"/>
            </a:pPr>
            <a:r>
              <a:rPr lang="en-US" dirty="0"/>
              <a:t>Partisan control.pdf - </a:t>
            </a:r>
            <a:r>
              <a:rPr lang="en-US" dirty="0">
                <a:hlinkClick r:id="rId3"/>
              </a:rPr>
              <a:t>https://www.ncsl.org/Portals/1/Documents/Elections/Legis_Control_2020_April%201.pdf</a:t>
            </a:r>
            <a:endParaRPr lang="en-US" dirty="0"/>
          </a:p>
          <a:p>
            <a:pPr lvl="1">
              <a:buFont typeface="Courier New" panose="02070309020205020404" pitchFamily="49" charset="0"/>
              <a:buChar char="o"/>
            </a:pPr>
            <a:endParaRPr lang="en-US" dirty="0"/>
          </a:p>
        </p:txBody>
      </p:sp>
      <p:pic>
        <p:nvPicPr>
          <p:cNvPr id="6" name="Picture 5">
            <a:extLst>
              <a:ext uri="{FF2B5EF4-FFF2-40B4-BE49-F238E27FC236}">
                <a16:creationId xmlns:a16="http://schemas.microsoft.com/office/drawing/2014/main" id="{226C4FF3-B0BA-4AC7-A700-683E3977133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12280" y="2105406"/>
            <a:ext cx="4864696" cy="3312414"/>
          </a:xfrm>
          <a:prstGeom prst="rect">
            <a:avLst/>
          </a:prstGeom>
        </p:spPr>
      </p:pic>
    </p:spTree>
    <p:extLst>
      <p:ext uri="{BB962C8B-B14F-4D97-AF65-F5344CB8AC3E}">
        <p14:creationId xmlns:p14="http://schemas.microsoft.com/office/powerpoint/2010/main" val="4457706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1B748-003F-4B09-9FDA-018945600FF1}"/>
              </a:ext>
            </a:extLst>
          </p:cNvPr>
          <p:cNvSpPr>
            <a:spLocks noGrp="1"/>
          </p:cNvSpPr>
          <p:nvPr>
            <p:ph type="title"/>
          </p:nvPr>
        </p:nvSpPr>
        <p:spPr/>
        <p:txBody>
          <a:bodyPr>
            <a:normAutofit/>
          </a:bodyPr>
          <a:lstStyle/>
          <a:p>
            <a:r>
              <a:rPr lang="en-US" sz="2700" dirty="0"/>
              <a:t>Henry Slide</a:t>
            </a:r>
            <a:br>
              <a:rPr lang="en-US" dirty="0"/>
            </a:br>
            <a:r>
              <a:rPr lang="en-US" dirty="0"/>
              <a:t>Data Cleanup &amp; Exploration</a:t>
            </a:r>
          </a:p>
        </p:txBody>
      </p:sp>
      <p:sp>
        <p:nvSpPr>
          <p:cNvPr id="8" name="TextBox 7">
            <a:extLst>
              <a:ext uri="{FF2B5EF4-FFF2-40B4-BE49-F238E27FC236}">
                <a16:creationId xmlns:a16="http://schemas.microsoft.com/office/drawing/2014/main" id="{FEE31DE6-E00C-4F20-BE0D-20B02A207B89}"/>
              </a:ext>
            </a:extLst>
          </p:cNvPr>
          <p:cNvSpPr txBox="1"/>
          <p:nvPr/>
        </p:nvSpPr>
        <p:spPr>
          <a:xfrm>
            <a:off x="373701" y="1539360"/>
            <a:ext cx="4892363" cy="2308324"/>
          </a:xfrm>
          <a:prstGeom prst="rect">
            <a:avLst/>
          </a:prstGeom>
          <a:noFill/>
        </p:spPr>
        <p:txBody>
          <a:bodyPr wrap="square" rtlCol="0">
            <a:spAutoFit/>
          </a:bodyPr>
          <a:lstStyle/>
          <a:p>
            <a:r>
              <a:rPr lang="en-US" dirty="0"/>
              <a:t>Compile data:</a:t>
            </a:r>
          </a:p>
          <a:p>
            <a:pPr marL="800100" lvl="1" indent="-342900">
              <a:buFont typeface="+mj-lt"/>
              <a:buAutoNum type="arabicPeriod"/>
            </a:pPr>
            <a:r>
              <a:rPr lang="en-US" dirty="0"/>
              <a:t>For loop import and read 20+ Excel files</a:t>
            </a:r>
          </a:p>
          <a:p>
            <a:pPr marL="800100" lvl="1" indent="-342900">
              <a:buFont typeface="+mj-lt"/>
              <a:buAutoNum type="arabicPeriod"/>
            </a:pPr>
            <a:r>
              <a:rPr lang="en-US" dirty="0"/>
              <a:t>Extract and paste monthly </a:t>
            </a:r>
            <a:r>
              <a:rPr lang="en-US" dirty="0" err="1"/>
              <a:t>commulative</a:t>
            </a:r>
            <a:r>
              <a:rPr lang="en-US" dirty="0"/>
              <a:t> data into an empty </a:t>
            </a:r>
            <a:r>
              <a:rPr lang="en-US" dirty="0" err="1"/>
              <a:t>dataframe</a:t>
            </a:r>
            <a:endParaRPr lang="en-US" dirty="0"/>
          </a:p>
          <a:p>
            <a:pPr marL="800100" lvl="1" indent="-342900">
              <a:buFont typeface="+mj-lt"/>
              <a:buAutoNum type="arabicPeriod"/>
            </a:pPr>
            <a:r>
              <a:rPr lang="en-US" dirty="0"/>
              <a:t>Convert cumulative data using .diff() and .replace() null and negatives with correct</a:t>
            </a:r>
          </a:p>
          <a:p>
            <a:pPr marL="800100" lvl="1" indent="-342900">
              <a:buFont typeface="+mj-lt"/>
              <a:buAutoNum type="arabicPeriod"/>
            </a:pPr>
            <a:r>
              <a:rPr lang="en-US" dirty="0"/>
              <a:t>Merge bankruptcy, state control, and census datasets</a:t>
            </a:r>
          </a:p>
        </p:txBody>
      </p:sp>
      <p:sp>
        <p:nvSpPr>
          <p:cNvPr id="10" name="TextBox 9">
            <a:extLst>
              <a:ext uri="{FF2B5EF4-FFF2-40B4-BE49-F238E27FC236}">
                <a16:creationId xmlns:a16="http://schemas.microsoft.com/office/drawing/2014/main" id="{3359D3F8-8907-445D-97DF-61808E7A46AE}"/>
              </a:ext>
            </a:extLst>
          </p:cNvPr>
          <p:cNvSpPr txBox="1"/>
          <p:nvPr/>
        </p:nvSpPr>
        <p:spPr>
          <a:xfrm>
            <a:off x="5406501" y="3630553"/>
            <a:ext cx="5715371" cy="2585323"/>
          </a:xfrm>
          <a:prstGeom prst="rect">
            <a:avLst/>
          </a:prstGeom>
          <a:noFill/>
        </p:spPr>
        <p:txBody>
          <a:bodyPr wrap="square" rtlCol="0">
            <a:spAutoFit/>
          </a:bodyPr>
          <a:lstStyle/>
          <a:p>
            <a:r>
              <a:rPr lang="en-US" dirty="0"/>
              <a:t>Format data for analysis:</a:t>
            </a:r>
          </a:p>
          <a:p>
            <a:pPr marL="800100" lvl="1" indent="-342900">
              <a:buFont typeface="+mj-lt"/>
              <a:buAutoNum type="arabicPeriod"/>
            </a:pPr>
            <a:r>
              <a:rPr lang="en-US" dirty="0" err="1"/>
              <a:t>Groupby</a:t>
            </a:r>
            <a:r>
              <a:rPr lang="en-US" dirty="0"/>
              <a:t> by state control</a:t>
            </a:r>
          </a:p>
          <a:p>
            <a:pPr marL="800100" lvl="1" indent="-342900">
              <a:buFont typeface="+mj-lt"/>
              <a:buAutoNum type="arabicPeriod"/>
            </a:pPr>
            <a:r>
              <a:rPr lang="en-US" dirty="0"/>
              <a:t>Apply the ‘mean’ functions to the columns of avg bankruptcies per 100k</a:t>
            </a:r>
          </a:p>
          <a:p>
            <a:pPr lvl="2"/>
            <a:endParaRPr lang="en-US" dirty="0"/>
          </a:p>
          <a:p>
            <a:pPr lvl="1"/>
            <a:r>
              <a:rPr lang="en-US" dirty="0">
                <a:solidFill>
                  <a:srgbClr val="FFC000"/>
                </a:solidFill>
              </a:rPr>
              <a:t>*For loops to traverse dataset relatively large scale*</a:t>
            </a:r>
          </a:p>
          <a:p>
            <a:pPr lvl="1"/>
            <a:r>
              <a:rPr lang="en-US" dirty="0">
                <a:solidFill>
                  <a:srgbClr val="FFC000"/>
                </a:solidFill>
              </a:rPr>
              <a:t>*Engineer around </a:t>
            </a:r>
            <a:r>
              <a:rPr lang="en-US" dirty="0" err="1">
                <a:solidFill>
                  <a:srgbClr val="FFC000"/>
                </a:solidFill>
              </a:rPr>
              <a:t>groupby</a:t>
            </a:r>
            <a:r>
              <a:rPr lang="en-US" dirty="0">
                <a:solidFill>
                  <a:srgbClr val="FFC000"/>
                </a:solidFill>
              </a:rPr>
              <a:t> limitations*</a:t>
            </a:r>
          </a:p>
          <a:p>
            <a:pPr lvl="1"/>
            <a:r>
              <a:rPr lang="en-US" dirty="0">
                <a:solidFill>
                  <a:srgbClr val="FFC000"/>
                </a:solidFill>
              </a:rPr>
              <a:t>*Many decisions about when to merge or append or extract to wholly new </a:t>
            </a:r>
            <a:r>
              <a:rPr lang="en-US" dirty="0" err="1">
                <a:solidFill>
                  <a:srgbClr val="FFC000"/>
                </a:solidFill>
              </a:rPr>
              <a:t>dataframe</a:t>
            </a:r>
            <a:r>
              <a:rPr lang="en-US" dirty="0">
                <a:solidFill>
                  <a:srgbClr val="FFC000"/>
                </a:solidFill>
              </a:rPr>
              <a:t>*</a:t>
            </a:r>
          </a:p>
        </p:txBody>
      </p:sp>
      <p:pic>
        <p:nvPicPr>
          <p:cNvPr id="3" name="Picture 2">
            <a:extLst>
              <a:ext uri="{FF2B5EF4-FFF2-40B4-BE49-F238E27FC236}">
                <a16:creationId xmlns:a16="http://schemas.microsoft.com/office/drawing/2014/main" id="{5C064917-2BC3-4CC1-B290-7DE928466DB6}"/>
              </a:ext>
            </a:extLst>
          </p:cNvPr>
          <p:cNvPicPr>
            <a:picLocks noChangeAspect="1"/>
          </p:cNvPicPr>
          <p:nvPr/>
        </p:nvPicPr>
        <p:blipFill>
          <a:blip r:embed="rId2"/>
          <a:stretch>
            <a:fillRect/>
          </a:stretch>
        </p:blipFill>
        <p:spPr>
          <a:xfrm>
            <a:off x="1180730" y="3810470"/>
            <a:ext cx="3284736" cy="2762306"/>
          </a:xfrm>
          <a:prstGeom prst="rect">
            <a:avLst/>
          </a:prstGeom>
        </p:spPr>
      </p:pic>
      <p:pic>
        <p:nvPicPr>
          <p:cNvPr id="4" name="Picture 3">
            <a:extLst>
              <a:ext uri="{FF2B5EF4-FFF2-40B4-BE49-F238E27FC236}">
                <a16:creationId xmlns:a16="http://schemas.microsoft.com/office/drawing/2014/main" id="{62A3B77E-8340-40CF-B71C-4135C676226C}"/>
              </a:ext>
            </a:extLst>
          </p:cNvPr>
          <p:cNvPicPr>
            <a:picLocks noChangeAspect="1"/>
          </p:cNvPicPr>
          <p:nvPr/>
        </p:nvPicPr>
        <p:blipFill>
          <a:blip r:embed="rId3"/>
          <a:stretch>
            <a:fillRect/>
          </a:stretch>
        </p:blipFill>
        <p:spPr>
          <a:xfrm>
            <a:off x="6005771" y="1539360"/>
            <a:ext cx="4318959" cy="1978909"/>
          </a:xfrm>
          <a:prstGeom prst="rect">
            <a:avLst/>
          </a:prstGeom>
        </p:spPr>
      </p:pic>
    </p:spTree>
    <p:extLst>
      <p:ext uri="{BB962C8B-B14F-4D97-AF65-F5344CB8AC3E}">
        <p14:creationId xmlns:p14="http://schemas.microsoft.com/office/powerpoint/2010/main" val="8075713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F0C3C-096B-47BB-A199-2F74197A9550}"/>
              </a:ext>
            </a:extLst>
          </p:cNvPr>
          <p:cNvSpPr>
            <a:spLocks noGrp="1"/>
          </p:cNvSpPr>
          <p:nvPr>
            <p:ph type="title"/>
          </p:nvPr>
        </p:nvSpPr>
        <p:spPr/>
        <p:txBody>
          <a:bodyPr>
            <a:normAutofit/>
          </a:bodyPr>
          <a:lstStyle/>
          <a:p>
            <a:r>
              <a:rPr lang="en-US" sz="2700" dirty="0"/>
              <a:t>Henry Slide</a:t>
            </a:r>
            <a:br>
              <a:rPr lang="en-US" dirty="0"/>
            </a:br>
            <a:r>
              <a:rPr lang="en-US" dirty="0" err="1"/>
              <a:t>Chapt</a:t>
            </a:r>
            <a:r>
              <a:rPr lang="en-US" dirty="0"/>
              <a:t> 7 and 13 Bankruptcy Analysis</a:t>
            </a:r>
          </a:p>
        </p:txBody>
      </p:sp>
      <p:sp>
        <p:nvSpPr>
          <p:cNvPr id="3" name="TextBox 2">
            <a:extLst>
              <a:ext uri="{FF2B5EF4-FFF2-40B4-BE49-F238E27FC236}">
                <a16:creationId xmlns:a16="http://schemas.microsoft.com/office/drawing/2014/main" id="{D4A8BFF3-2E05-42F1-AC3C-227C709987CC}"/>
              </a:ext>
            </a:extLst>
          </p:cNvPr>
          <p:cNvSpPr txBox="1"/>
          <p:nvPr/>
        </p:nvSpPr>
        <p:spPr>
          <a:xfrm>
            <a:off x="6431280" y="1783080"/>
            <a:ext cx="4720591" cy="2308324"/>
          </a:xfrm>
          <a:prstGeom prst="rect">
            <a:avLst/>
          </a:prstGeom>
          <a:noFill/>
        </p:spPr>
        <p:txBody>
          <a:bodyPr wrap="square" rtlCol="0">
            <a:spAutoFit/>
          </a:bodyPr>
          <a:lstStyle/>
          <a:p>
            <a:r>
              <a:rPr lang="en-US" dirty="0"/>
              <a:t>In the top graph, we analyzed the total numbers of BKs for clusters of states by party alignment</a:t>
            </a:r>
          </a:p>
          <a:p>
            <a:pPr marL="742950" lvl="1" indent="-285750">
              <a:buFont typeface="Arial" panose="020B0604020202020204" pitchFamily="34" charset="0"/>
              <a:buChar char="•"/>
            </a:pPr>
            <a:r>
              <a:rPr lang="en-US" dirty="0"/>
              <a:t>Rep states tracked higher, Dem states tracked the middle throughout</a:t>
            </a:r>
          </a:p>
          <a:p>
            <a:pPr marL="742950" lvl="1" indent="-285750">
              <a:buFont typeface="Arial" panose="020B0604020202020204" pitchFamily="34" charset="0"/>
              <a:buChar char="•"/>
            </a:pPr>
            <a:r>
              <a:rPr lang="en-US" dirty="0" err="1"/>
              <a:t>Covid</a:t>
            </a:r>
            <a:r>
              <a:rPr lang="en-US" dirty="0"/>
              <a:t> affected them equally on a relative basis</a:t>
            </a:r>
          </a:p>
          <a:p>
            <a:pPr marL="742950" lvl="1" indent="-285750">
              <a:buFont typeface="Arial" panose="020B0604020202020204" pitchFamily="34" charset="0"/>
              <a:buChar char="•"/>
            </a:pPr>
            <a:r>
              <a:rPr lang="en-US" dirty="0"/>
              <a:t>All clusters experienced decline bankruptcies begin with </a:t>
            </a:r>
            <a:r>
              <a:rPr lang="en-US" dirty="0" err="1"/>
              <a:t>Covid</a:t>
            </a:r>
            <a:endParaRPr lang="en-US" dirty="0"/>
          </a:p>
        </p:txBody>
      </p:sp>
      <p:sp>
        <p:nvSpPr>
          <p:cNvPr id="5" name="TextBox 4">
            <a:extLst>
              <a:ext uri="{FF2B5EF4-FFF2-40B4-BE49-F238E27FC236}">
                <a16:creationId xmlns:a16="http://schemas.microsoft.com/office/drawing/2014/main" id="{448EC734-A89D-440B-8E82-83BFDA0C8660}"/>
              </a:ext>
            </a:extLst>
          </p:cNvPr>
          <p:cNvSpPr txBox="1"/>
          <p:nvPr/>
        </p:nvSpPr>
        <p:spPr>
          <a:xfrm>
            <a:off x="6431280" y="4129723"/>
            <a:ext cx="4720591" cy="1754326"/>
          </a:xfrm>
          <a:prstGeom prst="rect">
            <a:avLst/>
          </a:prstGeom>
          <a:noFill/>
        </p:spPr>
        <p:txBody>
          <a:bodyPr wrap="square" rtlCol="0">
            <a:spAutoFit/>
          </a:bodyPr>
          <a:lstStyle/>
          <a:p>
            <a:r>
              <a:rPr lang="en-US" dirty="0"/>
              <a:t>In the bottom graph, we analyzed the average bankruptcy filings rate per 100k</a:t>
            </a:r>
          </a:p>
          <a:p>
            <a:pPr marL="742950" lvl="1" indent="-285750">
              <a:buFont typeface="Arial" panose="020B0604020202020204" pitchFamily="34" charset="0"/>
              <a:buChar char="•"/>
            </a:pPr>
            <a:r>
              <a:rPr lang="en-US" dirty="0"/>
              <a:t>Dem + </a:t>
            </a:r>
            <a:r>
              <a:rPr lang="en-US" dirty="0" err="1"/>
              <a:t>Div</a:t>
            </a:r>
            <a:r>
              <a:rPr lang="en-US" dirty="0"/>
              <a:t> states tracked more closely</a:t>
            </a:r>
          </a:p>
          <a:p>
            <a:pPr marL="742950" lvl="1" indent="-285750">
              <a:buFont typeface="Arial" panose="020B0604020202020204" pitchFamily="34" charset="0"/>
              <a:buChar char="•"/>
            </a:pPr>
            <a:r>
              <a:rPr lang="en-US" dirty="0"/>
              <a:t>Rep states tracked higher than Dem or </a:t>
            </a:r>
            <a:r>
              <a:rPr lang="en-US" dirty="0" err="1"/>
              <a:t>Div</a:t>
            </a:r>
            <a:endParaRPr lang="en-US" dirty="0"/>
          </a:p>
          <a:p>
            <a:pPr marL="742950" lvl="1" indent="-285750">
              <a:buFont typeface="Arial" panose="020B0604020202020204" pitchFamily="34" charset="0"/>
              <a:buChar char="•"/>
            </a:pPr>
            <a:endParaRPr lang="en-US" dirty="0"/>
          </a:p>
        </p:txBody>
      </p:sp>
      <p:pic>
        <p:nvPicPr>
          <p:cNvPr id="8" name="Picture 7">
            <a:extLst>
              <a:ext uri="{FF2B5EF4-FFF2-40B4-BE49-F238E27FC236}">
                <a16:creationId xmlns:a16="http://schemas.microsoft.com/office/drawing/2014/main" id="{6383B1CD-1CF4-4EF5-B92F-CB19D8C1FF42}"/>
              </a:ext>
            </a:extLst>
          </p:cNvPr>
          <p:cNvPicPr>
            <a:picLocks noChangeAspect="1"/>
          </p:cNvPicPr>
          <p:nvPr/>
        </p:nvPicPr>
        <p:blipFill>
          <a:blip r:embed="rId2"/>
          <a:stretch>
            <a:fillRect/>
          </a:stretch>
        </p:blipFill>
        <p:spPr>
          <a:xfrm>
            <a:off x="1040129" y="1637420"/>
            <a:ext cx="4945380" cy="2293917"/>
          </a:xfrm>
          <a:prstGeom prst="rect">
            <a:avLst/>
          </a:prstGeom>
        </p:spPr>
      </p:pic>
      <p:pic>
        <p:nvPicPr>
          <p:cNvPr id="9" name="Picture 8">
            <a:extLst>
              <a:ext uri="{FF2B5EF4-FFF2-40B4-BE49-F238E27FC236}">
                <a16:creationId xmlns:a16="http://schemas.microsoft.com/office/drawing/2014/main" id="{9DAA6862-7927-49C5-875D-A337C6BE9AB7}"/>
              </a:ext>
            </a:extLst>
          </p:cNvPr>
          <p:cNvPicPr>
            <a:picLocks noChangeAspect="1"/>
          </p:cNvPicPr>
          <p:nvPr/>
        </p:nvPicPr>
        <p:blipFill>
          <a:blip r:embed="rId3"/>
          <a:stretch>
            <a:fillRect/>
          </a:stretch>
        </p:blipFill>
        <p:spPr>
          <a:xfrm>
            <a:off x="1040911" y="4012702"/>
            <a:ext cx="4944598" cy="2438434"/>
          </a:xfrm>
          <a:prstGeom prst="rect">
            <a:avLst/>
          </a:prstGeom>
        </p:spPr>
      </p:pic>
    </p:spTree>
    <p:extLst>
      <p:ext uri="{BB962C8B-B14F-4D97-AF65-F5344CB8AC3E}">
        <p14:creationId xmlns:p14="http://schemas.microsoft.com/office/powerpoint/2010/main" val="5000162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8C2EB-9F10-4089-BFA8-285775B27FD6}"/>
              </a:ext>
            </a:extLst>
          </p:cNvPr>
          <p:cNvSpPr>
            <a:spLocks noGrp="1"/>
          </p:cNvSpPr>
          <p:nvPr>
            <p:ph type="title"/>
          </p:nvPr>
        </p:nvSpPr>
        <p:spPr/>
        <p:txBody>
          <a:bodyPr>
            <a:normAutofit fontScale="90000"/>
          </a:bodyPr>
          <a:lstStyle/>
          <a:p>
            <a:pPr algn="ctr"/>
            <a:r>
              <a:rPr lang="en-US" dirty="0"/>
              <a:t>Unemployment: Long Term vs Seasonal - 1 - </a:t>
            </a:r>
          </a:p>
        </p:txBody>
      </p:sp>
      <p:pic>
        <p:nvPicPr>
          <p:cNvPr id="13" name="Picture 12">
            <a:extLst>
              <a:ext uri="{FF2B5EF4-FFF2-40B4-BE49-F238E27FC236}">
                <a16:creationId xmlns:a16="http://schemas.microsoft.com/office/drawing/2014/main" id="{72DCE96F-C64F-4B83-A1F0-FB866BCC594E}"/>
              </a:ext>
            </a:extLst>
          </p:cNvPr>
          <p:cNvPicPr>
            <a:picLocks noChangeAspect="1"/>
          </p:cNvPicPr>
          <p:nvPr/>
        </p:nvPicPr>
        <p:blipFill>
          <a:blip r:embed="rId2"/>
          <a:stretch>
            <a:fillRect/>
          </a:stretch>
        </p:blipFill>
        <p:spPr>
          <a:xfrm>
            <a:off x="232474" y="1690689"/>
            <a:ext cx="7058664" cy="4105678"/>
          </a:xfrm>
          <a:prstGeom prst="rect">
            <a:avLst/>
          </a:prstGeom>
        </p:spPr>
      </p:pic>
      <p:sp>
        <p:nvSpPr>
          <p:cNvPr id="16" name="TextBox 15">
            <a:extLst>
              <a:ext uri="{FF2B5EF4-FFF2-40B4-BE49-F238E27FC236}">
                <a16:creationId xmlns:a16="http://schemas.microsoft.com/office/drawing/2014/main" id="{9CAA07CC-60FB-47A1-97BF-84EE3D18F5D7}"/>
              </a:ext>
            </a:extLst>
          </p:cNvPr>
          <p:cNvSpPr txBox="1"/>
          <p:nvPr/>
        </p:nvSpPr>
        <p:spPr>
          <a:xfrm>
            <a:off x="7291138" y="1690688"/>
            <a:ext cx="4363588" cy="3970318"/>
          </a:xfrm>
          <a:prstGeom prst="rect">
            <a:avLst/>
          </a:prstGeom>
          <a:noFill/>
        </p:spPr>
        <p:txBody>
          <a:bodyPr wrap="square" rtlCol="0">
            <a:spAutoFit/>
          </a:bodyPr>
          <a:lstStyle/>
          <a:p>
            <a:r>
              <a:rPr lang="en-US" dirty="0"/>
              <a:t>Seasonal Unemployment trends depict the dramatic increase covered since the start of the pandemic.</a:t>
            </a:r>
          </a:p>
          <a:p>
            <a:pPr marL="285750" indent="-285750">
              <a:buFont typeface="Courier New" panose="02070309020205020404" pitchFamily="49" charset="0"/>
              <a:buChar char="o"/>
            </a:pPr>
            <a:r>
              <a:rPr lang="en-US" dirty="0"/>
              <a:t>	</a:t>
            </a:r>
            <a:r>
              <a:rPr lang="en-US" sz="1800" dirty="0"/>
              <a:t> Of all the Ethnic groups, the African American and Hispanics groups have been the most affected.</a:t>
            </a:r>
          </a:p>
          <a:p>
            <a:endParaRPr lang="en-US" dirty="0"/>
          </a:p>
          <a:p>
            <a:r>
              <a:rPr lang="en-US" dirty="0"/>
              <a:t>Alarmingly though, Long-Term Unemployment, which covers those unemployed for at least 27 weeks, has accelerated, going up by 8-fold.</a:t>
            </a:r>
          </a:p>
          <a:p>
            <a:pPr marL="285750" indent="-285750">
              <a:buFont typeface="Courier New" panose="02070309020205020404" pitchFamily="49" charset="0"/>
              <a:buChar char="o"/>
            </a:pPr>
            <a:r>
              <a:rPr lang="en-US" dirty="0"/>
              <a:t>Rising long-term unemployment impacts the broader economy.</a:t>
            </a:r>
          </a:p>
          <a:p>
            <a:endParaRPr lang="en-US" dirty="0"/>
          </a:p>
        </p:txBody>
      </p:sp>
    </p:spTree>
    <p:extLst>
      <p:ext uri="{BB962C8B-B14F-4D97-AF65-F5344CB8AC3E}">
        <p14:creationId xmlns:p14="http://schemas.microsoft.com/office/powerpoint/2010/main" val="19528959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ED69B6D0-6A8B-45CD-8A91-C4631EF1ED3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515700" y="1828800"/>
            <a:ext cx="3813562" cy="3274541"/>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a:extLst>
              <a:ext uri="{FF2B5EF4-FFF2-40B4-BE49-F238E27FC236}">
                <a16:creationId xmlns:a16="http://schemas.microsoft.com/office/drawing/2014/main" id="{7620810C-01CB-4D54-B7BB-642ACC9AA747}"/>
              </a:ext>
            </a:extLst>
          </p:cNvPr>
          <p:cNvSpPr txBox="1">
            <a:spLocks/>
          </p:cNvSpPr>
          <p:nvPr/>
        </p:nvSpPr>
        <p:spPr>
          <a:xfrm>
            <a:off x="679174" y="1144345"/>
            <a:ext cx="6376477" cy="1722841"/>
          </a:xfrm>
          <a:prstGeom prst="rect">
            <a:avLst/>
          </a:prstGeom>
        </p:spPr>
        <p:txBody>
          <a:bodyPr vert="horz" wrap="square" lIns="91440" tIns="45720" rIns="91440" bIns="45720" rtlCol="0" anchor="t">
            <a:normAutofit/>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pPr algn="r"/>
            <a:r>
              <a:rPr lang="en-US" sz="5600" spc="-300">
                <a:gradFill flip="none" rotWithShape="1">
                  <a:gsLst>
                    <a:gs pos="32000">
                      <a:srgbClr val="E3E3E3"/>
                    </a:gs>
                    <a:gs pos="0">
                      <a:srgbClr val="969696"/>
                    </a:gs>
                    <a:gs pos="100000">
                      <a:srgbClr val="FFFFFF"/>
                    </a:gs>
                  </a:gsLst>
                  <a:lin ang="8100000" scaled="1"/>
                  <a:tileRect/>
                </a:gradFill>
                <a:effectLst>
                  <a:outerShdw blurRad="469900" dist="342900" dir="5400000" sy="-20000" rotWithShape="0">
                    <a:prstClr val="black">
                      <a:alpha val="66000"/>
                    </a:prstClr>
                  </a:outerShdw>
                </a:effectLst>
              </a:rPr>
              <a:t>Unemployment: Long Term vs Seasonal - 2 - </a:t>
            </a:r>
            <a:endParaRPr lang="en-US" sz="5600" spc="-300" dirty="0">
              <a:gradFill flip="none" rotWithShape="1">
                <a:gsLst>
                  <a:gs pos="32000">
                    <a:srgbClr val="E3E3E3"/>
                  </a:gs>
                  <a:gs pos="0">
                    <a:srgbClr val="969696"/>
                  </a:gs>
                  <a:gs pos="100000">
                    <a:srgbClr val="FFFFFF"/>
                  </a:gs>
                </a:gsLst>
                <a:lin ang="8100000" scaled="1"/>
                <a:tileRect/>
              </a:gradFill>
              <a:effectLst>
                <a:outerShdw blurRad="469900" dist="342900" dir="5400000" sy="-20000" rotWithShape="0">
                  <a:prstClr val="black">
                    <a:alpha val="66000"/>
                  </a:prstClr>
                </a:outerShdw>
              </a:effectLst>
            </a:endParaRPr>
          </a:p>
        </p:txBody>
      </p:sp>
      <p:sp>
        <p:nvSpPr>
          <p:cNvPr id="5" name="TextBox 4">
            <a:extLst>
              <a:ext uri="{FF2B5EF4-FFF2-40B4-BE49-F238E27FC236}">
                <a16:creationId xmlns:a16="http://schemas.microsoft.com/office/drawing/2014/main" id="{965CC6AD-06CF-4897-A7F6-1B405B69858F}"/>
              </a:ext>
            </a:extLst>
          </p:cNvPr>
          <p:cNvSpPr txBox="1"/>
          <p:nvPr/>
        </p:nvSpPr>
        <p:spPr>
          <a:xfrm>
            <a:off x="877330" y="3507983"/>
            <a:ext cx="6178321" cy="2308324"/>
          </a:xfrm>
          <a:prstGeom prst="rect">
            <a:avLst/>
          </a:prstGeom>
          <a:noFill/>
        </p:spPr>
        <p:txBody>
          <a:bodyPr wrap="square" rtlCol="0">
            <a:spAutoFit/>
          </a:bodyPr>
          <a:lstStyle/>
          <a:p>
            <a:r>
              <a:rPr lang="en-US" dirty="0"/>
              <a:t>From the boxplot, the  outliers represent the Y2020 unemployment numbers.</a:t>
            </a:r>
          </a:p>
          <a:p>
            <a:pPr marL="285750" indent="-285750">
              <a:buFont typeface="Courier New" panose="02070309020205020404" pitchFamily="49" charset="0"/>
              <a:buChar char="o"/>
            </a:pPr>
            <a:r>
              <a:rPr lang="en-US" dirty="0"/>
              <a:t>It may be inferred that exogeneous shocks to the economy result in considerable erratic variations in fundamental economic measures.</a:t>
            </a:r>
          </a:p>
          <a:p>
            <a:pPr marL="285750" indent="-285750">
              <a:buFont typeface="Courier New" panose="02070309020205020404" pitchFamily="49" charset="0"/>
              <a:buChar char="o"/>
            </a:pPr>
            <a:r>
              <a:rPr lang="en-US" dirty="0"/>
              <a:t>The question is how long do we see these as outliers, or if they become the norm.</a:t>
            </a:r>
          </a:p>
          <a:p>
            <a:endParaRPr lang="en-US" dirty="0">
              <a:solidFill>
                <a:schemeClr val="bg1"/>
              </a:solidFill>
            </a:endParaRPr>
          </a:p>
        </p:txBody>
      </p:sp>
    </p:spTree>
    <p:extLst>
      <p:ext uri="{BB962C8B-B14F-4D97-AF65-F5344CB8AC3E}">
        <p14:creationId xmlns:p14="http://schemas.microsoft.com/office/powerpoint/2010/main" val="2611258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05FA492-BA0B-441A-AA07-7BCFD41B51B1}"/>
              </a:ext>
            </a:extLst>
          </p:cNvPr>
          <p:cNvSpPr>
            <a:spLocks noGrp="1"/>
          </p:cNvSpPr>
          <p:nvPr>
            <p:ph type="title"/>
          </p:nvPr>
        </p:nvSpPr>
        <p:spPr/>
        <p:txBody>
          <a:bodyPr>
            <a:normAutofit/>
          </a:bodyPr>
          <a:lstStyle/>
          <a:p>
            <a:r>
              <a:rPr lang="en-US" dirty="0"/>
              <a:t>“Group Sixers” Team</a:t>
            </a:r>
          </a:p>
        </p:txBody>
      </p:sp>
      <p:sp>
        <p:nvSpPr>
          <p:cNvPr id="5" name="Content Placeholder 4">
            <a:extLst>
              <a:ext uri="{FF2B5EF4-FFF2-40B4-BE49-F238E27FC236}">
                <a16:creationId xmlns:a16="http://schemas.microsoft.com/office/drawing/2014/main" id="{722B372B-5682-4D94-B62D-C6A21C1A3A0F}"/>
              </a:ext>
            </a:extLst>
          </p:cNvPr>
          <p:cNvSpPr>
            <a:spLocks noGrp="1"/>
          </p:cNvSpPr>
          <p:nvPr>
            <p:ph sz="half" idx="1"/>
          </p:nvPr>
        </p:nvSpPr>
        <p:spPr/>
        <p:txBody>
          <a:bodyPr>
            <a:normAutofit/>
          </a:bodyPr>
          <a:lstStyle/>
          <a:p>
            <a:r>
              <a:rPr lang="en-US" sz="4000" dirty="0"/>
              <a:t>Adrian Salas</a:t>
            </a:r>
          </a:p>
          <a:p>
            <a:r>
              <a:rPr lang="en-US" sz="4000" dirty="0"/>
              <a:t>Brooke Cooper</a:t>
            </a:r>
          </a:p>
          <a:p>
            <a:r>
              <a:rPr lang="en-US" sz="4000" dirty="0"/>
              <a:t>Marilou Francis</a:t>
            </a:r>
          </a:p>
        </p:txBody>
      </p:sp>
      <p:sp>
        <p:nvSpPr>
          <p:cNvPr id="6" name="Content Placeholder 5">
            <a:extLst>
              <a:ext uri="{FF2B5EF4-FFF2-40B4-BE49-F238E27FC236}">
                <a16:creationId xmlns:a16="http://schemas.microsoft.com/office/drawing/2014/main" id="{7BFC85A4-2B94-4E13-B689-5413A0DCFC25}"/>
              </a:ext>
            </a:extLst>
          </p:cNvPr>
          <p:cNvSpPr>
            <a:spLocks noGrp="1"/>
          </p:cNvSpPr>
          <p:nvPr>
            <p:ph sz="half" idx="2"/>
          </p:nvPr>
        </p:nvSpPr>
        <p:spPr/>
        <p:txBody>
          <a:bodyPr>
            <a:normAutofit/>
          </a:bodyPr>
          <a:lstStyle/>
          <a:p>
            <a:r>
              <a:rPr lang="en-US" sz="4000" dirty="0"/>
              <a:t>Steven Rigby</a:t>
            </a:r>
          </a:p>
          <a:p>
            <a:r>
              <a:rPr lang="en-US" sz="4000" dirty="0"/>
              <a:t>Henry Tran</a:t>
            </a:r>
          </a:p>
          <a:p>
            <a:r>
              <a:rPr lang="en-US" sz="4000" dirty="0"/>
              <a:t>Joseph </a:t>
            </a:r>
            <a:r>
              <a:rPr lang="en-US" sz="4000" dirty="0" err="1"/>
              <a:t>Verghese</a:t>
            </a:r>
            <a:endParaRPr lang="en-US" sz="4000" dirty="0"/>
          </a:p>
        </p:txBody>
      </p:sp>
      <p:sp>
        <p:nvSpPr>
          <p:cNvPr id="9" name="TextBox 8">
            <a:extLst>
              <a:ext uri="{FF2B5EF4-FFF2-40B4-BE49-F238E27FC236}">
                <a16:creationId xmlns:a16="http://schemas.microsoft.com/office/drawing/2014/main" id="{8D449BA3-23E0-4411-8610-E4C2F790CB4A}"/>
              </a:ext>
            </a:extLst>
          </p:cNvPr>
          <p:cNvSpPr txBox="1"/>
          <p:nvPr/>
        </p:nvSpPr>
        <p:spPr>
          <a:xfrm>
            <a:off x="3193104" y="4709652"/>
            <a:ext cx="5643716" cy="461665"/>
          </a:xfrm>
          <a:prstGeom prst="rect">
            <a:avLst/>
          </a:prstGeom>
          <a:noFill/>
        </p:spPr>
        <p:txBody>
          <a:bodyPr wrap="square" rtlCol="0">
            <a:spAutoFit/>
          </a:bodyPr>
          <a:lstStyle/>
          <a:p>
            <a:r>
              <a:rPr lang="en-US" sz="2400" i="1" dirty="0"/>
              <a:t>”Better Living Through Data… Lots of It!”</a:t>
            </a:r>
          </a:p>
        </p:txBody>
      </p:sp>
    </p:spTree>
    <p:extLst>
      <p:ext uri="{BB962C8B-B14F-4D97-AF65-F5344CB8AC3E}">
        <p14:creationId xmlns:p14="http://schemas.microsoft.com/office/powerpoint/2010/main" val="21128556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C0087-F563-425D-B095-3FCC5AAD3652}"/>
              </a:ext>
            </a:extLst>
          </p:cNvPr>
          <p:cNvSpPr>
            <a:spLocks noGrp="1"/>
          </p:cNvSpPr>
          <p:nvPr>
            <p:ph type="title"/>
          </p:nvPr>
        </p:nvSpPr>
        <p:spPr>
          <a:xfrm>
            <a:off x="457479" y="122858"/>
            <a:ext cx="7052937" cy="2511111"/>
          </a:xfrm>
        </p:spPr>
        <p:txBody>
          <a:bodyPr vert="horz" wrap="square" lIns="91440" tIns="45720" rIns="91440" bIns="45720" rtlCol="0" anchor="t">
            <a:normAutofit/>
          </a:bodyPr>
          <a:lstStyle/>
          <a:p>
            <a:pPr algn="r"/>
            <a:r>
              <a:rPr lang="en-US" sz="5600" spc="-300" dirty="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rPr>
              <a:t>Long Term Unemployment vs </a:t>
            </a:r>
            <a:r>
              <a:rPr lang="en-US" sz="5600" spc="-300" dirty="0" err="1">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rPr>
              <a:t>Covid</a:t>
            </a:r>
            <a:r>
              <a:rPr lang="en-US" sz="5600" spc="-300" dirty="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rPr>
              <a:t> Increase</a:t>
            </a:r>
          </a:p>
        </p:txBody>
      </p:sp>
      <p:pic>
        <p:nvPicPr>
          <p:cNvPr id="2050" name="Picture 2">
            <a:extLst>
              <a:ext uri="{FF2B5EF4-FFF2-40B4-BE49-F238E27FC236}">
                <a16:creationId xmlns:a16="http://schemas.microsoft.com/office/drawing/2014/main" id="{36CB1148-3FA4-4B5E-B9E2-A43022173DF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229599" y="321276"/>
            <a:ext cx="3731741" cy="326329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FB6080DC-CD3E-4277-B9ED-0D2342E3076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229599" y="3682313"/>
            <a:ext cx="3855309" cy="253751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5443CCB-68A5-4E17-80B4-4BC418D83A3C}"/>
              </a:ext>
            </a:extLst>
          </p:cNvPr>
          <p:cNvSpPr txBox="1"/>
          <p:nvPr/>
        </p:nvSpPr>
        <p:spPr>
          <a:xfrm>
            <a:off x="741405" y="3089189"/>
            <a:ext cx="6845211" cy="3970318"/>
          </a:xfrm>
          <a:prstGeom prst="rect">
            <a:avLst/>
          </a:prstGeom>
          <a:noFill/>
        </p:spPr>
        <p:txBody>
          <a:bodyPr wrap="square" rtlCol="0">
            <a:spAutoFit/>
          </a:bodyPr>
          <a:lstStyle/>
          <a:p>
            <a:r>
              <a:rPr lang="en-US" dirty="0"/>
              <a:t>We attempted to establish the correlation between long-term unemployment vs </a:t>
            </a:r>
            <a:r>
              <a:rPr lang="en-US" dirty="0" err="1"/>
              <a:t>Covid</a:t>
            </a:r>
            <a:r>
              <a:rPr lang="en-US" dirty="0"/>
              <a:t> New Cases using monthly data.</a:t>
            </a:r>
          </a:p>
          <a:p>
            <a:endParaRPr lang="en-US" dirty="0"/>
          </a:p>
          <a:p>
            <a:r>
              <a:rPr lang="en-US" dirty="0"/>
              <a:t>Simply plotted, both are on an upward trend.</a:t>
            </a:r>
          </a:p>
          <a:p>
            <a:endParaRPr lang="en-US" dirty="0"/>
          </a:p>
          <a:p>
            <a:r>
              <a:rPr lang="en-US" dirty="0"/>
              <a:t>However, the scatter plot exhibits very wide dispersion, possibly because:</a:t>
            </a:r>
          </a:p>
          <a:p>
            <a:r>
              <a:rPr lang="en-US" dirty="0"/>
              <a:t>	1.  data is monthly (long-term unemployment is available only on a monthly basis)</a:t>
            </a:r>
          </a:p>
          <a:p>
            <a:r>
              <a:rPr lang="en-US" dirty="0"/>
              <a:t>	2. There is no depth to the data as only 10 sets of monthly data is tracked.</a:t>
            </a:r>
          </a:p>
          <a:p>
            <a:endParaRPr lang="en-US" dirty="0"/>
          </a:p>
          <a:p>
            <a:endParaRPr lang="en-US" dirty="0"/>
          </a:p>
          <a:p>
            <a:endParaRPr lang="en-US" dirty="0"/>
          </a:p>
        </p:txBody>
      </p:sp>
    </p:spTree>
    <p:extLst>
      <p:ext uri="{BB962C8B-B14F-4D97-AF65-F5344CB8AC3E}">
        <p14:creationId xmlns:p14="http://schemas.microsoft.com/office/powerpoint/2010/main" val="34806938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35A5A-3EB3-4BD6-9271-FCBE19079F9A}"/>
              </a:ext>
            </a:extLst>
          </p:cNvPr>
          <p:cNvSpPr>
            <a:spLocks noGrp="1"/>
          </p:cNvSpPr>
          <p:nvPr>
            <p:ph type="title"/>
          </p:nvPr>
        </p:nvSpPr>
        <p:spPr/>
        <p:txBody>
          <a:bodyPr>
            <a:normAutofit/>
          </a:bodyPr>
          <a:lstStyle/>
          <a:p>
            <a:r>
              <a:rPr lang="en-US" sz="2700" dirty="0"/>
              <a:t>Henry Slide</a:t>
            </a:r>
            <a:br>
              <a:rPr lang="en-US" dirty="0"/>
            </a:br>
            <a:r>
              <a:rPr lang="en-US" dirty="0"/>
              <a:t>Chap 13 &amp; 7 Bankruptcy Implications</a:t>
            </a:r>
          </a:p>
        </p:txBody>
      </p:sp>
      <p:sp>
        <p:nvSpPr>
          <p:cNvPr id="4" name="Content Placeholder 3">
            <a:extLst>
              <a:ext uri="{FF2B5EF4-FFF2-40B4-BE49-F238E27FC236}">
                <a16:creationId xmlns:a16="http://schemas.microsoft.com/office/drawing/2014/main" id="{559B0A82-D77C-492B-8595-F7D54FCC7E2E}"/>
              </a:ext>
            </a:extLst>
          </p:cNvPr>
          <p:cNvSpPr>
            <a:spLocks noGrp="1"/>
          </p:cNvSpPr>
          <p:nvPr>
            <p:ph idx="1"/>
          </p:nvPr>
        </p:nvSpPr>
        <p:spPr>
          <a:xfrm>
            <a:off x="575240" y="1833245"/>
            <a:ext cx="11041520" cy="4351338"/>
          </a:xfrm>
        </p:spPr>
        <p:txBody>
          <a:bodyPr>
            <a:normAutofit/>
          </a:bodyPr>
          <a:lstStyle/>
          <a:p>
            <a:pPr marL="0" indent="0">
              <a:buNone/>
            </a:pPr>
            <a:r>
              <a:rPr lang="en-US" dirty="0"/>
              <a:t>Based on the data, we can infer:</a:t>
            </a:r>
          </a:p>
          <a:p>
            <a:pPr marL="914400" lvl="1" indent="-457200">
              <a:buFont typeface="+mj-lt"/>
              <a:buAutoNum type="arabicPeriod"/>
            </a:pPr>
            <a:r>
              <a:rPr lang="en-US" dirty="0"/>
              <a:t>The advent and continued presence of the pandemic seems to have provided a pause in the number of Chapter 13 and 7 bankruptcies.</a:t>
            </a:r>
          </a:p>
          <a:p>
            <a:pPr lvl="2"/>
            <a:r>
              <a:rPr lang="en-US" dirty="0" err="1"/>
              <a:t>Covid</a:t>
            </a:r>
            <a:r>
              <a:rPr lang="en-US" dirty="0"/>
              <a:t> stimulus may have staved off urgency</a:t>
            </a:r>
          </a:p>
          <a:p>
            <a:pPr lvl="2"/>
            <a:r>
              <a:rPr lang="en-US" dirty="0"/>
              <a:t>Courts shut down or slowed, affecting bankruptcy processing</a:t>
            </a:r>
          </a:p>
          <a:p>
            <a:pPr marL="914400" lvl="1" indent="-457200">
              <a:buFont typeface="+mj-lt"/>
              <a:buAutoNum type="arabicPeriod"/>
            </a:pPr>
            <a:r>
              <a:rPr lang="en-US" dirty="0"/>
              <a:t>The disparity of bankruptcies in Rep states vs. the rest may reflect rust belt and rural economics, or financial literacy and related social issues.</a:t>
            </a:r>
          </a:p>
          <a:p>
            <a:pPr marL="457200" lvl="1" indent="0">
              <a:buNone/>
            </a:pPr>
            <a:endParaRPr lang="en-US" dirty="0"/>
          </a:p>
          <a:p>
            <a:pPr marL="0" indent="0">
              <a:buNone/>
            </a:pPr>
            <a:r>
              <a:rPr lang="en-US" dirty="0">
                <a:solidFill>
                  <a:srgbClr val="FFC000"/>
                </a:solidFill>
              </a:rPr>
              <a:t>These findings were not expected.  We thought the pandemic economic disruption might affect blue vs. red states differentially.</a:t>
            </a:r>
            <a:endParaRPr lang="en-US" dirty="0"/>
          </a:p>
        </p:txBody>
      </p:sp>
    </p:spTree>
    <p:extLst>
      <p:ext uri="{BB962C8B-B14F-4D97-AF65-F5344CB8AC3E}">
        <p14:creationId xmlns:p14="http://schemas.microsoft.com/office/powerpoint/2010/main" val="34497300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FD969-10FF-45CB-BF9B-58EAD1275A38}"/>
              </a:ext>
            </a:extLst>
          </p:cNvPr>
          <p:cNvSpPr>
            <a:spLocks noGrp="1"/>
          </p:cNvSpPr>
          <p:nvPr>
            <p:ph type="title"/>
          </p:nvPr>
        </p:nvSpPr>
        <p:spPr/>
        <p:txBody>
          <a:bodyPr/>
          <a:lstStyle/>
          <a:p>
            <a:r>
              <a:rPr lang="en-US" dirty="0"/>
              <a:t>Conclusions and Impact</a:t>
            </a:r>
          </a:p>
        </p:txBody>
      </p:sp>
      <p:sp>
        <p:nvSpPr>
          <p:cNvPr id="3" name="Content Placeholder 2">
            <a:extLst>
              <a:ext uri="{FF2B5EF4-FFF2-40B4-BE49-F238E27FC236}">
                <a16:creationId xmlns:a16="http://schemas.microsoft.com/office/drawing/2014/main" id="{18E59BD6-9A93-46AF-A3F5-FA4BAF25454E}"/>
              </a:ext>
            </a:extLst>
          </p:cNvPr>
          <p:cNvSpPr>
            <a:spLocks noGrp="1"/>
          </p:cNvSpPr>
          <p:nvPr>
            <p:ph idx="1"/>
          </p:nvPr>
        </p:nvSpPr>
        <p:spPr/>
        <p:txBody>
          <a:bodyPr/>
          <a:lstStyle/>
          <a:p>
            <a:r>
              <a:rPr lang="en-US" dirty="0"/>
              <a:t>State level political affiliation</a:t>
            </a:r>
          </a:p>
          <a:p>
            <a:pPr lvl="1"/>
            <a:r>
              <a:rPr lang="en-US" dirty="0"/>
              <a:t>Correlates to rates of new infection</a:t>
            </a:r>
          </a:p>
          <a:p>
            <a:pPr lvl="1"/>
            <a:r>
              <a:rPr lang="en-US" dirty="0"/>
              <a:t>Correlates to unemployment rates</a:t>
            </a:r>
          </a:p>
          <a:p>
            <a:pPr lvl="1"/>
            <a:r>
              <a:rPr lang="en-US" dirty="0"/>
              <a:t>Does not correlate to under-reporting Covid-19 deaths</a:t>
            </a:r>
          </a:p>
          <a:p>
            <a:pPr lvl="1"/>
            <a:r>
              <a:rPr lang="en-US" dirty="0"/>
              <a:t>Does not correlate to Chapter 7 and 13 bankruptcies</a:t>
            </a:r>
          </a:p>
          <a:p>
            <a:r>
              <a:rPr lang="en-US" dirty="0"/>
              <a:t>Pandemic initially correlated equally by race and ethnicity, but more recently seems to have impacted minorities more disproportionately</a:t>
            </a:r>
          </a:p>
          <a:p>
            <a:r>
              <a:rPr lang="en-US" dirty="0"/>
              <a:t>Pandemic is greatly accelerating long-term unemployment rates</a:t>
            </a:r>
          </a:p>
        </p:txBody>
      </p:sp>
    </p:spTree>
    <p:extLst>
      <p:ext uri="{BB962C8B-B14F-4D97-AF65-F5344CB8AC3E}">
        <p14:creationId xmlns:p14="http://schemas.microsoft.com/office/powerpoint/2010/main" val="19145002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3CCE1-2026-41E0-9A18-F20B1743FFAE}"/>
              </a:ext>
            </a:extLst>
          </p:cNvPr>
          <p:cNvSpPr>
            <a:spLocks noGrp="1"/>
          </p:cNvSpPr>
          <p:nvPr>
            <p:ph type="title"/>
          </p:nvPr>
        </p:nvSpPr>
        <p:spPr/>
        <p:txBody>
          <a:bodyPr>
            <a:normAutofit fontScale="90000"/>
          </a:bodyPr>
          <a:lstStyle/>
          <a:p>
            <a:r>
              <a:rPr lang="en-US" dirty="0"/>
              <a:t>Difficulties and Further Considerations</a:t>
            </a:r>
          </a:p>
        </p:txBody>
      </p:sp>
      <p:sp>
        <p:nvSpPr>
          <p:cNvPr id="3" name="Content Placeholder 2">
            <a:extLst>
              <a:ext uri="{FF2B5EF4-FFF2-40B4-BE49-F238E27FC236}">
                <a16:creationId xmlns:a16="http://schemas.microsoft.com/office/drawing/2014/main" id="{80314EA5-36F3-4A47-9B03-552F627F799A}"/>
              </a:ext>
            </a:extLst>
          </p:cNvPr>
          <p:cNvSpPr>
            <a:spLocks noGrp="1"/>
          </p:cNvSpPr>
          <p:nvPr>
            <p:ph idx="1"/>
          </p:nvPr>
        </p:nvSpPr>
        <p:spPr/>
        <p:txBody>
          <a:bodyPr/>
          <a:lstStyle/>
          <a:p>
            <a:r>
              <a:rPr lang="en-US" dirty="0"/>
              <a:t>Multiple factors we were unable to measure for</a:t>
            </a:r>
          </a:p>
          <a:p>
            <a:r>
              <a:rPr lang="en-US" dirty="0"/>
              <a:t>Not enough time to time slice for leading and lagging indicators</a:t>
            </a:r>
          </a:p>
          <a:p>
            <a:r>
              <a:rPr lang="en-US" dirty="0"/>
              <a:t>We would like to have had enough time to perform more variance and standard deviation analysis</a:t>
            </a:r>
          </a:p>
        </p:txBody>
      </p:sp>
    </p:spTree>
    <p:extLst>
      <p:ext uri="{BB962C8B-B14F-4D97-AF65-F5344CB8AC3E}">
        <p14:creationId xmlns:p14="http://schemas.microsoft.com/office/powerpoint/2010/main" val="13321369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02BC8-4F2B-4E80-8A74-9DDFF9889BB8}"/>
              </a:ext>
            </a:extLst>
          </p:cNvPr>
          <p:cNvSpPr>
            <a:spLocks noGrp="1"/>
          </p:cNvSpPr>
          <p:nvPr>
            <p:ph type="title"/>
          </p:nvPr>
        </p:nvSpPr>
        <p:spPr/>
        <p:txBody>
          <a:bodyPr>
            <a:normAutofit/>
          </a:bodyPr>
          <a:lstStyle/>
          <a:p>
            <a:r>
              <a:rPr lang="en-US" sz="2400" dirty="0"/>
              <a:t>Brooke / Adrian Slide</a:t>
            </a:r>
            <a:br>
              <a:rPr lang="en-US" dirty="0"/>
            </a:br>
            <a:r>
              <a:rPr lang="en-US" dirty="0"/>
              <a:t>Questions</a:t>
            </a:r>
          </a:p>
        </p:txBody>
      </p:sp>
      <p:sp>
        <p:nvSpPr>
          <p:cNvPr id="3" name="Content Placeholder 2">
            <a:extLst>
              <a:ext uri="{FF2B5EF4-FFF2-40B4-BE49-F238E27FC236}">
                <a16:creationId xmlns:a16="http://schemas.microsoft.com/office/drawing/2014/main" id="{6A204486-3E6B-41C8-A243-E703CA58EA37}"/>
              </a:ext>
            </a:extLst>
          </p:cNvPr>
          <p:cNvSpPr>
            <a:spLocks noGrp="1"/>
          </p:cNvSpPr>
          <p:nvPr>
            <p:ph idx="1"/>
          </p:nvPr>
        </p:nvSpPr>
        <p:spPr/>
        <p:txBody>
          <a:bodyPr>
            <a:normAutofit lnSpcReduction="10000"/>
          </a:bodyPr>
          <a:lstStyle/>
          <a:p>
            <a:r>
              <a:rPr lang="en-US" dirty="0"/>
              <a:t>Are politics coloring reporting on the pandemic’s true death toll at the state level?</a:t>
            </a:r>
          </a:p>
          <a:p>
            <a:r>
              <a:rPr lang="en-US" dirty="0"/>
              <a:t>How are politics affecting unemployment in the face of pandemic at the state level?</a:t>
            </a:r>
          </a:p>
          <a:p>
            <a:r>
              <a:rPr lang="en-US" dirty="0"/>
              <a:t>How are politics affecting bankruptcies in the face of pandemic at the state level?</a:t>
            </a:r>
          </a:p>
          <a:p>
            <a:r>
              <a:rPr lang="en-US" dirty="0"/>
              <a:t>Is the pandemic differentially impacting on the basis of race and ethnicity for the entire country?</a:t>
            </a:r>
          </a:p>
          <a:p>
            <a:r>
              <a:rPr lang="en-US" dirty="0"/>
              <a:t>Also, how is the pandemic affecting long-term unemployment rates for the entire country?</a:t>
            </a:r>
          </a:p>
          <a:p>
            <a:endParaRPr lang="en-US" dirty="0"/>
          </a:p>
        </p:txBody>
      </p:sp>
    </p:spTree>
    <p:extLst>
      <p:ext uri="{BB962C8B-B14F-4D97-AF65-F5344CB8AC3E}">
        <p14:creationId xmlns:p14="http://schemas.microsoft.com/office/powerpoint/2010/main" val="16143642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7E2B-0260-480A-97F3-B4AB4CC18498}"/>
              </a:ext>
            </a:extLst>
          </p:cNvPr>
          <p:cNvSpPr>
            <a:spLocks noGrp="1"/>
          </p:cNvSpPr>
          <p:nvPr>
            <p:ph type="title"/>
          </p:nvPr>
        </p:nvSpPr>
        <p:spPr/>
        <p:txBody>
          <a:bodyPr>
            <a:normAutofit/>
          </a:bodyPr>
          <a:lstStyle/>
          <a:p>
            <a:r>
              <a:rPr lang="en-US" sz="2400" dirty="0"/>
              <a:t>Brooke / Adrian Slide</a:t>
            </a:r>
            <a:br>
              <a:rPr lang="en-US" dirty="0"/>
            </a:br>
            <a:r>
              <a:rPr lang="en-US" dirty="0"/>
              <a:t>Why Pursue These Questions?</a:t>
            </a:r>
          </a:p>
        </p:txBody>
      </p:sp>
      <p:sp>
        <p:nvSpPr>
          <p:cNvPr id="3" name="Content Placeholder 2">
            <a:extLst>
              <a:ext uri="{FF2B5EF4-FFF2-40B4-BE49-F238E27FC236}">
                <a16:creationId xmlns:a16="http://schemas.microsoft.com/office/drawing/2014/main" id="{1B058B19-CCD8-413B-B57A-A6CD09B6892C}"/>
              </a:ext>
            </a:extLst>
          </p:cNvPr>
          <p:cNvSpPr>
            <a:spLocks noGrp="1"/>
          </p:cNvSpPr>
          <p:nvPr>
            <p:ph idx="1"/>
          </p:nvPr>
        </p:nvSpPr>
        <p:spPr/>
        <p:txBody>
          <a:bodyPr/>
          <a:lstStyle/>
          <a:p>
            <a:r>
              <a:rPr lang="en-US" dirty="0"/>
              <a:t>Grim failure to manage the pandemic well in the US, thus far</a:t>
            </a:r>
          </a:p>
          <a:p>
            <a:r>
              <a:rPr lang="en-US" dirty="0"/>
              <a:t>Highly polarized political environment, with a major election that took place in the same year the pandemic hit US shores</a:t>
            </a:r>
          </a:p>
          <a:p>
            <a:r>
              <a:rPr lang="en-US" dirty="0"/>
              <a:t>The pandemic is clearly stressing the country economically </a:t>
            </a:r>
          </a:p>
          <a:p>
            <a:r>
              <a:rPr lang="en-US" dirty="0"/>
              <a:t>The pandemic seems to be magnifying the effects of pre-existing disparities on the basis of race and ethnicity (income, access, etc.)</a:t>
            </a:r>
          </a:p>
        </p:txBody>
      </p:sp>
    </p:spTree>
    <p:extLst>
      <p:ext uri="{BB962C8B-B14F-4D97-AF65-F5344CB8AC3E}">
        <p14:creationId xmlns:p14="http://schemas.microsoft.com/office/powerpoint/2010/main" val="30855465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AABAF-448B-4D6A-98F0-31C63D31B459}"/>
              </a:ext>
            </a:extLst>
          </p:cNvPr>
          <p:cNvSpPr>
            <a:spLocks noGrp="1"/>
          </p:cNvSpPr>
          <p:nvPr>
            <p:ph type="title"/>
          </p:nvPr>
        </p:nvSpPr>
        <p:spPr/>
        <p:txBody>
          <a:bodyPr>
            <a:noAutofit/>
          </a:bodyPr>
          <a:lstStyle/>
          <a:p>
            <a:r>
              <a:rPr lang="en-US" sz="2400" dirty="0"/>
              <a:t>Brooke / Adrian Slide</a:t>
            </a:r>
            <a:br>
              <a:rPr lang="en-US" sz="4000" dirty="0"/>
            </a:br>
            <a:r>
              <a:rPr lang="en-US" sz="4000" dirty="0"/>
              <a:t>Does a state’s partisan control affect reporting of true number of Covid-19 deaths?</a:t>
            </a:r>
          </a:p>
        </p:txBody>
      </p:sp>
      <p:sp>
        <p:nvSpPr>
          <p:cNvPr id="3" name="Content Placeholder 2">
            <a:extLst>
              <a:ext uri="{FF2B5EF4-FFF2-40B4-BE49-F238E27FC236}">
                <a16:creationId xmlns:a16="http://schemas.microsoft.com/office/drawing/2014/main" id="{437BBAFF-9B54-4D7F-B78F-9F740D21542D}"/>
              </a:ext>
            </a:extLst>
          </p:cNvPr>
          <p:cNvSpPr>
            <a:spLocks noGrp="1"/>
          </p:cNvSpPr>
          <p:nvPr>
            <p:ph idx="1"/>
          </p:nvPr>
        </p:nvSpPr>
        <p:spPr>
          <a:xfrm>
            <a:off x="838200" y="1825625"/>
            <a:ext cx="5829300" cy="4351338"/>
          </a:xfrm>
        </p:spPr>
        <p:txBody>
          <a:bodyPr>
            <a:normAutofit fontScale="47500" lnSpcReduction="20000"/>
          </a:bodyPr>
          <a:lstStyle/>
          <a:p>
            <a:r>
              <a:rPr lang="en-US" sz="3400" dirty="0"/>
              <a:t>2 variables:</a:t>
            </a:r>
          </a:p>
          <a:p>
            <a:pPr marL="914400" lvl="1" indent="-457200">
              <a:buFont typeface="+mj-lt"/>
              <a:buAutoNum type="arabicPeriod"/>
            </a:pPr>
            <a:r>
              <a:rPr lang="en-US" sz="2900" dirty="0"/>
              <a:t>Partisan control at state level</a:t>
            </a:r>
          </a:p>
          <a:p>
            <a:pPr marL="914400" lvl="1" indent="-457200">
              <a:buFont typeface="+mj-lt"/>
              <a:buAutoNum type="arabicPeriod"/>
            </a:pPr>
            <a:r>
              <a:rPr lang="en-US" sz="2900" dirty="0"/>
              <a:t>Percentage of Under-Reported Covid-19 deaths, based on:</a:t>
            </a:r>
          </a:p>
          <a:p>
            <a:pPr lvl="2"/>
            <a:r>
              <a:rPr lang="en-US" sz="2900" dirty="0"/>
              <a:t>Total positively identified Covid-19 deaths </a:t>
            </a:r>
          </a:p>
          <a:p>
            <a:pPr lvl="2"/>
            <a:r>
              <a:rPr lang="en-US" sz="2900" dirty="0"/>
              <a:t>Excess deaths beyond expected number, excluding known Covid-19 deaths</a:t>
            </a:r>
          </a:p>
          <a:p>
            <a:pPr marL="914400" lvl="2" indent="0">
              <a:buNone/>
            </a:pPr>
            <a:endParaRPr lang="en-US" dirty="0"/>
          </a:p>
          <a:p>
            <a:pPr marL="0" indent="0">
              <a:buNone/>
            </a:pPr>
            <a:r>
              <a:rPr lang="en-US" sz="4000" dirty="0"/>
              <a:t>Do Republican-controlled states under-report the true total death count related to Covid-19?</a:t>
            </a:r>
          </a:p>
          <a:p>
            <a:endParaRPr lang="en-US" sz="4000" dirty="0"/>
          </a:p>
          <a:p>
            <a:pPr marL="0" indent="0">
              <a:buNone/>
            </a:pPr>
            <a:r>
              <a:rPr lang="en-US" sz="4000" dirty="0"/>
              <a:t>If true, might the reasons be about holding onto political control?</a:t>
            </a:r>
          </a:p>
          <a:p>
            <a:endParaRPr lang="en-US" dirty="0"/>
          </a:p>
          <a:p>
            <a:r>
              <a:rPr lang="en-US" dirty="0"/>
              <a:t>Sources: </a:t>
            </a:r>
          </a:p>
          <a:p>
            <a:pPr lvl="1">
              <a:buFont typeface="Courier New" panose="02070309020205020404" pitchFamily="49" charset="0"/>
              <a:buChar char="o"/>
            </a:pPr>
            <a:r>
              <a:rPr lang="en-US" dirty="0"/>
              <a:t>Unemployment claims by state.csv - </a:t>
            </a:r>
            <a:r>
              <a:rPr lang="en-US" dirty="0">
                <a:hlinkClick r:id="rId2"/>
              </a:rPr>
              <a:t>https://oui.doleta.gov/unemploy/claims.asp</a:t>
            </a:r>
            <a:endParaRPr lang="en-US" dirty="0"/>
          </a:p>
          <a:p>
            <a:pPr lvl="1">
              <a:buFont typeface="Courier New" panose="02070309020205020404" pitchFamily="49" charset="0"/>
              <a:buChar char="o"/>
            </a:pPr>
            <a:r>
              <a:rPr lang="en-US" dirty="0" err="1"/>
              <a:t>Covid</a:t>
            </a:r>
            <a:r>
              <a:rPr lang="en-US" dirty="0"/>
              <a:t> cases by state.csv - </a:t>
            </a:r>
            <a:r>
              <a:rPr lang="en-US" dirty="0">
                <a:hlinkClick r:id="rId3"/>
              </a:rPr>
              <a:t>https://catalog.data.gov/dataset/united-states-covid-19-cases-and-deaths-by-state-over-time</a:t>
            </a:r>
            <a:r>
              <a:rPr lang="en-US" dirty="0"/>
              <a:t> </a:t>
            </a:r>
          </a:p>
        </p:txBody>
      </p:sp>
      <p:pic>
        <p:nvPicPr>
          <p:cNvPr id="5" name="Picture 4" descr="Chart, bar chart&#10;&#10;Description automatically generated">
            <a:extLst>
              <a:ext uri="{FF2B5EF4-FFF2-40B4-BE49-F238E27FC236}">
                <a16:creationId xmlns:a16="http://schemas.microsoft.com/office/drawing/2014/main" id="{5E605160-F4F2-4821-992C-2162B2D76B1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39628" y="2110626"/>
            <a:ext cx="4191363" cy="2636748"/>
          </a:xfrm>
          <a:prstGeom prst="rect">
            <a:avLst/>
          </a:prstGeom>
        </p:spPr>
      </p:pic>
    </p:spTree>
    <p:extLst>
      <p:ext uri="{BB962C8B-B14F-4D97-AF65-F5344CB8AC3E}">
        <p14:creationId xmlns:p14="http://schemas.microsoft.com/office/powerpoint/2010/main" val="12535855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1B748-003F-4B09-9FDA-018945600FF1}"/>
              </a:ext>
            </a:extLst>
          </p:cNvPr>
          <p:cNvSpPr>
            <a:spLocks noGrp="1"/>
          </p:cNvSpPr>
          <p:nvPr>
            <p:ph type="title"/>
          </p:nvPr>
        </p:nvSpPr>
        <p:spPr/>
        <p:txBody>
          <a:bodyPr>
            <a:normAutofit/>
          </a:bodyPr>
          <a:lstStyle/>
          <a:p>
            <a:r>
              <a:rPr lang="en-US" sz="2400" dirty="0"/>
              <a:t>Brooke / Adrian Slide</a:t>
            </a:r>
            <a:br>
              <a:rPr lang="en-US" dirty="0"/>
            </a:br>
            <a:r>
              <a:rPr lang="en-US" dirty="0"/>
              <a:t>Data Cleanup &amp; Exploration</a:t>
            </a:r>
          </a:p>
        </p:txBody>
      </p:sp>
      <p:sp>
        <p:nvSpPr>
          <p:cNvPr id="8" name="TextBox 7">
            <a:extLst>
              <a:ext uri="{FF2B5EF4-FFF2-40B4-BE49-F238E27FC236}">
                <a16:creationId xmlns:a16="http://schemas.microsoft.com/office/drawing/2014/main" id="{FEE31DE6-E00C-4F20-BE0D-20B02A207B89}"/>
              </a:ext>
            </a:extLst>
          </p:cNvPr>
          <p:cNvSpPr txBox="1"/>
          <p:nvPr/>
        </p:nvSpPr>
        <p:spPr>
          <a:xfrm>
            <a:off x="373701" y="1539360"/>
            <a:ext cx="4678359" cy="1477328"/>
          </a:xfrm>
          <a:prstGeom prst="rect">
            <a:avLst/>
          </a:prstGeom>
          <a:noFill/>
        </p:spPr>
        <p:txBody>
          <a:bodyPr wrap="square" rtlCol="0">
            <a:spAutoFit/>
          </a:bodyPr>
          <a:lstStyle/>
          <a:p>
            <a:r>
              <a:rPr lang="en-US" dirty="0"/>
              <a:t>Compile data:</a:t>
            </a:r>
          </a:p>
          <a:p>
            <a:pPr marL="800100" lvl="1" indent="-342900">
              <a:buFont typeface="+mj-lt"/>
              <a:buAutoNum type="arabicPeriod"/>
            </a:pPr>
            <a:r>
              <a:rPr lang="en-US" dirty="0"/>
              <a:t>Import and read CSVs</a:t>
            </a:r>
          </a:p>
          <a:p>
            <a:pPr marL="800100" lvl="1" indent="-342900">
              <a:buFont typeface="+mj-lt"/>
              <a:buAutoNum type="arabicPeriod"/>
            </a:pPr>
            <a:r>
              <a:rPr lang="en-US" dirty="0"/>
              <a:t>Merge CSV, Excel, and PDF into 1 data frame</a:t>
            </a:r>
          </a:p>
          <a:p>
            <a:pPr marL="800100" lvl="1" indent="-342900">
              <a:buFont typeface="+mj-lt"/>
              <a:buAutoNum type="arabicPeriod"/>
            </a:pPr>
            <a:r>
              <a:rPr lang="en-US" dirty="0"/>
              <a:t>Change any Nan values to 0, etc.</a:t>
            </a:r>
          </a:p>
        </p:txBody>
      </p:sp>
      <p:sp>
        <p:nvSpPr>
          <p:cNvPr id="10" name="TextBox 9">
            <a:extLst>
              <a:ext uri="{FF2B5EF4-FFF2-40B4-BE49-F238E27FC236}">
                <a16:creationId xmlns:a16="http://schemas.microsoft.com/office/drawing/2014/main" id="{3359D3F8-8907-445D-97DF-61808E7A46AE}"/>
              </a:ext>
            </a:extLst>
          </p:cNvPr>
          <p:cNvSpPr txBox="1"/>
          <p:nvPr/>
        </p:nvSpPr>
        <p:spPr>
          <a:xfrm>
            <a:off x="5604992" y="3630553"/>
            <a:ext cx="5516880" cy="3139321"/>
          </a:xfrm>
          <a:prstGeom prst="rect">
            <a:avLst/>
          </a:prstGeom>
          <a:noFill/>
        </p:spPr>
        <p:txBody>
          <a:bodyPr wrap="square" rtlCol="0">
            <a:spAutoFit/>
          </a:bodyPr>
          <a:lstStyle/>
          <a:p>
            <a:r>
              <a:rPr lang="en-US" dirty="0"/>
              <a:t>Processing data for analysis:</a:t>
            </a:r>
          </a:p>
          <a:p>
            <a:pPr marL="800100" lvl="1" indent="-342900">
              <a:buFont typeface="+mj-lt"/>
              <a:buAutoNum type="arabicPeriod"/>
            </a:pPr>
            <a:r>
              <a:rPr lang="en-US" dirty="0"/>
              <a:t>Established code worked for one state</a:t>
            </a:r>
          </a:p>
          <a:p>
            <a:pPr marL="800100" lvl="1" indent="-342900">
              <a:buFont typeface="+mj-lt"/>
              <a:buAutoNum type="arabicPeriod"/>
            </a:pPr>
            <a:r>
              <a:rPr lang="en-US" dirty="0"/>
              <a:t>For loops to extract for all states</a:t>
            </a:r>
          </a:p>
          <a:p>
            <a:pPr marL="800100" lvl="1" indent="-342900">
              <a:buFont typeface="+mj-lt"/>
              <a:buAutoNum type="arabicPeriod"/>
            </a:pPr>
            <a:r>
              <a:rPr lang="en-US" dirty="0"/>
              <a:t>Used multiple methods to characterize data and verify analysis</a:t>
            </a:r>
          </a:p>
          <a:p>
            <a:pPr marL="800100" lvl="1" indent="-342900">
              <a:buFont typeface="+mj-lt"/>
              <a:buAutoNum type="arabicPeriod"/>
            </a:pPr>
            <a:r>
              <a:rPr lang="en-US" dirty="0"/>
              <a:t>Used table to compute value for political control at the state level as a dictionary</a:t>
            </a:r>
          </a:p>
          <a:p>
            <a:pPr marL="800100" lvl="1" indent="-342900">
              <a:buFont typeface="+mj-lt"/>
              <a:buAutoNum type="arabicPeriod"/>
            </a:pPr>
            <a:endParaRPr lang="en-US" dirty="0"/>
          </a:p>
          <a:p>
            <a:pPr lvl="1"/>
            <a:r>
              <a:rPr lang="en-US" dirty="0">
                <a:solidFill>
                  <a:srgbClr val="FFC000"/>
                </a:solidFill>
              </a:rPr>
              <a:t>*One column had 3 values for same date*</a:t>
            </a:r>
          </a:p>
          <a:p>
            <a:pPr lvl="1"/>
            <a:r>
              <a:rPr lang="en-US" dirty="0">
                <a:solidFill>
                  <a:srgbClr val="FFC000"/>
                </a:solidFill>
              </a:rPr>
              <a:t>*Used Tabula to import pdf data*</a:t>
            </a:r>
          </a:p>
          <a:p>
            <a:pPr lvl="1"/>
            <a:r>
              <a:rPr lang="en-US" dirty="0">
                <a:solidFill>
                  <a:srgbClr val="FFC000"/>
                </a:solidFill>
              </a:rPr>
              <a:t>*Required to split data cells on pdf import*</a:t>
            </a:r>
          </a:p>
        </p:txBody>
      </p:sp>
      <p:pic>
        <p:nvPicPr>
          <p:cNvPr id="4" name="Picture 3">
            <a:extLst>
              <a:ext uri="{FF2B5EF4-FFF2-40B4-BE49-F238E27FC236}">
                <a16:creationId xmlns:a16="http://schemas.microsoft.com/office/drawing/2014/main" id="{AAB12AD7-6A54-4F1D-A7A5-4D25C494EC64}"/>
              </a:ext>
            </a:extLst>
          </p:cNvPr>
          <p:cNvPicPr>
            <a:picLocks noChangeAspect="1"/>
          </p:cNvPicPr>
          <p:nvPr/>
        </p:nvPicPr>
        <p:blipFill>
          <a:blip r:embed="rId2"/>
          <a:stretch>
            <a:fillRect/>
          </a:stretch>
        </p:blipFill>
        <p:spPr>
          <a:xfrm>
            <a:off x="293690" y="4158525"/>
            <a:ext cx="5437960" cy="2083375"/>
          </a:xfrm>
          <a:prstGeom prst="rect">
            <a:avLst/>
          </a:prstGeom>
        </p:spPr>
      </p:pic>
      <p:pic>
        <p:nvPicPr>
          <p:cNvPr id="7" name="Picture 6">
            <a:extLst>
              <a:ext uri="{FF2B5EF4-FFF2-40B4-BE49-F238E27FC236}">
                <a16:creationId xmlns:a16="http://schemas.microsoft.com/office/drawing/2014/main" id="{EB4A5907-4909-4FD7-862C-5F97483D65F1}"/>
              </a:ext>
            </a:extLst>
          </p:cNvPr>
          <p:cNvPicPr>
            <a:picLocks noChangeAspect="1"/>
          </p:cNvPicPr>
          <p:nvPr/>
        </p:nvPicPr>
        <p:blipFill>
          <a:blip r:embed="rId3"/>
          <a:stretch>
            <a:fillRect/>
          </a:stretch>
        </p:blipFill>
        <p:spPr>
          <a:xfrm>
            <a:off x="5929937" y="1777476"/>
            <a:ext cx="4290432" cy="1546994"/>
          </a:xfrm>
          <a:prstGeom prst="rect">
            <a:avLst/>
          </a:prstGeom>
        </p:spPr>
      </p:pic>
    </p:spTree>
    <p:extLst>
      <p:ext uri="{BB962C8B-B14F-4D97-AF65-F5344CB8AC3E}">
        <p14:creationId xmlns:p14="http://schemas.microsoft.com/office/powerpoint/2010/main" val="42624448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F0C3C-096B-47BB-A199-2F74197A9550}"/>
              </a:ext>
            </a:extLst>
          </p:cNvPr>
          <p:cNvSpPr>
            <a:spLocks noGrp="1"/>
          </p:cNvSpPr>
          <p:nvPr>
            <p:ph type="title"/>
          </p:nvPr>
        </p:nvSpPr>
        <p:spPr/>
        <p:txBody>
          <a:bodyPr>
            <a:normAutofit/>
          </a:bodyPr>
          <a:lstStyle/>
          <a:p>
            <a:r>
              <a:rPr lang="en-US" sz="2400" dirty="0"/>
              <a:t>Brooke / Adrian Slide</a:t>
            </a:r>
            <a:br>
              <a:rPr lang="en-US" sz="2400" dirty="0"/>
            </a:br>
            <a:r>
              <a:rPr lang="en-US" dirty="0"/>
              <a:t>Covid-19 Deaths Reporting Analysis</a:t>
            </a:r>
          </a:p>
        </p:txBody>
      </p:sp>
      <p:pic>
        <p:nvPicPr>
          <p:cNvPr id="15" name="Content Placeholder 14">
            <a:extLst>
              <a:ext uri="{FF2B5EF4-FFF2-40B4-BE49-F238E27FC236}">
                <a16:creationId xmlns:a16="http://schemas.microsoft.com/office/drawing/2014/main" id="{83DA8D61-4F2C-44DD-B917-A2F92B0D9A2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0129" y="1912634"/>
            <a:ext cx="4945380" cy="2335514"/>
          </a:xfrm>
        </p:spPr>
      </p:pic>
      <p:sp>
        <p:nvSpPr>
          <p:cNvPr id="3" name="TextBox 2">
            <a:extLst>
              <a:ext uri="{FF2B5EF4-FFF2-40B4-BE49-F238E27FC236}">
                <a16:creationId xmlns:a16="http://schemas.microsoft.com/office/drawing/2014/main" id="{D4A8BFF3-2E05-42F1-AC3C-227C709987CC}"/>
              </a:ext>
            </a:extLst>
          </p:cNvPr>
          <p:cNvSpPr txBox="1"/>
          <p:nvPr/>
        </p:nvSpPr>
        <p:spPr>
          <a:xfrm>
            <a:off x="6431280" y="1783080"/>
            <a:ext cx="4720591" cy="3416320"/>
          </a:xfrm>
          <a:prstGeom prst="rect">
            <a:avLst/>
          </a:prstGeom>
          <a:noFill/>
        </p:spPr>
        <p:txBody>
          <a:bodyPr wrap="square" rtlCol="0">
            <a:spAutoFit/>
          </a:bodyPr>
          <a:lstStyle/>
          <a:p>
            <a:r>
              <a:rPr lang="en-US" dirty="0"/>
              <a:t>We summed the probable true number of Covid-19 deaths by state</a:t>
            </a:r>
          </a:p>
          <a:p>
            <a:pPr marL="285750" indent="-285750">
              <a:buFont typeface="Arial" panose="020B0604020202020204" pitchFamily="34" charset="0"/>
              <a:buChar char="•"/>
            </a:pPr>
            <a:r>
              <a:rPr lang="en-US" dirty="0"/>
              <a:t>Strongly Republican states under-reported </a:t>
            </a:r>
          </a:p>
          <a:p>
            <a:pPr marL="285750" indent="-285750">
              <a:buFont typeface="Arial" panose="020B0604020202020204" pitchFamily="34" charset="0"/>
              <a:buChar char="•"/>
            </a:pPr>
            <a:r>
              <a:rPr lang="en-US" dirty="0"/>
              <a:t>Strong Democratic states by 6% Points</a:t>
            </a:r>
          </a:p>
          <a:p>
            <a:pPr lvl="1"/>
            <a:r>
              <a:rPr lang="en-US" dirty="0"/>
              <a:t>- Avg for 23 Rep Controlled States = 43%</a:t>
            </a:r>
          </a:p>
          <a:p>
            <a:pPr lvl="1"/>
            <a:r>
              <a:rPr lang="en-US" dirty="0"/>
              <a:t>- Avg for 19 Dem Controlled States = 37%</a:t>
            </a:r>
          </a:p>
          <a:p>
            <a:pPr lvl="1"/>
            <a:r>
              <a:rPr lang="en-US" dirty="0"/>
              <a:t>- Avg for 8 Divided Control States = 45%</a:t>
            </a:r>
          </a:p>
          <a:p>
            <a:pPr marL="285750" indent="-285750">
              <a:buFont typeface="Arial" panose="020B0604020202020204" pitchFamily="34" charset="0"/>
              <a:buChar char="•"/>
            </a:pPr>
            <a:r>
              <a:rPr lang="en-US" dirty="0"/>
              <a:t>If our hypothesis is right, strongly Rep should be greater than strongly Dem, and Divided should come </a:t>
            </a:r>
            <a:r>
              <a:rPr lang="en-US" dirty="0" err="1"/>
              <a:t>inbetween</a:t>
            </a:r>
            <a:r>
              <a:rPr lang="en-US" dirty="0"/>
              <a:t>.</a:t>
            </a:r>
          </a:p>
          <a:p>
            <a:pPr marL="742950" lvl="1" indent="-285750">
              <a:buFont typeface="Arial" panose="020B0604020202020204" pitchFamily="34" charset="0"/>
              <a:buChar char="•"/>
            </a:pPr>
            <a:r>
              <a:rPr lang="en-US" dirty="0"/>
              <a:t>NOT what we found, however</a:t>
            </a:r>
          </a:p>
          <a:p>
            <a:pPr marL="285750" indent="-285750">
              <a:buFontTx/>
              <a:buChar char="-"/>
            </a:pPr>
            <a:endParaRPr lang="en-US" dirty="0"/>
          </a:p>
        </p:txBody>
      </p:sp>
      <p:sp>
        <p:nvSpPr>
          <p:cNvPr id="7" name="TextBox 6">
            <a:extLst>
              <a:ext uri="{FF2B5EF4-FFF2-40B4-BE49-F238E27FC236}">
                <a16:creationId xmlns:a16="http://schemas.microsoft.com/office/drawing/2014/main" id="{A6293A27-F68E-49C2-A8F4-3C7019BB6A67}"/>
              </a:ext>
            </a:extLst>
          </p:cNvPr>
          <p:cNvSpPr txBox="1"/>
          <p:nvPr/>
        </p:nvSpPr>
        <p:spPr>
          <a:xfrm>
            <a:off x="1509204" y="5069150"/>
            <a:ext cx="9170633" cy="1200329"/>
          </a:xfrm>
          <a:prstGeom prst="rect">
            <a:avLst/>
          </a:prstGeom>
          <a:noFill/>
        </p:spPr>
        <p:txBody>
          <a:bodyPr wrap="square" rtlCol="0">
            <a:spAutoFit/>
          </a:bodyPr>
          <a:lstStyle/>
          <a:p>
            <a:r>
              <a:rPr lang="en-US"/>
              <a:t>Definition: Probable Total Covid-19 Deaths = Known Covid-19 Deaths + Excess Deaths excl. C-19</a:t>
            </a:r>
          </a:p>
          <a:p>
            <a:pPr lvl="1"/>
            <a:r>
              <a:rPr lang="en-US"/>
              <a:t>Excess Deaths is computed based on expected number of deaths had there been no pandemic, weighted for population growth and seasonality and excluding known (positively identified) Covid-19 Deaths</a:t>
            </a:r>
            <a:endParaRPr lang="en-US" dirty="0"/>
          </a:p>
        </p:txBody>
      </p:sp>
    </p:spTree>
    <p:extLst>
      <p:ext uri="{BB962C8B-B14F-4D97-AF65-F5344CB8AC3E}">
        <p14:creationId xmlns:p14="http://schemas.microsoft.com/office/powerpoint/2010/main" val="24641408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35A5A-3EB3-4BD6-9271-FCBE19079F9A}"/>
              </a:ext>
            </a:extLst>
          </p:cNvPr>
          <p:cNvSpPr>
            <a:spLocks noGrp="1"/>
          </p:cNvSpPr>
          <p:nvPr>
            <p:ph type="title"/>
          </p:nvPr>
        </p:nvSpPr>
        <p:spPr/>
        <p:txBody>
          <a:bodyPr>
            <a:normAutofit fontScale="90000"/>
          </a:bodyPr>
          <a:lstStyle/>
          <a:p>
            <a:r>
              <a:rPr lang="en-US" sz="2400" dirty="0"/>
              <a:t>Brooke/Adrian Slide</a:t>
            </a:r>
            <a:br>
              <a:rPr lang="en-US" dirty="0"/>
            </a:br>
            <a:r>
              <a:rPr lang="en-US" sz="3800" dirty="0"/>
              <a:t>Under-Reporting Not Correlated to State Party Alignment</a:t>
            </a:r>
          </a:p>
        </p:txBody>
      </p:sp>
      <p:sp>
        <p:nvSpPr>
          <p:cNvPr id="4" name="Content Placeholder 3">
            <a:extLst>
              <a:ext uri="{FF2B5EF4-FFF2-40B4-BE49-F238E27FC236}">
                <a16:creationId xmlns:a16="http://schemas.microsoft.com/office/drawing/2014/main" id="{559B0A82-D77C-492B-8595-F7D54FCC7E2E}"/>
              </a:ext>
            </a:extLst>
          </p:cNvPr>
          <p:cNvSpPr>
            <a:spLocks noGrp="1"/>
          </p:cNvSpPr>
          <p:nvPr>
            <p:ph idx="1"/>
          </p:nvPr>
        </p:nvSpPr>
        <p:spPr>
          <a:xfrm>
            <a:off x="575240" y="1833245"/>
            <a:ext cx="11041520" cy="4351338"/>
          </a:xfrm>
        </p:spPr>
        <p:txBody>
          <a:bodyPr>
            <a:normAutofit/>
          </a:bodyPr>
          <a:lstStyle/>
          <a:p>
            <a:pPr marL="0" indent="0">
              <a:buNone/>
            </a:pPr>
            <a:r>
              <a:rPr lang="en-US" dirty="0"/>
              <a:t>Based on the data, we can infer:</a:t>
            </a:r>
          </a:p>
          <a:p>
            <a:pPr marL="914400" lvl="1" indent="-457200">
              <a:buFont typeface="+mj-lt"/>
              <a:buAutoNum type="arabicPeriod"/>
            </a:pPr>
            <a:r>
              <a:rPr lang="en-US" dirty="0"/>
              <a:t>Strongly Dem vs. Strongly Rep differences don’t come across as so dissimilar as to warrant a charge of rampant systematic underreporting owing to political partisanship.</a:t>
            </a:r>
          </a:p>
          <a:p>
            <a:pPr marL="914400" lvl="1" indent="-457200">
              <a:buFont typeface="+mj-lt"/>
              <a:buAutoNum type="arabicPeriod"/>
            </a:pPr>
            <a:r>
              <a:rPr lang="en-US" dirty="0"/>
              <a:t>Moreover, Divided States coming in higher than Strongly Rep indicate no correlation at all</a:t>
            </a:r>
          </a:p>
          <a:p>
            <a:pPr marL="457200" lvl="1" indent="0">
              <a:buNone/>
            </a:pPr>
            <a:endParaRPr lang="en-US" dirty="0"/>
          </a:p>
          <a:p>
            <a:pPr marL="0" indent="0">
              <a:buNone/>
            </a:pPr>
            <a:r>
              <a:rPr lang="en-US" dirty="0">
                <a:solidFill>
                  <a:srgbClr val="FFC000"/>
                </a:solidFill>
              </a:rPr>
              <a:t>These findings are NOT in line with our speculation</a:t>
            </a:r>
            <a:endParaRPr lang="en-US" sz="1900" dirty="0"/>
          </a:p>
        </p:txBody>
      </p:sp>
    </p:spTree>
    <p:extLst>
      <p:ext uri="{BB962C8B-B14F-4D97-AF65-F5344CB8AC3E}">
        <p14:creationId xmlns:p14="http://schemas.microsoft.com/office/powerpoint/2010/main" val="13799218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35A5A-3EB3-4BD6-9271-FCBE19079F9A}"/>
              </a:ext>
            </a:extLst>
          </p:cNvPr>
          <p:cNvSpPr>
            <a:spLocks noGrp="1"/>
          </p:cNvSpPr>
          <p:nvPr>
            <p:ph type="title"/>
          </p:nvPr>
        </p:nvSpPr>
        <p:spPr/>
        <p:txBody>
          <a:bodyPr>
            <a:normAutofit fontScale="90000"/>
          </a:bodyPr>
          <a:lstStyle/>
          <a:p>
            <a:r>
              <a:rPr lang="en-US" sz="2400" dirty="0"/>
              <a:t>Brooke/Adrian Slide</a:t>
            </a:r>
            <a:br>
              <a:rPr lang="en-US" dirty="0"/>
            </a:br>
            <a:r>
              <a:rPr lang="en-US" sz="4900" dirty="0"/>
              <a:t>Additional Considerations Covid-19 Deaths</a:t>
            </a:r>
            <a:endParaRPr lang="en-US" dirty="0"/>
          </a:p>
        </p:txBody>
      </p:sp>
      <p:sp>
        <p:nvSpPr>
          <p:cNvPr id="4" name="Content Placeholder 3">
            <a:extLst>
              <a:ext uri="{FF2B5EF4-FFF2-40B4-BE49-F238E27FC236}">
                <a16:creationId xmlns:a16="http://schemas.microsoft.com/office/drawing/2014/main" id="{559B0A82-D77C-492B-8595-F7D54FCC7E2E}"/>
              </a:ext>
            </a:extLst>
          </p:cNvPr>
          <p:cNvSpPr>
            <a:spLocks noGrp="1"/>
          </p:cNvSpPr>
          <p:nvPr>
            <p:ph idx="1"/>
          </p:nvPr>
        </p:nvSpPr>
        <p:spPr>
          <a:xfrm>
            <a:off x="575240" y="1833245"/>
            <a:ext cx="11041520" cy="4351338"/>
          </a:xfrm>
        </p:spPr>
        <p:txBody>
          <a:bodyPr>
            <a:noAutofit/>
          </a:bodyPr>
          <a:lstStyle/>
          <a:p>
            <a:r>
              <a:rPr lang="en-US" sz="1800" dirty="0"/>
              <a:t>It’s important to recognize that some states with strong partisan control of the government may nonetheless have large constituencies aligned with the party out of power.  So, the magnitude of partisan splits may in reality be not that great.  </a:t>
            </a:r>
          </a:p>
          <a:p>
            <a:r>
              <a:rPr lang="en-US" sz="1800" dirty="0"/>
              <a:t>Further, the health systems that collect such data are really not all that partisan.  The primary way to skew the data to under-report would be to skew the methodology of how you capture the data in the first place.  And it is worth noting these systems were in place prior to the current pandemic.</a:t>
            </a:r>
          </a:p>
          <a:p>
            <a:r>
              <a:rPr lang="en-US" sz="1800" dirty="0"/>
              <a:t>Also notable, during periods of intensive pandemic spreading in “blue states” early on, health systems weren’t as careful in reporting on patients who were already dead than with paying attention to those still living.</a:t>
            </a:r>
          </a:p>
          <a:p>
            <a:r>
              <a:rPr lang="en-US" sz="1800" dirty="0"/>
              <a:t>Not least, Excess Deaths might necessarily capture say cancer as primary cause due to the deceased failing to go in for diagnosis or treatment because they were worried about Covid-19.  Or captures deaths due to a disease other than Covid-19 but where the deceased’s health was fatally weakened in the wake of a Covid-19 infection.  </a:t>
            </a:r>
          </a:p>
          <a:p>
            <a:r>
              <a:rPr lang="en-US" sz="1800" dirty="0"/>
              <a:t>Such issues can hardly be said to reflect willful misrepresentation on anybody’s part.  So, we infer that the count may more likely represent issues with reporting systems that provide only one entry for cause of death. </a:t>
            </a:r>
          </a:p>
          <a:p>
            <a:r>
              <a:rPr lang="en-US" sz="1800" dirty="0"/>
              <a:t>It is doubtful that our findings will change over a longer period given that in under 70 days, there will be a new government in the White House with stated goals of arresting the pandemic and cooling political polarization.</a:t>
            </a:r>
          </a:p>
        </p:txBody>
      </p:sp>
    </p:spTree>
    <p:extLst>
      <p:ext uri="{BB962C8B-B14F-4D97-AF65-F5344CB8AC3E}">
        <p14:creationId xmlns:p14="http://schemas.microsoft.com/office/powerpoint/2010/main" val="4233463091"/>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TM04033923[[fn=Depth]]</Template>
  <TotalTime>495</TotalTime>
  <Words>2097</Words>
  <Application>Microsoft Office PowerPoint</Application>
  <PresentationFormat>Widescreen</PresentationFormat>
  <Paragraphs>203</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Corbel</vt:lpstr>
      <vt:lpstr>Courier New</vt:lpstr>
      <vt:lpstr>Depth</vt:lpstr>
      <vt:lpstr>Politics &amp; Pre-Existing Divides  Effects on Covid-19</vt:lpstr>
      <vt:lpstr>“Group Sixers” Team</vt:lpstr>
      <vt:lpstr>Brooke / Adrian Slide Questions</vt:lpstr>
      <vt:lpstr>Brooke / Adrian Slide Why Pursue These Questions?</vt:lpstr>
      <vt:lpstr>Brooke / Adrian Slide Does a state’s partisan control affect reporting of true number of Covid-19 deaths?</vt:lpstr>
      <vt:lpstr>Brooke / Adrian Slide Data Cleanup &amp; Exploration</vt:lpstr>
      <vt:lpstr>Brooke / Adrian Slide Covid-19 Deaths Reporting Analysis</vt:lpstr>
      <vt:lpstr>Brooke/Adrian Slide Under-Reporting Not Correlated to State Party Alignment</vt:lpstr>
      <vt:lpstr>Brooke/Adrian Slide Additional Considerations Covid-19 Deaths</vt:lpstr>
      <vt:lpstr>Does a state’s partisan control impact short term unemployment during Covid-19?</vt:lpstr>
      <vt:lpstr>Data Cleanup &amp; Exploration</vt:lpstr>
      <vt:lpstr>Insured Unemployment Analysis</vt:lpstr>
      <vt:lpstr>Analysis at State Level</vt:lpstr>
      <vt:lpstr>Unemployment Implications</vt:lpstr>
      <vt:lpstr>Henry Slide Does a state’s partisan control impact bankruptcy filings during Covid-19?</vt:lpstr>
      <vt:lpstr>Henry Slide Data Cleanup &amp; Exploration</vt:lpstr>
      <vt:lpstr>Henry Slide Chapt 7 and 13 Bankruptcy Analysis</vt:lpstr>
      <vt:lpstr>Unemployment: Long Term vs Seasonal - 1 - </vt:lpstr>
      <vt:lpstr>PowerPoint Presentation</vt:lpstr>
      <vt:lpstr>Long Term Unemployment vs Covid Increase</vt:lpstr>
      <vt:lpstr>Henry Slide Chap 13 &amp; 7 Bankruptcy Implications</vt:lpstr>
      <vt:lpstr>Conclusions and Impact</vt:lpstr>
      <vt:lpstr>Difficulties and Further Considerations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State Partisan Control affects on Covid</dc:title>
  <dc:creator>Steven</dc:creator>
  <cp:lastModifiedBy>Steven</cp:lastModifiedBy>
  <cp:revision>40</cp:revision>
  <dcterms:created xsi:type="dcterms:W3CDTF">2020-11-13T03:20:22Z</dcterms:created>
  <dcterms:modified xsi:type="dcterms:W3CDTF">2020-11-14T14:20:29Z</dcterms:modified>
</cp:coreProperties>
</file>