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81" r:id="rId6"/>
    <p:sldId id="282" r:id="rId7"/>
    <p:sldId id="283" r:id="rId8"/>
    <p:sldId id="284" r:id="rId9"/>
    <p:sldId id="285" r:id="rId10"/>
    <p:sldId id="314" r:id="rId11"/>
    <p:sldId id="286" r:id="rId12"/>
    <p:sldId id="290" r:id="rId13"/>
    <p:sldId id="287" r:id="rId14"/>
    <p:sldId id="289" r:id="rId15"/>
    <p:sldId id="303" r:id="rId16"/>
    <p:sldId id="261" r:id="rId17"/>
    <p:sldId id="266" r:id="rId18"/>
    <p:sldId id="267" r:id="rId19"/>
    <p:sldId id="278" r:id="rId20"/>
    <p:sldId id="280" r:id="rId21"/>
    <p:sldId id="304" r:id="rId22"/>
    <p:sldId id="305" r:id="rId23"/>
    <p:sldId id="306" r:id="rId24"/>
    <p:sldId id="310" r:id="rId25"/>
    <p:sldId id="313" r:id="rId26"/>
    <p:sldId id="307" r:id="rId27"/>
    <p:sldId id="308" r:id="rId28"/>
    <p:sldId id="277" r:id="rId29"/>
    <p:sldId id="291" r:id="rId30"/>
    <p:sldId id="292" r:id="rId31"/>
    <p:sldId id="293" r:id="rId32"/>
    <p:sldId id="294" r:id="rId33"/>
    <p:sldId id="296" r:id="rId34"/>
    <p:sldId id="297" r:id="rId35"/>
    <p:sldId id="301" r:id="rId36"/>
    <p:sldId id="302" r:id="rId37"/>
    <p:sldId id="299" r:id="rId38"/>
    <p:sldId id="312" r:id="rId39"/>
    <p:sldId id="298" r:id="rId40"/>
    <p:sldId id="31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60" autoAdjust="0"/>
  </p:normalViewPr>
  <p:slideViewPr>
    <p:cSldViewPr>
      <p:cViewPr varScale="1">
        <p:scale>
          <a:sx n="74" d="100"/>
          <a:sy n="74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AA6C-18E3-4E20-8064-E5CC77A61E9D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6FB2-88A2-4269-AEF1-9DFCB607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Pauli-Exclusion</a:t>
            </a:r>
            <a:r>
              <a:rPr lang="en-US" baseline="0" dirty="0" smtClean="0"/>
              <a:t> Principle and </a:t>
            </a:r>
            <a:r>
              <a:rPr lang="en-US" baseline="0" dirty="0" smtClean="0"/>
              <a:t>the </a:t>
            </a:r>
            <a:r>
              <a:rPr lang="en-US" baseline="0" dirty="0" err="1" smtClean="0"/>
              <a:t>coloumb</a:t>
            </a:r>
            <a:r>
              <a:rPr lang="en-US" baseline="0" dirty="0" smtClean="0"/>
              <a:t> repulsion force.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6FB2-88A2-4269-AEF1-9DFCB6077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Ferrite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6FB2-88A2-4269-AEF1-9DFCB60772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1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6FB2-88A2-4269-AEF1-9DFCB60772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7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BA53023-5D81-4985-B7E4-A7E97B6F106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E540694-10B6-435F-B8B8-EBB5153028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Physics of Digital Data Storage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Tenzin Rigden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12468"/>
            <a:ext cx="9144000" cy="445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069844" cy="56030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6085711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http://hyperphysics.phy-astr.gsu.edu/hbase/magnetic/imgmag/sol.gif</a:t>
            </a:r>
          </a:p>
        </p:txBody>
      </p:sp>
    </p:spTree>
    <p:extLst>
      <p:ext uri="{BB962C8B-B14F-4D97-AF65-F5344CB8AC3E}">
        <p14:creationId xmlns:p14="http://schemas.microsoft.com/office/powerpoint/2010/main" val="17410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HDD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752600"/>
            <a:ext cx="32004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write, apply potential across wire to induce B field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read, attach capacitor to the wire and when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81200"/>
            <a:ext cx="4781186" cy="3276846"/>
          </a:xfrm>
        </p:spPr>
      </p:pic>
      <p:sp>
        <p:nvSpPr>
          <p:cNvPr id="9" name="TextBox 8"/>
          <p:cNvSpPr txBox="1"/>
          <p:nvPr/>
        </p:nvSpPr>
        <p:spPr>
          <a:xfrm>
            <a:off x="1219200" y="5350345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S. N. </a:t>
            </a:r>
            <a:r>
              <a:rPr lang="en-US" sz="1200" dirty="0" err="1"/>
              <a:t>Piramanayagam</a:t>
            </a:r>
            <a:r>
              <a:rPr lang="en-US" sz="1200" dirty="0"/>
              <a:t>, Perpendicular recording media for hard disk drives, Journal of Applied Physics</a:t>
            </a:r>
          </a:p>
          <a:p>
            <a:r>
              <a:rPr lang="en-US" sz="1200" dirty="0"/>
              <a:t>102 (2007) (1), p. 11301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43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Paramagnetism Limit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</a:t>
            </a:r>
            <a:r>
              <a:rPr lang="en-US" baseline="-25000" dirty="0" smtClean="0"/>
              <a:t>u     </a:t>
            </a:r>
            <a:r>
              <a:rPr lang="en-US" dirty="0" smtClean="0"/>
              <a:t>= anisotropy constant of the material</a:t>
            </a:r>
          </a:p>
          <a:p>
            <a:r>
              <a:rPr lang="en-US" dirty="0" smtClean="0"/>
              <a:t>V = volume of the domain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b</a:t>
            </a:r>
            <a:r>
              <a:rPr lang="en-US" dirty="0" smtClean="0"/>
              <a:t> is </a:t>
            </a:r>
            <a:r>
              <a:rPr lang="en-US" dirty="0" err="1" smtClean="0"/>
              <a:t>boltzman’s</a:t>
            </a:r>
            <a:r>
              <a:rPr lang="en-US" dirty="0" smtClean="0"/>
              <a:t> constant and T is the temperature.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130308"/>
            <a:ext cx="1752600" cy="9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817674" cy="43735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/>
          <a:lstStyle/>
          <a:p>
            <a:r>
              <a:rPr lang="en-US" dirty="0" smtClean="0"/>
              <a:t>Perpendicular recording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765843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S. N. </a:t>
            </a:r>
            <a:r>
              <a:rPr lang="en-US" sz="1200" dirty="0" err="1"/>
              <a:t>Piramanayagam</a:t>
            </a:r>
            <a:r>
              <a:rPr lang="en-US" sz="1200" dirty="0"/>
              <a:t>, Perpendicular recording media for hard disk drives, Journal of Applied Physics</a:t>
            </a:r>
          </a:p>
          <a:p>
            <a:r>
              <a:rPr lang="en-US" sz="1200" dirty="0"/>
              <a:t>102 (2007) (1), p. 11301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48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29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Heat Assisted Magnetic Recording (HAMR)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6895148" cy="4373563"/>
          </a:xfrm>
        </p:spPr>
      </p:pic>
      <p:sp>
        <p:nvSpPr>
          <p:cNvPr id="5" name="TextBox 4"/>
          <p:cNvSpPr txBox="1"/>
          <p:nvPr/>
        </p:nvSpPr>
        <p:spPr>
          <a:xfrm>
            <a:off x="685800" y="5867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L. Pan and D. B. Bogy, Data storage: Heat-assisted magnetic recording, Nature Photonics 3 (2009) (4),</a:t>
            </a:r>
          </a:p>
          <a:p>
            <a:r>
              <a:rPr lang="en-US" sz="1200" dirty="0"/>
              <a:t>pp. 189{190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81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29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Compact Disc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3886200" cy="4373563"/>
          </a:xfrm>
        </p:spPr>
        <p:txBody>
          <a:bodyPr/>
          <a:lstStyle/>
          <a:p>
            <a:r>
              <a:rPr lang="en-US" dirty="0" smtClean="0"/>
              <a:t>First released in 1982</a:t>
            </a:r>
          </a:p>
          <a:p>
            <a:endParaRPr lang="en-US" dirty="0"/>
          </a:p>
          <a:p>
            <a:r>
              <a:rPr lang="en-US" dirty="0" smtClean="0"/>
              <a:t>Was originally designed to store and play music</a:t>
            </a:r>
          </a:p>
          <a:p>
            <a:endParaRPr lang="en-US" dirty="0" smtClean="0"/>
          </a:p>
          <a:p>
            <a:r>
              <a:rPr lang="en-US" dirty="0" smtClean="0"/>
              <a:t>Have a spiral track as opposed to</a:t>
            </a:r>
            <a:br>
              <a:rPr lang="en-US" dirty="0" smtClean="0"/>
            </a:br>
            <a:r>
              <a:rPr lang="en-US" dirty="0" smtClean="0"/>
              <a:t>HDD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14600"/>
            <a:ext cx="3886200" cy="41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543800" cy="914400"/>
          </a:xfrm>
        </p:spPr>
        <p:txBody>
          <a:bodyPr/>
          <a:lstStyle/>
          <a:p>
            <a:r>
              <a:rPr lang="en-US" dirty="0" err="1" smtClean="0"/>
              <a:t>CD-Rom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r>
              <a:rPr lang="en-US" dirty="0" smtClean="0"/>
              <a:t>Bits represented by pits and </a:t>
            </a:r>
            <a:br>
              <a:rPr lang="en-US" dirty="0" smtClean="0"/>
            </a:br>
            <a:r>
              <a:rPr lang="en-US" dirty="0" smtClean="0"/>
              <a:t>lands.</a:t>
            </a:r>
          </a:p>
          <a:p>
            <a:endParaRPr lang="en-US" dirty="0"/>
          </a:p>
          <a:p>
            <a:r>
              <a:rPr lang="en-US" dirty="0" smtClean="0"/>
              <a:t>Phase difference between land and pit causes destructive interference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745605"/>
            <a:ext cx="4800600" cy="5632704"/>
          </a:xfrm>
          <a:prstGeom prst="rect">
            <a:avLst/>
          </a:prstGeom>
        </p:spPr>
      </p:pic>
      <p:pic>
        <p:nvPicPr>
          <p:cNvPr id="1028" name="Picture 4" descr="http://latex.codecogs.com/png.latex?d%20%3D%20%24%5Clambda%24/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7239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5575" y="5715000"/>
            <a:ext cx="624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G</a:t>
            </a:r>
            <a:r>
              <a:rPr lang="en-US" sz="1200" dirty="0"/>
              <a:t>. </a:t>
            </a:r>
            <a:r>
              <a:rPr lang="en-US" sz="1200" dirty="0" err="1"/>
              <a:t>Campardo</a:t>
            </a:r>
            <a:r>
              <a:rPr lang="en-US" sz="1200" dirty="0"/>
              <a:t>, F. </a:t>
            </a:r>
            <a:r>
              <a:rPr lang="en-US" sz="1200" dirty="0" err="1"/>
              <a:t>Tiziani</a:t>
            </a:r>
            <a:r>
              <a:rPr lang="en-US" sz="1200" dirty="0"/>
              <a:t> and M. </a:t>
            </a:r>
            <a:r>
              <a:rPr lang="en-US" sz="1200" dirty="0" err="1"/>
              <a:t>Iaculo</a:t>
            </a:r>
            <a:r>
              <a:rPr lang="en-US" sz="1200" dirty="0"/>
              <a:t>, Memory Mass Storage (Springer Berlin Heidelberg, 2011),</a:t>
            </a:r>
          </a:p>
          <a:p>
            <a:r>
              <a:rPr lang="en-US" sz="1200" dirty="0"/>
              <a:t>URL: https://books.google.com/books?id=5hxzxjTsTEQC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10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Density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5105400" cy="4373563"/>
          </a:xfrm>
        </p:spPr>
        <p:txBody>
          <a:bodyPr/>
          <a:lstStyle/>
          <a:p>
            <a:r>
              <a:rPr lang="en-US" dirty="0" smtClean="0"/>
              <a:t>Want to minimize </a:t>
            </a:r>
            <a:r>
              <a:rPr lang="en-US" dirty="0" smtClean="0"/>
              <a:t>beam </a:t>
            </a:r>
            <a:r>
              <a:rPr lang="en-US" dirty="0" smtClean="0"/>
              <a:t>spot </a:t>
            </a:r>
            <a:r>
              <a:rPr lang="en-US" dirty="0" smtClean="0"/>
              <a:t>size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is a limit due to </a:t>
            </a:r>
            <a:r>
              <a:rPr lang="en-US" dirty="0" smtClean="0"/>
              <a:t>diffraction </a:t>
            </a:r>
          </a:p>
          <a:p>
            <a:endParaRPr lang="en-US" dirty="0" smtClean="0"/>
          </a:p>
          <a:p>
            <a:r>
              <a:rPr lang="en-US" dirty="0" smtClean="0"/>
              <a:t>Diffraction is when light self interferes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59" y="2514600"/>
            <a:ext cx="2590800" cy="2538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9600" y="5562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http://cdn.cambridgeincolour.com/images/tutorials/airydisk-rings.jpg</a:t>
            </a:r>
          </a:p>
        </p:txBody>
      </p:sp>
    </p:spTree>
    <p:extLst>
      <p:ext uri="{BB962C8B-B14F-4D97-AF65-F5344CB8AC3E}">
        <p14:creationId xmlns:p14="http://schemas.microsoft.com/office/powerpoint/2010/main" val="431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en-US" dirty="0" smtClean="0"/>
              <a:t>Rayleigh’s Criterion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5029200" cy="4373563"/>
          </a:xfrm>
        </p:spPr>
        <p:txBody>
          <a:bodyPr/>
          <a:lstStyle/>
          <a:p>
            <a:r>
              <a:rPr lang="en-US" dirty="0" smtClean="0"/>
              <a:t>Defines the minimum resolvable distance between two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71600"/>
            <a:ext cx="3163614" cy="4844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62250"/>
            <a:ext cx="3524250" cy="133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03" y="6019800"/>
            <a:ext cx="8978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http://upload.wikimedia.org/wikipedia/commons/a/ae/Airy_disk_spacing_near_Rayleigh_criterion.png</a:t>
            </a:r>
          </a:p>
        </p:txBody>
      </p:sp>
    </p:spTree>
    <p:extLst>
      <p:ext uri="{BB962C8B-B14F-4D97-AF65-F5344CB8AC3E}">
        <p14:creationId xmlns:p14="http://schemas.microsoft.com/office/powerpoint/2010/main" val="32769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DVD and Blu-Ray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DVD first released in in 1996</a:t>
            </a:r>
          </a:p>
          <a:p>
            <a:r>
              <a:rPr lang="en-US" dirty="0"/>
              <a:t>	</a:t>
            </a:r>
            <a:r>
              <a:rPr lang="en-US" dirty="0" smtClean="0"/>
              <a:t>Uses 650 nm light</a:t>
            </a:r>
          </a:p>
          <a:p>
            <a:r>
              <a:rPr lang="en-US" dirty="0"/>
              <a:t>	</a:t>
            </a:r>
            <a:r>
              <a:rPr lang="en-US" dirty="0" smtClean="0"/>
              <a:t>Numerical Aperture of around .65</a:t>
            </a:r>
          </a:p>
          <a:p>
            <a:endParaRPr lang="en-US" dirty="0"/>
          </a:p>
          <a:p>
            <a:r>
              <a:rPr lang="en-US" dirty="0" smtClean="0"/>
              <a:t>Blu-Ray first released 2006</a:t>
            </a:r>
          </a:p>
          <a:p>
            <a:r>
              <a:rPr lang="en-US" dirty="0"/>
              <a:t>	</a:t>
            </a:r>
            <a:r>
              <a:rPr lang="en-US" dirty="0" smtClean="0"/>
              <a:t>Uses 405 nm light</a:t>
            </a:r>
          </a:p>
          <a:p>
            <a:r>
              <a:rPr lang="en-US" dirty="0"/>
              <a:t>	</a:t>
            </a:r>
            <a:r>
              <a:rPr lang="en-US" dirty="0" smtClean="0"/>
              <a:t>Numerical Aperture of around .85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543800" cy="9144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dirty="0"/>
              <a:t>Magnetic Data Storage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Hard Disk </a:t>
            </a:r>
            <a:r>
              <a:rPr lang="en-US" dirty="0" smtClean="0"/>
              <a:t>Drives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Optical Data Storage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CD, DVD, Blu-Ray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Flash </a:t>
            </a:r>
            <a:r>
              <a:rPr lang="en-US" dirty="0" smtClean="0"/>
              <a:t>Storage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Solid State Drives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Holographic </a:t>
            </a:r>
            <a:r>
              <a:rPr lang="en-US" dirty="0" smtClean="0"/>
              <a:t>Data Storage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12468"/>
            <a:ext cx="9144000" cy="445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096000" cy="4326814"/>
          </a:xfrm>
        </p:spPr>
      </p:pic>
      <p:sp>
        <p:nvSpPr>
          <p:cNvPr id="5" name="Rectangle 4"/>
          <p:cNvSpPr/>
          <p:nvPr/>
        </p:nvSpPr>
        <p:spPr>
          <a:xfrm>
            <a:off x="-152400" y="5791200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http://upload.wikimedia.org/wikipedia/commons/thumb/a/ad/Comparison_CD_DVD_HDDVD_BD.svg/300px-Comparison_CD_DVD_HDDVD_BD.svg.png</a:t>
            </a:r>
          </a:p>
        </p:txBody>
      </p:sp>
    </p:spTree>
    <p:extLst>
      <p:ext uri="{BB962C8B-B14F-4D97-AF65-F5344CB8AC3E}">
        <p14:creationId xmlns:p14="http://schemas.microsoft.com/office/powerpoint/2010/main" val="33651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543800" cy="914400"/>
          </a:xfrm>
        </p:spPr>
        <p:txBody>
          <a:bodyPr/>
          <a:lstStyle/>
          <a:p>
            <a:r>
              <a:rPr lang="en-US" dirty="0" smtClean="0"/>
              <a:t>Laser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5715000" cy="4759314"/>
          </a:xfrm>
        </p:spPr>
      </p:pic>
      <p:sp>
        <p:nvSpPr>
          <p:cNvPr id="8" name="TextBox 7"/>
          <p:cNvSpPr txBox="1"/>
          <p:nvPr/>
        </p:nvSpPr>
        <p:spPr>
          <a:xfrm>
            <a:off x="838200" y="6022115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http://hyperphysics.phy-astr.gsu.edu/hbase/audio/imgaud/cdplay.gif</a:t>
            </a:r>
          </a:p>
        </p:txBody>
      </p:sp>
    </p:spTree>
    <p:extLst>
      <p:ext uri="{BB962C8B-B14F-4D97-AF65-F5344CB8AC3E}">
        <p14:creationId xmlns:p14="http://schemas.microsoft.com/office/powerpoint/2010/main" val="20988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Tracking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1000" y="1752600"/>
            <a:ext cx="3886200" cy="4373563"/>
          </a:xfrm>
        </p:spPr>
        <p:txBody>
          <a:bodyPr/>
          <a:lstStyle/>
          <a:p>
            <a:r>
              <a:rPr lang="en-US" dirty="0" smtClean="0"/>
              <a:t>Use a diffraction grating to produce tracking beams</a:t>
            </a:r>
          </a:p>
          <a:p>
            <a:endParaRPr lang="en-US" dirty="0"/>
          </a:p>
          <a:p>
            <a:r>
              <a:rPr lang="en-US" dirty="0" smtClean="0"/>
              <a:t>First order diffraction maximum on each side of main beam.</a:t>
            </a:r>
          </a:p>
          <a:p>
            <a:endParaRPr lang="en-US" dirty="0"/>
          </a:p>
          <a:p>
            <a:r>
              <a:rPr lang="en-US" dirty="0" smtClean="0"/>
              <a:t>Difference in brightness of two tracking beams used to center main beam.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93370"/>
            <a:ext cx="3505200" cy="46102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8674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http://hyperphysics.phy-astr.gsu.edu/hbase/audio/imgaud/ltrac.gif</a:t>
            </a:r>
          </a:p>
        </p:txBody>
      </p:sp>
    </p:spTree>
    <p:extLst>
      <p:ext uri="{BB962C8B-B14F-4D97-AF65-F5344CB8AC3E}">
        <p14:creationId xmlns:p14="http://schemas.microsoft.com/office/powerpoint/2010/main" val="3566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3962400" cy="4373563"/>
          </a:xfrm>
        </p:spPr>
        <p:txBody>
          <a:bodyPr/>
          <a:lstStyle/>
          <a:p>
            <a:r>
              <a:rPr lang="en-US" dirty="0" smtClean="0"/>
              <a:t>Polarization is the orientation of the electric field.</a:t>
            </a:r>
          </a:p>
          <a:p>
            <a:endParaRPr lang="en-US" dirty="0"/>
          </a:p>
          <a:p>
            <a:r>
              <a:rPr lang="en-US" dirty="0" err="1" smtClean="0"/>
              <a:t>Unpolarized</a:t>
            </a:r>
            <a:r>
              <a:rPr lang="en-US" dirty="0" smtClean="0"/>
              <a:t> light means it has random orientations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08" y="3276600"/>
            <a:ext cx="608208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91400" cy="1371600"/>
          </a:xfrm>
        </p:spPr>
        <p:txBody>
          <a:bodyPr/>
          <a:lstStyle/>
          <a:p>
            <a:r>
              <a:rPr lang="en-US" dirty="0" smtClean="0"/>
              <a:t>Quarter Wave plate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3124200" cy="4373563"/>
          </a:xfrm>
        </p:spPr>
        <p:txBody>
          <a:bodyPr/>
          <a:lstStyle/>
          <a:p>
            <a:r>
              <a:rPr lang="en-US" dirty="0"/>
              <a:t>Quarter wave plate has a fast and slow axis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Applies a 90 degree phase between the axis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Converts linearly polarized light to circularly polarized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828800"/>
            <a:ext cx="554446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91400" cy="1371600"/>
          </a:xfrm>
        </p:spPr>
        <p:txBody>
          <a:bodyPr/>
          <a:lstStyle/>
          <a:p>
            <a:r>
              <a:rPr lang="en-US" dirty="0" smtClean="0"/>
              <a:t>Quarter Wave plate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4572000" cy="4876800"/>
          </a:xfrm>
        </p:spPr>
      </p:pic>
    </p:spTree>
    <p:extLst>
      <p:ext uri="{BB962C8B-B14F-4D97-AF65-F5344CB8AC3E}">
        <p14:creationId xmlns:p14="http://schemas.microsoft.com/office/powerpoint/2010/main" val="7402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Polarizing Prism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1" y="5725133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http://hyperphysics.phy-astr.gsu.edu/hbase/phyopt/imgpho/cdpri.gif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4" y="1581807"/>
            <a:ext cx="6687206" cy="41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30878"/>
            <a:ext cx="3657600" cy="4373563"/>
          </a:xfrm>
        </p:spPr>
        <p:txBody>
          <a:bodyPr/>
          <a:lstStyle/>
          <a:p>
            <a:r>
              <a:rPr lang="en-US" dirty="0" smtClean="0"/>
              <a:t>Use both a cylindrical lens and a symmetric lens system</a:t>
            </a:r>
          </a:p>
          <a:p>
            <a:endParaRPr lang="en-US" dirty="0"/>
          </a:p>
          <a:p>
            <a:r>
              <a:rPr lang="en-US" dirty="0" smtClean="0"/>
              <a:t>Only one distance past cylindrical lens that will produce a circular beam.</a:t>
            </a:r>
          </a:p>
          <a:p>
            <a:endParaRPr lang="en-US" dirty="0"/>
          </a:p>
          <a:p>
            <a:r>
              <a:rPr lang="en-US" dirty="0" smtClean="0"/>
              <a:t>Produced error voltage drives coil that repositions lens.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138" y="6004441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http://www.electronics.dit.ie/staff/tscarff/DISKS/CD/focus.gif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4657725" cy="324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48" y="1981200"/>
            <a:ext cx="5094814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Storage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1"/>
            <a:ext cx="2895600" cy="3124200"/>
          </a:xfrm>
        </p:spPr>
        <p:txBody>
          <a:bodyPr/>
          <a:lstStyle/>
          <a:p>
            <a:r>
              <a:rPr lang="en-US" dirty="0" smtClean="0"/>
              <a:t>Examples: Solid State Drives, </a:t>
            </a:r>
            <a:r>
              <a:rPr lang="en-US" dirty="0" err="1" smtClean="0"/>
              <a:t>usb</a:t>
            </a:r>
            <a:r>
              <a:rPr lang="en-US" dirty="0" smtClean="0"/>
              <a:t> sticks, memory cards</a:t>
            </a:r>
          </a:p>
          <a:p>
            <a:endParaRPr lang="en-US" dirty="0" smtClean="0"/>
          </a:p>
          <a:p>
            <a:r>
              <a:rPr lang="en-US" dirty="0" smtClean="0"/>
              <a:t>Read speeds of up to </a:t>
            </a:r>
            <a:br>
              <a:rPr lang="en-US" dirty="0" smtClean="0"/>
            </a:br>
            <a:r>
              <a:rPr lang="en-US" dirty="0" smtClean="0"/>
              <a:t>500 MB/s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86000"/>
            <a:ext cx="5410200" cy="35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SemiConductors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79" y="2138905"/>
            <a:ext cx="6382641" cy="3600953"/>
          </a:xfrm>
        </p:spPr>
      </p:pic>
    </p:spTree>
    <p:extLst>
      <p:ext uri="{BB962C8B-B14F-4D97-AF65-F5344CB8AC3E}">
        <p14:creationId xmlns:p14="http://schemas.microsoft.com/office/powerpoint/2010/main" val="33191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543800" cy="914400"/>
          </a:xfrm>
        </p:spPr>
        <p:txBody>
          <a:bodyPr/>
          <a:lstStyle/>
          <a:p>
            <a:r>
              <a:rPr lang="en-US" altLang="ja-JP" dirty="0" smtClean="0"/>
              <a:t>How is Data stored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Data is stored as 1’s and 0’s called bits</a:t>
            </a:r>
          </a:p>
          <a:p>
            <a:endParaRPr lang="en-US" dirty="0"/>
          </a:p>
          <a:p>
            <a:r>
              <a:rPr lang="en-US" dirty="0" smtClean="0"/>
              <a:t>Can represent numbers as a sequence of </a:t>
            </a:r>
            <a:r>
              <a:rPr lang="en-US" dirty="0" smtClean="0"/>
              <a:t>bit</a:t>
            </a:r>
            <a:r>
              <a:rPr lang="en-US" dirty="0" smtClean="0"/>
              <a:t>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0111</a:t>
            </a:r>
            <a:r>
              <a:rPr lang="en-US" dirty="0" smtClean="0"/>
              <a:t> </a:t>
            </a:r>
            <a:r>
              <a:rPr lang="en-US" dirty="0" smtClean="0"/>
              <a:t>= 33</a:t>
            </a:r>
          </a:p>
          <a:p>
            <a:endParaRPr lang="en-US" dirty="0" smtClean="0"/>
          </a:p>
          <a:p>
            <a:r>
              <a:rPr lang="en-US" dirty="0" smtClean="0"/>
              <a:t>Can use binary to represent text using ASCII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12468"/>
            <a:ext cx="9144000" cy="445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24600" cy="1371600"/>
          </a:xfrm>
        </p:spPr>
        <p:txBody>
          <a:bodyPr/>
          <a:lstStyle/>
          <a:p>
            <a:r>
              <a:rPr lang="en-US" dirty="0" smtClean="0"/>
              <a:t>P and n type Doping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3387462" cy="3276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03" y="2209800"/>
            <a:ext cx="2895600" cy="33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Mosfet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000"/>
            <a:ext cx="3622207" cy="4373563"/>
          </a:xfrm>
        </p:spPr>
      </p:pic>
    </p:spTree>
    <p:extLst>
      <p:ext uri="{BB962C8B-B14F-4D97-AF65-F5344CB8AC3E}">
        <p14:creationId xmlns:p14="http://schemas.microsoft.com/office/powerpoint/2010/main" val="36405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1371600"/>
          </a:xfrm>
        </p:spPr>
        <p:txBody>
          <a:bodyPr/>
          <a:lstStyle/>
          <a:p>
            <a:r>
              <a:rPr lang="en-US" dirty="0" smtClean="0"/>
              <a:t>Floating Gate Transistor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7998146" cy="3429000"/>
          </a:xfrm>
        </p:spPr>
      </p:pic>
      <p:sp>
        <p:nvSpPr>
          <p:cNvPr id="5" name="TextBox 4"/>
          <p:cNvSpPr txBox="1"/>
          <p:nvPr/>
        </p:nvSpPr>
        <p:spPr>
          <a:xfrm>
            <a:off x="762000" y="5638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http://elec424.rice.edu/gigamesh/images/Floating_Gate_Transistor.png</a:t>
            </a:r>
          </a:p>
        </p:txBody>
      </p:sp>
    </p:spTree>
    <p:extLst>
      <p:ext uri="{BB962C8B-B14F-4D97-AF65-F5344CB8AC3E}">
        <p14:creationId xmlns:p14="http://schemas.microsoft.com/office/powerpoint/2010/main" val="74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Holographic Data storage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Holograms are three-dimensional images that are created by interference of light.</a:t>
            </a:r>
          </a:p>
          <a:p>
            <a:endParaRPr lang="en-US" dirty="0"/>
          </a:p>
          <a:p>
            <a:r>
              <a:rPr lang="en-US" dirty="0" smtClean="0"/>
              <a:t>First practical holograms were recorded in 1962.</a:t>
            </a:r>
          </a:p>
          <a:p>
            <a:endParaRPr lang="en-US" dirty="0"/>
          </a:p>
          <a:p>
            <a:r>
              <a:rPr lang="en-US" dirty="0" smtClean="0"/>
              <a:t>Due to reversibility </a:t>
            </a:r>
            <a:r>
              <a:rPr lang="en-US" dirty="0" smtClean="0"/>
              <a:t>of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62800" cy="1371600"/>
          </a:xfrm>
        </p:spPr>
        <p:txBody>
          <a:bodyPr/>
          <a:lstStyle/>
          <a:p>
            <a:r>
              <a:rPr lang="en-US" dirty="0" smtClean="0"/>
              <a:t>Creating a hologram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7" y="1752600"/>
            <a:ext cx="7568046" cy="4373563"/>
          </a:xfrm>
        </p:spPr>
      </p:pic>
      <p:sp>
        <p:nvSpPr>
          <p:cNvPr id="5" name="TextBox 4"/>
          <p:cNvSpPr txBox="1"/>
          <p:nvPr/>
        </p:nvSpPr>
        <p:spPr>
          <a:xfrm>
            <a:off x="381000" y="5943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</a:t>
            </a:r>
            <a:r>
              <a:rPr lang="en-US" sz="1200" dirty="0"/>
              <a:t>. Curtis, L. </a:t>
            </a:r>
            <a:r>
              <a:rPr lang="en-US" sz="1200" dirty="0" err="1"/>
              <a:t>Dhar</a:t>
            </a:r>
            <a:r>
              <a:rPr lang="en-US" sz="1200" dirty="0"/>
              <a:t>, A. Hill, W. Wilson and M. Ayres, Holographic data storage (Wiley Online </a:t>
            </a:r>
            <a:r>
              <a:rPr lang="en-US" sz="1200" dirty="0" smtClean="0"/>
              <a:t>Library, 2010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88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34200" cy="1371600"/>
          </a:xfrm>
        </p:spPr>
        <p:txBody>
          <a:bodyPr/>
          <a:lstStyle/>
          <a:p>
            <a:r>
              <a:rPr lang="en-US" dirty="0" smtClean="0"/>
              <a:t>Viewing a hologram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38506"/>
            <a:ext cx="4082737" cy="4373563"/>
          </a:xfrm>
        </p:spPr>
      </p:pic>
      <p:sp>
        <p:nvSpPr>
          <p:cNvPr id="5" name="TextBox 4"/>
          <p:cNvSpPr txBox="1"/>
          <p:nvPr/>
        </p:nvSpPr>
        <p:spPr>
          <a:xfrm>
            <a:off x="381000" y="5943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</a:t>
            </a:r>
            <a:r>
              <a:rPr lang="en-US" sz="1200" dirty="0"/>
              <a:t>. Curtis, L. </a:t>
            </a:r>
            <a:r>
              <a:rPr lang="en-US" sz="1200" dirty="0" err="1"/>
              <a:t>Dhar</a:t>
            </a:r>
            <a:r>
              <a:rPr lang="en-US" sz="1200" dirty="0"/>
              <a:t>, A. Hill, W. Wilson and M. Ayres, Holographic data storage (Wiley Online </a:t>
            </a:r>
            <a:r>
              <a:rPr lang="en-US" sz="1200" dirty="0" smtClean="0"/>
              <a:t>Library, 2010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91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7088"/>
            <a:ext cx="7620000" cy="3924586"/>
          </a:xfrm>
        </p:spPr>
      </p:pic>
      <p:sp>
        <p:nvSpPr>
          <p:cNvPr id="2" name="TextBox 1"/>
          <p:cNvSpPr txBox="1"/>
          <p:nvPr/>
        </p:nvSpPr>
        <p:spPr>
          <a:xfrm>
            <a:off x="381000" y="5943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</a:t>
            </a:r>
            <a:r>
              <a:rPr lang="en-US" sz="1200" dirty="0"/>
              <a:t>. Curtis, L. </a:t>
            </a:r>
            <a:r>
              <a:rPr lang="en-US" sz="1200" dirty="0" err="1"/>
              <a:t>Dhar</a:t>
            </a:r>
            <a:r>
              <a:rPr lang="en-US" sz="1200" dirty="0"/>
              <a:t>, A. Hill, W. Wilson and M. Ayres, Holographic data storage (Wiley Online </a:t>
            </a:r>
            <a:r>
              <a:rPr lang="en-US" sz="1200" dirty="0" smtClean="0"/>
              <a:t>Library, 2010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12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7" y="1752600"/>
            <a:ext cx="7516105" cy="4373563"/>
          </a:xfrm>
        </p:spPr>
      </p:pic>
      <p:sp>
        <p:nvSpPr>
          <p:cNvPr id="5" name="TextBox 4"/>
          <p:cNvSpPr txBox="1"/>
          <p:nvPr/>
        </p:nvSpPr>
        <p:spPr>
          <a:xfrm>
            <a:off x="381000" y="5943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</a:t>
            </a:r>
            <a:r>
              <a:rPr lang="en-US" sz="1200" dirty="0"/>
              <a:t>. Curtis, L. </a:t>
            </a:r>
            <a:r>
              <a:rPr lang="en-US" sz="1200" dirty="0" err="1"/>
              <a:t>Dhar</a:t>
            </a:r>
            <a:r>
              <a:rPr lang="en-US" sz="1200" dirty="0"/>
              <a:t>, A. Hill, W. Wilson and M. Ayres, Holographic data storage (Wiley Online </a:t>
            </a:r>
            <a:r>
              <a:rPr lang="en-US" sz="1200" dirty="0" smtClean="0"/>
              <a:t>Library, 2010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6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Multiplexing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further increase density by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change angle of incidence for the reference beam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change wavelength of light used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Advisor: Marty Baylor</a:t>
            </a:r>
          </a:p>
          <a:p>
            <a:r>
              <a:rPr lang="en-US" dirty="0" smtClean="0"/>
              <a:t>Peer Advisor: Leah Crane</a:t>
            </a:r>
          </a:p>
          <a:p>
            <a:r>
              <a:rPr lang="en-US" dirty="0" smtClean="0"/>
              <a:t>Those who came to practice talk</a:t>
            </a:r>
          </a:p>
          <a:p>
            <a:r>
              <a:rPr lang="en-US" dirty="0" smtClean="0"/>
              <a:t>Friends and Family</a:t>
            </a:r>
          </a:p>
          <a:p>
            <a:r>
              <a:rPr lang="en-US" dirty="0" smtClean="0"/>
              <a:t>The physics department</a:t>
            </a:r>
          </a:p>
          <a:p>
            <a:r>
              <a:rPr lang="en-US" dirty="0" smtClean="0"/>
              <a:t>And all of you!</a:t>
            </a:r>
          </a:p>
        </p:txBody>
      </p:sp>
    </p:spTree>
    <p:extLst>
      <p:ext uri="{BB962C8B-B14F-4D97-AF65-F5344CB8AC3E}">
        <p14:creationId xmlns:p14="http://schemas.microsoft.com/office/powerpoint/2010/main" val="29288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543800" cy="914400"/>
          </a:xfrm>
        </p:spPr>
        <p:txBody>
          <a:bodyPr/>
          <a:lstStyle/>
          <a:p>
            <a:r>
              <a:rPr lang="en-US" altLang="ja-JP" dirty="0" smtClean="0"/>
              <a:t>ASCII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12468"/>
            <a:ext cx="9144000" cy="445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2057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1010010 = 82 in binary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24000"/>
            <a:ext cx="4495800" cy="4646330"/>
          </a:xfrm>
        </p:spPr>
      </p:pic>
    </p:spTree>
    <p:extLst>
      <p:ext uri="{BB962C8B-B14F-4D97-AF65-F5344CB8AC3E}">
        <p14:creationId xmlns:p14="http://schemas.microsoft.com/office/powerpoint/2010/main" val="34263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dirty="0"/>
              <a:t>[1] G. </a:t>
            </a:r>
            <a:r>
              <a:rPr lang="en-US" b="0" dirty="0" err="1"/>
              <a:t>Campardo</a:t>
            </a:r>
            <a:r>
              <a:rPr lang="en-US" b="0" dirty="0"/>
              <a:t>, F. </a:t>
            </a:r>
            <a:r>
              <a:rPr lang="en-US" b="0" dirty="0" err="1"/>
              <a:t>Tiziani</a:t>
            </a:r>
            <a:r>
              <a:rPr lang="en-US" b="0" dirty="0"/>
              <a:t> and M. </a:t>
            </a:r>
            <a:r>
              <a:rPr lang="en-US" b="0" dirty="0" err="1"/>
              <a:t>Iaculo</a:t>
            </a:r>
            <a:r>
              <a:rPr lang="en-US" b="0" dirty="0"/>
              <a:t>, Memory Mass Storage (Springer Berlin Heidelberg, 2011),</a:t>
            </a:r>
          </a:p>
          <a:p>
            <a:r>
              <a:rPr lang="en-US" b="0" dirty="0"/>
              <a:t>URL: https://books.google.com/books?id=5hxzxjTsTEQC</a:t>
            </a:r>
          </a:p>
          <a:p>
            <a:r>
              <a:rPr lang="en-US" b="0" dirty="0"/>
              <a:t>[2] K. Curtis, L. </a:t>
            </a:r>
            <a:r>
              <a:rPr lang="en-US" b="0" dirty="0" err="1"/>
              <a:t>Dhar</a:t>
            </a:r>
            <a:r>
              <a:rPr lang="en-US" b="0" dirty="0"/>
              <a:t>, A. Hill, W. Wilson and M. Ayres, Holographic data storage (Wiley Online Library,</a:t>
            </a:r>
          </a:p>
          <a:p>
            <a:r>
              <a:rPr lang="en-US" b="0" dirty="0"/>
              <a:t>2010)</a:t>
            </a:r>
          </a:p>
          <a:p>
            <a:r>
              <a:rPr lang="en-US" b="0" dirty="0"/>
              <a:t>[3] E. M. Purcell and D. J. Morin, Electricity and Magnetism, 3rd ed. (Cambridge </a:t>
            </a:r>
            <a:r>
              <a:rPr lang="en-US" b="0" dirty="0" err="1"/>
              <a:t>Univeristy</a:t>
            </a:r>
            <a:r>
              <a:rPr lang="en-US" b="0" dirty="0"/>
              <a:t> Press, 2013)</a:t>
            </a:r>
          </a:p>
          <a:p>
            <a:r>
              <a:rPr lang="en-US" b="0" dirty="0"/>
              <a:t>[4] Y. Song, High density data storage: Principle, Technology, and Materials (World </a:t>
            </a:r>
            <a:r>
              <a:rPr lang="en-US" b="0" dirty="0" err="1"/>
              <a:t>Scientic</a:t>
            </a:r>
            <a:r>
              <a:rPr lang="en-US" b="0" dirty="0"/>
              <a:t>, 2009)</a:t>
            </a:r>
          </a:p>
          <a:p>
            <a:r>
              <a:rPr lang="en-US" b="0" dirty="0"/>
              <a:t>[5] S. N. </a:t>
            </a:r>
            <a:r>
              <a:rPr lang="en-US" b="0" dirty="0" err="1"/>
              <a:t>Piramanayagam</a:t>
            </a:r>
            <a:r>
              <a:rPr lang="en-US" b="0" dirty="0"/>
              <a:t>, Perpendicular recording media for hard disk drives, Journal of Applied Physics</a:t>
            </a:r>
          </a:p>
          <a:p>
            <a:r>
              <a:rPr lang="en-US" b="0" dirty="0"/>
              <a:t>102 (2007) (1), p. 11301</a:t>
            </a:r>
          </a:p>
          <a:p>
            <a:r>
              <a:rPr lang="en-US" b="0" dirty="0"/>
              <a:t>20</a:t>
            </a:r>
          </a:p>
          <a:p>
            <a:r>
              <a:rPr lang="en-US" b="0" dirty="0"/>
              <a:t>[6] L. Pan and D. B. Bogy, Data storage: Heat-assisted magnetic recording, Nature Photonics 3 (2009) (4),</a:t>
            </a:r>
          </a:p>
          <a:p>
            <a:r>
              <a:rPr lang="en-US" b="0" dirty="0"/>
              <a:t>pp. 189{190</a:t>
            </a:r>
          </a:p>
          <a:p>
            <a:r>
              <a:rPr lang="en-US" b="0" dirty="0" smtClean="0"/>
              <a:t>[</a:t>
            </a:r>
            <a:r>
              <a:rPr lang="en-US" b="0" dirty="0"/>
              <a:t>7</a:t>
            </a:r>
            <a:r>
              <a:rPr lang="en-US" b="0" dirty="0" smtClean="0"/>
              <a:t>] </a:t>
            </a:r>
            <a:r>
              <a:rPr lang="en-US" b="0" dirty="0"/>
              <a:t>J. R. Taylor, M. A. </a:t>
            </a:r>
            <a:r>
              <a:rPr lang="en-US" b="0" dirty="0" err="1"/>
              <a:t>Dubson</a:t>
            </a:r>
            <a:r>
              <a:rPr lang="en-US" b="0" dirty="0"/>
              <a:t> and C. D. </a:t>
            </a:r>
            <a:r>
              <a:rPr lang="en-US" b="0" dirty="0" err="1"/>
              <a:t>Zaratos</a:t>
            </a:r>
            <a:r>
              <a:rPr lang="en-US" b="0" dirty="0"/>
              <a:t>, Modern physics for scientists and engineers (</a:t>
            </a:r>
            <a:r>
              <a:rPr lang="en-US" b="0" dirty="0" smtClean="0"/>
              <a:t>Prentice-Hall</a:t>
            </a:r>
            <a:r>
              <a:rPr lang="en-US" b="0" dirty="0"/>
              <a:t>, 2004</a:t>
            </a:r>
            <a:r>
              <a:rPr lang="en-US" b="0" dirty="0" smtClean="0"/>
              <a:t>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466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91400" cy="1371600"/>
          </a:xfrm>
        </p:spPr>
        <p:txBody>
          <a:bodyPr/>
          <a:lstStyle/>
          <a:p>
            <a:r>
              <a:rPr lang="en-US" dirty="0" smtClean="0"/>
              <a:t>Magnetic Data Storage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r>
              <a:rPr lang="en-US" dirty="0" smtClean="0"/>
              <a:t>Hard Disk Drives (HDD)</a:t>
            </a:r>
          </a:p>
          <a:p>
            <a:endParaRPr lang="en-US" dirty="0"/>
          </a:p>
          <a:p>
            <a:r>
              <a:rPr lang="en-US" dirty="0" smtClean="0"/>
              <a:t>First HDD released was 350 RAMAC in 1956 and stored 3.75 MB</a:t>
            </a:r>
          </a:p>
          <a:p>
            <a:endParaRPr lang="en-US" dirty="0"/>
          </a:p>
          <a:p>
            <a:r>
              <a:rPr lang="en-US" dirty="0" smtClean="0"/>
              <a:t>Most popular method of storage for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782"/>
            <a:ext cx="9144000" cy="6019686"/>
          </a:xfrm>
        </p:spPr>
      </p:pic>
    </p:spTree>
    <p:extLst>
      <p:ext uri="{BB962C8B-B14F-4D97-AF65-F5344CB8AC3E}">
        <p14:creationId xmlns:p14="http://schemas.microsoft.com/office/powerpoint/2010/main" val="16000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5066858" cy="4373563"/>
          </a:xfrm>
        </p:spPr>
        <p:txBody>
          <a:bodyPr/>
          <a:lstStyle/>
          <a:p>
            <a:r>
              <a:rPr lang="en-US" dirty="0" smtClean="0"/>
              <a:t>Magnetic storage takes advantage of ferromagnetism.</a:t>
            </a:r>
          </a:p>
          <a:p>
            <a:r>
              <a:rPr lang="en-US" dirty="0" smtClean="0"/>
              <a:t>Ferromagnetic materials composed of small magnetic domains</a:t>
            </a:r>
          </a:p>
          <a:p>
            <a:r>
              <a:rPr lang="en-US" dirty="0" smtClean="0"/>
              <a:t>Due to quantum mechanical spin of electrons.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42241"/>
            <a:ext cx="3550653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3326" y="590944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</a:t>
            </a:r>
            <a:r>
              <a:rPr lang="en-US" sz="1200" dirty="0"/>
              <a:t>. R. Taylor, M. A. </a:t>
            </a:r>
            <a:r>
              <a:rPr lang="en-US" sz="1200" dirty="0" err="1"/>
              <a:t>Dubson</a:t>
            </a:r>
            <a:r>
              <a:rPr lang="en-US" sz="1200" dirty="0"/>
              <a:t> and C. D. </a:t>
            </a:r>
            <a:r>
              <a:rPr lang="en-US" sz="1200" dirty="0" err="1"/>
              <a:t>Zaratos</a:t>
            </a:r>
            <a:r>
              <a:rPr lang="en-US" sz="1200" dirty="0"/>
              <a:t>, Modern physics for scientists and engineers (Prentice-Hall, 2004)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67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Hysteresis loop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4267200" cy="4373563"/>
          </a:xfrm>
        </p:spPr>
        <p:txBody>
          <a:bodyPr/>
          <a:lstStyle/>
          <a:p>
            <a:r>
              <a:rPr lang="en-US" dirty="0" smtClean="0"/>
              <a:t>Hysteresis loop corresponds to </a:t>
            </a:r>
            <a:r>
              <a:rPr lang="en-US" dirty="0" err="1" smtClean="0"/>
              <a:t>ferromagnets</a:t>
            </a:r>
            <a:r>
              <a:rPr lang="en-US" dirty="0" smtClean="0"/>
              <a:t> property where </a:t>
            </a:r>
            <a:r>
              <a:rPr lang="en-US" dirty="0" smtClean="0"/>
              <a:t>they </a:t>
            </a:r>
            <a:r>
              <a:rPr lang="en-US" dirty="0" smtClean="0"/>
              <a:t>will sustain </a:t>
            </a:r>
            <a:r>
              <a:rPr lang="en-US" dirty="0" smtClean="0"/>
              <a:t>their </a:t>
            </a:r>
            <a:r>
              <a:rPr lang="en-US" dirty="0" smtClean="0"/>
              <a:t>domain </a:t>
            </a:r>
            <a:r>
              <a:rPr lang="en-US" dirty="0" smtClean="0"/>
              <a:t>alignments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Allows us to store data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4300946" cy="46226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36473" y="591581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J</a:t>
            </a:r>
            <a:r>
              <a:rPr lang="en-US" sz="1200" dirty="0"/>
              <a:t>. R. Taylor, M. A. </a:t>
            </a:r>
            <a:r>
              <a:rPr lang="en-US" sz="1200" dirty="0" err="1"/>
              <a:t>Dubson</a:t>
            </a:r>
            <a:r>
              <a:rPr lang="en-US" sz="1200" dirty="0"/>
              <a:t> and C. D. </a:t>
            </a:r>
            <a:r>
              <a:rPr lang="en-US" sz="1200" dirty="0" err="1"/>
              <a:t>Zaratos</a:t>
            </a:r>
            <a:r>
              <a:rPr lang="en-US" sz="1200" dirty="0"/>
              <a:t>, Modern physics for scientists and engineers (Prentice-Hall, 2004)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37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en-US" dirty="0" smtClean="0"/>
              <a:t>Maxwell’s Equations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Faraday’s Law of Induction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Ampere’s Law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9" y="2209800"/>
            <a:ext cx="2714626" cy="1169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9" y="4267200"/>
            <a:ext cx="335942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4364</TotalTime>
  <Words>1053</Words>
  <Application>Microsoft Office PowerPoint</Application>
  <PresentationFormat>On-screen Show (4:3)</PresentationFormat>
  <Paragraphs>188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Essential</vt:lpstr>
      <vt:lpstr>Physics of Digital Data Storage</vt:lpstr>
      <vt:lpstr>Overview</vt:lpstr>
      <vt:lpstr>How is Data stored</vt:lpstr>
      <vt:lpstr>ASCII Table</vt:lpstr>
      <vt:lpstr>Magnetic Data Storage</vt:lpstr>
      <vt:lpstr>PowerPoint Presentation</vt:lpstr>
      <vt:lpstr>Background</vt:lpstr>
      <vt:lpstr>Hysteresis loop</vt:lpstr>
      <vt:lpstr>Maxwell’s Equations</vt:lpstr>
      <vt:lpstr>PowerPoint Presentation</vt:lpstr>
      <vt:lpstr>Basic HDD</vt:lpstr>
      <vt:lpstr>limitations</vt:lpstr>
      <vt:lpstr>Perpendicular recording</vt:lpstr>
      <vt:lpstr>Heat Assisted Magnetic Recording (HAMR)</vt:lpstr>
      <vt:lpstr>Compact Disc</vt:lpstr>
      <vt:lpstr>CD-Rom</vt:lpstr>
      <vt:lpstr>Increasing Density</vt:lpstr>
      <vt:lpstr>Rayleigh’s Criterion </vt:lpstr>
      <vt:lpstr>DVD and Blu-Ray</vt:lpstr>
      <vt:lpstr>Summary</vt:lpstr>
      <vt:lpstr>Laser Diagram</vt:lpstr>
      <vt:lpstr>Laser Tracking</vt:lpstr>
      <vt:lpstr>Polarization</vt:lpstr>
      <vt:lpstr>Quarter Wave plate</vt:lpstr>
      <vt:lpstr>Quarter Wave plate</vt:lpstr>
      <vt:lpstr>Polarizing Prism</vt:lpstr>
      <vt:lpstr>Lens System</vt:lpstr>
      <vt:lpstr>Flash Storage</vt:lpstr>
      <vt:lpstr>SemiConductors</vt:lpstr>
      <vt:lpstr>P and n type Doping</vt:lpstr>
      <vt:lpstr>Mosfet</vt:lpstr>
      <vt:lpstr>Floating Gate Transistor</vt:lpstr>
      <vt:lpstr>Holographic Data storage</vt:lpstr>
      <vt:lpstr>Creating a hologram</vt:lpstr>
      <vt:lpstr>Viewing a hologram</vt:lpstr>
      <vt:lpstr>Applied</vt:lpstr>
      <vt:lpstr>PowerPoint Presentation</vt:lpstr>
      <vt:lpstr>Multiplexing</vt:lpstr>
      <vt:lpstr>Thanks!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of Digital Data Storage</dc:title>
  <dc:creator>Rigden</dc:creator>
  <cp:lastModifiedBy>Rigden</cp:lastModifiedBy>
  <cp:revision>86</cp:revision>
  <dcterms:created xsi:type="dcterms:W3CDTF">2015-03-03T19:23:07Z</dcterms:created>
  <dcterms:modified xsi:type="dcterms:W3CDTF">2015-03-06T21:27:11Z</dcterms:modified>
</cp:coreProperties>
</file>