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5" r:id="rId4"/>
    <p:sldId id="284" r:id="rId5"/>
    <p:sldId id="288" r:id="rId6"/>
    <p:sldId id="261" r:id="rId7"/>
    <p:sldId id="286" r:id="rId8"/>
    <p:sldId id="257" r:id="rId9"/>
    <p:sldId id="287" r:id="rId10"/>
    <p:sldId id="282" r:id="rId11"/>
    <p:sldId id="283" r:id="rId12"/>
    <p:sldId id="28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F47D4-083C-B2DB-1D5F-89195D543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1E8889-C3CE-28E3-36E5-FE54BFD09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F78540-9ED2-BD55-5862-BD8505B9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A7BC6-EC5C-9666-1ACF-CA79623C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F162F-68BE-3DEB-721E-EDC87574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40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E1B6B-5DA7-0ABB-C0F1-C67DD598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147BC1-3616-2414-5C66-87AA73C1E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1F614-D932-1440-D46D-7C7F0E17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E7F94-0F47-5B85-4C07-D78991C6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C0D47-882F-ABDA-879C-F9143E3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07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4A0625-426E-4B21-3EC9-A81F5C860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B7E911-24B8-0E89-1922-1B55C6733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DE201-CE11-8321-C904-1C0AF381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4EF89-A95A-465B-A799-366FC92E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6AA73B-D3B5-6025-FCE5-2BF4153C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99CCA-2781-284A-962E-69A6E7C0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0A7B8-AD3B-1983-2653-69796F77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B5697-5461-7868-949E-1E908D8E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D8DD6A-872F-C06F-DF82-9B5A527B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3449B-C47F-9D9B-67E0-4A9F0E9A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5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14649-708A-6CB9-3CD2-1DBFC2C7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DD9A5F-790B-C18F-B5F0-E0D965FC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9C3E7-B128-4426-C367-ED415DF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B6B50-BE77-4366-585C-F4BF05C7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A5A6D2-9C2F-1CE4-C7A3-B0A4B6C7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D37ED-C781-7F7E-5595-4565E822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25444-2113-0323-45D2-F4CC19F98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65C6EF-D7CB-A775-EB12-65F9C6427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FE2EA9-2FAB-2140-92AD-96542B34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D18D20-64DF-D5A6-E023-076251B8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9A72DE-3B84-3B01-EE63-554185EA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4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4472-491A-60C8-77E2-F84C7D2F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68C134-A48D-6D21-F425-21CC52DB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580490-9CF1-A24B-578C-599200B3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D3119F-96CF-A080-1C34-FA62A82F2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B6495C-B635-0F4D-94D4-A55F89D43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6DA6D0-7A21-B501-DE7F-BC712C1E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ECEFF2-F8C0-724F-7008-C0F668C5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44A8A3-8C68-6CB0-E6CF-E773B0DC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45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28696-DC0E-D673-642E-DCE8C76A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8E4261-1788-C12A-0AED-CD08FFD0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1EAFB9-F3E5-B78D-7C95-437F1AC8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C9490E-97BF-1A08-72F8-6B360423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69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0A7F23-181C-6C23-3226-71849F5C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0C2A4A-0559-841A-D730-BA0D6955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C5D33F-836F-10A1-08E6-443BABA3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4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7FF95-105A-3968-8BC6-C9179C36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60E02-92E6-8445-AD87-37E68B11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C5A52A-A1CE-B63D-EBF0-AC430E3C3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0842C8-5320-0FC0-51C8-C289377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91FB84-2AD5-6A30-42B2-D8E1B49F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402F9-8F2D-D54E-6B48-3F4818E1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B8C20-C4DC-D1D7-C203-6D7EEDE6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435D40-33FE-D5F1-6C1E-91BE354A5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A125CE-157A-C518-579A-659019F7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817A2-2E28-268B-2A34-8A23FFE7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4440CB-A624-ADA2-637E-C3646356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A1B0E8-8AEE-D455-8709-C79640DE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30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E28EF-B2D3-E36E-F7CA-6635F242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B30D61-8325-DC4D-8089-008C2D7C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C8D3F-CD1E-EAE3-ADEC-C117927D6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CF28-7CA3-487D-89C6-A930A6C56D4D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3120A-53CB-5569-7C69-D661A1AAE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F007E-4686-5C0F-194F-E1EDC94F0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AC39-2747-4945-917D-771AE3DD6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bdulraheemaleem/globaliss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C5C78-0A98-E661-6430-1CB129714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1358"/>
            <a:ext cx="9144000" cy="2367642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ТЕМАТИЧЕСКОЕ МОДЕЛИРОВАНИЕ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9E0D3-5FEF-9C10-F3B6-97B800A0D915}"/>
              </a:ext>
            </a:extLst>
          </p:cNvPr>
          <p:cNvSpPr txBox="1"/>
          <p:nvPr/>
        </p:nvSpPr>
        <p:spPr>
          <a:xfrm>
            <a:off x="6678386" y="5150311"/>
            <a:ext cx="486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Филатова Марина</a:t>
            </a:r>
          </a:p>
          <a:p>
            <a:r>
              <a:rPr lang="ru-RU" dirty="0"/>
              <a:t>ДПО Компьютерная лингвистика</a:t>
            </a:r>
          </a:p>
        </p:txBody>
      </p:sp>
    </p:spTree>
    <p:extLst>
      <p:ext uri="{BB962C8B-B14F-4D97-AF65-F5344CB8AC3E}">
        <p14:creationId xmlns:p14="http://schemas.microsoft.com/office/powerpoint/2010/main" val="67111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2AF29A-C3D5-23A0-3F48-38EA979B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157"/>
            <a:ext cx="10515600" cy="55728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 means </a:t>
            </a:r>
            <a:r>
              <a:rPr lang="ru-RU" dirty="0"/>
              <a:t>Алгоритм </a:t>
            </a:r>
            <a:r>
              <a:rPr lang="en-US" dirty="0"/>
              <a:t>k </a:t>
            </a:r>
            <a:r>
              <a:rPr lang="ru-RU" dirty="0"/>
              <a:t>средних разбивает</a:t>
            </a:r>
            <a:r>
              <a:rPr lang="en-US" dirty="0"/>
              <a:t> </a:t>
            </a:r>
            <a:r>
              <a:rPr lang="ru-RU" dirty="0"/>
              <a:t>данные на k кластеров, каждый кластер имеет центр – </a:t>
            </a:r>
            <a:r>
              <a:rPr lang="ru-RU" dirty="0" err="1"/>
              <a:t>центроид</a:t>
            </a:r>
            <a:r>
              <a:rPr lang="ru-RU" dirty="0"/>
              <a:t>, параметр k задается вручную.</a:t>
            </a:r>
          </a:p>
          <a:p>
            <a:r>
              <a:rPr lang="ru-RU" dirty="0"/>
              <a:t>Алгоритм </a:t>
            </a:r>
            <a:r>
              <a:rPr lang="en-US" dirty="0"/>
              <a:t>Birch</a:t>
            </a:r>
            <a:r>
              <a:rPr lang="ru-RU" dirty="0"/>
              <a:t> реализует кластеризацию на основе дерева функций CF </a:t>
            </a:r>
            <a:r>
              <a:rPr lang="ru-RU" dirty="0" err="1"/>
              <a:t>Tree</a:t>
            </a:r>
            <a:r>
              <a:rPr lang="ru-RU" dirty="0"/>
              <a:t>. Данные сжимаются до набора узлов </a:t>
            </a:r>
            <a:r>
              <a:rPr lang="en-US" dirty="0"/>
              <a:t>CF nodes. </a:t>
            </a:r>
            <a:r>
              <a:rPr lang="ru-RU" dirty="0"/>
              <a:t>Узлы </a:t>
            </a:r>
            <a:r>
              <a:rPr lang="en-US" dirty="0"/>
              <a:t>CF </a:t>
            </a:r>
            <a:r>
              <a:rPr lang="ru-RU" dirty="0"/>
              <a:t>имеют ряд </a:t>
            </a:r>
            <a:r>
              <a:rPr lang="ru-RU" dirty="0" err="1"/>
              <a:t>подкластеров</a:t>
            </a:r>
            <a:r>
              <a:rPr lang="ru-RU" dirty="0"/>
              <a:t>.</a:t>
            </a:r>
          </a:p>
          <a:p>
            <a:r>
              <a:rPr lang="en-US" dirty="0" err="1"/>
              <a:t>FeatureAgglomeration</a:t>
            </a:r>
            <a:r>
              <a:rPr lang="ru-RU" dirty="0"/>
              <a:t> это иерархическая </a:t>
            </a:r>
            <a:r>
              <a:rPr lang="ru-RU" dirty="0" err="1"/>
              <a:t>агломеративная</a:t>
            </a:r>
            <a:r>
              <a:rPr lang="ru-RU" dirty="0"/>
              <a:t> кластеризация, при которой используется восходящий подход: каждое наблюдение начинается в своем собственном кластере, и кластеры последовательно объединяются вместе. Критерии связывания определяют метрику, используемую для стратегии слияния.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После построения всех 6 шести моделей создаем </a:t>
            </a:r>
            <a:r>
              <a:rPr lang="ru-RU" dirty="0" err="1"/>
              <a:t>датафреймы</a:t>
            </a:r>
            <a:r>
              <a:rPr lang="ru-RU" dirty="0"/>
              <a:t> для визуализации результатов.</a:t>
            </a:r>
            <a:r>
              <a:rPr lang="en-US" dirty="0"/>
              <a:t> </a:t>
            </a:r>
            <a:r>
              <a:rPr lang="ru-RU" dirty="0"/>
              <a:t>Графики, показывающие распределение известных категорий (</a:t>
            </a:r>
            <a:r>
              <a:rPr lang="en-US" dirty="0"/>
              <a:t>classes</a:t>
            </a:r>
            <a:r>
              <a:rPr lang="ru-RU" dirty="0"/>
              <a:t>) в определенных моделью темах</a:t>
            </a:r>
            <a:r>
              <a:rPr lang="en-US" dirty="0"/>
              <a:t> (topics)</a:t>
            </a:r>
            <a:r>
              <a:rPr lang="ru-RU" dirty="0"/>
              <a:t>, выполнены в </a:t>
            </a:r>
            <a:r>
              <a:rPr lang="en-US" dirty="0"/>
              <a:t>R.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3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F0FAA2-E99C-C440-F7F2-76B4815D88AE}"/>
              </a:ext>
            </a:extLst>
          </p:cNvPr>
          <p:cNvSpPr txBox="1"/>
          <p:nvPr/>
        </p:nvSpPr>
        <p:spPr>
          <a:xfrm>
            <a:off x="1925374" y="2807231"/>
            <a:ext cx="60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LDA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C4DC5-5C61-4831-EFF9-40548E1B06CB}"/>
              </a:ext>
            </a:extLst>
          </p:cNvPr>
          <p:cNvSpPr txBox="1"/>
          <p:nvPr/>
        </p:nvSpPr>
        <p:spPr>
          <a:xfrm>
            <a:off x="5698363" y="285349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PCA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38D95-99F3-5BD8-6742-13940FEE1210}"/>
              </a:ext>
            </a:extLst>
          </p:cNvPr>
          <p:cNvSpPr txBox="1"/>
          <p:nvPr/>
        </p:nvSpPr>
        <p:spPr>
          <a:xfrm>
            <a:off x="9190182" y="2866252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Factor Analysis</a:t>
            </a:r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0D1C9-94F3-33D8-9090-C6E45691A9A3}"/>
              </a:ext>
            </a:extLst>
          </p:cNvPr>
          <p:cNvSpPr txBox="1"/>
          <p:nvPr/>
        </p:nvSpPr>
        <p:spPr>
          <a:xfrm>
            <a:off x="1855877" y="6129074"/>
            <a:ext cx="105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 means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A1804-EDE5-BEA3-E0F7-B92B01881E1B}"/>
              </a:ext>
            </a:extLst>
          </p:cNvPr>
          <p:cNvSpPr txBox="1"/>
          <p:nvPr/>
        </p:nvSpPr>
        <p:spPr>
          <a:xfrm>
            <a:off x="5698363" y="6111294"/>
            <a:ext cx="55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Birch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A5307-9D66-CAD0-1E24-471E072650E2}"/>
              </a:ext>
            </a:extLst>
          </p:cNvPr>
          <p:cNvSpPr txBox="1"/>
          <p:nvPr/>
        </p:nvSpPr>
        <p:spPr>
          <a:xfrm>
            <a:off x="8902821" y="6079467"/>
            <a:ext cx="1863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Feature Agglomeration</a:t>
            </a:r>
            <a:endParaRPr lang="ru-RU" sz="1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E89B81D-1A77-9444-7648-9F0C6C55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4" y="132007"/>
            <a:ext cx="3827944" cy="273424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76EE355-7F0C-D276-75BF-9ED78CE4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076" y="140480"/>
            <a:ext cx="3842507" cy="27446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87B5881-F1A5-A3E8-FF2A-E3CAC1832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074" y="152766"/>
            <a:ext cx="3931697" cy="280835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D7C1E26-91BC-1406-20E1-C3DBEA814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60" y="3271112"/>
            <a:ext cx="3842506" cy="274464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6BA710D-3F22-C629-65DA-2FDA852AC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666" y="3278856"/>
            <a:ext cx="3892167" cy="278011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F7FB258-DCAD-E436-3CF5-BBAF45815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498" y="3271112"/>
            <a:ext cx="3931697" cy="280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34AD44-F778-4FD5-44A5-B07181C8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895"/>
            <a:ext cx="10515600" cy="5255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ru-RU" dirty="0">
                <a:solidFill>
                  <a:srgbClr val="0070C0"/>
                </a:solidFill>
              </a:rPr>
              <a:t>Выводы</a:t>
            </a:r>
          </a:p>
          <a:p>
            <a:r>
              <a:rPr lang="ru-RU" dirty="0"/>
              <a:t>На графиках видно, что лучше отработали модели </a:t>
            </a:r>
            <a:r>
              <a:rPr lang="en-US" dirty="0"/>
              <a:t>LDA </a:t>
            </a:r>
            <a:r>
              <a:rPr lang="ru-RU" dirty="0"/>
              <a:t>и </a:t>
            </a:r>
            <a:r>
              <a:rPr lang="en-US" dirty="0"/>
              <a:t>PCA</a:t>
            </a:r>
            <a:r>
              <a:rPr lang="ru-RU" dirty="0"/>
              <a:t>, хуже остальных иерархическая </a:t>
            </a:r>
            <a:r>
              <a:rPr lang="ru-RU" dirty="0" err="1"/>
              <a:t>агломеративная</a:t>
            </a:r>
            <a:r>
              <a:rPr lang="ru-RU" dirty="0"/>
              <a:t> кластеризация.</a:t>
            </a:r>
          </a:p>
          <a:p>
            <a:endParaRPr lang="ru-RU" dirty="0"/>
          </a:p>
          <a:p>
            <a:r>
              <a:rPr lang="ru-RU" dirty="0"/>
              <a:t>Возможно, результаты моделей можно улучшить подбором параметров</a:t>
            </a:r>
            <a:r>
              <a:rPr lang="en-US" dirty="0"/>
              <a:t>/</a:t>
            </a:r>
            <a:r>
              <a:rPr lang="ru-RU" dirty="0"/>
              <a:t>использованием разных вариантов предобработки данных (</a:t>
            </a:r>
            <a:r>
              <a:rPr lang="en-US" dirty="0" err="1"/>
              <a:t>tf-idf</a:t>
            </a:r>
            <a:r>
              <a:rPr lang="en-US" dirty="0"/>
              <a:t> </a:t>
            </a:r>
            <a:r>
              <a:rPr lang="ru-RU" dirty="0" err="1"/>
              <a:t>векторайзер</a:t>
            </a:r>
            <a:r>
              <a:rPr lang="ru-RU" dirty="0"/>
              <a:t> вместо </a:t>
            </a:r>
            <a:r>
              <a:rPr lang="en-US" dirty="0" err="1"/>
              <a:t>Countvectorizer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19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5DBCDD-87C8-EA20-F477-F97F605B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777"/>
            <a:ext cx="10515600" cy="505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  Цель проекта</a:t>
            </a:r>
          </a:p>
          <a:p>
            <a:r>
              <a:rPr lang="ru-RU" dirty="0"/>
              <a:t>Определить подходящие способы для выявления тематик текстов из числа алгоритмов уменьшения размерности (</a:t>
            </a:r>
            <a:r>
              <a:rPr lang="en-US" dirty="0"/>
              <a:t>LDA, PCA, Factor Analysis)</a:t>
            </a:r>
            <a:r>
              <a:rPr lang="ru-RU" dirty="0"/>
              <a:t> и кластеризации (</a:t>
            </a:r>
            <a:r>
              <a:rPr lang="en-US" dirty="0"/>
              <a:t>k means, Birch, Feature Agglomeration)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   Задачи проекта</a:t>
            </a:r>
          </a:p>
          <a:p>
            <a:r>
              <a:rPr lang="ru-RU" dirty="0"/>
              <a:t>Выполнить методы</a:t>
            </a:r>
            <a:r>
              <a:rPr lang="en-US" dirty="0"/>
              <a:t> LDA, PCA, Factor Analysis, k means, Birch, Feature Agglomeration</a:t>
            </a:r>
            <a:r>
              <a:rPr lang="ru-RU" dirty="0"/>
              <a:t> для </a:t>
            </a:r>
            <a:r>
              <a:rPr lang="ru-RU" dirty="0" err="1"/>
              <a:t>датасета</a:t>
            </a:r>
            <a:r>
              <a:rPr lang="ru-RU" dirty="0"/>
              <a:t> </a:t>
            </a:r>
            <a:r>
              <a:rPr lang="en-US" i="1" dirty="0"/>
              <a:t>global issues</a:t>
            </a:r>
            <a:r>
              <a:rPr lang="ru-RU" dirty="0"/>
              <a:t>, сравнить результаты моделей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4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088A39-AA3E-BFC3-A707-26EAED6B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459"/>
            <a:ext cx="10515600" cy="5352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  Проблемы</a:t>
            </a:r>
          </a:p>
          <a:p>
            <a:r>
              <a:rPr lang="ru-RU" dirty="0"/>
              <a:t>Тематическое моделирование — это обширное направление исследований в области автоматической обработки текстов.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ru-RU" dirty="0"/>
              <a:t>Метод главных компонент некоторые исследователи считают математическим методом факторного анализа. По утверждению ряда исследователей он не является методом факторного анализа.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   Источник данных</a:t>
            </a:r>
            <a:r>
              <a:rPr lang="ru-RU" dirty="0"/>
              <a:t>: </a:t>
            </a:r>
            <a:r>
              <a:rPr lang="ru-RU" dirty="0" err="1"/>
              <a:t>датасет</a:t>
            </a:r>
            <a:r>
              <a:rPr lang="ru-RU" dirty="0"/>
              <a:t>   </a:t>
            </a:r>
            <a:r>
              <a:rPr lang="en-US" dirty="0">
                <a:hlinkClick r:id="rId2"/>
              </a:rPr>
              <a:t>https://www.kaggle.com/datasets/abdulraheemaleem/globalissues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   Используемые библиотеки 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 err="1"/>
              <a:t>sklearn</a:t>
            </a:r>
            <a:r>
              <a:rPr lang="en-US" dirty="0"/>
              <a:t>, pandas, matplotlib, seaborn, </a:t>
            </a:r>
            <a:r>
              <a:rPr lang="en-US" dirty="0" err="1"/>
              <a:t>nltk</a:t>
            </a:r>
            <a:r>
              <a:rPr lang="en-US" dirty="0"/>
              <a:t>, re, spacy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62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5EEBC9-7D0C-22A9-7F69-E7F1A43C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262"/>
            <a:ext cx="10515600" cy="5052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ru-RU" dirty="0">
                <a:solidFill>
                  <a:srgbClr val="0070C0"/>
                </a:solidFill>
              </a:rPr>
              <a:t>Ход проекта.</a:t>
            </a:r>
          </a:p>
          <a:p>
            <a:r>
              <a:rPr lang="ru-RU" dirty="0"/>
              <a:t>Из </a:t>
            </a:r>
            <a:r>
              <a:rPr lang="ru-RU" dirty="0" err="1"/>
              <a:t>датасета</a:t>
            </a:r>
            <a:r>
              <a:rPr lang="ru-RU" dirty="0"/>
              <a:t> </a:t>
            </a:r>
            <a:r>
              <a:rPr lang="en-US" dirty="0"/>
              <a:t>global issues </a:t>
            </a:r>
            <a:r>
              <a:rPr lang="ru-RU" dirty="0"/>
              <a:t>создается </a:t>
            </a:r>
            <a:r>
              <a:rPr lang="ru-RU" dirty="0" err="1"/>
              <a:t>датафрейм</a:t>
            </a:r>
            <a:r>
              <a:rPr lang="ru-RU" dirty="0"/>
              <a:t> с удалением колонки «категории». Задаются переменные </a:t>
            </a:r>
            <a:r>
              <a:rPr lang="en-US" dirty="0" err="1"/>
              <a:t>n_features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max</a:t>
            </a:r>
            <a:r>
              <a:rPr lang="ru-RU" dirty="0"/>
              <a:t> количество слов в матрице "слово x документ" ), </a:t>
            </a:r>
            <a:r>
              <a:rPr lang="en-US" dirty="0"/>
              <a:t>n-components</a:t>
            </a:r>
            <a:r>
              <a:rPr lang="ru-RU" dirty="0"/>
              <a:t> (число тематик 9)</a:t>
            </a:r>
            <a:r>
              <a:rPr lang="en-US" dirty="0"/>
              <a:t>, </a:t>
            </a:r>
            <a:r>
              <a:rPr lang="en-US" dirty="0" err="1"/>
              <a:t>n_top_words</a:t>
            </a:r>
            <a:r>
              <a:rPr lang="en-US" dirty="0"/>
              <a:t> (</a:t>
            </a:r>
            <a:r>
              <a:rPr lang="ru-RU" dirty="0"/>
              <a:t>топ частотности для визуализации)</a:t>
            </a:r>
          </a:p>
          <a:p>
            <a:r>
              <a:rPr lang="ru-RU" dirty="0"/>
              <a:t>Функции: для предобработки данных, отображения ключевых слов темы и распределения известных 9 категорий в определенных моделью темах </a:t>
            </a:r>
          </a:p>
          <a:p>
            <a:r>
              <a:rPr lang="ru-RU" dirty="0"/>
              <a:t>Векторизация документов </a:t>
            </a:r>
            <a:r>
              <a:rPr lang="en-US" dirty="0"/>
              <a:t>CountVectorizer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82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B8AEE6-F0B9-78C1-59CD-13888A5A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80"/>
            <a:ext cx="10515600" cy="3979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LDA</a:t>
            </a:r>
          </a:p>
          <a:p>
            <a:r>
              <a:rPr lang="en-US" dirty="0"/>
              <a:t>PCA</a:t>
            </a:r>
          </a:p>
          <a:p>
            <a:r>
              <a:rPr lang="en-US" dirty="0" err="1"/>
              <a:t>FactorAnalysis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 means</a:t>
            </a:r>
          </a:p>
          <a:p>
            <a:r>
              <a:rPr lang="en-US" dirty="0"/>
              <a:t>Birch</a:t>
            </a:r>
          </a:p>
          <a:p>
            <a:r>
              <a:rPr lang="en-US" dirty="0"/>
              <a:t>Feature Agglomeration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86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6F8C02-BA7F-C927-5032-273A8B42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803"/>
            <a:ext cx="10515600" cy="562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   Об уменьшении размерности</a:t>
            </a:r>
          </a:p>
          <a:p>
            <a:r>
              <a:rPr lang="ru-RU" b="0" i="0" dirty="0">
                <a:effectLst/>
                <a:latin typeface="-apple-system"/>
              </a:rPr>
              <a:t>Уменьшение размерности - задача машинного обучения, при которой алгоритм объединяет многочисленные признаки в высокоуровневые абстракции.</a:t>
            </a:r>
            <a:endParaRPr lang="en-US" b="0" i="0" dirty="0">
              <a:effectLst/>
              <a:latin typeface="-apple-system"/>
            </a:endParaRPr>
          </a:p>
          <a:p>
            <a:endParaRPr lang="ru-RU" dirty="0"/>
          </a:p>
          <a:p>
            <a:r>
              <a:rPr lang="en-US" dirty="0"/>
              <a:t>LDA </a:t>
            </a:r>
            <a:r>
              <a:rPr lang="ru-RU" dirty="0"/>
              <a:t>Латентное размещение Дирихле – применяемая в машинном обучении модель, задача которой получить скрытую переменную (распределение тем в корпусе, распределение слов в документе) посредством явных переменных (количество слов в корпусе). Для LDA нужны две матрицы: “темы x слова" и “документы x темы”. Они получаются из матрицы «документы x слова». </a:t>
            </a: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9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44BA76-785A-A315-49A6-4D467E17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944"/>
            <a:ext cx="10515600" cy="53300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PCA </a:t>
            </a:r>
            <a:r>
              <a:rPr lang="ru-RU" dirty="0"/>
              <a:t>Метод главных компонент – линейное преобразование, распространённый способ уменьшения размерности данных. Линейное уменьшение размерности с помощью сингулярного разложения данных по значениям для проецирования их в пространство более низкой размерности. Перед применением SVD входные данные центрируются, но не масштабируются для каждого признака.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15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6FB1DBB-9D6D-A4BC-18D7-74ACC2D2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007"/>
            <a:ext cx="10515600" cy="4662955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Factor</a:t>
            </a:r>
            <a:r>
              <a:rPr lang="ru-RU" i="0" dirty="0">
                <a:solidFill>
                  <a:srgbClr val="222222"/>
                </a:solidFill>
                <a:effectLst/>
              </a:rPr>
              <a:t> </a:t>
            </a:r>
            <a:r>
              <a:rPr lang="en-US" i="0" dirty="0">
                <a:solidFill>
                  <a:srgbClr val="222222"/>
                </a:solidFill>
                <a:effectLst/>
              </a:rPr>
              <a:t>Analysis</a:t>
            </a:r>
            <a:r>
              <a:rPr lang="ru-RU" b="1" i="0" dirty="0">
                <a:solidFill>
                  <a:srgbClr val="222222"/>
                </a:solidFill>
                <a:effectLst/>
              </a:rPr>
              <a:t> </a:t>
            </a:r>
            <a:r>
              <a:rPr lang="ru-RU" i="0" dirty="0">
                <a:solidFill>
                  <a:srgbClr val="222222"/>
                </a:solidFill>
                <a:effectLst/>
              </a:rPr>
              <a:t>Факторный анализ основывался на идее, что помимо переменных, характеризующих наблюдения выборки, есть скрытые факторы, которые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i="0" dirty="0">
                <a:solidFill>
                  <a:srgbClr val="222222"/>
                </a:solidFill>
                <a:effectLst/>
              </a:rPr>
              <a:t>коррелируют с некоторыми наблюдаемыми переменными. В документах, которые описывают одну тему, будут встречаться одни и те же слова. Модели необходимо определить все важные факторы.</a:t>
            </a:r>
          </a:p>
          <a:p>
            <a:endParaRPr lang="ru-RU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937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3F5998-B041-32CC-8414-E93100BD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370"/>
            <a:ext cx="10515600" cy="521759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  О кластеризации текстов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  <a:p>
            <a:r>
              <a:rPr lang="ru-RU" dirty="0"/>
              <a:t>Автоматически распределить документы по группам (кластерам), при этом внутри группы документы должны быть максимально похожи, а документы из разных групп – максимально различаться</a:t>
            </a:r>
            <a:endParaRPr lang="ru-RU" b="0" i="0" dirty="0">
              <a:solidFill>
                <a:srgbClr val="222222"/>
              </a:solidFill>
              <a:effectLst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</a:rPr>
              <a:t>Задача кластеризации относится к классу задач обучения без учителя (группы выбираются автоматически)</a:t>
            </a:r>
          </a:p>
          <a:p>
            <a:r>
              <a:rPr lang="ru-RU" dirty="0">
                <a:solidFill>
                  <a:srgbClr val="222222"/>
                </a:solidFill>
              </a:rPr>
              <a:t>На основе статистических свойств данных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207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618</Words>
  <Application>Microsoft Office PowerPoint</Application>
  <PresentationFormat>Широкоэкранный</PresentationFormat>
  <Paragraphs>55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Тема Office</vt:lpstr>
      <vt:lpstr>ТЕМАТИЧЕСКОЕ МОДЕЛИРОВАНИЕ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ТЕМАТИЧЕСКОЕ МОДЕЛИРОВАНИЕ КАК ЗАДАЧА КЛАСТЕРИЗАЦИИ</dc:title>
  <dc:creator>Marina Filatova</dc:creator>
  <cp:lastModifiedBy>Marina Filatova</cp:lastModifiedBy>
  <cp:revision>13</cp:revision>
  <dcterms:created xsi:type="dcterms:W3CDTF">2022-06-23T09:17:30Z</dcterms:created>
  <dcterms:modified xsi:type="dcterms:W3CDTF">2022-07-06T14:22:41Z</dcterms:modified>
</cp:coreProperties>
</file>