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Franklin Gothic"/>
      <p:bold r:id="rId53"/>
    </p:embeddedFont>
    <p:embeddedFont>
      <p:font typeface="Source Sans Pr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FranklinGothic-bold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6.xml"/><Relationship Id="rId55" Type="http://schemas.openxmlformats.org/officeDocument/2006/relationships/font" Target="fonts/SourceSansPro-bold.fntdata"/><Relationship Id="rId10" Type="http://schemas.openxmlformats.org/officeDocument/2006/relationships/slide" Target="slides/slide5.xml"/><Relationship Id="rId54" Type="http://schemas.openxmlformats.org/officeDocument/2006/relationships/font" Target="fonts/SourceSansPro-regular.fntdata"/><Relationship Id="rId13" Type="http://schemas.openxmlformats.org/officeDocument/2006/relationships/slide" Target="slides/slide8.xml"/><Relationship Id="rId57" Type="http://schemas.openxmlformats.org/officeDocument/2006/relationships/font" Target="fonts/SourceSansPro-boldItalic.fntdata"/><Relationship Id="rId12" Type="http://schemas.openxmlformats.org/officeDocument/2006/relationships/slide" Target="slides/slide7.xml"/><Relationship Id="rId56" Type="http://schemas.openxmlformats.org/officeDocument/2006/relationships/font" Target="fonts/SourceSansPr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sv-S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uides.github.com/features/mastering-markdown/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3a6cda2f1_1_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3a6cda2f1_1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63a6cda2f1_1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e7eec2551_1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4e7eec2551_1_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e7eec2551_1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e7eec2551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ssh-keygen -t rsa -C "email@work_mail.com" -f "id_rsa_workuser1"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cat ~/.ssh/id_rsa_workuser1.pub | clip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g4e7eec2551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e7eec2551_1_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e7eec2551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4e7eec2551_1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3a6cda2f1_1_18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3a6cda2f1_1_1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63a6cda2f1_1_1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3bfca1207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3bfca120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63bfca1207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3a6cda2f1_1_7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3a6cda2f1_1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63a6cda2f1_1_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3bfca1207_0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3bfca1207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63bfca1207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3b4a503df_0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3b4a503df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63b4a503df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3b4a503df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3b4a503d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63b4a503d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3a6cda2f1_1_8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3a6cda2f1_1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63a6cda2f1_1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3a6cda2f1_1_8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3a6cda2f1_1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63a6cda2f1_1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3a6cda2f1_1_9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3a6cda2f1_1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63a6cda2f1_1_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3a6cda2f1_1_1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3a6cda2f1_1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63a6cda2f1_1_1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3a6cda2f1_1_1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3a6cda2f1_1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63a6cda2f1_1_1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3a6cda2f1_1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63a6cda2f1_1_1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3a6cda2f1_1_1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3a6cda2f1_1_1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63a6cda2f1_1_1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3a6cda2f1_1_1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3a6cda2f1_1_1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63a6cda2f1_1_1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3a6cda2f1_1_15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3a6cda2f1_1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https://guides.github.com/features/mastering-markdown/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9" name="Google Shape;299;g63a6cda2f1_1_1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3a6cda2f1_1_10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3a6cda2f1_1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63a6cda2f1_1_1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3a6cda2f1_1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3a6cda2f1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63a6cda2f1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3a6cda2f1_1_17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3a6cda2f1_1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63a6cda2f1_1_1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3a6cda2f1_1_19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3a6cda2f1_1_1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63a6cda2f1_1_1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3a6cda2f1_1_19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3a6cda2f1_1_1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63a6cda2f1_1_1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63a6cda2f1_1_2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63a6cda2f1_1_2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63a6cda2f1_1_2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3a6cda2f1_1_2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3a6cda2f1_1_2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63a6cda2f1_1_2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3a6cda2f1_1_2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3a6cda2f1_1_2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63a6cda2f1_1_2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63a6cda2f1_1_2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63a6cda2f1_1_2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63a6cda2f1_1_2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63a6cda2f1_1_25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63a6cda2f1_1_2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63a6cda2f1_1_2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3a6cda2f1_1_26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63a6cda2f1_1_2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63a6cda2f1_1_2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63a6cda2f1_1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63a6cda2f1_1_6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a6cda2f1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3a6cda2f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63a6cda2f1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3a6cda2f1_1_26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63a6cda2f1_1_2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63a6cda2f1_1_2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3a6cda2f1_1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3a6cda2f1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63a6cda2f1_1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3a6cda2f1_1_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3a6cda2f1_1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1500"/>
              </a:spcBef>
              <a:spcAft>
                <a:spcPts val="1900"/>
              </a:spcAft>
              <a:buNone/>
            </a:pPr>
            <a:r>
              <a:rPr lang="sv-SE">
                <a:solidFill>
                  <a:srgbClr val="0A0A0A"/>
                </a:solidFill>
                <a:latin typeface="Georgia"/>
                <a:ea typeface="Georgia"/>
                <a:cs typeface="Georgia"/>
                <a:sym typeface="Georgia"/>
              </a:rPr>
              <a:t>Git gives you a FULLY FEATURED repository on your local computer. This is different than other version control systems</a:t>
            </a:r>
            <a:endParaRPr/>
          </a:p>
        </p:txBody>
      </p:sp>
      <p:sp>
        <p:nvSpPr>
          <p:cNvPr id="120" name="Google Shape;120;g63a6cda2f1_1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a6cda2f1_1_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3a6cda2f1_1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63a6cda2f1_1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3a6cda2f1_1_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3a6cda2f1_1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63a6cda2f1_1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3a6cda2f1_1_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3a6cda2f1_1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63a6cda2f1_1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ramsida grön">
  <p:cSld name="Framsida grön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9233243" cy="6858000"/>
          </a:xfrm>
          <a:prstGeom prst="rect">
            <a:avLst/>
          </a:prstGeom>
          <a:solidFill>
            <a:srgbClr val="009A64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225212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ource Sans Pro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vå text och bild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/>
          <p:cNvPicPr preferRelativeResize="0"/>
          <p:nvPr/>
        </p:nvPicPr>
        <p:blipFill rotWithShape="1">
          <a:blip r:embed="rId2">
            <a:alphaModFix/>
          </a:blip>
          <a:srcRect b="26501" l="10457" r="0" t="11603"/>
          <a:stretch/>
        </p:blipFill>
        <p:spPr>
          <a:xfrm>
            <a:off x="-25400" y="-25401"/>
            <a:ext cx="7655273" cy="688340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pic>
        <p:nvPicPr>
          <p:cNvPr descr="logo_kub_vektor.eps" id="54" name="Google Shape;5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04" y="5980166"/>
            <a:ext cx="1006278" cy="65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ast rubrik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̈nster_3.jpg" id="58" name="Google Shape;58;p13"/>
          <p:cNvPicPr preferRelativeResize="0"/>
          <p:nvPr/>
        </p:nvPicPr>
        <p:blipFill rotWithShape="1">
          <a:blip r:embed="rId2">
            <a:alphaModFix/>
          </a:blip>
          <a:srcRect b="0" l="19927" r="0" t="44908"/>
          <a:stretch/>
        </p:blipFill>
        <p:spPr>
          <a:xfrm>
            <a:off x="-16934" y="-16933"/>
            <a:ext cx="2177941" cy="19846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kub_vektor.eps" id="59" name="Google Shape;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04" y="5980166"/>
            <a:ext cx="1006278" cy="65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itatsida">
  <p:cSld name="1_Citatsida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9233243" cy="6858000"/>
          </a:xfrm>
          <a:prstGeom prst="rect">
            <a:avLst/>
          </a:prstGeom>
          <a:solidFill>
            <a:srgbClr val="511866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04" y="5980166"/>
            <a:ext cx="1006278" cy="65247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ctrTitle"/>
          </p:nvPr>
        </p:nvSpPr>
        <p:spPr>
          <a:xfrm>
            <a:off x="685800" y="225212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ranklin Gothic"/>
              <a:buNone/>
              <a:defRPr b="0" i="0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vslut">
  <p:cSld name="Avslu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0" y="0"/>
            <a:ext cx="9233243" cy="6858000"/>
          </a:xfrm>
          <a:prstGeom prst="rect">
            <a:avLst/>
          </a:prstGeom>
          <a:solidFill>
            <a:srgbClr val="009A64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logo_inline_tagline_inv_vektor_ny.eps"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19613" y="2871617"/>
            <a:ext cx="3872494" cy="1084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vslut blå">
  <p:cSld name="Avslut blå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0" y="0"/>
            <a:ext cx="9233243" cy="6858000"/>
          </a:xfrm>
          <a:prstGeom prst="rect">
            <a:avLst/>
          </a:prstGeom>
          <a:solidFill>
            <a:srgbClr val="0C377B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logo_inline_tagline_inv_vektor_ny.eps"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19613" y="2871617"/>
            <a:ext cx="3872494" cy="1084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vslut turkos">
  <p:cSld name="Avslut turko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0" y="0"/>
            <a:ext cx="9233243" cy="6858000"/>
          </a:xfrm>
          <a:prstGeom prst="rect">
            <a:avLst/>
          </a:prstGeom>
          <a:solidFill>
            <a:srgbClr val="00929B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logo_inline_tagline_inv_vektor_ny.eps" id="72" name="Google Shape;7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19613" y="2871617"/>
            <a:ext cx="3872494" cy="1084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vslut orange">
  <p:cSld name="Avslut orang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/>
          <p:nvPr/>
        </p:nvSpPr>
        <p:spPr>
          <a:xfrm>
            <a:off x="0" y="0"/>
            <a:ext cx="9233243" cy="6858000"/>
          </a:xfrm>
          <a:prstGeom prst="rect">
            <a:avLst/>
          </a:prstGeom>
          <a:solidFill>
            <a:srgbClr val="D94F20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logo_inline_tagline_inv_vektor_ny.eps" id="75" name="Google Shape;7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19613" y="2871617"/>
            <a:ext cx="3872494" cy="1084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vslut lila">
  <p:cSld name="Avslut lila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/>
          <p:nvPr/>
        </p:nvSpPr>
        <p:spPr>
          <a:xfrm>
            <a:off x="0" y="0"/>
            <a:ext cx="9233243" cy="6858000"/>
          </a:xfrm>
          <a:prstGeom prst="rect">
            <a:avLst/>
          </a:prstGeom>
          <a:solidFill>
            <a:srgbClr val="511866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logo_inline_tagline_inv_vektor_ny.eps" id="78" name="Google Shape;7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19613" y="2871617"/>
            <a:ext cx="3872494" cy="1084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ramsida orange">
  <p:cSld name="Framsida orang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233243" cy="6858000"/>
          </a:xfrm>
          <a:prstGeom prst="rect">
            <a:avLst/>
          </a:prstGeom>
          <a:solidFill>
            <a:srgbClr val="D94F20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225212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ource Sans Pro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ramsida blå">
  <p:cSld name="Framsida blå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233243" cy="6858000"/>
          </a:xfrm>
          <a:prstGeom prst="rect">
            <a:avLst/>
          </a:prstGeom>
          <a:solidFill>
            <a:srgbClr val="0C377B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685800" y="225212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ource Sans Pro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logo_inline_tagline_inv_vektor_ny.eps"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42839" y="6046438"/>
            <a:ext cx="1944306" cy="54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ramsida turkos">
  <p:cSld name="Framsida turko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9233243" cy="6858000"/>
          </a:xfrm>
          <a:prstGeom prst="rect">
            <a:avLst/>
          </a:prstGeom>
          <a:solidFill>
            <a:srgbClr val="00929B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" name="Google Shape;24;p5"/>
          <p:cNvSpPr txBox="1"/>
          <p:nvPr>
            <p:ph type="ctrTitle"/>
          </p:nvPr>
        </p:nvSpPr>
        <p:spPr>
          <a:xfrm>
            <a:off x="685800" y="225212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ource Sans Pro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logo_inline_tagline_inv_vektor_ny.eps" id="25" name="Google Shape;2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42839" y="6046438"/>
            <a:ext cx="1944306" cy="54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ramsida lila">
  <p:cSld name="Framsida lila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9233243" cy="6858000"/>
          </a:xfrm>
          <a:prstGeom prst="rect">
            <a:avLst/>
          </a:prstGeom>
          <a:solidFill>
            <a:srgbClr val="511866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" name="Google Shape;28;p6"/>
          <p:cNvSpPr txBox="1"/>
          <p:nvPr>
            <p:ph type="ctrTitle"/>
          </p:nvPr>
        </p:nvSpPr>
        <p:spPr>
          <a:xfrm>
            <a:off x="685800" y="225212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ource Sans Pro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logo_inline_tagline_inv_vektor_ny.eps" id="29" name="Google Shape;2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42839" y="6046438"/>
            <a:ext cx="1944306" cy="54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nehållsförteckning2">
  <p:cSld name="Innehållsförteckning2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1765178" y="1062285"/>
            <a:ext cx="697363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1765178" y="2387847"/>
            <a:ext cx="6973633" cy="4104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logo_kub_vektor.eps" id="33" name="Google Shape;3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04" y="5980166"/>
            <a:ext cx="1006278" cy="6524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̈nster_3.jpg" id="34" name="Google Shape;34;p7"/>
          <p:cNvPicPr preferRelativeResize="0"/>
          <p:nvPr/>
        </p:nvPicPr>
        <p:blipFill rotWithShape="1">
          <a:blip r:embed="rId3">
            <a:alphaModFix/>
          </a:blip>
          <a:srcRect b="0" l="0" r="0" t="57807"/>
          <a:stretch/>
        </p:blipFill>
        <p:spPr>
          <a:xfrm rot="-5400000">
            <a:off x="-616787" y="932917"/>
            <a:ext cx="2719940" cy="1519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Kapiteldelare 2">
  <p:cSld name="1_Kapiteldelare 2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4477035" y="3990567"/>
            <a:ext cx="4148033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logo_kub_vektor.eps" id="37" name="Google Shape;3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04" y="5980166"/>
            <a:ext cx="1006278" cy="6524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̈nster_1.jpg" id="38" name="Google Shape;38;p8"/>
          <p:cNvPicPr preferRelativeResize="0"/>
          <p:nvPr/>
        </p:nvPicPr>
        <p:blipFill rotWithShape="1">
          <a:blip r:embed="rId3">
            <a:alphaModFix/>
          </a:blip>
          <a:srcRect b="0" l="0" r="29395" t="0"/>
          <a:stretch/>
        </p:blipFill>
        <p:spPr>
          <a:xfrm rot="10800000">
            <a:off x="-8390" y="191953"/>
            <a:ext cx="4168603" cy="6422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ext och bild 1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2" name="Google Shape;42;p9"/>
          <p:cNvPicPr preferRelativeResize="0"/>
          <p:nvPr/>
        </p:nvPicPr>
        <p:blipFill rotWithShape="1">
          <a:blip r:embed="rId2">
            <a:alphaModFix/>
          </a:blip>
          <a:srcRect b="26501" l="10457" r="0" t="11603"/>
          <a:stretch/>
        </p:blipFill>
        <p:spPr>
          <a:xfrm>
            <a:off x="-25400" y="-25401"/>
            <a:ext cx="7655273" cy="6883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kub_vektor.eps" id="43" name="Google Shape;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04" y="5980166"/>
            <a:ext cx="1006278" cy="65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ext och bild 2">
  <p:cSld name="1_Text och bild 2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7" name="Google Shape;47;p10"/>
          <p:cNvPicPr preferRelativeResize="0"/>
          <p:nvPr/>
        </p:nvPicPr>
        <p:blipFill rotWithShape="1">
          <a:blip r:embed="rId2">
            <a:alphaModFix/>
          </a:blip>
          <a:srcRect b="16148" l="8500" r="11744" t="22908"/>
          <a:stretch/>
        </p:blipFill>
        <p:spPr>
          <a:xfrm>
            <a:off x="-8468" y="-16933"/>
            <a:ext cx="9169401" cy="6900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kub_vektor.eps" id="48" name="Google Shape;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04" y="5980166"/>
            <a:ext cx="1006278" cy="65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None/>
              <a:defRPr b="0" i="0" sz="3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7.gif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ctrTitle"/>
          </p:nvPr>
        </p:nvSpPr>
        <p:spPr>
          <a:xfrm>
            <a:off x="751275" y="869704"/>
            <a:ext cx="7900800" cy="15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Source Sans Pro"/>
              <a:buNone/>
            </a:pPr>
            <a:r>
              <a:rPr lang="sv-SE" sz="6000"/>
              <a:t>Git: Code Collaboration</a:t>
            </a:r>
            <a:endParaRPr sz="6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4" name="Google Shape;8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3575" y="2856550"/>
            <a:ext cx="3484625" cy="34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0"/>
          <p:cNvSpPr txBox="1"/>
          <p:nvPr/>
        </p:nvSpPr>
        <p:spPr>
          <a:xfrm>
            <a:off x="974702" y="3059668"/>
            <a:ext cx="262975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v-SE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Get git right!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ctrTitle"/>
          </p:nvPr>
        </p:nvSpPr>
        <p:spPr>
          <a:xfrm>
            <a:off x="685800" y="408198"/>
            <a:ext cx="7772400" cy="93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/>
              <a:t>Changes now, history later</a:t>
            </a:r>
            <a:endParaRPr sz="4400"/>
          </a:p>
        </p:txBody>
      </p:sp>
      <p:sp>
        <p:nvSpPr>
          <p:cNvPr id="156" name="Google Shape;156;p29"/>
          <p:cNvSpPr txBox="1"/>
          <p:nvPr>
            <p:ph type="ctrTitle"/>
          </p:nvPr>
        </p:nvSpPr>
        <p:spPr>
          <a:xfrm>
            <a:off x="251575" y="1949925"/>
            <a:ext cx="3623700" cy="2414100"/>
          </a:xfrm>
          <a:prstGeom prst="rect">
            <a:avLst/>
          </a:prstGeom>
          <a:solidFill>
            <a:srgbClr val="4A86E8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sv-SE" sz="1800">
                <a:latin typeface="Roboto"/>
                <a:ea typeface="Roboto"/>
                <a:cs typeface="Roboto"/>
                <a:sym typeface="Roboto"/>
              </a:rPr>
              <a:t>git status</a:t>
            </a:r>
            <a:r>
              <a:rPr lang="sv-SE" sz="1800">
                <a:latin typeface="Roboto"/>
                <a:ea typeface="Roboto"/>
                <a:cs typeface="Roboto"/>
                <a:sym typeface="Roboto"/>
              </a:rPr>
              <a:t> - shows changes in both your </a:t>
            </a:r>
            <a:r>
              <a:rPr b="1" lang="sv-SE" sz="1800" u="sng">
                <a:latin typeface="Roboto"/>
                <a:ea typeface="Roboto"/>
                <a:cs typeface="Roboto"/>
                <a:sym typeface="Roboto"/>
              </a:rPr>
              <a:t>working directory</a:t>
            </a:r>
            <a:r>
              <a:rPr lang="sv-SE" sz="180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sv-SE" sz="1800" u="sng">
                <a:latin typeface="Roboto"/>
                <a:ea typeface="Roboto"/>
                <a:cs typeface="Roboto"/>
                <a:sym typeface="Roboto"/>
              </a:rPr>
              <a:t>staging</a:t>
            </a:r>
            <a:endParaRPr b="1" sz="18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sv-SE" sz="1800">
                <a:latin typeface="Roboto"/>
                <a:ea typeface="Roboto"/>
                <a:cs typeface="Roboto"/>
                <a:sym typeface="Roboto"/>
              </a:rPr>
              <a:t>git log</a:t>
            </a:r>
            <a:r>
              <a:rPr lang="sv-SE" sz="1800">
                <a:latin typeface="Roboto"/>
                <a:ea typeface="Roboto"/>
                <a:cs typeface="Roboto"/>
                <a:sym typeface="Roboto"/>
              </a:rPr>
              <a:t> - shows the history of commits on  your </a:t>
            </a:r>
            <a:r>
              <a:rPr b="1" lang="sv-SE" sz="1800" u="sng">
                <a:latin typeface="Roboto"/>
                <a:ea typeface="Roboto"/>
                <a:cs typeface="Roboto"/>
                <a:sym typeface="Roboto"/>
              </a:rPr>
              <a:t>local repository</a:t>
            </a:r>
            <a:endParaRPr b="1" sz="1800" u="sng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500" y="1377800"/>
            <a:ext cx="5145760" cy="465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998338"/>
            <a:ext cx="7620000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0"/>
          <p:cNvSpPr txBox="1"/>
          <p:nvPr>
            <p:ph type="ctrTitle"/>
          </p:nvPr>
        </p:nvSpPr>
        <p:spPr>
          <a:xfrm>
            <a:off x="685800" y="925093"/>
            <a:ext cx="7772400" cy="13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Source Sans Pro"/>
              <a:buNone/>
            </a:pPr>
            <a:r>
              <a:rPr lang="sv-SE" sz="6600"/>
              <a:t>GIT our hands dirty</a:t>
            </a:r>
            <a:endParaRPr sz="6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4048" y="4431923"/>
            <a:ext cx="704725" cy="7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ctrTitle"/>
          </p:nvPr>
        </p:nvSpPr>
        <p:spPr>
          <a:xfrm>
            <a:off x="685800" y="154125"/>
            <a:ext cx="82188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000"/>
              <a:t>SETUP DEVELOPMENT ENVIRONMENT</a:t>
            </a:r>
            <a:endParaRPr sz="4000"/>
          </a:p>
        </p:txBody>
      </p:sp>
      <p:sp>
        <p:nvSpPr>
          <p:cNvPr id="171" name="Google Shape;171;p31"/>
          <p:cNvSpPr txBox="1"/>
          <p:nvPr/>
        </p:nvSpPr>
        <p:spPr>
          <a:xfrm>
            <a:off x="597875" y="1776525"/>
            <a:ext cx="8218800" cy="28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3400">
                <a:solidFill>
                  <a:schemeClr val="lt1"/>
                </a:solidFill>
              </a:rPr>
              <a:t>1. install Git for Windows</a:t>
            </a:r>
            <a:endParaRPr sz="34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3400">
                <a:solidFill>
                  <a:schemeClr val="lt1"/>
                </a:solidFill>
              </a:rPr>
              <a:t>2. install Git Extensions - </a:t>
            </a:r>
            <a:r>
              <a:rPr lang="sv-SE" sz="2400">
                <a:solidFill>
                  <a:schemeClr val="lt1"/>
                </a:solidFill>
              </a:rPr>
              <a:t>git GUI client</a:t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3400">
                <a:solidFill>
                  <a:schemeClr val="lt1"/>
                </a:solidFill>
              </a:rPr>
              <a:t>3. install KDiff3 (optional) - </a:t>
            </a:r>
            <a:r>
              <a:rPr lang="sv-SE" sz="2400">
                <a:solidFill>
                  <a:schemeClr val="lt1"/>
                </a:solidFill>
              </a:rPr>
              <a:t>diff and merge tool</a:t>
            </a:r>
            <a:endParaRPr sz="2400">
              <a:solidFill>
                <a:schemeClr val="lt1"/>
              </a:solidFill>
            </a:endParaRPr>
          </a:p>
          <a:p>
            <a:pPr indent="457200" lvl="0" marL="3200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>
                <a:solidFill>
                  <a:schemeClr val="lt1"/>
                </a:solidFill>
              </a:rPr>
              <a:t>use to resolve conflicts</a:t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ctrTitle"/>
          </p:nvPr>
        </p:nvSpPr>
        <p:spPr>
          <a:xfrm>
            <a:off x="685800" y="154125"/>
            <a:ext cx="8218800" cy="111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000"/>
              <a:t>Check your settings:</a:t>
            </a:r>
            <a:endParaRPr sz="4000"/>
          </a:p>
        </p:txBody>
      </p:sp>
      <p:sp>
        <p:nvSpPr>
          <p:cNvPr id="178" name="Google Shape;178;p32"/>
          <p:cNvSpPr txBox="1"/>
          <p:nvPr/>
        </p:nvSpPr>
        <p:spPr>
          <a:xfrm>
            <a:off x="685800" y="1400875"/>
            <a:ext cx="8218800" cy="44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Check git version:</a:t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-SE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--version</a:t>
            </a:r>
            <a:endParaRPr i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Check global username and email:</a:t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-SE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user.name</a:t>
            </a:r>
            <a:endParaRPr i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-SE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user.email</a:t>
            </a:r>
            <a:endParaRPr i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Set </a:t>
            </a:r>
            <a:r>
              <a:rPr lang="sv-SE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global username and email:</a:t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-SE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user.name “{username}”</a:t>
            </a:r>
            <a:endParaRPr i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-SE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user.email “{email}”</a:t>
            </a:r>
            <a:endParaRPr i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/>
        </p:nvSpPr>
        <p:spPr>
          <a:xfrm>
            <a:off x="685800" y="1454350"/>
            <a:ext cx="7953300" cy="29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rabicPeriod"/>
            </a:pPr>
            <a:r>
              <a:rPr lang="sv-SE" sz="3000">
                <a:solidFill>
                  <a:schemeClr val="lt1"/>
                </a:solidFill>
              </a:rPr>
              <a:t>create new repository in GitHub</a:t>
            </a:r>
            <a:endParaRPr sz="3000">
              <a:solidFill>
                <a:schemeClr val="lt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rabicPeriod"/>
            </a:pPr>
            <a:r>
              <a:rPr lang="sv-SE" sz="3000">
                <a:solidFill>
                  <a:schemeClr val="lt1"/>
                </a:solidFill>
              </a:rPr>
              <a:t>clone the repository to your local machine</a:t>
            </a:r>
            <a:endParaRPr sz="3000">
              <a:solidFill>
                <a:schemeClr val="lt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rabicPeriod"/>
            </a:pPr>
            <a:r>
              <a:rPr lang="sv-SE" sz="3000">
                <a:solidFill>
                  <a:schemeClr val="lt1"/>
                </a:solidFill>
              </a:rPr>
              <a:t>change directory to your local repository</a:t>
            </a:r>
            <a:endParaRPr sz="3000">
              <a:solidFill>
                <a:schemeClr val="lt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rabicPeriod"/>
            </a:pPr>
            <a:r>
              <a:rPr lang="sv-SE" sz="3000">
                <a:solidFill>
                  <a:schemeClr val="lt1"/>
                </a:solidFill>
              </a:rPr>
              <a:t>add a file to your local repository</a:t>
            </a:r>
            <a:endParaRPr sz="3000">
              <a:solidFill>
                <a:schemeClr val="lt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rabicPeriod"/>
            </a:pPr>
            <a:r>
              <a:rPr lang="sv-SE" sz="3000">
                <a:solidFill>
                  <a:schemeClr val="lt1"/>
                </a:solidFill>
              </a:rPr>
              <a:t>stage and commit changes</a:t>
            </a:r>
            <a:endParaRPr sz="3000">
              <a:solidFill>
                <a:schemeClr val="lt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rabicPeriod"/>
            </a:pPr>
            <a:r>
              <a:rPr lang="sv-SE" sz="3000">
                <a:solidFill>
                  <a:schemeClr val="lt1"/>
                </a:solidFill>
              </a:rPr>
              <a:t>push to remote repository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85" name="Google Shape;185;p33"/>
          <p:cNvSpPr txBox="1"/>
          <p:nvPr>
            <p:ph type="ctrTitle"/>
          </p:nvPr>
        </p:nvSpPr>
        <p:spPr>
          <a:xfrm>
            <a:off x="685800" y="154125"/>
            <a:ext cx="8218800" cy="111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000"/>
              <a:t>Remote First:</a:t>
            </a:r>
            <a:endParaRPr sz="4000"/>
          </a:p>
        </p:txBody>
      </p:sp>
      <p:sp>
        <p:nvSpPr>
          <p:cNvPr id="186" name="Google Shape;186;p33"/>
          <p:cNvSpPr txBox="1"/>
          <p:nvPr/>
        </p:nvSpPr>
        <p:spPr>
          <a:xfrm>
            <a:off x="685800" y="4628675"/>
            <a:ext cx="62772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-SE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clone {url}</a:t>
            </a:r>
            <a:endParaRPr i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-SE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add {file}</a:t>
            </a:r>
            <a:endParaRPr i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-SE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“{commit message}”</a:t>
            </a:r>
            <a:endParaRPr i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-SE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push</a:t>
            </a:r>
            <a:endParaRPr i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87" name="Google Shape;187;p33"/>
          <p:cNvGrpSpPr/>
          <p:nvPr/>
        </p:nvGrpSpPr>
        <p:grpSpPr>
          <a:xfrm>
            <a:off x="6963000" y="4323525"/>
            <a:ext cx="1941600" cy="1698050"/>
            <a:chOff x="7039200" y="3790125"/>
            <a:chExt cx="1941600" cy="1698050"/>
          </a:xfrm>
        </p:grpSpPr>
        <p:sp>
          <p:nvSpPr>
            <p:cNvPr id="188" name="Google Shape;188;p33"/>
            <p:cNvSpPr txBox="1"/>
            <p:nvPr/>
          </p:nvSpPr>
          <p:spPr>
            <a:xfrm>
              <a:off x="7039200" y="4375475"/>
              <a:ext cx="1941600" cy="1112700"/>
            </a:xfrm>
            <a:prstGeom prst="rect">
              <a:avLst/>
            </a:prstGeom>
            <a:solidFill>
              <a:srgbClr val="4A86E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-SE" sz="2000">
                  <a:solidFill>
                    <a:schemeClr val="lt1"/>
                  </a:solidFill>
                </a:rPr>
                <a:t>Add all files:</a:t>
              </a:r>
              <a:endParaRPr sz="20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sv-SE" sz="2000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git add .</a:t>
              </a:r>
              <a:endParaRPr i="1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189" name="Google Shape;189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18875" y="3790125"/>
              <a:ext cx="782250" cy="758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/>
        </p:nvSpPr>
        <p:spPr>
          <a:xfrm>
            <a:off x="685800" y="734125"/>
            <a:ext cx="7918500" cy="56046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-SE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lang="sv-SE" sz="2400">
                <a:solidFill>
                  <a:schemeClr val="lt1"/>
                </a:solidFill>
              </a:rPr>
              <a:t>- clone a repository into a new directory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-SE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add </a:t>
            </a:r>
            <a:r>
              <a:rPr lang="sv-SE" sz="2400">
                <a:solidFill>
                  <a:schemeClr val="lt1"/>
                </a:solidFill>
              </a:rPr>
              <a:t>- add file content to the index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-SE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</a:t>
            </a:r>
            <a:r>
              <a:rPr lang="sv-SE" sz="2400">
                <a:solidFill>
                  <a:schemeClr val="lt1"/>
                </a:solidFill>
              </a:rPr>
              <a:t>- record changes to the </a:t>
            </a:r>
            <a:r>
              <a:rPr b="1" lang="sv-SE" sz="2400" u="sng">
                <a:solidFill>
                  <a:schemeClr val="lt1"/>
                </a:solidFill>
              </a:rPr>
              <a:t>local</a:t>
            </a:r>
            <a:r>
              <a:rPr lang="sv-SE" sz="2400">
                <a:solidFill>
                  <a:schemeClr val="lt1"/>
                </a:solidFill>
              </a:rPr>
              <a:t> repository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-SE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push </a:t>
            </a:r>
            <a:r>
              <a:rPr lang="sv-SE" sz="2400">
                <a:solidFill>
                  <a:schemeClr val="lt1"/>
                </a:solidFill>
              </a:rPr>
              <a:t>- update </a:t>
            </a:r>
            <a:r>
              <a:rPr b="1" lang="sv-SE" sz="2400" u="sng">
                <a:solidFill>
                  <a:schemeClr val="lt1"/>
                </a:solidFill>
              </a:rPr>
              <a:t>remote</a:t>
            </a:r>
            <a:r>
              <a:rPr lang="sv-SE" sz="2400">
                <a:solidFill>
                  <a:schemeClr val="lt1"/>
                </a:solidFill>
              </a:rPr>
              <a:t> refs using local refs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/>
        </p:nvSpPr>
        <p:spPr>
          <a:xfrm>
            <a:off x="685800" y="1454350"/>
            <a:ext cx="7953300" cy="26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rabicPeriod"/>
            </a:pPr>
            <a:r>
              <a:rPr lang="sv-SE" sz="3000">
                <a:solidFill>
                  <a:schemeClr val="lt1"/>
                </a:solidFill>
              </a:rPr>
              <a:t>create new local repository</a:t>
            </a:r>
            <a:endParaRPr sz="3000">
              <a:solidFill>
                <a:schemeClr val="lt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rabicPeriod"/>
            </a:pPr>
            <a:r>
              <a:rPr lang="sv-SE" sz="3000">
                <a:solidFill>
                  <a:schemeClr val="lt1"/>
                </a:solidFill>
              </a:rPr>
              <a:t>add a file to your local repository</a:t>
            </a:r>
            <a:endParaRPr sz="3000">
              <a:solidFill>
                <a:schemeClr val="lt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rabicPeriod"/>
            </a:pPr>
            <a:r>
              <a:rPr lang="sv-SE" sz="3000">
                <a:solidFill>
                  <a:schemeClr val="lt1"/>
                </a:solidFill>
              </a:rPr>
              <a:t>stage and commit changes</a:t>
            </a:r>
            <a:endParaRPr sz="3000">
              <a:solidFill>
                <a:schemeClr val="lt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rabicPeriod"/>
            </a:pPr>
            <a:r>
              <a:rPr lang="sv-SE" sz="3000">
                <a:solidFill>
                  <a:schemeClr val="lt1"/>
                </a:solidFill>
              </a:rPr>
              <a:t>create remote repository</a:t>
            </a:r>
            <a:endParaRPr sz="3000">
              <a:solidFill>
                <a:schemeClr val="lt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rabicPeriod"/>
            </a:pPr>
            <a:r>
              <a:rPr lang="sv-SE" sz="3000">
                <a:solidFill>
                  <a:schemeClr val="lt1"/>
                </a:solidFill>
              </a:rPr>
              <a:t>push to remote repository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02" name="Google Shape;202;p35"/>
          <p:cNvSpPr txBox="1"/>
          <p:nvPr>
            <p:ph type="ctrTitle"/>
          </p:nvPr>
        </p:nvSpPr>
        <p:spPr>
          <a:xfrm>
            <a:off x="685800" y="154125"/>
            <a:ext cx="8218800" cy="111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000"/>
              <a:t>Local First</a:t>
            </a:r>
            <a:r>
              <a:rPr lang="sv-SE" sz="4000"/>
              <a:t>:</a:t>
            </a:r>
            <a:endParaRPr sz="4000"/>
          </a:p>
        </p:txBody>
      </p:sp>
      <p:sp>
        <p:nvSpPr>
          <p:cNvPr id="203" name="Google Shape;203;p35"/>
          <p:cNvSpPr txBox="1"/>
          <p:nvPr/>
        </p:nvSpPr>
        <p:spPr>
          <a:xfrm>
            <a:off x="685850" y="4009625"/>
            <a:ext cx="7953300" cy="2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-SE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 i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-SE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add {file}</a:t>
            </a:r>
            <a:endParaRPr i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-SE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“{commit message}”</a:t>
            </a:r>
            <a:endParaRPr i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-SE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remote add origin {url}</a:t>
            </a:r>
            <a:endParaRPr i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-SE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push -u origin master</a:t>
            </a:r>
            <a:endParaRPr i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/>
        </p:nvSpPr>
        <p:spPr>
          <a:xfrm>
            <a:off x="685800" y="734125"/>
            <a:ext cx="7918500" cy="56046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-SE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init </a:t>
            </a:r>
            <a:r>
              <a:rPr lang="sv-SE" sz="2400">
                <a:solidFill>
                  <a:schemeClr val="lt1"/>
                </a:solidFill>
              </a:rPr>
              <a:t>- create an empty Git repository</a:t>
            </a:r>
            <a:endParaRPr sz="2400">
              <a:solidFill>
                <a:schemeClr val="lt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>
                <a:solidFill>
                  <a:schemeClr val="lt1"/>
                </a:solidFill>
              </a:rPr>
              <a:t>or re-initialize a new one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-SE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remote add </a:t>
            </a:r>
            <a:r>
              <a:rPr lang="sv-SE" sz="2400">
                <a:solidFill>
                  <a:schemeClr val="lt1"/>
                </a:solidFill>
              </a:rPr>
              <a:t>- add a remote named {origin}</a:t>
            </a:r>
            <a:endParaRPr sz="2400">
              <a:solidFill>
                <a:schemeClr val="lt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>
                <a:solidFill>
                  <a:schemeClr val="lt1"/>
                </a:solidFill>
              </a:rPr>
              <a:t>for the repository at {url}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-SE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push -u </a:t>
            </a:r>
            <a:r>
              <a:rPr lang="sv-SE" sz="2400">
                <a:solidFill>
                  <a:schemeClr val="lt1"/>
                </a:solidFill>
              </a:rPr>
              <a:t>- push to a remote and</a:t>
            </a:r>
            <a:endParaRPr sz="2400">
              <a:solidFill>
                <a:schemeClr val="lt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2400">
                <a:solidFill>
                  <a:schemeClr val="lt1"/>
                </a:solidFill>
              </a:rPr>
              <a:t>add branch tracking reference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920562"/>
            <a:ext cx="8458199" cy="5016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/>
        </p:nvSpPr>
        <p:spPr>
          <a:xfrm>
            <a:off x="685800" y="1454350"/>
            <a:ext cx="7953300" cy="26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rabicPeriod"/>
            </a:pPr>
            <a:r>
              <a:rPr lang="sv-SE" sz="3000">
                <a:solidFill>
                  <a:schemeClr val="lt1"/>
                </a:solidFill>
              </a:rPr>
              <a:t>modify a file</a:t>
            </a:r>
            <a:endParaRPr sz="3000">
              <a:solidFill>
                <a:schemeClr val="lt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rabicPeriod"/>
            </a:pPr>
            <a:r>
              <a:rPr lang="sv-SE" sz="3000">
                <a:solidFill>
                  <a:schemeClr val="lt1"/>
                </a:solidFill>
              </a:rPr>
              <a:t>add a file</a:t>
            </a:r>
            <a:endParaRPr sz="3000">
              <a:solidFill>
                <a:schemeClr val="lt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rabicPeriod"/>
            </a:pPr>
            <a:r>
              <a:rPr lang="sv-SE" sz="3000">
                <a:solidFill>
                  <a:schemeClr val="lt1"/>
                </a:solidFill>
              </a:rPr>
              <a:t>do a stash</a:t>
            </a:r>
            <a:endParaRPr sz="3000">
              <a:solidFill>
                <a:schemeClr val="lt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rabicPeriod"/>
            </a:pPr>
            <a:r>
              <a:rPr lang="sv-SE" sz="3000">
                <a:solidFill>
                  <a:schemeClr val="lt1"/>
                </a:solidFill>
              </a:rPr>
              <a:t>modify other file</a:t>
            </a:r>
            <a:endParaRPr sz="3000">
              <a:solidFill>
                <a:schemeClr val="lt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rabicPeriod"/>
            </a:pPr>
            <a:r>
              <a:rPr lang="sv-SE" sz="3000">
                <a:solidFill>
                  <a:schemeClr val="lt1"/>
                </a:solidFill>
              </a:rPr>
              <a:t>apply stash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22" name="Google Shape;222;p38"/>
          <p:cNvSpPr txBox="1"/>
          <p:nvPr>
            <p:ph type="ctrTitle"/>
          </p:nvPr>
        </p:nvSpPr>
        <p:spPr>
          <a:xfrm>
            <a:off x="685800" y="154125"/>
            <a:ext cx="8218800" cy="79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000"/>
              <a:t>Stashing</a:t>
            </a:r>
            <a:endParaRPr sz="4000"/>
          </a:p>
        </p:txBody>
      </p:sp>
      <p:sp>
        <p:nvSpPr>
          <p:cNvPr id="223" name="Google Shape;223;p38"/>
          <p:cNvSpPr txBox="1"/>
          <p:nvPr/>
        </p:nvSpPr>
        <p:spPr>
          <a:xfrm>
            <a:off x="731150" y="4085825"/>
            <a:ext cx="56394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-SE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stash save “{message}”</a:t>
            </a:r>
            <a:endParaRPr i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-SE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stash apply </a:t>
            </a:r>
            <a:r>
              <a:rPr i="1" lang="sv-SE" sz="2000">
                <a:solidFill>
                  <a:schemeClr val="lt1"/>
                </a:solidFill>
              </a:rPr>
              <a:t>or</a:t>
            </a:r>
            <a:r>
              <a:rPr i="1" lang="sv-SE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sv-SE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stash pop</a:t>
            </a:r>
            <a:endParaRPr i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38"/>
          <p:cNvSpPr txBox="1"/>
          <p:nvPr/>
        </p:nvSpPr>
        <p:spPr>
          <a:xfrm>
            <a:off x="3877375" y="5274725"/>
            <a:ext cx="4931100" cy="1264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-SE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stash apply</a:t>
            </a:r>
            <a:r>
              <a:rPr lang="sv-SE" sz="2000">
                <a:solidFill>
                  <a:schemeClr val="lt1"/>
                </a:solidFill>
              </a:rPr>
              <a:t> - will apply the stash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-SE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stash pop</a:t>
            </a:r>
            <a:r>
              <a:rPr lang="sv-SE" sz="2000">
                <a:solidFill>
                  <a:schemeClr val="lt1"/>
                </a:solidFill>
              </a:rPr>
              <a:t> - will apply the stash and remove it from stash list</a:t>
            </a:r>
            <a:endParaRPr i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ctrTitle"/>
          </p:nvPr>
        </p:nvSpPr>
        <p:spPr>
          <a:xfrm>
            <a:off x="685800" y="2252125"/>
            <a:ext cx="82737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sv-SE" sz="4800"/>
              <a:t>INTRODUCTION TO GIT</a:t>
            </a:r>
            <a:endParaRPr sz="4800"/>
          </a:p>
        </p:txBody>
      </p:sp>
      <p:pic>
        <p:nvPicPr>
          <p:cNvPr id="92" name="Google Shape;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975" y="4228745"/>
            <a:ext cx="17716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ctrTitle"/>
          </p:nvPr>
        </p:nvSpPr>
        <p:spPr>
          <a:xfrm>
            <a:off x="685800" y="2252120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800"/>
              <a:t>2. </a:t>
            </a:r>
            <a:r>
              <a:rPr lang="sv-SE" sz="4800"/>
              <a:t>BRANCHING AND MERGING</a:t>
            </a:r>
            <a:endParaRPr sz="4800"/>
          </a:p>
        </p:txBody>
      </p:sp>
      <p:pic>
        <p:nvPicPr>
          <p:cNvPr id="231" name="Google Shape;2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845937" y="3095176"/>
            <a:ext cx="5068986" cy="14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type="ctrTitle"/>
          </p:nvPr>
        </p:nvSpPr>
        <p:spPr>
          <a:xfrm>
            <a:off x="685800" y="347120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BRANCH</a:t>
            </a:r>
            <a:endParaRPr/>
          </a:p>
        </p:txBody>
      </p:sp>
      <p:sp>
        <p:nvSpPr>
          <p:cNvPr id="238" name="Google Shape;238;p40"/>
          <p:cNvSpPr txBox="1"/>
          <p:nvPr/>
        </p:nvSpPr>
        <p:spPr>
          <a:xfrm>
            <a:off x="1124100" y="1646075"/>
            <a:ext cx="7334100" cy="1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Char char="●"/>
            </a:pPr>
            <a:r>
              <a:rPr lang="sv-SE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 independent line of development</a:t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Char char="●"/>
            </a:pPr>
            <a:r>
              <a:rPr lang="sv-SE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pointer to a snapshot of your changes</a:t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39" name="Google Shape;239;p40"/>
          <p:cNvGrpSpPr/>
          <p:nvPr/>
        </p:nvGrpSpPr>
        <p:grpSpPr>
          <a:xfrm>
            <a:off x="1844488" y="2927400"/>
            <a:ext cx="5266713" cy="2817375"/>
            <a:chOff x="1768288" y="3384600"/>
            <a:chExt cx="5266713" cy="2817375"/>
          </a:xfrm>
        </p:grpSpPr>
        <p:pic>
          <p:nvPicPr>
            <p:cNvPr id="240" name="Google Shape;240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68288" y="4087051"/>
              <a:ext cx="5068986" cy="14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40"/>
            <p:cNvSpPr txBox="1"/>
            <p:nvPr/>
          </p:nvSpPr>
          <p:spPr>
            <a:xfrm>
              <a:off x="3878650" y="3384600"/>
              <a:ext cx="14028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-SE" sz="18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Feature A</a:t>
              </a: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2" name="Google Shape;242;p40"/>
            <p:cNvSpPr txBox="1"/>
            <p:nvPr/>
          </p:nvSpPr>
          <p:spPr>
            <a:xfrm>
              <a:off x="5053475" y="3880525"/>
              <a:ext cx="14028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-SE" sz="18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Master</a:t>
              </a: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3" name="Google Shape;243;p40"/>
            <p:cNvSpPr txBox="1"/>
            <p:nvPr/>
          </p:nvSpPr>
          <p:spPr>
            <a:xfrm>
              <a:off x="5632200" y="5728275"/>
              <a:ext cx="14028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-SE" sz="18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Feature B</a:t>
              </a: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4" name="Google Shape;244;p40"/>
            <p:cNvSpPr/>
            <p:nvPr/>
          </p:nvSpPr>
          <p:spPr>
            <a:xfrm>
              <a:off x="4495800" y="3770425"/>
              <a:ext cx="233700" cy="338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0"/>
            <p:cNvSpPr/>
            <p:nvPr/>
          </p:nvSpPr>
          <p:spPr>
            <a:xfrm>
              <a:off x="5638800" y="4303825"/>
              <a:ext cx="233700" cy="338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0"/>
            <p:cNvSpPr/>
            <p:nvPr/>
          </p:nvSpPr>
          <p:spPr>
            <a:xfrm rot="10800000">
              <a:off x="6265388" y="5509181"/>
              <a:ext cx="233700" cy="3384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40"/>
          <p:cNvSpPr txBox="1"/>
          <p:nvPr/>
        </p:nvSpPr>
        <p:spPr>
          <a:xfrm>
            <a:off x="466825" y="5643125"/>
            <a:ext cx="3892200" cy="880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>
                <a:solidFill>
                  <a:schemeClr val="lt1"/>
                </a:solidFill>
              </a:rPr>
              <a:t>default branch is </a:t>
            </a:r>
            <a:r>
              <a:rPr i="1" lang="sv-SE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master</a:t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type="ctrTitle"/>
          </p:nvPr>
        </p:nvSpPr>
        <p:spPr>
          <a:xfrm>
            <a:off x="685800" y="347120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Branch Commands</a:t>
            </a:r>
            <a:endParaRPr/>
          </a:p>
        </p:txBody>
      </p:sp>
      <p:sp>
        <p:nvSpPr>
          <p:cNvPr id="254" name="Google Shape;254;p41"/>
          <p:cNvSpPr txBox="1"/>
          <p:nvPr/>
        </p:nvSpPr>
        <p:spPr>
          <a:xfrm>
            <a:off x="1124100" y="1874675"/>
            <a:ext cx="5989500" cy="3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new branch</a:t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-SE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 {branch-name}</a:t>
            </a:r>
            <a:endParaRPr i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Checkout branch</a:t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sv-SE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{branch-name}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new branch and checkout</a:t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sv-SE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-b {branch-name}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41"/>
          <p:cNvSpPr txBox="1"/>
          <p:nvPr/>
        </p:nvSpPr>
        <p:spPr>
          <a:xfrm>
            <a:off x="5422200" y="2604525"/>
            <a:ext cx="3721800" cy="16821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sv-SE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git checkout</a:t>
            </a:r>
            <a:r>
              <a:rPr lang="sv-SE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command lets you navigate between branches</a:t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ctrTitle"/>
          </p:nvPr>
        </p:nvSpPr>
        <p:spPr>
          <a:xfrm>
            <a:off x="3051602" y="0"/>
            <a:ext cx="3393586" cy="1183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ource Sans Pro"/>
              <a:buNone/>
            </a:pPr>
            <a:r>
              <a:rPr lang="sv-SE"/>
              <a:t>MERGE</a:t>
            </a:r>
            <a:endParaRPr/>
          </a:p>
        </p:txBody>
      </p:sp>
      <p:pic>
        <p:nvPicPr>
          <p:cNvPr descr="What is a merge?" id="262" name="Google Shape;26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583" y="1241732"/>
            <a:ext cx="8410575" cy="4581525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ctrTitle"/>
          </p:nvPr>
        </p:nvSpPr>
        <p:spPr>
          <a:xfrm>
            <a:off x="685800" y="347120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Merge Commands</a:t>
            </a:r>
            <a:endParaRPr/>
          </a:p>
        </p:txBody>
      </p:sp>
      <p:sp>
        <p:nvSpPr>
          <p:cNvPr id="269" name="Google Shape;269;p43"/>
          <p:cNvSpPr txBox="1"/>
          <p:nvPr/>
        </p:nvSpPr>
        <p:spPr>
          <a:xfrm>
            <a:off x="1124100" y="1874675"/>
            <a:ext cx="6329100" cy="22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Checkout master branch</a:t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-SE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master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Merge feature branch to master branch</a:t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-SE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</a:t>
            </a:r>
            <a:r>
              <a:rPr i="1" lang="sv-SE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merge </a:t>
            </a:r>
            <a:r>
              <a:rPr i="1" lang="sv-SE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feature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70" name="Google Shape;270;p43"/>
          <p:cNvGrpSpPr/>
          <p:nvPr/>
        </p:nvGrpSpPr>
        <p:grpSpPr>
          <a:xfrm>
            <a:off x="2594250" y="4927500"/>
            <a:ext cx="6261750" cy="1267751"/>
            <a:chOff x="2594250" y="4927500"/>
            <a:chExt cx="6261750" cy="1267751"/>
          </a:xfrm>
        </p:grpSpPr>
        <p:sp>
          <p:nvSpPr>
            <p:cNvPr id="271" name="Google Shape;271;p43"/>
            <p:cNvSpPr txBox="1"/>
            <p:nvPr/>
          </p:nvSpPr>
          <p:spPr>
            <a:xfrm>
              <a:off x="3654900" y="4927500"/>
              <a:ext cx="5201100" cy="1247100"/>
            </a:xfrm>
            <a:prstGeom prst="rect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-SE" sz="2400">
                  <a:solidFill>
                    <a:srgbClr val="FFFF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Merge manually is not recommended, instead use the merge tool in github</a:t>
              </a:r>
              <a:endParaRPr sz="2400">
                <a:solidFill>
                  <a:srgbClr val="FFFF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272" name="Google Shape;272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94250" y="4948150"/>
              <a:ext cx="1073272" cy="12471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998338"/>
            <a:ext cx="7620000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4"/>
          <p:cNvSpPr txBox="1"/>
          <p:nvPr>
            <p:ph type="ctrTitle"/>
          </p:nvPr>
        </p:nvSpPr>
        <p:spPr>
          <a:xfrm>
            <a:off x="685800" y="925093"/>
            <a:ext cx="7772400" cy="13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Source Sans Pro"/>
              <a:buNone/>
            </a:pPr>
            <a:r>
              <a:rPr lang="sv-SE" sz="6600"/>
              <a:t>GIT our hands dirty</a:t>
            </a:r>
            <a:endParaRPr sz="6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79" name="Google Shape;27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4048" y="4431923"/>
            <a:ext cx="704725" cy="7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/>
        </p:nvSpPr>
        <p:spPr>
          <a:xfrm>
            <a:off x="685800" y="1454350"/>
            <a:ext cx="7953300" cy="2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rabicPeriod"/>
            </a:pPr>
            <a:r>
              <a:rPr lang="sv-SE" sz="3000">
                <a:solidFill>
                  <a:schemeClr val="lt1"/>
                </a:solidFill>
              </a:rPr>
              <a:t>create and checkout new branch</a:t>
            </a:r>
            <a:endParaRPr sz="3000">
              <a:solidFill>
                <a:schemeClr val="lt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rabicPeriod"/>
            </a:pPr>
            <a:r>
              <a:rPr lang="sv-SE" sz="3000">
                <a:solidFill>
                  <a:schemeClr val="lt1"/>
                </a:solidFill>
              </a:rPr>
              <a:t>add or modify a file in your new branch</a:t>
            </a:r>
            <a:endParaRPr sz="3000">
              <a:solidFill>
                <a:schemeClr val="lt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rabicPeriod"/>
            </a:pPr>
            <a:r>
              <a:rPr lang="sv-SE" sz="3000">
                <a:solidFill>
                  <a:schemeClr val="lt1"/>
                </a:solidFill>
              </a:rPr>
              <a:t>stage and commit changes</a:t>
            </a:r>
            <a:endParaRPr sz="3000">
              <a:solidFill>
                <a:schemeClr val="lt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rabicPeriod"/>
            </a:pPr>
            <a:r>
              <a:rPr lang="sv-SE" sz="3000">
                <a:solidFill>
                  <a:schemeClr val="lt1"/>
                </a:solidFill>
              </a:rPr>
              <a:t>push to remote repository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86" name="Google Shape;286;p45"/>
          <p:cNvSpPr txBox="1"/>
          <p:nvPr>
            <p:ph type="ctrTitle"/>
          </p:nvPr>
        </p:nvSpPr>
        <p:spPr>
          <a:xfrm>
            <a:off x="685800" y="154125"/>
            <a:ext cx="8218800" cy="111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000"/>
              <a:t>Branching</a:t>
            </a:r>
            <a:r>
              <a:rPr lang="sv-SE" sz="4000"/>
              <a:t>:</a:t>
            </a:r>
            <a:endParaRPr sz="4000"/>
          </a:p>
        </p:txBody>
      </p:sp>
      <p:sp>
        <p:nvSpPr>
          <p:cNvPr id="287" name="Google Shape;287;p45"/>
          <p:cNvSpPr txBox="1"/>
          <p:nvPr/>
        </p:nvSpPr>
        <p:spPr>
          <a:xfrm>
            <a:off x="1416950" y="3933425"/>
            <a:ext cx="6928800" cy="2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-SE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-b new-branch</a:t>
            </a:r>
            <a:endParaRPr i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-SE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add {file}</a:t>
            </a:r>
            <a:endParaRPr i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-SE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“{commit message}”</a:t>
            </a:r>
            <a:endParaRPr i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-SE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push</a:t>
            </a:r>
            <a:endParaRPr i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/>
        </p:nvSpPr>
        <p:spPr>
          <a:xfrm>
            <a:off x="685800" y="1454350"/>
            <a:ext cx="7953300" cy="26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-"/>
            </a:pPr>
            <a:r>
              <a:rPr lang="sv-SE" sz="3000">
                <a:solidFill>
                  <a:schemeClr val="lt1"/>
                </a:solidFill>
              </a:rPr>
              <a:t>let you tell others about changes you’ve pushed to a branch in a repository</a:t>
            </a:r>
            <a:endParaRPr sz="3000">
              <a:solidFill>
                <a:schemeClr val="lt1"/>
              </a:solidFill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-"/>
            </a:pPr>
            <a:r>
              <a:rPr lang="sv-SE" sz="3000">
                <a:solidFill>
                  <a:schemeClr val="lt1"/>
                </a:solidFill>
              </a:rPr>
              <a:t>open for review and/or discussion about the propose changes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94" name="Google Shape;294;p46"/>
          <p:cNvSpPr txBox="1"/>
          <p:nvPr>
            <p:ph type="ctrTitle"/>
          </p:nvPr>
        </p:nvSpPr>
        <p:spPr>
          <a:xfrm>
            <a:off x="685800" y="154125"/>
            <a:ext cx="8218800" cy="111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000"/>
              <a:t>Pull Request (PR)</a:t>
            </a:r>
            <a:endParaRPr sz="4000"/>
          </a:p>
        </p:txBody>
      </p:sp>
      <p:sp>
        <p:nvSpPr>
          <p:cNvPr id="295" name="Google Shape;295;p46"/>
          <p:cNvSpPr txBox="1"/>
          <p:nvPr/>
        </p:nvSpPr>
        <p:spPr>
          <a:xfrm>
            <a:off x="372124" y="5583025"/>
            <a:ext cx="827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>
                <a:solidFill>
                  <a:srgbClr val="FFFF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ARE RESPONSIBLE FOR YOUR PR!</a:t>
            </a:r>
            <a:endParaRPr sz="2400">
              <a:solidFill>
                <a:srgbClr val="FFFF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/>
          <p:nvPr>
            <p:ph type="ctrTitle"/>
          </p:nvPr>
        </p:nvSpPr>
        <p:spPr>
          <a:xfrm>
            <a:off x="685800" y="499525"/>
            <a:ext cx="2844000" cy="86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PR Template</a:t>
            </a:r>
            <a:endParaRPr/>
          </a:p>
        </p:txBody>
      </p:sp>
      <p:pic>
        <p:nvPicPr>
          <p:cNvPr id="302" name="Google Shape;30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3550" y="699675"/>
            <a:ext cx="5309450" cy="5490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/>
        </p:nvSpPr>
        <p:spPr>
          <a:xfrm>
            <a:off x="1380993" y="336506"/>
            <a:ext cx="64227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 Review</a:t>
            </a:r>
            <a:endParaRPr sz="36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9" name="Google Shape;309;p48"/>
          <p:cNvSpPr txBox="1"/>
          <p:nvPr/>
        </p:nvSpPr>
        <p:spPr>
          <a:xfrm>
            <a:off x="388391" y="1234661"/>
            <a:ext cx="84150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one reviewing should not be the same one coding</a:t>
            </a:r>
            <a:endParaRPr sz="2400"/>
          </a:p>
          <a:p>
            <a:pPr indent="-2794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0" name="Google Shape;310;p48"/>
          <p:cNvSpPr txBox="1"/>
          <p:nvPr/>
        </p:nvSpPr>
        <p:spPr>
          <a:xfrm>
            <a:off x="794650" y="2329550"/>
            <a:ext cx="6204900" cy="23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AutoNum type="arabicPeriod"/>
            </a:pPr>
            <a:r>
              <a:rPr lang="sv-SE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Checkout the branch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AutoNum type="arabicPeriod"/>
            </a:pPr>
            <a:r>
              <a:rPr lang="sv-SE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Understand all the code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AutoNum type="arabicPeriod"/>
            </a:pPr>
            <a:r>
              <a:rPr lang="sv-SE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 it in your environment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AutoNum type="arabicPeriod"/>
            </a:pPr>
            <a:r>
              <a:rPr lang="sv-SE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Approved it if code reviewed and tested</a:t>
            </a:r>
            <a:endParaRPr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AutoNum type="arabicPeriod"/>
            </a:pPr>
            <a:r>
              <a:rPr lang="sv-SE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</a:t>
            </a:r>
            <a:r>
              <a:rPr b="1" lang="sv-SE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merge</a:t>
            </a:r>
            <a:endParaRPr b="1"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1" name="Google Shape;311;p48"/>
          <p:cNvSpPr txBox="1"/>
          <p:nvPr/>
        </p:nvSpPr>
        <p:spPr>
          <a:xfrm>
            <a:off x="794650" y="5350600"/>
            <a:ext cx="77289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>
                <a:solidFill>
                  <a:srgbClr val="FFFF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 If there are conflicts, talk to the author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ctrTitle"/>
          </p:nvPr>
        </p:nvSpPr>
        <p:spPr>
          <a:xfrm>
            <a:off x="685800" y="408198"/>
            <a:ext cx="7772400" cy="93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/>
              <a:t>What is Git?</a:t>
            </a:r>
            <a:endParaRPr sz="4400"/>
          </a:p>
        </p:txBody>
      </p:sp>
      <p:sp>
        <p:nvSpPr>
          <p:cNvPr id="99" name="Google Shape;99;p22"/>
          <p:cNvSpPr txBox="1"/>
          <p:nvPr>
            <p:ph type="ctrTitle"/>
          </p:nvPr>
        </p:nvSpPr>
        <p:spPr>
          <a:xfrm>
            <a:off x="685800" y="1873725"/>
            <a:ext cx="7772400" cy="461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3000">
                <a:latin typeface="Arial"/>
                <a:ea typeface="Arial"/>
                <a:cs typeface="Arial"/>
                <a:sym typeface="Arial"/>
              </a:rPr>
              <a:t>The most widely used modern </a:t>
            </a:r>
            <a:r>
              <a:rPr b="1" lang="sv-SE" sz="3000" u="sng">
                <a:latin typeface="Arial"/>
                <a:ea typeface="Arial"/>
                <a:cs typeface="Arial"/>
                <a:sym typeface="Arial"/>
              </a:rPr>
              <a:t>version control system </a:t>
            </a:r>
            <a:r>
              <a:rPr lang="sv-SE" sz="3000">
                <a:latin typeface="Arial"/>
                <a:ea typeface="Arial"/>
                <a:cs typeface="Arial"/>
                <a:sym typeface="Arial"/>
              </a:rPr>
              <a:t>in the world today.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3000">
                <a:latin typeface="Arial"/>
                <a:ea typeface="Arial"/>
                <a:cs typeface="Arial"/>
                <a:sym typeface="Arial"/>
              </a:rPr>
              <a:t>Git is a mature, actively maintained open source project originally developed in 2005 by Linus Torvalds, the famous creator of the Linux operating system kernel. 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/>
          <p:nvPr>
            <p:ph type="ctrTitle"/>
          </p:nvPr>
        </p:nvSpPr>
        <p:spPr>
          <a:xfrm>
            <a:off x="685800" y="2252120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800"/>
              <a:t>3. </a:t>
            </a:r>
            <a:r>
              <a:rPr lang="sv-SE" sz="4800"/>
              <a:t>GIT WORKFLOWS</a:t>
            </a:r>
            <a:endParaRPr sz="4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/>
          <p:nvPr>
            <p:ph type="ctrTitle"/>
          </p:nvPr>
        </p:nvSpPr>
        <p:spPr>
          <a:xfrm>
            <a:off x="685800" y="1109120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800"/>
              <a:t>GIT WORKFLOWS</a:t>
            </a:r>
            <a:endParaRPr sz="4800"/>
          </a:p>
        </p:txBody>
      </p:sp>
      <p:sp>
        <p:nvSpPr>
          <p:cNvPr id="324" name="Google Shape;324;p50"/>
          <p:cNvSpPr txBox="1"/>
          <p:nvPr>
            <p:ph type="ctrTitle"/>
          </p:nvPr>
        </p:nvSpPr>
        <p:spPr>
          <a:xfrm>
            <a:off x="838200" y="2556920"/>
            <a:ext cx="7772400" cy="147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sv-SE" sz="2400"/>
              <a:t>recommendation for how to use Git to accomplish work in a consistent and productive manner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sv-SE" sz="2400"/>
              <a:t>it depends on the team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/>
          <p:nvPr>
            <p:ph type="ctrTitle"/>
          </p:nvPr>
        </p:nvSpPr>
        <p:spPr>
          <a:xfrm>
            <a:off x="685800" y="499520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800"/>
              <a:t>3.1 Centralized Workflow</a:t>
            </a:r>
            <a:endParaRPr sz="4800"/>
          </a:p>
        </p:txBody>
      </p:sp>
      <p:pic>
        <p:nvPicPr>
          <p:cNvPr id="331" name="Google Shape;33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0" y="2263895"/>
            <a:ext cx="36195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/>
          <p:nvPr>
            <p:ph type="ctrTitle"/>
          </p:nvPr>
        </p:nvSpPr>
        <p:spPr>
          <a:xfrm>
            <a:off x="685800" y="499520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800"/>
              <a:t>Centralized Workflow</a:t>
            </a:r>
            <a:endParaRPr sz="4800"/>
          </a:p>
        </p:txBody>
      </p:sp>
      <p:sp>
        <p:nvSpPr>
          <p:cNvPr id="338" name="Google Shape;338;p52"/>
          <p:cNvSpPr txBox="1"/>
          <p:nvPr/>
        </p:nvSpPr>
        <p:spPr>
          <a:xfrm>
            <a:off x="1246900" y="2366300"/>
            <a:ext cx="7334100" cy="21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Char char="-"/>
            </a:pPr>
            <a:r>
              <a:rPr lang="sv-SE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uses a central repository</a:t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Char char="-"/>
            </a:pPr>
            <a:r>
              <a:rPr lang="sv-SE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changes are committed into a single branch</a:t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Char char="-"/>
            </a:pPr>
            <a:r>
              <a:rPr lang="sv-SE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hard to maintain for multiple developers</a:t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Char char="-"/>
            </a:pPr>
            <a:r>
              <a:rPr lang="sv-SE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 good for hotfixes</a:t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/>
          <p:nvPr>
            <p:ph type="ctrTitle"/>
          </p:nvPr>
        </p:nvSpPr>
        <p:spPr>
          <a:xfrm>
            <a:off x="685800" y="499520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800"/>
              <a:t>3.2 Feature Branch </a:t>
            </a:r>
            <a:r>
              <a:rPr lang="sv-SE" sz="4800"/>
              <a:t>Workflow</a:t>
            </a:r>
            <a:endParaRPr sz="4800"/>
          </a:p>
        </p:txBody>
      </p:sp>
      <p:pic>
        <p:nvPicPr>
          <p:cNvPr id="345" name="Google Shape;34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0" y="2263895"/>
            <a:ext cx="3619500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3"/>
          <p:cNvSpPr/>
          <p:nvPr/>
        </p:nvSpPr>
        <p:spPr>
          <a:xfrm>
            <a:off x="3471500" y="4350000"/>
            <a:ext cx="410925" cy="4534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3"/>
          <p:cNvSpPr/>
          <p:nvPr/>
        </p:nvSpPr>
        <p:spPr>
          <a:xfrm>
            <a:off x="4856625" y="4350000"/>
            <a:ext cx="410925" cy="4534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3"/>
          <p:cNvSpPr/>
          <p:nvPr/>
        </p:nvSpPr>
        <p:spPr>
          <a:xfrm>
            <a:off x="6170925" y="4350000"/>
            <a:ext cx="410925" cy="4534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53"/>
          <p:cNvSpPr txBox="1"/>
          <p:nvPr>
            <p:ph type="ctrTitle"/>
          </p:nvPr>
        </p:nvSpPr>
        <p:spPr>
          <a:xfrm>
            <a:off x="4991100" y="3052225"/>
            <a:ext cx="1484400" cy="917100"/>
          </a:xfrm>
          <a:prstGeom prst="rect">
            <a:avLst/>
          </a:prstGeom>
          <a:solidFill>
            <a:srgbClr val="4A86E8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 sz="1800">
                <a:solidFill>
                  <a:srgbClr val="000000"/>
                </a:solidFill>
              </a:rPr>
              <a:t>PR, review and merge</a:t>
            </a:r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4"/>
          <p:cNvSpPr txBox="1"/>
          <p:nvPr>
            <p:ph type="ctrTitle"/>
          </p:nvPr>
        </p:nvSpPr>
        <p:spPr>
          <a:xfrm>
            <a:off x="685800" y="499520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800"/>
              <a:t>Feature Branch Workflow</a:t>
            </a:r>
            <a:endParaRPr sz="4800"/>
          </a:p>
        </p:txBody>
      </p:sp>
      <p:sp>
        <p:nvSpPr>
          <p:cNvPr id="356" name="Google Shape;356;p54"/>
          <p:cNvSpPr txBox="1"/>
          <p:nvPr/>
        </p:nvSpPr>
        <p:spPr>
          <a:xfrm>
            <a:off x="1246900" y="2366300"/>
            <a:ext cx="73341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Char char="-"/>
            </a:pPr>
            <a:r>
              <a:rPr lang="sv-SE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branching model focused</a:t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Char char="-"/>
            </a:pPr>
            <a:r>
              <a:rPr lang="sv-SE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development should take place in a dedicated branch</a:t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Char char="-"/>
            </a:pPr>
            <a:r>
              <a:rPr lang="sv-SE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propose changes should go through pull request and reviews</a:t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Char char="-"/>
            </a:pPr>
            <a:r>
              <a:rPr lang="sv-SE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huge advantage for </a:t>
            </a:r>
            <a:r>
              <a:rPr lang="sv-SE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continuous</a:t>
            </a:r>
            <a:r>
              <a:rPr lang="sv-SE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integration</a:t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5"/>
          <p:cNvSpPr txBox="1"/>
          <p:nvPr>
            <p:ph type="ctrTitle"/>
          </p:nvPr>
        </p:nvSpPr>
        <p:spPr>
          <a:xfrm>
            <a:off x="685800" y="499520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800"/>
              <a:t>3.3 Gitflow</a:t>
            </a:r>
            <a:r>
              <a:rPr lang="sv-SE" sz="4800"/>
              <a:t> Workflow</a:t>
            </a:r>
            <a:endParaRPr sz="4800"/>
          </a:p>
        </p:txBody>
      </p:sp>
      <p:pic>
        <p:nvPicPr>
          <p:cNvPr id="363" name="Google Shape;36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450" y="2466970"/>
            <a:ext cx="636270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6"/>
          <p:cNvSpPr txBox="1"/>
          <p:nvPr>
            <p:ph type="ctrTitle"/>
          </p:nvPr>
        </p:nvSpPr>
        <p:spPr>
          <a:xfrm>
            <a:off x="685800" y="499520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800"/>
              <a:t>Gitflow</a:t>
            </a:r>
            <a:r>
              <a:rPr lang="sv-SE" sz="4800"/>
              <a:t> Workflow</a:t>
            </a:r>
            <a:endParaRPr sz="4800"/>
          </a:p>
        </p:txBody>
      </p:sp>
      <p:sp>
        <p:nvSpPr>
          <p:cNvPr id="370" name="Google Shape;370;p56"/>
          <p:cNvSpPr txBox="1"/>
          <p:nvPr/>
        </p:nvSpPr>
        <p:spPr>
          <a:xfrm>
            <a:off x="1246900" y="2366300"/>
            <a:ext cx="73341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Char char="-"/>
            </a:pPr>
            <a:r>
              <a:rPr b="1" lang="sv-SE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strict </a:t>
            </a:r>
            <a:r>
              <a:rPr lang="sv-SE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branching model</a:t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Char char="-"/>
            </a:pPr>
            <a:r>
              <a:rPr lang="sv-SE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suited for projects that has scheduled release cycle</a:t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Char char="-"/>
            </a:pPr>
            <a:r>
              <a:rPr lang="sv-SE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uses </a:t>
            </a:r>
            <a:r>
              <a:rPr i="1" lang="sv-SE" sz="2400" u="sng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git-flow </a:t>
            </a:r>
            <a:r>
              <a:rPr lang="sv-SE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toolset</a:t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Char char="-"/>
            </a:pPr>
            <a:r>
              <a:rPr i="1" lang="sv-SE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feature/ </a:t>
            </a:r>
            <a:r>
              <a:rPr lang="sv-SE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branch</a:t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Char char="-"/>
            </a:pPr>
            <a:r>
              <a:rPr i="1" lang="sv-SE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hotfix/ </a:t>
            </a:r>
            <a:r>
              <a:rPr lang="sv-SE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branch</a:t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Char char="-"/>
            </a:pPr>
            <a:r>
              <a:rPr i="1" lang="sv-SE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release/ </a:t>
            </a:r>
            <a:r>
              <a:rPr lang="sv-SE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branch</a:t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Char char="-"/>
            </a:pPr>
            <a:r>
              <a:rPr i="1" lang="sv-SE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support/ </a:t>
            </a:r>
            <a:r>
              <a:rPr lang="sv-SE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branch</a:t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7"/>
          <p:cNvSpPr txBox="1"/>
          <p:nvPr>
            <p:ph type="ctrTitle"/>
          </p:nvPr>
        </p:nvSpPr>
        <p:spPr>
          <a:xfrm>
            <a:off x="685800" y="2252120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Your team, your workflow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998338"/>
            <a:ext cx="7620000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8"/>
          <p:cNvSpPr txBox="1"/>
          <p:nvPr>
            <p:ph type="ctrTitle"/>
          </p:nvPr>
        </p:nvSpPr>
        <p:spPr>
          <a:xfrm>
            <a:off x="685800" y="925093"/>
            <a:ext cx="7772400" cy="13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Source Sans Pro"/>
              <a:buNone/>
            </a:pPr>
            <a:r>
              <a:rPr lang="sv-SE" sz="6600"/>
              <a:t>GIT our hands dirty</a:t>
            </a:r>
            <a:endParaRPr sz="6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83" name="Google Shape;38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4048" y="4431923"/>
            <a:ext cx="704725" cy="7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ctrTitle"/>
          </p:nvPr>
        </p:nvSpPr>
        <p:spPr>
          <a:xfrm>
            <a:off x="685800" y="408198"/>
            <a:ext cx="7772400" cy="93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/>
              <a:t>What is Version Control System?</a:t>
            </a:r>
            <a:endParaRPr sz="4400"/>
          </a:p>
        </p:txBody>
      </p:sp>
      <p:sp>
        <p:nvSpPr>
          <p:cNvPr id="106" name="Google Shape;106;p23"/>
          <p:cNvSpPr txBox="1"/>
          <p:nvPr>
            <p:ph type="ctrTitle"/>
          </p:nvPr>
        </p:nvSpPr>
        <p:spPr>
          <a:xfrm>
            <a:off x="685800" y="1873725"/>
            <a:ext cx="7772400" cy="461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>
                <a:latin typeface="Roboto"/>
                <a:ea typeface="Roboto"/>
                <a:cs typeface="Roboto"/>
                <a:sym typeface="Roboto"/>
              </a:rPr>
              <a:t>Version control systems are a category of software tools that help a software team </a:t>
            </a:r>
            <a:r>
              <a:rPr lang="sv-SE" sz="2400" u="sng">
                <a:latin typeface="Roboto"/>
                <a:ea typeface="Roboto"/>
                <a:cs typeface="Roboto"/>
                <a:sym typeface="Roboto"/>
              </a:rPr>
              <a:t>manage changes</a:t>
            </a:r>
            <a:r>
              <a:rPr lang="sv-SE" sz="2400">
                <a:latin typeface="Roboto"/>
                <a:ea typeface="Roboto"/>
                <a:cs typeface="Roboto"/>
                <a:sym typeface="Roboto"/>
              </a:rPr>
              <a:t> to source code over time.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>
                <a:latin typeface="Roboto"/>
                <a:ea typeface="Roboto"/>
                <a:cs typeface="Roboto"/>
                <a:sym typeface="Roboto"/>
              </a:rPr>
              <a:t>Version control software </a:t>
            </a:r>
            <a:r>
              <a:rPr lang="sv-SE" sz="2400" u="sng">
                <a:latin typeface="Roboto"/>
                <a:ea typeface="Roboto"/>
                <a:cs typeface="Roboto"/>
                <a:sym typeface="Roboto"/>
              </a:rPr>
              <a:t>keeps track</a:t>
            </a:r>
            <a:r>
              <a:rPr lang="sv-SE" sz="2400">
                <a:latin typeface="Roboto"/>
                <a:ea typeface="Roboto"/>
                <a:cs typeface="Roboto"/>
                <a:sym typeface="Roboto"/>
              </a:rPr>
              <a:t> of every modification to the code in a special kind of database.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>
                <a:latin typeface="Roboto"/>
                <a:ea typeface="Roboto"/>
                <a:cs typeface="Roboto"/>
                <a:sym typeface="Roboto"/>
              </a:rPr>
              <a:t>If a mistake is made, developers can turn back the clock and compare earlier versions of the code to help fix the mistake while minimizing disruption to all team members.</a:t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9"/>
          <p:cNvSpPr txBox="1"/>
          <p:nvPr>
            <p:ph type="ctrTitle"/>
          </p:nvPr>
        </p:nvSpPr>
        <p:spPr>
          <a:xfrm>
            <a:off x="2689598" y="351691"/>
            <a:ext cx="3764804" cy="727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"/>
              <a:buNone/>
            </a:pPr>
            <a:r>
              <a:rPr lang="sv-SE" sz="4800"/>
              <a:t>GOAL</a:t>
            </a:r>
            <a:endParaRPr/>
          </a:p>
        </p:txBody>
      </p:sp>
      <p:pic>
        <p:nvPicPr>
          <p:cNvPr descr="Image result for git images" id="389" name="Google Shape;38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2385" y="4154766"/>
            <a:ext cx="4603324" cy="2298788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9"/>
          <p:cNvSpPr txBox="1"/>
          <p:nvPr/>
        </p:nvSpPr>
        <p:spPr>
          <a:xfrm>
            <a:off x="726775" y="1248501"/>
            <a:ext cx="5729400" cy="41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sv-SE" sz="2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branches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sv-SE" sz="2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Commit with descriptive message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sv-SE" sz="2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pull request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sv-SE" sz="2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Review to approved pull request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sv-SE" sz="2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Rebase branch</a:t>
            </a:r>
            <a:endParaRPr sz="2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Char char="•"/>
            </a:pPr>
            <a:r>
              <a:rPr lang="sv-SE" sz="2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Resolved conflicts</a:t>
            </a:r>
            <a:endParaRPr sz="2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sv-SE" sz="2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Merge pull request</a:t>
            </a:r>
            <a:endParaRPr sz="2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0"/>
          <p:cNvSpPr txBox="1"/>
          <p:nvPr>
            <p:ph type="ctrTitle"/>
          </p:nvPr>
        </p:nvSpPr>
        <p:spPr>
          <a:xfrm>
            <a:off x="3609577" y="168675"/>
            <a:ext cx="2063255" cy="996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ource Sans Pro"/>
              <a:buNone/>
            </a:pPr>
            <a:r>
              <a:rPr lang="sv-SE"/>
              <a:t>REBASE</a:t>
            </a:r>
            <a:endParaRPr/>
          </a:p>
        </p:txBody>
      </p:sp>
      <p:pic>
        <p:nvPicPr>
          <p:cNvPr descr="What is a rebase?" id="397" name="Google Shape;39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703" y="1617992"/>
            <a:ext cx="7687261" cy="4187511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1"/>
          <p:cNvSpPr txBox="1"/>
          <p:nvPr>
            <p:ph type="ctrTitle"/>
          </p:nvPr>
        </p:nvSpPr>
        <p:spPr>
          <a:xfrm>
            <a:off x="685800" y="423320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How to rebase your branch:</a:t>
            </a:r>
            <a:endParaRPr/>
          </a:p>
        </p:txBody>
      </p:sp>
      <p:sp>
        <p:nvSpPr>
          <p:cNvPr id="404" name="Google Shape;404;p61"/>
          <p:cNvSpPr txBox="1"/>
          <p:nvPr/>
        </p:nvSpPr>
        <p:spPr>
          <a:xfrm>
            <a:off x="685800" y="2300175"/>
            <a:ext cx="7338000" cy="3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Char char="●"/>
            </a:pPr>
            <a:r>
              <a:rPr lang="sv-SE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{your-branch}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Char char="●"/>
            </a:pPr>
            <a:r>
              <a:rPr lang="sv-SE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fetch --all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Char char="●"/>
            </a:pPr>
            <a:r>
              <a:rPr lang="sv-SE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rebase origin/master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Courier New"/>
              <a:buChar char="●"/>
            </a:pPr>
            <a:r>
              <a:rPr lang="sv-SE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there are conflicts, resolve it</a:t>
            </a:r>
            <a:endParaRPr sz="24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Courier New"/>
              <a:buChar char="●"/>
            </a:pPr>
            <a:r>
              <a:rPr lang="sv-SE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git rebase --continue</a:t>
            </a:r>
            <a:endParaRPr sz="24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Char char="●"/>
            </a:pPr>
            <a:r>
              <a:rPr lang="sv-SE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push --force-with-lease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2"/>
          <p:cNvSpPr txBox="1"/>
          <p:nvPr>
            <p:ph type="ctrTitle"/>
          </p:nvPr>
        </p:nvSpPr>
        <p:spPr>
          <a:xfrm>
            <a:off x="231900" y="306025"/>
            <a:ext cx="58326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</a:pPr>
            <a:r>
              <a:rPr lang="sv-SE" sz="3200"/>
              <a:t>UNSURE ABOUT SOMETHING?</a:t>
            </a:r>
            <a:endParaRPr sz="3200"/>
          </a:p>
        </p:txBody>
      </p:sp>
      <p:sp>
        <p:nvSpPr>
          <p:cNvPr id="410" name="Google Shape;410;p62"/>
          <p:cNvSpPr txBox="1"/>
          <p:nvPr/>
        </p:nvSpPr>
        <p:spPr>
          <a:xfrm>
            <a:off x="3396300" y="965025"/>
            <a:ext cx="574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6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ASK PEOPLE!</a:t>
            </a:r>
            <a:endParaRPr sz="6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1" name="Google Shape;411;p62"/>
          <p:cNvSpPr txBox="1"/>
          <p:nvPr/>
        </p:nvSpPr>
        <p:spPr>
          <a:xfrm>
            <a:off x="5497729" y="5617757"/>
            <a:ext cx="362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000">
                <a:solidFill>
                  <a:srgbClr val="B8FAF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Happy Coding!</a:t>
            </a:r>
            <a:endParaRPr/>
          </a:p>
        </p:txBody>
      </p:sp>
      <p:pic>
        <p:nvPicPr>
          <p:cNvPr id="412" name="Google Shape;41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75" y="2207800"/>
            <a:ext cx="4967150" cy="41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ctrTitle"/>
          </p:nvPr>
        </p:nvSpPr>
        <p:spPr>
          <a:xfrm>
            <a:off x="685800" y="408198"/>
            <a:ext cx="7772400" cy="93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/>
              <a:t>Other</a:t>
            </a:r>
            <a:r>
              <a:rPr lang="sv-SE" sz="4400"/>
              <a:t> Version Control System</a:t>
            </a:r>
            <a:endParaRPr sz="4400"/>
          </a:p>
        </p:txBody>
      </p:sp>
      <p:sp>
        <p:nvSpPr>
          <p:cNvPr id="113" name="Google Shape;113;p24"/>
          <p:cNvSpPr txBox="1"/>
          <p:nvPr>
            <p:ph type="ctrTitle"/>
          </p:nvPr>
        </p:nvSpPr>
        <p:spPr>
          <a:xfrm>
            <a:off x="685800" y="1873725"/>
            <a:ext cx="7772400" cy="187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-"/>
            </a:pPr>
            <a:r>
              <a:rPr lang="sv-SE" sz="3000">
                <a:latin typeface="Roboto"/>
                <a:ea typeface="Roboto"/>
                <a:cs typeface="Roboto"/>
                <a:sym typeface="Roboto"/>
              </a:rPr>
              <a:t>Team Foundation Version Control (TFVC)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sv-SE" sz="3000">
                <a:latin typeface="Roboto"/>
                <a:ea typeface="Roboto"/>
                <a:cs typeface="Roboto"/>
                <a:sym typeface="Roboto"/>
              </a:rPr>
              <a:t>Subversion (SVN)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-"/>
            </a:pPr>
            <a:r>
              <a:rPr lang="sv-SE" sz="3000">
                <a:latin typeface="Roboto"/>
                <a:ea typeface="Roboto"/>
                <a:cs typeface="Roboto"/>
                <a:sym typeface="Roboto"/>
              </a:rPr>
              <a:t>Mercurial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750" y="4527325"/>
            <a:ext cx="190500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3225" y="4251725"/>
            <a:ext cx="1313750" cy="168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0450" y="4208250"/>
            <a:ext cx="174307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ctrTitle"/>
          </p:nvPr>
        </p:nvSpPr>
        <p:spPr>
          <a:xfrm>
            <a:off x="685800" y="408198"/>
            <a:ext cx="7772400" cy="93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/>
              <a:t>Why Git</a:t>
            </a:r>
            <a:r>
              <a:rPr lang="sv-SE" sz="4400"/>
              <a:t>?</a:t>
            </a:r>
            <a:endParaRPr sz="4400"/>
          </a:p>
        </p:txBody>
      </p:sp>
      <p:sp>
        <p:nvSpPr>
          <p:cNvPr id="123" name="Google Shape;123;p25"/>
          <p:cNvSpPr txBox="1"/>
          <p:nvPr>
            <p:ph type="ctrTitle"/>
          </p:nvPr>
        </p:nvSpPr>
        <p:spPr>
          <a:xfrm>
            <a:off x="685800" y="1416525"/>
            <a:ext cx="7772400" cy="60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>
                <a:latin typeface="Roboto"/>
                <a:ea typeface="Roboto"/>
                <a:cs typeface="Roboto"/>
                <a:sym typeface="Roboto"/>
              </a:rPr>
              <a:t>Git is a Distributed </a:t>
            </a:r>
            <a:r>
              <a:rPr lang="sv-SE" sz="2400">
                <a:latin typeface="Roboto"/>
                <a:ea typeface="Roboto"/>
                <a:cs typeface="Roboto"/>
                <a:sym typeface="Roboto"/>
              </a:rPr>
              <a:t>Version Control System.</a:t>
            </a:r>
            <a:endParaRPr sz="2400"/>
          </a:p>
        </p:txBody>
      </p:sp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100" y="2137750"/>
            <a:ext cx="6687795" cy="40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ctrTitle"/>
          </p:nvPr>
        </p:nvSpPr>
        <p:spPr>
          <a:xfrm>
            <a:off x="685800" y="408198"/>
            <a:ext cx="7772400" cy="93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/>
              <a:t>Files (and changes) location</a:t>
            </a:r>
            <a:endParaRPr sz="4400"/>
          </a:p>
        </p:txBody>
      </p:sp>
      <p:sp>
        <p:nvSpPr>
          <p:cNvPr id="131" name="Google Shape;131;p26"/>
          <p:cNvSpPr txBox="1"/>
          <p:nvPr>
            <p:ph type="ctrTitle"/>
          </p:nvPr>
        </p:nvSpPr>
        <p:spPr>
          <a:xfrm>
            <a:off x="685800" y="1416525"/>
            <a:ext cx="7772400" cy="48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latin typeface="Roboto"/>
                <a:ea typeface="Roboto"/>
                <a:cs typeface="Roboto"/>
                <a:sym typeface="Roboto"/>
              </a:rPr>
              <a:t>Think of files (and changes) as being in 5 different places or “states”</a:t>
            </a:r>
            <a:endParaRPr sz="1800"/>
          </a:p>
        </p:txBody>
      </p:sp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862" y="1975750"/>
            <a:ext cx="7712276" cy="432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6"/>
          <p:cNvSpPr txBox="1"/>
          <p:nvPr/>
        </p:nvSpPr>
        <p:spPr>
          <a:xfrm>
            <a:off x="7283075" y="4812250"/>
            <a:ext cx="1048500" cy="1083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rgbClr val="FFFF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GitHub</a:t>
            </a:r>
            <a:endParaRPr>
              <a:solidFill>
                <a:srgbClr val="FFFF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rgbClr val="FFFF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GitLab</a:t>
            </a:r>
            <a:endParaRPr>
              <a:solidFill>
                <a:srgbClr val="FFFF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rgbClr val="FFFF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Bitbucket</a:t>
            </a:r>
            <a:endParaRPr>
              <a:solidFill>
                <a:srgbClr val="FFFF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rgbClr val="FFFF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Azure</a:t>
            </a:r>
            <a:endParaRPr>
              <a:solidFill>
                <a:srgbClr val="FFFF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ctrTitle"/>
          </p:nvPr>
        </p:nvSpPr>
        <p:spPr>
          <a:xfrm>
            <a:off x="685800" y="408198"/>
            <a:ext cx="7772400" cy="93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/>
              <a:t>Files (and changes) flow</a:t>
            </a:r>
            <a:endParaRPr sz="4400"/>
          </a:p>
        </p:txBody>
      </p:sp>
      <p:sp>
        <p:nvSpPr>
          <p:cNvPr id="140" name="Google Shape;140;p27"/>
          <p:cNvSpPr txBox="1"/>
          <p:nvPr>
            <p:ph type="ctrTitle"/>
          </p:nvPr>
        </p:nvSpPr>
        <p:spPr>
          <a:xfrm>
            <a:off x="685800" y="1416525"/>
            <a:ext cx="7772400" cy="48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latin typeface="Roboto"/>
                <a:ea typeface="Roboto"/>
                <a:cs typeface="Roboto"/>
                <a:sym typeface="Roboto"/>
              </a:rPr>
              <a:t>Think of moving files (and changes) between those places</a:t>
            </a:r>
            <a:endParaRPr sz="1800"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975750"/>
            <a:ext cx="7772400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685800" y="408198"/>
            <a:ext cx="7772400" cy="93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/>
              <a:t>Dedicated Staging Area</a:t>
            </a:r>
            <a:endParaRPr sz="4400"/>
          </a:p>
        </p:txBody>
      </p:sp>
      <p:sp>
        <p:nvSpPr>
          <p:cNvPr id="148" name="Google Shape;148;p28"/>
          <p:cNvSpPr txBox="1"/>
          <p:nvPr>
            <p:ph type="ctrTitle"/>
          </p:nvPr>
        </p:nvSpPr>
        <p:spPr>
          <a:xfrm>
            <a:off x="685800" y="1416525"/>
            <a:ext cx="7772400" cy="48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latin typeface="Roboto"/>
                <a:ea typeface="Roboto"/>
                <a:cs typeface="Roboto"/>
                <a:sym typeface="Roboto"/>
              </a:rPr>
              <a:t>Choose and review which files and changes to commit before committing</a:t>
            </a:r>
            <a:endParaRPr sz="1800"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5" y="2075788"/>
            <a:ext cx="7867650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4-3 allman">
  <a:themeElements>
    <a:clrScheme name="Anpassad 1">
      <a:dk1>
        <a:srgbClr val="000000"/>
      </a:dk1>
      <a:lt1>
        <a:srgbClr val="FFFFFF"/>
      </a:lt1>
      <a:dk2>
        <a:srgbClr val="0C377B"/>
      </a:dk2>
      <a:lt2>
        <a:srgbClr val="00929B"/>
      </a:lt2>
      <a:accent1>
        <a:srgbClr val="D94F20"/>
      </a:accent1>
      <a:accent2>
        <a:srgbClr val="511866"/>
      </a:accent2>
      <a:accent3>
        <a:srgbClr val="0C377B"/>
      </a:accent3>
      <a:accent4>
        <a:srgbClr val="D94F20"/>
      </a:accent4>
      <a:accent5>
        <a:srgbClr val="009A64"/>
      </a:accent5>
      <a:accent6>
        <a:srgbClr val="00929B"/>
      </a:accent6>
      <a:hlink>
        <a:srgbClr val="D94F20"/>
      </a:hlink>
      <a:folHlink>
        <a:srgbClr val="D94F2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