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C4F2"/>
    <a:srgbClr val="143B4A"/>
    <a:srgbClr val="5C5C5C"/>
    <a:srgbClr val="469FC5"/>
    <a:srgbClr val="3B3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78159" autoAdjust="0"/>
  </p:normalViewPr>
  <p:slideViewPr>
    <p:cSldViewPr snapToGrid="0" snapToObjects="1">
      <p:cViewPr varScale="1">
        <p:scale>
          <a:sx n="76" d="100"/>
          <a:sy n="76" d="100"/>
        </p:scale>
        <p:origin x="91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251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7D57B7-4B4C-4CFC-9BE7-8053BFDBABD0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66A63AC4-0C9E-46B8-BA1D-253422BC4E12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 err="1" smtClean="0"/>
            <a:t>Reco</a:t>
          </a:r>
          <a:endParaRPr lang="en-GB" dirty="0"/>
        </a:p>
      </dgm:t>
    </dgm:pt>
    <dgm:pt modelId="{818B5E9A-7B3D-4541-A00C-C70A9E1C6FB1}" type="parTrans" cxnId="{24229F6F-CDBC-453E-845D-80B352278888}">
      <dgm:prSet/>
      <dgm:spPr/>
      <dgm:t>
        <a:bodyPr/>
        <a:lstStyle/>
        <a:p>
          <a:endParaRPr lang="en-GB"/>
        </a:p>
      </dgm:t>
    </dgm:pt>
    <dgm:pt modelId="{3C553E86-052B-4303-9292-439F9C523907}" type="sibTrans" cxnId="{24229F6F-CDBC-453E-845D-80B352278888}">
      <dgm:prSet/>
      <dgm:spPr/>
      <dgm:t>
        <a:bodyPr/>
        <a:lstStyle/>
        <a:p>
          <a:endParaRPr lang="en-GB"/>
        </a:p>
      </dgm:t>
    </dgm:pt>
    <dgm:pt modelId="{8D80F797-107D-4267-8FDD-7711A2B0B754}">
      <dgm:prSet phldrT="[Text]"/>
      <dgm:spPr/>
      <dgm:t>
        <a:bodyPr/>
        <a:lstStyle/>
        <a:p>
          <a:r>
            <a:rPr lang="en-US" dirty="0" smtClean="0"/>
            <a:t>Grab as much information as possible about our victims in the most stealthy way</a:t>
          </a:r>
          <a:endParaRPr lang="en-GB" dirty="0"/>
        </a:p>
      </dgm:t>
    </dgm:pt>
    <dgm:pt modelId="{227AE324-3B79-42DF-970A-96C33A0F8EF7}" type="parTrans" cxnId="{68611E0D-FA2B-4C3C-989F-CBC5F7C5D9BC}">
      <dgm:prSet/>
      <dgm:spPr/>
      <dgm:t>
        <a:bodyPr/>
        <a:lstStyle/>
        <a:p>
          <a:endParaRPr lang="en-GB"/>
        </a:p>
      </dgm:t>
    </dgm:pt>
    <dgm:pt modelId="{29D0F528-ECCC-4205-97F2-BA9135F801FF}" type="sibTrans" cxnId="{68611E0D-FA2B-4C3C-989F-CBC5F7C5D9BC}">
      <dgm:prSet/>
      <dgm:spPr/>
      <dgm:t>
        <a:bodyPr/>
        <a:lstStyle/>
        <a:p>
          <a:endParaRPr lang="en-GB"/>
        </a:p>
      </dgm:t>
    </dgm:pt>
    <dgm:pt modelId="{344DE979-7CBA-4131-B36B-052500EFEB62}">
      <dgm:prSet phldrT="[Text]"/>
      <dgm:spPr/>
      <dgm:t>
        <a:bodyPr/>
        <a:lstStyle/>
        <a:p>
          <a:r>
            <a:rPr lang="en-US" dirty="0" smtClean="0"/>
            <a:t>Quickly list all available attack surfaces.</a:t>
          </a:r>
          <a:endParaRPr lang="en-GB" dirty="0"/>
        </a:p>
      </dgm:t>
    </dgm:pt>
    <dgm:pt modelId="{EA87EA4A-F3EC-4328-8A20-430494250BF2}" type="parTrans" cxnId="{9501788D-8375-4C54-989A-E8E0937EBE73}">
      <dgm:prSet/>
      <dgm:spPr/>
      <dgm:t>
        <a:bodyPr/>
        <a:lstStyle/>
        <a:p>
          <a:endParaRPr lang="en-GB"/>
        </a:p>
      </dgm:t>
    </dgm:pt>
    <dgm:pt modelId="{49D101C7-8051-458C-9DBB-ECAAC6EC5101}" type="sibTrans" cxnId="{9501788D-8375-4C54-989A-E8E0937EBE73}">
      <dgm:prSet/>
      <dgm:spPr/>
      <dgm:t>
        <a:bodyPr/>
        <a:lstStyle/>
        <a:p>
          <a:endParaRPr lang="en-GB"/>
        </a:p>
      </dgm:t>
    </dgm:pt>
    <dgm:pt modelId="{858A40D5-9461-4DD8-9FBF-B7E5D92BF31D}">
      <dgm:prSet phldrT="[Text]"/>
      <dgm:spPr/>
      <dgm:t>
        <a:bodyPr/>
        <a:lstStyle/>
        <a:p>
          <a:r>
            <a:rPr lang="en-US" dirty="0" smtClean="0"/>
            <a:t>Perform operation on a variable number of victims.</a:t>
          </a:r>
          <a:endParaRPr lang="en-GB" dirty="0" smtClean="0"/>
        </a:p>
      </dgm:t>
    </dgm:pt>
    <dgm:pt modelId="{36FB65A2-0CAD-4D59-972D-A2E3638940EC}" type="parTrans" cxnId="{D40CE0AE-B4E7-4989-BFA0-D3C437FF76E0}">
      <dgm:prSet/>
      <dgm:spPr/>
      <dgm:t>
        <a:bodyPr/>
        <a:lstStyle/>
        <a:p>
          <a:endParaRPr lang="en-GB"/>
        </a:p>
      </dgm:t>
    </dgm:pt>
    <dgm:pt modelId="{57CE816A-F2C1-4408-AE20-7EEEBC3A99CC}" type="sibTrans" cxnId="{D40CE0AE-B4E7-4989-BFA0-D3C437FF76E0}">
      <dgm:prSet/>
      <dgm:spPr/>
      <dgm:t>
        <a:bodyPr/>
        <a:lstStyle/>
        <a:p>
          <a:endParaRPr lang="en-GB"/>
        </a:p>
      </dgm:t>
    </dgm:pt>
    <dgm:pt modelId="{AB3A26E7-8905-406C-A160-AAAA86546465}">
      <dgm:prSet/>
      <dgm:spPr/>
      <dgm:t>
        <a:bodyPr/>
        <a:lstStyle/>
        <a:p>
          <a:r>
            <a:rPr lang="en-US" dirty="0" smtClean="0"/>
            <a:t>Support, if possible, modern and quite old browsers.</a:t>
          </a:r>
          <a:endParaRPr lang="en-GB" dirty="0"/>
        </a:p>
      </dgm:t>
    </dgm:pt>
    <dgm:pt modelId="{6C387BA3-5FCC-46A7-8651-2005B237B681}" type="parTrans" cxnId="{714C6A29-F723-4FB1-BE79-6EDEFA7EEC5E}">
      <dgm:prSet/>
      <dgm:spPr/>
      <dgm:t>
        <a:bodyPr/>
        <a:lstStyle/>
        <a:p>
          <a:endParaRPr lang="en-GB"/>
        </a:p>
      </dgm:t>
    </dgm:pt>
    <dgm:pt modelId="{E7282643-CDB7-4EDB-9036-3EE4CEFD2A47}" type="sibTrans" cxnId="{714C6A29-F723-4FB1-BE79-6EDEFA7EEC5E}">
      <dgm:prSet/>
      <dgm:spPr/>
      <dgm:t>
        <a:bodyPr/>
        <a:lstStyle/>
        <a:p>
          <a:endParaRPr lang="en-GB"/>
        </a:p>
      </dgm:t>
    </dgm:pt>
    <dgm:pt modelId="{006CDCBF-EA48-4CA7-ACE8-22819E1CDF4A}" type="pres">
      <dgm:prSet presAssocID="{777D57B7-4B4C-4CFC-9BE7-8053BFDBABD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91C6B98-EE1C-4AFE-B124-42B27FA91669}" type="pres">
      <dgm:prSet presAssocID="{66A63AC4-0C9E-46B8-BA1D-253422BC4E12}" presName="root1" presStyleCnt="0"/>
      <dgm:spPr/>
    </dgm:pt>
    <dgm:pt modelId="{DDD90859-9962-4047-B22F-DFEFF171C276}" type="pres">
      <dgm:prSet presAssocID="{66A63AC4-0C9E-46B8-BA1D-253422BC4E1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1CC290C-2E7A-4553-9D06-645A26E2E6E9}" type="pres">
      <dgm:prSet presAssocID="{66A63AC4-0C9E-46B8-BA1D-253422BC4E12}" presName="level2hierChild" presStyleCnt="0"/>
      <dgm:spPr/>
    </dgm:pt>
    <dgm:pt modelId="{4B96EA8B-311F-40C4-8150-DA7F542E8D0D}" type="pres">
      <dgm:prSet presAssocID="{227AE324-3B79-42DF-970A-96C33A0F8EF7}" presName="conn2-1" presStyleLbl="parChTrans1D2" presStyleIdx="0" presStyleCnt="4"/>
      <dgm:spPr/>
      <dgm:t>
        <a:bodyPr/>
        <a:lstStyle/>
        <a:p>
          <a:endParaRPr lang="en-GB"/>
        </a:p>
      </dgm:t>
    </dgm:pt>
    <dgm:pt modelId="{5759769A-B5B0-4130-B271-DBDCEB139A27}" type="pres">
      <dgm:prSet presAssocID="{227AE324-3B79-42DF-970A-96C33A0F8EF7}" presName="connTx" presStyleLbl="parChTrans1D2" presStyleIdx="0" presStyleCnt="4"/>
      <dgm:spPr/>
      <dgm:t>
        <a:bodyPr/>
        <a:lstStyle/>
        <a:p>
          <a:endParaRPr lang="en-GB"/>
        </a:p>
      </dgm:t>
    </dgm:pt>
    <dgm:pt modelId="{20E6D6D5-2292-4850-AFE6-2D0F1A78EB05}" type="pres">
      <dgm:prSet presAssocID="{8D80F797-107D-4267-8FDD-7711A2B0B754}" presName="root2" presStyleCnt="0"/>
      <dgm:spPr/>
    </dgm:pt>
    <dgm:pt modelId="{6E008B9D-0479-4205-9A6B-352C1DB1F319}" type="pres">
      <dgm:prSet presAssocID="{8D80F797-107D-4267-8FDD-7711A2B0B754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C55C2CB-B040-491D-9120-44353BBD97A5}" type="pres">
      <dgm:prSet presAssocID="{8D80F797-107D-4267-8FDD-7711A2B0B754}" presName="level3hierChild" presStyleCnt="0"/>
      <dgm:spPr/>
    </dgm:pt>
    <dgm:pt modelId="{AC83A90C-A2D4-4973-BA49-CC50D9426706}" type="pres">
      <dgm:prSet presAssocID="{EA87EA4A-F3EC-4328-8A20-430494250BF2}" presName="conn2-1" presStyleLbl="parChTrans1D2" presStyleIdx="1" presStyleCnt="4"/>
      <dgm:spPr/>
      <dgm:t>
        <a:bodyPr/>
        <a:lstStyle/>
        <a:p>
          <a:endParaRPr lang="en-GB"/>
        </a:p>
      </dgm:t>
    </dgm:pt>
    <dgm:pt modelId="{7F94FC11-564F-4235-92F0-072887B4F0C0}" type="pres">
      <dgm:prSet presAssocID="{EA87EA4A-F3EC-4328-8A20-430494250BF2}" presName="connTx" presStyleLbl="parChTrans1D2" presStyleIdx="1" presStyleCnt="4"/>
      <dgm:spPr/>
      <dgm:t>
        <a:bodyPr/>
        <a:lstStyle/>
        <a:p>
          <a:endParaRPr lang="en-GB"/>
        </a:p>
      </dgm:t>
    </dgm:pt>
    <dgm:pt modelId="{0EB2C27A-8EEC-406A-8AA5-69FC78B9B8DB}" type="pres">
      <dgm:prSet presAssocID="{344DE979-7CBA-4131-B36B-052500EFEB62}" presName="root2" presStyleCnt="0"/>
      <dgm:spPr/>
    </dgm:pt>
    <dgm:pt modelId="{3F250D55-A98C-467E-ABB3-0510AD7FAF62}" type="pres">
      <dgm:prSet presAssocID="{344DE979-7CBA-4131-B36B-052500EFEB62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6807B27-1DF5-4D4A-B6A7-D868C0360A53}" type="pres">
      <dgm:prSet presAssocID="{344DE979-7CBA-4131-B36B-052500EFEB62}" presName="level3hierChild" presStyleCnt="0"/>
      <dgm:spPr/>
    </dgm:pt>
    <dgm:pt modelId="{137267D0-955F-4897-BD54-8A23ABB0E9E0}" type="pres">
      <dgm:prSet presAssocID="{36FB65A2-0CAD-4D59-972D-A2E3638940EC}" presName="conn2-1" presStyleLbl="parChTrans1D2" presStyleIdx="2" presStyleCnt="4"/>
      <dgm:spPr/>
      <dgm:t>
        <a:bodyPr/>
        <a:lstStyle/>
        <a:p>
          <a:endParaRPr lang="en-GB"/>
        </a:p>
      </dgm:t>
    </dgm:pt>
    <dgm:pt modelId="{567A1499-E675-42CE-9E09-3AD5A5943369}" type="pres">
      <dgm:prSet presAssocID="{36FB65A2-0CAD-4D59-972D-A2E3638940EC}" presName="connTx" presStyleLbl="parChTrans1D2" presStyleIdx="2" presStyleCnt="4"/>
      <dgm:spPr/>
      <dgm:t>
        <a:bodyPr/>
        <a:lstStyle/>
        <a:p>
          <a:endParaRPr lang="en-GB"/>
        </a:p>
      </dgm:t>
    </dgm:pt>
    <dgm:pt modelId="{43F19EE5-F59C-4B7E-8A78-7C48C985F10A}" type="pres">
      <dgm:prSet presAssocID="{858A40D5-9461-4DD8-9FBF-B7E5D92BF31D}" presName="root2" presStyleCnt="0"/>
      <dgm:spPr/>
    </dgm:pt>
    <dgm:pt modelId="{7AF6DA1C-E95D-4B97-A004-056A2BB6B39D}" type="pres">
      <dgm:prSet presAssocID="{858A40D5-9461-4DD8-9FBF-B7E5D92BF31D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DFD4B59-0A70-4D23-A9AC-0785DAF0B86A}" type="pres">
      <dgm:prSet presAssocID="{858A40D5-9461-4DD8-9FBF-B7E5D92BF31D}" presName="level3hierChild" presStyleCnt="0"/>
      <dgm:spPr/>
    </dgm:pt>
    <dgm:pt modelId="{E433B4EA-B20C-4A21-8F99-211AB9105F66}" type="pres">
      <dgm:prSet presAssocID="{6C387BA3-5FCC-46A7-8651-2005B237B681}" presName="conn2-1" presStyleLbl="parChTrans1D2" presStyleIdx="3" presStyleCnt="4"/>
      <dgm:spPr/>
      <dgm:t>
        <a:bodyPr/>
        <a:lstStyle/>
        <a:p>
          <a:endParaRPr lang="en-GB"/>
        </a:p>
      </dgm:t>
    </dgm:pt>
    <dgm:pt modelId="{B67A727B-7CE6-4BC2-A730-4D32AADAB414}" type="pres">
      <dgm:prSet presAssocID="{6C387BA3-5FCC-46A7-8651-2005B237B681}" presName="connTx" presStyleLbl="parChTrans1D2" presStyleIdx="3" presStyleCnt="4"/>
      <dgm:spPr/>
      <dgm:t>
        <a:bodyPr/>
        <a:lstStyle/>
        <a:p>
          <a:endParaRPr lang="en-GB"/>
        </a:p>
      </dgm:t>
    </dgm:pt>
    <dgm:pt modelId="{F6B7B543-0B6A-4C65-8189-0F7CBB3DDACE}" type="pres">
      <dgm:prSet presAssocID="{AB3A26E7-8905-406C-A160-AAAA86546465}" presName="root2" presStyleCnt="0"/>
      <dgm:spPr/>
    </dgm:pt>
    <dgm:pt modelId="{F6372DFE-5EFC-4DB3-B50B-91E43A288A09}" type="pres">
      <dgm:prSet presAssocID="{AB3A26E7-8905-406C-A160-AAAA8654646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C2E3FEE-C181-4932-A873-9A8AB075D91A}" type="pres">
      <dgm:prSet presAssocID="{AB3A26E7-8905-406C-A160-AAAA86546465}" presName="level3hierChild" presStyleCnt="0"/>
      <dgm:spPr/>
    </dgm:pt>
  </dgm:ptLst>
  <dgm:cxnLst>
    <dgm:cxn modelId="{2E223EB8-B071-4BF3-9A8E-401146663BC2}" type="presOf" srcId="{6C387BA3-5FCC-46A7-8651-2005B237B681}" destId="{B67A727B-7CE6-4BC2-A730-4D32AADAB414}" srcOrd="1" destOrd="0" presId="urn:microsoft.com/office/officeart/2008/layout/HorizontalMultiLevelHierarchy"/>
    <dgm:cxn modelId="{B25F76CE-D473-4B9B-9570-1CE943744FE3}" type="presOf" srcId="{36FB65A2-0CAD-4D59-972D-A2E3638940EC}" destId="{137267D0-955F-4897-BD54-8A23ABB0E9E0}" srcOrd="0" destOrd="0" presId="urn:microsoft.com/office/officeart/2008/layout/HorizontalMultiLevelHierarchy"/>
    <dgm:cxn modelId="{714C6A29-F723-4FB1-BE79-6EDEFA7EEC5E}" srcId="{66A63AC4-0C9E-46B8-BA1D-253422BC4E12}" destId="{AB3A26E7-8905-406C-A160-AAAA86546465}" srcOrd="3" destOrd="0" parTransId="{6C387BA3-5FCC-46A7-8651-2005B237B681}" sibTransId="{E7282643-CDB7-4EDB-9036-3EE4CEFD2A47}"/>
    <dgm:cxn modelId="{9501788D-8375-4C54-989A-E8E0937EBE73}" srcId="{66A63AC4-0C9E-46B8-BA1D-253422BC4E12}" destId="{344DE979-7CBA-4131-B36B-052500EFEB62}" srcOrd="1" destOrd="0" parTransId="{EA87EA4A-F3EC-4328-8A20-430494250BF2}" sibTransId="{49D101C7-8051-458C-9DBB-ECAAC6EC5101}"/>
    <dgm:cxn modelId="{20E7867F-31E0-4C10-9839-77F50F79C0F2}" type="presOf" srcId="{344DE979-7CBA-4131-B36B-052500EFEB62}" destId="{3F250D55-A98C-467E-ABB3-0510AD7FAF62}" srcOrd="0" destOrd="0" presId="urn:microsoft.com/office/officeart/2008/layout/HorizontalMultiLevelHierarchy"/>
    <dgm:cxn modelId="{24A88ACD-66E8-4F14-A30F-F27C476210DD}" type="presOf" srcId="{858A40D5-9461-4DD8-9FBF-B7E5D92BF31D}" destId="{7AF6DA1C-E95D-4B97-A004-056A2BB6B39D}" srcOrd="0" destOrd="0" presId="urn:microsoft.com/office/officeart/2008/layout/HorizontalMultiLevelHierarchy"/>
    <dgm:cxn modelId="{D40CE0AE-B4E7-4989-BFA0-D3C437FF76E0}" srcId="{66A63AC4-0C9E-46B8-BA1D-253422BC4E12}" destId="{858A40D5-9461-4DD8-9FBF-B7E5D92BF31D}" srcOrd="2" destOrd="0" parTransId="{36FB65A2-0CAD-4D59-972D-A2E3638940EC}" sibTransId="{57CE816A-F2C1-4408-AE20-7EEEBC3A99CC}"/>
    <dgm:cxn modelId="{F519006F-8575-45B8-ACF3-D42A9D291045}" type="presOf" srcId="{8D80F797-107D-4267-8FDD-7711A2B0B754}" destId="{6E008B9D-0479-4205-9A6B-352C1DB1F319}" srcOrd="0" destOrd="0" presId="urn:microsoft.com/office/officeart/2008/layout/HorizontalMultiLevelHierarchy"/>
    <dgm:cxn modelId="{15FA5456-9817-4B2D-A2F2-35287FBB5075}" type="presOf" srcId="{227AE324-3B79-42DF-970A-96C33A0F8EF7}" destId="{5759769A-B5B0-4130-B271-DBDCEB139A27}" srcOrd="1" destOrd="0" presId="urn:microsoft.com/office/officeart/2008/layout/HorizontalMultiLevelHierarchy"/>
    <dgm:cxn modelId="{9A78E675-4EE1-4CEB-B97F-7CF732024567}" type="presOf" srcId="{227AE324-3B79-42DF-970A-96C33A0F8EF7}" destId="{4B96EA8B-311F-40C4-8150-DA7F542E8D0D}" srcOrd="0" destOrd="0" presId="urn:microsoft.com/office/officeart/2008/layout/HorizontalMultiLevelHierarchy"/>
    <dgm:cxn modelId="{35C367AE-C701-42B7-B320-98045C8BAD76}" type="presOf" srcId="{777D57B7-4B4C-4CFC-9BE7-8053BFDBABD0}" destId="{006CDCBF-EA48-4CA7-ACE8-22819E1CDF4A}" srcOrd="0" destOrd="0" presId="urn:microsoft.com/office/officeart/2008/layout/HorizontalMultiLevelHierarchy"/>
    <dgm:cxn modelId="{EE37E9C4-A000-4EC1-83CD-F7CFE19FD4B6}" type="presOf" srcId="{AB3A26E7-8905-406C-A160-AAAA86546465}" destId="{F6372DFE-5EFC-4DB3-B50B-91E43A288A09}" srcOrd="0" destOrd="0" presId="urn:microsoft.com/office/officeart/2008/layout/HorizontalMultiLevelHierarchy"/>
    <dgm:cxn modelId="{1FFAC25A-6AD2-4D1B-AE01-A2997542A1B1}" type="presOf" srcId="{6C387BA3-5FCC-46A7-8651-2005B237B681}" destId="{E433B4EA-B20C-4A21-8F99-211AB9105F66}" srcOrd="0" destOrd="0" presId="urn:microsoft.com/office/officeart/2008/layout/HorizontalMultiLevelHierarchy"/>
    <dgm:cxn modelId="{68611E0D-FA2B-4C3C-989F-CBC5F7C5D9BC}" srcId="{66A63AC4-0C9E-46B8-BA1D-253422BC4E12}" destId="{8D80F797-107D-4267-8FDD-7711A2B0B754}" srcOrd="0" destOrd="0" parTransId="{227AE324-3B79-42DF-970A-96C33A0F8EF7}" sibTransId="{29D0F528-ECCC-4205-97F2-BA9135F801FF}"/>
    <dgm:cxn modelId="{297EDF51-446C-4BA1-9BBA-00A24FF62F2F}" type="presOf" srcId="{36FB65A2-0CAD-4D59-972D-A2E3638940EC}" destId="{567A1499-E675-42CE-9E09-3AD5A5943369}" srcOrd="1" destOrd="0" presId="urn:microsoft.com/office/officeart/2008/layout/HorizontalMultiLevelHierarchy"/>
    <dgm:cxn modelId="{24229F6F-CDBC-453E-845D-80B352278888}" srcId="{777D57B7-4B4C-4CFC-9BE7-8053BFDBABD0}" destId="{66A63AC4-0C9E-46B8-BA1D-253422BC4E12}" srcOrd="0" destOrd="0" parTransId="{818B5E9A-7B3D-4541-A00C-C70A9E1C6FB1}" sibTransId="{3C553E86-052B-4303-9292-439F9C523907}"/>
    <dgm:cxn modelId="{A8C60C84-816C-40B1-9721-A77B06C5B06F}" type="presOf" srcId="{EA87EA4A-F3EC-4328-8A20-430494250BF2}" destId="{7F94FC11-564F-4235-92F0-072887B4F0C0}" srcOrd="1" destOrd="0" presId="urn:microsoft.com/office/officeart/2008/layout/HorizontalMultiLevelHierarchy"/>
    <dgm:cxn modelId="{7AB7561A-C2D6-4912-94C7-320E1896D85D}" type="presOf" srcId="{66A63AC4-0C9E-46B8-BA1D-253422BC4E12}" destId="{DDD90859-9962-4047-B22F-DFEFF171C276}" srcOrd="0" destOrd="0" presId="urn:microsoft.com/office/officeart/2008/layout/HorizontalMultiLevelHierarchy"/>
    <dgm:cxn modelId="{8056DEDB-AB46-4A9D-9F69-A0781B78C225}" type="presOf" srcId="{EA87EA4A-F3EC-4328-8A20-430494250BF2}" destId="{AC83A90C-A2D4-4973-BA49-CC50D9426706}" srcOrd="0" destOrd="0" presId="urn:microsoft.com/office/officeart/2008/layout/HorizontalMultiLevelHierarchy"/>
    <dgm:cxn modelId="{FE34D254-8204-48AD-BA9F-1B409436ADAD}" type="presParOf" srcId="{006CDCBF-EA48-4CA7-ACE8-22819E1CDF4A}" destId="{B91C6B98-EE1C-4AFE-B124-42B27FA91669}" srcOrd="0" destOrd="0" presId="urn:microsoft.com/office/officeart/2008/layout/HorizontalMultiLevelHierarchy"/>
    <dgm:cxn modelId="{E9FCD654-5A10-47F4-9CEF-AE21795277FD}" type="presParOf" srcId="{B91C6B98-EE1C-4AFE-B124-42B27FA91669}" destId="{DDD90859-9962-4047-B22F-DFEFF171C276}" srcOrd="0" destOrd="0" presId="urn:microsoft.com/office/officeart/2008/layout/HorizontalMultiLevelHierarchy"/>
    <dgm:cxn modelId="{301635B5-97E4-4FD3-A3F8-F86D71FA14B6}" type="presParOf" srcId="{B91C6B98-EE1C-4AFE-B124-42B27FA91669}" destId="{B1CC290C-2E7A-4553-9D06-645A26E2E6E9}" srcOrd="1" destOrd="0" presId="urn:microsoft.com/office/officeart/2008/layout/HorizontalMultiLevelHierarchy"/>
    <dgm:cxn modelId="{0CEA9F43-692F-464C-A190-BE6FC06FC964}" type="presParOf" srcId="{B1CC290C-2E7A-4553-9D06-645A26E2E6E9}" destId="{4B96EA8B-311F-40C4-8150-DA7F542E8D0D}" srcOrd="0" destOrd="0" presId="urn:microsoft.com/office/officeart/2008/layout/HorizontalMultiLevelHierarchy"/>
    <dgm:cxn modelId="{B0A4CFA0-53CB-4804-8EB3-6B0C393DA08D}" type="presParOf" srcId="{4B96EA8B-311F-40C4-8150-DA7F542E8D0D}" destId="{5759769A-B5B0-4130-B271-DBDCEB139A27}" srcOrd="0" destOrd="0" presId="urn:microsoft.com/office/officeart/2008/layout/HorizontalMultiLevelHierarchy"/>
    <dgm:cxn modelId="{E3C3EB55-10DC-4ACF-B26E-F8983C51CE02}" type="presParOf" srcId="{B1CC290C-2E7A-4553-9D06-645A26E2E6E9}" destId="{20E6D6D5-2292-4850-AFE6-2D0F1A78EB05}" srcOrd="1" destOrd="0" presId="urn:microsoft.com/office/officeart/2008/layout/HorizontalMultiLevelHierarchy"/>
    <dgm:cxn modelId="{B0E8D65D-3F12-46AF-9DF2-4492D2F0EDAC}" type="presParOf" srcId="{20E6D6D5-2292-4850-AFE6-2D0F1A78EB05}" destId="{6E008B9D-0479-4205-9A6B-352C1DB1F319}" srcOrd="0" destOrd="0" presId="urn:microsoft.com/office/officeart/2008/layout/HorizontalMultiLevelHierarchy"/>
    <dgm:cxn modelId="{4E2A0A9C-1721-4F6D-ACB1-4EE6CBEEC368}" type="presParOf" srcId="{20E6D6D5-2292-4850-AFE6-2D0F1A78EB05}" destId="{DC55C2CB-B040-491D-9120-44353BBD97A5}" srcOrd="1" destOrd="0" presId="urn:microsoft.com/office/officeart/2008/layout/HorizontalMultiLevelHierarchy"/>
    <dgm:cxn modelId="{CE8B5C90-F6EF-45B3-BEF3-BAA4E03EA559}" type="presParOf" srcId="{B1CC290C-2E7A-4553-9D06-645A26E2E6E9}" destId="{AC83A90C-A2D4-4973-BA49-CC50D9426706}" srcOrd="2" destOrd="0" presId="urn:microsoft.com/office/officeart/2008/layout/HorizontalMultiLevelHierarchy"/>
    <dgm:cxn modelId="{2E2768FA-D88B-4D40-927D-F27836B7473B}" type="presParOf" srcId="{AC83A90C-A2D4-4973-BA49-CC50D9426706}" destId="{7F94FC11-564F-4235-92F0-072887B4F0C0}" srcOrd="0" destOrd="0" presId="urn:microsoft.com/office/officeart/2008/layout/HorizontalMultiLevelHierarchy"/>
    <dgm:cxn modelId="{4F4D13E8-CE43-41B7-B57C-A968E4A3FE95}" type="presParOf" srcId="{B1CC290C-2E7A-4553-9D06-645A26E2E6E9}" destId="{0EB2C27A-8EEC-406A-8AA5-69FC78B9B8DB}" srcOrd="3" destOrd="0" presId="urn:microsoft.com/office/officeart/2008/layout/HorizontalMultiLevelHierarchy"/>
    <dgm:cxn modelId="{11630100-70A8-4BCF-A6E1-4766829E378C}" type="presParOf" srcId="{0EB2C27A-8EEC-406A-8AA5-69FC78B9B8DB}" destId="{3F250D55-A98C-467E-ABB3-0510AD7FAF62}" srcOrd="0" destOrd="0" presId="urn:microsoft.com/office/officeart/2008/layout/HorizontalMultiLevelHierarchy"/>
    <dgm:cxn modelId="{2EFEA4EC-FCE2-45FD-8370-01E5763FF4E7}" type="presParOf" srcId="{0EB2C27A-8EEC-406A-8AA5-69FC78B9B8DB}" destId="{06807B27-1DF5-4D4A-B6A7-D868C0360A53}" srcOrd="1" destOrd="0" presId="urn:microsoft.com/office/officeart/2008/layout/HorizontalMultiLevelHierarchy"/>
    <dgm:cxn modelId="{3F6876B8-58FE-4EA4-A901-FCA38D49F8F2}" type="presParOf" srcId="{B1CC290C-2E7A-4553-9D06-645A26E2E6E9}" destId="{137267D0-955F-4897-BD54-8A23ABB0E9E0}" srcOrd="4" destOrd="0" presId="urn:microsoft.com/office/officeart/2008/layout/HorizontalMultiLevelHierarchy"/>
    <dgm:cxn modelId="{2399B73B-F5E7-49BD-B48B-1F6B342685B3}" type="presParOf" srcId="{137267D0-955F-4897-BD54-8A23ABB0E9E0}" destId="{567A1499-E675-42CE-9E09-3AD5A5943369}" srcOrd="0" destOrd="0" presId="urn:microsoft.com/office/officeart/2008/layout/HorizontalMultiLevelHierarchy"/>
    <dgm:cxn modelId="{ED349AA0-4EAE-406D-B75F-ABB126D2A219}" type="presParOf" srcId="{B1CC290C-2E7A-4553-9D06-645A26E2E6E9}" destId="{43F19EE5-F59C-4B7E-8A78-7C48C985F10A}" srcOrd="5" destOrd="0" presId="urn:microsoft.com/office/officeart/2008/layout/HorizontalMultiLevelHierarchy"/>
    <dgm:cxn modelId="{7745A2CD-B0BF-41DB-B78C-56D23F736880}" type="presParOf" srcId="{43F19EE5-F59C-4B7E-8A78-7C48C985F10A}" destId="{7AF6DA1C-E95D-4B97-A004-056A2BB6B39D}" srcOrd="0" destOrd="0" presId="urn:microsoft.com/office/officeart/2008/layout/HorizontalMultiLevelHierarchy"/>
    <dgm:cxn modelId="{7C13BC6A-B8FB-4B66-A058-BCD5AB5EAFC9}" type="presParOf" srcId="{43F19EE5-F59C-4B7E-8A78-7C48C985F10A}" destId="{EDFD4B59-0A70-4D23-A9AC-0785DAF0B86A}" srcOrd="1" destOrd="0" presId="urn:microsoft.com/office/officeart/2008/layout/HorizontalMultiLevelHierarchy"/>
    <dgm:cxn modelId="{D075EA99-00BC-496B-9B7D-8AA7A633017F}" type="presParOf" srcId="{B1CC290C-2E7A-4553-9D06-645A26E2E6E9}" destId="{E433B4EA-B20C-4A21-8F99-211AB9105F66}" srcOrd="6" destOrd="0" presId="urn:microsoft.com/office/officeart/2008/layout/HorizontalMultiLevelHierarchy"/>
    <dgm:cxn modelId="{963AA7D3-0D3B-4D03-AD45-749681B122B7}" type="presParOf" srcId="{E433B4EA-B20C-4A21-8F99-211AB9105F66}" destId="{B67A727B-7CE6-4BC2-A730-4D32AADAB414}" srcOrd="0" destOrd="0" presId="urn:microsoft.com/office/officeart/2008/layout/HorizontalMultiLevelHierarchy"/>
    <dgm:cxn modelId="{D31019B2-9622-4673-9043-3A55EFFC9AA2}" type="presParOf" srcId="{B1CC290C-2E7A-4553-9D06-645A26E2E6E9}" destId="{F6B7B543-0B6A-4C65-8189-0F7CBB3DDACE}" srcOrd="7" destOrd="0" presId="urn:microsoft.com/office/officeart/2008/layout/HorizontalMultiLevelHierarchy"/>
    <dgm:cxn modelId="{74673930-C1B3-4D1C-B985-737BE45CA9A9}" type="presParOf" srcId="{F6B7B543-0B6A-4C65-8189-0F7CBB3DDACE}" destId="{F6372DFE-5EFC-4DB3-B50B-91E43A288A09}" srcOrd="0" destOrd="0" presId="urn:microsoft.com/office/officeart/2008/layout/HorizontalMultiLevelHierarchy"/>
    <dgm:cxn modelId="{8341E6D1-74D1-4D33-A0CF-93233059B4FF}" type="presParOf" srcId="{F6B7B543-0B6A-4C65-8189-0F7CBB3DDACE}" destId="{CC2E3FEE-C181-4932-A873-9A8AB075D91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05C51A-9746-4EE4-90FD-EE6B223D1CD9}" type="doc">
      <dgm:prSet loTypeId="urn:microsoft.com/office/officeart/2008/layout/PictureStrip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FDCF2700-75D3-438D-968A-13E997401139}">
      <dgm:prSet phldrT="[Text]" custT="1"/>
      <dgm:spPr/>
      <dgm:t>
        <a:bodyPr/>
        <a:lstStyle/>
        <a:p>
          <a:r>
            <a:rPr lang="en-GB" sz="2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HTML5</a:t>
          </a:r>
        </a:p>
        <a:p>
          <a:r>
            <a:rPr lang="en-GB" sz="1800" i="1" dirty="0" smtClean="0">
              <a:solidFill>
                <a:schemeClr val="tx1"/>
              </a:solidFill>
            </a:rPr>
            <a:t>Cross Origin Resource Sharing.</a:t>
          </a:r>
        </a:p>
        <a:p>
          <a:r>
            <a:rPr lang="en-GB" sz="1800" i="1" dirty="0" err="1" smtClean="0">
              <a:solidFill>
                <a:schemeClr val="tx1"/>
              </a:solidFill>
            </a:rPr>
            <a:t>WebSocket</a:t>
          </a:r>
          <a:r>
            <a:rPr lang="en-GB" sz="1800" i="1" dirty="0" smtClean="0">
              <a:solidFill>
                <a:schemeClr val="tx1"/>
              </a:solidFill>
            </a:rPr>
            <a:t>.</a:t>
          </a:r>
          <a:endParaRPr lang="en-GB" sz="1800" i="1" dirty="0">
            <a:solidFill>
              <a:schemeClr val="tx1"/>
            </a:solidFill>
          </a:endParaRPr>
        </a:p>
      </dgm:t>
    </dgm:pt>
    <dgm:pt modelId="{9AD9B309-4B6D-4CDB-B1BF-029E6F4D769C}" type="parTrans" cxnId="{EF03F3F9-154A-4C24-B329-67D782CE51E3}">
      <dgm:prSet/>
      <dgm:spPr/>
      <dgm:t>
        <a:bodyPr/>
        <a:lstStyle/>
        <a:p>
          <a:endParaRPr lang="en-GB"/>
        </a:p>
      </dgm:t>
    </dgm:pt>
    <dgm:pt modelId="{D5930B1A-9911-476D-982D-C93519345401}" type="sibTrans" cxnId="{EF03F3F9-154A-4C24-B329-67D782CE51E3}">
      <dgm:prSet/>
      <dgm:spPr/>
      <dgm:t>
        <a:bodyPr/>
        <a:lstStyle/>
        <a:p>
          <a:endParaRPr lang="en-GB"/>
        </a:p>
      </dgm:t>
    </dgm:pt>
    <dgm:pt modelId="{90639171-3F7B-47AA-81DF-4BD4701739C4}">
      <dgm:prSet phldrT="[Text]" custT="1"/>
      <dgm:spPr/>
      <dgm:t>
        <a:bodyPr/>
        <a:lstStyle/>
        <a:p>
          <a:r>
            <a:rPr lang="en-GB" sz="2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JavaScript</a:t>
          </a:r>
        </a:p>
        <a:p>
          <a:r>
            <a:rPr lang="en-US" sz="1800" i="1" dirty="0" smtClean="0">
              <a:solidFill>
                <a:schemeClr val="tx1"/>
              </a:solidFill>
            </a:rPr>
            <a:t>New native features  + JQuery (branch 1.x).</a:t>
          </a:r>
        </a:p>
        <a:p>
          <a:r>
            <a:rPr lang="en-US" sz="1800" i="1" dirty="0" smtClean="0">
              <a:solidFill>
                <a:schemeClr val="tx1"/>
              </a:solidFill>
            </a:rPr>
            <a:t>Some other JavaScript libraries for specific job like hashing or cookie management.</a:t>
          </a:r>
          <a:endParaRPr lang="en-GB" sz="1800" i="1" dirty="0">
            <a:solidFill>
              <a:schemeClr val="tx1"/>
            </a:solidFill>
          </a:endParaRPr>
        </a:p>
      </dgm:t>
    </dgm:pt>
    <dgm:pt modelId="{8362893D-2648-4912-AB69-8A9D3C9FEC9D}" type="parTrans" cxnId="{F966B615-9C49-48A3-9CC7-F584F8429F32}">
      <dgm:prSet/>
      <dgm:spPr/>
      <dgm:t>
        <a:bodyPr/>
        <a:lstStyle/>
        <a:p>
          <a:endParaRPr lang="en-GB"/>
        </a:p>
      </dgm:t>
    </dgm:pt>
    <dgm:pt modelId="{58A1A14B-0F67-49E2-8F0A-CEDF0EDAB873}" type="sibTrans" cxnId="{F966B615-9C49-48A3-9CC7-F584F8429F32}">
      <dgm:prSet/>
      <dgm:spPr/>
      <dgm:t>
        <a:bodyPr/>
        <a:lstStyle/>
        <a:p>
          <a:endParaRPr lang="en-GB"/>
        </a:p>
      </dgm:t>
    </dgm:pt>
    <dgm:pt modelId="{8292A5C3-8B8E-42FE-B194-3D45F5FEEB40}">
      <dgm:prSet phldrT="[Text]" custT="1"/>
      <dgm:spPr/>
      <dgm:t>
        <a:bodyPr/>
        <a:lstStyle/>
        <a:p>
          <a:r>
            <a:rPr lang="en-GB" sz="2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PIWIK</a:t>
          </a:r>
        </a:p>
        <a:p>
          <a:r>
            <a:rPr lang="en-US" sz="1800" i="1" dirty="0" smtClean="0">
              <a:solidFill>
                <a:schemeClr val="tx1"/>
              </a:solidFill>
            </a:rPr>
            <a:t>Building block for report rendering and keep gathered data in-house.</a:t>
          </a:r>
          <a:endParaRPr lang="en-GB" sz="1800" i="1" dirty="0">
            <a:solidFill>
              <a:schemeClr val="tx1"/>
            </a:solidFill>
          </a:endParaRPr>
        </a:p>
      </dgm:t>
    </dgm:pt>
    <dgm:pt modelId="{A4F1CAD7-0E33-4434-9EFF-E4686AA69889}" type="parTrans" cxnId="{D61B968A-7E78-4519-80D9-A0A5AAB4FA85}">
      <dgm:prSet/>
      <dgm:spPr/>
      <dgm:t>
        <a:bodyPr/>
        <a:lstStyle/>
        <a:p>
          <a:endParaRPr lang="en-GB"/>
        </a:p>
      </dgm:t>
    </dgm:pt>
    <dgm:pt modelId="{974CDA49-3591-4AC1-BD4E-99F047B41078}" type="sibTrans" cxnId="{D61B968A-7E78-4519-80D9-A0A5AAB4FA85}">
      <dgm:prSet/>
      <dgm:spPr/>
      <dgm:t>
        <a:bodyPr/>
        <a:lstStyle/>
        <a:p>
          <a:endParaRPr lang="en-GB"/>
        </a:p>
      </dgm:t>
    </dgm:pt>
    <dgm:pt modelId="{E092B0A1-5666-4FC0-9F60-04D1894E6D50}">
      <dgm:prSet custT="1"/>
      <dgm:spPr/>
      <dgm:t>
        <a:bodyPr/>
        <a:lstStyle/>
        <a:p>
          <a:r>
            <a:rPr lang="en-GB" sz="2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PHP / </a:t>
          </a:r>
          <a:r>
            <a:rPr lang="en-GB" sz="2000" b="1" dirty="0" err="1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Symfony</a:t>
          </a:r>
          <a:r>
            <a:rPr lang="en-GB" sz="2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/ Composer</a:t>
          </a:r>
        </a:p>
        <a:p>
          <a:r>
            <a:rPr lang="en-GB" sz="1800" i="1" dirty="0" smtClean="0">
              <a:solidFill>
                <a:schemeClr val="tx1"/>
              </a:solidFill>
            </a:rPr>
            <a:t>Handle server side operations.</a:t>
          </a:r>
        </a:p>
        <a:p>
          <a:r>
            <a:rPr lang="en-US" sz="1800" i="1" dirty="0" smtClean="0">
              <a:solidFill>
                <a:schemeClr val="tx1"/>
              </a:solidFill>
              <a:sym typeface="Wingdings" panose="05000000000000000000" pitchFamily="2" charset="2"/>
            </a:rPr>
            <a:t>Our team is composed by PHP </a:t>
          </a:r>
          <a:r>
            <a:rPr lang="en-US" sz="1800" i="1" dirty="0" err="1" smtClean="0">
              <a:solidFill>
                <a:schemeClr val="tx1"/>
              </a:solidFill>
              <a:sym typeface="Wingdings" panose="05000000000000000000" pitchFamily="2" charset="2"/>
            </a:rPr>
            <a:t>integrist</a:t>
          </a:r>
          <a:r>
            <a:rPr lang="en-US" sz="1800" i="1" dirty="0" smtClean="0">
              <a:solidFill>
                <a:schemeClr val="tx1"/>
              </a:solidFill>
              <a:sym typeface="Wingdings" panose="05000000000000000000" pitchFamily="2" charset="2"/>
            </a:rPr>
            <a:t> so we can’t fight </a:t>
          </a:r>
          <a:r>
            <a:rPr lang="en-US" sz="1800" i="0" dirty="0" smtClean="0">
              <a:solidFill>
                <a:schemeClr val="tx1"/>
              </a:solidFill>
              <a:sym typeface="Wingdings" panose="05000000000000000000" pitchFamily="2" charset="2"/>
            </a:rPr>
            <a:t></a:t>
          </a:r>
          <a:endParaRPr lang="en-GB" sz="1800" i="0" dirty="0">
            <a:solidFill>
              <a:schemeClr val="tx1"/>
            </a:solidFill>
          </a:endParaRPr>
        </a:p>
      </dgm:t>
    </dgm:pt>
    <dgm:pt modelId="{2311B3D0-1C06-445B-AACC-61D3B315C08D}" type="parTrans" cxnId="{EF05866D-9E54-4EA4-A418-099C6D431F45}">
      <dgm:prSet/>
      <dgm:spPr/>
      <dgm:t>
        <a:bodyPr/>
        <a:lstStyle/>
        <a:p>
          <a:endParaRPr lang="en-GB"/>
        </a:p>
      </dgm:t>
    </dgm:pt>
    <dgm:pt modelId="{0C1F9B02-BF7E-428A-9202-AF719647CDAA}" type="sibTrans" cxnId="{EF05866D-9E54-4EA4-A418-099C6D431F45}">
      <dgm:prSet/>
      <dgm:spPr/>
      <dgm:t>
        <a:bodyPr/>
        <a:lstStyle/>
        <a:p>
          <a:endParaRPr lang="en-GB"/>
        </a:p>
      </dgm:t>
    </dgm:pt>
    <dgm:pt modelId="{577BBEBE-7A36-4B46-8ADB-693BE70853AE}" type="pres">
      <dgm:prSet presAssocID="{E105C51A-9746-4EE4-90FD-EE6B223D1CD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2C0B73E-ACE6-4E22-90B7-7C349B7980D1}" type="pres">
      <dgm:prSet presAssocID="{FDCF2700-75D3-438D-968A-13E997401139}" presName="composite" presStyleCnt="0"/>
      <dgm:spPr/>
    </dgm:pt>
    <dgm:pt modelId="{278EE529-F46C-4FCF-A2D0-B66561E8C3CF}" type="pres">
      <dgm:prSet presAssocID="{FDCF2700-75D3-438D-968A-13E997401139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DF0BDF-81F3-46E0-8ACB-62315F386C40}" type="pres">
      <dgm:prSet presAssocID="{FDCF2700-75D3-438D-968A-13E997401139}" presName="rect2" presStyleLbl="fgImgPlace1" presStyleIdx="0" presStyleCnt="4" custScaleX="44703" custScaleY="354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B77B9E8C-36C5-440D-85F0-CF37B8E3474D}" type="pres">
      <dgm:prSet presAssocID="{D5930B1A-9911-476D-982D-C93519345401}" presName="sibTrans" presStyleCnt="0"/>
      <dgm:spPr/>
    </dgm:pt>
    <dgm:pt modelId="{A17B05C0-7F08-43F8-9AF2-A80C58758939}" type="pres">
      <dgm:prSet presAssocID="{90639171-3F7B-47AA-81DF-4BD4701739C4}" presName="composite" presStyleCnt="0"/>
      <dgm:spPr/>
    </dgm:pt>
    <dgm:pt modelId="{8F0C5437-45C3-4C6A-A121-8703B1FD1D48}" type="pres">
      <dgm:prSet presAssocID="{90639171-3F7B-47AA-81DF-4BD4701739C4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2A5B12-E44C-463B-9EAD-86D50CEA3671}" type="pres">
      <dgm:prSet presAssocID="{90639171-3F7B-47AA-81DF-4BD4701739C4}" presName="rect2" presStyleLbl="fgImgPlace1" presStyleIdx="1" presStyleCnt="4" custScaleX="43575" custScaleY="3309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</dgm:spPr>
    </dgm:pt>
    <dgm:pt modelId="{B2EAE5A3-6DBA-4F83-8DC1-E770359E2B14}" type="pres">
      <dgm:prSet presAssocID="{58A1A14B-0F67-49E2-8F0A-CEDF0EDAB873}" presName="sibTrans" presStyleCnt="0"/>
      <dgm:spPr/>
    </dgm:pt>
    <dgm:pt modelId="{77BD2390-C996-483E-96E2-9E20FA9F4D5D}" type="pres">
      <dgm:prSet presAssocID="{8292A5C3-8B8E-42FE-B194-3D45F5FEEB40}" presName="composite" presStyleCnt="0"/>
      <dgm:spPr/>
    </dgm:pt>
    <dgm:pt modelId="{3465383F-4B7C-4061-9DD9-EA6FC1F6208C}" type="pres">
      <dgm:prSet presAssocID="{8292A5C3-8B8E-42FE-B194-3D45F5FEEB40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8444ED7-795B-4120-B608-D02540B4E97D}" type="pres">
      <dgm:prSet presAssocID="{8292A5C3-8B8E-42FE-B194-3D45F5FEEB40}" presName="rect2" presStyleLbl="fgImgPlace1" presStyleIdx="2" presStyleCnt="4" custScaleX="45046" custScaleY="3063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2E530A12-E63B-4CC2-9096-3E3EC438B416}" type="pres">
      <dgm:prSet presAssocID="{974CDA49-3591-4AC1-BD4E-99F047B41078}" presName="sibTrans" presStyleCnt="0"/>
      <dgm:spPr/>
    </dgm:pt>
    <dgm:pt modelId="{89CF11B6-8EEB-47D6-BF7D-3878ECE0AAA4}" type="pres">
      <dgm:prSet presAssocID="{E092B0A1-5666-4FC0-9F60-04D1894E6D50}" presName="composite" presStyleCnt="0"/>
      <dgm:spPr/>
    </dgm:pt>
    <dgm:pt modelId="{9D9F5C60-A04C-4DCE-9A8F-5304C716A644}" type="pres">
      <dgm:prSet presAssocID="{E092B0A1-5666-4FC0-9F60-04D1894E6D50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B93067-BAA8-45FC-8704-A930D5291033}" type="pres">
      <dgm:prSet presAssocID="{E092B0A1-5666-4FC0-9F60-04D1894E6D50}" presName="rect2" presStyleLbl="fgImgPlace1" presStyleIdx="3" presStyleCnt="4" custScaleX="64020" custScaleY="33371" custLinFactNeighborX="8889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</dgm:ptLst>
  <dgm:cxnLst>
    <dgm:cxn modelId="{F966B615-9C49-48A3-9CC7-F584F8429F32}" srcId="{E105C51A-9746-4EE4-90FD-EE6B223D1CD9}" destId="{90639171-3F7B-47AA-81DF-4BD4701739C4}" srcOrd="1" destOrd="0" parTransId="{8362893D-2648-4912-AB69-8A9D3C9FEC9D}" sibTransId="{58A1A14B-0F67-49E2-8F0A-CEDF0EDAB873}"/>
    <dgm:cxn modelId="{EF03F3F9-154A-4C24-B329-67D782CE51E3}" srcId="{E105C51A-9746-4EE4-90FD-EE6B223D1CD9}" destId="{FDCF2700-75D3-438D-968A-13E997401139}" srcOrd="0" destOrd="0" parTransId="{9AD9B309-4B6D-4CDB-B1BF-029E6F4D769C}" sibTransId="{D5930B1A-9911-476D-982D-C93519345401}"/>
    <dgm:cxn modelId="{EF05866D-9E54-4EA4-A418-099C6D431F45}" srcId="{E105C51A-9746-4EE4-90FD-EE6B223D1CD9}" destId="{E092B0A1-5666-4FC0-9F60-04D1894E6D50}" srcOrd="3" destOrd="0" parTransId="{2311B3D0-1C06-445B-AACC-61D3B315C08D}" sibTransId="{0C1F9B02-BF7E-428A-9202-AF719647CDAA}"/>
    <dgm:cxn modelId="{87FAFED7-3AB2-4228-A7D9-4C04DB403114}" type="presOf" srcId="{FDCF2700-75D3-438D-968A-13E997401139}" destId="{278EE529-F46C-4FCF-A2D0-B66561E8C3CF}" srcOrd="0" destOrd="0" presId="urn:microsoft.com/office/officeart/2008/layout/PictureStrips"/>
    <dgm:cxn modelId="{E2E826FB-53A1-412E-BD77-22A29EC362FA}" type="presOf" srcId="{E105C51A-9746-4EE4-90FD-EE6B223D1CD9}" destId="{577BBEBE-7A36-4B46-8ADB-693BE70853AE}" srcOrd="0" destOrd="0" presId="urn:microsoft.com/office/officeart/2008/layout/PictureStrips"/>
    <dgm:cxn modelId="{EA139D23-7A07-4A7F-86DC-6BD73F691926}" type="presOf" srcId="{E092B0A1-5666-4FC0-9F60-04D1894E6D50}" destId="{9D9F5C60-A04C-4DCE-9A8F-5304C716A644}" srcOrd="0" destOrd="0" presId="urn:microsoft.com/office/officeart/2008/layout/PictureStrips"/>
    <dgm:cxn modelId="{B998E347-9D04-41B9-92D8-6A58A153F4BD}" type="presOf" srcId="{8292A5C3-8B8E-42FE-B194-3D45F5FEEB40}" destId="{3465383F-4B7C-4061-9DD9-EA6FC1F6208C}" srcOrd="0" destOrd="0" presId="urn:microsoft.com/office/officeart/2008/layout/PictureStrips"/>
    <dgm:cxn modelId="{768980AE-C2F6-48AB-BFA5-64A93854DB85}" type="presOf" srcId="{90639171-3F7B-47AA-81DF-4BD4701739C4}" destId="{8F0C5437-45C3-4C6A-A121-8703B1FD1D48}" srcOrd="0" destOrd="0" presId="urn:microsoft.com/office/officeart/2008/layout/PictureStrips"/>
    <dgm:cxn modelId="{D61B968A-7E78-4519-80D9-A0A5AAB4FA85}" srcId="{E105C51A-9746-4EE4-90FD-EE6B223D1CD9}" destId="{8292A5C3-8B8E-42FE-B194-3D45F5FEEB40}" srcOrd="2" destOrd="0" parTransId="{A4F1CAD7-0E33-4434-9EFF-E4686AA69889}" sibTransId="{974CDA49-3591-4AC1-BD4E-99F047B41078}"/>
    <dgm:cxn modelId="{D68E9BFB-9669-42A3-B401-84CAA7979BCF}" type="presParOf" srcId="{577BBEBE-7A36-4B46-8ADB-693BE70853AE}" destId="{22C0B73E-ACE6-4E22-90B7-7C349B7980D1}" srcOrd="0" destOrd="0" presId="urn:microsoft.com/office/officeart/2008/layout/PictureStrips"/>
    <dgm:cxn modelId="{AC0C5A5E-B8D7-4C8A-ABD2-797E7510218D}" type="presParOf" srcId="{22C0B73E-ACE6-4E22-90B7-7C349B7980D1}" destId="{278EE529-F46C-4FCF-A2D0-B66561E8C3CF}" srcOrd="0" destOrd="0" presId="urn:microsoft.com/office/officeart/2008/layout/PictureStrips"/>
    <dgm:cxn modelId="{445B5694-8951-4875-AAF8-BA1207C4AB80}" type="presParOf" srcId="{22C0B73E-ACE6-4E22-90B7-7C349B7980D1}" destId="{37DF0BDF-81F3-46E0-8ACB-62315F386C40}" srcOrd="1" destOrd="0" presId="urn:microsoft.com/office/officeart/2008/layout/PictureStrips"/>
    <dgm:cxn modelId="{9AA522EF-97A1-4519-8B5C-8BA80F368DC6}" type="presParOf" srcId="{577BBEBE-7A36-4B46-8ADB-693BE70853AE}" destId="{B77B9E8C-36C5-440D-85F0-CF37B8E3474D}" srcOrd="1" destOrd="0" presId="urn:microsoft.com/office/officeart/2008/layout/PictureStrips"/>
    <dgm:cxn modelId="{18B66E5D-7F72-46C0-8BFE-ECFCB878F7D3}" type="presParOf" srcId="{577BBEBE-7A36-4B46-8ADB-693BE70853AE}" destId="{A17B05C0-7F08-43F8-9AF2-A80C58758939}" srcOrd="2" destOrd="0" presId="urn:microsoft.com/office/officeart/2008/layout/PictureStrips"/>
    <dgm:cxn modelId="{2FC5ED26-F113-4D96-AC81-F2A186FDD849}" type="presParOf" srcId="{A17B05C0-7F08-43F8-9AF2-A80C58758939}" destId="{8F0C5437-45C3-4C6A-A121-8703B1FD1D48}" srcOrd="0" destOrd="0" presId="urn:microsoft.com/office/officeart/2008/layout/PictureStrips"/>
    <dgm:cxn modelId="{5A203EA2-8008-4391-9DA3-15F508E302E0}" type="presParOf" srcId="{A17B05C0-7F08-43F8-9AF2-A80C58758939}" destId="{BB2A5B12-E44C-463B-9EAD-86D50CEA3671}" srcOrd="1" destOrd="0" presId="urn:microsoft.com/office/officeart/2008/layout/PictureStrips"/>
    <dgm:cxn modelId="{8D643295-37B7-4187-9C38-29D8A9835C3B}" type="presParOf" srcId="{577BBEBE-7A36-4B46-8ADB-693BE70853AE}" destId="{B2EAE5A3-6DBA-4F83-8DC1-E770359E2B14}" srcOrd="3" destOrd="0" presId="urn:microsoft.com/office/officeart/2008/layout/PictureStrips"/>
    <dgm:cxn modelId="{08EFDC85-F33A-4A14-BD9E-C4CCC948EC86}" type="presParOf" srcId="{577BBEBE-7A36-4B46-8ADB-693BE70853AE}" destId="{77BD2390-C996-483E-96E2-9E20FA9F4D5D}" srcOrd="4" destOrd="0" presId="urn:microsoft.com/office/officeart/2008/layout/PictureStrips"/>
    <dgm:cxn modelId="{54D786CC-538D-4ED1-B7A2-5CDBBE43DD97}" type="presParOf" srcId="{77BD2390-C996-483E-96E2-9E20FA9F4D5D}" destId="{3465383F-4B7C-4061-9DD9-EA6FC1F6208C}" srcOrd="0" destOrd="0" presId="urn:microsoft.com/office/officeart/2008/layout/PictureStrips"/>
    <dgm:cxn modelId="{90C2D679-D268-4D48-8AB4-9A11DEB556C7}" type="presParOf" srcId="{77BD2390-C996-483E-96E2-9E20FA9F4D5D}" destId="{D8444ED7-795B-4120-B608-D02540B4E97D}" srcOrd="1" destOrd="0" presId="urn:microsoft.com/office/officeart/2008/layout/PictureStrips"/>
    <dgm:cxn modelId="{F4EDEEF3-F0B9-40D2-9069-DE2CB4D201D5}" type="presParOf" srcId="{577BBEBE-7A36-4B46-8ADB-693BE70853AE}" destId="{2E530A12-E63B-4CC2-9096-3E3EC438B416}" srcOrd="5" destOrd="0" presId="urn:microsoft.com/office/officeart/2008/layout/PictureStrips"/>
    <dgm:cxn modelId="{C100551B-AF9F-4C8B-B939-5C5368285562}" type="presParOf" srcId="{577BBEBE-7A36-4B46-8ADB-693BE70853AE}" destId="{89CF11B6-8EEB-47D6-BF7D-3878ECE0AAA4}" srcOrd="6" destOrd="0" presId="urn:microsoft.com/office/officeart/2008/layout/PictureStrips"/>
    <dgm:cxn modelId="{13B33BF5-3A63-46CF-B2E0-2B212214EFE1}" type="presParOf" srcId="{89CF11B6-8EEB-47D6-BF7D-3878ECE0AAA4}" destId="{9D9F5C60-A04C-4DCE-9A8F-5304C716A644}" srcOrd="0" destOrd="0" presId="urn:microsoft.com/office/officeart/2008/layout/PictureStrips"/>
    <dgm:cxn modelId="{BC88C299-0CEC-4D58-ACBB-C824473B630B}" type="presParOf" srcId="{89CF11B6-8EEB-47D6-BF7D-3878ECE0AAA4}" destId="{2FB93067-BAA8-45FC-8704-A930D529103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56EB85-D828-42E3-9ACD-F3DFC496E0FD}" type="doc">
      <dgm:prSet loTypeId="urn:microsoft.com/office/officeart/2005/8/layout/target1" loCatId="relationship" qsTypeId="urn:microsoft.com/office/officeart/2005/8/quickstyle/simple5" qsCatId="simple" csTypeId="urn:microsoft.com/office/officeart/2005/8/colors/colorful1" csCatId="colorful" phldr="1"/>
      <dgm:spPr/>
    </dgm:pt>
    <dgm:pt modelId="{E2E40474-B525-4C9E-B251-8FB4B492C9B4}">
      <dgm:prSet phldrT="[Text]"/>
      <dgm:spPr/>
      <dgm:t>
        <a:bodyPr/>
        <a:lstStyle/>
        <a:p>
          <a:r>
            <a:rPr lang="en-GB" smtClean="0"/>
            <a:t>User</a:t>
          </a:r>
          <a:endParaRPr lang="en-GB" dirty="0"/>
        </a:p>
      </dgm:t>
    </dgm:pt>
    <dgm:pt modelId="{F4B6C258-8438-4FF9-B690-F142C18475A1}" type="parTrans" cxnId="{040CE69E-7620-4E6F-9898-BD3A591847D5}">
      <dgm:prSet/>
      <dgm:spPr/>
      <dgm:t>
        <a:bodyPr/>
        <a:lstStyle/>
        <a:p>
          <a:endParaRPr lang="en-GB"/>
        </a:p>
      </dgm:t>
    </dgm:pt>
    <dgm:pt modelId="{1F3761AE-67E8-432D-A73C-A1BCC95E3C9A}" type="sibTrans" cxnId="{040CE69E-7620-4E6F-9898-BD3A591847D5}">
      <dgm:prSet/>
      <dgm:spPr/>
      <dgm:t>
        <a:bodyPr/>
        <a:lstStyle/>
        <a:p>
          <a:endParaRPr lang="en-GB"/>
        </a:p>
      </dgm:t>
    </dgm:pt>
    <dgm:pt modelId="{13D76B65-2D70-4BF4-AC6B-2957F90701FB}">
      <dgm:prSet phldrT="[Text]"/>
      <dgm:spPr/>
      <dgm:t>
        <a:bodyPr/>
        <a:lstStyle/>
        <a:p>
          <a:r>
            <a:rPr lang="en-GB" dirty="0" smtClean="0"/>
            <a:t>Web proxy</a:t>
          </a:r>
          <a:endParaRPr lang="en-GB" dirty="0"/>
        </a:p>
      </dgm:t>
    </dgm:pt>
    <dgm:pt modelId="{539F4F06-0FCD-4E58-98AC-FFB483FD6A76}" type="parTrans" cxnId="{CDC13B8D-CA31-40CA-8943-EDD83EBE16B8}">
      <dgm:prSet/>
      <dgm:spPr/>
      <dgm:t>
        <a:bodyPr/>
        <a:lstStyle/>
        <a:p>
          <a:endParaRPr lang="en-GB"/>
        </a:p>
      </dgm:t>
    </dgm:pt>
    <dgm:pt modelId="{47B61F94-C446-4F45-BEF0-A8E2368F8BDE}" type="sibTrans" cxnId="{CDC13B8D-CA31-40CA-8943-EDD83EBE16B8}">
      <dgm:prSet/>
      <dgm:spPr/>
      <dgm:t>
        <a:bodyPr/>
        <a:lstStyle/>
        <a:p>
          <a:endParaRPr lang="en-GB"/>
        </a:p>
      </dgm:t>
    </dgm:pt>
    <dgm:pt modelId="{5C7FAF9E-A140-4780-A6B6-AED52EFFA674}">
      <dgm:prSet/>
      <dgm:spPr/>
      <dgm:t>
        <a:bodyPr/>
        <a:lstStyle/>
        <a:p>
          <a:r>
            <a:rPr lang="en-GB" dirty="0" smtClean="0"/>
            <a:t>Firewall</a:t>
          </a:r>
          <a:endParaRPr lang="en-GB" dirty="0"/>
        </a:p>
      </dgm:t>
    </dgm:pt>
    <dgm:pt modelId="{7ABAD3B1-5CAB-4337-A7C6-7AD643387018}" type="parTrans" cxnId="{60FF1B66-621C-4D62-8E68-55D9EBA66B79}">
      <dgm:prSet/>
      <dgm:spPr/>
      <dgm:t>
        <a:bodyPr/>
        <a:lstStyle/>
        <a:p>
          <a:endParaRPr lang="en-GB"/>
        </a:p>
      </dgm:t>
    </dgm:pt>
    <dgm:pt modelId="{F23CF350-E24C-467E-A3A4-BAFDAFD3BF69}" type="sibTrans" cxnId="{60FF1B66-621C-4D62-8E68-55D9EBA66B79}">
      <dgm:prSet/>
      <dgm:spPr/>
      <dgm:t>
        <a:bodyPr/>
        <a:lstStyle/>
        <a:p>
          <a:endParaRPr lang="en-GB"/>
        </a:p>
      </dgm:t>
    </dgm:pt>
    <dgm:pt modelId="{430B23C7-9299-444B-A4FD-5B12D4C8FE43}">
      <dgm:prSet phldrT="[Text]"/>
      <dgm:spPr/>
      <dgm:t>
        <a:bodyPr/>
        <a:lstStyle/>
        <a:p>
          <a:r>
            <a:rPr lang="en-GB" dirty="0" smtClean="0"/>
            <a:t>Workstation antivirus</a:t>
          </a:r>
          <a:endParaRPr lang="en-GB" dirty="0"/>
        </a:p>
      </dgm:t>
    </dgm:pt>
    <dgm:pt modelId="{3F01290D-258B-4261-B396-C1F0C120913A}" type="sibTrans" cxnId="{6DCDB7AE-B457-4B9A-BB63-0B8346BA0491}">
      <dgm:prSet/>
      <dgm:spPr/>
      <dgm:t>
        <a:bodyPr/>
        <a:lstStyle/>
        <a:p>
          <a:endParaRPr lang="en-GB"/>
        </a:p>
      </dgm:t>
    </dgm:pt>
    <dgm:pt modelId="{759E9814-AE7E-483D-AC17-2DA721832E46}" type="parTrans" cxnId="{6DCDB7AE-B457-4B9A-BB63-0B8346BA0491}">
      <dgm:prSet/>
      <dgm:spPr/>
      <dgm:t>
        <a:bodyPr/>
        <a:lstStyle/>
        <a:p>
          <a:endParaRPr lang="en-GB"/>
        </a:p>
      </dgm:t>
    </dgm:pt>
    <dgm:pt modelId="{26B54C0D-8C49-436F-A9C7-B0148A5D292C}" type="pres">
      <dgm:prSet presAssocID="{9B56EB85-D828-42E3-9ACD-F3DFC496E0FD}" presName="composite" presStyleCnt="0">
        <dgm:presLayoutVars>
          <dgm:chMax val="5"/>
          <dgm:dir/>
          <dgm:resizeHandles val="exact"/>
        </dgm:presLayoutVars>
      </dgm:prSet>
      <dgm:spPr/>
    </dgm:pt>
    <dgm:pt modelId="{4CC73C9D-FCCA-4189-973D-3D8EE52B5E69}" type="pres">
      <dgm:prSet presAssocID="{E2E40474-B525-4C9E-B251-8FB4B492C9B4}" presName="circle1" presStyleLbl="lnNode1" presStyleIdx="0" presStyleCnt="4"/>
      <dgm:spPr/>
    </dgm:pt>
    <dgm:pt modelId="{B4BE7B6F-06BB-48B1-AEC8-8D050B944601}" type="pres">
      <dgm:prSet presAssocID="{E2E40474-B525-4C9E-B251-8FB4B492C9B4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AA2069-8983-4749-9B35-F92A9C24A2CF}" type="pres">
      <dgm:prSet presAssocID="{E2E40474-B525-4C9E-B251-8FB4B492C9B4}" presName="line1" presStyleLbl="callout" presStyleIdx="0" presStyleCnt="8"/>
      <dgm:spPr>
        <a:ln>
          <a:solidFill>
            <a:schemeClr val="tx1"/>
          </a:solidFill>
        </a:ln>
      </dgm:spPr>
    </dgm:pt>
    <dgm:pt modelId="{675B9E5F-9204-4247-A52E-B18DE4E2808E}" type="pres">
      <dgm:prSet presAssocID="{E2E40474-B525-4C9E-B251-8FB4B492C9B4}" presName="d1" presStyleLbl="callout" presStyleIdx="1" presStyleCnt="8"/>
      <dgm:spPr>
        <a:ln>
          <a:solidFill>
            <a:schemeClr val="tx1"/>
          </a:solidFill>
        </a:ln>
      </dgm:spPr>
    </dgm:pt>
    <dgm:pt modelId="{2FE775E2-B143-4C9D-9FA9-0FBD08E59136}" type="pres">
      <dgm:prSet presAssocID="{430B23C7-9299-444B-A4FD-5B12D4C8FE43}" presName="circle2" presStyleLbl="lnNode1" presStyleIdx="1" presStyleCnt="4"/>
      <dgm:spPr/>
    </dgm:pt>
    <dgm:pt modelId="{4D395443-CD4B-4C7F-8E10-EDF2B38DE433}" type="pres">
      <dgm:prSet presAssocID="{430B23C7-9299-444B-A4FD-5B12D4C8FE43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327E39-2871-42FF-B313-A2BE78ABF9EA}" type="pres">
      <dgm:prSet presAssocID="{430B23C7-9299-444B-A4FD-5B12D4C8FE43}" presName="line2" presStyleLbl="callout" presStyleIdx="2" presStyleCnt="8"/>
      <dgm:spPr>
        <a:ln>
          <a:solidFill>
            <a:schemeClr val="tx1"/>
          </a:solidFill>
        </a:ln>
      </dgm:spPr>
    </dgm:pt>
    <dgm:pt modelId="{D69FA3BE-0534-479D-B6A8-BA89A1757B19}" type="pres">
      <dgm:prSet presAssocID="{430B23C7-9299-444B-A4FD-5B12D4C8FE43}" presName="d2" presStyleLbl="callout" presStyleIdx="3" presStyleCnt="8"/>
      <dgm:spPr>
        <a:ln>
          <a:solidFill>
            <a:schemeClr val="tx1"/>
          </a:solidFill>
        </a:ln>
      </dgm:spPr>
    </dgm:pt>
    <dgm:pt modelId="{DDD8570F-BEE0-4DE6-A56F-F64D8A35A8DA}" type="pres">
      <dgm:prSet presAssocID="{13D76B65-2D70-4BF4-AC6B-2957F90701FB}" presName="circle3" presStyleLbl="lnNode1" presStyleIdx="2" presStyleCnt="4"/>
      <dgm:spPr/>
    </dgm:pt>
    <dgm:pt modelId="{158335D1-C87B-43CA-B1AB-CAC4FBC3D2E2}" type="pres">
      <dgm:prSet presAssocID="{13D76B65-2D70-4BF4-AC6B-2957F90701FB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CA40F0F-7505-44A0-9589-FC4D6CFC5FB5}" type="pres">
      <dgm:prSet presAssocID="{13D76B65-2D70-4BF4-AC6B-2957F90701FB}" presName="line3" presStyleLbl="callout" presStyleIdx="4" presStyleCnt="8"/>
      <dgm:spPr>
        <a:ln>
          <a:solidFill>
            <a:schemeClr val="tx1"/>
          </a:solidFill>
        </a:ln>
      </dgm:spPr>
    </dgm:pt>
    <dgm:pt modelId="{16424ADE-4883-4568-B4B2-9CC749166981}" type="pres">
      <dgm:prSet presAssocID="{13D76B65-2D70-4BF4-AC6B-2957F90701FB}" presName="d3" presStyleLbl="callout" presStyleIdx="5" presStyleCnt="8"/>
      <dgm:spPr>
        <a:ln>
          <a:solidFill>
            <a:schemeClr val="tx1"/>
          </a:solidFill>
        </a:ln>
      </dgm:spPr>
    </dgm:pt>
    <dgm:pt modelId="{23DA6102-931E-4FC8-8575-DDBCFF12CF5E}" type="pres">
      <dgm:prSet presAssocID="{5C7FAF9E-A140-4780-A6B6-AED52EFFA674}" presName="circle4" presStyleLbl="lnNode1" presStyleIdx="3" presStyleCnt="4"/>
      <dgm:spPr/>
    </dgm:pt>
    <dgm:pt modelId="{D0F0CC72-6BF1-4870-B2AE-9D4DED324027}" type="pres">
      <dgm:prSet presAssocID="{5C7FAF9E-A140-4780-A6B6-AED52EFFA674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18A0FD3-AF9A-4563-B6AB-6259EEBD4BBC}" type="pres">
      <dgm:prSet presAssocID="{5C7FAF9E-A140-4780-A6B6-AED52EFFA674}" presName="line4" presStyleLbl="callout" presStyleIdx="6" presStyleCnt="8"/>
      <dgm:spPr>
        <a:ln>
          <a:solidFill>
            <a:schemeClr val="tx1"/>
          </a:solidFill>
        </a:ln>
      </dgm:spPr>
    </dgm:pt>
    <dgm:pt modelId="{264FEFE6-F261-4178-84DA-ABBE16DE1E47}" type="pres">
      <dgm:prSet presAssocID="{5C7FAF9E-A140-4780-A6B6-AED52EFFA674}" presName="d4" presStyleLbl="callout" presStyleIdx="7" presStyleCnt="8"/>
      <dgm:spPr>
        <a:ln>
          <a:solidFill>
            <a:schemeClr val="tx1"/>
          </a:solidFill>
        </a:ln>
      </dgm:spPr>
    </dgm:pt>
  </dgm:ptLst>
  <dgm:cxnLst>
    <dgm:cxn modelId="{6DCDB7AE-B457-4B9A-BB63-0B8346BA0491}" srcId="{9B56EB85-D828-42E3-9ACD-F3DFC496E0FD}" destId="{430B23C7-9299-444B-A4FD-5B12D4C8FE43}" srcOrd="1" destOrd="0" parTransId="{759E9814-AE7E-483D-AC17-2DA721832E46}" sibTransId="{3F01290D-258B-4261-B396-C1F0C120913A}"/>
    <dgm:cxn modelId="{C25ED418-0F6A-478F-8B8A-03CFD0224C02}" type="presOf" srcId="{9B56EB85-D828-42E3-9ACD-F3DFC496E0FD}" destId="{26B54C0D-8C49-436F-A9C7-B0148A5D292C}" srcOrd="0" destOrd="0" presId="urn:microsoft.com/office/officeart/2005/8/layout/target1"/>
    <dgm:cxn modelId="{040CE69E-7620-4E6F-9898-BD3A591847D5}" srcId="{9B56EB85-D828-42E3-9ACD-F3DFC496E0FD}" destId="{E2E40474-B525-4C9E-B251-8FB4B492C9B4}" srcOrd="0" destOrd="0" parTransId="{F4B6C258-8438-4FF9-B690-F142C18475A1}" sibTransId="{1F3761AE-67E8-432D-A73C-A1BCC95E3C9A}"/>
    <dgm:cxn modelId="{CDC13B8D-CA31-40CA-8943-EDD83EBE16B8}" srcId="{9B56EB85-D828-42E3-9ACD-F3DFC496E0FD}" destId="{13D76B65-2D70-4BF4-AC6B-2957F90701FB}" srcOrd="2" destOrd="0" parTransId="{539F4F06-0FCD-4E58-98AC-FFB483FD6A76}" sibTransId="{47B61F94-C446-4F45-BEF0-A8E2368F8BDE}"/>
    <dgm:cxn modelId="{F7893050-4BB9-4A16-ADA5-177E50BE33FC}" type="presOf" srcId="{5C7FAF9E-A140-4780-A6B6-AED52EFFA674}" destId="{D0F0CC72-6BF1-4870-B2AE-9D4DED324027}" srcOrd="0" destOrd="0" presId="urn:microsoft.com/office/officeart/2005/8/layout/target1"/>
    <dgm:cxn modelId="{60567807-78CD-4C96-8F0B-6FB35ED1998D}" type="presOf" srcId="{430B23C7-9299-444B-A4FD-5B12D4C8FE43}" destId="{4D395443-CD4B-4C7F-8E10-EDF2B38DE433}" srcOrd="0" destOrd="0" presId="urn:microsoft.com/office/officeart/2005/8/layout/target1"/>
    <dgm:cxn modelId="{53B95809-5805-47ED-BC8E-BDAFD6525F72}" type="presOf" srcId="{13D76B65-2D70-4BF4-AC6B-2957F90701FB}" destId="{158335D1-C87B-43CA-B1AB-CAC4FBC3D2E2}" srcOrd="0" destOrd="0" presId="urn:microsoft.com/office/officeart/2005/8/layout/target1"/>
    <dgm:cxn modelId="{BBF77F46-9321-4DA7-B3E8-9D728BC3A5A7}" type="presOf" srcId="{E2E40474-B525-4C9E-B251-8FB4B492C9B4}" destId="{B4BE7B6F-06BB-48B1-AEC8-8D050B944601}" srcOrd="0" destOrd="0" presId="urn:microsoft.com/office/officeart/2005/8/layout/target1"/>
    <dgm:cxn modelId="{60FF1B66-621C-4D62-8E68-55D9EBA66B79}" srcId="{9B56EB85-D828-42E3-9ACD-F3DFC496E0FD}" destId="{5C7FAF9E-A140-4780-A6B6-AED52EFFA674}" srcOrd="3" destOrd="0" parTransId="{7ABAD3B1-5CAB-4337-A7C6-7AD643387018}" sibTransId="{F23CF350-E24C-467E-A3A4-BAFDAFD3BF69}"/>
    <dgm:cxn modelId="{5FDBD164-C47D-472D-B9D2-12408AC5A2C3}" type="presParOf" srcId="{26B54C0D-8C49-436F-A9C7-B0148A5D292C}" destId="{4CC73C9D-FCCA-4189-973D-3D8EE52B5E69}" srcOrd="0" destOrd="0" presId="urn:microsoft.com/office/officeart/2005/8/layout/target1"/>
    <dgm:cxn modelId="{73E851C4-D12A-49AD-9477-ACDA2BFD6315}" type="presParOf" srcId="{26B54C0D-8C49-436F-A9C7-B0148A5D292C}" destId="{B4BE7B6F-06BB-48B1-AEC8-8D050B944601}" srcOrd="1" destOrd="0" presId="urn:microsoft.com/office/officeart/2005/8/layout/target1"/>
    <dgm:cxn modelId="{8861D095-01DC-42F4-A3AD-0C9466559EA8}" type="presParOf" srcId="{26B54C0D-8C49-436F-A9C7-B0148A5D292C}" destId="{39AA2069-8983-4749-9B35-F92A9C24A2CF}" srcOrd="2" destOrd="0" presId="urn:microsoft.com/office/officeart/2005/8/layout/target1"/>
    <dgm:cxn modelId="{481C9224-4BFF-4875-8374-258D406F54FF}" type="presParOf" srcId="{26B54C0D-8C49-436F-A9C7-B0148A5D292C}" destId="{675B9E5F-9204-4247-A52E-B18DE4E2808E}" srcOrd="3" destOrd="0" presId="urn:microsoft.com/office/officeart/2005/8/layout/target1"/>
    <dgm:cxn modelId="{4FE89FB1-8B39-45F2-9609-5BE0A97F5D16}" type="presParOf" srcId="{26B54C0D-8C49-436F-A9C7-B0148A5D292C}" destId="{2FE775E2-B143-4C9D-9FA9-0FBD08E59136}" srcOrd="4" destOrd="0" presId="urn:microsoft.com/office/officeart/2005/8/layout/target1"/>
    <dgm:cxn modelId="{68C6157B-68AB-4111-9817-74F284573D1B}" type="presParOf" srcId="{26B54C0D-8C49-436F-A9C7-B0148A5D292C}" destId="{4D395443-CD4B-4C7F-8E10-EDF2B38DE433}" srcOrd="5" destOrd="0" presId="urn:microsoft.com/office/officeart/2005/8/layout/target1"/>
    <dgm:cxn modelId="{652DACB1-5D25-4602-A5B7-39A2533F52EA}" type="presParOf" srcId="{26B54C0D-8C49-436F-A9C7-B0148A5D292C}" destId="{2E327E39-2871-42FF-B313-A2BE78ABF9EA}" srcOrd="6" destOrd="0" presId="urn:microsoft.com/office/officeart/2005/8/layout/target1"/>
    <dgm:cxn modelId="{313A8960-BB10-4B71-8E80-03036A5797FA}" type="presParOf" srcId="{26B54C0D-8C49-436F-A9C7-B0148A5D292C}" destId="{D69FA3BE-0534-479D-B6A8-BA89A1757B19}" srcOrd="7" destOrd="0" presId="urn:microsoft.com/office/officeart/2005/8/layout/target1"/>
    <dgm:cxn modelId="{8DDDF3C7-5891-457D-82AA-1B70F1835F84}" type="presParOf" srcId="{26B54C0D-8C49-436F-A9C7-B0148A5D292C}" destId="{DDD8570F-BEE0-4DE6-A56F-F64D8A35A8DA}" srcOrd="8" destOrd="0" presId="urn:microsoft.com/office/officeart/2005/8/layout/target1"/>
    <dgm:cxn modelId="{A37C2BAE-A23C-4631-A512-4A233DF422F9}" type="presParOf" srcId="{26B54C0D-8C49-436F-A9C7-B0148A5D292C}" destId="{158335D1-C87B-43CA-B1AB-CAC4FBC3D2E2}" srcOrd="9" destOrd="0" presId="urn:microsoft.com/office/officeart/2005/8/layout/target1"/>
    <dgm:cxn modelId="{6DA3D9E0-7760-413A-AD19-42628A2FA0DF}" type="presParOf" srcId="{26B54C0D-8C49-436F-A9C7-B0148A5D292C}" destId="{9CA40F0F-7505-44A0-9589-FC4D6CFC5FB5}" srcOrd="10" destOrd="0" presId="urn:microsoft.com/office/officeart/2005/8/layout/target1"/>
    <dgm:cxn modelId="{194379C7-A795-4897-A53B-B1FBED91FCF5}" type="presParOf" srcId="{26B54C0D-8C49-436F-A9C7-B0148A5D292C}" destId="{16424ADE-4883-4568-B4B2-9CC749166981}" srcOrd="11" destOrd="0" presId="urn:microsoft.com/office/officeart/2005/8/layout/target1"/>
    <dgm:cxn modelId="{1302F710-2544-447F-843D-3597F86B0610}" type="presParOf" srcId="{26B54C0D-8C49-436F-A9C7-B0148A5D292C}" destId="{23DA6102-931E-4FC8-8575-DDBCFF12CF5E}" srcOrd="12" destOrd="0" presId="urn:microsoft.com/office/officeart/2005/8/layout/target1"/>
    <dgm:cxn modelId="{7309B701-F5AE-49D3-AF7F-783F5C8441A3}" type="presParOf" srcId="{26B54C0D-8C49-436F-A9C7-B0148A5D292C}" destId="{D0F0CC72-6BF1-4870-B2AE-9D4DED324027}" srcOrd="13" destOrd="0" presId="urn:microsoft.com/office/officeart/2005/8/layout/target1"/>
    <dgm:cxn modelId="{173A4544-0D2B-4301-B84A-98B204CA5FD8}" type="presParOf" srcId="{26B54C0D-8C49-436F-A9C7-B0148A5D292C}" destId="{A18A0FD3-AF9A-4563-B6AB-6259EEBD4BBC}" srcOrd="14" destOrd="0" presId="urn:microsoft.com/office/officeart/2005/8/layout/target1"/>
    <dgm:cxn modelId="{613B5EA7-4BE5-4979-A180-8F456B7E3839}" type="presParOf" srcId="{26B54C0D-8C49-436F-A9C7-B0148A5D292C}" destId="{264FEFE6-F261-4178-84DA-ABBE16DE1E47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3B4EA-B20C-4A21-8F99-211AB9105F66}">
      <dsp:nvSpPr>
        <dsp:cNvPr id="0" name=""/>
        <dsp:cNvSpPr/>
      </dsp:nvSpPr>
      <dsp:spPr>
        <a:xfrm>
          <a:off x="2552625" y="27093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930400"/>
              </a:lnTo>
              <a:lnTo>
                <a:pt x="675382" y="19304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>
        <a:off x="2839188" y="3623405"/>
        <a:ext cx="102256" cy="102256"/>
      </dsp:txXfrm>
    </dsp:sp>
    <dsp:sp modelId="{137267D0-955F-4897-BD54-8A23ABB0E9E0}">
      <dsp:nvSpPr>
        <dsp:cNvPr id="0" name=""/>
        <dsp:cNvSpPr/>
      </dsp:nvSpPr>
      <dsp:spPr>
        <a:xfrm>
          <a:off x="2552625" y="2709333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643466"/>
              </a:lnTo>
              <a:lnTo>
                <a:pt x="675382" y="6434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866995" y="3007745"/>
        <a:ext cx="46642" cy="46642"/>
      </dsp:txXfrm>
    </dsp:sp>
    <dsp:sp modelId="{AC83A90C-A2D4-4973-BA49-CC50D9426706}">
      <dsp:nvSpPr>
        <dsp:cNvPr id="0" name=""/>
        <dsp:cNvSpPr/>
      </dsp:nvSpPr>
      <dsp:spPr>
        <a:xfrm>
          <a:off x="2552625" y="2065866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643466"/>
              </a:moveTo>
              <a:lnTo>
                <a:pt x="337691" y="643466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866995" y="2364279"/>
        <a:ext cx="46642" cy="46642"/>
      </dsp:txXfrm>
    </dsp:sp>
    <dsp:sp modelId="{4B96EA8B-311F-40C4-8150-DA7F542E8D0D}">
      <dsp:nvSpPr>
        <dsp:cNvPr id="0" name=""/>
        <dsp:cNvSpPr/>
      </dsp:nvSpPr>
      <dsp:spPr>
        <a:xfrm>
          <a:off x="2552625" y="7789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1930400"/>
              </a:moveTo>
              <a:lnTo>
                <a:pt x="337691" y="1930400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>
        <a:off x="2839188" y="1693005"/>
        <a:ext cx="102256" cy="102256"/>
      </dsp:txXfrm>
    </dsp:sp>
    <dsp:sp modelId="{DDD90859-9962-4047-B22F-DFEFF171C276}">
      <dsp:nvSpPr>
        <dsp:cNvPr id="0" name=""/>
        <dsp:cNvSpPr/>
      </dsp:nvSpPr>
      <dsp:spPr>
        <a:xfrm rot="16200000">
          <a:off x="-671481" y="2194560"/>
          <a:ext cx="5418667" cy="1029546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 err="1" smtClean="0"/>
            <a:t>Reco</a:t>
          </a:r>
          <a:endParaRPr lang="en-GB" sz="6500" kern="1200" dirty="0"/>
        </a:p>
      </dsp:txBody>
      <dsp:txXfrm>
        <a:off x="-671481" y="2194560"/>
        <a:ext cx="5418667" cy="1029546"/>
      </dsp:txXfrm>
    </dsp:sp>
    <dsp:sp modelId="{6E008B9D-0479-4205-9A6B-352C1DB1F319}">
      <dsp:nvSpPr>
        <dsp:cNvPr id="0" name=""/>
        <dsp:cNvSpPr/>
      </dsp:nvSpPr>
      <dsp:spPr>
        <a:xfrm>
          <a:off x="3228008" y="264160"/>
          <a:ext cx="3376913" cy="10295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Grab as much information as possible about our victims in the most stealthy way</a:t>
          </a:r>
          <a:endParaRPr lang="en-GB" sz="2200" kern="1200" dirty="0"/>
        </a:p>
      </dsp:txBody>
      <dsp:txXfrm>
        <a:off x="3228008" y="264160"/>
        <a:ext cx="3376913" cy="1029546"/>
      </dsp:txXfrm>
    </dsp:sp>
    <dsp:sp modelId="{3F250D55-A98C-467E-ABB3-0510AD7FAF62}">
      <dsp:nvSpPr>
        <dsp:cNvPr id="0" name=""/>
        <dsp:cNvSpPr/>
      </dsp:nvSpPr>
      <dsp:spPr>
        <a:xfrm>
          <a:off x="3228008" y="1551093"/>
          <a:ext cx="3376913" cy="10295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Quickly list all available attack surfaces.</a:t>
          </a:r>
          <a:endParaRPr lang="en-GB" sz="2200" kern="1200" dirty="0"/>
        </a:p>
      </dsp:txBody>
      <dsp:txXfrm>
        <a:off x="3228008" y="1551093"/>
        <a:ext cx="3376913" cy="1029546"/>
      </dsp:txXfrm>
    </dsp:sp>
    <dsp:sp modelId="{7AF6DA1C-E95D-4B97-A004-056A2BB6B39D}">
      <dsp:nvSpPr>
        <dsp:cNvPr id="0" name=""/>
        <dsp:cNvSpPr/>
      </dsp:nvSpPr>
      <dsp:spPr>
        <a:xfrm>
          <a:off x="3228008" y="2838026"/>
          <a:ext cx="3376913" cy="10295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Perform operation on a variable number of victims.</a:t>
          </a:r>
          <a:endParaRPr lang="en-GB" sz="2200" kern="1200" dirty="0" smtClean="0"/>
        </a:p>
      </dsp:txBody>
      <dsp:txXfrm>
        <a:off x="3228008" y="2838026"/>
        <a:ext cx="3376913" cy="1029546"/>
      </dsp:txXfrm>
    </dsp:sp>
    <dsp:sp modelId="{F6372DFE-5EFC-4DB3-B50B-91E43A288A09}">
      <dsp:nvSpPr>
        <dsp:cNvPr id="0" name=""/>
        <dsp:cNvSpPr/>
      </dsp:nvSpPr>
      <dsp:spPr>
        <a:xfrm>
          <a:off x="3228008" y="4124960"/>
          <a:ext cx="3376913" cy="10295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Support, if possible, modern and quite old browsers.</a:t>
          </a:r>
          <a:endParaRPr lang="en-GB" sz="2200" kern="1200" dirty="0"/>
        </a:p>
      </dsp:txBody>
      <dsp:txXfrm>
        <a:off x="3228008" y="4124960"/>
        <a:ext cx="3376913" cy="102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EE529-F46C-4FCF-A2D0-B66561E8C3CF}">
      <dsp:nvSpPr>
        <dsp:cNvPr id="0" name=""/>
        <dsp:cNvSpPr/>
      </dsp:nvSpPr>
      <dsp:spPr>
        <a:xfrm>
          <a:off x="12252" y="307021"/>
          <a:ext cx="5730126" cy="179066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877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HTML5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i="1" kern="1200" dirty="0" smtClean="0">
              <a:solidFill>
                <a:schemeClr val="tx1"/>
              </a:solidFill>
            </a:rPr>
            <a:t>Cross Origin Resource Sharing.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i="1" kern="1200" dirty="0" err="1" smtClean="0">
              <a:solidFill>
                <a:schemeClr val="tx1"/>
              </a:solidFill>
            </a:rPr>
            <a:t>WebSocket</a:t>
          </a:r>
          <a:r>
            <a:rPr lang="en-GB" sz="1800" i="1" kern="1200" dirty="0" smtClean="0">
              <a:solidFill>
                <a:schemeClr val="tx1"/>
              </a:solidFill>
            </a:rPr>
            <a:t>.</a:t>
          </a:r>
          <a:endParaRPr lang="en-GB" sz="1800" i="1" kern="1200" dirty="0">
            <a:solidFill>
              <a:schemeClr val="tx1"/>
            </a:solidFill>
          </a:endParaRPr>
        </a:p>
      </dsp:txBody>
      <dsp:txXfrm>
        <a:off x="12252" y="307021"/>
        <a:ext cx="5730126" cy="1790664"/>
      </dsp:txXfrm>
    </dsp:sp>
    <dsp:sp modelId="{37DF0BDF-81F3-46E0-8ACB-62315F386C40}">
      <dsp:nvSpPr>
        <dsp:cNvPr id="0" name=""/>
        <dsp:cNvSpPr/>
      </dsp:nvSpPr>
      <dsp:spPr>
        <a:xfrm>
          <a:off x="120061" y="655100"/>
          <a:ext cx="560336" cy="6667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C5437-45C3-4C6A-A121-8703B1FD1D48}">
      <dsp:nvSpPr>
        <dsp:cNvPr id="0" name=""/>
        <dsp:cNvSpPr/>
      </dsp:nvSpPr>
      <dsp:spPr>
        <a:xfrm>
          <a:off x="5966691" y="307021"/>
          <a:ext cx="5730126" cy="179066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877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JavaScript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>
              <a:solidFill>
                <a:schemeClr val="tx1"/>
              </a:solidFill>
            </a:rPr>
            <a:t>New native features  + JQuery (branch 1.x).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>
              <a:solidFill>
                <a:schemeClr val="tx1"/>
              </a:solidFill>
            </a:rPr>
            <a:t>Some other JavaScript libraries for specific job like hashing or cookie management.</a:t>
          </a:r>
          <a:endParaRPr lang="en-GB" sz="1800" i="1" kern="1200" dirty="0">
            <a:solidFill>
              <a:schemeClr val="tx1"/>
            </a:solidFill>
          </a:endParaRPr>
        </a:p>
      </dsp:txBody>
      <dsp:txXfrm>
        <a:off x="5966691" y="307021"/>
        <a:ext cx="5730126" cy="1790664"/>
      </dsp:txXfrm>
    </dsp:sp>
    <dsp:sp modelId="{BB2A5B12-E44C-463B-9EAD-86D50CEA3671}">
      <dsp:nvSpPr>
        <dsp:cNvPr id="0" name=""/>
        <dsp:cNvSpPr/>
      </dsp:nvSpPr>
      <dsp:spPr>
        <a:xfrm>
          <a:off x="6081570" y="677314"/>
          <a:ext cx="546197" cy="62230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5383F-4B7C-4061-9DD9-EA6FC1F6208C}">
      <dsp:nvSpPr>
        <dsp:cNvPr id="0" name=""/>
        <dsp:cNvSpPr/>
      </dsp:nvSpPr>
      <dsp:spPr>
        <a:xfrm>
          <a:off x="5624" y="2302617"/>
          <a:ext cx="5730126" cy="179066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877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PIWIK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>
              <a:solidFill>
                <a:schemeClr val="tx1"/>
              </a:solidFill>
            </a:rPr>
            <a:t>Building block for report rendering and keep gathered data in-house.</a:t>
          </a:r>
          <a:endParaRPr lang="en-GB" sz="1800" i="1" kern="1200" dirty="0">
            <a:solidFill>
              <a:schemeClr val="tx1"/>
            </a:solidFill>
          </a:endParaRPr>
        </a:p>
      </dsp:txBody>
      <dsp:txXfrm>
        <a:off x="5624" y="2302617"/>
        <a:ext cx="5730126" cy="1790664"/>
      </dsp:txXfrm>
    </dsp:sp>
    <dsp:sp modelId="{D8444ED7-795B-4120-B608-D02540B4E97D}">
      <dsp:nvSpPr>
        <dsp:cNvPr id="0" name=""/>
        <dsp:cNvSpPr/>
      </dsp:nvSpPr>
      <dsp:spPr>
        <a:xfrm>
          <a:off x="111283" y="2696065"/>
          <a:ext cx="564635" cy="575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F5C60-A04C-4DCE-9A8F-5304C716A644}">
      <dsp:nvSpPr>
        <dsp:cNvPr id="0" name=""/>
        <dsp:cNvSpPr/>
      </dsp:nvSpPr>
      <dsp:spPr>
        <a:xfrm>
          <a:off x="5973320" y="2302617"/>
          <a:ext cx="5730126" cy="179066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877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PHP / </a:t>
          </a:r>
          <a:r>
            <a:rPr lang="en-GB" sz="2000" b="1" kern="1200" dirty="0" err="1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Symfony</a:t>
          </a:r>
          <a:r>
            <a:rPr lang="en-GB" sz="2000" b="1" kern="12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/ Composer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i="1" kern="1200" dirty="0" smtClean="0">
              <a:solidFill>
                <a:schemeClr val="tx1"/>
              </a:solidFill>
            </a:rPr>
            <a:t>Handle server side operations.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>
              <a:solidFill>
                <a:schemeClr val="tx1"/>
              </a:solidFill>
              <a:sym typeface="Wingdings" panose="05000000000000000000" pitchFamily="2" charset="2"/>
            </a:rPr>
            <a:t>Our team is composed by PHP </a:t>
          </a:r>
          <a:r>
            <a:rPr lang="en-US" sz="1800" i="1" kern="1200" dirty="0" err="1" smtClean="0">
              <a:solidFill>
                <a:schemeClr val="tx1"/>
              </a:solidFill>
              <a:sym typeface="Wingdings" panose="05000000000000000000" pitchFamily="2" charset="2"/>
            </a:rPr>
            <a:t>integrist</a:t>
          </a:r>
          <a:r>
            <a:rPr lang="en-US" sz="1800" i="1" kern="1200" dirty="0" smtClean="0">
              <a:solidFill>
                <a:schemeClr val="tx1"/>
              </a:solidFill>
              <a:sym typeface="Wingdings" panose="05000000000000000000" pitchFamily="2" charset="2"/>
            </a:rPr>
            <a:t> so we can’t fight </a:t>
          </a:r>
          <a:r>
            <a:rPr lang="en-US" sz="1800" i="0" kern="1200" dirty="0" smtClean="0">
              <a:solidFill>
                <a:schemeClr val="tx1"/>
              </a:solidFill>
              <a:sym typeface="Wingdings" panose="05000000000000000000" pitchFamily="2" charset="2"/>
            </a:rPr>
            <a:t></a:t>
          </a:r>
          <a:endParaRPr lang="en-GB" sz="1800" i="0" kern="1200" dirty="0">
            <a:solidFill>
              <a:schemeClr val="tx1"/>
            </a:solidFill>
          </a:endParaRPr>
        </a:p>
      </dsp:txBody>
      <dsp:txXfrm>
        <a:off x="5973320" y="2302617"/>
        <a:ext cx="5730126" cy="1790664"/>
      </dsp:txXfrm>
    </dsp:sp>
    <dsp:sp modelId="{2FB93067-BAA8-45FC-8704-A930D5291033}">
      <dsp:nvSpPr>
        <dsp:cNvPr id="0" name=""/>
        <dsp:cNvSpPr/>
      </dsp:nvSpPr>
      <dsp:spPr>
        <a:xfrm>
          <a:off x="6071483" y="2670344"/>
          <a:ext cx="802468" cy="62744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A6102-931E-4FC8-8575-DDBCFF12CF5E}">
      <dsp:nvSpPr>
        <dsp:cNvPr id="0" name=""/>
        <dsp:cNvSpPr/>
      </dsp:nvSpPr>
      <dsp:spPr>
        <a:xfrm>
          <a:off x="447284" y="1293362"/>
          <a:ext cx="3880088" cy="388008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D8570F-BEE0-4DE6-A56F-F64D8A35A8DA}">
      <dsp:nvSpPr>
        <dsp:cNvPr id="0" name=""/>
        <dsp:cNvSpPr/>
      </dsp:nvSpPr>
      <dsp:spPr>
        <a:xfrm>
          <a:off x="1001813" y="1847892"/>
          <a:ext cx="2771029" cy="277102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E775E2-B143-4C9D-9FA9-0FBD08E59136}">
      <dsp:nvSpPr>
        <dsp:cNvPr id="0" name=""/>
        <dsp:cNvSpPr/>
      </dsp:nvSpPr>
      <dsp:spPr>
        <a:xfrm>
          <a:off x="1556019" y="2402097"/>
          <a:ext cx="1662617" cy="166261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C73C9D-FCCA-4189-973D-3D8EE52B5E69}">
      <dsp:nvSpPr>
        <dsp:cNvPr id="0" name=""/>
        <dsp:cNvSpPr/>
      </dsp:nvSpPr>
      <dsp:spPr>
        <a:xfrm>
          <a:off x="2110225" y="2956303"/>
          <a:ext cx="554205" cy="55420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BE7B6F-06BB-48B1-AEC8-8D050B944601}">
      <dsp:nvSpPr>
        <dsp:cNvPr id="0" name=""/>
        <dsp:cNvSpPr/>
      </dsp:nvSpPr>
      <dsp:spPr>
        <a:xfrm>
          <a:off x="4974053" y="0"/>
          <a:ext cx="1940044" cy="927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34290" bIns="3429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smtClean="0"/>
            <a:t>User</a:t>
          </a:r>
          <a:endParaRPr lang="en-GB" sz="2700" kern="1200" dirty="0"/>
        </a:p>
      </dsp:txBody>
      <dsp:txXfrm>
        <a:off x="4974053" y="0"/>
        <a:ext cx="1940044" cy="927987"/>
      </dsp:txXfrm>
    </dsp:sp>
    <dsp:sp modelId="{39AA2069-8983-4749-9B35-F92A9C24A2CF}">
      <dsp:nvSpPr>
        <dsp:cNvPr id="0" name=""/>
        <dsp:cNvSpPr/>
      </dsp:nvSpPr>
      <dsp:spPr>
        <a:xfrm>
          <a:off x="4489042" y="463993"/>
          <a:ext cx="485011" cy="0"/>
        </a:xfrm>
        <a:prstGeom prst="line">
          <a:avLst/>
        </a:pr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75B9E5F-9204-4247-A52E-B18DE4E2808E}">
      <dsp:nvSpPr>
        <dsp:cNvPr id="0" name=""/>
        <dsp:cNvSpPr/>
      </dsp:nvSpPr>
      <dsp:spPr>
        <a:xfrm rot="5400000">
          <a:off x="2051053" y="769550"/>
          <a:ext cx="2741929" cy="2134048"/>
        </a:xfrm>
        <a:prstGeom prst="line">
          <a:avLst/>
        </a:pr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D395443-CD4B-4C7F-8E10-EDF2B38DE433}">
      <dsp:nvSpPr>
        <dsp:cNvPr id="0" name=""/>
        <dsp:cNvSpPr/>
      </dsp:nvSpPr>
      <dsp:spPr>
        <a:xfrm>
          <a:off x="4974053" y="927987"/>
          <a:ext cx="1940044" cy="927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34290" bIns="3429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Workstation antivirus</a:t>
          </a:r>
          <a:endParaRPr lang="en-GB" sz="2700" kern="1200" dirty="0"/>
        </a:p>
      </dsp:txBody>
      <dsp:txXfrm>
        <a:off x="4974053" y="927987"/>
        <a:ext cx="1940044" cy="927987"/>
      </dsp:txXfrm>
    </dsp:sp>
    <dsp:sp modelId="{2E327E39-2871-42FF-B313-A2BE78ABF9EA}">
      <dsp:nvSpPr>
        <dsp:cNvPr id="0" name=""/>
        <dsp:cNvSpPr/>
      </dsp:nvSpPr>
      <dsp:spPr>
        <a:xfrm>
          <a:off x="4489042" y="1391981"/>
          <a:ext cx="485011" cy="0"/>
        </a:xfrm>
        <a:prstGeom prst="line">
          <a:avLst/>
        </a:pr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69FA3BE-0534-479D-B6A8-BA89A1757B19}">
      <dsp:nvSpPr>
        <dsp:cNvPr id="0" name=""/>
        <dsp:cNvSpPr/>
      </dsp:nvSpPr>
      <dsp:spPr>
        <a:xfrm rot="5400000">
          <a:off x="2525718" y="1682341"/>
          <a:ext cx="2251744" cy="1671671"/>
        </a:xfrm>
        <a:prstGeom prst="line">
          <a:avLst/>
        </a:pr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58335D1-C87B-43CA-B1AB-CAC4FBC3D2E2}">
      <dsp:nvSpPr>
        <dsp:cNvPr id="0" name=""/>
        <dsp:cNvSpPr/>
      </dsp:nvSpPr>
      <dsp:spPr>
        <a:xfrm>
          <a:off x="4974053" y="1855975"/>
          <a:ext cx="1940044" cy="927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34290" bIns="3429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Web proxy</a:t>
          </a:r>
          <a:endParaRPr lang="en-GB" sz="2700" kern="1200" dirty="0"/>
        </a:p>
      </dsp:txBody>
      <dsp:txXfrm>
        <a:off x="4974053" y="1855975"/>
        <a:ext cx="1940044" cy="927987"/>
      </dsp:txXfrm>
    </dsp:sp>
    <dsp:sp modelId="{9CA40F0F-7505-44A0-9589-FC4D6CFC5FB5}">
      <dsp:nvSpPr>
        <dsp:cNvPr id="0" name=""/>
        <dsp:cNvSpPr/>
      </dsp:nvSpPr>
      <dsp:spPr>
        <a:xfrm>
          <a:off x="4489042" y="2319969"/>
          <a:ext cx="485011" cy="0"/>
        </a:xfrm>
        <a:prstGeom prst="line">
          <a:avLst/>
        </a:pr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6424ADE-4883-4568-B4B2-9CC749166981}">
      <dsp:nvSpPr>
        <dsp:cNvPr id="0" name=""/>
        <dsp:cNvSpPr/>
      </dsp:nvSpPr>
      <dsp:spPr>
        <a:xfrm rot="5400000">
          <a:off x="2985185" y="2533050"/>
          <a:ext cx="1717585" cy="1290129"/>
        </a:xfrm>
        <a:prstGeom prst="line">
          <a:avLst/>
        </a:pr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0F0CC72-6BF1-4870-B2AE-9D4DED324027}">
      <dsp:nvSpPr>
        <dsp:cNvPr id="0" name=""/>
        <dsp:cNvSpPr/>
      </dsp:nvSpPr>
      <dsp:spPr>
        <a:xfrm>
          <a:off x="4974053" y="2783963"/>
          <a:ext cx="1940044" cy="927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34290" bIns="3429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Firewall</a:t>
          </a:r>
          <a:endParaRPr lang="en-GB" sz="2700" kern="1200" dirty="0"/>
        </a:p>
      </dsp:txBody>
      <dsp:txXfrm>
        <a:off x="4974053" y="2783963"/>
        <a:ext cx="1940044" cy="927987"/>
      </dsp:txXfrm>
    </dsp:sp>
    <dsp:sp modelId="{A18A0FD3-AF9A-4563-B6AB-6259EEBD4BBC}">
      <dsp:nvSpPr>
        <dsp:cNvPr id="0" name=""/>
        <dsp:cNvSpPr/>
      </dsp:nvSpPr>
      <dsp:spPr>
        <a:xfrm>
          <a:off x="4489042" y="3247957"/>
          <a:ext cx="485011" cy="0"/>
        </a:xfrm>
        <a:prstGeom prst="line">
          <a:avLst/>
        </a:pr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64FEFE6-F261-4178-84DA-ABBE16DE1E47}">
      <dsp:nvSpPr>
        <dsp:cNvPr id="0" name=""/>
        <dsp:cNvSpPr/>
      </dsp:nvSpPr>
      <dsp:spPr>
        <a:xfrm rot="5400000">
          <a:off x="3445751" y="3387123"/>
          <a:ext cx="1180581" cy="901473"/>
        </a:xfrm>
        <a:prstGeom prst="line">
          <a:avLst/>
        </a:pr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FF33-20BE-034B-9E8D-1F138C5FE85E}" type="datetimeFigureOut">
              <a:rPr lang="fr-FR" smtClean="0"/>
              <a:t>22/06/2016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EFB47-98DC-FB4E-8A36-1BF19C84749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526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1DE4C-CF7A-D744-B800-AC9F23F6F762}" type="datetimeFigureOut">
              <a:rPr lang="fr-FR" smtClean="0"/>
              <a:t>22/06/2016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25179-FA48-D242-9FA2-01BDF2AC98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066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1" u="sng" dirty="0" smtClean="0"/>
              <a:t>Visual indicator for me:</a:t>
            </a:r>
          </a:p>
          <a:p>
            <a:r>
              <a:rPr lang="en-GB" b="0" i="0" u="none" dirty="0" smtClean="0"/>
              <a:t>If a small </a:t>
            </a:r>
            <a:r>
              <a:rPr lang="en-GB" b="0" i="0" u="none" dirty="0" err="1" smtClean="0"/>
              <a:t>poney</a:t>
            </a:r>
            <a:r>
              <a:rPr lang="en-GB" b="0" i="0" u="none" dirty="0" smtClean="0"/>
              <a:t> is on a slide (bottom left corner) then I need to say</a:t>
            </a:r>
            <a:r>
              <a:rPr lang="en-GB" b="0" i="0" u="none" baseline="0" dirty="0" smtClean="0"/>
              <a:t> additional thing (see note on slide and in my node)</a:t>
            </a:r>
            <a:endParaRPr lang="en-GB" b="0" i="0" u="none" dirty="0" smtClean="0"/>
          </a:p>
          <a:p>
            <a:endParaRPr lang="en-GB" b="1" i="1" u="sng" dirty="0" smtClean="0"/>
          </a:p>
          <a:p>
            <a:endParaRPr lang="en-GB" b="1" i="1" u="sng" dirty="0" smtClean="0"/>
          </a:p>
          <a:p>
            <a:r>
              <a:rPr lang="en-GB" b="1" i="1" u="sng" dirty="0" smtClean="0"/>
              <a:t>Instruction for</a:t>
            </a:r>
            <a:r>
              <a:rPr lang="en-GB" b="1" i="1" u="sng" baseline="0" dirty="0" smtClean="0"/>
              <a:t> the demo (if someone ask for it)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="1" baseline="0" dirty="0" smtClean="0"/>
              <a:t>Step A - On the VM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Run the script “cleanEWDB.sh” on Desktop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On my workstation start WAMP in order to have local services started </a:t>
            </a:r>
            <a:r>
              <a:rPr lang="en-GB" baseline="0" smtClean="0"/>
              <a:t>for detection</a:t>
            </a:r>
            <a:endParaRPr lang="en-GB" baseline="0" dirty="0" smtClean="0"/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endParaRPr lang="en-GB" baseline="0" dirty="0" smtClean="0"/>
          </a:p>
          <a:p>
            <a:pPr marL="0" indent="0">
              <a:buNone/>
            </a:pPr>
            <a:r>
              <a:rPr lang="en-GB" b="1" baseline="0" dirty="0" smtClean="0"/>
              <a:t>Step B - On my workstation using FF – Ensure that I have access to Internet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Connect to “http://home.voxtalk.lu/”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Enter a mail and run the test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Accept file download and open it by accepting macro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="1" baseline="0" dirty="0" smtClean="0"/>
              <a:t>Step C - On the VM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See the log entry in the file “/</a:t>
            </a:r>
            <a:r>
              <a:rPr lang="en-GB" baseline="0" dirty="0" err="1" smtClean="0"/>
              <a:t>var</a:t>
            </a:r>
            <a:r>
              <a:rPr lang="en-GB" baseline="0" dirty="0" smtClean="0"/>
              <a:t>/log/apache2/home_access.log”</a:t>
            </a:r>
          </a:p>
          <a:p>
            <a:pPr marL="0" indent="0">
              <a:buNone/>
            </a:pPr>
            <a:endParaRPr lang="en-GB" baseline="0" dirty="0" smtClean="0"/>
          </a:p>
          <a:p>
            <a:pPr marL="0" indent="0">
              <a:buNone/>
            </a:pPr>
            <a:r>
              <a:rPr lang="en-GB" b="1" baseline="0" dirty="0" smtClean="0"/>
              <a:t>Step D - On my workstation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data grabbed into PIWIK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6597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REF: https://developer.mozilla.org/en-US/docs/Web/API/WebSocket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45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/>
              <a:t>REF: https://developer.mozilla.org/en-US/docs/Web/API/WebSocket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45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3882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452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3882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3882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452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3882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452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388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 smtClean="0"/>
              <a:t>Expliquer</a:t>
            </a:r>
            <a:r>
              <a:rPr lang="en-GB" dirty="0" smtClean="0"/>
              <a:t> la notion de surface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d’attaque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Expliquer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pourquoi</a:t>
            </a:r>
            <a:r>
              <a:rPr lang="en-GB" baseline="0" dirty="0" smtClean="0"/>
              <a:t> la RECO </a:t>
            </a:r>
            <a:r>
              <a:rPr lang="en-GB" baseline="0" dirty="0" err="1" smtClean="0"/>
              <a:t>est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une</a:t>
            </a:r>
            <a:r>
              <a:rPr lang="en-GB" baseline="0" dirty="0" smtClean="0"/>
              <a:t> phase </a:t>
            </a:r>
            <a:r>
              <a:rPr lang="en-GB" baseline="0" dirty="0" err="1" smtClean="0"/>
              <a:t>trés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importante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603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Steps </a:t>
            </a:r>
            <a:r>
              <a:rPr lang="en-GB" b="1" dirty="0" smtClean="0"/>
              <a:t>A</a:t>
            </a:r>
            <a:r>
              <a:rPr lang="en-GB" baseline="0" dirty="0" smtClean="0"/>
              <a:t> </a:t>
            </a:r>
            <a:r>
              <a:rPr lang="en-GB" b="1" baseline="0" dirty="0" smtClean="0"/>
              <a:t>and B</a:t>
            </a:r>
            <a:r>
              <a:rPr lang="en-GB" baseline="0" dirty="0" smtClean="0"/>
              <a:t> are performed for each plugin</a:t>
            </a:r>
            <a:endParaRPr lang="en-GB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Steps </a:t>
            </a:r>
            <a:r>
              <a:rPr lang="en-GB" b="1" dirty="0" smtClean="0"/>
              <a:t>C</a:t>
            </a:r>
            <a:r>
              <a:rPr lang="en-GB" dirty="0" smtClean="0"/>
              <a:t> </a:t>
            </a:r>
            <a:r>
              <a:rPr lang="en-GB" b="1" dirty="0" smtClean="0"/>
              <a:t>and D</a:t>
            </a:r>
            <a:r>
              <a:rPr lang="en-GB" dirty="0" smtClean="0"/>
              <a:t> are run only when fingerprint</a:t>
            </a:r>
            <a:r>
              <a:rPr lang="en-GB" baseline="0" dirty="0" smtClean="0"/>
              <a:t> is finished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Steps </a:t>
            </a:r>
            <a:r>
              <a:rPr lang="en-GB" b="1" baseline="0" dirty="0" smtClean="0"/>
              <a:t>E</a:t>
            </a:r>
            <a:r>
              <a:rPr lang="en-GB" baseline="0" dirty="0" smtClean="0"/>
              <a:t> </a:t>
            </a:r>
            <a:r>
              <a:rPr lang="en-GB" b="1" baseline="0" dirty="0" smtClean="0"/>
              <a:t>and F</a:t>
            </a:r>
            <a:r>
              <a:rPr lang="en-GB" baseline="0" dirty="0" smtClean="0"/>
              <a:t> are performed for each communication between the malware and the victim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3882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452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452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452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45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web proxy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Filtering policies</a:t>
            </a:r>
          </a:p>
          <a:p>
            <a:r>
              <a:rPr lang="en-US" dirty="0" smtClean="0"/>
              <a:t>The firewalls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Open port and routes policies</a:t>
            </a:r>
            <a:endParaRPr lang="en-US" dirty="0" smtClean="0"/>
          </a:p>
          <a:p>
            <a:r>
              <a:rPr lang="en-US" dirty="0" smtClean="0"/>
              <a:t>The Workstation antivirus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Some of them analyze the HTML stream</a:t>
            </a:r>
          </a:p>
          <a:p>
            <a:r>
              <a:rPr lang="en-US" dirty="0" smtClean="0"/>
              <a:t>The user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He is curious about what the page does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About user  </a:t>
            </a:r>
            <a:r>
              <a:rPr lang="en-US" dirty="0" smtClean="0"/>
              <a:t>To not use plugin like Flash or Java that can imply user interaction, all grabbing must be performed without any user interaction</a:t>
            </a:r>
            <a:r>
              <a:rPr lang="en-US" baseline="0" dirty="0" smtClean="0"/>
              <a:t>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336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200" b="1" dirty="0" smtClean="0"/>
              <a:t>TRANSITION:</a:t>
            </a:r>
          </a:p>
          <a:p>
            <a:pPr algn="l"/>
            <a:r>
              <a:rPr lang="en-GB" sz="1200" dirty="0" smtClean="0"/>
              <a:t>Question </a:t>
            </a:r>
            <a:r>
              <a:rPr lang="en-GB" sz="1200" dirty="0" err="1" smtClean="0"/>
              <a:t>orale</a:t>
            </a:r>
            <a:r>
              <a:rPr lang="en-GB" sz="1200" dirty="0" smtClean="0"/>
              <a:t> (</a:t>
            </a:r>
            <a:r>
              <a:rPr lang="en-GB" sz="1200" dirty="0" err="1" smtClean="0"/>
              <a:t>afin</a:t>
            </a:r>
            <a:r>
              <a:rPr lang="en-GB" sz="1200" dirty="0" smtClean="0"/>
              <a:t> de faire la transition</a:t>
            </a:r>
            <a:r>
              <a:rPr lang="en-GB" sz="1200" baseline="0" dirty="0" smtClean="0"/>
              <a:t> entre la </a:t>
            </a:r>
            <a:r>
              <a:rPr lang="en-GB" sz="1200" baseline="0" dirty="0" err="1" smtClean="0"/>
              <a:t>théorie</a:t>
            </a:r>
            <a:r>
              <a:rPr lang="en-GB" sz="1200" baseline="0" dirty="0" smtClean="0"/>
              <a:t> et la </a:t>
            </a:r>
            <a:r>
              <a:rPr lang="en-GB" sz="1200" baseline="0" dirty="0" err="1" smtClean="0"/>
              <a:t>pratique</a:t>
            </a:r>
            <a:r>
              <a:rPr lang="en-GB" sz="1200" baseline="0" dirty="0" smtClean="0"/>
              <a:t>) </a:t>
            </a:r>
            <a:r>
              <a:rPr lang="en-GB" sz="1200" dirty="0" smtClean="0"/>
              <a:t>:</a:t>
            </a:r>
          </a:p>
          <a:p>
            <a:pPr algn="l"/>
            <a:r>
              <a:rPr lang="en-GB" sz="1200" dirty="0" smtClean="0"/>
              <a:t>Question que je me pose: “OK Dom </a:t>
            </a:r>
            <a:r>
              <a:rPr lang="en-GB" sz="1200" dirty="0" err="1" smtClean="0"/>
              <a:t>tu</a:t>
            </a:r>
            <a:r>
              <a:rPr lang="en-GB" sz="1200" dirty="0" smtClean="0"/>
              <a:t> nous</a:t>
            </a:r>
            <a:r>
              <a:rPr lang="en-GB" sz="1200" baseline="0" dirty="0" smtClean="0"/>
              <a:t> à </a:t>
            </a:r>
            <a:r>
              <a:rPr lang="en-GB" sz="1200" baseline="0" dirty="0" err="1" smtClean="0"/>
              <a:t>dit</a:t>
            </a:r>
            <a:r>
              <a:rPr lang="en-GB" sz="1200" baseline="0" dirty="0" smtClean="0"/>
              <a:t> </a:t>
            </a:r>
            <a:r>
              <a:rPr lang="en-GB" sz="1200" baseline="0" dirty="0" err="1" smtClean="0"/>
              <a:t>ce</a:t>
            </a:r>
            <a:r>
              <a:rPr lang="en-GB" sz="1200" baseline="0" dirty="0" smtClean="0"/>
              <a:t> </a:t>
            </a:r>
            <a:r>
              <a:rPr lang="en-GB" sz="1200" baseline="0" dirty="0" err="1" smtClean="0"/>
              <a:t>qu’il</a:t>
            </a:r>
            <a:r>
              <a:rPr lang="en-GB" sz="1200" baseline="0" dirty="0" smtClean="0"/>
              <a:t> </a:t>
            </a:r>
            <a:r>
              <a:rPr lang="en-GB" sz="1200" baseline="0" dirty="0" err="1" smtClean="0"/>
              <a:t>faut</a:t>
            </a:r>
            <a:r>
              <a:rPr lang="en-GB" sz="1200" baseline="0" dirty="0" smtClean="0"/>
              <a:t> </a:t>
            </a:r>
            <a:r>
              <a:rPr lang="en-GB" sz="1200" baseline="0" dirty="0" err="1" smtClean="0"/>
              <a:t>choper</a:t>
            </a:r>
            <a:r>
              <a:rPr lang="en-GB" sz="1200" baseline="0" dirty="0" smtClean="0"/>
              <a:t> </a:t>
            </a:r>
            <a:r>
              <a:rPr lang="en-GB" sz="1200" baseline="0" dirty="0" err="1" smtClean="0"/>
              <a:t>comme</a:t>
            </a:r>
            <a:r>
              <a:rPr lang="en-GB" sz="1200" baseline="0" dirty="0" smtClean="0"/>
              <a:t> </a:t>
            </a:r>
            <a:r>
              <a:rPr lang="en-GB" sz="1200" baseline="0" dirty="0" err="1" smtClean="0"/>
              <a:t>infos</a:t>
            </a:r>
            <a:r>
              <a:rPr lang="en-GB" sz="1200" baseline="0" dirty="0" smtClean="0"/>
              <a:t> </a:t>
            </a:r>
            <a:r>
              <a:rPr lang="en-GB" sz="1200" baseline="0" dirty="0" err="1" smtClean="0"/>
              <a:t>mais</a:t>
            </a:r>
            <a:r>
              <a:rPr lang="en-GB" sz="1200" baseline="0" dirty="0" smtClean="0"/>
              <a:t> bon </a:t>
            </a:r>
            <a:r>
              <a:rPr lang="en-GB" sz="1200" baseline="0" dirty="0" err="1" smtClean="0"/>
              <a:t>ici</a:t>
            </a:r>
            <a:r>
              <a:rPr lang="en-GB" sz="1200" baseline="0" dirty="0" smtClean="0"/>
              <a:t> </a:t>
            </a:r>
            <a:r>
              <a:rPr lang="en-GB" sz="1200" baseline="0" dirty="0" err="1" smtClean="0"/>
              <a:t>c’est</a:t>
            </a:r>
            <a:r>
              <a:rPr lang="en-GB" sz="1200" baseline="0" dirty="0" smtClean="0"/>
              <a:t> </a:t>
            </a:r>
            <a:r>
              <a:rPr lang="en-GB" sz="1200" baseline="0" dirty="0" err="1" smtClean="0"/>
              <a:t>Voxxed</a:t>
            </a:r>
            <a:r>
              <a:rPr lang="en-GB" sz="1200" baseline="0" dirty="0" smtClean="0"/>
              <a:t> </a:t>
            </a:r>
            <a:r>
              <a:rPr lang="en-GB" sz="1200" baseline="0" dirty="0" err="1" smtClean="0"/>
              <a:t>donc</a:t>
            </a:r>
            <a:r>
              <a:rPr lang="en-GB" sz="1200" baseline="0" dirty="0" smtClean="0"/>
              <a:t> comment on les </a:t>
            </a:r>
            <a:r>
              <a:rPr lang="en-GB" sz="1200" baseline="0" dirty="0" err="1" smtClean="0"/>
              <a:t>chopents</a:t>
            </a:r>
            <a:r>
              <a:rPr lang="en-GB" sz="1200" baseline="0" dirty="0" smtClean="0"/>
              <a:t> </a:t>
            </a:r>
            <a:r>
              <a:rPr lang="en-GB" sz="1200" baseline="0" dirty="0" err="1" smtClean="0"/>
              <a:t>ces</a:t>
            </a:r>
            <a:r>
              <a:rPr lang="en-GB" sz="1200" baseline="0" dirty="0" smtClean="0"/>
              <a:t> </a:t>
            </a:r>
            <a:r>
              <a:rPr lang="en-GB" sz="1200" baseline="0" dirty="0" err="1" smtClean="0"/>
              <a:t>infos</a:t>
            </a:r>
            <a:r>
              <a:rPr lang="en-GB" sz="1200" baseline="0" dirty="0" smtClean="0"/>
              <a:t> !!!”</a:t>
            </a:r>
          </a:p>
          <a:p>
            <a:pPr algn="l"/>
            <a:r>
              <a:rPr lang="en-GB" sz="1200" dirty="0" err="1" smtClean="0"/>
              <a:t>Réponse</a:t>
            </a:r>
            <a:r>
              <a:rPr lang="en-GB" sz="1200" dirty="0" smtClean="0"/>
              <a:t> que je me </a:t>
            </a:r>
            <a:r>
              <a:rPr lang="en-GB" sz="1200" dirty="0" err="1" smtClean="0"/>
              <a:t>donne</a:t>
            </a:r>
            <a:r>
              <a:rPr lang="en-GB" sz="1200" dirty="0" smtClean="0"/>
              <a:t> </a:t>
            </a:r>
            <a:r>
              <a:rPr lang="en-GB" sz="1200" dirty="0" err="1" smtClean="0"/>
              <a:t>en</a:t>
            </a:r>
            <a:r>
              <a:rPr lang="en-GB" sz="1200" dirty="0" smtClean="0"/>
              <a:t> </a:t>
            </a:r>
            <a:r>
              <a:rPr lang="en-GB" sz="1200" dirty="0" err="1" smtClean="0"/>
              <a:t>lancant</a:t>
            </a:r>
            <a:r>
              <a:rPr lang="en-GB" sz="1200" dirty="0" smtClean="0"/>
              <a:t> </a:t>
            </a:r>
            <a:r>
              <a:rPr lang="en-GB" sz="1200" dirty="0" err="1" smtClean="0"/>
              <a:t>l’animation</a:t>
            </a:r>
            <a:r>
              <a:rPr lang="en-GB" sz="1200" dirty="0" smtClean="0"/>
              <a:t>: “Et </a:t>
            </a:r>
            <a:r>
              <a:rPr lang="en-GB" sz="1200" dirty="0" err="1" smtClean="0"/>
              <a:t>bien</a:t>
            </a:r>
            <a:r>
              <a:rPr lang="en-GB" sz="1200" dirty="0" smtClean="0"/>
              <a:t> </a:t>
            </a:r>
            <a:r>
              <a:rPr lang="en-GB" sz="1200" dirty="0" err="1" smtClean="0"/>
              <a:t>comme</a:t>
            </a:r>
            <a:r>
              <a:rPr lang="en-GB" sz="1200" dirty="0" smtClean="0"/>
              <a:t> </a:t>
            </a:r>
            <a:r>
              <a:rPr lang="en-GB" sz="1200" dirty="0" err="1" smtClean="0"/>
              <a:t>d’habitude</a:t>
            </a:r>
            <a:r>
              <a:rPr lang="en-GB" sz="1200" dirty="0" smtClean="0"/>
              <a:t>,</a:t>
            </a:r>
            <a:r>
              <a:rPr lang="en-GB" sz="1200" baseline="0" dirty="0" smtClean="0"/>
              <a:t> on suit le lapin blanc </a:t>
            </a:r>
            <a:r>
              <a:rPr lang="en-GB" sz="1200" baseline="0" dirty="0" err="1" smtClean="0"/>
              <a:t>euh</a:t>
            </a:r>
            <a:r>
              <a:rPr lang="en-GB" sz="1200" baseline="0" dirty="0" smtClean="0"/>
              <a:t> </a:t>
            </a:r>
            <a:r>
              <a:rPr lang="en-GB" sz="1200" baseline="0" dirty="0" err="1" smtClean="0"/>
              <a:t>ici</a:t>
            </a:r>
            <a:r>
              <a:rPr lang="en-GB" sz="1200" baseline="0" dirty="0" smtClean="0"/>
              <a:t> le </a:t>
            </a:r>
            <a:r>
              <a:rPr lang="en-GB" sz="1200" baseline="0" dirty="0" err="1" smtClean="0"/>
              <a:t>poney</a:t>
            </a:r>
            <a:r>
              <a:rPr lang="en-GB" sz="1200" baseline="0" dirty="0" smtClean="0"/>
              <a:t> bleu au fond du terrier….”</a:t>
            </a:r>
            <a:endParaRPr lang="en-GB" sz="1200" dirty="0" smtClean="0"/>
          </a:p>
          <a:p>
            <a:endParaRPr lang="fr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49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3882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Explains here that Web Proxy (ex: Palo Alto / </a:t>
            </a:r>
            <a:r>
              <a:rPr lang="en-GB" dirty="0" err="1" smtClean="0"/>
              <a:t>BlueCoat</a:t>
            </a:r>
            <a:r>
              <a:rPr lang="en-GB" dirty="0" smtClean="0"/>
              <a:t>…)  apply</a:t>
            </a:r>
            <a:r>
              <a:rPr lang="en-GB" baseline="0" dirty="0" smtClean="0"/>
              <a:t> url filtering by using site classification using categories.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1840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1840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3882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5179-FA48-D242-9FA2-01BDF2AC98F0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388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106036" y="289932"/>
            <a:ext cx="9701893" cy="2742025"/>
          </a:xfrm>
        </p:spPr>
        <p:txBody>
          <a:bodyPr anchor="ctr"/>
          <a:lstStyle>
            <a:lvl1pPr algn="l">
              <a:defRPr sz="6000" baseline="0"/>
            </a:lvl1pPr>
          </a:lstStyle>
          <a:p>
            <a:r>
              <a:rPr lang="fr-FR" dirty="0" err="1" smtClean="0"/>
              <a:t>My</a:t>
            </a:r>
            <a:r>
              <a:rPr lang="fr-FR" dirty="0" smtClean="0"/>
              <a:t> talk at </a:t>
            </a:r>
            <a:r>
              <a:rPr lang="fr-FR" dirty="0" err="1" smtClean="0"/>
              <a:t>VoxxedDays</a:t>
            </a:r>
            <a:r>
              <a:rPr lang="fr-FR" dirty="0" smtClean="0"/>
              <a:t> Luxembourg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443211" y="3938834"/>
            <a:ext cx="6229320" cy="1194355"/>
          </a:xfrm>
        </p:spPr>
        <p:txBody>
          <a:bodyPr anchor="ctr"/>
          <a:lstStyle>
            <a:lvl1pPr marL="0" indent="0" algn="l">
              <a:buNone/>
              <a:defRPr sz="2400" b="1" baseline="0"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John </a:t>
            </a:r>
            <a:r>
              <a:rPr lang="fr-FR" dirty="0" err="1" smtClean="0"/>
              <a:t>Doe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@</a:t>
            </a:r>
            <a:r>
              <a:rPr lang="fr-FR" dirty="0" err="1" smtClean="0"/>
              <a:t>johndoe</a:t>
            </a:r>
            <a:endParaRPr lang="fr-FR" dirty="0" smtClean="0"/>
          </a:p>
          <a:p>
            <a:r>
              <a:rPr lang="fr-FR" dirty="0" err="1" smtClean="0"/>
              <a:t>JohnDoeCompany</a:t>
            </a:r>
            <a:endParaRPr lang="fr-FR" dirty="0"/>
          </a:p>
        </p:txBody>
      </p:sp>
      <p:sp>
        <p:nvSpPr>
          <p:cNvPr id="27" name="Espace réservé pour une image  26"/>
          <p:cNvSpPr>
            <a:spLocks noGrp="1"/>
          </p:cNvSpPr>
          <p:nvPr>
            <p:ph type="pic" sz="quarter" idx="10"/>
          </p:nvPr>
        </p:nvSpPr>
        <p:spPr>
          <a:xfrm>
            <a:off x="2218070" y="3691583"/>
            <a:ext cx="1688855" cy="1688855"/>
          </a:xfrm>
          <a:prstGeom prst="ellipse">
            <a:avLst/>
          </a:prstGeom>
          <a:noFill/>
          <a:ln>
            <a:solidFill>
              <a:srgbClr val="5C5C5C"/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472288" y="2472289"/>
            <a:ext cx="6858000" cy="1913420"/>
          </a:xfrm>
          <a:prstGeom prst="rect">
            <a:avLst/>
          </a:prstGeom>
        </p:spPr>
      </p:pic>
      <p:cxnSp>
        <p:nvCxnSpPr>
          <p:cNvPr id="34" name="Connecteur droit avec flèche 33"/>
          <p:cNvCxnSpPr/>
          <p:nvPr userDrawn="1"/>
        </p:nvCxnSpPr>
        <p:spPr>
          <a:xfrm>
            <a:off x="3982974" y="3725495"/>
            <a:ext cx="3525580" cy="0"/>
          </a:xfrm>
          <a:prstGeom prst="straightConnector1">
            <a:avLst/>
          </a:prstGeom>
          <a:ln w="63500">
            <a:gradFill flip="none" rotWithShape="1">
              <a:gsLst>
                <a:gs pos="13000">
                  <a:srgbClr val="58C4F2"/>
                </a:gs>
                <a:gs pos="100000">
                  <a:schemeClr val="bg1"/>
                </a:gs>
                <a:gs pos="0">
                  <a:schemeClr val="bg1"/>
                </a:gs>
              </a:gsLst>
              <a:lin ang="0" scaled="1"/>
              <a:tileRect/>
            </a:gradFill>
            <a:headEnd type="none"/>
            <a:tailEnd type="none"/>
          </a:ln>
          <a:effectLst>
            <a:softEdge rad="63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 userDrawn="1"/>
        </p:nvCxnSpPr>
        <p:spPr>
          <a:xfrm>
            <a:off x="3982974" y="5364810"/>
            <a:ext cx="5558591" cy="0"/>
          </a:xfrm>
          <a:prstGeom prst="straightConnector1">
            <a:avLst/>
          </a:prstGeom>
          <a:ln w="63500">
            <a:gradFill flip="none" rotWithShape="1">
              <a:gsLst>
                <a:gs pos="13000">
                  <a:srgbClr val="58C4F2"/>
                </a:gs>
                <a:gs pos="100000">
                  <a:schemeClr val="bg1"/>
                </a:gs>
                <a:gs pos="0">
                  <a:schemeClr val="bg1"/>
                </a:gs>
              </a:gsLst>
              <a:lin ang="0" scaled="1"/>
              <a:tileRect/>
            </a:gradFill>
            <a:headEnd type="none"/>
            <a:tailEnd type="none"/>
          </a:ln>
          <a:effectLst>
            <a:softEdge rad="63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723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4F06CF-6F9C-8C4B-BCB7-5AAA8BCB2F35}" type="datetimeFigureOut">
              <a:rPr lang="fr-FR" smtClean="0"/>
              <a:t>22/06/2016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EAF0C-3F98-C948-A904-1035557CD2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2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4F06CF-6F9C-8C4B-BCB7-5AAA8BCB2F35}" type="datetimeFigureOut">
              <a:rPr lang="fr-FR" smtClean="0"/>
              <a:t>22/06/2016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EAF0C-3F98-C948-A904-1035557CD2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48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charset="0"/>
                <a:ea typeface="Lato" charset="0"/>
                <a:cs typeface="Lato" charset="0"/>
              </a:defRPr>
            </a:lvl1pPr>
            <a:lvl2pPr>
              <a:defRPr>
                <a:latin typeface="Lato" charset="0"/>
                <a:ea typeface="Lato" charset="0"/>
                <a:cs typeface="Lato" charset="0"/>
              </a:defRPr>
            </a:lvl2pPr>
            <a:lvl3pPr>
              <a:defRPr>
                <a:latin typeface="Lato" charset="0"/>
                <a:ea typeface="Lato" charset="0"/>
                <a:cs typeface="Lato" charset="0"/>
              </a:defRPr>
            </a:lvl3pPr>
            <a:lvl4pPr>
              <a:defRPr>
                <a:latin typeface="Lato" charset="0"/>
                <a:ea typeface="Lato" charset="0"/>
                <a:cs typeface="Lato" charset="0"/>
              </a:defRPr>
            </a:lvl4pPr>
            <a:lvl5pPr>
              <a:defRPr>
                <a:latin typeface="Lato" charset="0"/>
                <a:ea typeface="Lato" charset="0"/>
                <a:cs typeface="Lato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15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4F06CF-6F9C-8C4B-BCB7-5AAA8BCB2F35}" type="datetimeFigureOut">
              <a:rPr lang="fr-FR" smtClean="0"/>
              <a:t>22/06/2016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EAF0C-3F98-C948-A904-1035557CD2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494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4F06CF-6F9C-8C4B-BCB7-5AAA8BCB2F35}" type="datetimeFigureOut">
              <a:rPr lang="fr-FR" smtClean="0"/>
              <a:t>22/06/2016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EAF0C-3F98-C948-A904-1035557CD2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316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4F06CF-6F9C-8C4B-BCB7-5AAA8BCB2F35}" type="datetimeFigureOut">
              <a:rPr lang="fr-FR" smtClean="0"/>
              <a:t>22/06/2016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EAF0C-3F98-C948-A904-1035557CD2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42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4F06CF-6F9C-8C4B-BCB7-5AAA8BCB2F35}" type="datetimeFigureOut">
              <a:rPr lang="fr-FR" smtClean="0"/>
              <a:t>22/06/2016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EAF0C-3F98-C948-A904-1035557CD2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7790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4F06CF-6F9C-8C4B-BCB7-5AAA8BCB2F35}" type="datetimeFigureOut">
              <a:rPr lang="fr-FR" smtClean="0"/>
              <a:t>22/06/2016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EAF0C-3F98-C948-A904-1035557CD2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0436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4F06CF-6F9C-8C4B-BCB7-5AAA8BCB2F35}" type="datetimeFigureOut">
              <a:rPr lang="fr-FR" smtClean="0"/>
              <a:t>22/06/2016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EAF0C-3F98-C948-A904-1035557CD2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581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4F06CF-6F9C-8C4B-BCB7-5AAA8BCB2F35}" type="datetimeFigureOut">
              <a:rPr lang="fr-FR" smtClean="0"/>
              <a:t>22/06/2016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EAF0C-3F98-C948-A904-1035557CD2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832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6586304"/>
            <a:ext cx="12231167" cy="271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58C4F2"/>
                </a:solidFill>
              </a:rPr>
              <a:t>voxxeddays.com</a:t>
            </a:r>
            <a:r>
              <a:rPr lang="fr-FR" sz="1400" dirty="0" smtClean="0">
                <a:solidFill>
                  <a:srgbClr val="58C4F2"/>
                </a:solidFill>
              </a:rPr>
              <a:t>/</a:t>
            </a:r>
            <a:r>
              <a:rPr lang="fr-FR" sz="1400" dirty="0" err="1" smtClean="0">
                <a:solidFill>
                  <a:srgbClr val="58C4F2"/>
                </a:solidFill>
              </a:rPr>
              <a:t>luxembourg</a:t>
            </a:r>
            <a:r>
              <a:rPr lang="fr-FR" sz="1400" dirty="0" smtClean="0">
                <a:solidFill>
                  <a:srgbClr val="58C4F2"/>
                </a:solidFill>
              </a:rPr>
              <a:t>/</a:t>
            </a:r>
            <a:endParaRPr lang="fr-FR" sz="1400" dirty="0">
              <a:solidFill>
                <a:srgbClr val="58C4F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294267" y="6567843"/>
            <a:ext cx="251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fr-FR" sz="1600" b="1" dirty="0" err="1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voxxed</a:t>
            </a:r>
            <a:r>
              <a:rPr lang="fr-FR" sz="1600" b="1" dirty="0" err="1" smtClean="0">
                <a:solidFill>
                  <a:srgbClr val="58C4F2"/>
                </a:solidFill>
                <a:latin typeface="Lato" charset="0"/>
                <a:ea typeface="Lato" charset="0"/>
                <a:cs typeface="Lato" charset="0"/>
              </a:rPr>
              <a:t>days</a:t>
            </a:r>
            <a:r>
              <a:rPr lang="fr-FR" sz="1600" b="1" dirty="0" err="1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LU</a:t>
            </a:r>
            <a:endParaRPr lang="fr-FR" sz="1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7" y="6586304"/>
            <a:ext cx="967723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3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charset="0"/>
          <a:ea typeface="Lato" charset="0"/>
          <a:cs typeface="Lat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Lato" charset="0"/>
          <a:ea typeface="Lato" charset="0"/>
          <a:cs typeface="Lat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Lato" charset="0"/>
          <a:ea typeface="Lato" charset="0"/>
          <a:cs typeface="Lat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Lato" charset="0"/>
          <a:ea typeface="Lato" charset="0"/>
          <a:cs typeface="Lat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Lato" charset="0"/>
          <a:ea typeface="Lato" charset="0"/>
          <a:cs typeface="Lat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Lato" charset="0"/>
          <a:ea typeface="Lato" charset="0"/>
          <a:cs typeface="Lat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isalman/ua-parser-js" TargetMode="External"/><Relationship Id="rId2" Type="http://schemas.openxmlformats.org/officeDocument/2006/relationships/hyperlink" Target="http://www.pinlady.net/PluginDetec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labs.org/tools/jsrecon/jsreco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pleak.ne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rowsercheck.qualys.com/?scan_type=j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stebin.com/" TargetMode="External"/><Relationship Id="rId4" Type="http://schemas.openxmlformats.org/officeDocument/2006/relationships/hyperlink" Target="https://stackoverflow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hostery.com/try-us/download-browser-extensio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ddons.mozilla.org/en-US/firefox/addon/happy-bonobo-disable-webrtc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excellium-services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://www.emergenc6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Abuse web </a:t>
            </a:r>
            <a:r>
              <a:rPr lang="en-US" dirty="0" smtClean="0"/>
              <a:t>browsers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fun &amp; profits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Dominique Righetto, Excellium</a:t>
            </a:r>
          </a:p>
          <a:p>
            <a:r>
              <a:rPr lang="fr-FR" dirty="0" smtClean="0"/>
              <a:t>@righettod </a:t>
            </a:r>
            <a:endParaRPr lang="fr-FR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Picture 4" descr="https://lh3.ggpht.com/O0aW5qsyCkR2i7Bu-jUU1b5BWA_NygJ6ui4MgaAvL7gfqvVWqkOBscDaq4pn-vkwByUx=w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994" y="5535958"/>
            <a:ext cx="717244" cy="71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www-static.operacdn.com/static-heap/75/759b5d5a74e1be5fdfd0fd1fed338c9d1c6cbb33/opera-15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275" y="5492876"/>
            <a:ext cx="803407" cy="80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://i829.photobucket.com/albums/zz213/vjjvrn/IE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9" y="5584359"/>
            <a:ext cx="620443" cy="62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http://pre15.deviantart.net/35bb/th/pre/i/2012/246/b/e/my_little_safari_by_parallaxmlp-d530kn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127" y="5524553"/>
            <a:ext cx="740054" cy="74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http://people.mozilla.com/%7Efaaborg/files/shiretoko/firefoxIcon/firefox-51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445" y="5573959"/>
            <a:ext cx="641242" cy="64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4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Interesting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final objective is to determine one or several attack surfaces and according to browser capacities, the following information are interesting for us: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Browser name/version + all plugins </a:t>
            </a:r>
            <a:r>
              <a:rPr lang="en-US" dirty="0" smtClean="0">
                <a:solidFill>
                  <a:schemeClr val="accent6"/>
                </a:solidFill>
              </a:rPr>
              <a:t>info </a:t>
            </a:r>
            <a:r>
              <a:rPr lang="en-US" dirty="0">
                <a:solidFill>
                  <a:schemeClr val="accent6"/>
                </a:solidFill>
              </a:rPr>
              <a:t>+ OS name/version:</a:t>
            </a:r>
          </a:p>
          <a:p>
            <a:pPr lvl="2"/>
            <a:r>
              <a:rPr lang="en-US" dirty="0"/>
              <a:t>Will be used to find a plugin or a browser vulnerable (ex: IE &lt; 11 because Microsoft do not update them anymore since February 2016).</a:t>
            </a:r>
          </a:p>
          <a:p>
            <a:pPr lvl="2"/>
            <a:r>
              <a:rPr lang="en-US" dirty="0"/>
              <a:t>Will be used also to determine the type of user because, for example, often Sys Admin user:</a:t>
            </a:r>
          </a:p>
          <a:p>
            <a:pPr lvl="3"/>
            <a:r>
              <a:rPr lang="en-US" dirty="0"/>
              <a:t>Have special plugins like one for VMWARE.</a:t>
            </a:r>
          </a:p>
          <a:p>
            <a:pPr lvl="3"/>
            <a:r>
              <a:rPr lang="en-US" dirty="0"/>
              <a:t>Have local admin or </a:t>
            </a:r>
            <a:r>
              <a:rPr lang="en-US" dirty="0" smtClean="0"/>
              <a:t>privileged rights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Interesting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chemeClr val="accent6"/>
                </a:solidFill>
              </a:rPr>
              <a:t>Web </a:t>
            </a:r>
            <a:r>
              <a:rPr lang="en-US" dirty="0">
                <a:solidFill>
                  <a:schemeClr val="accent6"/>
                </a:solidFill>
              </a:rPr>
              <a:t>Socket support level by Browser and Web Proxy:</a:t>
            </a:r>
          </a:p>
          <a:p>
            <a:pPr lvl="2"/>
            <a:r>
              <a:rPr lang="en-US" dirty="0"/>
              <a:t>Will be used to know if we can use </a:t>
            </a:r>
            <a:r>
              <a:rPr lang="en-US" dirty="0" smtClean="0"/>
              <a:t>Web Socket </a:t>
            </a:r>
            <a:r>
              <a:rPr lang="en-US" dirty="0"/>
              <a:t>to create a 2 way </a:t>
            </a:r>
            <a:r>
              <a:rPr lang="en-US" dirty="0" smtClean="0"/>
              <a:t>communication </a:t>
            </a:r>
            <a:r>
              <a:rPr lang="en-US" dirty="0"/>
              <a:t>channel because Web Socket is not limited by the Same Origin Policy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chemeClr val="accent6"/>
                </a:solidFill>
              </a:rPr>
              <a:t>Site categories on which the user is allowed to browse:</a:t>
            </a:r>
          </a:p>
          <a:p>
            <a:pPr lvl="2"/>
            <a:r>
              <a:rPr lang="en-US" dirty="0"/>
              <a:t>Will be used to know if we can use site like </a:t>
            </a:r>
            <a:r>
              <a:rPr lang="en-US" dirty="0" smtClean="0"/>
              <a:t>Twitter/GitHub/</a:t>
            </a:r>
            <a:r>
              <a:rPr lang="en-US" dirty="0" err="1" smtClean="0"/>
              <a:t>Pastebin</a:t>
            </a:r>
            <a:r>
              <a:rPr lang="en-US" dirty="0" smtClean="0"/>
              <a:t>/</a:t>
            </a:r>
            <a:r>
              <a:rPr lang="en-US" dirty="0" err="1" smtClean="0"/>
              <a:t>GoogleDrive</a:t>
            </a:r>
            <a:r>
              <a:rPr lang="en-US" dirty="0" smtClean="0"/>
              <a:t>/Dropbox…for </a:t>
            </a:r>
            <a:r>
              <a:rPr lang="en-US" dirty="0"/>
              <a:t>data infiltration/exfiltration.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4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Interesting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accent6"/>
                </a:solidFill>
              </a:rPr>
              <a:t>File type allowed to be downloaded by the victim from the web:</a:t>
            </a:r>
          </a:p>
          <a:p>
            <a:pPr lvl="2"/>
            <a:r>
              <a:rPr lang="en-US" dirty="0"/>
              <a:t>Will be used to know, using which file type, we can use as infection vector to deliver the attack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chemeClr val="accent6"/>
                </a:solidFill>
              </a:rPr>
              <a:t>Specific services running on the victim workstation like Tomcat, MySQL, Oracle, SonarQube, WAS…</a:t>
            </a:r>
          </a:p>
          <a:p>
            <a:pPr lvl="2"/>
            <a:r>
              <a:rPr lang="en-US" dirty="0"/>
              <a:t>Will be used to know if the victim is a developer because often developer:</a:t>
            </a:r>
          </a:p>
          <a:p>
            <a:pPr lvl="3"/>
            <a:r>
              <a:rPr lang="en-US" dirty="0"/>
              <a:t>Have local admin or </a:t>
            </a:r>
            <a:r>
              <a:rPr lang="en-US" dirty="0" smtClean="0"/>
              <a:t>privileged </a:t>
            </a:r>
            <a:r>
              <a:rPr lang="en-US" dirty="0"/>
              <a:t>rights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3"/>
            <a:r>
              <a:rPr lang="en-US" dirty="0"/>
              <a:t>Workstation can contains interesting credentials or </a:t>
            </a:r>
            <a:r>
              <a:rPr lang="en-US" dirty="0" smtClean="0"/>
              <a:t>information.</a:t>
            </a:r>
            <a:endParaRPr lang="en-US" dirty="0"/>
          </a:p>
          <a:p>
            <a:pPr lvl="3"/>
            <a:r>
              <a:rPr lang="en-US" dirty="0"/>
              <a:t>Have a set of exception rules about Antivirus real-time scanning.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4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Interesting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accent6"/>
                </a:solidFill>
              </a:rPr>
              <a:t>Identify the name and version of the Web Proxy:</a:t>
            </a:r>
          </a:p>
          <a:p>
            <a:pPr lvl="2"/>
            <a:r>
              <a:rPr lang="en-US" dirty="0"/>
              <a:t>Will be used to find vulnerability and bypass for data infiltration or exfiltration.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CPU </a:t>
            </a:r>
            <a:r>
              <a:rPr lang="en-US" dirty="0">
                <a:solidFill>
                  <a:schemeClr val="accent6"/>
                </a:solidFill>
              </a:rPr>
              <a:t>and GPU information of the victim workstation:</a:t>
            </a:r>
          </a:p>
          <a:p>
            <a:pPr lvl="2"/>
            <a:r>
              <a:rPr lang="en-US" dirty="0"/>
              <a:t>Will be used to create a malware that only executes if it detect this type of CPU/GPU and then escape malware sandboxes.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3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Interesting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accent6"/>
                </a:solidFill>
              </a:rPr>
              <a:t>Type of Internet connection:</a:t>
            </a:r>
          </a:p>
          <a:p>
            <a:pPr lvl="2"/>
            <a:r>
              <a:rPr lang="en-US" dirty="0"/>
              <a:t>Will be used to determine the </a:t>
            </a:r>
            <a:r>
              <a:rPr lang="en-US" dirty="0" smtClean="0"/>
              <a:t>download </a:t>
            </a:r>
            <a:r>
              <a:rPr lang="en-US" dirty="0"/>
              <a:t>/ upload capacities of the victim infrastructure and then provides which exfiltration capacity that can be used for data infiltration or exfiltration.</a:t>
            </a:r>
          </a:p>
          <a:p>
            <a:pPr lvl="2"/>
            <a:r>
              <a:rPr lang="en-US" dirty="0" smtClean="0"/>
              <a:t>Will </a:t>
            </a:r>
            <a:r>
              <a:rPr lang="en-US" dirty="0"/>
              <a:t>also be used to determine if the victim work from home/public WIFI….Useful to find additional attack surfaces…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1389516" y="1825625"/>
            <a:ext cx="9500260" cy="1828800"/>
            <a:chOff x="1498578" y="1825625"/>
            <a:chExt cx="9500260" cy="1828800"/>
          </a:xfrm>
        </p:grpSpPr>
        <p:sp>
          <p:nvSpPr>
            <p:cNvPr id="5" name="Rounded Rectangle 4"/>
            <p:cNvSpPr/>
            <p:nvPr/>
          </p:nvSpPr>
          <p:spPr>
            <a:xfrm>
              <a:off x="1498578" y="1825625"/>
              <a:ext cx="9500260" cy="1828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600" dirty="0" smtClean="0"/>
                <a:t>As usual, follow the blue pony</a:t>
              </a:r>
              <a:endParaRPr lang="en-GB" sz="3600" dirty="0"/>
            </a:p>
          </p:txBody>
        </p:sp>
        <p:pic>
          <p:nvPicPr>
            <p:cNvPr id="6" name="Picture 2" descr="http://orig15.deviantart.net/741c/f/2014/110/6/5/rainbow_dash_is_too_cool_for_this_upload_by_dasduriel-d7f8il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1196" y="2167040"/>
              <a:ext cx="1271997" cy="1145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678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Plugin n°1 -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Browser name/version + all plugins </a:t>
            </a:r>
            <a:r>
              <a:rPr lang="en-US" dirty="0" smtClean="0">
                <a:solidFill>
                  <a:schemeClr val="accent6"/>
                </a:solidFill>
              </a:rPr>
              <a:t>info </a:t>
            </a:r>
            <a:r>
              <a:rPr lang="en-US" dirty="0">
                <a:solidFill>
                  <a:schemeClr val="accent6"/>
                </a:solidFill>
              </a:rPr>
              <a:t>+ OS name/version: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modern browsers, use the native object « </a:t>
            </a:r>
            <a:r>
              <a:rPr lang="en-US" i="1" dirty="0" err="1"/>
              <a:t>navigator.plugins</a:t>
            </a:r>
            <a:r>
              <a:rPr lang="en-US" dirty="0"/>
              <a:t> » to retrieve plugins list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Enhance detection using the library « </a:t>
            </a:r>
            <a:r>
              <a:rPr lang="en-US" i="1" dirty="0" err="1"/>
              <a:t>PluginDetect</a:t>
            </a:r>
            <a:r>
              <a:rPr lang="en-US" dirty="0"/>
              <a:t> » in order to support old browsers:</a:t>
            </a:r>
          </a:p>
          <a:p>
            <a:pPr lvl="2"/>
            <a:r>
              <a:rPr lang="en-US" dirty="0">
                <a:hlinkClick r:id="rId2"/>
              </a:rPr>
              <a:t>http://www.pinlady.net/PluginDetect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Retrieve user agent and OS information using the library « </a:t>
            </a:r>
            <a:r>
              <a:rPr lang="en-US" i="1" dirty="0" err="1"/>
              <a:t>UAParser</a:t>
            </a:r>
            <a:r>
              <a:rPr lang="en-US" dirty="0"/>
              <a:t> </a:t>
            </a:r>
            <a:r>
              <a:rPr lang="en-US" dirty="0" smtClean="0"/>
              <a:t>»: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github.com/faisalman/ua-parser-js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Plugin n°1 - Data sample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992" y="257944"/>
            <a:ext cx="4913008" cy="6179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" y="2761213"/>
            <a:ext cx="7148364" cy="186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Plugin n°2 -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Web Socket support level by Browser and Web Proxy: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Detect if browser support Web Socket </a:t>
            </a:r>
            <a:r>
              <a:rPr lang="en-US" dirty="0" smtClean="0"/>
              <a:t>using </a:t>
            </a:r>
            <a:r>
              <a:rPr lang="en-US" dirty="0"/>
              <a:t>the native object "</a:t>
            </a:r>
            <a:r>
              <a:rPr lang="en-US" i="1" dirty="0" err="1"/>
              <a:t>window.WebSocket</a:t>
            </a:r>
            <a:r>
              <a:rPr lang="en-US" dirty="0" smtClean="0"/>
              <a:t>".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browser support WS then try to send a unique message to the open relay "</a:t>
            </a:r>
            <a:r>
              <a:rPr lang="en-US" i="1" dirty="0"/>
              <a:t>echo.websocket.org</a:t>
            </a:r>
            <a:r>
              <a:rPr lang="en-US" dirty="0"/>
              <a:t>":</a:t>
            </a:r>
          </a:p>
          <a:p>
            <a:pPr lvl="2"/>
            <a:r>
              <a:rPr lang="en-US" dirty="0"/>
              <a:t>If we receive, in response, the message sent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Web </a:t>
            </a:r>
            <a:r>
              <a:rPr lang="en-US" dirty="0"/>
              <a:t>Proxy support WS.</a:t>
            </a:r>
          </a:p>
          <a:p>
            <a:pPr lvl="2"/>
            <a:r>
              <a:rPr lang="en-US" dirty="0"/>
              <a:t>Otherwise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Web Proxy do not support WS.</a:t>
            </a:r>
          </a:p>
        </p:txBody>
      </p:sp>
    </p:spTree>
    <p:extLst>
      <p:ext uri="{BB962C8B-B14F-4D97-AF65-F5344CB8AC3E}">
        <p14:creationId xmlns:p14="http://schemas.microsoft.com/office/powerpoint/2010/main" val="131859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Plugin n°2 - Data sample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166" y="2540263"/>
            <a:ext cx="4811445" cy="19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Plugin n°3 -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Site categories on which the user is allowed to browse:</a:t>
            </a:r>
          </a:p>
          <a:p>
            <a:pPr lvl="1"/>
            <a:r>
              <a:rPr lang="en-US" dirty="0"/>
              <a:t>During the plugin implementation: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 list of site, with their associated category, has been built by </a:t>
            </a:r>
            <a:r>
              <a:rPr lang="en-US" dirty="0" smtClean="0"/>
              <a:t>grabbing </a:t>
            </a:r>
            <a:r>
              <a:rPr lang="en-US" dirty="0"/>
              <a:t>the information against several Web Proxy vendors (ex: Palo Alto / </a:t>
            </a:r>
            <a:r>
              <a:rPr lang="en-US" dirty="0" smtClean="0"/>
              <a:t>Bluecoat…) 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 list of site has been grouped by Web Proxy vendor and has been enhanced with custom local sites and categories (ex: </a:t>
            </a:r>
            <a:r>
              <a:rPr lang="en-US" dirty="0" err="1" smtClean="0"/>
              <a:t>l’essentiel</a:t>
            </a:r>
            <a:r>
              <a:rPr lang="en-US" dirty="0"/>
              <a:t>, </a:t>
            </a:r>
            <a:r>
              <a:rPr lang="en-US" dirty="0" err="1"/>
              <a:t>itnations</a:t>
            </a:r>
            <a:r>
              <a:rPr lang="en-US" dirty="0"/>
              <a:t>, </a:t>
            </a:r>
            <a:r>
              <a:rPr lang="en-US" dirty="0" err="1"/>
              <a:t>paperjam</a:t>
            </a:r>
            <a:r>
              <a:rPr lang="en-US" dirty="0" smtClean="0"/>
              <a:t>….).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For each </a:t>
            </a:r>
            <a:r>
              <a:rPr lang="en-US" dirty="0" smtClean="0"/>
              <a:t>site</a:t>
            </a:r>
            <a:r>
              <a:rPr lang="en-US" dirty="0"/>
              <a:t>, the smallest image available has been searched on it and was kept as reference test link</a:t>
            </a:r>
            <a:r>
              <a:rPr lang="en-US" dirty="0" smtClean="0"/>
              <a:t>.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So, the list of sites is now a list of links grouped by categories and Web Proxy vendor.</a:t>
            </a:r>
          </a:p>
        </p:txBody>
      </p:sp>
      <p:pic>
        <p:nvPicPr>
          <p:cNvPr id="4" name="Picture 2" descr="https://orig15.deviantart.net/741c/f/2014/110/6/5/rainbow_dash_is_too_cool_for_this_upload_by_dasduriel-d7f8il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6963"/>
            <a:ext cx="441324" cy="39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03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talk will not contain stuff like this</a:t>
            </a:r>
            <a:endParaRPr lang="en-GB" dirty="0"/>
          </a:p>
        </p:txBody>
      </p:sp>
      <p:pic>
        <p:nvPicPr>
          <p:cNvPr id="4" name="Picture 2" descr="http://img.wonderhowto.com/img/84/12/63550373663236/0/advice-from-real-hacker-top-10-best-hacker-movies.1280x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0" y="2329543"/>
            <a:ext cx="8611283" cy="40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05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Plugin n°3 -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Site categories on which the user is allowed to browse:</a:t>
            </a:r>
          </a:p>
          <a:p>
            <a:pPr lvl="1"/>
            <a:r>
              <a:rPr lang="en-US" dirty="0"/>
              <a:t>Plugin processing:</a:t>
            </a:r>
          </a:p>
          <a:p>
            <a:pPr lvl="2"/>
            <a:r>
              <a:rPr lang="en-US" dirty="0"/>
              <a:t>For each link, a HTML IMG tag is generated and added to DOM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 random url parameter, in order to avoid caching by the browser, is added to all url links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Each HTML IMG contains a handler on the following events:</a:t>
            </a:r>
          </a:p>
          <a:p>
            <a:pPr lvl="3"/>
            <a:r>
              <a:rPr lang="en-US" dirty="0"/>
              <a:t>"</a:t>
            </a:r>
            <a:r>
              <a:rPr lang="en-US" b="1" dirty="0" err="1">
                <a:solidFill>
                  <a:schemeClr val="accent3"/>
                </a:solidFill>
              </a:rPr>
              <a:t>onload</a:t>
            </a:r>
            <a:r>
              <a:rPr lang="en-US" dirty="0"/>
              <a:t>" :  Set the flag indicating that the site is allowed because the image can be loaded.</a:t>
            </a:r>
          </a:p>
          <a:p>
            <a:pPr lvl="3"/>
            <a:r>
              <a:rPr lang="en-US" dirty="0"/>
              <a:t>"</a:t>
            </a:r>
            <a:r>
              <a:rPr lang="en-US" b="1" dirty="0" err="1">
                <a:solidFill>
                  <a:schemeClr val="accent3"/>
                </a:solidFill>
              </a:rPr>
              <a:t>onerror</a:t>
            </a:r>
            <a:r>
              <a:rPr lang="en-US" dirty="0"/>
              <a:t>" : Set the flag indicating that the site is NOT allowed because the image cannot be loaded.</a:t>
            </a:r>
          </a:p>
        </p:txBody>
      </p:sp>
    </p:spTree>
    <p:extLst>
      <p:ext uri="{BB962C8B-B14F-4D97-AF65-F5344CB8AC3E}">
        <p14:creationId xmlns:p14="http://schemas.microsoft.com/office/powerpoint/2010/main" val="29911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Plugin n°3 - Data sample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47" y="1426028"/>
            <a:ext cx="4755207" cy="5004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256" y="1426028"/>
            <a:ext cx="5170033" cy="50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4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Plugin n°4 -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File type allowed to be downloaded by the victim from the web:</a:t>
            </a:r>
          </a:p>
          <a:p>
            <a:pPr lvl="1"/>
            <a:r>
              <a:rPr lang="en-US" dirty="0"/>
              <a:t>During the plugin implementation: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 list of specific files that can be </a:t>
            </a:r>
            <a:r>
              <a:rPr lang="en-US" dirty="0" smtClean="0"/>
              <a:t>used </a:t>
            </a:r>
            <a:r>
              <a:rPr lang="en-US" dirty="0"/>
              <a:t>as infection vector has been built.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Each file is linked to is digest using SHA-256 algorithm.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 </a:t>
            </a:r>
            <a:r>
              <a:rPr lang="en-US" dirty="0"/>
              <a:t>of tested files format: </a:t>
            </a:r>
          </a:p>
          <a:p>
            <a:pPr lvl="2"/>
            <a:r>
              <a:rPr lang="en-US" dirty="0"/>
              <a:t>Microsoft Office </a:t>
            </a:r>
            <a:r>
              <a:rPr lang="en-US" dirty="0" smtClean="0"/>
              <a:t>supporting auto start VBA macros and OLE packages.</a:t>
            </a:r>
            <a:endParaRPr lang="en-US" dirty="0"/>
          </a:p>
          <a:p>
            <a:pPr lvl="2"/>
            <a:r>
              <a:rPr lang="en-US" dirty="0"/>
              <a:t>Windows native and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binaries.</a:t>
            </a:r>
            <a:endParaRPr lang="en-US" dirty="0"/>
          </a:p>
          <a:p>
            <a:pPr lvl="2"/>
            <a:r>
              <a:rPr lang="en-US" dirty="0"/>
              <a:t>Java auto executable </a:t>
            </a:r>
            <a:r>
              <a:rPr lang="en-US" dirty="0" smtClean="0"/>
              <a:t>archive.</a:t>
            </a:r>
            <a:endParaRPr lang="en-US" dirty="0"/>
          </a:p>
          <a:p>
            <a:pPr lvl="2"/>
            <a:r>
              <a:rPr lang="en-US" dirty="0"/>
              <a:t>Adobe Portable Data </a:t>
            </a:r>
            <a:r>
              <a:rPr lang="en-US" dirty="0" smtClean="0"/>
              <a:t>Format.</a:t>
            </a:r>
            <a:endParaRPr lang="en-US" dirty="0"/>
          </a:p>
          <a:p>
            <a:pPr lvl="2"/>
            <a:r>
              <a:rPr lang="en-US" dirty="0"/>
              <a:t>Windows Script </a:t>
            </a:r>
            <a:r>
              <a:rPr lang="en-US" dirty="0" smtClean="0"/>
              <a:t>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Plugin n°4 -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File type allowed to be downloaded by the victim from the web:</a:t>
            </a:r>
          </a:p>
          <a:p>
            <a:pPr lvl="1"/>
            <a:r>
              <a:rPr lang="en-US" dirty="0"/>
              <a:t>Plugin processing:</a:t>
            </a:r>
          </a:p>
          <a:p>
            <a:pPr lvl="2"/>
            <a:r>
              <a:rPr lang="en-US" dirty="0"/>
              <a:t>For each file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Send a Ajax GET request in order to retrieve the file content</a:t>
            </a:r>
            <a:r>
              <a:rPr lang="en-US" dirty="0" smtClean="0"/>
              <a:t>.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Compare the computed hash of the retrieved file content against the hash associated to the file</a:t>
            </a:r>
            <a:r>
              <a:rPr lang="en-US" dirty="0" smtClean="0"/>
              <a:t>.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If they match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File type allowed to be downloaded and not altered by Web Proxy</a:t>
            </a:r>
            <a:r>
              <a:rPr lang="en-US" dirty="0" smtClean="0"/>
              <a:t>.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Otherwise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File type not allowed to be downloaded or altered by Web Proxy.</a:t>
            </a:r>
          </a:p>
        </p:txBody>
      </p:sp>
    </p:spTree>
    <p:extLst>
      <p:ext uri="{BB962C8B-B14F-4D97-AF65-F5344CB8AC3E}">
        <p14:creationId xmlns:p14="http://schemas.microsoft.com/office/powerpoint/2010/main" val="25594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Plugin n°4 - Data sample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741" y="1499788"/>
            <a:ext cx="6027763" cy="462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Plugin n°5 -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Specific services running on the victim workstation like Tomcat, MySQL, Oracle, SonarQube, WAS…</a:t>
            </a:r>
          </a:p>
          <a:p>
            <a:pPr lvl="1"/>
            <a:r>
              <a:rPr lang="en-US" dirty="0"/>
              <a:t>Based on research performed by </a:t>
            </a:r>
            <a:r>
              <a:rPr lang="en-US" dirty="0" err="1"/>
              <a:t>Lavakumar</a:t>
            </a:r>
            <a:r>
              <a:rPr lang="en-US" dirty="0"/>
              <a:t> </a:t>
            </a:r>
            <a:r>
              <a:rPr lang="en-US" dirty="0" err="1"/>
              <a:t>Kuppan</a:t>
            </a:r>
            <a:r>
              <a:rPr lang="en-US" dirty="0"/>
              <a:t> &amp; Manish </a:t>
            </a:r>
            <a:r>
              <a:rPr lang="en-US" dirty="0" err="1"/>
              <a:t>Saindane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www.andlabs.org/tools/jsrecon/jsrecon.html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Plugin n°5 -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Specific services running on the victim workstation like Tomcat, MySQL, Oracle, SonarQube, WAS…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Test </a:t>
            </a:r>
            <a:r>
              <a:rPr lang="en-US" dirty="0"/>
              <a:t>open state of dedicated ports on victim loopback IP </a:t>
            </a:r>
            <a:r>
              <a:rPr lang="en-US" dirty="0" smtClean="0"/>
              <a:t>address using </a:t>
            </a:r>
            <a:r>
              <a:rPr lang="en-US" dirty="0"/>
              <a:t>Web Socket.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Analyze </a:t>
            </a:r>
            <a:r>
              <a:rPr lang="en-US" dirty="0"/>
              <a:t>the time taken by the WS "</a:t>
            </a:r>
            <a:r>
              <a:rPr lang="en-US" i="1" dirty="0" err="1"/>
              <a:t>readyState</a:t>
            </a:r>
            <a:r>
              <a:rPr lang="en-US" dirty="0"/>
              <a:t>" attribute to move from initial state </a:t>
            </a:r>
            <a:r>
              <a:rPr lang="en-US" b="1" dirty="0"/>
              <a:t>0</a:t>
            </a:r>
            <a:r>
              <a:rPr lang="en-US" dirty="0"/>
              <a:t> to further state </a:t>
            </a:r>
            <a:r>
              <a:rPr lang="en-US" b="1" dirty="0"/>
              <a:t>1</a:t>
            </a:r>
            <a:r>
              <a:rPr lang="en-US" dirty="0"/>
              <a:t>/</a:t>
            </a:r>
            <a:r>
              <a:rPr lang="en-US" b="1" dirty="0"/>
              <a:t>2</a:t>
            </a:r>
            <a:r>
              <a:rPr lang="en-US" dirty="0"/>
              <a:t>/</a:t>
            </a:r>
            <a:r>
              <a:rPr lang="en-US" b="1" dirty="0"/>
              <a:t>3</a:t>
            </a:r>
            <a:r>
              <a:rPr lang="en-US" dirty="0"/>
              <a:t>.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According </a:t>
            </a:r>
            <a:r>
              <a:rPr lang="en-US" dirty="0"/>
              <a:t>to the delay taken, the open/closed/filtered state is deducted.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11701"/>
              </p:ext>
            </p:extLst>
          </p:nvPr>
        </p:nvGraphicFramePr>
        <p:xfrm>
          <a:off x="3477016" y="4652963"/>
          <a:ext cx="8529928" cy="180226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1669"/>
                <a:gridCol w="740574"/>
                <a:gridCol w="6317685"/>
              </a:tblGrid>
              <a:tr h="36045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Constant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Value 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Description</a:t>
                      </a:r>
                      <a:endParaRPr lang="en-GB" sz="1400" dirty="0"/>
                    </a:p>
                  </a:txBody>
                  <a:tcPr/>
                </a:tc>
              </a:tr>
              <a:tr h="360453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CONNECTING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The connection is not yet open.</a:t>
                      </a:r>
                      <a:endParaRPr lang="en-GB" sz="1400" dirty="0"/>
                    </a:p>
                  </a:txBody>
                  <a:tcPr anchor="ctr"/>
                </a:tc>
              </a:tr>
              <a:tr h="360453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OPEN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1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The connection is open and ready to communicate.</a:t>
                      </a:r>
                      <a:endParaRPr lang="en-GB" sz="1400" dirty="0"/>
                    </a:p>
                  </a:txBody>
                  <a:tcPr anchor="ctr"/>
                </a:tc>
              </a:tr>
              <a:tr h="360453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CLOSING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2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The connection is in the process of closing.</a:t>
                      </a:r>
                      <a:endParaRPr lang="en-GB" sz="1400" dirty="0"/>
                    </a:p>
                  </a:txBody>
                  <a:tcPr anchor="ctr"/>
                </a:tc>
              </a:tr>
              <a:tr h="360453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CLOSED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3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The connection is closed or couldn't be opened.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1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Plugin n°5 - Data sample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22625"/>
            <a:ext cx="3651127" cy="4909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685" y="1322625"/>
            <a:ext cx="3619656" cy="49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Plugin n°6 -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Identify the name and version of the Web Proxy: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Analyze </a:t>
            </a:r>
            <a:r>
              <a:rPr lang="en-US" dirty="0"/>
              <a:t>request HTTP header to detect presence of headers added by the Web Proxy like for example:  X-Cache-Lookup, X-Cache, Via...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Capture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3"/>
                </a:solidFill>
              </a:rPr>
              <a:t>Web Proxy error page </a:t>
            </a:r>
            <a:r>
              <a:rPr lang="en-US" dirty="0"/>
              <a:t>by returning a </a:t>
            </a:r>
            <a:r>
              <a:rPr lang="en-US" b="1" dirty="0">
                <a:solidFill>
                  <a:schemeClr val="accent3"/>
                </a:solidFill>
              </a:rPr>
              <a:t>TCP RESET </a:t>
            </a:r>
            <a:r>
              <a:rPr lang="en-US" dirty="0"/>
              <a:t>to a specific Ajax GET request.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Cross Origin Resource Sharing to send error page captured to storage controller.</a:t>
            </a:r>
          </a:p>
        </p:txBody>
      </p:sp>
    </p:spTree>
    <p:extLst>
      <p:ext uri="{BB962C8B-B14F-4D97-AF65-F5344CB8AC3E}">
        <p14:creationId xmlns:p14="http://schemas.microsoft.com/office/powerpoint/2010/main" val="40172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Plugin n°6 - Approach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56222" y="2742964"/>
            <a:ext cx="1967948" cy="17641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0862" y="2757873"/>
            <a:ext cx="1967948" cy="17492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Proxy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16124" y="2742964"/>
            <a:ext cx="1967948" cy="17492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24170" y="2916899"/>
            <a:ext cx="2816692" cy="1937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08810" y="2916899"/>
            <a:ext cx="2907314" cy="3874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843629" y="2742964"/>
            <a:ext cx="1124465" cy="39555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781353" y="2757872"/>
            <a:ext cx="1124465" cy="39555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108810" y="4247648"/>
            <a:ext cx="2907315" cy="2974"/>
          </a:xfrm>
          <a:prstGeom prst="straightConnector1">
            <a:avLst/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907685" y="4049873"/>
            <a:ext cx="1124465" cy="3955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 RST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24171" y="4280004"/>
            <a:ext cx="2816690" cy="29380"/>
          </a:xfrm>
          <a:prstGeom prst="straightConnector1">
            <a:avLst/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811324" y="4052848"/>
            <a:ext cx="1865694" cy="45431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Proxy Error Page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3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abusing browsers?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modern web browsers on Mobile or Desktop : </a:t>
            </a:r>
          </a:p>
          <a:p>
            <a:pPr lvl="1"/>
            <a:r>
              <a:rPr lang="en-US" dirty="0"/>
              <a:t>Contains plenty of features through native components or plugins.</a:t>
            </a:r>
          </a:p>
          <a:p>
            <a:pPr lvl="1"/>
            <a:r>
              <a:rPr lang="en-US" dirty="0"/>
              <a:t>Are used as </a:t>
            </a:r>
            <a:r>
              <a:rPr lang="en-US" dirty="0" smtClean="0"/>
              <a:t>preferred </a:t>
            </a:r>
            <a:r>
              <a:rPr lang="en-US" dirty="0"/>
              <a:t>client to access new applications.</a:t>
            </a:r>
          </a:p>
          <a:p>
            <a:pPr lvl="1"/>
            <a:r>
              <a:rPr lang="en-US" dirty="0"/>
              <a:t>Most of the new applications are web based (thanks Mister Cloud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Security </a:t>
            </a:r>
            <a:r>
              <a:rPr lang="en-US" dirty="0"/>
              <a:t>at infrastructure/network is now quite mature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Targeting client side and users are more </a:t>
            </a:r>
            <a:r>
              <a:rPr lang="en-US" dirty="0" smtClean="0"/>
              <a:t>“fruitful” </a:t>
            </a:r>
            <a:r>
              <a:rPr lang="en-US" dirty="0"/>
              <a:t>because you can’t standardize people </a:t>
            </a:r>
            <a:r>
              <a:rPr lang="en-US" dirty="0" smtClean="0"/>
              <a:t>behavior </a:t>
            </a:r>
            <a:r>
              <a:rPr lang="en-US" dirty="0"/>
              <a:t>or mindset.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7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Plugin n°6 - Data sample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79" y="1646417"/>
            <a:ext cx="6191801" cy="33875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307" y="2136155"/>
            <a:ext cx="5177343" cy="24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Plugin n°7 -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CPU and GPU information of the victim workstation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Retrieve CPU information using the library "</a:t>
            </a:r>
            <a:r>
              <a:rPr lang="en-US" i="1" dirty="0" err="1"/>
              <a:t>UAParser</a:t>
            </a:r>
            <a:r>
              <a:rPr lang="en-US" dirty="0"/>
              <a:t>" and the native object "</a:t>
            </a:r>
            <a:r>
              <a:rPr lang="en-US" i="1" dirty="0" err="1"/>
              <a:t>navigator.platform</a:t>
            </a:r>
            <a:r>
              <a:rPr lang="en-US" dirty="0"/>
              <a:t>".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Retrieve </a:t>
            </a:r>
            <a:r>
              <a:rPr lang="en-US" dirty="0"/>
              <a:t>number of CPU Core using the native object "</a:t>
            </a:r>
            <a:r>
              <a:rPr lang="en-US" i="1" dirty="0" err="1"/>
              <a:t>navigator.hardwareConcurrency</a:t>
            </a:r>
            <a:r>
              <a:rPr lang="en-US" dirty="0"/>
              <a:t>".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Retrieve </a:t>
            </a:r>
            <a:r>
              <a:rPr lang="en-US" dirty="0"/>
              <a:t>GPU information using HTML5 Canvas and the extension "</a:t>
            </a:r>
            <a:r>
              <a:rPr lang="en-US" i="1" dirty="0" err="1"/>
              <a:t>WEBGL_debug_renderer_info</a:t>
            </a:r>
            <a:r>
              <a:rPr lang="en-US" dirty="0"/>
              <a:t>" if this one is available otherwise get information from Canvas object instance directly.</a:t>
            </a:r>
          </a:p>
        </p:txBody>
      </p:sp>
    </p:spTree>
    <p:extLst>
      <p:ext uri="{BB962C8B-B14F-4D97-AF65-F5344CB8AC3E}">
        <p14:creationId xmlns:p14="http://schemas.microsoft.com/office/powerpoint/2010/main" val="5047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Plugin n°7 - Data sample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740" y="1393371"/>
            <a:ext cx="3778401" cy="492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Plugin n°8 -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Type of Internet connection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site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ipleak.net</a:t>
            </a:r>
            <a:r>
              <a:rPr lang="en-US" dirty="0" smtClean="0"/>
              <a:t> can </a:t>
            </a:r>
            <a:r>
              <a:rPr lang="en-US" dirty="0"/>
              <a:t>be browsed by the victim then perform an Ajax request on it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Site </a:t>
            </a:r>
            <a:r>
              <a:rPr lang="en-US" dirty="0"/>
              <a:t>allow CORS request </a:t>
            </a:r>
            <a:r>
              <a:rPr lang="en-US" dirty="0" smtClean="0"/>
              <a:t>from </a:t>
            </a:r>
            <a:r>
              <a:rPr lang="en-US" dirty="0"/>
              <a:t>anyone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Parse </a:t>
            </a:r>
            <a:r>
              <a:rPr lang="en-US" dirty="0"/>
              <a:t>page to extract information about Internet connection.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751" y="3108554"/>
            <a:ext cx="52768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Plugin n°8 - Data sample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511" y="1514279"/>
            <a:ext cx="7684226" cy="43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Global attack process resume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8036" y="2151823"/>
            <a:ext cx="6613086" cy="40352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Excellium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</a:p>
          <a:p>
            <a:pPr algn="ctr"/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65" y="2151823"/>
            <a:ext cx="2872409" cy="253447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Network</a:t>
            </a:r>
          </a:p>
          <a:p>
            <a:pPr algn="ctr"/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8267" y="3209793"/>
            <a:ext cx="1860204" cy="116287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</a:p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(user)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4463" y="3006588"/>
            <a:ext cx="1860204" cy="116287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Fingerprinting</a:t>
            </a:r>
          </a:p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4463" y="4333214"/>
            <a:ext cx="1860204" cy="72495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Malware</a:t>
            </a:r>
          </a:p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9091667" y="2937014"/>
            <a:ext cx="1828800" cy="3140764"/>
          </a:xfrm>
          <a:prstGeom prst="flowChartMagneticDis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</a:p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2608471" y="3568653"/>
            <a:ext cx="3085992" cy="1937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90582" y="3568653"/>
            <a:ext cx="1501085" cy="19373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554668" y="4683448"/>
            <a:ext cx="1536999" cy="19627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 flipV="1">
            <a:off x="2608471" y="3801998"/>
            <a:ext cx="3085992" cy="893692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634898" y="3390251"/>
            <a:ext cx="534521" cy="39555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017523" y="3390251"/>
            <a:ext cx="534521" cy="39555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077975" y="4485672"/>
            <a:ext cx="534521" cy="39555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884206" y="4022393"/>
            <a:ext cx="534521" cy="39555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Straight Arrow Connector 18"/>
          <p:cNvCxnSpPr>
            <a:endCxn id="23" idx="1"/>
          </p:cNvCxnSpPr>
          <p:nvPr/>
        </p:nvCxnSpPr>
        <p:spPr>
          <a:xfrm>
            <a:off x="2608471" y="4248844"/>
            <a:ext cx="3085992" cy="1374094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850171" y="4687043"/>
            <a:ext cx="534521" cy="39555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572624" y="5615610"/>
            <a:ext cx="1519043" cy="14657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094290" y="5416235"/>
            <a:ext cx="534521" cy="39555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694463" y="5260462"/>
            <a:ext cx="1860204" cy="72495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Malware</a:t>
            </a:r>
          </a:p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C&amp;C</a:t>
            </a:r>
          </a:p>
        </p:txBody>
      </p:sp>
      <p:pic>
        <p:nvPicPr>
          <p:cNvPr id="24" name="Picture 2" descr="https://orig15.deviantart.net/741c/f/2014/110/6/5/rainbow_dash_is_too_cool_for_this_upload_by_dasduriel-d7f8il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6963"/>
            <a:ext cx="441324" cy="39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3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possible mitigation?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 honest, </a:t>
            </a:r>
            <a:r>
              <a:rPr lang="en-US" dirty="0">
                <a:solidFill>
                  <a:schemeClr val="accent6"/>
                </a:solidFill>
              </a:rPr>
              <a:t>it’s very difficult to block extraction of the information </a:t>
            </a:r>
            <a:r>
              <a:rPr lang="en-US" dirty="0"/>
              <a:t>described into this presentation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/>
              <a:t>However, </a:t>
            </a:r>
            <a:r>
              <a:rPr lang="en-US" dirty="0" smtClean="0"/>
              <a:t>some action </a:t>
            </a:r>
            <a:r>
              <a:rPr lang="en-US" dirty="0"/>
              <a:t>can be put in place to limit the </a:t>
            </a:r>
            <a:r>
              <a:rPr lang="en-US" dirty="0" smtClean="0"/>
              <a:t>amount </a:t>
            </a:r>
            <a:r>
              <a:rPr lang="en-US" dirty="0"/>
              <a:t>of disclosed data, </a:t>
            </a:r>
            <a:r>
              <a:rPr lang="en-US" dirty="0">
                <a:solidFill>
                  <a:schemeClr val="accent6"/>
                </a:solidFill>
              </a:rPr>
              <a:t>it’s a matter of attack surface </a:t>
            </a:r>
            <a:r>
              <a:rPr lang="en-US" dirty="0" smtClean="0">
                <a:solidFill>
                  <a:schemeClr val="accent6"/>
                </a:solidFill>
              </a:rPr>
              <a:t>available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possible mitigation?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following actions try to reduce </a:t>
            </a:r>
            <a:r>
              <a:rPr lang="en-US" dirty="0" smtClean="0"/>
              <a:t>the attack surface available:</a:t>
            </a:r>
          </a:p>
          <a:p>
            <a:pPr lvl="1"/>
            <a:r>
              <a:rPr lang="en-US" dirty="0" smtClean="0"/>
              <a:t>Limit</a:t>
            </a:r>
            <a:r>
              <a:rPr lang="en-US" dirty="0"/>
              <a:t>, to the minimum possible according the business need, the number of plugins installed in </a:t>
            </a:r>
            <a:r>
              <a:rPr lang="en-US" dirty="0" smtClean="0"/>
              <a:t>browsers</a:t>
            </a:r>
            <a:r>
              <a:rPr lang="en-US" dirty="0"/>
              <a:t> </a:t>
            </a:r>
            <a:r>
              <a:rPr lang="en-US" dirty="0" smtClean="0"/>
              <a:t>: in 2016 Flash is still really needed? Same question about Java runtime registration into browser?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Keep browsers, plugins and OS up to date:</a:t>
            </a:r>
          </a:p>
          <a:p>
            <a:pPr lvl="2"/>
            <a:r>
              <a:rPr lang="en-US" dirty="0">
                <a:hlinkClick r:id="rId3"/>
              </a:rPr>
              <a:t>https://browsercheck.qualys.com/?</a:t>
            </a:r>
            <a:r>
              <a:rPr lang="en-US" dirty="0" smtClean="0">
                <a:hlinkClick r:id="rId3"/>
              </a:rPr>
              <a:t>scan_type=js</a:t>
            </a:r>
            <a:r>
              <a:rPr lang="en-US" dirty="0" smtClean="0"/>
              <a:t> 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Apply the more strict as possible site filtering, if a site is not categorized then block it by default and require to user to ask you the unlocking in order to obtains explanation about is </a:t>
            </a:r>
            <a:r>
              <a:rPr lang="en-US" dirty="0" smtClean="0"/>
              <a:t>utility:</a:t>
            </a:r>
          </a:p>
          <a:p>
            <a:pPr lvl="2"/>
            <a:r>
              <a:rPr lang="en-US" dirty="0" smtClean="0"/>
              <a:t>For example as </a:t>
            </a:r>
            <a:r>
              <a:rPr lang="en-US" dirty="0"/>
              <a:t>developer, </a:t>
            </a:r>
            <a:r>
              <a:rPr lang="en-US" dirty="0" smtClean="0"/>
              <a:t>access to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://stackoverflow.com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is mandatory </a:t>
            </a:r>
            <a:r>
              <a:rPr lang="en-US" dirty="0"/>
              <a:t>but not </a:t>
            </a:r>
            <a:r>
              <a:rPr lang="en-US" dirty="0">
                <a:hlinkClick r:id="rId5"/>
              </a:rPr>
              <a:t>http://pastebin.com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possible mitigation?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Limit </a:t>
            </a:r>
            <a:r>
              <a:rPr lang="en-US" dirty="0"/>
              <a:t>the number of file type allowed to be downloaded directly using the Web Proxy (no EXE/WSH/VBS/JAR...) </a:t>
            </a:r>
            <a:endParaRPr lang="en-US" dirty="0" smtClean="0"/>
          </a:p>
          <a:p>
            <a:pPr lvl="2"/>
            <a:r>
              <a:rPr lang="en-US" dirty="0" smtClean="0"/>
              <a:t>Even Jar file,  </a:t>
            </a:r>
            <a:r>
              <a:rPr lang="en-US" dirty="0"/>
              <a:t>use a dedicated Proxy like Nexus or </a:t>
            </a:r>
            <a:r>
              <a:rPr lang="en-US" dirty="0" err="1"/>
              <a:t>Artifactory</a:t>
            </a:r>
            <a:r>
              <a:rPr lang="en-US" dirty="0"/>
              <a:t> 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Disable </a:t>
            </a:r>
            <a:r>
              <a:rPr lang="en-US" dirty="0" err="1"/>
              <a:t>WebRTC</a:t>
            </a:r>
            <a:r>
              <a:rPr lang="en-US" dirty="0"/>
              <a:t> and install </a:t>
            </a:r>
            <a:r>
              <a:rPr lang="en-US" dirty="0" err="1"/>
              <a:t>Ghostery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3"/>
              </a:rPr>
              <a:t>https://www.ghostery.com/try-us/download-browser-extension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https://addons.mozilla.org/en-US/firefox/addon/happy-bonobo-disable-webrtc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 you !!!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Question ?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 smtClean="0">
                <a:solidFill>
                  <a:schemeClr val="accent6"/>
                </a:solidFill>
              </a:rPr>
              <a:t>If </a:t>
            </a:r>
            <a:r>
              <a:rPr lang="en-US" dirty="0">
                <a:solidFill>
                  <a:schemeClr val="accent6"/>
                </a:solidFill>
              </a:rPr>
              <a:t>you want to see a live </a:t>
            </a:r>
            <a:r>
              <a:rPr lang="en-US" dirty="0" smtClean="0">
                <a:solidFill>
                  <a:schemeClr val="accent6"/>
                </a:solidFill>
              </a:rPr>
              <a:t>demo</a:t>
            </a:r>
            <a:r>
              <a:rPr lang="en-US" dirty="0">
                <a:solidFill>
                  <a:schemeClr val="accent6"/>
                </a:solidFill>
              </a:rPr>
              <a:t>, come to me after the talk</a:t>
            </a:r>
            <a:r>
              <a:rPr lang="en-US" dirty="0" smtClean="0">
                <a:solidFill>
                  <a:schemeClr val="accent6"/>
                </a:solidFill>
              </a:rPr>
              <a:t>…</a:t>
            </a:r>
          </a:p>
          <a:p>
            <a:pPr marL="457200" lvl="1" indent="0" algn="ctr">
              <a:buNone/>
            </a:pPr>
            <a:r>
              <a:rPr lang="en-US" dirty="0">
                <a:solidFill>
                  <a:schemeClr val="accent6"/>
                </a:solidFill>
                <a:hlinkClick r:id="rId3"/>
              </a:rPr>
              <a:t>http://</a:t>
            </a:r>
            <a:r>
              <a:rPr lang="en-US" smtClean="0">
                <a:solidFill>
                  <a:schemeClr val="accent6"/>
                </a:solidFill>
                <a:hlinkClick r:id="rId3"/>
              </a:rPr>
              <a:t>excellium-services.com</a:t>
            </a:r>
            <a:r>
              <a:rPr lang="en-US" smtClean="0">
                <a:solidFill>
                  <a:schemeClr val="accent6"/>
                </a:solidFill>
              </a:rPr>
              <a:t> </a:t>
            </a:r>
            <a:r>
              <a:rPr lang="en-US">
                <a:solidFill>
                  <a:schemeClr val="accent6"/>
                </a:solidFill>
              </a:rPr>
              <a:t>- </a:t>
            </a:r>
            <a:r>
              <a:rPr lang="en-US">
                <a:solidFill>
                  <a:schemeClr val="accent6"/>
                </a:solidFill>
                <a:hlinkClick r:id="rId4"/>
              </a:rPr>
              <a:t>http</a:t>
            </a:r>
            <a:r>
              <a:rPr lang="en-US">
                <a:solidFill>
                  <a:schemeClr val="accent6"/>
                </a:solidFill>
                <a:hlinkClick r:id="rId4"/>
              </a:rPr>
              <a:t>://</a:t>
            </a:r>
            <a:r>
              <a:rPr lang="en-US" smtClean="0">
                <a:solidFill>
                  <a:schemeClr val="accent6"/>
                </a:solidFill>
                <a:hlinkClick r:id="rId4"/>
              </a:rPr>
              <a:t>www.emergenc6.com</a:t>
            </a:r>
            <a:r>
              <a:rPr lang="en-US" smtClean="0">
                <a:solidFill>
                  <a:schemeClr val="accent6"/>
                </a:solidFill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840" y="1917536"/>
            <a:ext cx="3275734" cy="33628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378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6482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As </a:t>
            </a:r>
            <a:r>
              <a:rPr lang="en-US" dirty="0">
                <a:solidFill>
                  <a:schemeClr val="accent6"/>
                </a:solidFill>
              </a:rPr>
              <a:t>penetration tester</a:t>
            </a:r>
            <a:r>
              <a:rPr lang="en-US" dirty="0"/>
              <a:t>, the most important step on a attack is dedicated to </a:t>
            </a:r>
            <a:r>
              <a:rPr lang="en-US" dirty="0">
                <a:solidFill>
                  <a:schemeClr val="accent3"/>
                </a:solidFill>
              </a:rPr>
              <a:t>reconnaissance and analysis </a:t>
            </a:r>
            <a:r>
              <a:rPr lang="en-US" dirty="0"/>
              <a:t>of the target entity.</a:t>
            </a:r>
          </a:p>
          <a:p>
            <a:endParaRPr lang="en-US" dirty="0"/>
          </a:p>
          <a:p>
            <a:r>
              <a:rPr lang="en-US" dirty="0"/>
              <a:t>Based on the offline analysis of the grabbed data, we can further create attack scenarii and customize related content.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22860991"/>
              </p:ext>
            </p:extLst>
          </p:nvPr>
        </p:nvGraphicFramePr>
        <p:xfrm>
          <a:off x="4064000" y="97502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s://orig15.deviantart.net/741c/f/2014/110/6/5/rainbow_dash_is_too_cool_for_this_upload_by_dasduriel-d7f8il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6963"/>
            <a:ext cx="441324" cy="39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8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friend</a:t>
            </a:r>
            <a:endParaRPr lang="en-GB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046726"/>
              </p:ext>
            </p:extLst>
          </p:nvPr>
        </p:nvGraphicFramePr>
        <p:xfrm>
          <a:off x="237506" y="2095499"/>
          <a:ext cx="11709071" cy="4400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0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 about CORS and Web Socket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Same Origin Policy </a:t>
            </a:r>
            <a:r>
              <a:rPr lang="en-US" dirty="0"/>
              <a:t>(SOP for friends) is a pillar of the security on the web because it restricts the capacity of </a:t>
            </a:r>
            <a:r>
              <a:rPr lang="en-US" dirty="0" smtClean="0"/>
              <a:t>an </a:t>
            </a:r>
            <a:r>
              <a:rPr lang="en-US" dirty="0"/>
              <a:t>hidden caller (for example Ajax) to contact arbitrary domain in a easy way (most bypass was using JSONP type </a:t>
            </a:r>
            <a:r>
              <a:rPr lang="en-US" dirty="0" smtClean="0"/>
              <a:t>call or loading through tags like IMG/SCRIPT/STYLE/IFRAME…).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thanks to HTML5…</a:t>
            </a:r>
          </a:p>
          <a:p>
            <a:pPr lvl="1"/>
            <a:r>
              <a:rPr lang="en-US" dirty="0"/>
              <a:t>Web Socket is currently not restricted by the SOP.</a:t>
            </a:r>
          </a:p>
          <a:p>
            <a:pPr lvl="1"/>
            <a:r>
              <a:rPr lang="en-US" dirty="0"/>
              <a:t>CORS configuration is HTTP </a:t>
            </a:r>
            <a:r>
              <a:rPr lang="en-US" dirty="0" smtClean="0"/>
              <a:t>headers </a:t>
            </a:r>
            <a:r>
              <a:rPr lang="en-US" dirty="0"/>
              <a:t>based so, an attacker can easily configure CORS on </a:t>
            </a:r>
            <a:r>
              <a:rPr lang="en-US" dirty="0" smtClean="0"/>
              <a:t>his </a:t>
            </a:r>
            <a:r>
              <a:rPr lang="en-US" dirty="0"/>
              <a:t>domain to accept any call.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9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enemies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648200" cy="4351338"/>
          </a:xfrm>
        </p:spPr>
        <p:txBody>
          <a:bodyPr>
            <a:normAutofit/>
          </a:bodyPr>
          <a:lstStyle/>
          <a:p>
            <a:r>
              <a:rPr lang="en-US" dirty="0"/>
              <a:t>As we will use only legal web client side technologies </a:t>
            </a:r>
            <a:r>
              <a:rPr lang="en-US" dirty="0" smtClean="0"/>
              <a:t>and </a:t>
            </a:r>
            <a:r>
              <a:rPr lang="en-US" dirty="0"/>
              <a:t>we want to be </a:t>
            </a:r>
            <a:r>
              <a:rPr lang="en-US" dirty="0" smtClean="0"/>
              <a:t>stealth, </a:t>
            </a:r>
            <a:r>
              <a:rPr lang="en-US" dirty="0"/>
              <a:t>we must take care about:</a:t>
            </a:r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19740205"/>
              </p:ext>
            </p:extLst>
          </p:nvPr>
        </p:nvGraphicFramePr>
        <p:xfrm>
          <a:off x="4721761" y="1338943"/>
          <a:ext cx="7361382" cy="5173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2" descr="https://orig15.deviantart.net/741c/f/2014/110/6/5/rainbow_dash_is_too_cool_for_this_upload_by_dasduriel-d7f8il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6963"/>
            <a:ext cx="441324" cy="39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0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Global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Implements a simple web application, plugins based, in which each plugin:</a:t>
            </a:r>
          </a:p>
          <a:p>
            <a:pPr lvl="1"/>
            <a:r>
              <a:rPr lang="en-US" dirty="0"/>
              <a:t>Will be executed on client side.</a:t>
            </a:r>
          </a:p>
          <a:p>
            <a:pPr lvl="1"/>
            <a:r>
              <a:rPr lang="en-US" dirty="0"/>
              <a:t>Will be in charge of grabbing a specific information.</a:t>
            </a:r>
          </a:p>
          <a:p>
            <a:r>
              <a:rPr lang="en-US" dirty="0"/>
              <a:t>Information will be grouped by entity targeted and a visitor (victim) will have a unique ID in order to track it.</a:t>
            </a:r>
          </a:p>
          <a:p>
            <a:r>
              <a:rPr lang="en-US" dirty="0"/>
              <a:t>URL will be provided to victims using the following vectors:</a:t>
            </a:r>
          </a:p>
          <a:p>
            <a:pPr lvl="1"/>
            <a:r>
              <a:rPr lang="en-US" dirty="0"/>
              <a:t>Phishing ( in our campaign, each time,  more than 30% of the targeted users click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 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Via compromising of a "water hole" site.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8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Global approach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56222" y="1595770"/>
            <a:ext cx="2784543" cy="476084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536714" y="2322671"/>
            <a:ext cx="2315817" cy="20971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WUI layer</a:t>
            </a:r>
          </a:p>
          <a:p>
            <a:pPr algn="ctr"/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B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grab</a:t>
            </a:r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infos)</a:t>
            </a:r>
          </a:p>
          <a:p>
            <a:pPr algn="ctr"/>
            <a:endParaRPr lang="fr-B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B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B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B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>
            <a:off x="805899" y="3465667"/>
            <a:ext cx="1689652" cy="447261"/>
          </a:xfrm>
          <a:prstGeom prst="round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 X</a:t>
            </a:r>
            <a:endParaRPr lang="fr-B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6714" y="4608664"/>
            <a:ext cx="2315817" cy="69242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 layer</a:t>
            </a:r>
          </a:p>
          <a:p>
            <a:pPr algn="ctr"/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(store/expose infos)</a:t>
            </a:r>
            <a:endParaRPr lang="fr-B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1622" y="5489927"/>
            <a:ext cx="2286000" cy="51683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layer</a:t>
            </a:r>
          </a:p>
          <a:p>
            <a:pPr algn="ctr"/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B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41366" y="3242037"/>
            <a:ext cx="3647660" cy="136662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Victim</a:t>
            </a:r>
            <a:r>
              <a:rPr lang="fr-B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browser </a:t>
            </a:r>
            <a:r>
              <a:rPr lang="fr-B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  <a:endParaRPr lang="fr-BE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B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B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>
            <a:off x="8920370" y="4066983"/>
            <a:ext cx="1689652" cy="447261"/>
          </a:xfrm>
          <a:prstGeom prst="round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 X</a:t>
            </a:r>
            <a:endParaRPr lang="fr-B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Elbow Connector 11"/>
          <p:cNvCxnSpPr>
            <a:stCxn id="7" idx="0"/>
            <a:endCxn id="11" idx="2"/>
          </p:cNvCxnSpPr>
          <p:nvPr/>
        </p:nvCxnSpPr>
        <p:spPr>
          <a:xfrm>
            <a:off x="2495551" y="3689298"/>
            <a:ext cx="6424819" cy="601316"/>
          </a:xfrm>
          <a:prstGeom prst="bentConnector3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1" idx="1"/>
            <a:endCxn id="8" idx="3"/>
          </p:cNvCxnSpPr>
          <p:nvPr/>
        </p:nvCxnSpPr>
        <p:spPr>
          <a:xfrm rot="5400000">
            <a:off x="6088548" y="1278228"/>
            <a:ext cx="440633" cy="6912665"/>
          </a:xfrm>
          <a:prstGeom prst="bentConnector2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05344" y="3465667"/>
            <a:ext cx="1618735" cy="44726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Loading</a:t>
            </a:r>
            <a:endParaRPr lang="fr-B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229" y="4756361"/>
            <a:ext cx="1618735" cy="44726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</a:t>
            </a:r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fr-B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2" descr="https://wwphp-fb.github.io/images/faq/community/elephp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22" y="1640993"/>
            <a:ext cx="807360" cy="55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www.mysql.com/common/logos/logo-mysql-170x1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738" y="5748346"/>
            <a:ext cx="569982" cy="38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ttp://blog.papsou.org/wp-content/uploads/2014/06/symfon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19" y="1741205"/>
            <a:ext cx="967547" cy="39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://culttt.com/wp-content/uploads/2013/01/What-is-PHP-Composer-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369" y="1742550"/>
            <a:ext cx="748886" cy="4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s://www.w3.org/html/logo/downloads/HTML5_Logo_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434" y="3256149"/>
            <a:ext cx="409870" cy="40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https://www.w3.org/html/logo/downloads/HTML5_Logo_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061" y="3903528"/>
            <a:ext cx="409870" cy="40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https://encrypted-tbn2.gstatic.com/images?q=tbn:ANd9GcTgYSZpbqgBpt21F7qP1k1D_gfXkS_I1zYypj-iQe30rSfKCQPJ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446" y="3697745"/>
            <a:ext cx="295846" cy="33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https://encrypted-tbn2.gstatic.com/images?q=tbn:ANd9GcTgYSZpbqgBpt21F7qP1k1D_gfXkS_I1zYypj-iQe30rSfKCQPJ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002" y="4346691"/>
            <a:ext cx="295846" cy="33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http://zouaghi.net/wp-content/uploads/2015/03/jquery-logo-150x15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99" y="3510598"/>
            <a:ext cx="410290" cy="41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 descr="http://zouaghi.net/wp-content/uploads/2015/03/jquery-logo-150x15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11" y="4103953"/>
            <a:ext cx="410290" cy="41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3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oxxedDays Luxembourg 2016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D13B23B-FD6F-A24C-8F04-336A7C457543}" vid="{FA916689-ABC8-7243-8B59-3C0BEF8590A6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VoxxedDays Luxembourg 2016</Template>
  <TotalTime>215</TotalTime>
  <Words>2435</Words>
  <Application>Microsoft Office PowerPoint</Application>
  <PresentationFormat>Widescreen</PresentationFormat>
  <Paragraphs>352</Paragraphs>
  <Slides>39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Lato</vt:lpstr>
      <vt:lpstr>Wingdings</vt:lpstr>
      <vt:lpstr>VoxxedDays Luxembourg 2016</vt:lpstr>
      <vt:lpstr>Abuse web browsers  for fun &amp; profits</vt:lpstr>
      <vt:lpstr>Warning</vt:lpstr>
      <vt:lpstr>Why abusing browsers?</vt:lpstr>
      <vt:lpstr>Our problem</vt:lpstr>
      <vt:lpstr>Our friend</vt:lpstr>
      <vt:lpstr>Note about CORS and Web Socket</vt:lpstr>
      <vt:lpstr>Our enemies</vt:lpstr>
      <vt:lpstr>Global approach</vt:lpstr>
      <vt:lpstr>Global approach</vt:lpstr>
      <vt:lpstr>Interesting information</vt:lpstr>
      <vt:lpstr>Interesting information</vt:lpstr>
      <vt:lpstr>Interesting information</vt:lpstr>
      <vt:lpstr>Interesting information</vt:lpstr>
      <vt:lpstr>Interesting information</vt:lpstr>
      <vt:lpstr>Plugin n°1 - Approach</vt:lpstr>
      <vt:lpstr>Plugin n°1 - Data sample</vt:lpstr>
      <vt:lpstr>Plugin n°2 - Approach</vt:lpstr>
      <vt:lpstr>Plugin n°2 - Data sample</vt:lpstr>
      <vt:lpstr>Plugin n°3 - Approach</vt:lpstr>
      <vt:lpstr>Plugin n°3 - Approach</vt:lpstr>
      <vt:lpstr>Plugin n°3 - Data sample</vt:lpstr>
      <vt:lpstr>Plugin n°4 - Approach</vt:lpstr>
      <vt:lpstr>Plugin n°4 - Approach</vt:lpstr>
      <vt:lpstr>Plugin n°4 - Data sample</vt:lpstr>
      <vt:lpstr>Plugin n°5 - Approach</vt:lpstr>
      <vt:lpstr>Plugin n°5 - Approach</vt:lpstr>
      <vt:lpstr>Plugin n°5 - Data sample</vt:lpstr>
      <vt:lpstr>Plugin n°6 - Approach</vt:lpstr>
      <vt:lpstr>Plugin n°6 - Approach</vt:lpstr>
      <vt:lpstr>Plugin n°6 - Data sample</vt:lpstr>
      <vt:lpstr>Plugin n°7 - Approach</vt:lpstr>
      <vt:lpstr>Plugin n°7 - Data sample</vt:lpstr>
      <vt:lpstr>Plugin n°8 - Approach</vt:lpstr>
      <vt:lpstr>Plugin n°8 - Data sample</vt:lpstr>
      <vt:lpstr>Global attack process resume</vt:lpstr>
      <vt:lpstr>Which possible mitigation?</vt:lpstr>
      <vt:lpstr>Which possible mitigation?</vt:lpstr>
      <vt:lpstr>Which possible mitigation?</vt:lpstr>
      <vt:lpstr>Thanks you !!!</vt:lpstr>
    </vt:vector>
  </TitlesOfParts>
  <Company>Excellium Services 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Abuse web browsers for fun &amp; profits talk</dc:title>
  <dc:subject>Abuse web browsers for fun &amp; profits talk</dc:subject>
  <dc:creator>Dominique Righetto</dc:creator>
  <cp:lastModifiedBy>Dominique Righetto</cp:lastModifiedBy>
  <cp:revision>59</cp:revision>
  <dcterms:created xsi:type="dcterms:W3CDTF">2016-06-05T07:13:13Z</dcterms:created>
  <dcterms:modified xsi:type="dcterms:W3CDTF">2016-06-22T04:47:58Z</dcterms:modified>
  <cp:category>Security</cp:category>
  <cp:contentStatus>Final</cp:contentStatus>
</cp:coreProperties>
</file>