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26"/>
  </p:notesMasterIdLst>
  <p:handoutMasterIdLst>
    <p:handoutMasterId r:id="rId27"/>
  </p:handoutMasterIdLst>
  <p:sldIdLst>
    <p:sldId id="256" r:id="rId2"/>
    <p:sldId id="257" r:id="rId3"/>
    <p:sldId id="316" r:id="rId4"/>
    <p:sldId id="295" r:id="rId5"/>
    <p:sldId id="296" r:id="rId6"/>
    <p:sldId id="297" r:id="rId7"/>
    <p:sldId id="298" r:id="rId8"/>
    <p:sldId id="300" r:id="rId9"/>
    <p:sldId id="299" r:id="rId10"/>
    <p:sldId id="312" r:id="rId11"/>
    <p:sldId id="315" r:id="rId12"/>
    <p:sldId id="301" r:id="rId13"/>
    <p:sldId id="305" r:id="rId14"/>
    <p:sldId id="306" r:id="rId15"/>
    <p:sldId id="302" r:id="rId16"/>
    <p:sldId id="303" r:id="rId17"/>
    <p:sldId id="304" r:id="rId18"/>
    <p:sldId id="307" r:id="rId19"/>
    <p:sldId id="308" r:id="rId20"/>
    <p:sldId id="310" r:id="rId21"/>
    <p:sldId id="311" r:id="rId22"/>
    <p:sldId id="309" r:id="rId23"/>
    <p:sldId id="313" r:id="rId24"/>
    <p:sldId id="314" r:id="rId25"/>
  </p:sldIdLst>
  <p:sldSz cx="12192000" cy="6858000"/>
  <p:notesSz cx="6858000" cy="9144000"/>
  <p:embeddedFontLst>
    <p:embeddedFont>
      <p:font typeface="Webdings" panose="05030102010509060703" pitchFamily="18" charset="2"/>
      <p:regular r:id="rId28"/>
    </p:embeddedFont>
    <p:embeddedFont>
      <p:font typeface="Calibri" panose="020F0502020204030204" pitchFamily="34" charset="0"/>
      <p:regular r:id="rId29"/>
      <p:bold r:id="rId30"/>
      <p:italic r:id="rId31"/>
      <p:boldItalic r:id="rId32"/>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9FC5"/>
    <a:srgbClr val="58C4F2"/>
    <a:srgbClr val="143B4A"/>
    <a:srgbClr val="5C5C5C"/>
    <a:srgbClr val="3B3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41" autoAdjust="0"/>
    <p:restoredTop sz="93993" autoAdjust="0"/>
  </p:normalViewPr>
  <p:slideViewPr>
    <p:cSldViewPr snapToGrid="0" snapToObjects="1">
      <p:cViewPr varScale="1">
        <p:scale>
          <a:sx n="113" d="100"/>
          <a:sy n="113" d="100"/>
        </p:scale>
        <p:origin x="816" y="84"/>
      </p:cViewPr>
      <p:guideLst>
        <p:guide orient="horz" pos="2160"/>
        <p:guide pos="3840"/>
      </p:guideLst>
    </p:cSldViewPr>
  </p:slideViewPr>
  <p:outlineViewPr>
    <p:cViewPr>
      <p:scale>
        <a:sx n="33" d="100"/>
        <a:sy n="33" d="100"/>
      </p:scale>
      <p:origin x="0" y="-5856"/>
    </p:cViewPr>
  </p:outlineViewPr>
  <p:notesTextViewPr>
    <p:cViewPr>
      <p:scale>
        <a:sx n="3" d="2"/>
        <a:sy n="3" d="2"/>
      </p:scale>
      <p:origin x="0" y="0"/>
    </p:cViewPr>
  </p:notesTextViewPr>
  <p:notesViewPr>
    <p:cSldViewPr snapToGrid="0" snapToObjects="1">
      <p:cViewPr varScale="1">
        <p:scale>
          <a:sx n="91" d="100"/>
          <a:sy n="91" d="100"/>
        </p:scale>
        <p:origin x="35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1BFF33-20BE-034B-9E8D-1F138C5FE85E}" type="datetimeFigureOut">
              <a:rPr lang="fr-FR" smtClean="0"/>
              <a:t>23/06/2018</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0EFB47-98DC-FB4E-8A36-1BF19C847490}" type="slidenum">
              <a:rPr lang="fr-FR" smtClean="0"/>
              <a:t>‹#›</a:t>
            </a:fld>
            <a:endParaRPr lang="fr-FR" dirty="0"/>
          </a:p>
        </p:txBody>
      </p:sp>
    </p:spTree>
    <p:extLst>
      <p:ext uri="{BB962C8B-B14F-4D97-AF65-F5344CB8AC3E}">
        <p14:creationId xmlns:p14="http://schemas.microsoft.com/office/powerpoint/2010/main" val="2134526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51DE4C-CF7A-D744-B800-AC9F23F6F762}" type="datetimeFigureOut">
              <a:rPr lang="fr-FR" smtClean="0"/>
              <a:t>23/06/2018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625179-FA48-D242-9FA2-01BDF2AC98F0}" type="slidenum">
              <a:rPr lang="fr-FR" smtClean="0"/>
              <a:t>‹#›</a:t>
            </a:fld>
            <a:endParaRPr lang="fr-FR" dirty="0"/>
          </a:p>
        </p:txBody>
      </p:sp>
    </p:spTree>
    <p:extLst>
      <p:ext uri="{BB962C8B-B14F-4D97-AF65-F5344CB8AC3E}">
        <p14:creationId xmlns:p14="http://schemas.microsoft.com/office/powerpoint/2010/main" val="940661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Visual hint:</a:t>
            </a:r>
          </a:p>
          <a:p>
            <a:pPr marL="171450" indent="-171450">
              <a:buFontTx/>
              <a:buChar char="-"/>
            </a:pPr>
            <a:r>
              <a:rPr lang="en-GB" b="0" dirty="0" smtClean="0"/>
              <a:t>Pony</a:t>
            </a:r>
            <a:r>
              <a:rPr lang="en-GB" b="0" baseline="0" dirty="0" smtClean="0"/>
              <a:t> in bottom right corner mean that I have explanation to give and information has been added in slide notes section</a:t>
            </a:r>
          </a:p>
          <a:p>
            <a:endParaRPr lang="en-GB" b="0" baseline="0" dirty="0" smtClean="0"/>
          </a:p>
          <a:p>
            <a:r>
              <a:rPr lang="en-GB" b="1" dirty="0" smtClean="0"/>
              <a:t>Timeframe:</a:t>
            </a:r>
            <a:r>
              <a:rPr lang="en-GB" b="1" baseline="0" dirty="0" smtClean="0"/>
              <a:t> </a:t>
            </a:r>
          </a:p>
          <a:p>
            <a:r>
              <a:rPr lang="en-GB" baseline="0" dirty="0" smtClean="0"/>
              <a:t>25 minutes</a:t>
            </a:r>
          </a:p>
          <a:p>
            <a:pPr marL="171450" indent="-171450">
              <a:buFontTx/>
              <a:buChar char="-"/>
            </a:pPr>
            <a:r>
              <a:rPr lang="en-GB" baseline="0" dirty="0" smtClean="0"/>
              <a:t>Speech: 20 minutes</a:t>
            </a:r>
          </a:p>
          <a:p>
            <a:pPr marL="171450" indent="-171450">
              <a:buFontTx/>
              <a:buChar char="-"/>
            </a:pPr>
            <a:r>
              <a:rPr lang="en-GB" baseline="0" dirty="0" smtClean="0"/>
              <a:t>Q &amp; R: 5 minutes</a:t>
            </a:r>
          </a:p>
          <a:p>
            <a:pPr marL="171450" indent="-171450">
              <a:buFontTx/>
              <a:buChar char="-"/>
            </a:pPr>
            <a:endParaRPr lang="en-GB" baseline="0" dirty="0" smtClean="0"/>
          </a:p>
          <a:p>
            <a:pPr marL="0" indent="0">
              <a:buFontTx/>
              <a:buNone/>
            </a:pPr>
            <a:r>
              <a:rPr lang="en-GB" b="1" baseline="0" dirty="0" smtClean="0"/>
              <a:t>Review history:</a:t>
            </a:r>
          </a:p>
          <a:p>
            <a:pPr marL="0" indent="0">
              <a:buFontTx/>
              <a:buNone/>
            </a:pPr>
            <a:r>
              <a:rPr lang="en-GB" baseline="0" dirty="0" smtClean="0"/>
              <a:t>29/04/2018 : Jim Manico, feedback is tracked using this issue https://bitbucket.org/righettod/voxxeddays2018-talk/issues/1 </a:t>
            </a:r>
          </a:p>
          <a:p>
            <a:pPr marL="0" indent="0">
              <a:buFontTx/>
              <a:buNone/>
            </a:pPr>
            <a:r>
              <a:rPr lang="en-GB" baseline="0" dirty="0" smtClean="0"/>
              <a:t>11/06/2018: Update template to one provided by the organizer</a:t>
            </a:r>
          </a:p>
          <a:p>
            <a:pPr marL="0" indent="0">
              <a:buFontTx/>
              <a:buNone/>
            </a:pPr>
            <a:r>
              <a:rPr lang="en-GB" baseline="0" dirty="0" smtClean="0"/>
              <a:t>12/06/2018: First dry run (global time taken 16m 30 sec)</a:t>
            </a:r>
          </a:p>
          <a:p>
            <a:pPr marL="0" indent="0">
              <a:buFontTx/>
              <a:buNone/>
            </a:pPr>
            <a:r>
              <a:rPr lang="en-GB" baseline="0" dirty="0" smtClean="0"/>
              <a:t>16/06/2018: Second dry run (global time taken 17m 30 sec)</a:t>
            </a:r>
          </a:p>
          <a:p>
            <a:pPr marL="0" indent="0">
              <a:buFontTx/>
              <a:buNone/>
            </a:pPr>
            <a:r>
              <a:rPr lang="en-GB" baseline="0" dirty="0" smtClean="0"/>
              <a:t>21/06/2018: Last dry run (global time taken 22m 05 sec)</a:t>
            </a:r>
            <a:endParaRPr lang="en-GB" dirty="0"/>
          </a:p>
        </p:txBody>
      </p:sp>
      <p:sp>
        <p:nvSpPr>
          <p:cNvPr id="4" name="Slide Number Placeholder 3"/>
          <p:cNvSpPr>
            <a:spLocks noGrp="1"/>
          </p:cNvSpPr>
          <p:nvPr>
            <p:ph type="sldNum" sz="quarter" idx="10"/>
          </p:nvPr>
        </p:nvSpPr>
        <p:spPr/>
        <p:txBody>
          <a:bodyPr/>
          <a:lstStyle/>
          <a:p>
            <a:fld id="{34625179-FA48-D242-9FA2-01BDF2AC98F0}" type="slidenum">
              <a:rPr lang="fr-FR" smtClean="0"/>
              <a:t>1</a:t>
            </a:fld>
            <a:endParaRPr lang="fr-FR" dirty="0"/>
          </a:p>
        </p:txBody>
      </p:sp>
    </p:spTree>
    <p:extLst>
      <p:ext uri="{BB962C8B-B14F-4D97-AF65-F5344CB8AC3E}">
        <p14:creationId xmlns:p14="http://schemas.microsoft.com/office/powerpoint/2010/main" val="866597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explains here how we materialize the </a:t>
            </a:r>
            <a:r>
              <a:rPr lang="en-GB" b="1" dirty="0" smtClean="0"/>
              <a:t>Roles</a:t>
            </a:r>
            <a:r>
              <a:rPr lang="en-GB" dirty="0" smtClean="0"/>
              <a:t>,</a:t>
            </a:r>
            <a:r>
              <a:rPr lang="en-GB" baseline="0" dirty="0" smtClean="0"/>
              <a:t> the </a:t>
            </a:r>
            <a:r>
              <a:rPr lang="en-GB" b="1" baseline="0" dirty="0" smtClean="0"/>
              <a:t>Services</a:t>
            </a:r>
            <a:r>
              <a:rPr lang="en-GB" baseline="0" dirty="0" smtClean="0"/>
              <a:t> and then the representation of the </a:t>
            </a:r>
            <a:r>
              <a:rPr lang="en-GB" b="1" baseline="0" dirty="0" smtClean="0"/>
              <a:t>Authorization matrix </a:t>
            </a:r>
            <a:r>
              <a:rPr lang="en-GB" baseline="0" dirty="0" smtClean="0"/>
              <a:t>via all the combinations</a:t>
            </a:r>
            <a:endParaRPr lang="en-GB" dirty="0"/>
          </a:p>
        </p:txBody>
      </p:sp>
      <p:sp>
        <p:nvSpPr>
          <p:cNvPr id="4" name="Slide Number Placeholder 3"/>
          <p:cNvSpPr>
            <a:spLocks noGrp="1"/>
          </p:cNvSpPr>
          <p:nvPr>
            <p:ph type="sldNum" sz="quarter" idx="10"/>
          </p:nvPr>
        </p:nvSpPr>
        <p:spPr/>
        <p:txBody>
          <a:bodyPr/>
          <a:lstStyle/>
          <a:p>
            <a:fld id="{34625179-FA48-D242-9FA2-01BDF2AC98F0}" type="slidenum">
              <a:rPr lang="fr-FR" smtClean="0"/>
              <a:t>17</a:t>
            </a:fld>
            <a:endParaRPr lang="fr-FR" dirty="0"/>
          </a:p>
        </p:txBody>
      </p:sp>
    </p:spTree>
    <p:extLst>
      <p:ext uri="{BB962C8B-B14F-4D97-AF65-F5344CB8AC3E}">
        <p14:creationId xmlns:p14="http://schemas.microsoft.com/office/powerpoint/2010/main" val="2377137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explains here how we store the testing</a:t>
            </a:r>
            <a:r>
              <a:rPr lang="en-GB" baseline="0" dirty="0" smtClean="0"/>
              <a:t> data needed by each service in order to perform functional calls to the service:</a:t>
            </a:r>
          </a:p>
          <a:p>
            <a:pPr marL="171450" indent="-171450">
              <a:buFontTx/>
              <a:buChar char="-"/>
            </a:pPr>
            <a:r>
              <a:rPr lang="en-GB" baseline="0" dirty="0" smtClean="0"/>
              <a:t>For each service identified by is name (remember </a:t>
            </a:r>
            <a:r>
              <a:rPr lang="en-GB" b="1" baseline="0" dirty="0" smtClean="0"/>
              <a:t>name</a:t>
            </a:r>
            <a:r>
              <a:rPr lang="en-GB" baseline="0" dirty="0" smtClean="0"/>
              <a:t> is the unique identifier for a Service or a Role) then we can add a custom payload for which we can specify:</a:t>
            </a:r>
          </a:p>
          <a:p>
            <a:pPr marL="628650" lvl="1" indent="-171450">
              <a:buFontTx/>
              <a:buChar char="-"/>
            </a:pPr>
            <a:r>
              <a:rPr lang="en-GB" baseline="0" dirty="0" smtClean="0"/>
              <a:t>Is location (request BODY or URL)</a:t>
            </a:r>
          </a:p>
          <a:p>
            <a:pPr marL="628650" lvl="1" indent="-171450">
              <a:buFontTx/>
              <a:buChar char="-"/>
            </a:pPr>
            <a:r>
              <a:rPr lang="en-GB" baseline="0" dirty="0" smtClean="0"/>
              <a:t>Is content type (only used if payload is targeted to be set in the request BODY)</a:t>
            </a:r>
            <a:endParaRPr lang="en-GB" dirty="0"/>
          </a:p>
        </p:txBody>
      </p:sp>
      <p:sp>
        <p:nvSpPr>
          <p:cNvPr id="4" name="Slide Number Placeholder 3"/>
          <p:cNvSpPr>
            <a:spLocks noGrp="1"/>
          </p:cNvSpPr>
          <p:nvPr>
            <p:ph type="sldNum" sz="quarter" idx="10"/>
          </p:nvPr>
        </p:nvSpPr>
        <p:spPr/>
        <p:txBody>
          <a:bodyPr/>
          <a:lstStyle/>
          <a:p>
            <a:fld id="{34625179-FA48-D242-9FA2-01BDF2AC98F0}" type="slidenum">
              <a:rPr lang="fr-FR" smtClean="0"/>
              <a:t>18</a:t>
            </a:fld>
            <a:endParaRPr lang="fr-FR" dirty="0"/>
          </a:p>
        </p:txBody>
      </p:sp>
    </p:spTree>
    <p:extLst>
      <p:ext uri="{BB962C8B-B14F-4D97-AF65-F5344CB8AC3E}">
        <p14:creationId xmlns:p14="http://schemas.microsoft.com/office/powerpoint/2010/main" val="2377137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explains</a:t>
            </a:r>
            <a:r>
              <a:rPr lang="en-GB" baseline="0" dirty="0" smtClean="0"/>
              <a:t> here that we have one test case by Point Of View (a POV = a Logical role) in order to clearly identify in test results in which POV there authorization issues.</a:t>
            </a:r>
          </a:p>
          <a:p>
            <a:r>
              <a:rPr lang="en-GB" baseline="0" dirty="0" smtClean="0"/>
              <a:t>Code executing tests has been factorized and centralized.</a:t>
            </a:r>
          </a:p>
          <a:p>
            <a:r>
              <a:rPr lang="en-GB" baseline="0" dirty="0" smtClean="0"/>
              <a:t>The execution phases are the following:</a:t>
            </a:r>
          </a:p>
          <a:p>
            <a:pPr marL="171450" indent="-171450">
              <a:buFontTx/>
              <a:buChar char="-"/>
            </a:pPr>
            <a:r>
              <a:rPr lang="en-GB" baseline="0" dirty="0" smtClean="0"/>
              <a:t>We forge a JWT token representing the user profile</a:t>
            </a:r>
          </a:p>
          <a:p>
            <a:pPr marL="171450" indent="-171450">
              <a:buFontTx/>
              <a:buChar char="-"/>
            </a:pPr>
            <a:r>
              <a:rPr lang="en-GB" baseline="0" dirty="0" smtClean="0"/>
              <a:t>We execute the test using the Authz matrix information and the access token</a:t>
            </a:r>
          </a:p>
          <a:p>
            <a:pPr marL="171450" indent="-171450">
              <a:buFontTx/>
              <a:buChar char="-"/>
            </a:pPr>
            <a:r>
              <a:rPr lang="en-GB" baseline="0" dirty="0" smtClean="0"/>
              <a:t>We check if errors has been meet and according to that we decide if the test case pass or fail</a:t>
            </a:r>
            <a:endParaRPr lang="en-GB" dirty="0"/>
          </a:p>
        </p:txBody>
      </p:sp>
      <p:sp>
        <p:nvSpPr>
          <p:cNvPr id="4" name="Slide Number Placeholder 3"/>
          <p:cNvSpPr>
            <a:spLocks noGrp="1"/>
          </p:cNvSpPr>
          <p:nvPr>
            <p:ph type="sldNum" sz="quarter" idx="10"/>
          </p:nvPr>
        </p:nvSpPr>
        <p:spPr/>
        <p:txBody>
          <a:bodyPr/>
          <a:lstStyle/>
          <a:p>
            <a:fld id="{34625179-FA48-D242-9FA2-01BDF2AC98F0}" type="slidenum">
              <a:rPr lang="fr-FR" smtClean="0"/>
              <a:t>19</a:t>
            </a:fld>
            <a:endParaRPr lang="fr-FR" dirty="0"/>
          </a:p>
        </p:txBody>
      </p:sp>
    </p:spTree>
    <p:extLst>
      <p:ext uri="{BB962C8B-B14F-4D97-AF65-F5344CB8AC3E}">
        <p14:creationId xmlns:p14="http://schemas.microsoft.com/office/powerpoint/2010/main" val="2377137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show</a:t>
            </a:r>
            <a:r>
              <a:rPr lang="en-GB" baseline="0" dirty="0" smtClean="0"/>
              <a:t> here what is the result when no error has been found and then mean that the Authz matrix is in phase with is implementation</a:t>
            </a:r>
            <a:endParaRPr lang="en-GB" dirty="0"/>
          </a:p>
        </p:txBody>
      </p:sp>
      <p:sp>
        <p:nvSpPr>
          <p:cNvPr id="4" name="Slide Number Placeholder 3"/>
          <p:cNvSpPr>
            <a:spLocks noGrp="1"/>
          </p:cNvSpPr>
          <p:nvPr>
            <p:ph type="sldNum" sz="quarter" idx="10"/>
          </p:nvPr>
        </p:nvSpPr>
        <p:spPr/>
        <p:txBody>
          <a:bodyPr/>
          <a:lstStyle/>
          <a:p>
            <a:fld id="{34625179-FA48-D242-9FA2-01BDF2AC98F0}" type="slidenum">
              <a:rPr lang="fr-FR" smtClean="0"/>
              <a:t>20</a:t>
            </a:fld>
            <a:endParaRPr lang="fr-FR" dirty="0"/>
          </a:p>
        </p:txBody>
      </p:sp>
    </p:spTree>
    <p:extLst>
      <p:ext uri="{BB962C8B-B14F-4D97-AF65-F5344CB8AC3E}">
        <p14:creationId xmlns:p14="http://schemas.microsoft.com/office/powerpoint/2010/main" val="1439038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We show</a:t>
            </a:r>
            <a:r>
              <a:rPr lang="en-GB" baseline="0" dirty="0" smtClean="0"/>
              <a:t> here what is the result when error has been found and then mean that the Authz matrix is NOT in phase with is implementation</a:t>
            </a:r>
            <a:endParaRPr lang="en-GB" dirty="0" smtClean="0"/>
          </a:p>
          <a:p>
            <a:endParaRPr lang="en-GB" dirty="0"/>
          </a:p>
        </p:txBody>
      </p:sp>
      <p:sp>
        <p:nvSpPr>
          <p:cNvPr id="4" name="Slide Number Placeholder 3"/>
          <p:cNvSpPr>
            <a:spLocks noGrp="1"/>
          </p:cNvSpPr>
          <p:nvPr>
            <p:ph type="sldNum" sz="quarter" idx="10"/>
          </p:nvPr>
        </p:nvSpPr>
        <p:spPr/>
        <p:txBody>
          <a:bodyPr/>
          <a:lstStyle/>
          <a:p>
            <a:fld id="{34625179-FA48-D242-9FA2-01BDF2AC98F0}" type="slidenum">
              <a:rPr lang="fr-FR" smtClean="0"/>
              <a:t>21</a:t>
            </a:fld>
            <a:endParaRPr lang="fr-FR" dirty="0"/>
          </a:p>
        </p:txBody>
      </p:sp>
    </p:spTree>
    <p:extLst>
      <p:ext uri="{BB962C8B-B14F-4D97-AF65-F5344CB8AC3E}">
        <p14:creationId xmlns:p14="http://schemas.microsoft.com/office/powerpoint/2010/main" val="1541781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explain</a:t>
            </a:r>
            <a:r>
              <a:rPr lang="en-GB" baseline="0" dirty="0" smtClean="0"/>
              <a:t> here that this representation is directly generated via XSL from the XML Pivot file</a:t>
            </a:r>
          </a:p>
          <a:p>
            <a:r>
              <a:rPr lang="en-GB" baseline="0" dirty="0" smtClean="0"/>
              <a:t>Make a joke about my amazing design skills and many thanks to Bootstrap design feature !</a:t>
            </a:r>
          </a:p>
          <a:p>
            <a:r>
              <a:rPr lang="en-GB" baseline="0" dirty="0" smtClean="0"/>
              <a:t>Explains also the choice of the colour:</a:t>
            </a:r>
          </a:p>
          <a:p>
            <a:pPr marL="171450" indent="-171450">
              <a:buFontTx/>
              <a:buChar char="-"/>
            </a:pPr>
            <a:r>
              <a:rPr lang="en-GB" baseline="0" dirty="0" smtClean="0"/>
              <a:t>RED (danger) to anonymous because it’s the most “easy” to obtains from an attacker POV and mean there no authentication and no identification of the requester of the service</a:t>
            </a:r>
          </a:p>
          <a:p>
            <a:pPr marL="171450" indent="-171450">
              <a:buFontTx/>
              <a:buChar char="-"/>
            </a:pPr>
            <a:r>
              <a:rPr lang="en-GB" baseline="0" dirty="0" smtClean="0"/>
              <a:t>BLUE (normal) to basic user because it’s the normal access level that have access to the non sensitive features</a:t>
            </a:r>
          </a:p>
          <a:p>
            <a:pPr marL="171450" indent="-171450">
              <a:buFontTx/>
              <a:buChar char="-"/>
            </a:pPr>
            <a:r>
              <a:rPr lang="en-GB" baseline="0" dirty="0" smtClean="0"/>
              <a:t>YELLOW (warning) to admin user because it’s the most “difficult” to obtains from an attacker POV but as this profile have access to sensitive features then it must be highly tracked</a:t>
            </a:r>
            <a:endParaRPr lang="en-GB" dirty="0"/>
          </a:p>
        </p:txBody>
      </p:sp>
      <p:sp>
        <p:nvSpPr>
          <p:cNvPr id="4" name="Slide Number Placeholder 3"/>
          <p:cNvSpPr>
            <a:spLocks noGrp="1"/>
          </p:cNvSpPr>
          <p:nvPr>
            <p:ph type="sldNum" sz="quarter" idx="10"/>
          </p:nvPr>
        </p:nvSpPr>
        <p:spPr/>
        <p:txBody>
          <a:bodyPr/>
          <a:lstStyle/>
          <a:p>
            <a:fld id="{34625179-FA48-D242-9FA2-01BDF2AC98F0}" type="slidenum">
              <a:rPr lang="fr-FR" smtClean="0"/>
              <a:t>22</a:t>
            </a:fld>
            <a:endParaRPr lang="fr-FR" dirty="0"/>
          </a:p>
        </p:txBody>
      </p:sp>
    </p:spTree>
    <p:extLst>
      <p:ext uri="{BB962C8B-B14F-4D97-AF65-F5344CB8AC3E}">
        <p14:creationId xmlns:p14="http://schemas.microsoft.com/office/powerpoint/2010/main" val="929796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Run the demo,</a:t>
            </a:r>
            <a:r>
              <a:rPr lang="en-GB" baseline="0" dirty="0" smtClean="0"/>
              <a:t> I will show the following elements in order to proof that is not only on the slides.</a:t>
            </a:r>
          </a:p>
          <a:p>
            <a:endParaRPr lang="en-GB" baseline="0" dirty="0" smtClean="0"/>
          </a:p>
          <a:p>
            <a:r>
              <a:rPr lang="en-GB" baseline="0" dirty="0" smtClean="0">
                <a:sym typeface="Wingdings" panose="05000000000000000000" pitchFamily="2" charset="2"/>
              </a:rPr>
              <a:t> </a:t>
            </a:r>
            <a:r>
              <a:rPr lang="en-GB" baseline="0" dirty="0" smtClean="0"/>
              <a:t>Run the script “</a:t>
            </a:r>
            <a:r>
              <a:rPr lang="en-GB" b="1" baseline="0" dirty="0" smtClean="0"/>
              <a:t>Exec-Demo.bat</a:t>
            </a:r>
            <a:r>
              <a:rPr lang="en-GB" baseline="0" dirty="0" smtClean="0"/>
              <a:t>” that will perform all the demo steps in the following order:</a:t>
            </a:r>
          </a:p>
          <a:p>
            <a:pPr marL="685800" lvl="1" indent="-228600">
              <a:buFont typeface="+mj-lt"/>
              <a:buAutoNum type="arabicPeriod"/>
            </a:pPr>
            <a:r>
              <a:rPr lang="en-GB" baseline="0" dirty="0" smtClean="0"/>
              <a:t>Show the execution of a test round of the Authz matrix without any error </a:t>
            </a:r>
            <a:r>
              <a:rPr lang="en-GB" baseline="0" dirty="0" smtClean="0">
                <a:sym typeface="Wingdings" panose="05000000000000000000" pitchFamily="2" charset="2"/>
              </a:rPr>
              <a:t> Matrix is in sync with it’s implementation</a:t>
            </a:r>
            <a:endParaRPr lang="en-GB" baseline="0" dirty="0" smtClean="0"/>
          </a:p>
          <a:p>
            <a:pPr marL="685800" lvl="1" indent="-228600">
              <a:buFont typeface="+mj-lt"/>
              <a:buAutoNum type="arabicPeriod"/>
            </a:pPr>
            <a:r>
              <a:rPr lang="en-GB" baseline="0" dirty="0" smtClean="0"/>
              <a:t>Show the execution of a test round of the Authz matrix with error </a:t>
            </a:r>
            <a:r>
              <a:rPr lang="en-GB" baseline="0" dirty="0" smtClean="0">
                <a:sym typeface="Wingdings" panose="05000000000000000000" pitchFamily="2" charset="2"/>
              </a:rPr>
              <a:t> Matrix is NOT in sync with it’s implementation</a:t>
            </a:r>
          </a:p>
          <a:p>
            <a:pPr marL="685800" lvl="1" indent="-228600">
              <a:buFont typeface="+mj-lt"/>
              <a:buAutoNum type="arabicPeriod"/>
            </a:pPr>
            <a:r>
              <a:rPr lang="en-GB" baseline="0" dirty="0" smtClean="0"/>
              <a:t>Show an HTML representation of the Authz matrix directly opened in FF</a:t>
            </a:r>
          </a:p>
          <a:p>
            <a:pPr marL="685800" lvl="1" indent="-228600">
              <a:buFont typeface="+mj-lt"/>
              <a:buAutoNum type="arabicPeriod"/>
            </a:pPr>
            <a:r>
              <a:rPr lang="en-GB" baseline="0" dirty="0" smtClean="0"/>
              <a:t>Show an HTML test reports about the tests cases run that represents the Authz Matrix test round</a:t>
            </a:r>
          </a:p>
          <a:p>
            <a:pPr marL="228600" indent="-228600">
              <a:buFont typeface="+mj-lt"/>
              <a:buAutoNum type="arabicPeriod"/>
            </a:pPr>
            <a:endParaRPr lang="en-GB" baseline="0" dirty="0" smtClean="0"/>
          </a:p>
          <a:p>
            <a:pPr marL="228600" indent="-228600">
              <a:buFont typeface="+mj-lt"/>
              <a:buAutoNum type="arabicPeriod"/>
            </a:pPr>
            <a:endParaRPr lang="en-GB" baseline="0" dirty="0" smtClean="0"/>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34625179-FA48-D242-9FA2-01BDF2AC98F0}" type="slidenum">
              <a:rPr lang="fr-FR" smtClean="0"/>
              <a:t>23</a:t>
            </a:fld>
            <a:endParaRPr lang="fr-FR" dirty="0"/>
          </a:p>
        </p:txBody>
      </p:sp>
    </p:spTree>
    <p:extLst>
      <p:ext uri="{BB962C8B-B14F-4D97-AF65-F5344CB8AC3E}">
        <p14:creationId xmlns:p14="http://schemas.microsoft.com/office/powerpoint/2010/main" val="1375345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https://makeameme.org/</a:t>
            </a:r>
            <a:endParaRPr lang="en-GB" dirty="0"/>
          </a:p>
        </p:txBody>
      </p:sp>
      <p:sp>
        <p:nvSpPr>
          <p:cNvPr id="4" name="Slide Number Placeholder 3"/>
          <p:cNvSpPr>
            <a:spLocks noGrp="1"/>
          </p:cNvSpPr>
          <p:nvPr>
            <p:ph type="sldNum" sz="quarter" idx="10"/>
          </p:nvPr>
        </p:nvSpPr>
        <p:spPr/>
        <p:txBody>
          <a:bodyPr/>
          <a:lstStyle/>
          <a:p>
            <a:fld id="{34625179-FA48-D242-9FA2-01BDF2AC98F0}" type="slidenum">
              <a:rPr lang="fr-FR" smtClean="0"/>
              <a:t>24</a:t>
            </a:fld>
            <a:endParaRPr lang="fr-FR" dirty="0"/>
          </a:p>
        </p:txBody>
      </p:sp>
    </p:spTree>
    <p:extLst>
      <p:ext uri="{BB962C8B-B14F-4D97-AF65-F5344CB8AC3E}">
        <p14:creationId xmlns:p14="http://schemas.microsoft.com/office/powerpoint/2010/main" val="3527376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show</a:t>
            </a:r>
            <a:r>
              <a:rPr lang="en-GB" baseline="0" dirty="0" smtClean="0"/>
              <a:t> through different example that Authz are an important threats (explains orally):</a:t>
            </a:r>
          </a:p>
          <a:p>
            <a:pPr marL="171450" indent="-171450">
              <a:buFontTx/>
              <a:buChar char="-"/>
            </a:pPr>
            <a:r>
              <a:rPr lang="en-GB" baseline="0" dirty="0" smtClean="0"/>
              <a:t>Fifth position in the OWASP Top 10 2017 so it's the fifth most important common issue</a:t>
            </a:r>
          </a:p>
          <a:p>
            <a:pPr marL="171450" indent="-171450">
              <a:buFontTx/>
              <a:buChar char="-"/>
            </a:pPr>
            <a:r>
              <a:rPr lang="en-GB" baseline="0" dirty="0" smtClean="0"/>
              <a:t>In US healthcare sector for march 2018, access control issue is the first source of incidents (it’s difficult to find the same stats for Europe)</a:t>
            </a:r>
          </a:p>
          <a:p>
            <a:pPr marL="171450" indent="-171450">
              <a:buFontTx/>
              <a:buChar char="-"/>
            </a:pPr>
            <a:endParaRPr lang="en-GB" b="1" baseline="0" dirty="0" smtClean="0"/>
          </a:p>
          <a:p>
            <a:pPr marL="171450" indent="-171450">
              <a:buFontTx/>
              <a:buChar char="-"/>
            </a:pPr>
            <a:endParaRPr lang="en-GB" b="1" baseline="0" dirty="0" smtClean="0"/>
          </a:p>
          <a:p>
            <a:pPr marL="0" indent="0">
              <a:buFontTx/>
              <a:buNone/>
            </a:pPr>
            <a:r>
              <a:rPr lang="en-GB" b="0" baseline="0" dirty="0" smtClean="0"/>
              <a:t>Images sources:</a:t>
            </a:r>
          </a:p>
          <a:p>
            <a:pPr marL="171450" indent="-171450">
              <a:buFontTx/>
              <a:buChar char="-"/>
            </a:pPr>
            <a:r>
              <a:rPr lang="en-GB" b="0" baseline="0" dirty="0" smtClean="0"/>
              <a:t>Left: OWASP site directly</a:t>
            </a:r>
          </a:p>
          <a:p>
            <a:pPr marL="171450" indent="-171450">
              <a:buFontTx/>
              <a:buChar char="-"/>
            </a:pPr>
            <a:r>
              <a:rPr lang="en-GB" b="0" baseline="0" dirty="0" smtClean="0"/>
              <a:t>Right: https://www.hipaajournal.com/march-2018-healthcare-data-breaches/</a:t>
            </a:r>
            <a:endParaRPr lang="en-GB" b="0" dirty="0"/>
          </a:p>
        </p:txBody>
      </p:sp>
      <p:sp>
        <p:nvSpPr>
          <p:cNvPr id="4" name="Slide Number Placeholder 3"/>
          <p:cNvSpPr>
            <a:spLocks noGrp="1"/>
          </p:cNvSpPr>
          <p:nvPr>
            <p:ph type="sldNum" sz="quarter" idx="10"/>
          </p:nvPr>
        </p:nvSpPr>
        <p:spPr/>
        <p:txBody>
          <a:bodyPr/>
          <a:lstStyle/>
          <a:p>
            <a:fld id="{34625179-FA48-D242-9FA2-01BDF2AC98F0}" type="slidenum">
              <a:rPr lang="fr-FR" smtClean="0"/>
              <a:t>5</a:t>
            </a:fld>
            <a:endParaRPr lang="fr-FR" dirty="0"/>
          </a:p>
        </p:txBody>
      </p:sp>
    </p:spTree>
    <p:extLst>
      <p:ext uri="{BB962C8B-B14F-4D97-AF65-F5344CB8AC3E}">
        <p14:creationId xmlns:p14="http://schemas.microsoft.com/office/powerpoint/2010/main" val="411248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CD</a:t>
            </a:r>
            <a:r>
              <a:rPr lang="fr-BE" baseline="0" dirty="0" smtClean="0"/>
              <a:t> = </a:t>
            </a:r>
            <a:r>
              <a:rPr lang="en-US" baseline="0" noProof="0" dirty="0" smtClean="0"/>
              <a:t>Continuous</a:t>
            </a:r>
            <a:r>
              <a:rPr lang="fr-BE" baseline="0" dirty="0" smtClean="0"/>
              <a:t> Delivery</a:t>
            </a:r>
            <a:endParaRPr lang="fr-BE" dirty="0"/>
          </a:p>
        </p:txBody>
      </p:sp>
      <p:sp>
        <p:nvSpPr>
          <p:cNvPr id="4" name="Slide Number Placeholder 3"/>
          <p:cNvSpPr>
            <a:spLocks noGrp="1"/>
          </p:cNvSpPr>
          <p:nvPr>
            <p:ph type="sldNum" sz="quarter" idx="10"/>
          </p:nvPr>
        </p:nvSpPr>
        <p:spPr/>
        <p:txBody>
          <a:bodyPr/>
          <a:lstStyle/>
          <a:p>
            <a:fld id="{34625179-FA48-D242-9FA2-01BDF2AC98F0}" type="slidenum">
              <a:rPr lang="fr-FR" smtClean="0"/>
              <a:t>6</a:t>
            </a:fld>
            <a:endParaRPr lang="fr-FR" dirty="0"/>
          </a:p>
        </p:txBody>
      </p:sp>
    </p:spTree>
    <p:extLst>
      <p:ext uri="{BB962C8B-B14F-4D97-AF65-F5344CB8AC3E}">
        <p14:creationId xmlns:p14="http://schemas.microsoft.com/office/powerpoint/2010/main" val="376074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Site used is https://makeameme.org/meme/so-dude-you</a:t>
            </a:r>
            <a:endParaRPr lang="en-GB" dirty="0"/>
          </a:p>
        </p:txBody>
      </p:sp>
      <p:sp>
        <p:nvSpPr>
          <p:cNvPr id="4" name="Slide Number Placeholder 3"/>
          <p:cNvSpPr>
            <a:spLocks noGrp="1"/>
          </p:cNvSpPr>
          <p:nvPr>
            <p:ph type="sldNum" sz="quarter" idx="10"/>
          </p:nvPr>
        </p:nvSpPr>
        <p:spPr/>
        <p:txBody>
          <a:bodyPr/>
          <a:lstStyle/>
          <a:p>
            <a:fld id="{34625179-FA48-D242-9FA2-01BDF2AC98F0}" type="slidenum">
              <a:rPr lang="fr-FR" smtClean="0"/>
              <a:t>8</a:t>
            </a:fld>
            <a:endParaRPr lang="fr-FR" dirty="0"/>
          </a:p>
        </p:txBody>
      </p:sp>
    </p:spTree>
    <p:extLst>
      <p:ext uri="{BB962C8B-B14F-4D97-AF65-F5344CB8AC3E}">
        <p14:creationId xmlns:p14="http://schemas.microsoft.com/office/powerpoint/2010/main" val="937681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CISO = Chief</a:t>
            </a:r>
            <a:r>
              <a:rPr lang="en-US" baseline="0" noProof="0" dirty="0" smtClean="0"/>
              <a:t> Information Security Officer (RSSI in French)</a:t>
            </a:r>
            <a:endParaRPr lang="en-US" noProof="0" dirty="0"/>
          </a:p>
        </p:txBody>
      </p:sp>
      <p:sp>
        <p:nvSpPr>
          <p:cNvPr id="4" name="Slide Number Placeholder 3"/>
          <p:cNvSpPr>
            <a:spLocks noGrp="1"/>
          </p:cNvSpPr>
          <p:nvPr>
            <p:ph type="sldNum" sz="quarter" idx="10"/>
          </p:nvPr>
        </p:nvSpPr>
        <p:spPr/>
        <p:txBody>
          <a:bodyPr/>
          <a:lstStyle/>
          <a:p>
            <a:fld id="{34625179-FA48-D242-9FA2-01BDF2AC98F0}" type="slidenum">
              <a:rPr lang="fr-FR" smtClean="0"/>
              <a:t>9</a:t>
            </a:fld>
            <a:endParaRPr lang="fr-FR" dirty="0"/>
          </a:p>
        </p:txBody>
      </p:sp>
    </p:spTree>
    <p:extLst>
      <p:ext uri="{BB962C8B-B14F-4D97-AF65-F5344CB8AC3E}">
        <p14:creationId xmlns:p14="http://schemas.microsoft.com/office/powerpoint/2010/main" val="2274501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SCM = Source</a:t>
            </a:r>
            <a:r>
              <a:rPr lang="fr-BE" baseline="0" dirty="0" smtClean="0"/>
              <a:t> Code Management system (git, </a:t>
            </a:r>
            <a:r>
              <a:rPr lang="fr-BE" baseline="0" dirty="0" err="1" smtClean="0"/>
              <a:t>svn</a:t>
            </a:r>
            <a:r>
              <a:rPr lang="fr-BE" baseline="0" dirty="0" smtClean="0"/>
              <a:t>…)</a:t>
            </a:r>
            <a:endParaRPr lang="fr-BE" dirty="0"/>
          </a:p>
        </p:txBody>
      </p:sp>
      <p:sp>
        <p:nvSpPr>
          <p:cNvPr id="4" name="Slide Number Placeholder 3"/>
          <p:cNvSpPr>
            <a:spLocks noGrp="1"/>
          </p:cNvSpPr>
          <p:nvPr>
            <p:ph type="sldNum" sz="quarter" idx="10"/>
          </p:nvPr>
        </p:nvSpPr>
        <p:spPr/>
        <p:txBody>
          <a:bodyPr/>
          <a:lstStyle/>
          <a:p>
            <a:fld id="{34625179-FA48-D242-9FA2-01BDF2AC98F0}" type="slidenum">
              <a:rPr lang="fr-FR" smtClean="0"/>
              <a:t>10</a:t>
            </a:fld>
            <a:endParaRPr lang="fr-FR" dirty="0"/>
          </a:p>
        </p:txBody>
      </p:sp>
    </p:spTree>
    <p:extLst>
      <p:ext uri="{BB962C8B-B14F-4D97-AF65-F5344CB8AC3E}">
        <p14:creationId xmlns:p14="http://schemas.microsoft.com/office/powerpoint/2010/main" val="3562284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Site used is https://makeameme.org/meme/so-dude-you</a:t>
            </a:r>
            <a:endParaRPr lang="en-GB" dirty="0"/>
          </a:p>
        </p:txBody>
      </p:sp>
      <p:sp>
        <p:nvSpPr>
          <p:cNvPr id="4" name="Slide Number Placeholder 3"/>
          <p:cNvSpPr>
            <a:spLocks noGrp="1"/>
          </p:cNvSpPr>
          <p:nvPr>
            <p:ph type="sldNum" sz="quarter" idx="10"/>
          </p:nvPr>
        </p:nvSpPr>
        <p:spPr/>
        <p:txBody>
          <a:bodyPr/>
          <a:lstStyle/>
          <a:p>
            <a:fld id="{34625179-FA48-D242-9FA2-01BDF2AC98F0}" type="slidenum">
              <a:rPr lang="fr-FR" smtClean="0"/>
              <a:t>11</a:t>
            </a:fld>
            <a:endParaRPr lang="fr-FR" dirty="0"/>
          </a:p>
        </p:txBody>
      </p:sp>
    </p:spTree>
    <p:extLst>
      <p:ext uri="{BB962C8B-B14F-4D97-AF65-F5344CB8AC3E}">
        <p14:creationId xmlns:p14="http://schemas.microsoft.com/office/powerpoint/2010/main" val="3863110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34625179-FA48-D242-9FA2-01BDF2AC98F0}" type="slidenum">
              <a:rPr lang="fr-FR" smtClean="0"/>
              <a:t>12</a:t>
            </a:fld>
            <a:endParaRPr lang="fr-FR" dirty="0"/>
          </a:p>
        </p:txBody>
      </p:sp>
    </p:spTree>
    <p:extLst>
      <p:ext uri="{BB962C8B-B14F-4D97-AF65-F5344CB8AC3E}">
        <p14:creationId xmlns:p14="http://schemas.microsoft.com/office/powerpoint/2010/main" val="771069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explains here the different main sections of the pivot</a:t>
            </a:r>
            <a:r>
              <a:rPr lang="en-GB" baseline="0" dirty="0" smtClean="0"/>
              <a:t> file used to represent the Authz matrix and what they deserve:</a:t>
            </a:r>
          </a:p>
          <a:p>
            <a:pPr marL="171450" indent="-171450">
              <a:buFontTx/>
              <a:buChar char="-"/>
            </a:pPr>
            <a:r>
              <a:rPr lang="en-GB" baseline="0" dirty="0" smtClean="0"/>
              <a:t>Roles</a:t>
            </a:r>
          </a:p>
          <a:p>
            <a:pPr marL="171450" indent="-171450">
              <a:buFontTx/>
              <a:buChar char="-"/>
            </a:pPr>
            <a:r>
              <a:rPr lang="en-GB" baseline="0" dirty="0" smtClean="0"/>
              <a:t>Services</a:t>
            </a:r>
          </a:p>
          <a:p>
            <a:pPr marL="171450" indent="-171450">
              <a:buFontTx/>
              <a:buChar char="-"/>
            </a:pPr>
            <a:r>
              <a:rPr lang="en-GB" baseline="0" dirty="0" smtClean="0"/>
              <a:t>Services Testing</a:t>
            </a:r>
          </a:p>
          <a:p>
            <a:pPr marL="171450" indent="-171450">
              <a:buFontTx/>
              <a:buChar char="-"/>
            </a:pPr>
            <a:endParaRPr lang="en-GB" baseline="0" dirty="0" smtClean="0"/>
          </a:p>
          <a:p>
            <a:pPr marL="0" indent="0">
              <a:buFontTx/>
              <a:buNone/>
            </a:pPr>
            <a:r>
              <a:rPr lang="en-GB" baseline="0" dirty="0" smtClean="0"/>
              <a:t>We kept sections </a:t>
            </a:r>
            <a:r>
              <a:rPr lang="en-GB" b="1" baseline="0" dirty="0" smtClean="0"/>
              <a:t>Services</a:t>
            </a:r>
            <a:r>
              <a:rPr lang="en-GB" baseline="0" dirty="0" smtClean="0"/>
              <a:t> + </a:t>
            </a:r>
            <a:r>
              <a:rPr lang="en-GB" b="1" baseline="0" dirty="0" smtClean="0"/>
              <a:t>Services Testing </a:t>
            </a:r>
            <a:r>
              <a:rPr lang="en-GB" baseline="0" dirty="0" smtClean="0"/>
              <a:t>in the same file in order to ensure the sync and a central update point when service implementation changes.</a:t>
            </a:r>
            <a:endParaRPr lang="en-GB" dirty="0"/>
          </a:p>
        </p:txBody>
      </p:sp>
      <p:sp>
        <p:nvSpPr>
          <p:cNvPr id="4" name="Slide Number Placeholder 3"/>
          <p:cNvSpPr>
            <a:spLocks noGrp="1"/>
          </p:cNvSpPr>
          <p:nvPr>
            <p:ph type="sldNum" sz="quarter" idx="10"/>
          </p:nvPr>
        </p:nvSpPr>
        <p:spPr/>
        <p:txBody>
          <a:bodyPr/>
          <a:lstStyle/>
          <a:p>
            <a:fld id="{34625179-FA48-D242-9FA2-01BDF2AC98F0}" type="slidenum">
              <a:rPr lang="fr-FR" smtClean="0"/>
              <a:t>16</a:t>
            </a:fld>
            <a:endParaRPr lang="fr-FR" dirty="0"/>
          </a:p>
        </p:txBody>
      </p:sp>
    </p:spTree>
    <p:extLst>
      <p:ext uri="{BB962C8B-B14F-4D97-AF65-F5344CB8AC3E}">
        <p14:creationId xmlns:p14="http://schemas.microsoft.com/office/powerpoint/2010/main" val="2377137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14" name="Image 1"/>
          <p:cNvPicPr>
            <a:picLocks noChangeAspect="1"/>
          </p:cNvPicPr>
          <p:nvPr userDrawn="1"/>
        </p:nvPicPr>
        <p:blipFill>
          <a:blip r:embed="rId2"/>
          <a:stretch>
            <a:fillRect/>
          </a:stretch>
        </p:blipFill>
        <p:spPr>
          <a:xfrm>
            <a:off x="0" y="0"/>
            <a:ext cx="12192000" cy="6858000"/>
          </a:xfrm>
          <a:prstGeom prst="rect">
            <a:avLst/>
          </a:prstGeom>
        </p:spPr>
      </p:pic>
      <p:sp>
        <p:nvSpPr>
          <p:cNvPr id="10" name="Titre 10"/>
          <p:cNvSpPr>
            <a:spLocks noGrp="1"/>
          </p:cNvSpPr>
          <p:nvPr>
            <p:ph type="title"/>
          </p:nvPr>
        </p:nvSpPr>
        <p:spPr>
          <a:xfrm>
            <a:off x="3779520" y="2239347"/>
            <a:ext cx="7315200" cy="1540173"/>
          </a:xfrm>
          <a:prstGeom prst="rect">
            <a:avLst/>
          </a:prstGeom>
        </p:spPr>
        <p:txBody>
          <a:bodyPr anchor="ctr">
            <a:normAutofit/>
          </a:bodyPr>
          <a:lstStyle>
            <a:lvl1pPr algn="ctr">
              <a:defRPr b="1">
                <a:solidFill>
                  <a:schemeClr val="bg1"/>
                </a:solidFill>
                <a:latin typeface="Sansation" charset="0"/>
                <a:ea typeface="Sansation" charset="0"/>
                <a:cs typeface="Sansation" charset="0"/>
              </a:defRPr>
            </a:lvl1pPr>
          </a:lstStyle>
          <a:p>
            <a:r>
              <a:rPr lang="en-US" smtClean="0"/>
              <a:t>Click to edit Master title style</a:t>
            </a:r>
            <a:endParaRPr lang="en-GB" dirty="0"/>
          </a:p>
        </p:txBody>
      </p:sp>
      <p:sp>
        <p:nvSpPr>
          <p:cNvPr id="11" name="Espace réservé du texte 12"/>
          <p:cNvSpPr>
            <a:spLocks noGrp="1"/>
          </p:cNvSpPr>
          <p:nvPr>
            <p:ph type="body" sz="quarter" idx="10"/>
          </p:nvPr>
        </p:nvSpPr>
        <p:spPr>
          <a:xfrm>
            <a:off x="6446838" y="3779838"/>
            <a:ext cx="4784725" cy="1351999"/>
          </a:xfrm>
          <a:prstGeom prst="rect">
            <a:avLst/>
          </a:prstGeom>
        </p:spPr>
        <p:txBody>
          <a:bodyPr anchor="b">
            <a:normAutofit/>
          </a:bodyPr>
          <a:lstStyle>
            <a:lvl1pPr marL="342900" indent="-342900" algn="r">
              <a:buSzPct val="50000"/>
              <a:buFont typeface=".AppleSystemUIFont" charset="-120"/>
              <a:buChar char=" "/>
              <a:defRPr sz="2400" b="1"/>
            </a:lvl1pPr>
            <a:lvl2pPr marL="800100" indent="-342900" algn="r">
              <a:buSzPct val="50000"/>
              <a:buFont typeface=".AppleSystemUIFont" charset="-120"/>
              <a:buChar char=" "/>
              <a:defRPr sz="2000" b="0">
                <a:solidFill>
                  <a:schemeClr val="accent6">
                    <a:lumMod val="75000"/>
                  </a:schemeClr>
                </a:solidFill>
              </a:defRPr>
            </a:lvl2pPr>
            <a:lvl3pPr marL="914400" indent="0" algn="r">
              <a:buNone/>
              <a:defRPr sz="2400"/>
            </a:lvl3pPr>
            <a:lvl4pPr marL="1371600" indent="0" algn="r">
              <a:buNone/>
              <a:defRPr sz="2400"/>
            </a:lvl4pPr>
            <a:lvl5pPr marL="1828800" indent="0" algn="r">
              <a:buNone/>
              <a:defRPr sz="2400"/>
            </a:lvl5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447230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24F06CF-6F9C-8C4B-BCB7-5AAA8BCB2F35}" type="datetimeFigureOut">
              <a:rPr lang="fr-FR" smtClean="0"/>
              <a:t>23/06/2018</a:t>
            </a:fld>
            <a:endParaRPr lang="fr-FR" dirty="0"/>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BCEAF0C-3F98-C948-A904-1035557CD2A2}" type="slidenum">
              <a:rPr lang="fr-FR" smtClean="0"/>
              <a:t>‹#›</a:t>
            </a:fld>
            <a:endParaRPr lang="fr-FR" dirty="0"/>
          </a:p>
        </p:txBody>
      </p:sp>
    </p:spTree>
    <p:extLst>
      <p:ext uri="{BB962C8B-B14F-4D97-AF65-F5344CB8AC3E}">
        <p14:creationId xmlns:p14="http://schemas.microsoft.com/office/powerpoint/2010/main" val="24022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24F06CF-6F9C-8C4B-BCB7-5AAA8BCB2F35}" type="datetimeFigureOut">
              <a:rPr lang="fr-FR" smtClean="0"/>
              <a:t>23/06/2018</a:t>
            </a:fld>
            <a:endParaRPr lang="fr-FR" dirty="0"/>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BCEAF0C-3F98-C948-A904-1035557CD2A2}" type="slidenum">
              <a:rPr lang="fr-FR" smtClean="0"/>
              <a:t>‹#›</a:t>
            </a:fld>
            <a:endParaRPr lang="fr-FR" dirty="0"/>
          </a:p>
        </p:txBody>
      </p:sp>
    </p:spTree>
    <p:extLst>
      <p:ext uri="{BB962C8B-B14F-4D97-AF65-F5344CB8AC3E}">
        <p14:creationId xmlns:p14="http://schemas.microsoft.com/office/powerpoint/2010/main" val="2218485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Lato" charset="0"/>
                <a:ea typeface="Lato" charset="0"/>
                <a:cs typeface="Lato" charset="0"/>
              </a:defRPr>
            </a:lvl1pPr>
          </a:lstStyle>
          <a:p>
            <a:r>
              <a:rPr lang="en-US" smtClean="0"/>
              <a:t>Click to edit Master title style</a:t>
            </a:r>
            <a:endParaRPr lang="fr-FR" dirty="0"/>
          </a:p>
        </p:txBody>
      </p:sp>
      <p:sp>
        <p:nvSpPr>
          <p:cNvPr id="3" name="Espace réservé du contenu 2"/>
          <p:cNvSpPr>
            <a:spLocks noGrp="1"/>
          </p:cNvSpPr>
          <p:nvPr>
            <p:ph idx="1"/>
          </p:nvPr>
        </p:nvSpPr>
        <p:spPr/>
        <p:txBody>
          <a:bodyPr/>
          <a:lstStyle>
            <a:lvl1pPr>
              <a:defRPr>
                <a:latin typeface="Lato" charset="0"/>
                <a:ea typeface="Lato" charset="0"/>
                <a:cs typeface="Lato" charset="0"/>
              </a:defRPr>
            </a:lvl1pPr>
            <a:lvl2pPr>
              <a:defRPr>
                <a:latin typeface="Lato" charset="0"/>
                <a:ea typeface="Lato" charset="0"/>
                <a:cs typeface="Lato" charset="0"/>
              </a:defRPr>
            </a:lvl2pPr>
            <a:lvl3pPr>
              <a:defRPr>
                <a:latin typeface="Lato" charset="0"/>
                <a:ea typeface="Lato" charset="0"/>
                <a:cs typeface="Lato" charset="0"/>
              </a:defRPr>
            </a:lvl3pPr>
            <a:lvl4pPr>
              <a:defRPr>
                <a:latin typeface="Lato" charset="0"/>
                <a:ea typeface="Lato" charset="0"/>
                <a:cs typeface="Lato" charset="0"/>
              </a:defRPr>
            </a:lvl4pPr>
            <a:lvl5pPr>
              <a:defRPr>
                <a:latin typeface="Lato" charset="0"/>
                <a:ea typeface="Lato" charset="0"/>
                <a:cs typeface="Lato"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Tree>
    <p:extLst>
      <p:ext uri="{BB962C8B-B14F-4D97-AF65-F5344CB8AC3E}">
        <p14:creationId xmlns:p14="http://schemas.microsoft.com/office/powerpoint/2010/main" val="21131510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24F06CF-6F9C-8C4B-BCB7-5AAA8BCB2F35}" type="datetimeFigureOut">
              <a:rPr lang="fr-FR" smtClean="0"/>
              <a:t>23/06/2018</a:t>
            </a:fld>
            <a:endParaRPr lang="fr-FR" dirty="0"/>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BCEAF0C-3F98-C948-A904-1035557CD2A2}" type="slidenum">
              <a:rPr lang="fr-FR" smtClean="0"/>
              <a:t>‹#›</a:t>
            </a:fld>
            <a:endParaRPr lang="fr-FR" dirty="0"/>
          </a:p>
        </p:txBody>
      </p:sp>
    </p:spTree>
    <p:extLst>
      <p:ext uri="{BB962C8B-B14F-4D97-AF65-F5344CB8AC3E}">
        <p14:creationId xmlns:p14="http://schemas.microsoft.com/office/powerpoint/2010/main" val="644941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dirty="0"/>
          </a:p>
        </p:txBody>
      </p:sp>
      <p:sp>
        <p:nvSpPr>
          <p:cNvPr id="3" name="Espace réservé du contenu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24F06CF-6F9C-8C4B-BCB7-5AAA8BCB2F35}" type="datetimeFigureOut">
              <a:rPr lang="fr-FR" smtClean="0"/>
              <a:t>23/06/2018</a:t>
            </a:fld>
            <a:endParaRPr lang="fr-FR" dirty="0"/>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BCEAF0C-3F98-C948-A904-1035557CD2A2}" type="slidenum">
              <a:rPr lang="fr-FR" smtClean="0"/>
              <a:t>‹#›</a:t>
            </a:fld>
            <a:endParaRPr lang="fr-FR" dirty="0"/>
          </a:p>
        </p:txBody>
      </p:sp>
    </p:spTree>
    <p:extLst>
      <p:ext uri="{BB962C8B-B14F-4D97-AF65-F5344CB8AC3E}">
        <p14:creationId xmlns:p14="http://schemas.microsoft.com/office/powerpoint/2010/main" val="1183168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024F06CF-6F9C-8C4B-BCB7-5AAA8BCB2F35}" type="datetimeFigureOut">
              <a:rPr lang="fr-FR" smtClean="0"/>
              <a:t>23/06/2018</a:t>
            </a:fld>
            <a:endParaRPr lang="fr-FR" dirty="0"/>
          </a:p>
        </p:txBody>
      </p:sp>
      <p:sp>
        <p:nvSpPr>
          <p:cNvPr id="8" name="Espace réservé du pied de page 7"/>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9" name="Espace réservé du numéro de diapositive 8"/>
          <p:cNvSpPr>
            <a:spLocks noGrp="1"/>
          </p:cNvSpPr>
          <p:nvPr>
            <p:ph type="sldNum" sz="quarter" idx="12"/>
          </p:nvPr>
        </p:nvSpPr>
        <p:spPr>
          <a:xfrm>
            <a:off x="8610600" y="6356350"/>
            <a:ext cx="2743200" cy="365125"/>
          </a:xfrm>
          <a:prstGeom prst="rect">
            <a:avLst/>
          </a:prstGeom>
        </p:spPr>
        <p:txBody>
          <a:bodyPr/>
          <a:lstStyle/>
          <a:p>
            <a:fld id="{DBCEAF0C-3F98-C948-A904-1035557CD2A2}" type="slidenum">
              <a:rPr lang="fr-FR" smtClean="0"/>
              <a:t>‹#›</a:t>
            </a:fld>
            <a:endParaRPr lang="fr-FR" dirty="0"/>
          </a:p>
        </p:txBody>
      </p:sp>
    </p:spTree>
    <p:extLst>
      <p:ext uri="{BB962C8B-B14F-4D97-AF65-F5344CB8AC3E}">
        <p14:creationId xmlns:p14="http://schemas.microsoft.com/office/powerpoint/2010/main" val="1964429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024F06CF-6F9C-8C4B-BCB7-5AAA8BCB2F35}" type="datetimeFigureOut">
              <a:rPr lang="fr-FR" smtClean="0"/>
              <a:t>23/06/2018</a:t>
            </a:fld>
            <a:endParaRPr lang="fr-FR" dirty="0"/>
          </a:p>
        </p:txBody>
      </p:sp>
      <p:sp>
        <p:nvSpPr>
          <p:cNvPr id="4" name="Espace réservé du pied de page 3"/>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5" name="Espace réservé du numéro de diapositive 4"/>
          <p:cNvSpPr>
            <a:spLocks noGrp="1"/>
          </p:cNvSpPr>
          <p:nvPr>
            <p:ph type="sldNum" sz="quarter" idx="12"/>
          </p:nvPr>
        </p:nvSpPr>
        <p:spPr>
          <a:xfrm>
            <a:off x="8610600" y="6356350"/>
            <a:ext cx="2743200" cy="365125"/>
          </a:xfrm>
          <a:prstGeom prst="rect">
            <a:avLst/>
          </a:prstGeom>
        </p:spPr>
        <p:txBody>
          <a:bodyPr/>
          <a:lstStyle/>
          <a:p>
            <a:fld id="{DBCEAF0C-3F98-C948-A904-1035557CD2A2}" type="slidenum">
              <a:rPr lang="fr-FR" smtClean="0"/>
              <a:t>‹#›</a:t>
            </a:fld>
            <a:endParaRPr lang="fr-FR" dirty="0"/>
          </a:p>
        </p:txBody>
      </p:sp>
    </p:spTree>
    <p:extLst>
      <p:ext uri="{BB962C8B-B14F-4D97-AF65-F5344CB8AC3E}">
        <p14:creationId xmlns:p14="http://schemas.microsoft.com/office/powerpoint/2010/main" val="757790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024F06CF-6F9C-8C4B-BCB7-5AAA8BCB2F35}" type="datetimeFigureOut">
              <a:rPr lang="fr-FR" smtClean="0"/>
              <a:t>23/06/2018</a:t>
            </a:fld>
            <a:endParaRPr lang="fr-FR" dirty="0"/>
          </a:p>
        </p:txBody>
      </p:sp>
      <p:sp>
        <p:nvSpPr>
          <p:cNvPr id="3" name="Espace réservé du pied de page 2"/>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DBCEAF0C-3F98-C948-A904-1035557CD2A2}" type="slidenum">
              <a:rPr lang="fr-FR" smtClean="0"/>
              <a:t>‹#›</a:t>
            </a:fld>
            <a:endParaRPr lang="fr-FR" dirty="0"/>
          </a:p>
        </p:txBody>
      </p:sp>
    </p:spTree>
    <p:extLst>
      <p:ext uri="{BB962C8B-B14F-4D97-AF65-F5344CB8AC3E}">
        <p14:creationId xmlns:p14="http://schemas.microsoft.com/office/powerpoint/2010/main" val="16104362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24F06CF-6F9C-8C4B-BCB7-5AAA8BCB2F35}" type="datetimeFigureOut">
              <a:rPr lang="fr-FR" smtClean="0"/>
              <a:t>23/06/2018</a:t>
            </a:fld>
            <a:endParaRPr lang="fr-FR" dirty="0"/>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BCEAF0C-3F98-C948-A904-1035557CD2A2}" type="slidenum">
              <a:rPr lang="fr-FR" smtClean="0"/>
              <a:t>‹#›</a:t>
            </a:fld>
            <a:endParaRPr lang="fr-FR" dirty="0"/>
          </a:p>
        </p:txBody>
      </p:sp>
    </p:spTree>
    <p:extLst>
      <p:ext uri="{BB962C8B-B14F-4D97-AF65-F5344CB8AC3E}">
        <p14:creationId xmlns:p14="http://schemas.microsoft.com/office/powerpoint/2010/main" val="1865818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24F06CF-6F9C-8C4B-BCB7-5AAA8BCB2F35}" type="datetimeFigureOut">
              <a:rPr lang="fr-FR" smtClean="0"/>
              <a:t>23/06/2018</a:t>
            </a:fld>
            <a:endParaRPr lang="fr-FR" dirty="0"/>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BCEAF0C-3F98-C948-A904-1035557CD2A2}" type="slidenum">
              <a:rPr lang="fr-FR" smtClean="0"/>
              <a:t>‹#›</a:t>
            </a:fld>
            <a:endParaRPr lang="fr-FR" dirty="0"/>
          </a:p>
        </p:txBody>
      </p:sp>
    </p:spTree>
    <p:extLst>
      <p:ext uri="{BB962C8B-B14F-4D97-AF65-F5344CB8AC3E}">
        <p14:creationId xmlns:p14="http://schemas.microsoft.com/office/powerpoint/2010/main" val="125832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Rectangle 6"/>
          <p:cNvSpPr/>
          <p:nvPr/>
        </p:nvSpPr>
        <p:spPr>
          <a:xfrm>
            <a:off x="0" y="6586304"/>
            <a:ext cx="12231167" cy="2716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rgbClr val="58C4F2"/>
                </a:solidFill>
              </a:rPr>
              <a:t>voxxeddays.com/</a:t>
            </a:r>
            <a:r>
              <a:rPr lang="fr-FR" sz="1400" b="1" dirty="0" err="1" smtClean="0">
                <a:solidFill>
                  <a:srgbClr val="58C4F2"/>
                </a:solidFill>
              </a:rPr>
              <a:t>luxembourg</a:t>
            </a:r>
            <a:r>
              <a:rPr lang="fr-FR" sz="1400" b="1" dirty="0" smtClean="0">
                <a:solidFill>
                  <a:srgbClr val="58C4F2"/>
                </a:solidFill>
              </a:rPr>
              <a:t>/</a:t>
            </a:r>
            <a:endParaRPr lang="fr-FR" sz="1400" b="1" dirty="0">
              <a:solidFill>
                <a:srgbClr val="58C4F2"/>
              </a:solidFill>
            </a:endParaRPr>
          </a:p>
        </p:txBody>
      </p:sp>
      <p:sp>
        <p:nvSpPr>
          <p:cNvPr id="8" name="ZoneTexte 7"/>
          <p:cNvSpPr txBox="1"/>
          <p:nvPr/>
        </p:nvSpPr>
        <p:spPr>
          <a:xfrm>
            <a:off x="8079829" y="6567843"/>
            <a:ext cx="3731172"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400" b="1" kern="1200" dirty="0" smtClean="0">
                <a:solidFill>
                  <a:srgbClr val="58C4F2"/>
                </a:solidFill>
                <a:latin typeface="+mn-lt"/>
                <a:ea typeface="+mn-ea"/>
                <a:cs typeface="+mn-cs"/>
              </a:rPr>
              <a:t>#voxxed_LU</a:t>
            </a:r>
            <a:r>
              <a:rPr lang="fr-FR" sz="1400" b="1" kern="1200" baseline="0" dirty="0" smtClean="0">
                <a:solidFill>
                  <a:srgbClr val="58C4F2"/>
                </a:solidFill>
                <a:latin typeface="+mn-lt"/>
                <a:ea typeface="+mn-ea"/>
                <a:cs typeface="+mn-cs"/>
              </a:rPr>
              <a:t>     </a:t>
            </a:r>
            <a:r>
              <a:rPr lang="fr-FR" sz="1400" b="1" dirty="0" smtClean="0">
                <a:solidFill>
                  <a:srgbClr val="58C4F2"/>
                </a:solidFill>
              </a:rPr>
              <a:t>#automate_authz_testing</a:t>
            </a:r>
          </a:p>
          <a:p>
            <a:pPr marL="0" marR="0" indent="0" algn="r" defTabSz="914400" rtl="0" eaLnBrk="1" fontAlgn="auto" latinLnBrk="0" hangingPunct="1">
              <a:lnSpc>
                <a:spcPct val="100000"/>
              </a:lnSpc>
              <a:spcBef>
                <a:spcPts val="0"/>
              </a:spcBef>
              <a:spcAft>
                <a:spcPts val="0"/>
              </a:spcAft>
              <a:buClrTx/>
              <a:buSzTx/>
              <a:buFontTx/>
              <a:buNone/>
              <a:tabLst/>
              <a:defRPr/>
            </a:pPr>
            <a:endParaRPr lang="fr-FR" sz="1400" b="1" kern="1200" dirty="0">
              <a:solidFill>
                <a:srgbClr val="58C4F2"/>
              </a:solidFill>
              <a:latin typeface="+mn-lt"/>
              <a:ea typeface="+mn-ea"/>
              <a:cs typeface="+mn-cs"/>
            </a:endParaRPr>
          </a:p>
        </p:txBody>
      </p:sp>
      <p:pic>
        <p:nvPicPr>
          <p:cNvPr id="9" name="Imag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167" y="6586304"/>
            <a:ext cx="967723" cy="270000"/>
          </a:xfrm>
          <a:prstGeom prst="rect">
            <a:avLst/>
          </a:prstGeom>
        </p:spPr>
      </p:pic>
      <p:pic>
        <p:nvPicPr>
          <p:cNvPr id="10" name="Image 6"/>
          <p:cNvPicPr>
            <a:picLocks noChangeAspect="1"/>
          </p:cNvPicPr>
          <p:nvPr userDrawn="1"/>
        </p:nvPicPr>
        <p:blipFill>
          <a:blip r:embed="rId14"/>
          <a:stretch>
            <a:fillRect/>
          </a:stretch>
        </p:blipFill>
        <p:spPr>
          <a:xfrm>
            <a:off x="-1" y="3823849"/>
            <a:ext cx="12231167" cy="3294622"/>
          </a:xfrm>
          <a:prstGeom prst="rect">
            <a:avLst/>
          </a:prstGeom>
        </p:spPr>
      </p:pic>
    </p:spTree>
    <p:extLst>
      <p:ext uri="{BB962C8B-B14F-4D97-AF65-F5344CB8AC3E}">
        <p14:creationId xmlns:p14="http://schemas.microsoft.com/office/powerpoint/2010/main" val="1993834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Lato" charset="0"/>
          <a:ea typeface="Lato" charset="0"/>
          <a:cs typeface="Lat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Lato" charset="0"/>
          <a:ea typeface="Lato" charset="0"/>
          <a:cs typeface="Lat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Lato" charset="0"/>
          <a:ea typeface="Lato" charset="0"/>
          <a:cs typeface="Lat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Lato" charset="0"/>
          <a:ea typeface="Lato" charset="0"/>
          <a:cs typeface="Lat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Lato" charset="0"/>
          <a:ea typeface="Lato" charset="0"/>
          <a:cs typeface="Lat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Lato" charset="0"/>
          <a:ea typeface="Lato" charset="0"/>
          <a:cs typeface="Lat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jpeg"/><Relationship Id="rId3" Type="http://schemas.openxmlformats.org/officeDocument/2006/relationships/image" Target="../media/image12.png"/><Relationship Id="rId7" Type="http://schemas.openxmlformats.org/officeDocument/2006/relationships/image" Target="../media/image17.png"/><Relationship Id="rId12"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1.png"/><Relationship Id="rId5" Type="http://schemas.openxmlformats.org/officeDocument/2006/relationships/image" Target="../media/image14.png"/><Relationship Id="rId10" Type="http://schemas.openxmlformats.org/officeDocument/2006/relationships/image" Target="../media/image20.png"/><Relationship Id="rId4" Type="http://schemas.openxmlformats.org/officeDocument/2006/relationships/image" Target="../media/image13.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github.com/righettod/voxxeddays-lux-201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5651" y="644787"/>
            <a:ext cx="2628149" cy="82348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5631" y="543505"/>
            <a:ext cx="1058910" cy="1036320"/>
          </a:xfrm>
          <a:prstGeom prst="rect">
            <a:avLst/>
          </a:prstGeom>
        </p:spPr>
      </p:pic>
      <p:sp>
        <p:nvSpPr>
          <p:cNvPr id="8" name="Titre 10"/>
          <p:cNvSpPr>
            <a:spLocks noGrp="1"/>
          </p:cNvSpPr>
          <p:nvPr>
            <p:ph type="title"/>
          </p:nvPr>
        </p:nvSpPr>
        <p:spPr>
          <a:xfrm>
            <a:off x="3779520" y="2239347"/>
            <a:ext cx="7315200" cy="1540173"/>
          </a:xfrm>
          <a:prstGeom prst="rect">
            <a:avLst/>
          </a:prstGeom>
        </p:spPr>
        <p:txBody>
          <a:bodyPr anchor="ctr">
            <a:normAutofit/>
          </a:bodyPr>
          <a:lstStyle>
            <a:lvl1pPr algn="ctr">
              <a:defRPr b="1">
                <a:solidFill>
                  <a:schemeClr val="bg1"/>
                </a:solidFill>
                <a:latin typeface="Sansation" charset="0"/>
                <a:ea typeface="Sansation" charset="0"/>
                <a:cs typeface="Sansation" charset="0"/>
              </a:defRPr>
            </a:lvl1pPr>
          </a:lstStyle>
          <a:p>
            <a:r>
              <a:rPr lang="en-US" sz="3600" dirty="0"/>
              <a:t>Handle authorization security issues with testing automation</a:t>
            </a:r>
            <a:endParaRPr lang="en-GB" sz="3600" dirty="0"/>
          </a:p>
        </p:txBody>
      </p:sp>
      <p:sp>
        <p:nvSpPr>
          <p:cNvPr id="9" name="Espace réservé du texte 12"/>
          <p:cNvSpPr>
            <a:spLocks noGrp="1"/>
          </p:cNvSpPr>
          <p:nvPr>
            <p:ph type="body" sz="quarter" idx="10"/>
          </p:nvPr>
        </p:nvSpPr>
        <p:spPr>
          <a:xfrm>
            <a:off x="4348480" y="3779838"/>
            <a:ext cx="6883083" cy="1351999"/>
          </a:xfrm>
          <a:prstGeom prst="rect">
            <a:avLst/>
          </a:prstGeom>
        </p:spPr>
        <p:txBody>
          <a:bodyPr anchor="b">
            <a:normAutofit/>
          </a:bodyPr>
          <a:lstStyle>
            <a:lvl1pPr marL="342900" indent="-342900" algn="r">
              <a:buSzPct val="50000"/>
              <a:buFont typeface=".AppleSystemUIFont" charset="-120"/>
              <a:buChar char=" "/>
              <a:defRPr sz="2400" b="1"/>
            </a:lvl1pPr>
            <a:lvl2pPr marL="800100" indent="-342900" algn="r">
              <a:buSzPct val="50000"/>
              <a:buFont typeface=".AppleSystemUIFont" charset="-120"/>
              <a:buChar char=" "/>
              <a:defRPr sz="2000" b="0">
                <a:solidFill>
                  <a:schemeClr val="accent6">
                    <a:lumMod val="75000"/>
                  </a:schemeClr>
                </a:solidFill>
              </a:defRPr>
            </a:lvl2pPr>
            <a:lvl3pPr marL="914400" indent="0" algn="r">
              <a:buNone/>
              <a:defRPr sz="2400"/>
            </a:lvl3pPr>
            <a:lvl4pPr marL="1371600" indent="0" algn="r">
              <a:buNone/>
              <a:defRPr sz="2400"/>
            </a:lvl4pPr>
            <a:lvl5pPr marL="1828800" indent="0" algn="r">
              <a:buNone/>
              <a:defRPr sz="2400"/>
            </a:lvl5pPr>
          </a:lstStyle>
          <a:p>
            <a:pPr lvl="0"/>
            <a:r>
              <a:rPr lang="en-US" dirty="0" smtClean="0"/>
              <a:t>Dominique Righetto</a:t>
            </a:r>
          </a:p>
          <a:p>
            <a:pPr lvl="1"/>
            <a:r>
              <a:rPr lang="en-US" dirty="0" smtClean="0"/>
              <a:t>@righettod </a:t>
            </a:r>
          </a:p>
          <a:p>
            <a:pPr lvl="1"/>
            <a:r>
              <a:rPr lang="en-US" dirty="0" smtClean="0"/>
              <a:t>#automate_authz_testing</a:t>
            </a:r>
          </a:p>
        </p:txBody>
      </p:sp>
    </p:spTree>
    <p:extLst>
      <p:ext uri="{BB962C8B-B14F-4D97-AF65-F5344CB8AC3E}">
        <p14:creationId xmlns:p14="http://schemas.microsoft.com/office/powerpoint/2010/main" val="1621462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Why leverage Authz testing automation?</a:t>
            </a:r>
            <a:endParaRPr lang="en-GB" noProof="0" dirty="0"/>
          </a:p>
        </p:txBody>
      </p:sp>
      <p:sp>
        <p:nvSpPr>
          <p:cNvPr id="3" name="Content Placeholder 2"/>
          <p:cNvSpPr>
            <a:spLocks noGrp="1"/>
          </p:cNvSpPr>
          <p:nvPr>
            <p:ph idx="1"/>
          </p:nvPr>
        </p:nvSpPr>
        <p:spPr/>
        <p:txBody>
          <a:bodyPr>
            <a:normAutofit/>
          </a:bodyPr>
          <a:lstStyle/>
          <a:p>
            <a:r>
              <a:rPr lang="en-GB" noProof="0" dirty="0" smtClean="0"/>
              <a:t>Versioning of the Authz matrix with the application code in the SCM: Authz matrix become an asset of the project code baseline.</a:t>
            </a:r>
          </a:p>
          <a:p>
            <a:endParaRPr lang="en-GB" noProof="0" dirty="0" smtClean="0"/>
          </a:p>
          <a:p>
            <a:r>
              <a:rPr lang="en-GB" noProof="0" dirty="0" smtClean="0"/>
              <a:t>Any update on Authz matrix can be back-traced through the SCM log history.</a:t>
            </a:r>
          </a:p>
          <a:p>
            <a:endParaRPr lang="en-GB" noProof="0" dirty="0" smtClean="0"/>
          </a:p>
          <a:p>
            <a:r>
              <a:rPr lang="en-GB" noProof="0" dirty="0" smtClean="0"/>
              <a:t>Gain time in Authz matrix test round and reduce risk of human error during manual testing.</a:t>
            </a:r>
          </a:p>
        </p:txBody>
      </p:sp>
    </p:spTree>
    <p:extLst>
      <p:ext uri="{BB962C8B-B14F-4D97-AF65-F5344CB8AC3E}">
        <p14:creationId xmlns:p14="http://schemas.microsoft.com/office/powerpoint/2010/main" val="1776777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953" y="1063256"/>
            <a:ext cx="7318124" cy="4646428"/>
          </a:xfrm>
          <a:prstGeom prst="rect">
            <a:avLst/>
          </a:prstGeom>
        </p:spPr>
      </p:pic>
    </p:spTree>
    <p:extLst>
      <p:ext uri="{BB962C8B-B14F-4D97-AF65-F5344CB8AC3E}">
        <p14:creationId xmlns:p14="http://schemas.microsoft.com/office/powerpoint/2010/main" val="3214769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Authz testing: Context</a:t>
            </a:r>
            <a:endParaRPr lang="en-GB" noProof="0" dirty="0"/>
          </a:p>
        </p:txBody>
      </p:sp>
      <p:sp>
        <p:nvSpPr>
          <p:cNvPr id="3" name="Content Placeholder 2"/>
          <p:cNvSpPr>
            <a:spLocks noGrp="1"/>
          </p:cNvSpPr>
          <p:nvPr>
            <p:ph idx="1"/>
          </p:nvPr>
        </p:nvSpPr>
        <p:spPr>
          <a:xfrm>
            <a:off x="838200" y="1825625"/>
            <a:ext cx="11252200" cy="4351338"/>
          </a:xfrm>
        </p:spPr>
        <p:txBody>
          <a:bodyPr>
            <a:normAutofit lnSpcReduction="10000"/>
          </a:bodyPr>
          <a:lstStyle/>
          <a:p>
            <a:r>
              <a:rPr lang="en-GB" noProof="0" dirty="0" smtClean="0"/>
              <a:t>I will show an example of approach for an application exposing a REST API but the concepts/codes shown can be used for others application types.</a:t>
            </a:r>
          </a:p>
          <a:p>
            <a:endParaRPr lang="en-GB" noProof="0" dirty="0" smtClean="0"/>
          </a:p>
          <a:p>
            <a:r>
              <a:rPr lang="en-GB" noProof="0" dirty="0" smtClean="0"/>
              <a:t>The sample REST API use JSON Web Token </a:t>
            </a:r>
            <a:r>
              <a:rPr lang="en-GB" dirty="0" smtClean="0"/>
              <a:t>to hold</a:t>
            </a:r>
            <a:r>
              <a:rPr lang="en-GB" noProof="0" dirty="0" smtClean="0"/>
              <a:t> authentication.</a:t>
            </a:r>
          </a:p>
          <a:p>
            <a:endParaRPr lang="en-GB" noProof="0" dirty="0" smtClean="0"/>
          </a:p>
          <a:p>
            <a:r>
              <a:rPr lang="en-GB" noProof="0" dirty="0" smtClean="0"/>
              <a:t>Why have I choose a REST API application types for the proposed approach?</a:t>
            </a:r>
          </a:p>
          <a:p>
            <a:pPr lvl="1"/>
            <a:r>
              <a:rPr lang="en-GB" noProof="0" dirty="0" smtClean="0"/>
              <a:t>The application </a:t>
            </a:r>
            <a:r>
              <a:rPr lang="en-GB" dirty="0" smtClean="0"/>
              <a:t>which</a:t>
            </a:r>
            <a:r>
              <a:rPr lang="en-GB" noProof="0" dirty="0" smtClean="0"/>
              <a:t> I meet, expose very often a REST (like) API .</a:t>
            </a:r>
          </a:p>
          <a:p>
            <a:pPr lvl="1"/>
            <a:r>
              <a:rPr lang="en-GB" noProof="0" dirty="0" smtClean="0"/>
              <a:t>It’s the most popular application topology meet today in the context of Single Page Application or Micro Services based system.</a:t>
            </a:r>
          </a:p>
          <a:p>
            <a:endParaRPr lang="en-GB" noProof="0" dirty="0" smtClean="0"/>
          </a:p>
          <a:p>
            <a:endParaRPr lang="en-GB" noProof="0" dirty="0" smtClean="0"/>
          </a:p>
          <a:p>
            <a:endParaRPr lang="en-GB" noProof="0" dirty="0" smtClean="0"/>
          </a:p>
        </p:txBody>
      </p:sp>
    </p:spTree>
    <p:extLst>
      <p:ext uri="{BB962C8B-B14F-4D97-AF65-F5344CB8AC3E}">
        <p14:creationId xmlns:p14="http://schemas.microsoft.com/office/powerpoint/2010/main" val="138059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Authz testing: Guidelines</a:t>
            </a:r>
            <a:endParaRPr lang="en-GB" noProof="0" dirty="0"/>
          </a:p>
        </p:txBody>
      </p:sp>
      <p:sp>
        <p:nvSpPr>
          <p:cNvPr id="3" name="Content Placeholder 2"/>
          <p:cNvSpPr>
            <a:spLocks noGrp="1"/>
          </p:cNvSpPr>
          <p:nvPr>
            <p:ph idx="1"/>
          </p:nvPr>
        </p:nvSpPr>
        <p:spPr/>
        <p:txBody>
          <a:bodyPr>
            <a:normAutofit/>
          </a:bodyPr>
          <a:lstStyle/>
          <a:p>
            <a:r>
              <a:rPr lang="en-GB" noProof="0" dirty="0" smtClean="0"/>
              <a:t>Represent the Authz matrix in a pivot file that will allow us to derivate it in different others representations (HTML, Excel…).</a:t>
            </a:r>
          </a:p>
          <a:p>
            <a:r>
              <a:rPr lang="en-GB" noProof="0" dirty="0" smtClean="0"/>
              <a:t>Tests cases will use this pivot file to determine each test context and expected behaviour.</a:t>
            </a:r>
          </a:p>
          <a:p>
            <a:r>
              <a:rPr lang="en-GB" noProof="0" dirty="0" smtClean="0"/>
              <a:t>Test code will be reusable for other projects/technologies.</a:t>
            </a:r>
          </a:p>
          <a:p>
            <a:r>
              <a:rPr lang="en-GB" noProof="0" dirty="0" smtClean="0"/>
              <a:t>Test code will be simple and use standard API/framework in order to:</a:t>
            </a:r>
          </a:p>
          <a:p>
            <a:pPr lvl="1"/>
            <a:r>
              <a:rPr lang="en-GB" noProof="0" dirty="0" smtClean="0"/>
              <a:t>Be integrated in popular IDE and Continuous Integration Platform.</a:t>
            </a:r>
          </a:p>
          <a:p>
            <a:pPr lvl="1"/>
            <a:r>
              <a:rPr lang="en-GB" noProof="0" dirty="0" smtClean="0"/>
              <a:t>Generate test reports in a format already used by dev team.</a:t>
            </a:r>
          </a:p>
          <a:p>
            <a:endParaRPr lang="en-GB" noProof="0" dirty="0" smtClean="0"/>
          </a:p>
        </p:txBody>
      </p:sp>
    </p:spTree>
    <p:extLst>
      <p:ext uri="{BB962C8B-B14F-4D97-AF65-F5344CB8AC3E}">
        <p14:creationId xmlns:p14="http://schemas.microsoft.com/office/powerpoint/2010/main" val="2663694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Authz testing: Overview</a:t>
            </a:r>
            <a:endParaRPr lang="en-GB" noProof="0" dirty="0"/>
          </a:p>
        </p:txBody>
      </p:sp>
      <p:sp>
        <p:nvSpPr>
          <p:cNvPr id="8" name="TextBox 7"/>
          <p:cNvSpPr txBox="1"/>
          <p:nvPr/>
        </p:nvSpPr>
        <p:spPr>
          <a:xfrm>
            <a:off x="4614862" y="3494978"/>
            <a:ext cx="1114425" cy="369332"/>
          </a:xfrm>
          <a:prstGeom prst="rect">
            <a:avLst/>
          </a:prstGeom>
          <a:noFill/>
        </p:spPr>
        <p:txBody>
          <a:bodyPr wrap="square" rtlCol="0">
            <a:spAutoFit/>
          </a:bodyPr>
          <a:lstStyle/>
          <a:p>
            <a:r>
              <a:rPr lang="en-GB" dirty="0" smtClean="0"/>
              <a:t>Pivot file</a:t>
            </a:r>
            <a:endParaRPr lang="en-GB" dirty="0"/>
          </a:p>
        </p:txBody>
      </p:sp>
      <p:sp>
        <p:nvSpPr>
          <p:cNvPr id="11" name="TextBox 10"/>
          <p:cNvSpPr txBox="1"/>
          <p:nvPr/>
        </p:nvSpPr>
        <p:spPr>
          <a:xfrm>
            <a:off x="293026" y="3356479"/>
            <a:ext cx="2354923" cy="646331"/>
          </a:xfrm>
          <a:prstGeom prst="rect">
            <a:avLst/>
          </a:prstGeom>
          <a:noFill/>
        </p:spPr>
        <p:txBody>
          <a:bodyPr wrap="square" rtlCol="0">
            <a:spAutoFit/>
          </a:bodyPr>
          <a:lstStyle/>
          <a:p>
            <a:r>
              <a:rPr lang="en-GB" dirty="0" smtClean="0"/>
              <a:t>Representation of the Authz matrix</a:t>
            </a:r>
            <a:endParaRPr lang="en-GB"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8537" y="2119465"/>
            <a:ext cx="1219200" cy="1219200"/>
          </a:xfrm>
          <a:prstGeom prst="rect">
            <a:avLst/>
          </a:prstGeom>
        </p:spPr>
      </p:pic>
      <p:sp>
        <p:nvSpPr>
          <p:cNvPr id="13" name="TextBox 12"/>
          <p:cNvSpPr txBox="1"/>
          <p:nvPr/>
        </p:nvSpPr>
        <p:spPr>
          <a:xfrm>
            <a:off x="7105650" y="3494978"/>
            <a:ext cx="1990725" cy="369332"/>
          </a:xfrm>
          <a:prstGeom prst="rect">
            <a:avLst/>
          </a:prstGeom>
          <a:noFill/>
        </p:spPr>
        <p:txBody>
          <a:bodyPr wrap="square" rtlCol="0">
            <a:spAutoFit/>
          </a:bodyPr>
          <a:lstStyle/>
          <a:p>
            <a:r>
              <a:rPr lang="en-GB" dirty="0" smtClean="0"/>
              <a:t>Authz test cases</a:t>
            </a:r>
            <a:endParaRPr lang="en-GB"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3675" y="2095804"/>
            <a:ext cx="1219200" cy="1219200"/>
          </a:xfrm>
          <a:prstGeom prst="rect">
            <a:avLst/>
          </a:prstGeom>
        </p:spPr>
      </p:pic>
      <p:sp>
        <p:nvSpPr>
          <p:cNvPr id="15" name="TextBox 14"/>
          <p:cNvSpPr txBox="1"/>
          <p:nvPr/>
        </p:nvSpPr>
        <p:spPr>
          <a:xfrm>
            <a:off x="9967912" y="3432655"/>
            <a:ext cx="1990725" cy="369332"/>
          </a:xfrm>
          <a:prstGeom prst="rect">
            <a:avLst/>
          </a:prstGeom>
          <a:noFill/>
        </p:spPr>
        <p:txBody>
          <a:bodyPr wrap="square" rtlCol="0">
            <a:spAutoFit/>
          </a:bodyPr>
          <a:lstStyle/>
          <a:p>
            <a:r>
              <a:rPr lang="en-GB" dirty="0" smtClean="0"/>
              <a:t>Test cases reports</a:t>
            </a:r>
            <a:endParaRPr lang="en-GB"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5046" y="4693987"/>
            <a:ext cx="1219279" cy="1219279"/>
          </a:xfrm>
          <a:prstGeom prst="rect">
            <a:avLst/>
          </a:prstGeom>
        </p:spPr>
      </p:pic>
      <p:sp>
        <p:nvSpPr>
          <p:cNvPr id="17" name="TextBox 16"/>
          <p:cNvSpPr txBox="1"/>
          <p:nvPr/>
        </p:nvSpPr>
        <p:spPr>
          <a:xfrm>
            <a:off x="9348747" y="5913266"/>
            <a:ext cx="2781340" cy="646331"/>
          </a:xfrm>
          <a:prstGeom prst="rect">
            <a:avLst/>
          </a:prstGeom>
          <a:noFill/>
        </p:spPr>
        <p:txBody>
          <a:bodyPr wrap="square" rtlCol="0">
            <a:spAutoFit/>
          </a:bodyPr>
          <a:lstStyle/>
          <a:p>
            <a:r>
              <a:rPr lang="en-GB" dirty="0" smtClean="0"/>
              <a:t>Proof that the Authz matrix implementation is OK</a:t>
            </a:r>
            <a:endParaRPr lang="en-GB" dirty="0"/>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2393" y="2189385"/>
            <a:ext cx="1079361" cy="1079361"/>
          </a:xfrm>
          <a:prstGeom prst="rect">
            <a:avLst/>
          </a:prstGeom>
        </p:spPr>
      </p:pic>
      <p:sp>
        <p:nvSpPr>
          <p:cNvPr id="19" name="Right Arrow 18"/>
          <p:cNvSpPr/>
          <p:nvPr/>
        </p:nvSpPr>
        <p:spPr>
          <a:xfrm rot="10800000">
            <a:off x="2752725" y="2581579"/>
            <a:ext cx="1790700" cy="337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ight Arrow 20"/>
          <p:cNvSpPr/>
          <p:nvPr/>
        </p:nvSpPr>
        <p:spPr>
          <a:xfrm>
            <a:off x="5729287" y="2581580"/>
            <a:ext cx="1371600" cy="337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ight Arrow 21"/>
          <p:cNvSpPr/>
          <p:nvPr/>
        </p:nvSpPr>
        <p:spPr>
          <a:xfrm>
            <a:off x="8567737" y="2560072"/>
            <a:ext cx="1667897" cy="337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ight Arrow 22"/>
          <p:cNvSpPr/>
          <p:nvPr/>
        </p:nvSpPr>
        <p:spPr>
          <a:xfrm rot="5400000">
            <a:off x="10588014" y="4037052"/>
            <a:ext cx="808115" cy="337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325" y="2265584"/>
            <a:ext cx="1003161" cy="1003161"/>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0012" y="2276404"/>
            <a:ext cx="948335" cy="948335"/>
          </a:xfrm>
          <a:prstGeom prst="rect">
            <a:avLst/>
          </a:prstGeom>
        </p:spPr>
      </p:pic>
    </p:spTree>
    <p:extLst>
      <p:ext uri="{BB962C8B-B14F-4D97-AF65-F5344CB8AC3E}">
        <p14:creationId xmlns:p14="http://schemas.microsoft.com/office/powerpoint/2010/main" val="3570586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Authz testing: Toolbox</a:t>
            </a:r>
            <a:endParaRPr lang="en-GB" noProof="0" dirty="0"/>
          </a:p>
        </p:txBody>
      </p:sp>
      <p:sp>
        <p:nvSpPr>
          <p:cNvPr id="8" name="TextBox 7"/>
          <p:cNvSpPr txBox="1"/>
          <p:nvPr/>
        </p:nvSpPr>
        <p:spPr>
          <a:xfrm>
            <a:off x="4614862" y="3494978"/>
            <a:ext cx="1114425" cy="369332"/>
          </a:xfrm>
          <a:prstGeom prst="rect">
            <a:avLst/>
          </a:prstGeom>
          <a:noFill/>
        </p:spPr>
        <p:txBody>
          <a:bodyPr wrap="square" rtlCol="0">
            <a:spAutoFit/>
          </a:bodyPr>
          <a:lstStyle/>
          <a:p>
            <a:r>
              <a:rPr lang="en-GB" dirty="0" smtClean="0"/>
              <a:t>Pivot file</a:t>
            </a:r>
            <a:endParaRPr lang="en-GB" dirty="0"/>
          </a:p>
        </p:txBody>
      </p:sp>
      <p:sp>
        <p:nvSpPr>
          <p:cNvPr id="11" name="TextBox 10"/>
          <p:cNvSpPr txBox="1"/>
          <p:nvPr/>
        </p:nvSpPr>
        <p:spPr>
          <a:xfrm>
            <a:off x="293026" y="3356479"/>
            <a:ext cx="2354923" cy="646331"/>
          </a:xfrm>
          <a:prstGeom prst="rect">
            <a:avLst/>
          </a:prstGeom>
          <a:noFill/>
        </p:spPr>
        <p:txBody>
          <a:bodyPr wrap="square" rtlCol="0">
            <a:spAutoFit/>
          </a:bodyPr>
          <a:lstStyle/>
          <a:p>
            <a:r>
              <a:rPr lang="en-GB" dirty="0" smtClean="0"/>
              <a:t>Representation of the Authz matrix</a:t>
            </a:r>
            <a:endParaRPr lang="en-GB"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8537" y="2119465"/>
            <a:ext cx="1219200" cy="1219200"/>
          </a:xfrm>
          <a:prstGeom prst="rect">
            <a:avLst/>
          </a:prstGeom>
        </p:spPr>
      </p:pic>
      <p:sp>
        <p:nvSpPr>
          <p:cNvPr id="13" name="TextBox 12"/>
          <p:cNvSpPr txBox="1"/>
          <p:nvPr/>
        </p:nvSpPr>
        <p:spPr>
          <a:xfrm>
            <a:off x="7105650" y="3494978"/>
            <a:ext cx="1990725" cy="369332"/>
          </a:xfrm>
          <a:prstGeom prst="rect">
            <a:avLst/>
          </a:prstGeom>
          <a:noFill/>
        </p:spPr>
        <p:txBody>
          <a:bodyPr wrap="square" rtlCol="0">
            <a:spAutoFit/>
          </a:bodyPr>
          <a:lstStyle/>
          <a:p>
            <a:r>
              <a:rPr lang="en-GB" dirty="0" smtClean="0"/>
              <a:t>Authz test cases</a:t>
            </a:r>
            <a:endParaRPr lang="en-GB"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3675" y="2095804"/>
            <a:ext cx="1219200" cy="1219200"/>
          </a:xfrm>
          <a:prstGeom prst="rect">
            <a:avLst/>
          </a:prstGeom>
        </p:spPr>
      </p:pic>
      <p:sp>
        <p:nvSpPr>
          <p:cNvPr id="15" name="TextBox 14"/>
          <p:cNvSpPr txBox="1"/>
          <p:nvPr/>
        </p:nvSpPr>
        <p:spPr>
          <a:xfrm>
            <a:off x="9967912" y="3432655"/>
            <a:ext cx="1990725" cy="369332"/>
          </a:xfrm>
          <a:prstGeom prst="rect">
            <a:avLst/>
          </a:prstGeom>
          <a:noFill/>
        </p:spPr>
        <p:txBody>
          <a:bodyPr wrap="square" rtlCol="0">
            <a:spAutoFit/>
          </a:bodyPr>
          <a:lstStyle/>
          <a:p>
            <a:r>
              <a:rPr lang="en-GB" dirty="0" smtClean="0"/>
              <a:t>Test cases reports</a:t>
            </a:r>
            <a:endParaRPr lang="en-GB"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5046" y="4693987"/>
            <a:ext cx="1219279" cy="1219279"/>
          </a:xfrm>
          <a:prstGeom prst="rect">
            <a:avLst/>
          </a:prstGeom>
        </p:spPr>
      </p:pic>
      <p:sp>
        <p:nvSpPr>
          <p:cNvPr id="17" name="TextBox 16"/>
          <p:cNvSpPr txBox="1"/>
          <p:nvPr/>
        </p:nvSpPr>
        <p:spPr>
          <a:xfrm>
            <a:off x="9348747" y="5913266"/>
            <a:ext cx="2781340" cy="646331"/>
          </a:xfrm>
          <a:prstGeom prst="rect">
            <a:avLst/>
          </a:prstGeom>
          <a:noFill/>
        </p:spPr>
        <p:txBody>
          <a:bodyPr wrap="square" rtlCol="0">
            <a:spAutoFit/>
          </a:bodyPr>
          <a:lstStyle/>
          <a:p>
            <a:r>
              <a:rPr lang="en-GB" dirty="0" smtClean="0"/>
              <a:t>Proof that the Authz matrix implementation is OK</a:t>
            </a:r>
            <a:endParaRPr lang="en-GB" dirty="0"/>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2393" y="2189385"/>
            <a:ext cx="1079361" cy="1079361"/>
          </a:xfrm>
          <a:prstGeom prst="rect">
            <a:avLst/>
          </a:prstGeom>
        </p:spPr>
      </p:pic>
      <p:sp>
        <p:nvSpPr>
          <p:cNvPr id="19" name="Right Arrow 18"/>
          <p:cNvSpPr/>
          <p:nvPr/>
        </p:nvSpPr>
        <p:spPr>
          <a:xfrm rot="10800000">
            <a:off x="2752725" y="2581579"/>
            <a:ext cx="1790700" cy="337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ight Arrow 20"/>
          <p:cNvSpPr/>
          <p:nvPr/>
        </p:nvSpPr>
        <p:spPr>
          <a:xfrm>
            <a:off x="5729287" y="2581580"/>
            <a:ext cx="1371600" cy="337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ight Arrow 21"/>
          <p:cNvSpPr/>
          <p:nvPr/>
        </p:nvSpPr>
        <p:spPr>
          <a:xfrm>
            <a:off x="8567737" y="2560072"/>
            <a:ext cx="1667897" cy="337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ight Arrow 22"/>
          <p:cNvSpPr/>
          <p:nvPr/>
        </p:nvSpPr>
        <p:spPr>
          <a:xfrm rot="5400000">
            <a:off x="10588014" y="4037052"/>
            <a:ext cx="808115" cy="337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325" y="2265584"/>
            <a:ext cx="1003161" cy="1003161"/>
          </a:xfrm>
          <a:prstGeom prst="rect">
            <a:avLst/>
          </a:prstGeom>
        </p:spPr>
      </p:pic>
      <p:pic>
        <p:nvPicPr>
          <p:cNvPr id="2052" name="Picture 4" descr="http://www.iconhot.com/icon/png/xml-docs/64/xml-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0875" y="207357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iconhot.com/icon/png/xml-docs/64/xsl-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4608" y="243409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iconhot.com/icon/png/xml-docs/64/xs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32374" y="207357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73869" y="2026574"/>
            <a:ext cx="968535" cy="478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25046" y="2112014"/>
            <a:ext cx="968535" cy="478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38281" y="2526347"/>
            <a:ext cx="439711" cy="439711"/>
          </a:xfrm>
          <a:prstGeom prst="rect">
            <a:avLst/>
          </a:prstGeom>
        </p:spPr>
      </p:pic>
      <p:pic>
        <p:nvPicPr>
          <p:cNvPr id="26" name="Picture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80012" y="2276404"/>
            <a:ext cx="948335" cy="948335"/>
          </a:xfrm>
          <a:prstGeom prst="rect">
            <a:avLst/>
          </a:prstGeom>
        </p:spPr>
      </p:pic>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47306" y="2526347"/>
            <a:ext cx="439711" cy="439711"/>
          </a:xfrm>
          <a:prstGeom prst="rect">
            <a:avLst/>
          </a:prstGeom>
        </p:spPr>
      </p:pic>
      <p:pic>
        <p:nvPicPr>
          <p:cNvPr id="1026" name="Picture 2" descr="https://cdn-images-1.medium.com/max/1600/1*xsrKVt69q3JsZzLD-ldekQ.jpe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190" y="2981091"/>
            <a:ext cx="675894" cy="38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910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Authz testing: Pivot file</a:t>
            </a:r>
            <a:endParaRPr lang="en-GB" noProof="0" dirty="0"/>
          </a:p>
        </p:txBody>
      </p:sp>
      <p:pic>
        <p:nvPicPr>
          <p:cNvPr id="30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4" y="1338092"/>
            <a:ext cx="11630025" cy="5194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2" descr="https://orig15.deviantart.net/741c/f/2014/110/6/5/rainbow_dash_is_too_cool_for_this_upload_by_dasduriel-d7f8il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2900" y="6176963"/>
            <a:ext cx="441324" cy="39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942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65" y="1436981"/>
            <a:ext cx="11507470" cy="4739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noProof="0" dirty="0" smtClean="0"/>
              <a:t>Authz testing: Pivot file example</a:t>
            </a:r>
            <a:endParaRPr lang="en-GB" noProof="0" dirty="0"/>
          </a:p>
        </p:txBody>
      </p:sp>
      <p:pic>
        <p:nvPicPr>
          <p:cNvPr id="28" name="Picture 2" descr="https://orig15.deviantart.net/741c/f/2014/110/6/5/rainbow_dash_is_too_cool_for_this_upload_by_dasduriel-d7f8il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0676" y="6176963"/>
            <a:ext cx="441324" cy="39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814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Authz testing: Pivot file example</a:t>
            </a:r>
            <a:endParaRPr lang="en-GB" noProof="0" dirty="0"/>
          </a:p>
        </p:txBody>
      </p:sp>
      <p:pic>
        <p:nvPicPr>
          <p:cNvPr id="28" name="Picture 2" descr="https://orig15.deviantart.net/741c/f/2014/110/6/5/rainbow_dash_is_too_cool_for_this_upload_by_dasduriel-d7f8il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0676" y="6176963"/>
            <a:ext cx="441324" cy="39759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5938" y="1455798"/>
            <a:ext cx="9381071" cy="4919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8611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Authz testing: Tests example</a:t>
            </a:r>
            <a:endParaRPr lang="en-GB" noProof="0" dirty="0"/>
          </a:p>
        </p:txBody>
      </p:sp>
      <p:pic>
        <p:nvPicPr>
          <p:cNvPr id="3" name="Picture 2"/>
          <p:cNvPicPr>
            <a:picLocks noChangeAspect="1"/>
          </p:cNvPicPr>
          <p:nvPr/>
        </p:nvPicPr>
        <p:blipFill>
          <a:blip r:embed="rId3"/>
          <a:stretch>
            <a:fillRect/>
          </a:stretch>
        </p:blipFill>
        <p:spPr>
          <a:xfrm>
            <a:off x="274320" y="1612252"/>
            <a:ext cx="11704321" cy="4610793"/>
          </a:xfrm>
          <a:prstGeom prst="rect">
            <a:avLst/>
          </a:prstGeom>
        </p:spPr>
      </p:pic>
      <p:pic>
        <p:nvPicPr>
          <p:cNvPr id="28" name="Picture 2" descr="https://orig15.deviantart.net/741c/f/2014/110/6/5/rainbow_dash_is_too_cool_for_this_upload_by_dasduriel-d7f8il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0676" y="6151925"/>
            <a:ext cx="441324" cy="39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292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What is an authorization?</a:t>
            </a:r>
            <a:endParaRPr lang="en-GB" noProof="0" dirty="0"/>
          </a:p>
        </p:txBody>
      </p:sp>
      <p:sp>
        <p:nvSpPr>
          <p:cNvPr id="3" name="Content Placeholder 2"/>
          <p:cNvSpPr>
            <a:spLocks noGrp="1"/>
          </p:cNvSpPr>
          <p:nvPr>
            <p:ph idx="1"/>
          </p:nvPr>
        </p:nvSpPr>
        <p:spPr/>
        <p:txBody>
          <a:bodyPr>
            <a:normAutofit lnSpcReduction="10000"/>
          </a:bodyPr>
          <a:lstStyle/>
          <a:p>
            <a:r>
              <a:rPr lang="en-GB" noProof="0" dirty="0" smtClean="0"/>
              <a:t>Characterize the access to a resource.</a:t>
            </a:r>
          </a:p>
          <a:p>
            <a:r>
              <a:rPr lang="en-GB" noProof="0" dirty="0" smtClean="0"/>
              <a:t>Composed by several elements often named </a:t>
            </a:r>
            <a:r>
              <a:rPr lang="en-GB" b="1" noProof="0" dirty="0" smtClean="0">
                <a:solidFill>
                  <a:srgbClr val="00B050"/>
                </a:solidFill>
              </a:rPr>
              <a:t>Dimensions</a:t>
            </a:r>
            <a:r>
              <a:rPr lang="en-GB" noProof="0" dirty="0" smtClean="0"/>
              <a:t>.</a:t>
            </a:r>
          </a:p>
          <a:p>
            <a:r>
              <a:rPr lang="en-GB" noProof="0" dirty="0" smtClean="0"/>
              <a:t>Dimensions often used are the </a:t>
            </a:r>
            <a:r>
              <a:rPr lang="en-GB" b="1" noProof="0" dirty="0" smtClean="0">
                <a:solidFill>
                  <a:srgbClr val="00B050"/>
                </a:solidFill>
              </a:rPr>
              <a:t>Feature</a:t>
            </a:r>
            <a:r>
              <a:rPr lang="en-GB" noProof="0" dirty="0" smtClean="0"/>
              <a:t> and the </a:t>
            </a:r>
            <a:r>
              <a:rPr lang="en-GB" b="1" noProof="0" dirty="0" smtClean="0">
                <a:solidFill>
                  <a:srgbClr val="00B050"/>
                </a:solidFill>
              </a:rPr>
              <a:t>Logical role</a:t>
            </a:r>
            <a:r>
              <a:rPr lang="en-GB" noProof="0" dirty="0" smtClean="0"/>
              <a:t>.</a:t>
            </a:r>
          </a:p>
          <a:p>
            <a:r>
              <a:rPr lang="en-GB" noProof="0" dirty="0" smtClean="0"/>
              <a:t>Sometimes a </a:t>
            </a:r>
            <a:r>
              <a:rPr lang="en-GB" b="1" noProof="0" dirty="0" smtClean="0">
                <a:solidFill>
                  <a:srgbClr val="00B050"/>
                </a:solidFill>
              </a:rPr>
              <a:t>Data</a:t>
            </a:r>
            <a:r>
              <a:rPr lang="en-GB" noProof="0" dirty="0" smtClean="0"/>
              <a:t> dimension is used to filter access at data level.</a:t>
            </a:r>
          </a:p>
          <a:p>
            <a:r>
              <a:rPr lang="en-GB" noProof="0" dirty="0" smtClean="0"/>
              <a:t>Will focus here on the </a:t>
            </a:r>
            <a:r>
              <a:rPr lang="en-GB" b="1" noProof="0" dirty="0" smtClean="0">
                <a:solidFill>
                  <a:srgbClr val="00B050"/>
                </a:solidFill>
              </a:rPr>
              <a:t>Feature</a:t>
            </a:r>
            <a:r>
              <a:rPr lang="en-GB" noProof="0" dirty="0" smtClean="0"/>
              <a:t> and the </a:t>
            </a:r>
            <a:r>
              <a:rPr lang="en-GB" b="1" noProof="0" dirty="0" smtClean="0">
                <a:solidFill>
                  <a:srgbClr val="00B050"/>
                </a:solidFill>
              </a:rPr>
              <a:t>Logical role </a:t>
            </a:r>
            <a:r>
              <a:rPr lang="en-GB" noProof="0" dirty="0" smtClean="0"/>
              <a:t>dimensions.</a:t>
            </a:r>
          </a:p>
          <a:p>
            <a:endParaRPr lang="en-GB" noProof="0" dirty="0" smtClean="0"/>
          </a:p>
          <a:p>
            <a:pPr marL="0" indent="0">
              <a:buNone/>
            </a:pPr>
            <a:r>
              <a:rPr lang="en-GB" b="1" noProof="0" dirty="0" smtClean="0">
                <a:solidFill>
                  <a:srgbClr val="00B0F0"/>
                </a:solidFill>
                <a:sym typeface="Webdings" panose="05030102010509060703" pitchFamily="18" charset="2"/>
              </a:rPr>
              <a:t></a:t>
            </a:r>
            <a:r>
              <a:rPr lang="en-GB" b="1" noProof="0" dirty="0" smtClean="0">
                <a:solidFill>
                  <a:srgbClr val="00B050"/>
                </a:solidFill>
                <a:sym typeface="Webdings" panose="05030102010509060703" pitchFamily="18" charset="2"/>
              </a:rPr>
              <a:t> </a:t>
            </a:r>
            <a:r>
              <a:rPr lang="en-GB" b="1" noProof="0" dirty="0" smtClean="0">
                <a:solidFill>
                  <a:srgbClr val="00B050"/>
                </a:solidFill>
              </a:rPr>
              <a:t>Authorization</a:t>
            </a:r>
            <a:r>
              <a:rPr lang="en-GB" noProof="0" dirty="0" smtClean="0">
                <a:solidFill>
                  <a:srgbClr val="00B050"/>
                </a:solidFill>
              </a:rPr>
              <a:t> </a:t>
            </a:r>
            <a:r>
              <a:rPr lang="en-GB" noProof="0" dirty="0" smtClean="0"/>
              <a:t>will be named </a:t>
            </a:r>
            <a:r>
              <a:rPr lang="en-GB" b="1" noProof="0" dirty="0" smtClean="0">
                <a:solidFill>
                  <a:srgbClr val="00B050"/>
                </a:solidFill>
              </a:rPr>
              <a:t>Authz</a:t>
            </a:r>
            <a:r>
              <a:rPr lang="en-GB" noProof="0" dirty="0" smtClean="0">
                <a:solidFill>
                  <a:srgbClr val="00B050"/>
                </a:solidFill>
              </a:rPr>
              <a:t> </a:t>
            </a:r>
            <a:r>
              <a:rPr lang="en-GB" noProof="0" dirty="0" smtClean="0"/>
              <a:t>in the rest of the presentation.</a:t>
            </a:r>
          </a:p>
          <a:p>
            <a:endParaRPr lang="en-GB" noProof="0" dirty="0"/>
          </a:p>
        </p:txBody>
      </p:sp>
    </p:spTree>
    <p:extLst>
      <p:ext uri="{BB962C8B-B14F-4D97-AF65-F5344CB8AC3E}">
        <p14:creationId xmlns:p14="http://schemas.microsoft.com/office/powerpoint/2010/main" val="2155058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50600" cy="1325563"/>
          </a:xfrm>
        </p:spPr>
        <p:txBody>
          <a:bodyPr/>
          <a:lstStyle/>
          <a:p>
            <a:r>
              <a:rPr lang="en-GB" noProof="0" dirty="0" smtClean="0"/>
              <a:t>Authz testing: Tests run example no issue</a:t>
            </a:r>
            <a:endParaRPr lang="en-GB" noProof="0" dirty="0"/>
          </a:p>
        </p:txBody>
      </p:sp>
      <p:pic>
        <p:nvPicPr>
          <p:cNvPr id="28" name="Picture 2" descr="https://orig15.deviantart.net/741c/f/2014/110/6/5/rainbow_dash_is_too_cool_for_this_upload_by_dasduriel-d7f8il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0676" y="6176963"/>
            <a:ext cx="441324" cy="3975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439398" y="2379980"/>
            <a:ext cx="11313203" cy="2588260"/>
          </a:xfrm>
          <a:prstGeom prst="rect">
            <a:avLst/>
          </a:prstGeom>
        </p:spPr>
      </p:pic>
    </p:spTree>
    <p:extLst>
      <p:ext uri="{BB962C8B-B14F-4D97-AF65-F5344CB8AC3E}">
        <p14:creationId xmlns:p14="http://schemas.microsoft.com/office/powerpoint/2010/main" val="1117393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79879" cy="1325563"/>
          </a:xfrm>
        </p:spPr>
        <p:txBody>
          <a:bodyPr/>
          <a:lstStyle/>
          <a:p>
            <a:r>
              <a:rPr lang="en-GB" noProof="0" dirty="0" smtClean="0"/>
              <a:t>Authz testing: Tests run example with issues</a:t>
            </a:r>
            <a:endParaRPr lang="en-GB" noProof="0" dirty="0"/>
          </a:p>
        </p:txBody>
      </p:sp>
      <p:pic>
        <p:nvPicPr>
          <p:cNvPr id="28" name="Picture 2" descr="https://orig15.deviantart.net/741c/f/2014/110/6/5/rainbow_dash_is_too_cool_for_this_upload_by_dasduriel-d7f8il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0676" y="6176963"/>
            <a:ext cx="441324" cy="3975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317974" y="1690688"/>
            <a:ext cx="11800105" cy="4331310"/>
          </a:xfrm>
          <a:prstGeom prst="rect">
            <a:avLst/>
          </a:prstGeom>
        </p:spPr>
      </p:pic>
    </p:spTree>
    <p:extLst>
      <p:ext uri="{BB962C8B-B14F-4D97-AF65-F5344CB8AC3E}">
        <p14:creationId xmlns:p14="http://schemas.microsoft.com/office/powerpoint/2010/main" val="4148886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Authz matrix: HTML representation</a:t>
            </a:r>
            <a:endParaRPr lang="en-GB" noProof="0" dirty="0"/>
          </a:p>
        </p:txBody>
      </p:sp>
      <p:pic>
        <p:nvPicPr>
          <p:cNvPr id="28" name="Picture 2" descr="https://orig15.deviantart.net/741c/f/2014/110/6/5/rainbow_dash_is_too_cool_for_this_upload_by_dasduriel-d7f8il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0676" y="6176963"/>
            <a:ext cx="441324" cy="3975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2261206" y="1326503"/>
            <a:ext cx="9489470" cy="5003177"/>
          </a:xfrm>
          <a:prstGeom prst="rect">
            <a:avLst/>
          </a:prstGeom>
        </p:spPr>
      </p:pic>
    </p:spTree>
    <p:extLst>
      <p:ext uri="{BB962C8B-B14F-4D97-AF65-F5344CB8AC3E}">
        <p14:creationId xmlns:p14="http://schemas.microsoft.com/office/powerpoint/2010/main" val="1602631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https://orig15.deviantart.net/741c/f/2014/110/6/5/rainbow_dash_is_too_cool_for_this_upload_by_dasduriel-d7f8il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0676" y="6176963"/>
            <a:ext cx="441324" cy="3975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4660" y="992187"/>
            <a:ext cx="6525260" cy="4752564"/>
          </a:xfrm>
          <a:prstGeom prst="rect">
            <a:avLst/>
          </a:prstGeom>
        </p:spPr>
      </p:pic>
    </p:spTree>
    <p:extLst>
      <p:ext uri="{BB962C8B-B14F-4D97-AF65-F5344CB8AC3E}">
        <p14:creationId xmlns:p14="http://schemas.microsoft.com/office/powerpoint/2010/main" val="1604231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06725"/>
            <a:ext cx="10515600" cy="1325563"/>
          </a:xfrm>
        </p:spPr>
        <p:txBody>
          <a:bodyPr/>
          <a:lstStyle/>
          <a:p>
            <a:r>
              <a:rPr lang="en-GB" noProof="0" dirty="0" smtClean="0">
                <a:solidFill>
                  <a:srgbClr val="00B050"/>
                </a:solidFill>
              </a:rPr>
              <a:t>Thanks you !</a:t>
            </a:r>
            <a:endParaRPr lang="en-GB" noProof="0" dirty="0">
              <a:solidFill>
                <a:srgbClr val="00B05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6731" y="377614"/>
            <a:ext cx="7582535" cy="5006880"/>
          </a:xfrm>
          <a:prstGeom prst="rect">
            <a:avLst/>
          </a:prstGeom>
        </p:spPr>
      </p:pic>
      <p:sp>
        <p:nvSpPr>
          <p:cNvPr id="4" name="Title 1"/>
          <p:cNvSpPr txBox="1">
            <a:spLocks/>
          </p:cNvSpPr>
          <p:nvPr/>
        </p:nvSpPr>
        <p:spPr>
          <a:xfrm>
            <a:off x="2531532" y="5537200"/>
            <a:ext cx="9355667" cy="9615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Lato" charset="0"/>
                <a:ea typeface="Lato" charset="0"/>
                <a:cs typeface="Lato" charset="0"/>
              </a:defRPr>
            </a:lvl1pPr>
          </a:lstStyle>
          <a:p>
            <a:r>
              <a:rPr lang="en-GB" sz="2400" dirty="0">
                <a:solidFill>
                  <a:srgbClr val="00B0F0"/>
                </a:solidFill>
              </a:rPr>
              <a:t>Demo source: </a:t>
            </a:r>
            <a:endParaRPr lang="en-GB" sz="2400" dirty="0" smtClean="0">
              <a:solidFill>
                <a:srgbClr val="00B0F0"/>
              </a:solidFill>
            </a:endParaRPr>
          </a:p>
          <a:p>
            <a:r>
              <a:rPr lang="en-GB" sz="2400" dirty="0" smtClean="0">
                <a:solidFill>
                  <a:srgbClr val="00B0F0"/>
                </a:solidFill>
                <a:hlinkClick r:id="rId4"/>
              </a:rPr>
              <a:t>https</a:t>
            </a:r>
            <a:r>
              <a:rPr lang="en-GB" sz="2400" dirty="0">
                <a:solidFill>
                  <a:srgbClr val="00B0F0"/>
                </a:solidFill>
                <a:hlinkClick r:id="rId4"/>
              </a:rPr>
              <a:t>://</a:t>
            </a:r>
            <a:r>
              <a:rPr lang="en-GB" sz="2400" dirty="0" smtClean="0">
                <a:solidFill>
                  <a:srgbClr val="00B0F0"/>
                </a:solidFill>
                <a:hlinkClick r:id="rId4"/>
              </a:rPr>
              <a:t>github.com/righettod/voxxeddays-lux-2018</a:t>
            </a:r>
            <a:r>
              <a:rPr lang="en-GB" sz="2400" dirty="0" smtClean="0">
                <a:solidFill>
                  <a:srgbClr val="00B0F0"/>
                </a:solidFill>
              </a:rPr>
              <a:t> </a:t>
            </a:r>
            <a:endParaRPr lang="en-GB" sz="2400" dirty="0">
              <a:solidFill>
                <a:srgbClr val="00B0F0"/>
              </a:solidFill>
            </a:endParaRPr>
          </a:p>
        </p:txBody>
      </p:sp>
    </p:spTree>
    <p:extLst>
      <p:ext uri="{BB962C8B-B14F-4D97-AF65-F5344CB8AC3E}">
        <p14:creationId xmlns:p14="http://schemas.microsoft.com/office/powerpoint/2010/main" val="946614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Authz matrix?</a:t>
            </a:r>
            <a:endParaRPr lang="en-GB" noProof="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07593481"/>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977373549"/>
                    </a:ext>
                  </a:extLst>
                </a:gridCol>
                <a:gridCol w="2628900">
                  <a:extLst>
                    <a:ext uri="{9D8B030D-6E8A-4147-A177-3AD203B41FA5}">
                      <a16:colId xmlns:a16="http://schemas.microsoft.com/office/drawing/2014/main" val="2067120680"/>
                    </a:ext>
                  </a:extLst>
                </a:gridCol>
                <a:gridCol w="2628900">
                  <a:extLst>
                    <a:ext uri="{9D8B030D-6E8A-4147-A177-3AD203B41FA5}">
                      <a16:colId xmlns:a16="http://schemas.microsoft.com/office/drawing/2014/main" val="3320510123"/>
                    </a:ext>
                  </a:extLst>
                </a:gridCol>
                <a:gridCol w="2628900">
                  <a:extLst>
                    <a:ext uri="{9D8B030D-6E8A-4147-A177-3AD203B41FA5}">
                      <a16:colId xmlns:a16="http://schemas.microsoft.com/office/drawing/2014/main" val="1176785133"/>
                    </a:ext>
                  </a:extLst>
                </a:gridCol>
              </a:tblGrid>
              <a:tr h="370840">
                <a:tc>
                  <a:txBody>
                    <a:bodyPr/>
                    <a:lstStyle/>
                    <a:p>
                      <a:r>
                        <a:rPr lang="fr-BE" dirty="0" smtClean="0"/>
                        <a:t>Features \ Logical roles</a:t>
                      </a:r>
                      <a:endParaRPr lang="fr-BE" dirty="0"/>
                    </a:p>
                  </a:txBody>
                  <a:tcPr/>
                </a:tc>
                <a:tc>
                  <a:txBody>
                    <a:bodyPr/>
                    <a:lstStyle/>
                    <a:p>
                      <a:pPr algn="ctr"/>
                      <a:r>
                        <a:rPr lang="fr-BE" dirty="0" smtClean="0"/>
                        <a:t>ANONYMOUS</a:t>
                      </a:r>
                      <a:endParaRPr lang="fr-BE" dirty="0"/>
                    </a:p>
                  </a:txBody>
                  <a:tcPr/>
                </a:tc>
                <a:tc>
                  <a:txBody>
                    <a:bodyPr/>
                    <a:lstStyle/>
                    <a:p>
                      <a:pPr algn="ctr"/>
                      <a:r>
                        <a:rPr lang="fr-BE" dirty="0" smtClean="0"/>
                        <a:t>BASIC</a:t>
                      </a:r>
                      <a:endParaRPr lang="fr-BE" dirty="0"/>
                    </a:p>
                  </a:txBody>
                  <a:tcPr/>
                </a:tc>
                <a:tc>
                  <a:txBody>
                    <a:bodyPr/>
                    <a:lstStyle/>
                    <a:p>
                      <a:pPr algn="ctr"/>
                      <a:r>
                        <a:rPr lang="fr-BE" dirty="0" smtClean="0"/>
                        <a:t>ADMIN</a:t>
                      </a:r>
                      <a:endParaRPr lang="fr-BE" dirty="0"/>
                    </a:p>
                  </a:txBody>
                  <a:tcPr/>
                </a:tc>
                <a:extLst>
                  <a:ext uri="{0D108BD9-81ED-4DB2-BD59-A6C34878D82A}">
                    <a16:rowId xmlns:a16="http://schemas.microsoft.com/office/drawing/2014/main" val="864143756"/>
                  </a:ext>
                </a:extLst>
              </a:tr>
              <a:tr h="370840">
                <a:tc>
                  <a:txBody>
                    <a:bodyPr/>
                    <a:lstStyle/>
                    <a:p>
                      <a:r>
                        <a:rPr lang="fr-BE" i="1" dirty="0" smtClean="0"/>
                        <a:t>ReadSingleMessage</a:t>
                      </a:r>
                      <a:endParaRPr lang="fr-BE" i="1" dirty="0"/>
                    </a:p>
                  </a:txBody>
                  <a:tcPr/>
                </a:tc>
                <a:tc>
                  <a:txBody>
                    <a:bodyPr/>
                    <a:lstStyle/>
                    <a:p>
                      <a:pPr algn="ctr"/>
                      <a:r>
                        <a:rPr lang="fr-BE" dirty="0" smtClean="0">
                          <a:solidFill>
                            <a:srgbClr val="00B050"/>
                          </a:solidFill>
                        </a:rPr>
                        <a:t>Grant</a:t>
                      </a:r>
                      <a:endParaRPr lang="fr-BE" dirty="0">
                        <a:solidFill>
                          <a:srgbClr val="00B05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BE" dirty="0" smtClean="0">
                          <a:solidFill>
                            <a:srgbClr val="00B050"/>
                          </a:solidFill>
                        </a:rPr>
                        <a:t>Grant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BE" dirty="0" smtClean="0">
                          <a:solidFill>
                            <a:srgbClr val="00B050"/>
                          </a:solidFill>
                        </a:rPr>
                        <a:t>Grant</a:t>
                      </a:r>
                    </a:p>
                  </a:txBody>
                  <a:tcPr/>
                </a:tc>
                <a:extLst>
                  <a:ext uri="{0D108BD9-81ED-4DB2-BD59-A6C34878D82A}">
                    <a16:rowId xmlns:a16="http://schemas.microsoft.com/office/drawing/2014/main" val="1254186446"/>
                  </a:ext>
                </a:extLst>
              </a:tr>
              <a:tr h="370840">
                <a:tc>
                  <a:txBody>
                    <a:bodyPr/>
                    <a:lstStyle/>
                    <a:p>
                      <a:r>
                        <a:rPr lang="fr-BE" i="1" dirty="0" smtClean="0"/>
                        <a:t>ReadAllMessages</a:t>
                      </a:r>
                      <a:endParaRPr lang="fr-BE"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BE" dirty="0" smtClean="0">
                          <a:solidFill>
                            <a:srgbClr val="00B050"/>
                          </a:solidFill>
                        </a:rPr>
                        <a:t>Grant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BE" dirty="0" smtClean="0">
                          <a:solidFill>
                            <a:srgbClr val="00B050"/>
                          </a:solidFill>
                        </a:rPr>
                        <a:t>Grant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BE" dirty="0" smtClean="0">
                          <a:solidFill>
                            <a:srgbClr val="00B050"/>
                          </a:solidFill>
                        </a:rPr>
                        <a:t>Grant</a:t>
                      </a:r>
                    </a:p>
                  </a:txBody>
                  <a:tcPr/>
                </a:tc>
                <a:extLst>
                  <a:ext uri="{0D108BD9-81ED-4DB2-BD59-A6C34878D82A}">
                    <a16:rowId xmlns:a16="http://schemas.microsoft.com/office/drawing/2014/main" val="267823141"/>
                  </a:ext>
                </a:extLst>
              </a:tr>
              <a:tr h="370840">
                <a:tc>
                  <a:txBody>
                    <a:bodyPr/>
                    <a:lstStyle/>
                    <a:p>
                      <a:r>
                        <a:rPr lang="fr-BE" i="1" dirty="0" smtClean="0"/>
                        <a:t>CreateMessage</a:t>
                      </a:r>
                      <a:endParaRPr lang="fr-BE" i="1" dirty="0"/>
                    </a:p>
                  </a:txBody>
                  <a:tcPr/>
                </a:tc>
                <a:tc>
                  <a:txBody>
                    <a:bodyPr/>
                    <a:lstStyle/>
                    <a:p>
                      <a:pPr algn="ctr"/>
                      <a:r>
                        <a:rPr lang="fr-BE" dirty="0" smtClean="0">
                          <a:solidFill>
                            <a:srgbClr val="FF0000"/>
                          </a:solidFill>
                        </a:rPr>
                        <a:t>Deny</a:t>
                      </a:r>
                      <a:endParaRPr lang="fr-BE"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BE" dirty="0" smtClean="0">
                          <a:solidFill>
                            <a:srgbClr val="00B050"/>
                          </a:solidFill>
                        </a:rPr>
                        <a:t>Grant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BE" dirty="0" smtClean="0">
                          <a:solidFill>
                            <a:srgbClr val="00B050"/>
                          </a:solidFill>
                        </a:rPr>
                        <a:t>Grant</a:t>
                      </a:r>
                    </a:p>
                  </a:txBody>
                  <a:tcPr/>
                </a:tc>
                <a:extLst>
                  <a:ext uri="{0D108BD9-81ED-4DB2-BD59-A6C34878D82A}">
                    <a16:rowId xmlns:a16="http://schemas.microsoft.com/office/drawing/2014/main" val="304170925"/>
                  </a:ext>
                </a:extLst>
              </a:tr>
              <a:tr h="370840">
                <a:tc>
                  <a:txBody>
                    <a:bodyPr/>
                    <a:lstStyle/>
                    <a:p>
                      <a:r>
                        <a:rPr lang="fr-BE" i="1" dirty="0" smtClean="0"/>
                        <a:t>DeleteMessage</a:t>
                      </a:r>
                      <a:endParaRPr lang="fr-BE" i="1" dirty="0"/>
                    </a:p>
                  </a:txBody>
                  <a:tcPr/>
                </a:tc>
                <a:tc>
                  <a:txBody>
                    <a:bodyPr/>
                    <a:lstStyle/>
                    <a:p>
                      <a:pPr algn="ctr"/>
                      <a:r>
                        <a:rPr lang="fr-BE" dirty="0" smtClean="0">
                          <a:solidFill>
                            <a:srgbClr val="FF0000"/>
                          </a:solidFill>
                        </a:rPr>
                        <a:t>Deny</a:t>
                      </a:r>
                      <a:endParaRPr lang="fr-BE" dirty="0">
                        <a:solidFill>
                          <a:srgbClr val="FF0000"/>
                        </a:solidFill>
                      </a:endParaRPr>
                    </a:p>
                  </a:txBody>
                  <a:tcPr/>
                </a:tc>
                <a:tc>
                  <a:txBody>
                    <a:bodyPr/>
                    <a:lstStyle/>
                    <a:p>
                      <a:pPr algn="ctr"/>
                      <a:r>
                        <a:rPr lang="fr-BE" dirty="0" smtClean="0">
                          <a:solidFill>
                            <a:srgbClr val="FF0000"/>
                          </a:solidFill>
                        </a:rPr>
                        <a:t>Deny</a:t>
                      </a:r>
                      <a:endParaRPr lang="fr-BE"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BE" dirty="0" smtClean="0">
                          <a:solidFill>
                            <a:srgbClr val="00B050"/>
                          </a:solidFill>
                        </a:rPr>
                        <a:t>Grant</a:t>
                      </a:r>
                    </a:p>
                  </a:txBody>
                  <a:tcPr/>
                </a:tc>
                <a:extLst>
                  <a:ext uri="{0D108BD9-81ED-4DB2-BD59-A6C34878D82A}">
                    <a16:rowId xmlns:a16="http://schemas.microsoft.com/office/drawing/2014/main" val="1315309995"/>
                  </a:ext>
                </a:extLst>
              </a:tr>
            </a:tbl>
          </a:graphicData>
        </a:graphic>
      </p:graphicFrame>
      <p:sp>
        <p:nvSpPr>
          <p:cNvPr id="6" name="Title 1"/>
          <p:cNvSpPr txBox="1">
            <a:spLocks/>
          </p:cNvSpPr>
          <p:nvPr/>
        </p:nvSpPr>
        <p:spPr>
          <a:xfrm>
            <a:off x="838200" y="3936683"/>
            <a:ext cx="10515600" cy="600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Lato" charset="0"/>
                <a:ea typeface="Lato" charset="0"/>
                <a:cs typeface="Lato" charset="0"/>
              </a:defRPr>
            </a:lvl1pPr>
          </a:lstStyle>
          <a:p>
            <a:pPr algn="ctr"/>
            <a:r>
              <a:rPr lang="en-GB" sz="3200" dirty="0" smtClean="0">
                <a:solidFill>
                  <a:srgbClr val="00B0F0"/>
                </a:solidFill>
              </a:rPr>
              <a:t>One feature</a:t>
            </a:r>
            <a:r>
              <a:rPr lang="en-GB" sz="3200" dirty="0" smtClean="0"/>
              <a:t> </a:t>
            </a:r>
            <a:r>
              <a:rPr lang="en-GB" sz="3200" b="1" dirty="0" smtClean="0"/>
              <a:t>x</a:t>
            </a:r>
            <a:r>
              <a:rPr lang="en-GB" sz="3200" dirty="0" smtClean="0"/>
              <a:t> </a:t>
            </a:r>
            <a:r>
              <a:rPr lang="en-GB" sz="3200" dirty="0" smtClean="0">
                <a:solidFill>
                  <a:srgbClr val="00B0F0"/>
                </a:solidFill>
              </a:rPr>
              <a:t>One logical </a:t>
            </a:r>
            <a:r>
              <a:rPr lang="en-GB" sz="3200" dirty="0">
                <a:solidFill>
                  <a:srgbClr val="00B0F0"/>
                </a:solidFill>
              </a:rPr>
              <a:t>r</a:t>
            </a:r>
            <a:r>
              <a:rPr lang="en-GB" sz="3200" dirty="0" smtClean="0">
                <a:solidFill>
                  <a:srgbClr val="00B0F0"/>
                </a:solidFill>
              </a:rPr>
              <a:t>ole </a:t>
            </a:r>
            <a:r>
              <a:rPr lang="en-GB" sz="3200" b="1" dirty="0" smtClean="0"/>
              <a:t>=</a:t>
            </a:r>
            <a:r>
              <a:rPr lang="en-GB" sz="3200" dirty="0" smtClean="0"/>
              <a:t> </a:t>
            </a:r>
            <a:r>
              <a:rPr lang="en-GB" sz="3200" dirty="0" smtClean="0">
                <a:solidFill>
                  <a:srgbClr val="00B0F0"/>
                </a:solidFill>
              </a:rPr>
              <a:t>One Authz</a:t>
            </a:r>
            <a:endParaRPr lang="en-GB" sz="3200" dirty="0">
              <a:solidFill>
                <a:srgbClr val="00B0F0"/>
              </a:solidFill>
            </a:endParaRPr>
          </a:p>
        </p:txBody>
      </p:sp>
      <p:sp>
        <p:nvSpPr>
          <p:cNvPr id="7" name="Title 1"/>
          <p:cNvSpPr txBox="1">
            <a:spLocks/>
          </p:cNvSpPr>
          <p:nvPr/>
        </p:nvSpPr>
        <p:spPr>
          <a:xfrm>
            <a:off x="838200" y="5390606"/>
            <a:ext cx="10515600" cy="6510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Lato" charset="0"/>
                <a:ea typeface="Lato" charset="0"/>
                <a:cs typeface="Lato" charset="0"/>
              </a:defRPr>
            </a:lvl1pPr>
          </a:lstStyle>
          <a:p>
            <a:pPr algn="ctr"/>
            <a:r>
              <a:rPr lang="en-GB" sz="3200" dirty="0" smtClean="0">
                <a:solidFill>
                  <a:srgbClr val="00B050"/>
                </a:solidFill>
              </a:rPr>
              <a:t>List of features</a:t>
            </a:r>
            <a:r>
              <a:rPr lang="en-GB" sz="3200" dirty="0" smtClean="0"/>
              <a:t> </a:t>
            </a:r>
            <a:r>
              <a:rPr lang="en-GB" sz="3200" b="1" dirty="0" smtClean="0"/>
              <a:t>x</a:t>
            </a:r>
            <a:r>
              <a:rPr lang="en-GB" sz="3200" dirty="0" smtClean="0"/>
              <a:t> </a:t>
            </a:r>
            <a:r>
              <a:rPr lang="en-GB" sz="3200" dirty="0" smtClean="0">
                <a:solidFill>
                  <a:srgbClr val="00B050"/>
                </a:solidFill>
              </a:rPr>
              <a:t>List of logical </a:t>
            </a:r>
            <a:r>
              <a:rPr lang="en-GB" sz="3200" dirty="0">
                <a:solidFill>
                  <a:srgbClr val="00B050"/>
                </a:solidFill>
              </a:rPr>
              <a:t>r</a:t>
            </a:r>
            <a:r>
              <a:rPr lang="en-GB" sz="3200" dirty="0" smtClean="0">
                <a:solidFill>
                  <a:srgbClr val="00B050"/>
                </a:solidFill>
              </a:rPr>
              <a:t>oles </a:t>
            </a:r>
            <a:r>
              <a:rPr lang="en-GB" sz="3200" b="1" dirty="0" smtClean="0"/>
              <a:t>=</a:t>
            </a:r>
            <a:r>
              <a:rPr lang="en-GB" sz="3200" dirty="0" smtClean="0"/>
              <a:t> </a:t>
            </a:r>
            <a:r>
              <a:rPr lang="en-GB" sz="3200" dirty="0" smtClean="0">
                <a:solidFill>
                  <a:srgbClr val="00B050"/>
                </a:solidFill>
              </a:rPr>
              <a:t>Authz matrix</a:t>
            </a:r>
            <a:endParaRPr lang="en-GB" sz="3200" dirty="0">
              <a:solidFill>
                <a:srgbClr val="00B050"/>
              </a:solidFill>
            </a:endParaRPr>
          </a:p>
        </p:txBody>
      </p:sp>
      <p:sp>
        <p:nvSpPr>
          <p:cNvPr id="8" name="Down Arrow 7"/>
          <p:cNvSpPr/>
          <p:nvPr/>
        </p:nvSpPr>
        <p:spPr>
          <a:xfrm>
            <a:off x="5338354" y="4450080"/>
            <a:ext cx="574766" cy="1079863"/>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Rectangle 8"/>
          <p:cNvSpPr/>
          <p:nvPr/>
        </p:nvSpPr>
        <p:spPr>
          <a:xfrm>
            <a:off x="3474720" y="2159726"/>
            <a:ext cx="2612571" cy="400594"/>
          </a:xfrm>
          <a:prstGeom prst="rect">
            <a:avLst/>
          </a:prstGeom>
          <a:noFill/>
          <a:ln w="508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9"/>
          <p:cNvSpPr/>
          <p:nvPr/>
        </p:nvSpPr>
        <p:spPr>
          <a:xfrm>
            <a:off x="3474720" y="2159725"/>
            <a:ext cx="7879080" cy="1520099"/>
          </a:xfrm>
          <a:prstGeom prst="rect">
            <a:avLst/>
          </a:prstGeom>
          <a:noFill/>
          <a:ln w="508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355506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Issues at Authz level? Consequences?</a:t>
            </a:r>
            <a:endParaRPr lang="en-GB" noProof="0" dirty="0"/>
          </a:p>
        </p:txBody>
      </p:sp>
      <p:sp>
        <p:nvSpPr>
          <p:cNvPr id="3" name="Content Placeholder 2"/>
          <p:cNvSpPr>
            <a:spLocks noGrp="1"/>
          </p:cNvSpPr>
          <p:nvPr>
            <p:ph idx="1"/>
          </p:nvPr>
        </p:nvSpPr>
        <p:spPr/>
        <p:txBody>
          <a:bodyPr>
            <a:normAutofit lnSpcReduction="10000"/>
          </a:bodyPr>
          <a:lstStyle/>
          <a:p>
            <a:r>
              <a:rPr lang="en-GB" noProof="0" dirty="0" smtClean="0"/>
              <a:t>Illegal access to a resource with create, read or modify operations.</a:t>
            </a:r>
          </a:p>
          <a:p>
            <a:endParaRPr lang="en-GB" noProof="0" dirty="0" smtClean="0"/>
          </a:p>
          <a:p>
            <a:r>
              <a:rPr lang="en-GB" noProof="0" dirty="0" smtClean="0"/>
              <a:t>Real life impact, do you feel comfortable if:</a:t>
            </a:r>
          </a:p>
          <a:p>
            <a:pPr lvl="1"/>
            <a:r>
              <a:rPr lang="en-GB" noProof="0" dirty="0" smtClean="0"/>
              <a:t>Bank: I can access to your account? Your Credit card?</a:t>
            </a:r>
          </a:p>
          <a:p>
            <a:pPr lvl="1"/>
            <a:r>
              <a:rPr lang="en-GB" noProof="0" dirty="0" smtClean="0"/>
              <a:t>Healthcare: I can access to your medical profile?</a:t>
            </a:r>
          </a:p>
          <a:p>
            <a:pPr lvl="1"/>
            <a:r>
              <a:rPr lang="en-GB" noProof="0" dirty="0" smtClean="0"/>
              <a:t>Mobile: I can access to all your phone Call/SMS with content details?</a:t>
            </a:r>
          </a:p>
          <a:p>
            <a:pPr lvl="1"/>
            <a:r>
              <a:rPr lang="en-GB" noProof="0" dirty="0" smtClean="0"/>
              <a:t>Exchange: I can access to all your private and professional emails?</a:t>
            </a:r>
          </a:p>
          <a:p>
            <a:endParaRPr lang="en-GB" noProof="0" dirty="0" smtClean="0"/>
          </a:p>
          <a:p>
            <a:r>
              <a:rPr lang="en-GB" noProof="0" dirty="0" smtClean="0"/>
              <a:t>Authz issues can lead to </a:t>
            </a:r>
            <a:r>
              <a:rPr lang="en-GB" b="1" noProof="0" dirty="0" smtClean="0">
                <a:solidFill>
                  <a:srgbClr val="00B050"/>
                </a:solidFill>
              </a:rPr>
              <a:t>data breaches</a:t>
            </a:r>
            <a:r>
              <a:rPr lang="en-GB" noProof="0" dirty="0" smtClean="0"/>
              <a:t>!</a:t>
            </a:r>
            <a:endParaRPr lang="en-GB" noProof="0" dirty="0"/>
          </a:p>
        </p:txBody>
      </p:sp>
    </p:spTree>
    <p:extLst>
      <p:ext uri="{BB962C8B-B14F-4D97-AF65-F5344CB8AC3E}">
        <p14:creationId xmlns:p14="http://schemas.microsoft.com/office/powerpoint/2010/main" val="3447960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Authz issues occurs often?</a:t>
            </a:r>
            <a:endParaRPr lang="en-GB" noProof="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695" y="1476375"/>
            <a:ext cx="4254234" cy="478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s://orig15.deviantart.net/741c/f/2014/110/6/5/rainbow_dash_is_too_cool_for_this_upload_by_dasduriel-d7f8il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0676" y="6176963"/>
            <a:ext cx="441324" cy="3975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59111" y="5399088"/>
            <a:ext cx="7323009" cy="311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i="1" dirty="0">
                <a:solidFill>
                  <a:schemeClr val="tx1"/>
                </a:solidFill>
              </a:rPr>
              <a:t>https://www.hipaajournal.com/march-2018-healthcare-data-breaches/</a:t>
            </a:r>
          </a:p>
        </p:txBody>
      </p:sp>
      <p:pic>
        <p:nvPicPr>
          <p:cNvPr id="8" name="Picture 7"/>
          <p:cNvPicPr>
            <a:picLocks noChangeAspect="1"/>
          </p:cNvPicPr>
          <p:nvPr/>
        </p:nvPicPr>
        <p:blipFill>
          <a:blip r:embed="rId5"/>
          <a:stretch>
            <a:fillRect/>
          </a:stretch>
        </p:blipFill>
        <p:spPr>
          <a:xfrm>
            <a:off x="4759112" y="1476375"/>
            <a:ext cx="7323008" cy="3922713"/>
          </a:xfrm>
          <a:prstGeom prst="rect">
            <a:avLst/>
          </a:prstGeom>
        </p:spPr>
      </p:pic>
    </p:spTree>
    <p:extLst>
      <p:ext uri="{BB962C8B-B14F-4D97-AF65-F5344CB8AC3E}">
        <p14:creationId xmlns:p14="http://schemas.microsoft.com/office/powerpoint/2010/main" val="923421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Why does Authz issues happen often?</a:t>
            </a:r>
            <a:endParaRPr lang="en-GB" noProof="0" dirty="0"/>
          </a:p>
        </p:txBody>
      </p:sp>
      <p:sp>
        <p:nvSpPr>
          <p:cNvPr id="3" name="Content Placeholder 2"/>
          <p:cNvSpPr>
            <a:spLocks noGrp="1"/>
          </p:cNvSpPr>
          <p:nvPr>
            <p:ph idx="1"/>
          </p:nvPr>
        </p:nvSpPr>
        <p:spPr/>
        <p:txBody>
          <a:bodyPr>
            <a:normAutofit lnSpcReduction="10000"/>
          </a:bodyPr>
          <a:lstStyle/>
          <a:p>
            <a:r>
              <a:rPr lang="en-GB" noProof="0" dirty="0" smtClean="0"/>
              <a:t>Hard to define a stable Authz matrix (</a:t>
            </a:r>
            <a:r>
              <a:rPr lang="en-GB" b="1" noProof="0" dirty="0" smtClean="0">
                <a:solidFill>
                  <a:srgbClr val="00B050"/>
                </a:solidFill>
              </a:rPr>
              <a:t>Features</a:t>
            </a:r>
            <a:r>
              <a:rPr lang="en-GB" noProof="0" dirty="0" smtClean="0"/>
              <a:t> x </a:t>
            </a:r>
            <a:r>
              <a:rPr lang="en-GB" b="1" noProof="0" dirty="0" smtClean="0">
                <a:solidFill>
                  <a:srgbClr val="00B050"/>
                </a:solidFill>
              </a:rPr>
              <a:t>Logical roles</a:t>
            </a:r>
            <a:r>
              <a:rPr lang="en-GB" noProof="0" dirty="0" smtClean="0"/>
              <a:t>) on the application life time (new feature, teammates change…).</a:t>
            </a:r>
          </a:p>
          <a:p>
            <a:endParaRPr lang="en-GB" noProof="0" dirty="0" smtClean="0"/>
          </a:p>
          <a:p>
            <a:r>
              <a:rPr lang="en-GB" noProof="0" dirty="0" smtClean="0"/>
              <a:t>Vulnerability scanner, Web Application Firewall, Intrusion Detection System…Can’t help here because they can’t identify a lawful from an unlawful access </a:t>
            </a:r>
            <a:r>
              <a:rPr lang="en-GB" b="1" noProof="0" dirty="0" smtClean="0">
                <a:solidFill>
                  <a:srgbClr val="00B050"/>
                </a:solidFill>
                <a:sym typeface="Wingdings" panose="05000000000000000000" pitchFamily="2" charset="2"/>
              </a:rPr>
              <a:t> Stream is legit!</a:t>
            </a:r>
            <a:endParaRPr lang="en-GB" b="1" noProof="0" dirty="0" smtClean="0">
              <a:solidFill>
                <a:srgbClr val="00B050"/>
              </a:solidFill>
            </a:endParaRPr>
          </a:p>
          <a:p>
            <a:endParaRPr lang="en-GB" noProof="0" dirty="0" smtClean="0"/>
          </a:p>
          <a:p>
            <a:r>
              <a:rPr lang="en-GB" noProof="0" dirty="0" smtClean="0"/>
              <a:t>Most Authz matrix are tested manually by functional test team, it’s hard to test all combinations (time-consuming &amp; mental tiredness) before every release, moreover in Agile/CD project…</a:t>
            </a:r>
          </a:p>
        </p:txBody>
      </p:sp>
    </p:spTree>
    <p:extLst>
      <p:ext uri="{BB962C8B-B14F-4D97-AF65-F5344CB8AC3E}">
        <p14:creationId xmlns:p14="http://schemas.microsoft.com/office/powerpoint/2010/main" val="1392589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Why does Authz issues happen often?</a:t>
            </a:r>
            <a:endParaRPr lang="en-GB" noProof="0" dirty="0"/>
          </a:p>
        </p:txBody>
      </p:sp>
      <p:sp>
        <p:nvSpPr>
          <p:cNvPr id="3" name="Content Placeholder 2"/>
          <p:cNvSpPr>
            <a:spLocks noGrp="1"/>
          </p:cNvSpPr>
          <p:nvPr>
            <p:ph idx="1"/>
          </p:nvPr>
        </p:nvSpPr>
        <p:spPr/>
        <p:txBody>
          <a:bodyPr>
            <a:normAutofit/>
          </a:bodyPr>
          <a:lstStyle/>
          <a:p>
            <a:r>
              <a:rPr lang="en-GB" noProof="0" dirty="0" smtClean="0"/>
              <a:t>With time, Authz matrix loss the sync with the real Authz matrix implemented in the application, moreover in maintenance life phase.</a:t>
            </a:r>
          </a:p>
          <a:p>
            <a:endParaRPr lang="en-GB" noProof="0" dirty="0" smtClean="0"/>
          </a:p>
          <a:p>
            <a:r>
              <a:rPr lang="en-GB" noProof="0" dirty="0" smtClean="0"/>
              <a:t>Hard to quickly provide an up-to-date representation of the Authz matrix to an external/internal security auditor.</a:t>
            </a:r>
          </a:p>
        </p:txBody>
      </p:sp>
    </p:spTree>
    <p:extLst>
      <p:ext uri="{BB962C8B-B14F-4D97-AF65-F5344CB8AC3E}">
        <p14:creationId xmlns:p14="http://schemas.microsoft.com/office/powerpoint/2010/main" val="1148852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300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512" y="1425257"/>
            <a:ext cx="7479535" cy="3939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14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Why leverage Authz testing automation?</a:t>
            </a:r>
            <a:endParaRPr lang="en-GB" noProof="0" dirty="0"/>
          </a:p>
        </p:txBody>
      </p:sp>
      <p:sp>
        <p:nvSpPr>
          <p:cNvPr id="3" name="Content Placeholder 2"/>
          <p:cNvSpPr>
            <a:spLocks noGrp="1"/>
          </p:cNvSpPr>
          <p:nvPr>
            <p:ph idx="1"/>
          </p:nvPr>
        </p:nvSpPr>
        <p:spPr/>
        <p:txBody>
          <a:bodyPr>
            <a:normAutofit/>
          </a:bodyPr>
          <a:lstStyle/>
          <a:p>
            <a:r>
              <a:rPr lang="en-GB" noProof="0" dirty="0" smtClean="0"/>
              <a:t>Continuously ensure that the Authz matrix is in sync with its implementation in the application </a:t>
            </a:r>
            <a:r>
              <a:rPr lang="en-GB" b="1" noProof="0" dirty="0" smtClean="0">
                <a:solidFill>
                  <a:srgbClr val="00B050"/>
                </a:solidFill>
                <a:sym typeface="Wingdings" panose="05000000000000000000" pitchFamily="2" charset="2"/>
              </a:rPr>
              <a:t> Spot desync quickly!</a:t>
            </a:r>
          </a:p>
          <a:p>
            <a:endParaRPr lang="en-GB" noProof="0" dirty="0" smtClean="0"/>
          </a:p>
          <a:p>
            <a:r>
              <a:rPr lang="en-GB" noProof="0" dirty="0" smtClean="0"/>
              <a:t>Tests all combinations </a:t>
            </a:r>
            <a:r>
              <a:rPr lang="en-GB" dirty="0" smtClean="0"/>
              <a:t>of the Authz matrix </a:t>
            </a:r>
            <a:r>
              <a:rPr lang="en-GB" noProof="0" dirty="0" smtClean="0"/>
              <a:t>at every Authz matrix test round.</a:t>
            </a:r>
          </a:p>
          <a:p>
            <a:endParaRPr lang="en-GB" noProof="0" dirty="0" smtClean="0"/>
          </a:p>
          <a:p>
            <a:r>
              <a:rPr lang="en-GB" noProof="0" dirty="0" smtClean="0"/>
              <a:t>Be able to generate a representation of the Authz matrix according to the target recipient: Security auditor, CISO, security architect…</a:t>
            </a:r>
          </a:p>
        </p:txBody>
      </p:sp>
    </p:spTree>
    <p:extLst>
      <p:ext uri="{BB962C8B-B14F-4D97-AF65-F5344CB8AC3E}">
        <p14:creationId xmlns:p14="http://schemas.microsoft.com/office/powerpoint/2010/main" val="100337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VoxxedDays Luxembourg 2016">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2D13B23B-FD6F-A24C-8F04-336A7C457543}" vid="{FA916689-ABC8-7243-8B59-3C0BEF8590A6}"/>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VoxxedDays Luxembourg 2016</Template>
  <TotalTime>1075</TotalTime>
  <Words>1557</Words>
  <Application>Microsoft Office PowerPoint</Application>
  <PresentationFormat>Widescreen</PresentationFormat>
  <Paragraphs>185</Paragraphs>
  <Slides>24</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Wingdings</vt:lpstr>
      <vt:lpstr>Sansation</vt:lpstr>
      <vt:lpstr>Arial</vt:lpstr>
      <vt:lpstr>Webdings</vt:lpstr>
      <vt:lpstr>.AppleSystemUIFont</vt:lpstr>
      <vt:lpstr>Lato</vt:lpstr>
      <vt:lpstr>Calibri</vt:lpstr>
      <vt:lpstr>VoxxedDays Luxembourg 2016</vt:lpstr>
      <vt:lpstr>Handle authorization security issues with testing automation</vt:lpstr>
      <vt:lpstr>What is an authorization?</vt:lpstr>
      <vt:lpstr>Authz matrix?</vt:lpstr>
      <vt:lpstr>Issues at Authz level? Consequences?</vt:lpstr>
      <vt:lpstr>Authz issues occurs often?</vt:lpstr>
      <vt:lpstr>Why does Authz issues happen often?</vt:lpstr>
      <vt:lpstr>Why does Authz issues happen often?</vt:lpstr>
      <vt:lpstr>PowerPoint Presentation</vt:lpstr>
      <vt:lpstr>Why leverage Authz testing automation?</vt:lpstr>
      <vt:lpstr>Why leverage Authz testing automation?</vt:lpstr>
      <vt:lpstr>PowerPoint Presentation</vt:lpstr>
      <vt:lpstr>Authz testing: Context</vt:lpstr>
      <vt:lpstr>Authz testing: Guidelines</vt:lpstr>
      <vt:lpstr>Authz testing: Overview</vt:lpstr>
      <vt:lpstr>Authz testing: Toolbox</vt:lpstr>
      <vt:lpstr>Authz testing: Pivot file</vt:lpstr>
      <vt:lpstr>Authz testing: Pivot file example</vt:lpstr>
      <vt:lpstr>Authz testing: Pivot file example</vt:lpstr>
      <vt:lpstr>Authz testing: Tests example</vt:lpstr>
      <vt:lpstr>Authz testing: Tests run example no issue</vt:lpstr>
      <vt:lpstr>Authz testing: Tests run example with issues</vt:lpstr>
      <vt:lpstr>Authz matrix: HTML representation</vt:lpstr>
      <vt:lpstr>PowerPoint Presentation</vt:lpstr>
      <vt:lpstr>Thanks you !</vt:lpstr>
    </vt:vector>
  </TitlesOfParts>
  <Company>Dominique Righetto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Handle authorization security issues </dc:title>
  <dc:subject>Handle authorization security issues </dc:subject>
  <dc:creator>Dominique Righetto</dc:creator>
  <cp:lastModifiedBy>Dominique RIGHETTO</cp:lastModifiedBy>
  <cp:revision>213</cp:revision>
  <dcterms:created xsi:type="dcterms:W3CDTF">2016-06-05T07:13:13Z</dcterms:created>
  <dcterms:modified xsi:type="dcterms:W3CDTF">2018-06-23T17:51:03Z</dcterms:modified>
  <cp:category>Security</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vt:lpwstr>
  </property>
</Properties>
</file>