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83" r:id="rId5"/>
    <p:sldId id="290" r:id="rId6"/>
    <p:sldId id="284" r:id="rId7"/>
    <p:sldId id="285" r:id="rId8"/>
    <p:sldId id="286" r:id="rId9"/>
    <p:sldId id="287" r:id="rId10"/>
    <p:sldId id="288" r:id="rId11"/>
    <p:sldId id="272" r:id="rId12"/>
    <p:sldId id="291" r:id="rId13"/>
    <p:sldId id="279" r:id="rId14"/>
    <p:sldId id="280" r:id="rId15"/>
    <p:sldId id="281" r:id="rId16"/>
    <p:sldId id="292" r:id="rId17"/>
    <p:sldId id="274" r:id="rId18"/>
    <p:sldId id="277" r:id="rId19"/>
    <p:sldId id="276" r:id="rId20"/>
    <p:sldId id="278" r:id="rId21"/>
    <p:sldId id="25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2C2A365-BE66-4239-867D-DC3DA3DC7A48}">
          <p14:sldIdLst>
            <p14:sldId id="256"/>
            <p14:sldId id="260"/>
            <p14:sldId id="259"/>
            <p14:sldId id="283"/>
            <p14:sldId id="290"/>
            <p14:sldId id="284"/>
            <p14:sldId id="285"/>
            <p14:sldId id="286"/>
            <p14:sldId id="287"/>
            <p14:sldId id="288"/>
            <p14:sldId id="272"/>
            <p14:sldId id="291"/>
            <p14:sldId id="279"/>
            <p14:sldId id="280"/>
            <p14:sldId id="281"/>
            <p14:sldId id="292"/>
            <p14:sldId id="274"/>
            <p14:sldId id="277"/>
            <p14:sldId id="276"/>
            <p14:sldId id="278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FF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B5D8-D4B7-4992-81EF-E319B57B1778}" type="datetimeFigureOut">
              <a:rPr lang="ko-KR" altLang="en-US" smtClean="0"/>
              <a:t>2017-01-22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8B0F-C601-4238-B121-AD636F8A2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15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B5D8-D4B7-4992-81EF-E319B57B1778}" type="datetimeFigureOut">
              <a:rPr lang="ko-KR" altLang="en-US" smtClean="0"/>
              <a:t>2017-01-22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8B0F-C601-4238-B121-AD636F8A2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38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B5D8-D4B7-4992-81EF-E319B57B1778}" type="datetimeFigureOut">
              <a:rPr lang="ko-KR" altLang="en-US" smtClean="0"/>
              <a:t>2017-01-22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8B0F-C601-4238-B121-AD636F8A2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6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B5D8-D4B7-4992-81EF-E319B57B1778}" type="datetimeFigureOut">
              <a:rPr lang="ko-KR" altLang="en-US" smtClean="0"/>
              <a:t>2017-01-22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8B0F-C601-4238-B121-AD636F8A2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7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B5D8-D4B7-4992-81EF-E319B57B1778}" type="datetimeFigureOut">
              <a:rPr lang="ko-KR" altLang="en-US" smtClean="0"/>
              <a:t>2017-01-22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8B0F-C601-4238-B121-AD636F8A2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76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B5D8-D4B7-4992-81EF-E319B57B1778}" type="datetimeFigureOut">
              <a:rPr lang="ko-KR" altLang="en-US" smtClean="0"/>
              <a:t>2017-01-22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8B0F-C601-4238-B121-AD636F8A2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44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B5D8-D4B7-4992-81EF-E319B57B1778}" type="datetimeFigureOut">
              <a:rPr lang="ko-KR" altLang="en-US" smtClean="0"/>
              <a:t>2017-01-22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8B0F-C601-4238-B121-AD636F8A2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5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B5D8-D4B7-4992-81EF-E319B57B1778}" type="datetimeFigureOut">
              <a:rPr lang="ko-KR" altLang="en-US" smtClean="0"/>
              <a:t>2017-01-22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8B0F-C601-4238-B121-AD636F8A2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5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B5D8-D4B7-4992-81EF-E319B57B1778}" type="datetimeFigureOut">
              <a:rPr lang="ko-KR" altLang="en-US" smtClean="0"/>
              <a:t>2017-01-22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8B0F-C601-4238-B121-AD636F8A2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52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B5D8-D4B7-4992-81EF-E319B57B1778}" type="datetimeFigureOut">
              <a:rPr lang="ko-KR" altLang="en-US" smtClean="0"/>
              <a:t>2017-01-22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8B0F-C601-4238-B121-AD636F8A2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8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B5D8-D4B7-4992-81EF-E319B57B1778}" type="datetimeFigureOut">
              <a:rPr lang="ko-KR" altLang="en-US" smtClean="0"/>
              <a:t>2017-01-22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8B0F-C601-4238-B121-AD636F8A2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90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9B5D8-D4B7-4992-81EF-E319B57B1778}" type="datetimeFigureOut">
              <a:rPr lang="ko-KR" altLang="en-US" smtClean="0"/>
              <a:t>2017-01-22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E8B0F-C601-4238-B121-AD636F8A2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8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hyperlink" Target="http://m.post.naver.com/viewer/postView.nhn?volumeNo=5211706&amp;memberNo=32019924&amp;vType=VERTICA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1.jpg"/><Relationship Id="rId7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07417"/>
            <a:ext cx="12192000" cy="1828800"/>
          </a:xfrm>
          <a:prstGeom prst="rect">
            <a:avLst/>
          </a:prstGeom>
          <a:solidFill>
            <a:schemeClr val="tx1">
              <a:lumMod val="85000"/>
              <a:lumOff val="1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5300" b="1" dirty="0" err="1" smtClean="0"/>
              <a:t>라즈베리파이를</a:t>
            </a:r>
            <a:r>
              <a:rPr lang="ko-KR" altLang="en-US" sz="5300" b="1" dirty="0" smtClean="0"/>
              <a:t> </a:t>
            </a:r>
            <a:r>
              <a:rPr lang="ko-KR" altLang="en-US" sz="5300" b="1" dirty="0"/>
              <a:t>이용한 </a:t>
            </a:r>
            <a:r>
              <a:rPr lang="ko-KR" altLang="en-US" sz="5300" b="1" dirty="0" err="1"/>
              <a:t>취침관리</a:t>
            </a:r>
            <a:r>
              <a:rPr lang="ko-KR" altLang="en-US" sz="5300" b="1" dirty="0"/>
              <a:t> </a:t>
            </a:r>
            <a:r>
              <a:rPr lang="en-US" altLang="ko-KR" sz="5300" b="1" dirty="0"/>
              <a:t>IOT</a:t>
            </a:r>
            <a:endParaRPr lang="ko-KR" altLang="en-US" sz="53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152327" y="5344732"/>
            <a:ext cx="3696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850" y="4432944"/>
            <a:ext cx="3432313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2012150016 </a:t>
            </a:r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박광수</a:t>
            </a:r>
            <a:endParaRPr lang="en-US" altLang="ko-KR" sz="2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2014156035 </a:t>
            </a:r>
            <a:r>
              <a:rPr lang="ko-KR" altLang="en-US" sz="25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이병창</a:t>
            </a:r>
            <a:endParaRPr lang="en-US" altLang="ko-KR" sz="2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2012152043 </a:t>
            </a:r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조건일</a:t>
            </a:r>
          </a:p>
        </p:txBody>
      </p:sp>
    </p:spTree>
    <p:extLst>
      <p:ext uri="{BB962C8B-B14F-4D97-AF65-F5344CB8AC3E}">
        <p14:creationId xmlns:p14="http://schemas.microsoft.com/office/powerpoint/2010/main" val="28257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5222"/>
            <a:ext cx="1905399" cy="18954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50" y="0"/>
            <a:ext cx="1082995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364974" y="985812"/>
            <a:ext cx="452677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891745" y="765094"/>
            <a:ext cx="441435" cy="4414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3419" y="0"/>
            <a:ext cx="1368393" cy="6858000"/>
          </a:xfrm>
          <a:prstGeom prst="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11659" y="229122"/>
            <a:ext cx="389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고딕" panose="020B0600000101010101" charset="-127"/>
                <a:ea typeface="나눔고딕" panose="020B0600000101010101" charset="-127"/>
              </a:rPr>
              <a:t>관련 연구 및 사례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1659" y="1571266"/>
            <a:ext cx="54864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/>
              <a:t>브룩</a:t>
            </a:r>
            <a:r>
              <a:rPr lang="ko-KR" altLang="en-US" sz="2500" b="1" dirty="0"/>
              <a:t> 스톤</a:t>
            </a:r>
            <a:r>
              <a:rPr lang="en-US" altLang="ko-KR" sz="2500" b="1" dirty="0"/>
              <a:t>,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Time Smart Alarm Clock</a:t>
            </a:r>
            <a:endParaRPr lang="ko-KR" altLang="en-US" sz="2500" dirty="0"/>
          </a:p>
        </p:txBody>
      </p:sp>
      <p:sp>
        <p:nvSpPr>
          <p:cNvPr id="16" name="Shape 363"/>
          <p:cNvSpPr/>
          <p:nvPr/>
        </p:nvSpPr>
        <p:spPr>
          <a:xfrm>
            <a:off x="1499516" y="6215806"/>
            <a:ext cx="991349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 b="1" spc="-20">
                <a:ln w="9525">
                  <a:solidFill>
                    <a:srgbClr val="404040">
                      <a:alpha val="70000"/>
                    </a:srgbClr>
                  </a:solidFill>
                </a:ln>
                <a:solidFill>
                  <a:srgbClr val="404040"/>
                </a:solidFill>
              </a:defRPr>
            </a:lvl1pPr>
          </a:lstStyle>
          <a:p>
            <a:r>
              <a:rPr lang="ko-KR" altLang="en-US" sz="1900" dirty="0">
                <a:latin typeface="나눔고딕" pitchFamily="50" charset="-127"/>
                <a:ea typeface="나눔고딕" pitchFamily="50" charset="-127"/>
              </a:rPr>
              <a:t>스마트폰의 블루투스 기능을 이용해 시계의 알림을 설정하는</a:t>
            </a:r>
            <a:r>
              <a:rPr lang="en-US" altLang="ko-KR" sz="2000" dirty="0"/>
              <a:t> Time Smart Alarm Clock</a:t>
            </a:r>
            <a:r>
              <a:rPr lang="ko-KR" altLang="en-US" sz="1900" dirty="0"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pic>
        <p:nvPicPr>
          <p:cNvPr id="3074" name="Picture 2" descr="http://i1.wp.com/iotdanawa.com/wp-content/uploads/2016/09/SAM_0385.jpg?resize=625%2C417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121" y="2192342"/>
            <a:ext cx="6120616" cy="387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108001" y="6984431"/>
            <a:ext cx="420227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1200" dirty="0"/>
              <a:t>블루투스를 통해 시계와 스마트폰을 연결하는 제품이다</a:t>
            </a:r>
            <a:r>
              <a:rPr lang="en-US" altLang="ko-KR" sz="1200" dirty="0"/>
              <a:t>. </a:t>
            </a:r>
            <a:endParaRPr lang="ko-KR" altLang="en-US" sz="1200" dirty="0"/>
          </a:p>
          <a:p>
            <a:pPr fontAlgn="base" latinLnBrk="0"/>
            <a:r>
              <a:rPr lang="ko-KR" altLang="en-US" sz="1200" dirty="0" err="1"/>
              <a:t>연결뒤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알람만</a:t>
            </a:r>
            <a:r>
              <a:rPr lang="ko-KR" altLang="en-US" sz="1200" dirty="0"/>
              <a:t> 설정하면 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알람은</a:t>
            </a:r>
            <a:r>
              <a:rPr lang="ko-KR" altLang="en-US" sz="1200" dirty="0"/>
              <a:t> 두 개까지 설정할 수 있고</a:t>
            </a:r>
            <a:r>
              <a:rPr lang="en-US" altLang="ko-KR" sz="1200" dirty="0"/>
              <a:t>, </a:t>
            </a:r>
            <a:r>
              <a:rPr lang="ko-KR" altLang="en-US" sz="1200" dirty="0"/>
              <a:t>음악과 다양한 소리를 정해둘 수 있다</a:t>
            </a:r>
            <a:r>
              <a:rPr lang="en-US" altLang="ko-KR" sz="1200" dirty="0"/>
              <a:t>. </a:t>
            </a:r>
          </a:p>
          <a:p>
            <a:pPr fontAlgn="base" latinLnBrk="0"/>
            <a:endParaRPr lang="en-US" altLang="ko-KR" sz="1200" dirty="0"/>
          </a:p>
          <a:p>
            <a:pPr fontAlgn="base" latinLnBrk="0"/>
            <a:endParaRPr lang="ko-KR" altLang="en-US" sz="1200" dirty="0"/>
          </a:p>
          <a:p>
            <a:pPr fontAlgn="base" latinLnBrk="0"/>
            <a:r>
              <a:rPr lang="ko-KR" altLang="en-US" sz="1200" dirty="0"/>
              <a:t>사양</a:t>
            </a:r>
            <a:endParaRPr lang="en-US" altLang="ko-KR" sz="1200" dirty="0"/>
          </a:p>
          <a:p>
            <a:pPr fontAlgn="base" latinLnBrk="0"/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 err="1"/>
              <a:t>앱지원</a:t>
            </a:r>
            <a:r>
              <a:rPr lang="ko-KR" altLang="en-US" sz="1200" dirty="0"/>
              <a:t> </a:t>
            </a:r>
            <a:r>
              <a:rPr lang="en-US" altLang="ko-KR" sz="1200" dirty="0"/>
              <a:t>: iOS / </a:t>
            </a:r>
            <a:r>
              <a:rPr lang="ko-KR" altLang="en-US" sz="1200" dirty="0"/>
              <a:t>안드로이드</a:t>
            </a:r>
            <a:br>
              <a:rPr lang="ko-KR" altLang="en-US" sz="1200" dirty="0"/>
            </a:br>
            <a:r>
              <a:rPr lang="ko-KR" altLang="en-US" sz="1200" dirty="0"/>
              <a:t>통신 </a:t>
            </a:r>
            <a:r>
              <a:rPr lang="en-US" altLang="ko-KR" sz="1200" dirty="0"/>
              <a:t>: </a:t>
            </a:r>
            <a:r>
              <a:rPr lang="ko-KR" altLang="en-US" sz="1200" dirty="0"/>
              <a:t>블루투스 </a:t>
            </a:r>
            <a:r>
              <a:rPr lang="en-US" altLang="ko-KR" sz="1200" dirty="0"/>
              <a:t>4.0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 err="1"/>
              <a:t>알람소리</a:t>
            </a:r>
            <a:r>
              <a:rPr lang="ko-KR" altLang="en-US" sz="1200" dirty="0"/>
              <a:t> 선택 </a:t>
            </a:r>
            <a:r>
              <a:rPr lang="en-US" altLang="ko-KR" sz="1200" dirty="0"/>
              <a:t>: 6</a:t>
            </a:r>
            <a:r>
              <a:rPr lang="ko-KR" altLang="en-US" sz="1200" dirty="0"/>
              <a:t>가지 중 선택 가능 </a:t>
            </a:r>
            <a:r>
              <a:rPr lang="en-US" altLang="ko-KR" sz="1200" dirty="0"/>
              <a:t>(</a:t>
            </a:r>
            <a:r>
              <a:rPr lang="ko-KR" altLang="en-US" sz="1200" dirty="0"/>
              <a:t>경고</a:t>
            </a:r>
            <a:r>
              <a:rPr lang="en-US" altLang="ko-KR" sz="1200" dirty="0"/>
              <a:t>, </a:t>
            </a:r>
            <a:r>
              <a:rPr lang="ko-KR" altLang="en-US" sz="1200" dirty="0"/>
              <a:t>기상</a:t>
            </a:r>
            <a:r>
              <a:rPr lang="en-US" altLang="ko-KR" sz="1200" dirty="0"/>
              <a:t>, </a:t>
            </a:r>
            <a:r>
              <a:rPr lang="ko-KR" altLang="en-US" sz="1200" dirty="0"/>
              <a:t>거칠게</a:t>
            </a:r>
            <a:r>
              <a:rPr lang="en-US" altLang="ko-KR" sz="1200" dirty="0"/>
              <a:t>, </a:t>
            </a:r>
            <a:r>
              <a:rPr lang="ko-KR" altLang="en-US" sz="1200" dirty="0"/>
              <a:t>긴급</a:t>
            </a:r>
            <a:r>
              <a:rPr lang="en-US" altLang="ko-KR" sz="1200" dirty="0"/>
              <a:t>, </a:t>
            </a:r>
            <a:r>
              <a:rPr lang="ko-KR" altLang="en-US" sz="1200" dirty="0"/>
              <a:t>일출</a:t>
            </a:r>
            <a:r>
              <a:rPr lang="en-US" altLang="ko-KR" sz="1200" dirty="0"/>
              <a:t>, </a:t>
            </a:r>
            <a:r>
              <a:rPr lang="ko-KR" altLang="en-US" sz="1200" dirty="0"/>
              <a:t>폰</a:t>
            </a:r>
            <a:r>
              <a:rPr lang="en-US" altLang="ko-KR" sz="1200" dirty="0"/>
              <a:t>)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 err="1"/>
              <a:t>알람</a:t>
            </a:r>
            <a:r>
              <a:rPr lang="ko-KR" altLang="en-US" sz="1200" dirty="0"/>
              <a:t> 음악 선택 가능</a:t>
            </a:r>
            <a:br>
              <a:rPr lang="ko-KR" altLang="en-US" sz="1200" dirty="0"/>
            </a:br>
            <a:r>
              <a:rPr lang="ko-KR" altLang="en-US" sz="1200" dirty="0" err="1"/>
              <a:t>스누즈</a:t>
            </a:r>
            <a:r>
              <a:rPr lang="ko-KR" altLang="en-US" sz="1200" dirty="0"/>
              <a:t> </a:t>
            </a:r>
            <a:r>
              <a:rPr lang="en-US" altLang="ko-KR" sz="1200" dirty="0"/>
              <a:t>: 5, 10, 15</a:t>
            </a:r>
            <a:r>
              <a:rPr lang="ko-KR" altLang="en-US" sz="1200" dirty="0"/>
              <a:t>분</a:t>
            </a:r>
            <a:br>
              <a:rPr lang="ko-KR" altLang="en-US" sz="1200" dirty="0"/>
            </a:br>
            <a:r>
              <a:rPr lang="ko-KR" altLang="en-US" sz="1200" dirty="0" err="1"/>
              <a:t>알람</a:t>
            </a:r>
            <a:r>
              <a:rPr lang="ko-KR" altLang="en-US" sz="1200" dirty="0"/>
              <a:t> 소리 </a:t>
            </a:r>
            <a:r>
              <a:rPr lang="en-US" altLang="ko-KR" sz="1200" dirty="0"/>
              <a:t>: 0dBA – 100dBA </a:t>
            </a:r>
            <a:r>
              <a:rPr lang="ko-KR" altLang="en-US" sz="1200" dirty="0"/>
              <a:t>증감 </a:t>
            </a:r>
            <a:r>
              <a:rPr lang="en-US" altLang="ko-KR" sz="1200" dirty="0"/>
              <a:t>(30</a:t>
            </a:r>
            <a:r>
              <a:rPr lang="ko-KR" altLang="en-US" sz="1200" dirty="0"/>
              <a:t>초</a:t>
            </a:r>
            <a:r>
              <a:rPr lang="en-US" altLang="ko-KR" sz="1200" dirty="0"/>
              <a:t>)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>전원 </a:t>
            </a:r>
            <a:r>
              <a:rPr lang="en-US" altLang="ko-KR" sz="1200" dirty="0"/>
              <a:t>: </a:t>
            </a:r>
            <a:r>
              <a:rPr lang="ko-KR" altLang="en-US" sz="1200" dirty="0"/>
              <a:t>어댑터</a:t>
            </a:r>
            <a:br>
              <a:rPr lang="ko-KR" altLang="en-US" sz="1200" dirty="0"/>
            </a:br>
            <a:r>
              <a:rPr lang="en-US" altLang="ko-KR" sz="1200" dirty="0"/>
              <a:t>USB </a:t>
            </a:r>
            <a:r>
              <a:rPr lang="ko-KR" altLang="en-US" sz="1200" dirty="0"/>
              <a:t>포트 </a:t>
            </a:r>
            <a:r>
              <a:rPr lang="en-US" altLang="ko-KR" sz="1200" dirty="0"/>
              <a:t>: 1A (</a:t>
            </a:r>
            <a:r>
              <a:rPr lang="ko-KR" altLang="en-US" sz="1200" dirty="0"/>
              <a:t>충전용</a:t>
            </a:r>
            <a:r>
              <a:rPr lang="en-US" altLang="ko-KR" sz="1200" dirty="0"/>
              <a:t>)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dirty="0"/>
              <a:t>LCD : </a:t>
            </a:r>
            <a:r>
              <a:rPr lang="ko-KR" altLang="en-US" sz="1200" dirty="0" err="1"/>
              <a:t>디밍</a:t>
            </a:r>
            <a:r>
              <a:rPr lang="ko-KR" altLang="en-US" sz="1200" dirty="0"/>
              <a:t> 기능 </a:t>
            </a:r>
            <a:r>
              <a:rPr lang="en-US" altLang="ko-KR" sz="1200" dirty="0"/>
              <a:t>(Dimmable brightness)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>크기 </a:t>
            </a:r>
            <a:r>
              <a:rPr lang="en-US" altLang="ko-KR" sz="1200" dirty="0"/>
              <a:t>: 14.9 x 8.9 x 7.3cm 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ko-KR" altLang="en-US" sz="12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578124"/>
              </p:ext>
            </p:extLst>
          </p:nvPr>
        </p:nvGraphicFramePr>
        <p:xfrm>
          <a:off x="12326542" y="2301417"/>
          <a:ext cx="2125327" cy="3414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25327">
                  <a:extLst>
                    <a:ext uri="{9D8B030D-6E8A-4147-A177-3AD203B41FA5}">
                      <a16:colId xmlns:a16="http://schemas.microsoft.com/office/drawing/2014/main" val="3053074573"/>
                    </a:ext>
                  </a:extLst>
                </a:gridCol>
              </a:tblGrid>
              <a:tr h="11381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압력 감지 센서를 이용하여 사용자의 무게를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302231"/>
                  </a:ext>
                </a:extLst>
              </a:tr>
              <a:tr h="11381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/>
                        <a:t>감지 센서만 부착하면 되어 별도의 매트 구매</a:t>
                      </a:r>
                      <a:r>
                        <a:rPr lang="ko-KR" altLang="en-US" sz="1500" b="1" baseline="0" dirty="0"/>
                        <a:t> 불필요</a:t>
                      </a:r>
                      <a:endParaRPr lang="ko-KR" altLang="en-US" sz="15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481056"/>
                  </a:ext>
                </a:extLst>
              </a:tr>
              <a:tr h="113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스마트폰을 이용하여 조작가능으로 인한 편리성 추구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503479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2326542" y="5819574"/>
            <a:ext cx="3067824" cy="350525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▶</a:t>
            </a:r>
            <a:r>
              <a:rPr lang="ko-KR" altLang="en-US" dirty="0">
                <a:solidFill>
                  <a:schemeClr val="tx1"/>
                </a:solidFill>
              </a:rPr>
              <a:t>감지 센서만 </a:t>
            </a:r>
            <a:r>
              <a:rPr lang="ko-KR" altLang="en-US" dirty="0" smtClean="0">
                <a:solidFill>
                  <a:schemeClr val="tx1"/>
                </a:solidFill>
              </a:rPr>
              <a:t>부착하면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 되어 </a:t>
            </a:r>
            <a:r>
              <a:rPr lang="ko-KR" altLang="en-US" dirty="0">
                <a:solidFill>
                  <a:schemeClr val="tx1"/>
                </a:solidFill>
              </a:rPr>
              <a:t>별도의 매트 구매 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불필요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▶서버를 이용한 메시지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err="1" smtClean="0">
                <a:solidFill>
                  <a:schemeClr val="tx1"/>
                </a:solidFill>
              </a:rPr>
              <a:t>전달기능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51576" y="1571266"/>
            <a:ext cx="42833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우수성 및 차별성</a:t>
            </a:r>
            <a:endParaRPr lang="ko-KR" altLang="en-US" sz="2500" dirty="0"/>
          </a:p>
        </p:txBody>
      </p:sp>
      <p:sp>
        <p:nvSpPr>
          <p:cNvPr id="27" name="TextBox 26"/>
          <p:cNvSpPr txBox="1"/>
          <p:nvPr/>
        </p:nvSpPr>
        <p:spPr>
          <a:xfrm>
            <a:off x="5891745" y="7196861"/>
            <a:ext cx="343345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▶스마트폰을 통해 단순히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알람설정만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하는것이</a:t>
            </a:r>
            <a:r>
              <a:rPr lang="ko-KR" altLang="en-US" dirty="0" smtClean="0"/>
              <a:t> 아닌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수면과 기상에 도움되는 </a:t>
            </a:r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여러 기능들을 제공 </a:t>
            </a:r>
            <a:endParaRPr lang="en-US" altLang="ko-KR" dirty="0"/>
          </a:p>
          <a:p>
            <a:endParaRPr lang="en-US" altLang="ko-KR" sz="2800" dirty="0"/>
          </a:p>
          <a:p>
            <a:endParaRPr lang="ko-KR" altLang="en-US" sz="2500" dirty="0"/>
          </a:p>
        </p:txBody>
      </p:sp>
      <p:sp>
        <p:nvSpPr>
          <p:cNvPr id="20" name="TextBox 19"/>
          <p:cNvSpPr txBox="1"/>
          <p:nvPr/>
        </p:nvSpPr>
        <p:spPr>
          <a:xfrm>
            <a:off x="8751576" y="1571266"/>
            <a:ext cx="42833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우수성 및 차별성</a:t>
            </a:r>
            <a:endParaRPr lang="ko-KR" altLang="en-US" sz="2500" dirty="0"/>
          </a:p>
        </p:txBody>
      </p:sp>
      <p:sp>
        <p:nvSpPr>
          <p:cNvPr id="21" name="TextBox 20"/>
          <p:cNvSpPr txBox="1"/>
          <p:nvPr/>
        </p:nvSpPr>
        <p:spPr>
          <a:xfrm>
            <a:off x="8577406" y="2192341"/>
            <a:ext cx="343345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▶스마트폰 조작을 통한 간편한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소등 기능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▶단순 </a:t>
            </a:r>
            <a:r>
              <a:rPr lang="ko-KR" altLang="en-US" dirty="0" err="1" smtClean="0"/>
              <a:t>알람뿐</a:t>
            </a:r>
            <a:r>
              <a:rPr lang="ko-KR" altLang="en-US" dirty="0" smtClean="0"/>
              <a:t> 아니라 사용자의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기상여부</a:t>
            </a:r>
            <a:r>
              <a:rPr lang="ko-KR" altLang="en-US" dirty="0" smtClean="0"/>
              <a:t> 확인</a:t>
            </a:r>
            <a:endParaRPr lang="en-US" altLang="ko-KR" dirty="0"/>
          </a:p>
          <a:p>
            <a:r>
              <a:rPr lang="en-US" altLang="ko-KR" sz="2800" dirty="0" smtClean="0"/>
              <a:t> </a:t>
            </a:r>
            <a:endParaRPr lang="en-US" altLang="ko-KR" sz="2800" dirty="0"/>
          </a:p>
          <a:p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1285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2525"/>
            <a:ext cx="1905399" cy="1895475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tile tx="0" ty="0" sx="100000" sy="100000" flip="none" algn="tl"/>
          </a:blipFill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50" y="0"/>
            <a:ext cx="1082995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364974" y="912834"/>
            <a:ext cx="496820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6333179" y="692117"/>
            <a:ext cx="441435" cy="4414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3418" y="0"/>
            <a:ext cx="1365468" cy="6858000"/>
          </a:xfrm>
          <a:prstGeom prst="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76773" y="169741"/>
            <a:ext cx="4721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고딕" panose="020B0600000101010101" charset="-127"/>
                <a:ea typeface="나눔고딕" panose="020B0600000101010101" charset="-127"/>
              </a:rPr>
              <a:t>시스템 수행 시나리오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8341" y="1449450"/>
            <a:ext cx="73344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 smtClean="0"/>
              <a:t>압력센서를 </a:t>
            </a:r>
            <a:r>
              <a:rPr lang="ko-KR" altLang="en-US" sz="2500" dirty="0"/>
              <a:t>이용한 사용자 무게 측정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2411724" y="2615065"/>
            <a:ext cx="4479406" cy="3692969"/>
            <a:chOff x="1059742" y="1715735"/>
            <a:chExt cx="4047975" cy="3658123"/>
          </a:xfrm>
        </p:grpSpPr>
        <p:sp>
          <p:nvSpPr>
            <p:cNvPr id="35" name="직사각형 34"/>
            <p:cNvSpPr/>
            <p:nvPr/>
          </p:nvSpPr>
          <p:spPr>
            <a:xfrm>
              <a:off x="2234558" y="3987847"/>
              <a:ext cx="2873159" cy="13860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원통형 35"/>
            <p:cNvSpPr/>
            <p:nvPr/>
          </p:nvSpPr>
          <p:spPr>
            <a:xfrm>
              <a:off x="4810006" y="2482436"/>
              <a:ext cx="297711" cy="786808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원통형 36"/>
            <p:cNvSpPr/>
            <p:nvPr/>
          </p:nvSpPr>
          <p:spPr>
            <a:xfrm>
              <a:off x="4059959" y="3209376"/>
              <a:ext cx="297711" cy="786808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원통형 37"/>
            <p:cNvSpPr/>
            <p:nvPr/>
          </p:nvSpPr>
          <p:spPr>
            <a:xfrm>
              <a:off x="1486066" y="3077771"/>
              <a:ext cx="297711" cy="786808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정육면체 38"/>
            <p:cNvSpPr/>
            <p:nvPr/>
          </p:nvSpPr>
          <p:spPr>
            <a:xfrm>
              <a:off x="1467979" y="1951809"/>
              <a:ext cx="3621838" cy="1308623"/>
            </a:xfrm>
            <a:prstGeom prst="cube">
              <a:avLst>
                <a:gd name="adj" fmla="val 5834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평행 사변형 39"/>
            <p:cNvSpPr/>
            <p:nvPr/>
          </p:nvSpPr>
          <p:spPr>
            <a:xfrm rot="8100000">
              <a:off x="1059742" y="1715735"/>
              <a:ext cx="1673937" cy="492369"/>
            </a:xfrm>
            <a:prstGeom prst="parallelogram">
              <a:avLst>
                <a:gd name="adj" fmla="val 79286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원통형 40"/>
            <p:cNvSpPr/>
            <p:nvPr/>
          </p:nvSpPr>
          <p:spPr>
            <a:xfrm rot="13581788">
              <a:off x="1993339" y="1774884"/>
              <a:ext cx="482439" cy="90838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2167443" y="1866312"/>
              <a:ext cx="495173" cy="49517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순서도: 대체 처리 42"/>
            <p:cNvSpPr/>
            <p:nvPr/>
          </p:nvSpPr>
          <p:spPr>
            <a:xfrm>
              <a:off x="2655166" y="1913171"/>
              <a:ext cx="1076326" cy="401453"/>
            </a:xfrm>
            <a:prstGeom prst="flowChartAlternate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3720477" y="2082018"/>
              <a:ext cx="786919" cy="147056"/>
            </a:xfrm>
            <a:prstGeom prst="flowChartAlternate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 flipH="1" flipV="1">
              <a:off x="2774353" y="2727826"/>
              <a:ext cx="418976" cy="121392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6" name="그룹 45"/>
            <p:cNvGrpSpPr/>
            <p:nvPr/>
          </p:nvGrpSpPr>
          <p:grpSpPr>
            <a:xfrm>
              <a:off x="2362228" y="4009817"/>
              <a:ext cx="2736398" cy="1182462"/>
              <a:chOff x="6057577" y="2309634"/>
              <a:chExt cx="3953011" cy="1708189"/>
            </a:xfrm>
          </p:grpSpPr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7577" y="2408484"/>
                <a:ext cx="1374058" cy="1204943"/>
              </a:xfrm>
              <a:prstGeom prst="rect">
                <a:avLst/>
              </a:prstGeom>
            </p:spPr>
          </p:pic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02399" y="2309634"/>
                <a:ext cx="1708189" cy="1708189"/>
              </a:xfrm>
              <a:prstGeom prst="rect">
                <a:avLst/>
              </a:prstGeom>
            </p:spPr>
          </p:pic>
          <p:sp>
            <p:nvSpPr>
              <p:cNvPr id="50" name="더하기 기호 49"/>
              <p:cNvSpPr/>
              <p:nvPr/>
            </p:nvSpPr>
            <p:spPr>
              <a:xfrm>
                <a:off x="7528829" y="2735243"/>
                <a:ext cx="641156" cy="641156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2939355" y="4958436"/>
              <a:ext cx="1326465" cy="335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무게감지센서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364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2525"/>
            <a:ext cx="1905399" cy="1895475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tile tx="0" ty="0" sx="100000" sy="100000" flip="none" algn="tl"/>
          </a:blipFill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50" y="0"/>
            <a:ext cx="1082995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364974" y="912834"/>
            <a:ext cx="496820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6333179" y="692117"/>
            <a:ext cx="441435" cy="4414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3418" y="0"/>
            <a:ext cx="1365468" cy="6858000"/>
          </a:xfrm>
          <a:prstGeom prst="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76773" y="169741"/>
            <a:ext cx="4721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고딕" panose="020B0600000101010101" charset="-127"/>
                <a:ea typeface="나눔고딕" panose="020B0600000101010101" charset="-127"/>
              </a:rPr>
              <a:t>시스템 수행 시나리오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31218" y="1210692"/>
            <a:ext cx="73344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2 ) </a:t>
            </a:r>
            <a:r>
              <a:rPr lang="ko-KR" altLang="en-US" sz="2500" dirty="0"/>
              <a:t>프로그램을 위한 시간 설정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41" y="2123527"/>
            <a:ext cx="3114849" cy="412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444"/>
            <a:ext cx="1905399" cy="1895475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85" y="0"/>
            <a:ext cx="1082995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364974" y="912834"/>
            <a:ext cx="496820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6333179" y="692117"/>
            <a:ext cx="441435" cy="4414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3419" y="0"/>
            <a:ext cx="1368393" cy="6858000"/>
          </a:xfrm>
          <a:prstGeom prst="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76773" y="169741"/>
            <a:ext cx="4721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고딕" panose="020B0600000101010101" charset="-127"/>
                <a:ea typeface="나눔고딕" panose="020B0600000101010101" charset="-127"/>
              </a:rPr>
              <a:t>시스템 수행 시나리오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34628" y="1382429"/>
            <a:ext cx="972733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3 ) </a:t>
            </a:r>
            <a:r>
              <a:rPr lang="ko-KR" altLang="en-US" sz="2500" dirty="0"/>
              <a:t>사용자가 </a:t>
            </a:r>
            <a:r>
              <a:rPr lang="ko-KR" altLang="en-US" sz="2500" dirty="0" err="1"/>
              <a:t>정해놓은</a:t>
            </a:r>
            <a:r>
              <a:rPr lang="ko-KR" altLang="en-US" sz="2500" dirty="0"/>
              <a:t> 취침시간에 누워있고 취침버튼을 통해 소등</a:t>
            </a:r>
          </a:p>
          <a:p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905399" y="2439482"/>
            <a:ext cx="8468012" cy="3571964"/>
            <a:chOff x="489937" y="0"/>
            <a:chExt cx="9519640" cy="4015560"/>
          </a:xfrm>
        </p:grpSpPr>
        <p:sp>
          <p:nvSpPr>
            <p:cNvPr id="36" name="타원 35"/>
            <p:cNvSpPr/>
            <p:nvPr/>
          </p:nvSpPr>
          <p:spPr>
            <a:xfrm>
              <a:off x="3045000" y="536601"/>
              <a:ext cx="254528" cy="254528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원통형 36"/>
            <p:cNvSpPr/>
            <p:nvPr/>
          </p:nvSpPr>
          <p:spPr>
            <a:xfrm>
              <a:off x="4240201" y="2454301"/>
              <a:ext cx="297711" cy="786808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원통형 37"/>
            <p:cNvSpPr/>
            <p:nvPr/>
          </p:nvSpPr>
          <p:spPr>
            <a:xfrm>
              <a:off x="3490154" y="3181241"/>
              <a:ext cx="297711" cy="786808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원통형 38"/>
            <p:cNvSpPr/>
            <p:nvPr/>
          </p:nvSpPr>
          <p:spPr>
            <a:xfrm>
              <a:off x="916261" y="3049636"/>
              <a:ext cx="297711" cy="786808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정육면체 39"/>
            <p:cNvSpPr/>
            <p:nvPr/>
          </p:nvSpPr>
          <p:spPr>
            <a:xfrm>
              <a:off x="898174" y="1923674"/>
              <a:ext cx="3621838" cy="1308623"/>
            </a:xfrm>
            <a:prstGeom prst="cube">
              <a:avLst>
                <a:gd name="adj" fmla="val 5834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평행 사변형 40"/>
            <p:cNvSpPr/>
            <p:nvPr/>
          </p:nvSpPr>
          <p:spPr>
            <a:xfrm rot="8100000">
              <a:off x="489937" y="1687600"/>
              <a:ext cx="1673937" cy="492369"/>
            </a:xfrm>
            <a:prstGeom prst="parallelogram">
              <a:avLst>
                <a:gd name="adj" fmla="val 79286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원통형 41"/>
            <p:cNvSpPr/>
            <p:nvPr/>
          </p:nvSpPr>
          <p:spPr>
            <a:xfrm rot="13581788">
              <a:off x="1423534" y="1746749"/>
              <a:ext cx="482439" cy="90838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/>
            <p:nvPr/>
          </p:nvSpPr>
          <p:spPr>
            <a:xfrm>
              <a:off x="2771335" y="239151"/>
              <a:ext cx="801859" cy="396121"/>
            </a:xfrm>
            <a:prstGeom prst="triangl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>
              <a:stCxn id="43" idx="0"/>
            </p:cNvCxnSpPr>
            <p:nvPr/>
          </p:nvCxnSpPr>
          <p:spPr>
            <a:xfrm flipH="1" flipV="1">
              <a:off x="3165231" y="0"/>
              <a:ext cx="7034" cy="2391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>
              <a:off x="2771335" y="791129"/>
              <a:ext cx="184516" cy="2217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3161687" y="902001"/>
              <a:ext cx="3544" cy="28592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3438187" y="791129"/>
              <a:ext cx="149129" cy="2420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그룹 47"/>
            <p:cNvGrpSpPr/>
            <p:nvPr/>
          </p:nvGrpSpPr>
          <p:grpSpPr>
            <a:xfrm>
              <a:off x="5961602" y="1735111"/>
              <a:ext cx="4047975" cy="2280449"/>
              <a:chOff x="642337" y="1840000"/>
              <a:chExt cx="4047975" cy="2280449"/>
            </a:xfrm>
          </p:grpSpPr>
          <p:sp>
            <p:nvSpPr>
              <p:cNvPr id="55" name="원통형 54"/>
              <p:cNvSpPr/>
              <p:nvPr/>
            </p:nvSpPr>
            <p:spPr>
              <a:xfrm>
                <a:off x="4392601" y="2606701"/>
                <a:ext cx="297711" cy="786808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원통형 55"/>
              <p:cNvSpPr/>
              <p:nvPr/>
            </p:nvSpPr>
            <p:spPr>
              <a:xfrm>
                <a:off x="3642554" y="3333641"/>
                <a:ext cx="297711" cy="786808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원통형 56"/>
              <p:cNvSpPr/>
              <p:nvPr/>
            </p:nvSpPr>
            <p:spPr>
              <a:xfrm>
                <a:off x="1068661" y="3202036"/>
                <a:ext cx="297711" cy="786808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정육면체 57"/>
              <p:cNvSpPr/>
              <p:nvPr/>
            </p:nvSpPr>
            <p:spPr>
              <a:xfrm>
                <a:off x="1050574" y="2076074"/>
                <a:ext cx="3621838" cy="1308623"/>
              </a:xfrm>
              <a:prstGeom prst="cube">
                <a:avLst>
                  <a:gd name="adj" fmla="val 5834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평행 사변형 58"/>
              <p:cNvSpPr/>
              <p:nvPr/>
            </p:nvSpPr>
            <p:spPr>
              <a:xfrm rot="8100000">
                <a:off x="642337" y="1840000"/>
                <a:ext cx="1673937" cy="492369"/>
              </a:xfrm>
              <a:prstGeom prst="parallelogram">
                <a:avLst>
                  <a:gd name="adj" fmla="val 79286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원통형 59"/>
              <p:cNvSpPr/>
              <p:nvPr/>
            </p:nvSpPr>
            <p:spPr>
              <a:xfrm rot="13581788">
                <a:off x="1575934" y="1899149"/>
                <a:ext cx="482439" cy="908381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1750038" y="1990577"/>
                <a:ext cx="495173" cy="49517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순서도: 대체 처리 61"/>
              <p:cNvSpPr/>
              <p:nvPr/>
            </p:nvSpPr>
            <p:spPr>
              <a:xfrm>
                <a:off x="2237761" y="2037436"/>
                <a:ext cx="1076326" cy="401453"/>
              </a:xfrm>
              <a:prstGeom prst="flowChartAlternateProces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순서도: 대체 처리 62"/>
              <p:cNvSpPr/>
              <p:nvPr/>
            </p:nvSpPr>
            <p:spPr>
              <a:xfrm>
                <a:off x="3303072" y="2206283"/>
                <a:ext cx="786919" cy="147056"/>
              </a:xfrm>
              <a:prstGeom prst="flowChartAlternateProces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8184873" y="0"/>
              <a:ext cx="801859" cy="791129"/>
              <a:chOff x="2923735" y="152400"/>
              <a:chExt cx="801859" cy="791129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3197400" y="689001"/>
                <a:ext cx="254528" cy="2545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이등변 삼각형 52"/>
              <p:cNvSpPr/>
              <p:nvPr/>
            </p:nvSpPr>
            <p:spPr>
              <a:xfrm>
                <a:off x="2923735" y="391551"/>
                <a:ext cx="801859" cy="396121"/>
              </a:xfrm>
              <a:prstGeom prst="triangle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4" name="직선 연결선 53"/>
              <p:cNvCxnSpPr>
                <a:stCxn id="53" idx="0"/>
              </p:cNvCxnSpPr>
              <p:nvPr/>
            </p:nvCxnSpPr>
            <p:spPr>
              <a:xfrm flipH="1" flipV="1">
                <a:off x="3317631" y="152400"/>
                <a:ext cx="7034" cy="23915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직선 화살표 연결선 49"/>
            <p:cNvCxnSpPr/>
            <p:nvPr/>
          </p:nvCxnSpPr>
          <p:spPr>
            <a:xfrm>
              <a:off x="5211555" y="3295944"/>
              <a:ext cx="731520" cy="0"/>
            </a:xfrm>
            <a:prstGeom prst="straightConnector1">
              <a:avLst/>
            </a:prstGeom>
            <a:ln w="920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620822" y="2403305"/>
              <a:ext cx="17622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스마트폰의</a:t>
              </a:r>
              <a:endParaRPr lang="en-US" altLang="ko-KR" dirty="0"/>
            </a:p>
            <a:p>
              <a:r>
                <a:rPr lang="ko-KR" altLang="en-US" dirty="0"/>
                <a:t>취침버튼 </a:t>
              </a:r>
              <a:r>
                <a:rPr lang="en-US" altLang="ko-KR" dirty="0"/>
                <a:t>ON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85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" y="4962525"/>
            <a:ext cx="1905399" cy="1895475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50" y="0"/>
            <a:ext cx="1082995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364974" y="912834"/>
            <a:ext cx="496820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6333179" y="692117"/>
            <a:ext cx="441435" cy="4414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3419" y="0"/>
            <a:ext cx="1368393" cy="6858000"/>
          </a:xfrm>
          <a:prstGeom prst="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76773" y="169741"/>
            <a:ext cx="4721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고딕" panose="020B0600000101010101" charset="-127"/>
                <a:ea typeface="나눔고딕" panose="020B0600000101010101" charset="-127"/>
              </a:rPr>
              <a:t>시스템 수행 시나리오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2255208" y="1986388"/>
            <a:ext cx="8154514" cy="5815800"/>
            <a:chOff x="2509202" y="0"/>
            <a:chExt cx="10217166" cy="7286886"/>
          </a:xfrm>
        </p:grpSpPr>
        <p:grpSp>
          <p:nvGrpSpPr>
            <p:cNvPr id="36" name="그룹 35"/>
            <p:cNvGrpSpPr/>
            <p:nvPr/>
          </p:nvGrpSpPr>
          <p:grpSpPr>
            <a:xfrm>
              <a:off x="2509202" y="1332680"/>
              <a:ext cx="4047975" cy="2280449"/>
              <a:chOff x="489937" y="1687600"/>
              <a:chExt cx="4047975" cy="2280449"/>
            </a:xfrm>
          </p:grpSpPr>
          <p:sp>
            <p:nvSpPr>
              <p:cNvPr id="52" name="원통형 51"/>
              <p:cNvSpPr/>
              <p:nvPr/>
            </p:nvSpPr>
            <p:spPr>
              <a:xfrm>
                <a:off x="4240201" y="2454301"/>
                <a:ext cx="297711" cy="786808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원통형 52"/>
              <p:cNvSpPr/>
              <p:nvPr/>
            </p:nvSpPr>
            <p:spPr>
              <a:xfrm>
                <a:off x="3490154" y="3181241"/>
                <a:ext cx="297711" cy="786808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원통형 53"/>
              <p:cNvSpPr/>
              <p:nvPr/>
            </p:nvSpPr>
            <p:spPr>
              <a:xfrm>
                <a:off x="916261" y="3049636"/>
                <a:ext cx="297711" cy="786808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정육면체 54"/>
              <p:cNvSpPr/>
              <p:nvPr/>
            </p:nvSpPr>
            <p:spPr>
              <a:xfrm>
                <a:off x="898174" y="1923674"/>
                <a:ext cx="3621838" cy="1308623"/>
              </a:xfrm>
              <a:prstGeom prst="cube">
                <a:avLst>
                  <a:gd name="adj" fmla="val 5834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평행 사변형 55"/>
              <p:cNvSpPr/>
              <p:nvPr/>
            </p:nvSpPr>
            <p:spPr>
              <a:xfrm rot="8100000">
                <a:off x="489937" y="1687600"/>
                <a:ext cx="1673937" cy="492369"/>
              </a:xfrm>
              <a:prstGeom prst="parallelogram">
                <a:avLst>
                  <a:gd name="adj" fmla="val 79286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원통형 56"/>
              <p:cNvSpPr/>
              <p:nvPr/>
            </p:nvSpPr>
            <p:spPr>
              <a:xfrm rot="13581788">
                <a:off x="1423534" y="1746749"/>
                <a:ext cx="482439" cy="908381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597638" y="1838177"/>
                <a:ext cx="495173" cy="49517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순서도: 대체 처리 58"/>
              <p:cNvSpPr/>
              <p:nvPr/>
            </p:nvSpPr>
            <p:spPr>
              <a:xfrm>
                <a:off x="2085361" y="1885036"/>
                <a:ext cx="1076326" cy="401453"/>
              </a:xfrm>
              <a:prstGeom prst="flowChartAlternateProces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순서도: 대체 처리 59"/>
              <p:cNvSpPr/>
              <p:nvPr/>
            </p:nvSpPr>
            <p:spPr>
              <a:xfrm>
                <a:off x="3150672" y="2053883"/>
                <a:ext cx="786919" cy="147056"/>
              </a:xfrm>
              <a:prstGeom prst="flowChartAlternateProces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2917439" y="3481524"/>
              <a:ext cx="2584467" cy="1277242"/>
              <a:chOff x="2668139" y="3471010"/>
              <a:chExt cx="2584467" cy="1277242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2668139" y="3471010"/>
                <a:ext cx="2584467" cy="1231021"/>
                <a:chOff x="3607766" y="5052299"/>
                <a:chExt cx="2584467" cy="1231021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3607766" y="5052299"/>
                  <a:ext cx="2584467" cy="12310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48" name="그룹 47"/>
                <p:cNvGrpSpPr/>
                <p:nvPr/>
              </p:nvGrpSpPr>
              <p:grpSpPr>
                <a:xfrm>
                  <a:off x="3728159" y="5066828"/>
                  <a:ext cx="2446732" cy="956354"/>
                  <a:chOff x="2789935" y="4105883"/>
                  <a:chExt cx="3398169" cy="1383788"/>
                </a:xfrm>
              </p:grpSpPr>
              <p:pic>
                <p:nvPicPr>
                  <p:cNvPr id="49" name="그림 4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24204" y="4125771"/>
                    <a:ext cx="1363900" cy="1363900"/>
                  </a:xfrm>
                  <a:prstGeom prst="rect">
                    <a:avLst/>
                  </a:prstGeom>
                </p:spPr>
              </p:pic>
              <p:pic>
                <p:nvPicPr>
                  <p:cNvPr id="50" name="그림 4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89935" y="4105883"/>
                    <a:ext cx="1383787" cy="1383788"/>
                  </a:xfrm>
                  <a:prstGeom prst="rect">
                    <a:avLst/>
                  </a:prstGeom>
                </p:spPr>
              </p:pic>
              <p:sp>
                <p:nvSpPr>
                  <p:cNvPr id="51" name="더하기 기호 50"/>
                  <p:cNvSpPr/>
                  <p:nvPr/>
                </p:nvSpPr>
                <p:spPr>
                  <a:xfrm>
                    <a:off x="4183048" y="4487142"/>
                    <a:ext cx="641156" cy="641155"/>
                  </a:xfrm>
                  <a:prstGeom prst="mathPlu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46" name="TextBox 45"/>
              <p:cNvSpPr txBox="1"/>
              <p:nvPr/>
            </p:nvSpPr>
            <p:spPr>
              <a:xfrm>
                <a:off x="3576322" y="4285499"/>
                <a:ext cx="1207925" cy="462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스피커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4851676" y="0"/>
              <a:ext cx="801859" cy="791129"/>
              <a:chOff x="2923735" y="152400"/>
              <a:chExt cx="801859" cy="791129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197400" y="689001"/>
                <a:ext cx="254528" cy="2545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이등변 삼각형 42"/>
              <p:cNvSpPr/>
              <p:nvPr/>
            </p:nvSpPr>
            <p:spPr>
              <a:xfrm>
                <a:off x="2923735" y="391551"/>
                <a:ext cx="801859" cy="396121"/>
              </a:xfrm>
              <a:prstGeom prst="triangle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연결선 43"/>
              <p:cNvCxnSpPr>
                <a:stCxn id="43" idx="0"/>
              </p:cNvCxnSpPr>
              <p:nvPr/>
            </p:nvCxnSpPr>
            <p:spPr>
              <a:xfrm flipH="1" flipV="1">
                <a:off x="3317631" y="152400"/>
                <a:ext cx="7034" cy="23915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7326278" y="918667"/>
              <a:ext cx="4097529" cy="46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취침에 도움이 되는 음악 재생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25736" y="2238104"/>
              <a:ext cx="4745341" cy="46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사용자가 지정한 시간에 음악 종료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88006" y="3543117"/>
              <a:ext cx="3820799" cy="809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사용자가 지정한 시간동안 기상을 위한 알람 재생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771034" y="6477068"/>
              <a:ext cx="4955334" cy="809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사용자가 일어나 않을 경우 사용자가 지정한 사람에게 알림 발송</a:t>
              </a:r>
              <a:endParaRPr lang="ko-KR" altLang="en-US" dirty="0"/>
            </a:p>
          </p:txBody>
        </p:sp>
      </p:grpSp>
      <p:sp>
        <p:nvSpPr>
          <p:cNvPr id="3" name="화살표: 아래쪽 2"/>
          <p:cNvSpPr/>
          <p:nvPr/>
        </p:nvSpPr>
        <p:spPr>
          <a:xfrm>
            <a:off x="7528623" y="3189511"/>
            <a:ext cx="372449" cy="522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아래쪽 60"/>
          <p:cNvSpPr/>
          <p:nvPr/>
        </p:nvSpPr>
        <p:spPr>
          <a:xfrm>
            <a:off x="7528622" y="4260154"/>
            <a:ext cx="372449" cy="522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531218" y="1210692"/>
            <a:ext cx="76214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4 </a:t>
            </a:r>
            <a:r>
              <a:rPr lang="en-US" altLang="ko-KR" sz="2500"/>
              <a:t>) </a:t>
            </a:r>
            <a:r>
              <a:rPr lang="ko-KR" altLang="en-US" sz="2500" dirty="0" err="1" smtClean="0"/>
              <a:t>라즈베리파이와</a:t>
            </a:r>
            <a:r>
              <a:rPr lang="ko-KR" altLang="en-US" sz="2500" dirty="0" smtClean="0"/>
              <a:t> 연동된 </a:t>
            </a:r>
            <a:r>
              <a:rPr lang="ko-KR" altLang="en-US" sz="2500" dirty="0"/>
              <a:t>스피커를 통한 취침관리</a:t>
            </a:r>
          </a:p>
        </p:txBody>
      </p:sp>
      <p:sp>
        <p:nvSpPr>
          <p:cNvPr id="64" name="화살표: 아래쪽 60"/>
          <p:cNvSpPr/>
          <p:nvPr/>
        </p:nvSpPr>
        <p:spPr>
          <a:xfrm>
            <a:off x="10648168" y="7307465"/>
            <a:ext cx="372449" cy="522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2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2525"/>
            <a:ext cx="1905399" cy="189547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50" y="0"/>
            <a:ext cx="1082995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364974" y="912834"/>
            <a:ext cx="496820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6333179" y="692117"/>
            <a:ext cx="441435" cy="4414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3419" y="0"/>
            <a:ext cx="1368393" cy="6858000"/>
          </a:xfrm>
          <a:prstGeom prst="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76773" y="169741"/>
            <a:ext cx="4721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고딕" panose="020B0600000101010101" charset="-127"/>
                <a:ea typeface="나눔고딕" panose="020B0600000101010101" charset="-127"/>
              </a:rPr>
              <a:t>시스템 수행 시나리오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449" y="2026764"/>
            <a:ext cx="3811601" cy="45681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31218" y="1210692"/>
            <a:ext cx="1022346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5 ) </a:t>
            </a:r>
            <a:r>
              <a:rPr lang="ko-KR" altLang="en-US" sz="2800" dirty="0"/>
              <a:t>사용자의 취침시간을 파악</a:t>
            </a:r>
            <a:r>
              <a:rPr lang="en-US" altLang="ko-KR" sz="2800" dirty="0"/>
              <a:t>, </a:t>
            </a:r>
            <a:r>
              <a:rPr lang="ko-KR" altLang="en-US" sz="2800" dirty="0"/>
              <a:t>주기별로 어플로 확인 가능</a:t>
            </a:r>
          </a:p>
          <a:p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02867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2525"/>
            <a:ext cx="1905399" cy="1895475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50" y="11129"/>
            <a:ext cx="1082995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364974" y="912834"/>
            <a:ext cx="496820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6333179" y="692117"/>
            <a:ext cx="441435" cy="4414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3419" y="0"/>
            <a:ext cx="1368393" cy="6858000"/>
          </a:xfrm>
          <a:prstGeom prst="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76773" y="169741"/>
            <a:ext cx="4721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고딕" panose="020B0600000101010101" charset="-127"/>
                <a:ea typeface="나눔고딕" panose="020B0600000101010101" charset="-127"/>
              </a:rPr>
              <a:t>시스템 구성도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489512" y="3477214"/>
            <a:ext cx="10346888" cy="2985077"/>
            <a:chOff x="-3199142" y="2043313"/>
            <a:chExt cx="12637203" cy="4176982"/>
          </a:xfrm>
        </p:grpSpPr>
        <p:sp>
          <p:nvSpPr>
            <p:cNvPr id="26" name="원통형 25"/>
            <p:cNvSpPr/>
            <p:nvPr/>
          </p:nvSpPr>
          <p:spPr>
            <a:xfrm>
              <a:off x="7161782" y="2043313"/>
              <a:ext cx="2276279" cy="3999273"/>
            </a:xfrm>
            <a:prstGeom prst="can">
              <a:avLst>
                <a:gd name="adj" fmla="val 1449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정육면체 26"/>
            <p:cNvSpPr/>
            <p:nvPr/>
          </p:nvSpPr>
          <p:spPr>
            <a:xfrm>
              <a:off x="3380117" y="2043313"/>
              <a:ext cx="2092954" cy="3999273"/>
            </a:xfrm>
            <a:prstGeom prst="cube">
              <a:avLst>
                <a:gd name="adj" fmla="val 903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17610" y="2416977"/>
              <a:ext cx="1619365" cy="516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스마트폰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17610" y="3067414"/>
              <a:ext cx="1619365" cy="598822"/>
            </a:xfrm>
            <a:prstGeom prst="rect">
              <a:avLst/>
            </a:prstGeom>
            <a:ln w="50800">
              <a:solidFill>
                <a:schemeClr val="tx1"/>
              </a:solidFill>
              <a:prstDash val="sysDash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기상 시간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517610" y="3827178"/>
              <a:ext cx="1619365" cy="59882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취침 버튼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517610" y="4563382"/>
              <a:ext cx="1619365" cy="598822"/>
            </a:xfrm>
            <a:prstGeom prst="rect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수면시간 확인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517610" y="5299586"/>
              <a:ext cx="1619365" cy="59882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사용자 무게 정보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383298" y="2830643"/>
              <a:ext cx="1817968" cy="430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압력 감지 센서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482599" y="5175210"/>
              <a:ext cx="1619366" cy="598822"/>
            </a:xfrm>
            <a:prstGeom prst="rect">
              <a:avLst/>
            </a:prstGeom>
            <a:ln w="50800">
              <a:solidFill>
                <a:schemeClr val="tx1"/>
              </a:solidFill>
              <a:prstDash val="sysDash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무게 정보</a:t>
              </a:r>
            </a:p>
          </p:txBody>
        </p:sp>
        <p:sp>
          <p:nvSpPr>
            <p:cNvPr id="53" name="설명선: 왼쪽/오른쪽 화살표 52"/>
            <p:cNvSpPr/>
            <p:nvPr/>
          </p:nvSpPr>
          <p:spPr>
            <a:xfrm>
              <a:off x="5327561" y="3995959"/>
              <a:ext cx="1834220" cy="1034030"/>
            </a:xfrm>
            <a:prstGeom prst="leftRightArrowCallout">
              <a:avLst>
                <a:gd name="adj1" fmla="val 25000"/>
                <a:gd name="adj2" fmla="val 25000"/>
                <a:gd name="adj3" fmla="val 25000"/>
                <a:gd name="adj4" fmla="val 49422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Blue</a:t>
              </a:r>
            </a:p>
            <a:p>
              <a:pPr algn="ctr"/>
              <a:r>
                <a:rPr lang="en-US" altLang="ko-KR" sz="1600" b="1" dirty="0"/>
                <a:t>tooth</a:t>
              </a:r>
              <a:endParaRPr lang="ko-KR" altLang="en-US" sz="1600" b="1" dirty="0"/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 flipH="1">
              <a:off x="5580009" y="5740256"/>
              <a:ext cx="1495915" cy="5656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5473071" y="3632543"/>
              <a:ext cx="1599708" cy="33693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832681" y="3062069"/>
              <a:ext cx="886068" cy="516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전송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851914" y="5156102"/>
              <a:ext cx="886068" cy="516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전송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482599" y="4391550"/>
              <a:ext cx="1619366" cy="59882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알람 서비스 미디어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59565" y="2391457"/>
              <a:ext cx="2063219" cy="516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mtClean="0">
                  <a:solidFill>
                    <a:schemeClr val="bg1"/>
                  </a:solidFill>
                </a:rPr>
                <a:t>라즈베리파이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482599" y="3687892"/>
              <a:ext cx="1619366" cy="59882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사용자의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기상시간</a:t>
              </a:r>
            </a:p>
          </p:txBody>
        </p:sp>
        <p:sp>
          <p:nvSpPr>
            <p:cNvPr id="78" name="정육면체 77"/>
            <p:cNvSpPr/>
            <p:nvPr/>
          </p:nvSpPr>
          <p:spPr>
            <a:xfrm>
              <a:off x="-3199142" y="2221023"/>
              <a:ext cx="2092955" cy="3999272"/>
            </a:xfrm>
            <a:prstGeom prst="cube">
              <a:avLst>
                <a:gd name="adj" fmla="val 903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-3061651" y="2594687"/>
              <a:ext cx="1619365" cy="516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스마트폰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82836" y="3726015"/>
            <a:ext cx="2309314" cy="2691827"/>
            <a:chOff x="3023098" y="4083605"/>
            <a:chExt cx="2625010" cy="2514038"/>
          </a:xfrm>
        </p:grpSpPr>
        <p:sp>
          <p:nvSpPr>
            <p:cNvPr id="3" name="정육면체 2"/>
            <p:cNvSpPr/>
            <p:nvPr/>
          </p:nvSpPr>
          <p:spPr>
            <a:xfrm>
              <a:off x="3023098" y="4083605"/>
              <a:ext cx="2625010" cy="2514038"/>
            </a:xfrm>
            <a:prstGeom prst="cube">
              <a:avLst>
                <a:gd name="adj" fmla="val 12876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15750" y="4462540"/>
              <a:ext cx="1515580" cy="490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500" b="1" dirty="0">
                  <a:solidFill>
                    <a:schemeClr val="bg1"/>
                  </a:solidFill>
                </a:rPr>
                <a:t>서버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596229" y="5004143"/>
              <a:ext cx="1215703" cy="397278"/>
            </a:xfrm>
            <a:prstGeom prst="rect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취침시간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96229" y="5504790"/>
              <a:ext cx="1215703" cy="397278"/>
            </a:xfrm>
            <a:prstGeom prst="rect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기상시간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328008" y="753941"/>
            <a:ext cx="2228088" cy="2626485"/>
            <a:chOff x="1749608" y="1359066"/>
            <a:chExt cx="2130391" cy="2331125"/>
          </a:xfrm>
        </p:grpSpPr>
        <p:sp>
          <p:nvSpPr>
            <p:cNvPr id="37" name="원통형 36"/>
            <p:cNvSpPr/>
            <p:nvPr/>
          </p:nvSpPr>
          <p:spPr>
            <a:xfrm>
              <a:off x="1749608" y="1359066"/>
              <a:ext cx="2130391" cy="2331125"/>
            </a:xfrm>
            <a:prstGeom prst="can">
              <a:avLst>
                <a:gd name="adj" fmla="val 17608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03310" y="1790221"/>
              <a:ext cx="18229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</a:rPr>
                <a:t>데이터 베이스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202731" y="2218242"/>
              <a:ext cx="1274254" cy="353782"/>
            </a:xfrm>
            <a:prstGeom prst="rect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취침 시간</a:t>
              </a:r>
              <a:endParaRPr lang="ko-KR" altLang="en-US" sz="16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202731" y="2626352"/>
              <a:ext cx="1274254" cy="353782"/>
            </a:xfrm>
            <a:prstGeom prst="rect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기상 시간</a:t>
              </a:r>
              <a:endParaRPr lang="ko-KR" altLang="en-US" sz="1600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202731" y="3057851"/>
              <a:ext cx="1274254" cy="353782"/>
            </a:xfrm>
            <a:prstGeom prst="rect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주소록</a:t>
              </a:r>
              <a:endParaRPr lang="en-US" altLang="ko-KR" sz="1600" dirty="0" smtClean="0"/>
            </a:p>
          </p:txBody>
        </p:sp>
      </p:grpSp>
      <p:cxnSp>
        <p:nvCxnSpPr>
          <p:cNvPr id="42" name="직선 화살표 연결선 41"/>
          <p:cNvCxnSpPr/>
          <p:nvPr/>
        </p:nvCxnSpPr>
        <p:spPr>
          <a:xfrm>
            <a:off x="6356163" y="6105141"/>
            <a:ext cx="500150" cy="288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09369" y="4597312"/>
            <a:ext cx="490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네트워크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298137" y="1670142"/>
            <a:ext cx="310830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b="1" dirty="0" smtClean="0"/>
              <a:t>←서버 </a:t>
            </a:r>
            <a:r>
              <a:rPr lang="ko-KR" altLang="en-US" sz="1300" b="1" dirty="0" err="1" smtClean="0"/>
              <a:t>요청시</a:t>
            </a:r>
            <a:r>
              <a:rPr lang="ko-KR" altLang="en-US" sz="1300" b="1" dirty="0" smtClean="0"/>
              <a:t> 정보 제공</a:t>
            </a:r>
            <a:r>
              <a:rPr lang="ko-KR" altLang="en-US" sz="1300" dirty="0" smtClean="0"/>
              <a:t> </a:t>
            </a:r>
            <a:endParaRPr lang="ko-KR" altLang="en-US" sz="1300" b="1" dirty="0"/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6298294" y="4463721"/>
            <a:ext cx="504786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꺾임 18"/>
          <p:cNvCxnSpPr/>
          <p:nvPr/>
        </p:nvCxnSpPr>
        <p:spPr>
          <a:xfrm rot="5400000" flipH="1" flipV="1">
            <a:off x="6083143" y="1436385"/>
            <a:ext cx="1658831" cy="2891041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3326378" y="4487094"/>
            <a:ext cx="504786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4599740" y="5793804"/>
            <a:ext cx="1069497" cy="425373"/>
          </a:xfrm>
          <a:prstGeom prst="rect">
            <a:avLst/>
          </a:prstGeom>
          <a:ln w="3175">
            <a:solidFill>
              <a:schemeClr val="tx1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기상 여부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3408559" y="4686204"/>
            <a:ext cx="490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네트워크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269798" y="3978437"/>
            <a:ext cx="72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알림</a:t>
            </a:r>
            <a:endParaRPr lang="en-US" altLang="ko-KR" dirty="0" smtClean="0"/>
          </a:p>
        </p:txBody>
      </p:sp>
      <p:sp>
        <p:nvSpPr>
          <p:cNvPr id="92" name="직사각형 91"/>
          <p:cNvSpPr/>
          <p:nvPr/>
        </p:nvSpPr>
        <p:spPr>
          <a:xfrm>
            <a:off x="2979242" y="3117083"/>
            <a:ext cx="310830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b="1" dirty="0" smtClean="0"/>
              <a:t>←기상 여부를 통한 알림 발송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7547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2525"/>
            <a:ext cx="1905399" cy="18954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50" y="0"/>
            <a:ext cx="1082995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364974" y="985812"/>
            <a:ext cx="251565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3906591" y="765094"/>
            <a:ext cx="441435" cy="4414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3419" y="0"/>
            <a:ext cx="1368393" cy="6858000"/>
          </a:xfrm>
          <a:prstGeom prst="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11659" y="229122"/>
            <a:ext cx="389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137808" y="1947898"/>
            <a:ext cx="4040188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ea typeface="굴림" panose="020B0600000101010101" pitchFamily="50" charset="-127"/>
              </a:rPr>
              <a:t>서버</a:t>
            </a:r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6814998" y="1947897"/>
            <a:ext cx="4041775" cy="639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ea typeface="굴림" panose="020B0600000101010101" pitchFamily="50" charset="-127"/>
              </a:rPr>
              <a:t>클라이언트</a:t>
            </a:r>
          </a:p>
        </p:txBody>
      </p:sp>
      <p:pic>
        <p:nvPicPr>
          <p:cNvPr id="12" name="image13.gif" descr="Java SE Downloads"/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7" t="11057" r="10757" b="32607"/>
          <a:stretch>
            <a:fillRect/>
          </a:stretch>
        </p:blipFill>
        <p:spPr>
          <a:xfrm>
            <a:off x="2149872" y="2625725"/>
            <a:ext cx="1341438" cy="8032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13" name="image12.png" descr="MySQ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08" y="3584863"/>
            <a:ext cx="13890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14" name="image13.gif" descr="Java SE Downloads"/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7" t="11057" r="10757" b="32607"/>
          <a:stretch>
            <a:fillRect/>
          </a:stretch>
        </p:blipFill>
        <p:spPr>
          <a:xfrm>
            <a:off x="6895044" y="2501028"/>
            <a:ext cx="1341437" cy="8048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15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044" y="3336059"/>
            <a:ext cx="16160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14.png" descr="http://changjaeso.com/wp-content/uploads/2015/08/Spring_Interview_Question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884" y="4416965"/>
            <a:ext cx="171291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044" y="4575902"/>
            <a:ext cx="1708189" cy="170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19" y="4876801"/>
            <a:ext cx="1991573" cy="1981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50" y="0"/>
            <a:ext cx="1082995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364974" y="985812"/>
            <a:ext cx="251565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3906591" y="765094"/>
            <a:ext cx="441435" cy="4414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3419" y="0"/>
            <a:ext cx="1368393" cy="6858000"/>
          </a:xfrm>
          <a:prstGeom prst="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0546" y="352212"/>
            <a:ext cx="389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n>
                  <a:solidFill>
                    <a:srgbClr val="0D143C">
                      <a:alpha val="3000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업무 분담</a:t>
            </a:r>
            <a:endParaRPr lang="en-US" altLang="ko-KR" sz="1600" dirty="0">
              <a:ln>
                <a:solidFill>
                  <a:srgbClr val="0D143C">
                    <a:alpha val="30000"/>
                  </a:srgb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578874"/>
              </p:ext>
            </p:extLst>
          </p:nvPr>
        </p:nvGraphicFramePr>
        <p:xfrm>
          <a:off x="1424358" y="1352059"/>
          <a:ext cx="10665064" cy="539164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66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9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9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16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박광수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조건일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>
                          <a:solidFill>
                            <a:sysClr val="windowText" lastClr="000000"/>
                          </a:solidFill>
                        </a:rPr>
                        <a:t>이병창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8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자료수집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/>
                        </a:rPr>
                        <a:t>앱과 서버의 통신</a:t>
                      </a:r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/>
                        </a:rPr>
                        <a:t>관련 자료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 smtClean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라즈베리파이</a:t>
                      </a:r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관련 자료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DB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서버 관련 자료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68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설      계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baseline="0" dirty="0" smtClean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서버 </a:t>
                      </a:r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설계</a:t>
                      </a:r>
                      <a:endParaRPr lang="en-US" altLang="ko-KR" sz="1400" b="0" baseline="0" dirty="0">
                        <a:solidFill>
                          <a:sysClr val="windowText" lastClr="000000"/>
                        </a:solidFill>
                        <a:ea typeface="나눔고딕" panose="020D0604000000000000"/>
                      </a:endParaRPr>
                    </a:p>
                    <a:p>
                      <a:pPr algn="l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데이터베이스 모델 설계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무게 압력 인식</a:t>
                      </a: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/>
                        </a:rPr>
                        <a:t>Blue</a:t>
                      </a:r>
                      <a:r>
                        <a:rPr lang="en-US" altLang="ko-KR" sz="1400" b="0" baseline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/>
                        </a:rPr>
                        <a:t> tooth </a:t>
                      </a:r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/>
                        </a:rPr>
                        <a:t>관련 설계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baseline="0" dirty="0" smtClean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서버 </a:t>
                      </a:r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설계</a:t>
                      </a:r>
                      <a:endParaRPr lang="en-US" altLang="ko-KR" sz="1400" b="0" baseline="0" dirty="0">
                        <a:solidFill>
                          <a:sysClr val="windowText" lastClr="000000"/>
                        </a:solidFill>
                        <a:ea typeface="나눔고딕" panose="020D0604000000000000"/>
                      </a:endParaRPr>
                    </a:p>
                    <a:p>
                      <a:pPr algn="l" latinLnBrk="1"/>
                      <a:r>
                        <a:rPr lang="ko-KR" altLang="en-US" sz="1400" b="0" baseline="0" dirty="0" err="1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어플</a:t>
                      </a:r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 인터페이스 설계</a:t>
                      </a:r>
                      <a:endParaRPr lang="en-US" altLang="ko-KR" sz="1400" b="0" baseline="0" dirty="0">
                        <a:solidFill>
                          <a:sysClr val="windowText" lastClr="000000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68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구      현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서버 구현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데이터베이스 </a:t>
                      </a:r>
                    </a:p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데이터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입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출력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무게의 압력에 따른 데이터 </a:t>
                      </a:r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전달</a:t>
                      </a:r>
                      <a:endParaRPr lang="en-US" altLang="ko-KR" sz="1400" b="0" dirty="0" smtClean="0">
                        <a:solidFill>
                          <a:sysClr val="windowText" lastClr="000000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어플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 제작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ea typeface="나눔고딕" panose="020D0604000000000000"/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데이터베이스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ea typeface="나눔고딕" panose="020D0604000000000000"/>
                      </a:endParaRPr>
                    </a:p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데이터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입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출력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68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테 </a:t>
                      </a:r>
                      <a:r>
                        <a:rPr lang="ko-KR" altLang="en-US" sz="1800" dirty="0" err="1">
                          <a:solidFill>
                            <a:sysClr val="windowText" lastClr="000000"/>
                          </a:solidFill>
                        </a:rPr>
                        <a:t>스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800" dirty="0" err="1">
                          <a:solidFill>
                            <a:sysClr val="windowText" lastClr="000000"/>
                          </a:solidFill>
                        </a:rPr>
                        <a:t>트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무게 압력 인식 정확도 테스트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ea typeface="나눔고딕" panose="020D0604000000000000"/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압력</a:t>
                      </a:r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 인식 후 </a:t>
                      </a:r>
                      <a:r>
                        <a:rPr lang="ko-KR" altLang="en-US" sz="1400" b="0" baseline="0" dirty="0" err="1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알람</a:t>
                      </a:r>
                      <a:r>
                        <a:rPr lang="en-US" altLang="ko-KR" sz="1400" b="0" baseline="0" dirty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,</a:t>
                      </a:r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 </a:t>
                      </a:r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알림 작동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성공률 </a:t>
                      </a:r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테스트</a:t>
                      </a:r>
                      <a:endParaRPr lang="en-US" altLang="ko-KR" sz="1400" b="0" dirty="0" smtClean="0">
                        <a:solidFill>
                          <a:sysClr val="windowText" lastClr="000000"/>
                        </a:solidFill>
                        <a:ea typeface="나눔고딕" panose="020D0604000000000000"/>
                      </a:endParaRPr>
                    </a:p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사용자가 일어나지 않을 경우 </a:t>
                      </a:r>
                      <a:r>
                        <a:rPr lang="ko-KR" altLang="en-US" sz="1400" b="0" dirty="0" err="1" smtClean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알람</a:t>
                      </a:r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 </a:t>
                      </a:r>
                      <a:r>
                        <a:rPr lang="ko-KR" altLang="en-US" sz="1400" b="0" smtClean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발송 여부 테스트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ea typeface="나눔고딕" panose="020D0604000000000000"/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ea typeface="나눔고딕" panose="020D0604000000000000"/>
                        </a:rPr>
                        <a:t>통합 테스트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5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8467"/>
            <a:ext cx="1939636" cy="192953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50" y="0"/>
            <a:ext cx="1082995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450727" y="1411424"/>
            <a:ext cx="10621110" cy="5314690"/>
          </a:xfrm>
          <a:prstGeom prst="rect">
            <a:avLst/>
          </a:prstGeom>
          <a:solidFill>
            <a:srgbClr val="F6F6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364974" y="985812"/>
            <a:ext cx="251565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3906591" y="765094"/>
            <a:ext cx="441435" cy="4414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3419" y="0"/>
            <a:ext cx="1368393" cy="6858000"/>
          </a:xfrm>
          <a:prstGeom prst="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7651" y="311079"/>
            <a:ext cx="389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n>
                  <a:solidFill>
                    <a:srgbClr val="0D143C">
                      <a:alpha val="3000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수행 일정</a:t>
            </a:r>
            <a:endParaRPr lang="en-US" altLang="ko-KR" sz="1600" dirty="0">
              <a:ln>
                <a:solidFill>
                  <a:srgbClr val="0D143C">
                    <a:alpha val="30000"/>
                  </a:srgb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51837"/>
              </p:ext>
            </p:extLst>
          </p:nvPr>
        </p:nvGraphicFramePr>
        <p:xfrm>
          <a:off x="1450727" y="1411424"/>
          <a:ext cx="10621110" cy="5314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1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85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85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85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85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9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추진 사항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사전 조사</a:t>
                      </a:r>
                      <a:r>
                        <a:rPr lang="ko-KR" altLang="en-US" sz="1300" baseline="0" dirty="0"/>
                        <a:t> 및 제안서 발표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라즈베리파이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/>
                        <a:t>서버</a:t>
                      </a:r>
                      <a:r>
                        <a:rPr lang="en-US" altLang="ko-KR" sz="1300" dirty="0"/>
                        <a:t>, </a:t>
                      </a:r>
                      <a:r>
                        <a:rPr lang="en-US" altLang="ko-KR" sz="1300" dirty="0" smtClean="0"/>
                        <a:t> </a:t>
                      </a:r>
                      <a:r>
                        <a:rPr lang="en-US" altLang="ko-KR" sz="1300" dirty="0"/>
                        <a:t>API/</a:t>
                      </a:r>
                      <a:r>
                        <a:rPr lang="ko-KR" altLang="en-US" sz="1300" dirty="0"/>
                        <a:t>개발언어 학습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어플</a:t>
                      </a:r>
                      <a:r>
                        <a:rPr lang="ko-KR" altLang="en-US" sz="1300" dirty="0"/>
                        <a:t> 개발 및 서버 설계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4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프로토 타입 구현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추가 기능 구현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8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테스트 및 유지 보수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8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최종 보고서 작성 및 최적화 작업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오른쪽 화살표 25"/>
          <p:cNvSpPr/>
          <p:nvPr/>
        </p:nvSpPr>
        <p:spPr>
          <a:xfrm>
            <a:off x="5315442" y="2073348"/>
            <a:ext cx="874344" cy="265406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5315442" y="2805140"/>
            <a:ext cx="1542558" cy="221914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6117046" y="3481068"/>
            <a:ext cx="1288471" cy="275447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7288823" y="4250570"/>
            <a:ext cx="1985067" cy="231874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9194762" y="4850394"/>
            <a:ext cx="1371600" cy="287434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2" name="오른쪽 화살표 31"/>
          <p:cNvSpPr/>
          <p:nvPr/>
        </p:nvSpPr>
        <p:spPr>
          <a:xfrm>
            <a:off x="10135318" y="5591842"/>
            <a:ext cx="1646374" cy="25730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3" name="오른쪽 화살표 21"/>
          <p:cNvSpPr/>
          <p:nvPr/>
        </p:nvSpPr>
        <p:spPr>
          <a:xfrm>
            <a:off x="10759584" y="6174507"/>
            <a:ext cx="1022108" cy="25730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0096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1231022" y="1544671"/>
            <a:ext cx="9995338" cy="710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2524784" y="689154"/>
            <a:ext cx="14417" cy="616884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198020" y="317194"/>
            <a:ext cx="2061343" cy="1072745"/>
            <a:chOff x="5198020" y="317194"/>
            <a:chExt cx="2061343" cy="1072745"/>
          </a:xfrm>
        </p:grpSpPr>
        <p:sp>
          <p:nvSpPr>
            <p:cNvPr id="2" name="직사각형 1"/>
            <p:cNvSpPr/>
            <p:nvPr/>
          </p:nvSpPr>
          <p:spPr>
            <a:xfrm>
              <a:off x="5198020" y="689154"/>
              <a:ext cx="1795957" cy="700785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87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198020" y="317194"/>
              <a:ext cx="20613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>
                  <a:solidFill>
                    <a:schemeClr val="bg2">
                      <a:lumMod val="50000"/>
                    </a:schemeClr>
                  </a:solidFill>
                </a:rPr>
                <a:t>목 차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813034" y="1551774"/>
            <a:ext cx="43329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  <a:p>
            <a:r>
              <a:rPr lang="en-US" altLang="ko-KR" sz="500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  <a:p>
            <a:r>
              <a:rPr lang="en-US" altLang="ko-KR" sz="5000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  <a:p>
            <a:r>
              <a:rPr lang="en-US" altLang="ko-KR" sz="5000" dirty="0">
                <a:solidFill>
                  <a:schemeClr val="bg2">
                    <a:lumMod val="50000"/>
                  </a:schemeClr>
                </a:solidFill>
              </a:rPr>
              <a:t>4</a:t>
            </a:r>
          </a:p>
          <a:p>
            <a:r>
              <a:rPr lang="en-US" altLang="ko-KR" sz="5000" dirty="0">
                <a:solidFill>
                  <a:schemeClr val="bg2">
                    <a:lumMod val="50000"/>
                  </a:schemeClr>
                </a:solidFill>
              </a:rPr>
              <a:t>5</a:t>
            </a:r>
          </a:p>
          <a:p>
            <a:r>
              <a:rPr lang="en-US" altLang="ko-KR" sz="5000" dirty="0">
                <a:solidFill>
                  <a:schemeClr val="bg2">
                    <a:lumMod val="50000"/>
                  </a:schemeClr>
                </a:solidFill>
              </a:rPr>
              <a:t>6</a:t>
            </a:r>
          </a:p>
          <a:p>
            <a:r>
              <a:rPr lang="en-US" altLang="ko-KR" sz="5000" dirty="0">
                <a:solidFill>
                  <a:schemeClr val="bg2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36252" y="1679788"/>
            <a:ext cx="367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졸업연구개요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59140" y="2422218"/>
            <a:ext cx="395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관련 연구 및 사례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29605" y="3191211"/>
            <a:ext cx="4691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시스템 수행 시나리오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7596" y="3881721"/>
            <a:ext cx="367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시스템 구성도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2963" y="4636384"/>
            <a:ext cx="5052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개발 환경 및 개발 방법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59140" y="5388622"/>
            <a:ext cx="4267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졸업연구 수행일정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40684" y="6123311"/>
            <a:ext cx="2218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업무 분담</a:t>
            </a:r>
          </a:p>
        </p:txBody>
      </p:sp>
    </p:spTree>
    <p:extLst>
      <p:ext uri="{BB962C8B-B14F-4D97-AF65-F5344CB8AC3E}">
        <p14:creationId xmlns:p14="http://schemas.microsoft.com/office/powerpoint/2010/main" val="13533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7501"/>
            <a:ext cx="1970764" cy="19604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50" y="0"/>
            <a:ext cx="1082995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-3419" y="0"/>
            <a:ext cx="1368393" cy="6858000"/>
          </a:xfrm>
          <a:prstGeom prst="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8542" y="352212"/>
            <a:ext cx="661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n>
                  <a:solidFill>
                    <a:srgbClr val="0D143C">
                      <a:alpha val="3000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필요기술 및 참고문헌</a:t>
            </a:r>
            <a:endParaRPr lang="en-US" altLang="ko-KR" sz="1600" dirty="0">
              <a:ln>
                <a:solidFill>
                  <a:srgbClr val="0D143C">
                    <a:alpha val="30000"/>
                  </a:srgb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364974" y="1359484"/>
            <a:ext cx="10515600" cy="517842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2000" dirty="0"/>
              <a:t> </a:t>
            </a:r>
            <a:r>
              <a:rPr lang="ko-KR" altLang="en-US" sz="2000" dirty="0" err="1" smtClean="0"/>
              <a:t>라즈베리파이</a:t>
            </a:r>
            <a:r>
              <a:rPr lang="ko-KR" altLang="en-US" sz="2000" dirty="0" smtClean="0"/>
              <a:t> </a:t>
            </a:r>
            <a:endParaRPr lang="en-US" altLang="ko-KR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2000" dirty="0"/>
              <a:t>    (</a:t>
            </a:r>
            <a:r>
              <a:rPr lang="ko-KR" altLang="en-US" sz="2000" dirty="0"/>
              <a:t>서적 </a:t>
            </a:r>
            <a:r>
              <a:rPr lang="en-US" altLang="ko-KR" sz="2000" dirty="0"/>
              <a:t>: </a:t>
            </a:r>
            <a:r>
              <a:rPr lang="ko-KR" altLang="en-US" sz="2000" dirty="0"/>
              <a:t>사물인터넷을 위한 리눅스 프로그래밍 </a:t>
            </a:r>
            <a:r>
              <a:rPr lang="en-US" altLang="ko-KR" sz="2000" dirty="0"/>
              <a:t>with </a:t>
            </a:r>
            <a:r>
              <a:rPr lang="ko-KR" altLang="en-US" sz="2000" dirty="0" err="1"/>
              <a:t>라즈베리</a:t>
            </a:r>
            <a:r>
              <a:rPr lang="ko-KR" altLang="en-US" sz="2000" dirty="0"/>
              <a:t> 파이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2000" dirty="0"/>
              <a:t>     </a:t>
            </a:r>
            <a:r>
              <a:rPr lang="ko-KR" altLang="en-US" sz="2000" dirty="0"/>
              <a:t>센서 감지 프로그래밍 구현에 사용</a:t>
            </a:r>
            <a:endParaRPr lang="en-US" altLang="ko-KR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2000" dirty="0"/>
              <a:t> Spring Framework (</a:t>
            </a:r>
            <a:r>
              <a:rPr lang="ko-KR" altLang="en-US" sz="2000" dirty="0"/>
              <a:t>서적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토비의</a:t>
            </a:r>
            <a:r>
              <a:rPr lang="ko-KR" altLang="en-US" sz="2000" dirty="0"/>
              <a:t> 스프링</a:t>
            </a:r>
            <a:r>
              <a:rPr lang="en-US" altLang="ko-KR" sz="200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2000" dirty="0"/>
              <a:t>     </a:t>
            </a:r>
            <a:r>
              <a:rPr lang="ko-KR" altLang="en-US" sz="2000" dirty="0"/>
              <a:t>자바 플랫폼을 위한 오픈 소스 애플리케이션 프레임 워크 </a:t>
            </a:r>
            <a:r>
              <a:rPr lang="en-US" altLang="ko-KR" sz="2000" dirty="0"/>
              <a:t>(</a:t>
            </a:r>
            <a:r>
              <a:rPr lang="ko-KR" altLang="en-US" sz="2000" dirty="0"/>
              <a:t>서버구현에 사용</a:t>
            </a:r>
            <a:r>
              <a:rPr lang="en-US" altLang="ko-KR" sz="2000" dirty="0"/>
              <a:t>)</a:t>
            </a:r>
          </a:p>
          <a:p>
            <a:endParaRPr lang="en-US" altLang="ko-KR" sz="1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MySql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서적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이것이 </a:t>
            </a:r>
            <a:r>
              <a:rPr lang="en-US" altLang="ko-KR" sz="2000" dirty="0"/>
              <a:t>MySQL</a:t>
            </a:r>
            <a:r>
              <a:rPr lang="ko-KR" altLang="en-US" sz="2000" dirty="0"/>
              <a:t>이다 </a:t>
            </a:r>
            <a:r>
              <a:rPr lang="en-US" altLang="ko-KR" sz="2000" dirty="0"/>
              <a:t>MySQL </a:t>
            </a:r>
            <a:r>
              <a:rPr lang="ko-KR" altLang="en-US" sz="2000" dirty="0"/>
              <a:t>설치부터 </a:t>
            </a:r>
            <a:r>
              <a:rPr lang="en-US" altLang="ko-KR" sz="2000" dirty="0"/>
              <a:t>PHP </a:t>
            </a:r>
            <a:r>
              <a:rPr lang="ko-KR" altLang="en-US" sz="2000" dirty="0"/>
              <a:t>연동까지 한번에</a:t>
            </a:r>
            <a:r>
              <a:rPr lang="en-US" altLang="ko-KR" sz="2000"/>
              <a:t>!</a:t>
            </a:r>
            <a:r>
              <a:rPr lang="en-US" altLang="ko-KR" sz="2000" b="1" smtClean="0"/>
              <a:t>)</a:t>
            </a:r>
            <a:r>
              <a:rPr lang="en-US" altLang="ko-KR" sz="2000" smtClean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ko-KR" altLang="en-US" sz="2000" dirty="0"/>
              <a:t>표준 데이터베이스 질의 언어인 구조화 질의 언어</a:t>
            </a:r>
            <a:r>
              <a:rPr lang="en-US" altLang="ko-KR" sz="2000" dirty="0"/>
              <a:t>(</a:t>
            </a:r>
            <a:r>
              <a:rPr lang="en-US" altLang="ko-KR" sz="2000" b="1" dirty="0"/>
              <a:t>SQL</a:t>
            </a:r>
            <a:r>
              <a:rPr lang="en-US" altLang="ko-KR" sz="2000" dirty="0"/>
              <a:t>: Structured Query Language)</a:t>
            </a:r>
            <a:r>
              <a:rPr lang="ko-KR" altLang="en-US" sz="2000" dirty="0"/>
              <a:t>를 사용하는 공개 소스의 관계형 데이터베이스 관리 시스템</a:t>
            </a:r>
            <a:r>
              <a:rPr lang="en-US" altLang="ko-KR" sz="2000" dirty="0"/>
              <a:t>(</a:t>
            </a:r>
            <a:r>
              <a:rPr lang="ko-KR" altLang="en-US" sz="2000" dirty="0"/>
              <a:t>데이터 베이스 서버 구현에 사용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2000" dirty="0" smtClean="0"/>
              <a:t>Android studio (</a:t>
            </a:r>
            <a:r>
              <a:rPr lang="ko-KR" altLang="en-US" sz="2000" dirty="0" smtClean="0"/>
              <a:t>서적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안드로이드의 신 원리와 예제로 배운다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</a:t>
            </a:r>
            <a:r>
              <a:rPr lang="ko-KR" altLang="en-US" sz="2000" dirty="0" smtClean="0"/>
              <a:t>안드로이드 기반 </a:t>
            </a:r>
            <a:r>
              <a:rPr lang="ko-KR" altLang="en-US" sz="2000" dirty="0" err="1" smtClean="0"/>
              <a:t>어플의</a:t>
            </a:r>
            <a:r>
              <a:rPr lang="ko-KR" altLang="en-US" sz="2000" dirty="0" smtClean="0"/>
              <a:t> 인터페이스들을 구현하는데 사용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099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32159" y="2563317"/>
            <a:ext cx="36725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 &amp; A</a:t>
            </a:r>
            <a:endParaRPr lang="ko-KR" altLang="en-US" sz="8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2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39" y="0"/>
            <a:ext cx="7800431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6299" y="-1"/>
            <a:ext cx="7330363" cy="6858001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0" y="1119511"/>
            <a:ext cx="462192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621922" y="898793"/>
            <a:ext cx="441435" cy="4414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0082" y="186067"/>
            <a:ext cx="40576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연구 개발 목표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07929" y="3026977"/>
            <a:ext cx="2929758" cy="1749973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Adobe Heiti Std R" panose="020B0400000000000000" pitchFamily="34" charset="-128"/>
              </a:rPr>
              <a:t>침대</a:t>
            </a:r>
          </a:p>
        </p:txBody>
      </p:sp>
      <p:sp>
        <p:nvSpPr>
          <p:cNvPr id="11" name="타원 10"/>
          <p:cNvSpPr/>
          <p:nvPr/>
        </p:nvSpPr>
        <p:spPr>
          <a:xfrm>
            <a:off x="7666376" y="3026977"/>
            <a:ext cx="2977058" cy="1749973"/>
          </a:xfrm>
          <a:prstGeom prst="ellipse">
            <a:avLst/>
          </a:prstGeom>
          <a:solidFill>
            <a:schemeClr val="accent2">
              <a:lumMod val="75000"/>
              <a:alpha val="6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</a:rPr>
              <a:t>알람</a:t>
            </a:r>
          </a:p>
        </p:txBody>
      </p:sp>
      <p:sp>
        <p:nvSpPr>
          <p:cNvPr id="13" name="덧셈 기호 12"/>
          <p:cNvSpPr/>
          <p:nvPr/>
        </p:nvSpPr>
        <p:spPr>
          <a:xfrm>
            <a:off x="5362139" y="3026977"/>
            <a:ext cx="1608081" cy="1608081"/>
          </a:xfrm>
          <a:prstGeom prst="mathPlus">
            <a:avLst/>
          </a:prstGeom>
          <a:solidFill>
            <a:schemeClr val="accent2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2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19" y="4962525"/>
            <a:ext cx="1905399" cy="1895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50" y="0"/>
            <a:ext cx="1082995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364974" y="985812"/>
            <a:ext cx="452677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891745" y="765094"/>
            <a:ext cx="441435" cy="4414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3419" y="0"/>
            <a:ext cx="1368393" cy="6858000"/>
          </a:xfrm>
          <a:prstGeom prst="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11659" y="229122"/>
            <a:ext cx="389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고딕" panose="020B0600000101010101" charset="-127"/>
                <a:ea typeface="나눔고딕" panose="020B0600000101010101" charset="-127"/>
              </a:rPr>
              <a:t>졸업 연구 개요</a:t>
            </a:r>
          </a:p>
        </p:txBody>
      </p:sp>
      <p:sp>
        <p:nvSpPr>
          <p:cNvPr id="3" name="사각형: 둥근 모서리 2"/>
          <p:cNvSpPr/>
          <p:nvPr/>
        </p:nvSpPr>
        <p:spPr>
          <a:xfrm>
            <a:off x="1901980" y="5827077"/>
            <a:ext cx="4934915" cy="68395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불규칙한 수면 습관으로 수면 시간 부족 현상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1980" y="1551574"/>
            <a:ext cx="30214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◆ 연구 개발 배경</a:t>
            </a:r>
            <a:endParaRPr lang="en-US" altLang="ko-KR" sz="25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65" y="2192341"/>
            <a:ext cx="4633730" cy="301532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388" y="2192341"/>
            <a:ext cx="4387293" cy="301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7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19" y="4962525"/>
            <a:ext cx="1905399" cy="1895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50" y="0"/>
            <a:ext cx="1082995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364974" y="985812"/>
            <a:ext cx="452677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891745" y="765094"/>
            <a:ext cx="441435" cy="4414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3419" y="0"/>
            <a:ext cx="1368393" cy="6858000"/>
          </a:xfrm>
          <a:prstGeom prst="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11659" y="229122"/>
            <a:ext cx="389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고딕" panose="020B0600000101010101" charset="-127"/>
                <a:ea typeface="나눔고딕" panose="020B0600000101010101" charset="-127"/>
              </a:rPr>
              <a:t>졸업 연구 개요</a:t>
            </a:r>
          </a:p>
        </p:txBody>
      </p:sp>
      <p:sp>
        <p:nvSpPr>
          <p:cNvPr id="3" name="사각형: 둥근 모서리 2"/>
          <p:cNvSpPr/>
          <p:nvPr/>
        </p:nvSpPr>
        <p:spPr>
          <a:xfrm>
            <a:off x="1901980" y="5789397"/>
            <a:ext cx="5478254" cy="68395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아침에 알람이 울려도 끄고 다시 잠드는 경우 발생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80" y="2142482"/>
            <a:ext cx="4370115" cy="29316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376" y="2104047"/>
            <a:ext cx="4408792" cy="30085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01980" y="1551574"/>
            <a:ext cx="30214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◆ 연구 개발 배경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97845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4" y="4962525"/>
            <a:ext cx="1905399" cy="1895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50" y="0"/>
            <a:ext cx="1082995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364974" y="985812"/>
            <a:ext cx="452677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891745" y="765094"/>
            <a:ext cx="441435" cy="4414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3419" y="0"/>
            <a:ext cx="1368393" cy="6858000"/>
          </a:xfrm>
          <a:prstGeom prst="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11659" y="229122"/>
            <a:ext cx="389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고딕" panose="020B0600000101010101" charset="-127"/>
                <a:ea typeface="나눔고딕" panose="020B0600000101010101" charset="-127"/>
              </a:rPr>
              <a:t>졸업 연구 개요</a:t>
            </a:r>
          </a:p>
        </p:txBody>
      </p:sp>
      <p:sp>
        <p:nvSpPr>
          <p:cNvPr id="10" name="사각형: 둥근 모서리 9"/>
          <p:cNvSpPr/>
          <p:nvPr/>
        </p:nvSpPr>
        <p:spPr>
          <a:xfrm>
            <a:off x="1925522" y="5817686"/>
            <a:ext cx="4540300" cy="605844"/>
          </a:xfrm>
          <a:prstGeom prst="roundRect">
            <a:avLst/>
          </a:prstGeom>
          <a:solidFill>
            <a:schemeClr val="accent2">
              <a:lumMod val="40000"/>
              <a:lumOff val="60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▶사용자의 수면과 기상을 도와주는 기능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072" y="2192340"/>
            <a:ext cx="4345672" cy="324163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90" y="2189886"/>
            <a:ext cx="4143001" cy="32440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25522" y="1486470"/>
            <a:ext cx="30214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◆ 연구 개발 목표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73719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2525"/>
            <a:ext cx="1905399" cy="1895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50" y="0"/>
            <a:ext cx="1082995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364974" y="985812"/>
            <a:ext cx="452677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891745" y="765094"/>
            <a:ext cx="441435" cy="4414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3419" y="0"/>
            <a:ext cx="1368393" cy="6858000"/>
          </a:xfrm>
          <a:prstGeom prst="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11659" y="229122"/>
            <a:ext cx="389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고딕" panose="020B0600000101010101" charset="-127"/>
                <a:ea typeface="나눔고딕" panose="020B0600000101010101" charset="-127"/>
              </a:rPr>
              <a:t>졸업 연구 개요</a:t>
            </a:r>
          </a:p>
        </p:txBody>
      </p:sp>
      <p:sp>
        <p:nvSpPr>
          <p:cNvPr id="11" name="사각형: 둥근 모서리 10"/>
          <p:cNvSpPr/>
          <p:nvPr/>
        </p:nvSpPr>
        <p:spPr>
          <a:xfrm>
            <a:off x="1589727" y="2481635"/>
            <a:ext cx="9486905" cy="2880543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100" dirty="0">
                <a:solidFill>
                  <a:schemeClr val="tx1"/>
                </a:solidFill>
              </a:rPr>
              <a:t>▶ 아침에 일어나지 못하여 일상생활에 지장을 주지 </a:t>
            </a:r>
            <a:r>
              <a:rPr lang="ko-KR" altLang="en-US" sz="2100" dirty="0" smtClean="0">
                <a:solidFill>
                  <a:schemeClr val="tx1"/>
                </a:solidFill>
              </a:rPr>
              <a:t>않도록 </a:t>
            </a:r>
            <a:r>
              <a:rPr lang="ko-KR" altLang="en-US" sz="2100" dirty="0" err="1" smtClean="0">
                <a:solidFill>
                  <a:schemeClr val="tx1"/>
                </a:solidFill>
              </a:rPr>
              <a:t>어플을</a:t>
            </a:r>
            <a:r>
              <a:rPr lang="ko-KR" altLang="en-US" sz="2100" dirty="0" smtClean="0">
                <a:solidFill>
                  <a:schemeClr val="tx1"/>
                </a:solidFill>
              </a:rPr>
              <a:t> </a:t>
            </a:r>
            <a:endParaRPr lang="en-US" altLang="ko-KR" sz="2100" dirty="0" smtClean="0">
              <a:solidFill>
                <a:schemeClr val="tx1"/>
              </a:solidFill>
            </a:endParaRPr>
          </a:p>
          <a:p>
            <a:r>
              <a:rPr lang="en-US" altLang="ko-KR" sz="2100" dirty="0">
                <a:solidFill>
                  <a:schemeClr val="tx1"/>
                </a:solidFill>
              </a:rPr>
              <a:t> </a:t>
            </a:r>
            <a:r>
              <a:rPr lang="en-US" altLang="ko-KR" sz="2100" dirty="0" smtClean="0">
                <a:solidFill>
                  <a:schemeClr val="tx1"/>
                </a:solidFill>
              </a:rPr>
              <a:t>   </a:t>
            </a:r>
            <a:r>
              <a:rPr lang="ko-KR" altLang="en-US" sz="2100" dirty="0" smtClean="0">
                <a:solidFill>
                  <a:schemeClr val="tx1"/>
                </a:solidFill>
              </a:rPr>
              <a:t>통하여 </a:t>
            </a:r>
            <a:r>
              <a:rPr lang="ko-KR" altLang="en-US" sz="2100" dirty="0">
                <a:solidFill>
                  <a:schemeClr val="tx1"/>
                </a:solidFill>
              </a:rPr>
              <a:t>예방</a:t>
            </a:r>
            <a:endParaRPr lang="en-US" altLang="ko-KR" sz="2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100" dirty="0">
                <a:solidFill>
                  <a:schemeClr val="tx1"/>
                </a:solidFill>
              </a:rPr>
              <a:t>▶ 자신의 수면시간을 확인</a:t>
            </a:r>
            <a:endParaRPr lang="en-US" altLang="ko-KR" sz="2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100" dirty="0">
                <a:solidFill>
                  <a:schemeClr val="tx1"/>
                </a:solidFill>
              </a:rPr>
              <a:t>▶ 취침에 도움이 되는 수면음악 제공</a:t>
            </a:r>
            <a:endParaRPr lang="en-US" altLang="ko-KR" sz="21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3937" y="1605555"/>
            <a:ext cx="30214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◆ 연구 개발 효과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98575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5222"/>
            <a:ext cx="1905399" cy="18954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74" y="-7303"/>
            <a:ext cx="1082995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364974" y="985812"/>
            <a:ext cx="452677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891745" y="765094"/>
            <a:ext cx="441435" cy="4414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3419" y="0"/>
            <a:ext cx="1368393" cy="6858000"/>
          </a:xfrm>
          <a:prstGeom prst="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11659" y="229122"/>
            <a:ext cx="389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고딕" panose="020B0600000101010101" charset="-127"/>
                <a:ea typeface="나눔고딕" panose="020B0600000101010101" charset="-127"/>
              </a:rPr>
              <a:t>관련 연구 및 사례</a:t>
            </a:r>
          </a:p>
        </p:txBody>
      </p:sp>
      <p:pic>
        <p:nvPicPr>
          <p:cNvPr id="2054" name="Picture 6" descr="상품 미리보기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803" y="2234798"/>
            <a:ext cx="1699734" cy="347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상품 미리보기 이미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232" y="2234798"/>
            <a:ext cx="1706312" cy="34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775791" y="1583656"/>
            <a:ext cx="46515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/>
              <a:t>알라미</a:t>
            </a:r>
            <a:r>
              <a:rPr lang="en-US" altLang="ko-KR" sz="2500" b="1" dirty="0"/>
              <a:t>,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(Sleep If U Can)- </a:t>
            </a:r>
            <a:r>
              <a:rPr lang="ko-KR" altLang="en-US" sz="2500" b="1" dirty="0" err="1"/>
              <a:t>알람</a:t>
            </a:r>
            <a:endParaRPr lang="ko-KR" altLang="en-US" sz="2500" dirty="0"/>
          </a:p>
        </p:txBody>
      </p:sp>
      <p:pic>
        <p:nvPicPr>
          <p:cNvPr id="2056" name="Picture 8" descr="상품 미리보기 이미지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239" y="2217122"/>
            <a:ext cx="1714966" cy="350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상품 미리보기 이미지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008" y="2209977"/>
            <a:ext cx="1711886" cy="349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hape 363"/>
          <p:cNvSpPr/>
          <p:nvPr/>
        </p:nvSpPr>
        <p:spPr>
          <a:xfrm>
            <a:off x="1510321" y="6223828"/>
            <a:ext cx="7781461" cy="383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 b="1" spc="-20">
                <a:ln w="9525">
                  <a:solidFill>
                    <a:srgbClr val="404040">
                      <a:alpha val="70000"/>
                    </a:srgbClr>
                  </a:solidFill>
                </a:ln>
                <a:solidFill>
                  <a:srgbClr val="404040"/>
                </a:solidFill>
              </a:defRPr>
            </a:lvl1pPr>
          </a:lstStyle>
          <a:p>
            <a:pPr lvl="0"/>
            <a:r>
              <a:rPr lang="ko-KR" altLang="en-US" sz="2100" dirty="0">
                <a:latin typeface="19"/>
                <a:ea typeface="나눔고딕" pitchFamily="50" charset="-127"/>
              </a:rPr>
              <a:t>수학 문제나 사진 등을 찍어야 </a:t>
            </a:r>
            <a:r>
              <a:rPr lang="ko-KR" altLang="en-US" sz="2100" dirty="0" err="1">
                <a:latin typeface="19"/>
                <a:ea typeface="나눔고딕" pitchFamily="50" charset="-127"/>
              </a:rPr>
              <a:t>알람이</a:t>
            </a:r>
            <a:r>
              <a:rPr lang="ko-KR" altLang="en-US" sz="2100" dirty="0">
                <a:latin typeface="19"/>
                <a:ea typeface="나눔고딕" pitchFamily="50" charset="-127"/>
              </a:rPr>
              <a:t> 멈추는 </a:t>
            </a:r>
            <a:r>
              <a:rPr lang="ko-KR" altLang="en-US" sz="2100" dirty="0" err="1">
                <a:latin typeface="19"/>
                <a:ea typeface="나눔고딕" pitchFamily="50" charset="-127"/>
              </a:rPr>
              <a:t>알라미</a:t>
            </a:r>
            <a:endParaRPr lang="ko-KR" altLang="en-US" sz="2100" dirty="0">
              <a:latin typeface="1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117188" y="2392918"/>
            <a:ext cx="3134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◆ 우수성 및 차별성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05801" y="2910160"/>
            <a:ext cx="3067824" cy="350525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▶압력 감지 센서를 이용하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 여 사용자의 무게를 확인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▶</a:t>
            </a:r>
            <a:r>
              <a:rPr lang="ko-KR" altLang="en-US" dirty="0" err="1" smtClean="0">
                <a:solidFill>
                  <a:schemeClr val="tx1"/>
                </a:solidFill>
              </a:rPr>
              <a:t>임베디드</a:t>
            </a:r>
            <a:r>
              <a:rPr lang="ko-KR" altLang="en-US" dirty="0" smtClean="0">
                <a:solidFill>
                  <a:schemeClr val="tx1"/>
                </a:solidFill>
              </a:rPr>
              <a:t> 시스템을 통한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 간단한 조작 기능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51576" y="1571266"/>
            <a:ext cx="42833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우수성 및 차별성</a:t>
            </a:r>
            <a:endParaRPr lang="ko-KR" altLang="en-US" sz="2500" dirty="0"/>
          </a:p>
        </p:txBody>
      </p:sp>
      <p:sp>
        <p:nvSpPr>
          <p:cNvPr id="19" name="TextBox 18"/>
          <p:cNvSpPr txBox="1"/>
          <p:nvPr/>
        </p:nvSpPr>
        <p:spPr>
          <a:xfrm>
            <a:off x="8577406" y="2192341"/>
            <a:ext cx="3433451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ko-KR" altLang="en-US" dirty="0"/>
              <a:t>시스템을 </a:t>
            </a:r>
            <a:r>
              <a:rPr lang="ko-KR" altLang="en-US" dirty="0" smtClean="0"/>
              <a:t>통해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수면과 기상에 도움되는 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기능들을 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▶</a:t>
            </a:r>
            <a:r>
              <a:rPr lang="ko-KR" altLang="en-US" dirty="0"/>
              <a:t>압력 감지 센서를 이용하</a:t>
            </a:r>
            <a:endParaRPr lang="en-US" altLang="ko-KR" dirty="0"/>
          </a:p>
          <a:p>
            <a:r>
              <a:rPr lang="ko-KR" altLang="en-US" dirty="0"/>
              <a:t>   여 사용자의 무게를 확인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sz="2800" dirty="0" smtClean="0"/>
          </a:p>
          <a:p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49501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5222"/>
            <a:ext cx="1905399" cy="18954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50" y="0"/>
            <a:ext cx="1082995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364974" y="985812"/>
            <a:ext cx="452677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891745" y="765094"/>
            <a:ext cx="441435" cy="4414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3419" y="0"/>
            <a:ext cx="1368393" cy="6858000"/>
          </a:xfrm>
          <a:prstGeom prst="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11659" y="229122"/>
            <a:ext cx="389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고딕" panose="020B0600000101010101" charset="-127"/>
                <a:ea typeface="나눔고딕" panose="020B0600000101010101" charset="-127"/>
              </a:rPr>
              <a:t>관련 연구 및 사례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2831" y="1571266"/>
            <a:ext cx="42833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핸디소프트</a:t>
            </a:r>
            <a:r>
              <a:rPr lang="en-US" altLang="ko-KR" sz="2500" b="1" dirty="0"/>
              <a:t>, </a:t>
            </a:r>
            <a:r>
              <a:rPr lang="en-US" altLang="ko-KR" sz="2500" b="1" dirty="0" err="1"/>
              <a:t>IoT</a:t>
            </a:r>
            <a:r>
              <a:rPr lang="en-US" altLang="ko-KR" sz="2500" b="1" dirty="0"/>
              <a:t> </a:t>
            </a:r>
            <a:r>
              <a:rPr lang="ko-KR" altLang="en-US" sz="2500" b="1" dirty="0" err="1"/>
              <a:t>스마트베드</a:t>
            </a:r>
            <a:r>
              <a:rPr lang="ko-KR" altLang="en-US" sz="2500" b="1" dirty="0"/>
              <a:t> </a:t>
            </a:r>
            <a:endParaRPr lang="ko-KR" altLang="en-US" sz="25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399" y="2192341"/>
            <a:ext cx="5741293" cy="3793684"/>
          </a:xfrm>
          <a:prstGeom prst="rect">
            <a:avLst/>
          </a:prstGeom>
        </p:spPr>
      </p:pic>
      <p:sp>
        <p:nvSpPr>
          <p:cNvPr id="16" name="Shape 363"/>
          <p:cNvSpPr/>
          <p:nvPr/>
        </p:nvSpPr>
        <p:spPr>
          <a:xfrm>
            <a:off x="1499516" y="6215806"/>
            <a:ext cx="10283181" cy="355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 b="1" spc="-20">
                <a:ln w="9525">
                  <a:solidFill>
                    <a:srgbClr val="404040">
                      <a:alpha val="70000"/>
                    </a:srgbClr>
                  </a:solidFill>
                </a:ln>
                <a:solidFill>
                  <a:srgbClr val="404040"/>
                </a:solidFill>
              </a:defRPr>
            </a:lvl1pPr>
          </a:lstStyle>
          <a:p>
            <a:r>
              <a:rPr lang="ko-KR" altLang="en-US" sz="1900" dirty="0">
                <a:latin typeface="나눔고딕" pitchFamily="50" charset="-127"/>
                <a:ea typeface="나눔고딕" pitchFamily="50" charset="-127"/>
              </a:rPr>
              <a:t>매트리스에 장착된 센서로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수면 습관이나 신체 상태를 </a:t>
            </a:r>
            <a:r>
              <a:rPr lang="ko-KR" altLang="en-US" sz="1900" dirty="0">
                <a:latin typeface="나눔고딕" pitchFamily="50" charset="-127"/>
                <a:ea typeface="나눔고딕" pitchFamily="50" charset="-127"/>
              </a:rPr>
              <a:t>수집하여 모니터링 가능한 </a:t>
            </a:r>
            <a:r>
              <a:rPr lang="ko-KR" altLang="en-US" sz="1900" dirty="0" err="1">
                <a:latin typeface="나눔고딕" pitchFamily="50" charset="-127"/>
                <a:ea typeface="나눔고딕" pitchFamily="50" charset="-127"/>
              </a:rPr>
              <a:t>스마트베드</a:t>
            </a:r>
            <a:endParaRPr lang="ko-KR" altLang="en-US" sz="1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804779" y="2247711"/>
            <a:ext cx="3067824" cy="350525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▶</a:t>
            </a:r>
            <a:r>
              <a:rPr lang="ko-KR" altLang="en-US" dirty="0">
                <a:solidFill>
                  <a:schemeClr val="tx1"/>
                </a:solidFill>
              </a:rPr>
              <a:t>감지 센서만 </a:t>
            </a:r>
            <a:r>
              <a:rPr lang="ko-KR" altLang="en-US" dirty="0" smtClean="0">
                <a:solidFill>
                  <a:schemeClr val="tx1"/>
                </a:solidFill>
              </a:rPr>
              <a:t>부착하면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 되어 </a:t>
            </a:r>
            <a:r>
              <a:rPr lang="ko-KR" altLang="en-US" dirty="0">
                <a:solidFill>
                  <a:schemeClr val="tx1"/>
                </a:solidFill>
              </a:rPr>
              <a:t>별도의 매트 구매 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불필요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▶서버를 이용한 메시지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err="1" smtClean="0">
                <a:solidFill>
                  <a:schemeClr val="tx1"/>
                </a:solidFill>
              </a:rPr>
              <a:t>전달기능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51576" y="1571266"/>
            <a:ext cx="42833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우수성 및 차별성</a:t>
            </a:r>
            <a:endParaRPr lang="ko-KR" altLang="en-US" sz="2500" dirty="0"/>
          </a:p>
        </p:txBody>
      </p:sp>
      <p:sp>
        <p:nvSpPr>
          <p:cNvPr id="31" name="TextBox 30"/>
          <p:cNvSpPr txBox="1"/>
          <p:nvPr/>
        </p:nvSpPr>
        <p:spPr>
          <a:xfrm>
            <a:off x="8577406" y="2192341"/>
            <a:ext cx="343345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▶감지 센서만 부착하면 </a:t>
            </a:r>
            <a:r>
              <a:rPr lang="ko-KR" altLang="en-US" dirty="0" smtClean="0"/>
              <a:t>되어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별도의 </a:t>
            </a:r>
            <a:r>
              <a:rPr lang="ko-KR" altLang="en-US" dirty="0"/>
              <a:t>매트 구매 </a:t>
            </a:r>
            <a:r>
              <a:rPr lang="ko-KR" altLang="en-US" dirty="0" smtClean="0"/>
              <a:t>불필요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▶서버를 이용한 메시지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전달</a:t>
            </a:r>
            <a:r>
              <a:rPr lang="en-US" altLang="ko-KR" dirty="0"/>
              <a:t> </a:t>
            </a:r>
            <a:r>
              <a:rPr lang="ko-KR" altLang="en-US" dirty="0" smtClean="0"/>
              <a:t>기능</a:t>
            </a:r>
            <a:endParaRPr lang="en-US" altLang="ko-KR" dirty="0"/>
          </a:p>
          <a:p>
            <a:endParaRPr lang="en-US" altLang="ko-KR" sz="2800" dirty="0"/>
          </a:p>
          <a:p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98865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756</Words>
  <Application>Microsoft Office PowerPoint</Application>
  <PresentationFormat>와이드스크린</PresentationFormat>
  <Paragraphs>218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19</vt:lpstr>
      <vt:lpstr>Adobe Heiti Std R</vt:lpstr>
      <vt:lpstr>굴림</vt:lpstr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조건일</dc:creator>
  <cp:lastModifiedBy>leebc</cp:lastModifiedBy>
  <cp:revision>169</cp:revision>
  <dcterms:created xsi:type="dcterms:W3CDTF">2016-06-06T07:35:19Z</dcterms:created>
  <dcterms:modified xsi:type="dcterms:W3CDTF">2017-01-22T08:45:35Z</dcterms:modified>
</cp:coreProperties>
</file>