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70" r:id="rId9"/>
    <p:sldId id="271" r:id="rId10"/>
    <p:sldId id="262" r:id="rId11"/>
    <p:sldId id="263" r:id="rId12"/>
    <p:sldId id="264" r:id="rId13"/>
    <p:sldId id="265" r:id="rId14"/>
    <p:sldId id="268"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2" d="100"/>
          <a:sy n="92" d="100"/>
        </p:scale>
        <p:origin x="6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88DAE4E-F20F-4DF4-9504-D8456F231D7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2A7B2B4-4085-4F71-B938-7016A0EEAC44}">
      <dgm:prSet/>
      <dgm:spPr>
        <a:xfrm>
          <a:off x="569079" y="2443382"/>
          <a:ext cx="2072362" cy="720000"/>
        </a:xfrm>
        <a:prstGeom prst="rect">
          <a:avLst/>
        </a:prstGeom>
        <a:noFill/>
        <a:ln>
          <a:noFill/>
        </a:ln>
        <a:effectLst/>
      </dgm:spPr>
      <dgm:t>
        <a:bodyPr/>
        <a:lstStyle/>
        <a:p>
          <a:pPr>
            <a:buNone/>
            <a:defRPr cap="all"/>
          </a:pPr>
          <a:r>
            <a:rPr lang="en-US" cap="all" dirty="0">
              <a:solidFill>
                <a:srgbClr val="ED7D31">
                  <a:hueOff val="0"/>
                  <a:satOff val="0"/>
                  <a:lumOff val="0"/>
                  <a:alphaOff val="0"/>
                </a:srgbClr>
              </a:solidFill>
              <a:latin typeface="Verdana" panose="020B0604030504040204" pitchFamily="34" charset="0"/>
              <a:ea typeface="Verdana" panose="020B0604030504040204" pitchFamily="34" charset="0"/>
              <a:cs typeface="+mn-cs"/>
            </a:rPr>
            <a:t>Search functionality, allowing users to find hospitals by name, location, or specialty.</a:t>
          </a:r>
        </a:p>
      </dgm:t>
    </dgm:pt>
    <dgm:pt modelId="{23AF8987-D35B-4DA2-9E52-654A7C2FE94F}" type="parTrans" cxnId="{B64837CB-FF27-4E45-AC7B-323A180C18E6}">
      <dgm:prSet/>
      <dgm:spPr/>
      <dgm:t>
        <a:bodyPr/>
        <a:lstStyle/>
        <a:p>
          <a:endParaRPr lang="en-US"/>
        </a:p>
      </dgm:t>
    </dgm:pt>
    <dgm:pt modelId="{A7587D38-0621-4D6D-ABE4-1B27BC274EC9}" type="sibTrans" cxnId="{B64837CB-FF27-4E45-AC7B-323A180C18E6}">
      <dgm:prSet/>
      <dgm:spPr/>
      <dgm:t>
        <a:bodyPr/>
        <a:lstStyle/>
        <a:p>
          <a:endParaRPr lang="en-US"/>
        </a:p>
      </dgm:t>
    </dgm:pt>
    <dgm:pt modelId="{0AEEB7DE-F229-4894-B28E-290910845990}">
      <dgm:prSet/>
      <dgm:spPr>
        <a:xfrm>
          <a:off x="3004105" y="2443382"/>
          <a:ext cx="2072362" cy="720000"/>
        </a:xfrm>
        <a:prstGeom prst="rect">
          <a:avLst/>
        </a:prstGeom>
        <a:noFill/>
        <a:ln>
          <a:noFill/>
        </a:ln>
        <a:effectLst/>
      </dgm:spPr>
      <dgm:t>
        <a:bodyPr/>
        <a:lstStyle/>
        <a:p>
          <a:pPr>
            <a:buNone/>
            <a:defRPr cap="all"/>
          </a:pPr>
          <a:r>
            <a:rPr lang="en-US" cap="all" dirty="0">
              <a:solidFill>
                <a:srgbClr val="A5A5A5">
                  <a:hueOff val="0"/>
                  <a:satOff val="0"/>
                  <a:lumOff val="0"/>
                  <a:alphaOff val="0"/>
                </a:srgbClr>
              </a:solidFill>
              <a:latin typeface="Verdana" panose="020B0604030504040204" pitchFamily="34" charset="0"/>
              <a:ea typeface="Verdana" panose="020B0604030504040204" pitchFamily="34" charset="0"/>
              <a:cs typeface="+mn-cs"/>
            </a:rPr>
            <a:t>Detailed profile pages for each hospital, including services, amenities, and patient reviews.</a:t>
          </a:r>
        </a:p>
      </dgm:t>
    </dgm:pt>
    <dgm:pt modelId="{CD39CE38-FBF2-4563-9DB3-540325F198DF}" type="parTrans" cxnId="{CAF25171-AE4A-4F70-8729-2E23028F4ADF}">
      <dgm:prSet/>
      <dgm:spPr/>
      <dgm:t>
        <a:bodyPr/>
        <a:lstStyle/>
        <a:p>
          <a:endParaRPr lang="en-US"/>
        </a:p>
      </dgm:t>
    </dgm:pt>
    <dgm:pt modelId="{F5693D9E-BEC6-4B9F-A9EE-6C03902DEE1C}" type="sibTrans" cxnId="{CAF25171-AE4A-4F70-8729-2E23028F4ADF}">
      <dgm:prSet/>
      <dgm:spPr/>
      <dgm:t>
        <a:bodyPr/>
        <a:lstStyle/>
        <a:p>
          <a:endParaRPr lang="en-US"/>
        </a:p>
      </dgm:t>
    </dgm:pt>
    <dgm:pt modelId="{9D05A8DE-2E21-4385-B10D-6DC5CC3E2AD7}">
      <dgm:prSet/>
      <dgm:spPr>
        <a:xfrm>
          <a:off x="5439131" y="2443382"/>
          <a:ext cx="2072362" cy="720000"/>
        </a:xfrm>
        <a:prstGeom prst="rect">
          <a:avLst/>
        </a:prstGeom>
        <a:noFill/>
        <a:ln>
          <a:noFill/>
        </a:ln>
        <a:effectLst/>
      </dgm:spPr>
      <dgm:t>
        <a:bodyPr/>
        <a:lstStyle/>
        <a:p>
          <a:pPr>
            <a:buNone/>
            <a:defRPr cap="all"/>
          </a:pPr>
          <a:r>
            <a:rPr lang="en-US" cap="all" dirty="0">
              <a:solidFill>
                <a:srgbClr val="FFC000">
                  <a:hueOff val="0"/>
                  <a:satOff val="0"/>
                  <a:lumOff val="0"/>
                  <a:alphaOff val="0"/>
                </a:srgbClr>
              </a:solidFill>
              <a:latin typeface="Verdana" panose="020B0604030504040204" pitchFamily="34" charset="0"/>
              <a:ea typeface="Verdana" panose="020B0604030504040204" pitchFamily="34" charset="0"/>
              <a:cs typeface="+mn-cs"/>
            </a:rPr>
            <a:t>Map integration to display hospital locations.</a:t>
          </a:r>
        </a:p>
      </dgm:t>
    </dgm:pt>
    <dgm:pt modelId="{A9080C3B-14A2-4504-A271-8AFB5B9F812B}" type="parTrans" cxnId="{3407661E-B7FE-465D-9C08-9FDC758B247D}">
      <dgm:prSet/>
      <dgm:spPr/>
      <dgm:t>
        <a:bodyPr/>
        <a:lstStyle/>
        <a:p>
          <a:endParaRPr lang="en-US"/>
        </a:p>
      </dgm:t>
    </dgm:pt>
    <dgm:pt modelId="{0E4CBD7F-F905-406A-AF04-733B002BBB20}" type="sibTrans" cxnId="{3407661E-B7FE-465D-9C08-9FDC758B247D}">
      <dgm:prSet/>
      <dgm:spPr/>
      <dgm:t>
        <a:bodyPr/>
        <a:lstStyle/>
        <a:p>
          <a:endParaRPr lang="en-US"/>
        </a:p>
      </dgm:t>
    </dgm:pt>
    <dgm:pt modelId="{162D9919-9B9E-4A5B-9F95-04321164A051}">
      <dgm:prSet/>
      <dgm:spPr>
        <a:xfrm>
          <a:off x="7874157" y="2443382"/>
          <a:ext cx="2072362" cy="720000"/>
        </a:xfrm>
        <a:prstGeom prst="rect">
          <a:avLst/>
        </a:prstGeom>
        <a:noFill/>
        <a:ln>
          <a:noFill/>
        </a:ln>
        <a:effectLst/>
      </dgm:spPr>
      <dgm:t>
        <a:bodyPr/>
        <a:lstStyle/>
        <a:p>
          <a:pPr>
            <a:buNone/>
            <a:defRPr cap="all"/>
          </a:pPr>
          <a:r>
            <a:rPr lang="en-US" cap="all" dirty="0">
              <a:solidFill>
                <a:srgbClr val="5B9BD5">
                  <a:hueOff val="0"/>
                  <a:satOff val="0"/>
                  <a:lumOff val="0"/>
                  <a:alphaOff val="0"/>
                </a:srgbClr>
              </a:solidFill>
              <a:latin typeface="Verdana" panose="020B0604030504040204" pitchFamily="34" charset="0"/>
              <a:ea typeface="Verdana" panose="020B0604030504040204" pitchFamily="34" charset="0"/>
              <a:cs typeface="+mn-cs"/>
            </a:rPr>
            <a:t>User-friendly interface with large fonts and high-contrast colors</a:t>
          </a:r>
          <a:r>
            <a:rPr lang="en-US" cap="all" dirty="0">
              <a:solidFill>
                <a:srgbClr val="5B9BD5">
                  <a:hueOff val="0"/>
                  <a:satOff val="0"/>
                  <a:lumOff val="0"/>
                  <a:alphaOff val="0"/>
                </a:srgbClr>
              </a:solidFill>
              <a:latin typeface="Calibri" panose="020F0502020204030204"/>
              <a:ea typeface="+mn-ea"/>
              <a:cs typeface="+mn-cs"/>
            </a:rPr>
            <a:t>.</a:t>
          </a:r>
        </a:p>
      </dgm:t>
    </dgm:pt>
    <dgm:pt modelId="{086FF266-6654-462B-B648-D60BC95A9EBB}" type="parTrans" cxnId="{2C94D7AB-9B59-4AF0-A1D7-FBF52B6CCF32}">
      <dgm:prSet/>
      <dgm:spPr/>
      <dgm:t>
        <a:bodyPr/>
        <a:lstStyle/>
        <a:p>
          <a:endParaRPr lang="en-US"/>
        </a:p>
      </dgm:t>
    </dgm:pt>
    <dgm:pt modelId="{4DAFBAB4-AE23-4865-AFA7-4BAB851CE20B}" type="sibTrans" cxnId="{2C94D7AB-9B59-4AF0-A1D7-FBF52B6CCF32}">
      <dgm:prSet/>
      <dgm:spPr/>
      <dgm:t>
        <a:bodyPr/>
        <a:lstStyle/>
        <a:p>
          <a:endParaRPr lang="en-US"/>
        </a:p>
      </dgm:t>
    </dgm:pt>
    <dgm:pt modelId="{1F249BFB-AA07-4E53-860B-9965AAA071BA}" type="pres">
      <dgm:prSet presAssocID="{488DAE4E-F20F-4DF4-9504-D8456F231D79}" presName="root" presStyleCnt="0">
        <dgm:presLayoutVars>
          <dgm:dir/>
          <dgm:resizeHandles val="exact"/>
        </dgm:presLayoutVars>
      </dgm:prSet>
      <dgm:spPr/>
    </dgm:pt>
    <dgm:pt modelId="{087895F9-5396-45E6-91B8-95EC7E96919E}" type="pres">
      <dgm:prSet presAssocID="{E2A7B2B4-4085-4F71-B938-7016A0EEAC44}" presName="compNode" presStyleCnt="0"/>
      <dgm:spPr/>
    </dgm:pt>
    <dgm:pt modelId="{9632A39B-73A9-4F37-BF7A-54C9476DAD5A}" type="pres">
      <dgm:prSet presAssocID="{E2A7B2B4-4085-4F71-B938-7016A0EEAC44}" presName="iconBgRect" presStyleLbl="bgShp" presStyleIdx="0" presStyleCnt="4"/>
      <dgm:spPr>
        <a:xfrm>
          <a:off x="973190" y="785492"/>
          <a:ext cx="1264141" cy="1264141"/>
        </a:xfrm>
        <a:prstGeom prst="ellipse">
          <a:avLst/>
        </a:prstGeom>
        <a:solidFill>
          <a:srgbClr val="ED7D31">
            <a:hueOff val="0"/>
            <a:satOff val="0"/>
            <a:lumOff val="0"/>
            <a:alphaOff val="0"/>
          </a:srgbClr>
        </a:solidFill>
        <a:ln>
          <a:noFill/>
        </a:ln>
        <a:effectLst/>
      </dgm:spPr>
    </dgm:pt>
    <dgm:pt modelId="{995E25BA-EDD0-4864-A82F-93A2F689652B}" type="pres">
      <dgm:prSet presAssocID="{E2A7B2B4-4085-4F71-B938-7016A0EEAC44}" presName="iconRect" presStyleLbl="node1" presStyleIdx="0" presStyleCnt="4"/>
      <dgm:spPr>
        <a:xfrm>
          <a:off x="1242597" y="105490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Target Audience"/>
        </a:ext>
      </dgm:extLst>
    </dgm:pt>
    <dgm:pt modelId="{1DD35567-EE64-4760-B3C8-CA959252EE1A}" type="pres">
      <dgm:prSet presAssocID="{E2A7B2B4-4085-4F71-B938-7016A0EEAC44}" presName="spaceRect" presStyleCnt="0"/>
      <dgm:spPr/>
    </dgm:pt>
    <dgm:pt modelId="{8AB9E0C0-18E8-45CC-98E5-577B0BDA1A61}" type="pres">
      <dgm:prSet presAssocID="{E2A7B2B4-4085-4F71-B938-7016A0EEAC44}" presName="textRect" presStyleLbl="revTx" presStyleIdx="0" presStyleCnt="4">
        <dgm:presLayoutVars>
          <dgm:chMax val="1"/>
          <dgm:chPref val="1"/>
        </dgm:presLayoutVars>
      </dgm:prSet>
      <dgm:spPr/>
    </dgm:pt>
    <dgm:pt modelId="{8EE6D384-E8D7-447E-A21B-643CA2E89AAC}" type="pres">
      <dgm:prSet presAssocID="{A7587D38-0621-4D6D-ABE4-1B27BC274EC9}" presName="sibTrans" presStyleCnt="0"/>
      <dgm:spPr/>
    </dgm:pt>
    <dgm:pt modelId="{4F8D156D-E9EB-41D5-9C67-EF4CDE652CC6}" type="pres">
      <dgm:prSet presAssocID="{0AEEB7DE-F229-4894-B28E-290910845990}" presName="compNode" presStyleCnt="0"/>
      <dgm:spPr/>
    </dgm:pt>
    <dgm:pt modelId="{A1623A20-17E8-41C3-81DC-35AF1B1098F7}" type="pres">
      <dgm:prSet presAssocID="{0AEEB7DE-F229-4894-B28E-290910845990}" presName="iconBgRect" presStyleLbl="bgShp" presStyleIdx="1" presStyleCnt="4"/>
      <dgm:spPr>
        <a:xfrm>
          <a:off x="3408216" y="785492"/>
          <a:ext cx="1264141" cy="1264141"/>
        </a:xfrm>
        <a:prstGeom prst="ellipse">
          <a:avLst/>
        </a:prstGeom>
        <a:solidFill>
          <a:srgbClr val="A5A5A5">
            <a:hueOff val="0"/>
            <a:satOff val="0"/>
            <a:lumOff val="0"/>
            <a:alphaOff val="0"/>
          </a:srgbClr>
        </a:solidFill>
        <a:ln>
          <a:noFill/>
        </a:ln>
        <a:effectLst/>
      </dgm:spPr>
    </dgm:pt>
    <dgm:pt modelId="{1BDA312F-C1F9-4614-97A4-2C1C330ECD59}" type="pres">
      <dgm:prSet presAssocID="{0AEEB7DE-F229-4894-B28E-290910845990}" presName="iconRect" presStyleLbl="node1" presStyleIdx="1" presStyleCnt="4"/>
      <dgm:spPr>
        <a:xfrm>
          <a:off x="3677623" y="105490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Newspaper"/>
        </a:ext>
      </dgm:extLst>
    </dgm:pt>
    <dgm:pt modelId="{BFA1F09A-71CD-4B48-8B18-B271CF76E919}" type="pres">
      <dgm:prSet presAssocID="{0AEEB7DE-F229-4894-B28E-290910845990}" presName="spaceRect" presStyleCnt="0"/>
      <dgm:spPr/>
    </dgm:pt>
    <dgm:pt modelId="{47B80CB7-A5F1-4342-8270-55338AD5B64D}" type="pres">
      <dgm:prSet presAssocID="{0AEEB7DE-F229-4894-B28E-290910845990}" presName="textRect" presStyleLbl="revTx" presStyleIdx="1" presStyleCnt="4">
        <dgm:presLayoutVars>
          <dgm:chMax val="1"/>
          <dgm:chPref val="1"/>
        </dgm:presLayoutVars>
      </dgm:prSet>
      <dgm:spPr/>
    </dgm:pt>
    <dgm:pt modelId="{AD9AE992-0459-4B71-AA40-CCD370788FB4}" type="pres">
      <dgm:prSet presAssocID="{F5693D9E-BEC6-4B9F-A9EE-6C03902DEE1C}" presName="sibTrans" presStyleCnt="0"/>
      <dgm:spPr/>
    </dgm:pt>
    <dgm:pt modelId="{139E68BF-A8D6-4D91-A788-DDB6D28FEC9B}" type="pres">
      <dgm:prSet presAssocID="{9D05A8DE-2E21-4385-B10D-6DC5CC3E2AD7}" presName="compNode" presStyleCnt="0"/>
      <dgm:spPr/>
    </dgm:pt>
    <dgm:pt modelId="{23761890-BC30-45D8-8FED-0CC3032D453E}" type="pres">
      <dgm:prSet presAssocID="{9D05A8DE-2E21-4385-B10D-6DC5CC3E2AD7}" presName="iconBgRect" presStyleLbl="bgShp" presStyleIdx="2" presStyleCnt="4"/>
      <dgm:spPr>
        <a:xfrm>
          <a:off x="5843242" y="785492"/>
          <a:ext cx="1264141" cy="1264141"/>
        </a:xfrm>
        <a:prstGeom prst="ellipse">
          <a:avLst/>
        </a:prstGeom>
        <a:solidFill>
          <a:srgbClr val="FFC000">
            <a:hueOff val="0"/>
            <a:satOff val="0"/>
            <a:lumOff val="0"/>
            <a:alphaOff val="0"/>
          </a:srgbClr>
        </a:solidFill>
        <a:ln>
          <a:noFill/>
        </a:ln>
        <a:effectLst/>
      </dgm:spPr>
    </dgm:pt>
    <dgm:pt modelId="{A4A19C08-A43A-4607-A245-3FB2BDE746C1}" type="pres">
      <dgm:prSet presAssocID="{9D05A8DE-2E21-4385-B10D-6DC5CC3E2AD7}" presName="iconRect" presStyleLbl="node1" presStyleIdx="2" presStyleCnt="4"/>
      <dgm:spPr>
        <a:xfrm>
          <a:off x="6112649" y="105490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Marker"/>
        </a:ext>
      </dgm:extLst>
    </dgm:pt>
    <dgm:pt modelId="{F4809A86-2DA4-497F-8821-7FF62F5EFDC4}" type="pres">
      <dgm:prSet presAssocID="{9D05A8DE-2E21-4385-B10D-6DC5CC3E2AD7}" presName="spaceRect" presStyleCnt="0"/>
      <dgm:spPr/>
    </dgm:pt>
    <dgm:pt modelId="{46562B9E-F029-4B1C-857F-E9BA68E4C2C8}" type="pres">
      <dgm:prSet presAssocID="{9D05A8DE-2E21-4385-B10D-6DC5CC3E2AD7}" presName="textRect" presStyleLbl="revTx" presStyleIdx="2" presStyleCnt="4">
        <dgm:presLayoutVars>
          <dgm:chMax val="1"/>
          <dgm:chPref val="1"/>
        </dgm:presLayoutVars>
      </dgm:prSet>
      <dgm:spPr/>
    </dgm:pt>
    <dgm:pt modelId="{1EE43FD0-EC07-425C-ACDD-59B00A5909D2}" type="pres">
      <dgm:prSet presAssocID="{0E4CBD7F-F905-406A-AF04-733B002BBB20}" presName="sibTrans" presStyleCnt="0"/>
      <dgm:spPr/>
    </dgm:pt>
    <dgm:pt modelId="{3143FA7B-1B47-4FCF-90BB-6C1E3E9C1A2D}" type="pres">
      <dgm:prSet presAssocID="{162D9919-9B9E-4A5B-9F95-04321164A051}" presName="compNode" presStyleCnt="0"/>
      <dgm:spPr/>
    </dgm:pt>
    <dgm:pt modelId="{D3E7C15A-A5E8-41C4-AB97-E42804E5124B}" type="pres">
      <dgm:prSet presAssocID="{162D9919-9B9E-4A5B-9F95-04321164A051}" presName="iconBgRect" presStyleLbl="bgShp" presStyleIdx="3" presStyleCnt="4"/>
      <dgm:spPr>
        <a:xfrm>
          <a:off x="8278268" y="785492"/>
          <a:ext cx="1264141" cy="1264141"/>
        </a:xfrm>
        <a:prstGeom prst="ellipse">
          <a:avLst/>
        </a:prstGeom>
        <a:solidFill>
          <a:srgbClr val="5B9BD5">
            <a:hueOff val="0"/>
            <a:satOff val="0"/>
            <a:lumOff val="0"/>
            <a:alphaOff val="0"/>
          </a:srgbClr>
        </a:solidFill>
        <a:ln>
          <a:noFill/>
        </a:ln>
        <a:effectLst/>
      </dgm:spPr>
    </dgm:pt>
    <dgm:pt modelId="{2C8F7ABB-6F1B-4B85-AD28-216DD8490C72}" type="pres">
      <dgm:prSet presAssocID="{162D9919-9B9E-4A5B-9F95-04321164A051}" presName="iconRect" presStyleLbl="node1" presStyleIdx="3" presStyleCnt="4"/>
      <dgm:spPr>
        <a:xfrm>
          <a:off x="8547675" y="105490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Palette"/>
        </a:ext>
      </dgm:extLst>
    </dgm:pt>
    <dgm:pt modelId="{CAC1DC78-644B-4D3C-ABB5-1B842D419D24}" type="pres">
      <dgm:prSet presAssocID="{162D9919-9B9E-4A5B-9F95-04321164A051}" presName="spaceRect" presStyleCnt="0"/>
      <dgm:spPr/>
    </dgm:pt>
    <dgm:pt modelId="{B8A1EC2F-B960-42C8-9A16-B6790811A657}" type="pres">
      <dgm:prSet presAssocID="{162D9919-9B9E-4A5B-9F95-04321164A051}" presName="textRect" presStyleLbl="revTx" presStyleIdx="3" presStyleCnt="4">
        <dgm:presLayoutVars>
          <dgm:chMax val="1"/>
          <dgm:chPref val="1"/>
        </dgm:presLayoutVars>
      </dgm:prSet>
      <dgm:spPr/>
    </dgm:pt>
  </dgm:ptLst>
  <dgm:cxnLst>
    <dgm:cxn modelId="{3407661E-B7FE-465D-9C08-9FDC758B247D}" srcId="{488DAE4E-F20F-4DF4-9504-D8456F231D79}" destId="{9D05A8DE-2E21-4385-B10D-6DC5CC3E2AD7}" srcOrd="2" destOrd="0" parTransId="{A9080C3B-14A2-4504-A271-8AFB5B9F812B}" sibTransId="{0E4CBD7F-F905-406A-AF04-733B002BBB20}"/>
    <dgm:cxn modelId="{3FC09F1F-459F-43FE-A0A3-FD5E447C6090}" type="presOf" srcId="{488DAE4E-F20F-4DF4-9504-D8456F231D79}" destId="{1F249BFB-AA07-4E53-860B-9965AAA071BA}" srcOrd="0" destOrd="0" presId="urn:microsoft.com/office/officeart/2018/5/layout/IconCircleLabelList"/>
    <dgm:cxn modelId="{D78E0639-5D21-44F3-A214-F728B1053CDA}" type="presOf" srcId="{0AEEB7DE-F229-4894-B28E-290910845990}" destId="{47B80CB7-A5F1-4342-8270-55338AD5B64D}" srcOrd="0" destOrd="0" presId="urn:microsoft.com/office/officeart/2018/5/layout/IconCircleLabelList"/>
    <dgm:cxn modelId="{CAF25171-AE4A-4F70-8729-2E23028F4ADF}" srcId="{488DAE4E-F20F-4DF4-9504-D8456F231D79}" destId="{0AEEB7DE-F229-4894-B28E-290910845990}" srcOrd="1" destOrd="0" parTransId="{CD39CE38-FBF2-4563-9DB3-540325F198DF}" sibTransId="{F5693D9E-BEC6-4B9F-A9EE-6C03902DEE1C}"/>
    <dgm:cxn modelId="{97FB9881-C728-4987-A22E-BB363AB61AAB}" type="presOf" srcId="{162D9919-9B9E-4A5B-9F95-04321164A051}" destId="{B8A1EC2F-B960-42C8-9A16-B6790811A657}" srcOrd="0" destOrd="0" presId="urn:microsoft.com/office/officeart/2018/5/layout/IconCircleLabelList"/>
    <dgm:cxn modelId="{8779CC9B-94FA-4949-99D9-CB88266DE7E6}" type="presOf" srcId="{9D05A8DE-2E21-4385-B10D-6DC5CC3E2AD7}" destId="{46562B9E-F029-4B1C-857F-E9BA68E4C2C8}" srcOrd="0" destOrd="0" presId="urn:microsoft.com/office/officeart/2018/5/layout/IconCircleLabelList"/>
    <dgm:cxn modelId="{2C94D7AB-9B59-4AF0-A1D7-FBF52B6CCF32}" srcId="{488DAE4E-F20F-4DF4-9504-D8456F231D79}" destId="{162D9919-9B9E-4A5B-9F95-04321164A051}" srcOrd="3" destOrd="0" parTransId="{086FF266-6654-462B-B648-D60BC95A9EBB}" sibTransId="{4DAFBAB4-AE23-4865-AFA7-4BAB851CE20B}"/>
    <dgm:cxn modelId="{6AA193B8-C0AE-4A6A-9BB3-025F512D59CC}" type="presOf" srcId="{E2A7B2B4-4085-4F71-B938-7016A0EEAC44}" destId="{8AB9E0C0-18E8-45CC-98E5-577B0BDA1A61}" srcOrd="0" destOrd="0" presId="urn:microsoft.com/office/officeart/2018/5/layout/IconCircleLabelList"/>
    <dgm:cxn modelId="{B64837CB-FF27-4E45-AC7B-323A180C18E6}" srcId="{488DAE4E-F20F-4DF4-9504-D8456F231D79}" destId="{E2A7B2B4-4085-4F71-B938-7016A0EEAC44}" srcOrd="0" destOrd="0" parTransId="{23AF8987-D35B-4DA2-9E52-654A7C2FE94F}" sibTransId="{A7587D38-0621-4D6D-ABE4-1B27BC274EC9}"/>
    <dgm:cxn modelId="{234BD07B-DCFF-46F1-A844-402C0D37B5F5}" type="presParOf" srcId="{1F249BFB-AA07-4E53-860B-9965AAA071BA}" destId="{087895F9-5396-45E6-91B8-95EC7E96919E}" srcOrd="0" destOrd="0" presId="urn:microsoft.com/office/officeart/2018/5/layout/IconCircleLabelList"/>
    <dgm:cxn modelId="{C91770E1-4192-491C-A4AF-B77151372357}" type="presParOf" srcId="{087895F9-5396-45E6-91B8-95EC7E96919E}" destId="{9632A39B-73A9-4F37-BF7A-54C9476DAD5A}" srcOrd="0" destOrd="0" presId="urn:microsoft.com/office/officeart/2018/5/layout/IconCircleLabelList"/>
    <dgm:cxn modelId="{3A43438D-9B7F-435F-BA1F-C5E4191E52ED}" type="presParOf" srcId="{087895F9-5396-45E6-91B8-95EC7E96919E}" destId="{995E25BA-EDD0-4864-A82F-93A2F689652B}" srcOrd="1" destOrd="0" presId="urn:microsoft.com/office/officeart/2018/5/layout/IconCircleLabelList"/>
    <dgm:cxn modelId="{4BA15319-EEEC-4125-AC18-1D392E32595C}" type="presParOf" srcId="{087895F9-5396-45E6-91B8-95EC7E96919E}" destId="{1DD35567-EE64-4760-B3C8-CA959252EE1A}" srcOrd="2" destOrd="0" presId="urn:microsoft.com/office/officeart/2018/5/layout/IconCircleLabelList"/>
    <dgm:cxn modelId="{0E36C1CC-3929-4D5D-A1B2-F428EF294F4D}" type="presParOf" srcId="{087895F9-5396-45E6-91B8-95EC7E96919E}" destId="{8AB9E0C0-18E8-45CC-98E5-577B0BDA1A61}" srcOrd="3" destOrd="0" presId="urn:microsoft.com/office/officeart/2018/5/layout/IconCircleLabelList"/>
    <dgm:cxn modelId="{78AC9F1A-7834-4585-9380-511E57DBACAA}" type="presParOf" srcId="{1F249BFB-AA07-4E53-860B-9965AAA071BA}" destId="{8EE6D384-E8D7-447E-A21B-643CA2E89AAC}" srcOrd="1" destOrd="0" presId="urn:microsoft.com/office/officeart/2018/5/layout/IconCircleLabelList"/>
    <dgm:cxn modelId="{C6A9FEAC-E938-40BC-803F-F23990374DFB}" type="presParOf" srcId="{1F249BFB-AA07-4E53-860B-9965AAA071BA}" destId="{4F8D156D-E9EB-41D5-9C67-EF4CDE652CC6}" srcOrd="2" destOrd="0" presId="urn:microsoft.com/office/officeart/2018/5/layout/IconCircleLabelList"/>
    <dgm:cxn modelId="{11E17C1B-407E-40F4-BD74-260437525DB1}" type="presParOf" srcId="{4F8D156D-E9EB-41D5-9C67-EF4CDE652CC6}" destId="{A1623A20-17E8-41C3-81DC-35AF1B1098F7}" srcOrd="0" destOrd="0" presId="urn:microsoft.com/office/officeart/2018/5/layout/IconCircleLabelList"/>
    <dgm:cxn modelId="{ECCB8909-1D4B-4733-8B66-F88117E12471}" type="presParOf" srcId="{4F8D156D-E9EB-41D5-9C67-EF4CDE652CC6}" destId="{1BDA312F-C1F9-4614-97A4-2C1C330ECD59}" srcOrd="1" destOrd="0" presId="urn:microsoft.com/office/officeart/2018/5/layout/IconCircleLabelList"/>
    <dgm:cxn modelId="{3B116065-1BB4-40A3-B8B9-072C09885C5D}" type="presParOf" srcId="{4F8D156D-E9EB-41D5-9C67-EF4CDE652CC6}" destId="{BFA1F09A-71CD-4B48-8B18-B271CF76E919}" srcOrd="2" destOrd="0" presId="urn:microsoft.com/office/officeart/2018/5/layout/IconCircleLabelList"/>
    <dgm:cxn modelId="{D10274CA-867E-4C70-82EF-31A14A0E49AB}" type="presParOf" srcId="{4F8D156D-E9EB-41D5-9C67-EF4CDE652CC6}" destId="{47B80CB7-A5F1-4342-8270-55338AD5B64D}" srcOrd="3" destOrd="0" presId="urn:microsoft.com/office/officeart/2018/5/layout/IconCircleLabelList"/>
    <dgm:cxn modelId="{D3D50A4E-9060-46CF-96AF-E4FF0BD00887}" type="presParOf" srcId="{1F249BFB-AA07-4E53-860B-9965AAA071BA}" destId="{AD9AE992-0459-4B71-AA40-CCD370788FB4}" srcOrd="3" destOrd="0" presId="urn:microsoft.com/office/officeart/2018/5/layout/IconCircleLabelList"/>
    <dgm:cxn modelId="{BD822784-EC36-4ACE-8F21-D2DD75F10515}" type="presParOf" srcId="{1F249BFB-AA07-4E53-860B-9965AAA071BA}" destId="{139E68BF-A8D6-4D91-A788-DDB6D28FEC9B}" srcOrd="4" destOrd="0" presId="urn:microsoft.com/office/officeart/2018/5/layout/IconCircleLabelList"/>
    <dgm:cxn modelId="{FBDA37BD-FE04-4BC0-8A4C-ED5CDD3B8024}" type="presParOf" srcId="{139E68BF-A8D6-4D91-A788-DDB6D28FEC9B}" destId="{23761890-BC30-45D8-8FED-0CC3032D453E}" srcOrd="0" destOrd="0" presId="urn:microsoft.com/office/officeart/2018/5/layout/IconCircleLabelList"/>
    <dgm:cxn modelId="{1E9F475B-745D-4890-A830-9F7D1C9BE51A}" type="presParOf" srcId="{139E68BF-A8D6-4D91-A788-DDB6D28FEC9B}" destId="{A4A19C08-A43A-4607-A245-3FB2BDE746C1}" srcOrd="1" destOrd="0" presId="urn:microsoft.com/office/officeart/2018/5/layout/IconCircleLabelList"/>
    <dgm:cxn modelId="{ACFFCB3A-BE6F-45AD-902E-EAFAF1288A18}" type="presParOf" srcId="{139E68BF-A8D6-4D91-A788-DDB6D28FEC9B}" destId="{F4809A86-2DA4-497F-8821-7FF62F5EFDC4}" srcOrd="2" destOrd="0" presId="urn:microsoft.com/office/officeart/2018/5/layout/IconCircleLabelList"/>
    <dgm:cxn modelId="{3BB1D629-81F7-4458-8334-F95081CFF42B}" type="presParOf" srcId="{139E68BF-A8D6-4D91-A788-DDB6D28FEC9B}" destId="{46562B9E-F029-4B1C-857F-E9BA68E4C2C8}" srcOrd="3" destOrd="0" presId="urn:microsoft.com/office/officeart/2018/5/layout/IconCircleLabelList"/>
    <dgm:cxn modelId="{5AEEE9A7-2627-49DF-8C5F-9BCFF5D1BE1F}" type="presParOf" srcId="{1F249BFB-AA07-4E53-860B-9965AAA071BA}" destId="{1EE43FD0-EC07-425C-ACDD-59B00A5909D2}" srcOrd="5" destOrd="0" presId="urn:microsoft.com/office/officeart/2018/5/layout/IconCircleLabelList"/>
    <dgm:cxn modelId="{F2C2013D-FF59-4919-86E1-13EBFB95E00E}" type="presParOf" srcId="{1F249BFB-AA07-4E53-860B-9965AAA071BA}" destId="{3143FA7B-1B47-4FCF-90BB-6C1E3E9C1A2D}" srcOrd="6" destOrd="0" presId="urn:microsoft.com/office/officeart/2018/5/layout/IconCircleLabelList"/>
    <dgm:cxn modelId="{D42E58B8-FE67-43BB-8BEF-FD361DDD1B4D}" type="presParOf" srcId="{3143FA7B-1B47-4FCF-90BB-6C1E3E9C1A2D}" destId="{D3E7C15A-A5E8-41C4-AB97-E42804E5124B}" srcOrd="0" destOrd="0" presId="urn:microsoft.com/office/officeart/2018/5/layout/IconCircleLabelList"/>
    <dgm:cxn modelId="{B7B72343-A945-4DA2-B2D2-E79E704A6701}" type="presParOf" srcId="{3143FA7B-1B47-4FCF-90BB-6C1E3E9C1A2D}" destId="{2C8F7ABB-6F1B-4B85-AD28-216DD8490C72}" srcOrd="1" destOrd="0" presId="urn:microsoft.com/office/officeart/2018/5/layout/IconCircleLabelList"/>
    <dgm:cxn modelId="{8468E4D8-8596-408D-90BA-53524D3AA77D}" type="presParOf" srcId="{3143FA7B-1B47-4FCF-90BB-6C1E3E9C1A2D}" destId="{CAC1DC78-644B-4D3C-ABB5-1B842D419D24}" srcOrd="2" destOrd="0" presId="urn:microsoft.com/office/officeart/2018/5/layout/IconCircleLabelList"/>
    <dgm:cxn modelId="{FD031D3E-C00C-4CFC-80D8-8CB20907F269}" type="presParOf" srcId="{3143FA7B-1B47-4FCF-90BB-6C1E3E9C1A2D}" destId="{B8A1EC2F-B960-42C8-9A16-B6790811A65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2A39B-73A9-4F37-BF7A-54C9476DAD5A}">
      <dsp:nvSpPr>
        <dsp:cNvPr id="0" name=""/>
        <dsp:cNvSpPr/>
      </dsp:nvSpPr>
      <dsp:spPr>
        <a:xfrm>
          <a:off x="973190" y="1099954"/>
          <a:ext cx="1264141" cy="1264141"/>
        </a:xfrm>
        <a:prstGeom prst="ellipse">
          <a:avLst/>
        </a:prstGeom>
        <a:solidFill>
          <a:srgbClr val="ED7D31">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995E25BA-EDD0-4864-A82F-93A2F689652B}">
      <dsp:nvSpPr>
        <dsp:cNvPr id="0" name=""/>
        <dsp:cNvSpPr/>
      </dsp:nvSpPr>
      <dsp:spPr>
        <a:xfrm>
          <a:off x="1242597" y="1369362"/>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B9E0C0-18E8-45CC-98E5-577B0BDA1A61}">
      <dsp:nvSpPr>
        <dsp:cNvPr id="0" name=""/>
        <dsp:cNvSpPr/>
      </dsp:nvSpPr>
      <dsp:spPr>
        <a:xfrm>
          <a:off x="569079" y="2757845"/>
          <a:ext cx="2072362"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all" dirty="0">
              <a:solidFill>
                <a:srgbClr val="ED7D31">
                  <a:hueOff val="0"/>
                  <a:satOff val="0"/>
                  <a:lumOff val="0"/>
                  <a:alphaOff val="0"/>
                </a:srgbClr>
              </a:solidFill>
              <a:latin typeface="Verdana" panose="020B0604030504040204" pitchFamily="34" charset="0"/>
              <a:ea typeface="Verdana" panose="020B0604030504040204" pitchFamily="34" charset="0"/>
              <a:cs typeface="+mn-cs"/>
            </a:rPr>
            <a:t>Search functionality, allowing users to find hospitals by name, location, or specialty.</a:t>
          </a:r>
        </a:p>
      </dsp:txBody>
      <dsp:txXfrm>
        <a:off x="569079" y="2757845"/>
        <a:ext cx="2072362" cy="765000"/>
      </dsp:txXfrm>
    </dsp:sp>
    <dsp:sp modelId="{A1623A20-17E8-41C3-81DC-35AF1B1098F7}">
      <dsp:nvSpPr>
        <dsp:cNvPr id="0" name=""/>
        <dsp:cNvSpPr/>
      </dsp:nvSpPr>
      <dsp:spPr>
        <a:xfrm>
          <a:off x="3408216" y="1099954"/>
          <a:ext cx="1264141" cy="1264141"/>
        </a:xfrm>
        <a:prstGeom prst="ellipse">
          <a:avLst/>
        </a:prstGeom>
        <a:solidFill>
          <a:srgbClr val="A5A5A5">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1BDA312F-C1F9-4614-97A4-2C1C330ECD59}">
      <dsp:nvSpPr>
        <dsp:cNvPr id="0" name=""/>
        <dsp:cNvSpPr/>
      </dsp:nvSpPr>
      <dsp:spPr>
        <a:xfrm>
          <a:off x="3677623" y="1369362"/>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B80CB7-A5F1-4342-8270-55338AD5B64D}">
      <dsp:nvSpPr>
        <dsp:cNvPr id="0" name=""/>
        <dsp:cNvSpPr/>
      </dsp:nvSpPr>
      <dsp:spPr>
        <a:xfrm>
          <a:off x="3004105" y="2757845"/>
          <a:ext cx="2072362"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all" dirty="0">
              <a:solidFill>
                <a:srgbClr val="A5A5A5">
                  <a:hueOff val="0"/>
                  <a:satOff val="0"/>
                  <a:lumOff val="0"/>
                  <a:alphaOff val="0"/>
                </a:srgbClr>
              </a:solidFill>
              <a:latin typeface="Verdana" panose="020B0604030504040204" pitchFamily="34" charset="0"/>
              <a:ea typeface="Verdana" panose="020B0604030504040204" pitchFamily="34" charset="0"/>
              <a:cs typeface="+mn-cs"/>
            </a:rPr>
            <a:t>Detailed profile pages for each hospital, including services, amenities, and patient reviews.</a:t>
          </a:r>
        </a:p>
      </dsp:txBody>
      <dsp:txXfrm>
        <a:off x="3004105" y="2757845"/>
        <a:ext cx="2072362" cy="765000"/>
      </dsp:txXfrm>
    </dsp:sp>
    <dsp:sp modelId="{23761890-BC30-45D8-8FED-0CC3032D453E}">
      <dsp:nvSpPr>
        <dsp:cNvPr id="0" name=""/>
        <dsp:cNvSpPr/>
      </dsp:nvSpPr>
      <dsp:spPr>
        <a:xfrm>
          <a:off x="5843242" y="1099954"/>
          <a:ext cx="1264141" cy="1264141"/>
        </a:xfrm>
        <a:prstGeom prst="ellipse">
          <a:avLst/>
        </a:prstGeom>
        <a:solidFill>
          <a:srgbClr val="FFC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A4A19C08-A43A-4607-A245-3FB2BDE746C1}">
      <dsp:nvSpPr>
        <dsp:cNvPr id="0" name=""/>
        <dsp:cNvSpPr/>
      </dsp:nvSpPr>
      <dsp:spPr>
        <a:xfrm>
          <a:off x="6112649" y="1369362"/>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562B9E-F029-4B1C-857F-E9BA68E4C2C8}">
      <dsp:nvSpPr>
        <dsp:cNvPr id="0" name=""/>
        <dsp:cNvSpPr/>
      </dsp:nvSpPr>
      <dsp:spPr>
        <a:xfrm>
          <a:off x="5439131" y="2757845"/>
          <a:ext cx="2072362"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all" dirty="0">
              <a:solidFill>
                <a:srgbClr val="FFC000">
                  <a:hueOff val="0"/>
                  <a:satOff val="0"/>
                  <a:lumOff val="0"/>
                  <a:alphaOff val="0"/>
                </a:srgbClr>
              </a:solidFill>
              <a:latin typeface="Verdana" panose="020B0604030504040204" pitchFamily="34" charset="0"/>
              <a:ea typeface="Verdana" panose="020B0604030504040204" pitchFamily="34" charset="0"/>
              <a:cs typeface="+mn-cs"/>
            </a:rPr>
            <a:t>Map integration to display hospital locations.</a:t>
          </a:r>
        </a:p>
      </dsp:txBody>
      <dsp:txXfrm>
        <a:off x="5439131" y="2757845"/>
        <a:ext cx="2072362" cy="765000"/>
      </dsp:txXfrm>
    </dsp:sp>
    <dsp:sp modelId="{D3E7C15A-A5E8-41C4-AB97-E42804E5124B}">
      <dsp:nvSpPr>
        <dsp:cNvPr id="0" name=""/>
        <dsp:cNvSpPr/>
      </dsp:nvSpPr>
      <dsp:spPr>
        <a:xfrm>
          <a:off x="8278268" y="1099954"/>
          <a:ext cx="1264141" cy="1264141"/>
        </a:xfrm>
        <a:prstGeom prst="ellipse">
          <a:avLst/>
        </a:prstGeom>
        <a:solidFill>
          <a:srgbClr val="5B9BD5">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2C8F7ABB-6F1B-4B85-AD28-216DD8490C72}">
      <dsp:nvSpPr>
        <dsp:cNvPr id="0" name=""/>
        <dsp:cNvSpPr/>
      </dsp:nvSpPr>
      <dsp:spPr>
        <a:xfrm>
          <a:off x="8547675" y="1369362"/>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1EC2F-B960-42C8-9A16-B6790811A657}">
      <dsp:nvSpPr>
        <dsp:cNvPr id="0" name=""/>
        <dsp:cNvSpPr/>
      </dsp:nvSpPr>
      <dsp:spPr>
        <a:xfrm>
          <a:off x="7874157" y="2757845"/>
          <a:ext cx="2072362"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cap="all" dirty="0">
              <a:solidFill>
                <a:srgbClr val="5B9BD5">
                  <a:hueOff val="0"/>
                  <a:satOff val="0"/>
                  <a:lumOff val="0"/>
                  <a:alphaOff val="0"/>
                </a:srgbClr>
              </a:solidFill>
              <a:latin typeface="Verdana" panose="020B0604030504040204" pitchFamily="34" charset="0"/>
              <a:ea typeface="Verdana" panose="020B0604030504040204" pitchFamily="34" charset="0"/>
              <a:cs typeface="+mn-cs"/>
            </a:rPr>
            <a:t>User-friendly interface with large fonts and high-contrast colors</a:t>
          </a:r>
          <a:r>
            <a:rPr lang="en-US" sz="1100" kern="1200" cap="all" dirty="0">
              <a:solidFill>
                <a:srgbClr val="5B9BD5">
                  <a:hueOff val="0"/>
                  <a:satOff val="0"/>
                  <a:lumOff val="0"/>
                  <a:alphaOff val="0"/>
                </a:srgbClr>
              </a:solidFill>
              <a:latin typeface="Calibri" panose="020F0502020204030204"/>
              <a:ea typeface="+mn-ea"/>
              <a:cs typeface="+mn-cs"/>
            </a:rPr>
            <a:t>.</a:t>
          </a:r>
        </a:p>
      </dsp:txBody>
      <dsp:txXfrm>
        <a:off x="7874157" y="2757845"/>
        <a:ext cx="2072362" cy="76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Title :HOSPITAL FINDER</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02456840"/>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latin typeface="Verdana" panose="020B0604030504040204" pitchFamily="34" charset="0"/>
                          <a:ea typeface="Verdana" panose="020B0604030504040204" pitchFamily="34"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latin typeface="Verdana" panose="020B0604030504040204" pitchFamily="34" charset="0"/>
                          <a:ea typeface="Verdana" panose="020B0604030504040204" pitchFamily="34"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latin typeface="Verdana" panose="020B0604030504040204" pitchFamily="34" charset="0"/>
                          <a:ea typeface="Verdana" panose="020B0604030504040204" pitchFamily="34" charset="0"/>
                        </a:rPr>
                        <a:t>20201CDV0024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latin typeface="Verdana" panose="020B0604030504040204" pitchFamily="34" charset="0"/>
                          <a:ea typeface="Verdana" panose="020B0604030504040204" pitchFamily="34" charset="0"/>
                        </a:rPr>
                        <a:t>Joel Cherian Williams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51848"/>
                  </a:ext>
                </a:extLst>
              </a:tr>
              <a:tr h="370840">
                <a:tc>
                  <a:txBody>
                    <a:bodyPr/>
                    <a:lstStyle/>
                    <a:p>
                      <a:pPr algn="ctr"/>
                      <a:r>
                        <a:rPr lang="en-GB" dirty="0">
                          <a:latin typeface="Verdana" panose="020B0604030504040204" pitchFamily="34" charset="0"/>
                          <a:ea typeface="Verdana" panose="020B0604030504040204" pitchFamily="34" charset="0"/>
                        </a:rPr>
                        <a:t>20201CDV0014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latin typeface="Verdana" panose="020B0604030504040204" pitchFamily="34" charset="0"/>
                          <a:ea typeface="Verdana" panose="020B0604030504040204" pitchFamily="34" charset="0"/>
                        </a:rPr>
                        <a:t>Saran Silas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latin typeface="Verdana" panose="020B0604030504040204" pitchFamily="34" charset="0"/>
                          <a:ea typeface="Verdana" panose="020B0604030504040204" pitchFamily="34" charset="0"/>
                        </a:rPr>
                        <a:t>20201CDV0016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latin typeface="Verdana" panose="020B0604030504040204" pitchFamily="34" charset="0"/>
                          <a:ea typeface="Verdana" panose="020B0604030504040204" pitchFamily="34" charset="0"/>
                        </a:rPr>
                        <a:t>Dhanush MS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latin typeface="Verdana" panose="020B0604030504040204" pitchFamily="34" charset="0"/>
                          <a:ea typeface="Verdana" panose="020B0604030504040204" pitchFamily="34" charset="0"/>
                        </a:rPr>
                        <a:t>20201CDV0017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latin typeface="Verdana" panose="020B0604030504040204" pitchFamily="34" charset="0"/>
                          <a:ea typeface="Verdana" panose="020B0604030504040204" pitchFamily="34" charset="0"/>
                        </a:rPr>
                        <a:t>Abdul Samad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2000" dirty="0" err="1"/>
              <a:t>Dr.</a:t>
            </a:r>
            <a:r>
              <a:rPr lang="en-GB" sz="2000" dirty="0"/>
              <a:t> </a:t>
            </a:r>
            <a:r>
              <a:rPr lang="en-GB" sz="2000" dirty="0" err="1"/>
              <a:t>Pakruddin</a:t>
            </a:r>
            <a:r>
              <a:rPr lang="en-GB" sz="2000" dirty="0"/>
              <a:t> B</a:t>
            </a:r>
          </a:p>
          <a:p>
            <a:pPr algn="l"/>
            <a:r>
              <a:rPr lang="en-GB" sz="2000" dirty="0"/>
              <a:t>Professor</a:t>
            </a:r>
          </a:p>
          <a:p>
            <a:pPr algn="l"/>
            <a:r>
              <a:rPr lang="en-GB" sz="2000" dirty="0"/>
              <a:t>School of Computer Science &amp; Engineering</a:t>
            </a:r>
          </a:p>
          <a:p>
            <a:pPr algn="l"/>
            <a:r>
              <a:rPr lang="en-GB" sz="2000" dirty="0"/>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a:xfrm>
            <a:off x="838200" y="1825625"/>
            <a:ext cx="10515600" cy="3367477"/>
          </a:xfrm>
        </p:spPr>
        <p:txBody>
          <a:bodyPr/>
          <a:lstStyle/>
          <a:p>
            <a:r>
              <a:rPr lang="en-US" sz="2000" dirty="0"/>
              <a:t>Review(0) – Prototype of the app</a:t>
            </a:r>
          </a:p>
          <a:p>
            <a:r>
              <a:rPr lang="en-US" sz="2000" dirty="0"/>
              <a:t>Review(1) – 1</a:t>
            </a:r>
            <a:r>
              <a:rPr lang="en-US" sz="2000" baseline="30000" dirty="0"/>
              <a:t>st</a:t>
            </a:r>
            <a:r>
              <a:rPr lang="en-US" sz="2000" dirty="0"/>
              <a:t> iteration of the app</a:t>
            </a:r>
          </a:p>
          <a:p>
            <a:r>
              <a:rPr lang="en-US" sz="2000" dirty="0"/>
              <a:t>Review(2) – 2</a:t>
            </a:r>
            <a:r>
              <a:rPr lang="en-US" sz="2000" baseline="30000" dirty="0"/>
              <a:t>nd</a:t>
            </a:r>
            <a:r>
              <a:rPr lang="en-US" sz="2000" dirty="0"/>
              <a:t> iteration of the app with Google Maps API.</a:t>
            </a:r>
          </a:p>
          <a:p>
            <a:r>
              <a:rPr lang="en-US" sz="2000" dirty="0"/>
              <a:t>Review(3) – 3</a:t>
            </a:r>
            <a:r>
              <a:rPr lang="en-US" sz="2000" baseline="30000" dirty="0"/>
              <a:t>rd</a:t>
            </a:r>
            <a:r>
              <a:rPr lang="en-US" sz="2000" dirty="0"/>
              <a:t> iteration of the app with accessibility features.</a:t>
            </a:r>
          </a:p>
          <a:p>
            <a:r>
              <a:rPr lang="en-US" sz="2000" dirty="0"/>
              <a:t>Final – Stable working app</a:t>
            </a:r>
            <a:endParaRPr lang="en-IN" sz="2000" dirty="0"/>
          </a:p>
          <a:p>
            <a:endParaRPr lang="en-GB" dirty="0"/>
          </a:p>
        </p:txBody>
      </p: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492371"/>
            <a:ext cx="10515600" cy="4244196"/>
          </a:xfrm>
        </p:spPr>
        <p:txBody>
          <a:bodyPr>
            <a:normAutofit/>
          </a:bodyPr>
          <a:lstStyle/>
          <a:p>
            <a:pPr>
              <a:buFont typeface="Arial" panose="020B0604020202020204" pitchFamily="34" charset="0"/>
              <a:buChar char="•"/>
            </a:pPr>
            <a:r>
              <a:rPr lang="en-US" sz="2000" dirty="0"/>
              <a:t>Quick and convenient hospital search and location near the user's specified location.</a:t>
            </a:r>
          </a:p>
          <a:p>
            <a:pPr>
              <a:buFont typeface="Arial" panose="020B0604020202020204" pitchFamily="34" charset="0"/>
              <a:buChar char="•"/>
            </a:pPr>
            <a:r>
              <a:rPr lang="en-US" sz="2000" dirty="0"/>
              <a:t>Detailed information for each hospital, including address, contact number, website, services provided.</a:t>
            </a:r>
          </a:p>
          <a:p>
            <a:pPr>
              <a:buFont typeface="Arial" panose="020B0604020202020204" pitchFamily="34" charset="0"/>
              <a:buChar char="•"/>
            </a:pPr>
            <a:r>
              <a:rPr lang="en-US" sz="2000" dirty="0"/>
              <a:t>Integration of interactive maps for visualizing hospital locations relative to the user's current position.</a:t>
            </a:r>
          </a:p>
          <a:p>
            <a:pPr>
              <a:buFont typeface="Arial" panose="020B0604020202020204" pitchFamily="34" charset="0"/>
              <a:buChar char="•"/>
            </a:pPr>
            <a:r>
              <a:rPr lang="en-US" sz="2000" dirty="0"/>
              <a:t>Incorporation of reviews and ratings from Google to help users gauge the quality of each hospital.</a:t>
            </a:r>
          </a:p>
          <a:p>
            <a:pPr>
              <a:buFont typeface="Arial" panose="020B0604020202020204" pitchFamily="34" charset="0"/>
              <a:buChar char="•"/>
            </a:pPr>
            <a:r>
              <a:rPr lang="en-US" sz="2000" dirty="0"/>
              <a:t>Seamless navigation with in-app directions to the selected hospital, allowing users to choose their preferred mode of transportation.</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371601"/>
            <a:ext cx="10515600" cy="4494362"/>
          </a:xfrm>
        </p:spPr>
        <p:txBody>
          <a:bodyPr>
            <a:normAutofit/>
          </a:bodyPr>
          <a:lstStyle/>
          <a:p>
            <a:endParaRPr lang="en-US" dirty="0"/>
          </a:p>
          <a:p>
            <a:r>
              <a:rPr lang="en-US" sz="2000" dirty="0"/>
              <a:t>In summary, the Google Maps API integration has greatly improved the hospital finder app, offering users a seamless experience in locating healthcare facilities. The robust search, accurate location data, and dynamic map visualization enhance the app's effectiveness. Despite potential challenges, the successful implementation underscores the app's potential for future enhancements, ensuring adaptability to evolving user needs. Overall, the integration positively impacts user experience, accuracy, and real-time data updates in healthcare navigation.</a:t>
            </a: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199" y="1825625"/>
            <a:ext cx="11143891" cy="4351338"/>
          </a:xfrm>
        </p:spPr>
        <p:txBody>
          <a:bodyPr/>
          <a:lstStyle/>
          <a:p>
            <a:pPr marL="0" marR="0">
              <a:spcBef>
                <a:spcPts val="0"/>
              </a:spcBef>
              <a:spcAft>
                <a:spcPts val="0"/>
              </a:spcAft>
            </a:pPr>
            <a:r>
              <a:rPr lang="en-US" sz="2000" dirty="0">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1] ANDROID BASED HOSPITAL FINDER APPLICATION USING GLOBAL POSITIONING SYSTEM(GPS)</a:t>
            </a:r>
          </a:p>
          <a:p>
            <a:pPr marL="0" marR="0">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[2]	Hospital Locator and Bed Availability Detector for Emergency Cases - IRJET</a:t>
            </a:r>
          </a:p>
          <a:p>
            <a:pPr marL="0" marR="0">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[3]	Implementation of Hospital Finder</a:t>
            </a:r>
          </a:p>
          <a:p>
            <a:pPr marL="0" marR="0">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[4]	Hospital Real-Time Location System (A Practical Approach in Healthcare): A Narrative Review Article</a:t>
            </a:r>
          </a:p>
          <a:p>
            <a:pPr marL="0" marR="0">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[5] Hospital Location Selection: A Systematic Literature Review on Methodologies and Applications</a:t>
            </a: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545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Achievements (if any)</a:t>
            </a:r>
          </a:p>
        </p:txBody>
      </p:sp>
      <p:sp>
        <p:nvSpPr>
          <p:cNvPr id="3" name="Content Placeholder 2"/>
          <p:cNvSpPr>
            <a:spLocks noGrp="1"/>
          </p:cNvSpPr>
          <p:nvPr>
            <p:ph idx="1"/>
          </p:nvPr>
        </p:nvSpPr>
        <p:spPr/>
        <p:txBody>
          <a:bodyPr>
            <a:normAutofit/>
          </a:bodyPr>
          <a:lstStyle/>
          <a:p>
            <a:r>
              <a:rPr lang="en-GB" sz="2000" dirty="0"/>
              <a:t>We have successfully achieved the entire working of an hospital finder app with all the integration level successfully completed.</a:t>
            </a:r>
          </a:p>
          <a:p>
            <a:r>
              <a:rPr lang="en-GB" sz="2000" dirty="0"/>
              <a:t>We also completed the testing process with the app working perfectly fine to display the hospitals that are close by as per the customer’s requirement.</a:t>
            </a:r>
          </a:p>
        </p:txBody>
      </p:sp>
    </p:spTree>
    <p:extLst>
      <p:ext uri="{BB962C8B-B14F-4D97-AF65-F5344CB8AC3E}">
        <p14:creationId xmlns:p14="http://schemas.microsoft.com/office/powerpoint/2010/main" val="222311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536276" y="1428810"/>
            <a:ext cx="10515600" cy="4351338"/>
          </a:xfrm>
        </p:spPr>
        <p:txBody>
          <a:bodyPr>
            <a:normAutofit/>
          </a:bodyPr>
          <a:lstStyle/>
          <a:p>
            <a:r>
              <a:rPr lang="en-US" sz="2000" b="1" dirty="0"/>
              <a:t>Problem Statement</a:t>
            </a:r>
            <a:r>
              <a:rPr lang="en-US" sz="2000" dirty="0"/>
              <a:t>: During medical emergencies, common people always face problems in deciding which hospital they should visit for required treatment. They wander from one hospital to another in search of medical facilities, medicines, blood supply, etc. Hospital Finder will solve this problem by allowing people to search for nearby hospitals on the basis of medical treatment, specialist doctors, medicine/blood availability, </a:t>
            </a:r>
            <a:r>
              <a:rPr lang="en-US" sz="2000" dirty="0" err="1"/>
              <a:t>etc</a:t>
            </a:r>
            <a:endParaRPr lang="en-US" sz="2000" dirty="0"/>
          </a:p>
          <a:p>
            <a:r>
              <a:rPr lang="en-US" sz="2000" dirty="0"/>
              <a:t>The </a:t>
            </a:r>
            <a:r>
              <a:rPr lang="en-US" sz="2000" b="1" dirty="0"/>
              <a:t>Hospital Finder</a:t>
            </a:r>
            <a:r>
              <a:rPr lang="en-US" sz="2000" dirty="0"/>
              <a:t> project is an Android app that allows users to find hospitals in their area and get information about them, such as location, contact information, and hours of operation. The app is designed to help users quickly and easily find the nearest hospital that can provide the care they need.</a:t>
            </a:r>
            <a:endParaRPr lang="en-GB" sz="2000" dirty="0"/>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98" y="60386"/>
            <a:ext cx="11060502" cy="379562"/>
          </a:xfrm>
        </p:spPr>
        <p:txBody>
          <a:bodyPr>
            <a:normAutofit fontScale="90000"/>
          </a:bodyPr>
          <a:lstStyle/>
          <a:p>
            <a:r>
              <a:rPr lang="en-GB" b="1" dirty="0"/>
              <a:t>Literature Review</a:t>
            </a:r>
          </a:p>
        </p:txBody>
      </p:sp>
      <p:sp>
        <p:nvSpPr>
          <p:cNvPr id="3" name="Content Placeholder 2"/>
          <p:cNvSpPr>
            <a:spLocks noGrp="1"/>
          </p:cNvSpPr>
          <p:nvPr>
            <p:ph idx="1"/>
          </p:nvPr>
        </p:nvSpPr>
        <p:spPr>
          <a:xfrm>
            <a:off x="293298" y="439948"/>
            <a:ext cx="11060502" cy="5417388"/>
          </a:xfrm>
        </p:spPr>
        <p:txBody>
          <a:bodyPr>
            <a:normAutofit fontScale="25000" lnSpcReduction="20000"/>
          </a:bodyPr>
          <a:lstStyle/>
          <a:p>
            <a:pPr marL="0" algn="ctr" rtl="0" eaLnBrk="1" fontAlgn="t" latinLnBrk="0" hangingPunct="1">
              <a:spcBef>
                <a:spcPts val="0"/>
              </a:spcBef>
              <a:spcAft>
                <a:spcPts val="0"/>
              </a:spcAft>
            </a:pPr>
            <a:r>
              <a:rPr lang="en-US" sz="8000" b="1" i="0" u="none" strike="noStrike" kern="1200" dirty="0">
                <a:solidFill>
                  <a:srgbClr val="FFFFFF"/>
                </a:solidFill>
                <a:effectLst/>
                <a:latin typeface="Verdana" panose="020B0604030504040204" pitchFamily="34" charset="0"/>
                <a:ea typeface="Verdana" panose="020B0604030504040204" pitchFamily="34" charset="0"/>
              </a:rPr>
              <a:t>Year, Name of the journal</a:t>
            </a:r>
            <a:endParaRPr lang="en-US" sz="8000" b="0" i="0" u="none" strike="noStrike" dirty="0">
              <a:effectLst/>
              <a:latin typeface="Arial" panose="020B0604020202020204" pitchFamily="34" charset="0"/>
            </a:endParaRPr>
          </a:p>
          <a:p>
            <a:pPr>
              <a:buFont typeface="+mj-lt"/>
              <a:buAutoNum type="arabicPeriod"/>
            </a:pPr>
            <a:r>
              <a:rPr lang="en-US" sz="8000" dirty="0"/>
              <a:t>Paper: "ANDROID BASED HOSPITAL FINDER APPLICATION USING GLOBAL POSITIONING SYSTEM(GPS)"</a:t>
            </a:r>
          </a:p>
          <a:p>
            <a:pPr marL="742950" lvl="1" indent="-285750">
              <a:buFont typeface="+mj-lt"/>
              <a:buAutoNum type="arabicPeriod"/>
            </a:pPr>
            <a:r>
              <a:rPr lang="en-US" sz="8000" dirty="0"/>
              <a:t>Authors: Muhammad Wasim Munir, Syed Muhammad </a:t>
            </a:r>
            <a:r>
              <a:rPr lang="en-US" sz="8000" dirty="0" err="1"/>
              <a:t>Omair</a:t>
            </a:r>
            <a:r>
              <a:rPr lang="en-US" sz="8000" dirty="0"/>
              <a:t>, M. Zeeshan </a:t>
            </a:r>
            <a:r>
              <a:rPr lang="en-US" sz="8000" dirty="0" err="1"/>
              <a:t>ul</a:t>
            </a:r>
            <a:r>
              <a:rPr lang="en-US" sz="8000" dirty="0"/>
              <a:t> Haque</a:t>
            </a:r>
          </a:p>
          <a:p>
            <a:pPr marL="742950" lvl="1" indent="-285750">
              <a:buFont typeface="+mj-lt"/>
              <a:buAutoNum type="arabicPeriod"/>
            </a:pPr>
            <a:r>
              <a:rPr lang="en-US" sz="8000" dirty="0"/>
              <a:t>Journal: International Journal of Computer Applications</a:t>
            </a:r>
          </a:p>
          <a:p>
            <a:pPr marL="742950" lvl="1" indent="-285750">
              <a:buFont typeface="+mj-lt"/>
              <a:buAutoNum type="arabicPeriod"/>
            </a:pPr>
            <a:r>
              <a:rPr lang="en-US" sz="8000" dirty="0"/>
              <a:t>Publication Date: May 2015</a:t>
            </a:r>
          </a:p>
          <a:p>
            <a:pPr>
              <a:buFont typeface="+mj-lt"/>
              <a:buAutoNum type="arabicPeriod"/>
            </a:pPr>
            <a:r>
              <a:rPr lang="en-US" sz="8000" dirty="0"/>
              <a:t>Paper: "Hospital Locator and Bed Availability Detector for Emergency Cases"</a:t>
            </a:r>
          </a:p>
          <a:p>
            <a:pPr marL="742950" lvl="1" indent="-285750">
              <a:buFont typeface="+mj-lt"/>
              <a:buAutoNum type="arabicPeriod"/>
            </a:pPr>
            <a:r>
              <a:rPr lang="en-US" sz="8000" dirty="0"/>
              <a:t>Authors: Syed Farzana, </a:t>
            </a:r>
            <a:r>
              <a:rPr lang="en-US" sz="8000" dirty="0" err="1"/>
              <a:t>Kanakam</a:t>
            </a:r>
            <a:r>
              <a:rPr lang="en-US" sz="8000" dirty="0"/>
              <a:t> </a:t>
            </a:r>
            <a:r>
              <a:rPr lang="en-US" sz="8000" dirty="0" err="1"/>
              <a:t>Sasikalyan</a:t>
            </a:r>
            <a:r>
              <a:rPr lang="en-US" sz="8000" dirty="0"/>
              <a:t>, </a:t>
            </a:r>
            <a:r>
              <a:rPr lang="en-US" sz="8000" dirty="0" err="1"/>
              <a:t>Jasti</a:t>
            </a:r>
            <a:r>
              <a:rPr lang="en-US" sz="8000" dirty="0"/>
              <a:t> </a:t>
            </a:r>
            <a:r>
              <a:rPr lang="en-US" sz="8000" dirty="0" err="1"/>
              <a:t>Manikanta</a:t>
            </a:r>
            <a:r>
              <a:rPr lang="en-US" sz="8000" dirty="0"/>
              <a:t>, </a:t>
            </a:r>
            <a:r>
              <a:rPr lang="en-US" sz="8000" dirty="0" err="1"/>
              <a:t>Kommalapati</a:t>
            </a:r>
            <a:r>
              <a:rPr lang="en-US" sz="8000" dirty="0"/>
              <a:t> Manoj, </a:t>
            </a:r>
            <a:r>
              <a:rPr lang="en-US" sz="8000" dirty="0" err="1"/>
              <a:t>Choppara</a:t>
            </a:r>
            <a:r>
              <a:rPr lang="en-US" sz="8000" dirty="0"/>
              <a:t> Prasanth</a:t>
            </a:r>
          </a:p>
          <a:p>
            <a:pPr marL="742950" lvl="1" indent="-285750">
              <a:buFont typeface="+mj-lt"/>
              <a:buAutoNum type="arabicPeriod"/>
            </a:pPr>
            <a:r>
              <a:rPr lang="en-US" sz="8000" dirty="0"/>
              <a:t>Journal: IRJET Journal</a:t>
            </a:r>
          </a:p>
          <a:p>
            <a:pPr marL="742950" lvl="1" indent="-285750">
              <a:buFont typeface="+mj-lt"/>
              <a:buAutoNum type="arabicPeriod"/>
            </a:pPr>
            <a:r>
              <a:rPr lang="en-US" sz="8000" dirty="0"/>
              <a:t>Publication Date: Jan 19, 2023</a:t>
            </a:r>
          </a:p>
          <a:p>
            <a:pPr>
              <a:buFont typeface="+mj-lt"/>
              <a:buAutoNum type="arabicPeriod"/>
            </a:pPr>
            <a:r>
              <a:rPr lang="en-US" sz="8000" dirty="0"/>
              <a:t>Paper: "Implementation of Hospital-Finder"</a:t>
            </a:r>
          </a:p>
          <a:p>
            <a:pPr marL="742950" lvl="1" indent="-285750">
              <a:buFont typeface="+mj-lt"/>
              <a:buAutoNum type="arabicPeriod"/>
            </a:pPr>
            <a:r>
              <a:rPr lang="en-US" sz="8000" dirty="0"/>
              <a:t>Authors: Shivam Bajpai, Tushar Modi, </a:t>
            </a:r>
            <a:r>
              <a:rPr lang="en-US" sz="8000" dirty="0" err="1"/>
              <a:t>Vatsalya</a:t>
            </a:r>
            <a:r>
              <a:rPr lang="en-US" sz="8000" dirty="0"/>
              <a:t> Vinay Sinha, Vidhi Jaiswal</a:t>
            </a:r>
          </a:p>
          <a:p>
            <a:pPr marL="742950" lvl="1" indent="-285750">
              <a:buFont typeface="+mj-lt"/>
              <a:buAutoNum type="arabicPeriod"/>
            </a:pPr>
            <a:r>
              <a:rPr lang="en-US" sz="8000" dirty="0"/>
              <a:t>Journal: International Journal of Research Publication and Reviews</a:t>
            </a:r>
          </a:p>
          <a:p>
            <a:pPr marL="742950" lvl="1" indent="-285750">
              <a:buFont typeface="+mj-lt"/>
              <a:buAutoNum type="arabicPeriod"/>
            </a:pPr>
            <a:r>
              <a:rPr lang="en-US" sz="8000" dirty="0"/>
              <a:t>Publication Date: April 2023</a:t>
            </a:r>
          </a:p>
          <a:p>
            <a:pPr>
              <a:buFont typeface="+mj-lt"/>
              <a:buAutoNum type="arabicPeriod"/>
            </a:pPr>
            <a:r>
              <a:rPr lang="en-US" sz="8000" dirty="0"/>
              <a:t>Paper: "Hospital Real-Time Location System (A Practical Approach in Healthcare)"</a:t>
            </a:r>
          </a:p>
          <a:p>
            <a:pPr marL="742950" lvl="1" indent="-285750">
              <a:buFont typeface="+mj-lt"/>
              <a:buAutoNum type="arabicPeriod"/>
            </a:pPr>
            <a:r>
              <a:rPr lang="en-US" sz="8000" dirty="0"/>
              <a:t>Authors: Leila GHOLAMHOSSEINI, Farahnaz SADOUGHI, </a:t>
            </a:r>
            <a:r>
              <a:rPr lang="en-US" sz="8000" dirty="0" err="1"/>
              <a:t>Aliasghar</a:t>
            </a:r>
            <a:r>
              <a:rPr lang="en-US" sz="8000" dirty="0"/>
              <a:t> SAFAEI</a:t>
            </a:r>
          </a:p>
          <a:p>
            <a:pPr marL="742950" lvl="1" indent="-285750">
              <a:buFont typeface="+mj-lt"/>
              <a:buAutoNum type="arabicPeriod"/>
            </a:pPr>
            <a:r>
              <a:rPr lang="en-US" sz="8000" dirty="0"/>
              <a:t>Journal: Iran J Public Health</a:t>
            </a:r>
          </a:p>
          <a:p>
            <a:pPr marL="742950" lvl="1" indent="-285750">
              <a:buFont typeface="+mj-lt"/>
              <a:buAutoNum type="arabicPeriod"/>
            </a:pPr>
            <a:r>
              <a:rPr lang="en-US" sz="8000" dirty="0"/>
              <a:t>Publication Date: Apr 2019</a:t>
            </a:r>
          </a:p>
          <a:p>
            <a:pPr marL="0" algn="ctr" rtl="0" eaLnBrk="1" fontAlgn="t" latinLnBrk="0" hangingPunct="1">
              <a:spcBef>
                <a:spcPts val="0"/>
              </a:spcBef>
              <a:spcAft>
                <a:spcPts val="0"/>
              </a:spcAft>
            </a:pPr>
            <a:r>
              <a:rPr lang="en-US" sz="6200" b="1" i="0" u="none" strike="noStrike" kern="1200" dirty="0">
                <a:solidFill>
                  <a:srgbClr val="FFFFFF"/>
                </a:solidFill>
                <a:effectLst/>
                <a:latin typeface="Verdana" panose="020B0604030504040204" pitchFamily="34" charset="0"/>
                <a:ea typeface="Verdana" panose="020B0604030504040204" pitchFamily="34" charset="0"/>
              </a:rPr>
              <a:t>Title of the Paper</a:t>
            </a:r>
            <a:endParaRPr lang="en-US" sz="62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6200" b="1" i="0" u="none" strike="noStrike" kern="1200" dirty="0">
                <a:solidFill>
                  <a:srgbClr val="FFFFFF"/>
                </a:solidFill>
                <a:effectLst/>
                <a:latin typeface="Verdana" panose="020B0604030504040204" pitchFamily="34" charset="0"/>
                <a:ea typeface="Verdana" panose="020B0604030504040204" pitchFamily="34" charset="0"/>
              </a:rPr>
              <a:t>Authors of the Paper</a:t>
            </a:r>
            <a:endParaRPr lang="en-US" sz="62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Verdana" panose="020B0604030504040204" pitchFamily="34" charset="0"/>
                <a:ea typeface="Verdana" panose="020B0604030504040204" pitchFamily="34" charset="0"/>
              </a:rPr>
              <a:t>Methodology</a:t>
            </a:r>
            <a:endParaRPr lang="en-US"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Verdana" panose="020B0604030504040204" pitchFamily="34" charset="0"/>
                <a:ea typeface="Verdana" panose="020B0604030504040204" pitchFamily="34" charset="0"/>
              </a:rPr>
              <a:t>Merits</a:t>
            </a:r>
            <a:endParaRPr lang="en-US" sz="1800" b="0" i="0" u="none" strike="noStrike" dirty="0">
              <a:effectLst/>
              <a:latin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639"/>
            <a:ext cx="10515600" cy="603398"/>
          </a:xfrm>
        </p:spPr>
        <p:txBody>
          <a:bodyPr>
            <a:normAutofit fontScale="90000"/>
          </a:bodyPr>
          <a:lstStyle/>
          <a:p>
            <a:r>
              <a:rPr lang="en-GB" b="1" dirty="0"/>
              <a:t>Research Gaps Identified</a:t>
            </a:r>
          </a:p>
        </p:txBody>
      </p:sp>
      <p:sp>
        <p:nvSpPr>
          <p:cNvPr id="3" name="Content Placeholder 2"/>
          <p:cNvSpPr>
            <a:spLocks noGrp="1"/>
          </p:cNvSpPr>
          <p:nvPr>
            <p:ph idx="1"/>
          </p:nvPr>
        </p:nvSpPr>
        <p:spPr>
          <a:xfrm>
            <a:off x="603850" y="612476"/>
            <a:ext cx="10679502" cy="5287992"/>
          </a:xfrm>
        </p:spPr>
        <p:txBody>
          <a:bodyPr>
            <a:normAutofit fontScale="70000" lnSpcReduction="20000"/>
          </a:bodyPr>
          <a:lstStyle/>
          <a:p>
            <a:pPr>
              <a:buFont typeface="+mj-lt"/>
              <a:buAutoNum type="arabicPeriod"/>
            </a:pPr>
            <a:r>
              <a:rPr lang="en-US" sz="2900" dirty="0"/>
              <a:t>Integration of real-time data: The papers highlight the challenge of limited accessibility to real-time information in hospital finder applications. A potential research gap could be the development of techniques or algorithms to integrate and update hospital data in real-time, ensuring that users have access to the most current information.</a:t>
            </a:r>
          </a:p>
          <a:p>
            <a:pPr>
              <a:buFont typeface="+mj-lt"/>
              <a:buAutoNum type="arabicPeriod"/>
            </a:pPr>
            <a:r>
              <a:rPr lang="en-US" sz="2900" dirty="0"/>
              <a:t>Comprehensive database management: The paper discussing the hospital locator and bed availability detector application mentions challenges in managing the database. Further research could focus on developing efficient and scalable database management systems specifically tailored for hospital finder applications, addressing issues such as data accuracy, completeness, and database maintenance.</a:t>
            </a:r>
          </a:p>
          <a:p>
            <a:pPr>
              <a:buFont typeface="+mj-lt"/>
              <a:buAutoNum type="arabicPeriod"/>
            </a:pPr>
            <a:r>
              <a:rPr lang="en-US" sz="2900" dirty="0"/>
              <a:t>Addressing limitations in coverage: The implementation of the hospital finder application mentioned in one of the papers highlighted limited coverage. Future research could explore strategies to enhance the coverage of hospital finder applications, such as developing methods to include a wider range of hospitals and healthcare facilities, including specialized clinics and rural healthcare centers.</a:t>
            </a:r>
          </a:p>
          <a:p>
            <a:pPr>
              <a:buFont typeface="+mj-lt"/>
              <a:buAutoNum type="arabicPeriod"/>
            </a:pPr>
            <a:r>
              <a:rPr lang="en-US" sz="2900" dirty="0"/>
              <a:t>Overcoming language and technological barriers: The paper on the hospital locator and bed availability detector application mentions language and technological barriers as challenges. Further research could focus on developing user-friendly interfaces and multilingual support to ensure that the application can be easily used by individuals from diverse linguistic backgrounds. Additionally, exploring technological solutions to overcome barriers, such as improving internet connectivity or addressing compatibility issues across different devices, could be areas of further investigation.</a:t>
            </a:r>
          </a:p>
          <a:p>
            <a:pPr marL="0" indent="0">
              <a:buNone/>
            </a:pPr>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p:txBody>
          <a:bodyPr/>
          <a:lstStyle/>
          <a:p>
            <a:r>
              <a:rPr lang="en-US" sz="2000" dirty="0"/>
              <a:t>The project is more user-friendly. The research paper does not provide any information on how to use the hospital finder app, while the project includes a detailed user guide.</a:t>
            </a:r>
          </a:p>
          <a:p>
            <a:r>
              <a:rPr lang="en-US" sz="2000" dirty="0"/>
              <a:t>The project is aiming for ease of use and consistent modern design.</a:t>
            </a:r>
          </a:p>
          <a:p>
            <a:r>
              <a:rPr lang="en-US" sz="2000" dirty="0"/>
              <a:t>The project design will be more aligned for use by disabled people, we are going to use high contrast colors and easily readable fonts.</a:t>
            </a:r>
          </a:p>
          <a:p>
            <a:r>
              <a:rPr lang="en-US" sz="2000" dirty="0"/>
              <a:t>The project is more up-to-date. The project is based on the latest technologies and trends.</a:t>
            </a:r>
            <a:endParaRPr lang="en-GB" sz="2000" dirty="0"/>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4166"/>
          </a:xfrm>
        </p:spPr>
        <p:txBody>
          <a:bodyPr>
            <a:normAutofit fontScale="90000"/>
          </a:bodyPr>
          <a:lstStyle/>
          <a:p>
            <a:r>
              <a:rPr lang="en-GB" b="1" dirty="0"/>
              <a:t>Objectives</a:t>
            </a:r>
          </a:p>
        </p:txBody>
      </p:sp>
      <p:graphicFrame>
        <p:nvGraphicFramePr>
          <p:cNvPr id="4" name="Content Placeholder 2">
            <a:extLst>
              <a:ext uri="{FF2B5EF4-FFF2-40B4-BE49-F238E27FC236}">
                <a16:creationId xmlns:a16="http://schemas.microsoft.com/office/drawing/2014/main" id="{ABF2DB70-1291-DDE5-87DA-95E2E9DFF1C1}"/>
              </a:ext>
            </a:extLst>
          </p:cNvPr>
          <p:cNvGraphicFramePr>
            <a:graphicFrameLocks noGrp="1"/>
          </p:cNvGraphicFramePr>
          <p:nvPr>
            <p:ph idx="1"/>
            <p:extLst>
              <p:ext uri="{D42A27DB-BD31-4B8C-83A1-F6EECF244321}">
                <p14:modId xmlns:p14="http://schemas.microsoft.com/office/powerpoint/2010/main" val="3339733055"/>
              </p:ext>
            </p:extLst>
          </p:nvPr>
        </p:nvGraphicFramePr>
        <p:xfrm>
          <a:off x="838200" y="1147763"/>
          <a:ext cx="105156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639"/>
            <a:ext cx="10515600" cy="439946"/>
          </a:xfrm>
        </p:spPr>
        <p:txBody>
          <a:bodyPr>
            <a:normAutofit fontScale="90000"/>
          </a:bodyPr>
          <a:lstStyle/>
          <a:p>
            <a:r>
              <a:rPr lang="en-US" b="1" dirty="0"/>
              <a:t>System Design &amp; Implementation</a:t>
            </a:r>
            <a:endParaRPr lang="en-GB" b="1" dirty="0"/>
          </a:p>
        </p:txBody>
      </p:sp>
      <p:sp>
        <p:nvSpPr>
          <p:cNvPr id="3" name="Content Placeholder 2"/>
          <p:cNvSpPr>
            <a:spLocks noGrp="1"/>
          </p:cNvSpPr>
          <p:nvPr>
            <p:ph idx="1"/>
          </p:nvPr>
        </p:nvSpPr>
        <p:spPr>
          <a:xfrm>
            <a:off x="577970" y="595224"/>
            <a:ext cx="10775830" cy="5581740"/>
          </a:xfrm>
        </p:spPr>
        <p:txBody>
          <a:bodyPr>
            <a:normAutofit/>
          </a:bodyPr>
          <a:lstStyle/>
          <a:p>
            <a:pPr marL="0" marR="0" indent="0">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System Design: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Design the app using the React Native framework with Expo for cross-platform compatibility.</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Utilize a modular and component-based architecture for scalability and code reusability.</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Implement a client-server architecture with a backend server to handle API requests and database operations.</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Design the database schema to store hospital information, user data, and search history if needed.</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Ensure the app's design is intuitive and user-friendly, with easy navigation and clear information presentation.</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Implement secure authentication and authorization mechanisms to protect user data.</a:t>
            </a:r>
          </a:p>
          <a:p>
            <a:pPr marL="0" marR="0" indent="0">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 Implementation: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Set up the project using Expo CLI and install necessary dependencies and libraries.</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Develop and integrate UI components using React Native, adhering to design guidelines and best practices.</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Use Expo Location and Permissions to access the device's location and handle location updates.</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Integrate the Google Maps API to display maps, markers, and implement search and navigation functionalities.</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Implement API calls to fetch hospital data from the server or directly from the Google Places API.</a:t>
            </a:r>
          </a:p>
          <a:p>
            <a:pPr marL="342900" marR="0" lvl="0" indent="-342900">
              <a:spcBef>
                <a:spcPts val="0"/>
              </a:spcBef>
              <a:spcAft>
                <a:spcPts val="0"/>
              </a:spcAft>
              <a:tabLst>
                <a:tab pos="457200" algn="l"/>
              </a:tabLst>
            </a:pPr>
            <a:r>
              <a:rPr lang="en-US" sz="2000" dirty="0">
                <a:effectLst/>
                <a:latin typeface="Times New Roman" panose="02020603050405020304" pitchFamily="18" charset="0"/>
                <a:ea typeface="Times New Roman" panose="02020603050405020304" pitchFamily="18" charset="0"/>
              </a:rPr>
              <a:t>Integrate search functionality using search API to provide location suggestions and hospital search options.</a:t>
            </a: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9D73-D8F6-465B-70A2-540B620E5B29}"/>
              </a:ext>
            </a:extLst>
          </p:cNvPr>
          <p:cNvSpPr>
            <a:spLocks noGrp="1"/>
          </p:cNvSpPr>
          <p:nvPr>
            <p:ph type="title"/>
          </p:nvPr>
        </p:nvSpPr>
        <p:spPr>
          <a:xfrm>
            <a:off x="367146" y="-355311"/>
            <a:ext cx="10515600" cy="1325563"/>
          </a:xfrm>
        </p:spPr>
        <p:txBody>
          <a:bodyPr/>
          <a:lstStyle/>
          <a:p>
            <a:r>
              <a:rPr lang="en-US" dirty="0"/>
              <a:t>Flow Diagram</a:t>
            </a:r>
          </a:p>
        </p:txBody>
      </p:sp>
      <p:pic>
        <p:nvPicPr>
          <p:cNvPr id="7" name="Picture 6">
            <a:extLst>
              <a:ext uri="{FF2B5EF4-FFF2-40B4-BE49-F238E27FC236}">
                <a16:creationId xmlns:a16="http://schemas.microsoft.com/office/drawing/2014/main" id="{B677D4F8-4ADC-07BC-0E08-AA8BB72C1075}"/>
              </a:ext>
            </a:extLst>
          </p:cNvPr>
          <p:cNvPicPr>
            <a:picLocks noChangeAspect="1"/>
          </p:cNvPicPr>
          <p:nvPr/>
        </p:nvPicPr>
        <p:blipFill>
          <a:blip r:embed="rId2"/>
          <a:stretch>
            <a:fillRect/>
          </a:stretch>
        </p:blipFill>
        <p:spPr>
          <a:xfrm>
            <a:off x="3955473" y="26390"/>
            <a:ext cx="3775363" cy="6831610"/>
          </a:xfrm>
          <a:prstGeom prst="rect">
            <a:avLst/>
          </a:prstGeom>
        </p:spPr>
      </p:pic>
    </p:spTree>
    <p:extLst>
      <p:ext uri="{BB962C8B-B14F-4D97-AF65-F5344CB8AC3E}">
        <p14:creationId xmlns:p14="http://schemas.microsoft.com/office/powerpoint/2010/main" val="389487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0155B8-D9D5-A4B5-F82D-D3DB7F16F9DD}"/>
              </a:ext>
            </a:extLst>
          </p:cNvPr>
          <p:cNvPicPr>
            <a:picLocks noChangeAspect="1"/>
          </p:cNvPicPr>
          <p:nvPr/>
        </p:nvPicPr>
        <p:blipFill>
          <a:blip r:embed="rId2"/>
          <a:stretch>
            <a:fillRect/>
          </a:stretch>
        </p:blipFill>
        <p:spPr>
          <a:xfrm>
            <a:off x="24441" y="637308"/>
            <a:ext cx="12167559" cy="5219793"/>
          </a:xfrm>
          <a:prstGeom prst="rect">
            <a:avLst/>
          </a:prstGeom>
        </p:spPr>
      </p:pic>
      <p:sp>
        <p:nvSpPr>
          <p:cNvPr id="2" name="Title 1">
            <a:extLst>
              <a:ext uri="{FF2B5EF4-FFF2-40B4-BE49-F238E27FC236}">
                <a16:creationId xmlns:a16="http://schemas.microsoft.com/office/drawing/2014/main" id="{76F6FD8D-172B-3AFD-D6C6-7C4F8D667876}"/>
              </a:ext>
            </a:extLst>
          </p:cNvPr>
          <p:cNvSpPr>
            <a:spLocks noGrp="1"/>
          </p:cNvSpPr>
          <p:nvPr>
            <p:ph type="title"/>
          </p:nvPr>
        </p:nvSpPr>
        <p:spPr>
          <a:xfrm>
            <a:off x="367145" y="-251403"/>
            <a:ext cx="10515600" cy="1325563"/>
          </a:xfrm>
        </p:spPr>
        <p:txBody>
          <a:bodyPr/>
          <a:lstStyle/>
          <a:p>
            <a:r>
              <a:rPr lang="en-US" dirty="0"/>
              <a:t>UML Diagram</a:t>
            </a:r>
          </a:p>
        </p:txBody>
      </p:sp>
    </p:spTree>
    <p:extLst>
      <p:ext uri="{BB962C8B-B14F-4D97-AF65-F5344CB8AC3E}">
        <p14:creationId xmlns:p14="http://schemas.microsoft.com/office/powerpoint/2010/main" val="1220282500"/>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108</TotalTime>
  <Words>1290</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Verdana</vt:lpstr>
      <vt:lpstr>Presidency University 45 Yrs</vt:lpstr>
      <vt:lpstr>Title :HOSPITAL FINDER</vt:lpstr>
      <vt:lpstr>Introduction</vt:lpstr>
      <vt:lpstr>Literature Review</vt:lpstr>
      <vt:lpstr>Research Gaps Identified</vt:lpstr>
      <vt:lpstr>Proposed Methodology</vt:lpstr>
      <vt:lpstr>Objectives</vt:lpstr>
      <vt:lpstr>System Design &amp; Implementation</vt:lpstr>
      <vt:lpstr>Flow Diagram</vt:lpstr>
      <vt:lpstr>UML Diagram</vt:lpstr>
      <vt:lpstr>Timeline of Project</vt:lpstr>
      <vt:lpstr>Outcomes / Results Obtained</vt:lpstr>
      <vt:lpstr>Conclusion</vt:lpstr>
      <vt:lpstr>References</vt:lpstr>
      <vt:lpstr>Publication Details</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Saran Silas</cp:lastModifiedBy>
  <cp:revision>27</cp:revision>
  <dcterms:created xsi:type="dcterms:W3CDTF">2023-03-16T03:26:27Z</dcterms:created>
  <dcterms:modified xsi:type="dcterms:W3CDTF">2024-01-10T04:15:13Z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2024-01-10T04:15:13Z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1ea1c55d-d250-4425-b1c2-da36e74af5c2</vt:lpwstr>
  </property>
  <property fmtid="{D5CDD505-2E9C-101B-9397-08002B2CF9AE}" pid="7" name="MSIP_Label_defa4170-0d19-0005-0004-bc88714345d2_ActionId">
    <vt:lpwstr>cb2c6136-25a4-4ec4-acce-c5837908c7fc</vt:lpwstr>
  </property>
  <property fmtid="{D5CDD505-2E9C-101B-9397-08002B2CF9AE}" pid="8" name="MSIP_Label_defa4170-0d19-0005-0004-bc88714345d2_ContentBits">
    <vt:lpwstr>0</vt:lpwstr>
  </property>
</Properties>
</file>