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74"/>
  </p:notesMasterIdLst>
  <p:handoutMasterIdLst>
    <p:handoutMasterId r:id="rId75"/>
  </p:handoutMasterIdLst>
  <p:sldIdLst>
    <p:sldId id="327" r:id="rId2"/>
    <p:sldId id="328" r:id="rId3"/>
    <p:sldId id="329" r:id="rId4"/>
    <p:sldId id="330" r:id="rId5"/>
    <p:sldId id="331" r:id="rId6"/>
    <p:sldId id="332" r:id="rId7"/>
    <p:sldId id="333" r:id="rId8"/>
    <p:sldId id="334" r:id="rId9"/>
    <p:sldId id="335"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39"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38"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37" r:id="rId65"/>
    <p:sldId id="336" r:id="rId66"/>
    <p:sldId id="320" r:id="rId67"/>
    <p:sldId id="321" r:id="rId68"/>
    <p:sldId id="322" r:id="rId69"/>
    <p:sldId id="323" r:id="rId70"/>
    <p:sldId id="324" r:id="rId71"/>
    <p:sldId id="325" r:id="rId72"/>
    <p:sldId id="326" r:id="rId7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ia Day" initials="" lastIdx="5" clrIdx="0"/>
  <p:cmAuthor id="1" name="Mayur Naik" initials="" lastIdx="6" clrIdx="1"/>
  <p:cmAuthor id="2" name="Chris Pryby" initials="" lastIdx="6"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01247B7-A632-46F2-ADA5-9F23980A34E9}">
  <a:tblStyle styleId="{601247B7-A632-46F2-ADA5-9F23980A34E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96"/>
    <p:restoredTop sz="56021"/>
  </p:normalViewPr>
  <p:slideViewPr>
    <p:cSldViewPr snapToGrid="0" snapToObjects="1">
      <p:cViewPr>
        <p:scale>
          <a:sx n="60" d="100"/>
          <a:sy n="60" d="100"/>
        </p:scale>
        <p:origin x="-2632" y="-232"/>
      </p:cViewPr>
      <p:guideLst>
        <p:guide orient="horz" pos="2160"/>
        <p:guide pos="2880"/>
      </p:guideLst>
    </p:cSldViewPr>
  </p:slideViewPr>
  <p:notesTextViewPr>
    <p:cViewPr>
      <p:scale>
        <a:sx n="1" d="1"/>
        <a:sy n="1" d="1"/>
      </p:scale>
      <p:origin x="0" y="0"/>
    </p:cViewPr>
  </p:notesTextViewPr>
  <p:notesViewPr>
    <p:cSldViewPr snapToGrid="0" snapToObjects="1">
      <p:cViewPr>
        <p:scale>
          <a:sx n="81" d="100"/>
          <a:sy n="81" d="100"/>
        </p:scale>
        <p:origin x="-3944" y="-4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printerSettings" Target="printerSettings/printerSettings1.bin"/><Relationship Id="rId77" Type="http://schemas.openxmlformats.org/officeDocument/2006/relationships/commentAuthors" Target="commentAuthors.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679A6-F12B-7147-9DF4-387CC29D873F}" type="datetime1">
              <a:rPr lang="en-US" smtClean="0"/>
              <a:t>12/30/16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A70134-AC76-994D-83A6-60D75888EAB5}" type="slidenum">
              <a:rPr lang="en-US" smtClean="0"/>
              <a:t>‹#›</a:t>
            </a:fld>
            <a:endParaRPr lang="en-US"/>
          </a:p>
        </p:txBody>
      </p:sp>
    </p:spTree>
    <p:extLst>
      <p:ext uri="{BB962C8B-B14F-4D97-AF65-F5344CB8AC3E}">
        <p14:creationId xmlns:p14="http://schemas.microsoft.com/office/powerpoint/2010/main" val="1564379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777240" y="685800"/>
            <a:ext cx="3657600" cy="27432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3657600"/>
            <a:ext cx="5486399" cy="50292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dirty="0"/>
          </a:p>
        </p:txBody>
      </p:sp>
      <p:sp>
        <p:nvSpPr>
          <p:cNvPr id="2" name="Slide Number Placeholder 1"/>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DBA097-92E4-D84F-AF80-5B867CFF77ED}" type="slidenum">
              <a:rPr lang="en-US" smtClean="0"/>
              <a:t>‹#›</a:t>
            </a:fld>
            <a:endParaRPr lang="en-US"/>
          </a:p>
        </p:txBody>
      </p:sp>
      <p:sp>
        <p:nvSpPr>
          <p:cNvPr id="5" name="Footer Placeholder 4"/>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E1BF8-D1C7-324F-8B24-2D624E48F03A}" type="datetime1">
              <a:rPr lang="en-US" smtClean="0"/>
              <a:t>12/30/16</a:t>
            </a:fld>
            <a:endParaRPr lang="en-US"/>
          </a:p>
        </p:txBody>
      </p:sp>
    </p:spTree>
    <p:extLst>
      <p:ext uri="{BB962C8B-B14F-4D97-AF65-F5344CB8AC3E}">
        <p14:creationId xmlns:p14="http://schemas.microsoft.com/office/powerpoint/2010/main" val="360000363"/>
      </p:ext>
    </p:extLst>
  </p:cSld>
  <p:clrMap bg1="lt1" tx1="dk1" bg2="dk2" tx2="lt2" accent1="accent1" accent2="accent2" accent3="accent3" accent4="accent4" accent5="accent5" accent6="accent6" hlink="hlink" folHlink="folHlink"/>
  <p:hf hdr="0" ftr="0" dt="0"/>
  <p:notesStyle>
    <a:lvl1pPr marL="0" algn="just" defTabSz="914400" rtl="0" eaLnBrk="1" latinLnBrk="0" hangingPunct="1">
      <a:defRPr sz="1000" kern="1200">
        <a:solidFill>
          <a:schemeClr val="tx1"/>
        </a:solidFill>
        <a:latin typeface="Calibri" charset="0"/>
        <a:ea typeface="Calibri" charset="0"/>
        <a:cs typeface="Calibri"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 Id="rId3" Type="http://schemas.openxmlformats.org/officeDocument/2006/relationships/hyperlink" Target="http://mir.cs.illinois.edu/marinov/publications/SenETAL05CUTE.pdf" TargetMode="Externa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research.microsoft.com/en-us/um/people/pg/public_psfiles/ndss2008.pdf" TargetMode="External"/><Relationship Id="rId4" Type="http://schemas.openxmlformats.org/officeDocument/2006/relationships/hyperlink" Target="http://research.microsoft.com/en-us/um/people/pg/public_psfiles/talk-spin2009.pdf" TargetMode="External"/><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p:txBody>
          <a:bodyPr/>
          <a:lstStyle/>
          <a:p>
            <a:pPr lvl="0"/>
            <a:r>
              <a:rPr lang="en" sz="1000" dirty="0" smtClean="0">
                <a:solidFill>
                  <a:srgbClr val="FF0000"/>
                </a:solidFill>
              </a:rPr>
              <a:t>{HEADSHOT}</a:t>
            </a:r>
          </a:p>
          <a:p>
            <a:pPr lvl="0"/>
            <a:endParaRPr lang="en" sz="1000" dirty="0" smtClean="0"/>
          </a:p>
          <a:p>
            <a:pPr lvl="0"/>
            <a:r>
              <a:rPr lang="en" sz="1000" dirty="0" smtClean="0"/>
              <a:t>This lesson introduces a powerful automated testing technique called dynamic symbolic execution.</a:t>
            </a:r>
            <a:r>
              <a:rPr lang="en-US" sz="1000" dirty="0" smtClean="0"/>
              <a:t>  </a:t>
            </a:r>
            <a:r>
              <a:rPr lang="en" sz="1000" dirty="0" smtClean="0"/>
              <a:t>This technique is based on hybrid analysis: it combines static analysis and dynamic analysis in a manner that gains the benefits of both.</a:t>
            </a:r>
          </a:p>
          <a:p>
            <a:pPr lvl="0"/>
            <a:endParaRPr lang="en" sz="1000" dirty="0" smtClean="0"/>
          </a:p>
          <a:p>
            <a:pPr lvl="0"/>
            <a:r>
              <a:rPr lang="en" sz="1000" dirty="0" smtClean="0"/>
              <a:t>The goal of the technique is to maximize program path coverage and thereby help uncover potential bugs</a:t>
            </a:r>
            <a:r>
              <a:rPr lang="en-US" sz="1000" dirty="0" smtClean="0"/>
              <a:t>.  </a:t>
            </a:r>
            <a:r>
              <a:rPr lang="en" sz="1000" dirty="0" smtClean="0"/>
              <a:t>To this end, this technique systematically generates inputs to a given program that drive its execution along different paths in the program.</a:t>
            </a:r>
            <a:endParaRPr lang="en-US" sz="1000" dirty="0"/>
          </a:p>
          <a:p>
            <a:pPr lvl="0"/>
            <a:endParaRPr lang="en" sz="1000" dirty="0" smtClean="0"/>
          </a:p>
          <a:p>
            <a:pPr lvl="0"/>
            <a:r>
              <a:rPr lang="en" sz="1000" dirty="0" smtClean="0"/>
              <a:t>The technique is highly versatile: it is not limited to any programming language constructs or idioms, and while it may result in false negatives -- that is, it may miss bugs -- it does not produce false positives, that is, every assertion violation it discovers is indeed real.</a:t>
            </a:r>
          </a:p>
          <a:p>
            <a:pPr lvl="0"/>
            <a:endParaRPr lang="en" sz="1000" dirty="0" smtClean="0"/>
          </a:p>
          <a:p>
            <a:pPr lvl="0"/>
            <a:r>
              <a:rPr lang="en" sz="1000" dirty="0" smtClean="0"/>
              <a:t>The remarkable success of this technique has led to open-source as well as commercial implementations of the technique for virtually every mainstream programming language.</a:t>
            </a:r>
          </a:p>
          <a:p>
            <a:pPr lvl="0"/>
            <a:endParaRPr lang="en" sz="1000" dirty="0" smtClean="0"/>
          </a:p>
          <a:p>
            <a:pPr lvl="0"/>
            <a:r>
              <a:rPr lang="en" sz="1000" dirty="0" smtClean="0"/>
              <a:t>This lesson will present the principles underlying this technique and prepare you to apply it to test small units of code as well as entire, large, complex programs.</a:t>
            </a:r>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D3DBA097-92E4-D84F-AF80-5B867CFF77ED}" type="slidenum">
              <a:rPr lang="en-US" smtClean="0"/>
              <a:t>1</a:t>
            </a:fld>
            <a:endParaRPr lang="en-US"/>
          </a:p>
        </p:txBody>
      </p:sp>
    </p:spTree>
    <p:extLst>
      <p:ext uri="{BB962C8B-B14F-4D97-AF65-F5344CB8AC3E}">
        <p14:creationId xmlns:p14="http://schemas.microsoft.com/office/powerpoint/2010/main" val="167577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8" name="Shape 208"/>
          <p:cNvSpPr txBox="1">
            <a:spLocks noGrp="1"/>
          </p:cNvSpPr>
          <p:nvPr>
            <p:ph type="body" idx="1"/>
          </p:nvPr>
        </p:nvSpPr>
        <p:spPr/>
        <p:txBody>
          <a:bodyPr/>
          <a:lstStyle/>
          <a:p>
            <a:pPr lvl="0"/>
            <a:r>
              <a:rPr lang="en" dirty="0" smtClean="0"/>
              <a:t>Let’s walk through an example of how DSE would identify failure-generating inputs to a function. </a:t>
            </a:r>
            <a:r>
              <a:rPr lang="en-US" dirty="0" smtClean="0"/>
              <a:t> </a:t>
            </a:r>
            <a:r>
              <a:rPr lang="en" dirty="0" smtClean="0"/>
              <a:t>In this example, we will be looking at the following functions: foo, which takes an </a:t>
            </a:r>
            <a:r>
              <a:rPr lang="en" dirty="0" err="1" smtClean="0"/>
              <a:t>int</a:t>
            </a:r>
            <a:r>
              <a:rPr lang="en" dirty="0" smtClean="0"/>
              <a:t> v and returns the </a:t>
            </a:r>
            <a:r>
              <a:rPr lang="en" dirty="0" err="1" smtClean="0"/>
              <a:t>int</a:t>
            </a:r>
            <a:r>
              <a:rPr lang="en" dirty="0" smtClean="0"/>
              <a:t> 2 times v;</a:t>
            </a:r>
            <a:r>
              <a:rPr lang="en-US" dirty="0" smtClean="0"/>
              <a:t> </a:t>
            </a:r>
            <a:r>
              <a:rPr lang="en" dirty="0" smtClean="0"/>
              <a:t>and the function </a:t>
            </a:r>
            <a:r>
              <a:rPr lang="en" dirty="0" err="1" smtClean="0"/>
              <a:t>test_me</a:t>
            </a:r>
            <a:r>
              <a:rPr lang="en" dirty="0" smtClean="0"/>
              <a:t>, which takes two </a:t>
            </a:r>
            <a:r>
              <a:rPr lang="en" dirty="0" err="1" smtClean="0"/>
              <a:t>ints</a:t>
            </a:r>
            <a:r>
              <a:rPr lang="en" dirty="0" smtClean="0"/>
              <a:t>, x and y, and has no return type. </a:t>
            </a:r>
            <a:r>
              <a:rPr lang="en-US" dirty="0" smtClean="0"/>
              <a:t> </a:t>
            </a:r>
            <a:r>
              <a:rPr lang="en" dirty="0" err="1" smtClean="0"/>
              <a:t>test_me</a:t>
            </a:r>
            <a:r>
              <a:rPr lang="en" dirty="0" smtClean="0"/>
              <a:t> operates as follows: it sets the </a:t>
            </a:r>
            <a:r>
              <a:rPr lang="en" dirty="0" err="1" smtClean="0"/>
              <a:t>int</a:t>
            </a:r>
            <a:r>
              <a:rPr lang="en" dirty="0" smtClean="0"/>
              <a:t> z equal to foo of y. </a:t>
            </a:r>
            <a:r>
              <a:rPr lang="en-US" dirty="0" smtClean="0"/>
              <a:t> </a:t>
            </a:r>
            <a:r>
              <a:rPr lang="en" dirty="0" smtClean="0"/>
              <a:t>Then, if z equals x, it makes an additional check if x is greater than y plus 10. </a:t>
            </a:r>
            <a:r>
              <a:rPr lang="en-US" dirty="0" smtClean="0"/>
              <a:t> </a:t>
            </a:r>
            <a:r>
              <a:rPr lang="en" dirty="0" smtClean="0"/>
              <a:t>If this second check passes, then the program throws an error. </a:t>
            </a:r>
            <a:r>
              <a:rPr lang="en-US" dirty="0" smtClean="0"/>
              <a:t> </a:t>
            </a:r>
            <a:r>
              <a:rPr lang="en" dirty="0" smtClean="0"/>
              <a:t>If either of the checks fail, then the program terminates without error.</a:t>
            </a:r>
          </a:p>
          <a:p>
            <a:pPr lvl="0"/>
            <a:endParaRPr lang="en" dirty="0" smtClean="0"/>
          </a:p>
          <a:p>
            <a:pPr lvl="0"/>
            <a:r>
              <a:rPr lang="en" dirty="0" smtClean="0"/>
              <a:t>Let’s look at how DSE would work on the </a:t>
            </a:r>
            <a:r>
              <a:rPr lang="en" dirty="0" err="1" smtClean="0"/>
              <a:t>test_me</a:t>
            </a:r>
            <a:r>
              <a:rPr lang="en" dirty="0" smtClean="0"/>
              <a:t> function. </a:t>
            </a:r>
            <a:r>
              <a:rPr lang="en-US" dirty="0" smtClean="0"/>
              <a:t> </a:t>
            </a:r>
            <a:r>
              <a:rPr lang="en" dirty="0" smtClean="0"/>
              <a:t>First, two random inputs would be generated for x and y: say, x = 22 and y = 7. </a:t>
            </a:r>
            <a:r>
              <a:rPr lang="en-US" dirty="0" smtClean="0"/>
              <a:t> </a:t>
            </a:r>
            <a:r>
              <a:rPr lang="en" dirty="0" smtClean="0"/>
              <a:t>Additionally, DSE would keep track of the symbolic state of the program: x equals some number x_0 and y equals some number y_0.</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10</a:t>
            </a:fld>
            <a:endParaRPr lang="en-US"/>
          </a:p>
        </p:txBody>
      </p:sp>
    </p:spTree>
    <p:extLst>
      <p:ext uri="{BB962C8B-B14F-4D97-AF65-F5344CB8AC3E}">
        <p14:creationId xmlns:p14="http://schemas.microsoft.com/office/powerpoint/2010/main" val="1787177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5" name="Shape 225"/>
          <p:cNvSpPr txBox="1">
            <a:spLocks noGrp="1"/>
          </p:cNvSpPr>
          <p:nvPr>
            <p:ph type="body" idx="1"/>
          </p:nvPr>
        </p:nvSpPr>
        <p:spPr/>
        <p:txBody>
          <a:bodyPr/>
          <a:lstStyle/>
          <a:p>
            <a:pPr lvl="0"/>
            <a:r>
              <a:rPr lang="en" dirty="0" smtClean="0"/>
              <a:t>On the first line, integer z is assigned the output of the function foo applied to y. </a:t>
            </a:r>
            <a:r>
              <a:rPr lang="en-US" dirty="0" smtClean="0"/>
              <a:t> </a:t>
            </a:r>
            <a:r>
              <a:rPr lang="en" dirty="0" smtClean="0"/>
              <a:t>In the concrete state, this means that z now equals 14. </a:t>
            </a:r>
            <a:r>
              <a:rPr lang="en-US" dirty="0" smtClean="0"/>
              <a:t> </a:t>
            </a:r>
            <a:r>
              <a:rPr lang="en" dirty="0" smtClean="0"/>
              <a:t>And in the symbolic state, the variable z has the value 2 times y_0. </a:t>
            </a:r>
            <a:r>
              <a:rPr lang="en-US" dirty="0" smtClean="0"/>
              <a:t> </a:t>
            </a:r>
            <a:r>
              <a:rPr lang="en" dirty="0" smtClean="0"/>
              <a:t>Note that DSE has the ability to concretely and symbolically compute the output of a call to a function, such as foo.</a:t>
            </a:r>
          </a:p>
          <a:p>
            <a:pPr lvl="0"/>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11</a:t>
            </a:fld>
            <a:endParaRPr lang="en-US"/>
          </a:p>
        </p:txBody>
      </p:sp>
    </p:spTree>
    <p:extLst>
      <p:ext uri="{BB962C8B-B14F-4D97-AF65-F5344CB8AC3E}">
        <p14:creationId xmlns:p14="http://schemas.microsoft.com/office/powerpoint/2010/main" val="231076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2" name="Shape 242"/>
          <p:cNvSpPr txBox="1">
            <a:spLocks noGrp="1"/>
          </p:cNvSpPr>
          <p:nvPr>
            <p:ph type="body" idx="1"/>
          </p:nvPr>
        </p:nvSpPr>
        <p:spPr/>
        <p:txBody>
          <a:bodyPr/>
          <a:lstStyle/>
          <a:p>
            <a:pPr lvl="0"/>
            <a:r>
              <a:rPr lang="en" dirty="0" smtClean="0"/>
              <a:t>At the branch point “z == x”, DSE observes that the current concrete value of x does not equal the current concrete value of z. </a:t>
            </a:r>
            <a:r>
              <a:rPr lang="en-US" dirty="0" smtClean="0"/>
              <a:t> </a:t>
            </a:r>
            <a:r>
              <a:rPr lang="en" dirty="0" smtClean="0"/>
              <a:t>Symbolically, DSE stores this constraint (z != x) as a path condition over the symbolic values of z and x as: 2*y_0 != x_0. </a:t>
            </a:r>
            <a:r>
              <a:rPr lang="en-US" dirty="0" smtClean="0"/>
              <a:t> </a:t>
            </a:r>
            <a:r>
              <a:rPr lang="en" dirty="0" smtClean="0"/>
              <a:t>DSE then follows the “false” branch from this point, leading to the end of the program.</a:t>
            </a:r>
          </a:p>
          <a:p>
            <a:pPr lvl="0"/>
            <a:endParaRPr lang="en" dirty="0" smtClean="0"/>
          </a:p>
          <a:p>
            <a:pPr lvl="0"/>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12</a:t>
            </a:fld>
            <a:endParaRPr lang="en-US"/>
          </a:p>
        </p:txBody>
      </p:sp>
    </p:spTree>
    <p:extLst>
      <p:ext uri="{BB962C8B-B14F-4D97-AF65-F5344CB8AC3E}">
        <p14:creationId xmlns:p14="http://schemas.microsoft.com/office/powerpoint/2010/main" val="1057864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60" name="Shape 260"/>
          <p:cNvSpPr txBox="1">
            <a:spLocks noGrp="1"/>
          </p:cNvSpPr>
          <p:nvPr>
            <p:ph type="body" idx="1"/>
          </p:nvPr>
        </p:nvSpPr>
        <p:spPr/>
        <p:txBody>
          <a:bodyPr/>
          <a:lstStyle/>
          <a:p>
            <a:pPr lvl="0"/>
            <a:r>
              <a:rPr lang="en" dirty="0" smtClean="0"/>
              <a:t>Now, DSE will backtrack to this branch point and attempt to take the “true” branch. </a:t>
            </a:r>
            <a:r>
              <a:rPr lang="en-US" dirty="0" smtClean="0"/>
              <a:t> </a:t>
            </a:r>
            <a:r>
              <a:rPr lang="en" dirty="0" smtClean="0"/>
              <a:t>For this purpose, it negates the most recently added constraint in the path condition, which is 2*y_0 != x_0, to 2*y_0 == x_0. </a:t>
            </a:r>
            <a:r>
              <a:rPr lang="en-US" dirty="0" smtClean="0"/>
              <a:t> </a:t>
            </a:r>
            <a:r>
              <a:rPr lang="en" dirty="0" smtClean="0"/>
              <a:t>It asks a solver to find a satisfying assignment to the constraint 2*y_0 == x_0. </a:t>
            </a:r>
            <a:r>
              <a:rPr lang="en-US" dirty="0" smtClean="0"/>
              <a:t> </a:t>
            </a:r>
            <a:r>
              <a:rPr lang="en" dirty="0" smtClean="0"/>
              <a:t>There are certainly two integers satisfying this constraint; let’s suppose the solver returns x_0 = 2 and y_0 = 1.</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13</a:t>
            </a:fld>
            <a:endParaRPr lang="en-US"/>
          </a:p>
        </p:txBody>
      </p:sp>
    </p:spTree>
    <p:extLst>
      <p:ext uri="{BB962C8B-B14F-4D97-AF65-F5344CB8AC3E}">
        <p14:creationId xmlns:p14="http://schemas.microsoft.com/office/powerpoint/2010/main" val="517269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9" name="Shape 279"/>
          <p:cNvSpPr txBox="1">
            <a:spLocks noGrp="1"/>
          </p:cNvSpPr>
          <p:nvPr>
            <p:ph type="body" idx="1"/>
          </p:nvPr>
        </p:nvSpPr>
        <p:spPr/>
        <p:txBody>
          <a:bodyPr/>
          <a:lstStyle/>
          <a:p>
            <a:pPr lvl="0"/>
            <a:r>
              <a:rPr lang="en" dirty="0" smtClean="0"/>
              <a:t>DSE then restarts the </a:t>
            </a:r>
            <a:r>
              <a:rPr lang="en" dirty="0" err="1" smtClean="0"/>
              <a:t>test_me</a:t>
            </a:r>
            <a:r>
              <a:rPr lang="en" dirty="0" smtClean="0"/>
              <a:t> function, this time calling it with the concrete input values generated by the constraint solver: x = 2 and y = 1.</a:t>
            </a:r>
            <a:r>
              <a:rPr lang="en-US" dirty="0" smtClean="0"/>
              <a:t> </a:t>
            </a:r>
            <a:r>
              <a:rPr lang="en" dirty="0" smtClean="0"/>
              <a:t> The symbolic state begins anew with x = x_0 and y = y_0.</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14</a:t>
            </a:fld>
            <a:endParaRPr lang="en-US"/>
          </a:p>
        </p:txBody>
      </p:sp>
    </p:spTree>
    <p:extLst>
      <p:ext uri="{BB962C8B-B14F-4D97-AF65-F5344CB8AC3E}">
        <p14:creationId xmlns:p14="http://schemas.microsoft.com/office/powerpoint/2010/main" val="729204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6" name="Shape 296"/>
          <p:cNvSpPr txBox="1">
            <a:spLocks noGrp="1"/>
          </p:cNvSpPr>
          <p:nvPr>
            <p:ph type="body" idx="1"/>
          </p:nvPr>
        </p:nvSpPr>
        <p:spPr/>
        <p:txBody>
          <a:bodyPr/>
          <a:lstStyle/>
          <a:p>
            <a:pPr lvl="0"/>
            <a:r>
              <a:rPr lang="en" smtClean="0"/>
              <a:t>After executing the first line, z takes on the concrete value 2 (the output of foo(y)) and, as before, the symbolic value 2 * y_0.</a:t>
            </a:r>
            <a:endParaRPr lang="en"/>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15</a:t>
            </a:fld>
            <a:endParaRPr lang="en-US"/>
          </a:p>
        </p:txBody>
      </p:sp>
    </p:spTree>
    <p:extLst>
      <p:ext uri="{BB962C8B-B14F-4D97-AF65-F5344CB8AC3E}">
        <p14:creationId xmlns:p14="http://schemas.microsoft.com/office/powerpoint/2010/main" val="4853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3" name="Shape 313"/>
          <p:cNvSpPr txBox="1">
            <a:spLocks noGrp="1"/>
          </p:cNvSpPr>
          <p:nvPr>
            <p:ph type="body" idx="1"/>
          </p:nvPr>
        </p:nvSpPr>
        <p:spPr/>
        <p:txBody>
          <a:bodyPr/>
          <a:lstStyle/>
          <a:p>
            <a:pPr lvl="0"/>
            <a:r>
              <a:rPr lang="en" dirty="0" smtClean="0"/>
              <a:t>At the next line, we inspect the branch condition z == x. </a:t>
            </a:r>
            <a:r>
              <a:rPr lang="en-US" dirty="0" smtClean="0"/>
              <a:t> </a:t>
            </a:r>
            <a:r>
              <a:rPr lang="en" dirty="0" smtClean="0"/>
              <a:t>In this case, the condition is true, so our path condition becomes 2*y_0 == x_0 (substituting the symbolic values for z and x into the branch condition). </a:t>
            </a:r>
            <a:r>
              <a:rPr lang="en-US" dirty="0" smtClean="0"/>
              <a:t> </a:t>
            </a:r>
            <a:r>
              <a:rPr lang="en" dirty="0" smtClean="0"/>
              <a:t>We then inspect the next line of the “true” branch of this condition.</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16</a:t>
            </a:fld>
            <a:endParaRPr lang="en-US"/>
          </a:p>
        </p:txBody>
      </p:sp>
    </p:spTree>
    <p:extLst>
      <p:ext uri="{BB962C8B-B14F-4D97-AF65-F5344CB8AC3E}">
        <p14:creationId xmlns:p14="http://schemas.microsoft.com/office/powerpoint/2010/main" val="1893712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1" name="Shape 331"/>
          <p:cNvSpPr txBox="1">
            <a:spLocks noGrp="1"/>
          </p:cNvSpPr>
          <p:nvPr>
            <p:ph type="body" idx="1"/>
          </p:nvPr>
        </p:nvSpPr>
        <p:spPr/>
        <p:txBody>
          <a:bodyPr/>
          <a:lstStyle/>
          <a:p>
            <a:pPr lvl="0"/>
            <a:r>
              <a:rPr lang="en" dirty="0" smtClean="0"/>
              <a:t>At the next branch point, x has the concrete value 2 and y+10 has the concrete value 11, so we take the false branch, terminating the program.  We also add the symbolic constraint x_0 &lt;= y_0 + 10 to the path condition, which is the negation of the branch condition we found to be false (with appropriate symbolic substitutions for the variables x and y).</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17</a:t>
            </a:fld>
            <a:endParaRPr lang="en-US"/>
          </a:p>
        </p:txBody>
      </p:sp>
    </p:spTree>
    <p:extLst>
      <p:ext uri="{BB962C8B-B14F-4D97-AF65-F5344CB8AC3E}">
        <p14:creationId xmlns:p14="http://schemas.microsoft.com/office/powerpoint/2010/main" val="1922070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50" name="Shape 350"/>
          <p:cNvSpPr txBox="1">
            <a:spLocks noGrp="1"/>
          </p:cNvSpPr>
          <p:nvPr>
            <p:ph type="body" idx="1"/>
          </p:nvPr>
        </p:nvSpPr>
        <p:spPr/>
        <p:txBody>
          <a:bodyPr/>
          <a:lstStyle/>
          <a:p>
            <a:pPr lvl="0"/>
            <a:r>
              <a:rPr lang="en" sz="1000" dirty="0" smtClean="0"/>
              <a:t>Since DSE has reached the end of the program, it negates the most recently added constraint in the path condition to obtain x_0 &gt; y_0 + 10, and then it passes the constraints 2*y_0 == x AND x_0 &gt; y_0 + 10 to the solver.</a:t>
            </a:r>
            <a:r>
              <a:rPr lang="en-US" sz="1000" dirty="0" smtClean="0"/>
              <a:t> </a:t>
            </a:r>
            <a:r>
              <a:rPr lang="en" sz="1000" dirty="0" smtClean="0"/>
              <a:t> The solver finds that there is a solution to these constraints; in particular, it returns x_0 = 30 and y_0 = 15.</a:t>
            </a:r>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18</a:t>
            </a:fld>
            <a:endParaRPr lang="en-US"/>
          </a:p>
        </p:txBody>
      </p:sp>
    </p:spTree>
    <p:extLst>
      <p:ext uri="{BB962C8B-B14F-4D97-AF65-F5344CB8AC3E}">
        <p14:creationId xmlns:p14="http://schemas.microsoft.com/office/powerpoint/2010/main" val="1783387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70" name="Shape 370"/>
          <p:cNvSpPr txBox="1">
            <a:spLocks noGrp="1"/>
          </p:cNvSpPr>
          <p:nvPr>
            <p:ph type="body" idx="1"/>
          </p:nvPr>
        </p:nvSpPr>
        <p:spPr/>
        <p:txBody>
          <a:bodyPr/>
          <a:lstStyle/>
          <a:p>
            <a:pPr lvl="0"/>
            <a:r>
              <a:rPr lang="en" sz="1000" dirty="0" smtClean="0"/>
              <a:t>Now, DSE runs the </a:t>
            </a:r>
            <a:r>
              <a:rPr lang="en" sz="1000" dirty="0" err="1" smtClean="0"/>
              <a:t>test_me</a:t>
            </a:r>
            <a:r>
              <a:rPr lang="en" sz="1000" dirty="0" smtClean="0"/>
              <a:t> function again, this time with inputs x = 30 and y = 15. </a:t>
            </a:r>
            <a:r>
              <a:rPr lang="en-US" sz="1000" dirty="0" smtClean="0"/>
              <a:t> </a:t>
            </a:r>
            <a:r>
              <a:rPr lang="en" sz="1000" dirty="0" smtClean="0"/>
              <a:t>The symbolic state again starts as x = x_0 and y = y_0.</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19</a:t>
            </a:fld>
            <a:endParaRPr lang="en-US"/>
          </a:p>
        </p:txBody>
      </p:sp>
    </p:spTree>
    <p:extLst>
      <p:ext uri="{BB962C8B-B14F-4D97-AF65-F5344CB8AC3E}">
        <p14:creationId xmlns:p14="http://schemas.microsoft.com/office/powerpoint/2010/main" val="96989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90" name="Shape 90"/>
          <p:cNvSpPr txBox="1">
            <a:spLocks noGrp="1"/>
          </p:cNvSpPr>
          <p:nvPr>
            <p:ph type="body" idx="1"/>
          </p:nvPr>
        </p:nvSpPr>
        <p:spPr/>
        <p:txBody>
          <a:bodyPr/>
          <a:lstStyle/>
          <a:p>
            <a:pPr lvl="0"/>
            <a:r>
              <a:rPr lang="en" sz="1000" dirty="0" smtClean="0"/>
              <a:t>Writing and maintaining tests is tedious and error-prone.  A compelling idea to overcome this problem is automated test generation.  This idea has several benefits.</a:t>
            </a:r>
          </a:p>
          <a:p>
            <a:pPr lvl="0"/>
            <a:endParaRPr lang="en" sz="1000" dirty="0" smtClean="0"/>
          </a:p>
          <a:p>
            <a:pPr lvl="0"/>
            <a:r>
              <a:rPr lang="en" sz="1000" dirty="0" smtClean="0"/>
              <a:t>First, it can be used to generate a test suite that can then be run regularly to check for regressions in the program.</a:t>
            </a:r>
          </a:p>
          <a:p>
            <a:pPr lvl="0"/>
            <a:endParaRPr lang="en" sz="1000" dirty="0" smtClean="0"/>
          </a:p>
          <a:p>
            <a:pPr lvl="0"/>
            <a:r>
              <a:rPr lang="en" sz="1000" dirty="0" smtClean="0"/>
              <a:t>Second, it can be used to execute all reachable statements in the program, and thereby attain high code coverage.</a:t>
            </a:r>
          </a:p>
          <a:p>
            <a:pPr lvl="0"/>
            <a:endParaRPr lang="en" sz="1000" dirty="0" smtClean="0"/>
          </a:p>
          <a:p>
            <a:pPr lvl="0"/>
            <a:r>
              <a:rPr lang="en" sz="1000" dirty="0" smtClean="0"/>
              <a:t>Third, it can be used to catch any assertion violations.  Assertions, as you may recall, are a general mechanism for specifying program correctness.</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a:t>
            </a:fld>
            <a:endParaRPr lang="en-US"/>
          </a:p>
        </p:txBody>
      </p:sp>
    </p:spTree>
    <p:extLst>
      <p:ext uri="{BB962C8B-B14F-4D97-AF65-F5344CB8AC3E}">
        <p14:creationId xmlns:p14="http://schemas.microsoft.com/office/powerpoint/2010/main" val="1528392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7" name="Shape 387"/>
          <p:cNvSpPr txBox="1">
            <a:spLocks noGrp="1"/>
          </p:cNvSpPr>
          <p:nvPr>
            <p:ph type="body" idx="1"/>
          </p:nvPr>
        </p:nvSpPr>
        <p:spPr/>
        <p:txBody>
          <a:bodyPr/>
          <a:lstStyle/>
          <a:p>
            <a:pPr lvl="0"/>
            <a:r>
              <a:rPr lang="en" sz="1000" smtClean="0"/>
              <a:t>z is assigned the concrete value 30, while its symbolic value is 2*y_0, as before.</a:t>
            </a:r>
            <a:endParaRPr lang="en" sz="100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20</a:t>
            </a:fld>
            <a:endParaRPr lang="en-US"/>
          </a:p>
        </p:txBody>
      </p:sp>
    </p:spTree>
    <p:extLst>
      <p:ext uri="{BB962C8B-B14F-4D97-AF65-F5344CB8AC3E}">
        <p14:creationId xmlns:p14="http://schemas.microsoft.com/office/powerpoint/2010/main" val="1654451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4" name="Shape 404"/>
          <p:cNvSpPr txBox="1">
            <a:spLocks noGrp="1"/>
          </p:cNvSpPr>
          <p:nvPr>
            <p:ph type="body" idx="1"/>
          </p:nvPr>
        </p:nvSpPr>
        <p:spPr/>
        <p:txBody>
          <a:bodyPr/>
          <a:lstStyle/>
          <a:p>
            <a:pPr lvl="0"/>
            <a:r>
              <a:rPr lang="en" sz="1000" smtClean="0"/>
              <a:t>When we reach the branch condition z == x, we see that it is true, so we add the symbolic constraint 2*y_0 == x_0.</a:t>
            </a:r>
            <a:endParaRPr lang="en" sz="100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21</a:t>
            </a:fld>
            <a:endParaRPr lang="en-US"/>
          </a:p>
        </p:txBody>
      </p:sp>
    </p:spTree>
    <p:extLst>
      <p:ext uri="{BB962C8B-B14F-4D97-AF65-F5344CB8AC3E}">
        <p14:creationId xmlns:p14="http://schemas.microsoft.com/office/powerpoint/2010/main" val="756384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2" name="Shape 422"/>
          <p:cNvSpPr txBox="1">
            <a:spLocks noGrp="1"/>
          </p:cNvSpPr>
          <p:nvPr>
            <p:ph type="body" idx="1"/>
          </p:nvPr>
        </p:nvSpPr>
        <p:spPr/>
        <p:txBody>
          <a:bodyPr/>
          <a:lstStyle/>
          <a:p>
            <a:pPr lvl="0"/>
            <a:r>
              <a:rPr lang="en" sz="1000" smtClean="0"/>
              <a:t>Then, at the next branch point, the concrete value of x is indeed greater than the concrete value of y plus 10, so we add the new symbolic constraint x_0 &gt; y_0 + 10.</a:t>
            </a:r>
          </a:p>
          <a:p>
            <a:pPr lvl="0"/>
            <a:endParaRPr lang="en" sz="1000" dirty="0" smtClean="0"/>
          </a:p>
          <a:p>
            <a:pPr lvl="0"/>
            <a:r>
              <a:rPr lang="en" sz="1000" dirty="0" smtClean="0"/>
              <a:t>This branch leads us to the error, at which point we have identified a concrete input which causes the program to fail: x = 30 and y = 15.</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22</a:t>
            </a:fld>
            <a:endParaRPr lang="en-US"/>
          </a:p>
        </p:txBody>
      </p:sp>
    </p:spTree>
    <p:extLst>
      <p:ext uri="{BB962C8B-B14F-4D97-AF65-F5344CB8AC3E}">
        <p14:creationId xmlns:p14="http://schemas.microsoft.com/office/powerpoint/2010/main" val="1606904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2" name="Shape 442"/>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Now that you’ve seen an example of how DSE works, take a moment to consider this quiz. We are given a computation tree as follows: the program starts by checking condition C1. </a:t>
            </a:r>
            <a:r>
              <a:rPr lang="en-US" sz="1000" dirty="0" smtClean="0"/>
              <a:t> </a:t>
            </a:r>
            <a:r>
              <a:rPr lang="en" sz="1000" dirty="0" smtClean="0"/>
              <a:t>If false, the program terminates. </a:t>
            </a:r>
            <a:r>
              <a:rPr lang="en-US" sz="1000" dirty="0" smtClean="0"/>
              <a:t> </a:t>
            </a:r>
            <a:r>
              <a:rPr lang="en" sz="1000" dirty="0" smtClean="0"/>
              <a:t>If true, the program checks condition C2. Regardless of how C2 evaluates, the program terminates.</a:t>
            </a:r>
          </a:p>
          <a:p>
            <a:pPr lvl="0"/>
            <a:endParaRPr lang="en" sz="1000" dirty="0" smtClean="0"/>
          </a:p>
          <a:p>
            <a:pPr lvl="0"/>
            <a:r>
              <a:rPr lang="en" sz="1000" dirty="0" smtClean="0"/>
              <a:t>Which of these 8 constraints might DSE possibly solve in exploring this computation tree?  That is, select each constraint that might be fed to the constraint solver.</a:t>
            </a:r>
          </a:p>
          <a:p>
            <a:pPr lvl="0"/>
            <a:endParaRPr lang="en" sz="1000" dirty="0" smtClean="0"/>
          </a:p>
          <a:p>
            <a:pPr lvl="0"/>
            <a:r>
              <a:rPr lang="en" sz="1000" dirty="0" smtClean="0"/>
              <a:t>C1</a:t>
            </a:r>
          </a:p>
          <a:p>
            <a:pPr lvl="0"/>
            <a:r>
              <a:rPr lang="en" sz="1000" dirty="0" smtClean="0"/>
              <a:t>C2</a:t>
            </a:r>
          </a:p>
          <a:p>
            <a:pPr lvl="0"/>
            <a:r>
              <a:rPr lang="en" sz="1000" dirty="0" smtClean="0"/>
              <a:t>not C1</a:t>
            </a:r>
          </a:p>
          <a:p>
            <a:pPr lvl="0"/>
            <a:r>
              <a:rPr lang="en" sz="1000" dirty="0" smtClean="0"/>
              <a:t>not C2</a:t>
            </a:r>
          </a:p>
          <a:p>
            <a:pPr lvl="0"/>
            <a:r>
              <a:rPr lang="en" sz="1000" dirty="0" smtClean="0"/>
              <a:t>C1 and C2</a:t>
            </a:r>
          </a:p>
          <a:p>
            <a:pPr lvl="0"/>
            <a:r>
              <a:rPr lang="en" sz="1000" dirty="0" smtClean="0"/>
              <a:t>C1 and not C2</a:t>
            </a:r>
          </a:p>
          <a:p>
            <a:pPr lvl="0"/>
            <a:r>
              <a:rPr lang="en" sz="1000" dirty="0" smtClean="0"/>
              <a:t>not C1 and C2</a:t>
            </a:r>
          </a:p>
          <a:p>
            <a:pPr lvl="0"/>
            <a:r>
              <a:rPr lang="en" sz="1000" dirty="0" smtClean="0"/>
              <a:t>not C1 and not C2</a:t>
            </a:r>
          </a:p>
          <a:p>
            <a:pPr lvl="0"/>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4" name="Slide Number Placeholder 3"/>
          <p:cNvSpPr>
            <a:spLocks noGrp="1"/>
          </p:cNvSpPr>
          <p:nvPr>
            <p:ph type="sldNum" sz="quarter" idx="10"/>
          </p:nvPr>
        </p:nvSpPr>
        <p:spPr/>
        <p:txBody>
          <a:bodyPr/>
          <a:lstStyle/>
          <a:p>
            <a:fld id="{D3DBA097-92E4-D84F-AF80-5B867CFF77ED}" type="slidenum">
              <a:rPr lang="en-US" smtClean="0"/>
              <a:t>23</a:t>
            </a:fld>
            <a:endParaRPr lang="en-US"/>
          </a:p>
        </p:txBody>
      </p:sp>
    </p:spTree>
    <p:extLst>
      <p:ext uri="{BB962C8B-B14F-4D97-AF65-F5344CB8AC3E}">
        <p14:creationId xmlns:p14="http://schemas.microsoft.com/office/powerpoint/2010/main" val="487435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8" name="Shape 468"/>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If DSE evaluates C1 and initially finds it to be false, then DSE will subsequently attempt to solve C1. </a:t>
            </a:r>
            <a:r>
              <a:rPr lang="en" sz="1000" dirty="0" smtClean="0">
                <a:solidFill>
                  <a:srgbClr val="FF0000"/>
                </a:solidFill>
              </a:rPr>
              <a:t>[Mark appears on C1.]</a:t>
            </a:r>
          </a:p>
          <a:p>
            <a:pPr lvl="0"/>
            <a:endParaRPr lang="en" sz="1000" dirty="0" smtClean="0"/>
          </a:p>
          <a:p>
            <a:pPr lvl="0"/>
            <a:r>
              <a:rPr lang="en" sz="1000" dirty="0" smtClean="0"/>
              <a:t>On the other hand, if C1 initially evaluates to true, then DSE will proceed to evaluate C2.</a:t>
            </a:r>
            <a:endParaRPr lang="en-US" sz="1000" dirty="0" smtClean="0"/>
          </a:p>
          <a:p>
            <a:pPr lvl="0"/>
            <a:endParaRPr lang="en-US" sz="1000" dirty="0"/>
          </a:p>
          <a:p>
            <a:pPr lvl="0"/>
            <a:r>
              <a:rPr lang="en" sz="1000" dirty="0" smtClean="0"/>
              <a:t>If C2 is found to be true, then DSE will subsequently attempt to solve (C1 and not C2) </a:t>
            </a:r>
            <a:r>
              <a:rPr lang="en" sz="1000" dirty="0" smtClean="0">
                <a:solidFill>
                  <a:srgbClr val="FF0000"/>
                </a:solidFill>
              </a:rPr>
              <a:t>[mark appears on (C1 and not C2)]</a:t>
            </a:r>
            <a:r>
              <a:rPr lang="en" sz="1000" dirty="0" smtClean="0"/>
              <a:t>; however, if C2 is found to be false, then DSE will subsequently attempt to solve (C1 and C2) </a:t>
            </a:r>
            <a:r>
              <a:rPr lang="en" sz="1000" dirty="0" smtClean="0">
                <a:solidFill>
                  <a:srgbClr val="FF0000"/>
                </a:solidFill>
              </a:rPr>
              <a:t>[mark appears on (C1 and C2)]</a:t>
            </a:r>
            <a:r>
              <a:rPr lang="en-US" sz="1000" dirty="0" smtClean="0"/>
              <a:t>.</a:t>
            </a:r>
          </a:p>
          <a:p>
            <a:pPr lvl="0"/>
            <a:endParaRPr lang="en-US" sz="1000" dirty="0"/>
          </a:p>
          <a:p>
            <a:pPr lvl="0"/>
            <a:r>
              <a:rPr lang="en" sz="1000" dirty="0" smtClean="0"/>
              <a:t>Finally, after DSE finishes exploring the “true” </a:t>
            </a:r>
            <a:r>
              <a:rPr lang="en" sz="1000" dirty="0" err="1" smtClean="0"/>
              <a:t>subtree</a:t>
            </a:r>
            <a:r>
              <a:rPr lang="en" sz="1000" dirty="0" smtClean="0"/>
              <a:t> of C1, it will attempt to solve (not C1) in order to try to explore the “false” </a:t>
            </a:r>
            <a:r>
              <a:rPr lang="en" sz="1000" dirty="0" err="1" smtClean="0"/>
              <a:t>subtree</a:t>
            </a:r>
            <a:r>
              <a:rPr lang="en" sz="1000" dirty="0" smtClean="0"/>
              <a:t> </a:t>
            </a:r>
            <a:r>
              <a:rPr lang="en" sz="1000" dirty="0" smtClean="0">
                <a:solidFill>
                  <a:srgbClr val="FF0000"/>
                </a:solidFill>
              </a:rPr>
              <a:t>[mark appears on (not C1)]</a:t>
            </a:r>
            <a:r>
              <a:rPr lang="en" sz="1000" dirty="0" smtClean="0"/>
              <a:t>.</a:t>
            </a:r>
          </a:p>
          <a:p>
            <a:pPr lvl="0"/>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4" name="Slide Number Placeholder 3"/>
          <p:cNvSpPr>
            <a:spLocks noGrp="1"/>
          </p:cNvSpPr>
          <p:nvPr>
            <p:ph type="sldNum" sz="quarter" idx="10"/>
          </p:nvPr>
        </p:nvSpPr>
        <p:spPr/>
        <p:txBody>
          <a:bodyPr/>
          <a:lstStyle/>
          <a:p>
            <a:fld id="{D3DBA097-92E4-D84F-AF80-5B867CFF77ED}" type="slidenum">
              <a:rPr lang="en-US" smtClean="0"/>
              <a:t>24</a:t>
            </a:fld>
            <a:endParaRPr lang="en-US"/>
          </a:p>
        </p:txBody>
      </p:sp>
    </p:spTree>
    <p:extLst>
      <p:ext uri="{BB962C8B-B14F-4D97-AF65-F5344CB8AC3E}">
        <p14:creationId xmlns:p14="http://schemas.microsoft.com/office/powerpoint/2010/main" val="1826356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8" name="Shape 498"/>
          <p:cNvSpPr txBox="1">
            <a:spLocks noGrp="1"/>
          </p:cNvSpPr>
          <p:nvPr>
            <p:ph type="body" idx="1"/>
          </p:nvPr>
        </p:nvSpPr>
        <p:spPr/>
        <p:txBody>
          <a:bodyPr/>
          <a:lstStyle/>
          <a:p>
            <a:pPr lvl="0"/>
            <a:r>
              <a:rPr lang="en" sz="1000" dirty="0" smtClean="0"/>
              <a:t>Let’s look at how dynamic symbolic execution handles a more complicated example. </a:t>
            </a:r>
            <a:r>
              <a:rPr lang="en-US" sz="1000" dirty="0" smtClean="0"/>
              <a:t> </a:t>
            </a:r>
            <a:r>
              <a:rPr lang="en" sz="1000" dirty="0" smtClean="0"/>
              <a:t>Here, we’ve left the </a:t>
            </a:r>
            <a:r>
              <a:rPr lang="en" sz="1000" dirty="0" err="1" smtClean="0"/>
              <a:t>test_me</a:t>
            </a:r>
            <a:r>
              <a:rPr lang="en" sz="1000" dirty="0" smtClean="0"/>
              <a:t> function the same, but we’ve altered the behavior of foo so that it now securely hashes its input and outputs the result of that hash.</a:t>
            </a:r>
          </a:p>
          <a:p>
            <a:pPr lvl="0"/>
            <a:endParaRPr lang="en" sz="1000" dirty="0" smtClean="0"/>
          </a:p>
          <a:p>
            <a:pPr lvl="0"/>
            <a:r>
              <a:rPr lang="en" sz="1000" dirty="0" smtClean="0"/>
              <a:t>DSE begins this example the same way as before: it takes the random inputs (we’ll again use x = 22 and y = 7) and stores them in its concrete state; and it stores x = x_0 and y = y_0 in its symbolic state.</a:t>
            </a:r>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25</a:t>
            </a:fld>
            <a:endParaRPr lang="en-US"/>
          </a:p>
        </p:txBody>
      </p:sp>
    </p:spTree>
    <p:extLst>
      <p:ext uri="{BB962C8B-B14F-4D97-AF65-F5344CB8AC3E}">
        <p14:creationId xmlns:p14="http://schemas.microsoft.com/office/powerpoint/2010/main" val="1592718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5" name="Shape 515"/>
          <p:cNvSpPr txBox="1">
            <a:spLocks noGrp="1"/>
          </p:cNvSpPr>
          <p:nvPr>
            <p:ph type="body" idx="1"/>
          </p:nvPr>
        </p:nvSpPr>
        <p:spPr/>
        <p:txBody>
          <a:bodyPr/>
          <a:lstStyle/>
          <a:p>
            <a:pPr lvl="0"/>
            <a:r>
              <a:rPr lang="en" sz="1000" dirty="0" smtClean="0"/>
              <a:t>In this program, z is again assigned the output of foo(y). </a:t>
            </a:r>
            <a:r>
              <a:rPr lang="en-US" sz="1000" dirty="0" smtClean="0"/>
              <a:t> </a:t>
            </a:r>
            <a:r>
              <a:rPr lang="en" sz="1000" dirty="0" smtClean="0"/>
              <a:t>However, its concrete value this time is a large number with over 150 digits, starting with the digits 601 and ending in the digits 129.</a:t>
            </a:r>
            <a:r>
              <a:rPr lang="en-US" sz="1000" dirty="0" smtClean="0"/>
              <a:t> </a:t>
            </a:r>
            <a:r>
              <a:rPr lang="en" sz="1000" dirty="0" smtClean="0"/>
              <a:t> (Let’s ignore for now the overflow that would occur in some languages in trying to store such a large number.) </a:t>
            </a:r>
            <a:r>
              <a:rPr lang="en-US" sz="1000" dirty="0" smtClean="0"/>
              <a:t> </a:t>
            </a:r>
            <a:r>
              <a:rPr lang="en" sz="1000" dirty="0" smtClean="0"/>
              <a:t>Symbolically, z takes on the value </a:t>
            </a:r>
            <a:r>
              <a:rPr lang="en" sz="1000" dirty="0" err="1" smtClean="0"/>
              <a:t>secure_hash</a:t>
            </a:r>
            <a:r>
              <a:rPr lang="en" sz="1000" dirty="0" smtClean="0"/>
              <a:t>(y_0).</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26</a:t>
            </a:fld>
            <a:endParaRPr lang="en-US"/>
          </a:p>
        </p:txBody>
      </p:sp>
    </p:spTree>
    <p:extLst>
      <p:ext uri="{BB962C8B-B14F-4D97-AF65-F5344CB8AC3E}">
        <p14:creationId xmlns:p14="http://schemas.microsoft.com/office/powerpoint/2010/main" val="990475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5" name="Shape 515"/>
          <p:cNvSpPr txBox="1">
            <a:spLocks noGrp="1"/>
          </p:cNvSpPr>
          <p:nvPr>
            <p:ph type="body" idx="1"/>
          </p:nvPr>
        </p:nvSpPr>
        <p:spPr/>
        <p:txBody>
          <a:bodyPr/>
          <a:lstStyle/>
          <a:p>
            <a:pPr lvl="0"/>
            <a:r>
              <a:rPr lang="en" sz="1000" dirty="0" smtClean="0"/>
              <a:t>Comparing the concrete values of x and z shows that they are different, so the symbolic constraint </a:t>
            </a:r>
            <a:r>
              <a:rPr lang="en" sz="1000" dirty="0" err="1" smtClean="0"/>
              <a:t>secure_hash</a:t>
            </a:r>
            <a:r>
              <a:rPr lang="en" sz="1000" dirty="0" smtClean="0"/>
              <a:t>(y_0) != x_0 is added to the path condition, and we reach the end of the program.</a:t>
            </a:r>
          </a:p>
          <a:p>
            <a:pPr lvl="0"/>
            <a:endParaRPr lang="en" sz="1000" dirty="0" smtClean="0"/>
          </a:p>
          <a:p>
            <a:pPr lvl="0"/>
            <a:r>
              <a:rPr lang="en" sz="1000" dirty="0" smtClean="0"/>
              <a:t>In order to take the other branch, DSE needs to determine a pair of inputs x_0 and y_0 such that the most recently added constraint in the path condition evaluates to false. </a:t>
            </a:r>
            <a:r>
              <a:rPr lang="en-US" sz="1000" dirty="0" smtClean="0"/>
              <a:t> </a:t>
            </a:r>
            <a:r>
              <a:rPr lang="en" sz="1000" dirty="0" smtClean="0"/>
              <a:t>That is, such that </a:t>
            </a:r>
            <a:r>
              <a:rPr lang="en" sz="1000" dirty="0" err="1" smtClean="0"/>
              <a:t>secure_hash</a:t>
            </a:r>
            <a:r>
              <a:rPr lang="en" sz="1000" dirty="0" smtClean="0"/>
              <a:t>(y_0) == x_0. </a:t>
            </a:r>
            <a:r>
              <a:rPr lang="en-US" sz="1000" dirty="0" smtClean="0"/>
              <a:t> </a:t>
            </a:r>
            <a:r>
              <a:rPr lang="en" sz="1000" dirty="0" smtClean="0"/>
              <a:t>However, the nature of a secure hash function is that it is extremely difficult to solve an equation like this.</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27</a:t>
            </a:fld>
            <a:endParaRPr lang="en-US"/>
          </a:p>
        </p:txBody>
      </p:sp>
    </p:spTree>
    <p:extLst>
      <p:ext uri="{BB962C8B-B14F-4D97-AF65-F5344CB8AC3E}">
        <p14:creationId xmlns:p14="http://schemas.microsoft.com/office/powerpoint/2010/main" val="442741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4" name="Shape 534"/>
          <p:cNvSpPr txBox="1">
            <a:spLocks noGrp="1"/>
          </p:cNvSpPr>
          <p:nvPr>
            <p:ph type="body" idx="1"/>
          </p:nvPr>
        </p:nvSpPr>
        <p:spPr/>
        <p:txBody>
          <a:bodyPr/>
          <a:lstStyle/>
          <a:p>
            <a:pPr lvl="0"/>
            <a:r>
              <a:rPr lang="en" sz="1000" dirty="0" smtClean="0"/>
              <a:t>This example showcases the difference between symbolic execution, as previously described, and dynamic symbolic execution. </a:t>
            </a:r>
            <a:r>
              <a:rPr lang="en-US" sz="1000" dirty="0" smtClean="0"/>
              <a:t> </a:t>
            </a:r>
            <a:r>
              <a:rPr lang="en" sz="1000" dirty="0" smtClean="0"/>
              <a:t>Recall that symbolic execution would have thrown up its hands at this point and, by default, declared the constraint </a:t>
            </a:r>
            <a:r>
              <a:rPr lang="en" sz="1000" dirty="0" err="1" smtClean="0"/>
              <a:t>secure_hash</a:t>
            </a:r>
            <a:r>
              <a:rPr lang="en" sz="1000" dirty="0" smtClean="0"/>
              <a:t>(y_0) == x_0 </a:t>
            </a:r>
            <a:r>
              <a:rPr lang="en" sz="1000" dirty="0" err="1" smtClean="0"/>
              <a:t>satisfiable</a:t>
            </a:r>
            <a:r>
              <a:rPr lang="en" sz="1000" dirty="0" smtClean="0"/>
              <a:t>, thereby continuing down the “true” branch of execution.</a:t>
            </a:r>
          </a:p>
          <a:p>
            <a:pPr lvl="0"/>
            <a:endParaRPr lang="en" sz="1000" dirty="0" smtClean="0"/>
          </a:p>
          <a:p>
            <a:pPr lvl="0"/>
            <a:r>
              <a:rPr lang="en" sz="1000" dirty="0" smtClean="0"/>
              <a:t>Dynamic symbolic execution, by contrast, uses its concrete state to simplify the symbolic constraint.</a:t>
            </a:r>
            <a:r>
              <a:rPr lang="en-US" sz="1000" dirty="0" smtClean="0"/>
              <a:t> </a:t>
            </a:r>
            <a:r>
              <a:rPr lang="en" sz="1000" dirty="0" smtClean="0"/>
              <a:t> In this case, it would replace y_0 in the symbolic constraint by 7, the concrete value of y in the program at that point. </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28</a:t>
            </a:fld>
            <a:endParaRPr lang="en-US"/>
          </a:p>
        </p:txBody>
      </p:sp>
    </p:spTree>
    <p:extLst>
      <p:ext uri="{BB962C8B-B14F-4D97-AF65-F5344CB8AC3E}">
        <p14:creationId xmlns:p14="http://schemas.microsoft.com/office/powerpoint/2010/main" val="120209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5" name="Shape 555"/>
          <p:cNvSpPr txBox="1">
            <a:spLocks noGrp="1"/>
          </p:cNvSpPr>
          <p:nvPr>
            <p:ph type="body" idx="1"/>
          </p:nvPr>
        </p:nvSpPr>
        <p:spPr/>
        <p:txBody>
          <a:bodyPr/>
          <a:lstStyle/>
          <a:p>
            <a:pPr lvl="0"/>
            <a:r>
              <a:rPr lang="en" sz="1000" dirty="0" smtClean="0"/>
              <a:t>The constraint to be solved is then 601...129 == x_0, which is easy for our constraint solver to solve: just take x equal to that number. </a:t>
            </a:r>
            <a:r>
              <a:rPr lang="en-US" sz="1000" dirty="0" smtClean="0"/>
              <a:t> </a:t>
            </a:r>
            <a:r>
              <a:rPr lang="en" sz="1000" dirty="0" smtClean="0"/>
              <a:t>(Note that it wouldn’t work to plug in 22 for x_0 and then solve for y_0, as secure hashes are deliberately difficult to invert.)</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29</a:t>
            </a:fld>
            <a:endParaRPr lang="en-US"/>
          </a:p>
        </p:txBody>
      </p:sp>
    </p:spTree>
    <p:extLst>
      <p:ext uri="{BB962C8B-B14F-4D97-AF65-F5344CB8AC3E}">
        <p14:creationId xmlns:p14="http://schemas.microsoft.com/office/powerpoint/2010/main" val="1718354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7" name="Shape 97"/>
          <p:cNvSpPr txBox="1">
            <a:spLocks noGrp="1"/>
          </p:cNvSpPr>
          <p:nvPr>
            <p:ph type="body" idx="1"/>
          </p:nvPr>
        </p:nvSpPr>
        <p:spPr/>
        <p:txBody>
          <a:bodyPr/>
          <a:lstStyle/>
          <a:p>
            <a:pPr lvl="0"/>
            <a:r>
              <a:rPr lang="en" sz="1000" dirty="0" smtClean="0"/>
              <a:t>In this lesson, we will discuss a new technique for automated test generation called dynamic symbolic execution.</a:t>
            </a:r>
          </a:p>
          <a:p>
            <a:pPr lvl="0"/>
            <a:endParaRPr lang="en" sz="1000" dirty="0" smtClean="0"/>
          </a:p>
          <a:p>
            <a:pPr lvl="0"/>
            <a:r>
              <a:rPr lang="en" sz="1000" dirty="0" smtClean="0"/>
              <a:t>This technique keeps track of the program state both concretely, like a dynamic analysis, and symbolically, like a static analysis.</a:t>
            </a:r>
          </a:p>
          <a:p>
            <a:pPr lvl="0"/>
            <a:endParaRPr lang="en" sz="1000" dirty="0" smtClean="0"/>
          </a:p>
          <a:p>
            <a:pPr lvl="0"/>
            <a:r>
              <a:rPr lang="en" sz="1000" dirty="0" smtClean="0"/>
              <a:t>It solves constraints to guide the program’s execution at branch points.  In this manner, it systematically explores all execution paths of the unit being tested.</a:t>
            </a:r>
          </a:p>
          <a:p>
            <a:pPr lvl="0"/>
            <a:endParaRPr lang="en" sz="1000" dirty="0" smtClean="0"/>
          </a:p>
          <a:p>
            <a:pPr lvl="0"/>
            <a:r>
              <a:rPr lang="en" sz="1000" dirty="0" smtClean="0"/>
              <a:t>Dynamic symbolic execution is an example of a hybrid analysis: it collaboratively combines dynamic and static analysis.</a:t>
            </a:r>
          </a:p>
          <a:p>
            <a:pPr lvl="0"/>
            <a:endParaRPr lang="en" sz="1000" dirty="0" smtClean="0"/>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3</a:t>
            </a:fld>
            <a:endParaRPr lang="en-US"/>
          </a:p>
        </p:txBody>
      </p:sp>
    </p:spTree>
    <p:extLst>
      <p:ext uri="{BB962C8B-B14F-4D97-AF65-F5344CB8AC3E}">
        <p14:creationId xmlns:p14="http://schemas.microsoft.com/office/powerpoint/2010/main" val="930567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4" name="Shape 574"/>
          <p:cNvSpPr txBox="1">
            <a:spLocks noGrp="1"/>
          </p:cNvSpPr>
          <p:nvPr>
            <p:ph type="body" idx="1"/>
          </p:nvPr>
        </p:nvSpPr>
        <p:spPr/>
        <p:txBody>
          <a:bodyPr/>
          <a:lstStyle/>
          <a:p>
            <a:pPr lvl="0"/>
            <a:r>
              <a:rPr lang="en" sz="1000" dirty="0" smtClean="0"/>
              <a:t>Dynamic symbolic execution re-evaluates the </a:t>
            </a:r>
            <a:r>
              <a:rPr lang="en" sz="1000" dirty="0" err="1" smtClean="0"/>
              <a:t>test_me</a:t>
            </a:r>
            <a:r>
              <a:rPr lang="en" sz="1000" dirty="0" smtClean="0"/>
              <a:t> function using these new concrete inputs: x = 601...129, y = 7.  The symbolic state as usual starts as x = x_0 and y = y_0.</a:t>
            </a:r>
            <a:r>
              <a:rPr lang="en-US" sz="1000" dirty="0" smtClean="0"/>
              <a:t> </a:t>
            </a:r>
            <a:r>
              <a:rPr lang="en" sz="1000" dirty="0" smtClean="0"/>
              <a:t> Then, </a:t>
            </a:r>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30</a:t>
            </a:fld>
            <a:endParaRPr lang="en-US"/>
          </a:p>
        </p:txBody>
      </p:sp>
    </p:spTree>
    <p:extLst>
      <p:ext uri="{BB962C8B-B14F-4D97-AF65-F5344CB8AC3E}">
        <p14:creationId xmlns:p14="http://schemas.microsoft.com/office/powerpoint/2010/main" val="1018164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1" name="Shape 591"/>
          <p:cNvSpPr txBox="1">
            <a:spLocks noGrp="1"/>
          </p:cNvSpPr>
          <p:nvPr>
            <p:ph type="body" idx="1"/>
          </p:nvPr>
        </p:nvSpPr>
        <p:spPr/>
        <p:txBody>
          <a:bodyPr/>
          <a:lstStyle/>
          <a:p>
            <a:pPr lvl="0"/>
            <a:r>
              <a:rPr lang="en" sz="1000" dirty="0" smtClean="0"/>
              <a:t>The variable z is assigned foo(7), which is the output of the secure hash of 7.</a:t>
            </a:r>
            <a:r>
              <a:rPr lang="en-US" sz="1000" dirty="0" smtClean="0"/>
              <a:t> </a:t>
            </a:r>
            <a:r>
              <a:rPr lang="en" sz="1000" dirty="0" smtClean="0"/>
              <a:t> The symbolic value of z is again </a:t>
            </a:r>
            <a:r>
              <a:rPr lang="en" sz="1000" dirty="0" err="1" smtClean="0"/>
              <a:t>secure_hash</a:t>
            </a:r>
            <a:r>
              <a:rPr lang="en" sz="1000" dirty="0" smtClean="0"/>
              <a:t>(y_0).</a:t>
            </a:r>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31</a:t>
            </a:fld>
            <a:endParaRPr lang="en-US"/>
          </a:p>
        </p:txBody>
      </p:sp>
    </p:spTree>
    <p:extLst>
      <p:ext uri="{BB962C8B-B14F-4D97-AF65-F5344CB8AC3E}">
        <p14:creationId xmlns:p14="http://schemas.microsoft.com/office/powerpoint/2010/main" val="1142985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8" name="Shape 608"/>
          <p:cNvSpPr txBox="1">
            <a:spLocks noGrp="1"/>
          </p:cNvSpPr>
          <p:nvPr>
            <p:ph type="body" idx="1"/>
          </p:nvPr>
        </p:nvSpPr>
        <p:spPr/>
        <p:txBody>
          <a:bodyPr/>
          <a:lstStyle/>
          <a:p>
            <a:pPr lvl="0"/>
            <a:r>
              <a:rPr lang="en" sz="1000" smtClean="0"/>
              <a:t>Now, at the branch point, the concrete values of x and z are indeed equal, so the “true” branch is taken, as expected.</a:t>
            </a:r>
            <a:endParaRPr lang="en" sz="100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32</a:t>
            </a:fld>
            <a:endParaRPr lang="en-US"/>
          </a:p>
        </p:txBody>
      </p:sp>
    </p:spTree>
    <p:extLst>
      <p:ext uri="{BB962C8B-B14F-4D97-AF65-F5344CB8AC3E}">
        <p14:creationId xmlns:p14="http://schemas.microsoft.com/office/powerpoint/2010/main" val="907823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6" name="Shape 626"/>
          <p:cNvSpPr txBox="1">
            <a:spLocks noGrp="1"/>
          </p:cNvSpPr>
          <p:nvPr>
            <p:ph type="body" idx="1"/>
          </p:nvPr>
        </p:nvSpPr>
        <p:spPr/>
        <p:txBody>
          <a:bodyPr/>
          <a:lstStyle/>
          <a:p>
            <a:pPr lvl="0"/>
            <a:r>
              <a:rPr lang="en" sz="1000" dirty="0" smtClean="0"/>
              <a:t>At the next branch point, we check whether x is greater than y + 10.</a:t>
            </a:r>
            <a:r>
              <a:rPr lang="en-US" sz="1000" dirty="0" smtClean="0"/>
              <a:t> </a:t>
            </a:r>
            <a:r>
              <a:rPr lang="en" sz="1000" dirty="0" smtClean="0"/>
              <a:t> The concrete values of x and y satisfy this constraint (integer overflow notwithstanding), so we take the true branch again, which leads to the error in the program.</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33</a:t>
            </a:fld>
            <a:endParaRPr lang="en-US"/>
          </a:p>
        </p:txBody>
      </p:sp>
    </p:spTree>
    <p:extLst>
      <p:ext uri="{BB962C8B-B14F-4D97-AF65-F5344CB8AC3E}">
        <p14:creationId xmlns:p14="http://schemas.microsoft.com/office/powerpoint/2010/main" val="2071585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6" name="Shape 646"/>
          <p:cNvSpPr txBox="1">
            <a:spLocks noGrp="1"/>
          </p:cNvSpPr>
          <p:nvPr>
            <p:ph type="body" idx="1"/>
          </p:nvPr>
        </p:nvSpPr>
        <p:spPr/>
        <p:txBody>
          <a:bodyPr/>
          <a:lstStyle/>
          <a:p>
            <a:pPr lvl="0"/>
            <a:r>
              <a:rPr lang="en" sz="1000" dirty="0" smtClean="0">
                <a:solidFill>
                  <a:srgbClr val="FF0000"/>
                </a:solidFill>
              </a:rPr>
              <a:t>{QUIZ SLIDE}</a:t>
            </a:r>
          </a:p>
          <a:p>
            <a:pPr lvl="0"/>
            <a:endParaRPr lang="en" sz="1000" dirty="0" smtClean="0"/>
          </a:p>
          <a:p>
            <a:pPr lvl="0"/>
            <a:r>
              <a:rPr lang="en" sz="1000" dirty="0" smtClean="0"/>
              <a:t>Now consider the following function, </a:t>
            </a:r>
            <a:r>
              <a:rPr lang="en" sz="1000" dirty="0" err="1" smtClean="0"/>
              <a:t>test_me</a:t>
            </a:r>
            <a:r>
              <a:rPr lang="en" sz="1000" dirty="0" smtClean="0"/>
              <a:t>, which takes the </a:t>
            </a:r>
            <a:r>
              <a:rPr lang="en" sz="1000" dirty="0" err="1" smtClean="0"/>
              <a:t>int</a:t>
            </a:r>
            <a:r>
              <a:rPr lang="en" sz="1000" dirty="0" smtClean="0"/>
              <a:t> x as an argument and returns an int.</a:t>
            </a:r>
            <a:r>
              <a:rPr lang="en-US" sz="1000" dirty="0" smtClean="0"/>
              <a:t>  </a:t>
            </a:r>
            <a:r>
              <a:rPr lang="en" sz="1000" dirty="0" smtClean="0"/>
              <a:t>The program reads as follows: </a:t>
            </a:r>
          </a:p>
          <a:p>
            <a:pPr lvl="0"/>
            <a:endParaRPr lang="en-US" sz="1000" dirty="0" smtClean="0"/>
          </a:p>
          <a:p>
            <a:pPr lvl="0"/>
            <a:r>
              <a:rPr lang="en" sz="1000" dirty="0" smtClean="0"/>
              <a:t>“</a:t>
            </a:r>
            <a:r>
              <a:rPr lang="en" sz="1000" dirty="0" err="1" smtClean="0"/>
              <a:t>int</a:t>
            </a:r>
            <a:r>
              <a:rPr lang="en" sz="1000" dirty="0" smtClean="0"/>
              <a:t> brackets A is assigned open-curly-brace five, seven, nine, close-curly-brace”</a:t>
            </a:r>
          </a:p>
          <a:p>
            <a:pPr lvl="0"/>
            <a:r>
              <a:rPr lang="en" sz="1000" dirty="0" smtClean="0"/>
              <a:t>“</a:t>
            </a:r>
            <a:r>
              <a:rPr lang="en" sz="1000" dirty="0" err="1" smtClean="0"/>
              <a:t>int</a:t>
            </a:r>
            <a:r>
              <a:rPr lang="en" sz="1000" dirty="0" smtClean="0"/>
              <a:t> </a:t>
            </a:r>
            <a:r>
              <a:rPr lang="en" sz="1000" dirty="0" err="1" smtClean="0"/>
              <a:t>i</a:t>
            </a:r>
            <a:r>
              <a:rPr lang="en" sz="1000" dirty="0" smtClean="0"/>
              <a:t> is assigned zero”</a:t>
            </a:r>
          </a:p>
          <a:p>
            <a:pPr lvl="0"/>
            <a:r>
              <a:rPr lang="en" sz="1000" dirty="0" smtClean="0"/>
              <a:t>“while </a:t>
            </a:r>
            <a:r>
              <a:rPr lang="en" sz="1000" dirty="0" err="1" smtClean="0"/>
              <a:t>i</a:t>
            </a:r>
            <a:r>
              <a:rPr lang="en" sz="1000" dirty="0" smtClean="0"/>
              <a:t> is less than 3 open-curly-brace”</a:t>
            </a:r>
          </a:p>
          <a:p>
            <a:pPr lvl="0"/>
            <a:r>
              <a:rPr lang="en" sz="1000" dirty="0" smtClean="0"/>
              <a:t>“If A sub </a:t>
            </a:r>
            <a:r>
              <a:rPr lang="en" sz="1000" dirty="0" err="1" smtClean="0"/>
              <a:t>i</a:t>
            </a:r>
            <a:r>
              <a:rPr lang="en" sz="1000" dirty="0" smtClean="0"/>
              <a:t> is equal to x, break”</a:t>
            </a:r>
          </a:p>
          <a:p>
            <a:pPr lvl="0"/>
            <a:r>
              <a:rPr lang="en" sz="1000" dirty="0" smtClean="0"/>
              <a:t>“Increment </a:t>
            </a:r>
            <a:r>
              <a:rPr lang="en" sz="1000" dirty="0" err="1" smtClean="0"/>
              <a:t>i</a:t>
            </a:r>
            <a:r>
              <a:rPr lang="en" sz="1000" dirty="0" smtClean="0"/>
              <a:t>”</a:t>
            </a:r>
          </a:p>
          <a:p>
            <a:pPr lvl="0"/>
            <a:r>
              <a:rPr lang="en" sz="1000" dirty="0" smtClean="0"/>
              <a:t>“close-curly-brace”</a:t>
            </a:r>
          </a:p>
          <a:p>
            <a:pPr lvl="0"/>
            <a:r>
              <a:rPr lang="en" sz="1000" dirty="0" smtClean="0"/>
              <a:t>“return </a:t>
            </a:r>
            <a:r>
              <a:rPr lang="en" sz="1000" dirty="0" err="1" smtClean="0"/>
              <a:t>i</a:t>
            </a:r>
            <a:r>
              <a:rPr lang="en" sz="1000" dirty="0" smtClean="0"/>
              <a:t>”</a:t>
            </a:r>
          </a:p>
          <a:p>
            <a:pPr lvl="0"/>
            <a:endParaRPr lang="en" sz="1000" dirty="0" smtClean="0"/>
          </a:p>
          <a:p>
            <a:pPr lvl="0"/>
            <a:r>
              <a:rPr lang="en" sz="1000" dirty="0" smtClean="0"/>
              <a:t>Suppose DSE tests this function starting with the input x = 1. </a:t>
            </a:r>
            <a:r>
              <a:rPr lang="en-US" sz="1000" dirty="0" smtClean="0"/>
              <a:t> </a:t>
            </a:r>
            <a:r>
              <a:rPr lang="en" sz="1000" dirty="0" smtClean="0"/>
              <a:t>Write the input used and constraints solved in each iteration of DSE.</a:t>
            </a:r>
            <a:r>
              <a:rPr lang="en-US" sz="1000" dirty="0" smtClean="0"/>
              <a:t> </a:t>
            </a:r>
            <a:r>
              <a:rPr lang="en" sz="1000" dirty="0" smtClean="0"/>
              <a:t> Assume a depth-first search of the program’s computation tree, and leave a trailing constraint blank if it is unused (for example, if only two constraints are solved for some iteration, leave C3 blank for that iteration).</a:t>
            </a:r>
            <a:r>
              <a:rPr lang="en-US" sz="1000" dirty="0" smtClean="0"/>
              <a:t> </a:t>
            </a:r>
            <a:r>
              <a:rPr lang="en" sz="1000" dirty="0" smtClean="0"/>
              <a:t> Also use the name x0 to represent the symbolic variable corresponding to the input variable x.</a:t>
            </a:r>
          </a:p>
          <a:p>
            <a:pPr lvl="0"/>
            <a:endParaRPr lang="en" sz="1000" dirty="0" smtClean="0"/>
          </a:p>
          <a:p>
            <a:pPr lvl="0"/>
            <a:r>
              <a:rPr lang="en" sz="1000" dirty="0" smtClean="0"/>
              <a:t>I’ve filled in the first row for you: on iteration 1, the input x is 1, C1 is the constraint 5 does not equal x0, C2 is the constraint 7 does not equal x0, and C3 is the constraint 9 equals x0.</a:t>
            </a:r>
          </a:p>
          <a:p>
            <a:pPr lvl="0"/>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4" name="Slide Number Placeholder 3"/>
          <p:cNvSpPr>
            <a:spLocks noGrp="1"/>
          </p:cNvSpPr>
          <p:nvPr>
            <p:ph type="sldNum" sz="quarter" idx="10"/>
          </p:nvPr>
        </p:nvSpPr>
        <p:spPr/>
        <p:txBody>
          <a:bodyPr/>
          <a:lstStyle/>
          <a:p>
            <a:fld id="{D3DBA097-92E4-D84F-AF80-5B867CFF77ED}" type="slidenum">
              <a:rPr lang="en-US" smtClean="0"/>
              <a:t>34</a:t>
            </a:fld>
            <a:endParaRPr lang="en-US"/>
          </a:p>
        </p:txBody>
      </p:sp>
    </p:spTree>
    <p:extLst>
      <p:ext uri="{BB962C8B-B14F-4D97-AF65-F5344CB8AC3E}">
        <p14:creationId xmlns:p14="http://schemas.microsoft.com/office/powerpoint/2010/main" val="2125016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4" name="Shape 654"/>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After the end of the first iteration of DSE, the constraint C3 forces the new input to be 9.</a:t>
            </a:r>
          </a:p>
          <a:p>
            <a:pPr lvl="0"/>
            <a:endParaRPr lang="en" sz="1000" dirty="0" smtClean="0"/>
          </a:p>
          <a:p>
            <a:pPr lvl="0"/>
            <a:r>
              <a:rPr lang="en" sz="1000" dirty="0" smtClean="0"/>
              <a:t>In the second iteration, the first path constraint added is 5 != x0, when the concrete input 9 fails to equal A[0]. The second path constraint added is 7 != x0, and the third path constraint added is 9 == x0, leading to the termination of the program. Normally we’d negate the most recently added constraint and solve the resulting expression, but this would lead us to take a path we’ve already explored. So the next step is to discard the third path constraint and negate the second path constraint, resulting in C1 being 5 != x0, C2 being 7 == x0, and C3 being left blank.</a:t>
            </a:r>
          </a:p>
          <a:p>
            <a:pPr lvl="0"/>
            <a:endParaRPr lang="en" sz="1000" dirty="0" smtClean="0"/>
          </a:p>
          <a:p>
            <a:pPr lvl="0"/>
            <a:r>
              <a:rPr lang="en" sz="1000" dirty="0" smtClean="0"/>
              <a:t>These constraints require the third concrete input to be 7. For the resulting run of test_me, the first path constraint added is again 5 != x0, and then 7 == x0 would be added before the program terminates. DSE has already fully explored the subtree where 7 == x0 has been negated, so it needs to backtrack and negate 5 != x0 in order to continue exploring the computation tree. So the only constraint to be solved is 5 == x0.</a:t>
            </a:r>
          </a:p>
          <a:p>
            <a:pPr lvl="0"/>
            <a:endParaRPr lang="en" sz="1000" dirty="0" smtClean="0"/>
          </a:p>
          <a:p>
            <a:pPr lvl="0"/>
            <a:r>
              <a:rPr lang="en" sz="1000" dirty="0" smtClean="0"/>
              <a:t>This forces the next concrete value of x to be 5, and this leads the program to terminate after the first branch point, the only path constraint added being 5 == x0. Negating 5 == x0 leads to a previously explored subtree, so there’s nothing left to do: the entire computation tree has been explored, and so DSE terminates. There are no constraints to solve.</a:t>
            </a:r>
          </a:p>
          <a:p>
            <a:pPr lvl="0"/>
            <a:endParaRPr lang="en" sz="1000" dirty="0" smtClean="0"/>
          </a:p>
          <a:p>
            <a:pPr lvl="0"/>
            <a:r>
              <a:rPr lang="en" sz="1000" dirty="0" smtClean="0"/>
              <a:t>Note that this program has a bounded loop; in general, loops can result in infinite computation trees, but in this case the tree remains finite. This example also illustrates that not all conditions in the program (for example, the condition “i &lt; 3”) result in nodes in the computation tree. The reason is that only conditions that are data-dependent upon the program’s input result in branch points in the computation tree. Note also that even expressions such as A[i] are constants (being represented as 5, 7, or 9 in the constraints) for the same reason: neither A nor i are data-dependent upon the program’s input x.</a:t>
            </a:r>
          </a:p>
          <a:p>
            <a:pPr lvl="0"/>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4" name="Slide Number Placeholder 3"/>
          <p:cNvSpPr>
            <a:spLocks noGrp="1"/>
          </p:cNvSpPr>
          <p:nvPr>
            <p:ph type="sldNum" sz="quarter" idx="10"/>
          </p:nvPr>
        </p:nvSpPr>
        <p:spPr/>
        <p:txBody>
          <a:bodyPr/>
          <a:lstStyle/>
          <a:p>
            <a:fld id="{D3DBA097-92E4-D84F-AF80-5B867CFF77ED}" type="slidenum">
              <a:rPr lang="en-US" smtClean="0"/>
              <a:t>35</a:t>
            </a:fld>
            <a:endParaRPr lang="en-US"/>
          </a:p>
        </p:txBody>
      </p:sp>
    </p:spTree>
    <p:extLst>
      <p:ext uri="{BB962C8B-B14F-4D97-AF65-F5344CB8AC3E}">
        <p14:creationId xmlns:p14="http://schemas.microsoft.com/office/powerpoint/2010/main" val="352992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2" name="Shape 662"/>
          <p:cNvSpPr txBox="1">
            <a:spLocks noGrp="1"/>
          </p:cNvSpPr>
          <p:nvPr>
            <p:ph type="body" idx="1"/>
          </p:nvPr>
        </p:nvSpPr>
        <p:spPr/>
        <p:txBody>
          <a:bodyPr/>
          <a:lstStyle/>
          <a:p>
            <a:pPr lvl="0"/>
            <a:r>
              <a:rPr lang="en" sz="1000" dirty="0" smtClean="0"/>
              <a:t>Let’s take a look at one more example to showcase how dynamic symbolic execution differs from its static counterpart. </a:t>
            </a:r>
            <a:r>
              <a:rPr lang="en-US" sz="1000" dirty="0" smtClean="0"/>
              <a:t> </a:t>
            </a:r>
            <a:r>
              <a:rPr lang="en" sz="1000" dirty="0" smtClean="0"/>
              <a:t>Here, the foo function still returns a secure hash of its input, but the </a:t>
            </a:r>
            <a:r>
              <a:rPr lang="en" sz="1000" dirty="0" err="1" smtClean="0"/>
              <a:t>test_me</a:t>
            </a:r>
            <a:r>
              <a:rPr lang="en" sz="1000" dirty="0" smtClean="0"/>
              <a:t> function operates as follows: if its inputs x and y are different, then if foo(x) equals foo(y), the program throws an error. </a:t>
            </a:r>
            <a:r>
              <a:rPr lang="en-US" sz="1000" dirty="0" smtClean="0"/>
              <a:t> </a:t>
            </a:r>
            <a:r>
              <a:rPr lang="en" sz="1000" dirty="0" smtClean="0"/>
              <a:t>If either of these conditions is false, then the program terminates without error.</a:t>
            </a:r>
          </a:p>
          <a:p>
            <a:pPr lvl="0"/>
            <a:endParaRPr lang="en" sz="1000" dirty="0" smtClean="0"/>
          </a:p>
          <a:p>
            <a:pPr lvl="0"/>
            <a:r>
              <a:rPr lang="en" sz="1000" dirty="0" smtClean="0"/>
              <a:t>Suppose DSE starts again with the concrete random inputs x = 22 and y = 7. </a:t>
            </a:r>
            <a:r>
              <a:rPr lang="en-US" sz="1000" dirty="0" smtClean="0"/>
              <a:t> </a:t>
            </a:r>
            <a:r>
              <a:rPr lang="en" sz="1000" dirty="0" smtClean="0"/>
              <a:t>The symbolic state again is set to x = x_0 and y = y_0.</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36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92543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9" name="Shape 679"/>
          <p:cNvSpPr txBox="1">
            <a:spLocks noGrp="1"/>
          </p:cNvSpPr>
          <p:nvPr>
            <p:ph type="body" idx="1"/>
          </p:nvPr>
        </p:nvSpPr>
        <p:spPr>
          <a:xfrm>
            <a:off x="685800" y="3667874"/>
            <a:ext cx="5486399" cy="5029200"/>
          </a:xfrm>
        </p:spPr>
        <p:txBody>
          <a:bodyPr/>
          <a:lstStyle/>
          <a:p>
            <a:pPr lvl="0"/>
            <a:r>
              <a:rPr lang="en" sz="1000" smtClean="0"/>
              <a:t>At the first condition, since the concrete values of x and y are different, the “true” branch is taken, and we add the symbolic constraint x_0 != y_0 to the path condition.</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37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93668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7" name="Shape 697"/>
          <p:cNvSpPr txBox="1">
            <a:spLocks noGrp="1"/>
          </p:cNvSpPr>
          <p:nvPr>
            <p:ph type="body" idx="1"/>
          </p:nvPr>
        </p:nvSpPr>
        <p:spPr/>
        <p:txBody>
          <a:bodyPr/>
          <a:lstStyle/>
          <a:p>
            <a:pPr lvl="0"/>
            <a:r>
              <a:rPr lang="en" sz="1000" dirty="0" smtClean="0"/>
              <a:t>At the second condition, the output of foo(22) and foo(7) is different, so we take the “false” branch and add the symbolic constraint </a:t>
            </a:r>
            <a:r>
              <a:rPr lang="en" sz="1000" dirty="0" err="1" smtClean="0"/>
              <a:t>secure_hash</a:t>
            </a:r>
            <a:r>
              <a:rPr lang="en" sz="1000" dirty="0" smtClean="0"/>
              <a:t>(x_0) != </a:t>
            </a:r>
            <a:r>
              <a:rPr lang="en" sz="1000" dirty="0" err="1" smtClean="0"/>
              <a:t>secure_hash</a:t>
            </a:r>
            <a:r>
              <a:rPr lang="en" sz="1000" dirty="0" smtClean="0"/>
              <a:t>(y_0) to the path condition.</a:t>
            </a:r>
          </a:p>
          <a:p>
            <a:pPr lvl="0"/>
            <a:endParaRPr lang="en" sz="1000" dirty="0" smtClean="0"/>
          </a:p>
          <a:p>
            <a:pPr lvl="0"/>
            <a:r>
              <a:rPr lang="en" sz="1000" dirty="0" smtClean="0"/>
              <a:t>In order to take the “true” branch of the second condition, we need to find a satisfying assignment to the path condition with the most recently added constraint negated: that is, we need to find x_0 and y_0 with the same </a:t>
            </a:r>
            <a:r>
              <a:rPr lang="en" sz="1000" dirty="0" err="1" smtClean="0"/>
              <a:t>secure_hash</a:t>
            </a:r>
            <a:r>
              <a:rPr lang="en" sz="1000" dirty="0" smtClean="0"/>
              <a:t> but so that x_0 != y_0. </a:t>
            </a:r>
            <a:r>
              <a:rPr lang="en-US" sz="1000" dirty="0" smtClean="0"/>
              <a:t> </a:t>
            </a:r>
            <a:r>
              <a:rPr lang="en" sz="1000" dirty="0" smtClean="0"/>
              <a:t>Finding such a pair of inputs</a:t>
            </a:r>
            <a:r>
              <a:rPr lang="en-US" sz="1000" dirty="0" smtClean="0"/>
              <a:t> </a:t>
            </a:r>
            <a:r>
              <a:rPr lang="en" sz="1000" dirty="0" smtClean="0"/>
              <a:t>--</a:t>
            </a:r>
            <a:r>
              <a:rPr lang="en-US" sz="1000" dirty="0" smtClean="0"/>
              <a:t> </a:t>
            </a:r>
            <a:r>
              <a:rPr lang="en" sz="1000" dirty="0" smtClean="0"/>
              <a:t>called a collision</a:t>
            </a:r>
            <a:r>
              <a:rPr lang="en-US" sz="1000" dirty="0" smtClean="0"/>
              <a:t> </a:t>
            </a:r>
            <a:r>
              <a:rPr lang="en" sz="1000" dirty="0" smtClean="0"/>
              <a:t>--</a:t>
            </a:r>
            <a:r>
              <a:rPr lang="en-US" sz="1000" dirty="0" smtClean="0"/>
              <a:t> </a:t>
            </a:r>
            <a:r>
              <a:rPr lang="en" sz="1000" dirty="0" smtClean="0"/>
              <a:t>is a hard problem for cryptographically secure hashes, so our solver is likely not going to be able to find them.</a:t>
            </a:r>
          </a:p>
          <a:p>
            <a:pPr lvl="0"/>
            <a:endParaRPr lang="en" sz="1000" dirty="0" smtClean="0"/>
          </a:p>
          <a:p>
            <a:pPr lvl="0"/>
            <a:r>
              <a:rPr lang="en" sz="1000" dirty="0" smtClean="0"/>
              <a:t>It will first start by trying to simplify the constraint by inserting a concrete value for one of the inputs: in this case, 7 for y_0.</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38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7509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7" name="Shape 717"/>
          <p:cNvSpPr txBox="1">
            <a:spLocks noGrp="1"/>
          </p:cNvSpPr>
          <p:nvPr>
            <p:ph type="body" idx="1"/>
          </p:nvPr>
        </p:nvSpPr>
        <p:spPr/>
        <p:txBody>
          <a:bodyPr/>
          <a:lstStyle/>
          <a:p>
            <a:pPr lvl="0"/>
            <a:r>
              <a:rPr lang="en" sz="1000" dirty="0" smtClean="0"/>
              <a:t>The constraint has been partially simplified, but we are left with a similarly hard problem for a secure hash function: finding an input with a specified output. </a:t>
            </a:r>
            <a:r>
              <a:rPr lang="en-US" sz="1000" dirty="0" smtClean="0"/>
              <a:t> </a:t>
            </a:r>
            <a:r>
              <a:rPr lang="en" sz="1000" dirty="0" smtClean="0"/>
              <a:t>We know taking x_0 = 7 would work, but we can’t choose 7 because of the second constraint that x_0 != 7. </a:t>
            </a:r>
            <a:r>
              <a:rPr lang="en-US" sz="1000" dirty="0" smtClean="0"/>
              <a:t> </a:t>
            </a:r>
            <a:r>
              <a:rPr lang="en" sz="1000" dirty="0" smtClean="0"/>
              <a:t>So DSE will use the other concrete value in its repertoire in an attempt to simplify the condition: plugging in 22 for x_0.</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39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1565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4" name="Shape 104"/>
          <p:cNvSpPr txBox="1">
            <a:spLocks noGrp="1"/>
          </p:cNvSpPr>
          <p:nvPr>
            <p:ph type="body" idx="1"/>
          </p:nvPr>
        </p:nvSpPr>
        <p:spPr/>
        <p:txBody>
          <a:bodyPr/>
          <a:lstStyle/>
          <a:p>
            <a:pPr lvl="0"/>
            <a:r>
              <a:rPr lang="en" sz="1000" dirty="0" smtClean="0"/>
              <a:t>To understand how dynamic symbolic execution works, let’s visualize a program as a binary tree with possibly infinite depth called the computation tree.</a:t>
            </a:r>
          </a:p>
          <a:p>
            <a:pPr lvl="0"/>
            <a:endParaRPr lang="en" sz="1000" dirty="0" smtClean="0"/>
          </a:p>
          <a:p>
            <a:pPr lvl="0"/>
            <a:r>
              <a:rPr lang="en" sz="1000" dirty="0" smtClean="0"/>
              <a:t>Each node in the tree represents the execution of a conditional statement, and each edge represents the execution of a sequence of non-conditional statements.</a:t>
            </a:r>
            <a:r>
              <a:rPr lang="en-US" sz="1000" dirty="0" smtClean="0"/>
              <a:t> </a:t>
            </a:r>
            <a:r>
              <a:rPr lang="en" sz="1000" dirty="0" smtClean="0"/>
              <a:t> The left child of a node N represents the branch point reached by taking the “false” branch at N, and the right child of a node N represents the branch point reached by taking the “true” branch at N.</a:t>
            </a:r>
          </a:p>
          <a:p>
            <a:pPr lvl="0"/>
            <a:endParaRPr lang="en" sz="1000" dirty="0" smtClean="0"/>
          </a:p>
          <a:p>
            <a:pPr lvl="0"/>
            <a:r>
              <a:rPr lang="en" sz="1000" dirty="0" smtClean="0"/>
              <a:t>Note that we’ve “unrolled” all loops in the program by representing each loop as a sequence of consecutive if-then-else statements.</a:t>
            </a:r>
            <a:r>
              <a:rPr lang="en-US" sz="1000" dirty="0" smtClean="0"/>
              <a:t> </a:t>
            </a:r>
            <a:r>
              <a:rPr lang="en" sz="1000" dirty="0" smtClean="0"/>
              <a:t> This means that our tree might have infinite depth, as some loops may be unbounded.</a:t>
            </a:r>
          </a:p>
          <a:p>
            <a:pPr lvl="0"/>
            <a:endParaRPr lang="en" sz="1000" dirty="0" smtClean="0"/>
          </a:p>
          <a:p>
            <a:pPr lvl="0"/>
            <a:r>
              <a:rPr lang="en" sz="1000" dirty="0" smtClean="0"/>
              <a:t>A path in the computation tree represents an equivalence class of inputs: if two inputs lead to the same set of branch points and statements executed, we consider those inputs to be equivalent.</a:t>
            </a:r>
            <a:r>
              <a:rPr lang="en-US" sz="1000" dirty="0" smtClean="0"/>
              <a:t> </a:t>
            </a:r>
            <a:r>
              <a:rPr lang="en" sz="1000" dirty="0" smtClean="0"/>
              <a:t> The goal of dynamic symbolic execution is to systematically generate non-equivalent inputs, that is, inputs that lead the program’s execution along different paths in its computation tree. </a:t>
            </a:r>
            <a:r>
              <a:rPr lang="en-US" sz="1000" dirty="0" smtClean="0"/>
              <a:t> </a:t>
            </a:r>
            <a:r>
              <a:rPr lang="en" sz="1000" dirty="0" smtClean="0"/>
              <a:t>We have numbered the nodes in this example tree in a possible ordering, a depth-first ordering, in which dynamic symbolic execution will visit them. </a:t>
            </a:r>
            <a:r>
              <a:rPr lang="en-US" sz="1000" dirty="0" smtClean="0"/>
              <a:t> </a:t>
            </a:r>
            <a:r>
              <a:rPr lang="en" sz="1000" dirty="0" smtClean="0"/>
              <a:t>But let’s not get too much into details of how dynamic symbolic execution chooses paths quite yet.  In fact, for computational trees with infinite depth, this is a sophisticated problem!</a:t>
            </a:r>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4</a:t>
            </a:fld>
            <a:endParaRPr lang="en-US"/>
          </a:p>
        </p:txBody>
      </p:sp>
    </p:spTree>
    <p:extLst>
      <p:ext uri="{BB962C8B-B14F-4D97-AF65-F5344CB8AC3E}">
        <p14:creationId xmlns:p14="http://schemas.microsoft.com/office/powerpoint/2010/main" val="9096931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7" name="Shape 737"/>
          <p:cNvSpPr txBox="1">
            <a:spLocks noGrp="1"/>
          </p:cNvSpPr>
          <p:nvPr>
            <p:ph type="body" idx="1"/>
          </p:nvPr>
        </p:nvSpPr>
        <p:spPr/>
        <p:txBody>
          <a:bodyPr/>
          <a:lstStyle/>
          <a:p>
            <a:pPr lvl="0"/>
            <a:r>
              <a:rPr lang="en" sz="1000" dirty="0" smtClean="0"/>
              <a:t>Now the constraint is entirely concrete, with no symbolic quantities left. </a:t>
            </a:r>
            <a:r>
              <a:rPr lang="en-US" sz="1000" dirty="0" smtClean="0"/>
              <a:t> </a:t>
            </a:r>
            <a:r>
              <a:rPr lang="en" sz="1000" dirty="0" smtClean="0"/>
              <a:t>However, as it stands, it is </a:t>
            </a:r>
            <a:r>
              <a:rPr lang="en" sz="1000" dirty="0" err="1" smtClean="0"/>
              <a:t>unsatisfiable</a:t>
            </a:r>
            <a:r>
              <a:rPr lang="en" sz="1000" dirty="0" smtClean="0"/>
              <a:t>, because the two large numbers in the equality condition are different. </a:t>
            </a:r>
            <a:r>
              <a:rPr lang="en-US" sz="1000" dirty="0" smtClean="0"/>
              <a:t> </a:t>
            </a:r>
            <a:r>
              <a:rPr lang="en" sz="1000" dirty="0" smtClean="0"/>
              <a:t>In this case, the solver would declare the constraint </a:t>
            </a:r>
            <a:r>
              <a:rPr lang="en" sz="1000" dirty="0" err="1" smtClean="0"/>
              <a:t>unsatisfiable</a:t>
            </a:r>
            <a:r>
              <a:rPr lang="en" sz="1000" dirty="0" smtClean="0"/>
              <a:t> and ignore the branch that satisfying the constraint would have led to.</a:t>
            </a:r>
          </a:p>
          <a:p>
            <a:pPr lvl="0"/>
            <a:endParaRPr lang="en" sz="1000" dirty="0" smtClean="0"/>
          </a:p>
          <a:p>
            <a:pPr lvl="0"/>
            <a:r>
              <a:rPr lang="en" sz="1000" dirty="0" smtClean="0"/>
              <a:t>This means that DSE would not find the error in the code, as the branch it lies on is considered to be unreachable. </a:t>
            </a:r>
            <a:r>
              <a:rPr lang="en-US" sz="1000" dirty="0" smtClean="0"/>
              <a:t> </a:t>
            </a:r>
            <a:r>
              <a:rPr lang="en" sz="1000" dirty="0" smtClean="0"/>
              <a:t>In this example, DSE has returned a false negative: it has failed to find the error in the code.</a:t>
            </a:r>
          </a:p>
          <a:p>
            <a:pPr lvl="0"/>
            <a:endParaRPr lang="en" sz="1000" dirty="0" smtClean="0"/>
          </a:p>
          <a:p>
            <a:pPr lvl="0"/>
            <a:r>
              <a:rPr lang="en" sz="1000" dirty="0" smtClean="0"/>
              <a:t>The difference between dynamic symbolic execution and “pure” symbolic execution is therefore similar to the difference between dynamic and static analysis. </a:t>
            </a:r>
            <a:r>
              <a:rPr lang="en-US" sz="1000" dirty="0" smtClean="0"/>
              <a:t> </a:t>
            </a:r>
            <a:r>
              <a:rPr lang="en" sz="1000" dirty="0" smtClean="0"/>
              <a:t>Dynamic analysis will never model a run of the code that could not actually occur, so it will never return false positives: in other words, dynamic analysis is complete. </a:t>
            </a:r>
            <a:r>
              <a:rPr lang="en-US" sz="1000" dirty="0" smtClean="0"/>
              <a:t> </a:t>
            </a:r>
            <a:r>
              <a:rPr lang="en" sz="1000" dirty="0" smtClean="0"/>
              <a:t>But it can miss actual runs of the code that lead to errors, so it is not sound.</a:t>
            </a:r>
          </a:p>
          <a:p>
            <a:pPr lvl="0"/>
            <a:endParaRPr lang="en" sz="1000" dirty="0" smtClean="0"/>
          </a:p>
          <a:p>
            <a:pPr lvl="0"/>
            <a:r>
              <a:rPr lang="en" sz="1000" dirty="0" smtClean="0"/>
              <a:t>In contrast, symbolic execution on its own will always take a branch that it isn’t sure cannot be reached. </a:t>
            </a:r>
            <a:r>
              <a:rPr lang="en-US" sz="1000" dirty="0" smtClean="0"/>
              <a:t> </a:t>
            </a:r>
            <a:r>
              <a:rPr lang="en" sz="1000" dirty="0" smtClean="0"/>
              <a:t>So it may model runs of the program that could never happen, sometimes returning spurious errors (hence it is incomplete), but it will take all reachable branches as well, so it will never incorrectly declare a program to be error-free (hence it is sound).</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571239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8" name="Shape 768"/>
          <p:cNvSpPr txBox="1">
            <a:spLocks noGrp="1"/>
          </p:cNvSpPr>
          <p:nvPr>
            <p:ph type="body" idx="1"/>
          </p:nvPr>
        </p:nvSpPr>
        <p:spPr/>
        <p:txBody>
          <a:bodyPr/>
          <a:lstStyle/>
          <a:p>
            <a:pPr lvl="0"/>
            <a:r>
              <a:rPr lang="en" sz="1000" dirty="0" smtClean="0">
                <a:solidFill>
                  <a:srgbClr val="FF0000"/>
                </a:solidFill>
              </a:rPr>
              <a:t>{</a:t>
            </a:r>
            <a:r>
              <a:rPr lang="en-US" sz="1000" dirty="0" smtClean="0">
                <a:solidFill>
                  <a:srgbClr val="FF0000"/>
                </a:solidFill>
              </a:rPr>
              <a:t>QUIZ </a:t>
            </a:r>
            <a:r>
              <a:rPr lang="en" sz="1000" dirty="0" smtClean="0">
                <a:solidFill>
                  <a:srgbClr val="FF0000"/>
                </a:solidFill>
              </a:rPr>
              <a:t>SLIDE}</a:t>
            </a:r>
          </a:p>
          <a:p>
            <a:r>
              <a:rPr lang="en" sz="1000" dirty="0"/>
              <a:t/>
            </a:r>
            <a:br>
              <a:rPr lang="en" sz="1000" dirty="0"/>
            </a:br>
            <a:r>
              <a:rPr lang="en" sz="1000" dirty="0"/>
              <a:t>So far we’ve focused on example programs with finite computation trees</a:t>
            </a:r>
            <a:r>
              <a:rPr lang="en" sz="1000" dirty="0" smtClean="0"/>
              <a:t>.</a:t>
            </a:r>
            <a:r>
              <a:rPr lang="en-US" sz="1000" dirty="0" smtClean="0"/>
              <a:t> </a:t>
            </a:r>
            <a:r>
              <a:rPr lang="en" sz="1000" dirty="0" smtClean="0"/>
              <a:t> </a:t>
            </a:r>
            <a:r>
              <a:rPr lang="en" sz="1000" dirty="0"/>
              <a:t>However, what properties does DSE exhibit in general when considering programs with possibly infinite computation trees?</a:t>
            </a:r>
          </a:p>
          <a:p>
            <a:endParaRPr lang="en-US" sz="1000" dirty="0" smtClean="0"/>
          </a:p>
          <a:p>
            <a:pPr marL="171450" indent="-171450">
              <a:buFontTx/>
              <a:buChar char="-"/>
            </a:pPr>
            <a:r>
              <a:rPr lang="en" sz="1000" dirty="0"/>
              <a:t>DSE is guaranteed to </a:t>
            </a:r>
            <a:r>
              <a:rPr lang="en" sz="1000" dirty="0" smtClean="0"/>
              <a:t>terminate.</a:t>
            </a:r>
            <a:endParaRPr lang="en-US" sz="1000" dirty="0"/>
          </a:p>
          <a:p>
            <a:pPr marL="171450" indent="-171450">
              <a:buFontTx/>
              <a:buChar char="-"/>
            </a:pPr>
            <a:r>
              <a:rPr lang="en" sz="1000" dirty="0" smtClean="0"/>
              <a:t>DSE </a:t>
            </a:r>
            <a:r>
              <a:rPr lang="en" sz="1000" dirty="0"/>
              <a:t>is complete: if it ever reaches an error, the program can indeed reach that error in some </a:t>
            </a:r>
            <a:r>
              <a:rPr lang="en" sz="1000" dirty="0" smtClean="0"/>
              <a:t>execution.</a:t>
            </a:r>
            <a:endParaRPr lang="en-US" sz="1000" dirty="0" smtClean="0"/>
          </a:p>
          <a:p>
            <a:pPr marL="171450" indent="-171450">
              <a:buFontTx/>
              <a:buChar char="-"/>
            </a:pPr>
            <a:r>
              <a:rPr lang="en" sz="1000" dirty="0" smtClean="0"/>
              <a:t>DSE </a:t>
            </a:r>
            <a:r>
              <a:rPr lang="en" sz="1000" dirty="0"/>
              <a:t>is sound: if it terminates and did not reach an error, the program cannot reach an error in any </a:t>
            </a:r>
            <a:r>
              <a:rPr lang="en" sz="1000" dirty="0" smtClean="0"/>
              <a:t>execution.</a:t>
            </a:r>
            <a:endParaRPr lang="en-US" sz="1000" dirty="0"/>
          </a:p>
          <a:p>
            <a:endParaRPr lang="en-US" sz="1000" dirty="0" smtClean="0"/>
          </a:p>
          <a:p>
            <a:r>
              <a:rPr lang="en" sz="1000" dirty="0" smtClean="0"/>
              <a:t>Select </a:t>
            </a:r>
            <a:r>
              <a:rPr lang="en" sz="1000" dirty="0"/>
              <a:t>all the statements that are true of DSE applied to such programs.</a:t>
            </a:r>
          </a:p>
          <a:p>
            <a:r>
              <a:rPr lang="en" sz="1000" dirty="0"/>
              <a:t/>
            </a:r>
            <a:br>
              <a:rPr lang="en" sz="1000" dirty="0"/>
            </a:br>
            <a:endParaRPr lang="en" sz="1000" dirty="0" smtClean="0"/>
          </a:p>
        </p:txBody>
      </p:sp>
      <p:sp>
        <p:nvSpPr>
          <p:cNvPr id="2" name="Slide Number Placeholder 1"/>
          <p:cNvSpPr>
            <a:spLocks noGrp="1"/>
          </p:cNvSpPr>
          <p:nvPr>
            <p:ph type="sldNum" sz="quarter" idx="10"/>
          </p:nvPr>
        </p:nvSpPr>
        <p:spPr/>
        <p:txBody>
          <a:bodyPr/>
          <a:lstStyle/>
          <a:p>
            <a:fld id="{D3DBA097-92E4-D84F-AF80-5B867CFF77ED}" type="slidenum">
              <a:rPr lang="en-US" smtClean="0"/>
              <a:pPr/>
              <a:t>41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50945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8" name="Shape 768"/>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a:t>Remember that the </a:t>
            </a:r>
            <a:r>
              <a:rPr lang="en" sz="1000" dirty="0" err="1"/>
              <a:t>undecidability</a:t>
            </a:r>
            <a:r>
              <a:rPr lang="en" sz="1000" dirty="0"/>
              <a:t> of the halting problem implies that no program analysis can have all three of these properties, so at least one of these statements will be incorrect.</a:t>
            </a:r>
          </a:p>
          <a:p>
            <a:pPr lvl="0"/>
            <a:endParaRPr lang="en" sz="1000" dirty="0"/>
          </a:p>
          <a:p>
            <a:pPr lvl="0"/>
            <a:r>
              <a:rPr lang="en" sz="1000" dirty="0"/>
              <a:t>In an general program with unbounded loops, DSE (as we’ve described it in this lesson) is not guaranteed to terminate.</a:t>
            </a:r>
            <a:r>
              <a:rPr lang="en-US" sz="1000" dirty="0"/>
              <a:t> </a:t>
            </a:r>
            <a:r>
              <a:rPr lang="en" sz="1000" dirty="0"/>
              <a:t> As an exercise, try to construct a short program that DSE would be unable to finish its analysis on. </a:t>
            </a:r>
            <a:r>
              <a:rPr lang="en-US" sz="1000" dirty="0"/>
              <a:t> </a:t>
            </a:r>
            <a:r>
              <a:rPr lang="en" sz="1000" dirty="0"/>
              <a:t>Note however that we could make DSE always terminate by specifying an arbitrary stopping condition (e.g., go no deeper than 50 branch points).</a:t>
            </a:r>
          </a:p>
          <a:p>
            <a:pPr lvl="0"/>
            <a:endParaRPr lang="en" sz="1000" dirty="0"/>
          </a:p>
          <a:p>
            <a:pPr lvl="0"/>
            <a:r>
              <a:rPr lang="en" sz="1000" dirty="0"/>
              <a:t>DSE, despite being based on an incomplete theorem-proving strategy, turns out to be complete.</a:t>
            </a:r>
            <a:r>
              <a:rPr lang="en-US" sz="1000" dirty="0"/>
              <a:t> </a:t>
            </a:r>
            <a:r>
              <a:rPr lang="en" sz="1000" dirty="0"/>
              <a:t> Any error it reaches corresponds to the execution of the program on a concrete input, so the error can be reproduced by running the program on that same input.</a:t>
            </a:r>
          </a:p>
          <a:p>
            <a:pPr lvl="0"/>
            <a:endParaRPr lang="en" sz="1000" dirty="0"/>
          </a:p>
          <a:p>
            <a:pPr lvl="0"/>
            <a:r>
              <a:rPr lang="en" sz="1000" dirty="0"/>
              <a:t>On the other hand, DSE is not sound. </a:t>
            </a:r>
            <a:r>
              <a:rPr lang="en-US" sz="1000" dirty="0"/>
              <a:t> </a:t>
            </a:r>
            <a:r>
              <a:rPr lang="en" sz="1000" dirty="0"/>
              <a:t>As we saw in the third example, even on finite computation trees, the solver may fail to identify a solution to a given set of constraints, leading DSE not to take a potential program path that would lead to an error.</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549850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9" name="Shape 779"/>
          <p:cNvSpPr txBox="1">
            <a:spLocks noGrp="1"/>
          </p:cNvSpPr>
          <p:nvPr>
            <p:ph type="body" idx="1"/>
          </p:nvPr>
        </p:nvSpPr>
        <p:spPr/>
        <p:txBody>
          <a:bodyPr/>
          <a:lstStyle/>
          <a:p>
            <a:pPr lvl="0"/>
            <a:r>
              <a:rPr lang="en" sz="1000" dirty="0" smtClean="0"/>
              <a:t>So far we have seen DSE’s usefulness in the context of testing functions as units. </a:t>
            </a:r>
            <a:r>
              <a:rPr lang="en-US" sz="1000" dirty="0" smtClean="0"/>
              <a:t> </a:t>
            </a:r>
            <a:r>
              <a:rPr lang="en" sz="1000" dirty="0" smtClean="0"/>
              <a:t>Now let’s take a look at how DSE could be used when the unit of test is a data structure.</a:t>
            </a:r>
          </a:p>
          <a:p>
            <a:pPr lvl="0"/>
            <a:endParaRPr lang="en" sz="1000" dirty="0" smtClean="0"/>
          </a:p>
          <a:p>
            <a:pPr lvl="0"/>
            <a:r>
              <a:rPr lang="en" sz="1000" dirty="0" smtClean="0"/>
              <a:t>Previously, the tools we have seen to produce tests in this context are </a:t>
            </a:r>
            <a:r>
              <a:rPr lang="en" sz="1000" dirty="0" err="1" smtClean="0"/>
              <a:t>Korat</a:t>
            </a:r>
            <a:r>
              <a:rPr lang="en" sz="1000" dirty="0" smtClean="0"/>
              <a:t> and </a:t>
            </a:r>
            <a:r>
              <a:rPr lang="en" sz="1000" dirty="0" err="1" smtClean="0"/>
              <a:t>Randoop</a:t>
            </a:r>
            <a:r>
              <a:rPr lang="en" sz="1000" dirty="0" smtClean="0"/>
              <a:t>. </a:t>
            </a:r>
            <a:r>
              <a:rPr lang="en-US" sz="1000" dirty="0" smtClean="0"/>
              <a:t> </a:t>
            </a:r>
            <a:r>
              <a:rPr lang="en" sz="1000" dirty="0" smtClean="0"/>
              <a:t>We could also use random testing for data structures, but the same problem inherent to random testing still occurs: an error could be difficult to reach via randomness alone.</a:t>
            </a:r>
          </a:p>
          <a:p>
            <a:pPr lvl="0"/>
            <a:endParaRPr lang="en" sz="1000" dirty="0" smtClean="0"/>
          </a:p>
          <a:p>
            <a:pPr lvl="0"/>
            <a:r>
              <a:rPr lang="en" sz="1000" dirty="0" smtClean="0"/>
              <a:t>In this example, we have a data structure which models a linked list in C++-like syntax. </a:t>
            </a:r>
            <a:r>
              <a:rPr lang="en-US" sz="1000" dirty="0" smtClean="0"/>
              <a:t> </a:t>
            </a:r>
            <a:r>
              <a:rPr lang="en" sz="1000" dirty="0" smtClean="0"/>
              <a:t>We define the type “cell” to consist of an integer field named data and a pointer to another cell, named next. </a:t>
            </a:r>
            <a:r>
              <a:rPr lang="en-US" sz="1000" dirty="0" smtClean="0"/>
              <a:t> </a:t>
            </a:r>
            <a:r>
              <a:rPr lang="en" sz="1000" dirty="0" smtClean="0"/>
              <a:t>We next define the function foo which takes an integer v as its argument and returns the integer 2*v + 1. Finally, we define the function </a:t>
            </a:r>
            <a:r>
              <a:rPr lang="en" sz="1000" dirty="0" err="1" smtClean="0"/>
              <a:t>test_me</a:t>
            </a:r>
            <a:r>
              <a:rPr lang="en" sz="1000" dirty="0" smtClean="0"/>
              <a:t>, which takes an integer x and a pointer to a cell called p, and does four nested if-checks:</a:t>
            </a:r>
            <a:endParaRPr lang="en-US" sz="1000" dirty="0"/>
          </a:p>
          <a:p>
            <a:pPr lvl="0"/>
            <a:endParaRPr lang="en" sz="1000" dirty="0" smtClean="0"/>
          </a:p>
          <a:p>
            <a:pPr lvl="0"/>
            <a:r>
              <a:rPr lang="en" sz="1000" dirty="0" smtClean="0"/>
              <a:t>if x &gt; 0</a:t>
            </a:r>
          </a:p>
          <a:p>
            <a:pPr lvl="0"/>
            <a:r>
              <a:rPr lang="en" sz="1000" dirty="0" smtClean="0"/>
              <a:t>if p != NULL</a:t>
            </a:r>
          </a:p>
          <a:p>
            <a:pPr lvl="0"/>
            <a:r>
              <a:rPr lang="en" sz="1000" dirty="0" smtClean="0"/>
              <a:t>if foo(x) == p-&gt;data, and</a:t>
            </a:r>
          </a:p>
          <a:p>
            <a:pPr lvl="0"/>
            <a:r>
              <a:rPr lang="en" sz="1000" dirty="0" smtClean="0"/>
              <a:t>if p-&gt;next == p</a:t>
            </a:r>
          </a:p>
          <a:p>
            <a:pPr lvl="0"/>
            <a:endParaRPr lang="en-US" sz="1000" dirty="0" smtClean="0"/>
          </a:p>
          <a:p>
            <a:pPr lvl="0"/>
            <a:r>
              <a:rPr lang="en" sz="1000" dirty="0" smtClean="0"/>
              <a:t>If all four of these conditions are true, then the function throws an error. </a:t>
            </a:r>
            <a:r>
              <a:rPr lang="en-US" sz="1000" dirty="0" smtClean="0"/>
              <a:t> </a:t>
            </a:r>
            <a:r>
              <a:rPr lang="en" sz="1000" dirty="0" smtClean="0"/>
              <a:t>Otherwise, the function returns 0.</a:t>
            </a:r>
          </a:p>
          <a:p>
            <a:pPr lvl="0"/>
            <a:endParaRPr lang="en" sz="1000" dirty="0" smtClean="0"/>
          </a:p>
          <a:p>
            <a:pPr lvl="0"/>
            <a:r>
              <a:rPr lang="en" sz="1000" dirty="0" smtClean="0"/>
              <a:t>Here is what a typical random test driver would do.  It would generate a random value of x and a random memory graph (filling in random values for the data field in each node) reachable from an initial pointer p to give to </a:t>
            </a:r>
            <a:r>
              <a:rPr lang="en" sz="1000" dirty="0" err="1" smtClean="0"/>
              <a:t>test_me</a:t>
            </a:r>
            <a:r>
              <a:rPr lang="en" sz="1000" dirty="0" smtClean="0"/>
              <a:t>. </a:t>
            </a:r>
            <a:r>
              <a:rPr lang="en-US" sz="1000" dirty="0" smtClean="0"/>
              <a:t> </a:t>
            </a:r>
            <a:r>
              <a:rPr lang="en" sz="1000" dirty="0" smtClean="0"/>
              <a:t>The probability that even the third condition, foo(x) == p-&gt;data, is true is extremely small (in fact, 0 if p-&gt;data is even). </a:t>
            </a:r>
            <a:r>
              <a:rPr lang="en-US" sz="1000" dirty="0" smtClean="0"/>
              <a:t> </a:t>
            </a:r>
            <a:r>
              <a:rPr lang="en" sz="1000" dirty="0" smtClean="0"/>
              <a:t>So it’s highly unlikely that the error in this function would be caught by a random tester.</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09333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7" name="Shape 787"/>
          <p:cNvSpPr txBox="1">
            <a:spLocks noGrp="1"/>
          </p:cNvSpPr>
          <p:nvPr>
            <p:ph type="body" idx="1"/>
          </p:nvPr>
        </p:nvSpPr>
        <p:spPr/>
        <p:txBody>
          <a:bodyPr/>
          <a:lstStyle/>
          <a:p>
            <a:pPr lvl="0"/>
            <a:r>
              <a:rPr lang="en" sz="1000" dirty="0" smtClean="0"/>
              <a:t>Dynamic symbolic execution, on the other hand, would find this error after at most five runs of the </a:t>
            </a:r>
            <a:r>
              <a:rPr lang="en" sz="1000" dirty="0" err="1" smtClean="0"/>
              <a:t>test_me</a:t>
            </a:r>
            <a:r>
              <a:rPr lang="en" sz="1000" dirty="0" smtClean="0"/>
              <a:t> function.</a:t>
            </a:r>
          </a:p>
          <a:p>
            <a:pPr lvl="0"/>
            <a:endParaRPr lang="en" sz="1000" dirty="0" smtClean="0"/>
          </a:p>
          <a:p>
            <a:pPr lvl="0"/>
            <a:r>
              <a:rPr lang="en" sz="1000" dirty="0" smtClean="0"/>
              <a:t>For example, suppose the randomly generated inputs first given to </a:t>
            </a:r>
            <a:r>
              <a:rPr lang="en" sz="1000" dirty="0" err="1" smtClean="0"/>
              <a:t>test_me</a:t>
            </a:r>
            <a:r>
              <a:rPr lang="en" sz="1000" dirty="0" smtClean="0"/>
              <a:t> are x = 236 and p = NULL. As before, DSE stores both the concrete values of these variables and their symbolic values, which we’ll call x_0 and p_0.</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99077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4" name="Shape 804"/>
          <p:cNvSpPr txBox="1">
            <a:spLocks noGrp="1"/>
          </p:cNvSpPr>
          <p:nvPr>
            <p:ph type="body" idx="1"/>
          </p:nvPr>
        </p:nvSpPr>
        <p:spPr/>
        <p:txBody>
          <a:bodyPr/>
          <a:lstStyle/>
          <a:p>
            <a:pPr lvl="0"/>
            <a:r>
              <a:rPr lang="en" sz="1000" smtClean="0"/>
              <a:t>These concrete values lead DSE to take the “true” branch for the first condition, x &gt; 0, so it adds the symbolic constraint x_0 &gt; 0 to the path condition.</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45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3958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2" name="Shape 822"/>
          <p:cNvSpPr txBox="1">
            <a:spLocks noGrp="1"/>
          </p:cNvSpPr>
          <p:nvPr>
            <p:ph type="body" idx="1"/>
          </p:nvPr>
        </p:nvSpPr>
        <p:spPr/>
        <p:txBody>
          <a:bodyPr/>
          <a:lstStyle/>
          <a:p>
            <a:pPr lvl="0"/>
            <a:r>
              <a:rPr lang="en" sz="1000" dirty="0" smtClean="0"/>
              <a:t>But, because p is NULL, the condition p != NULL evaluates to false, and the function returns 0. </a:t>
            </a:r>
            <a:r>
              <a:rPr lang="en-US" sz="1000" dirty="0" smtClean="0"/>
              <a:t> </a:t>
            </a:r>
            <a:r>
              <a:rPr lang="en" sz="1000" dirty="0" smtClean="0"/>
              <a:t>DSE stores the negation of this condition as p_0 == NULL in its path condition.</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85882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1" name="Shape 841"/>
          <p:cNvSpPr txBox="1">
            <a:spLocks noGrp="1"/>
          </p:cNvSpPr>
          <p:nvPr>
            <p:ph type="body" idx="1"/>
          </p:nvPr>
        </p:nvSpPr>
        <p:spPr/>
        <p:txBody>
          <a:bodyPr/>
          <a:lstStyle/>
          <a:p>
            <a:pPr lvl="0"/>
            <a:r>
              <a:rPr lang="en" sz="1000" dirty="0" smtClean="0"/>
              <a:t>As always, since the function has terminated, DSE will negate the most recently-stored constraint in the path condition and then pass the conjunction of all the constraints in the resulting path condition to the solver.</a:t>
            </a:r>
          </a:p>
          <a:p>
            <a:pPr lvl="0"/>
            <a:endParaRPr lang="en" sz="1000" dirty="0" smtClean="0"/>
          </a:p>
          <a:p>
            <a:pPr lvl="0"/>
            <a:r>
              <a:rPr lang="en" sz="1000" dirty="0" smtClean="0"/>
              <a:t>The solver will attempt to find values for x_0 and p_0 satisfying x_0 &gt; 0 and p_0 != NULL. </a:t>
            </a:r>
            <a:r>
              <a:rPr lang="en-US" sz="1000" dirty="0" smtClean="0"/>
              <a:t> </a:t>
            </a:r>
            <a:r>
              <a:rPr lang="en" sz="1000" dirty="0" smtClean="0"/>
              <a:t>In this case, the solver will need to allocate memory for a cell data structure and then generate values for the members of that cell.</a:t>
            </a:r>
            <a:r>
              <a:rPr lang="en-US" sz="1000" dirty="0" smtClean="0"/>
              <a:t> </a:t>
            </a:r>
            <a:r>
              <a:rPr lang="en" sz="1000" dirty="0" smtClean="0"/>
              <a:t> A satisfying assignment in this case might be: x_0 = 236, p_0-&gt;data = 634, and p_0-&gt;next = NULL.</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293386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5" name="Shape 865"/>
          <p:cNvSpPr txBox="1">
            <a:spLocks noGrp="1"/>
          </p:cNvSpPr>
          <p:nvPr>
            <p:ph type="body" idx="1"/>
          </p:nvPr>
        </p:nvSpPr>
        <p:spPr/>
        <p:txBody>
          <a:bodyPr/>
          <a:lstStyle/>
          <a:p>
            <a:pPr lvl="0"/>
            <a:r>
              <a:rPr lang="en" sz="1000" dirty="0" smtClean="0"/>
              <a:t>This forms the new concrete state for the next run of the </a:t>
            </a:r>
            <a:r>
              <a:rPr lang="en" sz="1000" dirty="0" err="1" smtClean="0"/>
              <a:t>test_me</a:t>
            </a:r>
            <a:r>
              <a:rPr lang="en" sz="1000" dirty="0" smtClean="0"/>
              <a:t> function.</a:t>
            </a:r>
            <a:r>
              <a:rPr lang="en-US" sz="1000" dirty="0" smtClean="0"/>
              <a:t> </a:t>
            </a:r>
            <a:r>
              <a:rPr lang="en" sz="1000" dirty="0" smtClean="0"/>
              <a:t> The symbolic state is expanded as well with the symbolic values v_0 (assigned to p-&gt;data) and n_0 (assigned to p-&gt;next).</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48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17710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8" name="Shape 888"/>
          <p:cNvSpPr txBox="1">
            <a:spLocks noGrp="1"/>
          </p:cNvSpPr>
          <p:nvPr>
            <p:ph type="body" idx="1"/>
          </p:nvPr>
        </p:nvSpPr>
        <p:spPr/>
        <p:txBody>
          <a:bodyPr/>
          <a:lstStyle/>
          <a:p>
            <a:pPr lvl="0"/>
            <a:r>
              <a:rPr lang="en" sz="1000" smtClean="0"/>
              <a:t>The first condition again evaluates to true, so the symbolic constraint x_0 &gt; 0 is added to the path condition.</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49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35942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3" name="Shape 153"/>
          <p:cNvSpPr txBox="1">
            <a:spLocks noGrp="1"/>
          </p:cNvSpPr>
          <p:nvPr>
            <p:ph type="body" idx="1"/>
          </p:nvPr>
        </p:nvSpPr>
        <p:spPr/>
        <p:txBody>
          <a:bodyPr/>
          <a:lstStyle/>
          <a:p>
            <a:pPr lvl="0"/>
            <a:r>
              <a:rPr lang="en" sz="1000" dirty="0" smtClean="0"/>
              <a:t>Let’s start with a comparatively simple computation tree corresponding to the following program </a:t>
            </a:r>
            <a:r>
              <a:rPr lang="en" sz="1000" dirty="0" err="1" smtClean="0"/>
              <a:t>test_me</a:t>
            </a:r>
            <a:r>
              <a:rPr lang="en" sz="1000" dirty="0" smtClean="0"/>
              <a:t>.</a:t>
            </a:r>
          </a:p>
          <a:p>
            <a:pPr lvl="0"/>
            <a:endParaRPr lang="en" sz="1000" dirty="0" smtClean="0"/>
          </a:p>
          <a:p>
            <a:pPr lvl="0"/>
            <a:r>
              <a:rPr lang="en" sz="1000" dirty="0" smtClean="0"/>
              <a:t>The program takes as input two integer variables x and y.  It first tests whether 2*y == x.  If 2*y != x, then the program exits normally.  But if 2*y == x, then the program proceeds to test whether x &lt;= y+10.  If x &lt;= y + 10, then the program exits normally.  But if x &gt; y + 10, then the program throws an error.</a:t>
            </a:r>
          </a:p>
          <a:p>
            <a:pPr lvl="0"/>
            <a:endParaRPr lang="en" sz="1000" dirty="0" smtClean="0"/>
          </a:p>
          <a:p>
            <a:pPr lvl="0"/>
            <a:r>
              <a:rPr lang="en" sz="1000" dirty="0" smtClean="0"/>
              <a:t>The computation tree that results from this program has just two nodes, corresponding to the two branch points. The root node is labeled “2*y == x” which corresponds to the outer branch point.  If this test fails, then the program exits normally, so the root has no left child. If the test succeeds, then we reach another branch point. So the root has a right child, labeled “x &lt;= y + 10” corresponding to the test we perform at this second branch point.</a:t>
            </a:r>
          </a:p>
          <a:p>
            <a:pPr lvl="0"/>
            <a:endParaRPr lang="en" sz="1000" dirty="0" smtClean="0"/>
          </a:p>
          <a:p>
            <a:pPr lvl="0"/>
            <a:r>
              <a:rPr lang="en" sz="1000" dirty="0" smtClean="0"/>
              <a:t>If this test succeeds, then the program exits normally.  If the test fails, then the program throws an error, which we symbolize by marking the left edge of the corresponding node by “ERROR”.  In both these cases, there are no further child nodes, as there are no additional branch points in the program.</a:t>
            </a:r>
          </a:p>
          <a:p>
            <a:pPr lvl="0"/>
            <a:endParaRPr lang="en" sz="1000" dirty="0" smtClean="0"/>
          </a:p>
          <a:p>
            <a:pPr lvl="0"/>
            <a:r>
              <a:rPr lang="en" sz="1000" dirty="0" smtClean="0"/>
              <a:t>In general, we will represent an assertion in this manner: perform a test, and if the test fails, then the program reaches a distinguished ERROR label.</a:t>
            </a:r>
          </a:p>
          <a:p>
            <a:pPr lvl="0"/>
            <a:endParaRPr lang="en" sz="1000" dirty="0" smtClean="0"/>
          </a:p>
          <a:p>
            <a:pPr lvl="0"/>
            <a:r>
              <a:rPr lang="en" sz="1000" dirty="0" smtClean="0"/>
              <a:t>One last point of interest is that, because the program has no unbounded loops, the computational tree is finite.</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5</a:t>
            </a:fld>
            <a:endParaRPr lang="en-US"/>
          </a:p>
        </p:txBody>
      </p:sp>
    </p:spTree>
    <p:extLst>
      <p:ext uri="{BB962C8B-B14F-4D97-AF65-F5344CB8AC3E}">
        <p14:creationId xmlns:p14="http://schemas.microsoft.com/office/powerpoint/2010/main" val="12389133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2" name="Shape 912"/>
          <p:cNvSpPr txBox="1">
            <a:spLocks noGrp="1"/>
          </p:cNvSpPr>
          <p:nvPr>
            <p:ph type="body" idx="1"/>
          </p:nvPr>
        </p:nvSpPr>
        <p:spPr/>
        <p:txBody>
          <a:bodyPr/>
          <a:lstStyle/>
          <a:p>
            <a:pPr lvl="0"/>
            <a:r>
              <a:rPr lang="en" sz="1000" dirty="0" smtClean="0"/>
              <a:t>This time, the second condition, p != NULL, also evaluates to true, so the symbolic constraint p_0 != NULL is added to the path condition.</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50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1899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7" name="Shape 937"/>
          <p:cNvSpPr txBox="1">
            <a:spLocks noGrp="1"/>
          </p:cNvSpPr>
          <p:nvPr>
            <p:ph type="body" idx="1"/>
          </p:nvPr>
        </p:nvSpPr>
        <p:spPr/>
        <p:txBody>
          <a:bodyPr/>
          <a:lstStyle/>
          <a:p>
            <a:pPr lvl="0"/>
            <a:r>
              <a:rPr lang="en" sz="1000" smtClean="0"/>
              <a:t>But the third condition, foo(x) == p-&gt;data, evaluates to false, so the symbolic constraint 2*x_0 + 1 != v_0 is added to the path condition.</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51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700887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3" name="Shape 963"/>
          <p:cNvSpPr txBox="1">
            <a:spLocks noGrp="1"/>
          </p:cNvSpPr>
          <p:nvPr>
            <p:ph type="body" idx="1"/>
          </p:nvPr>
        </p:nvSpPr>
        <p:spPr/>
        <p:txBody>
          <a:bodyPr/>
          <a:lstStyle/>
          <a:p>
            <a:pPr lvl="0"/>
            <a:r>
              <a:rPr lang="en" sz="1000" smtClean="0"/>
              <a:t>DSE then passes the path condition (with 2x_0 + 1 != v_0 negated) to the solver to attempt to find inputs that will satisfy the third branch condition.</a:t>
            </a:r>
          </a:p>
          <a:p>
            <a:pPr lvl="0"/>
            <a:endParaRPr lang="en" sz="1000" dirty="0" smtClean="0"/>
          </a:p>
          <a:p>
            <a:pPr lvl="0"/>
            <a:r>
              <a:rPr lang="en" sz="1000" dirty="0" smtClean="0"/>
              <a:t>The solver might come up with the following: changing x_0 to 1 and v_0 to 3, and otherwise leaving the inputs the same.</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52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863278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4" name="Shape 994"/>
          <p:cNvSpPr txBox="1">
            <a:spLocks noGrp="1"/>
          </p:cNvSpPr>
          <p:nvPr>
            <p:ph type="body" idx="1"/>
          </p:nvPr>
        </p:nvSpPr>
        <p:spPr/>
        <p:txBody>
          <a:bodyPr/>
          <a:lstStyle/>
          <a:p>
            <a:pPr lvl="0"/>
            <a:r>
              <a:rPr lang="en" sz="1000" smtClean="0"/>
              <a:t>DSE will then run </a:t>
            </a:r>
            <a:r>
              <a:rPr lang="en" sz="1000" dirty="0" err="1" smtClean="0"/>
              <a:t>test_me</a:t>
            </a:r>
            <a:r>
              <a:rPr lang="en" sz="1000" dirty="0" smtClean="0"/>
              <a:t> again with the new input values,</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53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573201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7" name="Shape 1017"/>
          <p:cNvSpPr txBox="1">
            <a:spLocks noGrp="1"/>
          </p:cNvSpPr>
          <p:nvPr>
            <p:ph type="body" idx="1"/>
          </p:nvPr>
        </p:nvSpPr>
        <p:spPr/>
        <p:txBody>
          <a:bodyPr/>
          <a:lstStyle/>
          <a:p>
            <a:pPr lvl="0"/>
            <a:r>
              <a:rPr lang="en" sz="1000" smtClean="0"/>
              <a:t>adding the appropriate symbolic constraints to the path condition as each branch condition is evaluated.</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54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373823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1" name="Shape 1041"/>
          <p:cNvSpPr txBox="1">
            <a:spLocks noGrp="1"/>
          </p:cNvSpPr>
          <p:nvPr>
            <p:ph type="body" idx="1"/>
          </p:nvPr>
        </p:nvSpPr>
        <p:spPr/>
        <p:txBody>
          <a:bodyPr/>
          <a:lstStyle/>
          <a:p>
            <a:pPr lvl="0"/>
            <a:r>
              <a:rPr lang="en" sz="1000" smtClean="0"/>
              <a:t>[no text]</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55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451220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6" name="Shape 1066"/>
          <p:cNvSpPr txBox="1">
            <a:spLocks noGrp="1"/>
          </p:cNvSpPr>
          <p:nvPr>
            <p:ph type="body" idx="1"/>
          </p:nvPr>
        </p:nvSpPr>
        <p:spPr/>
        <p:txBody>
          <a:bodyPr/>
          <a:lstStyle/>
          <a:p>
            <a:pPr lvl="0"/>
            <a:r>
              <a:rPr lang="en" sz="1000" smtClean="0"/>
              <a:t>[no text]</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56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0689787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2" name="Shape 1092"/>
          <p:cNvSpPr txBox="1">
            <a:spLocks noGrp="1"/>
          </p:cNvSpPr>
          <p:nvPr>
            <p:ph type="body" idx="1"/>
          </p:nvPr>
        </p:nvSpPr>
        <p:spPr/>
        <p:txBody>
          <a:bodyPr/>
          <a:lstStyle/>
          <a:p>
            <a:pPr lvl="0"/>
            <a:r>
              <a:rPr lang="en" sz="1000" dirty="0" smtClean="0"/>
              <a:t>Eventually, the fourth condition, p-&gt;next == p, evaluates to false, so the symbolic constraint n_0 != p_0 is added to the path condition.</a:t>
            </a:r>
          </a:p>
          <a:p>
            <a:pPr lvl="0"/>
            <a:endParaRPr lang="en" sz="1000" dirty="0" smtClean="0"/>
          </a:p>
          <a:p>
            <a:pPr lvl="0"/>
            <a:r>
              <a:rPr lang="en" sz="1000" dirty="0" smtClean="0"/>
              <a:t>Negating this most recently added constraint, the solver then attempts to construct inputs satisfying the constraints that x_0 &gt; 0, p_0 != NULL, 2*x_0 + 1 == v_0, and n_0 == p_0. </a:t>
            </a:r>
            <a:r>
              <a:rPr lang="en-US" sz="1000" dirty="0" smtClean="0"/>
              <a:t> </a:t>
            </a:r>
            <a:r>
              <a:rPr lang="en" sz="1000" dirty="0" smtClean="0"/>
              <a:t>In this case, it would just set p_0-&gt;next to point to the same place as p_0.</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57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706390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4" name="Shape 1124"/>
          <p:cNvSpPr txBox="1">
            <a:spLocks noGrp="1"/>
          </p:cNvSpPr>
          <p:nvPr>
            <p:ph type="body" idx="1"/>
          </p:nvPr>
        </p:nvSpPr>
        <p:spPr/>
        <p:txBody>
          <a:bodyPr/>
          <a:lstStyle/>
          <a:p>
            <a:pPr lvl="0"/>
            <a:r>
              <a:rPr lang="en" sz="1000" smtClean="0"/>
              <a:t>Now DSE takes one more stroll through the </a:t>
            </a:r>
            <a:r>
              <a:rPr lang="en" sz="1000" dirty="0" err="1" smtClean="0"/>
              <a:t>test_me</a:t>
            </a:r>
            <a:r>
              <a:rPr lang="en" sz="1000" dirty="0" smtClean="0"/>
              <a:t> function.</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58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527242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7" name="Shape 1147"/>
          <p:cNvSpPr txBox="1">
            <a:spLocks noGrp="1"/>
          </p:cNvSpPr>
          <p:nvPr>
            <p:ph type="body" idx="1"/>
          </p:nvPr>
        </p:nvSpPr>
        <p:spPr/>
        <p:txBody>
          <a:bodyPr/>
          <a:lstStyle/>
          <a:p>
            <a:pPr lvl="0"/>
            <a:r>
              <a:rPr lang="en" sz="1000" smtClean="0"/>
              <a:t>Each of the branch conditions for these inputs evaluates to true.</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59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53149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4" name="Shape 174"/>
          <p:cNvSpPr txBox="1">
            <a:spLocks noGrp="1"/>
          </p:cNvSpPr>
          <p:nvPr>
            <p:ph type="body" idx="1"/>
          </p:nvPr>
        </p:nvSpPr>
        <p:spPr/>
        <p:txBody>
          <a:bodyPr/>
          <a:lstStyle/>
          <a:p>
            <a:pPr lvl="0"/>
            <a:r>
              <a:rPr lang="en" sz="1000" dirty="0" smtClean="0"/>
              <a:t>To better motivate the dynamic symbolic execution approach, let’s look at some existing approaches for automated test generation.</a:t>
            </a:r>
          </a:p>
          <a:p>
            <a:pPr lvl="0"/>
            <a:endParaRPr lang="en" sz="1000" dirty="0" smtClean="0"/>
          </a:p>
          <a:p>
            <a:pPr lvl="0"/>
            <a:r>
              <a:rPr lang="en" sz="1000" dirty="0" smtClean="0"/>
              <a:t>First, we’ll consider random testing, in which we generate random inputs and execute the program on these generated inputs.</a:t>
            </a:r>
          </a:p>
          <a:p>
            <a:pPr lvl="0"/>
            <a:endParaRPr lang="en" sz="1000" dirty="0" smtClean="0"/>
          </a:p>
          <a:p>
            <a:pPr lvl="0"/>
            <a:r>
              <a:rPr lang="en" sz="1000" dirty="0" smtClean="0"/>
              <a:t>Let’s look at the example program </a:t>
            </a:r>
            <a:r>
              <a:rPr lang="en" sz="1000" dirty="0" err="1" smtClean="0"/>
              <a:t>test_me</a:t>
            </a:r>
            <a:r>
              <a:rPr lang="en" sz="1000" dirty="0" smtClean="0"/>
              <a:t>, which takes an integer x, and, if x equals 94389, it raises an error. Otherwise, the program exits normally.</a:t>
            </a:r>
          </a:p>
          <a:p>
            <a:pPr lvl="0"/>
            <a:endParaRPr lang="en" sz="1000" dirty="0" smtClean="0"/>
          </a:p>
          <a:p>
            <a:pPr lvl="0"/>
            <a:r>
              <a:rPr lang="en" sz="1000" dirty="0" smtClean="0"/>
              <a:t>Assuming an </a:t>
            </a:r>
            <a:r>
              <a:rPr lang="en" sz="1000" dirty="0" err="1" smtClean="0"/>
              <a:t>int</a:t>
            </a:r>
            <a:r>
              <a:rPr lang="en" sz="1000" dirty="0" smtClean="0"/>
              <a:t> is 32 bits and each possible </a:t>
            </a:r>
            <a:r>
              <a:rPr lang="en" sz="1000" dirty="0" err="1" smtClean="0"/>
              <a:t>int</a:t>
            </a:r>
            <a:r>
              <a:rPr lang="en" sz="1000" dirty="0" smtClean="0"/>
              <a:t> has an equal chance of being generated, the probability that our random input will detect this error is astronomically small: one out of 2 to the 32nd power, which is about 23 billionths of a percent. </a:t>
            </a:r>
            <a:r>
              <a:rPr lang="en-US" sz="1000" dirty="0" smtClean="0"/>
              <a:t> </a:t>
            </a:r>
            <a:r>
              <a:rPr lang="en" sz="1000" dirty="0" smtClean="0"/>
              <a:t>So there is a high probability that random testing will generate a false negative in a limited amount of time: incorrectly stating that the ERROR label is unreachable.</a:t>
            </a:r>
          </a:p>
          <a:p>
            <a:pPr lvl="0"/>
            <a:endParaRPr lang="en" sz="1000"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6</a:t>
            </a:fld>
            <a:endParaRPr lang="en-US"/>
          </a:p>
        </p:txBody>
      </p:sp>
    </p:spTree>
    <p:extLst>
      <p:ext uri="{BB962C8B-B14F-4D97-AF65-F5344CB8AC3E}">
        <p14:creationId xmlns:p14="http://schemas.microsoft.com/office/powerpoint/2010/main" val="7302687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1" name="Shape 1171"/>
          <p:cNvSpPr txBox="1">
            <a:spLocks noGrp="1"/>
          </p:cNvSpPr>
          <p:nvPr>
            <p:ph type="body" idx="1"/>
          </p:nvPr>
        </p:nvSpPr>
        <p:spPr/>
        <p:txBody>
          <a:bodyPr/>
          <a:lstStyle/>
          <a:p>
            <a:pPr lvl="0"/>
            <a:r>
              <a:rPr lang="en" sz="1000" smtClean="0"/>
              <a:t>[no text]</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60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361777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6" name="Shape 1196"/>
          <p:cNvSpPr txBox="1">
            <a:spLocks noGrp="1"/>
          </p:cNvSpPr>
          <p:nvPr>
            <p:ph type="body" idx="1"/>
          </p:nvPr>
        </p:nvSpPr>
        <p:spPr/>
        <p:txBody>
          <a:bodyPr/>
          <a:lstStyle/>
          <a:p>
            <a:pPr lvl="0"/>
            <a:r>
              <a:rPr lang="en" sz="1000" smtClean="0"/>
              <a:t>[no text]</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61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986160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2" name="Shape 1222"/>
          <p:cNvSpPr txBox="1">
            <a:spLocks noGrp="1"/>
          </p:cNvSpPr>
          <p:nvPr>
            <p:ph type="body" idx="1"/>
          </p:nvPr>
        </p:nvSpPr>
        <p:spPr/>
        <p:txBody>
          <a:bodyPr/>
          <a:lstStyle/>
          <a:p>
            <a:pPr lvl="0"/>
            <a:r>
              <a:rPr lang="en" sz="1000" smtClean="0"/>
              <a:t>And, finally, the program’s error is triggered, so DSE has identified a particular concrete input that triggers the error.</a:t>
            </a:r>
            <a:endParaRPr lang="en" sz="1000"/>
          </a:p>
        </p:txBody>
      </p:sp>
      <p:sp>
        <p:nvSpPr>
          <p:cNvPr id="2" name="Slide Number Placeholder 1"/>
          <p:cNvSpPr>
            <a:spLocks noGrp="1"/>
          </p:cNvSpPr>
          <p:nvPr>
            <p:ph type="sldNum" sz="quarter" idx="10"/>
          </p:nvPr>
        </p:nvSpPr>
        <p:spPr/>
        <p:txBody>
          <a:bodyPr/>
          <a:lstStyle/>
          <a:p>
            <a:fld id="{D3DBA097-92E4-D84F-AF80-5B867CFF77ED}" type="slidenum">
              <a:rPr lang="en-US" smtClean="0"/>
              <a:pPr/>
              <a:t>62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471735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50" name="Shape 1250"/>
          <p:cNvSpPr txBox="1">
            <a:spLocks noGrp="1"/>
          </p:cNvSpPr>
          <p:nvPr>
            <p:ph type="body" idx="1"/>
          </p:nvPr>
        </p:nvSpPr>
        <p:spPr/>
        <p:txBody>
          <a:bodyPr/>
          <a:lstStyle/>
          <a:p>
            <a:pPr lvl="0"/>
            <a:r>
              <a:rPr lang="en" sz="1000" dirty="0" smtClean="0"/>
              <a:t>Dynamic symbolic execution is a hybrid approach to software testing that attempts to strike a balance between the costs and benefits of dynamic and static analysis. </a:t>
            </a:r>
            <a:r>
              <a:rPr lang="en-US" sz="1000" dirty="0" smtClean="0"/>
              <a:t> </a:t>
            </a:r>
            <a:r>
              <a:rPr lang="en" sz="1000" dirty="0" smtClean="0"/>
              <a:t>As you saw, it generates concrete inputs one-by-one such that each input takes a different path through the program’s computation tree. And it executes the program both concretely and symbolically.</a:t>
            </a:r>
          </a:p>
          <a:p>
            <a:pPr lvl="0"/>
            <a:endParaRPr lang="en" sz="1000" dirty="0" smtClean="0"/>
          </a:p>
          <a:p>
            <a:pPr lvl="0"/>
            <a:r>
              <a:rPr lang="en" sz="1000" dirty="0" smtClean="0"/>
              <a:t>These two types of execution cooperate with each other. </a:t>
            </a:r>
            <a:r>
              <a:rPr lang="en-US" sz="1000" dirty="0" smtClean="0"/>
              <a:t> </a:t>
            </a:r>
            <a:r>
              <a:rPr lang="en" sz="1000" dirty="0" smtClean="0"/>
              <a:t>On the one hand, the concrete execution guides the symbolic execution. </a:t>
            </a:r>
            <a:r>
              <a:rPr lang="en-US" sz="1000" dirty="0" smtClean="0"/>
              <a:t> </a:t>
            </a:r>
            <a:r>
              <a:rPr lang="en" sz="1000" dirty="0" smtClean="0"/>
              <a:t>By replacing symbolic expressions with concrete values if the symbolic expressions become too complex, the concrete execution enables DSE to overcome the incompleteness of the theorem </a:t>
            </a:r>
            <a:r>
              <a:rPr lang="en" sz="1000" dirty="0" err="1" smtClean="0"/>
              <a:t>prover</a:t>
            </a:r>
            <a:r>
              <a:rPr lang="en" sz="1000" dirty="0" smtClean="0"/>
              <a:t>.</a:t>
            </a:r>
          </a:p>
          <a:p>
            <a:pPr lvl="0"/>
            <a:endParaRPr lang="en" sz="1000" dirty="0" smtClean="0"/>
          </a:p>
          <a:p>
            <a:pPr lvl="0"/>
            <a:r>
              <a:rPr lang="en" sz="1000" dirty="0" smtClean="0"/>
              <a:t>On the other hand, the symbolic execution allows DSE to generate new concrete inputs for the next execution of the program. </a:t>
            </a:r>
            <a:r>
              <a:rPr lang="en-US" sz="1000" dirty="0" smtClean="0"/>
              <a:t> </a:t>
            </a:r>
            <a:r>
              <a:rPr lang="en" sz="1000" dirty="0" smtClean="0"/>
              <a:t>This increases the coverage potential of DSE over other dynamic analyses such as pure random testing.</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63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254956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4" name="Shape 1274"/>
          <p:cNvSpPr txBox="1">
            <a:spLocks noGrp="1"/>
          </p:cNvSpPr>
          <p:nvPr>
            <p:ph type="body" idx="1"/>
          </p:nvPr>
        </p:nvSpPr>
        <p:spPr/>
        <p:txBody>
          <a:bodyPr/>
          <a:lstStyle/>
          <a:p>
            <a:pPr lvl="0"/>
            <a:r>
              <a:rPr lang="en" sz="1000" dirty="0" smtClean="0">
                <a:solidFill>
                  <a:srgbClr val="FF0000"/>
                </a:solidFill>
              </a:rPr>
              <a:t>{</a:t>
            </a:r>
            <a:r>
              <a:rPr lang="en-US" sz="1000" dirty="0" smtClean="0">
                <a:solidFill>
                  <a:srgbClr val="FF0000"/>
                </a:solidFill>
              </a:rPr>
              <a:t>QUIZ</a:t>
            </a:r>
            <a:r>
              <a:rPr lang="en" sz="1000" dirty="0" smtClean="0">
                <a:solidFill>
                  <a:srgbClr val="FF0000"/>
                </a:solidFill>
              </a:rPr>
              <a:t> SLIDE}</a:t>
            </a:r>
          </a:p>
          <a:p>
            <a:r>
              <a:rPr lang="en" sz="1000" dirty="0"/>
              <a:t/>
            </a:r>
            <a:br>
              <a:rPr lang="en" sz="1000" dirty="0"/>
            </a:br>
            <a:r>
              <a:rPr lang="en" sz="1000" dirty="0"/>
              <a:t>Now that you’ve seen how DSE works, take some time to synthesize what you have learned by answering these questions about the characteristics of DSE. </a:t>
            </a:r>
            <a:r>
              <a:rPr lang="en-US" sz="1000" dirty="0" smtClean="0"/>
              <a:t> </a:t>
            </a:r>
            <a:r>
              <a:rPr lang="en" sz="1000" dirty="0" smtClean="0"/>
              <a:t>Choose </a:t>
            </a:r>
            <a:r>
              <a:rPr lang="en" sz="1000" dirty="0"/>
              <a:t>the best answer for each question. </a:t>
            </a:r>
            <a:r>
              <a:rPr lang="en-US" sz="1000" dirty="0" smtClean="0"/>
              <a:t> </a:t>
            </a:r>
            <a:r>
              <a:rPr lang="en" sz="1000" dirty="0" smtClean="0"/>
              <a:t>As </a:t>
            </a:r>
            <a:r>
              <a:rPr lang="en" sz="1000" dirty="0"/>
              <a:t>you answer, compare and contrast your answers with the characteristics of previous types of analyses.</a:t>
            </a:r>
          </a:p>
          <a:p>
            <a:pPr fontAlgn="base"/>
            <a:r>
              <a:rPr lang="en" sz="1000" dirty="0"/>
              <a:t/>
            </a:r>
            <a:br>
              <a:rPr lang="en" sz="1000" dirty="0"/>
            </a:br>
            <a:r>
              <a:rPr lang="en" sz="1000" dirty="0"/>
              <a:t>The testing of DSE is best described as which of the following?</a:t>
            </a:r>
          </a:p>
          <a:p>
            <a:pPr lvl="1" fontAlgn="base"/>
            <a:r>
              <a:rPr lang="en" sz="1000" dirty="0">
                <a:latin typeface="Calibri" charset="0"/>
                <a:ea typeface="Calibri" charset="0"/>
                <a:cs typeface="Calibri" charset="0"/>
              </a:rPr>
              <a:t>Automated, black-box</a:t>
            </a:r>
          </a:p>
          <a:p>
            <a:pPr lvl="1" fontAlgn="base"/>
            <a:r>
              <a:rPr lang="en" sz="1000" dirty="0">
                <a:latin typeface="Calibri" charset="0"/>
                <a:ea typeface="Calibri" charset="0"/>
                <a:cs typeface="Calibri" charset="0"/>
              </a:rPr>
              <a:t>Manual, black-box</a:t>
            </a:r>
          </a:p>
          <a:p>
            <a:pPr lvl="1" fontAlgn="base"/>
            <a:r>
              <a:rPr lang="en" sz="1000" dirty="0">
                <a:latin typeface="Calibri" charset="0"/>
                <a:ea typeface="Calibri" charset="0"/>
                <a:cs typeface="Calibri" charset="0"/>
              </a:rPr>
              <a:t>Automated, white-box</a:t>
            </a:r>
          </a:p>
          <a:p>
            <a:pPr lvl="1" fontAlgn="base"/>
            <a:r>
              <a:rPr lang="en" sz="1000" dirty="0">
                <a:latin typeface="Calibri" charset="0"/>
                <a:ea typeface="Calibri" charset="0"/>
                <a:cs typeface="Calibri" charset="0"/>
              </a:rPr>
              <a:t>Manual, white-box</a:t>
            </a:r>
          </a:p>
          <a:p>
            <a:pPr fontAlgn="base"/>
            <a:endParaRPr lang="en-US" sz="1000" dirty="0" smtClean="0"/>
          </a:p>
          <a:p>
            <a:pPr fontAlgn="base"/>
            <a:r>
              <a:rPr lang="en" sz="1000" dirty="0" smtClean="0"/>
              <a:t>The </a:t>
            </a:r>
            <a:r>
              <a:rPr lang="en" sz="1000" dirty="0"/>
              <a:t>input search strategy DSE uses is:</a:t>
            </a:r>
          </a:p>
          <a:p>
            <a:pPr lvl="1" fontAlgn="base"/>
            <a:r>
              <a:rPr lang="en" sz="1000" dirty="0">
                <a:latin typeface="Calibri" charset="0"/>
                <a:ea typeface="Calibri" charset="0"/>
                <a:cs typeface="Calibri" charset="0"/>
              </a:rPr>
              <a:t>Randomized</a:t>
            </a:r>
          </a:p>
          <a:p>
            <a:pPr lvl="1" fontAlgn="base"/>
            <a:r>
              <a:rPr lang="en" sz="1000" dirty="0">
                <a:latin typeface="Calibri" charset="0"/>
                <a:ea typeface="Calibri" charset="0"/>
                <a:cs typeface="Calibri" charset="0"/>
              </a:rPr>
              <a:t>Systematic</a:t>
            </a:r>
          </a:p>
          <a:p>
            <a:pPr fontAlgn="base"/>
            <a:endParaRPr lang="en-US" sz="1000" dirty="0" smtClean="0"/>
          </a:p>
          <a:p>
            <a:pPr fontAlgn="base"/>
            <a:r>
              <a:rPr lang="en" sz="1000" dirty="0" smtClean="0"/>
              <a:t>What </a:t>
            </a:r>
            <a:r>
              <a:rPr lang="en" sz="1000" dirty="0"/>
              <a:t>is the sensitivity of DSE to program structure?</a:t>
            </a:r>
          </a:p>
          <a:p>
            <a:pPr lvl="1" fontAlgn="base"/>
            <a:r>
              <a:rPr lang="en" sz="1000" dirty="0">
                <a:latin typeface="Calibri" charset="0"/>
                <a:ea typeface="Calibri" charset="0"/>
                <a:cs typeface="Calibri" charset="0"/>
              </a:rPr>
              <a:t>It is flow-insensitive</a:t>
            </a:r>
          </a:p>
          <a:p>
            <a:pPr lvl="1" fontAlgn="base"/>
            <a:r>
              <a:rPr lang="en" sz="1000" dirty="0">
                <a:latin typeface="Calibri" charset="0"/>
                <a:ea typeface="Calibri" charset="0"/>
                <a:cs typeface="Calibri" charset="0"/>
              </a:rPr>
              <a:t>It is flow-sensitive but not path-sensitive</a:t>
            </a:r>
          </a:p>
          <a:p>
            <a:pPr lvl="1" fontAlgn="base"/>
            <a:r>
              <a:rPr lang="en" sz="1000" dirty="0">
                <a:latin typeface="Calibri" charset="0"/>
                <a:ea typeface="Calibri" charset="0"/>
                <a:cs typeface="Calibri" charset="0"/>
              </a:rPr>
              <a:t>It is path-</a:t>
            </a:r>
            <a:r>
              <a:rPr lang="en" sz="1000" dirty="0" err="1">
                <a:latin typeface="Calibri" charset="0"/>
                <a:ea typeface="Calibri" charset="0"/>
                <a:cs typeface="Calibri" charset="0"/>
              </a:rPr>
              <a:t>sensistive</a:t>
            </a:r>
            <a:endParaRPr lang="en" sz="1000" dirty="0">
              <a:latin typeface="Calibri" charset="0"/>
              <a:ea typeface="Calibri" charset="0"/>
              <a:cs typeface="Calibri" charset="0"/>
            </a:endParaRPr>
          </a:p>
          <a:p>
            <a:pPr fontAlgn="base"/>
            <a:endParaRPr lang="en-US" sz="1000" dirty="0" smtClean="0"/>
          </a:p>
          <a:p>
            <a:pPr fontAlgn="base"/>
            <a:r>
              <a:rPr lang="en" sz="1000" dirty="0" smtClean="0"/>
              <a:t>Which </a:t>
            </a:r>
            <a:r>
              <a:rPr lang="en" sz="1000" dirty="0"/>
              <a:t>of these best describes the instrumentation performed in DSE?</a:t>
            </a:r>
          </a:p>
          <a:p>
            <a:pPr lvl="1" fontAlgn="base"/>
            <a:r>
              <a:rPr lang="en" sz="1000" dirty="0">
                <a:latin typeface="Calibri" charset="0"/>
                <a:ea typeface="Calibri" charset="0"/>
                <a:cs typeface="Calibri" charset="0"/>
              </a:rPr>
              <a:t>Sampled</a:t>
            </a:r>
          </a:p>
          <a:p>
            <a:pPr lvl="1" fontAlgn="base"/>
            <a:r>
              <a:rPr lang="en" sz="1000" dirty="0">
                <a:latin typeface="Calibri" charset="0"/>
                <a:ea typeface="Calibri" charset="0"/>
                <a:cs typeface="Calibri" charset="0"/>
              </a:rPr>
              <a:t>Non-sampled</a:t>
            </a:r>
          </a:p>
          <a:p>
            <a:r>
              <a:rPr lang="en" sz="1000" dirty="0"/>
              <a:t/>
            </a:r>
            <a:br>
              <a:rPr lang="en" sz="1000" dirty="0"/>
            </a:br>
            <a:endParaRPr lang="en" sz="1000" dirty="0" smtClean="0"/>
          </a:p>
        </p:txBody>
      </p:sp>
      <p:sp>
        <p:nvSpPr>
          <p:cNvPr id="2" name="Slide Number Placeholder 1"/>
          <p:cNvSpPr>
            <a:spLocks noGrp="1"/>
          </p:cNvSpPr>
          <p:nvPr>
            <p:ph type="sldNum" sz="quarter" idx="10"/>
          </p:nvPr>
        </p:nvSpPr>
        <p:spPr/>
        <p:txBody>
          <a:bodyPr/>
          <a:lstStyle/>
          <a:p>
            <a:fld id="{D3DBA097-92E4-D84F-AF80-5B867CFF77ED}" type="slidenum">
              <a:rPr lang="en-US" smtClean="0"/>
              <a:pPr/>
              <a:t>64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32307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4" name="Shape 1274"/>
          <p:cNvSpPr txBox="1">
            <a:spLocks noGrp="1"/>
          </p:cNvSpPr>
          <p:nvPr>
            <p:ph type="body" idx="1"/>
          </p:nvPr>
        </p:nvSpPr>
        <p:spPr/>
        <p:txBody>
          <a:bodyPr/>
          <a:lstStyle/>
          <a:p>
            <a:pPr lvl="0"/>
            <a:r>
              <a:rPr lang="en" sz="1000" dirty="0" smtClean="0">
                <a:solidFill>
                  <a:srgbClr val="FF0000"/>
                </a:solidFill>
              </a:rPr>
              <a:t>{SOLUTION SLIDE}</a:t>
            </a:r>
          </a:p>
          <a:p>
            <a:pPr lvl="0"/>
            <a:endParaRPr lang="en" sz="1000" dirty="0" smtClean="0"/>
          </a:p>
          <a:p>
            <a:pPr lvl="0"/>
            <a:r>
              <a:rPr lang="en" sz="1000" dirty="0" smtClean="0"/>
              <a:t>In the landscape of testing techniques, there are two separate spectra: automated versus manual and black-box versus white-box.</a:t>
            </a:r>
            <a:r>
              <a:rPr lang="en-US" sz="1000" dirty="0" smtClean="0"/>
              <a:t> </a:t>
            </a:r>
            <a:r>
              <a:rPr lang="en" sz="1000" dirty="0" smtClean="0"/>
              <a:t> The quadrant of the landscape in which DSE falls is automated &amp; white-box. It is an algorithmic technique for deriving inputs leading to programming errors, so it is certainly an automated technique. </a:t>
            </a:r>
            <a:r>
              <a:rPr lang="en-US" sz="1000" dirty="0" smtClean="0"/>
              <a:t> </a:t>
            </a:r>
            <a:r>
              <a:rPr lang="en" sz="1000" dirty="0" smtClean="0"/>
              <a:t>Moreover, it requires access to the program’s code, so it is unequivocally a white-box technique.</a:t>
            </a:r>
          </a:p>
          <a:p>
            <a:pPr lvl="0"/>
            <a:endParaRPr lang="en" sz="1000" dirty="0" smtClean="0"/>
          </a:p>
          <a:p>
            <a:pPr lvl="0"/>
            <a:r>
              <a:rPr lang="en" sz="1000" dirty="0" smtClean="0"/>
              <a:t>Let’s look at the second question.  Different automated tools have different strategies for searching the space of inputs for error-producing inputs.</a:t>
            </a:r>
            <a:r>
              <a:rPr lang="en-US" sz="1000" dirty="0" smtClean="0"/>
              <a:t> </a:t>
            </a:r>
            <a:r>
              <a:rPr lang="en" sz="1000" dirty="0" smtClean="0"/>
              <a:t> Examples of randomized searches include </a:t>
            </a:r>
            <a:r>
              <a:rPr lang="en" sz="1000" dirty="0" err="1" smtClean="0"/>
              <a:t>Randoop</a:t>
            </a:r>
            <a:r>
              <a:rPr lang="en" sz="1000" dirty="0" smtClean="0"/>
              <a:t>, Monkey, and </a:t>
            </a:r>
            <a:r>
              <a:rPr lang="en" sz="1000" dirty="0" err="1" smtClean="0"/>
              <a:t>Cuzz</a:t>
            </a:r>
            <a:r>
              <a:rPr lang="en" sz="1000" dirty="0" smtClean="0"/>
              <a:t>, whereas </a:t>
            </a:r>
            <a:r>
              <a:rPr lang="en" sz="1000" dirty="0" err="1" smtClean="0"/>
              <a:t>Korat</a:t>
            </a:r>
            <a:r>
              <a:rPr lang="en" sz="1000" dirty="0" smtClean="0"/>
              <a:t> is an example of systematic or enumerative search. </a:t>
            </a:r>
            <a:r>
              <a:rPr lang="en-US" sz="1000" dirty="0" smtClean="0"/>
              <a:t> </a:t>
            </a:r>
            <a:r>
              <a:rPr lang="en" sz="1000" dirty="0" smtClean="0"/>
              <a:t>DSE is also an example of a systematic search: even though its first input is randomly generated, all remaining inputs are derived by systematically solving constraints relevant to the program’s computation tree.</a:t>
            </a:r>
          </a:p>
          <a:p>
            <a:pPr lvl="0"/>
            <a:endParaRPr lang="en" sz="1000" dirty="0" smtClean="0"/>
          </a:p>
          <a:p>
            <a:pPr lvl="0"/>
            <a:r>
              <a:rPr lang="en" sz="1000" dirty="0" smtClean="0"/>
              <a:t>Third, by its very nature, DSE is a path-sensitive static analysis. </a:t>
            </a:r>
            <a:r>
              <a:rPr lang="en-US" sz="1000" dirty="0" smtClean="0"/>
              <a:t> </a:t>
            </a:r>
            <a:r>
              <a:rPr lang="en" sz="1000" dirty="0" smtClean="0"/>
              <a:t>The basis of its operation requires distinguishing between different paths in a program’s computation tree.</a:t>
            </a:r>
          </a:p>
          <a:p>
            <a:pPr lvl="0"/>
            <a:endParaRPr lang="en" sz="1000" dirty="0" smtClean="0"/>
          </a:p>
          <a:p>
            <a:pPr lvl="0"/>
            <a:r>
              <a:rPr lang="en" sz="1000" dirty="0" smtClean="0"/>
              <a:t>Finally, the instrumentation in DSE is non-sampled, as it is in the case of </a:t>
            </a:r>
            <a:r>
              <a:rPr lang="en" sz="1000" dirty="0" err="1" smtClean="0"/>
              <a:t>Korat</a:t>
            </a:r>
            <a:r>
              <a:rPr lang="en" sz="1000" dirty="0" smtClean="0"/>
              <a:t> preconditions.  An example of sampled instrumentation is statistical debugging wherein the runtime overhead of tracking</a:t>
            </a:r>
            <a:r>
              <a:rPr lang="en-US" sz="1000" dirty="0" smtClean="0"/>
              <a:t> </a:t>
            </a:r>
            <a:r>
              <a:rPr lang="en" sz="1000" dirty="0" smtClean="0"/>
              <a:t>all instrumented predicates without sampling is prohibitive.</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65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228491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5" name="Shape 1295"/>
          <p:cNvSpPr txBox="1">
            <a:spLocks noGrp="1"/>
          </p:cNvSpPr>
          <p:nvPr>
            <p:ph type="body" idx="1"/>
          </p:nvPr>
        </p:nvSpPr>
        <p:spPr/>
        <p:txBody>
          <a:bodyPr/>
          <a:lstStyle/>
          <a:p>
            <a:pPr lvl="0"/>
            <a:r>
              <a:rPr lang="en" sz="1000" dirty="0" smtClean="0"/>
              <a:t>Now that you’ve learnt how DSE works, let’s look at a few real-world examples where DSE has been applied.</a:t>
            </a:r>
          </a:p>
          <a:p>
            <a:pPr lvl="0"/>
            <a:endParaRPr lang="en" sz="1000" dirty="0" smtClean="0"/>
          </a:p>
          <a:p>
            <a:pPr lvl="0"/>
            <a:r>
              <a:rPr lang="en" sz="1000" dirty="0" smtClean="0"/>
              <a:t>In a case study, DSE found two bugs in version 1.0.1 of SGLIB, a data structure library for C that was inspired by the Standard Template Library from C++.  Both the bugs were reported to the authors of the library who fixed them in version 1.0.2</a:t>
            </a:r>
          </a:p>
          <a:p>
            <a:pPr lvl="0"/>
            <a:endParaRPr lang="en" sz="1000" dirty="0" smtClean="0"/>
          </a:p>
          <a:p>
            <a:pPr lvl="0"/>
            <a:r>
              <a:rPr lang="en" sz="1000" dirty="0" smtClean="0"/>
              <a:t>The first bug, in the doubly-linked list library, is a segmentation fault that occurs when a non-zero length list is concatenated with a zero-length list.</a:t>
            </a:r>
            <a:r>
              <a:rPr lang="en-US" sz="1000" dirty="0" smtClean="0"/>
              <a:t>  </a:t>
            </a:r>
            <a:r>
              <a:rPr lang="en" sz="1000" dirty="0" smtClean="0"/>
              <a:t>This bug was discovered in 140 iterations in under 1 second</a:t>
            </a:r>
            <a:r>
              <a:rPr lang="en-US" sz="1000" dirty="0" smtClean="0"/>
              <a:t>.</a:t>
            </a:r>
            <a:r>
              <a:rPr lang="en-US" sz="1000" dirty="0"/>
              <a:t> </a:t>
            </a:r>
            <a:r>
              <a:rPr lang="en-US" sz="1000" dirty="0" smtClean="0"/>
              <a:t> </a:t>
            </a:r>
            <a:r>
              <a:rPr lang="en" sz="1000" dirty="0" smtClean="0"/>
              <a:t>This bug is easy to fix by putting a check on the length of the second list in the concatenation function.</a:t>
            </a:r>
          </a:p>
          <a:p>
            <a:pPr lvl="0"/>
            <a:endParaRPr lang="en" sz="1000" dirty="0" smtClean="0"/>
          </a:p>
          <a:p>
            <a:pPr lvl="0"/>
            <a:r>
              <a:rPr lang="en" sz="1000" dirty="0" smtClean="0"/>
              <a:t>The second bug, which is a more serious one, was discovered in the hash-table library in 193 iterations in 1 second. </a:t>
            </a:r>
            <a:r>
              <a:rPr lang="en-US" sz="1000" dirty="0" smtClean="0"/>
              <a:t> </a:t>
            </a:r>
            <a:r>
              <a:rPr lang="en" sz="1000" dirty="0" smtClean="0"/>
              <a:t>Specifically, DSE constructed a valid sequence of function calls which gets the hash-table library’s </a:t>
            </a:r>
            <a:r>
              <a:rPr lang="en" sz="1000" dirty="0" err="1" smtClean="0"/>
              <a:t>is_member</a:t>
            </a:r>
            <a:r>
              <a:rPr lang="en" sz="1000" dirty="0" smtClean="0"/>
              <a:t> function into an infinite loop.</a:t>
            </a: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66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94569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2" name="Shape 1302"/>
          <p:cNvSpPr txBox="1">
            <a:spLocks noGrp="1"/>
          </p:cNvSpPr>
          <p:nvPr>
            <p:ph type="body" idx="1"/>
          </p:nvPr>
        </p:nvSpPr>
        <p:spPr/>
        <p:txBody>
          <a:bodyPr/>
          <a:lstStyle/>
          <a:p>
            <a:pPr lvl="0"/>
            <a:r>
              <a:rPr lang="en" sz="1000" dirty="0" smtClean="0"/>
              <a:t>This table shows, for each data structure that SGLIB implements, the time that DSE took to test the data structure in seconds, the number of iterations that DSE made, the number of branches it executed, the branch coverage it obtained, the number of functions it executed, and the number of bugs that it found.</a:t>
            </a:r>
          </a:p>
          <a:p>
            <a:pPr lvl="0"/>
            <a:endParaRPr lang="en" sz="1000" dirty="0" smtClean="0"/>
          </a:p>
          <a:p>
            <a:pPr lvl="0"/>
            <a:r>
              <a:rPr lang="en" sz="1000" dirty="0" smtClean="0"/>
              <a:t>Notice that the branch coverage in most cases is very high, approaching 100%.  The authors of the case study investigated the few branches that weren’t covered, and found that most of them were in fact unreachable.</a:t>
            </a:r>
          </a:p>
          <a:p>
            <a:pPr lvl="0"/>
            <a:endParaRPr lang="en" sz="1000" dirty="0" smtClean="0"/>
          </a:p>
          <a:p>
            <a:pPr lvl="0"/>
            <a:r>
              <a:rPr lang="en" sz="1000" dirty="0" smtClean="0"/>
              <a:t>You can read more about this case study in a technical paper linked from the instructor notes.</a:t>
            </a:r>
            <a:endParaRPr lang="en-US" sz="1000" dirty="0" smtClean="0"/>
          </a:p>
          <a:p>
            <a:pPr lvl="0"/>
            <a:endParaRPr lang="en" sz="1000" dirty="0" smtClean="0"/>
          </a:p>
          <a:p>
            <a:pPr lvl="0"/>
            <a:r>
              <a:rPr lang="en" sz="1000" dirty="0" smtClean="0"/>
              <a:t>[</a:t>
            </a:r>
            <a:r>
              <a:rPr lang="en" sz="1000" dirty="0" smtClean="0">
                <a:hlinkClick r:id="rId3"/>
              </a:rPr>
              <a:t>http://mir.cs.illinois.edu/marinov/publications/SenETAL05CUTE.pdf</a:t>
            </a:r>
            <a:r>
              <a:rPr lang="en" sz="1000" dirty="0" smtClean="0"/>
              <a:t>]</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67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14730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9" name="Shape 1309"/>
          <p:cNvSpPr txBox="1">
            <a:spLocks noGrp="1"/>
          </p:cNvSpPr>
          <p:nvPr>
            <p:ph type="body" idx="1"/>
          </p:nvPr>
        </p:nvSpPr>
        <p:spPr/>
        <p:txBody>
          <a:bodyPr/>
          <a:lstStyle/>
          <a:p>
            <a:pPr lvl="0"/>
            <a:r>
              <a:rPr lang="en" sz="1000" dirty="0" smtClean="0"/>
              <a:t>In another case study, DSE was applied to test a C implementation of a security protocol: the Needham </a:t>
            </a:r>
            <a:r>
              <a:rPr lang="en" sz="1000" dirty="0" err="1" smtClean="0"/>
              <a:t>Shroeder</a:t>
            </a:r>
            <a:r>
              <a:rPr lang="en" sz="1000" dirty="0" smtClean="0"/>
              <a:t> public key protocol.  This protocol is known to be vulnerable to a man-in-the-middle attack.  The implementation comprised 600 lines of code.  It took DSE fewer than 13 seconds on a machine with a 1.8 GHz CPU and 2 GB of RAM to discover this attack.  In contrast, a software model checker </a:t>
            </a:r>
            <a:r>
              <a:rPr lang="en" sz="1000" dirty="0" err="1" smtClean="0"/>
              <a:t>Verisoft</a:t>
            </a:r>
            <a:r>
              <a:rPr lang="en" sz="1000" dirty="0" smtClean="0"/>
              <a:t> that is suited for testing such protocols by using a state-space exploration technique took 8 hours.</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68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197303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6" name="Shape 1316"/>
          <p:cNvSpPr txBox="1">
            <a:spLocks noGrp="1"/>
          </p:cNvSpPr>
          <p:nvPr>
            <p:ph type="body" idx="1"/>
          </p:nvPr>
        </p:nvSpPr>
        <p:spPr/>
        <p:txBody>
          <a:bodyPr/>
          <a:lstStyle/>
          <a:p>
            <a:pPr lvl="0"/>
            <a:r>
              <a:rPr lang="en" sz="1000" dirty="0" smtClean="0"/>
              <a:t>The remarkable success of dynamic symbolic execution has led to open-source as well as commercial implementations of the technique for virtually all mainstream high-level and low-level languages.  Here is a listing of a few of these implementations:</a:t>
            </a:r>
          </a:p>
          <a:p>
            <a:pPr lvl="0"/>
            <a:endParaRPr lang="en" sz="1000" dirty="0" smtClean="0"/>
          </a:p>
          <a:p>
            <a:pPr marL="171450" lvl="0" indent="-171450">
              <a:buFontTx/>
              <a:buChar char="-"/>
            </a:pPr>
            <a:r>
              <a:rPr lang="en" sz="1000" dirty="0" smtClean="0"/>
              <a:t>KLEE based on the LLVM compiler which supports the C family of languages including C, C++, Objective C, and Objective C++.</a:t>
            </a:r>
            <a:endParaRPr lang="en-US" sz="1000" dirty="0"/>
          </a:p>
          <a:p>
            <a:pPr marL="171450" lvl="0" indent="-171450">
              <a:buFontTx/>
              <a:buChar char="-"/>
            </a:pPr>
            <a:r>
              <a:rPr lang="en" sz="1000" dirty="0" smtClean="0"/>
              <a:t>PEX for applications written using Microsoft’s .NET framework</a:t>
            </a:r>
            <a:endParaRPr lang="en-US" sz="1000" dirty="0" smtClean="0"/>
          </a:p>
          <a:p>
            <a:pPr marL="171450" lvl="0" indent="-171450">
              <a:buFontTx/>
              <a:buChar char="-"/>
            </a:pPr>
            <a:r>
              <a:rPr lang="en" sz="1000" dirty="0" err="1" smtClean="0"/>
              <a:t>jCUTE</a:t>
            </a:r>
            <a:r>
              <a:rPr lang="en" sz="1000" dirty="0" smtClean="0"/>
              <a:t> for Java programs</a:t>
            </a:r>
            <a:endParaRPr lang="en-US" sz="1000" dirty="0" smtClean="0"/>
          </a:p>
          <a:p>
            <a:pPr marL="171450" lvl="0" indent="-171450">
              <a:buFontTx/>
              <a:buChar char="-"/>
            </a:pPr>
            <a:r>
              <a:rPr lang="en" sz="1000" dirty="0" err="1" smtClean="0"/>
              <a:t>Jalangi</a:t>
            </a:r>
            <a:r>
              <a:rPr lang="en" sz="1000" dirty="0" smtClean="0"/>
              <a:t> for </a:t>
            </a:r>
            <a:r>
              <a:rPr lang="en" sz="1000" dirty="0" err="1" smtClean="0"/>
              <a:t>Javascript</a:t>
            </a:r>
            <a:r>
              <a:rPr lang="en" sz="1000" dirty="0" smtClean="0"/>
              <a:t> programs, and</a:t>
            </a:r>
            <a:endParaRPr lang="en-US" sz="1000" dirty="0" smtClean="0"/>
          </a:p>
          <a:p>
            <a:pPr marL="171450" lvl="0" indent="-171450">
              <a:buFontTx/>
              <a:buChar char="-"/>
            </a:pPr>
            <a:r>
              <a:rPr lang="en" sz="1000" dirty="0" smtClean="0"/>
              <a:t>SAGE and S2E for binaries on common architectures such as X86 and ARM.</a:t>
            </a:r>
          </a:p>
        </p:txBody>
      </p:sp>
      <p:sp>
        <p:nvSpPr>
          <p:cNvPr id="2" name="Slide Number Placeholder 1"/>
          <p:cNvSpPr>
            <a:spLocks noGrp="1"/>
          </p:cNvSpPr>
          <p:nvPr>
            <p:ph type="sldNum" sz="quarter" idx="10"/>
          </p:nvPr>
        </p:nvSpPr>
        <p:spPr/>
        <p:txBody>
          <a:bodyPr/>
          <a:lstStyle/>
          <a:p>
            <a:fld id="{D3DBA097-92E4-D84F-AF80-5B867CFF77ED}" type="slidenum">
              <a:rPr lang="en-US" smtClean="0"/>
              <a:pPr/>
              <a:t>69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92669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3" name="Shape 183"/>
          <p:cNvSpPr txBox="1">
            <a:spLocks noGrp="1"/>
          </p:cNvSpPr>
          <p:nvPr>
            <p:ph type="body" idx="1"/>
          </p:nvPr>
        </p:nvSpPr>
        <p:spPr/>
        <p:txBody>
          <a:bodyPr/>
          <a:lstStyle/>
          <a:p>
            <a:pPr lvl="0"/>
            <a:r>
              <a:rPr lang="en" dirty="0" smtClean="0"/>
              <a:t>Another approach that has existed since the 1970s is called “symbolic execution.” </a:t>
            </a:r>
            <a:r>
              <a:rPr lang="en-US" dirty="0" smtClean="0"/>
              <a:t> </a:t>
            </a:r>
            <a:r>
              <a:rPr lang="en" dirty="0" smtClean="0"/>
              <a:t>In this approach, input variables are represented symbolically instead of by concrete values. </a:t>
            </a:r>
            <a:r>
              <a:rPr lang="en-US" dirty="0" smtClean="0"/>
              <a:t> </a:t>
            </a:r>
            <a:r>
              <a:rPr lang="en" dirty="0" smtClean="0"/>
              <a:t>The program is executed symbolically, and symbolic path constraints are collected as the program runs. </a:t>
            </a:r>
            <a:r>
              <a:rPr lang="en-US" dirty="0" smtClean="0"/>
              <a:t> </a:t>
            </a:r>
            <a:r>
              <a:rPr lang="en" dirty="0" smtClean="0"/>
              <a:t>At each branch point, we invoke a theorem </a:t>
            </a:r>
            <a:r>
              <a:rPr lang="en" dirty="0" err="1" smtClean="0"/>
              <a:t>prover</a:t>
            </a:r>
            <a:r>
              <a:rPr lang="en" dirty="0" smtClean="0"/>
              <a:t> to determine whether a branch can be taken; if so, then we take the branch, otherwise, we ignore the branch as dead code.</a:t>
            </a:r>
          </a:p>
          <a:p>
            <a:pPr lvl="0"/>
            <a:endParaRPr lang="en" dirty="0" smtClean="0"/>
          </a:p>
          <a:p>
            <a:pPr lvl="0"/>
            <a:r>
              <a:rPr lang="en" dirty="0" smtClean="0"/>
              <a:t>For example, in this new version of the program </a:t>
            </a:r>
            <a:r>
              <a:rPr lang="en" dirty="0" err="1" smtClean="0"/>
              <a:t>test_me</a:t>
            </a:r>
            <a:r>
              <a:rPr lang="en" dirty="0" smtClean="0"/>
              <a:t>, instead of testing that the input variable x equals a particular integer value, we ask the theorem </a:t>
            </a:r>
            <a:r>
              <a:rPr lang="en" dirty="0" err="1" smtClean="0"/>
              <a:t>prover</a:t>
            </a:r>
            <a:r>
              <a:rPr lang="en" dirty="0" smtClean="0"/>
              <a:t> if there is any integer value for x that satisfies the condition x * 3 != 15. </a:t>
            </a:r>
            <a:r>
              <a:rPr lang="en-US" dirty="0" smtClean="0"/>
              <a:t> </a:t>
            </a:r>
            <a:r>
              <a:rPr lang="en" dirty="0" smtClean="0"/>
              <a:t>The theorem </a:t>
            </a:r>
            <a:r>
              <a:rPr lang="en" dirty="0" err="1" smtClean="0"/>
              <a:t>prover</a:t>
            </a:r>
            <a:r>
              <a:rPr lang="en" dirty="0" smtClean="0"/>
              <a:t> would respond “yes”, allowing us to deduce that the “false” branch is reachable.</a:t>
            </a:r>
            <a:r>
              <a:rPr lang="en-US" dirty="0" smtClean="0"/>
              <a:t> </a:t>
            </a:r>
            <a:r>
              <a:rPr lang="en" dirty="0" smtClean="0"/>
              <a:t> Because the false branch terminates the program, we now ask the theorem </a:t>
            </a:r>
            <a:r>
              <a:rPr lang="en" dirty="0" err="1" smtClean="0"/>
              <a:t>prover</a:t>
            </a:r>
            <a:r>
              <a:rPr lang="en" dirty="0" smtClean="0"/>
              <a:t> if the negation of x * 3 != 15 has any satisfying assignment (that is, does x * 3 == 15 have a satisfying assignment?). </a:t>
            </a:r>
            <a:r>
              <a:rPr lang="en-US" dirty="0" smtClean="0"/>
              <a:t> </a:t>
            </a:r>
            <a:r>
              <a:rPr lang="en" dirty="0" smtClean="0"/>
              <a:t>The theorem </a:t>
            </a:r>
            <a:r>
              <a:rPr lang="en" dirty="0" err="1" smtClean="0"/>
              <a:t>prover</a:t>
            </a:r>
            <a:r>
              <a:rPr lang="en" dirty="0" smtClean="0"/>
              <a:t> would respond “yes,” so we’d explore the “true” branch of the first condition while “collecting” the symbolic constraint that x * 3 == 15.</a:t>
            </a:r>
          </a:p>
          <a:p>
            <a:pPr lvl="0"/>
            <a:endParaRPr lang="en" dirty="0" smtClean="0"/>
          </a:p>
          <a:p>
            <a:pPr lvl="0"/>
            <a:r>
              <a:rPr lang="en" dirty="0" smtClean="0"/>
              <a:t>Next, we reach the second condition x % 5 == 0. </a:t>
            </a:r>
            <a:r>
              <a:rPr lang="en-US" dirty="0" smtClean="0"/>
              <a:t> </a:t>
            </a:r>
            <a:r>
              <a:rPr lang="en" dirty="0" smtClean="0"/>
              <a:t>We now ask the theorem </a:t>
            </a:r>
            <a:r>
              <a:rPr lang="en" dirty="0" err="1" smtClean="0"/>
              <a:t>prover</a:t>
            </a:r>
            <a:r>
              <a:rPr lang="en" dirty="0" smtClean="0"/>
              <a:t> if the expression x * 3 == 15 AND x % 5 == 0 has a satisfying assignment. </a:t>
            </a:r>
            <a:r>
              <a:rPr lang="en-US" dirty="0" smtClean="0"/>
              <a:t> </a:t>
            </a:r>
            <a:r>
              <a:rPr lang="en" dirty="0" smtClean="0"/>
              <a:t>The theorem </a:t>
            </a:r>
            <a:r>
              <a:rPr lang="en" dirty="0" err="1" smtClean="0"/>
              <a:t>prover</a:t>
            </a:r>
            <a:r>
              <a:rPr lang="en" dirty="0" smtClean="0"/>
              <a:t> would respond “yes,” so we’d explore the “true” branch, leading to program termination. Finally, we negate the condition and ask if x * 3 == 15 AND x % 5 != 0 has a satisfying assignment.</a:t>
            </a:r>
            <a:r>
              <a:rPr lang="en-US" dirty="0" smtClean="0"/>
              <a:t> </a:t>
            </a:r>
            <a:r>
              <a:rPr lang="en" dirty="0" smtClean="0"/>
              <a:t> The theorem </a:t>
            </a:r>
            <a:r>
              <a:rPr lang="en" dirty="0" err="1" smtClean="0"/>
              <a:t>prover</a:t>
            </a:r>
            <a:r>
              <a:rPr lang="en" dirty="0" smtClean="0"/>
              <a:t> would respond “no,” meaning that the false branch is unreachable, dead code. </a:t>
            </a:r>
            <a:r>
              <a:rPr lang="en-US" dirty="0" smtClean="0"/>
              <a:t> </a:t>
            </a:r>
            <a:r>
              <a:rPr lang="en" dirty="0" smtClean="0"/>
              <a:t>We therefore skip that branch.</a:t>
            </a:r>
            <a:r>
              <a:rPr lang="en-US" dirty="0" smtClean="0"/>
              <a:t> </a:t>
            </a:r>
            <a:r>
              <a:rPr lang="en" dirty="0" smtClean="0"/>
              <a:t> Since we have then explored all feasible paths and not reached an error, we can conclude that the program will not raise an error in any</a:t>
            </a:r>
            <a:r>
              <a:rPr lang="en-US" dirty="0" smtClean="0"/>
              <a:t> </a:t>
            </a:r>
            <a:r>
              <a:rPr lang="en" dirty="0" smtClean="0"/>
              <a:t>execution.</a:t>
            </a:r>
          </a:p>
          <a:p>
            <a:pPr lvl="0"/>
            <a:endParaRPr lang="en" dirty="0" smtClean="0"/>
          </a:p>
          <a:p>
            <a:pPr lvl="0"/>
            <a:r>
              <a:rPr lang="en" dirty="0" smtClean="0"/>
              <a:t>However, because of the possibility of exponential explosion in branch conditions, it becomes quickly obvious that this strategy does not scale for large programs.</a:t>
            </a:r>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7</a:t>
            </a:fld>
            <a:endParaRPr lang="en-US"/>
          </a:p>
        </p:txBody>
      </p:sp>
    </p:spTree>
    <p:extLst>
      <p:ext uri="{BB962C8B-B14F-4D97-AF65-F5344CB8AC3E}">
        <p14:creationId xmlns:p14="http://schemas.microsoft.com/office/powerpoint/2010/main" val="10615421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3" name="Shape 1323"/>
          <p:cNvSpPr txBox="1">
            <a:spLocks noGrp="1"/>
          </p:cNvSpPr>
          <p:nvPr>
            <p:ph type="body" idx="1"/>
          </p:nvPr>
        </p:nvSpPr>
        <p:spPr/>
        <p:txBody>
          <a:bodyPr/>
          <a:lstStyle/>
          <a:p>
            <a:pPr lvl="0"/>
            <a:r>
              <a:rPr lang="en" sz="1000" dirty="0" smtClean="0"/>
              <a:t>As we illustrated using a series of examples in this lesson, DSE is useful for testing small units of code.  But it has also been applied to test entire, large, complex programs.  Let’s look at one of the most successful case studies in this category: the SAGE tool developed by Microsoft.</a:t>
            </a:r>
          </a:p>
          <a:p>
            <a:pPr lvl="0"/>
            <a:endParaRPr lang="en" sz="1000" dirty="0" smtClean="0"/>
          </a:p>
          <a:p>
            <a:pPr lvl="0"/>
            <a:r>
              <a:rPr lang="en" sz="1000" dirty="0" smtClean="0"/>
              <a:t>SAGE is an acronym for scalable automated guided execution.  To date, it has discovered many expensive security bugs in many Microsoft applications such as Windows and Office.   It is used daily in various Microsoft groups and runs continuously on 100s of machines.</a:t>
            </a:r>
          </a:p>
          <a:p>
            <a:pPr lvl="0"/>
            <a:endParaRPr lang="en" sz="1000" dirty="0" smtClean="0"/>
          </a:p>
          <a:p>
            <a:pPr lvl="0"/>
            <a:r>
              <a:rPr lang="en" sz="1000" dirty="0" smtClean="0"/>
              <a:t>What makes SAGE so useful?  There are several reasons.</a:t>
            </a:r>
            <a:endParaRPr lang="en-US" sz="1000" dirty="0" smtClean="0"/>
          </a:p>
          <a:p>
            <a:pPr lvl="0"/>
            <a:endParaRPr lang="en-US" sz="1000" dirty="0" smtClean="0"/>
          </a:p>
          <a:p>
            <a:pPr lvl="0"/>
            <a:r>
              <a:rPr lang="en" sz="1000" dirty="0" smtClean="0"/>
              <a:t>First, it works on large applications, not just small units.  So it can detect bugs due to problems across components.</a:t>
            </a:r>
            <a:endParaRPr lang="en-US" sz="1000" dirty="0" smtClean="0"/>
          </a:p>
          <a:p>
            <a:pPr lvl="0"/>
            <a:endParaRPr lang="en-US" sz="1000" dirty="0"/>
          </a:p>
          <a:p>
            <a:pPr lvl="0"/>
            <a:r>
              <a:rPr lang="en" sz="1000" dirty="0" smtClean="0"/>
              <a:t>Second, it focuses on fuzzing input files, which are a typical kind of input to many applications.  For instance, a typical input to a web browser application is an HTML file.  This in turn enables SAGE to be fully automated: for instance, a user need not specify the input format of the application.</a:t>
            </a:r>
            <a:endParaRPr lang="en-US" sz="1000" dirty="0" smtClean="0"/>
          </a:p>
          <a:p>
            <a:pPr lvl="0"/>
            <a:endParaRPr lang="en-US" sz="1000" dirty="0"/>
          </a:p>
          <a:p>
            <a:pPr lvl="0"/>
            <a:r>
              <a:rPr lang="en" sz="1000" dirty="0" smtClean="0"/>
              <a:t>Third, SAGE works on x86 binaries, making it easy to deploy: in particular, it is not dependent on the programming language or build process used by the application.</a:t>
            </a:r>
          </a:p>
          <a:p>
            <a:pPr lvl="0"/>
            <a:endParaRPr lang="en" sz="1000" dirty="0" smtClean="0"/>
          </a:p>
          <a:p>
            <a:pPr lvl="0"/>
            <a:r>
              <a:rPr lang="en" sz="1000" dirty="0" smtClean="0"/>
              <a:t>You can read more about SAGE by following the links in instructor notes.</a:t>
            </a:r>
            <a:endParaRPr lang="en-US" sz="1000" dirty="0" smtClean="0"/>
          </a:p>
          <a:p>
            <a:pPr lvl="0"/>
            <a:endParaRPr lang="en" sz="1000" dirty="0" smtClean="0"/>
          </a:p>
          <a:p>
            <a:pPr lvl="0"/>
            <a:r>
              <a:rPr lang="en" sz="1000" dirty="0" smtClean="0">
                <a:hlinkClick r:id="rId3"/>
              </a:rPr>
              <a:t>http://research.microsoft.com/en-us/um/people/pg/public_psfiles/ndss2008.pdf</a:t>
            </a:r>
          </a:p>
          <a:p>
            <a:pPr lvl="0"/>
            <a:r>
              <a:rPr lang="en" sz="1000" dirty="0" smtClean="0">
                <a:hlinkClick r:id="rId4"/>
              </a:rPr>
              <a:t>http://research.microsoft.com/en-us/um/people/pg/public_psfiles/talk-spin2009.pdf</a:t>
            </a:r>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70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706752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30" name="Shape 1330"/>
          <p:cNvSpPr txBox="1">
            <a:spLocks noGrp="1"/>
          </p:cNvSpPr>
          <p:nvPr>
            <p:ph type="body" idx="1"/>
          </p:nvPr>
        </p:nvSpPr>
        <p:spPr/>
        <p:txBody>
          <a:bodyPr/>
          <a:lstStyle/>
          <a:p>
            <a:pPr lvl="0"/>
            <a:r>
              <a:rPr lang="en" sz="1000" dirty="0" smtClean="0"/>
              <a:t>Let’s look at an example of how SAGE is able to crash a real media parser application.</a:t>
            </a:r>
            <a:endParaRPr lang="en-US" sz="1000" dirty="0" smtClean="0"/>
          </a:p>
          <a:p>
            <a:pPr lvl="0"/>
            <a:endParaRPr lang="en-US" sz="1000" dirty="0"/>
          </a:p>
          <a:p>
            <a:pPr lvl="0"/>
            <a:r>
              <a:rPr lang="en" sz="1000" dirty="0" smtClean="0"/>
              <a:t>SAGE begins with an input media file that has 100 zero bytes.</a:t>
            </a:r>
            <a:r>
              <a:rPr lang="en-US" sz="1000" dirty="0" smtClean="0"/>
              <a:t>  </a:t>
            </a:r>
            <a:r>
              <a:rPr lang="en" sz="1000" dirty="0" smtClean="0"/>
              <a:t>The contents of each byte are indicated by two adjoining </a:t>
            </a:r>
            <a:r>
              <a:rPr lang="en" sz="1000" dirty="0" err="1" smtClean="0"/>
              <a:t>zeros</a:t>
            </a:r>
            <a:r>
              <a:rPr lang="en" sz="1000" dirty="0" smtClean="0"/>
              <a:t> </a:t>
            </a:r>
            <a:r>
              <a:rPr lang="en" sz="1000" dirty="0" smtClean="0">
                <a:solidFill>
                  <a:srgbClr val="FF0000"/>
                </a:solidFill>
              </a:rPr>
              <a:t>[point to the 00 00 00 portion of the file]</a:t>
            </a:r>
            <a:r>
              <a:rPr lang="en" sz="1000" dirty="0" smtClean="0"/>
              <a:t>.</a:t>
            </a:r>
            <a:r>
              <a:rPr lang="en-US" sz="1000" dirty="0" smtClean="0"/>
              <a:t>  </a:t>
            </a:r>
            <a:r>
              <a:rPr lang="en" sz="1000" dirty="0" smtClean="0"/>
              <a:t>A human-readable form of each byte is also shown here on the right </a:t>
            </a:r>
            <a:r>
              <a:rPr lang="en" sz="1000" dirty="0" smtClean="0">
                <a:solidFill>
                  <a:srgbClr val="FF0000"/>
                </a:solidFill>
              </a:rPr>
              <a:t>[point to the ….. portion of the file]</a:t>
            </a:r>
            <a:r>
              <a:rPr lang="en" sz="1000" dirty="0" smtClean="0"/>
              <a:t>.</a:t>
            </a:r>
          </a:p>
          <a:p>
            <a:pPr lvl="0"/>
            <a:endParaRPr lang="en" sz="1000" dirty="0" smtClean="0"/>
          </a:p>
          <a:p>
            <a:pPr lvl="0"/>
            <a:r>
              <a:rPr lang="en" sz="1000" dirty="0" smtClean="0"/>
              <a:t>In each successive iteration, SAGE replaces a subset of these bytes with characters that it obtains by solving the path constraint of an execution of the media parser.</a:t>
            </a:r>
          </a:p>
          <a:p>
            <a:pPr lvl="0"/>
            <a:endParaRPr lang="en" sz="1000" dirty="0" smtClean="0"/>
          </a:p>
          <a:p>
            <a:pPr lvl="0"/>
            <a:r>
              <a:rPr lang="en" sz="1000" dirty="0" smtClean="0"/>
              <a:t>For instance, in the second iteration, it replaces the first four bytes by the characters RIFF respectively, and in the third iteration, it replaces the 9th, 10th, 11th, and 12th bytes by the characters *, *, *, and black respectively.  After a few more iterations, it generates the input file that crashes the application.</a:t>
            </a:r>
          </a:p>
          <a:p>
            <a:pPr lvl="0"/>
            <a:endParaRPr lang="en" sz="1000" dirty="0" smtClean="0"/>
          </a:p>
          <a:p>
            <a:pPr lvl="0"/>
            <a:r>
              <a:rPr lang="en" sz="1000" dirty="0" smtClean="0"/>
              <a:t>In 60 machine hours, SAGE is able to automatically find 357 such crashes corresponding to 12 unique bugs in this media parser application.</a:t>
            </a:r>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71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697529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2" name="Shape 1342"/>
          <p:cNvSpPr txBox="1">
            <a:spLocks noGrp="1"/>
          </p:cNvSpPr>
          <p:nvPr>
            <p:ph type="body" idx="1"/>
          </p:nvPr>
        </p:nvSpPr>
        <p:spPr/>
        <p:txBody>
          <a:bodyPr/>
          <a:lstStyle/>
          <a:p>
            <a:pPr lvl="0"/>
            <a:r>
              <a:rPr lang="en" sz="1000" dirty="0" smtClean="0"/>
              <a:t>Now that the lesson is coming to a close, let’s review what we have learned about dynamic symbolic execution.</a:t>
            </a:r>
          </a:p>
          <a:p>
            <a:pPr lvl="0"/>
            <a:endParaRPr lang="en" sz="1000" dirty="0" smtClean="0"/>
          </a:p>
          <a:p>
            <a:pPr lvl="0"/>
            <a:r>
              <a:rPr lang="en" sz="1000" dirty="0" smtClean="0"/>
              <a:t>Symbolic execution is a technique for simulating the execution of a program on symbolic inputs.  It tracks symbolic constraints over such inputs to decide whether certain paths of computation are possible.</a:t>
            </a:r>
            <a:r>
              <a:rPr lang="en-US" sz="1000" dirty="0" smtClean="0"/>
              <a:t> </a:t>
            </a:r>
            <a:r>
              <a:rPr lang="en" sz="1000" dirty="0" smtClean="0"/>
              <a:t> Dynamic symbolic execution, or DSE, is a hybrid between symbolic execution and concrete execution that overcomes</a:t>
            </a:r>
            <a:r>
              <a:rPr lang="en-US" sz="1000" dirty="0" smtClean="0"/>
              <a:t> </a:t>
            </a:r>
            <a:r>
              <a:rPr lang="en" sz="1000" dirty="0" smtClean="0"/>
              <a:t>limitations of using either of those approaches alone.</a:t>
            </a:r>
          </a:p>
          <a:p>
            <a:pPr lvl="0"/>
            <a:endParaRPr lang="en" sz="1000" dirty="0" smtClean="0"/>
          </a:p>
          <a:p>
            <a:pPr lvl="0"/>
            <a:r>
              <a:rPr lang="en" sz="1000" dirty="0" smtClean="0"/>
              <a:t>DSE systematically generates numeric and pointer inputs in order to explore a program’s computation tree with as much coverage as possible while eliminating redundant executions. (Recall that the computation tree is a model of all possible paths that a program’s execution can take.) </a:t>
            </a:r>
            <a:r>
              <a:rPr lang="en-US" sz="1000" dirty="0" smtClean="0"/>
              <a:t> </a:t>
            </a:r>
            <a:r>
              <a:rPr lang="en" sz="1000" dirty="0" smtClean="0"/>
              <a:t>The goal of DSE is to determine if an error is reachable under some input to the program.</a:t>
            </a:r>
          </a:p>
          <a:p>
            <a:pPr lvl="0"/>
            <a:endParaRPr lang="en" sz="1000" dirty="0" smtClean="0"/>
          </a:p>
          <a:p>
            <a:pPr lvl="0"/>
            <a:r>
              <a:rPr lang="en" sz="1000" dirty="0" smtClean="0"/>
              <a:t>DSE simultaneously tracks three pieces of information: the program’s current concrete state, the program’s current symbolic state, and the symbolic constraints for the execution so far, called the path condition.</a:t>
            </a:r>
            <a:r>
              <a:rPr lang="en-US" sz="1000" dirty="0" smtClean="0"/>
              <a:t> </a:t>
            </a:r>
            <a:r>
              <a:rPr lang="en" sz="1000" dirty="0" smtClean="0"/>
              <a:t> It uses the dynamic, concrete state to simplify the static analysis part of constraint-solving, and it uses the static, symbolic state to guide the dynamic analysis part of selecting non-redundant concrete inputs to exercise next.</a:t>
            </a:r>
            <a:r>
              <a:rPr lang="en-US" sz="1000" dirty="0" smtClean="0"/>
              <a:t> </a:t>
            </a:r>
            <a:r>
              <a:rPr lang="en" sz="1000" dirty="0" smtClean="0"/>
              <a:t> In this way, it is a hybrid between dynamic and static analysis.</a:t>
            </a:r>
          </a:p>
          <a:p>
            <a:pPr lvl="0"/>
            <a:endParaRPr lang="en" sz="1000" dirty="0" smtClean="0"/>
          </a:p>
          <a:p>
            <a:pPr lvl="0"/>
            <a:r>
              <a:rPr lang="en" sz="1000" dirty="0" smtClean="0"/>
              <a:t>Finally, DSE is complete: if it reports an error, it is certain that the error can be reached on some run of the program (in fact, DSE can report the exact inputs to generate the error). </a:t>
            </a:r>
            <a:r>
              <a:rPr lang="en-US" sz="1000" dirty="0" smtClean="0"/>
              <a:t> </a:t>
            </a:r>
            <a:r>
              <a:rPr lang="en" sz="1000" dirty="0" smtClean="0"/>
              <a:t>However, unlike pure symbolic execution, DSE has no guarantee of soundness: it might fail to report an error in a program. Additionally, as we’ve discussed in this lesson, DSE is not guaranteed to terminate in the presence of input-dependent loops, as these loops may unroll into infinitely many paths in the computation tree. However, we can modify DSE to terminate after exploring a finite number of paths in the computation tree, giving up soundness in the process.</a:t>
            </a:r>
          </a:p>
          <a:p>
            <a:pPr lvl="0"/>
            <a:endParaRPr lang="en" sz="1000" dirty="0" smtClean="0"/>
          </a:p>
          <a:p>
            <a:pPr lvl="0"/>
            <a:endParaRPr lang="en" sz="1000" dirty="0"/>
          </a:p>
        </p:txBody>
      </p:sp>
      <p:sp>
        <p:nvSpPr>
          <p:cNvPr id="2" name="Slide Number Placeholder 1"/>
          <p:cNvSpPr>
            <a:spLocks noGrp="1"/>
          </p:cNvSpPr>
          <p:nvPr>
            <p:ph type="sldNum" sz="quarter" idx="10"/>
          </p:nvPr>
        </p:nvSpPr>
        <p:spPr/>
        <p:txBody>
          <a:bodyPr/>
          <a:lstStyle/>
          <a:p>
            <a:fld id="{D3DBA097-92E4-D84F-AF80-5B867CFF77ED}" type="slidenum">
              <a:rPr lang="en-US" smtClean="0"/>
              <a:pPr/>
              <a:t>72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80906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1" name="Shape 191"/>
          <p:cNvSpPr txBox="1">
            <a:spLocks noGrp="1"/>
          </p:cNvSpPr>
          <p:nvPr>
            <p:ph type="body" idx="1"/>
          </p:nvPr>
        </p:nvSpPr>
        <p:spPr/>
        <p:txBody>
          <a:bodyPr/>
          <a:lstStyle/>
          <a:p>
            <a:pPr lvl="0"/>
            <a:r>
              <a:rPr lang="en" dirty="0" smtClean="0"/>
              <a:t>Another problem with purely symbolic approaches is that they may not be powerful enough to decide if a particular constraint has a satisfying assignment.</a:t>
            </a:r>
          </a:p>
          <a:p>
            <a:pPr lvl="0"/>
            <a:endParaRPr lang="en" dirty="0" smtClean="0"/>
          </a:p>
          <a:p>
            <a:pPr lvl="0"/>
            <a:r>
              <a:rPr lang="en" dirty="0" smtClean="0"/>
              <a:t>For example, in this version of the program </a:t>
            </a:r>
            <a:r>
              <a:rPr lang="en" dirty="0" err="1" smtClean="0"/>
              <a:t>test_me</a:t>
            </a:r>
            <a:r>
              <a:rPr lang="en" dirty="0" smtClean="0"/>
              <a:t>, we ask the theorem </a:t>
            </a:r>
            <a:r>
              <a:rPr lang="en" dirty="0" err="1" smtClean="0"/>
              <a:t>prover</a:t>
            </a:r>
            <a:r>
              <a:rPr lang="en" dirty="0" smtClean="0"/>
              <a:t> to decide whether there exists an integer x such that 2 to the power x modulo a product of two large prime numbers,</a:t>
            </a:r>
            <a:r>
              <a:rPr lang="en-US" dirty="0" smtClean="0"/>
              <a:t> </a:t>
            </a:r>
            <a:r>
              <a:rPr lang="en" dirty="0" smtClean="0"/>
              <a:t>denoted here by constant c, equals 17.  If so, the program throws an error. Otherwise, the program terminates normally.</a:t>
            </a:r>
          </a:p>
          <a:p>
            <a:pPr lvl="0"/>
            <a:endParaRPr lang="en" dirty="0" smtClean="0"/>
          </a:p>
          <a:p>
            <a:pPr lvl="0"/>
            <a:r>
              <a:rPr lang="en" dirty="0" smtClean="0"/>
              <a:t>Note that this particular condition is an instance of the discrete logarithm problem, which is believed to be computationally intractable on classical computers. </a:t>
            </a:r>
            <a:r>
              <a:rPr lang="en-US" dirty="0" smtClean="0"/>
              <a:t> </a:t>
            </a:r>
            <a:r>
              <a:rPr lang="en" dirty="0" smtClean="0"/>
              <a:t>When dealing with such a difficult question to resolve symbolically, our theorem </a:t>
            </a:r>
            <a:r>
              <a:rPr lang="en" dirty="0" err="1" smtClean="0"/>
              <a:t>prover</a:t>
            </a:r>
            <a:r>
              <a:rPr lang="en" dirty="0" smtClean="0"/>
              <a:t> might throw up its hands and give up. </a:t>
            </a:r>
            <a:r>
              <a:rPr lang="en-US" dirty="0" smtClean="0"/>
              <a:t> </a:t>
            </a:r>
            <a:r>
              <a:rPr lang="en" dirty="0" smtClean="0"/>
              <a:t>In this situation, the theorem </a:t>
            </a:r>
            <a:r>
              <a:rPr lang="en" dirty="0" err="1" smtClean="0"/>
              <a:t>prover</a:t>
            </a:r>
            <a:r>
              <a:rPr lang="en" dirty="0" smtClean="0"/>
              <a:t> errs on the side of soundness by declaring the condition to be feasible, even if there really is no integer x such that 2^x modulo c equals 17. In this case, the symbolic execution approach would yield a false positive, considering both branches of the condition to be reachable when really only the “false” branch is reachable.</a:t>
            </a:r>
          </a:p>
          <a:p>
            <a:pPr lvl="0"/>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8</a:t>
            </a:fld>
            <a:endParaRPr lang="en-US"/>
          </a:p>
        </p:txBody>
      </p:sp>
    </p:spTree>
    <p:extLst>
      <p:ext uri="{BB962C8B-B14F-4D97-AF65-F5344CB8AC3E}">
        <p14:creationId xmlns:p14="http://schemas.microsoft.com/office/powerpoint/2010/main" val="76035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200" name="Shape 200"/>
          <p:cNvSpPr txBox="1">
            <a:spLocks noGrp="1"/>
          </p:cNvSpPr>
          <p:nvPr>
            <p:ph type="body" idx="1"/>
          </p:nvPr>
        </p:nvSpPr>
        <p:spPr/>
        <p:txBody>
          <a:bodyPr/>
          <a:lstStyle/>
          <a:p>
            <a:pPr lvl="0"/>
            <a:r>
              <a:rPr lang="en" dirty="0" smtClean="0"/>
              <a:t>A common theme in this course is to try to combine two approaches in order to get the benefits of both without suffering from the limitations of either. </a:t>
            </a:r>
            <a:r>
              <a:rPr lang="en-US" dirty="0" smtClean="0"/>
              <a:t> </a:t>
            </a:r>
            <a:r>
              <a:rPr lang="en" dirty="0" smtClean="0"/>
              <a:t>In this case, we will combine the concrete execution approach of random testing with the symbolic execution approach we just discussed. </a:t>
            </a:r>
            <a:r>
              <a:rPr lang="en-US" dirty="0" smtClean="0"/>
              <a:t> </a:t>
            </a:r>
            <a:r>
              <a:rPr lang="en" dirty="0" smtClean="0"/>
              <a:t>This approach is called dynamic symbolic execution, or DSE for short.</a:t>
            </a:r>
          </a:p>
          <a:p>
            <a:pPr lvl="0"/>
            <a:endParaRPr lang="en" dirty="0" smtClean="0"/>
          </a:p>
          <a:p>
            <a:pPr lvl="0"/>
            <a:r>
              <a:rPr lang="en" dirty="0" smtClean="0"/>
              <a:t>Here’s how it works: it initially sets the input values of the function to be tested randomly, and observes the branches of computation that are taken. </a:t>
            </a:r>
            <a:r>
              <a:rPr lang="en-US" dirty="0" smtClean="0"/>
              <a:t> </a:t>
            </a:r>
            <a:r>
              <a:rPr lang="en" dirty="0" smtClean="0"/>
              <a:t>It also keeps track of constraints on the program’s state symbolically.</a:t>
            </a:r>
          </a:p>
          <a:p>
            <a:pPr lvl="0"/>
            <a:endParaRPr lang="en" dirty="0" smtClean="0"/>
          </a:p>
          <a:p>
            <a:pPr lvl="0"/>
            <a:r>
              <a:rPr lang="en" dirty="0" smtClean="0"/>
              <a:t>Upon reaching the end of some computational path, DSE will backtrack to some branch point and decide whether there is a satisfying assignment to the program’s input variables that allows the other branch to be taken at that point. </a:t>
            </a:r>
            <a:r>
              <a:rPr lang="en-US" dirty="0" smtClean="0"/>
              <a:t> </a:t>
            </a:r>
            <a:r>
              <a:rPr lang="en" dirty="0" smtClean="0"/>
              <a:t>If so, the solver generates such an assignment, and DSE continues onward. </a:t>
            </a:r>
            <a:r>
              <a:rPr lang="en-US" dirty="0" smtClean="0"/>
              <a:t> </a:t>
            </a:r>
            <a:r>
              <a:rPr lang="en" dirty="0" smtClean="0"/>
              <a:t>If not, then DSE ignores that branch as dead code.</a:t>
            </a:r>
          </a:p>
          <a:p>
            <a:pPr lvl="0"/>
            <a:endParaRPr lang="en" dirty="0" smtClean="0"/>
          </a:p>
          <a:p>
            <a:pPr lvl="0"/>
            <a:r>
              <a:rPr lang="en" dirty="0" smtClean="0"/>
              <a:t>So far, this sounds much like symbolic execution. </a:t>
            </a:r>
            <a:r>
              <a:rPr lang="en-US" dirty="0" smtClean="0"/>
              <a:t> </a:t>
            </a:r>
            <a:r>
              <a:rPr lang="en" dirty="0" smtClean="0"/>
              <a:t>However, there’s one further subtlety.</a:t>
            </a:r>
            <a:r>
              <a:rPr lang="en-US" dirty="0" smtClean="0"/>
              <a:t> </a:t>
            </a:r>
            <a:r>
              <a:rPr lang="en" dirty="0" smtClean="0"/>
              <a:t> If a condition becomes complex enough that the solver cannot find a satisfying assignment, then the solver “plugs in” the concrete values that DSE is working with to one or more variables in the constraints to simplify them. </a:t>
            </a:r>
            <a:r>
              <a:rPr lang="en-US" dirty="0" smtClean="0"/>
              <a:t> </a:t>
            </a:r>
            <a:r>
              <a:rPr lang="en" dirty="0" smtClean="0"/>
              <a:t>This strategy makes the constraint solver into what is called an “incomplete” theorem </a:t>
            </a:r>
            <a:r>
              <a:rPr lang="en" dirty="0" err="1" smtClean="0"/>
              <a:t>prover</a:t>
            </a:r>
            <a:r>
              <a:rPr lang="en" dirty="0" smtClean="0"/>
              <a:t>: it will never declare an </a:t>
            </a:r>
            <a:r>
              <a:rPr lang="en" dirty="0" err="1" smtClean="0"/>
              <a:t>unsatisfiable</a:t>
            </a:r>
            <a:r>
              <a:rPr lang="en" dirty="0" smtClean="0"/>
              <a:t> constraint to be </a:t>
            </a:r>
            <a:r>
              <a:rPr lang="en" dirty="0" err="1" smtClean="0"/>
              <a:t>satisfiable</a:t>
            </a:r>
            <a:r>
              <a:rPr lang="en" dirty="0" smtClean="0"/>
              <a:t>, but it may fail to satisfy some </a:t>
            </a:r>
            <a:r>
              <a:rPr lang="en" dirty="0" err="1" smtClean="0"/>
              <a:t>satisfiable</a:t>
            </a:r>
            <a:r>
              <a:rPr lang="en" dirty="0" smtClean="0"/>
              <a:t> constraints because of the simplification being made.</a:t>
            </a:r>
            <a:r>
              <a:rPr lang="en-US" dirty="0" smtClean="0"/>
              <a:t>  </a:t>
            </a:r>
            <a:r>
              <a:rPr lang="en" dirty="0" smtClean="0"/>
              <a:t>(This contrasts with pure symbolic execution, whose constraint solver was unsound</a:t>
            </a:r>
            <a:r>
              <a:rPr lang="en-US" dirty="0" smtClean="0"/>
              <a:t> </a:t>
            </a:r>
            <a:r>
              <a:rPr lang="en" dirty="0" smtClean="0"/>
              <a:t>--</a:t>
            </a:r>
            <a:r>
              <a:rPr lang="en-US" dirty="0" smtClean="0"/>
              <a:t> </a:t>
            </a:r>
            <a:r>
              <a:rPr lang="en" dirty="0" smtClean="0"/>
              <a:t>it would declare some </a:t>
            </a:r>
            <a:r>
              <a:rPr lang="en" dirty="0" err="1" smtClean="0"/>
              <a:t>unsatisfiable</a:t>
            </a:r>
            <a:r>
              <a:rPr lang="en" dirty="0" smtClean="0"/>
              <a:t> constraints to be </a:t>
            </a:r>
            <a:r>
              <a:rPr lang="en" dirty="0" err="1" smtClean="0"/>
              <a:t>satisfiable</a:t>
            </a:r>
            <a:r>
              <a:rPr lang="en" dirty="0" smtClean="0"/>
              <a:t>.)</a:t>
            </a:r>
          </a:p>
          <a:p>
            <a:pPr lvl="0"/>
            <a:endParaRPr lang="en" dirty="0"/>
          </a:p>
        </p:txBody>
      </p:sp>
      <p:sp>
        <p:nvSpPr>
          <p:cNvPr id="4" name="Slide Image Placeholder 3"/>
          <p:cNvSpPr>
            <a:spLocks noGrp="1" noRot="1" noChangeAspect="1"/>
          </p:cNvSpPr>
          <p:nvPr>
            <p:ph type="sldImg"/>
          </p:nvPr>
        </p:nvSpPr>
        <p:spPr>
          <a:xfrm>
            <a:off x="777875" y="685800"/>
            <a:ext cx="3657600" cy="2743200"/>
          </a:xfrm>
        </p:spPr>
      </p:sp>
      <p:sp>
        <p:nvSpPr>
          <p:cNvPr id="5" name="Slide Number Placeholder 4"/>
          <p:cNvSpPr>
            <a:spLocks noGrp="1"/>
          </p:cNvSpPr>
          <p:nvPr>
            <p:ph type="sldNum" sz="quarter" idx="10"/>
          </p:nvPr>
        </p:nvSpPr>
        <p:spPr/>
        <p:txBody>
          <a:bodyPr/>
          <a:lstStyle/>
          <a:p>
            <a:fld id="{D3DBA097-92E4-D84F-AF80-5B867CFF77ED}" type="slidenum">
              <a:rPr lang="en-US" smtClean="0"/>
              <a:t>9</a:t>
            </a:fld>
            <a:endParaRPr lang="en-US"/>
          </a:p>
        </p:txBody>
      </p:sp>
    </p:spTree>
    <p:extLst>
      <p:ext uri="{BB962C8B-B14F-4D97-AF65-F5344CB8AC3E}">
        <p14:creationId xmlns:p14="http://schemas.microsoft.com/office/powerpoint/2010/main" val="197922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6"/>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000" smtClean="0">
                <a:solidFill>
                  <a:schemeClr val="dk2"/>
                </a:solidFill>
              </a:rPr>
              <a:pPr/>
              <a:t>‹#›</a:t>
            </a:fld>
            <a:endParaRPr lang="en" sz="1000">
              <a:solidFill>
                <a:schemeClr val="dk2"/>
              </a:solidFill>
            </a:endParaRPr>
          </a:p>
        </p:txBody>
      </p:sp>
    </p:spTree>
    <p:extLst>
      <p:ext uri="{BB962C8B-B14F-4D97-AF65-F5344CB8AC3E}">
        <p14:creationId xmlns:p14="http://schemas.microsoft.com/office/powerpoint/2010/main" val="197542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baseline="0"/>
            </a:lvl1pPr>
            <a:lvl2pPr>
              <a:defRPr sz="2800" baseline="0"/>
            </a:lvl2pPr>
            <a:lvl3pPr>
              <a:defRPr sz="2400" baseline="0"/>
            </a:lvl3pPr>
            <a:lvl4pPr>
              <a:defRPr sz="200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 sz="1200" smtClean="0">
                <a:solidFill>
                  <a:srgbClr val="888888"/>
                </a:solidFill>
                <a:latin typeface="Calibri"/>
                <a:ea typeface="Calibri"/>
                <a:cs typeface="Calibri"/>
                <a:sym typeface="Calibri"/>
              </a:rPr>
              <a:pPr>
                <a:buSzPct val="25000"/>
              </a:pPr>
              <a:t>‹#›</a:t>
            </a:fld>
            <a:endParaRPr lang="en" sz="1200">
              <a:solidFill>
                <a:srgbClr val="888888"/>
              </a:solidFill>
              <a:latin typeface="Calibri"/>
              <a:ea typeface="Calibri"/>
              <a:cs typeface="Calibri"/>
              <a:sym typeface="Calibri"/>
            </a:endParaRPr>
          </a:p>
        </p:txBody>
      </p:sp>
      <p:cxnSp>
        <p:nvCxnSpPr>
          <p:cNvPr id="8" name="Straight Connector 7"/>
          <p:cNvCxnSpPr/>
          <p:nvPr/>
        </p:nvCxnSpPr>
        <p:spPr>
          <a:xfrm>
            <a:off x="457200" y="1153039"/>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228820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9"/>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000000-1234-1234-1234-123412341234}" type="slidenum">
              <a:rPr lang="en" sz="1000" smtClean="0">
                <a:solidFill>
                  <a:schemeClr val="dk2"/>
                </a:solidFill>
              </a:rPr>
              <a:pPr/>
              <a:t>‹#›</a:t>
            </a:fld>
            <a:endParaRPr lang="en" sz="1000">
              <a:solidFill>
                <a:schemeClr val="dk2"/>
              </a:solidFill>
            </a:endParaRPr>
          </a:p>
        </p:txBody>
      </p:sp>
    </p:spTree>
    <p:extLst>
      <p:ext uri="{BB962C8B-B14F-4D97-AF65-F5344CB8AC3E}">
        <p14:creationId xmlns:p14="http://schemas.microsoft.com/office/powerpoint/2010/main" val="1077756441"/>
      </p:ext>
    </p:extLst>
  </p:cSld>
  <p:clrMap bg1="lt1" tx1="dk1" bg2="lt2" tx2="dk2" accent1="accent1" accent2="accent2" accent3="accent3" accent4="accent4" accent5="accent5" accent6="accent6" hlink="hlink" folHlink="folHlink"/>
  <p:sldLayoutIdLst>
    <p:sldLayoutId id="2147483671" r:id="rId1"/>
    <p:sldLayoutId id="2147483672" r:id="rId2"/>
  </p:sldLayoutIdLst>
  <p:hf sldNum="0" hdr="0" ftr="0" dt="0"/>
  <p:txStyles>
    <p:titleStyle>
      <a:lvl1pPr algn="ctr" defTabSz="342900" rtl="0" eaLnBrk="1" latinLnBrk="0" hangingPunct="1">
        <a:spcBef>
          <a:spcPct val="0"/>
        </a:spcBef>
        <a:buNone/>
        <a:defRPr sz="4400" kern="1200" baseline="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Shape 87"/>
          <p:cNvSpPr txBox="1">
            <a:spLocks noGrp="1"/>
          </p:cNvSpPr>
          <p:nvPr>
            <p:ph type="subTitle" idx="1"/>
          </p:nvPr>
        </p:nvSpPr>
        <p:spPr>
          <a:xfrm>
            <a:off x="1139697" y="3679624"/>
            <a:ext cx="6966299" cy="1779600"/>
          </a:xfrm>
          <a:prstGeom prst="rect">
            <a:avLst/>
          </a:prstGeom>
          <a:noFill/>
          <a:ln>
            <a:noFill/>
          </a:ln>
        </p:spPr>
        <p:txBody>
          <a:bodyPr vert="horz" lIns="91425" tIns="45700" rIns="91425" bIns="45700" rtlCol="0" anchor="t" anchorCtr="0">
            <a:noAutofit/>
          </a:bodyPr>
          <a:lstStyle/>
          <a:p>
            <a:pPr>
              <a:spcBef>
                <a:spcPts val="0"/>
              </a:spcBef>
              <a:buClr>
                <a:schemeClr val="dk1"/>
              </a:buClr>
              <a:buSzPct val="25000"/>
            </a:pPr>
            <a:r>
              <a:rPr lang="en" sz="3600" dirty="0" smtClean="0">
                <a:solidFill>
                  <a:schemeClr val="dk1"/>
                </a:solidFill>
                <a:ea typeface="Calibri Regular" charset="0"/>
                <a:cs typeface="Calibri Regular" charset="0"/>
                <a:sym typeface="Shadows Into Light"/>
              </a:rPr>
              <a:t>CS </a:t>
            </a:r>
            <a:r>
              <a:rPr lang="en" sz="3600" dirty="0">
                <a:solidFill>
                  <a:schemeClr val="dk1"/>
                </a:solidFill>
                <a:ea typeface="Calibri Regular" charset="0"/>
                <a:cs typeface="Calibri Regular" charset="0"/>
                <a:sym typeface="Shadows Into Light"/>
              </a:rPr>
              <a:t>6340</a:t>
            </a:r>
          </a:p>
        </p:txBody>
      </p:sp>
      <p:sp>
        <p:nvSpPr>
          <p:cNvPr id="2" name="Title 1"/>
          <p:cNvSpPr>
            <a:spLocks noGrp="1"/>
          </p:cNvSpPr>
          <p:nvPr>
            <p:ph type="ctrTitle"/>
          </p:nvPr>
        </p:nvSpPr>
        <p:spPr/>
        <p:txBody>
          <a:bodyPr/>
          <a:lstStyle/>
          <a:p>
            <a:r>
              <a:rPr lang="en" dirty="0">
                <a:ea typeface="Calibri Regular" charset="0"/>
                <a:cs typeface="Calibri Regular" charset="0"/>
                <a:sym typeface="Shadows Into Light"/>
              </a:rPr>
              <a:t>Dynamic Symbolic Execution</a:t>
            </a:r>
            <a:endParaRPr lang="en-US" dirty="0"/>
          </a:p>
        </p:txBody>
      </p:sp>
    </p:spTree>
    <p:extLst>
      <p:ext uri="{BB962C8B-B14F-4D97-AF65-F5344CB8AC3E}">
        <p14:creationId xmlns:p14="http://schemas.microsoft.com/office/powerpoint/2010/main" val="189242033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An Illustrative Example</a:t>
            </a:r>
          </a:p>
        </p:txBody>
      </p:sp>
      <p:sp>
        <p:nvSpPr>
          <p:cNvPr id="214" name="Shape 214"/>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dirty="0" err="1">
                <a:latin typeface="Consolas"/>
                <a:ea typeface="Consolas"/>
                <a:cs typeface="Consolas"/>
                <a:sym typeface="Consolas"/>
              </a:rPr>
              <a:t>int</a:t>
            </a:r>
            <a:r>
              <a:rPr lang="en" sz="1600" dirty="0">
                <a:latin typeface="Consolas"/>
                <a:ea typeface="Consolas"/>
                <a:cs typeface="Consolas"/>
                <a:sym typeface="Consolas"/>
              </a:rPr>
              <a:t> foo(</a:t>
            </a:r>
            <a:r>
              <a:rPr lang="en" sz="1600" dirty="0" err="1">
                <a:latin typeface="Consolas"/>
                <a:ea typeface="Consolas"/>
                <a:cs typeface="Consolas"/>
                <a:sym typeface="Consolas"/>
              </a:rPr>
              <a:t>int</a:t>
            </a:r>
            <a:r>
              <a:rPr lang="en" sz="1600" dirty="0">
                <a:latin typeface="Consolas"/>
                <a:ea typeface="Consolas"/>
                <a:cs typeface="Consolas"/>
                <a:sym typeface="Consolas"/>
              </a:rPr>
              <a:t> v) {</a:t>
            </a:r>
          </a:p>
          <a:p>
            <a:pPr marL="0" indent="-69850">
              <a:spcBef>
                <a:spcPts val="590"/>
              </a:spcBef>
              <a:buClr>
                <a:schemeClr val="dk1"/>
              </a:buClr>
              <a:buSzPct val="68750"/>
              <a:buNone/>
            </a:pPr>
            <a:r>
              <a:rPr lang="en" sz="1600" dirty="0">
                <a:latin typeface="Consolas"/>
                <a:ea typeface="Consolas"/>
                <a:cs typeface="Consolas"/>
                <a:sym typeface="Consolas"/>
              </a:rPr>
              <a:t>   return 2*v;</a:t>
            </a:r>
          </a:p>
          <a:p>
            <a:pPr marL="0" indent="0">
              <a:spcBef>
                <a:spcPts val="590"/>
              </a:spcBef>
              <a:buNone/>
            </a:pPr>
            <a:r>
              <a:rPr lang="en" sz="1600" dirty="0">
                <a:latin typeface="Consolas"/>
                <a:ea typeface="Consolas"/>
                <a:cs typeface="Consolas"/>
                <a:sym typeface="Consolas"/>
              </a:rPr>
              <a:t>}</a:t>
            </a:r>
            <a:br>
              <a:rPr lang="en" sz="1600" dirty="0">
                <a:latin typeface="Consolas"/>
                <a:ea typeface="Consolas"/>
                <a:cs typeface="Consolas"/>
                <a:sym typeface="Consolas"/>
              </a:rPr>
            </a:br>
            <a:endParaRPr lang="en" sz="1600" dirty="0">
              <a:latin typeface="Consolas"/>
              <a:ea typeface="Consolas"/>
              <a:cs typeface="Consolas"/>
              <a:sym typeface="Consolas"/>
            </a:endParaRPr>
          </a:p>
          <a:p>
            <a:pPr marL="0" indent="0">
              <a:spcBef>
                <a:spcPts val="590"/>
              </a:spcBef>
              <a:buNone/>
            </a:pPr>
            <a:r>
              <a:rPr lang="en" sz="1600" dirty="0">
                <a:latin typeface="Consolas"/>
                <a:ea typeface="Consolas"/>
                <a:cs typeface="Consolas"/>
                <a:sym typeface="Consolas"/>
              </a:rPr>
              <a:t>void </a:t>
            </a:r>
            <a:r>
              <a:rPr lang="en" sz="1600" dirty="0" err="1">
                <a:solidFill>
                  <a:srgbClr val="FF0000"/>
                </a:solidFill>
                <a:latin typeface="Consolas"/>
                <a:ea typeface="Consolas"/>
                <a:cs typeface="Consolas"/>
                <a:sym typeface="Consolas"/>
              </a:rPr>
              <a:t>test_me</a:t>
            </a:r>
            <a:r>
              <a:rPr lang="en" sz="1600" dirty="0">
                <a:latin typeface="Consolas"/>
                <a:ea typeface="Consolas"/>
                <a:cs typeface="Consolas"/>
                <a:sym typeface="Consolas"/>
              </a:rPr>
              <a:t>(</a:t>
            </a:r>
            <a:r>
              <a:rPr lang="en" sz="1600" dirty="0" err="1">
                <a:latin typeface="Consolas"/>
                <a:ea typeface="Consolas"/>
                <a:cs typeface="Consolas"/>
                <a:sym typeface="Consolas"/>
              </a:rPr>
              <a:t>int</a:t>
            </a:r>
            <a:r>
              <a:rPr lang="en" sz="1600" dirty="0">
                <a:latin typeface="Consolas"/>
                <a:ea typeface="Consolas"/>
                <a:cs typeface="Consolas"/>
                <a:sym typeface="Consolas"/>
              </a:rPr>
              <a:t> x, </a:t>
            </a:r>
            <a:r>
              <a:rPr lang="en" sz="1600" dirty="0" err="1">
                <a:latin typeface="Consolas"/>
                <a:ea typeface="Consolas"/>
                <a:cs typeface="Consolas"/>
                <a:sym typeface="Consolas"/>
              </a:rPr>
              <a:t>int</a:t>
            </a:r>
            <a:r>
              <a:rPr lang="en" sz="1600" dirty="0">
                <a:latin typeface="Consolas"/>
                <a:ea typeface="Consolas"/>
                <a:cs typeface="Consolas"/>
                <a:sym typeface="Consolas"/>
              </a:rPr>
              <a:t> y) {</a:t>
            </a:r>
          </a:p>
          <a:p>
            <a:pPr marL="0" indent="0">
              <a:spcBef>
                <a:spcPts val="590"/>
              </a:spcBef>
              <a:buNone/>
            </a:pPr>
            <a:r>
              <a:rPr lang="en" sz="1600" dirty="0">
                <a:latin typeface="Consolas"/>
                <a:ea typeface="Consolas"/>
                <a:cs typeface="Consolas"/>
                <a:sym typeface="Consolas"/>
              </a:rPr>
              <a:t>   </a:t>
            </a:r>
            <a:r>
              <a:rPr lang="en" sz="1600" dirty="0" err="1">
                <a:latin typeface="Consolas"/>
                <a:ea typeface="Consolas"/>
                <a:cs typeface="Consolas"/>
                <a:sym typeface="Consolas"/>
              </a:rPr>
              <a:t>int</a:t>
            </a:r>
            <a:r>
              <a:rPr lang="en" sz="1600" dirty="0">
                <a:latin typeface="Consolas"/>
                <a:ea typeface="Consolas"/>
                <a:cs typeface="Consolas"/>
                <a:sym typeface="Consolas"/>
              </a:rPr>
              <a:t> z = foo(y);</a:t>
            </a:r>
          </a:p>
          <a:p>
            <a:pPr marL="0" indent="0">
              <a:spcBef>
                <a:spcPts val="590"/>
              </a:spcBef>
              <a:buNone/>
            </a:pPr>
            <a:r>
              <a:rPr lang="en" sz="1600" dirty="0">
                <a:latin typeface="Consolas"/>
                <a:ea typeface="Consolas"/>
                <a:cs typeface="Consolas"/>
                <a:sym typeface="Consolas"/>
              </a:rPr>
              <a:t>   if (z == x)</a:t>
            </a:r>
          </a:p>
          <a:p>
            <a:pPr marL="0" indent="0">
              <a:spcBef>
                <a:spcPts val="590"/>
              </a:spcBef>
              <a:buNone/>
            </a:pPr>
            <a:r>
              <a:rPr lang="en" sz="1600" dirty="0">
                <a:latin typeface="Consolas"/>
                <a:ea typeface="Consolas"/>
                <a:cs typeface="Consolas"/>
                <a:sym typeface="Consolas"/>
              </a:rPr>
              <a:t>      if (x &gt; y+10)</a:t>
            </a:r>
          </a:p>
          <a:p>
            <a:pPr marL="0" indent="0">
              <a:spcBef>
                <a:spcPts val="590"/>
              </a:spcBef>
              <a:buNone/>
            </a:pPr>
            <a:r>
              <a:rPr lang="en" sz="1600" dirty="0">
                <a:latin typeface="Consolas"/>
                <a:ea typeface="Consolas"/>
                <a:cs typeface="Consolas"/>
                <a:sym typeface="Consolas"/>
              </a:rPr>
              <a:t>         </a:t>
            </a:r>
            <a:r>
              <a:rPr lang="en" sz="1600" dirty="0">
                <a:solidFill>
                  <a:srgbClr val="FF0000"/>
                </a:solidFill>
                <a:latin typeface="Consolas"/>
                <a:ea typeface="Consolas"/>
                <a:cs typeface="Consolas"/>
                <a:sym typeface="Consolas"/>
              </a:rPr>
              <a:t>ERROR;</a:t>
            </a:r>
          </a:p>
          <a:p>
            <a:pPr marL="0" indent="0">
              <a:spcBef>
                <a:spcPts val="590"/>
              </a:spcBef>
              <a:buNone/>
            </a:pPr>
            <a:r>
              <a:rPr lang="en" sz="1600" dirty="0">
                <a:latin typeface="Consolas"/>
                <a:ea typeface="Consolas"/>
                <a:cs typeface="Consolas"/>
                <a:sym typeface="Consolas"/>
              </a:rPr>
              <a:t>}</a:t>
            </a:r>
          </a:p>
        </p:txBody>
      </p:sp>
      <p:cxnSp>
        <p:nvCxnSpPr>
          <p:cNvPr id="216" name="Shape 216"/>
          <p:cNvCxnSpPr/>
          <p:nvPr/>
        </p:nvCxnSpPr>
        <p:spPr>
          <a:xfrm rot="10800000" flipH="1">
            <a:off x="2617825" y="3501430"/>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5"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16"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17"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18"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19"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0"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1"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smtClean="0">
                <a:latin typeface="Consolas"/>
                <a:ea typeface="Consolas"/>
                <a:cs typeface="Consolas"/>
                <a:sym typeface="Consolas"/>
              </a:rPr>
              <a:t>   </a:t>
            </a:r>
            <a:r>
              <a:rPr lang="en" sz="1600" dirty="0" smtClean="0">
                <a:latin typeface="Consolas"/>
                <a:ea typeface="Consolas"/>
                <a:cs typeface="Consolas"/>
                <a:sym typeface="Consolas"/>
              </a:rPr>
              <a:t>x </a:t>
            </a:r>
            <a:r>
              <a:rPr lang="en" sz="1600" dirty="0">
                <a:latin typeface="Consolas"/>
                <a:ea typeface="Consolas"/>
                <a:cs typeface="Consolas"/>
                <a:sym typeface="Consolas"/>
              </a:rPr>
              <a:t>= 22</a:t>
            </a:r>
          </a:p>
          <a:p>
            <a:endParaRPr sz="600" dirty="0">
              <a:latin typeface="Consolas"/>
              <a:ea typeface="Consolas"/>
              <a:cs typeface="Consolas"/>
              <a:sym typeface="Consolas"/>
            </a:endParaRPr>
          </a:p>
          <a:p>
            <a:r>
              <a:rPr lang="en" sz="1600" dirty="0" smtClean="0">
                <a:latin typeface="Consolas"/>
                <a:ea typeface="Consolas"/>
                <a:cs typeface="Consolas"/>
                <a:sym typeface="Consolas"/>
              </a:rPr>
              <a:t>   y </a:t>
            </a:r>
            <a:r>
              <a:rPr lang="en" sz="1600" dirty="0">
                <a:latin typeface="Consolas"/>
                <a:ea typeface="Consolas"/>
                <a:cs typeface="Consolas"/>
                <a:sym typeface="Consolas"/>
              </a:rPr>
              <a:t>=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24"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par>
                                <p:cTn id="8" presetID="9" presetClass="entr" presetSubtype="0" fill="hold" grpId="1"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p:bldP spid="2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231" name="Shape 231"/>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sp>
        <p:nvSpPr>
          <p:cNvPr id="232"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14</a:t>
            </a:r>
          </a:p>
          <a:p>
            <a:pPr algn="ctr"/>
            <a:endParaRPr dirty="0">
              <a:latin typeface="Consolas"/>
              <a:ea typeface="Consolas"/>
              <a:cs typeface="Consolas"/>
              <a:sym typeface="Consolas"/>
            </a:endParaRPr>
          </a:p>
        </p:txBody>
      </p:sp>
      <p:cxnSp>
        <p:nvCxnSpPr>
          <p:cNvPr id="233" name="Shape 233"/>
          <p:cNvCxnSpPr/>
          <p:nvPr/>
        </p:nvCxnSpPr>
        <p:spPr>
          <a:xfrm rot="10800000" flipH="1">
            <a:off x="2617825" y="3829980"/>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 name="Rectangle 1"/>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28" name="Shape 746"/>
          <p:cNvSpPr txBox="1"/>
          <p:nvPr/>
        </p:nvSpPr>
        <p:spPr>
          <a:xfrm>
            <a:off x="4052925" y="3127001"/>
            <a:ext cx="1530600" cy="784600"/>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29"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2"/>
                                        </p:tgtEl>
                                        <p:attrNameLst>
                                          <p:attrName>style.visibility</p:attrName>
                                        </p:attrNameLst>
                                      </p:cBhvr>
                                      <p:to>
                                        <p:strVal val="visible"/>
                                      </p:to>
                                    </p:set>
                                    <p:animEffect transition="in" filter="dissolve">
                                      <p:cBhvr>
                                        <p:cTn id="10"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7"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a:latin typeface="Consolas"/>
                <a:ea typeface="Consolas"/>
                <a:cs typeface="Consolas"/>
                <a:sym typeface="Consolas"/>
              </a:rPr>
              <a:t>2*y</a:t>
            </a:r>
            <a:r>
              <a:rPr lang="en" sz="1600" baseline="-25000">
                <a:latin typeface="Consolas"/>
                <a:ea typeface="Consolas"/>
                <a:cs typeface="Consolas"/>
                <a:sym typeface="Consolas"/>
              </a:rPr>
              <a:t>0</a:t>
            </a:r>
            <a:r>
              <a:rPr lang="en" sz="1600">
                <a:latin typeface="Consolas"/>
                <a:ea typeface="Consolas"/>
                <a:cs typeface="Consolas"/>
                <a:sym typeface="Consolas"/>
              </a:rPr>
              <a:t> != x</a:t>
            </a:r>
            <a:r>
              <a:rPr lang="en" sz="1600" baseline="-25000">
                <a:latin typeface="Consolas"/>
                <a:ea typeface="Consolas"/>
                <a:cs typeface="Consolas"/>
                <a:sym typeface="Consolas"/>
              </a:rPr>
              <a:t>0</a:t>
            </a:r>
          </a:p>
        </p:txBody>
      </p:sp>
      <p:sp>
        <p:nvSpPr>
          <p:cNvPr id="248" name="Shape 24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249" name="Shape 249"/>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250" name="Shape 250"/>
          <p:cNvCxnSpPr/>
          <p:nvPr/>
        </p:nvCxnSpPr>
        <p:spPr>
          <a:xfrm rot="10800000" flipH="1">
            <a:off x="789025" y="490865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7"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14</a:t>
            </a:r>
          </a:p>
          <a:p>
            <a:pPr algn="ctr"/>
            <a:endParaRPr dirty="0">
              <a:latin typeface="Consolas"/>
              <a:ea typeface="Consolas"/>
              <a:cs typeface="Consolas"/>
              <a:sym typeface="Consolas"/>
            </a:endParaRPr>
          </a:p>
        </p:txBody>
      </p:sp>
      <p:sp>
        <p:nvSpPr>
          <p:cNvPr id="28" name="Rectangle 27"/>
          <p:cNvSpPr/>
          <p:nvPr/>
        </p:nvSpPr>
        <p:spPr>
          <a:xfrm>
            <a:off x="6079300" y="3847548"/>
            <a:ext cx="1045479" cy="338554"/>
          </a:xfrm>
          <a:prstGeom prst="rect">
            <a:avLst/>
          </a:prstGeom>
        </p:spPr>
        <p:txBody>
          <a:bodyPr wrap="none">
            <a:spAutoFit/>
          </a:bodyPr>
          <a:lstStyle/>
          <a:p>
            <a:r>
              <a:rPr lang="en" sz="1600">
                <a:solidFill>
                  <a:schemeClr val="dk1"/>
                </a:solidFill>
                <a:latin typeface="Consolas"/>
                <a:ea typeface="Consolas"/>
                <a:cs typeface="Consolas"/>
                <a:sym typeface="Consolas"/>
              </a:rPr>
              <a:t>z = 2*y</a:t>
            </a:r>
            <a:r>
              <a:rPr lang="en" sz="1600" baseline="-25000">
                <a:solidFill>
                  <a:schemeClr val="dk1"/>
                </a:solidFill>
                <a:latin typeface="Consolas"/>
                <a:ea typeface="Consolas"/>
                <a:cs typeface="Consolas"/>
                <a:sym typeface="Consolas"/>
              </a:rPr>
              <a:t>0</a:t>
            </a:r>
            <a:endParaRPr lang="en" sz="1600" baseline="-25000" dirty="0">
              <a:solidFill>
                <a:schemeClr val="dk1"/>
              </a:solidFill>
              <a:latin typeface="Consolas"/>
              <a:ea typeface="Consolas"/>
              <a:cs typeface="Consolas"/>
              <a:sym typeface="Consolas"/>
            </a:endParaRPr>
          </a:p>
        </p:txBody>
      </p:sp>
      <p:sp>
        <p:nvSpPr>
          <p:cNvPr id="30" name="Shape 746"/>
          <p:cNvSpPr txBox="1"/>
          <p:nvPr/>
        </p:nvSpPr>
        <p:spPr>
          <a:xfrm>
            <a:off x="4052925" y="3127001"/>
            <a:ext cx="1530600" cy="797300"/>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1"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dissolve">
                                      <p:cBhvr>
                                        <p:cTn id="7"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7" name="Shape 26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268" name="Shape 268"/>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dirty="0" err="1">
                <a:latin typeface="Consolas"/>
                <a:ea typeface="Consolas"/>
                <a:cs typeface="Consolas"/>
                <a:sym typeface="Consolas"/>
              </a:rPr>
              <a:t>int</a:t>
            </a:r>
            <a:r>
              <a:rPr lang="en" sz="1600" dirty="0">
                <a:latin typeface="Consolas"/>
                <a:ea typeface="Consolas"/>
                <a:cs typeface="Consolas"/>
                <a:sym typeface="Consolas"/>
              </a:rPr>
              <a:t> foo(</a:t>
            </a:r>
            <a:r>
              <a:rPr lang="en" sz="1600" dirty="0" err="1">
                <a:latin typeface="Consolas"/>
                <a:ea typeface="Consolas"/>
                <a:cs typeface="Consolas"/>
                <a:sym typeface="Consolas"/>
              </a:rPr>
              <a:t>int</a:t>
            </a:r>
            <a:r>
              <a:rPr lang="en" sz="1600" dirty="0">
                <a:latin typeface="Consolas"/>
                <a:ea typeface="Consolas"/>
                <a:cs typeface="Consolas"/>
                <a:sym typeface="Consolas"/>
              </a:rPr>
              <a:t> v) {</a:t>
            </a:r>
          </a:p>
          <a:p>
            <a:pPr marL="0" indent="-69850">
              <a:spcBef>
                <a:spcPts val="590"/>
              </a:spcBef>
              <a:buClr>
                <a:schemeClr val="dk1"/>
              </a:buClr>
              <a:buSzPct val="68750"/>
              <a:buNone/>
            </a:pPr>
            <a:r>
              <a:rPr lang="en" sz="1600" dirty="0">
                <a:latin typeface="Consolas"/>
                <a:ea typeface="Consolas"/>
                <a:cs typeface="Consolas"/>
                <a:sym typeface="Consolas"/>
              </a:rPr>
              <a:t>   return 2*v;</a:t>
            </a:r>
          </a:p>
          <a:p>
            <a:pPr marL="0" indent="0">
              <a:spcBef>
                <a:spcPts val="590"/>
              </a:spcBef>
              <a:buNone/>
            </a:pPr>
            <a:r>
              <a:rPr lang="en" sz="1600" dirty="0">
                <a:latin typeface="Consolas"/>
                <a:ea typeface="Consolas"/>
                <a:cs typeface="Consolas"/>
                <a:sym typeface="Consolas"/>
              </a:rPr>
              <a:t>}</a:t>
            </a:r>
            <a:br>
              <a:rPr lang="en" sz="1600" dirty="0">
                <a:latin typeface="Consolas"/>
                <a:ea typeface="Consolas"/>
                <a:cs typeface="Consolas"/>
                <a:sym typeface="Consolas"/>
              </a:rPr>
            </a:br>
            <a:endParaRPr lang="en" sz="1600" dirty="0">
              <a:latin typeface="Consolas"/>
              <a:ea typeface="Consolas"/>
              <a:cs typeface="Consolas"/>
              <a:sym typeface="Consolas"/>
            </a:endParaRPr>
          </a:p>
          <a:p>
            <a:pPr marL="0" indent="0">
              <a:spcBef>
                <a:spcPts val="590"/>
              </a:spcBef>
              <a:buNone/>
            </a:pPr>
            <a:r>
              <a:rPr lang="en" sz="1600" dirty="0">
                <a:latin typeface="Consolas"/>
                <a:ea typeface="Consolas"/>
                <a:cs typeface="Consolas"/>
                <a:sym typeface="Consolas"/>
              </a:rPr>
              <a:t>void </a:t>
            </a:r>
            <a:r>
              <a:rPr lang="en" sz="1600" dirty="0" err="1">
                <a:solidFill>
                  <a:srgbClr val="FF0000"/>
                </a:solidFill>
                <a:latin typeface="Consolas"/>
                <a:ea typeface="Consolas"/>
                <a:cs typeface="Consolas"/>
                <a:sym typeface="Consolas"/>
              </a:rPr>
              <a:t>test_me</a:t>
            </a:r>
            <a:r>
              <a:rPr lang="en" sz="1600" dirty="0">
                <a:latin typeface="Consolas"/>
                <a:ea typeface="Consolas"/>
                <a:cs typeface="Consolas"/>
                <a:sym typeface="Consolas"/>
              </a:rPr>
              <a:t>(</a:t>
            </a:r>
            <a:r>
              <a:rPr lang="en" sz="1600" dirty="0" err="1">
                <a:latin typeface="Consolas"/>
                <a:ea typeface="Consolas"/>
                <a:cs typeface="Consolas"/>
                <a:sym typeface="Consolas"/>
              </a:rPr>
              <a:t>int</a:t>
            </a:r>
            <a:r>
              <a:rPr lang="en" sz="1600" dirty="0">
                <a:latin typeface="Consolas"/>
                <a:ea typeface="Consolas"/>
                <a:cs typeface="Consolas"/>
                <a:sym typeface="Consolas"/>
              </a:rPr>
              <a:t> x, </a:t>
            </a:r>
            <a:r>
              <a:rPr lang="en" sz="1600" dirty="0" err="1">
                <a:latin typeface="Consolas"/>
                <a:ea typeface="Consolas"/>
                <a:cs typeface="Consolas"/>
                <a:sym typeface="Consolas"/>
              </a:rPr>
              <a:t>int</a:t>
            </a:r>
            <a:r>
              <a:rPr lang="en" sz="1600" dirty="0">
                <a:latin typeface="Consolas"/>
                <a:ea typeface="Consolas"/>
                <a:cs typeface="Consolas"/>
                <a:sym typeface="Consolas"/>
              </a:rPr>
              <a:t> y) {</a:t>
            </a:r>
          </a:p>
          <a:p>
            <a:pPr marL="0" indent="0">
              <a:spcBef>
                <a:spcPts val="590"/>
              </a:spcBef>
              <a:buNone/>
            </a:pPr>
            <a:r>
              <a:rPr lang="en" sz="1600" dirty="0">
                <a:latin typeface="Consolas"/>
                <a:ea typeface="Consolas"/>
                <a:cs typeface="Consolas"/>
                <a:sym typeface="Consolas"/>
              </a:rPr>
              <a:t>   </a:t>
            </a:r>
            <a:r>
              <a:rPr lang="en" sz="1600" dirty="0" err="1">
                <a:latin typeface="Consolas"/>
                <a:ea typeface="Consolas"/>
                <a:cs typeface="Consolas"/>
                <a:sym typeface="Consolas"/>
              </a:rPr>
              <a:t>int</a:t>
            </a:r>
            <a:r>
              <a:rPr lang="en" sz="1600" dirty="0">
                <a:latin typeface="Consolas"/>
                <a:ea typeface="Consolas"/>
                <a:cs typeface="Consolas"/>
                <a:sym typeface="Consolas"/>
              </a:rPr>
              <a:t> z = foo(y);</a:t>
            </a:r>
          </a:p>
          <a:p>
            <a:pPr marL="0" indent="0">
              <a:spcBef>
                <a:spcPts val="590"/>
              </a:spcBef>
              <a:buNone/>
            </a:pPr>
            <a:r>
              <a:rPr lang="en" sz="1600" dirty="0">
                <a:latin typeface="Consolas"/>
                <a:ea typeface="Consolas"/>
                <a:cs typeface="Consolas"/>
                <a:sym typeface="Consolas"/>
              </a:rPr>
              <a:t>   if (z == x)</a:t>
            </a:r>
          </a:p>
          <a:p>
            <a:pPr marL="0" indent="0">
              <a:spcBef>
                <a:spcPts val="590"/>
              </a:spcBef>
              <a:buNone/>
            </a:pPr>
            <a:r>
              <a:rPr lang="en" sz="1600" dirty="0">
                <a:latin typeface="Consolas"/>
                <a:ea typeface="Consolas"/>
                <a:cs typeface="Consolas"/>
                <a:sym typeface="Consolas"/>
              </a:rPr>
              <a:t>      if (x &gt; y+10)</a:t>
            </a:r>
          </a:p>
          <a:p>
            <a:pPr marL="0" indent="0">
              <a:spcBef>
                <a:spcPts val="590"/>
              </a:spcBef>
              <a:buNone/>
            </a:pPr>
            <a:r>
              <a:rPr lang="en" sz="1600" dirty="0">
                <a:latin typeface="Consolas"/>
                <a:ea typeface="Consolas"/>
                <a:cs typeface="Consolas"/>
                <a:sym typeface="Consolas"/>
              </a:rPr>
              <a:t>         </a:t>
            </a:r>
            <a:r>
              <a:rPr lang="en" sz="1600" dirty="0">
                <a:solidFill>
                  <a:srgbClr val="FF0000"/>
                </a:solidFill>
                <a:latin typeface="Consolas"/>
                <a:ea typeface="Consolas"/>
                <a:cs typeface="Consolas"/>
                <a:sym typeface="Consolas"/>
              </a:rPr>
              <a:t>ERROR;</a:t>
            </a:r>
          </a:p>
          <a:p>
            <a:pPr marL="0" indent="0">
              <a:spcBef>
                <a:spcPts val="590"/>
              </a:spcBef>
              <a:buNone/>
            </a:pPr>
            <a:r>
              <a:rPr lang="en" sz="1600" dirty="0">
                <a:latin typeface="Consolas"/>
                <a:ea typeface="Consolas"/>
                <a:cs typeface="Consolas"/>
                <a:sym typeface="Consolas"/>
              </a:rPr>
              <a:t>}</a:t>
            </a:r>
          </a:p>
        </p:txBody>
      </p:sp>
      <p:cxnSp>
        <p:nvCxnSpPr>
          <p:cNvPr id="21" name="Shape 250"/>
          <p:cNvCxnSpPr/>
          <p:nvPr/>
        </p:nvCxnSpPr>
        <p:spPr>
          <a:xfrm rot="10800000" flipH="1">
            <a:off x="789025" y="490865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8"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14</a:t>
            </a:r>
          </a:p>
          <a:p>
            <a:pPr algn="ctr"/>
            <a:endParaRPr dirty="0">
              <a:latin typeface="Consolas"/>
              <a:ea typeface="Consolas"/>
              <a:cs typeface="Consolas"/>
              <a:sym typeface="Consolas"/>
            </a:endParaRPr>
          </a:p>
        </p:txBody>
      </p:sp>
      <p:sp>
        <p:nvSpPr>
          <p:cNvPr id="30" name="Rectangle 29"/>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2" name="Shape 746"/>
          <p:cNvSpPr txBox="1"/>
          <p:nvPr/>
        </p:nvSpPr>
        <p:spPr>
          <a:xfrm>
            <a:off x="4052925" y="3127001"/>
            <a:ext cx="1530600" cy="797300"/>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266" name="Shape 266"/>
          <p:cNvSpPr txBox="1"/>
          <p:nvPr/>
        </p:nvSpPr>
        <p:spPr>
          <a:xfrm>
            <a:off x="4785200" y="4416850"/>
            <a:ext cx="3396900" cy="9423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2*y</a:t>
            </a:r>
            <a:r>
              <a:rPr lang="en" sz="1600" baseline="-25000" dirty="0">
                <a:latin typeface="Consolas"/>
                <a:ea typeface="Consolas"/>
                <a:cs typeface="Consolas"/>
                <a:sym typeface="Consolas"/>
              </a:rPr>
              <a:t>0</a:t>
            </a:r>
            <a:r>
              <a:rPr lang="en" sz="1600" dirty="0">
                <a:latin typeface="Consolas"/>
                <a:ea typeface="Consolas"/>
                <a:cs typeface="Consolas"/>
                <a:sym typeface="Consolas"/>
              </a:rPr>
              <a:t> == x</a:t>
            </a:r>
            <a:r>
              <a:rPr lang="en" sz="1600" baseline="-25000" dirty="0">
                <a:latin typeface="Consolas"/>
                <a:ea typeface="Consolas"/>
                <a:cs typeface="Consolas"/>
                <a:sym typeface="Consolas"/>
              </a:rPr>
              <a:t>0</a:t>
            </a:r>
            <a:br>
              <a:rPr lang="en" sz="1600" baseline="-25000" dirty="0">
                <a:latin typeface="Consolas"/>
                <a:ea typeface="Consolas"/>
                <a:cs typeface="Consolas"/>
                <a:sym typeface="Consolas"/>
              </a:rPr>
            </a:br>
            <a:endParaRPr lang="en" sz="1600" baseline="-25000" dirty="0">
              <a:latin typeface="Consolas"/>
              <a:ea typeface="Consolas"/>
              <a:cs typeface="Consolas"/>
              <a:sym typeface="Consolas"/>
            </a:endParaRPr>
          </a:p>
          <a:p>
            <a:pPr algn="ctr"/>
            <a:r>
              <a:rPr lang="en" sz="1600" b="1" dirty="0">
                <a:latin typeface="Consolas"/>
                <a:ea typeface="Consolas"/>
                <a:cs typeface="Consolas"/>
                <a:sym typeface="Consolas"/>
              </a:rPr>
              <a:t>Solution:</a:t>
            </a:r>
            <a:r>
              <a:rPr lang="en" sz="1600" dirty="0">
                <a:latin typeface="Consolas"/>
                <a:ea typeface="Consolas"/>
                <a:cs typeface="Consolas"/>
                <a:sym typeface="Consolas"/>
              </a:rPr>
              <a:t> x</a:t>
            </a:r>
            <a:r>
              <a:rPr lang="en" sz="1600" baseline="-25000" dirty="0">
                <a:latin typeface="Consolas"/>
                <a:ea typeface="Consolas"/>
                <a:cs typeface="Consolas"/>
                <a:sym typeface="Consolas"/>
              </a:rPr>
              <a:t>0</a:t>
            </a:r>
            <a:r>
              <a:rPr lang="en" sz="1600" dirty="0">
                <a:latin typeface="Consolas"/>
                <a:ea typeface="Consolas"/>
                <a:cs typeface="Consolas"/>
                <a:sym typeface="Consolas"/>
              </a:rPr>
              <a:t> = 2, y</a:t>
            </a:r>
            <a:r>
              <a:rPr lang="en" sz="1600" baseline="-25000" dirty="0">
                <a:latin typeface="Consolas"/>
                <a:ea typeface="Consolas"/>
                <a:cs typeface="Consolas"/>
                <a:sym typeface="Consolas"/>
              </a:rPr>
              <a:t>0</a:t>
            </a:r>
            <a:r>
              <a:rPr lang="en" sz="1600" dirty="0">
                <a:latin typeface="Consolas"/>
                <a:ea typeface="Consolas"/>
                <a:cs typeface="Consolas"/>
                <a:sym typeface="Consolas"/>
              </a:rPr>
              <a:t> = 1</a:t>
            </a:r>
          </a:p>
        </p:txBody>
      </p:sp>
      <p:sp>
        <p:nvSpPr>
          <p:cNvPr id="35"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6"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a:latin typeface="Consolas"/>
                <a:ea typeface="Consolas"/>
                <a:cs typeface="Consolas"/>
                <a:sym typeface="Consolas"/>
              </a:rPr>
              <a:t>2*y</a:t>
            </a:r>
            <a:r>
              <a:rPr lang="en" sz="1600" baseline="-25000">
                <a:latin typeface="Consolas"/>
                <a:ea typeface="Consolas"/>
                <a:cs typeface="Consolas"/>
                <a:sym typeface="Consolas"/>
              </a:rPr>
              <a:t>0</a:t>
            </a:r>
            <a:r>
              <a:rPr lang="en" sz="1600">
                <a:latin typeface="Consolas"/>
                <a:ea typeface="Consolas"/>
                <a:cs typeface="Consolas"/>
                <a:sym typeface="Consolas"/>
              </a:rPr>
              <a:t> != x</a:t>
            </a:r>
            <a:r>
              <a:rPr lang="en" sz="1600" baseline="-25000">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6">
                                            <p:txEl>
                                              <p:pRg st="1" end="1"/>
                                            </p:txEl>
                                          </p:spTgt>
                                        </p:tgtEl>
                                        <p:attrNameLst>
                                          <p:attrName>style.visibility</p:attrName>
                                        </p:attrNameLst>
                                      </p:cBhvr>
                                      <p:to>
                                        <p:strVal val="visible"/>
                                      </p:to>
                                    </p:set>
                                    <p:animEffect transition="in" filter="dissolve">
                                      <p:cBhvr>
                                        <p:cTn id="7" dur="500"/>
                                        <p:tgtEl>
                                          <p:spTgt spid="2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287" name="Shape 287"/>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286" name="Shape 286"/>
          <p:cNvCxnSpPr/>
          <p:nvPr/>
        </p:nvCxnSpPr>
        <p:spPr>
          <a:xfrm rot="10800000" flipH="1">
            <a:off x="2617825" y="351330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4"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15"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16"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17"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18"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 sz="1600" dirty="0" smtClean="0">
                <a:latin typeface="Consolas"/>
                <a:ea typeface="Consolas"/>
                <a:cs typeface="Consolas"/>
                <a:sym typeface="Consolas"/>
              </a:rPr>
              <a:t>2</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a:t>
            </a:r>
          </a:p>
        </p:txBody>
      </p:sp>
      <p:sp>
        <p:nvSpPr>
          <p:cNvPr id="32"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304" name="Shape 304"/>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303" name="Shape 303"/>
          <p:cNvCxnSpPr/>
          <p:nvPr/>
        </p:nvCxnSpPr>
        <p:spPr>
          <a:xfrm rot="10800000" flipH="1">
            <a:off x="2617825" y="381810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a:latin typeface="Consolas"/>
                <a:ea typeface="Consolas"/>
                <a:cs typeface="Consolas"/>
                <a:sym typeface="Consolas"/>
              </a:rPr>
              <a:t>= </a:t>
            </a:r>
            <a:r>
              <a:rPr lang="en-US" sz="1600" dirty="0">
                <a:latin typeface="Consolas"/>
                <a:ea typeface="Consolas"/>
                <a:cs typeface="Consolas"/>
                <a:sym typeface="Consolas"/>
              </a:rPr>
              <a:t>2</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4" name="Rectangle 33"/>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5"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6"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 sz="1600" dirty="0" smtClean="0">
                <a:latin typeface="Consolas"/>
                <a:ea typeface="Consolas"/>
                <a:cs typeface="Consolas"/>
                <a:sym typeface="Consolas"/>
              </a:rPr>
              <a:t>2</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321" name="Shape 321"/>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320" name="Shape 320"/>
          <p:cNvCxnSpPr/>
          <p:nvPr/>
        </p:nvCxnSpPr>
        <p:spPr>
          <a:xfrm rot="10800000" flipH="1">
            <a:off x="2617825" y="4099037"/>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4"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2*y</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smtClean="0">
                <a:latin typeface="Consolas"/>
                <a:ea typeface="Consolas"/>
                <a:cs typeface="Consolas"/>
                <a:sym typeface="Consolas"/>
              </a:rPr>
              <a:t>=</a:t>
            </a:r>
            <a:r>
              <a:rPr lang="en" sz="1600" dirty="0" smtClean="0">
                <a:latin typeface="Consolas"/>
                <a:ea typeface="Consolas"/>
                <a:cs typeface="Consolas"/>
                <a:sym typeface="Consolas"/>
              </a:rPr>
              <a:t>= </a:t>
            </a:r>
            <a:r>
              <a:rPr lang="en" sz="1600" dirty="0">
                <a:latin typeface="Consolas"/>
                <a:ea typeface="Consolas"/>
                <a:cs typeface="Consolas"/>
                <a:sym typeface="Consolas"/>
              </a:rPr>
              <a:t>x</a:t>
            </a:r>
            <a:r>
              <a:rPr lang="en" sz="1600" baseline="-25000" dirty="0">
                <a:latin typeface="Consolas"/>
                <a:ea typeface="Consolas"/>
                <a:cs typeface="Consolas"/>
                <a:sym typeface="Consolas"/>
              </a:rPr>
              <a:t>0</a:t>
            </a:r>
          </a:p>
        </p:txBody>
      </p:sp>
      <p:sp>
        <p:nvSpPr>
          <p:cNvPr id="35"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a:latin typeface="Consolas"/>
                <a:ea typeface="Consolas"/>
                <a:cs typeface="Consolas"/>
                <a:sym typeface="Consolas"/>
              </a:rPr>
              <a:t>= </a:t>
            </a:r>
            <a:r>
              <a:rPr lang="en-US" sz="1600" dirty="0">
                <a:latin typeface="Consolas"/>
                <a:ea typeface="Consolas"/>
                <a:cs typeface="Consolas"/>
                <a:sym typeface="Consolas"/>
              </a:rPr>
              <a:t>2</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6" name="Rectangle 35"/>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7"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8"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 sz="1600" dirty="0" smtClean="0">
                <a:latin typeface="Consolas"/>
                <a:ea typeface="Consolas"/>
                <a:cs typeface="Consolas"/>
                <a:sym typeface="Consolas"/>
              </a:rPr>
              <a:t>2</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339" name="Shape 339"/>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338" name="Shape 338"/>
          <p:cNvCxnSpPr/>
          <p:nvPr/>
        </p:nvCxnSpPr>
        <p:spPr>
          <a:xfrm rot="10800000" flipH="1">
            <a:off x="789025" y="4896780"/>
            <a:ext cx="520800" cy="9600"/>
          </a:xfrm>
          <a:prstGeom prst="straightConnector1">
            <a:avLst/>
          </a:prstGeom>
          <a:noFill/>
          <a:ln w="38100" cap="flat" cmpd="sng">
            <a:solidFill>
              <a:schemeClr val="dk2"/>
            </a:solidFill>
            <a:prstDash val="solid"/>
            <a:round/>
            <a:headEnd type="triangle" w="lg" len="lg"/>
            <a:tailEnd type="none" w="lg" len="lg"/>
          </a:ln>
        </p:spPr>
      </p:cxnSp>
      <p:sp>
        <p:nvSpPr>
          <p:cNvPr id="347" name="Shape 347"/>
          <p:cNvSpPr txBox="1"/>
          <p:nvPr/>
        </p:nvSpPr>
        <p:spPr>
          <a:xfrm>
            <a:off x="7576143" y="3720575"/>
            <a:ext cx="1424400" cy="485400"/>
          </a:xfrm>
          <a:prstGeom prst="rect">
            <a:avLst/>
          </a:prstGeom>
          <a:noFill/>
          <a:ln>
            <a:noFill/>
          </a:ln>
        </p:spPr>
        <p:txBody>
          <a:bodyPr lIns="91425" tIns="91425" rIns="91425" bIns="91425" anchor="t" anchorCtr="0">
            <a:noAutofit/>
          </a:bodyPr>
          <a:lstStyle/>
          <a:p>
            <a:pPr algn="ctr"/>
            <a:r>
              <a:rPr lang="en" sz="1600">
                <a:latin typeface="Consolas"/>
                <a:ea typeface="Consolas"/>
                <a:cs typeface="Consolas"/>
                <a:sym typeface="Consolas"/>
              </a:rPr>
              <a:t>x</a:t>
            </a:r>
            <a:r>
              <a:rPr lang="en" sz="1600" baseline="-25000">
                <a:latin typeface="Consolas"/>
                <a:ea typeface="Consolas"/>
                <a:cs typeface="Consolas"/>
                <a:sym typeface="Consolas"/>
              </a:rPr>
              <a:t>0</a:t>
            </a:r>
            <a:r>
              <a:rPr lang="en" sz="1600">
                <a:latin typeface="Consolas"/>
                <a:ea typeface="Consolas"/>
                <a:cs typeface="Consolas"/>
                <a:sym typeface="Consolas"/>
              </a:rPr>
              <a:t> &lt;= y</a:t>
            </a:r>
            <a:r>
              <a:rPr lang="en" sz="1600" baseline="-25000">
                <a:latin typeface="Consolas"/>
                <a:ea typeface="Consolas"/>
                <a:cs typeface="Consolas"/>
                <a:sym typeface="Consolas"/>
              </a:rPr>
              <a:t>0</a:t>
            </a:r>
            <a:r>
              <a:rPr lang="en" sz="1600">
                <a:latin typeface="Consolas"/>
                <a:ea typeface="Consolas"/>
                <a:cs typeface="Consolas"/>
                <a:sym typeface="Consolas"/>
              </a:rPr>
              <a:t>+10</a:t>
            </a: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4"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2*y</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smtClean="0">
                <a:latin typeface="Consolas"/>
                <a:ea typeface="Consolas"/>
                <a:cs typeface="Consolas"/>
                <a:sym typeface="Consolas"/>
              </a:rPr>
              <a:t>=</a:t>
            </a:r>
            <a:r>
              <a:rPr lang="en" sz="1600" dirty="0" smtClean="0">
                <a:latin typeface="Consolas"/>
                <a:ea typeface="Consolas"/>
                <a:cs typeface="Consolas"/>
                <a:sym typeface="Consolas"/>
              </a:rPr>
              <a:t>= </a:t>
            </a:r>
            <a:r>
              <a:rPr lang="en" sz="1600" dirty="0">
                <a:latin typeface="Consolas"/>
                <a:ea typeface="Consolas"/>
                <a:cs typeface="Consolas"/>
                <a:sym typeface="Consolas"/>
              </a:rPr>
              <a:t>x</a:t>
            </a:r>
            <a:r>
              <a:rPr lang="en" sz="1600" baseline="-25000" dirty="0">
                <a:latin typeface="Consolas"/>
                <a:ea typeface="Consolas"/>
                <a:cs typeface="Consolas"/>
                <a:sym typeface="Consolas"/>
              </a:rPr>
              <a:t>0</a:t>
            </a:r>
          </a:p>
        </p:txBody>
      </p:sp>
      <p:sp>
        <p:nvSpPr>
          <p:cNvPr id="35"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a:latin typeface="Consolas"/>
                <a:ea typeface="Consolas"/>
                <a:cs typeface="Consolas"/>
                <a:sym typeface="Consolas"/>
              </a:rPr>
              <a:t>= </a:t>
            </a:r>
            <a:r>
              <a:rPr lang="en-US" sz="1600" dirty="0">
                <a:latin typeface="Consolas"/>
                <a:ea typeface="Consolas"/>
                <a:cs typeface="Consolas"/>
                <a:sym typeface="Consolas"/>
              </a:rPr>
              <a:t>2</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6" name="Rectangle 35"/>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7"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8"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 sz="1600" dirty="0" smtClean="0">
                <a:latin typeface="Consolas"/>
                <a:ea typeface="Consolas"/>
                <a:cs typeface="Consolas"/>
                <a:sym typeface="Consolas"/>
              </a:rPr>
              <a:t>2</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7"/>
                                        </p:tgtEl>
                                        <p:attrNameLst>
                                          <p:attrName>style.visibility</p:attrName>
                                        </p:attrNameLst>
                                      </p:cBhvr>
                                      <p:to>
                                        <p:strVal val="visible"/>
                                      </p:to>
                                    </p:set>
                                    <p:animEffect transition="in" filter="dissolve">
                                      <p:cBhvr>
                                        <p:cTn id="7" dur="5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Shape 35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358" name="Shape 358"/>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22" name="Shape 338"/>
          <p:cNvCxnSpPr/>
          <p:nvPr/>
        </p:nvCxnSpPr>
        <p:spPr>
          <a:xfrm rot="10800000" flipH="1">
            <a:off x="789025" y="4896780"/>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3"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4"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5"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6"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8"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9"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59" name="Shape 359"/>
          <p:cNvSpPr txBox="1"/>
          <p:nvPr/>
        </p:nvSpPr>
        <p:spPr>
          <a:xfrm>
            <a:off x="4489650" y="4327275"/>
            <a:ext cx="4120950" cy="9666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 </a:t>
            </a:r>
            <a:r>
              <a:rPr lang="en" sz="1600" dirty="0">
                <a:latin typeface="Consolas"/>
                <a:ea typeface="Consolas"/>
                <a:cs typeface="Consolas"/>
                <a:sym typeface="Consolas"/>
              </a:rPr>
              <a:t>(2*y</a:t>
            </a:r>
            <a:r>
              <a:rPr lang="en" sz="1600" baseline="-25000" dirty="0">
                <a:latin typeface="Consolas"/>
                <a:ea typeface="Consolas"/>
                <a:cs typeface="Consolas"/>
                <a:sym typeface="Consolas"/>
              </a:rPr>
              <a:t>0 </a:t>
            </a:r>
            <a:r>
              <a:rPr lang="en" sz="1600" dirty="0">
                <a:latin typeface="Consolas"/>
                <a:ea typeface="Consolas"/>
                <a:cs typeface="Consolas"/>
                <a:sym typeface="Consolas"/>
              </a:rPr>
              <a:t>== x</a:t>
            </a:r>
            <a:r>
              <a:rPr lang="en" sz="1600" baseline="-25000" dirty="0">
                <a:latin typeface="Consolas"/>
                <a:ea typeface="Consolas"/>
                <a:cs typeface="Consolas"/>
                <a:sym typeface="Consolas"/>
              </a:rPr>
              <a:t>0</a:t>
            </a:r>
            <a:r>
              <a:rPr lang="en" sz="1600" dirty="0">
                <a:latin typeface="Consolas"/>
                <a:ea typeface="Consolas"/>
                <a:cs typeface="Consolas"/>
                <a:sym typeface="Consolas"/>
              </a:rPr>
              <a:t>) and (x</a:t>
            </a:r>
            <a:r>
              <a:rPr lang="en" sz="1600" baseline="-25000" dirty="0">
                <a:latin typeface="Consolas"/>
                <a:ea typeface="Consolas"/>
                <a:cs typeface="Consolas"/>
                <a:sym typeface="Consolas"/>
              </a:rPr>
              <a:t>0 </a:t>
            </a:r>
            <a:r>
              <a:rPr lang="en" sz="1600" dirty="0">
                <a:latin typeface="Consolas"/>
                <a:ea typeface="Consolas"/>
                <a:cs typeface="Consolas"/>
                <a:sym typeface="Consolas"/>
              </a:rPr>
              <a:t>&gt; y</a:t>
            </a:r>
            <a:r>
              <a:rPr lang="en" sz="1600" baseline="-25000" dirty="0">
                <a:latin typeface="Consolas"/>
                <a:ea typeface="Consolas"/>
                <a:cs typeface="Consolas"/>
                <a:sym typeface="Consolas"/>
              </a:rPr>
              <a:t>0</a:t>
            </a:r>
            <a:r>
              <a:rPr lang="en" sz="1600" dirty="0">
                <a:latin typeface="Consolas"/>
                <a:ea typeface="Consolas"/>
                <a:cs typeface="Consolas"/>
                <a:sym typeface="Consolas"/>
              </a:rPr>
              <a:t>+10)</a:t>
            </a:r>
            <a:br>
              <a:rPr lang="en" sz="1600" dirty="0">
                <a:latin typeface="Consolas"/>
                <a:ea typeface="Consolas"/>
                <a:cs typeface="Consolas"/>
                <a:sym typeface="Consolas"/>
              </a:rPr>
            </a:br>
            <a:r>
              <a:rPr lang="en" sz="600" dirty="0">
                <a:latin typeface="Consolas"/>
                <a:ea typeface="Consolas"/>
                <a:cs typeface="Consolas"/>
                <a:sym typeface="Consolas"/>
              </a:rPr>
              <a:t/>
            </a:r>
            <a:br>
              <a:rPr lang="en" sz="600" dirty="0">
                <a:latin typeface="Consolas"/>
                <a:ea typeface="Consolas"/>
                <a:cs typeface="Consolas"/>
                <a:sym typeface="Consolas"/>
              </a:rPr>
            </a:br>
            <a:endParaRPr lang="en" sz="600" dirty="0">
              <a:latin typeface="Consolas"/>
              <a:ea typeface="Consolas"/>
              <a:cs typeface="Consolas"/>
              <a:sym typeface="Consolas"/>
            </a:endParaRPr>
          </a:p>
          <a:p>
            <a:pPr algn="ctr"/>
            <a:r>
              <a:rPr lang="en" sz="1600" b="1" dirty="0">
                <a:latin typeface="Consolas"/>
                <a:ea typeface="Consolas"/>
                <a:cs typeface="Consolas"/>
                <a:sym typeface="Consolas"/>
              </a:rPr>
              <a:t>Solution:</a:t>
            </a:r>
            <a:r>
              <a:rPr lang="en" sz="1600" dirty="0">
                <a:latin typeface="Consolas"/>
                <a:ea typeface="Consolas"/>
                <a:cs typeface="Consolas"/>
                <a:sym typeface="Consolas"/>
              </a:rPr>
              <a:t> x</a:t>
            </a:r>
            <a:r>
              <a:rPr lang="en" sz="1600" baseline="-25000" dirty="0">
                <a:latin typeface="Consolas"/>
                <a:ea typeface="Consolas"/>
                <a:cs typeface="Consolas"/>
                <a:sym typeface="Consolas"/>
              </a:rPr>
              <a:t>0</a:t>
            </a:r>
            <a:r>
              <a:rPr lang="en" sz="1600" dirty="0">
                <a:latin typeface="Consolas"/>
                <a:ea typeface="Consolas"/>
                <a:cs typeface="Consolas"/>
                <a:sym typeface="Consolas"/>
              </a:rPr>
              <a:t> = 30, y</a:t>
            </a:r>
            <a:r>
              <a:rPr lang="en" sz="1600" baseline="-25000" dirty="0">
                <a:latin typeface="Consolas"/>
                <a:ea typeface="Consolas"/>
                <a:cs typeface="Consolas"/>
                <a:sym typeface="Consolas"/>
              </a:rPr>
              <a:t>0</a:t>
            </a:r>
            <a:r>
              <a:rPr lang="en" sz="1600" dirty="0">
                <a:latin typeface="Consolas"/>
                <a:ea typeface="Consolas"/>
                <a:cs typeface="Consolas"/>
                <a:sym typeface="Consolas"/>
              </a:rPr>
              <a:t> = 15</a:t>
            </a:r>
          </a:p>
        </p:txBody>
      </p:sp>
      <p:sp>
        <p:nvSpPr>
          <p:cNvPr id="36" name="Shape 347"/>
          <p:cNvSpPr txBox="1"/>
          <p:nvPr/>
        </p:nvSpPr>
        <p:spPr>
          <a:xfrm>
            <a:off x="7576143" y="3720575"/>
            <a:ext cx="1424400" cy="485400"/>
          </a:xfrm>
          <a:prstGeom prst="rect">
            <a:avLst/>
          </a:prstGeom>
          <a:noFill/>
          <a:ln>
            <a:noFill/>
          </a:ln>
        </p:spPr>
        <p:txBody>
          <a:bodyPr lIns="91425" tIns="91425" rIns="91425" bIns="91425" anchor="t" anchorCtr="0">
            <a:noAutofit/>
          </a:bodyPr>
          <a:lstStyle/>
          <a:p>
            <a:pPr algn="ctr"/>
            <a:r>
              <a:rPr lang="en" sz="1600">
                <a:latin typeface="Consolas"/>
                <a:ea typeface="Consolas"/>
                <a:cs typeface="Consolas"/>
                <a:sym typeface="Consolas"/>
              </a:rPr>
              <a:t>x</a:t>
            </a:r>
            <a:r>
              <a:rPr lang="en" sz="1600" baseline="-25000">
                <a:latin typeface="Consolas"/>
                <a:ea typeface="Consolas"/>
                <a:cs typeface="Consolas"/>
                <a:sym typeface="Consolas"/>
              </a:rPr>
              <a:t>0</a:t>
            </a:r>
            <a:r>
              <a:rPr lang="en" sz="1600">
                <a:latin typeface="Consolas"/>
                <a:ea typeface="Consolas"/>
                <a:cs typeface="Consolas"/>
                <a:sym typeface="Consolas"/>
              </a:rPr>
              <a:t> &lt;= y</a:t>
            </a:r>
            <a:r>
              <a:rPr lang="en" sz="1600" baseline="-25000">
                <a:latin typeface="Consolas"/>
                <a:ea typeface="Consolas"/>
                <a:cs typeface="Consolas"/>
                <a:sym typeface="Consolas"/>
              </a:rPr>
              <a:t>0</a:t>
            </a:r>
            <a:r>
              <a:rPr lang="en" sz="1600">
                <a:latin typeface="Consolas"/>
                <a:ea typeface="Consolas"/>
                <a:cs typeface="Consolas"/>
                <a:sym typeface="Consolas"/>
              </a:rPr>
              <a:t>+10</a:t>
            </a:r>
          </a:p>
        </p:txBody>
      </p:sp>
      <p:sp>
        <p:nvSpPr>
          <p:cNvPr id="37"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2*y</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smtClean="0">
                <a:latin typeface="Consolas"/>
                <a:ea typeface="Consolas"/>
                <a:cs typeface="Consolas"/>
                <a:sym typeface="Consolas"/>
              </a:rPr>
              <a:t>=</a:t>
            </a:r>
            <a:r>
              <a:rPr lang="en" sz="1600" dirty="0" smtClean="0">
                <a:latin typeface="Consolas"/>
                <a:ea typeface="Consolas"/>
                <a:cs typeface="Consolas"/>
                <a:sym typeface="Consolas"/>
              </a:rPr>
              <a:t>= </a:t>
            </a:r>
            <a:r>
              <a:rPr lang="en" sz="1600" dirty="0">
                <a:latin typeface="Consolas"/>
                <a:ea typeface="Consolas"/>
                <a:cs typeface="Consolas"/>
                <a:sym typeface="Consolas"/>
              </a:rPr>
              <a:t>x</a:t>
            </a:r>
            <a:r>
              <a:rPr lang="en" sz="1600" baseline="-25000" dirty="0">
                <a:latin typeface="Consolas"/>
                <a:ea typeface="Consolas"/>
                <a:cs typeface="Consolas"/>
                <a:sym typeface="Consolas"/>
              </a:rPr>
              <a:t>0</a:t>
            </a:r>
          </a:p>
        </p:txBody>
      </p:sp>
      <p:sp>
        <p:nvSpPr>
          <p:cNvPr id="38"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a:latin typeface="Consolas"/>
                <a:ea typeface="Consolas"/>
                <a:cs typeface="Consolas"/>
                <a:sym typeface="Consolas"/>
              </a:rPr>
              <a:t>= </a:t>
            </a:r>
            <a:r>
              <a:rPr lang="en-US" sz="1600" dirty="0">
                <a:latin typeface="Consolas"/>
                <a:ea typeface="Consolas"/>
                <a:cs typeface="Consolas"/>
                <a:sym typeface="Consolas"/>
              </a:rPr>
              <a:t>2</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9" name="Rectangle 38"/>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40"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41"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 sz="1600" dirty="0" smtClean="0">
                <a:latin typeface="Consolas"/>
                <a:ea typeface="Consolas"/>
                <a:cs typeface="Consolas"/>
                <a:sym typeface="Consolas"/>
              </a:rPr>
              <a:t>2</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9">
                                            <p:txEl>
                                              <p:pRg st="1" end="1"/>
                                            </p:txEl>
                                          </p:spTgt>
                                        </p:tgtEl>
                                        <p:attrNameLst>
                                          <p:attrName>style.visibility</p:attrName>
                                        </p:attrNameLst>
                                      </p:cBhvr>
                                      <p:to>
                                        <p:strVal val="visible"/>
                                      </p:to>
                                    </p:set>
                                    <p:animEffect transition="in" filter="dissolve">
                                      <p:cBhvr>
                                        <p:cTn id="7" dur="500"/>
                                        <p:tgtEl>
                                          <p:spTgt spid="3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An Illustrative Example</a:t>
            </a:r>
          </a:p>
        </p:txBody>
      </p:sp>
      <p:sp>
        <p:nvSpPr>
          <p:cNvPr id="378" name="Shape 378"/>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376" name="Shape 376"/>
          <p:cNvCxnSpPr/>
          <p:nvPr/>
        </p:nvCxnSpPr>
        <p:spPr>
          <a:xfrm rot="10800000" flipH="1">
            <a:off x="2617825" y="3501430"/>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1" name="Shape 746"/>
          <p:cNvSpPr txBox="1"/>
          <p:nvPr/>
        </p:nvSpPr>
        <p:spPr>
          <a:xfrm>
            <a:off x="4052925" y="3139701"/>
            <a:ext cx="1476652" cy="7973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15</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Motivation</a:t>
            </a:r>
          </a:p>
        </p:txBody>
      </p:sp>
      <p:sp>
        <p:nvSpPr>
          <p:cNvPr id="93" name="Shape 93"/>
          <p:cNvSpPr txBox="1">
            <a:spLocks noGrp="1"/>
          </p:cNvSpPr>
          <p:nvPr>
            <p:ph idx="1"/>
          </p:nvPr>
        </p:nvSpPr>
        <p:spPr>
          <a:prstGeom prst="rect">
            <a:avLst/>
          </a:prstGeom>
          <a:noFill/>
          <a:ln>
            <a:noFill/>
          </a:ln>
        </p:spPr>
        <p:txBody>
          <a:bodyPr vert="horz" lIns="91425" tIns="45700" rIns="91425" bIns="45700" rtlCol="0" anchor="t" anchorCtr="0">
            <a:noAutofit/>
          </a:bodyPr>
          <a:lstStyle/>
          <a:p>
            <a:pPr>
              <a:lnSpc>
                <a:spcPct val="115000"/>
              </a:lnSpc>
              <a:spcBef>
                <a:spcPts val="700"/>
              </a:spcBef>
              <a:buClr>
                <a:schemeClr val="dk1"/>
              </a:buClr>
              <a:buSzPct val="100000"/>
              <a:buFont typeface="Shadows Into Light"/>
              <a:buChar char="•"/>
            </a:pPr>
            <a:r>
              <a:rPr lang="en" dirty="0">
                <a:ea typeface="Calibri Regular" charset="0"/>
                <a:cs typeface="Calibri Regular" charset="0"/>
                <a:sym typeface="Shadows Into Light"/>
              </a:rPr>
              <a:t>Writing and maintaining tests is tedious </a:t>
            </a:r>
            <a:r>
              <a:rPr lang="en" dirty="0" smtClean="0">
                <a:ea typeface="Calibri Regular" charset="0"/>
                <a:cs typeface="Calibri Regular" charset="0"/>
                <a:sym typeface="Shadows Into Light"/>
              </a:rPr>
              <a:t>and</a:t>
            </a:r>
            <a:r>
              <a:rPr lang="en-US" dirty="0" smtClean="0">
                <a:ea typeface="Calibri Regular" charset="0"/>
                <a:cs typeface="Calibri Regular" charset="0"/>
                <a:sym typeface="Shadows Into Light"/>
              </a:rPr>
              <a:t/>
            </a:r>
            <a:br>
              <a:rPr lang="en-US" dirty="0" smtClean="0">
                <a:ea typeface="Calibri Regular" charset="0"/>
                <a:cs typeface="Calibri Regular" charset="0"/>
                <a:sym typeface="Shadows Into Light"/>
              </a:rPr>
            </a:br>
            <a:r>
              <a:rPr lang="en" dirty="0" smtClean="0">
                <a:ea typeface="Calibri Regular" charset="0"/>
                <a:cs typeface="Calibri Regular" charset="0"/>
                <a:sym typeface="Shadows Into Light"/>
              </a:rPr>
              <a:t>error-prone</a:t>
            </a:r>
            <a:r>
              <a:rPr lang="en" sz="2800" dirty="0">
                <a:ea typeface="Calibri Regular" charset="0"/>
                <a:cs typeface="Calibri Regular" charset="0"/>
                <a:sym typeface="Shadows Into Light"/>
              </a:rPr>
              <a:t/>
            </a:r>
            <a:br>
              <a:rPr lang="en" sz="2800" dirty="0">
                <a:ea typeface="Calibri Regular" charset="0"/>
                <a:cs typeface="Calibri Regular" charset="0"/>
                <a:sym typeface="Shadows Into Light"/>
              </a:rPr>
            </a:br>
            <a:endParaRPr lang="en" sz="2800" dirty="0">
              <a:ea typeface="Calibri Regular" charset="0"/>
              <a:cs typeface="Calibri Regular" charset="0"/>
              <a:sym typeface="Shadows Into Light"/>
            </a:endParaRPr>
          </a:p>
          <a:p>
            <a:pPr>
              <a:lnSpc>
                <a:spcPct val="115000"/>
              </a:lnSpc>
              <a:spcBef>
                <a:spcPts val="700"/>
              </a:spcBef>
              <a:buClr>
                <a:schemeClr val="dk1"/>
              </a:buClr>
              <a:buSzPct val="100000"/>
              <a:buFont typeface="Shadows Into Light"/>
              <a:buChar char="•"/>
            </a:pPr>
            <a:r>
              <a:rPr lang="en" dirty="0">
                <a:solidFill>
                  <a:srgbClr val="9900FF"/>
                </a:solidFill>
                <a:ea typeface="Calibri Regular" charset="0"/>
                <a:cs typeface="Calibri Regular" charset="0"/>
                <a:sym typeface="Shadows Into Light"/>
              </a:rPr>
              <a:t>Idea: </a:t>
            </a:r>
            <a:r>
              <a:rPr lang="en" dirty="0">
                <a:solidFill>
                  <a:srgbClr val="FF9900"/>
                </a:solidFill>
                <a:ea typeface="Calibri Regular" charset="0"/>
                <a:cs typeface="Calibri Regular" charset="0"/>
                <a:sym typeface="Shadows Into Light"/>
              </a:rPr>
              <a:t>Automated Test Generation</a:t>
            </a:r>
          </a:p>
          <a:p>
            <a:pPr lvl="1">
              <a:lnSpc>
                <a:spcPct val="115000"/>
              </a:lnSpc>
              <a:spcBef>
                <a:spcPts val="700"/>
              </a:spcBef>
              <a:buClr>
                <a:schemeClr val="dk1"/>
              </a:buClr>
              <a:buSzPct val="100000"/>
              <a:buFont typeface="Shadows Into Light"/>
              <a:buChar char="–"/>
            </a:pP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Generate </a:t>
            </a:r>
            <a:r>
              <a:rPr lang="en" sz="3000" dirty="0">
                <a:ea typeface="Calibri Regular" charset="0"/>
                <a:cs typeface="Calibri Regular" charset="0"/>
                <a:sym typeface="Shadows Into Light"/>
              </a:rPr>
              <a:t>regression test suite</a:t>
            </a:r>
          </a:p>
          <a:p>
            <a:pPr lvl="1">
              <a:lnSpc>
                <a:spcPct val="115000"/>
              </a:lnSpc>
              <a:spcBef>
                <a:spcPts val="700"/>
              </a:spcBef>
              <a:buClr>
                <a:schemeClr val="dk1"/>
              </a:buClr>
              <a:buSzPct val="100000"/>
              <a:buFont typeface="Shadows Into Light"/>
              <a:buChar char="–"/>
            </a:pP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Execute </a:t>
            </a:r>
            <a:r>
              <a:rPr lang="en" sz="3000" dirty="0">
                <a:ea typeface="Calibri Regular" charset="0"/>
                <a:cs typeface="Calibri Regular" charset="0"/>
                <a:sym typeface="Shadows Into Light"/>
              </a:rPr>
              <a:t>all reachable statements</a:t>
            </a:r>
          </a:p>
          <a:p>
            <a:pPr lvl="1">
              <a:lnSpc>
                <a:spcPct val="115000"/>
              </a:lnSpc>
              <a:spcBef>
                <a:spcPts val="700"/>
              </a:spcBef>
              <a:buClr>
                <a:schemeClr val="dk1"/>
              </a:buClr>
              <a:buSzPct val="100000"/>
              <a:buFont typeface="Shadows Into Light"/>
              <a:buChar char="–"/>
            </a:pPr>
            <a:r>
              <a:rPr lang="en-US" sz="3000" dirty="0" smtClean="0">
                <a:ea typeface="Calibri Regular" charset="0"/>
                <a:cs typeface="Calibri Regular" charset="0"/>
                <a:sym typeface="Shadows Into Light"/>
              </a:rPr>
              <a:t> </a:t>
            </a:r>
            <a:r>
              <a:rPr lang="en" sz="3000" dirty="0" smtClean="0">
                <a:ea typeface="Calibri Regular" charset="0"/>
                <a:cs typeface="Calibri Regular" charset="0"/>
                <a:sym typeface="Shadows Into Light"/>
              </a:rPr>
              <a:t>Catch </a:t>
            </a:r>
            <a:r>
              <a:rPr lang="en" sz="3000" dirty="0">
                <a:ea typeface="Calibri Regular" charset="0"/>
                <a:cs typeface="Calibri Regular" charset="0"/>
                <a:sym typeface="Shadows Into Light"/>
              </a:rPr>
              <a:t>any </a:t>
            </a:r>
            <a:r>
              <a:rPr lang="en" sz="3000" dirty="0">
                <a:solidFill>
                  <a:srgbClr val="FF9900"/>
                </a:solidFill>
                <a:ea typeface="Calibri Regular" charset="0"/>
                <a:cs typeface="Calibri Regular" charset="0"/>
                <a:sym typeface="Shadows Into Light"/>
              </a:rPr>
              <a:t>assertion violations</a:t>
            </a:r>
          </a:p>
        </p:txBody>
      </p:sp>
    </p:spTree>
    <p:extLst>
      <p:ext uri="{BB962C8B-B14F-4D97-AF65-F5344CB8AC3E}">
        <p14:creationId xmlns:p14="http://schemas.microsoft.com/office/powerpoint/2010/main" val="50377276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Shape 39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An Illustrative Example</a:t>
            </a:r>
          </a:p>
        </p:txBody>
      </p:sp>
      <p:sp>
        <p:nvSpPr>
          <p:cNvPr id="390" name="Shape 390"/>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394" name="Shape 394"/>
          <p:cNvCxnSpPr/>
          <p:nvPr/>
        </p:nvCxnSpPr>
        <p:spPr>
          <a:xfrm rot="10800000" flipH="1">
            <a:off x="2617825" y="3806230"/>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29" name="Shape 746"/>
          <p:cNvSpPr txBox="1"/>
          <p:nvPr/>
        </p:nvSpPr>
        <p:spPr>
          <a:xfrm>
            <a:off x="4052925" y="3139701"/>
            <a:ext cx="1476652" cy="7719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15</a:t>
            </a:r>
          </a:p>
        </p:txBody>
      </p:sp>
      <p:sp>
        <p:nvSpPr>
          <p:cNvPr id="32"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3" name="Rectangle 32"/>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Shape 40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An Illustrative Example</a:t>
            </a:r>
          </a:p>
        </p:txBody>
      </p:sp>
      <p:sp>
        <p:nvSpPr>
          <p:cNvPr id="407" name="Shape 407"/>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412" name="Shape 412"/>
          <p:cNvCxnSpPr/>
          <p:nvPr/>
        </p:nvCxnSpPr>
        <p:spPr>
          <a:xfrm rot="10800000" flipH="1">
            <a:off x="2617825" y="4087162"/>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0" name="Shape 746"/>
          <p:cNvSpPr txBox="1"/>
          <p:nvPr/>
        </p:nvSpPr>
        <p:spPr>
          <a:xfrm>
            <a:off x="4052925" y="3139701"/>
            <a:ext cx="1476652" cy="7719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15</a:t>
            </a:r>
          </a:p>
        </p:txBody>
      </p:sp>
      <p:sp>
        <p:nvSpPr>
          <p:cNvPr id="31"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2" name="Rectangle 31"/>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4"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2*y</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smtClean="0">
                <a:latin typeface="Consolas"/>
                <a:ea typeface="Consolas"/>
                <a:cs typeface="Consolas"/>
                <a:sym typeface="Consolas"/>
              </a:rPr>
              <a:t>=</a:t>
            </a:r>
            <a:r>
              <a:rPr lang="en" sz="1600" dirty="0" smtClean="0">
                <a:latin typeface="Consolas"/>
                <a:ea typeface="Consolas"/>
                <a:cs typeface="Consolas"/>
                <a:sym typeface="Consolas"/>
              </a:rPr>
              <a:t>= </a:t>
            </a:r>
            <a:r>
              <a:rPr lang="en" sz="1600" dirty="0">
                <a:latin typeface="Consolas"/>
                <a:ea typeface="Consolas"/>
                <a:cs typeface="Consolas"/>
                <a:sym typeface="Consolas"/>
              </a:rPr>
              <a:t>x</a:t>
            </a:r>
            <a:r>
              <a:rPr lang="en" sz="1600" baseline="-25000" dirty="0">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An Illustrative Example</a:t>
            </a:r>
          </a:p>
        </p:txBody>
      </p:sp>
      <p:sp>
        <p:nvSpPr>
          <p:cNvPr id="432" name="Shape 432"/>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2*v;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428" name="Shape 428"/>
          <p:cNvCxnSpPr/>
          <p:nvPr/>
        </p:nvCxnSpPr>
        <p:spPr>
          <a:xfrm rot="10800000" flipH="1">
            <a:off x="2617825" y="4456287"/>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8"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2"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3" name="Shape 746"/>
          <p:cNvSpPr txBox="1"/>
          <p:nvPr/>
        </p:nvSpPr>
        <p:spPr>
          <a:xfrm>
            <a:off x="4052925" y="3139701"/>
            <a:ext cx="1476652" cy="7719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x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sz="600" dirty="0">
              <a:latin typeface="Consolas"/>
              <a:ea typeface="Consolas"/>
              <a:cs typeface="Consolas"/>
              <a:sym typeface="Consolas"/>
            </a:endParaRPr>
          </a:p>
          <a:p>
            <a:pPr algn="ctr"/>
            <a:r>
              <a:rPr lang="en" sz="1600" dirty="0" smtClean="0">
                <a:latin typeface="Consolas"/>
                <a:ea typeface="Consolas"/>
                <a:cs typeface="Consolas"/>
                <a:sym typeface="Consolas"/>
              </a:rPr>
              <a:t>y </a:t>
            </a:r>
            <a:r>
              <a:rPr lang="en" sz="1600" dirty="0">
                <a:latin typeface="Consolas"/>
                <a:ea typeface="Consolas"/>
                <a:cs typeface="Consolas"/>
                <a:sym typeface="Consolas"/>
              </a:rPr>
              <a:t>= </a:t>
            </a:r>
            <a:r>
              <a:rPr lang="en-US" sz="1600" dirty="0" smtClean="0">
                <a:latin typeface="Consolas"/>
                <a:ea typeface="Consolas"/>
                <a:cs typeface="Consolas"/>
                <a:sym typeface="Consolas"/>
              </a:rPr>
              <a:t>15</a:t>
            </a:r>
          </a:p>
        </p:txBody>
      </p:sp>
      <p:sp>
        <p:nvSpPr>
          <p:cNvPr id="34" name="Shape 232"/>
          <p:cNvSpPr txBox="1"/>
          <p:nvPr/>
        </p:nvSpPr>
        <p:spPr>
          <a:xfrm>
            <a:off x="4225558" y="3809231"/>
            <a:ext cx="1141850" cy="365500"/>
          </a:xfrm>
          <a:prstGeom prst="rect">
            <a:avLst/>
          </a:prstGeom>
          <a:noFill/>
          <a:ln>
            <a:noFill/>
          </a:ln>
        </p:spPr>
        <p:txBody>
          <a:bodyPr lIns="91425" tIns="91425" rIns="91425" bIns="91425" anchor="t" anchorCtr="0">
            <a:noAutofit/>
          </a:bodyPr>
          <a:lstStyle/>
          <a:p>
            <a:pPr algn="ctr"/>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US" sz="1600" dirty="0" smtClean="0">
                <a:latin typeface="Consolas"/>
                <a:ea typeface="Consolas"/>
                <a:cs typeface="Consolas"/>
                <a:sym typeface="Consolas"/>
              </a:rPr>
              <a:t>30</a:t>
            </a:r>
            <a:endParaRPr lang="en" sz="1600" dirty="0">
              <a:latin typeface="Consolas"/>
              <a:ea typeface="Consolas"/>
              <a:cs typeface="Consolas"/>
              <a:sym typeface="Consolas"/>
            </a:endParaRPr>
          </a:p>
          <a:p>
            <a:pPr algn="ctr"/>
            <a:endParaRPr dirty="0">
              <a:latin typeface="Consolas"/>
              <a:ea typeface="Consolas"/>
              <a:cs typeface="Consolas"/>
              <a:sym typeface="Consolas"/>
            </a:endParaRPr>
          </a:p>
        </p:txBody>
      </p:sp>
      <p:sp>
        <p:nvSpPr>
          <p:cNvPr id="35" name="Rectangle 34"/>
          <p:cNvSpPr/>
          <p:nvPr/>
        </p:nvSpPr>
        <p:spPr>
          <a:xfrm>
            <a:off x="6079300" y="3847548"/>
            <a:ext cx="1045479" cy="338554"/>
          </a:xfrm>
          <a:prstGeom prst="rect">
            <a:avLst/>
          </a:prstGeom>
        </p:spPr>
        <p:txBody>
          <a:bodyPr wrap="none">
            <a:spAutoFit/>
          </a:bodyPr>
          <a:lstStyle/>
          <a:p>
            <a:r>
              <a:rPr lang="en" sz="1600" dirty="0">
                <a:solidFill>
                  <a:schemeClr val="dk1"/>
                </a:solidFill>
                <a:latin typeface="Consolas"/>
                <a:ea typeface="Consolas"/>
                <a:cs typeface="Consolas"/>
                <a:sym typeface="Consolas"/>
              </a:rPr>
              <a:t>z = 2*y</a:t>
            </a:r>
            <a:r>
              <a:rPr lang="en" sz="1600" baseline="-25000" dirty="0">
                <a:solidFill>
                  <a:schemeClr val="dk1"/>
                </a:solidFill>
                <a:latin typeface="Consolas"/>
                <a:ea typeface="Consolas"/>
                <a:cs typeface="Consolas"/>
                <a:sym typeface="Consolas"/>
              </a:rPr>
              <a:t>0</a:t>
            </a:r>
          </a:p>
        </p:txBody>
      </p:sp>
      <p:sp>
        <p:nvSpPr>
          <p:cNvPr id="38" name="Shape 347"/>
          <p:cNvSpPr txBox="1"/>
          <p:nvPr/>
        </p:nvSpPr>
        <p:spPr>
          <a:xfrm>
            <a:off x="7576143" y="3720575"/>
            <a:ext cx="1424400"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x</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a:latin typeface="Consolas"/>
                <a:ea typeface="Consolas"/>
                <a:cs typeface="Consolas"/>
                <a:sym typeface="Consolas"/>
              </a:rPr>
              <a:t>&gt;</a:t>
            </a:r>
            <a:r>
              <a:rPr lang="en" sz="1600" dirty="0" smtClean="0">
                <a:latin typeface="Consolas"/>
                <a:ea typeface="Consolas"/>
                <a:cs typeface="Consolas"/>
                <a:sym typeface="Consolas"/>
              </a:rPr>
              <a:t> </a:t>
            </a:r>
            <a:r>
              <a:rPr lang="en" sz="1600" dirty="0">
                <a:latin typeface="Consolas"/>
                <a:ea typeface="Consolas"/>
                <a:cs typeface="Consolas"/>
                <a:sym typeface="Consolas"/>
              </a:rPr>
              <a:t>y</a:t>
            </a:r>
            <a:r>
              <a:rPr lang="en" sz="1600" baseline="-25000" dirty="0">
                <a:latin typeface="Consolas"/>
                <a:ea typeface="Consolas"/>
                <a:cs typeface="Consolas"/>
                <a:sym typeface="Consolas"/>
              </a:rPr>
              <a:t>0</a:t>
            </a:r>
            <a:r>
              <a:rPr lang="en" sz="1600" dirty="0">
                <a:latin typeface="Consolas"/>
                <a:ea typeface="Consolas"/>
                <a:cs typeface="Consolas"/>
                <a:sym typeface="Consolas"/>
              </a:rPr>
              <a:t>+10</a:t>
            </a:r>
          </a:p>
        </p:txBody>
      </p:sp>
      <p:sp>
        <p:nvSpPr>
          <p:cNvPr id="39" name="Shape 247"/>
          <p:cNvSpPr txBox="1"/>
          <p:nvPr/>
        </p:nvSpPr>
        <p:spPr>
          <a:xfrm>
            <a:off x="7629924" y="3137100"/>
            <a:ext cx="1289877"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2*y</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smtClean="0">
                <a:latin typeface="Consolas"/>
                <a:ea typeface="Consolas"/>
                <a:cs typeface="Consolas"/>
                <a:sym typeface="Consolas"/>
              </a:rPr>
              <a:t>=</a:t>
            </a:r>
            <a:r>
              <a:rPr lang="en" sz="1600" dirty="0" smtClean="0">
                <a:latin typeface="Consolas"/>
                <a:ea typeface="Consolas"/>
                <a:cs typeface="Consolas"/>
                <a:sym typeface="Consolas"/>
              </a:rPr>
              <a:t>= </a:t>
            </a:r>
            <a:r>
              <a:rPr lang="en" sz="1600" dirty="0">
                <a:latin typeface="Consolas"/>
                <a:ea typeface="Consolas"/>
                <a:cs typeface="Consolas"/>
                <a:sym typeface="Consolas"/>
              </a:rPr>
              <a:t>x</a:t>
            </a:r>
            <a:r>
              <a:rPr lang="en" sz="1600" baseline="-25000" dirty="0">
                <a:latin typeface="Consolas"/>
                <a:ea typeface="Consolas"/>
                <a:cs typeface="Consolas"/>
                <a:sym typeface="Consolas"/>
              </a:rPr>
              <a:t>0</a:t>
            </a:r>
          </a:p>
        </p:txBody>
      </p:sp>
      <p:sp>
        <p:nvSpPr>
          <p:cNvPr id="40" name="Shape 637"/>
          <p:cNvSpPr/>
          <p:nvPr/>
        </p:nvSpPr>
        <p:spPr>
          <a:xfrm>
            <a:off x="2702399" y="4508317"/>
            <a:ext cx="2351325" cy="1409883"/>
          </a:xfrm>
          <a:prstGeom prst="irregularSeal1">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mn-lt"/>
                <a:ea typeface="Calibri Regular" charset="0"/>
                <a:cs typeface="Calibri Regular" charset="0"/>
                <a:sym typeface="Shadows Into Light"/>
              </a:rPr>
              <a:t>Program Error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Computation Tree</a:t>
            </a:r>
          </a:p>
        </p:txBody>
      </p:sp>
      <p:sp>
        <p:nvSpPr>
          <p:cNvPr id="455" name="Shape 455"/>
          <p:cNvSpPr txBox="1"/>
          <p:nvPr/>
        </p:nvSpPr>
        <p:spPr>
          <a:xfrm>
            <a:off x="1295400" y="3074375"/>
            <a:ext cx="1220100" cy="2702100"/>
          </a:xfrm>
          <a:prstGeom prst="rect">
            <a:avLst/>
          </a:prstGeom>
          <a:noFill/>
          <a:ln>
            <a:noFill/>
          </a:ln>
        </p:spPr>
        <p:txBody>
          <a:bodyPr lIns="91425" tIns="91425" rIns="91425" bIns="91425" anchor="ctr" anchorCtr="0">
            <a:noAutofit/>
          </a:bodyPr>
          <a:lstStyle/>
          <a:p>
            <a:r>
              <a:rPr lang="en" sz="2400" dirty="0">
                <a:latin typeface="Calibri Regular" charset="0"/>
                <a:ea typeface="Calibri Regular" charset="0"/>
                <a:cs typeface="Calibri Regular" charset="0"/>
                <a:sym typeface="Shadows Into Light"/>
              </a:rPr>
              <a:t> C1</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 C2</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¬C1</a:t>
            </a:r>
          </a:p>
          <a:p>
            <a:endParaRPr sz="2400" dirty="0">
              <a:latin typeface="Calibri Regular" charset="0"/>
              <a:ea typeface="Calibri Regular" charset="0"/>
              <a:cs typeface="Calibri Regular" charset="0"/>
              <a:sym typeface="Shadows Into Light"/>
            </a:endParaRPr>
          </a:p>
          <a:p>
            <a:r>
              <a:rPr lang="en" sz="2400" dirty="0">
                <a:solidFill>
                  <a:schemeClr val="dk1"/>
                </a:solidFill>
                <a:latin typeface="Calibri Regular" charset="0"/>
                <a:ea typeface="Calibri Regular" charset="0"/>
                <a:cs typeface="Calibri Regular" charset="0"/>
                <a:sym typeface="Shadows Into Light"/>
              </a:rPr>
              <a:t>¬C2</a:t>
            </a:r>
          </a:p>
        </p:txBody>
      </p:sp>
      <p:sp>
        <p:nvSpPr>
          <p:cNvPr id="456" name="Shape 456"/>
          <p:cNvSpPr txBox="1"/>
          <p:nvPr/>
        </p:nvSpPr>
        <p:spPr>
          <a:xfrm>
            <a:off x="3200400" y="3074375"/>
            <a:ext cx="1680900" cy="2702100"/>
          </a:xfrm>
          <a:prstGeom prst="rect">
            <a:avLst/>
          </a:prstGeom>
          <a:noFill/>
          <a:ln>
            <a:noFill/>
          </a:ln>
        </p:spPr>
        <p:txBody>
          <a:bodyPr lIns="91425" tIns="91425" rIns="91425" bIns="91425" anchor="ctr" anchorCtr="0">
            <a:noAutofit/>
          </a:bodyPr>
          <a:lstStyle/>
          <a:p>
            <a:r>
              <a:rPr lang="en" sz="2400" dirty="0">
                <a:latin typeface="Calibri Regular" charset="0"/>
                <a:ea typeface="Calibri Regular" charset="0"/>
                <a:cs typeface="Calibri Regular" charset="0"/>
                <a:sym typeface="Shadows Into Light"/>
              </a:rPr>
              <a:t>C1 ∧</a:t>
            </a:r>
            <a:r>
              <a:rPr lang="en" sz="2400" dirty="0">
                <a:solidFill>
                  <a:schemeClr val="dk1"/>
                </a:solidFill>
                <a:latin typeface="Calibri Regular" charset="0"/>
                <a:ea typeface="Calibri Regular" charset="0"/>
                <a:cs typeface="Calibri Regular" charset="0"/>
                <a:sym typeface="Shadows Into Light"/>
              </a:rPr>
              <a:t> C2 </a:t>
            </a:r>
          </a:p>
          <a:p>
            <a:endParaRPr sz="2400" dirty="0">
              <a:latin typeface="Calibri Regular" charset="0"/>
              <a:ea typeface="Calibri Regular" charset="0"/>
              <a:cs typeface="Calibri Regular" charset="0"/>
              <a:sym typeface="Shadows Into Light"/>
            </a:endParaRPr>
          </a:p>
          <a:p>
            <a:pPr>
              <a:buClr>
                <a:schemeClr val="dk1"/>
              </a:buClr>
              <a:buSzPct val="45833"/>
            </a:pPr>
            <a:r>
              <a:rPr lang="en" sz="2400" dirty="0">
                <a:solidFill>
                  <a:schemeClr val="dk1"/>
                </a:solidFill>
                <a:latin typeface="Calibri Regular" charset="0"/>
                <a:ea typeface="Calibri Regular" charset="0"/>
                <a:cs typeface="Calibri Regular" charset="0"/>
                <a:sym typeface="Shadows Into Light"/>
              </a:rPr>
              <a:t>C1 ∧ ¬C2</a:t>
            </a:r>
          </a:p>
          <a:p>
            <a:endParaRPr sz="2400" dirty="0">
              <a:solidFill>
                <a:schemeClr val="dk1"/>
              </a:solidFill>
              <a:latin typeface="Calibri Regular" charset="0"/>
              <a:ea typeface="Calibri Regular" charset="0"/>
              <a:cs typeface="Calibri Regular" charset="0"/>
              <a:sym typeface="Shadows Into Light"/>
            </a:endParaRPr>
          </a:p>
          <a:p>
            <a:r>
              <a:rPr lang="en" sz="2400" dirty="0">
                <a:solidFill>
                  <a:schemeClr val="dk1"/>
                </a:solidFill>
                <a:latin typeface="Calibri Regular" charset="0"/>
                <a:ea typeface="Calibri Regular" charset="0"/>
                <a:cs typeface="Calibri Regular" charset="0"/>
                <a:sym typeface="Shadows Into Light"/>
              </a:rPr>
              <a:t>¬C1 ∧ C2</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¬C1</a:t>
            </a:r>
            <a:r>
              <a:rPr lang="en" sz="2400" dirty="0">
                <a:solidFill>
                  <a:schemeClr val="dk1"/>
                </a:solidFill>
                <a:latin typeface="Calibri Regular" charset="0"/>
                <a:ea typeface="Calibri Regular" charset="0"/>
                <a:cs typeface="Calibri Regular" charset="0"/>
                <a:sym typeface="Shadows Into Light"/>
              </a:rPr>
              <a:t> ∧ ¬C2</a:t>
            </a:r>
          </a:p>
        </p:txBody>
      </p:sp>
      <p:sp>
        <p:nvSpPr>
          <p:cNvPr id="457" name="Shape 457"/>
          <p:cNvSpPr/>
          <p:nvPr/>
        </p:nvSpPr>
        <p:spPr>
          <a:xfrm>
            <a:off x="908065" y="317020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58" name="Shape 458"/>
          <p:cNvSpPr/>
          <p:nvPr/>
        </p:nvSpPr>
        <p:spPr>
          <a:xfrm>
            <a:off x="905169" y="3907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59" name="Shape 459"/>
          <p:cNvSpPr/>
          <p:nvPr/>
        </p:nvSpPr>
        <p:spPr>
          <a:xfrm>
            <a:off x="905169" y="4669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0" name="Shape 460"/>
          <p:cNvSpPr/>
          <p:nvPr/>
        </p:nvSpPr>
        <p:spPr>
          <a:xfrm>
            <a:off x="905169" y="53555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1" name="Shape 461"/>
          <p:cNvSpPr/>
          <p:nvPr/>
        </p:nvSpPr>
        <p:spPr>
          <a:xfrm>
            <a:off x="2764195" y="317020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2" name="Shape 462"/>
          <p:cNvSpPr/>
          <p:nvPr/>
        </p:nvSpPr>
        <p:spPr>
          <a:xfrm>
            <a:off x="2761300" y="3907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3" name="Shape 463"/>
          <p:cNvSpPr/>
          <p:nvPr/>
        </p:nvSpPr>
        <p:spPr>
          <a:xfrm>
            <a:off x="2761300" y="4669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4" name="Shape 464"/>
          <p:cNvSpPr/>
          <p:nvPr/>
        </p:nvSpPr>
        <p:spPr>
          <a:xfrm>
            <a:off x="2761300" y="53555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65" name="Shape 465"/>
          <p:cNvSpPr txBox="1"/>
          <p:nvPr/>
        </p:nvSpPr>
        <p:spPr>
          <a:xfrm>
            <a:off x="780750" y="1528646"/>
            <a:ext cx="7582500" cy="1223100"/>
          </a:xfrm>
          <a:prstGeom prst="rect">
            <a:avLst/>
          </a:prstGeom>
          <a:noFill/>
          <a:ln>
            <a:noFill/>
          </a:ln>
        </p:spPr>
        <p:txBody>
          <a:bodyPr lIns="91425" tIns="91425" rIns="91425" bIns="91425" anchor="ctr" anchorCtr="0">
            <a:noAutofit/>
          </a:bodyPr>
          <a:lstStyle/>
          <a:p>
            <a:r>
              <a:rPr lang="en" sz="2600" dirty="0">
                <a:latin typeface="+mn-lt"/>
                <a:ea typeface="Calibri Regular" charset="0"/>
                <a:cs typeface="Calibri Regular" charset="0"/>
                <a:sym typeface="Shadows Into Light"/>
              </a:rPr>
              <a:t>Check all constraints that DSE might possibly solve in exploring the computation tree shown below:</a:t>
            </a:r>
          </a:p>
        </p:txBody>
      </p:sp>
      <p:sp>
        <p:nvSpPr>
          <p:cNvPr id="24" name="Shape 485"/>
          <p:cNvSpPr/>
          <p:nvPr/>
        </p:nvSpPr>
        <p:spPr>
          <a:xfrm>
            <a:off x="6099850" y="3148777"/>
            <a:ext cx="977150" cy="501700"/>
          </a:xfrm>
          <a:prstGeom prst="flowChartDecision">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Consolas"/>
                <a:ea typeface="Consolas"/>
                <a:cs typeface="Consolas"/>
                <a:sym typeface="Consolas"/>
              </a:rPr>
              <a:t>C1</a:t>
            </a:r>
          </a:p>
        </p:txBody>
      </p:sp>
      <p:cxnSp>
        <p:nvCxnSpPr>
          <p:cNvPr id="25" name="Shape 486"/>
          <p:cNvCxnSpPr/>
          <p:nvPr/>
        </p:nvCxnSpPr>
        <p:spPr>
          <a:xfrm>
            <a:off x="7065700" y="3394525"/>
            <a:ext cx="359100" cy="748800"/>
          </a:xfrm>
          <a:prstGeom prst="straightConnector1">
            <a:avLst/>
          </a:prstGeom>
          <a:noFill/>
          <a:ln w="19050" cap="flat" cmpd="sng">
            <a:solidFill>
              <a:schemeClr val="dk2"/>
            </a:solidFill>
            <a:prstDash val="solid"/>
            <a:round/>
            <a:headEnd type="none" w="lg" len="lg"/>
            <a:tailEnd type="stealth" w="lg" len="lg"/>
          </a:ln>
        </p:spPr>
      </p:cxnSp>
      <p:sp>
        <p:nvSpPr>
          <p:cNvPr id="26" name="Shape 487"/>
          <p:cNvSpPr/>
          <p:nvPr/>
        </p:nvSpPr>
        <p:spPr>
          <a:xfrm>
            <a:off x="6960850" y="4143325"/>
            <a:ext cx="927900" cy="464300"/>
          </a:xfrm>
          <a:prstGeom prst="flowChartDecision">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C2</a:t>
            </a:r>
          </a:p>
        </p:txBody>
      </p:sp>
      <p:sp>
        <p:nvSpPr>
          <p:cNvPr id="27" name="Shape 488"/>
          <p:cNvSpPr txBox="1"/>
          <p:nvPr/>
        </p:nvSpPr>
        <p:spPr>
          <a:xfrm>
            <a:off x="5610350" y="3460875"/>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F</a:t>
            </a:r>
          </a:p>
        </p:txBody>
      </p:sp>
      <p:sp>
        <p:nvSpPr>
          <p:cNvPr id="28" name="Shape 489"/>
          <p:cNvSpPr txBox="1"/>
          <p:nvPr/>
        </p:nvSpPr>
        <p:spPr>
          <a:xfrm>
            <a:off x="7250950" y="3460875"/>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T</a:t>
            </a:r>
          </a:p>
        </p:txBody>
      </p:sp>
      <p:sp>
        <p:nvSpPr>
          <p:cNvPr id="29" name="Shape 490"/>
          <p:cNvSpPr txBox="1"/>
          <p:nvPr/>
        </p:nvSpPr>
        <p:spPr>
          <a:xfrm>
            <a:off x="8192052" y="4477683"/>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T</a:t>
            </a:r>
          </a:p>
        </p:txBody>
      </p:sp>
      <p:cxnSp>
        <p:nvCxnSpPr>
          <p:cNvPr id="30" name="Shape 491"/>
          <p:cNvCxnSpPr/>
          <p:nvPr/>
        </p:nvCxnSpPr>
        <p:spPr>
          <a:xfrm flipH="1">
            <a:off x="6570090" y="4369990"/>
            <a:ext cx="394200" cy="747600"/>
          </a:xfrm>
          <a:prstGeom prst="straightConnector1">
            <a:avLst/>
          </a:prstGeom>
          <a:noFill/>
          <a:ln w="19050" cap="flat" cmpd="sng">
            <a:solidFill>
              <a:schemeClr val="dk2"/>
            </a:solidFill>
            <a:prstDash val="solid"/>
            <a:round/>
            <a:headEnd type="none" w="lg" len="lg"/>
            <a:tailEnd type="stealth" w="lg" len="lg"/>
          </a:ln>
        </p:spPr>
      </p:cxnSp>
      <p:cxnSp>
        <p:nvCxnSpPr>
          <p:cNvPr id="31" name="Shape 492"/>
          <p:cNvCxnSpPr/>
          <p:nvPr/>
        </p:nvCxnSpPr>
        <p:spPr>
          <a:xfrm>
            <a:off x="7884266" y="4373536"/>
            <a:ext cx="384300" cy="720900"/>
          </a:xfrm>
          <a:prstGeom prst="straightConnector1">
            <a:avLst/>
          </a:prstGeom>
          <a:noFill/>
          <a:ln w="19050" cap="flat" cmpd="sng">
            <a:solidFill>
              <a:schemeClr val="dk2"/>
            </a:solidFill>
            <a:prstDash val="solid"/>
            <a:round/>
            <a:headEnd type="none" w="lg" len="lg"/>
            <a:tailEnd type="stealth" w="lg" len="lg"/>
          </a:ln>
        </p:spPr>
      </p:cxnSp>
      <p:cxnSp>
        <p:nvCxnSpPr>
          <p:cNvPr id="32" name="Shape 493"/>
          <p:cNvCxnSpPr/>
          <p:nvPr/>
        </p:nvCxnSpPr>
        <p:spPr>
          <a:xfrm flipH="1">
            <a:off x="5653452" y="3389548"/>
            <a:ext cx="439500" cy="778500"/>
          </a:xfrm>
          <a:prstGeom prst="straightConnector1">
            <a:avLst/>
          </a:prstGeom>
          <a:noFill/>
          <a:ln w="19050" cap="flat" cmpd="sng">
            <a:solidFill>
              <a:schemeClr val="dk2"/>
            </a:solidFill>
            <a:prstDash val="solid"/>
            <a:round/>
            <a:headEnd type="none" w="lg" len="lg"/>
            <a:tailEnd type="stealth" w="lg" len="lg"/>
          </a:ln>
        </p:spPr>
      </p:cxnSp>
      <p:sp>
        <p:nvSpPr>
          <p:cNvPr id="33" name="Shape 494"/>
          <p:cNvSpPr txBox="1"/>
          <p:nvPr/>
        </p:nvSpPr>
        <p:spPr>
          <a:xfrm>
            <a:off x="6418619" y="4428340"/>
            <a:ext cx="313799"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F</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Computation Tree</a:t>
            </a:r>
          </a:p>
        </p:txBody>
      </p:sp>
      <p:sp>
        <p:nvSpPr>
          <p:cNvPr id="471" name="Shape 471"/>
          <p:cNvSpPr txBox="1"/>
          <p:nvPr/>
        </p:nvSpPr>
        <p:spPr>
          <a:xfrm>
            <a:off x="1295400" y="3074375"/>
            <a:ext cx="1220100" cy="2702100"/>
          </a:xfrm>
          <a:prstGeom prst="rect">
            <a:avLst/>
          </a:prstGeom>
          <a:noFill/>
          <a:ln>
            <a:noFill/>
          </a:ln>
        </p:spPr>
        <p:txBody>
          <a:bodyPr lIns="91425" tIns="91425" rIns="91425" bIns="91425" anchor="ctr" anchorCtr="0">
            <a:noAutofit/>
          </a:bodyPr>
          <a:lstStyle/>
          <a:p>
            <a:r>
              <a:rPr lang="en" sz="2400" dirty="0">
                <a:latin typeface="Calibri Regular" charset="0"/>
                <a:ea typeface="Calibri Regular" charset="0"/>
                <a:cs typeface="Calibri Regular" charset="0"/>
                <a:sym typeface="Shadows Into Light"/>
              </a:rPr>
              <a:t> C1</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 C2</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¬C1</a:t>
            </a:r>
          </a:p>
          <a:p>
            <a:endParaRPr sz="2400" dirty="0">
              <a:latin typeface="Calibri Regular" charset="0"/>
              <a:ea typeface="Calibri Regular" charset="0"/>
              <a:cs typeface="Calibri Regular" charset="0"/>
              <a:sym typeface="Shadows Into Light"/>
            </a:endParaRPr>
          </a:p>
          <a:p>
            <a:r>
              <a:rPr lang="en" sz="2400" dirty="0">
                <a:solidFill>
                  <a:schemeClr val="dk1"/>
                </a:solidFill>
                <a:latin typeface="Calibri Regular" charset="0"/>
                <a:ea typeface="Calibri Regular" charset="0"/>
                <a:cs typeface="Calibri Regular" charset="0"/>
                <a:sym typeface="Shadows Into Light"/>
              </a:rPr>
              <a:t>¬C2</a:t>
            </a:r>
          </a:p>
        </p:txBody>
      </p:sp>
      <p:sp>
        <p:nvSpPr>
          <p:cNvPr id="472" name="Shape 472"/>
          <p:cNvSpPr txBox="1"/>
          <p:nvPr/>
        </p:nvSpPr>
        <p:spPr>
          <a:xfrm>
            <a:off x="3200400" y="3074375"/>
            <a:ext cx="1680900" cy="2702100"/>
          </a:xfrm>
          <a:prstGeom prst="rect">
            <a:avLst/>
          </a:prstGeom>
          <a:noFill/>
          <a:ln>
            <a:noFill/>
          </a:ln>
        </p:spPr>
        <p:txBody>
          <a:bodyPr lIns="91425" tIns="91425" rIns="91425" bIns="91425" anchor="ctr" anchorCtr="0">
            <a:noAutofit/>
          </a:bodyPr>
          <a:lstStyle/>
          <a:p>
            <a:r>
              <a:rPr lang="en" sz="2400" dirty="0">
                <a:latin typeface="Calibri Regular" charset="0"/>
                <a:ea typeface="Calibri Regular" charset="0"/>
                <a:cs typeface="Calibri Regular" charset="0"/>
                <a:sym typeface="Shadows Into Light"/>
              </a:rPr>
              <a:t>C1 ∧</a:t>
            </a:r>
            <a:r>
              <a:rPr lang="en" sz="2400" dirty="0">
                <a:solidFill>
                  <a:schemeClr val="dk1"/>
                </a:solidFill>
                <a:latin typeface="Calibri Regular" charset="0"/>
                <a:ea typeface="Calibri Regular" charset="0"/>
                <a:cs typeface="Calibri Regular" charset="0"/>
                <a:sym typeface="Shadows Into Light"/>
              </a:rPr>
              <a:t> C2 </a:t>
            </a:r>
          </a:p>
          <a:p>
            <a:endParaRPr sz="2400" dirty="0">
              <a:latin typeface="Calibri Regular" charset="0"/>
              <a:ea typeface="Calibri Regular" charset="0"/>
              <a:cs typeface="Calibri Regular" charset="0"/>
              <a:sym typeface="Shadows Into Light"/>
            </a:endParaRPr>
          </a:p>
          <a:p>
            <a:r>
              <a:rPr lang="en" sz="2400" dirty="0">
                <a:solidFill>
                  <a:schemeClr val="dk1"/>
                </a:solidFill>
                <a:latin typeface="Calibri Regular" charset="0"/>
                <a:ea typeface="Calibri Regular" charset="0"/>
                <a:cs typeface="Calibri Regular" charset="0"/>
                <a:sym typeface="Shadows Into Light"/>
              </a:rPr>
              <a:t>C1 ∧ ¬C2</a:t>
            </a:r>
          </a:p>
          <a:p>
            <a:endParaRPr sz="2400" dirty="0">
              <a:solidFill>
                <a:schemeClr val="dk1"/>
              </a:solidFill>
              <a:latin typeface="Calibri Regular" charset="0"/>
              <a:ea typeface="Calibri Regular" charset="0"/>
              <a:cs typeface="Calibri Regular" charset="0"/>
              <a:sym typeface="Shadows Into Light"/>
            </a:endParaRPr>
          </a:p>
          <a:p>
            <a:r>
              <a:rPr lang="en" sz="2400" dirty="0">
                <a:solidFill>
                  <a:schemeClr val="dk1"/>
                </a:solidFill>
                <a:latin typeface="Calibri Regular" charset="0"/>
                <a:ea typeface="Calibri Regular" charset="0"/>
                <a:cs typeface="Calibri Regular" charset="0"/>
                <a:sym typeface="Shadows Into Light"/>
              </a:rPr>
              <a:t>¬C1 ∧ C2</a:t>
            </a:r>
          </a:p>
          <a:p>
            <a:endParaRPr sz="2400" dirty="0">
              <a:latin typeface="Calibri Regular" charset="0"/>
              <a:ea typeface="Calibri Regular" charset="0"/>
              <a:cs typeface="Calibri Regular" charset="0"/>
              <a:sym typeface="Shadows Into Light"/>
            </a:endParaRPr>
          </a:p>
          <a:p>
            <a:r>
              <a:rPr lang="en" sz="2400" dirty="0">
                <a:latin typeface="Calibri Regular" charset="0"/>
                <a:ea typeface="Calibri Regular" charset="0"/>
                <a:cs typeface="Calibri Regular" charset="0"/>
                <a:sym typeface="Shadows Into Light"/>
              </a:rPr>
              <a:t>¬C1</a:t>
            </a:r>
            <a:r>
              <a:rPr lang="en" sz="2400" dirty="0">
                <a:solidFill>
                  <a:schemeClr val="dk1"/>
                </a:solidFill>
                <a:latin typeface="Calibri Regular" charset="0"/>
                <a:ea typeface="Calibri Regular" charset="0"/>
                <a:cs typeface="Calibri Regular" charset="0"/>
                <a:sym typeface="Shadows Into Light"/>
              </a:rPr>
              <a:t> ∧ ¬C2</a:t>
            </a:r>
          </a:p>
        </p:txBody>
      </p:sp>
      <p:sp>
        <p:nvSpPr>
          <p:cNvPr id="473" name="Shape 473"/>
          <p:cNvSpPr/>
          <p:nvPr/>
        </p:nvSpPr>
        <p:spPr>
          <a:xfrm>
            <a:off x="908065" y="317020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74" name="Shape 474"/>
          <p:cNvSpPr txBox="1"/>
          <p:nvPr/>
        </p:nvSpPr>
        <p:spPr>
          <a:xfrm>
            <a:off x="888873" y="3130965"/>
            <a:ext cx="399900" cy="407400"/>
          </a:xfrm>
          <a:prstGeom prst="rect">
            <a:avLst/>
          </a:prstGeom>
          <a:noFill/>
          <a:ln>
            <a:noFill/>
          </a:ln>
        </p:spPr>
        <p:txBody>
          <a:bodyPr lIns="91425" tIns="91425" rIns="91425" bIns="91425" anchor="ctr" anchorCtr="0">
            <a:noAutofit/>
          </a:bodyPr>
          <a:lstStyle/>
          <a:p>
            <a:pPr algn="ctr">
              <a:spcBef>
                <a:spcPts val="640"/>
              </a:spcBef>
              <a:buClr>
                <a:schemeClr val="dk1"/>
              </a:buClr>
              <a:buSzPct val="45833"/>
            </a:pPr>
            <a:r>
              <a:rPr lang="en" sz="2400" dirty="0">
                <a:solidFill>
                  <a:schemeClr val="dk1"/>
                </a:solidFill>
                <a:latin typeface="Calibri Regular" charset="0"/>
                <a:ea typeface="Calibri Regular" charset="0"/>
                <a:cs typeface="Calibri Regular" charset="0"/>
                <a:sym typeface="Shadows Into Light"/>
              </a:rPr>
              <a:t>✓</a:t>
            </a:r>
          </a:p>
        </p:txBody>
      </p:sp>
      <p:sp>
        <p:nvSpPr>
          <p:cNvPr id="475" name="Shape 475"/>
          <p:cNvSpPr/>
          <p:nvPr/>
        </p:nvSpPr>
        <p:spPr>
          <a:xfrm>
            <a:off x="905169" y="3907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76" name="Shape 476"/>
          <p:cNvSpPr/>
          <p:nvPr/>
        </p:nvSpPr>
        <p:spPr>
          <a:xfrm>
            <a:off x="905169" y="4669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77" name="Shape 477"/>
          <p:cNvSpPr txBox="1"/>
          <p:nvPr/>
        </p:nvSpPr>
        <p:spPr>
          <a:xfrm>
            <a:off x="885977" y="4630530"/>
            <a:ext cx="399900" cy="407400"/>
          </a:xfrm>
          <a:prstGeom prst="rect">
            <a:avLst/>
          </a:prstGeom>
          <a:noFill/>
          <a:ln>
            <a:noFill/>
          </a:ln>
        </p:spPr>
        <p:txBody>
          <a:bodyPr lIns="91425" tIns="91425" rIns="91425" bIns="91425" anchor="ctr" anchorCtr="0">
            <a:noAutofit/>
          </a:bodyPr>
          <a:lstStyle/>
          <a:p>
            <a:pPr algn="ctr">
              <a:spcBef>
                <a:spcPts val="640"/>
              </a:spcBef>
              <a:buClr>
                <a:schemeClr val="dk1"/>
              </a:buClr>
              <a:buSzPct val="45833"/>
            </a:pPr>
            <a:r>
              <a:rPr lang="en" sz="2400" dirty="0">
                <a:solidFill>
                  <a:schemeClr val="dk1"/>
                </a:solidFill>
                <a:latin typeface="Calibri Regular" charset="0"/>
                <a:ea typeface="Calibri Regular" charset="0"/>
                <a:cs typeface="Calibri Regular" charset="0"/>
                <a:sym typeface="Shadows Into Light"/>
              </a:rPr>
              <a:t>✓</a:t>
            </a:r>
          </a:p>
        </p:txBody>
      </p:sp>
      <p:sp>
        <p:nvSpPr>
          <p:cNvPr id="478" name="Shape 478"/>
          <p:cNvSpPr/>
          <p:nvPr/>
        </p:nvSpPr>
        <p:spPr>
          <a:xfrm>
            <a:off x="905169" y="53555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79" name="Shape 479"/>
          <p:cNvSpPr/>
          <p:nvPr/>
        </p:nvSpPr>
        <p:spPr>
          <a:xfrm>
            <a:off x="2764195" y="317020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80" name="Shape 480"/>
          <p:cNvSpPr txBox="1"/>
          <p:nvPr/>
        </p:nvSpPr>
        <p:spPr>
          <a:xfrm>
            <a:off x="2745003" y="3130965"/>
            <a:ext cx="399900" cy="407400"/>
          </a:xfrm>
          <a:prstGeom prst="rect">
            <a:avLst/>
          </a:prstGeom>
          <a:noFill/>
          <a:ln>
            <a:noFill/>
          </a:ln>
        </p:spPr>
        <p:txBody>
          <a:bodyPr lIns="91425" tIns="91425" rIns="91425" bIns="91425" anchor="ctr" anchorCtr="0">
            <a:noAutofit/>
          </a:bodyPr>
          <a:lstStyle/>
          <a:p>
            <a:pPr algn="ctr">
              <a:spcBef>
                <a:spcPts val="640"/>
              </a:spcBef>
            </a:pPr>
            <a:r>
              <a:rPr lang="en" sz="2400" dirty="0">
                <a:solidFill>
                  <a:schemeClr val="dk1"/>
                </a:solidFill>
                <a:latin typeface="Calibri Regular" charset="0"/>
                <a:ea typeface="Calibri Regular" charset="0"/>
                <a:cs typeface="Calibri Regular" charset="0"/>
                <a:sym typeface="Shadows Into Light"/>
              </a:rPr>
              <a:t>✓</a:t>
            </a:r>
          </a:p>
        </p:txBody>
      </p:sp>
      <p:sp>
        <p:nvSpPr>
          <p:cNvPr id="481" name="Shape 481"/>
          <p:cNvSpPr/>
          <p:nvPr/>
        </p:nvSpPr>
        <p:spPr>
          <a:xfrm>
            <a:off x="2761300" y="3907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82" name="Shape 482"/>
          <p:cNvSpPr txBox="1"/>
          <p:nvPr/>
        </p:nvSpPr>
        <p:spPr>
          <a:xfrm>
            <a:off x="2742107" y="3868530"/>
            <a:ext cx="399900" cy="407400"/>
          </a:xfrm>
          <a:prstGeom prst="rect">
            <a:avLst/>
          </a:prstGeom>
          <a:noFill/>
          <a:ln>
            <a:noFill/>
          </a:ln>
        </p:spPr>
        <p:txBody>
          <a:bodyPr lIns="91425" tIns="91425" rIns="91425" bIns="91425" anchor="ctr" anchorCtr="0">
            <a:noAutofit/>
          </a:bodyPr>
          <a:lstStyle/>
          <a:p>
            <a:pPr>
              <a:spcBef>
                <a:spcPts val="640"/>
              </a:spcBef>
            </a:pPr>
            <a:r>
              <a:rPr lang="en" sz="2400" dirty="0">
                <a:solidFill>
                  <a:schemeClr val="dk1"/>
                </a:solidFill>
                <a:latin typeface="Calibri Regular" charset="0"/>
                <a:ea typeface="Calibri Regular" charset="0"/>
                <a:cs typeface="Calibri Regular" charset="0"/>
                <a:sym typeface="Shadows Into Light"/>
              </a:rPr>
              <a:t>✓</a:t>
            </a:r>
          </a:p>
        </p:txBody>
      </p:sp>
      <p:sp>
        <p:nvSpPr>
          <p:cNvPr id="483" name="Shape 483"/>
          <p:cNvSpPr/>
          <p:nvPr/>
        </p:nvSpPr>
        <p:spPr>
          <a:xfrm>
            <a:off x="2761300" y="46697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84" name="Shape 484"/>
          <p:cNvSpPr/>
          <p:nvPr/>
        </p:nvSpPr>
        <p:spPr>
          <a:xfrm>
            <a:off x="2761300" y="53555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485" name="Shape 485"/>
          <p:cNvSpPr/>
          <p:nvPr/>
        </p:nvSpPr>
        <p:spPr>
          <a:xfrm>
            <a:off x="6099850" y="3148777"/>
            <a:ext cx="977150" cy="501700"/>
          </a:xfrm>
          <a:prstGeom prst="flowChartDecision">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Consolas"/>
                <a:ea typeface="Consolas"/>
                <a:cs typeface="Consolas"/>
                <a:sym typeface="Consolas"/>
              </a:rPr>
              <a:t>C1</a:t>
            </a:r>
          </a:p>
        </p:txBody>
      </p:sp>
      <p:cxnSp>
        <p:nvCxnSpPr>
          <p:cNvPr id="486" name="Shape 486"/>
          <p:cNvCxnSpPr>
            <a:endCxn id="487" idx="0"/>
          </p:cNvCxnSpPr>
          <p:nvPr/>
        </p:nvCxnSpPr>
        <p:spPr>
          <a:xfrm>
            <a:off x="7065700" y="3394525"/>
            <a:ext cx="359100" cy="748800"/>
          </a:xfrm>
          <a:prstGeom prst="straightConnector1">
            <a:avLst/>
          </a:prstGeom>
          <a:noFill/>
          <a:ln w="19050" cap="flat" cmpd="sng">
            <a:solidFill>
              <a:schemeClr val="dk2"/>
            </a:solidFill>
            <a:prstDash val="solid"/>
            <a:round/>
            <a:headEnd type="none" w="lg" len="lg"/>
            <a:tailEnd type="stealth" w="lg" len="lg"/>
          </a:ln>
        </p:spPr>
      </p:cxnSp>
      <p:sp>
        <p:nvSpPr>
          <p:cNvPr id="487" name="Shape 487"/>
          <p:cNvSpPr/>
          <p:nvPr/>
        </p:nvSpPr>
        <p:spPr>
          <a:xfrm>
            <a:off x="6960850" y="4143325"/>
            <a:ext cx="927900" cy="464300"/>
          </a:xfrm>
          <a:prstGeom prst="flowChartDecision">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C2</a:t>
            </a:r>
          </a:p>
        </p:txBody>
      </p:sp>
      <p:sp>
        <p:nvSpPr>
          <p:cNvPr id="488" name="Shape 488"/>
          <p:cNvSpPr txBox="1"/>
          <p:nvPr/>
        </p:nvSpPr>
        <p:spPr>
          <a:xfrm>
            <a:off x="5610350" y="3460875"/>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F</a:t>
            </a:r>
          </a:p>
        </p:txBody>
      </p:sp>
      <p:sp>
        <p:nvSpPr>
          <p:cNvPr id="489" name="Shape 489"/>
          <p:cNvSpPr txBox="1"/>
          <p:nvPr/>
        </p:nvSpPr>
        <p:spPr>
          <a:xfrm>
            <a:off x="7250950" y="3460875"/>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T</a:t>
            </a:r>
          </a:p>
        </p:txBody>
      </p:sp>
      <p:sp>
        <p:nvSpPr>
          <p:cNvPr id="490" name="Shape 490"/>
          <p:cNvSpPr txBox="1"/>
          <p:nvPr/>
        </p:nvSpPr>
        <p:spPr>
          <a:xfrm>
            <a:off x="8192052" y="4477683"/>
            <a:ext cx="313800"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T</a:t>
            </a:r>
          </a:p>
        </p:txBody>
      </p:sp>
      <p:cxnSp>
        <p:nvCxnSpPr>
          <p:cNvPr id="491" name="Shape 491"/>
          <p:cNvCxnSpPr/>
          <p:nvPr/>
        </p:nvCxnSpPr>
        <p:spPr>
          <a:xfrm flipH="1">
            <a:off x="6570090" y="4369990"/>
            <a:ext cx="394200" cy="747600"/>
          </a:xfrm>
          <a:prstGeom prst="straightConnector1">
            <a:avLst/>
          </a:prstGeom>
          <a:noFill/>
          <a:ln w="19050" cap="flat" cmpd="sng">
            <a:solidFill>
              <a:schemeClr val="dk2"/>
            </a:solidFill>
            <a:prstDash val="solid"/>
            <a:round/>
            <a:headEnd type="none" w="lg" len="lg"/>
            <a:tailEnd type="stealth" w="lg" len="lg"/>
          </a:ln>
        </p:spPr>
      </p:cxnSp>
      <p:cxnSp>
        <p:nvCxnSpPr>
          <p:cNvPr id="492" name="Shape 492"/>
          <p:cNvCxnSpPr/>
          <p:nvPr/>
        </p:nvCxnSpPr>
        <p:spPr>
          <a:xfrm>
            <a:off x="7884266" y="4373536"/>
            <a:ext cx="384300" cy="720900"/>
          </a:xfrm>
          <a:prstGeom prst="straightConnector1">
            <a:avLst/>
          </a:prstGeom>
          <a:noFill/>
          <a:ln w="19050" cap="flat" cmpd="sng">
            <a:solidFill>
              <a:schemeClr val="dk2"/>
            </a:solidFill>
            <a:prstDash val="solid"/>
            <a:round/>
            <a:headEnd type="none" w="lg" len="lg"/>
            <a:tailEnd type="stealth" w="lg" len="lg"/>
          </a:ln>
        </p:spPr>
      </p:cxnSp>
      <p:cxnSp>
        <p:nvCxnSpPr>
          <p:cNvPr id="493" name="Shape 493"/>
          <p:cNvCxnSpPr/>
          <p:nvPr/>
        </p:nvCxnSpPr>
        <p:spPr>
          <a:xfrm flipH="1">
            <a:off x="5653452" y="3389548"/>
            <a:ext cx="439500" cy="778500"/>
          </a:xfrm>
          <a:prstGeom prst="straightConnector1">
            <a:avLst/>
          </a:prstGeom>
          <a:noFill/>
          <a:ln w="19050" cap="flat" cmpd="sng">
            <a:solidFill>
              <a:schemeClr val="dk2"/>
            </a:solidFill>
            <a:prstDash val="solid"/>
            <a:round/>
            <a:headEnd type="none" w="lg" len="lg"/>
            <a:tailEnd type="stealth" w="lg" len="lg"/>
          </a:ln>
        </p:spPr>
      </p:cxnSp>
      <p:sp>
        <p:nvSpPr>
          <p:cNvPr id="494" name="Shape 494"/>
          <p:cNvSpPr txBox="1"/>
          <p:nvPr/>
        </p:nvSpPr>
        <p:spPr>
          <a:xfrm>
            <a:off x="6418619" y="4428340"/>
            <a:ext cx="313799" cy="426900"/>
          </a:xfrm>
          <a:prstGeom prst="rect">
            <a:avLst/>
          </a:prstGeom>
          <a:noFill/>
          <a:ln>
            <a:noFill/>
          </a:ln>
        </p:spPr>
        <p:txBody>
          <a:bodyPr lIns="91425" tIns="91425" rIns="91425" bIns="91425" anchor="t" anchorCtr="0">
            <a:noAutofit/>
          </a:bodyPr>
          <a:lstStyle/>
          <a:p>
            <a:r>
              <a:rPr lang="en" sz="2000">
                <a:latin typeface="Consolas"/>
                <a:ea typeface="Consolas"/>
                <a:cs typeface="Consolas"/>
                <a:sym typeface="Consolas"/>
              </a:rPr>
              <a:t>F</a:t>
            </a:r>
          </a:p>
        </p:txBody>
      </p:sp>
      <p:sp>
        <p:nvSpPr>
          <p:cNvPr id="29" name="Shape 465"/>
          <p:cNvSpPr txBox="1"/>
          <p:nvPr/>
        </p:nvSpPr>
        <p:spPr>
          <a:xfrm>
            <a:off x="780750" y="1528646"/>
            <a:ext cx="7582500" cy="1223100"/>
          </a:xfrm>
          <a:prstGeom prst="rect">
            <a:avLst/>
          </a:prstGeom>
          <a:noFill/>
          <a:ln>
            <a:noFill/>
          </a:ln>
        </p:spPr>
        <p:txBody>
          <a:bodyPr lIns="91425" tIns="91425" rIns="91425" bIns="91425" anchor="ctr" anchorCtr="0">
            <a:noAutofit/>
          </a:bodyPr>
          <a:lstStyle/>
          <a:p>
            <a:r>
              <a:rPr lang="en" sz="2600" dirty="0">
                <a:latin typeface="+mn-lt"/>
                <a:ea typeface="Calibri Regular" charset="0"/>
                <a:cs typeface="Calibri Regular" charset="0"/>
                <a:sym typeface="Shadows Into Light"/>
              </a:rPr>
              <a:t>Check all constraints that DSE might possibly solve in exploring the computation tree shown below: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More Complex Example</a:t>
            </a:r>
          </a:p>
        </p:txBody>
      </p:sp>
      <p:sp>
        <p:nvSpPr>
          <p:cNvPr id="504" name="Shape 504"/>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505" name="Shape 505"/>
          <p:cNvCxnSpPr/>
          <p:nvPr/>
        </p:nvCxnSpPr>
        <p:spPr>
          <a:xfrm rot="10800000" flipH="1">
            <a:off x="2617825" y="351330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0"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9" name="Shape 51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22" name="Shape 522"/>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sp>
        <p:nvSpPr>
          <p:cNvPr id="524"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31"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cxnSp>
        <p:nvCxnSpPr>
          <p:cNvPr id="18" name="Shape 598"/>
          <p:cNvCxnSpPr/>
          <p:nvPr/>
        </p:nvCxnSpPr>
        <p:spPr>
          <a:xfrm rot="10800000" flipH="1">
            <a:off x="2617825" y="3818105"/>
            <a:ext cx="520800" cy="9600"/>
          </a:xfrm>
          <a:prstGeom prst="straightConnector1">
            <a:avLst/>
          </a:prstGeom>
          <a:noFill/>
          <a:ln w="38100" cap="flat" cmpd="sng">
            <a:solidFill>
              <a:schemeClr val="dk2"/>
            </a:solidFill>
            <a:prstDash val="solid"/>
            <a:round/>
            <a:headEnd type="triangle" w="lg" len="lg"/>
            <a:tailEnd type="none" w="lg" len="lg"/>
          </a:ln>
        </p:spPr>
      </p:cxnSp>
      <p:sp>
        <p:nvSpPr>
          <p:cNvPr id="20"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Tree>
    <p:extLst>
      <p:ext uri="{BB962C8B-B14F-4D97-AF65-F5344CB8AC3E}">
        <p14:creationId xmlns:p14="http://schemas.microsoft.com/office/powerpoint/2010/main" val="114094555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4"/>
                                        </p:tgtEl>
                                        <p:attrNameLst>
                                          <p:attrName>style.visibility</p:attrName>
                                        </p:attrNameLst>
                                      </p:cBhvr>
                                      <p:to>
                                        <p:strVal val="visible"/>
                                      </p:to>
                                    </p:set>
                                    <p:animEffect transition="in" filter="dissolve">
                                      <p:cBhvr>
                                        <p:cTn id="7" dur="500"/>
                                        <p:tgtEl>
                                          <p:spTgt spid="5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9" name="Shape 51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22" name="Shape 522"/>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sp>
        <p:nvSpPr>
          <p:cNvPr id="520" name="Shape 520"/>
          <p:cNvSpPr txBox="1"/>
          <p:nvPr/>
        </p:nvSpPr>
        <p:spPr>
          <a:xfrm>
            <a:off x="7495025" y="3168175"/>
            <a:ext cx="1598100" cy="643876"/>
          </a:xfrm>
          <a:prstGeom prst="rect">
            <a:avLst/>
          </a:prstGeom>
          <a:noFill/>
          <a:ln>
            <a:noFill/>
          </a:ln>
        </p:spPr>
        <p:txBody>
          <a:bodyPr lIns="91425" tIns="91425" rIns="91425" bIns="91425" anchor="t" anchorCtr="0">
            <a:noAutofit/>
          </a:bodyPr>
          <a:lstStyle/>
          <a:p>
            <a:pPr algn="ctr">
              <a:buClr>
                <a:schemeClr val="dk1"/>
              </a:buClr>
              <a:buSzPct val="91666"/>
            </a:pP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p:txBody>
      </p:sp>
      <p:cxnSp>
        <p:nvCxnSpPr>
          <p:cNvPr id="523" name="Shape 523"/>
          <p:cNvCxnSpPr/>
          <p:nvPr/>
        </p:nvCxnSpPr>
        <p:spPr>
          <a:xfrm rot="10800000" flipH="1">
            <a:off x="789025" y="4908655"/>
            <a:ext cx="520800" cy="9600"/>
          </a:xfrm>
          <a:prstGeom prst="straightConnector1">
            <a:avLst/>
          </a:prstGeom>
          <a:noFill/>
          <a:ln w="38100" cap="flat" cmpd="sng">
            <a:solidFill>
              <a:schemeClr val="dk2"/>
            </a:solidFill>
            <a:prstDash val="solid"/>
            <a:round/>
            <a:headEnd type="triangle" w="lg" len="lg"/>
            <a:tailEnd type="none" w="lg" len="lg"/>
          </a:ln>
        </p:spPr>
      </p:cxnSp>
      <p:sp>
        <p:nvSpPr>
          <p:cNvPr id="524"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526" name="Shape 526"/>
          <p:cNvSpPr txBox="1"/>
          <p:nvPr/>
        </p:nvSpPr>
        <p:spPr>
          <a:xfrm>
            <a:off x="4495800" y="4390775"/>
            <a:ext cx="4000500" cy="9093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200" dirty="0" err="1">
                <a:latin typeface="Consolas"/>
                <a:ea typeface="Consolas"/>
                <a:cs typeface="Consolas"/>
                <a:sym typeface="Consolas"/>
              </a:rPr>
              <a:t>secure_hash</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 == x</a:t>
            </a:r>
            <a:r>
              <a:rPr lang="en" sz="1600" baseline="-25000" dirty="0">
                <a:solidFill>
                  <a:schemeClr val="dk1"/>
                </a:solidFill>
                <a:latin typeface="Consolas"/>
                <a:ea typeface="Consolas"/>
                <a:cs typeface="Consolas"/>
                <a:sym typeface="Consolas"/>
              </a:rPr>
              <a:t>0</a:t>
            </a:r>
          </a:p>
          <a:p>
            <a:endParaRPr sz="1000" dirty="0">
              <a:solidFill>
                <a:srgbClr val="CC0000"/>
              </a:solidFill>
              <a:latin typeface="Calibri Regular" charset="0"/>
              <a:ea typeface="Calibri Regular" charset="0"/>
              <a:cs typeface="Calibri Regular" charset="0"/>
              <a:sym typeface="Shadows Into Light"/>
            </a:endParaRPr>
          </a:p>
          <a:p>
            <a:pPr algn="ctr"/>
            <a:r>
              <a:rPr lang="en" sz="2000" dirty="0">
                <a:solidFill>
                  <a:srgbClr val="CC0000"/>
                </a:solidFill>
                <a:latin typeface="Calibri Regular" charset="0"/>
                <a:ea typeface="Calibri Regular" charset="0"/>
                <a:cs typeface="Calibri Regular" charset="0"/>
                <a:sym typeface="Shadows Into Light"/>
              </a:rPr>
              <a:t>Don’t know how to solve! Stuck?</a:t>
            </a:r>
          </a:p>
        </p:txBody>
      </p:sp>
      <p:sp>
        <p:nvSpPr>
          <p:cNvPr id="29"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0"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31"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dissolve">
                                      <p:cBhvr>
                                        <p:cTn id="7" dur="500"/>
                                        <p:tgtEl>
                                          <p:spTgt spid="5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2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2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26">
                                            <p:txEl>
                                              <p:pRg st="2" end="2"/>
                                            </p:txEl>
                                          </p:spTgt>
                                        </p:tgtEl>
                                        <p:attrNameLst>
                                          <p:attrName>style.visibility</p:attrName>
                                        </p:attrNameLst>
                                      </p:cBhvr>
                                      <p:to>
                                        <p:strVal val="visible"/>
                                      </p:to>
                                    </p:set>
                                    <p:animEffect transition="in" filter="dissolve">
                                      <p:cBhvr>
                                        <p:cTn id="18" dur="500"/>
                                        <p:tgtEl>
                                          <p:spTgt spid="5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p:bldP spid="5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9" name="Shape 53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40" name="Shape 540"/>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541" name="Shape 541"/>
          <p:cNvCxnSpPr/>
          <p:nvPr/>
        </p:nvCxnSpPr>
        <p:spPr>
          <a:xfrm rot="10800000" flipH="1">
            <a:off x="789025" y="4944280"/>
            <a:ext cx="520800" cy="9600"/>
          </a:xfrm>
          <a:prstGeom prst="straightConnector1">
            <a:avLst/>
          </a:prstGeom>
          <a:noFill/>
          <a:ln w="38100" cap="flat" cmpd="sng">
            <a:solidFill>
              <a:schemeClr val="dk2"/>
            </a:solidFill>
            <a:prstDash val="solid"/>
            <a:round/>
            <a:headEnd type="triangle" w="lg" len="lg"/>
            <a:tailEnd type="none" w="lg" len="lg"/>
          </a:ln>
        </p:spPr>
      </p:cxnSp>
      <p:sp>
        <p:nvSpPr>
          <p:cNvPr id="545" name="Shape 545"/>
          <p:cNvSpPr txBox="1"/>
          <p:nvPr/>
        </p:nvSpPr>
        <p:spPr>
          <a:xfrm>
            <a:off x="1864250" y="4426575"/>
            <a:ext cx="2896800" cy="1172100"/>
          </a:xfrm>
          <a:prstGeom prst="rect">
            <a:avLst/>
          </a:prstGeom>
          <a:noFill/>
          <a:ln>
            <a:noFill/>
          </a:ln>
        </p:spPr>
        <p:txBody>
          <a:bodyPr lIns="91425" tIns="91425" rIns="91425" bIns="91425" anchor="ctr" anchorCtr="0">
            <a:noAutofit/>
          </a:bodyPr>
          <a:lstStyle/>
          <a:p>
            <a:pPr algn="ctr"/>
            <a:endParaRPr/>
          </a:p>
        </p:txBody>
      </p:sp>
      <p:cxnSp>
        <p:nvCxnSpPr>
          <p:cNvPr id="23"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4"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5"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6"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8"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9"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1"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sp>
        <p:nvSpPr>
          <p:cNvPr id="32"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3" name="Shape 526"/>
          <p:cNvSpPr txBox="1"/>
          <p:nvPr/>
        </p:nvSpPr>
        <p:spPr>
          <a:xfrm>
            <a:off x="4495800" y="4390775"/>
            <a:ext cx="4000500" cy="9093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200" dirty="0" err="1">
                <a:latin typeface="Consolas"/>
                <a:ea typeface="Consolas"/>
                <a:cs typeface="Consolas"/>
                <a:sym typeface="Consolas"/>
              </a:rPr>
              <a:t>secure_hash</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 == x</a:t>
            </a:r>
            <a:r>
              <a:rPr lang="en" sz="1600" baseline="-25000" dirty="0">
                <a:solidFill>
                  <a:schemeClr val="dk1"/>
                </a:solidFill>
                <a:latin typeface="Consolas"/>
                <a:ea typeface="Consolas"/>
                <a:cs typeface="Consolas"/>
                <a:sym typeface="Consolas"/>
              </a:rPr>
              <a:t>0</a:t>
            </a:r>
          </a:p>
          <a:p>
            <a:endParaRPr sz="1000" dirty="0">
              <a:solidFill>
                <a:srgbClr val="CC0000"/>
              </a:solidFill>
              <a:latin typeface="Calibri Regular" charset="0"/>
              <a:ea typeface="Calibri Regular" charset="0"/>
              <a:cs typeface="Calibri Regular" charset="0"/>
              <a:sym typeface="Shadows Into Light"/>
            </a:endParaRPr>
          </a:p>
          <a:p>
            <a:pPr algn="ctr"/>
            <a:r>
              <a:rPr lang="en" sz="2000" dirty="0">
                <a:solidFill>
                  <a:srgbClr val="CC0000"/>
                </a:solidFill>
                <a:latin typeface="Calibri Regular" charset="0"/>
                <a:ea typeface="Calibri Regular" charset="0"/>
                <a:cs typeface="Calibri Regular" charset="0"/>
                <a:sym typeface="Shadows Into Light"/>
              </a:rPr>
              <a:t>Don’t know how to solve! Stuck?</a:t>
            </a:r>
          </a:p>
        </p:txBody>
      </p:sp>
      <p:sp>
        <p:nvSpPr>
          <p:cNvPr id="547" name="Shape 547"/>
          <p:cNvSpPr/>
          <p:nvPr/>
        </p:nvSpPr>
        <p:spPr>
          <a:xfrm>
            <a:off x="350691" y="4480585"/>
            <a:ext cx="3656400" cy="1172100"/>
          </a:xfrm>
          <a:prstGeom prst="wedgeEllipseCallout">
            <a:avLst>
              <a:gd name="adj1" fmla="val 79793"/>
              <a:gd name="adj2" fmla="val -26667"/>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2000" dirty="0">
                <a:solidFill>
                  <a:schemeClr val="dk1"/>
                </a:solidFill>
                <a:latin typeface="Calibri Regular" charset="0"/>
                <a:ea typeface="Calibri Regular" charset="0"/>
                <a:cs typeface="Calibri Regular" charset="0"/>
                <a:sym typeface="Shadows Into Light"/>
              </a:rPr>
              <a:t>Not stuck! Use concrete state: replace </a:t>
            </a:r>
            <a:r>
              <a:rPr lang="en" sz="2000" b="1" dirty="0">
                <a:solidFill>
                  <a:schemeClr val="dk1"/>
                </a:solidFill>
                <a:latin typeface="Consolas"/>
                <a:ea typeface="Consolas"/>
                <a:cs typeface="Consolas"/>
                <a:sym typeface="Consolas"/>
              </a:rPr>
              <a:t>y</a:t>
            </a:r>
            <a:r>
              <a:rPr lang="en" sz="2000" b="1" baseline="-25000" dirty="0">
                <a:solidFill>
                  <a:schemeClr val="dk1"/>
                </a:solidFill>
                <a:latin typeface="Consolas"/>
                <a:ea typeface="Consolas"/>
                <a:cs typeface="Consolas"/>
                <a:sym typeface="Consolas"/>
              </a:rPr>
              <a:t>0</a:t>
            </a:r>
            <a:r>
              <a:rPr lang="en" sz="2000" dirty="0">
                <a:solidFill>
                  <a:schemeClr val="dk1"/>
                </a:solidFill>
                <a:latin typeface="Calibri Regular" charset="0"/>
                <a:ea typeface="Calibri Regular" charset="0"/>
                <a:cs typeface="Calibri Regular" charset="0"/>
                <a:sym typeface="Shadows Into Light"/>
              </a:rPr>
              <a:t> by 7</a:t>
            </a:r>
          </a:p>
        </p:txBody>
      </p:sp>
      <p:sp>
        <p:nvSpPr>
          <p:cNvPr id="34"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5"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36" name="Shape 520"/>
          <p:cNvSpPr txBox="1"/>
          <p:nvPr/>
        </p:nvSpPr>
        <p:spPr>
          <a:xfrm>
            <a:off x="7495025" y="3168175"/>
            <a:ext cx="1598100" cy="643876"/>
          </a:xfrm>
          <a:prstGeom prst="rect">
            <a:avLst/>
          </a:prstGeom>
          <a:noFill/>
          <a:ln>
            <a:noFill/>
          </a:ln>
        </p:spPr>
        <p:txBody>
          <a:bodyPr lIns="91425" tIns="91425" rIns="91425" bIns="91425" anchor="t" anchorCtr="0">
            <a:noAutofit/>
          </a:bodyPr>
          <a:lstStyle/>
          <a:p>
            <a:pPr algn="ctr">
              <a:buClr>
                <a:schemeClr val="dk1"/>
              </a:buClr>
              <a:buSzPct val="91666"/>
            </a:pP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60" name="Shape 56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61" name="Shape 561"/>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562" name="Shape 562"/>
          <p:cNvCxnSpPr/>
          <p:nvPr/>
        </p:nvCxnSpPr>
        <p:spPr>
          <a:xfrm rot="10800000" flipH="1">
            <a:off x="789025" y="490865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sp>
        <p:nvSpPr>
          <p:cNvPr id="29"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0" name="Shape 520"/>
          <p:cNvSpPr txBox="1"/>
          <p:nvPr/>
        </p:nvSpPr>
        <p:spPr>
          <a:xfrm>
            <a:off x="7495025" y="3168175"/>
            <a:ext cx="1598100" cy="643876"/>
          </a:xfrm>
          <a:prstGeom prst="rect">
            <a:avLst/>
          </a:prstGeom>
          <a:noFill/>
          <a:ln>
            <a:noFill/>
          </a:ln>
        </p:spPr>
        <p:txBody>
          <a:bodyPr lIns="91425" tIns="91425" rIns="91425" bIns="91425" anchor="t" anchorCtr="0">
            <a:noAutofit/>
          </a:bodyPr>
          <a:lstStyle/>
          <a:p>
            <a:pPr algn="ctr">
              <a:buClr>
                <a:schemeClr val="dk1"/>
              </a:buClr>
              <a:buSzPct val="91666"/>
            </a:pP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p:txBody>
      </p:sp>
      <p:sp>
        <p:nvSpPr>
          <p:cNvPr id="31" name="Shape 746"/>
          <p:cNvSpPr txBox="1"/>
          <p:nvPr/>
        </p:nvSpPr>
        <p:spPr>
          <a:xfrm>
            <a:off x="4052925" y="3127000"/>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a:t>
            </a:r>
            <a:r>
              <a:rPr lang="en" sz="1600" dirty="0" smtClean="0">
                <a:latin typeface="Consolas"/>
                <a:ea typeface="Consolas"/>
                <a:cs typeface="Consolas"/>
                <a:sym typeface="Consolas"/>
              </a:rPr>
              <a:t>7</a:t>
            </a:r>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2"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566" name="Shape 566"/>
          <p:cNvSpPr txBox="1"/>
          <p:nvPr/>
        </p:nvSpPr>
        <p:spPr>
          <a:xfrm>
            <a:off x="4668000" y="4378075"/>
            <a:ext cx="3841000" cy="9093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 == x</a:t>
            </a:r>
            <a:r>
              <a:rPr lang="en" sz="1600" baseline="-25000" dirty="0">
                <a:solidFill>
                  <a:schemeClr val="dk1"/>
                </a:solidFill>
                <a:latin typeface="Consolas"/>
                <a:ea typeface="Consolas"/>
                <a:cs typeface="Consolas"/>
                <a:sym typeface="Consolas"/>
              </a:rPr>
              <a:t>0</a:t>
            </a:r>
          </a:p>
          <a:p>
            <a:endParaRPr sz="1000" dirty="0">
              <a:solidFill>
                <a:srgbClr val="CC0000"/>
              </a:solidFill>
              <a:latin typeface="Calibri Regular" charset="0"/>
              <a:ea typeface="Calibri Regular" charset="0"/>
              <a:cs typeface="Calibri Regular" charset="0"/>
              <a:sym typeface="Shadows Into Light"/>
            </a:endParaRPr>
          </a:p>
          <a:p>
            <a:pPr algn="ctr">
              <a:buClr>
                <a:schemeClr val="dk1"/>
              </a:buClr>
            </a:pPr>
            <a:r>
              <a:rPr lang="en" sz="1600" b="1" dirty="0">
                <a:solidFill>
                  <a:schemeClr val="dk1"/>
                </a:solidFill>
                <a:latin typeface="Consolas"/>
                <a:ea typeface="Consolas"/>
                <a:cs typeface="Consolas"/>
                <a:sym typeface="Consolas"/>
              </a:rPr>
              <a:t>Solution:</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601...129, y</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7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6">
                                            <p:txEl>
                                              <p:pRg st="2" end="2"/>
                                            </p:txEl>
                                          </p:spTgt>
                                        </p:tgtEl>
                                        <p:attrNameLst>
                                          <p:attrName>style.visibility</p:attrName>
                                        </p:attrNameLst>
                                      </p:cBhvr>
                                      <p:to>
                                        <p:strVal val="visible"/>
                                      </p:to>
                                    </p:set>
                                    <p:animEffect transition="in" filter="dissolve">
                                      <p:cBhvr>
                                        <p:cTn id="7" dur="500"/>
                                        <p:tgtEl>
                                          <p:spTgt spid="5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Approach</a:t>
            </a:r>
          </a:p>
        </p:txBody>
      </p:sp>
      <p:sp>
        <p:nvSpPr>
          <p:cNvPr id="101" name="Shape 101"/>
          <p:cNvSpPr txBox="1">
            <a:spLocks noGrp="1"/>
          </p:cNvSpPr>
          <p:nvPr>
            <p:ph idx="1"/>
          </p:nvPr>
        </p:nvSpPr>
        <p:spPr>
          <a:xfrm>
            <a:off x="330200" y="1600201"/>
            <a:ext cx="8509000" cy="4525963"/>
          </a:xfrm>
          <a:prstGeom prst="rect">
            <a:avLst/>
          </a:prstGeom>
          <a:noFill/>
          <a:ln>
            <a:noFill/>
          </a:ln>
        </p:spPr>
        <p:txBody>
          <a:bodyPr vert="horz" lIns="91425" tIns="45700" rIns="91425" bIns="45700" rtlCol="0" anchor="t" anchorCtr="0">
            <a:noAutofit/>
          </a:bodyPr>
          <a:lstStyle/>
          <a:p>
            <a:pPr>
              <a:spcBef>
                <a:spcPts val="590"/>
              </a:spcBef>
              <a:buClr>
                <a:srgbClr val="9900FF"/>
              </a:buClr>
              <a:buSzPct val="100000"/>
              <a:buFont typeface="Shadows Into Light"/>
              <a:buChar char="•"/>
            </a:pPr>
            <a:r>
              <a:rPr lang="en" sz="3000" dirty="0">
                <a:solidFill>
                  <a:srgbClr val="9900FF"/>
                </a:solidFill>
                <a:ea typeface="Calibri Regular" charset="0"/>
                <a:cs typeface="Calibri Regular" charset="0"/>
                <a:sym typeface="Shadows Into Light"/>
              </a:rPr>
              <a:t>Dynamic Symbolic Execution</a:t>
            </a:r>
          </a:p>
          <a:p>
            <a:pPr lvl="1">
              <a:spcBef>
                <a:spcPts val="590"/>
              </a:spcBef>
              <a:buClr>
                <a:schemeClr val="dk1"/>
              </a:buClr>
              <a:buSzPct val="100000"/>
              <a:buFont typeface="Shadows Into Light"/>
              <a:buChar char="–"/>
            </a:pPr>
            <a:r>
              <a:rPr lang="en" dirty="0">
                <a:ea typeface="Calibri Regular" charset="0"/>
                <a:cs typeface="Calibri Regular" charset="0"/>
                <a:sym typeface="Shadows Into Light"/>
              </a:rPr>
              <a:t>Stores program state </a:t>
            </a:r>
            <a:r>
              <a:rPr lang="en" dirty="0">
                <a:solidFill>
                  <a:srgbClr val="FF9900"/>
                </a:solidFill>
                <a:ea typeface="Calibri Regular" charset="0"/>
                <a:cs typeface="Calibri Regular" charset="0"/>
                <a:sym typeface="Shadows Into Light"/>
              </a:rPr>
              <a:t>concretely</a:t>
            </a:r>
            <a:r>
              <a:rPr lang="en" dirty="0">
                <a:ea typeface="Calibri Regular" charset="0"/>
                <a:cs typeface="Calibri Regular" charset="0"/>
                <a:sym typeface="Shadows Into Light"/>
              </a:rPr>
              <a:t> and </a:t>
            </a:r>
            <a:r>
              <a:rPr lang="en" dirty="0">
                <a:solidFill>
                  <a:srgbClr val="FF9900"/>
                </a:solidFill>
                <a:ea typeface="Calibri Regular" charset="0"/>
                <a:cs typeface="Calibri Regular" charset="0"/>
                <a:sym typeface="Shadows Into Light"/>
              </a:rPr>
              <a:t>symbolically</a:t>
            </a:r>
          </a:p>
          <a:p>
            <a:pPr lvl="1">
              <a:spcBef>
                <a:spcPts val="590"/>
              </a:spcBef>
              <a:buClr>
                <a:schemeClr val="dk1"/>
              </a:buClr>
              <a:buSzPct val="100000"/>
              <a:buFont typeface="Shadows Into Light"/>
              <a:buChar char="–"/>
            </a:pPr>
            <a:r>
              <a:rPr lang="en" dirty="0">
                <a:ea typeface="Calibri Regular" charset="0"/>
                <a:cs typeface="Calibri Regular" charset="0"/>
                <a:sym typeface="Shadows Into Light"/>
              </a:rPr>
              <a:t>Solves </a:t>
            </a:r>
            <a:r>
              <a:rPr lang="en" dirty="0">
                <a:solidFill>
                  <a:srgbClr val="FF9900"/>
                </a:solidFill>
                <a:ea typeface="Calibri Regular" charset="0"/>
                <a:cs typeface="Calibri Regular" charset="0"/>
                <a:sym typeface="Shadows Into Light"/>
              </a:rPr>
              <a:t>constraints</a:t>
            </a:r>
            <a:r>
              <a:rPr lang="en" dirty="0">
                <a:ea typeface="Calibri Regular" charset="0"/>
                <a:cs typeface="Calibri Regular" charset="0"/>
                <a:sym typeface="Shadows Into Light"/>
              </a:rPr>
              <a:t> to guide execution at branch points</a:t>
            </a:r>
          </a:p>
          <a:p>
            <a:pPr lvl="1">
              <a:spcBef>
                <a:spcPts val="590"/>
              </a:spcBef>
              <a:buClr>
                <a:schemeClr val="dk1"/>
              </a:buClr>
              <a:buSzPct val="100000"/>
              <a:buFont typeface="Shadows Into Light"/>
              <a:buChar char="–"/>
            </a:pPr>
            <a:r>
              <a:rPr lang="en" dirty="0">
                <a:ea typeface="Calibri Regular" charset="0"/>
                <a:cs typeface="Calibri Regular" charset="0"/>
                <a:sym typeface="Shadows Into Light"/>
              </a:rPr>
              <a:t>Explores </a:t>
            </a:r>
            <a:r>
              <a:rPr lang="en" dirty="0">
                <a:solidFill>
                  <a:srgbClr val="FF9900"/>
                </a:solidFill>
                <a:ea typeface="Calibri Regular" charset="0"/>
                <a:cs typeface="Calibri Regular" charset="0"/>
                <a:sym typeface="Shadows Into Light"/>
              </a:rPr>
              <a:t>all execution paths </a:t>
            </a:r>
            <a:r>
              <a:rPr lang="en" dirty="0">
                <a:ea typeface="Calibri Regular" charset="0"/>
                <a:cs typeface="Calibri Regular" charset="0"/>
                <a:sym typeface="Shadows Into Light"/>
              </a:rPr>
              <a:t>of the unit tested</a:t>
            </a:r>
          </a:p>
          <a:p>
            <a:pPr marL="0" indent="0">
              <a:spcBef>
                <a:spcPts val="590"/>
              </a:spcBef>
              <a:buNone/>
            </a:pPr>
            <a:endParaRPr dirty="0">
              <a:ea typeface="Calibri Regular" charset="0"/>
              <a:cs typeface="Calibri Regular" charset="0"/>
              <a:sym typeface="Shadows Into Light"/>
            </a:endParaRPr>
          </a:p>
          <a:p>
            <a:pPr>
              <a:spcBef>
                <a:spcPts val="590"/>
              </a:spcBef>
              <a:buClr>
                <a:schemeClr val="dk1"/>
              </a:buClr>
              <a:buSzPct val="100000"/>
              <a:buFont typeface="Shadows Into Light"/>
              <a:buChar char="•"/>
            </a:pPr>
            <a:r>
              <a:rPr lang="en" sz="3000" dirty="0">
                <a:ea typeface="Calibri Regular" charset="0"/>
                <a:cs typeface="Calibri Regular" charset="0"/>
                <a:sym typeface="Shadows Into Light"/>
              </a:rPr>
              <a:t>Example of </a:t>
            </a:r>
            <a:r>
              <a:rPr lang="en" sz="3000" dirty="0">
                <a:solidFill>
                  <a:srgbClr val="9900FF"/>
                </a:solidFill>
                <a:ea typeface="Calibri Regular" charset="0"/>
                <a:cs typeface="Calibri Regular" charset="0"/>
                <a:sym typeface="Shadows Into Light"/>
              </a:rPr>
              <a:t>Hybrid Analysis</a:t>
            </a:r>
          </a:p>
          <a:p>
            <a:pPr lvl="1">
              <a:spcBef>
                <a:spcPts val="590"/>
              </a:spcBef>
              <a:buClr>
                <a:schemeClr val="dk1"/>
              </a:buClr>
              <a:buSzPct val="100000"/>
              <a:buFont typeface="Shadows Into Light"/>
              <a:buChar char="–"/>
            </a:pPr>
            <a:r>
              <a:rPr lang="en" dirty="0">
                <a:ea typeface="Calibri Regular" charset="0"/>
                <a:cs typeface="Calibri Regular" charset="0"/>
                <a:sym typeface="Shadows Into Light"/>
              </a:rPr>
              <a:t>Collaboratively combines dynamic and static analysis</a:t>
            </a:r>
          </a:p>
        </p:txBody>
      </p:sp>
    </p:spTree>
    <p:extLst>
      <p:ext uri="{BB962C8B-B14F-4D97-AF65-F5344CB8AC3E}">
        <p14:creationId xmlns:p14="http://schemas.microsoft.com/office/powerpoint/2010/main" val="163427419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80" name="Shape 580"/>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581" name="Shape 581"/>
          <p:cNvCxnSpPr/>
          <p:nvPr/>
        </p:nvCxnSpPr>
        <p:spPr>
          <a:xfrm rot="10800000" flipH="1">
            <a:off x="2617825" y="3513305"/>
            <a:ext cx="520800" cy="9600"/>
          </a:xfrm>
          <a:prstGeom prst="straightConnector1">
            <a:avLst/>
          </a:prstGeom>
          <a:noFill/>
          <a:ln w="38100" cap="flat" cmpd="sng">
            <a:solidFill>
              <a:schemeClr val="dk2"/>
            </a:solidFill>
            <a:prstDash val="solid"/>
            <a:round/>
            <a:headEnd type="triangle" w="lg" len="lg"/>
            <a:tailEnd type="none" w="lg" len="lg"/>
          </a:ln>
        </p:spPr>
      </p:cxnSp>
      <p:sp>
        <p:nvSpPr>
          <p:cNvPr id="582" name="Shape 582"/>
          <p:cNvSpPr txBox="1"/>
          <p:nvPr/>
        </p:nvSpPr>
        <p:spPr>
          <a:xfrm>
            <a:off x="3995407" y="3138941"/>
            <a:ext cx="1644717" cy="621900"/>
          </a:xfrm>
          <a:prstGeom prst="rect">
            <a:avLst/>
          </a:prstGeom>
          <a:noFill/>
          <a:ln>
            <a:noFill/>
          </a:ln>
        </p:spPr>
        <p:txBody>
          <a:bodyPr lIns="91425" tIns="91425" rIns="91425" bIns="91425" anchor="t" anchorCtr="0">
            <a:noAutofit/>
          </a:bodyPr>
          <a:lstStyle/>
          <a:p>
            <a:r>
              <a:rPr lang="en" sz="1600" dirty="0">
                <a:latin typeface="Consolas"/>
                <a:ea typeface="Consolas"/>
                <a:cs typeface="Consolas"/>
                <a:sym typeface="Consolas"/>
              </a:rPr>
              <a:t>x = </a:t>
            </a:r>
            <a:r>
              <a:rPr lang="en" sz="1600" dirty="0">
                <a:solidFill>
                  <a:schemeClr val="dk1"/>
                </a:solidFill>
                <a:latin typeface="Consolas"/>
                <a:ea typeface="Consolas"/>
                <a:cs typeface="Consolas"/>
                <a:sym typeface="Consolas"/>
              </a:rPr>
              <a:t>601...129</a:t>
            </a:r>
          </a:p>
          <a:p>
            <a:endParaRPr sz="600" dirty="0">
              <a:latin typeface="Consolas"/>
              <a:ea typeface="Consolas"/>
              <a:cs typeface="Consolas"/>
              <a:sym typeface="Consolas"/>
            </a:endParaRPr>
          </a:p>
          <a:p>
            <a:r>
              <a:rPr lang="en" sz="1600" dirty="0">
                <a:latin typeface="Consolas"/>
                <a:ea typeface="Consolas"/>
                <a:cs typeface="Consolas"/>
                <a:sym typeface="Consolas"/>
              </a:rPr>
              <a:t>    y = 7  </a:t>
            </a:r>
          </a:p>
        </p:txBody>
      </p: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2"/>
                                        </p:tgtEl>
                                        <p:attrNameLst>
                                          <p:attrName>style.visibility</p:attrName>
                                        </p:attrNameLst>
                                      </p:cBhvr>
                                      <p:to>
                                        <p:strVal val="visible"/>
                                      </p:to>
                                    </p:set>
                                    <p:animEffect transition="in" filter="dissolve">
                                      <p:cBhvr>
                                        <p:cTn id="7" dur="500"/>
                                        <p:tgtEl>
                                          <p:spTgt spid="5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Shape 59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597" name="Shape 597"/>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598" name="Shape 598"/>
          <p:cNvCxnSpPr/>
          <p:nvPr/>
        </p:nvCxnSpPr>
        <p:spPr>
          <a:xfrm rot="10800000" flipH="1">
            <a:off x="2617825" y="3818105"/>
            <a:ext cx="520800" cy="9600"/>
          </a:xfrm>
          <a:prstGeom prst="straightConnector1">
            <a:avLst/>
          </a:prstGeom>
          <a:noFill/>
          <a:ln w="38100" cap="flat" cmpd="sng">
            <a:solidFill>
              <a:schemeClr val="dk2"/>
            </a:solidFill>
            <a:prstDash val="solid"/>
            <a:round/>
            <a:headEnd type="triangle" w="lg" len="lg"/>
            <a:tailEnd type="none" w="lg" len="lg"/>
          </a:ln>
        </p:spPr>
      </p:cxnSp>
      <p:sp>
        <p:nvSpPr>
          <p:cNvPr id="604"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6" name="Shape 582"/>
          <p:cNvSpPr txBox="1"/>
          <p:nvPr/>
        </p:nvSpPr>
        <p:spPr>
          <a:xfrm>
            <a:off x="3995407" y="3138941"/>
            <a:ext cx="1644717" cy="621900"/>
          </a:xfrm>
          <a:prstGeom prst="rect">
            <a:avLst/>
          </a:prstGeom>
          <a:noFill/>
          <a:ln>
            <a:noFill/>
          </a:ln>
        </p:spPr>
        <p:txBody>
          <a:bodyPr lIns="91425" tIns="91425" rIns="91425" bIns="91425" anchor="t" anchorCtr="0">
            <a:noAutofit/>
          </a:bodyPr>
          <a:lstStyle/>
          <a:p>
            <a:r>
              <a:rPr lang="en" sz="1600" dirty="0">
                <a:latin typeface="Consolas"/>
                <a:ea typeface="Consolas"/>
                <a:cs typeface="Consolas"/>
                <a:sym typeface="Consolas"/>
              </a:rPr>
              <a:t>x = </a:t>
            </a:r>
            <a:r>
              <a:rPr lang="en" sz="1600" dirty="0">
                <a:solidFill>
                  <a:schemeClr val="dk1"/>
                </a:solidFill>
                <a:latin typeface="Consolas"/>
                <a:ea typeface="Consolas"/>
                <a:cs typeface="Consolas"/>
                <a:sym typeface="Consolas"/>
              </a:rPr>
              <a:t>601...129</a:t>
            </a:r>
          </a:p>
          <a:p>
            <a:endParaRPr sz="600" dirty="0">
              <a:latin typeface="Consolas"/>
              <a:ea typeface="Consolas"/>
              <a:cs typeface="Consolas"/>
              <a:sym typeface="Consolas"/>
            </a:endParaRPr>
          </a:p>
          <a:p>
            <a:r>
              <a:rPr lang="en" sz="1600" dirty="0">
                <a:latin typeface="Consolas"/>
                <a:ea typeface="Consolas"/>
                <a:cs typeface="Consolas"/>
                <a:sym typeface="Consolas"/>
              </a:rPr>
              <a:t>    y = 7  </a:t>
            </a:r>
          </a:p>
        </p:txBody>
      </p:sp>
      <p:sp>
        <p:nvSpPr>
          <p:cNvPr id="27"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28"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
                                        </p:tgtEl>
                                        <p:attrNameLst>
                                          <p:attrName>style.visibility</p:attrName>
                                        </p:attrNameLst>
                                      </p:cBhvr>
                                      <p:to>
                                        <p:strVal val="visible"/>
                                      </p:to>
                                    </p:set>
                                    <p:animEffect transition="in" filter="dissolve">
                                      <p:cBhvr>
                                        <p:cTn id="7" dur="500"/>
                                        <p:tgtEl>
                                          <p:spTgt spid="6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 grpId="0"/>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614" name="Shape 614"/>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615" name="Shape 615"/>
          <p:cNvCxnSpPr/>
          <p:nvPr/>
        </p:nvCxnSpPr>
        <p:spPr>
          <a:xfrm rot="10800000" flipH="1">
            <a:off x="2617825" y="4099037"/>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7"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28" name="Shape 582"/>
          <p:cNvSpPr txBox="1"/>
          <p:nvPr/>
        </p:nvSpPr>
        <p:spPr>
          <a:xfrm>
            <a:off x="3995407" y="3138941"/>
            <a:ext cx="1644717" cy="621900"/>
          </a:xfrm>
          <a:prstGeom prst="rect">
            <a:avLst/>
          </a:prstGeom>
          <a:noFill/>
          <a:ln>
            <a:noFill/>
          </a:ln>
        </p:spPr>
        <p:txBody>
          <a:bodyPr lIns="91425" tIns="91425" rIns="91425" bIns="91425" anchor="t" anchorCtr="0">
            <a:noAutofit/>
          </a:bodyPr>
          <a:lstStyle/>
          <a:p>
            <a:r>
              <a:rPr lang="en" sz="1600" dirty="0">
                <a:latin typeface="Consolas"/>
                <a:ea typeface="Consolas"/>
                <a:cs typeface="Consolas"/>
                <a:sym typeface="Consolas"/>
              </a:rPr>
              <a:t>x = </a:t>
            </a:r>
            <a:r>
              <a:rPr lang="en" sz="1600" dirty="0">
                <a:solidFill>
                  <a:schemeClr val="dk1"/>
                </a:solidFill>
                <a:latin typeface="Consolas"/>
                <a:ea typeface="Consolas"/>
                <a:cs typeface="Consolas"/>
                <a:sym typeface="Consolas"/>
              </a:rPr>
              <a:t>601...129</a:t>
            </a:r>
          </a:p>
          <a:p>
            <a:endParaRPr sz="600" dirty="0">
              <a:latin typeface="Consolas"/>
              <a:ea typeface="Consolas"/>
              <a:cs typeface="Consolas"/>
              <a:sym typeface="Consolas"/>
            </a:endParaRPr>
          </a:p>
          <a:p>
            <a:r>
              <a:rPr lang="en" sz="1600" dirty="0">
                <a:latin typeface="Consolas"/>
                <a:ea typeface="Consolas"/>
                <a:cs typeface="Consolas"/>
                <a:sym typeface="Consolas"/>
              </a:rPr>
              <a:t>    y = 7  </a:t>
            </a:r>
          </a:p>
        </p:txBody>
      </p:sp>
      <p:sp>
        <p:nvSpPr>
          <p:cNvPr id="29"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0"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sp>
        <p:nvSpPr>
          <p:cNvPr id="31" name="Shape 520"/>
          <p:cNvSpPr txBox="1"/>
          <p:nvPr/>
        </p:nvSpPr>
        <p:spPr>
          <a:xfrm>
            <a:off x="7495025" y="3168175"/>
            <a:ext cx="1598100" cy="643876"/>
          </a:xfrm>
          <a:prstGeom prst="rect">
            <a:avLst/>
          </a:prstGeom>
          <a:noFill/>
          <a:ln>
            <a:noFill/>
          </a:ln>
        </p:spPr>
        <p:txBody>
          <a:bodyPr lIns="91425" tIns="91425" rIns="91425" bIns="91425" anchor="t" anchorCtr="0">
            <a:noAutofit/>
          </a:bodyPr>
          <a:lstStyle/>
          <a:p>
            <a:pPr algn="ctr">
              <a:buClr>
                <a:schemeClr val="dk1"/>
              </a:buClr>
              <a:buSzPct val="91666"/>
            </a:pP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US" sz="16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30" name="Shape 63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A More Complex Example</a:t>
            </a:r>
          </a:p>
        </p:txBody>
      </p:sp>
      <p:sp>
        <p:nvSpPr>
          <p:cNvPr id="629" name="Shape 629"/>
          <p:cNvSpPr txBox="1">
            <a:spLocks noGrp="1"/>
          </p:cNvSpPr>
          <p:nvPr>
            <p:ph idx="1"/>
          </p:nvPr>
        </p:nvSpPr>
        <p:spPr>
          <a:xfrm>
            <a:off x="470400" y="1946600"/>
            <a:ext cx="3396900" cy="3326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int z = foo(y);</a:t>
            </a:r>
          </a:p>
          <a:p>
            <a:pPr marL="0" indent="0">
              <a:spcBef>
                <a:spcPts val="590"/>
              </a:spcBef>
              <a:buNone/>
            </a:pPr>
            <a:r>
              <a:rPr lang="en" sz="1600">
                <a:latin typeface="Consolas"/>
                <a:ea typeface="Consolas"/>
                <a:cs typeface="Consolas"/>
                <a:sym typeface="Consolas"/>
              </a:rPr>
              <a:t>   if (z == x)</a:t>
            </a:r>
          </a:p>
          <a:p>
            <a:pPr marL="0" indent="0">
              <a:spcBef>
                <a:spcPts val="590"/>
              </a:spcBef>
              <a:buNone/>
            </a:pPr>
            <a:r>
              <a:rPr lang="en" sz="1600">
                <a:latin typeface="Consolas"/>
                <a:ea typeface="Consolas"/>
                <a:cs typeface="Consolas"/>
                <a:sym typeface="Consolas"/>
              </a:rPr>
              <a:t>      if (x &gt; y+10)</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636" name="Shape 636"/>
          <p:cNvCxnSpPr/>
          <p:nvPr/>
        </p:nvCxnSpPr>
        <p:spPr>
          <a:xfrm rot="10800000" flipH="1">
            <a:off x="2617825" y="4480037"/>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8"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604"/>
          <p:cNvSpPr txBox="1"/>
          <p:nvPr/>
        </p:nvSpPr>
        <p:spPr>
          <a:xfrm>
            <a:off x="3997877" y="3812051"/>
            <a:ext cx="1668623" cy="340849"/>
          </a:xfrm>
          <a:prstGeom prst="rect">
            <a:avLst/>
          </a:prstGeom>
          <a:noFill/>
          <a:ln>
            <a:noFill/>
          </a:ln>
        </p:spPr>
        <p:txBody>
          <a:bodyPr lIns="91425" tIns="91425" rIns="91425" bIns="91425" anchor="t" anchorCtr="0">
            <a:noAutofit/>
          </a:bodyPr>
          <a:lstStyle/>
          <a:p>
            <a:r>
              <a:rPr lang="en" sz="1600" dirty="0" smtClean="0">
                <a:latin typeface="Consolas"/>
                <a:ea typeface="Consolas"/>
                <a:cs typeface="Consolas"/>
                <a:sym typeface="Consolas"/>
              </a:rPr>
              <a:t>z </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601...129</a:t>
            </a:r>
          </a:p>
        </p:txBody>
      </p:sp>
      <p:sp>
        <p:nvSpPr>
          <p:cNvPr id="30" name="Shape 582"/>
          <p:cNvSpPr txBox="1"/>
          <p:nvPr/>
        </p:nvSpPr>
        <p:spPr>
          <a:xfrm>
            <a:off x="3995407" y="3138941"/>
            <a:ext cx="1644717" cy="621900"/>
          </a:xfrm>
          <a:prstGeom prst="rect">
            <a:avLst/>
          </a:prstGeom>
          <a:noFill/>
          <a:ln>
            <a:noFill/>
          </a:ln>
        </p:spPr>
        <p:txBody>
          <a:bodyPr lIns="91425" tIns="91425" rIns="91425" bIns="91425" anchor="t" anchorCtr="0">
            <a:noAutofit/>
          </a:bodyPr>
          <a:lstStyle/>
          <a:p>
            <a:r>
              <a:rPr lang="en" sz="1600" dirty="0">
                <a:latin typeface="Consolas"/>
                <a:ea typeface="Consolas"/>
                <a:cs typeface="Consolas"/>
                <a:sym typeface="Consolas"/>
              </a:rPr>
              <a:t>x = </a:t>
            </a:r>
            <a:r>
              <a:rPr lang="en" sz="1600" dirty="0">
                <a:solidFill>
                  <a:schemeClr val="dk1"/>
                </a:solidFill>
                <a:latin typeface="Consolas"/>
                <a:ea typeface="Consolas"/>
                <a:cs typeface="Consolas"/>
                <a:sym typeface="Consolas"/>
              </a:rPr>
              <a:t>601...129</a:t>
            </a:r>
          </a:p>
          <a:p>
            <a:endParaRPr sz="600" dirty="0">
              <a:latin typeface="Consolas"/>
              <a:ea typeface="Consolas"/>
              <a:cs typeface="Consolas"/>
              <a:sym typeface="Consolas"/>
            </a:endParaRPr>
          </a:p>
          <a:p>
            <a:r>
              <a:rPr lang="en" sz="1600" dirty="0">
                <a:latin typeface="Consolas"/>
                <a:ea typeface="Consolas"/>
                <a:cs typeface="Consolas"/>
                <a:sym typeface="Consolas"/>
              </a:rPr>
              <a:t>    y = 7  </a:t>
            </a:r>
          </a:p>
        </p:txBody>
      </p:sp>
      <p:sp>
        <p:nvSpPr>
          <p:cNvPr id="31" name="Shape 745"/>
          <p:cNvSpPr txBox="1"/>
          <p:nvPr/>
        </p:nvSpPr>
        <p:spPr>
          <a:xfrm>
            <a:off x="5729072" y="3114300"/>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2" name="Shape 524"/>
          <p:cNvSpPr txBox="1"/>
          <p:nvPr/>
        </p:nvSpPr>
        <p:spPr>
          <a:xfrm>
            <a:off x="5605602" y="3825500"/>
            <a:ext cx="1973700" cy="395412"/>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z =</a:t>
            </a:r>
            <a:r>
              <a:rPr lang="en" dirty="0" smtClean="0">
                <a:solidFill>
                  <a:schemeClr val="dk1"/>
                </a:solidFill>
                <a:latin typeface="Consolas"/>
                <a:ea typeface="Consolas"/>
                <a:cs typeface="Consolas"/>
                <a:sym typeface="Consolas"/>
              </a:rPr>
              <a:t> </a:t>
            </a: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200" dirty="0" smtClean="0">
                <a:solidFill>
                  <a:schemeClr val="dk1"/>
                </a:solidFill>
                <a:latin typeface="Consolas"/>
                <a:ea typeface="Consolas"/>
                <a:cs typeface="Consolas"/>
                <a:sym typeface="Consolas"/>
              </a:rPr>
              <a:t>)</a:t>
            </a:r>
            <a:endParaRPr lang="en" sz="1200" dirty="0">
              <a:solidFill>
                <a:schemeClr val="dk1"/>
              </a:solidFill>
              <a:latin typeface="Consolas"/>
              <a:ea typeface="Consolas"/>
              <a:cs typeface="Consolas"/>
              <a:sym typeface="Consolas"/>
            </a:endParaRPr>
          </a:p>
        </p:txBody>
      </p:sp>
      <p:sp>
        <p:nvSpPr>
          <p:cNvPr id="33" name="Shape 520"/>
          <p:cNvSpPr txBox="1"/>
          <p:nvPr/>
        </p:nvSpPr>
        <p:spPr>
          <a:xfrm>
            <a:off x="7495025" y="3168175"/>
            <a:ext cx="1598100" cy="643876"/>
          </a:xfrm>
          <a:prstGeom prst="rect">
            <a:avLst/>
          </a:prstGeom>
          <a:noFill/>
          <a:ln>
            <a:noFill/>
          </a:ln>
        </p:spPr>
        <p:txBody>
          <a:bodyPr lIns="91425" tIns="91425" rIns="91425" bIns="91425" anchor="t" anchorCtr="0">
            <a:noAutofit/>
          </a:bodyPr>
          <a:lstStyle/>
          <a:p>
            <a:pPr algn="ctr">
              <a:buClr>
                <a:schemeClr val="dk1"/>
              </a:buClr>
              <a:buSzPct val="91666"/>
            </a:pP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r>
              <a:rPr lang="en" sz="1200">
                <a:solidFill>
                  <a:schemeClr val="dk1"/>
                </a:solidFill>
                <a:latin typeface="Consolas"/>
                <a:ea typeface="Consolas"/>
                <a:cs typeface="Consolas"/>
                <a:sym typeface="Consolas"/>
              </a:rPr>
              <a:t/>
            </a:r>
            <a:br>
              <a:rPr lang="en" sz="1200">
                <a:solidFill>
                  <a:schemeClr val="dk1"/>
                </a:solidFill>
                <a:latin typeface="Consolas"/>
                <a:ea typeface="Consolas"/>
                <a:cs typeface="Consolas"/>
                <a:sym typeface="Consolas"/>
              </a:rPr>
            </a:br>
            <a:r>
              <a:rPr lang="en-US" sz="1600" smtClean="0">
                <a:solidFill>
                  <a:schemeClr val="dk1"/>
                </a:solidFill>
                <a:latin typeface="Consolas"/>
                <a:ea typeface="Consolas"/>
                <a:cs typeface="Consolas"/>
                <a:sym typeface="Consolas"/>
              </a:rPr>
              <a:t>=</a:t>
            </a:r>
            <a:r>
              <a:rPr lang="en" sz="160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p>
        </p:txBody>
      </p:sp>
      <p:sp>
        <p:nvSpPr>
          <p:cNvPr id="34" name="Shape 347"/>
          <p:cNvSpPr txBox="1"/>
          <p:nvPr/>
        </p:nvSpPr>
        <p:spPr>
          <a:xfrm>
            <a:off x="7576143" y="3822175"/>
            <a:ext cx="1424400" cy="485400"/>
          </a:xfrm>
          <a:prstGeom prst="rect">
            <a:avLst/>
          </a:prstGeom>
          <a:noFill/>
          <a:ln>
            <a:noFill/>
          </a:ln>
        </p:spPr>
        <p:txBody>
          <a:bodyPr lIns="91425" tIns="91425" rIns="91425" bIns="91425" anchor="t" anchorCtr="0">
            <a:noAutofit/>
          </a:bodyPr>
          <a:lstStyle/>
          <a:p>
            <a:pPr algn="ctr"/>
            <a:r>
              <a:rPr lang="en" sz="1600" dirty="0">
                <a:latin typeface="Consolas"/>
                <a:ea typeface="Consolas"/>
                <a:cs typeface="Consolas"/>
                <a:sym typeface="Consolas"/>
              </a:rPr>
              <a:t>x</a:t>
            </a:r>
            <a:r>
              <a:rPr lang="en" sz="1600" baseline="-25000" dirty="0">
                <a:latin typeface="Consolas"/>
                <a:ea typeface="Consolas"/>
                <a:cs typeface="Consolas"/>
                <a:sym typeface="Consolas"/>
              </a:rPr>
              <a:t>0</a:t>
            </a:r>
            <a:r>
              <a:rPr lang="en" sz="1600" dirty="0">
                <a:latin typeface="Consolas"/>
                <a:ea typeface="Consolas"/>
                <a:cs typeface="Consolas"/>
                <a:sym typeface="Consolas"/>
              </a:rPr>
              <a:t> </a:t>
            </a:r>
            <a:r>
              <a:rPr lang="en-US" sz="1600" dirty="0">
                <a:latin typeface="Consolas"/>
                <a:ea typeface="Consolas"/>
                <a:cs typeface="Consolas"/>
                <a:sym typeface="Consolas"/>
              </a:rPr>
              <a:t>&gt;</a:t>
            </a:r>
            <a:r>
              <a:rPr lang="en" sz="1600" dirty="0" smtClean="0">
                <a:latin typeface="Consolas"/>
                <a:ea typeface="Consolas"/>
                <a:cs typeface="Consolas"/>
                <a:sym typeface="Consolas"/>
              </a:rPr>
              <a:t> </a:t>
            </a:r>
            <a:r>
              <a:rPr lang="en" sz="1600" dirty="0">
                <a:latin typeface="Consolas"/>
                <a:ea typeface="Consolas"/>
                <a:cs typeface="Consolas"/>
                <a:sym typeface="Consolas"/>
              </a:rPr>
              <a:t>y</a:t>
            </a:r>
            <a:r>
              <a:rPr lang="en" sz="1600" baseline="-25000" dirty="0">
                <a:latin typeface="Consolas"/>
                <a:ea typeface="Consolas"/>
                <a:cs typeface="Consolas"/>
                <a:sym typeface="Consolas"/>
              </a:rPr>
              <a:t>0</a:t>
            </a:r>
            <a:r>
              <a:rPr lang="en" sz="1600" dirty="0">
                <a:latin typeface="Consolas"/>
                <a:ea typeface="Consolas"/>
                <a:cs typeface="Consolas"/>
                <a:sym typeface="Consolas"/>
              </a:rPr>
              <a:t>+10</a:t>
            </a:r>
          </a:p>
        </p:txBody>
      </p:sp>
      <p:sp>
        <p:nvSpPr>
          <p:cNvPr id="35" name="Shape 637"/>
          <p:cNvSpPr/>
          <p:nvPr/>
        </p:nvSpPr>
        <p:spPr>
          <a:xfrm>
            <a:off x="2702399" y="4546417"/>
            <a:ext cx="2351325" cy="1409883"/>
          </a:xfrm>
          <a:prstGeom prst="irregularSeal1">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Calibri Regular" charset="0"/>
                <a:ea typeface="Calibri Regular" charset="0"/>
                <a:cs typeface="Calibri Regular" charset="0"/>
                <a:sym typeface="Shadows Into Light"/>
              </a:rPr>
              <a:t>Program Error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654725" y="3206750"/>
            <a:ext cx="3211500" cy="24381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r>
              <a:rPr lang="en" sz="1600" dirty="0" err="1">
                <a:solidFill>
                  <a:schemeClr val="dk1"/>
                </a:solidFill>
                <a:latin typeface="Consolas"/>
                <a:ea typeface="Consolas"/>
                <a:cs typeface="Consolas"/>
                <a:sym typeface="Consolas"/>
              </a:rPr>
              <a:t>int</a:t>
            </a:r>
            <a:r>
              <a:rPr lang="en" sz="1600" dirty="0">
                <a:solidFill>
                  <a:schemeClr val="dk1"/>
                </a:solidFill>
                <a:latin typeface="Consolas"/>
                <a:ea typeface="Consolas"/>
                <a:cs typeface="Consolas"/>
                <a:sym typeface="Consolas"/>
              </a:rPr>
              <a:t> </a:t>
            </a:r>
            <a:r>
              <a:rPr lang="en" sz="1600" dirty="0" err="1">
                <a:solidFill>
                  <a:srgbClr val="FF0000"/>
                </a:solidFill>
                <a:latin typeface="Consolas"/>
                <a:ea typeface="Consolas"/>
                <a:cs typeface="Consolas"/>
                <a:sym typeface="Consolas"/>
              </a:rPr>
              <a:t>test_me</a:t>
            </a:r>
            <a:r>
              <a:rPr lang="en" sz="1600" dirty="0">
                <a:solidFill>
                  <a:schemeClr val="dk1"/>
                </a:solidFill>
                <a:latin typeface="Consolas"/>
                <a:ea typeface="Consolas"/>
                <a:cs typeface="Consolas"/>
                <a:sym typeface="Consolas"/>
              </a:rPr>
              <a:t>(</a:t>
            </a:r>
            <a:r>
              <a:rPr lang="en" sz="1600" dirty="0" err="1">
                <a:solidFill>
                  <a:schemeClr val="dk1"/>
                </a:solidFill>
                <a:latin typeface="Consolas"/>
                <a:ea typeface="Consolas"/>
                <a:cs typeface="Consolas"/>
                <a:sym typeface="Consolas"/>
              </a:rPr>
              <a:t>int</a:t>
            </a:r>
            <a:r>
              <a:rPr lang="en" sz="1600" dirty="0">
                <a:solidFill>
                  <a:schemeClr val="dk1"/>
                </a:solidFill>
                <a:latin typeface="Consolas"/>
                <a:ea typeface="Consolas"/>
                <a:cs typeface="Consolas"/>
                <a:sym typeface="Consolas"/>
              </a:rPr>
              <a:t> x) {</a:t>
            </a:r>
            <a:br>
              <a:rPr lang="en" sz="16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   </a:t>
            </a:r>
            <a:r>
              <a:rPr lang="en" sz="1600" dirty="0" err="1">
                <a:solidFill>
                  <a:schemeClr val="dk1"/>
                </a:solidFill>
                <a:latin typeface="Consolas"/>
                <a:ea typeface="Consolas"/>
                <a:cs typeface="Consolas"/>
                <a:sym typeface="Consolas"/>
              </a:rPr>
              <a:t>int</a:t>
            </a:r>
            <a:r>
              <a:rPr lang="en" sz="1600" dirty="0">
                <a:solidFill>
                  <a:schemeClr val="dk1"/>
                </a:solidFill>
                <a:latin typeface="Consolas"/>
                <a:ea typeface="Consolas"/>
                <a:cs typeface="Consolas"/>
                <a:sym typeface="Consolas"/>
              </a:rPr>
              <a:t>[] A = { 5, 7, 9 };</a:t>
            </a:r>
            <a:br>
              <a:rPr lang="en" sz="16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   </a:t>
            </a:r>
            <a:r>
              <a:rPr lang="en" sz="1600" dirty="0" err="1">
                <a:solidFill>
                  <a:schemeClr val="dk1"/>
                </a:solidFill>
                <a:latin typeface="Consolas"/>
                <a:ea typeface="Consolas"/>
                <a:cs typeface="Consolas"/>
                <a:sym typeface="Consolas"/>
              </a:rPr>
              <a:t>int</a:t>
            </a:r>
            <a:r>
              <a:rPr lang="en" sz="1600" dirty="0">
                <a:solidFill>
                  <a:schemeClr val="dk1"/>
                </a:solidFill>
                <a:latin typeface="Consolas"/>
                <a:ea typeface="Consolas"/>
                <a:cs typeface="Consolas"/>
                <a:sym typeface="Consolas"/>
              </a:rPr>
              <a:t> </a:t>
            </a:r>
            <a:r>
              <a:rPr lang="en" sz="1600" dirty="0" err="1">
                <a:solidFill>
                  <a:schemeClr val="dk1"/>
                </a:solidFill>
                <a:latin typeface="Consolas"/>
                <a:ea typeface="Consolas"/>
                <a:cs typeface="Consolas"/>
                <a:sym typeface="Consolas"/>
              </a:rPr>
              <a:t>i</a:t>
            </a:r>
            <a:r>
              <a:rPr lang="en" sz="1600" dirty="0">
                <a:solidFill>
                  <a:schemeClr val="dk1"/>
                </a:solidFill>
                <a:latin typeface="Consolas"/>
                <a:ea typeface="Consolas"/>
                <a:cs typeface="Consolas"/>
                <a:sym typeface="Consolas"/>
              </a:rPr>
              <a:t> = 0;</a:t>
            </a:r>
          </a:p>
          <a:p>
            <a:r>
              <a:rPr lang="en" sz="1600" dirty="0">
                <a:solidFill>
                  <a:schemeClr val="dk1"/>
                </a:solidFill>
                <a:latin typeface="Consolas"/>
                <a:ea typeface="Consolas"/>
                <a:cs typeface="Consolas"/>
                <a:sym typeface="Consolas"/>
              </a:rPr>
              <a:t>   while (</a:t>
            </a:r>
            <a:r>
              <a:rPr lang="en" sz="1600" dirty="0" err="1">
                <a:solidFill>
                  <a:schemeClr val="dk1"/>
                </a:solidFill>
                <a:latin typeface="Consolas"/>
                <a:ea typeface="Consolas"/>
                <a:cs typeface="Consolas"/>
                <a:sym typeface="Consolas"/>
              </a:rPr>
              <a:t>i</a:t>
            </a:r>
            <a:r>
              <a:rPr lang="en" sz="1600" dirty="0">
                <a:solidFill>
                  <a:schemeClr val="dk1"/>
                </a:solidFill>
                <a:latin typeface="Consolas"/>
                <a:ea typeface="Consolas"/>
                <a:cs typeface="Consolas"/>
                <a:sym typeface="Consolas"/>
              </a:rPr>
              <a:t> &lt; 3) {</a:t>
            </a:r>
          </a:p>
          <a:p>
            <a:r>
              <a:rPr lang="en" sz="1600" dirty="0">
                <a:solidFill>
                  <a:schemeClr val="dk1"/>
                </a:solidFill>
                <a:latin typeface="Consolas"/>
                <a:ea typeface="Consolas"/>
                <a:cs typeface="Consolas"/>
                <a:sym typeface="Consolas"/>
              </a:rPr>
              <a:t>      if (A[</a:t>
            </a:r>
            <a:r>
              <a:rPr lang="en" sz="1600" dirty="0" err="1">
                <a:solidFill>
                  <a:schemeClr val="dk1"/>
                </a:solidFill>
                <a:latin typeface="Consolas"/>
                <a:ea typeface="Consolas"/>
                <a:cs typeface="Consolas"/>
                <a:sym typeface="Consolas"/>
              </a:rPr>
              <a:t>i</a:t>
            </a:r>
            <a:r>
              <a:rPr lang="en" sz="1600" dirty="0">
                <a:solidFill>
                  <a:schemeClr val="dk1"/>
                </a:solidFill>
                <a:latin typeface="Consolas"/>
                <a:ea typeface="Consolas"/>
                <a:cs typeface="Consolas"/>
                <a:sym typeface="Consolas"/>
              </a:rPr>
              <a:t>] == x) break;</a:t>
            </a:r>
          </a:p>
          <a:p>
            <a:r>
              <a:rPr lang="en" sz="1600" dirty="0">
                <a:solidFill>
                  <a:schemeClr val="dk1"/>
                </a:solidFill>
                <a:latin typeface="Consolas"/>
                <a:ea typeface="Consolas"/>
                <a:cs typeface="Consolas"/>
                <a:sym typeface="Consolas"/>
              </a:rPr>
              <a:t>      </a:t>
            </a:r>
            <a:r>
              <a:rPr lang="en" sz="1600" dirty="0" err="1">
                <a:solidFill>
                  <a:schemeClr val="dk1"/>
                </a:solidFill>
                <a:latin typeface="Consolas"/>
                <a:ea typeface="Consolas"/>
                <a:cs typeface="Consolas"/>
                <a:sym typeface="Consolas"/>
              </a:rPr>
              <a:t>i</a:t>
            </a:r>
            <a:r>
              <a:rPr lang="en" sz="1600" dirty="0">
                <a:solidFill>
                  <a:schemeClr val="dk1"/>
                </a:solidFill>
                <a:latin typeface="Consolas"/>
                <a:ea typeface="Consolas"/>
                <a:cs typeface="Consolas"/>
                <a:sym typeface="Consolas"/>
              </a:rPr>
              <a:t>++;</a:t>
            </a:r>
          </a:p>
          <a:p>
            <a:r>
              <a:rPr lang="en" sz="1600" dirty="0">
                <a:solidFill>
                  <a:schemeClr val="dk1"/>
                </a:solidFill>
                <a:latin typeface="Consolas"/>
                <a:ea typeface="Consolas"/>
                <a:cs typeface="Consolas"/>
                <a:sym typeface="Consolas"/>
              </a:rPr>
              <a:t>   }</a:t>
            </a:r>
          </a:p>
          <a:p>
            <a:r>
              <a:rPr lang="en" sz="1600" dirty="0">
                <a:solidFill>
                  <a:schemeClr val="dk1"/>
                </a:solidFill>
                <a:latin typeface="Consolas"/>
                <a:ea typeface="Consolas"/>
                <a:cs typeface="Consolas"/>
                <a:sym typeface="Consolas"/>
              </a:rPr>
              <a:t>   return </a:t>
            </a:r>
            <a:r>
              <a:rPr lang="en" sz="1600" dirty="0" err="1">
                <a:solidFill>
                  <a:schemeClr val="dk1"/>
                </a:solidFill>
                <a:latin typeface="Consolas"/>
                <a:ea typeface="Consolas"/>
                <a:cs typeface="Consolas"/>
                <a:sym typeface="Consolas"/>
              </a:rPr>
              <a:t>i</a:t>
            </a:r>
            <a:r>
              <a:rPr lang="en" sz="1600" dirty="0">
                <a:solidFill>
                  <a:schemeClr val="dk1"/>
                </a:solidFill>
                <a:latin typeface="Consolas"/>
                <a:ea typeface="Consolas"/>
                <a:cs typeface="Consolas"/>
                <a:sym typeface="Consolas"/>
              </a:rPr>
              <a:t>;</a:t>
            </a:r>
          </a:p>
          <a:p>
            <a:r>
              <a:rPr lang="en" sz="1600" dirty="0">
                <a:solidFill>
                  <a:schemeClr val="dk1"/>
                </a:solidFill>
                <a:latin typeface="Consolas"/>
                <a:ea typeface="Consolas"/>
                <a:cs typeface="Consolas"/>
                <a:sym typeface="Consolas"/>
              </a:rPr>
              <a:t>}</a:t>
            </a:r>
          </a:p>
        </p:txBody>
      </p:sp>
      <p:sp>
        <p:nvSpPr>
          <p:cNvPr id="649" name="Shape 64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Example Application</a:t>
            </a:r>
          </a:p>
        </p:txBody>
      </p:sp>
      <p:graphicFrame>
        <p:nvGraphicFramePr>
          <p:cNvPr id="650" name="Shape 650"/>
          <p:cNvGraphicFramePr/>
          <p:nvPr>
            <p:extLst>
              <p:ext uri="{D42A27DB-BD31-4B8C-83A1-F6EECF244321}">
                <p14:modId xmlns:p14="http://schemas.microsoft.com/office/powerpoint/2010/main" val="204092709"/>
              </p:ext>
            </p:extLst>
          </p:nvPr>
        </p:nvGraphicFramePr>
        <p:xfrm>
          <a:off x="457200" y="3206600"/>
          <a:ext cx="4972650" cy="2682090"/>
        </p:xfrm>
        <a:graphic>
          <a:graphicData uri="http://schemas.openxmlformats.org/drawingml/2006/table">
            <a:tbl>
              <a:tblPr>
                <a:noFill/>
                <a:tableStyleId>{601247B7-A632-46F2-ADA5-9F23980A34E9}</a:tableStyleId>
              </a:tblPr>
              <a:tblGrid>
                <a:gridCol w="579150"/>
                <a:gridCol w="860125"/>
                <a:gridCol w="1190025"/>
                <a:gridCol w="1177775"/>
                <a:gridCol w="1165575"/>
              </a:tblGrid>
              <a:tr h="381000">
                <a:tc>
                  <a:txBody>
                    <a:bodyPr/>
                    <a:lstStyle/>
                    <a:p>
                      <a:pPr lvl="0">
                        <a:spcBef>
                          <a:spcPts val="0"/>
                        </a:spcBef>
                        <a:buNone/>
                      </a:pPr>
                      <a:r>
                        <a:rPr lang="en" sz="1800" b="0" i="0" dirty="0">
                          <a:latin typeface="Calibri Regular" charset="0"/>
                          <a:ea typeface="Calibri Regular" charset="0"/>
                          <a:cs typeface="Calibri Regular" charset="0"/>
                          <a:sym typeface="Shadows Into Light"/>
                        </a:rPr>
                        <a:t>Run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C1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C2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C3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r>
              <a:tr h="396200">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 5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7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9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96200">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 sz="2000" b="0" i="0" dirty="0">
                          <a:latin typeface="Calibri Regular" charset="0"/>
                          <a:ea typeface="Calibri Regular" charset="0"/>
                          <a:cs typeface="Calibri Regular" charset="0"/>
                          <a:sym typeface="Shadows Into Light"/>
                        </a:rPr>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51" name="Shape 651"/>
          <p:cNvSpPr txBox="1"/>
          <p:nvPr/>
        </p:nvSpPr>
        <p:spPr>
          <a:xfrm>
            <a:off x="406400" y="1422400"/>
            <a:ext cx="8280400" cy="1549400"/>
          </a:xfrm>
          <a:prstGeom prst="rect">
            <a:avLst/>
          </a:prstGeom>
          <a:noFill/>
          <a:ln>
            <a:noFill/>
          </a:ln>
        </p:spPr>
        <p:txBody>
          <a:bodyPr lIns="91425" tIns="91425" rIns="91425" bIns="91425" anchor="ctr" anchorCtr="0">
            <a:noAutofit/>
          </a:bodyPr>
          <a:lstStyle/>
          <a:p>
            <a:r>
              <a:rPr lang="en" sz="2600" dirty="0">
                <a:latin typeface="+mn-lt"/>
                <a:ea typeface="Calibri Regular" charset="0"/>
                <a:cs typeface="Calibri Regular" charset="0"/>
                <a:sym typeface="Shadows Into Light"/>
              </a:rPr>
              <a:t>DSE tests the below program starting with input x = </a:t>
            </a:r>
            <a:r>
              <a:rPr lang="en" sz="2600" dirty="0" smtClean="0">
                <a:latin typeface="+mn-lt"/>
                <a:ea typeface="Calibri Regular" charset="0"/>
                <a:cs typeface="Calibri Regular" charset="0"/>
                <a:sym typeface="Shadows Into Light"/>
              </a:rPr>
              <a:t>1.</a:t>
            </a:r>
            <a:r>
              <a:rPr lang="en-US" sz="2600" dirty="0" smtClean="0">
                <a:latin typeface="+mn-lt"/>
                <a:ea typeface="Calibri Regular" charset="0"/>
                <a:cs typeface="Calibri Regular" charset="0"/>
                <a:sym typeface="Shadows Into Light"/>
              </a:rPr>
              <a:t/>
            </a:r>
            <a:br>
              <a:rPr lang="en-US" sz="2600" dirty="0" smtClean="0">
                <a:latin typeface="+mn-lt"/>
                <a:ea typeface="Calibri Regular" charset="0"/>
                <a:cs typeface="Calibri Regular" charset="0"/>
                <a:sym typeface="Shadows Into Light"/>
              </a:rPr>
            </a:br>
            <a:r>
              <a:rPr lang="en" sz="2600" dirty="0" smtClean="0">
                <a:latin typeface="+mn-lt"/>
                <a:ea typeface="Calibri Regular" charset="0"/>
                <a:cs typeface="Calibri Regular" charset="0"/>
                <a:sym typeface="Shadows Into Light"/>
              </a:rPr>
              <a:t>What </a:t>
            </a:r>
            <a:r>
              <a:rPr lang="en" sz="2600" dirty="0">
                <a:latin typeface="+mn-lt"/>
                <a:ea typeface="Calibri Regular" charset="0"/>
                <a:cs typeface="Calibri Regular" charset="0"/>
                <a:sym typeface="Shadows Into Light"/>
              </a:rPr>
              <a:t>is the input and constraint (C1 </a:t>
            </a:r>
            <a:r>
              <a:rPr lang="en" sz="2600" dirty="0">
                <a:solidFill>
                  <a:schemeClr val="dk1"/>
                </a:solidFill>
                <a:latin typeface="+mn-lt"/>
                <a:ea typeface="Calibri Regular" charset="0"/>
                <a:cs typeface="Calibri Regular" charset="0"/>
                <a:sym typeface="Shadows Into Light"/>
              </a:rPr>
              <a:t>∧</a:t>
            </a:r>
            <a:r>
              <a:rPr lang="en" sz="2600" dirty="0">
                <a:latin typeface="+mn-lt"/>
                <a:ea typeface="Calibri Regular" charset="0"/>
                <a:cs typeface="Calibri Regular" charset="0"/>
                <a:sym typeface="Shadows Into Light"/>
              </a:rPr>
              <a:t> C2 </a:t>
            </a:r>
            <a:r>
              <a:rPr lang="en" sz="2600" dirty="0">
                <a:solidFill>
                  <a:schemeClr val="dk1"/>
                </a:solidFill>
                <a:latin typeface="+mn-lt"/>
                <a:ea typeface="Calibri Regular" charset="0"/>
                <a:cs typeface="Calibri Regular" charset="0"/>
                <a:sym typeface="Shadows Into Light"/>
              </a:rPr>
              <a:t>∧</a:t>
            </a:r>
            <a:r>
              <a:rPr lang="en" sz="2600" dirty="0">
                <a:latin typeface="+mn-lt"/>
                <a:ea typeface="Calibri Regular" charset="0"/>
                <a:cs typeface="Calibri Regular" charset="0"/>
                <a:sym typeface="Shadows Into Light"/>
              </a:rPr>
              <a:t> C3) solved in each run of DSE? Use depth-first search and leave trailing constraints blank if unused.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Shape 65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Example Application</a:t>
            </a:r>
          </a:p>
        </p:txBody>
      </p:sp>
      <p:sp>
        <p:nvSpPr>
          <p:cNvPr id="657" name="Shape 657"/>
          <p:cNvSpPr txBox="1"/>
          <p:nvPr/>
        </p:nvSpPr>
        <p:spPr>
          <a:xfrm>
            <a:off x="5654725" y="3206750"/>
            <a:ext cx="3211500" cy="24381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r>
              <a:rPr lang="en" sz="1600">
                <a:solidFill>
                  <a:schemeClr val="dk1"/>
                </a:solidFill>
                <a:latin typeface="Consolas"/>
                <a:ea typeface="Consolas"/>
                <a:cs typeface="Consolas"/>
                <a:sym typeface="Consolas"/>
              </a:rPr>
              <a:t>int </a:t>
            </a:r>
            <a:r>
              <a:rPr lang="en" sz="1600">
                <a:solidFill>
                  <a:srgbClr val="FF0000"/>
                </a:solidFill>
                <a:latin typeface="Consolas"/>
                <a:ea typeface="Consolas"/>
                <a:cs typeface="Consolas"/>
                <a:sym typeface="Consolas"/>
              </a:rPr>
              <a:t>test_me</a:t>
            </a:r>
            <a:r>
              <a:rPr lang="en" sz="1600">
                <a:solidFill>
                  <a:schemeClr val="dk1"/>
                </a:solidFill>
                <a:latin typeface="Consolas"/>
                <a:ea typeface="Consolas"/>
                <a:cs typeface="Consolas"/>
                <a:sym typeface="Consolas"/>
              </a:rPr>
              <a:t>(int x) {</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   int[] A = { 5, 7, 9 };</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   int i = 0;</a:t>
            </a:r>
          </a:p>
          <a:p>
            <a:r>
              <a:rPr lang="en" sz="1600">
                <a:solidFill>
                  <a:schemeClr val="dk1"/>
                </a:solidFill>
                <a:latin typeface="Consolas"/>
                <a:ea typeface="Consolas"/>
                <a:cs typeface="Consolas"/>
                <a:sym typeface="Consolas"/>
              </a:rPr>
              <a:t>   while (i &lt; 3) {</a:t>
            </a:r>
          </a:p>
          <a:p>
            <a:r>
              <a:rPr lang="en" sz="1600">
                <a:solidFill>
                  <a:schemeClr val="dk1"/>
                </a:solidFill>
                <a:latin typeface="Consolas"/>
                <a:ea typeface="Consolas"/>
                <a:cs typeface="Consolas"/>
                <a:sym typeface="Consolas"/>
              </a:rPr>
              <a:t>      if (A[i] == x) break;</a:t>
            </a:r>
          </a:p>
          <a:p>
            <a:r>
              <a:rPr lang="en" sz="1600">
                <a:solidFill>
                  <a:schemeClr val="dk1"/>
                </a:solidFill>
                <a:latin typeface="Consolas"/>
                <a:ea typeface="Consolas"/>
                <a:cs typeface="Consolas"/>
                <a:sym typeface="Consolas"/>
              </a:rPr>
              <a:t>      i++;</a:t>
            </a:r>
          </a:p>
          <a:p>
            <a:r>
              <a:rPr lang="en" sz="1600">
                <a:solidFill>
                  <a:schemeClr val="dk1"/>
                </a:solidFill>
                <a:latin typeface="Consolas"/>
                <a:ea typeface="Consolas"/>
                <a:cs typeface="Consolas"/>
                <a:sym typeface="Consolas"/>
              </a:rPr>
              <a:t>   }</a:t>
            </a:r>
          </a:p>
          <a:p>
            <a:r>
              <a:rPr lang="en" sz="1600">
                <a:solidFill>
                  <a:schemeClr val="dk1"/>
                </a:solidFill>
                <a:latin typeface="Consolas"/>
                <a:ea typeface="Consolas"/>
                <a:cs typeface="Consolas"/>
                <a:sym typeface="Consolas"/>
              </a:rPr>
              <a:t>   return i;</a:t>
            </a:r>
          </a:p>
          <a:p>
            <a:r>
              <a:rPr lang="en" sz="1600">
                <a:solidFill>
                  <a:schemeClr val="dk1"/>
                </a:solidFill>
                <a:latin typeface="Consolas"/>
                <a:ea typeface="Consolas"/>
                <a:cs typeface="Consolas"/>
                <a:sym typeface="Consolas"/>
              </a:rPr>
              <a:t>}</a:t>
            </a:r>
          </a:p>
        </p:txBody>
      </p:sp>
      <p:graphicFrame>
        <p:nvGraphicFramePr>
          <p:cNvPr id="659" name="Shape 659"/>
          <p:cNvGraphicFramePr/>
          <p:nvPr>
            <p:extLst>
              <p:ext uri="{D42A27DB-BD31-4B8C-83A1-F6EECF244321}">
                <p14:modId xmlns:p14="http://schemas.microsoft.com/office/powerpoint/2010/main" val="340429040"/>
              </p:ext>
            </p:extLst>
          </p:nvPr>
        </p:nvGraphicFramePr>
        <p:xfrm>
          <a:off x="457200" y="3206600"/>
          <a:ext cx="4972650" cy="2682090"/>
        </p:xfrm>
        <a:graphic>
          <a:graphicData uri="http://schemas.openxmlformats.org/drawingml/2006/table">
            <a:tbl>
              <a:tblPr>
                <a:noFill/>
                <a:tableStyleId>{601247B7-A632-46F2-ADA5-9F23980A34E9}</a:tableStyleId>
              </a:tblPr>
              <a:tblGrid>
                <a:gridCol w="579150"/>
                <a:gridCol w="860125"/>
                <a:gridCol w="1190025"/>
                <a:gridCol w="1177775"/>
                <a:gridCol w="1165575"/>
              </a:tblGrid>
              <a:tr h="381000">
                <a:tc>
                  <a:txBody>
                    <a:bodyPr/>
                    <a:lstStyle/>
                    <a:p>
                      <a:pPr lvl="0" rtl="0">
                        <a:spcBef>
                          <a:spcPts val="0"/>
                        </a:spcBef>
                        <a:buNone/>
                      </a:pPr>
                      <a:r>
                        <a:rPr lang="en" sz="1800" b="0" i="0" dirty="0">
                          <a:latin typeface="Calibri Regular" charset="0"/>
                          <a:ea typeface="Calibri Regular" charset="0"/>
                          <a:cs typeface="Calibri Regular" charset="0"/>
                          <a:sym typeface="Shadows Into Light"/>
                        </a:rPr>
                        <a:t>Run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C1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C2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C3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C000"/>
                    </a:solidFill>
                  </a:tcPr>
                </a:tc>
              </a:tr>
              <a:tr h="396200">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 5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7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9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96200">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5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7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5 == x0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000" b="0" i="0" dirty="0">
                          <a:latin typeface="Calibri Regular" charset="0"/>
                          <a:ea typeface="Calibri Regular" charset="0"/>
                          <a:cs typeface="Calibri Regular" charset="0"/>
                          <a:sym typeface="Shadows Into Light"/>
                        </a:rPr>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sz="2000" b="0" i="0" dirty="0">
                        <a:latin typeface="Calibri Regular" charset="0"/>
                        <a:ea typeface="Calibri Regular" charset="0"/>
                        <a:cs typeface="Calibri Regular" charset="0"/>
                        <a:sym typeface="Shadows Into Light"/>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 name="Shape 651"/>
          <p:cNvSpPr txBox="1"/>
          <p:nvPr/>
        </p:nvSpPr>
        <p:spPr>
          <a:xfrm>
            <a:off x="406400" y="1422400"/>
            <a:ext cx="8280400" cy="1549400"/>
          </a:xfrm>
          <a:prstGeom prst="rect">
            <a:avLst/>
          </a:prstGeom>
          <a:noFill/>
          <a:ln>
            <a:noFill/>
          </a:ln>
        </p:spPr>
        <p:txBody>
          <a:bodyPr lIns="91425" tIns="91425" rIns="91425" bIns="91425" anchor="ctr" anchorCtr="0">
            <a:noAutofit/>
          </a:bodyPr>
          <a:lstStyle/>
          <a:p>
            <a:r>
              <a:rPr lang="en" sz="2600" dirty="0">
                <a:latin typeface="+mn-lt"/>
                <a:ea typeface="Calibri Regular" charset="0"/>
                <a:cs typeface="Calibri Regular" charset="0"/>
                <a:sym typeface="Shadows Into Light"/>
              </a:rPr>
              <a:t>DSE tests the below program starting with input x = </a:t>
            </a:r>
            <a:r>
              <a:rPr lang="en" sz="2600" dirty="0" smtClean="0">
                <a:latin typeface="+mn-lt"/>
                <a:ea typeface="Calibri Regular" charset="0"/>
                <a:cs typeface="Calibri Regular" charset="0"/>
                <a:sym typeface="Shadows Into Light"/>
              </a:rPr>
              <a:t>1.</a:t>
            </a:r>
            <a:r>
              <a:rPr lang="en-US" sz="2600" dirty="0" smtClean="0">
                <a:latin typeface="+mn-lt"/>
                <a:ea typeface="Calibri Regular" charset="0"/>
                <a:cs typeface="Calibri Regular" charset="0"/>
                <a:sym typeface="Shadows Into Light"/>
              </a:rPr>
              <a:t/>
            </a:r>
            <a:br>
              <a:rPr lang="en-US" sz="2600" dirty="0" smtClean="0">
                <a:latin typeface="+mn-lt"/>
                <a:ea typeface="Calibri Regular" charset="0"/>
                <a:cs typeface="Calibri Regular" charset="0"/>
                <a:sym typeface="Shadows Into Light"/>
              </a:rPr>
            </a:br>
            <a:r>
              <a:rPr lang="en" sz="2600" dirty="0" smtClean="0">
                <a:latin typeface="+mn-lt"/>
                <a:ea typeface="Calibri Regular" charset="0"/>
                <a:cs typeface="Calibri Regular" charset="0"/>
                <a:sym typeface="Shadows Into Light"/>
              </a:rPr>
              <a:t>What </a:t>
            </a:r>
            <a:r>
              <a:rPr lang="en" sz="2600" dirty="0">
                <a:latin typeface="+mn-lt"/>
                <a:ea typeface="Calibri Regular" charset="0"/>
                <a:cs typeface="Calibri Regular" charset="0"/>
                <a:sym typeface="Shadows Into Light"/>
              </a:rPr>
              <a:t>is the input and constraint (C1 </a:t>
            </a:r>
            <a:r>
              <a:rPr lang="en" sz="2600" dirty="0">
                <a:solidFill>
                  <a:schemeClr val="dk1"/>
                </a:solidFill>
                <a:latin typeface="+mn-lt"/>
                <a:ea typeface="Calibri Regular" charset="0"/>
                <a:cs typeface="Calibri Regular" charset="0"/>
                <a:sym typeface="Shadows Into Light"/>
              </a:rPr>
              <a:t>∧</a:t>
            </a:r>
            <a:r>
              <a:rPr lang="en" sz="2600" dirty="0">
                <a:latin typeface="+mn-lt"/>
                <a:ea typeface="Calibri Regular" charset="0"/>
                <a:cs typeface="Calibri Regular" charset="0"/>
                <a:sym typeface="Shadows Into Light"/>
              </a:rPr>
              <a:t> C2 </a:t>
            </a:r>
            <a:r>
              <a:rPr lang="en" sz="2600" dirty="0">
                <a:solidFill>
                  <a:schemeClr val="dk1"/>
                </a:solidFill>
                <a:latin typeface="+mn-lt"/>
                <a:ea typeface="Calibri Regular" charset="0"/>
                <a:cs typeface="Calibri Regular" charset="0"/>
                <a:sym typeface="Shadows Into Light"/>
              </a:rPr>
              <a:t>∧</a:t>
            </a:r>
            <a:r>
              <a:rPr lang="en" sz="2600" dirty="0">
                <a:latin typeface="+mn-lt"/>
                <a:ea typeface="Calibri Regular" charset="0"/>
                <a:cs typeface="Calibri Regular" charset="0"/>
                <a:sym typeface="Shadows Into Light"/>
              </a:rPr>
              <a:t> C3) solved in each run of DSE? Use depth-first search and leave trailing constraints blank if unused.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Shape 66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Third Example</a:t>
            </a:r>
          </a:p>
        </p:txBody>
      </p:sp>
      <p:sp>
        <p:nvSpPr>
          <p:cNvPr id="665" name="Shape 665"/>
          <p:cNvSpPr txBox="1">
            <a:spLocks noGrp="1"/>
          </p:cNvSpPr>
          <p:nvPr>
            <p:ph idx="1"/>
          </p:nvPr>
        </p:nvSpPr>
        <p:spPr>
          <a:xfrm>
            <a:off x="470400" y="1946600"/>
            <a:ext cx="3396900" cy="3005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if (x != y)</a:t>
            </a:r>
          </a:p>
          <a:p>
            <a:pPr marL="0" indent="0">
              <a:spcBef>
                <a:spcPts val="590"/>
              </a:spcBef>
              <a:buNone/>
            </a:pPr>
            <a:r>
              <a:rPr lang="en" sz="1600">
                <a:latin typeface="Consolas"/>
                <a:ea typeface="Consolas"/>
                <a:cs typeface="Consolas"/>
                <a:sym typeface="Consolas"/>
              </a:rPr>
              <a:t>      if (foo(x) == foo(y))</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669" name="Shape 669"/>
          <p:cNvCxnSpPr/>
          <p:nvPr/>
        </p:nvCxnSpPr>
        <p:spPr>
          <a:xfrm rot="10800000" flipH="1">
            <a:off x="2153287" y="349831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745"/>
          <p:cNvSpPr txBox="1"/>
          <p:nvPr/>
        </p:nvSpPr>
        <p:spPr>
          <a:xfrm>
            <a:off x="5729072" y="3089772"/>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0" name="Shape 746"/>
          <p:cNvSpPr txBox="1"/>
          <p:nvPr/>
        </p:nvSpPr>
        <p:spPr>
          <a:xfrm>
            <a:off x="4052925" y="3102472"/>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Third Example</a:t>
            </a:r>
          </a:p>
        </p:txBody>
      </p:sp>
      <p:sp>
        <p:nvSpPr>
          <p:cNvPr id="685" name="Shape 685"/>
          <p:cNvSpPr txBox="1">
            <a:spLocks noGrp="1"/>
          </p:cNvSpPr>
          <p:nvPr>
            <p:ph idx="1"/>
          </p:nvPr>
        </p:nvSpPr>
        <p:spPr>
          <a:xfrm>
            <a:off x="470400" y="1946600"/>
            <a:ext cx="3396900" cy="3005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if (x != y)</a:t>
            </a:r>
          </a:p>
          <a:p>
            <a:pPr marL="0" indent="0">
              <a:spcBef>
                <a:spcPts val="590"/>
              </a:spcBef>
              <a:buNone/>
            </a:pPr>
            <a:r>
              <a:rPr lang="en" sz="1600">
                <a:latin typeface="Consolas"/>
                <a:ea typeface="Consolas"/>
                <a:cs typeface="Consolas"/>
                <a:sym typeface="Consolas"/>
              </a:rPr>
              <a:t>      if (foo(x) == foo(y))</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686" name="Shape 686"/>
          <p:cNvCxnSpPr/>
          <p:nvPr/>
        </p:nvCxnSpPr>
        <p:spPr>
          <a:xfrm rot="10800000" flipH="1">
            <a:off x="2148691" y="3740331"/>
            <a:ext cx="520800" cy="9600"/>
          </a:xfrm>
          <a:prstGeom prst="straightConnector1">
            <a:avLst/>
          </a:prstGeom>
          <a:noFill/>
          <a:ln w="38100" cap="flat" cmpd="sng">
            <a:solidFill>
              <a:schemeClr val="dk2"/>
            </a:solidFill>
            <a:prstDash val="solid"/>
            <a:round/>
            <a:headEnd type="triangle" w="lg" len="lg"/>
            <a:tailEnd type="none" w="lg" len="lg"/>
          </a:ln>
        </p:spPr>
      </p:cxnSp>
      <p:sp>
        <p:nvSpPr>
          <p:cNvPr id="694" name="Shape 694"/>
          <p:cNvSpPr txBox="1"/>
          <p:nvPr/>
        </p:nvSpPr>
        <p:spPr>
          <a:xfrm>
            <a:off x="7545825" y="3118247"/>
            <a:ext cx="1598100" cy="485400"/>
          </a:xfrm>
          <a:prstGeom prst="rect">
            <a:avLst/>
          </a:prstGeom>
          <a:noFill/>
          <a:ln>
            <a:noFill/>
          </a:ln>
        </p:spPr>
        <p:txBody>
          <a:bodyPr lIns="91425" tIns="91425" rIns="91425" bIns="91425" anchor="t" anchorCtr="0">
            <a:noAutofit/>
          </a:bodyPr>
          <a:lstStyle/>
          <a:p>
            <a:pPr algn="ctr">
              <a:buClr>
                <a:schemeClr val="dk1"/>
              </a:buClr>
            </a:pP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y</a:t>
            </a:r>
            <a:r>
              <a:rPr lang="en" sz="1600" baseline="-25000" dirty="0">
                <a:solidFill>
                  <a:schemeClr val="dk1"/>
                </a:solidFill>
                <a:latin typeface="Consolas"/>
                <a:ea typeface="Consolas"/>
                <a:cs typeface="Consolas"/>
                <a:sym typeface="Consolas"/>
              </a:rPr>
              <a:t>0</a:t>
            </a:r>
          </a:p>
        </p:txBody>
      </p: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745"/>
          <p:cNvSpPr txBox="1"/>
          <p:nvPr/>
        </p:nvSpPr>
        <p:spPr>
          <a:xfrm>
            <a:off x="5729072" y="3089772"/>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0" name="Shape 746"/>
          <p:cNvSpPr txBox="1"/>
          <p:nvPr/>
        </p:nvSpPr>
        <p:spPr>
          <a:xfrm>
            <a:off x="4052925" y="3102472"/>
            <a:ext cx="1530600" cy="920875"/>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4"/>
                                        </p:tgtEl>
                                        <p:attrNameLst>
                                          <p:attrName>style.visibility</p:attrName>
                                        </p:attrNameLst>
                                      </p:cBhvr>
                                      <p:to>
                                        <p:strVal val="visible"/>
                                      </p:to>
                                    </p:set>
                                    <p:animEffect transition="in" filter="dissolve">
                                      <p:cBhvr>
                                        <p:cTn id="7" dur="500"/>
                                        <p:tgtEl>
                                          <p:spTgt spid="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2" name="Shape 70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Third Example</a:t>
            </a:r>
          </a:p>
        </p:txBody>
      </p:sp>
      <p:sp>
        <p:nvSpPr>
          <p:cNvPr id="703" name="Shape 703"/>
          <p:cNvSpPr txBox="1">
            <a:spLocks noGrp="1"/>
          </p:cNvSpPr>
          <p:nvPr>
            <p:ph idx="1"/>
          </p:nvPr>
        </p:nvSpPr>
        <p:spPr>
          <a:xfrm>
            <a:off x="470400" y="1946600"/>
            <a:ext cx="3396900" cy="3005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if (x != y)</a:t>
            </a:r>
          </a:p>
          <a:p>
            <a:pPr marL="0" indent="0">
              <a:spcBef>
                <a:spcPts val="590"/>
              </a:spcBef>
              <a:buNone/>
            </a:pPr>
            <a:r>
              <a:rPr lang="en" sz="1600">
                <a:latin typeface="Consolas"/>
                <a:ea typeface="Consolas"/>
                <a:cs typeface="Consolas"/>
                <a:sym typeface="Consolas"/>
              </a:rPr>
              <a:t>      if (foo(x) == foo(y))</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704" name="Shape 704"/>
          <p:cNvCxnSpPr/>
          <p:nvPr/>
        </p:nvCxnSpPr>
        <p:spPr>
          <a:xfrm rot="10800000" flipH="1">
            <a:off x="789025" y="4580105"/>
            <a:ext cx="520800" cy="9600"/>
          </a:xfrm>
          <a:prstGeom prst="straightConnector1">
            <a:avLst/>
          </a:prstGeom>
          <a:noFill/>
          <a:ln w="38100" cap="flat" cmpd="sng">
            <a:solidFill>
              <a:schemeClr val="dk2"/>
            </a:solidFill>
            <a:prstDash val="solid"/>
            <a:round/>
            <a:headEnd type="triangle" w="lg" len="lg"/>
            <a:tailEnd type="none" w="lg" len="lg"/>
          </a:ln>
        </p:spPr>
      </p:cxnSp>
      <p:sp>
        <p:nvSpPr>
          <p:cNvPr id="714" name="Shape 714"/>
          <p:cNvSpPr txBox="1"/>
          <p:nvPr/>
        </p:nvSpPr>
        <p:spPr>
          <a:xfrm>
            <a:off x="7444224" y="3587172"/>
            <a:ext cx="1650425" cy="857400"/>
          </a:xfrm>
          <a:prstGeom prst="rect">
            <a:avLst/>
          </a:prstGeom>
          <a:noFill/>
          <a:ln>
            <a:noFill/>
          </a:ln>
        </p:spPr>
        <p:txBody>
          <a:bodyPr lIns="91425" tIns="91425" rIns="91425" bIns="91425" anchor="t" anchorCtr="0">
            <a:noAutofit/>
          </a:bodyPr>
          <a:lstStyle/>
          <a:p>
            <a:pPr algn="ctr"/>
            <a:r>
              <a:rPr lang="en" sz="1200" dirty="0" err="1"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x</a:t>
            </a:r>
            <a:r>
              <a:rPr lang="en" sz="1600" baseline="-25000" dirty="0" smtClean="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a:t>
            </a:r>
            <a:r>
              <a:rPr lang="en" sz="1200" dirty="0">
                <a:solidFill>
                  <a:schemeClr val="dk1"/>
                </a:solidFill>
                <a:latin typeface="Consolas"/>
                <a:ea typeface="Consolas"/>
                <a:cs typeface="Consolas"/>
                <a:sym typeface="Consolas"/>
              </a:rPr>
              <a:t/>
            </a:r>
            <a:br>
              <a:rPr lang="en" sz="1200" dirty="0">
                <a:solidFill>
                  <a:schemeClr val="dk1"/>
                </a:solidFill>
                <a:latin typeface="Consolas"/>
                <a:ea typeface="Consolas"/>
                <a:cs typeface="Consolas"/>
                <a:sym typeface="Consolas"/>
              </a:rPr>
            </a:b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p>
        </p:txBody>
      </p: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8"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1" name="Shape 745"/>
          <p:cNvSpPr txBox="1"/>
          <p:nvPr/>
        </p:nvSpPr>
        <p:spPr>
          <a:xfrm>
            <a:off x="5729072" y="3089772"/>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2" name="Shape 746"/>
          <p:cNvSpPr txBox="1"/>
          <p:nvPr/>
        </p:nvSpPr>
        <p:spPr>
          <a:xfrm>
            <a:off x="4052925" y="3102472"/>
            <a:ext cx="1530600" cy="920875"/>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3" name="Shape 694"/>
          <p:cNvSpPr txBox="1"/>
          <p:nvPr/>
        </p:nvSpPr>
        <p:spPr>
          <a:xfrm>
            <a:off x="7545825" y="3118247"/>
            <a:ext cx="1598100" cy="485400"/>
          </a:xfrm>
          <a:prstGeom prst="rect">
            <a:avLst/>
          </a:prstGeom>
          <a:noFill/>
          <a:ln>
            <a:noFill/>
          </a:ln>
        </p:spPr>
        <p:txBody>
          <a:bodyPr lIns="91425" tIns="91425" rIns="91425" bIns="91425" anchor="t" anchorCtr="0">
            <a:noAutofit/>
          </a:bodyPr>
          <a:lstStyle/>
          <a:p>
            <a:pPr algn="ctr">
              <a:buClr>
                <a:schemeClr val="dk1"/>
              </a:buClr>
            </a:pP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y</a:t>
            </a:r>
            <a:r>
              <a:rPr lang="en" sz="1600" baseline="-25000">
                <a:solidFill>
                  <a:schemeClr val="dk1"/>
                </a:solidFill>
                <a:latin typeface="Consolas"/>
                <a:ea typeface="Consolas"/>
                <a:cs typeface="Consolas"/>
                <a:sym typeface="Consolas"/>
              </a:rPr>
              <a:t>0</a:t>
            </a:r>
          </a:p>
        </p:txBody>
      </p:sp>
      <p:sp>
        <p:nvSpPr>
          <p:cNvPr id="35" name="Shape 725"/>
          <p:cNvSpPr txBox="1"/>
          <p:nvPr/>
        </p:nvSpPr>
        <p:spPr>
          <a:xfrm>
            <a:off x="4319624" y="4759233"/>
            <a:ext cx="4354475" cy="1152213"/>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a:t>
            </a:r>
            <a:r>
              <a:rPr lang="en-US"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r>
              <a:rPr lang="en" sz="1600" dirty="0" smtClean="0">
                <a:latin typeface="Consolas"/>
                <a:ea typeface="Consolas"/>
                <a:cs typeface="Consolas"/>
                <a:sym typeface="Consolas"/>
              </a:rPr>
              <a:t> </a:t>
            </a:r>
            <a:r>
              <a:rPr lang="en" sz="1600" dirty="0">
                <a:latin typeface="Consolas"/>
                <a:ea typeface="Consolas"/>
                <a:cs typeface="Consolas"/>
                <a:sym typeface="Consolas"/>
              </a:rPr>
              <a:t>and </a:t>
            </a:r>
            <a:br>
              <a:rPr lang="en" sz="1600" dirty="0">
                <a:latin typeface="Consolas"/>
                <a:ea typeface="Consolas"/>
                <a:cs typeface="Consolas"/>
                <a:sym typeface="Consolas"/>
              </a:rPr>
            </a:br>
            <a:r>
              <a:rPr lang="en" sz="1200" dirty="0" err="1">
                <a:latin typeface="Consolas"/>
                <a:ea typeface="Consolas"/>
                <a:cs typeface="Consolas"/>
                <a:sym typeface="Consolas"/>
              </a:rPr>
              <a:t>secure_hash</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 == </a:t>
            </a:r>
            <a:r>
              <a:rPr lang="en" sz="1200" dirty="0" err="1" smtClean="0">
                <a:latin typeface="Consolas"/>
                <a:ea typeface="Consolas"/>
                <a:cs typeface="Consolas"/>
                <a:sym typeface="Consolas"/>
              </a:rPr>
              <a:t>secure_hash</a:t>
            </a:r>
            <a:r>
              <a:rPr lang="en" dirty="0" smtClean="0">
                <a:solidFill>
                  <a:prstClr val="black"/>
                </a:solidFill>
                <a:latin typeface="Consolas"/>
                <a:ea typeface="Consolas"/>
                <a:cs typeface="Consolas"/>
                <a:sym typeface="Consolas"/>
              </a:rPr>
              <a:t>(</a:t>
            </a:r>
            <a:r>
              <a:rPr lang="en-US" sz="1600" dirty="0" smtClean="0">
                <a:solidFill>
                  <a:prstClr val="black"/>
                </a:solidFill>
                <a:latin typeface="Consolas"/>
                <a:ea typeface="Consolas"/>
                <a:cs typeface="Consolas"/>
                <a:sym typeface="Consolas"/>
              </a:rPr>
              <a:t>y</a:t>
            </a:r>
            <a:r>
              <a:rPr lang="en" sz="1600" baseline="-25000" dirty="0" smtClean="0">
                <a:solidFill>
                  <a:prstClr val="black"/>
                </a:solidFill>
                <a:latin typeface="Consolas"/>
                <a:ea typeface="Consolas"/>
                <a:cs typeface="Consolas"/>
                <a:sym typeface="Consolas"/>
              </a:rPr>
              <a:t>0</a:t>
            </a:r>
            <a:r>
              <a:rPr lang="en" dirty="0">
                <a:solidFill>
                  <a:prstClr val="black"/>
                </a:solidFill>
                <a:latin typeface="Consolas"/>
                <a:ea typeface="Consolas"/>
                <a:cs typeface="Consolas"/>
                <a:sym typeface="Consolas"/>
              </a:rPr>
              <a:t>)</a:t>
            </a:r>
            <a:endParaRPr lang="en" sz="1600" dirty="0">
              <a:solidFill>
                <a:schemeClr val="dk1"/>
              </a:solidFill>
              <a:latin typeface="Consolas"/>
              <a:ea typeface="Consolas"/>
              <a:cs typeface="Consolas"/>
              <a:sym typeface="Consolas"/>
            </a:endParaRPr>
          </a:p>
          <a:p>
            <a:endParaRPr sz="1000" dirty="0">
              <a:solidFill>
                <a:srgbClr val="CC0000"/>
              </a:solidFill>
              <a:latin typeface="Calibri Regular" charset="0"/>
              <a:ea typeface="Calibri Regular" charset="0"/>
              <a:cs typeface="Calibri Regular" charset="0"/>
              <a:sym typeface="Shadows Into Light"/>
            </a:endParaRPr>
          </a:p>
          <a:p>
            <a:pPr algn="ctr"/>
            <a:r>
              <a:rPr lang="en" sz="2000" dirty="0">
                <a:solidFill>
                  <a:srgbClr val="CC0000"/>
                </a:solidFill>
                <a:latin typeface="+mn-lt"/>
                <a:ea typeface="Calibri Regular" charset="0"/>
                <a:cs typeface="Calibri Regular" charset="0"/>
                <a:sym typeface="Shadows Into Light"/>
              </a:rPr>
              <a:t>Use concrete state: replace </a:t>
            </a:r>
            <a:r>
              <a:rPr lang="en-US" sz="2000" dirty="0" smtClean="0">
                <a:solidFill>
                  <a:schemeClr val="dk1"/>
                </a:solidFill>
                <a:latin typeface="Consolas"/>
                <a:ea typeface="Consolas"/>
                <a:cs typeface="Consolas"/>
                <a:sym typeface="Consolas"/>
              </a:rPr>
              <a:t>y</a:t>
            </a:r>
            <a:r>
              <a:rPr lang="en" sz="2000" baseline="-25000" dirty="0" smtClean="0">
                <a:solidFill>
                  <a:schemeClr val="dk1"/>
                </a:solidFill>
                <a:latin typeface="Consolas"/>
                <a:ea typeface="Consolas"/>
                <a:cs typeface="Consolas"/>
                <a:sym typeface="Consolas"/>
              </a:rPr>
              <a:t>0 </a:t>
            </a:r>
            <a:r>
              <a:rPr lang="en" sz="2000" dirty="0">
                <a:solidFill>
                  <a:srgbClr val="CC0000"/>
                </a:solidFill>
                <a:latin typeface="+mn-lt"/>
                <a:ea typeface="Calibri Regular" charset="0"/>
                <a:cs typeface="Calibri Regular" charset="0"/>
                <a:sym typeface="Shadows Into Light"/>
              </a:rPr>
              <a:t>by </a:t>
            </a:r>
            <a:r>
              <a:rPr lang="en-US" sz="2000" dirty="0" smtClean="0">
                <a:solidFill>
                  <a:schemeClr val="tx1"/>
                </a:solidFill>
                <a:latin typeface="Calibri Regular" charset="0"/>
                <a:ea typeface="Calibri Regular" charset="0"/>
                <a:cs typeface="Calibri Regular" charset="0"/>
                <a:sym typeface="Shadows Into Light"/>
              </a:rPr>
              <a:t>7</a:t>
            </a:r>
            <a:r>
              <a:rPr lang="en" sz="2000" dirty="0" smtClean="0">
                <a:solidFill>
                  <a:srgbClr val="CC0000"/>
                </a:solidFill>
                <a:latin typeface="Calibri Regular" charset="0"/>
                <a:ea typeface="Calibri Regular" charset="0"/>
                <a:cs typeface="Calibri Regular" charset="0"/>
                <a:sym typeface="Shadows Into Light"/>
              </a:rPr>
              <a:t>.</a:t>
            </a:r>
            <a:endParaRPr lang="en" sz="2000" dirty="0">
              <a:solidFill>
                <a:srgbClr val="CC0000"/>
              </a:solidFill>
              <a:latin typeface="Calibri Regular" charset="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4"/>
                                        </p:tgtEl>
                                        <p:attrNameLst>
                                          <p:attrName>style.visibility</p:attrName>
                                        </p:attrNameLst>
                                      </p:cBhvr>
                                      <p:to>
                                        <p:strVal val="visible"/>
                                      </p:to>
                                    </p:set>
                                    <p:animEffect transition="in" filter="dissolve">
                                      <p:cBhvr>
                                        <p:cTn id="7" dur="500"/>
                                        <p:tgtEl>
                                          <p:spTgt spid="7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5">
                                            <p:txEl>
                                              <p:pRg st="2" end="2"/>
                                            </p:txEl>
                                          </p:spTgt>
                                        </p:tgtEl>
                                        <p:attrNameLst>
                                          <p:attrName>style.visibility</p:attrName>
                                        </p:attrNameLst>
                                      </p:cBhvr>
                                      <p:to>
                                        <p:strVal val="visible"/>
                                      </p:to>
                                    </p:set>
                                    <p:animEffect transition="in" filter="dissolve">
                                      <p:cBhvr>
                                        <p:cTn id="18"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 grpId="0"/>
      <p:bldP spid="3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2" name="Shape 72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Third Example</a:t>
            </a:r>
          </a:p>
        </p:txBody>
      </p:sp>
      <p:sp>
        <p:nvSpPr>
          <p:cNvPr id="723" name="Shape 723"/>
          <p:cNvSpPr txBox="1">
            <a:spLocks noGrp="1"/>
          </p:cNvSpPr>
          <p:nvPr>
            <p:ph idx="1"/>
          </p:nvPr>
        </p:nvSpPr>
        <p:spPr>
          <a:xfrm>
            <a:off x="470400" y="1946600"/>
            <a:ext cx="3396900" cy="3005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if (x != y)</a:t>
            </a:r>
          </a:p>
          <a:p>
            <a:pPr marL="0" indent="0">
              <a:spcBef>
                <a:spcPts val="590"/>
              </a:spcBef>
              <a:buNone/>
            </a:pPr>
            <a:r>
              <a:rPr lang="en" sz="1600">
                <a:latin typeface="Consolas"/>
                <a:ea typeface="Consolas"/>
                <a:cs typeface="Consolas"/>
                <a:sym typeface="Consolas"/>
              </a:rPr>
              <a:t>      if (foo(x) == foo(y))</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8"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1" name="Shape 745"/>
          <p:cNvSpPr txBox="1"/>
          <p:nvPr/>
        </p:nvSpPr>
        <p:spPr>
          <a:xfrm>
            <a:off x="5729072" y="3089772"/>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2" name="Shape 746"/>
          <p:cNvSpPr txBox="1"/>
          <p:nvPr/>
        </p:nvSpPr>
        <p:spPr>
          <a:xfrm>
            <a:off x="4052925" y="3102472"/>
            <a:ext cx="1530600" cy="920875"/>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3" name="Shape 714"/>
          <p:cNvSpPr txBox="1"/>
          <p:nvPr/>
        </p:nvSpPr>
        <p:spPr>
          <a:xfrm>
            <a:off x="7444224" y="3587172"/>
            <a:ext cx="1650425" cy="857400"/>
          </a:xfrm>
          <a:prstGeom prst="rect">
            <a:avLst/>
          </a:prstGeom>
          <a:noFill/>
          <a:ln>
            <a:noFill/>
          </a:ln>
        </p:spPr>
        <p:txBody>
          <a:bodyPr lIns="91425" tIns="91425" rIns="91425" bIns="91425" anchor="t" anchorCtr="0">
            <a:noAutofit/>
          </a:bodyPr>
          <a:lstStyle/>
          <a:p>
            <a:pPr algn="ctr"/>
            <a:r>
              <a:rPr lang="en" sz="1200"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x</a:t>
            </a:r>
            <a:r>
              <a:rPr lang="en" sz="1600" baseline="-25000" dirty="0" smtClean="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a:t>
            </a:r>
            <a:r>
              <a:rPr lang="en" sz="1200" dirty="0">
                <a:solidFill>
                  <a:schemeClr val="dk1"/>
                </a:solidFill>
                <a:latin typeface="Consolas"/>
                <a:ea typeface="Consolas"/>
                <a:cs typeface="Consolas"/>
                <a:sym typeface="Consolas"/>
              </a:rPr>
              <a:t/>
            </a:r>
            <a:br>
              <a:rPr lang="en" sz="1200" dirty="0">
                <a:solidFill>
                  <a:schemeClr val="dk1"/>
                </a:solidFill>
                <a:latin typeface="Consolas"/>
                <a:ea typeface="Consolas"/>
                <a:cs typeface="Consolas"/>
                <a:sym typeface="Consolas"/>
              </a:rPr>
            </a:b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p>
        </p:txBody>
      </p:sp>
      <p:sp>
        <p:nvSpPr>
          <p:cNvPr id="34" name="Shape 694"/>
          <p:cNvSpPr txBox="1"/>
          <p:nvPr/>
        </p:nvSpPr>
        <p:spPr>
          <a:xfrm>
            <a:off x="7545825" y="3118247"/>
            <a:ext cx="1598100" cy="485400"/>
          </a:xfrm>
          <a:prstGeom prst="rect">
            <a:avLst/>
          </a:prstGeom>
          <a:noFill/>
          <a:ln>
            <a:noFill/>
          </a:ln>
        </p:spPr>
        <p:txBody>
          <a:bodyPr lIns="91425" tIns="91425" rIns="91425" bIns="91425" anchor="t" anchorCtr="0">
            <a:noAutofit/>
          </a:bodyPr>
          <a:lstStyle/>
          <a:p>
            <a:pPr algn="ctr">
              <a:buClr>
                <a:schemeClr val="dk1"/>
              </a:buClr>
            </a:pP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y</a:t>
            </a:r>
            <a:r>
              <a:rPr lang="en" sz="1600" baseline="-25000">
                <a:solidFill>
                  <a:schemeClr val="dk1"/>
                </a:solidFill>
                <a:latin typeface="Consolas"/>
                <a:ea typeface="Consolas"/>
                <a:cs typeface="Consolas"/>
                <a:sym typeface="Consolas"/>
              </a:rPr>
              <a:t>0</a:t>
            </a:r>
          </a:p>
        </p:txBody>
      </p:sp>
      <p:sp>
        <p:nvSpPr>
          <p:cNvPr id="35" name="Shape 725"/>
          <p:cNvSpPr txBox="1"/>
          <p:nvPr/>
        </p:nvSpPr>
        <p:spPr>
          <a:xfrm>
            <a:off x="4319624" y="4759233"/>
            <a:ext cx="4354475" cy="1152213"/>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7</a:t>
            </a:r>
            <a:r>
              <a:rPr lang="en" sz="1600" dirty="0">
                <a:latin typeface="Consolas"/>
                <a:ea typeface="Consolas"/>
                <a:cs typeface="Consolas"/>
                <a:sym typeface="Consolas"/>
              </a:rPr>
              <a:t> and </a:t>
            </a:r>
            <a:br>
              <a:rPr lang="en" sz="1600" dirty="0">
                <a:latin typeface="Consolas"/>
                <a:ea typeface="Consolas"/>
                <a:cs typeface="Consolas"/>
                <a:sym typeface="Consolas"/>
              </a:rPr>
            </a:br>
            <a:r>
              <a:rPr lang="en" sz="1200" dirty="0" err="1">
                <a:latin typeface="Consolas"/>
                <a:ea typeface="Consolas"/>
                <a:cs typeface="Consolas"/>
                <a:sym typeface="Consolas"/>
              </a:rPr>
              <a:t>secure_hash</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 == 601...129</a:t>
            </a:r>
          </a:p>
          <a:p>
            <a:endParaRPr sz="1000" dirty="0">
              <a:solidFill>
                <a:srgbClr val="CC0000"/>
              </a:solidFill>
              <a:latin typeface="Calibri Regular" charset="0"/>
              <a:ea typeface="Calibri Regular" charset="0"/>
              <a:cs typeface="Calibri Regular" charset="0"/>
              <a:sym typeface="Shadows Into Light"/>
            </a:endParaRPr>
          </a:p>
          <a:p>
            <a:pPr algn="ctr"/>
            <a:r>
              <a:rPr lang="en" sz="2000" dirty="0">
                <a:solidFill>
                  <a:srgbClr val="CC0000"/>
                </a:solidFill>
                <a:latin typeface="+mn-lt"/>
                <a:ea typeface="Calibri Regular" charset="0"/>
                <a:cs typeface="Calibri Regular" charset="0"/>
                <a:sym typeface="Shadows Into Light"/>
              </a:rPr>
              <a:t>Use concrete state: replace </a:t>
            </a:r>
            <a:r>
              <a:rPr lang="en" sz="2000" dirty="0">
                <a:solidFill>
                  <a:schemeClr val="dk1"/>
                </a:solidFill>
                <a:latin typeface="Consolas"/>
                <a:ea typeface="Consolas"/>
                <a:cs typeface="Consolas"/>
                <a:sym typeface="Consolas"/>
              </a:rPr>
              <a:t>x</a:t>
            </a:r>
            <a:r>
              <a:rPr lang="en" sz="2000" baseline="-25000" dirty="0">
                <a:solidFill>
                  <a:schemeClr val="dk1"/>
                </a:solidFill>
                <a:latin typeface="Consolas"/>
                <a:ea typeface="Consolas"/>
                <a:cs typeface="Consolas"/>
                <a:sym typeface="Consolas"/>
              </a:rPr>
              <a:t>0 </a:t>
            </a:r>
            <a:r>
              <a:rPr lang="en" sz="2000" dirty="0">
                <a:solidFill>
                  <a:srgbClr val="CC0000"/>
                </a:solidFill>
                <a:latin typeface="+mn-lt"/>
                <a:ea typeface="Calibri Regular" charset="0"/>
                <a:cs typeface="Calibri Regular" charset="0"/>
                <a:sym typeface="Shadows Into Light"/>
              </a:rPr>
              <a:t>by </a:t>
            </a:r>
            <a:r>
              <a:rPr lang="en" sz="2000" dirty="0">
                <a:solidFill>
                  <a:schemeClr val="tx1"/>
                </a:solidFill>
                <a:latin typeface="Calibri Regular" charset="0"/>
                <a:ea typeface="Calibri Regular" charset="0"/>
                <a:cs typeface="Calibri Regular" charset="0"/>
                <a:sym typeface="Shadows Into Light"/>
              </a:rPr>
              <a:t>22</a:t>
            </a:r>
            <a:r>
              <a:rPr lang="en" sz="2000" dirty="0">
                <a:solidFill>
                  <a:srgbClr val="CC0000"/>
                </a:solidFill>
                <a:latin typeface="Calibri Regular" charset="0"/>
                <a:ea typeface="Calibri Regular" charset="0"/>
                <a:cs typeface="Calibri Regular" charset="0"/>
                <a:sym typeface="Shadows Into Light"/>
              </a:rPr>
              <a:t>.</a:t>
            </a:r>
          </a:p>
        </p:txBody>
      </p:sp>
      <p:cxnSp>
        <p:nvCxnSpPr>
          <p:cNvPr id="37" name="Shape 704"/>
          <p:cNvCxnSpPr/>
          <p:nvPr/>
        </p:nvCxnSpPr>
        <p:spPr>
          <a:xfrm rot="10800000" flipH="1">
            <a:off x="789025" y="4580105"/>
            <a:ext cx="520800" cy="9600"/>
          </a:xfrm>
          <a:prstGeom prst="straightConnector1">
            <a:avLst/>
          </a:prstGeom>
          <a:noFill/>
          <a:ln w="38100" cap="flat" cmpd="sng">
            <a:solidFill>
              <a:schemeClr val="dk2"/>
            </a:solidFill>
            <a:prstDash val="solid"/>
            <a:round/>
            <a:headEnd type="triangl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animEffect transition="in" filter="dissolve">
                                      <p:cBhvr>
                                        <p:cTn id="7"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Execution Paths of a Program</a:t>
            </a:r>
          </a:p>
        </p:txBody>
      </p:sp>
      <p:sp>
        <p:nvSpPr>
          <p:cNvPr id="108" name="Shape 108"/>
          <p:cNvSpPr txBox="1">
            <a:spLocks noGrp="1"/>
          </p:cNvSpPr>
          <p:nvPr>
            <p:ph idx="1"/>
          </p:nvPr>
        </p:nvSpPr>
        <p:spPr>
          <a:xfrm>
            <a:off x="385485" y="1400740"/>
            <a:ext cx="4923644" cy="5330260"/>
          </a:xfrm>
          <a:prstGeom prst="rect">
            <a:avLst/>
          </a:prstGeom>
          <a:noFill/>
          <a:ln>
            <a:noFill/>
          </a:ln>
        </p:spPr>
        <p:txBody>
          <a:bodyPr vert="horz" lIns="91425" tIns="45700" rIns="91425" bIns="45700" rtlCol="0" anchor="t" anchorCtr="0">
            <a:noAutofit/>
          </a:bodyPr>
          <a:lstStyle/>
          <a:p>
            <a:pPr marL="406400" indent="-342900">
              <a:spcBef>
                <a:spcPts val="590"/>
              </a:spcBef>
              <a:buClr>
                <a:schemeClr val="dk1"/>
              </a:buClr>
              <a:buSzPct val="100000"/>
            </a:pPr>
            <a:r>
              <a:rPr lang="en" sz="2600" dirty="0" smtClean="0">
                <a:ea typeface="Calibri Regular" charset="0"/>
                <a:cs typeface="Calibri Regular" charset="0"/>
                <a:sym typeface="Shadows Into Light"/>
              </a:rPr>
              <a:t>Program </a:t>
            </a:r>
            <a:r>
              <a:rPr lang="en" sz="2600" dirty="0">
                <a:ea typeface="Calibri Regular" charset="0"/>
                <a:cs typeface="Calibri Regular" charset="0"/>
                <a:sym typeface="Shadows Into Light"/>
              </a:rPr>
              <a:t>can be seen as </a:t>
            </a:r>
            <a:r>
              <a:rPr lang="en" sz="2600" dirty="0">
                <a:solidFill>
                  <a:srgbClr val="FF9900"/>
                </a:solidFill>
                <a:ea typeface="Calibri Regular" charset="0"/>
                <a:cs typeface="Calibri Regular" charset="0"/>
                <a:sym typeface="Shadows Into Light"/>
              </a:rPr>
              <a:t>binary tree </a:t>
            </a:r>
            <a:r>
              <a:rPr lang="en" sz="2600" dirty="0">
                <a:ea typeface="Calibri Regular" charset="0"/>
                <a:cs typeface="Calibri Regular" charset="0"/>
                <a:sym typeface="Shadows Into Light"/>
              </a:rPr>
              <a:t>with possibly infinite </a:t>
            </a:r>
            <a:r>
              <a:rPr lang="en" sz="2600" dirty="0" smtClean="0">
                <a:ea typeface="Calibri Regular" charset="0"/>
                <a:cs typeface="Calibri Regular" charset="0"/>
                <a:sym typeface="Shadows Into Light"/>
              </a:rPr>
              <a:t>depth</a:t>
            </a:r>
            <a:endParaRPr lang="en-US" sz="2600" dirty="0" smtClean="0">
              <a:ea typeface="Calibri Regular" charset="0"/>
              <a:cs typeface="Calibri Regular" charset="0"/>
              <a:sym typeface="Shadows Into Light"/>
            </a:endParaRPr>
          </a:p>
          <a:p>
            <a:pPr marL="706438" lvl="1" indent="-342900">
              <a:spcBef>
                <a:spcPts val="590"/>
              </a:spcBef>
              <a:buClr>
                <a:schemeClr val="dk1"/>
              </a:buClr>
              <a:buSzPct val="100000"/>
            </a:pPr>
            <a:r>
              <a:rPr lang="en-US" sz="2600" dirty="0">
                <a:solidFill>
                  <a:srgbClr val="000000"/>
                </a:solidFill>
                <a:ea typeface="Calibri Regular" charset="0"/>
                <a:cs typeface="Calibri Regular" charset="0"/>
                <a:sym typeface="Shadows Into Light"/>
              </a:rPr>
              <a:t>Called </a:t>
            </a:r>
            <a:r>
              <a:rPr lang="en-US" sz="2600" dirty="0">
                <a:solidFill>
                  <a:srgbClr val="9900FF"/>
                </a:solidFill>
                <a:ea typeface="Calibri Regular" charset="0"/>
                <a:cs typeface="Calibri Regular" charset="0"/>
                <a:sym typeface="Shadows Into Light"/>
              </a:rPr>
              <a:t>Computation </a:t>
            </a:r>
            <a:r>
              <a:rPr lang="en-US" sz="2600" dirty="0" smtClean="0">
                <a:solidFill>
                  <a:srgbClr val="9900FF"/>
                </a:solidFill>
                <a:ea typeface="Calibri Regular" charset="0"/>
                <a:cs typeface="Calibri Regular" charset="0"/>
                <a:sym typeface="Shadows Into Light"/>
              </a:rPr>
              <a:t>Tree</a:t>
            </a:r>
            <a:endParaRPr lang="en-US" sz="2600" dirty="0">
              <a:ea typeface="Calibri Regular" charset="0"/>
              <a:cs typeface="Calibri Regular" charset="0"/>
              <a:sym typeface="Shadows Into Light"/>
            </a:endParaRPr>
          </a:p>
          <a:p>
            <a:pPr marL="406400" indent="-342900">
              <a:spcBef>
                <a:spcPts val="590"/>
              </a:spcBef>
              <a:buClr>
                <a:schemeClr val="dk1"/>
              </a:buClr>
              <a:buSzPct val="100000"/>
            </a:pPr>
            <a:endParaRPr lang="en-US" sz="500" dirty="0" smtClean="0">
              <a:ea typeface="Calibri Regular" charset="0"/>
              <a:cs typeface="Calibri Regular" charset="0"/>
              <a:sym typeface="Shadows Into Light"/>
            </a:endParaRPr>
          </a:p>
          <a:p>
            <a:pPr marL="406400" indent="-342900">
              <a:spcBef>
                <a:spcPts val="590"/>
              </a:spcBef>
              <a:buClr>
                <a:schemeClr val="dk1"/>
              </a:buClr>
              <a:buSzPct val="100000"/>
            </a:pPr>
            <a:r>
              <a:rPr lang="en" sz="2600" dirty="0" smtClean="0">
                <a:ea typeface="Calibri Regular" charset="0"/>
                <a:cs typeface="Calibri Regular" charset="0"/>
                <a:sym typeface="Shadows Into Light"/>
              </a:rPr>
              <a:t>Each </a:t>
            </a:r>
            <a:r>
              <a:rPr lang="en" sz="2600" dirty="0" smtClean="0">
                <a:solidFill>
                  <a:srgbClr val="FF9900"/>
                </a:solidFill>
                <a:ea typeface="Calibri Regular" charset="0"/>
                <a:cs typeface="Calibri Regular" charset="0"/>
                <a:sym typeface="Shadows Into Light"/>
              </a:rPr>
              <a:t>node</a:t>
            </a:r>
            <a:r>
              <a:rPr lang="en" sz="2600" dirty="0" smtClean="0">
                <a:ea typeface="Calibri Regular" charset="0"/>
                <a:cs typeface="Calibri Regular" charset="0"/>
                <a:sym typeface="Shadows Into Light"/>
              </a:rPr>
              <a:t> represents the execution of a conditional statement</a:t>
            </a:r>
            <a:endParaRPr lang="en-US" sz="2600" dirty="0" smtClean="0">
              <a:ea typeface="Calibri Regular" charset="0"/>
              <a:cs typeface="Calibri Regular" charset="0"/>
              <a:sym typeface="Shadows Into Light"/>
            </a:endParaRPr>
          </a:p>
          <a:p>
            <a:pPr marL="406400" indent="-342900">
              <a:spcBef>
                <a:spcPts val="590"/>
              </a:spcBef>
              <a:buClr>
                <a:schemeClr val="dk1"/>
              </a:buClr>
              <a:buSzPct val="100000"/>
            </a:pPr>
            <a:endParaRPr lang="en-US" sz="500" dirty="0">
              <a:ea typeface="Calibri Regular" charset="0"/>
              <a:cs typeface="Calibri Regular" charset="0"/>
              <a:sym typeface="Shadows Into Light"/>
            </a:endParaRPr>
          </a:p>
          <a:p>
            <a:pPr marL="406400" indent="-342900">
              <a:spcBef>
                <a:spcPts val="590"/>
              </a:spcBef>
              <a:buClr>
                <a:schemeClr val="dk1"/>
              </a:buClr>
              <a:buSzPct val="100000"/>
            </a:pPr>
            <a:r>
              <a:rPr lang="en" sz="2600" dirty="0" smtClean="0">
                <a:ea typeface="Calibri Regular" charset="0"/>
                <a:cs typeface="Calibri Regular" charset="0"/>
                <a:sym typeface="Shadows Into Light"/>
              </a:rPr>
              <a:t>Each </a:t>
            </a:r>
            <a:r>
              <a:rPr lang="en" sz="2600" dirty="0">
                <a:solidFill>
                  <a:srgbClr val="FF9900"/>
                </a:solidFill>
                <a:ea typeface="Calibri Regular" charset="0"/>
                <a:cs typeface="Calibri Regular" charset="0"/>
                <a:sym typeface="Shadows Into Light"/>
              </a:rPr>
              <a:t>edge</a:t>
            </a:r>
            <a:r>
              <a:rPr lang="en" sz="2600" dirty="0">
                <a:solidFill>
                  <a:srgbClr val="0000FF"/>
                </a:solidFill>
                <a:ea typeface="Calibri Regular" charset="0"/>
                <a:cs typeface="Calibri Regular" charset="0"/>
                <a:sym typeface="Shadows Into Light"/>
              </a:rPr>
              <a:t> </a:t>
            </a:r>
            <a:r>
              <a:rPr lang="en" sz="2600" dirty="0">
                <a:ea typeface="Calibri Regular" charset="0"/>
                <a:cs typeface="Calibri Regular" charset="0"/>
                <a:sym typeface="Shadows Into Light"/>
              </a:rPr>
              <a:t>represents the execution of a sequence of non-conditional </a:t>
            </a:r>
            <a:r>
              <a:rPr lang="en" sz="2600" dirty="0" smtClean="0">
                <a:ea typeface="Calibri Regular" charset="0"/>
                <a:cs typeface="Calibri Regular" charset="0"/>
                <a:sym typeface="Shadows Into Light"/>
              </a:rPr>
              <a:t>statements</a:t>
            </a:r>
            <a:endParaRPr lang="en-US" sz="2600" dirty="0">
              <a:ea typeface="Calibri Regular" charset="0"/>
              <a:cs typeface="Calibri Regular" charset="0"/>
              <a:sym typeface="Shadows Into Light"/>
            </a:endParaRPr>
          </a:p>
          <a:p>
            <a:pPr marL="406400" indent="-342900">
              <a:spcBef>
                <a:spcPts val="590"/>
              </a:spcBef>
              <a:buClr>
                <a:schemeClr val="dk1"/>
              </a:buClr>
              <a:buSzPct val="100000"/>
            </a:pPr>
            <a:endParaRPr lang="en-US" sz="500" dirty="0" smtClean="0">
              <a:ea typeface="Calibri Regular" charset="0"/>
              <a:cs typeface="Calibri Regular" charset="0"/>
              <a:sym typeface="Shadows Into Light"/>
            </a:endParaRPr>
          </a:p>
          <a:p>
            <a:pPr marL="406400" indent="-342900">
              <a:spcBef>
                <a:spcPts val="590"/>
              </a:spcBef>
              <a:buClr>
                <a:schemeClr val="dk1"/>
              </a:buClr>
              <a:buSzPct val="100000"/>
            </a:pPr>
            <a:r>
              <a:rPr lang="en" sz="2600" dirty="0" smtClean="0">
                <a:ea typeface="Calibri Regular" charset="0"/>
                <a:cs typeface="Calibri Regular" charset="0"/>
                <a:sym typeface="Shadows Into Light"/>
              </a:rPr>
              <a:t>Each </a:t>
            </a:r>
            <a:r>
              <a:rPr lang="en" sz="2600" dirty="0">
                <a:solidFill>
                  <a:srgbClr val="FF9900"/>
                </a:solidFill>
                <a:ea typeface="Calibri Regular" charset="0"/>
                <a:cs typeface="Calibri Regular" charset="0"/>
                <a:sym typeface="Shadows Into Light"/>
              </a:rPr>
              <a:t>path</a:t>
            </a:r>
            <a:r>
              <a:rPr lang="en" sz="2600" dirty="0">
                <a:ea typeface="Calibri Regular" charset="0"/>
                <a:cs typeface="Calibri Regular" charset="0"/>
                <a:sym typeface="Shadows Into Light"/>
              </a:rPr>
              <a:t> in the tree represents an equivalence class of inputs</a:t>
            </a:r>
          </a:p>
        </p:txBody>
      </p:sp>
      <p:sp>
        <p:nvSpPr>
          <p:cNvPr id="109" name="Shape 109"/>
          <p:cNvSpPr/>
          <p:nvPr/>
        </p:nvSpPr>
        <p:spPr>
          <a:xfrm>
            <a:off x="6362430" y="1996725"/>
            <a:ext cx="318600" cy="3189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1</a:t>
            </a:r>
          </a:p>
        </p:txBody>
      </p:sp>
      <p:sp>
        <p:nvSpPr>
          <p:cNvPr id="110" name="Shape 110"/>
          <p:cNvSpPr/>
          <p:nvPr/>
        </p:nvSpPr>
        <p:spPr>
          <a:xfrm>
            <a:off x="7377521" y="2792438"/>
            <a:ext cx="318600" cy="3189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a:t>2</a:t>
            </a:r>
          </a:p>
        </p:txBody>
      </p:sp>
      <p:sp>
        <p:nvSpPr>
          <p:cNvPr id="111" name="Shape 111"/>
          <p:cNvSpPr/>
          <p:nvPr/>
        </p:nvSpPr>
        <p:spPr>
          <a:xfrm>
            <a:off x="5345818" y="2792450"/>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7</a:t>
            </a:r>
          </a:p>
        </p:txBody>
      </p:sp>
      <p:sp>
        <p:nvSpPr>
          <p:cNvPr id="112" name="Shape 112"/>
          <p:cNvSpPr/>
          <p:nvPr/>
        </p:nvSpPr>
        <p:spPr>
          <a:xfrm>
            <a:off x="4776867" y="3529119"/>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8</a:t>
            </a:r>
          </a:p>
        </p:txBody>
      </p:sp>
      <p:sp>
        <p:nvSpPr>
          <p:cNvPr id="113" name="Shape 113"/>
          <p:cNvSpPr/>
          <p:nvPr/>
        </p:nvSpPr>
        <p:spPr>
          <a:xfrm>
            <a:off x="5931660" y="3529119"/>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1500"/>
          </a:p>
        </p:txBody>
      </p:sp>
      <p:sp>
        <p:nvSpPr>
          <p:cNvPr id="114" name="Shape 114"/>
          <p:cNvSpPr/>
          <p:nvPr/>
        </p:nvSpPr>
        <p:spPr>
          <a:xfrm>
            <a:off x="8024187" y="3529119"/>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1500"/>
          </a:p>
        </p:txBody>
      </p:sp>
      <p:sp>
        <p:nvSpPr>
          <p:cNvPr id="115" name="Shape 115"/>
          <p:cNvSpPr/>
          <p:nvPr/>
        </p:nvSpPr>
        <p:spPr>
          <a:xfrm>
            <a:off x="5296613" y="4245029"/>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9</a:t>
            </a:r>
          </a:p>
        </p:txBody>
      </p:sp>
      <p:sp>
        <p:nvSpPr>
          <p:cNvPr id="116" name="Shape 116"/>
          <p:cNvSpPr/>
          <p:nvPr/>
        </p:nvSpPr>
        <p:spPr>
          <a:xfrm>
            <a:off x="6844895" y="3529129"/>
            <a:ext cx="318600" cy="318900"/>
          </a:xfrm>
          <a:prstGeom prst="ellipse">
            <a:avLst/>
          </a:prstGeom>
          <a:solidFill>
            <a:srgbClr val="9900FF"/>
          </a:solidFill>
          <a:ln w="9525" cap="flat" cmpd="sng">
            <a:solidFill>
              <a:srgbClr val="9900FF"/>
            </a:solidFill>
            <a:prstDash val="solid"/>
            <a:round/>
            <a:headEnd type="none" w="med" len="med"/>
            <a:tailEnd type="none" w="med" len="med"/>
          </a:ln>
        </p:spPr>
        <p:txBody>
          <a:bodyPr lIns="91425" tIns="91425" rIns="91425" bIns="91425" anchor="ctr" anchorCtr="0">
            <a:noAutofit/>
          </a:bodyPr>
          <a:lstStyle/>
          <a:p>
            <a:pPr algn="ctr"/>
            <a:r>
              <a:rPr lang="en" sz="1600" b="1"/>
              <a:t>3</a:t>
            </a:r>
          </a:p>
        </p:txBody>
      </p:sp>
      <p:sp>
        <p:nvSpPr>
          <p:cNvPr id="117" name="Shape 117"/>
          <p:cNvSpPr/>
          <p:nvPr/>
        </p:nvSpPr>
        <p:spPr>
          <a:xfrm>
            <a:off x="7434512" y="4244934"/>
            <a:ext cx="318600" cy="3189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4</a:t>
            </a:r>
          </a:p>
        </p:txBody>
      </p:sp>
      <p:sp>
        <p:nvSpPr>
          <p:cNvPr id="118" name="Shape 118"/>
          <p:cNvSpPr/>
          <p:nvPr/>
        </p:nvSpPr>
        <p:spPr>
          <a:xfrm>
            <a:off x="6340336" y="4245027"/>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1500"/>
          </a:p>
        </p:txBody>
      </p:sp>
      <p:cxnSp>
        <p:nvCxnSpPr>
          <p:cNvPr id="119" name="Shape 119"/>
          <p:cNvCxnSpPr>
            <a:stCxn id="109" idx="3"/>
            <a:endCxn id="111" idx="0"/>
          </p:cNvCxnSpPr>
          <p:nvPr/>
        </p:nvCxnSpPr>
        <p:spPr>
          <a:xfrm flipH="1">
            <a:off x="5505187" y="2268923"/>
            <a:ext cx="903900" cy="523500"/>
          </a:xfrm>
          <a:prstGeom prst="straightConnector1">
            <a:avLst/>
          </a:prstGeom>
          <a:noFill/>
          <a:ln w="19050" cap="flat" cmpd="sng">
            <a:solidFill>
              <a:schemeClr val="dk2"/>
            </a:solidFill>
            <a:prstDash val="solid"/>
            <a:round/>
            <a:headEnd type="none" w="lg" len="lg"/>
            <a:tailEnd type="stealth" w="lg" len="lg"/>
          </a:ln>
        </p:spPr>
      </p:cxnSp>
      <p:cxnSp>
        <p:nvCxnSpPr>
          <p:cNvPr id="120" name="Shape 120"/>
          <p:cNvCxnSpPr>
            <a:stCxn id="109" idx="5"/>
            <a:endCxn id="110" idx="1"/>
          </p:cNvCxnSpPr>
          <p:nvPr/>
        </p:nvCxnSpPr>
        <p:spPr>
          <a:xfrm>
            <a:off x="6634372" y="2268923"/>
            <a:ext cx="789900" cy="570300"/>
          </a:xfrm>
          <a:prstGeom prst="straightConnector1">
            <a:avLst/>
          </a:prstGeom>
          <a:noFill/>
          <a:ln w="19050" cap="flat" cmpd="sng">
            <a:solidFill>
              <a:srgbClr val="9900FF"/>
            </a:solidFill>
            <a:prstDash val="solid"/>
            <a:round/>
            <a:headEnd type="none" w="lg" len="lg"/>
            <a:tailEnd type="stealth" w="lg" len="lg"/>
          </a:ln>
        </p:spPr>
      </p:cxnSp>
      <p:cxnSp>
        <p:nvCxnSpPr>
          <p:cNvPr id="121" name="Shape 121"/>
          <p:cNvCxnSpPr>
            <a:stCxn id="111" idx="3"/>
            <a:endCxn id="112" idx="7"/>
          </p:cNvCxnSpPr>
          <p:nvPr/>
        </p:nvCxnSpPr>
        <p:spPr>
          <a:xfrm flipH="1">
            <a:off x="5048675" y="3064649"/>
            <a:ext cx="343800" cy="511200"/>
          </a:xfrm>
          <a:prstGeom prst="straightConnector1">
            <a:avLst/>
          </a:prstGeom>
          <a:noFill/>
          <a:ln w="19050" cap="flat" cmpd="sng">
            <a:solidFill>
              <a:schemeClr val="dk2"/>
            </a:solidFill>
            <a:prstDash val="solid"/>
            <a:round/>
            <a:headEnd type="none" w="lg" len="lg"/>
            <a:tailEnd type="stealth" w="lg" len="lg"/>
          </a:ln>
        </p:spPr>
      </p:cxnSp>
      <p:cxnSp>
        <p:nvCxnSpPr>
          <p:cNvPr id="122" name="Shape 122"/>
          <p:cNvCxnSpPr>
            <a:stCxn id="111" idx="5"/>
            <a:endCxn id="113" idx="1"/>
          </p:cNvCxnSpPr>
          <p:nvPr/>
        </p:nvCxnSpPr>
        <p:spPr>
          <a:xfrm>
            <a:off x="5617760" y="3064649"/>
            <a:ext cx="360600" cy="511200"/>
          </a:xfrm>
          <a:prstGeom prst="straightConnector1">
            <a:avLst/>
          </a:prstGeom>
          <a:noFill/>
          <a:ln w="19050" cap="flat" cmpd="sng">
            <a:solidFill>
              <a:schemeClr val="dk2"/>
            </a:solidFill>
            <a:prstDash val="solid"/>
            <a:round/>
            <a:headEnd type="none" w="lg" len="lg"/>
            <a:tailEnd type="stealth" w="lg" len="lg"/>
          </a:ln>
        </p:spPr>
      </p:cxnSp>
      <p:cxnSp>
        <p:nvCxnSpPr>
          <p:cNvPr id="123" name="Shape 123"/>
          <p:cNvCxnSpPr>
            <a:stCxn id="112" idx="5"/>
            <a:endCxn id="115" idx="1"/>
          </p:cNvCxnSpPr>
          <p:nvPr/>
        </p:nvCxnSpPr>
        <p:spPr>
          <a:xfrm>
            <a:off x="5048809" y="3801317"/>
            <a:ext cx="294600" cy="490500"/>
          </a:xfrm>
          <a:prstGeom prst="straightConnector1">
            <a:avLst/>
          </a:prstGeom>
          <a:noFill/>
          <a:ln w="19050" cap="flat" cmpd="sng">
            <a:solidFill>
              <a:schemeClr val="dk2"/>
            </a:solidFill>
            <a:prstDash val="solid"/>
            <a:round/>
            <a:headEnd type="none" w="lg" len="lg"/>
            <a:tailEnd type="stealth" w="lg" len="lg"/>
          </a:ln>
        </p:spPr>
      </p:cxnSp>
      <p:cxnSp>
        <p:nvCxnSpPr>
          <p:cNvPr id="124" name="Shape 124"/>
          <p:cNvCxnSpPr>
            <a:stCxn id="110" idx="3"/>
            <a:endCxn id="116" idx="7"/>
          </p:cNvCxnSpPr>
          <p:nvPr/>
        </p:nvCxnSpPr>
        <p:spPr>
          <a:xfrm flipH="1">
            <a:off x="7116979" y="3064636"/>
            <a:ext cx="307200" cy="511200"/>
          </a:xfrm>
          <a:prstGeom prst="straightConnector1">
            <a:avLst/>
          </a:prstGeom>
          <a:noFill/>
          <a:ln w="19050" cap="flat" cmpd="sng">
            <a:solidFill>
              <a:srgbClr val="9900FF"/>
            </a:solidFill>
            <a:prstDash val="solid"/>
            <a:round/>
            <a:headEnd type="none" w="lg" len="lg"/>
            <a:tailEnd type="stealth" w="lg" len="lg"/>
          </a:ln>
        </p:spPr>
      </p:cxnSp>
      <p:cxnSp>
        <p:nvCxnSpPr>
          <p:cNvPr id="125" name="Shape 125"/>
          <p:cNvCxnSpPr>
            <a:stCxn id="110" idx="5"/>
            <a:endCxn id="114" idx="1"/>
          </p:cNvCxnSpPr>
          <p:nvPr/>
        </p:nvCxnSpPr>
        <p:spPr>
          <a:xfrm>
            <a:off x="7649463" y="3064636"/>
            <a:ext cx="421500" cy="511200"/>
          </a:xfrm>
          <a:prstGeom prst="straightConnector1">
            <a:avLst/>
          </a:prstGeom>
          <a:noFill/>
          <a:ln w="19050" cap="flat" cmpd="sng">
            <a:solidFill>
              <a:schemeClr val="dk2"/>
            </a:solidFill>
            <a:prstDash val="solid"/>
            <a:round/>
            <a:headEnd type="none" w="lg" len="lg"/>
            <a:tailEnd type="stealth" w="lg" len="lg"/>
          </a:ln>
        </p:spPr>
      </p:cxnSp>
      <p:cxnSp>
        <p:nvCxnSpPr>
          <p:cNvPr id="126" name="Shape 126"/>
          <p:cNvCxnSpPr>
            <a:stCxn id="116" idx="3"/>
            <a:endCxn id="118" idx="7"/>
          </p:cNvCxnSpPr>
          <p:nvPr/>
        </p:nvCxnSpPr>
        <p:spPr>
          <a:xfrm flipH="1">
            <a:off x="6612253" y="3801327"/>
            <a:ext cx="279300" cy="490500"/>
          </a:xfrm>
          <a:prstGeom prst="straightConnector1">
            <a:avLst/>
          </a:prstGeom>
          <a:noFill/>
          <a:ln w="19050" cap="flat" cmpd="sng">
            <a:solidFill>
              <a:schemeClr val="dk2"/>
            </a:solidFill>
            <a:prstDash val="solid"/>
            <a:round/>
            <a:headEnd type="none" w="lg" len="lg"/>
            <a:tailEnd type="stealth" w="lg" len="lg"/>
          </a:ln>
        </p:spPr>
      </p:cxnSp>
      <p:cxnSp>
        <p:nvCxnSpPr>
          <p:cNvPr id="127" name="Shape 127"/>
          <p:cNvCxnSpPr>
            <a:stCxn id="116" idx="5"/>
            <a:endCxn id="117" idx="1"/>
          </p:cNvCxnSpPr>
          <p:nvPr/>
        </p:nvCxnSpPr>
        <p:spPr>
          <a:xfrm>
            <a:off x="7116837" y="3801327"/>
            <a:ext cx="364200" cy="490200"/>
          </a:xfrm>
          <a:prstGeom prst="straightConnector1">
            <a:avLst/>
          </a:prstGeom>
          <a:noFill/>
          <a:ln w="19050" cap="flat" cmpd="sng">
            <a:solidFill>
              <a:srgbClr val="9900FF"/>
            </a:solidFill>
            <a:prstDash val="solid"/>
            <a:round/>
            <a:headEnd type="none" w="lg" len="lg"/>
            <a:tailEnd type="stealth" w="lg" len="lg"/>
          </a:ln>
        </p:spPr>
      </p:cxnSp>
      <p:cxnSp>
        <p:nvCxnSpPr>
          <p:cNvPr id="128" name="Shape 128"/>
          <p:cNvCxnSpPr>
            <a:stCxn id="117" idx="5"/>
            <a:endCxn id="129" idx="1"/>
          </p:cNvCxnSpPr>
          <p:nvPr/>
        </p:nvCxnSpPr>
        <p:spPr>
          <a:xfrm>
            <a:off x="7706454" y="4517132"/>
            <a:ext cx="328800" cy="467700"/>
          </a:xfrm>
          <a:prstGeom prst="straightConnector1">
            <a:avLst/>
          </a:prstGeom>
          <a:noFill/>
          <a:ln w="19050" cap="flat" cmpd="sng">
            <a:solidFill>
              <a:srgbClr val="9900FF"/>
            </a:solidFill>
            <a:prstDash val="solid"/>
            <a:round/>
            <a:headEnd type="none" w="lg" len="lg"/>
            <a:tailEnd type="stealth" w="lg" len="lg"/>
          </a:ln>
        </p:spPr>
      </p:cxnSp>
      <p:cxnSp>
        <p:nvCxnSpPr>
          <p:cNvPr id="130" name="Shape 130"/>
          <p:cNvCxnSpPr>
            <a:endCxn id="109" idx="0"/>
          </p:cNvCxnSpPr>
          <p:nvPr/>
        </p:nvCxnSpPr>
        <p:spPr>
          <a:xfrm>
            <a:off x="6515730" y="1744725"/>
            <a:ext cx="6000" cy="252000"/>
          </a:xfrm>
          <a:prstGeom prst="straightConnector1">
            <a:avLst/>
          </a:prstGeom>
          <a:noFill/>
          <a:ln w="19050" cap="flat" cmpd="sng">
            <a:solidFill>
              <a:schemeClr val="dk2"/>
            </a:solidFill>
            <a:prstDash val="solid"/>
            <a:round/>
            <a:headEnd type="none" w="lg" len="lg"/>
            <a:tailEnd type="stealth" w="lg" len="lg"/>
          </a:ln>
        </p:spPr>
      </p:cxnSp>
      <p:sp>
        <p:nvSpPr>
          <p:cNvPr id="131" name="Shape 131"/>
          <p:cNvSpPr txBox="1"/>
          <p:nvPr/>
        </p:nvSpPr>
        <p:spPr>
          <a:xfrm>
            <a:off x="5782397" y="21585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F</a:t>
            </a:r>
          </a:p>
        </p:txBody>
      </p:sp>
      <p:sp>
        <p:nvSpPr>
          <p:cNvPr id="132" name="Shape 132"/>
          <p:cNvSpPr txBox="1"/>
          <p:nvPr/>
        </p:nvSpPr>
        <p:spPr>
          <a:xfrm>
            <a:off x="6954175" y="21712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33" name="Shape 133"/>
          <p:cNvSpPr txBox="1"/>
          <p:nvPr/>
        </p:nvSpPr>
        <p:spPr>
          <a:xfrm>
            <a:off x="7837157" y="30265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34" name="Shape 134"/>
          <p:cNvSpPr txBox="1"/>
          <p:nvPr/>
        </p:nvSpPr>
        <p:spPr>
          <a:xfrm>
            <a:off x="6472547" y="37573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F</a:t>
            </a:r>
          </a:p>
        </p:txBody>
      </p:sp>
      <p:sp>
        <p:nvSpPr>
          <p:cNvPr id="135" name="Shape 135"/>
          <p:cNvSpPr txBox="1"/>
          <p:nvPr/>
        </p:nvSpPr>
        <p:spPr>
          <a:xfrm>
            <a:off x="7321422" y="37573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36" name="Shape 136"/>
          <p:cNvSpPr txBox="1"/>
          <p:nvPr/>
        </p:nvSpPr>
        <p:spPr>
          <a:xfrm>
            <a:off x="7829322" y="442116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37" name="Shape 137"/>
          <p:cNvSpPr txBox="1"/>
          <p:nvPr/>
        </p:nvSpPr>
        <p:spPr>
          <a:xfrm>
            <a:off x="5792364" y="30265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38" name="Shape 138"/>
          <p:cNvSpPr txBox="1"/>
          <p:nvPr/>
        </p:nvSpPr>
        <p:spPr>
          <a:xfrm>
            <a:off x="4951772" y="30265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F</a:t>
            </a:r>
          </a:p>
        </p:txBody>
      </p:sp>
      <p:sp>
        <p:nvSpPr>
          <p:cNvPr id="139" name="Shape 139"/>
          <p:cNvSpPr txBox="1"/>
          <p:nvPr/>
        </p:nvSpPr>
        <p:spPr>
          <a:xfrm>
            <a:off x="5189803" y="37210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40" name="Shape 140"/>
          <p:cNvSpPr txBox="1"/>
          <p:nvPr/>
        </p:nvSpPr>
        <p:spPr>
          <a:xfrm>
            <a:off x="7019597" y="3026512"/>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F</a:t>
            </a:r>
          </a:p>
        </p:txBody>
      </p:sp>
      <p:sp>
        <p:nvSpPr>
          <p:cNvPr id="141" name="Shape 141"/>
          <p:cNvSpPr/>
          <p:nvPr/>
        </p:nvSpPr>
        <p:spPr>
          <a:xfrm>
            <a:off x="8567523" y="5611111"/>
            <a:ext cx="318600" cy="318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1500"/>
          </a:p>
        </p:txBody>
      </p:sp>
      <p:sp>
        <p:nvSpPr>
          <p:cNvPr id="142" name="Shape 142"/>
          <p:cNvSpPr/>
          <p:nvPr/>
        </p:nvSpPr>
        <p:spPr>
          <a:xfrm>
            <a:off x="7504177" y="5611122"/>
            <a:ext cx="318600" cy="3189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dirty="0"/>
              <a:t>6</a:t>
            </a:r>
          </a:p>
        </p:txBody>
      </p:sp>
      <p:sp>
        <p:nvSpPr>
          <p:cNvPr id="129" name="Shape 129"/>
          <p:cNvSpPr/>
          <p:nvPr/>
        </p:nvSpPr>
        <p:spPr>
          <a:xfrm>
            <a:off x="7988603" y="4938044"/>
            <a:ext cx="318600" cy="318900"/>
          </a:xfrm>
          <a:prstGeom prst="ellipse">
            <a:avLst/>
          </a:prstGeom>
          <a:solidFill>
            <a:srgbClr val="99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600" b="1"/>
              <a:t>5</a:t>
            </a:r>
          </a:p>
        </p:txBody>
      </p:sp>
      <p:cxnSp>
        <p:nvCxnSpPr>
          <p:cNvPr id="143" name="Shape 143"/>
          <p:cNvCxnSpPr>
            <a:stCxn id="129" idx="3"/>
            <a:endCxn id="142" idx="7"/>
          </p:cNvCxnSpPr>
          <p:nvPr/>
        </p:nvCxnSpPr>
        <p:spPr>
          <a:xfrm flipH="1">
            <a:off x="7776061" y="5210242"/>
            <a:ext cx="259200" cy="447600"/>
          </a:xfrm>
          <a:prstGeom prst="straightConnector1">
            <a:avLst/>
          </a:prstGeom>
          <a:noFill/>
          <a:ln w="19050" cap="flat" cmpd="sng">
            <a:solidFill>
              <a:srgbClr val="9900FF"/>
            </a:solidFill>
            <a:prstDash val="solid"/>
            <a:round/>
            <a:headEnd type="none" w="lg" len="lg"/>
            <a:tailEnd type="stealth" w="lg" len="lg"/>
          </a:ln>
        </p:spPr>
      </p:cxnSp>
      <p:cxnSp>
        <p:nvCxnSpPr>
          <p:cNvPr id="144" name="Shape 144"/>
          <p:cNvCxnSpPr>
            <a:stCxn id="129" idx="5"/>
            <a:endCxn id="141" idx="1"/>
          </p:cNvCxnSpPr>
          <p:nvPr/>
        </p:nvCxnSpPr>
        <p:spPr>
          <a:xfrm>
            <a:off x="8260545" y="5210242"/>
            <a:ext cx="353700" cy="447600"/>
          </a:xfrm>
          <a:prstGeom prst="straightConnector1">
            <a:avLst/>
          </a:prstGeom>
          <a:noFill/>
          <a:ln w="19050" cap="flat" cmpd="sng">
            <a:solidFill>
              <a:schemeClr val="dk2"/>
            </a:solidFill>
            <a:prstDash val="solid"/>
            <a:round/>
            <a:headEnd type="none" w="lg" len="lg"/>
            <a:tailEnd type="stealth" w="lg" len="lg"/>
          </a:ln>
        </p:spPr>
      </p:cxnSp>
      <p:sp>
        <p:nvSpPr>
          <p:cNvPr id="145" name="Shape 145"/>
          <p:cNvSpPr txBox="1"/>
          <p:nvPr/>
        </p:nvSpPr>
        <p:spPr>
          <a:xfrm>
            <a:off x="7631935" y="5134029"/>
            <a:ext cx="279300" cy="318900"/>
          </a:xfrm>
          <a:prstGeom prst="rect">
            <a:avLst/>
          </a:prstGeom>
          <a:noFill/>
          <a:ln>
            <a:noFill/>
          </a:ln>
        </p:spPr>
        <p:txBody>
          <a:bodyPr lIns="91425" tIns="91425" rIns="91425" bIns="91425" anchor="t" anchorCtr="0">
            <a:noAutofit/>
          </a:bodyPr>
          <a:lstStyle/>
          <a:p>
            <a:r>
              <a:rPr lang="en" sz="1800" b="1" dirty="0">
                <a:latin typeface="Consolas"/>
                <a:ea typeface="Consolas"/>
                <a:cs typeface="Consolas"/>
                <a:sym typeface="Consolas"/>
              </a:rPr>
              <a:t>F</a:t>
            </a:r>
          </a:p>
        </p:txBody>
      </p:sp>
      <p:sp>
        <p:nvSpPr>
          <p:cNvPr id="146" name="Shape 146"/>
          <p:cNvSpPr txBox="1"/>
          <p:nvPr/>
        </p:nvSpPr>
        <p:spPr>
          <a:xfrm>
            <a:off x="8422685" y="5134029"/>
            <a:ext cx="279300" cy="318900"/>
          </a:xfrm>
          <a:prstGeom prst="rect">
            <a:avLst/>
          </a:prstGeom>
          <a:noFill/>
          <a:ln>
            <a:noFill/>
          </a:ln>
        </p:spPr>
        <p:txBody>
          <a:bodyPr lIns="91425" tIns="91425" rIns="91425" bIns="91425" anchor="t" anchorCtr="0">
            <a:noAutofit/>
          </a:bodyPr>
          <a:lstStyle/>
          <a:p>
            <a:r>
              <a:rPr lang="en" sz="1800" b="1">
                <a:latin typeface="Consolas"/>
                <a:ea typeface="Consolas"/>
                <a:cs typeface="Consolas"/>
                <a:sym typeface="Consolas"/>
              </a:rPr>
              <a:t>T</a:t>
            </a:r>
          </a:p>
        </p:txBody>
      </p:sp>
      <p:sp>
        <p:nvSpPr>
          <p:cNvPr id="147" name="Shape 147"/>
          <p:cNvSpPr txBox="1"/>
          <p:nvPr/>
        </p:nvSpPr>
        <p:spPr>
          <a:xfrm>
            <a:off x="5888072" y="3454725"/>
            <a:ext cx="521100" cy="467700"/>
          </a:xfrm>
          <a:prstGeom prst="rect">
            <a:avLst/>
          </a:prstGeom>
          <a:noFill/>
          <a:ln>
            <a:noFill/>
          </a:ln>
        </p:spPr>
        <p:txBody>
          <a:bodyPr lIns="91425" tIns="91425" rIns="91425" bIns="91425" anchor="ctr" anchorCtr="0">
            <a:noAutofit/>
          </a:bodyPr>
          <a:lstStyle/>
          <a:p>
            <a:r>
              <a:rPr lang="en" sz="1600" b="1">
                <a:solidFill>
                  <a:schemeClr val="dk1"/>
                </a:solidFill>
              </a:rPr>
              <a:t>10</a:t>
            </a:r>
          </a:p>
        </p:txBody>
      </p:sp>
      <p:sp>
        <p:nvSpPr>
          <p:cNvPr id="148" name="Shape 148"/>
          <p:cNvSpPr txBox="1"/>
          <p:nvPr/>
        </p:nvSpPr>
        <p:spPr>
          <a:xfrm>
            <a:off x="7999147" y="3454725"/>
            <a:ext cx="521100" cy="467700"/>
          </a:xfrm>
          <a:prstGeom prst="rect">
            <a:avLst/>
          </a:prstGeom>
          <a:noFill/>
          <a:ln>
            <a:noFill/>
          </a:ln>
        </p:spPr>
        <p:txBody>
          <a:bodyPr lIns="91425" tIns="91425" rIns="91425" bIns="91425" anchor="ctr" anchorCtr="0">
            <a:noAutofit/>
          </a:bodyPr>
          <a:lstStyle/>
          <a:p>
            <a:r>
              <a:rPr lang="en" sz="1600" b="1">
                <a:solidFill>
                  <a:schemeClr val="dk1"/>
                </a:solidFill>
              </a:rPr>
              <a:t>11</a:t>
            </a:r>
          </a:p>
        </p:txBody>
      </p:sp>
      <p:sp>
        <p:nvSpPr>
          <p:cNvPr id="149" name="Shape 149"/>
          <p:cNvSpPr txBox="1"/>
          <p:nvPr/>
        </p:nvSpPr>
        <p:spPr>
          <a:xfrm>
            <a:off x="6292716" y="4170625"/>
            <a:ext cx="521100" cy="467700"/>
          </a:xfrm>
          <a:prstGeom prst="rect">
            <a:avLst/>
          </a:prstGeom>
          <a:noFill/>
          <a:ln>
            <a:noFill/>
          </a:ln>
        </p:spPr>
        <p:txBody>
          <a:bodyPr lIns="91425" tIns="91425" rIns="91425" bIns="91425" anchor="ctr" anchorCtr="0">
            <a:noAutofit/>
          </a:bodyPr>
          <a:lstStyle/>
          <a:p>
            <a:r>
              <a:rPr lang="en" sz="1600" b="1">
                <a:solidFill>
                  <a:schemeClr val="dk1"/>
                </a:solidFill>
              </a:rPr>
              <a:t>12</a:t>
            </a:r>
          </a:p>
        </p:txBody>
      </p:sp>
      <p:sp>
        <p:nvSpPr>
          <p:cNvPr id="150" name="Shape 150"/>
          <p:cNvSpPr txBox="1"/>
          <p:nvPr/>
        </p:nvSpPr>
        <p:spPr>
          <a:xfrm>
            <a:off x="8514537" y="5536725"/>
            <a:ext cx="521100" cy="467700"/>
          </a:xfrm>
          <a:prstGeom prst="rect">
            <a:avLst/>
          </a:prstGeom>
          <a:noFill/>
          <a:ln>
            <a:noFill/>
          </a:ln>
        </p:spPr>
        <p:txBody>
          <a:bodyPr lIns="91425" tIns="91425" rIns="91425" bIns="91425" anchor="ctr" anchorCtr="0">
            <a:noAutofit/>
          </a:bodyPr>
          <a:lstStyle/>
          <a:p>
            <a:r>
              <a:rPr lang="en" sz="1600" b="1">
                <a:solidFill>
                  <a:schemeClr val="dk1"/>
                </a:solidFill>
              </a:rPr>
              <a:t>13</a:t>
            </a:r>
          </a:p>
        </p:txBody>
      </p:sp>
    </p:spTree>
    <p:extLst>
      <p:ext uri="{BB962C8B-B14F-4D97-AF65-F5344CB8AC3E}">
        <p14:creationId xmlns:p14="http://schemas.microsoft.com/office/powerpoint/2010/main" val="206435744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3" name="Shape 74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 Third Example</a:t>
            </a:r>
          </a:p>
        </p:txBody>
      </p:sp>
      <p:sp>
        <p:nvSpPr>
          <p:cNvPr id="740" name="Shape 740"/>
          <p:cNvSpPr txBox="1">
            <a:spLocks noGrp="1"/>
          </p:cNvSpPr>
          <p:nvPr>
            <p:ph idx="1"/>
          </p:nvPr>
        </p:nvSpPr>
        <p:spPr>
          <a:xfrm>
            <a:off x="470400" y="1946600"/>
            <a:ext cx="3396900" cy="30051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590"/>
              </a:spcBef>
              <a:buClr>
                <a:schemeClr val="dk1"/>
              </a:buClr>
              <a:buSzPct val="68750"/>
              <a:buNone/>
            </a:pPr>
            <a:r>
              <a:rPr lang="en" sz="1600">
                <a:latin typeface="Consolas"/>
                <a:ea typeface="Consolas"/>
                <a:cs typeface="Consolas"/>
                <a:sym typeface="Consolas"/>
              </a:rPr>
              <a:t>int foo(int v) {</a:t>
            </a:r>
          </a:p>
          <a:p>
            <a:pPr marL="0" indent="-69850">
              <a:spcBef>
                <a:spcPts val="590"/>
              </a:spcBef>
              <a:buClr>
                <a:schemeClr val="dk1"/>
              </a:buClr>
              <a:buSzPct val="68750"/>
              <a:buNone/>
            </a:pPr>
            <a:r>
              <a:rPr lang="en" sz="1600">
                <a:latin typeface="Consolas"/>
                <a:ea typeface="Consolas"/>
                <a:cs typeface="Consolas"/>
                <a:sym typeface="Consolas"/>
              </a:rPr>
              <a:t>   return secure_hash(v);</a:t>
            </a:r>
          </a:p>
          <a:p>
            <a:pPr marL="0" indent="0">
              <a:spcBef>
                <a:spcPts val="590"/>
              </a:spcBef>
              <a:buNone/>
            </a:pPr>
            <a:r>
              <a:rPr lang="en" sz="1600">
                <a:latin typeface="Consolas"/>
                <a:ea typeface="Consolas"/>
                <a:cs typeface="Consolas"/>
                <a:sym typeface="Consolas"/>
              </a:rPr>
              <a:t>}</a:t>
            </a:r>
            <a:br>
              <a:rPr lang="en" sz="1600">
                <a:latin typeface="Consolas"/>
                <a:ea typeface="Consolas"/>
                <a:cs typeface="Consolas"/>
                <a:sym typeface="Consolas"/>
              </a:rPr>
            </a:br>
            <a:endParaRPr lang="en" sz="1600">
              <a:latin typeface="Consolas"/>
              <a:ea typeface="Consolas"/>
              <a:cs typeface="Consolas"/>
              <a:sym typeface="Consolas"/>
            </a:endParaRPr>
          </a:p>
          <a:p>
            <a:pPr marL="0" indent="0">
              <a:spcBef>
                <a:spcPts val="590"/>
              </a:spcBef>
              <a:buNone/>
            </a:pPr>
            <a:r>
              <a:rPr lang="en" sz="1600">
                <a:latin typeface="Consolas"/>
                <a:ea typeface="Consolas"/>
                <a:cs typeface="Consolas"/>
                <a:sym typeface="Consolas"/>
              </a:rPr>
              <a:t>void </a:t>
            </a:r>
            <a:r>
              <a:rPr lang="en" sz="1600">
                <a:solidFill>
                  <a:srgbClr val="FF0000"/>
                </a:solidFill>
                <a:latin typeface="Consolas"/>
                <a:ea typeface="Consolas"/>
                <a:cs typeface="Consolas"/>
                <a:sym typeface="Consolas"/>
              </a:rPr>
              <a:t>test_me</a:t>
            </a:r>
            <a:r>
              <a:rPr lang="en" sz="1600">
                <a:latin typeface="Consolas"/>
                <a:ea typeface="Consolas"/>
                <a:cs typeface="Consolas"/>
                <a:sym typeface="Consolas"/>
              </a:rPr>
              <a:t>(int x, int y) {</a:t>
            </a:r>
          </a:p>
          <a:p>
            <a:pPr marL="0" indent="0">
              <a:spcBef>
                <a:spcPts val="590"/>
              </a:spcBef>
              <a:buNone/>
            </a:pPr>
            <a:r>
              <a:rPr lang="en" sz="1600">
                <a:latin typeface="Consolas"/>
                <a:ea typeface="Consolas"/>
                <a:cs typeface="Consolas"/>
                <a:sym typeface="Consolas"/>
              </a:rPr>
              <a:t>   if (x != y)</a:t>
            </a:r>
          </a:p>
          <a:p>
            <a:pPr marL="0" indent="0">
              <a:spcBef>
                <a:spcPts val="590"/>
              </a:spcBef>
              <a:buNone/>
            </a:pPr>
            <a:r>
              <a:rPr lang="en" sz="1600">
                <a:latin typeface="Consolas"/>
                <a:ea typeface="Consolas"/>
                <a:cs typeface="Consolas"/>
                <a:sym typeface="Consolas"/>
              </a:rPr>
              <a:t>      if (foo(x) == foo(y))</a:t>
            </a:r>
          </a:p>
          <a:p>
            <a:pPr marL="0" indent="0">
              <a:spcBef>
                <a:spcPts val="590"/>
              </a:spcBef>
              <a:buNone/>
            </a:pPr>
            <a:r>
              <a:rPr lang="en" sz="1600">
                <a:latin typeface="Consolas"/>
                <a:ea typeface="Consolas"/>
                <a:cs typeface="Consolas"/>
                <a:sym typeface="Consolas"/>
              </a:rPr>
              <a:t>         </a:t>
            </a:r>
            <a:r>
              <a:rPr lang="en" sz="1600">
                <a:solidFill>
                  <a:srgbClr val="FF0000"/>
                </a:solidFill>
                <a:latin typeface="Consolas"/>
                <a:ea typeface="Consolas"/>
                <a:cs typeface="Consolas"/>
                <a:sym typeface="Consolas"/>
              </a:rPr>
              <a:t>ERROR;</a:t>
            </a:r>
          </a:p>
          <a:p>
            <a:pPr marL="0" indent="0">
              <a:spcBef>
                <a:spcPts val="590"/>
              </a:spcBef>
              <a:buNone/>
            </a:pPr>
            <a:r>
              <a:rPr lang="en" sz="1600">
                <a:latin typeface="Consolas"/>
                <a:ea typeface="Consolas"/>
                <a:cs typeface="Consolas"/>
                <a:sym typeface="Consolas"/>
              </a:rPr>
              <a:t>}</a:t>
            </a:r>
          </a:p>
        </p:txBody>
      </p:sp>
      <p:sp>
        <p:nvSpPr>
          <p:cNvPr id="744" name="Shape 744"/>
          <p:cNvSpPr txBox="1">
            <a:spLocks noGrp="1"/>
          </p:cNvSpPr>
          <p:nvPr>
            <p:ph type="body" idx="4294967295"/>
          </p:nvPr>
        </p:nvSpPr>
        <p:spPr>
          <a:xfrm>
            <a:off x="453639" y="5154317"/>
            <a:ext cx="3397250" cy="622300"/>
          </a:xfrm>
          <a:prstGeom prst="rect">
            <a:avLst/>
          </a:prstGeom>
          <a:noFill/>
          <a:ln>
            <a:noFill/>
          </a:ln>
        </p:spPr>
        <p:txBody>
          <a:bodyPr vert="horz" lIns="91425" tIns="45700" rIns="91425" bIns="45700" rtlCol="0" anchor="t" anchorCtr="0">
            <a:noAutofit/>
          </a:bodyPr>
          <a:lstStyle/>
          <a:p>
            <a:pPr marL="0" indent="0" algn="ctr">
              <a:spcBef>
                <a:spcPts val="590"/>
              </a:spcBef>
              <a:buNone/>
            </a:pPr>
            <a:r>
              <a:rPr lang="en" sz="2400" dirty="0">
                <a:solidFill>
                  <a:srgbClr val="FF0000"/>
                </a:solidFill>
                <a:ea typeface="Calibri Regular" charset="0"/>
                <a:cs typeface="Calibri Regular" charset="0"/>
                <a:sym typeface="Shadows Into Light"/>
              </a:rPr>
              <a:t>False negative!</a:t>
            </a:r>
          </a:p>
        </p:txBody>
      </p:sp>
      <p:cxnSp>
        <p:nvCxnSpPr>
          <p:cNvPr id="23"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4"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5"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6"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8"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9"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745"/>
          <p:cNvSpPr txBox="1"/>
          <p:nvPr/>
        </p:nvSpPr>
        <p:spPr>
          <a:xfrm>
            <a:off x="5729072" y="3089772"/>
            <a:ext cx="1500930" cy="797301"/>
          </a:xfrm>
          <a:prstGeom prst="rect">
            <a:avLst/>
          </a:prstGeom>
          <a:noFill/>
          <a:ln>
            <a:noFill/>
          </a:ln>
        </p:spPr>
        <p:txBody>
          <a:bodyPr lIns="91425" tIns="91425" rIns="91425" bIns="91425" anchor="ctr" anchorCtr="0">
            <a:noAutofit/>
          </a:bodyPr>
          <a:lstStyle/>
          <a:p>
            <a:pPr algn="ctr"/>
            <a:r>
              <a:rPr lang="en" sz="1600" dirty="0" smtClean="0">
                <a:solidFill>
                  <a:schemeClr val="dk1"/>
                </a:solidFill>
                <a:latin typeface="Consolas"/>
                <a:ea typeface="Consolas"/>
                <a:cs typeface="Consolas"/>
                <a:sym typeface="Consolas"/>
              </a:rPr>
              <a:t>x </a:t>
            </a:r>
            <a:r>
              <a:rPr lang="en" sz="1600" dirty="0">
                <a:solidFill>
                  <a:schemeClr val="dk1"/>
                </a:solidFill>
                <a:latin typeface="Consolas"/>
                <a:ea typeface="Consolas"/>
                <a:cs typeface="Consolas"/>
                <a:sym typeface="Consolas"/>
              </a:rPr>
              <a:t>= x</a:t>
            </a:r>
            <a:r>
              <a:rPr lang="en" sz="1600" baseline="-25000" dirty="0">
                <a:solidFill>
                  <a:schemeClr val="dk1"/>
                </a:solidFill>
                <a:latin typeface="Consolas"/>
                <a:ea typeface="Consolas"/>
                <a:cs typeface="Consolas"/>
                <a:sym typeface="Consolas"/>
              </a:rPr>
              <a:t>0</a:t>
            </a:r>
          </a:p>
          <a:p>
            <a:endParaRPr sz="600" dirty="0">
              <a:solidFill>
                <a:schemeClr val="dk1"/>
              </a:solidFill>
              <a:latin typeface="Consolas"/>
              <a:ea typeface="Consolas"/>
              <a:cs typeface="Consolas"/>
              <a:sym typeface="Consolas"/>
            </a:endParaRPr>
          </a:p>
          <a:p>
            <a:pPr algn="ctr"/>
            <a:r>
              <a:rPr lang="en" sz="1600" dirty="0" smtClean="0">
                <a:solidFill>
                  <a:schemeClr val="dk1"/>
                </a:solidFill>
                <a:latin typeface="Consolas"/>
                <a:ea typeface="Consolas"/>
                <a:cs typeface="Consolas"/>
                <a:sym typeface="Consolas"/>
              </a:rPr>
              <a:t>y </a:t>
            </a:r>
            <a:r>
              <a:rPr lang="en" sz="1600" dirty="0">
                <a:solidFill>
                  <a:schemeClr val="dk1"/>
                </a:solidFill>
                <a:latin typeface="Consolas"/>
                <a:ea typeface="Consolas"/>
                <a:cs typeface="Consolas"/>
                <a:sym typeface="Consolas"/>
              </a:rPr>
              <a:t>= </a:t>
            </a:r>
            <a:r>
              <a:rPr lang="en" sz="1600" dirty="0" smtClean="0">
                <a:solidFill>
                  <a:schemeClr val="dk1"/>
                </a:solidFill>
                <a:latin typeface="Consolas"/>
                <a:ea typeface="Consolas"/>
                <a:cs typeface="Consolas"/>
                <a:sym typeface="Consolas"/>
              </a:rPr>
              <a:t>y</a:t>
            </a:r>
            <a:r>
              <a:rPr lang="en" sz="1600" baseline="-25000" dirty="0" smtClean="0">
                <a:solidFill>
                  <a:schemeClr val="dk1"/>
                </a:solidFill>
                <a:latin typeface="Consolas"/>
                <a:ea typeface="Consolas"/>
                <a:cs typeface="Consolas"/>
                <a:sym typeface="Consolas"/>
              </a:rPr>
              <a:t>0</a:t>
            </a:r>
          </a:p>
        </p:txBody>
      </p:sp>
      <p:sp>
        <p:nvSpPr>
          <p:cNvPr id="31" name="Shape 746"/>
          <p:cNvSpPr txBox="1"/>
          <p:nvPr/>
        </p:nvSpPr>
        <p:spPr>
          <a:xfrm>
            <a:off x="4052925" y="3102472"/>
            <a:ext cx="1530600" cy="784601"/>
          </a:xfrm>
          <a:prstGeom prst="rect">
            <a:avLst/>
          </a:prstGeom>
          <a:noFill/>
          <a:ln>
            <a:noFill/>
          </a:ln>
        </p:spPr>
        <p:txBody>
          <a:bodyPr lIns="91425" tIns="91425" rIns="91425" bIns="91425" anchor="t" anchorCtr="0">
            <a:noAutofit/>
          </a:bodyPr>
          <a:lstStyle/>
          <a:p>
            <a:r>
              <a:rPr lang="en" dirty="0">
                <a:latin typeface="Consolas"/>
                <a:ea typeface="Consolas"/>
                <a:cs typeface="Consolas"/>
                <a:sym typeface="Consolas"/>
              </a:rPr>
              <a:t>   </a:t>
            </a:r>
            <a:r>
              <a:rPr lang="en" sz="1600" dirty="0">
                <a:latin typeface="Consolas"/>
                <a:ea typeface="Consolas"/>
                <a:cs typeface="Consolas"/>
                <a:sym typeface="Consolas"/>
              </a:rPr>
              <a:t>x = 22</a:t>
            </a:r>
          </a:p>
          <a:p>
            <a:endParaRPr sz="600" dirty="0">
              <a:latin typeface="Consolas"/>
              <a:ea typeface="Consolas"/>
              <a:cs typeface="Consolas"/>
              <a:sym typeface="Consolas"/>
            </a:endParaRPr>
          </a:p>
          <a:p>
            <a:r>
              <a:rPr lang="en" sz="1600" dirty="0">
                <a:latin typeface="Consolas"/>
                <a:ea typeface="Consolas"/>
                <a:cs typeface="Consolas"/>
                <a:sym typeface="Consolas"/>
              </a:rPr>
              <a:t>   y = 7</a:t>
            </a:r>
          </a:p>
          <a:p>
            <a:endParaRPr sz="600" dirty="0">
              <a:solidFill>
                <a:schemeClr val="dk1"/>
              </a:solidFill>
              <a:latin typeface="Consolas"/>
              <a:ea typeface="Consolas"/>
              <a:cs typeface="Consolas"/>
              <a:sym typeface="Consolas"/>
            </a:endParaRPr>
          </a:p>
          <a:p>
            <a:endParaRPr dirty="0">
              <a:latin typeface="Consolas"/>
              <a:ea typeface="Consolas"/>
              <a:cs typeface="Consolas"/>
              <a:sym typeface="Consolas"/>
            </a:endParaRPr>
          </a:p>
          <a:p>
            <a:endParaRPr sz="600" dirty="0">
              <a:latin typeface="Consolas"/>
              <a:ea typeface="Consolas"/>
              <a:cs typeface="Consolas"/>
              <a:sym typeface="Consolas"/>
            </a:endParaRPr>
          </a:p>
          <a:p>
            <a:endParaRPr dirty="0">
              <a:latin typeface="Consolas"/>
              <a:ea typeface="Consolas"/>
              <a:cs typeface="Consolas"/>
              <a:sym typeface="Consolas"/>
            </a:endParaRPr>
          </a:p>
          <a:p>
            <a:endParaRPr dirty="0">
              <a:latin typeface="Consolas"/>
              <a:ea typeface="Consolas"/>
              <a:cs typeface="Consolas"/>
              <a:sym typeface="Consolas"/>
            </a:endParaRPr>
          </a:p>
        </p:txBody>
      </p:sp>
      <p:sp>
        <p:nvSpPr>
          <p:cNvPr id="32" name="Shape 749"/>
          <p:cNvSpPr txBox="1"/>
          <p:nvPr/>
        </p:nvSpPr>
        <p:spPr>
          <a:xfrm>
            <a:off x="4319623" y="4759233"/>
            <a:ext cx="4354475" cy="1160212"/>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22 != 7</a:t>
            </a:r>
            <a:r>
              <a:rPr lang="en" sz="1600" dirty="0">
                <a:latin typeface="Consolas"/>
                <a:ea typeface="Consolas"/>
                <a:cs typeface="Consolas"/>
                <a:sym typeface="Consolas"/>
              </a:rPr>
              <a:t> and </a:t>
            </a:r>
            <a:br>
              <a:rPr lang="en" sz="1600" dirty="0">
                <a:latin typeface="Consolas"/>
                <a:ea typeface="Consolas"/>
                <a:cs typeface="Consolas"/>
                <a:sym typeface="Consolas"/>
              </a:rPr>
            </a:br>
            <a:r>
              <a:rPr lang="en" sz="1600" dirty="0">
                <a:solidFill>
                  <a:schemeClr val="dk1"/>
                </a:solidFill>
                <a:latin typeface="Consolas"/>
                <a:ea typeface="Consolas"/>
                <a:cs typeface="Consolas"/>
                <a:sym typeface="Consolas"/>
              </a:rPr>
              <a:t>438...861 == 601...129</a:t>
            </a:r>
          </a:p>
          <a:p>
            <a:endParaRPr sz="1000" dirty="0">
              <a:solidFill>
                <a:srgbClr val="CC0000"/>
              </a:solidFill>
              <a:latin typeface="Calibri Regular" charset="0"/>
              <a:ea typeface="Calibri Regular" charset="0"/>
              <a:cs typeface="Calibri Regular" charset="0"/>
              <a:sym typeface="Shadows Into Light"/>
            </a:endParaRPr>
          </a:p>
          <a:p>
            <a:pPr algn="ctr"/>
            <a:r>
              <a:rPr lang="en" sz="2000" dirty="0" err="1">
                <a:solidFill>
                  <a:srgbClr val="CC0000"/>
                </a:solidFill>
                <a:latin typeface="+mn-lt"/>
                <a:ea typeface="Calibri Regular" charset="0"/>
                <a:cs typeface="Calibri Regular" charset="0"/>
                <a:sym typeface="Shadows Into Light"/>
              </a:rPr>
              <a:t>Unsatisfiable</a:t>
            </a:r>
            <a:r>
              <a:rPr lang="en" sz="2000" dirty="0">
                <a:solidFill>
                  <a:srgbClr val="CC0000"/>
                </a:solidFill>
                <a:latin typeface="+mn-lt"/>
                <a:ea typeface="Calibri Regular" charset="0"/>
                <a:cs typeface="Calibri Regular" charset="0"/>
                <a:sym typeface="Shadows Into Light"/>
              </a:rPr>
              <a:t>!</a:t>
            </a:r>
          </a:p>
        </p:txBody>
      </p:sp>
      <p:sp>
        <p:nvSpPr>
          <p:cNvPr id="33" name="Shape 714"/>
          <p:cNvSpPr txBox="1"/>
          <p:nvPr/>
        </p:nvSpPr>
        <p:spPr>
          <a:xfrm>
            <a:off x="7444224" y="3587172"/>
            <a:ext cx="1650425" cy="857400"/>
          </a:xfrm>
          <a:prstGeom prst="rect">
            <a:avLst/>
          </a:prstGeom>
          <a:noFill/>
          <a:ln>
            <a:noFill/>
          </a:ln>
        </p:spPr>
        <p:txBody>
          <a:bodyPr lIns="91425" tIns="91425" rIns="91425" bIns="91425" anchor="t" anchorCtr="0">
            <a:noAutofit/>
          </a:bodyPr>
          <a:lstStyle/>
          <a:p>
            <a:pPr algn="ctr"/>
            <a:r>
              <a:rPr lang="en" sz="1200" smtClean="0">
                <a:solidFill>
                  <a:schemeClr val="dk1"/>
                </a:solidFill>
                <a:latin typeface="Consolas"/>
                <a:ea typeface="Consolas"/>
                <a:cs typeface="Consolas"/>
                <a:sym typeface="Consolas"/>
              </a:rPr>
              <a:t>secure_hash</a:t>
            </a:r>
            <a:r>
              <a:rPr lang="en" sz="12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x</a:t>
            </a:r>
            <a:r>
              <a:rPr lang="en" sz="1600" baseline="-25000" dirty="0" smtClean="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600" dirty="0">
                <a:solidFill>
                  <a:schemeClr val="dk1"/>
                </a:solidFill>
                <a:latin typeface="Consolas"/>
                <a:ea typeface="Consolas"/>
                <a:cs typeface="Consolas"/>
                <a:sym typeface="Consolas"/>
              </a:rPr>
              <a:t>!=</a:t>
            </a:r>
            <a:r>
              <a:rPr lang="en" sz="1200" dirty="0">
                <a:solidFill>
                  <a:schemeClr val="dk1"/>
                </a:solidFill>
                <a:latin typeface="Consolas"/>
                <a:ea typeface="Consolas"/>
                <a:cs typeface="Consolas"/>
                <a:sym typeface="Consolas"/>
              </a:rPr>
              <a:t/>
            </a:r>
            <a:br>
              <a:rPr lang="en" sz="1200" dirty="0">
                <a:solidFill>
                  <a:schemeClr val="dk1"/>
                </a:solidFill>
                <a:latin typeface="Consolas"/>
                <a:ea typeface="Consolas"/>
                <a:cs typeface="Consolas"/>
                <a:sym typeface="Consolas"/>
              </a:rPr>
            </a:br>
            <a:r>
              <a:rPr lang="en" sz="1200" dirty="0" err="1">
                <a:solidFill>
                  <a:schemeClr val="dk1"/>
                </a:solidFill>
                <a:latin typeface="Consolas"/>
                <a:ea typeface="Consolas"/>
                <a:cs typeface="Consolas"/>
                <a:sym typeface="Consolas"/>
              </a:rPr>
              <a:t>secure_hash</a:t>
            </a:r>
            <a:r>
              <a:rPr lang="en" sz="1200" dirty="0">
                <a:solidFill>
                  <a:schemeClr val="dk1"/>
                </a:solidFill>
                <a:latin typeface="Consolas"/>
                <a:ea typeface="Consolas"/>
                <a:cs typeface="Consolas"/>
                <a:sym typeface="Consolas"/>
              </a:rPr>
              <a:t>(</a:t>
            </a:r>
            <a:r>
              <a:rPr lang="en" sz="1600" dirty="0">
                <a:solidFill>
                  <a:schemeClr val="dk1"/>
                </a:solidFill>
                <a:latin typeface="Consolas"/>
                <a:ea typeface="Consolas"/>
                <a:cs typeface="Consolas"/>
                <a:sym typeface="Consolas"/>
              </a:rPr>
              <a:t>y</a:t>
            </a:r>
            <a:r>
              <a:rPr lang="en" sz="1600" baseline="-25000" dirty="0">
                <a:solidFill>
                  <a:schemeClr val="dk1"/>
                </a:solidFill>
                <a:latin typeface="Consolas"/>
                <a:ea typeface="Consolas"/>
                <a:cs typeface="Consolas"/>
                <a:sym typeface="Consolas"/>
              </a:rPr>
              <a:t>0</a:t>
            </a:r>
            <a:r>
              <a:rPr lang="en" sz="1200" dirty="0">
                <a:solidFill>
                  <a:schemeClr val="dk1"/>
                </a:solidFill>
                <a:latin typeface="Consolas"/>
                <a:ea typeface="Consolas"/>
                <a:cs typeface="Consolas"/>
                <a:sym typeface="Consolas"/>
              </a:rPr>
              <a:t>)</a:t>
            </a:r>
          </a:p>
        </p:txBody>
      </p:sp>
      <p:sp>
        <p:nvSpPr>
          <p:cNvPr id="34" name="Shape 694"/>
          <p:cNvSpPr txBox="1"/>
          <p:nvPr/>
        </p:nvSpPr>
        <p:spPr>
          <a:xfrm>
            <a:off x="7545825" y="3118247"/>
            <a:ext cx="1598100" cy="485400"/>
          </a:xfrm>
          <a:prstGeom prst="rect">
            <a:avLst/>
          </a:prstGeom>
          <a:noFill/>
          <a:ln>
            <a:noFill/>
          </a:ln>
        </p:spPr>
        <p:txBody>
          <a:bodyPr lIns="91425" tIns="91425" rIns="91425" bIns="91425" anchor="t" anchorCtr="0">
            <a:noAutofit/>
          </a:bodyPr>
          <a:lstStyle/>
          <a:p>
            <a:pPr algn="ctr">
              <a:buClr>
                <a:schemeClr val="dk1"/>
              </a:buClr>
            </a:pP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y</a:t>
            </a:r>
            <a:r>
              <a:rPr lang="en" sz="1600" baseline="-25000">
                <a:solidFill>
                  <a:schemeClr val="dk1"/>
                </a:solidFill>
                <a:latin typeface="Consolas"/>
                <a:ea typeface="Consolas"/>
                <a:cs typeface="Consolas"/>
                <a:sym typeface="Consolas"/>
              </a:rPr>
              <a:t>0</a:t>
            </a:r>
          </a:p>
        </p:txBody>
      </p:sp>
      <p:cxnSp>
        <p:nvCxnSpPr>
          <p:cNvPr id="35" name="Shape 704"/>
          <p:cNvCxnSpPr/>
          <p:nvPr/>
        </p:nvCxnSpPr>
        <p:spPr>
          <a:xfrm rot="10800000" flipH="1">
            <a:off x="789025" y="4580105"/>
            <a:ext cx="520800" cy="9600"/>
          </a:xfrm>
          <a:prstGeom prst="straightConnector1">
            <a:avLst/>
          </a:prstGeom>
          <a:noFill/>
          <a:ln w="38100" cap="flat" cmpd="sng">
            <a:solidFill>
              <a:schemeClr val="dk2"/>
            </a:solidFill>
            <a:prstDash val="solid"/>
            <a:round/>
            <a:headEnd type="triangl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xEl>
                                              <p:pRg st="2" end="2"/>
                                            </p:txEl>
                                          </p:spTgt>
                                        </p:tgtEl>
                                        <p:attrNameLst>
                                          <p:attrName>style.visibility</p:attrName>
                                        </p:attrNameLst>
                                      </p:cBhvr>
                                      <p:to>
                                        <p:strVal val="visible"/>
                                      </p:to>
                                    </p:set>
                                    <p:animEffect transition="in" filter="dissolve">
                                      <p:cBhvr>
                                        <p:cTn id="7" dur="500"/>
                                        <p:tgtEl>
                                          <p:spTgt spid="3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4">
                                            <p:txEl>
                                              <p:pRg st="0" end="0"/>
                                            </p:txEl>
                                          </p:spTgt>
                                        </p:tgtEl>
                                        <p:attrNameLst>
                                          <p:attrName>style.visibility</p:attrName>
                                        </p:attrNameLst>
                                      </p:cBhvr>
                                      <p:to>
                                        <p:strVal val="visible"/>
                                      </p:to>
                                    </p:set>
                                    <p:animEffect transition="in" filter="dissolve">
                                      <p:cBhvr>
                                        <p:cTn id="12" dur="500"/>
                                        <p:tgtEl>
                                          <p:spTgt spid="7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Shape 77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Properties of DSE</a:t>
            </a:r>
          </a:p>
        </p:txBody>
      </p:sp>
      <p:sp>
        <p:nvSpPr>
          <p:cNvPr id="776" name="Shape 776"/>
          <p:cNvSpPr txBox="1">
            <a:spLocks noGrp="1"/>
          </p:cNvSpPr>
          <p:nvPr>
            <p:ph idx="1"/>
          </p:nvPr>
        </p:nvSpPr>
        <p:spPr>
          <a:xfrm>
            <a:off x="899677" y="2820500"/>
            <a:ext cx="7903800" cy="3224700"/>
          </a:xfrm>
          <a:prstGeom prst="rect">
            <a:avLst/>
          </a:prstGeom>
        </p:spPr>
        <p:txBody>
          <a:bodyPr vert="horz" lIns="91425" tIns="91425" rIns="91425" bIns="91425" rtlCol="0" anchor="t" anchorCtr="0">
            <a:noAutofit/>
          </a:bodyPr>
          <a:lstStyle/>
          <a:p>
            <a:pPr>
              <a:spcBef>
                <a:spcPts val="0"/>
              </a:spcBef>
              <a:buNone/>
            </a:pPr>
            <a:r>
              <a:rPr lang="en" sz="2600" dirty="0">
                <a:ea typeface="Calibri Regular" charset="0"/>
                <a:cs typeface="Calibri Regular" charset="0"/>
                <a:sym typeface="Shadows Into Light"/>
              </a:rPr>
              <a:t>DSE is guaranteed to terminate</a:t>
            </a:r>
            <a:r>
              <a:rPr lang="en" sz="2600" dirty="0" smtClean="0">
                <a:ea typeface="Calibri Regular" charset="0"/>
                <a:cs typeface="Calibri Regular" charset="0"/>
                <a:sym typeface="Shadows Into Light"/>
              </a:rPr>
              <a:t>.</a:t>
            </a:r>
            <a:endParaRPr sz="2600" dirty="0">
              <a:ea typeface="Calibri Regular" charset="0"/>
              <a:cs typeface="Calibri Regular" charset="0"/>
              <a:sym typeface="Shadows Into Light"/>
            </a:endParaRPr>
          </a:p>
          <a:p>
            <a:pPr>
              <a:spcBef>
                <a:spcPts val="0"/>
              </a:spcBef>
              <a:buNone/>
            </a:pPr>
            <a:endParaRPr lang="en-US" sz="2600" dirty="0" smtClean="0">
              <a:ea typeface="Calibri Regular" charset="0"/>
              <a:cs typeface="Calibri Regular" charset="0"/>
              <a:sym typeface="Shadows Into Light"/>
            </a:endParaRPr>
          </a:p>
          <a:p>
            <a:pPr>
              <a:spcBef>
                <a:spcPts val="0"/>
              </a:spcBef>
              <a:buNone/>
            </a:pPr>
            <a:endParaRPr lang="en-US" sz="1000" dirty="0" smtClean="0">
              <a:ea typeface="Calibri Regular" charset="0"/>
              <a:cs typeface="Calibri Regular" charset="0"/>
              <a:sym typeface="Shadows Into Light"/>
            </a:endParaRPr>
          </a:p>
          <a:p>
            <a:pPr>
              <a:spcBef>
                <a:spcPts val="0"/>
              </a:spcBef>
              <a:buNone/>
            </a:pPr>
            <a:r>
              <a:rPr lang="en" sz="2600" dirty="0" smtClean="0">
                <a:ea typeface="Calibri Regular" charset="0"/>
                <a:cs typeface="Calibri Regular" charset="0"/>
                <a:sym typeface="Shadows Into Light"/>
              </a:rPr>
              <a:t>DSE </a:t>
            </a:r>
            <a:r>
              <a:rPr lang="en" sz="2600" dirty="0">
                <a:ea typeface="Calibri Regular" charset="0"/>
                <a:cs typeface="Calibri Regular" charset="0"/>
                <a:sym typeface="Shadows Into Light"/>
              </a:rPr>
              <a:t>is complete: if it ever reaches an error, the program can reach that error in some execution.</a:t>
            </a:r>
          </a:p>
          <a:p>
            <a:pPr>
              <a:spcBef>
                <a:spcPts val="0"/>
              </a:spcBef>
              <a:buNone/>
            </a:pPr>
            <a:endParaRPr sz="2600" dirty="0">
              <a:ea typeface="Calibri Regular" charset="0"/>
              <a:cs typeface="Calibri Regular" charset="0"/>
              <a:sym typeface="Shadows Into Light"/>
            </a:endParaRPr>
          </a:p>
          <a:p>
            <a:pPr>
              <a:spcBef>
                <a:spcPts val="0"/>
              </a:spcBef>
              <a:buNone/>
            </a:pPr>
            <a:r>
              <a:rPr lang="en" sz="2600" dirty="0">
                <a:ea typeface="Calibri Regular" charset="0"/>
                <a:cs typeface="Calibri Regular" charset="0"/>
                <a:sym typeface="Shadows Into Light"/>
              </a:rPr>
              <a:t>DSE is sound: if it terminates and did not reach an error, the program cannot reach an error in any execution.</a:t>
            </a:r>
          </a:p>
        </p:txBody>
      </p:sp>
      <p:sp>
        <p:nvSpPr>
          <p:cNvPr id="771" name="Shape 771"/>
          <p:cNvSpPr/>
          <p:nvPr/>
        </p:nvSpPr>
        <p:spPr>
          <a:xfrm>
            <a:off x="475300" y="2925475"/>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72" name="Shape 772"/>
          <p:cNvSpPr/>
          <p:nvPr/>
        </p:nvSpPr>
        <p:spPr>
          <a:xfrm>
            <a:off x="475300" y="3873574"/>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773" name="Shape 773"/>
          <p:cNvSpPr/>
          <p:nvPr/>
        </p:nvSpPr>
        <p:spPr>
          <a:xfrm>
            <a:off x="475300" y="5067374"/>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75" name="Shape 775"/>
          <p:cNvSpPr txBox="1"/>
          <p:nvPr/>
        </p:nvSpPr>
        <p:spPr>
          <a:xfrm>
            <a:off x="457200" y="1398213"/>
            <a:ext cx="8412600" cy="1129200"/>
          </a:xfrm>
          <a:prstGeom prst="rect">
            <a:avLst/>
          </a:prstGeom>
          <a:noFill/>
          <a:ln>
            <a:noFill/>
          </a:ln>
        </p:spPr>
        <p:txBody>
          <a:bodyPr lIns="91425" tIns="91425" rIns="91425" bIns="91425" anchor="ctr" anchorCtr="0">
            <a:noAutofit/>
          </a:bodyPr>
          <a:lstStyle/>
          <a:p>
            <a:r>
              <a:rPr lang="en" sz="2600" dirty="0" smtClean="0">
                <a:latin typeface="+mn-lt"/>
                <a:ea typeface="Calibri Regular" charset="0"/>
                <a:cs typeface="Calibri Regular" charset="0"/>
                <a:sym typeface="Shadows Into Light"/>
              </a:rPr>
              <a:t>Assume that programs can have infinite computation trees. Which statements are true of DSE applied to such programs?</a:t>
            </a:r>
            <a:endParaRPr lang="en" sz="2600" dirty="0">
              <a:latin typeface="+mn-lt"/>
              <a:ea typeface="Calibri Regular" charset="0"/>
              <a:cs typeface="Calibri Regular" charset="0"/>
              <a:sym typeface="Shadows Into Light"/>
            </a:endParaRPr>
          </a:p>
        </p:txBody>
      </p:sp>
    </p:spTree>
    <p:extLst>
      <p:ext uri="{BB962C8B-B14F-4D97-AF65-F5344CB8AC3E}">
        <p14:creationId xmlns:p14="http://schemas.microsoft.com/office/powerpoint/2010/main" val="155847022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Shape 77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Properties of DSE</a:t>
            </a:r>
          </a:p>
        </p:txBody>
      </p:sp>
      <p:sp>
        <p:nvSpPr>
          <p:cNvPr id="776" name="Shape 776"/>
          <p:cNvSpPr txBox="1">
            <a:spLocks noGrp="1"/>
          </p:cNvSpPr>
          <p:nvPr>
            <p:ph idx="1"/>
          </p:nvPr>
        </p:nvSpPr>
        <p:spPr>
          <a:xfrm>
            <a:off x="899677" y="2820500"/>
            <a:ext cx="7903800" cy="3224700"/>
          </a:xfrm>
          <a:prstGeom prst="rect">
            <a:avLst/>
          </a:prstGeom>
        </p:spPr>
        <p:txBody>
          <a:bodyPr vert="horz" lIns="91425" tIns="91425" rIns="91425" bIns="91425" rtlCol="0" anchor="t" anchorCtr="0">
            <a:noAutofit/>
          </a:bodyPr>
          <a:lstStyle/>
          <a:p>
            <a:pPr>
              <a:spcBef>
                <a:spcPts val="0"/>
              </a:spcBef>
              <a:buNone/>
            </a:pPr>
            <a:r>
              <a:rPr lang="en" sz="2600" dirty="0">
                <a:ea typeface="Calibri Regular" charset="0"/>
                <a:cs typeface="Calibri Regular" charset="0"/>
                <a:sym typeface="Shadows Into Light"/>
              </a:rPr>
              <a:t>DSE is guaranteed to terminate</a:t>
            </a:r>
            <a:r>
              <a:rPr lang="en" sz="2600" dirty="0" smtClean="0">
                <a:ea typeface="Calibri Regular" charset="0"/>
                <a:cs typeface="Calibri Regular" charset="0"/>
                <a:sym typeface="Shadows Into Light"/>
              </a:rPr>
              <a:t>.</a:t>
            </a:r>
            <a:endParaRPr sz="2600" dirty="0">
              <a:ea typeface="Calibri Regular" charset="0"/>
              <a:cs typeface="Calibri Regular" charset="0"/>
              <a:sym typeface="Shadows Into Light"/>
            </a:endParaRPr>
          </a:p>
          <a:p>
            <a:pPr>
              <a:spcBef>
                <a:spcPts val="0"/>
              </a:spcBef>
              <a:buNone/>
            </a:pPr>
            <a:endParaRPr lang="en-US" sz="2600" dirty="0" smtClean="0">
              <a:ea typeface="Calibri Regular" charset="0"/>
              <a:cs typeface="Calibri Regular" charset="0"/>
              <a:sym typeface="Shadows Into Light"/>
            </a:endParaRPr>
          </a:p>
          <a:p>
            <a:pPr>
              <a:spcBef>
                <a:spcPts val="0"/>
              </a:spcBef>
              <a:buNone/>
            </a:pPr>
            <a:endParaRPr lang="en-US" sz="1000" dirty="0" smtClean="0">
              <a:ea typeface="Calibri Regular" charset="0"/>
              <a:cs typeface="Calibri Regular" charset="0"/>
              <a:sym typeface="Shadows Into Light"/>
            </a:endParaRPr>
          </a:p>
          <a:p>
            <a:pPr>
              <a:spcBef>
                <a:spcPts val="0"/>
              </a:spcBef>
              <a:buNone/>
            </a:pPr>
            <a:r>
              <a:rPr lang="en" sz="2600" dirty="0" smtClean="0">
                <a:ea typeface="Calibri Regular" charset="0"/>
                <a:cs typeface="Calibri Regular" charset="0"/>
                <a:sym typeface="Shadows Into Light"/>
              </a:rPr>
              <a:t>DSE </a:t>
            </a:r>
            <a:r>
              <a:rPr lang="en" sz="2600" dirty="0">
                <a:ea typeface="Calibri Regular" charset="0"/>
                <a:cs typeface="Calibri Regular" charset="0"/>
                <a:sym typeface="Shadows Into Light"/>
              </a:rPr>
              <a:t>is complete: if it ever reaches an error, the program can reach that error in some execution.</a:t>
            </a:r>
          </a:p>
          <a:p>
            <a:pPr>
              <a:spcBef>
                <a:spcPts val="0"/>
              </a:spcBef>
              <a:buNone/>
            </a:pPr>
            <a:endParaRPr sz="2600" dirty="0">
              <a:ea typeface="Calibri Regular" charset="0"/>
              <a:cs typeface="Calibri Regular" charset="0"/>
              <a:sym typeface="Shadows Into Light"/>
            </a:endParaRPr>
          </a:p>
          <a:p>
            <a:pPr>
              <a:spcBef>
                <a:spcPts val="0"/>
              </a:spcBef>
              <a:buNone/>
            </a:pPr>
            <a:r>
              <a:rPr lang="en" sz="2600" dirty="0">
                <a:ea typeface="Calibri Regular" charset="0"/>
                <a:cs typeface="Calibri Regular" charset="0"/>
                <a:sym typeface="Shadows Into Light"/>
              </a:rPr>
              <a:t>DSE is sound: if it terminates and did not reach an error, the program cannot reach an error in any execution.</a:t>
            </a:r>
          </a:p>
        </p:txBody>
      </p:sp>
      <p:sp>
        <p:nvSpPr>
          <p:cNvPr id="771" name="Shape 771"/>
          <p:cNvSpPr/>
          <p:nvPr/>
        </p:nvSpPr>
        <p:spPr>
          <a:xfrm>
            <a:off x="475300" y="2925475"/>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72" name="Shape 772"/>
          <p:cNvSpPr/>
          <p:nvPr/>
        </p:nvSpPr>
        <p:spPr>
          <a:xfrm>
            <a:off x="475300" y="3873574"/>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773" name="Shape 773"/>
          <p:cNvSpPr/>
          <p:nvPr/>
        </p:nvSpPr>
        <p:spPr>
          <a:xfrm>
            <a:off x="475300" y="5067374"/>
            <a:ext cx="356400" cy="407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74" name="Shape 774"/>
          <p:cNvSpPr txBox="1"/>
          <p:nvPr/>
        </p:nvSpPr>
        <p:spPr>
          <a:xfrm>
            <a:off x="407323" y="3768950"/>
            <a:ext cx="457800" cy="628200"/>
          </a:xfrm>
          <a:prstGeom prst="rect">
            <a:avLst/>
          </a:prstGeom>
          <a:noFill/>
          <a:ln>
            <a:noFill/>
          </a:ln>
        </p:spPr>
        <p:txBody>
          <a:bodyPr lIns="91425" tIns="91425" rIns="91425" bIns="91425" anchor="ctr" anchorCtr="0">
            <a:noAutofit/>
          </a:bodyPr>
          <a:lstStyle/>
          <a:p>
            <a:pPr algn="ctr">
              <a:spcBef>
                <a:spcPts val="640"/>
              </a:spcBef>
            </a:pPr>
            <a:r>
              <a:rPr lang="en" sz="2200" dirty="0">
                <a:solidFill>
                  <a:schemeClr val="dk1"/>
                </a:solidFill>
                <a:latin typeface="Calibri Regular" charset="0"/>
                <a:ea typeface="Calibri Regular" charset="0"/>
                <a:cs typeface="Calibri Regular" charset="0"/>
                <a:sym typeface="Shadows Into Light"/>
              </a:rPr>
              <a:t>✓</a:t>
            </a:r>
          </a:p>
        </p:txBody>
      </p:sp>
      <p:sp>
        <p:nvSpPr>
          <p:cNvPr id="775" name="Shape 775"/>
          <p:cNvSpPr txBox="1"/>
          <p:nvPr/>
        </p:nvSpPr>
        <p:spPr>
          <a:xfrm>
            <a:off x="457200" y="1398213"/>
            <a:ext cx="8412600" cy="1129200"/>
          </a:xfrm>
          <a:prstGeom prst="rect">
            <a:avLst/>
          </a:prstGeom>
          <a:noFill/>
          <a:ln>
            <a:noFill/>
          </a:ln>
        </p:spPr>
        <p:txBody>
          <a:bodyPr lIns="91425" tIns="91425" rIns="91425" bIns="91425" anchor="ctr" anchorCtr="0">
            <a:noAutofit/>
          </a:bodyPr>
          <a:lstStyle/>
          <a:p>
            <a:r>
              <a:rPr lang="en" sz="2600" dirty="0" smtClean="0">
                <a:latin typeface="+mn-lt"/>
                <a:ea typeface="Calibri Regular" charset="0"/>
                <a:cs typeface="Calibri Regular" charset="0"/>
                <a:sym typeface="Shadows Into Light"/>
              </a:rPr>
              <a:t>Assume that programs can have infinite computation trees. Which statements are true of DSE applied to such programs?</a:t>
            </a:r>
            <a:endParaRPr lang="en" sz="2600" dirty="0">
              <a:latin typeface="+mn-lt"/>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Shape 783"/>
          <p:cNvSpPr txBox="1">
            <a:spLocks noGrp="1"/>
          </p:cNvSpPr>
          <p:nvPr>
            <p:ph type="title"/>
          </p:nvPr>
        </p:nvSpPr>
        <p:spPr>
          <a:xfrm>
            <a:off x="393700" y="10039"/>
            <a:ext cx="8343900" cy="1143000"/>
          </a:xfrm>
          <a:prstGeom prst="rect">
            <a:avLst/>
          </a:prstGeom>
        </p:spPr>
        <p:txBody>
          <a:bodyPr vert="horz" lIns="91425" tIns="91425" rIns="91425" bIns="91425" rtlCol="0" anchor="ctr" anchorCtr="0">
            <a:noAutofit/>
          </a:bodyPr>
          <a:lstStyle/>
          <a:p>
            <a:pPr>
              <a:spcBef>
                <a:spcPts val="0"/>
              </a:spcBef>
            </a:pPr>
            <a:r>
              <a:rPr lang="en" sz="3800" dirty="0">
                <a:ea typeface="Calibri Regular" charset="0"/>
                <a:cs typeface="Calibri Regular" charset="0"/>
                <a:sym typeface="Shadows Into Light"/>
              </a:rPr>
              <a:t>Another Example: Testing Data Structures</a:t>
            </a:r>
          </a:p>
        </p:txBody>
      </p:sp>
      <p:sp>
        <p:nvSpPr>
          <p:cNvPr id="782" name="Shape 782"/>
          <p:cNvSpPr txBox="1">
            <a:spLocks noGrp="1"/>
          </p:cNvSpPr>
          <p:nvPr>
            <p:ph idx="1"/>
          </p:nvPr>
        </p:nvSpPr>
        <p:spPr>
          <a:xfrm>
            <a:off x="457200" y="1600202"/>
            <a:ext cx="4064000" cy="4432464"/>
          </a:xfrm>
          <a:prstGeom prst="rect">
            <a:avLst/>
          </a:prstGeom>
          <a:noFill/>
          <a:ln>
            <a:noFill/>
          </a:ln>
        </p:spPr>
        <p:txBody>
          <a:bodyPr vert="horz" lIns="91425" tIns="45700" rIns="91425" bIns="45700" rtlCol="0" anchor="t" anchorCtr="0">
            <a:noAutofit/>
          </a:bodyPr>
          <a:lstStyle/>
          <a:p>
            <a:pPr marL="457200" indent="-393700">
              <a:spcBef>
                <a:spcPts val="590"/>
              </a:spcBef>
              <a:buClr>
                <a:srgbClr val="000000"/>
              </a:buClr>
              <a:buSzPct val="100000"/>
              <a:buFont typeface="Shadows Into Light"/>
            </a:pPr>
            <a:r>
              <a:rPr lang="en" sz="2800" dirty="0">
                <a:solidFill>
                  <a:srgbClr val="000000"/>
                </a:solidFill>
                <a:ea typeface="Calibri Regular" charset="0"/>
                <a:cs typeface="Calibri Regular" charset="0"/>
                <a:sym typeface="Shadows Into Light"/>
              </a:rPr>
              <a:t>Random Test </a:t>
            </a:r>
            <a:r>
              <a:rPr lang="en" sz="2800" dirty="0" smtClean="0">
                <a:solidFill>
                  <a:srgbClr val="000000"/>
                </a:solidFill>
                <a:ea typeface="Calibri Regular" charset="0"/>
                <a:cs typeface="Calibri Regular" charset="0"/>
                <a:sym typeface="Shadows Into Light"/>
              </a:rPr>
              <a:t>Driver:</a:t>
            </a:r>
            <a:endParaRPr lang="en-US" sz="2800" dirty="0" smtClean="0">
              <a:solidFill>
                <a:srgbClr val="000000"/>
              </a:solidFill>
              <a:ea typeface="Calibri Regular" charset="0"/>
              <a:cs typeface="Calibri Regular" charset="0"/>
              <a:sym typeface="Shadows Into Light"/>
            </a:endParaRPr>
          </a:p>
          <a:p>
            <a:pPr marL="757238" lvl="1" indent="-393700">
              <a:spcBef>
                <a:spcPts val="590"/>
              </a:spcBef>
              <a:buClr>
                <a:srgbClr val="000000"/>
              </a:buClr>
              <a:buSzPct val="100000"/>
              <a:buFont typeface="Shadows Into Light"/>
            </a:pPr>
            <a:r>
              <a:rPr lang="en" sz="2600" dirty="0" smtClean="0">
                <a:ea typeface="Calibri Regular" charset="0"/>
                <a:cs typeface="Calibri Regular" charset="0"/>
                <a:sym typeface="Shadows Into Light"/>
              </a:rPr>
              <a:t>random </a:t>
            </a:r>
            <a:r>
              <a:rPr lang="en" sz="2600" dirty="0">
                <a:ea typeface="Calibri Regular" charset="0"/>
                <a:cs typeface="Calibri Regular" charset="0"/>
                <a:sym typeface="Shadows Into Light"/>
              </a:rPr>
              <a:t>value for </a:t>
            </a:r>
            <a:r>
              <a:rPr lang="en" sz="2600" dirty="0" smtClean="0">
                <a:solidFill>
                  <a:schemeClr val="accent1"/>
                </a:solidFill>
                <a:ea typeface="Consolas"/>
                <a:cs typeface="Consolas"/>
                <a:sym typeface="Consolas"/>
              </a:rPr>
              <a:t>x</a:t>
            </a:r>
            <a:endParaRPr lang="en-US" sz="2600" dirty="0" smtClean="0">
              <a:solidFill>
                <a:schemeClr val="accent1"/>
              </a:solidFill>
              <a:ea typeface="Consolas"/>
              <a:cs typeface="Consolas"/>
              <a:sym typeface="Consolas"/>
            </a:endParaRPr>
          </a:p>
          <a:p>
            <a:pPr marL="757238" lvl="1" indent="-393700">
              <a:spcBef>
                <a:spcPts val="590"/>
              </a:spcBef>
              <a:buClr>
                <a:srgbClr val="000000"/>
              </a:buClr>
              <a:buSzPct val="100000"/>
              <a:buFont typeface="Shadows Into Light"/>
            </a:pPr>
            <a:r>
              <a:rPr lang="en" sz="2600" dirty="0" smtClean="0">
                <a:solidFill>
                  <a:srgbClr val="000000"/>
                </a:solidFill>
                <a:ea typeface="Calibri Regular" charset="0"/>
                <a:cs typeface="Calibri Regular" charset="0"/>
                <a:sym typeface="Shadows Into Light"/>
              </a:rPr>
              <a:t>random </a:t>
            </a:r>
            <a:r>
              <a:rPr lang="en" sz="2600" dirty="0">
                <a:solidFill>
                  <a:srgbClr val="000000"/>
                </a:solidFill>
                <a:ea typeface="Calibri Regular" charset="0"/>
                <a:cs typeface="Calibri Regular" charset="0"/>
                <a:sym typeface="Shadows Into Light"/>
              </a:rPr>
              <a:t>memory graph reachable from </a:t>
            </a:r>
            <a:r>
              <a:rPr lang="en" sz="2600" dirty="0">
                <a:solidFill>
                  <a:schemeClr val="accent1"/>
                </a:solidFill>
                <a:ea typeface="Consolas"/>
                <a:cs typeface="Consolas"/>
                <a:sym typeface="Consolas"/>
              </a:rPr>
              <a:t>p</a:t>
            </a:r>
          </a:p>
          <a:p>
            <a:pPr marL="457200" indent="0">
              <a:spcBef>
                <a:spcPts val="590"/>
              </a:spcBef>
              <a:buNone/>
            </a:pPr>
            <a:endParaRPr dirty="0">
              <a:solidFill>
                <a:srgbClr val="000000"/>
              </a:solidFill>
              <a:ea typeface="Calibri Regular" charset="0"/>
              <a:cs typeface="Calibri Regular" charset="0"/>
              <a:sym typeface="Shadows Into Light"/>
            </a:endParaRPr>
          </a:p>
          <a:p>
            <a:pPr marL="457200" indent="-393700">
              <a:spcBef>
                <a:spcPts val="590"/>
              </a:spcBef>
              <a:buClr>
                <a:srgbClr val="000000"/>
              </a:buClr>
              <a:buSzPct val="100000"/>
              <a:buFont typeface="Shadows Into Light"/>
            </a:pPr>
            <a:r>
              <a:rPr lang="en" sz="2800" dirty="0">
                <a:solidFill>
                  <a:srgbClr val="000000"/>
                </a:solidFill>
                <a:ea typeface="Calibri Regular" charset="0"/>
                <a:cs typeface="Calibri Regular" charset="0"/>
                <a:sym typeface="Shadows Into Light"/>
              </a:rPr>
              <a:t>Probability of reaching </a:t>
            </a:r>
            <a:r>
              <a:rPr lang="en" sz="2800" dirty="0">
                <a:solidFill>
                  <a:srgbClr val="FF0000"/>
                </a:solidFill>
                <a:ea typeface="Calibri Regular" charset="0"/>
                <a:cs typeface="Calibri Regular" charset="0"/>
                <a:sym typeface="Shadows Into Light"/>
              </a:rPr>
              <a:t>ERROR</a:t>
            </a:r>
            <a:r>
              <a:rPr lang="en" sz="2800" dirty="0">
                <a:solidFill>
                  <a:srgbClr val="000000"/>
                </a:solidFill>
                <a:ea typeface="Calibri Regular" charset="0"/>
                <a:cs typeface="Calibri Regular" charset="0"/>
                <a:sym typeface="Shadows Into Light"/>
              </a:rPr>
              <a:t> is extremely low</a:t>
            </a:r>
          </a:p>
        </p:txBody>
      </p:sp>
      <p:sp>
        <p:nvSpPr>
          <p:cNvPr id="5" name="Shape 1199"/>
          <p:cNvSpPr txBox="1">
            <a:spLocks/>
          </p:cNvSpPr>
          <p:nvPr/>
        </p:nvSpPr>
        <p:spPr>
          <a:xfrm>
            <a:off x="50038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1" name="Shape 79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cxnSp>
        <p:nvCxnSpPr>
          <p:cNvPr id="26" name="Shape 1131"/>
          <p:cNvCxnSpPr/>
          <p:nvPr/>
        </p:nvCxnSpPr>
        <p:spPr>
          <a:xfrm rot="10800000" flipH="1">
            <a:off x="1770100" y="3794652"/>
            <a:ext cx="520800" cy="9600"/>
          </a:xfrm>
          <a:prstGeom prst="straightConnector1">
            <a:avLst/>
          </a:prstGeom>
          <a:noFill/>
          <a:ln w="38100" cap="flat" cmpd="sng">
            <a:solidFill>
              <a:schemeClr val="dk2"/>
            </a:solidFill>
            <a:prstDash val="solid"/>
            <a:round/>
            <a:headEnd type="triangle" w="lg" len="lg"/>
            <a:tailEnd type="none" w="lg" len="lg"/>
          </a:ln>
        </p:spPr>
      </p:cxnSp>
      <p:sp>
        <p:nvSpPr>
          <p:cNvPr id="27"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28" name="Shape 1232"/>
          <p:cNvSpPr txBox="1"/>
          <p:nvPr/>
        </p:nvSpPr>
        <p:spPr>
          <a:xfrm>
            <a:off x="5767125" y="3002456"/>
            <a:ext cx="1582700" cy="689219"/>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a:t>
            </a:r>
            <a:r>
              <a:rPr lang="en" sz="1600" dirty="0" smtClean="0">
                <a:solidFill>
                  <a:schemeClr val="dk1"/>
                </a:solidFill>
                <a:latin typeface="Consolas"/>
                <a:ea typeface="Consolas"/>
                <a:cs typeface="Consolas"/>
                <a:sym typeface="Consolas"/>
              </a:rPr>
              <a:t>p</a:t>
            </a:r>
            <a:r>
              <a:rPr lang="en" sz="1600" baseline="-25000" dirty="0" smtClean="0">
                <a:solidFill>
                  <a:schemeClr val="dk1"/>
                </a:solidFill>
                <a:latin typeface="Consolas"/>
                <a:ea typeface="Consolas"/>
                <a:cs typeface="Consolas"/>
                <a:sym typeface="Consolas"/>
              </a:rPr>
              <a:t>0</a:t>
            </a:r>
            <a:endParaRPr lang="en" sz="1600" baseline="-25000" dirty="0">
              <a:solidFill>
                <a:schemeClr val="dk1"/>
              </a:solidFill>
              <a:latin typeface="Consolas"/>
              <a:ea typeface="Consolas"/>
              <a:cs typeface="Consolas"/>
              <a:sym typeface="Consolas"/>
            </a:endParaRPr>
          </a:p>
        </p:txBody>
      </p:sp>
      <p:sp>
        <p:nvSpPr>
          <p:cNvPr id="31"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
        <p:nvSpPr>
          <p:cNvPr id="32" name="Shape 1240"/>
          <p:cNvSpPr txBox="1"/>
          <p:nvPr/>
        </p:nvSpPr>
        <p:spPr>
          <a:xfrm>
            <a:off x="4278200" y="3299425"/>
            <a:ext cx="1105420" cy="424200"/>
          </a:xfrm>
          <a:prstGeom prst="rect">
            <a:avLst/>
          </a:prstGeom>
          <a:noFill/>
          <a:ln>
            <a:noFill/>
          </a:ln>
        </p:spPr>
        <p:txBody>
          <a:bodyPr lIns="91425" tIns="91425" rIns="91425" bIns="91425" anchor="t" anchorCtr="0">
            <a:noAutofit/>
          </a:bodyPr>
          <a:lstStyle/>
          <a:p>
            <a:pPr algn="ctr"/>
            <a:r>
              <a:rPr lang="en-US" sz="1600" dirty="0" smtClean="0">
                <a:solidFill>
                  <a:schemeClr val="dk1"/>
                </a:solidFill>
                <a:latin typeface="Consolas"/>
                <a:ea typeface="Consolas"/>
                <a:cs typeface="Consolas"/>
                <a:sym typeface="Consolas"/>
              </a:rPr>
              <a:t>p</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NULL</a:t>
            </a:r>
            <a:endParaRPr lang="en" sz="1600" dirty="0">
              <a:solidFill>
                <a:schemeClr val="dk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dissolve">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5"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16"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17"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18"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19"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0"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cxnSp>
        <p:nvCxnSpPr>
          <p:cNvPr id="29" name="Shape 1153"/>
          <p:cNvCxnSpPr/>
          <p:nvPr/>
        </p:nvCxnSpPr>
        <p:spPr>
          <a:xfrm rot="10800000" flipH="1">
            <a:off x="1760863" y="4026668"/>
            <a:ext cx="520800" cy="9600"/>
          </a:xfrm>
          <a:prstGeom prst="straightConnector1">
            <a:avLst/>
          </a:prstGeom>
          <a:noFill/>
          <a:ln w="38100" cap="flat" cmpd="sng">
            <a:solidFill>
              <a:schemeClr val="dk2"/>
            </a:solidFill>
            <a:prstDash val="solid"/>
            <a:round/>
            <a:headEnd type="triangle" w="lg" len="lg"/>
            <a:tailEnd type="none" w="lg" len="lg"/>
          </a:ln>
        </p:spPr>
      </p:cxnSp>
      <p:sp>
        <p:nvSpPr>
          <p:cNvPr id="30" name="Shape 1232"/>
          <p:cNvSpPr txBox="1"/>
          <p:nvPr/>
        </p:nvSpPr>
        <p:spPr>
          <a:xfrm>
            <a:off x="5767125" y="3002456"/>
            <a:ext cx="1582700" cy="689219"/>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a:t>
            </a:r>
            <a:r>
              <a:rPr lang="en" sz="1600" dirty="0" smtClean="0">
                <a:solidFill>
                  <a:schemeClr val="dk1"/>
                </a:solidFill>
                <a:latin typeface="Consolas"/>
                <a:ea typeface="Consolas"/>
                <a:cs typeface="Consolas"/>
                <a:sym typeface="Consolas"/>
              </a:rPr>
              <a:t>p</a:t>
            </a:r>
            <a:r>
              <a:rPr lang="en" sz="1600" baseline="-25000" dirty="0" smtClean="0">
                <a:solidFill>
                  <a:schemeClr val="dk1"/>
                </a:solidFill>
                <a:latin typeface="Consolas"/>
                <a:ea typeface="Consolas"/>
                <a:cs typeface="Consolas"/>
                <a:sym typeface="Consolas"/>
              </a:rPr>
              <a:t>0</a:t>
            </a:r>
            <a:endParaRPr lang="en" sz="1600" baseline="-25000" dirty="0">
              <a:solidFill>
                <a:schemeClr val="dk1"/>
              </a:solidFill>
              <a:latin typeface="Consolas"/>
              <a:ea typeface="Consolas"/>
              <a:cs typeface="Consolas"/>
              <a:sym typeface="Consolas"/>
            </a:endParaRPr>
          </a:p>
        </p:txBody>
      </p:sp>
      <p:sp>
        <p:nvSpPr>
          <p:cNvPr id="31"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34"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
        <p:nvSpPr>
          <p:cNvPr id="35" name="Shape 1240"/>
          <p:cNvSpPr txBox="1"/>
          <p:nvPr/>
        </p:nvSpPr>
        <p:spPr>
          <a:xfrm>
            <a:off x="4278200" y="3299425"/>
            <a:ext cx="1105420" cy="424200"/>
          </a:xfrm>
          <a:prstGeom prst="rect">
            <a:avLst/>
          </a:prstGeom>
          <a:noFill/>
          <a:ln>
            <a:noFill/>
          </a:ln>
        </p:spPr>
        <p:txBody>
          <a:bodyPr lIns="91425" tIns="91425" rIns="91425" bIns="91425" anchor="t" anchorCtr="0">
            <a:noAutofit/>
          </a:bodyPr>
          <a:lstStyle/>
          <a:p>
            <a:pPr algn="ctr"/>
            <a:r>
              <a:rPr lang="en-US" sz="1600" dirty="0" smtClean="0">
                <a:solidFill>
                  <a:schemeClr val="dk1"/>
                </a:solidFill>
                <a:latin typeface="Consolas"/>
                <a:ea typeface="Consolas"/>
                <a:cs typeface="Consolas"/>
                <a:sym typeface="Consolas"/>
              </a:rPr>
              <a:t>p</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NULL</a:t>
            </a:r>
            <a:endParaRPr lang="en" sz="1600" dirty="0">
              <a:solidFill>
                <a:schemeClr val="dk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6" name="Shape 82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6"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17"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18"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19"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0"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cxnSp>
        <p:nvCxnSpPr>
          <p:cNvPr id="28" name="Shape 1103"/>
          <p:cNvCxnSpPr/>
          <p:nvPr/>
        </p:nvCxnSpPr>
        <p:spPr>
          <a:xfrm rot="10800000" flipH="1">
            <a:off x="1694141" y="5355926"/>
            <a:ext cx="520800" cy="9600"/>
          </a:xfrm>
          <a:prstGeom prst="straightConnector1">
            <a:avLst/>
          </a:prstGeom>
          <a:noFill/>
          <a:ln w="38100" cap="flat" cmpd="sng">
            <a:solidFill>
              <a:schemeClr val="dk2"/>
            </a:solidFill>
            <a:prstDash val="solid"/>
            <a:round/>
            <a:headEnd type="triangle" w="lg" len="lg"/>
            <a:tailEnd type="none" w="lg" len="lg"/>
          </a:ln>
        </p:spPr>
      </p:cxnSp>
      <p:sp>
        <p:nvSpPr>
          <p:cNvPr id="29"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0" name="Shape 1232"/>
          <p:cNvSpPr txBox="1"/>
          <p:nvPr/>
        </p:nvSpPr>
        <p:spPr>
          <a:xfrm>
            <a:off x="5767125" y="3002456"/>
            <a:ext cx="1582700" cy="689219"/>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a:t>
            </a:r>
            <a:r>
              <a:rPr lang="en" sz="1600" dirty="0" smtClean="0">
                <a:solidFill>
                  <a:schemeClr val="dk1"/>
                </a:solidFill>
                <a:latin typeface="Consolas"/>
                <a:ea typeface="Consolas"/>
                <a:cs typeface="Consolas"/>
                <a:sym typeface="Consolas"/>
              </a:rPr>
              <a:t>p</a:t>
            </a:r>
            <a:r>
              <a:rPr lang="en" sz="1600" baseline="-25000" dirty="0" smtClean="0">
                <a:solidFill>
                  <a:schemeClr val="dk1"/>
                </a:solidFill>
                <a:latin typeface="Consolas"/>
                <a:ea typeface="Consolas"/>
                <a:cs typeface="Consolas"/>
                <a:sym typeface="Consolas"/>
              </a:rPr>
              <a:t>0</a:t>
            </a:r>
            <a:endParaRPr lang="en" sz="1600" baseline="-25000" dirty="0">
              <a:solidFill>
                <a:schemeClr val="dk1"/>
              </a:solidFill>
              <a:latin typeface="Consolas"/>
              <a:ea typeface="Consolas"/>
              <a:cs typeface="Consolas"/>
              <a:sym typeface="Consolas"/>
            </a:endParaRPr>
          </a:p>
        </p:txBody>
      </p:sp>
      <p:sp>
        <p:nvSpPr>
          <p:cNvPr id="31"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32"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p</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NULL</a:t>
            </a:r>
          </a:p>
        </p:txBody>
      </p:sp>
      <p:sp>
        <p:nvSpPr>
          <p:cNvPr id="35"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
        <p:nvSpPr>
          <p:cNvPr id="36" name="Shape 1240"/>
          <p:cNvSpPr txBox="1"/>
          <p:nvPr/>
        </p:nvSpPr>
        <p:spPr>
          <a:xfrm>
            <a:off x="4176600" y="3299425"/>
            <a:ext cx="1308620" cy="424200"/>
          </a:xfrm>
          <a:prstGeom prst="rect">
            <a:avLst/>
          </a:prstGeom>
          <a:noFill/>
          <a:ln>
            <a:noFill/>
          </a:ln>
        </p:spPr>
        <p:txBody>
          <a:bodyPr lIns="91425" tIns="91425" rIns="91425" bIns="91425" anchor="t" anchorCtr="0">
            <a:noAutofit/>
          </a:bodyPr>
          <a:lstStyle/>
          <a:p>
            <a:pPr algn="ctr"/>
            <a:r>
              <a:rPr lang="en-US" sz="1600" dirty="0" smtClean="0">
                <a:solidFill>
                  <a:schemeClr val="dk1"/>
                </a:solidFill>
                <a:latin typeface="Consolas"/>
                <a:ea typeface="Consolas"/>
                <a:cs typeface="Consolas"/>
                <a:sym typeface="Consolas"/>
              </a:rPr>
              <a:t>p</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NULL</a:t>
            </a:r>
            <a:endParaRPr lang="en" sz="1600" dirty="0">
              <a:solidFill>
                <a:schemeClr val="dk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1"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2"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cxnSp>
        <p:nvCxnSpPr>
          <p:cNvPr id="33" name="Shape 1103"/>
          <p:cNvCxnSpPr/>
          <p:nvPr/>
        </p:nvCxnSpPr>
        <p:spPr>
          <a:xfrm rot="10800000" flipH="1">
            <a:off x="1694141" y="5355926"/>
            <a:ext cx="520800" cy="9600"/>
          </a:xfrm>
          <a:prstGeom prst="straightConnector1">
            <a:avLst/>
          </a:prstGeom>
          <a:noFill/>
          <a:ln w="38100" cap="flat" cmpd="sng">
            <a:solidFill>
              <a:schemeClr val="dk2"/>
            </a:solidFill>
            <a:prstDash val="solid"/>
            <a:round/>
            <a:headEnd type="triangle" w="lg" len="lg"/>
            <a:tailEnd type="none" w="lg" len="lg"/>
          </a:ln>
        </p:spPr>
      </p:cxnSp>
      <p:sp>
        <p:nvSpPr>
          <p:cNvPr id="3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8" name="Shape 1232"/>
          <p:cNvSpPr txBox="1"/>
          <p:nvPr/>
        </p:nvSpPr>
        <p:spPr>
          <a:xfrm>
            <a:off x="5767125" y="3002456"/>
            <a:ext cx="1582700" cy="689219"/>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a:t>
            </a:r>
            <a:r>
              <a:rPr lang="en" sz="1600" dirty="0" smtClean="0">
                <a:solidFill>
                  <a:schemeClr val="dk1"/>
                </a:solidFill>
                <a:latin typeface="Consolas"/>
                <a:ea typeface="Consolas"/>
                <a:cs typeface="Consolas"/>
                <a:sym typeface="Consolas"/>
              </a:rPr>
              <a:t>p</a:t>
            </a:r>
            <a:r>
              <a:rPr lang="en" sz="1600" baseline="-25000" dirty="0" smtClean="0">
                <a:solidFill>
                  <a:schemeClr val="dk1"/>
                </a:solidFill>
                <a:latin typeface="Consolas"/>
                <a:ea typeface="Consolas"/>
                <a:cs typeface="Consolas"/>
                <a:sym typeface="Consolas"/>
              </a:rPr>
              <a:t>0</a:t>
            </a:r>
            <a:endParaRPr lang="en" sz="1600" baseline="-25000" dirty="0">
              <a:solidFill>
                <a:schemeClr val="dk1"/>
              </a:solidFill>
              <a:latin typeface="Consolas"/>
              <a:ea typeface="Consolas"/>
              <a:cs typeface="Consolas"/>
              <a:sym typeface="Consolas"/>
            </a:endParaRPr>
          </a:p>
        </p:txBody>
      </p:sp>
      <p:sp>
        <p:nvSpPr>
          <p:cNvPr id="39"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0"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NULL</a:t>
            </a:r>
          </a:p>
        </p:txBody>
      </p:sp>
      <p:sp>
        <p:nvSpPr>
          <p:cNvPr id="44"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
        <p:nvSpPr>
          <p:cNvPr id="47" name="Shape 1240"/>
          <p:cNvSpPr txBox="1"/>
          <p:nvPr/>
        </p:nvSpPr>
        <p:spPr>
          <a:xfrm>
            <a:off x="4176600" y="3299425"/>
            <a:ext cx="1308620" cy="424200"/>
          </a:xfrm>
          <a:prstGeom prst="rect">
            <a:avLst/>
          </a:prstGeom>
          <a:noFill/>
          <a:ln>
            <a:noFill/>
          </a:ln>
        </p:spPr>
        <p:txBody>
          <a:bodyPr lIns="91425" tIns="91425" rIns="91425" bIns="91425" anchor="t" anchorCtr="0">
            <a:noAutofit/>
          </a:bodyPr>
          <a:lstStyle/>
          <a:p>
            <a:pPr algn="ctr"/>
            <a:r>
              <a:rPr lang="en-US" sz="1600" dirty="0" smtClean="0">
                <a:solidFill>
                  <a:schemeClr val="dk1"/>
                </a:solidFill>
                <a:latin typeface="Consolas"/>
                <a:ea typeface="Consolas"/>
                <a:cs typeface="Consolas"/>
                <a:sym typeface="Consolas"/>
              </a:rPr>
              <a:t>p</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 </a:t>
            </a:r>
            <a:r>
              <a:rPr lang="en-US" sz="1600" dirty="0" smtClean="0">
                <a:solidFill>
                  <a:schemeClr val="dk1"/>
                </a:solidFill>
                <a:latin typeface="Consolas"/>
                <a:ea typeface="Consolas"/>
                <a:cs typeface="Consolas"/>
                <a:sym typeface="Consolas"/>
              </a:rPr>
              <a:t>NULL</a:t>
            </a:r>
            <a:endParaRPr lang="en" sz="1600" dirty="0">
              <a:solidFill>
                <a:schemeClr val="dk1"/>
              </a:solidFill>
              <a:latin typeface="Consolas"/>
              <a:ea typeface="Consolas"/>
              <a:cs typeface="Consolas"/>
              <a:sym typeface="Consolas"/>
            </a:endParaRPr>
          </a:p>
        </p:txBody>
      </p:sp>
      <p:sp>
        <p:nvSpPr>
          <p:cNvPr id="856" name="Shape 856"/>
          <p:cNvSpPr txBox="1"/>
          <p:nvPr/>
        </p:nvSpPr>
        <p:spPr>
          <a:xfrm>
            <a:off x="4291450" y="4083275"/>
            <a:ext cx="4438200" cy="1025400"/>
          </a:xfrm>
          <a:prstGeom prst="rect">
            <a:avLst/>
          </a:prstGeom>
          <a:solidFill>
            <a:srgbClr val="D9EAD3"/>
          </a:solid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x</a:t>
            </a:r>
            <a:r>
              <a:rPr lang="en" sz="1600" baseline="-25000" dirty="0">
                <a:latin typeface="Consolas"/>
                <a:ea typeface="Consolas"/>
                <a:cs typeface="Consolas"/>
                <a:sym typeface="Consolas"/>
              </a:rPr>
              <a:t>0</a:t>
            </a:r>
            <a:r>
              <a:rPr lang="en" sz="1600" dirty="0">
                <a:latin typeface="Consolas"/>
                <a:ea typeface="Consolas"/>
                <a:cs typeface="Consolas"/>
                <a:sym typeface="Consolas"/>
              </a:rPr>
              <a:t> &gt; 0 and p</a:t>
            </a:r>
            <a:r>
              <a:rPr lang="en" sz="1600" baseline="-25000" dirty="0">
                <a:latin typeface="Consolas"/>
                <a:ea typeface="Consolas"/>
                <a:cs typeface="Consolas"/>
                <a:sym typeface="Consolas"/>
              </a:rPr>
              <a:t>0 </a:t>
            </a:r>
            <a:r>
              <a:rPr lang="en" sz="1600" dirty="0">
                <a:latin typeface="Consolas"/>
                <a:ea typeface="Consolas"/>
                <a:cs typeface="Consolas"/>
                <a:sym typeface="Consolas"/>
              </a:rPr>
              <a:t>!= NULL</a:t>
            </a:r>
          </a:p>
          <a:p>
            <a:endParaRPr dirty="0">
              <a:latin typeface="Consolas"/>
              <a:ea typeface="Consolas"/>
              <a:cs typeface="Consolas"/>
              <a:sym typeface="Consolas"/>
            </a:endParaRPr>
          </a:p>
          <a:p>
            <a:pPr>
              <a:buClr>
                <a:srgbClr val="000000"/>
              </a:buClr>
            </a:pPr>
            <a:r>
              <a:rPr lang="en" sz="1600" b="1" dirty="0">
                <a:latin typeface="Consolas"/>
                <a:ea typeface="Consolas"/>
                <a:cs typeface="Consolas"/>
                <a:sym typeface="Consolas"/>
              </a:rPr>
              <a:t> </a:t>
            </a:r>
            <a:r>
              <a:rPr lang="en-US" sz="1600" b="1" dirty="0" smtClean="0">
                <a:latin typeface="Consolas"/>
                <a:ea typeface="Consolas"/>
                <a:cs typeface="Consolas"/>
                <a:sym typeface="Consolas"/>
              </a:rPr>
              <a:t>  </a:t>
            </a:r>
            <a:r>
              <a:rPr lang="en" sz="1600" b="1" dirty="0" smtClean="0">
                <a:latin typeface="Consolas"/>
                <a:ea typeface="Consolas"/>
                <a:cs typeface="Consolas"/>
                <a:sym typeface="Consolas"/>
              </a:rPr>
              <a:t>Solution</a:t>
            </a:r>
            <a:r>
              <a:rPr lang="en" sz="1600" b="1" dirty="0">
                <a:latin typeface="Consolas"/>
                <a:ea typeface="Consolas"/>
                <a:cs typeface="Consolas"/>
                <a:sym typeface="Consolas"/>
              </a:rPr>
              <a:t>:</a:t>
            </a:r>
            <a:r>
              <a:rPr lang="en" sz="1600" dirty="0">
                <a:latin typeface="Consolas"/>
                <a:ea typeface="Consolas"/>
                <a:cs typeface="Consolas"/>
                <a:sym typeface="Consolas"/>
              </a:rPr>
              <a:t> x</a:t>
            </a:r>
            <a:r>
              <a:rPr lang="en" sz="1600" baseline="-25000" dirty="0">
                <a:latin typeface="Consolas"/>
                <a:ea typeface="Consolas"/>
                <a:cs typeface="Consolas"/>
                <a:sym typeface="Consolas"/>
              </a:rPr>
              <a:t>0 </a:t>
            </a:r>
            <a:r>
              <a:rPr lang="en" sz="1600" dirty="0">
                <a:latin typeface="Consolas"/>
                <a:ea typeface="Consolas"/>
                <a:cs typeface="Consolas"/>
                <a:sym typeface="Consolas"/>
              </a:rPr>
              <a:t>= 236, </a:t>
            </a:r>
            <a:r>
              <a:rPr lang="en-US" sz="1600" dirty="0" smtClean="0">
                <a:latin typeface="Consolas"/>
                <a:ea typeface="Consolas"/>
                <a:cs typeface="Consolas"/>
                <a:sym typeface="Consolas"/>
              </a:rPr>
              <a:t> </a:t>
            </a:r>
            <a:r>
              <a:rPr lang="en" sz="1600" dirty="0" smtClean="0">
                <a:latin typeface="Consolas"/>
                <a:ea typeface="Consolas"/>
                <a:cs typeface="Consolas"/>
                <a:sym typeface="Consolas"/>
              </a:rPr>
              <a:t>p</a:t>
            </a:r>
            <a:r>
              <a:rPr lang="en" sz="1600" baseline="-25000" dirty="0" smtClean="0">
                <a:latin typeface="Consolas"/>
                <a:ea typeface="Consolas"/>
                <a:cs typeface="Consolas"/>
                <a:sym typeface="Consolas"/>
              </a:rPr>
              <a:t>0</a:t>
            </a:r>
            <a:endParaRPr lang="en" sz="1600" baseline="-25000" dirty="0">
              <a:latin typeface="Consolas"/>
              <a:ea typeface="Consolas"/>
              <a:cs typeface="Consolas"/>
              <a:sym typeface="Consolas"/>
            </a:endParaRPr>
          </a:p>
        </p:txBody>
      </p:sp>
      <p:sp>
        <p:nvSpPr>
          <p:cNvPr id="857" name="Shape 857"/>
          <p:cNvSpPr txBox="1"/>
          <p:nvPr/>
        </p:nvSpPr>
        <p:spPr>
          <a:xfrm>
            <a:off x="7501150" y="4563574"/>
            <a:ext cx="514200" cy="3924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r>
              <a:rPr lang="en">
                <a:latin typeface="Consolas"/>
                <a:ea typeface="Consolas"/>
                <a:cs typeface="Consolas"/>
                <a:sym typeface="Consolas"/>
              </a:rPr>
              <a:t>634</a:t>
            </a:r>
          </a:p>
        </p:txBody>
      </p:sp>
      <p:sp>
        <p:nvSpPr>
          <p:cNvPr id="858" name="Shape 858"/>
          <p:cNvSpPr txBox="1"/>
          <p:nvPr/>
        </p:nvSpPr>
        <p:spPr>
          <a:xfrm>
            <a:off x="8015350" y="4563574"/>
            <a:ext cx="514200" cy="3924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buClr>
                <a:srgbClr val="000000"/>
              </a:buClr>
            </a:pPr>
            <a:endParaRPr/>
          </a:p>
        </p:txBody>
      </p:sp>
      <p:sp>
        <p:nvSpPr>
          <p:cNvPr id="861" name="Shape 861"/>
          <p:cNvSpPr txBox="1"/>
          <p:nvPr/>
        </p:nvSpPr>
        <p:spPr>
          <a:xfrm>
            <a:off x="7942040" y="4635108"/>
            <a:ext cx="706660" cy="231804"/>
          </a:xfrm>
          <a:prstGeom prst="rect">
            <a:avLst/>
          </a:prstGeom>
          <a:noFill/>
          <a:ln>
            <a:noFill/>
          </a:ln>
        </p:spPr>
        <p:txBody>
          <a:bodyPr lIns="91425" tIns="91425" rIns="91425" bIns="91425" anchor="ctr" anchorCtr="0">
            <a:noAutofit/>
          </a:bodyPr>
          <a:lstStyle/>
          <a:p>
            <a:pPr lvl="0" algn="ctr"/>
            <a:r>
              <a:rPr lang="en-US" sz="1300" smtClean="0"/>
              <a:t>NULL</a:t>
            </a:r>
            <a:endParaRPr lang="en-US" sz="1300"/>
          </a:p>
        </p:txBody>
      </p:sp>
      <p:cxnSp>
        <p:nvCxnSpPr>
          <p:cNvPr id="862" name="Shape 862"/>
          <p:cNvCxnSpPr/>
          <p:nvPr/>
        </p:nvCxnSpPr>
        <p:spPr>
          <a:xfrm>
            <a:off x="7220827" y="4775350"/>
            <a:ext cx="266400" cy="4500"/>
          </a:xfrm>
          <a:prstGeom prst="straightConnector1">
            <a:avLst/>
          </a:prstGeom>
          <a:noFill/>
          <a:ln w="19050" cap="flat" cmpd="sng">
            <a:solidFill>
              <a:schemeClr val="dk2"/>
            </a:solidFill>
            <a:prstDash val="solid"/>
            <a:round/>
            <a:headEnd type="none" w="lg" len="lg"/>
            <a:tailEnd type="stealth"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56">
                                            <p:txEl>
                                              <p:pRg st="2" end="2"/>
                                            </p:txEl>
                                          </p:spTgt>
                                        </p:tgtEl>
                                        <p:attrNameLst>
                                          <p:attrName>style.visibility</p:attrName>
                                        </p:attrNameLst>
                                      </p:cBhvr>
                                      <p:to>
                                        <p:strVal val="visible"/>
                                      </p:to>
                                    </p:set>
                                    <p:animEffect transition="in" filter="dissolve">
                                      <p:cBhvr>
                                        <p:cTn id="13" dur="500"/>
                                        <p:tgtEl>
                                          <p:spTgt spid="856">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57"/>
                                        </p:tgtEl>
                                        <p:attrNameLst>
                                          <p:attrName>style.visibility</p:attrName>
                                        </p:attrNameLst>
                                      </p:cBhvr>
                                      <p:to>
                                        <p:strVal val="visible"/>
                                      </p:to>
                                    </p:set>
                                    <p:animEffect transition="in" filter="dissolve">
                                      <p:cBhvr>
                                        <p:cTn id="16" dur="500"/>
                                        <p:tgtEl>
                                          <p:spTgt spid="8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58"/>
                                        </p:tgtEl>
                                        <p:attrNameLst>
                                          <p:attrName>style.visibility</p:attrName>
                                        </p:attrNameLst>
                                      </p:cBhvr>
                                      <p:to>
                                        <p:strVal val="visible"/>
                                      </p:to>
                                    </p:set>
                                    <p:animEffect transition="in" filter="dissolve">
                                      <p:cBhvr>
                                        <p:cTn id="19" dur="500"/>
                                        <p:tgtEl>
                                          <p:spTgt spid="8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61"/>
                                        </p:tgtEl>
                                        <p:attrNameLst>
                                          <p:attrName>style.visibility</p:attrName>
                                        </p:attrNameLst>
                                      </p:cBhvr>
                                      <p:to>
                                        <p:strVal val="visible"/>
                                      </p:to>
                                    </p:set>
                                    <p:animEffect transition="in" filter="dissolve">
                                      <p:cBhvr>
                                        <p:cTn id="22" dur="500"/>
                                        <p:tgtEl>
                                          <p:spTgt spid="861"/>
                                        </p:tgtEl>
                                      </p:cBhvr>
                                    </p:animEffect>
                                  </p:childTnLst>
                                </p:cTn>
                              </p:par>
                              <p:par>
                                <p:cTn id="23" presetID="9" presetClass="entr" presetSubtype="0" fill="hold" nodeType="withEffect">
                                  <p:stCondLst>
                                    <p:cond delay="0"/>
                                  </p:stCondLst>
                                  <p:childTnLst>
                                    <p:set>
                                      <p:cBhvr>
                                        <p:cTn id="24" dur="1" fill="hold">
                                          <p:stCondLst>
                                            <p:cond delay="0"/>
                                          </p:stCondLst>
                                        </p:cTn>
                                        <p:tgtEl>
                                          <p:spTgt spid="862"/>
                                        </p:tgtEl>
                                        <p:attrNameLst>
                                          <p:attrName>style.visibility</p:attrName>
                                        </p:attrNameLst>
                                      </p:cBhvr>
                                      <p:to>
                                        <p:strVal val="visible"/>
                                      </p:to>
                                    </p:set>
                                    <p:animEffect transition="in" filter="dissolve">
                                      <p:cBhvr>
                                        <p:cTn id="25" dur="500"/>
                                        <p:tgtEl>
                                          <p:spTgt spid="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 grpId="0" animBg="1"/>
      <p:bldP spid="857" grpId="0" animBg="1"/>
      <p:bldP spid="858" grpId="0" animBg="1"/>
      <p:bldP spid="86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9" name="Shape 86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9"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0"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1"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32" name="Shape 1131"/>
          <p:cNvCxnSpPr/>
          <p:nvPr/>
        </p:nvCxnSpPr>
        <p:spPr>
          <a:xfrm rot="10800000" flipH="1">
            <a:off x="1770100" y="3794652"/>
            <a:ext cx="520800" cy="9600"/>
          </a:xfrm>
          <a:prstGeom prst="straightConnector1">
            <a:avLst/>
          </a:prstGeom>
          <a:noFill/>
          <a:ln w="38100" cap="flat" cmpd="sng">
            <a:solidFill>
              <a:schemeClr val="dk2"/>
            </a:solidFill>
            <a:prstDash val="solid"/>
            <a:round/>
            <a:headEnd type="triangle" w="lg" len="lg"/>
            <a:tailEnd type="none" w="lg" len="lg"/>
          </a:ln>
        </p:spPr>
      </p:cxnSp>
      <p:sp>
        <p:nvSpPr>
          <p:cNvPr id="33"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6"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dirty="0" smtClean="0"/>
              <a:t>NULL</a:t>
            </a:r>
            <a:endParaRPr sz="1300" dirty="0"/>
          </a:p>
        </p:txBody>
      </p:sp>
      <p:sp>
        <p:nvSpPr>
          <p:cNvPr id="37"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500" dirty="0" smtClean="0">
                <a:latin typeface="Consolas"/>
                <a:ea typeface="Consolas"/>
                <a:cs typeface="Consolas"/>
                <a:sym typeface="Consolas"/>
              </a:rPr>
              <a:t>6</a:t>
            </a:r>
            <a:r>
              <a:rPr lang="en" sz="1500" dirty="0" smtClean="0">
                <a:latin typeface="Consolas"/>
                <a:ea typeface="Consolas"/>
                <a:cs typeface="Consolas"/>
                <a:sym typeface="Consolas"/>
              </a:rPr>
              <a:t>3</a:t>
            </a:r>
            <a:r>
              <a:rPr lang="en-US" sz="1500" dirty="0" smtClean="0">
                <a:latin typeface="Consolas"/>
                <a:ea typeface="Consolas"/>
                <a:cs typeface="Consolas"/>
                <a:sym typeface="Consolas"/>
              </a:rPr>
              <a:t>4</a:t>
            </a:r>
            <a:endParaRPr lang="en" sz="1500" dirty="0">
              <a:latin typeface="Consolas"/>
              <a:ea typeface="Consolas"/>
              <a:cs typeface="Consolas"/>
              <a:sym typeface="Consolas"/>
            </a:endParaRPr>
          </a:p>
        </p:txBody>
      </p:sp>
      <p:sp>
        <p:nvSpPr>
          <p:cNvPr id="38"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39"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
        <p:nvSpPr>
          <p:cNvPr id="40"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41"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dissolve">
                                      <p:cBhvr>
                                        <p:cTn id="10" dur="500"/>
                                        <p:tgtEl>
                                          <p:spTgt spid="3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dissolve">
                                      <p:cBhvr>
                                        <p:cTn id="13" dur="500"/>
                                        <p:tgtEl>
                                          <p:spTgt spid="3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dissolve">
                                      <p:cBhvr>
                                        <p:cTn id="16" dur="500"/>
                                        <p:tgtEl>
                                          <p:spTgt spid="3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dissolve">
                                      <p:cBhvr>
                                        <p:cTn id="19" dur="500"/>
                                        <p:tgtEl>
                                          <p:spTgt spid="39"/>
                                        </p:tgtEl>
                                      </p:cBhvr>
                                    </p:animEffect>
                                  </p:childTnLst>
                                </p:cTn>
                              </p:par>
                              <p:par>
                                <p:cTn id="20" presetID="9"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par>
                                <p:cTn id="23" presetID="9"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dissolv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animBg="1"/>
      <p:bldP spid="37" grpId="0" animBg="1"/>
      <p:bldP spid="38" grpId="0"/>
      <p:bldP spid="3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Shape 89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1"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2"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3"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4"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5"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2"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3"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3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cxnSp>
        <p:nvCxnSpPr>
          <p:cNvPr id="35" name="Shape 1153"/>
          <p:cNvCxnSpPr/>
          <p:nvPr/>
        </p:nvCxnSpPr>
        <p:spPr>
          <a:xfrm rot="10800000" flipH="1">
            <a:off x="1760863" y="4026668"/>
            <a:ext cx="520800" cy="9600"/>
          </a:xfrm>
          <a:prstGeom prst="straightConnector1">
            <a:avLst/>
          </a:prstGeom>
          <a:noFill/>
          <a:ln w="38100" cap="flat" cmpd="sng">
            <a:solidFill>
              <a:schemeClr val="dk2"/>
            </a:solidFill>
            <a:prstDash val="solid"/>
            <a:round/>
            <a:headEnd type="triangle" w="lg" len="lg"/>
            <a:tailEnd type="none" w="lg" len="lg"/>
          </a:ln>
        </p:spPr>
      </p:cxnSp>
      <p:sp>
        <p:nvSpPr>
          <p:cNvPr id="36"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3"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4"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500" dirty="0" smtClean="0">
                <a:latin typeface="Consolas"/>
                <a:ea typeface="Consolas"/>
                <a:cs typeface="Consolas"/>
                <a:sym typeface="Consolas"/>
              </a:rPr>
              <a:t>6</a:t>
            </a:r>
            <a:r>
              <a:rPr lang="en" sz="1500" dirty="0" smtClean="0">
                <a:latin typeface="Consolas"/>
                <a:ea typeface="Consolas"/>
                <a:cs typeface="Consolas"/>
                <a:sym typeface="Consolas"/>
              </a:rPr>
              <a:t>3</a:t>
            </a:r>
            <a:r>
              <a:rPr lang="en-US" sz="1500" dirty="0" smtClean="0">
                <a:latin typeface="Consolas"/>
                <a:ea typeface="Consolas"/>
                <a:cs typeface="Consolas"/>
                <a:sym typeface="Consolas"/>
              </a:rPr>
              <a:t>4</a:t>
            </a:r>
            <a:endParaRPr lang="en" sz="1500" dirty="0">
              <a:latin typeface="Consolas"/>
              <a:ea typeface="Consolas"/>
              <a:cs typeface="Consolas"/>
              <a:sym typeface="Consolas"/>
            </a:endParaRPr>
          </a:p>
        </p:txBody>
      </p:sp>
      <p:sp>
        <p:nvSpPr>
          <p:cNvPr id="45"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47"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48"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50"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Shape 15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Example of Computation Tree</a:t>
            </a:r>
          </a:p>
        </p:txBody>
      </p:sp>
      <p:sp>
        <p:nvSpPr>
          <p:cNvPr id="156" name="Shape 156"/>
          <p:cNvSpPr txBox="1">
            <a:spLocks noGrp="1"/>
          </p:cNvSpPr>
          <p:nvPr>
            <p:ph idx="1"/>
          </p:nvPr>
        </p:nvSpPr>
        <p:spPr>
          <a:xfrm>
            <a:off x="457199" y="1689102"/>
            <a:ext cx="4292110" cy="4089398"/>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p>
            <a:pPr marL="0" indent="0">
              <a:spcBef>
                <a:spcPts val="590"/>
              </a:spcBef>
              <a:buNone/>
            </a:pPr>
            <a:r>
              <a:rPr lang="en" sz="1800" dirty="0">
                <a:latin typeface="Consolas"/>
                <a:ea typeface="Consolas"/>
                <a:cs typeface="Consolas"/>
                <a:sym typeface="Consolas"/>
              </a:rPr>
              <a:t>void </a:t>
            </a:r>
            <a:r>
              <a:rPr lang="en" sz="1800" dirty="0" err="1">
                <a:solidFill>
                  <a:srgbClr val="FF0000"/>
                </a:solidFill>
                <a:latin typeface="Consolas"/>
                <a:ea typeface="Consolas"/>
                <a:cs typeface="Consolas"/>
                <a:sym typeface="Consolas"/>
              </a:rPr>
              <a:t>test_me</a:t>
            </a:r>
            <a:r>
              <a:rPr lang="en" sz="1800" dirty="0">
                <a:latin typeface="Consolas"/>
                <a:ea typeface="Consolas"/>
                <a:cs typeface="Consolas"/>
                <a:sym typeface="Consolas"/>
              </a:rPr>
              <a:t>(</a:t>
            </a:r>
            <a:r>
              <a:rPr lang="en" sz="1800" dirty="0" err="1">
                <a:latin typeface="Consolas"/>
                <a:ea typeface="Consolas"/>
                <a:cs typeface="Consolas"/>
                <a:sym typeface="Consolas"/>
              </a:rPr>
              <a:t>int</a:t>
            </a:r>
            <a:r>
              <a:rPr lang="en" sz="1800" dirty="0">
                <a:latin typeface="Consolas"/>
                <a:ea typeface="Consolas"/>
                <a:cs typeface="Consolas"/>
                <a:sym typeface="Consolas"/>
              </a:rPr>
              <a:t> x, </a:t>
            </a:r>
            <a:r>
              <a:rPr lang="en" sz="1800" dirty="0" err="1">
                <a:latin typeface="Consolas"/>
                <a:ea typeface="Consolas"/>
                <a:cs typeface="Consolas"/>
                <a:sym typeface="Consolas"/>
              </a:rPr>
              <a:t>int</a:t>
            </a:r>
            <a:r>
              <a:rPr lang="en" sz="1800" dirty="0">
                <a:latin typeface="Consolas"/>
                <a:ea typeface="Consolas"/>
                <a:cs typeface="Consolas"/>
                <a:sym typeface="Consolas"/>
              </a:rPr>
              <a:t> y) {</a:t>
            </a:r>
          </a:p>
          <a:p>
            <a:pPr marL="0" indent="0">
              <a:spcBef>
                <a:spcPts val="590"/>
              </a:spcBef>
              <a:buNone/>
            </a:pPr>
            <a:r>
              <a:rPr lang="en" sz="1800" dirty="0">
                <a:latin typeface="Consolas"/>
                <a:ea typeface="Consolas"/>
                <a:cs typeface="Consolas"/>
                <a:sym typeface="Consolas"/>
              </a:rPr>
              <a:t>   if (2*y == x) {</a:t>
            </a:r>
          </a:p>
          <a:p>
            <a:pPr marL="0" indent="0">
              <a:spcBef>
                <a:spcPts val="590"/>
              </a:spcBef>
              <a:buNone/>
            </a:pPr>
            <a:r>
              <a:rPr lang="en" sz="1800" dirty="0">
                <a:latin typeface="Consolas"/>
                <a:ea typeface="Consolas"/>
                <a:cs typeface="Consolas"/>
                <a:sym typeface="Consolas"/>
              </a:rPr>
              <a:t>      if (x &lt;= y+10)</a:t>
            </a:r>
          </a:p>
          <a:p>
            <a:pPr marL="0" indent="0">
              <a:spcBef>
                <a:spcPts val="590"/>
              </a:spcBef>
              <a:buNone/>
            </a:pPr>
            <a:r>
              <a:rPr lang="en" sz="1800" dirty="0">
                <a:latin typeface="Consolas"/>
                <a:ea typeface="Consolas"/>
                <a:cs typeface="Consolas"/>
                <a:sym typeface="Consolas"/>
              </a:rPr>
              <a:t>         print(“OK”);</a:t>
            </a:r>
          </a:p>
          <a:p>
            <a:pPr marL="0" indent="0">
              <a:spcBef>
                <a:spcPts val="590"/>
              </a:spcBef>
              <a:buNone/>
            </a:pPr>
            <a:r>
              <a:rPr lang="en" sz="1800" dirty="0">
                <a:latin typeface="Consolas"/>
                <a:ea typeface="Consolas"/>
                <a:cs typeface="Consolas"/>
                <a:sym typeface="Consolas"/>
              </a:rPr>
              <a:t>      else {</a:t>
            </a:r>
          </a:p>
          <a:p>
            <a:pPr marL="0" indent="0">
              <a:spcBef>
                <a:spcPts val="590"/>
              </a:spcBef>
              <a:buNone/>
            </a:pPr>
            <a:r>
              <a:rPr lang="en" sz="1800" dirty="0">
                <a:latin typeface="Consolas"/>
                <a:ea typeface="Consolas"/>
                <a:cs typeface="Consolas"/>
                <a:sym typeface="Consolas"/>
              </a:rPr>
              <a:t>         print(“something bad”);</a:t>
            </a:r>
          </a:p>
          <a:p>
            <a:pPr marL="0" indent="0">
              <a:spcBef>
                <a:spcPts val="590"/>
              </a:spcBef>
              <a:buNone/>
            </a:pPr>
            <a:r>
              <a:rPr lang="en" sz="1800" dirty="0">
                <a:latin typeface="Consolas"/>
                <a:ea typeface="Consolas"/>
                <a:cs typeface="Consolas"/>
                <a:sym typeface="Consolas"/>
              </a:rPr>
              <a:t>         </a:t>
            </a:r>
            <a:r>
              <a:rPr lang="en" sz="1800" dirty="0">
                <a:solidFill>
                  <a:srgbClr val="FF0000"/>
                </a:solidFill>
                <a:latin typeface="Consolas"/>
                <a:ea typeface="Consolas"/>
                <a:cs typeface="Consolas"/>
                <a:sym typeface="Consolas"/>
              </a:rPr>
              <a:t>ERROR;</a:t>
            </a:r>
            <a:r>
              <a:rPr lang="en" sz="1800" dirty="0">
                <a:latin typeface="Consolas"/>
                <a:ea typeface="Consolas"/>
                <a:cs typeface="Consolas"/>
                <a:sym typeface="Consolas"/>
              </a:rPr>
              <a:t/>
            </a:r>
            <a:br>
              <a:rPr lang="en" sz="1800" dirty="0">
                <a:latin typeface="Consolas"/>
                <a:ea typeface="Consolas"/>
                <a:cs typeface="Consolas"/>
                <a:sym typeface="Consolas"/>
              </a:rPr>
            </a:br>
            <a:r>
              <a:rPr lang="en" sz="1800" dirty="0">
                <a:latin typeface="Consolas"/>
                <a:ea typeface="Consolas"/>
                <a:cs typeface="Consolas"/>
                <a:sym typeface="Consolas"/>
              </a:rPr>
              <a:t>      }</a:t>
            </a:r>
          </a:p>
          <a:p>
            <a:pPr marL="0" indent="0">
              <a:spcBef>
                <a:spcPts val="590"/>
              </a:spcBef>
              <a:buNone/>
            </a:pPr>
            <a:r>
              <a:rPr lang="en" sz="1800" dirty="0">
                <a:latin typeface="Consolas"/>
                <a:ea typeface="Consolas"/>
                <a:cs typeface="Consolas"/>
                <a:sym typeface="Consolas"/>
              </a:rPr>
              <a:t>   } else</a:t>
            </a:r>
          </a:p>
          <a:p>
            <a:pPr marL="0" indent="0">
              <a:spcBef>
                <a:spcPts val="590"/>
              </a:spcBef>
              <a:buNone/>
            </a:pPr>
            <a:r>
              <a:rPr lang="en" sz="1800" dirty="0">
                <a:latin typeface="Consolas"/>
                <a:ea typeface="Consolas"/>
                <a:cs typeface="Consolas"/>
                <a:sym typeface="Consolas"/>
              </a:rPr>
              <a:t>      print(“OK”);</a:t>
            </a:r>
          </a:p>
          <a:p>
            <a:pPr marL="0" indent="0">
              <a:spcBef>
                <a:spcPts val="590"/>
              </a:spcBef>
              <a:buNone/>
            </a:pPr>
            <a:r>
              <a:rPr lang="en" sz="1800" dirty="0">
                <a:latin typeface="Consolas"/>
                <a:ea typeface="Consolas"/>
                <a:cs typeface="Consolas"/>
                <a:sym typeface="Consolas"/>
              </a:rPr>
              <a:t>}</a:t>
            </a:r>
          </a:p>
        </p:txBody>
      </p:sp>
      <p:cxnSp>
        <p:nvCxnSpPr>
          <p:cNvPr id="158" name="Shape 158"/>
          <p:cNvCxnSpPr>
            <a:endCxn id="159" idx="0"/>
          </p:cNvCxnSpPr>
          <p:nvPr/>
        </p:nvCxnSpPr>
        <p:spPr>
          <a:xfrm>
            <a:off x="6300562" y="1758900"/>
            <a:ext cx="7200" cy="325800"/>
          </a:xfrm>
          <a:prstGeom prst="straightConnector1">
            <a:avLst/>
          </a:prstGeom>
          <a:noFill/>
          <a:ln w="19050" cap="flat" cmpd="sng">
            <a:solidFill>
              <a:schemeClr val="dk2"/>
            </a:solidFill>
            <a:prstDash val="solid"/>
            <a:round/>
            <a:headEnd type="none" w="lg" len="lg"/>
            <a:tailEnd type="stealth" w="lg" len="lg"/>
          </a:ln>
        </p:spPr>
      </p:cxnSp>
      <p:sp>
        <p:nvSpPr>
          <p:cNvPr id="159" name="Shape 159"/>
          <p:cNvSpPr/>
          <p:nvPr/>
        </p:nvSpPr>
        <p:spPr>
          <a:xfrm>
            <a:off x="5614726" y="2084700"/>
            <a:ext cx="1386075" cy="613450"/>
          </a:xfrm>
          <a:prstGeom prst="flowChartDecision">
            <a:avLst/>
          </a:prstGeom>
          <a:solidFill>
            <a:schemeClr val="lt2"/>
          </a:solidFill>
          <a:ln w="9525" cap="flat" cmpd="sng">
            <a:solidFill>
              <a:schemeClr val="dk2"/>
            </a:solidFill>
            <a:prstDash val="solid"/>
            <a:round/>
            <a:headEnd type="none" w="med" len="med"/>
            <a:tailEnd type="none" w="med" len="med"/>
          </a:ln>
        </p:spPr>
        <p:txBody>
          <a:bodyPr lIns="0" tIns="91440" rIns="0" bIns="91425" anchor="ctr" anchorCtr="0">
            <a:noAutofit/>
          </a:bodyPr>
          <a:lstStyle/>
          <a:p>
            <a:pPr algn="ctr"/>
            <a:r>
              <a:rPr lang="en" sz="1600">
                <a:latin typeface="Consolas"/>
                <a:ea typeface="Consolas"/>
                <a:cs typeface="Consolas"/>
                <a:sym typeface="Consolas"/>
              </a:rPr>
              <a:t>2*y==x</a:t>
            </a:r>
          </a:p>
        </p:txBody>
      </p:sp>
      <p:cxnSp>
        <p:nvCxnSpPr>
          <p:cNvPr id="160" name="Shape 160"/>
          <p:cNvCxnSpPr/>
          <p:nvPr/>
        </p:nvCxnSpPr>
        <p:spPr>
          <a:xfrm>
            <a:off x="7000798" y="2390313"/>
            <a:ext cx="522300" cy="604800"/>
          </a:xfrm>
          <a:prstGeom prst="straightConnector1">
            <a:avLst/>
          </a:prstGeom>
          <a:noFill/>
          <a:ln w="19050" cap="flat" cmpd="sng">
            <a:solidFill>
              <a:schemeClr val="dk2"/>
            </a:solidFill>
            <a:prstDash val="solid"/>
            <a:round/>
            <a:headEnd type="none" w="lg" len="lg"/>
            <a:tailEnd type="stealth" w="lg" len="lg"/>
          </a:ln>
        </p:spPr>
      </p:cxnSp>
      <p:sp>
        <p:nvSpPr>
          <p:cNvPr id="161" name="Shape 161"/>
          <p:cNvSpPr/>
          <p:nvPr/>
        </p:nvSpPr>
        <p:spPr>
          <a:xfrm>
            <a:off x="6837837" y="3010750"/>
            <a:ext cx="1386075" cy="613450"/>
          </a:xfrm>
          <a:prstGeom prst="flowChartDecision">
            <a:avLst/>
          </a:prstGeom>
          <a:solidFill>
            <a:schemeClr val="lt2"/>
          </a:solidFill>
          <a:ln w="9525" cap="flat" cmpd="sng">
            <a:solidFill>
              <a:schemeClr val="dk2"/>
            </a:solidFill>
            <a:prstDash val="solid"/>
            <a:round/>
            <a:headEnd type="none" w="med" len="med"/>
            <a:tailEnd type="none" w="med" len="med"/>
          </a:ln>
        </p:spPr>
        <p:txBody>
          <a:bodyPr lIns="0" tIns="91440" rIns="0" bIns="91425" anchor="ctr" anchorCtr="0">
            <a:noAutofit/>
          </a:bodyPr>
          <a:lstStyle/>
          <a:p>
            <a:pPr algn="ctr"/>
            <a:r>
              <a:rPr lang="en" sz="1600" dirty="0">
                <a:latin typeface="Consolas"/>
                <a:ea typeface="Consolas"/>
                <a:cs typeface="Consolas"/>
                <a:sym typeface="Consolas"/>
              </a:rPr>
              <a:t>x &lt;= y+10</a:t>
            </a:r>
          </a:p>
        </p:txBody>
      </p:sp>
      <p:sp>
        <p:nvSpPr>
          <p:cNvPr id="162" name="Shape 162"/>
          <p:cNvSpPr txBox="1"/>
          <p:nvPr/>
        </p:nvSpPr>
        <p:spPr>
          <a:xfrm>
            <a:off x="6029060" y="3929123"/>
            <a:ext cx="971737" cy="426900"/>
          </a:xfrm>
          <a:prstGeom prst="rect">
            <a:avLst/>
          </a:prstGeom>
          <a:noFill/>
          <a:ln>
            <a:noFill/>
          </a:ln>
        </p:spPr>
        <p:txBody>
          <a:bodyPr lIns="91425" tIns="91425" rIns="91425" bIns="91425" anchor="t" anchorCtr="0">
            <a:noAutofit/>
          </a:bodyPr>
          <a:lstStyle/>
          <a:p>
            <a:r>
              <a:rPr lang="en" sz="1800">
                <a:solidFill>
                  <a:srgbClr val="FF0000"/>
                </a:solidFill>
                <a:latin typeface="Consolas"/>
                <a:ea typeface="Consolas"/>
                <a:cs typeface="Consolas"/>
                <a:sym typeface="Consolas"/>
              </a:rPr>
              <a:t>ERROR</a:t>
            </a:r>
          </a:p>
        </p:txBody>
      </p:sp>
      <p:sp>
        <p:nvSpPr>
          <p:cNvPr id="163" name="Shape 163"/>
          <p:cNvSpPr txBox="1"/>
          <p:nvPr/>
        </p:nvSpPr>
        <p:spPr>
          <a:xfrm>
            <a:off x="5102350" y="2355975"/>
            <a:ext cx="313800" cy="426900"/>
          </a:xfrm>
          <a:prstGeom prst="rect">
            <a:avLst/>
          </a:prstGeom>
          <a:noFill/>
          <a:ln>
            <a:noFill/>
          </a:ln>
        </p:spPr>
        <p:txBody>
          <a:bodyPr lIns="91425" tIns="91425" rIns="91425" bIns="91425" anchor="t" anchorCtr="0">
            <a:noAutofit/>
          </a:bodyPr>
          <a:lstStyle/>
          <a:p>
            <a:r>
              <a:rPr lang="en" sz="1800">
                <a:latin typeface="Consolas"/>
                <a:ea typeface="Consolas"/>
                <a:cs typeface="Consolas"/>
                <a:sym typeface="Consolas"/>
              </a:rPr>
              <a:t>F</a:t>
            </a:r>
          </a:p>
        </p:txBody>
      </p:sp>
      <p:sp>
        <p:nvSpPr>
          <p:cNvPr id="164" name="Shape 164"/>
          <p:cNvSpPr txBox="1"/>
          <p:nvPr/>
        </p:nvSpPr>
        <p:spPr>
          <a:xfrm>
            <a:off x="7314450" y="2381375"/>
            <a:ext cx="313800" cy="426900"/>
          </a:xfrm>
          <a:prstGeom prst="rect">
            <a:avLst/>
          </a:prstGeom>
          <a:noFill/>
          <a:ln>
            <a:noFill/>
          </a:ln>
        </p:spPr>
        <p:txBody>
          <a:bodyPr lIns="91425" tIns="91425" rIns="91425" bIns="91425" anchor="t" anchorCtr="0">
            <a:noAutofit/>
          </a:bodyPr>
          <a:lstStyle/>
          <a:p>
            <a:r>
              <a:rPr lang="en" sz="1800">
                <a:latin typeface="Consolas"/>
                <a:ea typeface="Consolas"/>
                <a:cs typeface="Consolas"/>
                <a:sym typeface="Consolas"/>
              </a:rPr>
              <a:t>T</a:t>
            </a:r>
          </a:p>
        </p:txBody>
      </p:sp>
      <p:sp>
        <p:nvSpPr>
          <p:cNvPr id="165" name="Shape 165"/>
          <p:cNvSpPr txBox="1"/>
          <p:nvPr/>
        </p:nvSpPr>
        <p:spPr>
          <a:xfrm>
            <a:off x="8443328" y="3303857"/>
            <a:ext cx="313800" cy="354900"/>
          </a:xfrm>
          <a:prstGeom prst="rect">
            <a:avLst/>
          </a:prstGeom>
          <a:noFill/>
          <a:ln>
            <a:noFill/>
          </a:ln>
        </p:spPr>
        <p:txBody>
          <a:bodyPr lIns="91425" tIns="91425" rIns="91425" bIns="91425" anchor="t" anchorCtr="0">
            <a:noAutofit/>
          </a:bodyPr>
          <a:lstStyle/>
          <a:p>
            <a:r>
              <a:rPr lang="en" sz="1800">
                <a:latin typeface="Consolas"/>
                <a:ea typeface="Consolas"/>
                <a:cs typeface="Consolas"/>
                <a:sym typeface="Consolas"/>
              </a:rPr>
              <a:t>T</a:t>
            </a:r>
          </a:p>
        </p:txBody>
      </p:sp>
      <p:cxnSp>
        <p:nvCxnSpPr>
          <p:cNvPr id="166" name="Shape 166"/>
          <p:cNvCxnSpPr>
            <a:endCxn id="162" idx="0"/>
          </p:cNvCxnSpPr>
          <p:nvPr/>
        </p:nvCxnSpPr>
        <p:spPr>
          <a:xfrm flipH="1">
            <a:off x="6514929" y="3313624"/>
            <a:ext cx="334596" cy="615499"/>
          </a:xfrm>
          <a:prstGeom prst="straightConnector1">
            <a:avLst/>
          </a:prstGeom>
          <a:noFill/>
          <a:ln w="19050" cap="flat" cmpd="sng">
            <a:solidFill>
              <a:schemeClr val="dk2"/>
            </a:solidFill>
            <a:prstDash val="solid"/>
            <a:round/>
            <a:headEnd type="none" w="lg" len="lg"/>
            <a:tailEnd type="stealth" w="lg" len="lg"/>
          </a:ln>
        </p:spPr>
      </p:cxnSp>
      <p:cxnSp>
        <p:nvCxnSpPr>
          <p:cNvPr id="167" name="Shape 167"/>
          <p:cNvCxnSpPr/>
          <p:nvPr/>
        </p:nvCxnSpPr>
        <p:spPr>
          <a:xfrm>
            <a:off x="8204486" y="3316574"/>
            <a:ext cx="482314" cy="620226"/>
          </a:xfrm>
          <a:prstGeom prst="straightConnector1">
            <a:avLst/>
          </a:prstGeom>
          <a:noFill/>
          <a:ln w="19050" cap="flat" cmpd="sng">
            <a:solidFill>
              <a:schemeClr val="dk2"/>
            </a:solidFill>
            <a:prstDash val="solid"/>
            <a:round/>
            <a:headEnd type="none" w="lg" len="lg"/>
            <a:tailEnd type="stealth" w="lg" len="lg"/>
          </a:ln>
        </p:spPr>
      </p:cxnSp>
      <p:cxnSp>
        <p:nvCxnSpPr>
          <p:cNvPr id="168" name="Shape 168"/>
          <p:cNvCxnSpPr/>
          <p:nvPr/>
        </p:nvCxnSpPr>
        <p:spPr>
          <a:xfrm flipH="1">
            <a:off x="5140436" y="2386249"/>
            <a:ext cx="495315" cy="637701"/>
          </a:xfrm>
          <a:prstGeom prst="straightConnector1">
            <a:avLst/>
          </a:prstGeom>
          <a:noFill/>
          <a:ln w="19050" cap="flat" cmpd="sng">
            <a:solidFill>
              <a:schemeClr val="dk2"/>
            </a:solidFill>
            <a:prstDash val="solid"/>
            <a:round/>
            <a:headEnd type="none" w="lg" len="lg"/>
            <a:tailEnd type="stealth" w="lg" len="lg"/>
          </a:ln>
        </p:spPr>
      </p:cxnSp>
      <p:sp>
        <p:nvSpPr>
          <p:cNvPr id="169" name="Shape 169"/>
          <p:cNvSpPr txBox="1"/>
          <p:nvPr/>
        </p:nvSpPr>
        <p:spPr>
          <a:xfrm>
            <a:off x="6329250" y="3285954"/>
            <a:ext cx="313800" cy="354900"/>
          </a:xfrm>
          <a:prstGeom prst="rect">
            <a:avLst/>
          </a:prstGeom>
          <a:noFill/>
          <a:ln>
            <a:noFill/>
          </a:ln>
        </p:spPr>
        <p:txBody>
          <a:bodyPr lIns="91425" tIns="91425" rIns="91425" bIns="91425" anchor="t" anchorCtr="0">
            <a:noAutofit/>
          </a:bodyPr>
          <a:lstStyle/>
          <a:p>
            <a:r>
              <a:rPr lang="en" sz="1800">
                <a:latin typeface="Consolas"/>
                <a:ea typeface="Consolas"/>
                <a:cs typeface="Consolas"/>
                <a:sym typeface="Consolas"/>
              </a:rPr>
              <a:t>F</a:t>
            </a:r>
          </a:p>
        </p:txBody>
      </p:sp>
      <p:sp>
        <p:nvSpPr>
          <p:cNvPr id="170" name="Shape 170"/>
          <p:cNvSpPr/>
          <p:nvPr/>
        </p:nvSpPr>
        <p:spPr>
          <a:xfrm>
            <a:off x="4961358" y="4751559"/>
            <a:ext cx="3808470" cy="613500"/>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1800" dirty="0">
                <a:latin typeface="Consolas"/>
                <a:ea typeface="Consolas"/>
                <a:cs typeface="Consolas"/>
                <a:sym typeface="Consolas"/>
              </a:rPr>
              <a:t>assert(b)   </a:t>
            </a:r>
            <a:r>
              <a:rPr lang="en-US" sz="1800" dirty="0" smtClean="0">
                <a:latin typeface="Consolas"/>
                <a:ea typeface="Consolas"/>
                <a:cs typeface="Consolas"/>
                <a:sym typeface="Consolas"/>
              </a:rPr>
              <a:t>  </a:t>
            </a:r>
            <a:r>
              <a:rPr lang="en" sz="1800" dirty="0" smtClean="0">
                <a:latin typeface="Consolas"/>
                <a:ea typeface="Consolas"/>
                <a:cs typeface="Consolas"/>
                <a:sym typeface="Consolas"/>
              </a:rPr>
              <a:t>if </a:t>
            </a:r>
            <a:r>
              <a:rPr lang="en" sz="1800" dirty="0">
                <a:latin typeface="Consolas"/>
                <a:ea typeface="Consolas"/>
                <a:cs typeface="Consolas"/>
                <a:sym typeface="Consolas"/>
              </a:rPr>
              <a:t>(!b) </a:t>
            </a:r>
            <a:r>
              <a:rPr lang="en" sz="1800" dirty="0">
                <a:solidFill>
                  <a:srgbClr val="FF0000"/>
                </a:solidFill>
                <a:latin typeface="Consolas"/>
                <a:ea typeface="Consolas"/>
                <a:cs typeface="Consolas"/>
                <a:sym typeface="Consolas"/>
              </a:rPr>
              <a:t>ERROR</a:t>
            </a:r>
            <a:r>
              <a:rPr lang="en" sz="1800" dirty="0">
                <a:latin typeface="Consolas"/>
                <a:ea typeface="Consolas"/>
                <a:cs typeface="Consolas"/>
                <a:sym typeface="Consolas"/>
              </a:rPr>
              <a:t>;</a:t>
            </a:r>
          </a:p>
        </p:txBody>
      </p:sp>
      <p:sp>
        <p:nvSpPr>
          <p:cNvPr id="171" name="Shape 171"/>
          <p:cNvSpPr/>
          <p:nvPr/>
        </p:nvSpPr>
        <p:spPr>
          <a:xfrm>
            <a:off x="6361926" y="4930109"/>
            <a:ext cx="392399" cy="286200"/>
          </a:xfrm>
          <a:prstGeom prst="rightArrow">
            <a:avLst>
              <a:gd name="adj1" fmla="val 62211"/>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27665544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2"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3"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4"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5"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6"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3"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4"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35" name="Shape 1178"/>
          <p:cNvCxnSpPr/>
          <p:nvPr/>
        </p:nvCxnSpPr>
        <p:spPr>
          <a:xfrm rot="10800000" flipH="1">
            <a:off x="2425881" y="4347656"/>
            <a:ext cx="520800" cy="9600"/>
          </a:xfrm>
          <a:prstGeom prst="straightConnector1">
            <a:avLst/>
          </a:prstGeom>
          <a:noFill/>
          <a:ln w="38100" cap="flat" cmpd="sng">
            <a:solidFill>
              <a:schemeClr val="dk2"/>
            </a:solidFill>
            <a:prstDash val="solid"/>
            <a:round/>
            <a:headEnd type="triangle" w="lg" len="lg"/>
            <a:tailEnd type="none" w="lg" len="lg"/>
          </a:ln>
        </p:spPr>
      </p:cxnSp>
      <p:sp>
        <p:nvSpPr>
          <p:cNvPr id="36"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7"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38"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39"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0"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500" dirty="0" smtClean="0">
                <a:latin typeface="Consolas"/>
                <a:ea typeface="Consolas"/>
                <a:cs typeface="Consolas"/>
                <a:sym typeface="Consolas"/>
              </a:rPr>
              <a:t>6</a:t>
            </a:r>
            <a:r>
              <a:rPr lang="en" sz="1500" dirty="0" smtClean="0">
                <a:latin typeface="Consolas"/>
                <a:ea typeface="Consolas"/>
                <a:cs typeface="Consolas"/>
                <a:sym typeface="Consolas"/>
              </a:rPr>
              <a:t>3</a:t>
            </a:r>
            <a:r>
              <a:rPr lang="en-US" sz="1500" dirty="0" smtClean="0">
                <a:latin typeface="Consolas"/>
                <a:ea typeface="Consolas"/>
                <a:cs typeface="Consolas"/>
                <a:sym typeface="Consolas"/>
              </a:rPr>
              <a:t>4</a:t>
            </a:r>
            <a:endParaRPr lang="en" sz="1500" dirty="0">
              <a:latin typeface="Consolas"/>
              <a:ea typeface="Consolas"/>
              <a:cs typeface="Consolas"/>
              <a:sym typeface="Consolas"/>
            </a:endParaRPr>
          </a:p>
        </p:txBody>
      </p:sp>
      <p:sp>
        <p:nvSpPr>
          <p:cNvPr id="41"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43"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44"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46"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Shape 94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2"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3"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4"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5"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6"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7"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5"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6"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37" name="Shape 1103"/>
          <p:cNvCxnSpPr/>
          <p:nvPr/>
        </p:nvCxnSpPr>
        <p:spPr>
          <a:xfrm rot="10800000" flipH="1">
            <a:off x="1694141" y="5355926"/>
            <a:ext cx="520800" cy="9600"/>
          </a:xfrm>
          <a:prstGeom prst="straightConnector1">
            <a:avLst/>
          </a:prstGeom>
          <a:noFill/>
          <a:ln w="38100" cap="flat" cmpd="sng">
            <a:solidFill>
              <a:schemeClr val="dk2"/>
            </a:solidFill>
            <a:prstDash val="solid"/>
            <a:round/>
            <a:headEnd type="triangle" w="lg" len="lg"/>
            <a:tailEnd type="none" w="lg" len="lg"/>
          </a:ln>
        </p:spPr>
      </p:cxnSp>
      <p:sp>
        <p:nvSpPr>
          <p:cNvPr id="38"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9"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0"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41"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a:t>
            </a:r>
            <a:r>
              <a:rPr lang="en-US" sz="16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v</a:t>
            </a:r>
            <a:r>
              <a:rPr lang="en" sz="1600" baseline="-25000" dirty="0">
                <a:solidFill>
                  <a:schemeClr val="dk1"/>
                </a:solidFill>
                <a:latin typeface="Consolas"/>
                <a:ea typeface="Consolas"/>
                <a:cs typeface="Consolas"/>
                <a:sym typeface="Consolas"/>
              </a:rPr>
              <a:t>0</a:t>
            </a:r>
          </a:p>
        </p:txBody>
      </p:sp>
      <p:sp>
        <p:nvSpPr>
          <p:cNvPr id="42"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3"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500" dirty="0" smtClean="0">
                <a:latin typeface="Consolas"/>
                <a:ea typeface="Consolas"/>
                <a:cs typeface="Consolas"/>
                <a:sym typeface="Consolas"/>
              </a:rPr>
              <a:t>6</a:t>
            </a:r>
            <a:r>
              <a:rPr lang="en" sz="1500" dirty="0" smtClean="0">
                <a:latin typeface="Consolas"/>
                <a:ea typeface="Consolas"/>
                <a:cs typeface="Consolas"/>
                <a:sym typeface="Consolas"/>
              </a:rPr>
              <a:t>3</a:t>
            </a:r>
            <a:r>
              <a:rPr lang="en-US" sz="1500" dirty="0" smtClean="0">
                <a:latin typeface="Consolas"/>
                <a:ea typeface="Consolas"/>
                <a:cs typeface="Consolas"/>
                <a:sym typeface="Consolas"/>
              </a:rPr>
              <a:t>4</a:t>
            </a:r>
            <a:endParaRPr lang="en" sz="1500" dirty="0">
              <a:latin typeface="Consolas"/>
              <a:ea typeface="Consolas"/>
              <a:cs typeface="Consolas"/>
              <a:sym typeface="Consolas"/>
            </a:endParaRPr>
          </a:p>
        </p:txBody>
      </p:sp>
      <p:sp>
        <p:nvSpPr>
          <p:cNvPr id="44"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46"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47"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49"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8" name="Shape 96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7"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8"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9"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1"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2"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9"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40"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41" name="Shape 1103"/>
          <p:cNvCxnSpPr/>
          <p:nvPr/>
        </p:nvCxnSpPr>
        <p:spPr>
          <a:xfrm rot="10800000" flipH="1">
            <a:off x="1694141" y="5355926"/>
            <a:ext cx="520800" cy="9600"/>
          </a:xfrm>
          <a:prstGeom prst="straightConnector1">
            <a:avLst/>
          </a:prstGeom>
          <a:noFill/>
          <a:ln w="38100" cap="flat" cmpd="sng">
            <a:solidFill>
              <a:schemeClr val="dk2"/>
            </a:solidFill>
            <a:prstDash val="solid"/>
            <a:round/>
            <a:headEnd type="triangle" w="lg" len="lg"/>
            <a:tailEnd type="none" w="lg" len="lg"/>
          </a:ln>
        </p:spPr>
      </p:cxnSp>
      <p:sp>
        <p:nvSpPr>
          <p:cNvPr id="42"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43"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4"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45"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a:t>
            </a:r>
            <a:r>
              <a:rPr lang="en-US" sz="1600" dirty="0" smtClean="0">
                <a:solidFill>
                  <a:schemeClr val="dk1"/>
                </a:solidFill>
                <a:latin typeface="Consolas"/>
                <a:ea typeface="Consolas"/>
                <a:cs typeface="Consolas"/>
                <a:sym typeface="Consolas"/>
              </a:rPr>
              <a:t>!</a:t>
            </a:r>
            <a:r>
              <a:rPr lang="en" sz="1600" dirty="0" smtClean="0">
                <a:solidFill>
                  <a:schemeClr val="dk1"/>
                </a:solidFill>
                <a:latin typeface="Consolas"/>
                <a:ea typeface="Consolas"/>
                <a:cs typeface="Consolas"/>
                <a:sym typeface="Consolas"/>
              </a:rPr>
              <a:t>= </a:t>
            </a:r>
            <a:r>
              <a:rPr lang="en" sz="1600" dirty="0">
                <a:solidFill>
                  <a:schemeClr val="dk1"/>
                </a:solidFill>
                <a:latin typeface="Consolas"/>
                <a:ea typeface="Consolas"/>
                <a:cs typeface="Consolas"/>
                <a:sym typeface="Consolas"/>
              </a:rPr>
              <a:t>v</a:t>
            </a:r>
            <a:r>
              <a:rPr lang="en" sz="1600" baseline="-25000" dirty="0">
                <a:solidFill>
                  <a:schemeClr val="dk1"/>
                </a:solidFill>
                <a:latin typeface="Consolas"/>
                <a:ea typeface="Consolas"/>
                <a:cs typeface="Consolas"/>
                <a:sym typeface="Consolas"/>
              </a:rPr>
              <a:t>0</a:t>
            </a:r>
          </a:p>
        </p:txBody>
      </p:sp>
      <p:sp>
        <p:nvSpPr>
          <p:cNvPr id="46"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7"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500" dirty="0" smtClean="0">
                <a:latin typeface="Consolas"/>
                <a:ea typeface="Consolas"/>
                <a:cs typeface="Consolas"/>
                <a:sym typeface="Consolas"/>
              </a:rPr>
              <a:t>6</a:t>
            </a:r>
            <a:r>
              <a:rPr lang="en" sz="1500" dirty="0" smtClean="0">
                <a:latin typeface="Consolas"/>
                <a:ea typeface="Consolas"/>
                <a:cs typeface="Consolas"/>
                <a:sym typeface="Consolas"/>
              </a:rPr>
              <a:t>3</a:t>
            </a:r>
            <a:r>
              <a:rPr lang="en-US" sz="1500" dirty="0" smtClean="0">
                <a:latin typeface="Consolas"/>
                <a:ea typeface="Consolas"/>
                <a:cs typeface="Consolas"/>
                <a:sym typeface="Consolas"/>
              </a:rPr>
              <a:t>4</a:t>
            </a:r>
            <a:endParaRPr lang="en" sz="1500" dirty="0">
              <a:latin typeface="Consolas"/>
              <a:ea typeface="Consolas"/>
              <a:cs typeface="Consolas"/>
              <a:sym typeface="Consolas"/>
            </a:endParaRPr>
          </a:p>
        </p:txBody>
      </p:sp>
      <p:sp>
        <p:nvSpPr>
          <p:cNvPr id="48"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50"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51"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53" name="Shape 1240"/>
          <p:cNvSpPr txBox="1"/>
          <p:nvPr/>
        </p:nvSpPr>
        <p:spPr>
          <a:xfrm>
            <a:off x="42677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a:t>
            </a:r>
            <a:r>
              <a:rPr lang="en-US" sz="1600" dirty="0" smtClean="0">
                <a:solidFill>
                  <a:schemeClr val="dk1"/>
                </a:solidFill>
                <a:latin typeface="Consolas"/>
                <a:ea typeface="Consolas"/>
                <a:cs typeface="Consolas"/>
                <a:sym typeface="Consolas"/>
              </a:rPr>
              <a:t>236</a:t>
            </a:r>
            <a:endParaRPr lang="en" sz="1600" dirty="0">
              <a:solidFill>
                <a:schemeClr val="dk1"/>
              </a:solidFill>
              <a:latin typeface="Consolas"/>
              <a:ea typeface="Consolas"/>
              <a:cs typeface="Consolas"/>
              <a:sym typeface="Consolas"/>
            </a:endParaRPr>
          </a:p>
        </p:txBody>
      </p:sp>
      <p:sp>
        <p:nvSpPr>
          <p:cNvPr id="974" name="Shape 974"/>
          <p:cNvSpPr txBox="1"/>
          <p:nvPr/>
        </p:nvSpPr>
        <p:spPr>
          <a:xfrm>
            <a:off x="4287975" y="4416250"/>
            <a:ext cx="4441675" cy="1272025"/>
          </a:xfrm>
          <a:prstGeom prst="rect">
            <a:avLst/>
          </a:prstGeom>
          <a:solidFill>
            <a:srgbClr val="D9EAD3"/>
          </a:solid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US" sz="1600" b="1" dirty="0" smtClean="0">
                <a:latin typeface="Consolas"/>
                <a:ea typeface="Consolas"/>
                <a:cs typeface="Consolas"/>
                <a:sym typeface="Consolas"/>
              </a:rPr>
              <a:t> </a:t>
            </a:r>
            <a:r>
              <a:rPr lang="en" sz="1600" b="1" dirty="0" smtClean="0">
                <a:latin typeface="Consolas"/>
                <a:ea typeface="Consolas"/>
                <a:cs typeface="Consolas"/>
                <a:sym typeface="Consolas"/>
              </a:rPr>
              <a:t>Solve</a:t>
            </a:r>
            <a:r>
              <a:rPr lang="en" sz="1600" b="1" dirty="0">
                <a:latin typeface="Consolas"/>
                <a:ea typeface="Consolas"/>
                <a:cs typeface="Consolas"/>
                <a:sym typeface="Consolas"/>
              </a:rPr>
              <a:t>:</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 </a:t>
            </a:r>
            <a:r>
              <a:rPr lang="en" sz="1600" dirty="0">
                <a:solidFill>
                  <a:schemeClr val="dk1"/>
                </a:solidFill>
                <a:latin typeface="Consolas"/>
                <a:ea typeface="Consolas"/>
                <a:cs typeface="Consolas"/>
                <a:sym typeface="Consolas"/>
              </a:rPr>
              <a:t>&gt; 0 and p</a:t>
            </a:r>
            <a:r>
              <a:rPr lang="en" sz="1600" baseline="-25000" dirty="0">
                <a:solidFill>
                  <a:schemeClr val="dk1"/>
                </a:solidFill>
                <a:latin typeface="Consolas"/>
                <a:ea typeface="Consolas"/>
                <a:cs typeface="Consolas"/>
                <a:sym typeface="Consolas"/>
              </a:rPr>
              <a:t>0 </a:t>
            </a:r>
            <a:r>
              <a:rPr lang="en" sz="1600" dirty="0">
                <a:solidFill>
                  <a:schemeClr val="dk1"/>
                </a:solidFill>
                <a:latin typeface="Consolas"/>
                <a:ea typeface="Consolas"/>
                <a:cs typeface="Consolas"/>
                <a:sym typeface="Consolas"/>
              </a:rPr>
              <a:t>!= NULL and 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+1==v</a:t>
            </a:r>
            <a:r>
              <a:rPr lang="en" sz="1600" baseline="-25000" dirty="0">
                <a:solidFill>
                  <a:schemeClr val="dk1"/>
                </a:solidFill>
                <a:latin typeface="Consolas"/>
                <a:ea typeface="Consolas"/>
                <a:cs typeface="Consolas"/>
                <a:sym typeface="Consolas"/>
              </a:rPr>
              <a:t>0</a:t>
            </a:r>
          </a:p>
          <a:p>
            <a:endParaRPr dirty="0">
              <a:latin typeface="Consolas"/>
              <a:ea typeface="Consolas"/>
              <a:cs typeface="Consolas"/>
              <a:sym typeface="Consolas"/>
            </a:endParaRPr>
          </a:p>
          <a:p>
            <a:r>
              <a:rPr lang="en-US" sz="1600" b="1" dirty="0" smtClean="0">
                <a:latin typeface="Consolas"/>
                <a:ea typeface="Consolas"/>
                <a:cs typeface="Consolas"/>
                <a:sym typeface="Consolas"/>
              </a:rPr>
              <a:t> </a:t>
            </a:r>
            <a:r>
              <a:rPr lang="en" sz="1600" b="1" dirty="0" smtClean="0">
                <a:latin typeface="Consolas"/>
                <a:ea typeface="Consolas"/>
                <a:cs typeface="Consolas"/>
                <a:sym typeface="Consolas"/>
              </a:rPr>
              <a:t> Solution</a:t>
            </a:r>
            <a:r>
              <a:rPr lang="en" sz="1600" b="1" dirty="0">
                <a:latin typeface="Consolas"/>
                <a:ea typeface="Consolas"/>
                <a:cs typeface="Consolas"/>
                <a:sym typeface="Consolas"/>
              </a:rPr>
              <a:t>:</a:t>
            </a:r>
            <a:r>
              <a:rPr lang="en" sz="1600" dirty="0">
                <a:latin typeface="Consolas"/>
                <a:ea typeface="Consolas"/>
                <a:cs typeface="Consolas"/>
                <a:sym typeface="Consolas"/>
              </a:rPr>
              <a:t> </a:t>
            </a:r>
            <a:r>
              <a:rPr lang="en" sz="1600" dirty="0" smtClean="0">
                <a:latin typeface="Consolas"/>
                <a:ea typeface="Consolas"/>
                <a:cs typeface="Consolas"/>
                <a:sym typeface="Consolas"/>
              </a:rPr>
              <a:t>x</a:t>
            </a:r>
            <a:r>
              <a:rPr lang="en" sz="1600" baseline="-25000" dirty="0" smtClean="0">
                <a:latin typeface="Consolas"/>
                <a:ea typeface="Consolas"/>
                <a:cs typeface="Consolas"/>
                <a:sym typeface="Consolas"/>
              </a:rPr>
              <a:t>0 </a:t>
            </a:r>
            <a:r>
              <a:rPr lang="en" sz="1600" dirty="0">
                <a:latin typeface="Consolas"/>
                <a:ea typeface="Consolas"/>
                <a:cs typeface="Consolas"/>
                <a:sym typeface="Consolas"/>
              </a:rPr>
              <a:t>= 1, </a:t>
            </a:r>
            <a:r>
              <a:rPr lang="en-US" sz="1600" dirty="0" smtClean="0">
                <a:latin typeface="Consolas"/>
                <a:ea typeface="Consolas"/>
                <a:cs typeface="Consolas"/>
                <a:sym typeface="Consolas"/>
              </a:rPr>
              <a:t> </a:t>
            </a:r>
            <a:r>
              <a:rPr lang="en" sz="1600" dirty="0" smtClean="0">
                <a:latin typeface="Consolas"/>
                <a:ea typeface="Consolas"/>
                <a:cs typeface="Consolas"/>
                <a:sym typeface="Consolas"/>
              </a:rPr>
              <a:t>p</a:t>
            </a:r>
            <a:r>
              <a:rPr lang="en" sz="1600" baseline="-25000" dirty="0" smtClean="0">
                <a:latin typeface="Consolas"/>
                <a:ea typeface="Consolas"/>
                <a:cs typeface="Consolas"/>
                <a:sym typeface="Consolas"/>
              </a:rPr>
              <a:t>0</a:t>
            </a:r>
            <a:r>
              <a:rPr lang="en" sz="1600" dirty="0" smtClean="0">
                <a:latin typeface="Consolas"/>
                <a:ea typeface="Consolas"/>
                <a:cs typeface="Consolas"/>
                <a:sym typeface="Consolas"/>
              </a:rPr>
              <a:t>    </a:t>
            </a:r>
            <a:endParaRPr lang="en" sz="1600" dirty="0">
              <a:latin typeface="Consolas"/>
              <a:ea typeface="Consolas"/>
              <a:cs typeface="Consolas"/>
              <a:sym typeface="Consolas"/>
            </a:endParaRPr>
          </a:p>
        </p:txBody>
      </p:sp>
      <p:sp>
        <p:nvSpPr>
          <p:cNvPr id="975" name="Shape 975"/>
          <p:cNvSpPr txBox="1"/>
          <p:nvPr/>
        </p:nvSpPr>
        <p:spPr>
          <a:xfrm>
            <a:off x="7239750" y="5119450"/>
            <a:ext cx="514200" cy="3873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a:latin typeface="Consolas"/>
                <a:ea typeface="Consolas"/>
                <a:cs typeface="Consolas"/>
                <a:sym typeface="Consolas"/>
              </a:rPr>
              <a:t>3</a:t>
            </a:r>
          </a:p>
        </p:txBody>
      </p:sp>
      <p:sp>
        <p:nvSpPr>
          <p:cNvPr id="976" name="Shape 976"/>
          <p:cNvSpPr txBox="1"/>
          <p:nvPr/>
        </p:nvSpPr>
        <p:spPr>
          <a:xfrm>
            <a:off x="7733075" y="5119450"/>
            <a:ext cx="514200" cy="3873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983" name="Shape 983"/>
          <p:cNvSpPr txBox="1"/>
          <p:nvPr/>
        </p:nvSpPr>
        <p:spPr>
          <a:xfrm>
            <a:off x="7652604" y="5164492"/>
            <a:ext cx="650700" cy="272100"/>
          </a:xfrm>
          <a:prstGeom prst="rect">
            <a:avLst/>
          </a:prstGeom>
          <a:noFill/>
          <a:ln>
            <a:noFill/>
          </a:ln>
        </p:spPr>
        <p:txBody>
          <a:bodyPr lIns="91425" tIns="91425" rIns="91425" bIns="91425" anchor="ctr" anchorCtr="0">
            <a:noAutofit/>
          </a:bodyPr>
          <a:lstStyle/>
          <a:p>
            <a:pPr algn="ctr"/>
            <a:r>
              <a:rPr lang="en">
                <a:solidFill>
                  <a:schemeClr val="dk1"/>
                </a:solidFill>
                <a:latin typeface="Consolas"/>
                <a:ea typeface="Consolas"/>
                <a:cs typeface="Consolas"/>
                <a:sym typeface="Consolas"/>
              </a:rPr>
              <a:t>NULL</a:t>
            </a:r>
          </a:p>
        </p:txBody>
      </p:sp>
      <p:cxnSp>
        <p:nvCxnSpPr>
          <p:cNvPr id="984" name="Shape 984"/>
          <p:cNvCxnSpPr/>
          <p:nvPr/>
        </p:nvCxnSpPr>
        <p:spPr>
          <a:xfrm>
            <a:off x="6954127" y="5346850"/>
            <a:ext cx="266400" cy="4500"/>
          </a:xfrm>
          <a:prstGeom prst="straightConnector1">
            <a:avLst/>
          </a:prstGeom>
          <a:noFill/>
          <a:ln w="19050" cap="flat" cmpd="sng">
            <a:solidFill>
              <a:schemeClr val="dk2"/>
            </a:solidFill>
            <a:prstDash val="solid"/>
            <a:round/>
            <a:headEnd type="none" w="lg" len="lg"/>
            <a:tailEnd type="stealth"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74">
                                            <p:txEl>
                                              <p:pRg st="2" end="2"/>
                                            </p:txEl>
                                          </p:spTgt>
                                        </p:tgtEl>
                                        <p:attrNameLst>
                                          <p:attrName>style.visibility</p:attrName>
                                        </p:attrNameLst>
                                      </p:cBhvr>
                                      <p:to>
                                        <p:strVal val="visible"/>
                                      </p:to>
                                    </p:set>
                                    <p:animEffect transition="in" filter="dissolve">
                                      <p:cBhvr>
                                        <p:cTn id="13" dur="500"/>
                                        <p:tgtEl>
                                          <p:spTgt spid="97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75"/>
                                        </p:tgtEl>
                                        <p:attrNameLst>
                                          <p:attrName>style.visibility</p:attrName>
                                        </p:attrNameLst>
                                      </p:cBhvr>
                                      <p:to>
                                        <p:strVal val="visible"/>
                                      </p:to>
                                    </p:set>
                                    <p:animEffect transition="in" filter="dissolve">
                                      <p:cBhvr>
                                        <p:cTn id="16" dur="500"/>
                                        <p:tgtEl>
                                          <p:spTgt spid="97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76"/>
                                        </p:tgtEl>
                                        <p:attrNameLst>
                                          <p:attrName>style.visibility</p:attrName>
                                        </p:attrNameLst>
                                      </p:cBhvr>
                                      <p:to>
                                        <p:strVal val="visible"/>
                                      </p:to>
                                    </p:set>
                                    <p:animEffect transition="in" filter="dissolve">
                                      <p:cBhvr>
                                        <p:cTn id="19" dur="500"/>
                                        <p:tgtEl>
                                          <p:spTgt spid="97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83"/>
                                        </p:tgtEl>
                                        <p:attrNameLst>
                                          <p:attrName>style.visibility</p:attrName>
                                        </p:attrNameLst>
                                      </p:cBhvr>
                                      <p:to>
                                        <p:strVal val="visible"/>
                                      </p:to>
                                    </p:set>
                                    <p:animEffect transition="in" filter="dissolve">
                                      <p:cBhvr>
                                        <p:cTn id="22" dur="500"/>
                                        <p:tgtEl>
                                          <p:spTgt spid="983"/>
                                        </p:tgtEl>
                                      </p:cBhvr>
                                    </p:animEffect>
                                  </p:childTnLst>
                                </p:cTn>
                              </p:par>
                              <p:par>
                                <p:cTn id="23" presetID="9" presetClass="entr" presetSubtype="0" fill="hold" nodeType="withEffect">
                                  <p:stCondLst>
                                    <p:cond delay="0"/>
                                  </p:stCondLst>
                                  <p:childTnLst>
                                    <p:set>
                                      <p:cBhvr>
                                        <p:cTn id="24" dur="1" fill="hold">
                                          <p:stCondLst>
                                            <p:cond delay="0"/>
                                          </p:stCondLst>
                                        </p:cTn>
                                        <p:tgtEl>
                                          <p:spTgt spid="984"/>
                                        </p:tgtEl>
                                        <p:attrNameLst>
                                          <p:attrName>style.visibility</p:attrName>
                                        </p:attrNameLst>
                                      </p:cBhvr>
                                      <p:to>
                                        <p:strVal val="visible"/>
                                      </p:to>
                                    </p:set>
                                    <p:animEffect transition="in" filter="dissolve">
                                      <p:cBhvr>
                                        <p:cTn id="25" dur="500"/>
                                        <p:tgtEl>
                                          <p:spTgt spid="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 grpId="0" animBg="1"/>
      <p:bldP spid="975" grpId="0" animBg="1"/>
      <p:bldP spid="976" grpId="0" animBg="1"/>
      <p:bldP spid="98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Shape 99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0"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1"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2"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3"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4"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1"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2"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33" name="Shape 1131"/>
          <p:cNvCxnSpPr/>
          <p:nvPr/>
        </p:nvCxnSpPr>
        <p:spPr>
          <a:xfrm rot="10800000" flipH="1">
            <a:off x="1770100" y="3794652"/>
            <a:ext cx="520800" cy="9600"/>
          </a:xfrm>
          <a:prstGeom prst="straightConnector1">
            <a:avLst/>
          </a:prstGeom>
          <a:noFill/>
          <a:ln w="38100" cap="flat" cmpd="sng">
            <a:solidFill>
              <a:schemeClr val="dk2"/>
            </a:solidFill>
            <a:prstDash val="solid"/>
            <a:round/>
            <a:headEnd type="triangle" w="lg" len="lg"/>
            <a:tailEnd type="none" w="lg" len="lg"/>
          </a:ln>
        </p:spPr>
      </p:cxnSp>
      <p:sp>
        <p:nvSpPr>
          <p:cNvPr id="3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5"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36"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37"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38"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
        <p:nvSpPr>
          <p:cNvPr id="39"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40"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ssolve">
                                      <p:cBhvr>
                                        <p:cTn id="13" dur="500"/>
                                        <p:tgtEl>
                                          <p:spTgt spid="3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dissolve">
                                      <p:cBhvr>
                                        <p:cTn id="16" dur="500"/>
                                        <p:tgtEl>
                                          <p:spTgt spid="3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dissolve">
                                      <p:cBhvr>
                                        <p:cTn id="19" dur="500"/>
                                        <p:tgtEl>
                                          <p:spTgt spid="38"/>
                                        </p:tgtEl>
                                      </p:cBhvr>
                                    </p:animEffect>
                                  </p:childTnLst>
                                </p:cTn>
                              </p:par>
                              <p:par>
                                <p:cTn id="20" presetID="9"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dissolve">
                                      <p:cBhvr>
                                        <p:cTn id="22" dur="500"/>
                                        <p:tgtEl>
                                          <p:spTgt spid="39"/>
                                        </p:tgtEl>
                                      </p:cBhvr>
                                    </p:animEffect>
                                  </p:childTnLst>
                                </p:cTn>
                              </p:par>
                              <p:par>
                                <p:cTn id="23" presetID="9"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dissolve">
                                      <p:cBhvr>
                                        <p:cTn id="2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animBg="1"/>
      <p:bldP spid="36" grpId="0" animBg="1"/>
      <p:bldP spid="37" grpId="0"/>
      <p:bldP spid="3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Shape 102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7"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8"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0"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1"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2"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3"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3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cxnSp>
        <p:nvCxnSpPr>
          <p:cNvPr id="35" name="Shape 1153"/>
          <p:cNvCxnSpPr/>
          <p:nvPr/>
        </p:nvCxnSpPr>
        <p:spPr>
          <a:xfrm rot="10800000" flipH="1">
            <a:off x="1760863" y="4026668"/>
            <a:ext cx="520800" cy="9600"/>
          </a:xfrm>
          <a:prstGeom prst="straightConnector1">
            <a:avLst/>
          </a:prstGeom>
          <a:noFill/>
          <a:ln w="38100" cap="flat" cmpd="sng">
            <a:solidFill>
              <a:schemeClr val="dk2"/>
            </a:solidFill>
            <a:prstDash val="solid"/>
            <a:round/>
            <a:headEnd type="triangle" w="lg" len="lg"/>
            <a:tailEnd type="none" w="lg" len="lg"/>
          </a:ln>
        </p:spPr>
      </p:cxnSp>
      <p:sp>
        <p:nvSpPr>
          <p:cNvPr id="36"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&gt; 0</a:t>
            </a:r>
          </a:p>
        </p:txBody>
      </p:sp>
      <p:sp>
        <p:nvSpPr>
          <p:cNvPr id="37"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38"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39"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41"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42"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43"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1"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8"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9"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1"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2"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3"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4"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35" name="Shape 1178"/>
          <p:cNvCxnSpPr/>
          <p:nvPr/>
        </p:nvCxnSpPr>
        <p:spPr>
          <a:xfrm rot="10800000" flipH="1">
            <a:off x="2425881" y="4347656"/>
            <a:ext cx="520800" cy="9600"/>
          </a:xfrm>
          <a:prstGeom prst="straightConnector1">
            <a:avLst/>
          </a:prstGeom>
          <a:noFill/>
          <a:ln w="38100" cap="flat" cmpd="sng">
            <a:solidFill>
              <a:schemeClr val="dk2"/>
            </a:solidFill>
            <a:prstDash val="solid"/>
            <a:round/>
            <a:headEnd type="triangle" w="lg" len="lg"/>
            <a:tailEnd type="none" w="lg" len="lg"/>
          </a:ln>
        </p:spPr>
      </p:cxnSp>
      <p:sp>
        <p:nvSpPr>
          <p:cNvPr id="36"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7"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38"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39"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0"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41"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43"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44"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45"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70" name="Shape 107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34"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35"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36"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7"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8"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9"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40"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41"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cxnSp>
        <p:nvCxnSpPr>
          <p:cNvPr id="42" name="Shape 1203"/>
          <p:cNvCxnSpPr/>
          <p:nvPr/>
        </p:nvCxnSpPr>
        <p:spPr>
          <a:xfrm rot="10800000" flipH="1">
            <a:off x="3380259" y="4651765"/>
            <a:ext cx="520800" cy="9600"/>
          </a:xfrm>
          <a:prstGeom prst="straightConnector1">
            <a:avLst/>
          </a:prstGeom>
          <a:noFill/>
          <a:ln w="38100" cap="flat" cmpd="sng">
            <a:solidFill>
              <a:schemeClr val="dk2"/>
            </a:solidFill>
            <a:prstDash val="solid"/>
            <a:round/>
            <a:headEnd type="triangle" w="lg" len="lg"/>
            <a:tailEnd type="none" w="lg" len="lg"/>
          </a:ln>
        </p:spPr>
      </p:cxnSp>
      <p:sp>
        <p:nvSpPr>
          <p:cNvPr id="43"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44"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5"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46"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 v</a:t>
            </a:r>
            <a:r>
              <a:rPr lang="en" sz="1600" baseline="-25000" dirty="0">
                <a:solidFill>
                  <a:schemeClr val="dk1"/>
                </a:solidFill>
                <a:latin typeface="Consolas"/>
                <a:ea typeface="Consolas"/>
                <a:cs typeface="Consolas"/>
                <a:sym typeface="Consolas"/>
              </a:rPr>
              <a:t>0</a:t>
            </a:r>
          </a:p>
        </p:txBody>
      </p:sp>
      <p:sp>
        <p:nvSpPr>
          <p:cNvPr id="47"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48"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49"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51"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52"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53"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100" name="Shape 11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103" name="Shape 1103"/>
          <p:cNvCxnSpPr/>
          <p:nvPr/>
        </p:nvCxnSpPr>
        <p:spPr>
          <a:xfrm rot="10800000" flipH="1">
            <a:off x="1694141" y="5355926"/>
            <a:ext cx="520800" cy="9600"/>
          </a:xfrm>
          <a:prstGeom prst="straightConnector1">
            <a:avLst/>
          </a:prstGeom>
          <a:noFill/>
          <a:ln w="38100" cap="flat" cmpd="sng">
            <a:solidFill>
              <a:schemeClr val="dk2"/>
            </a:solidFill>
            <a:prstDash val="solid"/>
            <a:round/>
            <a:headEnd type="triangle" w="lg" len="lg"/>
            <a:tailEnd type="none" w="lg" len="lg"/>
          </a:ln>
        </p:spPr>
      </p:cxnSp>
      <p:sp>
        <p:nvSpPr>
          <p:cNvPr id="1107" name="Shape 1107"/>
          <p:cNvSpPr txBox="1"/>
          <p:nvPr/>
        </p:nvSpPr>
        <p:spPr>
          <a:xfrm>
            <a:off x="7679390" y="4003576"/>
            <a:ext cx="1221000" cy="387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n</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p</a:t>
            </a:r>
            <a:r>
              <a:rPr lang="en" sz="1600" baseline="-25000" dirty="0">
                <a:solidFill>
                  <a:schemeClr val="dk1"/>
                </a:solidFill>
                <a:latin typeface="Consolas"/>
                <a:ea typeface="Consolas"/>
                <a:cs typeface="Consolas"/>
                <a:sym typeface="Consolas"/>
              </a:rPr>
              <a:t>0</a:t>
            </a:r>
          </a:p>
        </p:txBody>
      </p:sp>
      <p:cxnSp>
        <p:nvCxnSpPr>
          <p:cNvPr id="28"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35"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36"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7"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8"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9"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40"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47"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48"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49"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50"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51"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 v</a:t>
            </a:r>
            <a:r>
              <a:rPr lang="en" sz="1600" baseline="-25000" dirty="0">
                <a:solidFill>
                  <a:schemeClr val="dk1"/>
                </a:solidFill>
                <a:latin typeface="Consolas"/>
                <a:ea typeface="Consolas"/>
                <a:cs typeface="Consolas"/>
                <a:sym typeface="Consolas"/>
              </a:rPr>
              <a:t>0</a:t>
            </a:r>
          </a:p>
        </p:txBody>
      </p:sp>
      <p:sp>
        <p:nvSpPr>
          <p:cNvPr id="52"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0" tIns="91425" rIns="0" bIns="91425" anchor="t" anchorCtr="0">
            <a:noAutofit/>
          </a:bodyPr>
          <a:lstStyle/>
          <a:p>
            <a:pPr algn="ctr"/>
            <a:r>
              <a:rPr lang="en-US" sz="1300" smtClean="0"/>
              <a:t>NULL</a:t>
            </a:r>
            <a:endParaRPr sz="1300"/>
          </a:p>
        </p:txBody>
      </p:sp>
      <p:sp>
        <p:nvSpPr>
          <p:cNvPr id="53"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54"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56"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57"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58"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
        <p:nvSpPr>
          <p:cNvPr id="1098" name="Shape 1098"/>
          <p:cNvSpPr txBox="1"/>
          <p:nvPr/>
        </p:nvSpPr>
        <p:spPr>
          <a:xfrm>
            <a:off x="4294718" y="4543250"/>
            <a:ext cx="4434931" cy="1311640"/>
          </a:xfrm>
          <a:prstGeom prst="rect">
            <a:avLst/>
          </a:prstGeom>
          <a:solidFill>
            <a:srgbClr val="D9EAD3"/>
          </a:solid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b="1" dirty="0">
                <a:latin typeface="Consolas"/>
                <a:ea typeface="Consolas"/>
                <a:cs typeface="Consolas"/>
                <a:sym typeface="Consolas"/>
              </a:rPr>
              <a:t>Solve:</a:t>
            </a: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x</a:t>
            </a:r>
            <a:r>
              <a:rPr lang="en" sz="1600" baseline="-25000" dirty="0">
                <a:solidFill>
                  <a:schemeClr val="dk1"/>
                </a:solidFill>
                <a:latin typeface="Consolas"/>
                <a:ea typeface="Consolas"/>
                <a:cs typeface="Consolas"/>
                <a:sym typeface="Consolas"/>
              </a:rPr>
              <a:t>0 </a:t>
            </a:r>
            <a:r>
              <a:rPr lang="en" sz="1600" dirty="0">
                <a:solidFill>
                  <a:schemeClr val="dk1"/>
                </a:solidFill>
                <a:latin typeface="Consolas"/>
                <a:ea typeface="Consolas"/>
                <a:cs typeface="Consolas"/>
                <a:sym typeface="Consolas"/>
              </a:rPr>
              <a:t>&gt; 0 and p</a:t>
            </a:r>
            <a:r>
              <a:rPr lang="en" sz="1600" baseline="-25000" dirty="0">
                <a:solidFill>
                  <a:schemeClr val="dk1"/>
                </a:solidFill>
                <a:latin typeface="Consolas"/>
                <a:ea typeface="Consolas"/>
                <a:cs typeface="Consolas"/>
                <a:sym typeface="Consolas"/>
              </a:rPr>
              <a:t>0 </a:t>
            </a:r>
            <a:r>
              <a:rPr lang="en" sz="1600" dirty="0">
                <a:solidFill>
                  <a:schemeClr val="dk1"/>
                </a:solidFill>
                <a:latin typeface="Consolas"/>
                <a:ea typeface="Consolas"/>
                <a:cs typeface="Consolas"/>
                <a:sym typeface="Consolas"/>
              </a:rPr>
              <a:t>!= NULL and 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+1==v</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and n</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p</a:t>
            </a:r>
            <a:r>
              <a:rPr lang="en" sz="1600" baseline="-25000" dirty="0">
                <a:solidFill>
                  <a:schemeClr val="dk1"/>
                </a:solidFill>
                <a:latin typeface="Consolas"/>
                <a:ea typeface="Consolas"/>
                <a:cs typeface="Consolas"/>
                <a:sym typeface="Consolas"/>
              </a:rPr>
              <a:t>0</a:t>
            </a:r>
          </a:p>
          <a:p>
            <a:endParaRPr sz="1600" dirty="0">
              <a:latin typeface="Consolas"/>
              <a:ea typeface="Consolas"/>
              <a:cs typeface="Consolas"/>
              <a:sym typeface="Consolas"/>
            </a:endParaRPr>
          </a:p>
          <a:p>
            <a:r>
              <a:rPr lang="en" sz="1600" b="1" dirty="0">
                <a:latin typeface="Consolas"/>
                <a:ea typeface="Consolas"/>
                <a:cs typeface="Consolas"/>
                <a:sym typeface="Consolas"/>
              </a:rPr>
              <a:t> </a:t>
            </a:r>
            <a:r>
              <a:rPr lang="en" sz="1600" b="1" dirty="0" smtClean="0">
                <a:latin typeface="Consolas"/>
                <a:ea typeface="Consolas"/>
                <a:cs typeface="Consolas"/>
                <a:sym typeface="Consolas"/>
              </a:rPr>
              <a:t>Solution:</a:t>
            </a:r>
            <a:r>
              <a:rPr lang="en-US" sz="1600" b="1" dirty="0" smtClean="0">
                <a:latin typeface="Consolas"/>
                <a:ea typeface="Consolas"/>
                <a:cs typeface="Consolas"/>
                <a:sym typeface="Consolas"/>
              </a:rPr>
              <a:t> </a:t>
            </a:r>
            <a:r>
              <a:rPr lang="en" sz="1600" dirty="0" smtClean="0">
                <a:latin typeface="Consolas"/>
                <a:ea typeface="Consolas"/>
                <a:cs typeface="Consolas"/>
                <a:sym typeface="Consolas"/>
              </a:rPr>
              <a:t>x</a:t>
            </a:r>
            <a:r>
              <a:rPr lang="en" sz="1600" baseline="-25000" dirty="0" smtClean="0">
                <a:latin typeface="Consolas"/>
                <a:ea typeface="Consolas"/>
                <a:cs typeface="Consolas"/>
                <a:sym typeface="Consolas"/>
              </a:rPr>
              <a:t>0 </a:t>
            </a:r>
            <a:r>
              <a:rPr lang="en" sz="1600" dirty="0">
                <a:latin typeface="Consolas"/>
                <a:ea typeface="Consolas"/>
                <a:cs typeface="Consolas"/>
                <a:sym typeface="Consolas"/>
              </a:rPr>
              <a:t>= 1, </a:t>
            </a:r>
            <a:r>
              <a:rPr lang="en-US" sz="1600" dirty="0" smtClean="0">
                <a:latin typeface="Consolas"/>
                <a:ea typeface="Consolas"/>
                <a:cs typeface="Consolas"/>
                <a:sym typeface="Consolas"/>
              </a:rPr>
              <a:t> </a:t>
            </a:r>
            <a:r>
              <a:rPr lang="en" sz="1600" dirty="0" smtClean="0">
                <a:latin typeface="Consolas"/>
                <a:ea typeface="Consolas"/>
                <a:cs typeface="Consolas"/>
                <a:sym typeface="Consolas"/>
              </a:rPr>
              <a:t>p</a:t>
            </a:r>
            <a:r>
              <a:rPr lang="en" sz="1600" baseline="-25000" dirty="0" smtClean="0">
                <a:latin typeface="Consolas"/>
                <a:ea typeface="Consolas"/>
                <a:cs typeface="Consolas"/>
                <a:sym typeface="Consolas"/>
              </a:rPr>
              <a:t>0</a:t>
            </a:r>
            <a:r>
              <a:rPr lang="en" sz="1600" dirty="0" smtClean="0">
                <a:latin typeface="Consolas"/>
                <a:ea typeface="Consolas"/>
                <a:cs typeface="Consolas"/>
                <a:sym typeface="Consolas"/>
              </a:rPr>
              <a:t>    </a:t>
            </a:r>
            <a:endParaRPr lang="en" sz="1600" dirty="0">
              <a:latin typeface="Consolas"/>
              <a:ea typeface="Consolas"/>
              <a:cs typeface="Consolas"/>
              <a:sym typeface="Consolas"/>
            </a:endParaRPr>
          </a:p>
        </p:txBody>
      </p:sp>
      <p:sp>
        <p:nvSpPr>
          <p:cNvPr id="1099" name="Shape 1099"/>
          <p:cNvSpPr txBox="1"/>
          <p:nvPr/>
        </p:nvSpPr>
        <p:spPr>
          <a:xfrm>
            <a:off x="7669575" y="5322799"/>
            <a:ext cx="514200" cy="3360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1113" name="Shape 1113"/>
          <p:cNvSpPr txBox="1"/>
          <p:nvPr/>
        </p:nvSpPr>
        <p:spPr>
          <a:xfrm>
            <a:off x="7176250" y="5322799"/>
            <a:ext cx="514200" cy="336000"/>
          </a:xfrm>
          <a:prstGeom prst="rect">
            <a:avLst/>
          </a:prstGeom>
          <a:solidFill>
            <a:srgbClr val="A4C2F4"/>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a:latin typeface="Consolas"/>
                <a:ea typeface="Consolas"/>
                <a:cs typeface="Consolas"/>
                <a:sym typeface="Consolas"/>
              </a:rPr>
              <a:t>3</a:t>
            </a:r>
          </a:p>
        </p:txBody>
      </p:sp>
      <p:cxnSp>
        <p:nvCxnSpPr>
          <p:cNvPr id="1114" name="Shape 1114"/>
          <p:cNvCxnSpPr/>
          <p:nvPr/>
        </p:nvCxnSpPr>
        <p:spPr>
          <a:xfrm>
            <a:off x="6890627" y="5511950"/>
            <a:ext cx="266400" cy="4500"/>
          </a:xfrm>
          <a:prstGeom prst="straightConnector1">
            <a:avLst/>
          </a:prstGeom>
          <a:noFill/>
          <a:ln w="19050" cap="flat" cmpd="sng">
            <a:solidFill>
              <a:schemeClr val="dk2"/>
            </a:solidFill>
            <a:prstDash val="solid"/>
            <a:round/>
            <a:headEnd type="none" w="lg" len="lg"/>
            <a:tailEnd type="stealth" w="lg" len="lg"/>
          </a:ln>
        </p:spPr>
      </p:cxnSp>
      <p:sp>
        <p:nvSpPr>
          <p:cNvPr id="1115" name="Shape 1115"/>
          <p:cNvSpPr/>
          <p:nvPr/>
        </p:nvSpPr>
        <p:spPr>
          <a:xfrm>
            <a:off x="7436424" y="5192735"/>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7"/>
                                        </p:tgtEl>
                                        <p:attrNameLst>
                                          <p:attrName>style.visibility</p:attrName>
                                        </p:attrNameLst>
                                      </p:cBhvr>
                                      <p:to>
                                        <p:strVal val="visible"/>
                                      </p:to>
                                    </p:set>
                                    <p:animEffect transition="in" filter="dissolve">
                                      <p:cBhvr>
                                        <p:cTn id="7" dur="500"/>
                                        <p:tgtEl>
                                          <p:spTgt spid="110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9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98">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98">
                                            <p:txEl>
                                              <p:pRg st="2" end="2"/>
                                            </p:txEl>
                                          </p:spTgt>
                                        </p:tgtEl>
                                        <p:attrNameLst>
                                          <p:attrName>style.visibility</p:attrName>
                                        </p:attrNameLst>
                                      </p:cBhvr>
                                      <p:to>
                                        <p:strVal val="visible"/>
                                      </p:to>
                                    </p:set>
                                    <p:animEffect transition="in" filter="dissolve">
                                      <p:cBhvr>
                                        <p:cTn id="18" dur="500"/>
                                        <p:tgtEl>
                                          <p:spTgt spid="1098">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99"/>
                                        </p:tgtEl>
                                        <p:attrNameLst>
                                          <p:attrName>style.visibility</p:attrName>
                                        </p:attrNameLst>
                                      </p:cBhvr>
                                      <p:to>
                                        <p:strVal val="visible"/>
                                      </p:to>
                                    </p:set>
                                    <p:animEffect transition="in" filter="dissolve">
                                      <p:cBhvr>
                                        <p:cTn id="21" dur="500"/>
                                        <p:tgtEl>
                                          <p:spTgt spid="109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13"/>
                                        </p:tgtEl>
                                        <p:attrNameLst>
                                          <p:attrName>style.visibility</p:attrName>
                                        </p:attrNameLst>
                                      </p:cBhvr>
                                      <p:to>
                                        <p:strVal val="visible"/>
                                      </p:to>
                                    </p:set>
                                    <p:animEffect transition="in" filter="dissolve">
                                      <p:cBhvr>
                                        <p:cTn id="24" dur="500"/>
                                        <p:tgtEl>
                                          <p:spTgt spid="1113"/>
                                        </p:tgtEl>
                                      </p:cBhvr>
                                    </p:animEffect>
                                  </p:childTnLst>
                                </p:cTn>
                              </p:par>
                              <p:par>
                                <p:cTn id="25" presetID="9" presetClass="entr" presetSubtype="0" fill="hold" nodeType="withEffect">
                                  <p:stCondLst>
                                    <p:cond delay="0"/>
                                  </p:stCondLst>
                                  <p:childTnLst>
                                    <p:set>
                                      <p:cBhvr>
                                        <p:cTn id="26" dur="1" fill="hold">
                                          <p:stCondLst>
                                            <p:cond delay="0"/>
                                          </p:stCondLst>
                                        </p:cTn>
                                        <p:tgtEl>
                                          <p:spTgt spid="1114"/>
                                        </p:tgtEl>
                                        <p:attrNameLst>
                                          <p:attrName>style.visibility</p:attrName>
                                        </p:attrNameLst>
                                      </p:cBhvr>
                                      <p:to>
                                        <p:strVal val="visible"/>
                                      </p:to>
                                    </p:set>
                                    <p:animEffect transition="in" filter="dissolve">
                                      <p:cBhvr>
                                        <p:cTn id="27" dur="500"/>
                                        <p:tgtEl>
                                          <p:spTgt spid="1114"/>
                                        </p:tgtEl>
                                      </p:cBhvr>
                                    </p:animEffect>
                                  </p:childTnLst>
                                </p:cTn>
                              </p:par>
                              <p:par>
                                <p:cTn id="28" presetID="9" presetClass="entr" presetSubtype="0" fill="hold" nodeType="withEffect">
                                  <p:stCondLst>
                                    <p:cond delay="0"/>
                                  </p:stCondLst>
                                  <p:childTnLst>
                                    <p:set>
                                      <p:cBhvr>
                                        <p:cTn id="29" dur="1" fill="hold">
                                          <p:stCondLst>
                                            <p:cond delay="0"/>
                                          </p:stCondLst>
                                        </p:cTn>
                                        <p:tgtEl>
                                          <p:spTgt spid="1115"/>
                                        </p:tgtEl>
                                        <p:attrNameLst>
                                          <p:attrName>style.visibility</p:attrName>
                                        </p:attrNameLst>
                                      </p:cBhvr>
                                      <p:to>
                                        <p:strVal val="visible"/>
                                      </p:to>
                                    </p:set>
                                    <p:animEffect transition="in" filter="dissolve">
                                      <p:cBhvr>
                                        <p:cTn id="30" dur="500"/>
                                        <p:tgtEl>
                                          <p:spTgt spid="1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0"/>
      <p:bldP spid="1098" grpId="0" animBg="1"/>
      <p:bldP spid="1099" grpId="0" animBg="1"/>
      <p:bldP spid="11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8" name="Shape 112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131" name="Shape 1131"/>
          <p:cNvCxnSpPr/>
          <p:nvPr/>
        </p:nvCxnSpPr>
        <p:spPr>
          <a:xfrm rot="10800000" flipH="1">
            <a:off x="1770100" y="3794652"/>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19"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6"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7"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8"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9"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0"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1"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2"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33"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34"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36"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37"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38"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40"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42"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par>
                                <p:cTn id="14" presetID="9"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par>
                                <p:cTn id="17" presetID="9"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dissolve">
                                      <p:cBhvr>
                                        <p:cTn id="19" dur="500"/>
                                        <p:tgtEl>
                                          <p:spTgt spid="3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dissolve">
                                      <p:cBhvr>
                                        <p:cTn id="22" dur="500"/>
                                        <p:tgtEl>
                                          <p:spTgt spid="4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P spid="38" grpId="0"/>
      <p:bldP spid="4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Shape 115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20"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7"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8"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0"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1"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2"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46"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47"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48"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50"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51"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53"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5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58"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cxnSp>
        <p:nvCxnSpPr>
          <p:cNvPr id="59" name="Shape 1153"/>
          <p:cNvCxnSpPr/>
          <p:nvPr/>
        </p:nvCxnSpPr>
        <p:spPr>
          <a:xfrm rot="10800000" flipH="1">
            <a:off x="1760863" y="4026668"/>
            <a:ext cx="520800" cy="9600"/>
          </a:xfrm>
          <a:prstGeom prst="straightConnector1">
            <a:avLst/>
          </a:prstGeom>
          <a:noFill/>
          <a:ln w="38100" cap="flat" cmpd="sng">
            <a:solidFill>
              <a:schemeClr val="dk2"/>
            </a:solidFill>
            <a:prstDash val="solid"/>
            <a:round/>
            <a:headEnd type="triangle" w="lg" len="lg"/>
            <a:tailEnd type="none" w="lg" len="lg"/>
          </a:ln>
        </p:spPr>
      </p:cxnSp>
      <p:sp>
        <p:nvSpPr>
          <p:cNvPr id="60"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Existing Approach I</a:t>
            </a:r>
          </a:p>
        </p:txBody>
      </p:sp>
      <p:sp>
        <p:nvSpPr>
          <p:cNvPr id="178" name="Shape 178"/>
          <p:cNvSpPr txBox="1">
            <a:spLocks noGrp="1"/>
          </p:cNvSpPr>
          <p:nvPr>
            <p:ph idx="1"/>
          </p:nvPr>
        </p:nvSpPr>
        <p:spPr>
          <a:xfrm>
            <a:off x="457200" y="1600202"/>
            <a:ext cx="4408250" cy="4432464"/>
          </a:xfrm>
          <a:prstGeom prst="rect">
            <a:avLst/>
          </a:prstGeom>
          <a:noFill/>
          <a:ln>
            <a:noFill/>
          </a:ln>
        </p:spPr>
        <p:txBody>
          <a:bodyPr vert="horz" lIns="91425" tIns="45700" rIns="91425" bIns="45700" rtlCol="0" anchor="t" anchorCtr="0">
            <a:noAutofit/>
          </a:bodyPr>
          <a:lstStyle/>
          <a:p>
            <a:pPr marL="0" indent="0">
              <a:spcBef>
                <a:spcPts val="590"/>
              </a:spcBef>
              <a:buNone/>
            </a:pPr>
            <a:r>
              <a:rPr lang="en" sz="2800" dirty="0">
                <a:solidFill>
                  <a:srgbClr val="9900FF"/>
                </a:solidFill>
                <a:ea typeface="Calibri Regular" charset="0"/>
                <a:cs typeface="Calibri Regular" charset="0"/>
                <a:sym typeface="Shadows Into Light"/>
              </a:rPr>
              <a:t>Random </a:t>
            </a:r>
            <a:r>
              <a:rPr lang="en-US" sz="2800" dirty="0" smtClean="0">
                <a:solidFill>
                  <a:srgbClr val="9900FF"/>
                </a:solidFill>
                <a:ea typeface="Calibri Regular" charset="0"/>
                <a:cs typeface="Calibri Regular" charset="0"/>
                <a:sym typeface="Shadows Into Light"/>
              </a:rPr>
              <a:t>T</a:t>
            </a:r>
            <a:r>
              <a:rPr lang="en" sz="2800" dirty="0" err="1" smtClean="0">
                <a:solidFill>
                  <a:srgbClr val="9900FF"/>
                </a:solidFill>
                <a:ea typeface="Calibri Regular" charset="0"/>
                <a:cs typeface="Calibri Regular" charset="0"/>
                <a:sym typeface="Shadows Into Light"/>
              </a:rPr>
              <a:t>esting</a:t>
            </a:r>
            <a:endParaRPr lang="en" sz="2800" dirty="0">
              <a:solidFill>
                <a:srgbClr val="9900FF"/>
              </a:solidFill>
              <a:ea typeface="Calibri Regular" charset="0"/>
              <a:cs typeface="Calibri Regular" charset="0"/>
              <a:sym typeface="Shadows Into Light"/>
            </a:endParaRPr>
          </a:p>
          <a:p>
            <a:pPr marL="457200" indent="-381000">
              <a:spcBef>
                <a:spcPts val="590"/>
              </a:spcBef>
              <a:buClr>
                <a:srgbClr val="000000"/>
              </a:buClr>
              <a:buSzPct val="100000"/>
              <a:buFont typeface="Shadows Into Light"/>
            </a:pPr>
            <a:r>
              <a:rPr lang="en" sz="2600" dirty="0">
                <a:solidFill>
                  <a:srgbClr val="000000"/>
                </a:solidFill>
                <a:ea typeface="Calibri Regular" charset="0"/>
                <a:cs typeface="Calibri Regular" charset="0"/>
                <a:sym typeface="Shadows Into Light"/>
              </a:rPr>
              <a:t>Generate random inputs</a:t>
            </a:r>
          </a:p>
          <a:p>
            <a:pPr marL="457200" indent="-381000">
              <a:spcBef>
                <a:spcPts val="590"/>
              </a:spcBef>
              <a:buClr>
                <a:srgbClr val="000000"/>
              </a:buClr>
              <a:buSzPct val="100000"/>
              <a:buFont typeface="Shadows Into Light"/>
            </a:pPr>
            <a:r>
              <a:rPr lang="en" sz="2600" dirty="0">
                <a:solidFill>
                  <a:srgbClr val="000000"/>
                </a:solidFill>
                <a:ea typeface="Calibri Regular" charset="0"/>
                <a:cs typeface="Calibri Regular" charset="0"/>
                <a:sym typeface="Shadows Into Light"/>
              </a:rPr>
              <a:t>Execute the program on</a:t>
            </a:r>
            <a:br>
              <a:rPr lang="en" sz="2600" dirty="0">
                <a:solidFill>
                  <a:srgbClr val="000000"/>
                </a:solidFill>
                <a:ea typeface="Calibri Regular" charset="0"/>
                <a:cs typeface="Calibri Regular" charset="0"/>
                <a:sym typeface="Shadows Into Light"/>
              </a:rPr>
            </a:br>
            <a:r>
              <a:rPr lang="en" sz="2600" dirty="0">
                <a:solidFill>
                  <a:srgbClr val="000000"/>
                </a:solidFill>
                <a:ea typeface="Calibri Regular" charset="0"/>
                <a:cs typeface="Calibri Regular" charset="0"/>
                <a:sym typeface="Shadows Into Light"/>
              </a:rPr>
              <a:t>those (concrete) inputs</a:t>
            </a:r>
          </a:p>
          <a:p>
            <a:pPr marL="0" indent="0">
              <a:spcBef>
                <a:spcPts val="590"/>
              </a:spcBef>
              <a:buNone/>
            </a:pPr>
            <a:endParaRPr sz="2400" dirty="0">
              <a:solidFill>
                <a:srgbClr val="000000"/>
              </a:solidFill>
              <a:ea typeface="Calibri Regular" charset="0"/>
              <a:cs typeface="Calibri Regular" charset="0"/>
              <a:sym typeface="Shadows Into Light"/>
            </a:endParaRPr>
          </a:p>
          <a:p>
            <a:pPr marL="0" indent="0">
              <a:spcBef>
                <a:spcPts val="590"/>
              </a:spcBef>
              <a:buNone/>
            </a:pPr>
            <a:r>
              <a:rPr lang="en" sz="2800" dirty="0">
                <a:solidFill>
                  <a:srgbClr val="FF0000"/>
                </a:solidFill>
                <a:ea typeface="Calibri Regular" charset="0"/>
                <a:cs typeface="Calibri Regular" charset="0"/>
                <a:sym typeface="Shadows Into Light"/>
              </a:rPr>
              <a:t>Problem:</a:t>
            </a:r>
          </a:p>
          <a:p>
            <a:pPr marL="457200" indent="-381000">
              <a:spcBef>
                <a:spcPts val="590"/>
              </a:spcBef>
              <a:buClr>
                <a:srgbClr val="000000"/>
              </a:buClr>
              <a:buSzPct val="100000"/>
              <a:buFont typeface="Shadows Into Light"/>
            </a:pPr>
            <a:r>
              <a:rPr lang="en" sz="2600" dirty="0">
                <a:solidFill>
                  <a:srgbClr val="000000"/>
                </a:solidFill>
                <a:ea typeface="Calibri Regular" charset="0"/>
                <a:cs typeface="Calibri Regular" charset="0"/>
                <a:sym typeface="Shadows Into Light"/>
              </a:rPr>
              <a:t>Probability of reaching error could be astronomically small</a:t>
            </a:r>
          </a:p>
        </p:txBody>
      </p:sp>
      <p:sp>
        <p:nvSpPr>
          <p:cNvPr id="179" name="Shape 179"/>
          <p:cNvSpPr txBox="1">
            <a:spLocks noGrp="1"/>
          </p:cNvSpPr>
          <p:nvPr>
            <p:ph type="body" idx="4294967295"/>
          </p:nvPr>
        </p:nvSpPr>
        <p:spPr>
          <a:xfrm>
            <a:off x="5174412" y="1816100"/>
            <a:ext cx="2890088" cy="1868519"/>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p>
            <a:pPr marL="0" indent="0">
              <a:spcBef>
                <a:spcPts val="590"/>
              </a:spcBef>
              <a:buNone/>
            </a:pPr>
            <a:r>
              <a:rPr lang="en-US" sz="1600" dirty="0" smtClean="0">
                <a:latin typeface="Consolas"/>
                <a:ea typeface="Consolas"/>
                <a:cs typeface="Consolas"/>
                <a:sym typeface="Consolas"/>
              </a:rPr>
              <a:t> </a:t>
            </a:r>
            <a:r>
              <a:rPr lang="en" sz="1600" dirty="0" smtClean="0">
                <a:latin typeface="Consolas"/>
                <a:ea typeface="Consolas"/>
                <a:cs typeface="Consolas"/>
                <a:sym typeface="Consolas"/>
              </a:rPr>
              <a:t>void </a:t>
            </a:r>
            <a:r>
              <a:rPr lang="en" sz="1600" dirty="0" err="1">
                <a:solidFill>
                  <a:srgbClr val="FF0000"/>
                </a:solidFill>
                <a:latin typeface="Consolas"/>
                <a:ea typeface="Consolas"/>
                <a:cs typeface="Consolas"/>
                <a:sym typeface="Consolas"/>
              </a:rPr>
              <a:t>test_me</a:t>
            </a:r>
            <a:r>
              <a:rPr lang="en" sz="1600" dirty="0">
                <a:latin typeface="Consolas"/>
                <a:ea typeface="Consolas"/>
                <a:cs typeface="Consolas"/>
                <a:sym typeface="Consolas"/>
              </a:rPr>
              <a:t>(</a:t>
            </a:r>
            <a:r>
              <a:rPr lang="en" sz="1600" dirty="0" err="1">
                <a:latin typeface="Consolas"/>
                <a:ea typeface="Consolas"/>
                <a:cs typeface="Consolas"/>
                <a:sym typeface="Consolas"/>
              </a:rPr>
              <a:t>int</a:t>
            </a:r>
            <a:r>
              <a:rPr lang="en" sz="1600" dirty="0">
                <a:latin typeface="Consolas"/>
                <a:ea typeface="Consolas"/>
                <a:cs typeface="Consolas"/>
                <a:sym typeface="Consolas"/>
              </a:rPr>
              <a:t> x) {</a:t>
            </a:r>
          </a:p>
          <a:p>
            <a:pPr marL="0" indent="0">
              <a:spcBef>
                <a:spcPts val="590"/>
              </a:spcBef>
              <a:buNone/>
            </a:pPr>
            <a:r>
              <a:rPr lang="en" sz="1600" dirty="0">
                <a:latin typeface="Consolas"/>
                <a:ea typeface="Consolas"/>
                <a:cs typeface="Consolas"/>
                <a:sym typeface="Consolas"/>
              </a:rPr>
              <a:t> </a:t>
            </a:r>
            <a:r>
              <a:rPr lang="en-US" sz="1600" dirty="0" smtClean="0">
                <a:latin typeface="Consolas"/>
                <a:ea typeface="Consolas"/>
                <a:cs typeface="Consolas"/>
                <a:sym typeface="Consolas"/>
              </a:rPr>
              <a:t> </a:t>
            </a:r>
            <a:r>
              <a:rPr lang="en" sz="1600" dirty="0" smtClean="0">
                <a:latin typeface="Consolas"/>
                <a:ea typeface="Consolas"/>
                <a:cs typeface="Consolas"/>
                <a:sym typeface="Consolas"/>
              </a:rPr>
              <a:t>   </a:t>
            </a:r>
            <a:r>
              <a:rPr lang="en" sz="1600" dirty="0">
                <a:latin typeface="Consolas"/>
                <a:ea typeface="Consolas"/>
                <a:cs typeface="Consolas"/>
                <a:sym typeface="Consolas"/>
              </a:rPr>
              <a:t>if (x == 94389) {</a:t>
            </a:r>
          </a:p>
          <a:p>
            <a:pPr marL="0" indent="0">
              <a:spcBef>
                <a:spcPts val="590"/>
              </a:spcBef>
              <a:buNone/>
            </a:pPr>
            <a:r>
              <a:rPr lang="en" sz="1600" dirty="0">
                <a:solidFill>
                  <a:srgbClr val="FF0000"/>
                </a:solidFill>
                <a:latin typeface="Consolas"/>
                <a:ea typeface="Consolas"/>
                <a:cs typeface="Consolas"/>
                <a:sym typeface="Consolas"/>
              </a:rPr>
              <a:t> </a:t>
            </a:r>
            <a:r>
              <a:rPr lang="en-US" sz="1600" dirty="0" smtClean="0">
                <a:solidFill>
                  <a:srgbClr val="FF0000"/>
                </a:solidFill>
                <a:latin typeface="Consolas"/>
                <a:ea typeface="Consolas"/>
                <a:cs typeface="Consolas"/>
                <a:sym typeface="Consolas"/>
              </a:rPr>
              <a:t> </a:t>
            </a:r>
            <a:r>
              <a:rPr lang="en" sz="1600" dirty="0" smtClean="0">
                <a:solidFill>
                  <a:srgbClr val="FF0000"/>
                </a:solidFill>
                <a:latin typeface="Consolas"/>
                <a:ea typeface="Consolas"/>
                <a:cs typeface="Consolas"/>
                <a:sym typeface="Consolas"/>
              </a:rPr>
              <a:t>       </a:t>
            </a:r>
            <a:r>
              <a:rPr lang="en" sz="1600" dirty="0">
                <a:solidFill>
                  <a:srgbClr val="FF0000"/>
                </a:solidFill>
                <a:latin typeface="Consolas"/>
                <a:ea typeface="Consolas"/>
                <a:cs typeface="Consolas"/>
                <a:sym typeface="Consolas"/>
              </a:rPr>
              <a:t>ERROR</a:t>
            </a:r>
            <a:r>
              <a:rPr lang="en" sz="1600" dirty="0">
                <a:latin typeface="Consolas"/>
                <a:ea typeface="Consolas"/>
                <a:cs typeface="Consolas"/>
                <a:sym typeface="Consolas"/>
              </a:rPr>
              <a:t>;</a:t>
            </a:r>
          </a:p>
          <a:p>
            <a:pPr marL="0" indent="0">
              <a:spcBef>
                <a:spcPts val="590"/>
              </a:spcBef>
              <a:buNone/>
            </a:pPr>
            <a:r>
              <a:rPr lang="en-US" sz="1600" dirty="0" smtClean="0">
                <a:latin typeface="Consolas"/>
                <a:ea typeface="Consolas"/>
                <a:cs typeface="Consolas"/>
                <a:sym typeface="Consolas"/>
              </a:rPr>
              <a:t> </a:t>
            </a:r>
            <a:r>
              <a:rPr lang="en" sz="1600" dirty="0" smtClean="0">
                <a:latin typeface="Consolas"/>
                <a:ea typeface="Consolas"/>
                <a:cs typeface="Consolas"/>
                <a:sym typeface="Consolas"/>
              </a:rPr>
              <a:t>    </a:t>
            </a:r>
            <a:r>
              <a:rPr lang="en" sz="1600" dirty="0">
                <a:latin typeface="Consolas"/>
                <a:ea typeface="Consolas"/>
                <a:cs typeface="Consolas"/>
                <a:sym typeface="Consolas"/>
              </a:rPr>
              <a:t>}</a:t>
            </a:r>
          </a:p>
          <a:p>
            <a:pPr marL="0" indent="0">
              <a:spcBef>
                <a:spcPts val="590"/>
              </a:spcBef>
              <a:buNone/>
            </a:pPr>
            <a:r>
              <a:rPr lang="en-US" sz="1600" dirty="0" smtClean="0">
                <a:latin typeface="Consolas"/>
                <a:ea typeface="Consolas"/>
                <a:cs typeface="Consolas"/>
                <a:sym typeface="Consolas"/>
              </a:rPr>
              <a:t> </a:t>
            </a:r>
            <a:r>
              <a:rPr lang="en" sz="1600" dirty="0" smtClean="0">
                <a:latin typeface="Consolas"/>
                <a:ea typeface="Consolas"/>
                <a:cs typeface="Consolas"/>
                <a:sym typeface="Consolas"/>
              </a:rPr>
              <a:t>}</a:t>
            </a:r>
            <a:endParaRPr lang="en" sz="1600" dirty="0">
              <a:latin typeface="Consolas"/>
              <a:ea typeface="Consolas"/>
              <a:cs typeface="Consolas"/>
              <a:sym typeface="Consolas"/>
            </a:endParaRPr>
          </a:p>
        </p:txBody>
      </p:sp>
      <p:sp>
        <p:nvSpPr>
          <p:cNvPr id="180" name="Shape 180"/>
          <p:cNvSpPr txBox="1"/>
          <p:nvPr/>
        </p:nvSpPr>
        <p:spPr>
          <a:xfrm>
            <a:off x="4865450" y="3669850"/>
            <a:ext cx="3465900" cy="1552200"/>
          </a:xfrm>
          <a:prstGeom prst="rect">
            <a:avLst/>
          </a:prstGeom>
          <a:noFill/>
          <a:ln>
            <a:noFill/>
          </a:ln>
        </p:spPr>
        <p:txBody>
          <a:bodyPr lIns="91425" tIns="91425" rIns="91425" bIns="91425" anchor="ctr" anchorCtr="0">
            <a:noAutofit/>
          </a:bodyPr>
          <a:lstStyle/>
          <a:p>
            <a:pPr algn="ctr">
              <a:spcBef>
                <a:spcPts val="590"/>
              </a:spcBef>
            </a:pPr>
            <a:r>
              <a:rPr lang="en" sz="2600" dirty="0">
                <a:solidFill>
                  <a:schemeClr val="dk1"/>
                </a:solidFill>
                <a:latin typeface="+mn-lt"/>
                <a:ea typeface="Calibri Regular" charset="0"/>
                <a:cs typeface="Calibri Regular" charset="0"/>
                <a:sym typeface="Shadows Into Light"/>
              </a:rPr>
              <a:t>Probability of </a:t>
            </a:r>
            <a:r>
              <a:rPr lang="en" sz="2600" dirty="0">
                <a:solidFill>
                  <a:srgbClr val="FF0000"/>
                </a:solidFill>
                <a:latin typeface="+mn-lt"/>
                <a:ea typeface="Calibri Regular" charset="0"/>
                <a:cs typeface="Calibri Regular" charset="0"/>
                <a:sym typeface="Shadows Into Light"/>
              </a:rPr>
              <a:t>ERROR</a:t>
            </a:r>
            <a:r>
              <a:rPr lang="en" sz="2600" dirty="0" smtClean="0">
                <a:solidFill>
                  <a:schemeClr val="dk1"/>
                </a:solidFill>
                <a:latin typeface="+mn-lt"/>
                <a:ea typeface="Calibri Regular" charset="0"/>
                <a:cs typeface="Calibri Regular" charset="0"/>
                <a:sym typeface="Shadows Into Light"/>
              </a:rPr>
              <a:t>:</a:t>
            </a:r>
            <a:r>
              <a:rPr lang="en-US" sz="2600" dirty="0" smtClean="0">
                <a:solidFill>
                  <a:schemeClr val="dk1"/>
                </a:solidFill>
                <a:latin typeface="+mn-lt"/>
                <a:ea typeface="Calibri Regular" charset="0"/>
                <a:cs typeface="Calibri Regular" charset="0"/>
                <a:sym typeface="Shadows Into Light"/>
              </a:rPr>
              <a:t/>
            </a:r>
            <a:br>
              <a:rPr lang="en-US" sz="2600" dirty="0" smtClean="0">
                <a:solidFill>
                  <a:schemeClr val="dk1"/>
                </a:solidFill>
                <a:latin typeface="+mn-lt"/>
                <a:ea typeface="Calibri Regular" charset="0"/>
                <a:cs typeface="Calibri Regular" charset="0"/>
                <a:sym typeface="Shadows Into Light"/>
              </a:rPr>
            </a:br>
            <a:r>
              <a:rPr lang="en" sz="500" dirty="0">
                <a:solidFill>
                  <a:schemeClr val="dk1"/>
                </a:solidFill>
                <a:latin typeface="+mn-lt"/>
                <a:ea typeface="Calibri Regular" charset="0"/>
                <a:cs typeface="Calibri Regular" charset="0"/>
                <a:sym typeface="Shadows Into Light"/>
              </a:rPr>
              <a:t/>
            </a:r>
            <a:br>
              <a:rPr lang="en" sz="500" dirty="0">
                <a:solidFill>
                  <a:schemeClr val="dk1"/>
                </a:solidFill>
                <a:latin typeface="+mn-lt"/>
                <a:ea typeface="Calibri Regular" charset="0"/>
                <a:cs typeface="Calibri Regular" charset="0"/>
                <a:sym typeface="Shadows Into Light"/>
              </a:rPr>
            </a:br>
            <a:r>
              <a:rPr lang="en" sz="2600" dirty="0">
                <a:solidFill>
                  <a:schemeClr val="dk1"/>
                </a:solidFill>
                <a:latin typeface="+mn-lt"/>
                <a:ea typeface="Calibri Regular" charset="0"/>
                <a:cs typeface="Calibri Regular" charset="0"/>
                <a:sym typeface="Shadows Into Light"/>
              </a:rPr>
              <a:t>1/2</a:t>
            </a:r>
            <a:r>
              <a:rPr lang="en" sz="2600" baseline="30000" dirty="0">
                <a:solidFill>
                  <a:schemeClr val="dk1"/>
                </a:solidFill>
                <a:latin typeface="+mn-lt"/>
                <a:ea typeface="Calibri Regular" charset="0"/>
                <a:cs typeface="Calibri Regular" charset="0"/>
                <a:sym typeface="Shadows Into Light"/>
              </a:rPr>
              <a:t>32 </a:t>
            </a:r>
            <a:r>
              <a:rPr lang="en" sz="2600" dirty="0">
                <a:solidFill>
                  <a:schemeClr val="dk1"/>
                </a:solidFill>
                <a:latin typeface="+mn-lt"/>
                <a:ea typeface="Calibri Regular" charset="0"/>
                <a:cs typeface="Calibri Regular" charset="0"/>
                <a:sym typeface="Shadows Into Light"/>
              </a:rPr>
              <a:t>≈ 0.000000023%</a:t>
            </a:r>
          </a:p>
        </p:txBody>
      </p:sp>
    </p:spTree>
    <p:extLst>
      <p:ext uri="{BB962C8B-B14F-4D97-AF65-F5344CB8AC3E}">
        <p14:creationId xmlns:p14="http://schemas.microsoft.com/office/powerpoint/2010/main" val="41479515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79">
                                            <p:bg/>
                                          </p:spTgt>
                                        </p:tgtEl>
                                        <p:attrNameLst>
                                          <p:attrName>style.visibility</p:attrName>
                                        </p:attrNameLst>
                                      </p:cBhvr>
                                      <p:to>
                                        <p:strVal val="visible"/>
                                      </p:to>
                                    </p:set>
                                    <p:animEffect transition="in" filter="dissolve">
                                      <p:cBhvr>
                                        <p:cTn id="11" dur="500"/>
                                        <p:tgtEl>
                                          <p:spTgt spid="179">
                                            <p:bg/>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79">
                                            <p:txEl>
                                              <p:pRg st="0" end="0"/>
                                            </p:txEl>
                                          </p:spTgt>
                                        </p:tgtEl>
                                        <p:attrNameLst>
                                          <p:attrName>style.visibility</p:attrName>
                                        </p:attrNameLst>
                                      </p:cBhvr>
                                      <p:to>
                                        <p:strVal val="visible"/>
                                      </p:to>
                                    </p:set>
                                    <p:animEffect transition="in" filter="dissolve">
                                      <p:cBhvr>
                                        <p:cTn id="14" dur="500"/>
                                        <p:tgtEl>
                                          <p:spTgt spid="179">
                                            <p:txEl>
                                              <p:pRg st="0" end="0"/>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79">
                                            <p:txEl>
                                              <p:pRg st="1" end="1"/>
                                            </p:txEl>
                                          </p:spTgt>
                                        </p:tgtEl>
                                        <p:attrNameLst>
                                          <p:attrName>style.visibility</p:attrName>
                                        </p:attrNameLst>
                                      </p:cBhvr>
                                      <p:to>
                                        <p:strVal val="visible"/>
                                      </p:to>
                                    </p:set>
                                    <p:animEffect transition="in" filter="dissolve">
                                      <p:cBhvr>
                                        <p:cTn id="17" dur="500"/>
                                        <p:tgtEl>
                                          <p:spTgt spid="179">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79">
                                            <p:txEl>
                                              <p:pRg st="2" end="2"/>
                                            </p:txEl>
                                          </p:spTgt>
                                        </p:tgtEl>
                                        <p:attrNameLst>
                                          <p:attrName>style.visibility</p:attrName>
                                        </p:attrNameLst>
                                      </p:cBhvr>
                                      <p:to>
                                        <p:strVal val="visible"/>
                                      </p:to>
                                    </p:set>
                                    <p:animEffect transition="in" filter="dissolve">
                                      <p:cBhvr>
                                        <p:cTn id="20" dur="500"/>
                                        <p:tgtEl>
                                          <p:spTgt spid="179">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79">
                                            <p:txEl>
                                              <p:pRg st="3" end="3"/>
                                            </p:txEl>
                                          </p:spTgt>
                                        </p:tgtEl>
                                        <p:attrNameLst>
                                          <p:attrName>style.visibility</p:attrName>
                                        </p:attrNameLst>
                                      </p:cBhvr>
                                      <p:to>
                                        <p:strVal val="visible"/>
                                      </p:to>
                                    </p:set>
                                    <p:animEffect transition="in" filter="dissolve">
                                      <p:cBhvr>
                                        <p:cTn id="23" dur="500"/>
                                        <p:tgtEl>
                                          <p:spTgt spid="179">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79">
                                            <p:txEl>
                                              <p:pRg st="4" end="4"/>
                                            </p:txEl>
                                          </p:spTgt>
                                        </p:tgtEl>
                                        <p:attrNameLst>
                                          <p:attrName>style.visibility</p:attrName>
                                        </p:attrNameLst>
                                      </p:cBhvr>
                                      <p:to>
                                        <p:strVal val="visible"/>
                                      </p:to>
                                    </p:set>
                                    <p:animEffect transition="in" filter="dissolve">
                                      <p:cBhvr>
                                        <p:cTn id="26" dur="500"/>
                                        <p:tgtEl>
                                          <p:spTgt spid="17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8">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8">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build="p" animBg="1"/>
      <p:bldP spid="18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5" name="Shape 117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178" name="Shape 1178"/>
          <p:cNvCxnSpPr/>
          <p:nvPr/>
        </p:nvCxnSpPr>
        <p:spPr>
          <a:xfrm rot="10800000" flipH="1">
            <a:off x="2425881" y="4347656"/>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6"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7"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8"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9"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0"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1"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2"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3"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34"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35"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37"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38"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39"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41"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44"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45"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6"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200" name="Shape 120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203" name="Shape 1203"/>
          <p:cNvCxnSpPr/>
          <p:nvPr/>
        </p:nvCxnSpPr>
        <p:spPr>
          <a:xfrm rot="10800000" flipH="1">
            <a:off x="3380259" y="4651765"/>
            <a:ext cx="520800" cy="9600"/>
          </a:xfrm>
          <a:prstGeom prst="straightConnector1">
            <a:avLst/>
          </a:prstGeom>
          <a:noFill/>
          <a:ln w="38100" cap="flat" cmpd="sng">
            <a:solidFill>
              <a:schemeClr val="dk2"/>
            </a:solidFill>
            <a:prstDash val="solid"/>
            <a:round/>
            <a:headEnd type="triangle" w="lg" len="lg"/>
            <a:tailEnd type="none" w="lg" len="lg"/>
          </a:ln>
        </p:spPr>
      </p:cxnSp>
      <p:cxnSp>
        <p:nvCxnSpPr>
          <p:cNvPr id="27"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28"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9"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1"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32"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33"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4"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5"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36"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37"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39"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40"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sp>
        <p:nvSpPr>
          <p:cNvPr id="42"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43"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 v</a:t>
            </a:r>
            <a:r>
              <a:rPr lang="en" sz="1600" baseline="-25000" dirty="0">
                <a:solidFill>
                  <a:schemeClr val="dk1"/>
                </a:solidFill>
                <a:latin typeface="Consolas"/>
                <a:ea typeface="Consolas"/>
                <a:cs typeface="Consolas"/>
                <a:sym typeface="Consolas"/>
              </a:rPr>
              <a:t>0</a:t>
            </a:r>
          </a:p>
        </p:txBody>
      </p:sp>
      <p:sp>
        <p:nvSpPr>
          <p:cNvPr id="45"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46"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47"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Shape 122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Data-Structure Example</a:t>
            </a:r>
          </a:p>
        </p:txBody>
      </p:sp>
      <p:cxnSp>
        <p:nvCxnSpPr>
          <p:cNvPr id="1228" name="Shape 1228"/>
          <p:cNvCxnSpPr/>
          <p:nvPr/>
        </p:nvCxnSpPr>
        <p:spPr>
          <a:xfrm rot="10800000" flipH="1">
            <a:off x="2610419" y="4965517"/>
            <a:ext cx="520800" cy="9600"/>
          </a:xfrm>
          <a:prstGeom prst="straightConnector1">
            <a:avLst/>
          </a:prstGeom>
          <a:noFill/>
          <a:ln w="38100" cap="flat" cmpd="sng">
            <a:solidFill>
              <a:schemeClr val="dk2"/>
            </a:solidFill>
            <a:prstDash val="solid"/>
            <a:round/>
            <a:headEnd type="triangle" w="lg" len="lg"/>
            <a:tailEnd type="none" w="lg" len="lg"/>
          </a:ln>
        </p:spPr>
      </p:cxnSp>
      <p:sp>
        <p:nvSpPr>
          <p:cNvPr id="1232" name="Shape 1232"/>
          <p:cNvSpPr txBox="1"/>
          <p:nvPr/>
        </p:nvSpPr>
        <p:spPr>
          <a:xfrm>
            <a:off x="5767125" y="2951656"/>
            <a:ext cx="1582700" cy="12642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x = x</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 = p</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p-&gt;data = v</a:t>
            </a:r>
            <a:r>
              <a:rPr lang="en" sz="1600" baseline="-25000" dirty="0">
                <a:solidFill>
                  <a:schemeClr val="dk1"/>
                </a:solidFill>
                <a:latin typeface="Consolas"/>
                <a:ea typeface="Consolas"/>
                <a:cs typeface="Consolas"/>
                <a:sym typeface="Consolas"/>
              </a:rPr>
              <a:t>0</a:t>
            </a:r>
          </a:p>
          <a:p>
            <a:pPr algn="ctr"/>
            <a:r>
              <a:rPr lang="en" sz="1600" dirty="0">
                <a:solidFill>
                  <a:schemeClr val="dk1"/>
                </a:solidFill>
                <a:latin typeface="Consolas"/>
                <a:ea typeface="Consolas"/>
                <a:cs typeface="Consolas"/>
                <a:sym typeface="Consolas"/>
              </a:rPr>
              <a:t>p-&gt;next = n</a:t>
            </a:r>
            <a:r>
              <a:rPr lang="en" sz="1600" baseline="-25000" dirty="0">
                <a:solidFill>
                  <a:schemeClr val="dk1"/>
                </a:solidFill>
                <a:latin typeface="Consolas"/>
                <a:ea typeface="Consolas"/>
                <a:cs typeface="Consolas"/>
                <a:sym typeface="Consolas"/>
              </a:rPr>
              <a:t>0</a:t>
            </a:r>
          </a:p>
        </p:txBody>
      </p:sp>
      <p:sp>
        <p:nvSpPr>
          <p:cNvPr id="1233" name="Shape 1233"/>
          <p:cNvSpPr txBox="1"/>
          <p:nvPr/>
        </p:nvSpPr>
        <p:spPr>
          <a:xfrm>
            <a:off x="7437325" y="3607418"/>
            <a:ext cx="1706400" cy="513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2*x</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+1 == v</a:t>
            </a:r>
            <a:r>
              <a:rPr lang="en" sz="1600" baseline="-25000" dirty="0">
                <a:solidFill>
                  <a:schemeClr val="dk1"/>
                </a:solidFill>
                <a:latin typeface="Consolas"/>
                <a:ea typeface="Consolas"/>
                <a:cs typeface="Consolas"/>
                <a:sym typeface="Consolas"/>
              </a:rPr>
              <a:t>0</a:t>
            </a:r>
          </a:p>
        </p:txBody>
      </p:sp>
      <p:sp>
        <p:nvSpPr>
          <p:cNvPr id="1234" name="Shape 1234"/>
          <p:cNvSpPr txBox="1"/>
          <p:nvPr/>
        </p:nvSpPr>
        <p:spPr>
          <a:xfrm>
            <a:off x="7679390" y="3977740"/>
            <a:ext cx="1221000" cy="387300"/>
          </a:xfrm>
          <a:prstGeom prst="rect">
            <a:avLst/>
          </a:prstGeom>
          <a:noFill/>
          <a:ln>
            <a:noFill/>
          </a:ln>
        </p:spPr>
        <p:txBody>
          <a:bodyPr lIns="91425" tIns="91425" rIns="91425" bIns="91425" anchor="ctr" anchorCtr="0">
            <a:noAutofit/>
          </a:bodyPr>
          <a:lstStyle/>
          <a:p>
            <a:pPr algn="ctr"/>
            <a:r>
              <a:rPr lang="en" sz="1600" dirty="0">
                <a:solidFill>
                  <a:schemeClr val="dk1"/>
                </a:solidFill>
                <a:latin typeface="Consolas"/>
                <a:ea typeface="Consolas"/>
                <a:cs typeface="Consolas"/>
                <a:sym typeface="Consolas"/>
              </a:rPr>
              <a:t>n</a:t>
            </a:r>
            <a:r>
              <a:rPr lang="en" sz="1600" baseline="-25000" dirty="0">
                <a:solidFill>
                  <a:schemeClr val="dk1"/>
                </a:solidFill>
                <a:latin typeface="Consolas"/>
                <a:ea typeface="Consolas"/>
                <a:cs typeface="Consolas"/>
                <a:sym typeface="Consolas"/>
              </a:rPr>
              <a:t>0</a:t>
            </a:r>
            <a:r>
              <a:rPr lang="en" sz="1600" dirty="0">
                <a:solidFill>
                  <a:schemeClr val="dk1"/>
                </a:solidFill>
                <a:latin typeface="Consolas"/>
                <a:ea typeface="Consolas"/>
                <a:cs typeface="Consolas"/>
                <a:sym typeface="Consolas"/>
              </a:rPr>
              <a:t> != p</a:t>
            </a:r>
            <a:r>
              <a:rPr lang="en" sz="1600" baseline="-25000" dirty="0">
                <a:solidFill>
                  <a:schemeClr val="dk1"/>
                </a:solidFill>
                <a:latin typeface="Consolas"/>
                <a:ea typeface="Consolas"/>
                <a:cs typeface="Consolas"/>
                <a:sym typeface="Consolas"/>
              </a:rPr>
              <a:t>0</a:t>
            </a:r>
          </a:p>
        </p:txBody>
      </p:sp>
      <p:sp>
        <p:nvSpPr>
          <p:cNvPr id="1235" name="Shape 1235"/>
          <p:cNvSpPr txBox="1"/>
          <p:nvPr/>
        </p:nvSpPr>
        <p:spPr>
          <a:xfrm>
            <a:off x="7649625" y="3285125"/>
            <a:ext cx="12780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p</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 NULL</a:t>
            </a:r>
          </a:p>
        </p:txBody>
      </p:sp>
      <p:sp>
        <p:nvSpPr>
          <p:cNvPr id="1236" name="Shape 1236"/>
          <p:cNvSpPr txBox="1"/>
          <p:nvPr/>
        </p:nvSpPr>
        <p:spPr>
          <a:xfrm>
            <a:off x="7665925" y="2963425"/>
            <a:ext cx="1253100" cy="513300"/>
          </a:xfrm>
          <a:prstGeom prst="rect">
            <a:avLst/>
          </a:prstGeom>
          <a:noFill/>
          <a:ln>
            <a:noFill/>
          </a:ln>
        </p:spPr>
        <p:txBody>
          <a:bodyPr lIns="91425" tIns="91425" rIns="91425" bIns="91425" anchor="ctr" anchorCtr="0">
            <a:noAutofit/>
          </a:bodyPr>
          <a:lstStyle/>
          <a:p>
            <a:pPr algn="ctr"/>
            <a:r>
              <a:rPr lang="en" sz="1600">
                <a:solidFill>
                  <a:schemeClr val="dk1"/>
                </a:solidFill>
                <a:latin typeface="Consolas"/>
                <a:ea typeface="Consolas"/>
                <a:cs typeface="Consolas"/>
                <a:sym typeface="Consolas"/>
              </a:rPr>
              <a:t>x</a:t>
            </a:r>
            <a:r>
              <a:rPr lang="en" sz="1600" baseline="-25000">
                <a:solidFill>
                  <a:schemeClr val="dk1"/>
                </a:solidFill>
                <a:latin typeface="Consolas"/>
                <a:ea typeface="Consolas"/>
                <a:cs typeface="Consolas"/>
                <a:sym typeface="Consolas"/>
              </a:rPr>
              <a:t>0</a:t>
            </a:r>
            <a:r>
              <a:rPr lang="en" sz="1600">
                <a:solidFill>
                  <a:schemeClr val="dk1"/>
                </a:solidFill>
                <a:latin typeface="Consolas"/>
                <a:ea typeface="Consolas"/>
                <a:cs typeface="Consolas"/>
                <a:sym typeface="Consolas"/>
              </a:rPr>
              <a:t> &gt; 0</a:t>
            </a:r>
          </a:p>
        </p:txBody>
      </p:sp>
      <p:sp>
        <p:nvSpPr>
          <p:cNvPr id="1237" name="Shape 1237"/>
          <p:cNvSpPr txBox="1"/>
          <p:nvPr/>
        </p:nvSpPr>
        <p:spPr>
          <a:xfrm>
            <a:off x="49657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1238" name="Shape 1238"/>
          <p:cNvSpPr txBox="1"/>
          <p:nvPr/>
        </p:nvSpPr>
        <p:spPr>
          <a:xfrm>
            <a:off x="4451525" y="3631600"/>
            <a:ext cx="514200" cy="387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 sz="1600">
                <a:latin typeface="Consolas"/>
                <a:ea typeface="Consolas"/>
                <a:cs typeface="Consolas"/>
                <a:sym typeface="Consolas"/>
              </a:rPr>
              <a:t>3</a:t>
            </a:r>
          </a:p>
        </p:txBody>
      </p:sp>
      <p:sp>
        <p:nvSpPr>
          <p:cNvPr id="1239" name="Shape 1239"/>
          <p:cNvSpPr txBox="1"/>
          <p:nvPr/>
        </p:nvSpPr>
        <p:spPr>
          <a:xfrm>
            <a:off x="3925960" y="3615675"/>
            <a:ext cx="292500" cy="297900"/>
          </a:xfrm>
          <a:prstGeom prst="rect">
            <a:avLst/>
          </a:prstGeom>
          <a:noFill/>
          <a:ln>
            <a:noFill/>
          </a:ln>
        </p:spPr>
        <p:txBody>
          <a:bodyPr lIns="91425" tIns="91425" rIns="91425" bIns="91425" anchor="t" anchorCtr="0">
            <a:noAutofit/>
          </a:bodyPr>
          <a:lstStyle/>
          <a:p>
            <a:r>
              <a:rPr lang="en" sz="1600">
                <a:latin typeface="Consolas"/>
                <a:ea typeface="Consolas"/>
                <a:cs typeface="Consolas"/>
                <a:sym typeface="Consolas"/>
              </a:rPr>
              <a:t>p</a:t>
            </a:r>
          </a:p>
        </p:txBody>
      </p:sp>
      <p:sp>
        <p:nvSpPr>
          <p:cNvPr id="1241" name="Shape 1241"/>
          <p:cNvSpPr/>
          <p:nvPr/>
        </p:nvSpPr>
        <p:spPr>
          <a:xfrm>
            <a:off x="4718624" y="3504738"/>
            <a:ext cx="423402" cy="122223"/>
          </a:xfrm>
          <a:custGeom>
            <a:avLst/>
            <a:gdLst/>
            <a:ahLst/>
            <a:cxnLst/>
            <a:rect l="0" t="0" r="0" b="0"/>
            <a:pathLst>
              <a:path w="16470" h="9831" extrusionOk="0">
                <a:moveTo>
                  <a:pt x="16470" y="9831"/>
                </a:moveTo>
                <a:cubicBezTo>
                  <a:pt x="15314" y="8193"/>
                  <a:pt x="12280" y="54"/>
                  <a:pt x="9535" y="6"/>
                </a:cubicBezTo>
                <a:cubicBezTo>
                  <a:pt x="6790" y="-42"/>
                  <a:pt x="1589" y="7952"/>
                  <a:pt x="0" y="9542"/>
                </a:cubicBezTo>
              </a:path>
            </a:pathLst>
          </a:custGeom>
          <a:noFill/>
          <a:ln w="19050" cap="flat" cmpd="sng">
            <a:solidFill>
              <a:schemeClr val="dk2"/>
            </a:solidFill>
            <a:prstDash val="solid"/>
            <a:round/>
            <a:headEnd type="none" w="lg" len="lg"/>
            <a:tailEnd type="stealth" w="lg" len="lg"/>
          </a:ln>
        </p:spPr>
      </p:sp>
      <p:cxnSp>
        <p:nvCxnSpPr>
          <p:cNvPr id="1243" name="Shape 1243"/>
          <p:cNvCxnSpPr/>
          <p:nvPr/>
        </p:nvCxnSpPr>
        <p:spPr>
          <a:xfrm>
            <a:off x="4185118" y="3839200"/>
            <a:ext cx="266400" cy="4500"/>
          </a:xfrm>
          <a:prstGeom prst="straightConnector1">
            <a:avLst/>
          </a:prstGeom>
          <a:noFill/>
          <a:ln w="19050" cap="flat" cmpd="sng">
            <a:solidFill>
              <a:schemeClr val="dk2"/>
            </a:solidFill>
            <a:prstDash val="solid"/>
            <a:round/>
            <a:headEnd type="none" w="lg" len="lg"/>
            <a:tailEnd type="stealth" w="lg" len="lg"/>
          </a:ln>
        </p:spPr>
      </p:cxnSp>
      <p:cxnSp>
        <p:nvCxnSpPr>
          <p:cNvPr id="1245" name="Shape 1245"/>
          <p:cNvCxnSpPr/>
          <p:nvPr/>
        </p:nvCxnSpPr>
        <p:spPr>
          <a:xfrm>
            <a:off x="5669325" y="2441175"/>
            <a:ext cx="21600" cy="3145500"/>
          </a:xfrm>
          <a:prstGeom prst="straightConnector1">
            <a:avLst/>
          </a:prstGeom>
          <a:noFill/>
          <a:ln w="19050" cap="flat" cmpd="sng">
            <a:solidFill>
              <a:schemeClr val="dk2"/>
            </a:solidFill>
            <a:prstDash val="solid"/>
            <a:round/>
            <a:headEnd type="none" w="lg" len="lg"/>
            <a:tailEnd type="stealth" w="lg" len="lg"/>
          </a:ln>
        </p:spPr>
      </p:cxnSp>
      <p:cxnSp>
        <p:nvCxnSpPr>
          <p:cNvPr id="1246" name="Shape 1246"/>
          <p:cNvCxnSpPr/>
          <p:nvPr/>
        </p:nvCxnSpPr>
        <p:spPr>
          <a:xfrm>
            <a:off x="7469625" y="2441175"/>
            <a:ext cx="21600" cy="3145500"/>
          </a:xfrm>
          <a:prstGeom prst="straightConnector1">
            <a:avLst/>
          </a:prstGeom>
          <a:noFill/>
          <a:ln w="19050" cap="flat" cmpd="sng">
            <a:solidFill>
              <a:schemeClr val="dk2"/>
            </a:solidFill>
            <a:prstDash val="solid"/>
            <a:round/>
            <a:headEnd type="none" w="lg" len="lg"/>
            <a:tailEnd type="stealth" w="lg" len="lg"/>
          </a:ln>
        </p:spPr>
      </p:cxnSp>
      <p:sp>
        <p:nvSpPr>
          <p:cNvPr id="25" name="Shape 218"/>
          <p:cNvSpPr txBox="1">
            <a:spLocks/>
          </p:cNvSpPr>
          <p:nvPr/>
        </p:nvSpPr>
        <p:spPr>
          <a:xfrm>
            <a:off x="6577410" y="1612900"/>
            <a:ext cx="1806575"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Symbolic</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26" name="Shape 219"/>
          <p:cNvSpPr txBox="1">
            <a:spLocks/>
          </p:cNvSpPr>
          <p:nvPr/>
        </p:nvSpPr>
        <p:spPr>
          <a:xfrm>
            <a:off x="5596268" y="2366963"/>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symbolic</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7" name="Shape 220"/>
          <p:cNvSpPr txBox="1">
            <a:spLocks/>
          </p:cNvSpPr>
          <p:nvPr/>
        </p:nvSpPr>
        <p:spPr>
          <a:xfrm>
            <a:off x="7613389" y="2354388"/>
            <a:ext cx="1328737"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path</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condition</a:t>
            </a:r>
            <a:endParaRPr lang="en" sz="2000" dirty="0">
              <a:solidFill>
                <a:srgbClr val="0000FF"/>
              </a:solidFill>
              <a:ea typeface="Calibri Regular" charset="0"/>
              <a:cs typeface="Calibri Regular" charset="0"/>
              <a:sym typeface="Shadows Into Light"/>
            </a:endParaRPr>
          </a:p>
        </p:txBody>
      </p:sp>
      <p:sp>
        <p:nvSpPr>
          <p:cNvPr id="28" name="Shape 221"/>
          <p:cNvSpPr txBox="1">
            <a:spLocks/>
          </p:cNvSpPr>
          <p:nvPr/>
        </p:nvSpPr>
        <p:spPr>
          <a:xfrm>
            <a:off x="3925960" y="2366963"/>
            <a:ext cx="1715646"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concrete </a:t>
            </a:r>
          </a:p>
          <a:p>
            <a:pPr marL="0" indent="0" algn="ctr">
              <a:spcBef>
                <a:spcPts val="0"/>
              </a:spcBef>
              <a:buFont typeface="Arial"/>
              <a:buNone/>
            </a:pPr>
            <a:r>
              <a:rPr lang="en" sz="2000" dirty="0" smtClean="0">
                <a:solidFill>
                  <a:srgbClr val="0000FF"/>
                </a:solidFill>
                <a:ea typeface="Calibri Regular" charset="0"/>
                <a:cs typeface="Calibri Regular" charset="0"/>
                <a:sym typeface="Shadows Into Light"/>
              </a:rPr>
              <a:t>state</a:t>
            </a:r>
            <a:endParaRPr lang="en" sz="2000" dirty="0">
              <a:solidFill>
                <a:srgbClr val="0000FF"/>
              </a:solidFill>
              <a:ea typeface="Calibri Regular" charset="0"/>
              <a:cs typeface="Calibri Regular" charset="0"/>
              <a:sym typeface="Shadows Into Light"/>
            </a:endParaRPr>
          </a:p>
        </p:txBody>
      </p:sp>
      <p:sp>
        <p:nvSpPr>
          <p:cNvPr id="29" name="Shape 222"/>
          <p:cNvSpPr txBox="1">
            <a:spLocks/>
          </p:cNvSpPr>
          <p:nvPr/>
        </p:nvSpPr>
        <p:spPr>
          <a:xfrm>
            <a:off x="4646248" y="1612900"/>
            <a:ext cx="1897062" cy="622300"/>
          </a:xfrm>
          <a:prstGeom prst="rect">
            <a:avLst/>
          </a:prstGeom>
          <a:noFill/>
          <a:ln>
            <a:noFill/>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Concrete </a:t>
            </a:r>
          </a:p>
          <a:p>
            <a:pPr marL="0" indent="0" algn="ctr">
              <a:spcBef>
                <a:spcPts val="0"/>
              </a:spcBef>
              <a:buFont typeface="Arial"/>
              <a:buNone/>
            </a:pPr>
            <a:r>
              <a:rPr lang="en" sz="2200" dirty="0" smtClean="0">
                <a:solidFill>
                  <a:srgbClr val="000000"/>
                </a:solidFill>
                <a:ea typeface="Calibri Regular" charset="0"/>
                <a:cs typeface="Calibri Regular" charset="0"/>
                <a:sym typeface="Shadows Into Light"/>
              </a:rPr>
              <a:t>Execution</a:t>
            </a:r>
            <a:endParaRPr lang="en" sz="2200" dirty="0">
              <a:solidFill>
                <a:srgbClr val="000000"/>
              </a:solidFill>
              <a:ea typeface="Calibri Regular" charset="0"/>
              <a:cs typeface="Calibri Regular" charset="0"/>
              <a:sym typeface="Shadows Into Light"/>
            </a:endParaRPr>
          </a:p>
        </p:txBody>
      </p:sp>
      <p:sp>
        <p:nvSpPr>
          <p:cNvPr id="30" name="Shape 1199"/>
          <p:cNvSpPr txBox="1">
            <a:spLocks/>
          </p:cNvSpPr>
          <p:nvPr/>
        </p:nvSpPr>
        <p:spPr>
          <a:xfrm>
            <a:off x="381000" y="1552900"/>
            <a:ext cx="3549918" cy="430180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ctr"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1400" dirty="0" err="1" smtClean="0">
                <a:latin typeface="Consolas"/>
                <a:ea typeface="Consolas"/>
                <a:cs typeface="Consolas"/>
                <a:sym typeface="Consolas"/>
              </a:rPr>
              <a:t>typedef</a:t>
            </a: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data;</a:t>
            </a:r>
          </a:p>
          <a:p>
            <a:pPr marL="0" indent="0">
              <a:spcBef>
                <a:spcPts val="590"/>
              </a:spcBef>
              <a:buFont typeface="Arial"/>
              <a:buNone/>
            </a:pPr>
            <a:r>
              <a:rPr lang="en" sz="1400" dirty="0" smtClean="0">
                <a:latin typeface="Consolas"/>
                <a:ea typeface="Consolas"/>
                <a:cs typeface="Consolas"/>
                <a:sym typeface="Consolas"/>
              </a:rPr>
              <a:t>	</a:t>
            </a:r>
            <a:r>
              <a:rPr lang="en" sz="1400" dirty="0" err="1" smtClean="0">
                <a:latin typeface="Consolas"/>
                <a:ea typeface="Consolas"/>
                <a:cs typeface="Consolas"/>
                <a:sym typeface="Consolas"/>
              </a:rPr>
              <a:t>struct</a:t>
            </a:r>
            <a:r>
              <a:rPr lang="en" sz="1400" dirty="0" smtClean="0">
                <a:latin typeface="Consolas"/>
                <a:ea typeface="Consolas"/>
                <a:cs typeface="Consolas"/>
                <a:sym typeface="Consolas"/>
              </a:rPr>
              <a:t> cell *next;</a:t>
            </a:r>
          </a:p>
          <a:p>
            <a:pPr marL="0" indent="0">
              <a:spcBef>
                <a:spcPts val="590"/>
              </a:spcBef>
              <a:buFont typeface="Arial"/>
              <a:buNone/>
            </a:pPr>
            <a:r>
              <a:rPr lang="en" sz="1400" dirty="0" smtClean="0">
                <a:latin typeface="Consolas"/>
                <a:ea typeface="Consolas"/>
                <a:cs typeface="Consolas"/>
                <a:sym typeface="Consolas"/>
              </a:rPr>
              <a:t>} cell;</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foo(</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v) { return 2*v + 1; }</a:t>
            </a:r>
          </a:p>
          <a:p>
            <a:pPr marL="0" indent="0">
              <a:spcBef>
                <a:spcPts val="590"/>
              </a:spcBef>
              <a:buFont typeface="Arial"/>
              <a:buNone/>
            </a:pPr>
            <a:r>
              <a:rPr lang="en" sz="1400" dirty="0" smtClean="0">
                <a:latin typeface="Consolas"/>
                <a:ea typeface="Consolas"/>
                <a:cs typeface="Consolas"/>
                <a:sym typeface="Consolas"/>
              </a:rPr>
              <a:t/>
            </a:r>
            <a:br>
              <a:rPr lang="en" sz="1400" dirty="0" smtClean="0">
                <a:latin typeface="Consolas"/>
                <a:ea typeface="Consolas"/>
                <a:cs typeface="Consolas"/>
                <a:sym typeface="Consolas"/>
              </a:rPr>
            </a:b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a:t>
            </a:r>
            <a:r>
              <a:rPr lang="en" sz="1400" dirty="0" err="1" smtClean="0">
                <a:solidFill>
                  <a:srgbClr val="FF0000"/>
                </a:solidFill>
                <a:latin typeface="Consolas"/>
                <a:ea typeface="Consolas"/>
                <a:cs typeface="Consolas"/>
                <a:sym typeface="Consolas"/>
              </a:rPr>
              <a:t>test_me</a:t>
            </a:r>
            <a:r>
              <a:rPr lang="en" sz="1400" dirty="0" smtClean="0">
                <a:latin typeface="Consolas"/>
                <a:ea typeface="Consolas"/>
                <a:cs typeface="Consolas"/>
                <a:sym typeface="Consolas"/>
              </a:rPr>
              <a:t>(</a:t>
            </a:r>
            <a:r>
              <a:rPr lang="en" sz="1400" dirty="0" err="1" smtClean="0">
                <a:latin typeface="Consolas"/>
                <a:ea typeface="Consolas"/>
                <a:cs typeface="Consolas"/>
                <a:sym typeface="Consolas"/>
              </a:rPr>
              <a:t>int</a:t>
            </a:r>
            <a:r>
              <a:rPr lang="en" sz="1400" dirty="0" smtClean="0">
                <a:latin typeface="Consolas"/>
                <a:ea typeface="Consolas"/>
                <a:cs typeface="Consolas"/>
                <a:sym typeface="Consolas"/>
              </a:rPr>
              <a:t> x, cell *p) {</a:t>
            </a:r>
          </a:p>
          <a:p>
            <a:pPr marL="0" indent="0">
              <a:spcBef>
                <a:spcPts val="590"/>
              </a:spcBef>
              <a:buFont typeface="Arial"/>
              <a:buNone/>
            </a:pPr>
            <a:r>
              <a:rPr lang="en" sz="1400" dirty="0" smtClean="0">
                <a:latin typeface="Consolas"/>
                <a:ea typeface="Consolas"/>
                <a:cs typeface="Consolas"/>
                <a:sym typeface="Consolas"/>
              </a:rPr>
              <a:t>   if (x &gt; 0)</a:t>
            </a:r>
          </a:p>
          <a:p>
            <a:pPr marL="0" indent="0">
              <a:spcBef>
                <a:spcPts val="590"/>
              </a:spcBef>
              <a:buFont typeface="Arial"/>
              <a:buNone/>
            </a:pPr>
            <a:r>
              <a:rPr lang="en" sz="1400" dirty="0" smtClean="0">
                <a:latin typeface="Consolas"/>
                <a:ea typeface="Consolas"/>
                <a:cs typeface="Consolas"/>
                <a:sym typeface="Consolas"/>
              </a:rPr>
              <a:t>      if (p != NULL)</a:t>
            </a:r>
          </a:p>
          <a:p>
            <a:pPr marL="0" indent="0">
              <a:spcBef>
                <a:spcPts val="590"/>
              </a:spcBef>
              <a:buFont typeface="Arial"/>
              <a:buNone/>
            </a:pPr>
            <a:r>
              <a:rPr lang="en" sz="1400" dirty="0" smtClean="0">
                <a:latin typeface="Consolas"/>
                <a:ea typeface="Consolas"/>
                <a:cs typeface="Consolas"/>
                <a:sym typeface="Consolas"/>
              </a:rPr>
              <a:t>         if (foo(x) == p-&gt;data)</a:t>
            </a:r>
          </a:p>
          <a:p>
            <a:pPr marL="0" indent="0">
              <a:spcBef>
                <a:spcPts val="590"/>
              </a:spcBef>
              <a:buFont typeface="Arial"/>
              <a:buNone/>
            </a:pPr>
            <a:r>
              <a:rPr lang="en" sz="1400" dirty="0" smtClean="0">
                <a:latin typeface="Consolas"/>
                <a:ea typeface="Consolas"/>
                <a:cs typeface="Consolas"/>
                <a:sym typeface="Consolas"/>
              </a:rPr>
              <a:t>            if (p-&gt;next == p)</a:t>
            </a:r>
          </a:p>
          <a:p>
            <a:pPr marL="0" indent="0">
              <a:spcBef>
                <a:spcPts val="590"/>
              </a:spcBef>
              <a:buFont typeface="Arial"/>
              <a:buNone/>
            </a:pPr>
            <a:r>
              <a:rPr lang="en" sz="1400" dirty="0" smtClean="0">
                <a:latin typeface="Consolas"/>
                <a:ea typeface="Consolas"/>
                <a:cs typeface="Consolas"/>
                <a:sym typeface="Consolas"/>
              </a:rPr>
              <a:t>               </a:t>
            </a:r>
            <a:r>
              <a:rPr lang="en" sz="1400" dirty="0" smtClean="0">
                <a:solidFill>
                  <a:srgbClr val="FF0000"/>
                </a:solidFill>
                <a:latin typeface="Consolas"/>
                <a:ea typeface="Consolas"/>
                <a:cs typeface="Consolas"/>
                <a:sym typeface="Consolas"/>
              </a:rPr>
              <a:t>ERROR;</a:t>
            </a:r>
          </a:p>
          <a:p>
            <a:pPr marL="0" indent="0">
              <a:spcBef>
                <a:spcPts val="590"/>
              </a:spcBef>
              <a:buFont typeface="Arial"/>
              <a:buNone/>
            </a:pPr>
            <a:r>
              <a:rPr lang="en" sz="1400" dirty="0" smtClean="0">
                <a:latin typeface="Consolas"/>
                <a:ea typeface="Consolas"/>
                <a:cs typeface="Consolas"/>
                <a:sym typeface="Consolas"/>
              </a:rPr>
              <a:t>   return 0;</a:t>
            </a:r>
          </a:p>
          <a:p>
            <a:pPr marL="0" indent="0">
              <a:spcBef>
                <a:spcPts val="590"/>
              </a:spcBef>
              <a:buFont typeface="Arial"/>
              <a:buNone/>
            </a:pPr>
            <a:r>
              <a:rPr lang="en" sz="1400" dirty="0" smtClean="0">
                <a:latin typeface="Consolas"/>
                <a:ea typeface="Consolas"/>
                <a:cs typeface="Consolas"/>
                <a:sym typeface="Consolas"/>
              </a:rPr>
              <a:t>}</a:t>
            </a:r>
          </a:p>
        </p:txBody>
      </p:sp>
      <p:sp>
        <p:nvSpPr>
          <p:cNvPr id="31" name="Shape 637"/>
          <p:cNvSpPr/>
          <p:nvPr/>
        </p:nvSpPr>
        <p:spPr>
          <a:xfrm>
            <a:off x="2702399" y="5181417"/>
            <a:ext cx="2351325" cy="1409883"/>
          </a:xfrm>
          <a:prstGeom prst="irregularSeal1">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mn-lt"/>
                <a:ea typeface="Calibri Regular" charset="0"/>
                <a:cs typeface="Calibri Regular" charset="0"/>
                <a:sym typeface="Shadows Into Light"/>
              </a:rPr>
              <a:t>Program Error</a:t>
            </a:r>
          </a:p>
        </p:txBody>
      </p:sp>
      <p:sp>
        <p:nvSpPr>
          <p:cNvPr id="35" name="Shape 1240"/>
          <p:cNvSpPr txBox="1"/>
          <p:nvPr/>
        </p:nvSpPr>
        <p:spPr>
          <a:xfrm>
            <a:off x="4318520" y="3020025"/>
            <a:ext cx="1014300" cy="424200"/>
          </a:xfrm>
          <a:prstGeom prst="rect">
            <a:avLst/>
          </a:prstGeom>
          <a:noFill/>
          <a:ln>
            <a:noFill/>
          </a:ln>
        </p:spPr>
        <p:txBody>
          <a:bodyPr lIns="91425" tIns="91425" rIns="91425" bIns="91425" anchor="t" anchorCtr="0">
            <a:noAutofit/>
          </a:bodyPr>
          <a:lstStyle/>
          <a:p>
            <a:pPr algn="ctr"/>
            <a:r>
              <a:rPr lang="en" sz="1600" dirty="0">
                <a:solidFill>
                  <a:schemeClr val="dk1"/>
                </a:solidFill>
                <a:latin typeface="Consolas"/>
                <a:ea typeface="Consolas"/>
                <a:cs typeface="Consolas"/>
                <a:sym typeface="Consolas"/>
              </a:rPr>
              <a:t>x = 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4"/>
                                        </p:tgtEl>
                                        <p:attrNameLst>
                                          <p:attrName>style.visibility</p:attrName>
                                        </p:attrNameLst>
                                      </p:cBhvr>
                                      <p:to>
                                        <p:strVal val="visible"/>
                                      </p:to>
                                    </p:set>
                                    <p:animEffect transition="in" filter="dissolve">
                                      <p:cBhvr>
                                        <p:cTn id="7" dur="500"/>
                                        <p:tgtEl>
                                          <p:spTgt spid="12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 grpId="0"/>
      <p:bldP spid="3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4" name="Shape 125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Approach in a Nutshell</a:t>
            </a:r>
          </a:p>
        </p:txBody>
      </p:sp>
      <p:sp>
        <p:nvSpPr>
          <p:cNvPr id="1253" name="Shape 1253"/>
          <p:cNvSpPr txBox="1">
            <a:spLocks noGrp="1"/>
          </p:cNvSpPr>
          <p:nvPr>
            <p:ph idx="1"/>
          </p:nvPr>
        </p:nvSpPr>
        <p:spPr>
          <a:xfrm>
            <a:off x="292100" y="1511301"/>
            <a:ext cx="8547100" cy="4851399"/>
          </a:xfrm>
          <a:prstGeom prst="rect">
            <a:avLst/>
          </a:prstGeom>
          <a:noFill/>
          <a:ln>
            <a:noFill/>
          </a:ln>
        </p:spPr>
        <p:txBody>
          <a:bodyPr vert="horz" lIns="91425" tIns="45700" rIns="91425" bIns="45700" rtlCol="0" anchor="t" anchorCtr="0">
            <a:noAutofit/>
          </a:bodyPr>
          <a:lstStyle/>
          <a:p>
            <a:pPr marL="400050" indent="-342900">
              <a:spcBef>
                <a:spcPts val="590"/>
              </a:spcBef>
              <a:buClr>
                <a:schemeClr val="dk1"/>
              </a:buClr>
              <a:buSzPct val="100000"/>
            </a:pPr>
            <a:r>
              <a:rPr lang="en" sz="2800" dirty="0">
                <a:ea typeface="Calibri Regular" charset="0"/>
                <a:cs typeface="Calibri Regular" charset="0"/>
                <a:sym typeface="Shadows Into Light"/>
              </a:rPr>
              <a:t>Generate concrete inputs, each taking different program </a:t>
            </a:r>
            <a:r>
              <a:rPr lang="en" sz="2800" dirty="0" smtClean="0">
                <a:ea typeface="Calibri Regular" charset="0"/>
                <a:cs typeface="Calibri Regular" charset="0"/>
                <a:sym typeface="Shadows Into Light"/>
              </a:rPr>
              <a:t>path</a:t>
            </a:r>
            <a:endParaRPr lang="en-US" sz="2800" dirty="0" smtClean="0">
              <a:ea typeface="Calibri Regular" charset="0"/>
              <a:cs typeface="Calibri Regular" charset="0"/>
              <a:sym typeface="Shadows Into Light"/>
            </a:endParaRPr>
          </a:p>
          <a:p>
            <a:pPr marL="400050" indent="-342900">
              <a:spcBef>
                <a:spcPts val="590"/>
              </a:spcBef>
              <a:buClr>
                <a:schemeClr val="dk1"/>
              </a:buClr>
              <a:buSzPct val="100000"/>
            </a:pPr>
            <a:endParaRPr lang="en-US" sz="1000" dirty="0">
              <a:ea typeface="Calibri Regular" charset="0"/>
              <a:cs typeface="Calibri Regular" charset="0"/>
              <a:sym typeface="Shadows Into Light"/>
            </a:endParaRPr>
          </a:p>
          <a:p>
            <a:pPr marL="400050" indent="-342900">
              <a:spcBef>
                <a:spcPts val="590"/>
              </a:spcBef>
              <a:buClr>
                <a:schemeClr val="dk1"/>
              </a:buClr>
              <a:buSzPct val="100000"/>
            </a:pPr>
            <a:r>
              <a:rPr lang="en" sz="2800" dirty="0" smtClean="0">
                <a:ea typeface="Calibri Regular" charset="0"/>
                <a:cs typeface="Calibri Regular" charset="0"/>
                <a:sym typeface="Shadows Into Light"/>
              </a:rPr>
              <a:t>On </a:t>
            </a:r>
            <a:r>
              <a:rPr lang="en" sz="2800" dirty="0">
                <a:ea typeface="Calibri Regular" charset="0"/>
                <a:cs typeface="Calibri Regular" charset="0"/>
                <a:sym typeface="Shadows Into Light"/>
              </a:rPr>
              <a:t>each input, execute program both </a:t>
            </a:r>
            <a:r>
              <a:rPr lang="en" sz="2800" dirty="0">
                <a:solidFill>
                  <a:schemeClr val="accent6"/>
                </a:solidFill>
                <a:ea typeface="Calibri Regular" charset="0"/>
                <a:cs typeface="Calibri Regular" charset="0"/>
                <a:sym typeface="Shadows Into Light"/>
              </a:rPr>
              <a:t>concretely </a:t>
            </a:r>
            <a:r>
              <a:rPr lang="en" sz="2800" dirty="0">
                <a:ea typeface="Calibri Regular" charset="0"/>
                <a:cs typeface="Calibri Regular" charset="0"/>
                <a:sym typeface="Shadows Into Light"/>
              </a:rPr>
              <a:t>and </a:t>
            </a:r>
            <a:r>
              <a:rPr lang="en" sz="2800" dirty="0" smtClean="0">
                <a:solidFill>
                  <a:schemeClr val="accent6"/>
                </a:solidFill>
                <a:ea typeface="Calibri Regular" charset="0"/>
                <a:cs typeface="Calibri Regular" charset="0"/>
                <a:sym typeface="Shadows Into Light"/>
              </a:rPr>
              <a:t>symbolically</a:t>
            </a:r>
            <a:endParaRPr lang="en-US" sz="2800" dirty="0" smtClean="0">
              <a:solidFill>
                <a:schemeClr val="accent6"/>
              </a:solidFill>
              <a:ea typeface="Calibri Regular" charset="0"/>
              <a:cs typeface="Calibri Regular" charset="0"/>
              <a:sym typeface="Shadows Into Light"/>
            </a:endParaRPr>
          </a:p>
          <a:p>
            <a:pPr marL="400050" indent="-342900">
              <a:spcBef>
                <a:spcPts val="590"/>
              </a:spcBef>
              <a:buClr>
                <a:schemeClr val="dk1"/>
              </a:buClr>
              <a:buSzPct val="100000"/>
            </a:pPr>
            <a:endParaRPr lang="en-US" sz="1000" dirty="0" smtClean="0">
              <a:solidFill>
                <a:schemeClr val="accent2"/>
              </a:solidFill>
              <a:ea typeface="Calibri Regular" charset="0"/>
              <a:cs typeface="Calibri Regular" charset="0"/>
              <a:sym typeface="Shadows Into Light"/>
            </a:endParaRPr>
          </a:p>
          <a:p>
            <a:pPr marL="400050" indent="-342900">
              <a:spcBef>
                <a:spcPts val="590"/>
              </a:spcBef>
              <a:buClr>
                <a:schemeClr val="dk1"/>
              </a:buClr>
              <a:buSzPct val="100000"/>
            </a:pPr>
            <a:r>
              <a:rPr lang="en" sz="2800" dirty="0" smtClean="0">
                <a:ea typeface="Calibri Regular" charset="0"/>
                <a:cs typeface="Calibri Regular" charset="0"/>
                <a:sym typeface="Shadows Into Light"/>
              </a:rPr>
              <a:t>Both </a:t>
            </a:r>
            <a:r>
              <a:rPr lang="en" sz="2800" dirty="0">
                <a:solidFill>
                  <a:schemeClr val="accent6"/>
                </a:solidFill>
                <a:ea typeface="Calibri Regular" charset="0"/>
                <a:cs typeface="Calibri Regular" charset="0"/>
                <a:sym typeface="Shadows Into Light"/>
              </a:rPr>
              <a:t>cooperate </a:t>
            </a:r>
            <a:r>
              <a:rPr lang="en" sz="2800" dirty="0">
                <a:ea typeface="Calibri Regular" charset="0"/>
                <a:cs typeface="Calibri Regular" charset="0"/>
                <a:sym typeface="Shadows Into Light"/>
              </a:rPr>
              <a:t>with each other:</a:t>
            </a:r>
          </a:p>
          <a:p>
            <a:pPr lvl="1">
              <a:spcBef>
                <a:spcPts val="590"/>
              </a:spcBef>
              <a:buClr>
                <a:schemeClr val="dk1"/>
              </a:buClr>
              <a:buSzPct val="100000"/>
              <a:buFont typeface="Shadows Into Light"/>
              <a:buChar char="–"/>
            </a:pPr>
            <a:r>
              <a:rPr lang="en" sz="2500" dirty="0">
                <a:ea typeface="Calibri Regular" charset="0"/>
                <a:cs typeface="Calibri Regular" charset="0"/>
                <a:sym typeface="Shadows Into Light"/>
              </a:rPr>
              <a:t>Concrete execution </a:t>
            </a:r>
            <a:r>
              <a:rPr lang="en" sz="2500" dirty="0">
                <a:solidFill>
                  <a:schemeClr val="accent6"/>
                </a:solidFill>
                <a:ea typeface="Calibri Regular" charset="0"/>
                <a:cs typeface="Calibri Regular" charset="0"/>
                <a:sym typeface="Shadows Into Light"/>
              </a:rPr>
              <a:t>guides </a:t>
            </a:r>
            <a:r>
              <a:rPr lang="en" sz="2500" dirty="0">
                <a:ea typeface="Calibri Regular" charset="0"/>
                <a:cs typeface="Calibri Regular" charset="0"/>
                <a:sym typeface="Shadows Into Light"/>
              </a:rPr>
              <a:t>symbolic execution</a:t>
            </a:r>
          </a:p>
          <a:p>
            <a:pPr lvl="2">
              <a:spcBef>
                <a:spcPts val="590"/>
              </a:spcBef>
              <a:buSzPct val="100000"/>
              <a:buFont typeface="Shadows Into Light"/>
            </a:pPr>
            <a:r>
              <a:rPr lang="en" sz="2500" dirty="0">
                <a:ea typeface="Calibri Regular" charset="0"/>
                <a:cs typeface="Calibri Regular" charset="0"/>
                <a:sym typeface="Shadows Into Light"/>
              </a:rPr>
              <a:t>Enables it to overcome incompleteness of theorem prover</a:t>
            </a:r>
          </a:p>
          <a:p>
            <a:pPr lvl="1">
              <a:spcBef>
                <a:spcPts val="590"/>
              </a:spcBef>
              <a:buClr>
                <a:schemeClr val="dk1"/>
              </a:buClr>
              <a:buSzPct val="100000"/>
              <a:buFont typeface="Shadows Into Light"/>
              <a:buChar char="–"/>
            </a:pPr>
            <a:r>
              <a:rPr lang="en" sz="2500" dirty="0">
                <a:ea typeface="Calibri Regular" charset="0"/>
                <a:cs typeface="Calibri Regular" charset="0"/>
                <a:sym typeface="Shadows Into Light"/>
              </a:rPr>
              <a:t>Symbolic execution </a:t>
            </a:r>
            <a:r>
              <a:rPr lang="en" sz="2500" dirty="0">
                <a:solidFill>
                  <a:schemeClr val="accent6"/>
                </a:solidFill>
                <a:ea typeface="Calibri Regular" charset="0"/>
                <a:cs typeface="Calibri Regular" charset="0"/>
                <a:sym typeface="Shadows Into Light"/>
              </a:rPr>
              <a:t>guides</a:t>
            </a:r>
            <a:r>
              <a:rPr lang="en" sz="2500" dirty="0">
                <a:solidFill>
                  <a:schemeClr val="accent2"/>
                </a:solidFill>
                <a:ea typeface="Calibri Regular" charset="0"/>
                <a:cs typeface="Calibri Regular" charset="0"/>
                <a:sym typeface="Shadows Into Light"/>
              </a:rPr>
              <a:t> </a:t>
            </a:r>
            <a:r>
              <a:rPr lang="en" sz="2500" dirty="0">
                <a:solidFill>
                  <a:srgbClr val="000000"/>
                </a:solidFill>
                <a:ea typeface="Calibri Regular" charset="0"/>
                <a:cs typeface="Calibri Regular" charset="0"/>
                <a:sym typeface="Shadows Into Light"/>
              </a:rPr>
              <a:t>generation of</a:t>
            </a:r>
            <a:r>
              <a:rPr lang="en" sz="2500" dirty="0">
                <a:ea typeface="Calibri Regular" charset="0"/>
                <a:cs typeface="Calibri Regular" charset="0"/>
                <a:sym typeface="Shadows Into Light"/>
              </a:rPr>
              <a:t> concrete inputs</a:t>
            </a:r>
          </a:p>
          <a:p>
            <a:pPr lvl="2">
              <a:spcBef>
                <a:spcPts val="590"/>
              </a:spcBef>
              <a:buSzPct val="100000"/>
              <a:buFont typeface="Shadows Into Light"/>
            </a:pPr>
            <a:r>
              <a:rPr lang="en" sz="2500" dirty="0">
                <a:ea typeface="Calibri Regular" charset="0"/>
                <a:cs typeface="Calibri Regular" charset="0"/>
                <a:sym typeface="Shadows Into Light"/>
              </a:rPr>
              <a:t>Increases program code coverage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5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5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9" name="Shape 1277"/>
          <p:cNvSpPr txBox="1">
            <a:spLocks noGrp="1"/>
          </p:cNvSpPr>
          <p:nvPr>
            <p:ph idx="1"/>
          </p:nvPr>
        </p:nvSpPr>
        <p:spPr>
          <a:xfrm>
            <a:off x="258525" y="1413750"/>
            <a:ext cx="8428275" cy="5025150"/>
          </a:xfrm>
          <a:prstGeom prst="rect">
            <a:avLst/>
          </a:prstGeom>
          <a:noFill/>
          <a:ln>
            <a:noFill/>
          </a:ln>
        </p:spPr>
        <p:txBody>
          <a:bodyPr vert="horz" lIns="91425" tIns="45700" rIns="91425" bIns="45700" rtlCol="0" anchor="t" anchorCtr="0">
            <a:noAutofit/>
          </a:bodyPr>
          <a:lstStyle/>
          <a:p>
            <a:pPr>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testing approach of DSE is:</a:t>
            </a:r>
          </a:p>
          <a:p>
            <a:pPr marL="0" indent="-69850">
              <a:spcBef>
                <a:spcPts val="590"/>
              </a:spcBef>
              <a:buClr>
                <a:srgbClr val="000000"/>
              </a:buClr>
              <a:buSzPct val="47826"/>
              <a:buNone/>
            </a:pPr>
            <a:r>
              <a:rPr lang="en" sz="2600" dirty="0">
                <a:ea typeface="Calibri Regular" charset="0"/>
                <a:cs typeface="Calibri Regular" charset="0"/>
                <a:sym typeface="Shadows Into Light"/>
              </a:rPr>
              <a:t>            Automated, black-box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Manual, black-box</a:t>
            </a:r>
            <a:br>
              <a:rPr lang="en" sz="2600" dirty="0">
                <a:ea typeface="Calibri Regular" charset="0"/>
                <a:cs typeface="Calibri Regular" charset="0"/>
                <a:sym typeface="Shadows Into Light"/>
              </a:rPr>
            </a:br>
            <a:r>
              <a:rPr lang="en"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Automated</a:t>
            </a:r>
            <a:r>
              <a:rPr lang="en" sz="2600" dirty="0">
                <a:ea typeface="Calibri Regular" charset="0"/>
                <a:cs typeface="Calibri Regular" charset="0"/>
                <a:sym typeface="Shadows Into Light"/>
              </a:rPr>
              <a:t>, white-box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Manual, white-box</a:t>
            </a:r>
          </a:p>
          <a:p>
            <a:pPr marL="0" indent="0">
              <a:spcBef>
                <a:spcPts val="590"/>
              </a:spcBef>
              <a:buNone/>
            </a:pPr>
            <a:endParaRPr sz="1000" dirty="0">
              <a:ea typeface="Calibri Regular" charset="0"/>
              <a:cs typeface="Calibri Regular" charset="0"/>
              <a:sym typeface="Shadows Into Light"/>
            </a:endParaRPr>
          </a:p>
          <a:p>
            <a:pPr marL="342900" indent="-285750">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input search of DSE is</a:t>
            </a:r>
            <a:r>
              <a:rPr lang="en" sz="2600" dirty="0" smtClean="0">
                <a:ea typeface="Calibri Regular" charset="0"/>
                <a:cs typeface="Calibri Regular" charset="0"/>
                <a:sym typeface="Shadows Into Light"/>
              </a:rPr>
              <a:t>:</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Randomized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Systematic</a:t>
            </a:r>
            <a:endParaRPr lang="en" sz="2600" dirty="0">
              <a:ea typeface="Calibri Regular" charset="0"/>
              <a:cs typeface="Calibri Regular" charset="0"/>
              <a:sym typeface="Shadows Into Light"/>
            </a:endParaRPr>
          </a:p>
          <a:p>
            <a:pPr marL="0" indent="0">
              <a:spcBef>
                <a:spcPts val="590"/>
              </a:spcBef>
              <a:buNone/>
            </a:pPr>
            <a:endParaRPr sz="1000" dirty="0">
              <a:ea typeface="Calibri Regular" charset="0"/>
              <a:cs typeface="Calibri Regular" charset="0"/>
              <a:sym typeface="Shadows Into Light"/>
            </a:endParaRPr>
          </a:p>
          <a:p>
            <a:pPr>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static analysis of DSE is:</a:t>
            </a:r>
          </a:p>
          <a:p>
            <a:pPr marL="0" indent="0">
              <a:spcBef>
                <a:spcPts val="590"/>
              </a:spcBef>
              <a:buNone/>
            </a:pPr>
            <a:r>
              <a:rPr lang="en"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Flow-insensitive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Flow-sensitive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Path-sensitive</a:t>
            </a:r>
            <a:endParaRPr lang="en" sz="2600" dirty="0">
              <a:ea typeface="Calibri Regular" charset="0"/>
              <a:cs typeface="Calibri Regular" charset="0"/>
              <a:sym typeface="Shadows Into Light"/>
            </a:endParaRPr>
          </a:p>
          <a:p>
            <a:pPr marL="0" indent="0">
              <a:spcBef>
                <a:spcPts val="590"/>
              </a:spcBef>
              <a:buNone/>
            </a:pPr>
            <a:endParaRPr sz="1000" dirty="0">
              <a:ea typeface="Calibri Regular" charset="0"/>
              <a:cs typeface="Calibri Regular" charset="0"/>
              <a:sym typeface="Shadows Into Light"/>
            </a:endParaRPr>
          </a:p>
          <a:p>
            <a:pPr marL="342900" indent="-285750">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instrumentation in DSE is</a:t>
            </a:r>
            <a:r>
              <a:rPr lang="en" sz="2600" dirty="0" smtClean="0">
                <a:ea typeface="Calibri Regular" charset="0"/>
                <a:cs typeface="Calibri Regular" charset="0"/>
                <a:sym typeface="Shadows Into Light"/>
              </a:rPr>
              <a:t>:</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     </a:t>
            </a:r>
            <a:r>
              <a:rPr lang="en-US"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Sampled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Non-sampled</a:t>
            </a:r>
            <a:endParaRPr lang="en" sz="2600" dirty="0">
              <a:ea typeface="Calibri Regular" charset="0"/>
              <a:cs typeface="Calibri Regular" charset="0"/>
              <a:sym typeface="Shadows Into Light"/>
            </a:endParaRPr>
          </a:p>
        </p:txBody>
      </p:sp>
      <p:sp>
        <p:nvSpPr>
          <p:cNvPr id="1276" name="Shape 127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Characteristics of DSE</a:t>
            </a:r>
          </a:p>
        </p:txBody>
      </p:sp>
      <p:sp>
        <p:nvSpPr>
          <p:cNvPr id="1278" name="Shape 1278"/>
          <p:cNvSpPr/>
          <p:nvPr/>
        </p:nvSpPr>
        <p:spPr>
          <a:xfrm>
            <a:off x="3516411" y="463366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79" name="Shape 1279"/>
          <p:cNvSpPr/>
          <p:nvPr/>
        </p:nvSpPr>
        <p:spPr>
          <a:xfrm>
            <a:off x="6165328" y="46491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1" name="Shape 1281"/>
          <p:cNvSpPr/>
          <p:nvPr/>
        </p:nvSpPr>
        <p:spPr>
          <a:xfrm>
            <a:off x="630283" y="463366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2" name="Shape 1282"/>
          <p:cNvSpPr/>
          <p:nvPr/>
        </p:nvSpPr>
        <p:spPr>
          <a:xfrm>
            <a:off x="5011783" y="1962343"/>
            <a:ext cx="356400" cy="3311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3" name="Shape 1283"/>
          <p:cNvSpPr/>
          <p:nvPr/>
        </p:nvSpPr>
        <p:spPr>
          <a:xfrm>
            <a:off x="5011783" y="2400350"/>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4" name="Shape 1284"/>
          <p:cNvSpPr/>
          <p:nvPr/>
        </p:nvSpPr>
        <p:spPr>
          <a:xfrm>
            <a:off x="719183" y="1962343"/>
            <a:ext cx="356400" cy="3311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5" name="Shape 1285"/>
          <p:cNvSpPr/>
          <p:nvPr/>
        </p:nvSpPr>
        <p:spPr>
          <a:xfrm>
            <a:off x="719183" y="2400350"/>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6" name="Shape 1286"/>
          <p:cNvSpPr/>
          <p:nvPr/>
        </p:nvSpPr>
        <p:spPr>
          <a:xfrm>
            <a:off x="3528464" y="348163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7" name="Shape 1287"/>
          <p:cNvSpPr/>
          <p:nvPr/>
        </p:nvSpPr>
        <p:spPr>
          <a:xfrm>
            <a:off x="731237" y="347661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9" name="Shape 1289"/>
          <p:cNvSpPr/>
          <p:nvPr/>
        </p:nvSpPr>
        <p:spPr>
          <a:xfrm>
            <a:off x="634588" y="575619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20" name="Shape 1288"/>
          <p:cNvSpPr/>
          <p:nvPr/>
        </p:nvSpPr>
        <p:spPr>
          <a:xfrm>
            <a:off x="3474866" y="574068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lgn="ctr">
              <a:spcBef>
                <a:spcPts val="640"/>
              </a:spcBef>
              <a:buClr>
                <a:schemeClr val="dk1"/>
              </a:buClr>
            </a:pPr>
            <a:endParaRPr/>
          </a:p>
        </p:txBody>
      </p:sp>
    </p:spTree>
    <p:extLst>
      <p:ext uri="{BB962C8B-B14F-4D97-AF65-F5344CB8AC3E}">
        <p14:creationId xmlns:p14="http://schemas.microsoft.com/office/powerpoint/2010/main" val="9072092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9" name="Shape 1277"/>
          <p:cNvSpPr txBox="1">
            <a:spLocks noGrp="1"/>
          </p:cNvSpPr>
          <p:nvPr>
            <p:ph idx="1"/>
          </p:nvPr>
        </p:nvSpPr>
        <p:spPr>
          <a:xfrm>
            <a:off x="258525" y="1413750"/>
            <a:ext cx="8428275" cy="5025150"/>
          </a:xfrm>
          <a:prstGeom prst="rect">
            <a:avLst/>
          </a:prstGeom>
          <a:noFill/>
          <a:ln>
            <a:noFill/>
          </a:ln>
        </p:spPr>
        <p:txBody>
          <a:bodyPr vert="horz" lIns="91425" tIns="45700" rIns="91425" bIns="45700" rtlCol="0" anchor="t" anchorCtr="0">
            <a:noAutofit/>
          </a:bodyPr>
          <a:lstStyle/>
          <a:p>
            <a:pPr>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testing approach of DSE is:</a:t>
            </a:r>
          </a:p>
          <a:p>
            <a:pPr marL="0" indent="-69850">
              <a:spcBef>
                <a:spcPts val="590"/>
              </a:spcBef>
              <a:buClr>
                <a:srgbClr val="000000"/>
              </a:buClr>
              <a:buSzPct val="47826"/>
              <a:buNone/>
            </a:pPr>
            <a:r>
              <a:rPr lang="en" sz="2600" dirty="0">
                <a:ea typeface="Calibri Regular" charset="0"/>
                <a:cs typeface="Calibri Regular" charset="0"/>
                <a:sym typeface="Shadows Into Light"/>
              </a:rPr>
              <a:t>            Automated, black-box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Manual, black-box</a:t>
            </a:r>
            <a:br>
              <a:rPr lang="en" sz="2600" dirty="0">
                <a:ea typeface="Calibri Regular" charset="0"/>
                <a:cs typeface="Calibri Regular" charset="0"/>
                <a:sym typeface="Shadows Into Light"/>
              </a:rPr>
            </a:br>
            <a:r>
              <a:rPr lang="en"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Automated</a:t>
            </a:r>
            <a:r>
              <a:rPr lang="en" sz="2600" dirty="0">
                <a:ea typeface="Calibri Regular" charset="0"/>
                <a:cs typeface="Calibri Regular" charset="0"/>
                <a:sym typeface="Shadows Into Light"/>
              </a:rPr>
              <a:t>, white-box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Manual, white-box</a:t>
            </a:r>
          </a:p>
          <a:p>
            <a:pPr marL="0" indent="0">
              <a:spcBef>
                <a:spcPts val="590"/>
              </a:spcBef>
              <a:buNone/>
            </a:pPr>
            <a:endParaRPr sz="1000" dirty="0">
              <a:ea typeface="Calibri Regular" charset="0"/>
              <a:cs typeface="Calibri Regular" charset="0"/>
              <a:sym typeface="Shadows Into Light"/>
            </a:endParaRPr>
          </a:p>
          <a:p>
            <a:pPr marL="342900" indent="-285750">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input search of DSE is</a:t>
            </a:r>
            <a:r>
              <a:rPr lang="en" sz="2600" dirty="0" smtClean="0">
                <a:ea typeface="Calibri Regular" charset="0"/>
                <a:cs typeface="Calibri Regular" charset="0"/>
                <a:sym typeface="Shadows Into Light"/>
              </a:rPr>
              <a:t>:</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 sz="2600" dirty="0">
                <a:ea typeface="Calibri Regular" charset="0"/>
                <a:cs typeface="Calibri Regular" charset="0"/>
                <a:sym typeface="Shadows Into Light"/>
              </a:rPr>
              <a:t>Randomized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Systematic</a:t>
            </a:r>
            <a:endParaRPr lang="en" sz="2600" dirty="0">
              <a:ea typeface="Calibri Regular" charset="0"/>
              <a:cs typeface="Calibri Regular" charset="0"/>
              <a:sym typeface="Shadows Into Light"/>
            </a:endParaRPr>
          </a:p>
          <a:p>
            <a:pPr marL="0" indent="0">
              <a:spcBef>
                <a:spcPts val="590"/>
              </a:spcBef>
              <a:buNone/>
            </a:pPr>
            <a:endParaRPr sz="1000" dirty="0">
              <a:ea typeface="Calibri Regular" charset="0"/>
              <a:cs typeface="Calibri Regular" charset="0"/>
              <a:sym typeface="Shadows Into Light"/>
            </a:endParaRPr>
          </a:p>
          <a:p>
            <a:pPr>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static analysis of DSE is:</a:t>
            </a:r>
          </a:p>
          <a:p>
            <a:pPr marL="0" indent="0">
              <a:spcBef>
                <a:spcPts val="590"/>
              </a:spcBef>
              <a:buNone/>
            </a:pPr>
            <a:r>
              <a:rPr lang="en"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Flow-insensitive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Flow-sensitive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Path-sensitive</a:t>
            </a:r>
            <a:endParaRPr lang="en" sz="2600" dirty="0">
              <a:ea typeface="Calibri Regular" charset="0"/>
              <a:cs typeface="Calibri Regular" charset="0"/>
              <a:sym typeface="Shadows Into Light"/>
            </a:endParaRPr>
          </a:p>
          <a:p>
            <a:pPr marL="0" indent="0">
              <a:spcBef>
                <a:spcPts val="590"/>
              </a:spcBef>
              <a:buNone/>
            </a:pPr>
            <a:endParaRPr sz="1000" dirty="0">
              <a:ea typeface="Calibri Regular" charset="0"/>
              <a:cs typeface="Calibri Regular" charset="0"/>
              <a:sym typeface="Shadows Into Light"/>
            </a:endParaRPr>
          </a:p>
          <a:p>
            <a:pPr marL="342900" indent="-285750">
              <a:spcBef>
                <a:spcPts val="590"/>
              </a:spcBef>
              <a:buClr>
                <a:schemeClr val="dk1"/>
              </a:buClr>
              <a:buSzPct val="100000"/>
              <a:buFont typeface="Shadows Into Light"/>
              <a:buChar char="•"/>
            </a:pPr>
            <a:r>
              <a:rPr lang="en" sz="2600" dirty="0">
                <a:ea typeface="Calibri Regular" charset="0"/>
                <a:cs typeface="Calibri Regular" charset="0"/>
                <a:sym typeface="Shadows Into Light"/>
              </a:rPr>
              <a:t>The instrumentation in DSE is</a:t>
            </a:r>
            <a:r>
              <a:rPr lang="en" sz="2600" dirty="0" smtClean="0">
                <a:ea typeface="Calibri Regular" charset="0"/>
                <a:cs typeface="Calibri Regular" charset="0"/>
                <a:sym typeface="Shadows Into Light"/>
              </a:rPr>
              <a:t>:</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     </a:t>
            </a:r>
            <a:r>
              <a:rPr lang="en-US" sz="2600" dirty="0">
                <a:ea typeface="Calibri Regular" charset="0"/>
                <a:cs typeface="Calibri Regular" charset="0"/>
                <a:sym typeface="Shadows Into Light"/>
              </a:rPr>
              <a:t> </a:t>
            </a:r>
            <a:r>
              <a:rPr lang="en" sz="2600" dirty="0" smtClean="0">
                <a:ea typeface="Calibri Regular" charset="0"/>
                <a:cs typeface="Calibri Regular" charset="0"/>
                <a:sym typeface="Shadows Into Light"/>
              </a:rPr>
              <a:t>Sampled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  </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Non-sampled</a:t>
            </a:r>
            <a:endParaRPr lang="en" sz="2600" dirty="0">
              <a:ea typeface="Calibri Regular" charset="0"/>
              <a:cs typeface="Calibri Regular" charset="0"/>
              <a:sym typeface="Shadows Into Light"/>
            </a:endParaRPr>
          </a:p>
        </p:txBody>
      </p:sp>
      <p:sp>
        <p:nvSpPr>
          <p:cNvPr id="1276" name="Shape 127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QUIZ: Characteristics of DSE</a:t>
            </a:r>
          </a:p>
        </p:txBody>
      </p:sp>
      <p:sp>
        <p:nvSpPr>
          <p:cNvPr id="1278" name="Shape 1278"/>
          <p:cNvSpPr/>
          <p:nvPr/>
        </p:nvSpPr>
        <p:spPr>
          <a:xfrm>
            <a:off x="3516411" y="463366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0" name="Shape 1280"/>
          <p:cNvSpPr txBox="1"/>
          <p:nvPr/>
        </p:nvSpPr>
        <p:spPr>
          <a:xfrm>
            <a:off x="6146136" y="4611144"/>
            <a:ext cx="399899" cy="407400"/>
          </a:xfrm>
          <a:prstGeom prst="rect">
            <a:avLst/>
          </a:prstGeom>
          <a:noFill/>
          <a:ln>
            <a:noFill/>
          </a:ln>
        </p:spPr>
        <p:txBody>
          <a:bodyPr lIns="91425" tIns="91425" rIns="91425" bIns="91425" anchor="ctr" anchorCtr="0">
            <a:noAutofit/>
          </a:bodyPr>
          <a:lstStyle/>
          <a:p>
            <a:pPr algn="ctr">
              <a:spcBef>
                <a:spcPts val="640"/>
              </a:spcBef>
              <a:buClr>
                <a:schemeClr val="dk1"/>
              </a:buClr>
              <a:buSzPct val="55000"/>
            </a:pPr>
            <a:r>
              <a:rPr lang="en" sz="2000" dirty="0">
                <a:solidFill>
                  <a:schemeClr val="dk1"/>
                </a:solidFill>
                <a:latin typeface="Calibri Regular" charset="0"/>
                <a:ea typeface="Calibri Regular" charset="0"/>
                <a:cs typeface="Calibri Regular" charset="0"/>
                <a:sym typeface="Shadows Into Light"/>
              </a:rPr>
              <a:t>✓</a:t>
            </a:r>
          </a:p>
        </p:txBody>
      </p:sp>
      <p:sp>
        <p:nvSpPr>
          <p:cNvPr id="1281" name="Shape 1281"/>
          <p:cNvSpPr/>
          <p:nvPr/>
        </p:nvSpPr>
        <p:spPr>
          <a:xfrm>
            <a:off x="630283" y="463366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2" name="Shape 1282"/>
          <p:cNvSpPr/>
          <p:nvPr/>
        </p:nvSpPr>
        <p:spPr>
          <a:xfrm>
            <a:off x="5011783" y="1962343"/>
            <a:ext cx="356400" cy="3311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3" name="Shape 1283"/>
          <p:cNvSpPr/>
          <p:nvPr/>
        </p:nvSpPr>
        <p:spPr>
          <a:xfrm>
            <a:off x="5011783" y="2400350"/>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4" name="Shape 1284"/>
          <p:cNvSpPr/>
          <p:nvPr/>
        </p:nvSpPr>
        <p:spPr>
          <a:xfrm>
            <a:off x="719183" y="1962343"/>
            <a:ext cx="356400" cy="3311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5" name="Shape 1285"/>
          <p:cNvSpPr/>
          <p:nvPr/>
        </p:nvSpPr>
        <p:spPr>
          <a:xfrm>
            <a:off x="719183" y="2400350"/>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6" name="Shape 1286"/>
          <p:cNvSpPr/>
          <p:nvPr/>
        </p:nvSpPr>
        <p:spPr>
          <a:xfrm>
            <a:off x="3528464" y="348163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7" name="Shape 1287"/>
          <p:cNvSpPr/>
          <p:nvPr/>
        </p:nvSpPr>
        <p:spPr>
          <a:xfrm>
            <a:off x="731237" y="347661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89" name="Shape 1289"/>
          <p:cNvSpPr/>
          <p:nvPr/>
        </p:nvSpPr>
        <p:spPr>
          <a:xfrm>
            <a:off x="634588" y="5756191"/>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
        <p:nvSpPr>
          <p:cNvPr id="1290" name="Shape 1290"/>
          <p:cNvSpPr txBox="1"/>
          <p:nvPr/>
        </p:nvSpPr>
        <p:spPr>
          <a:xfrm>
            <a:off x="3509272" y="3441081"/>
            <a:ext cx="399899" cy="407400"/>
          </a:xfrm>
          <a:prstGeom prst="rect">
            <a:avLst/>
          </a:prstGeom>
          <a:noFill/>
          <a:ln>
            <a:noFill/>
          </a:ln>
        </p:spPr>
        <p:txBody>
          <a:bodyPr lIns="91425" tIns="91425" rIns="91425" bIns="91425" anchor="ctr" anchorCtr="0">
            <a:noAutofit/>
          </a:bodyPr>
          <a:lstStyle/>
          <a:p>
            <a:pPr algn="ctr">
              <a:spcBef>
                <a:spcPts val="640"/>
              </a:spcBef>
              <a:buClr>
                <a:schemeClr val="dk1"/>
              </a:buClr>
              <a:buSzPct val="55000"/>
            </a:pPr>
            <a:r>
              <a:rPr lang="en" sz="2000" dirty="0">
                <a:solidFill>
                  <a:schemeClr val="dk1"/>
                </a:solidFill>
                <a:latin typeface="Calibri Regular" charset="0"/>
                <a:ea typeface="Calibri Regular" charset="0"/>
                <a:cs typeface="Calibri Regular" charset="0"/>
                <a:sym typeface="Shadows Into Light"/>
              </a:rPr>
              <a:t>✓</a:t>
            </a:r>
          </a:p>
        </p:txBody>
      </p:sp>
      <p:sp>
        <p:nvSpPr>
          <p:cNvPr id="1291" name="Shape 1291"/>
          <p:cNvSpPr txBox="1"/>
          <p:nvPr/>
        </p:nvSpPr>
        <p:spPr>
          <a:xfrm>
            <a:off x="3468374" y="5695991"/>
            <a:ext cx="399899" cy="407400"/>
          </a:xfrm>
          <a:prstGeom prst="rect">
            <a:avLst/>
          </a:prstGeom>
          <a:noFill/>
          <a:ln>
            <a:noFill/>
          </a:ln>
        </p:spPr>
        <p:txBody>
          <a:bodyPr lIns="91425" tIns="91425" rIns="91425" bIns="91425" anchor="ctr" anchorCtr="0">
            <a:noAutofit/>
          </a:bodyPr>
          <a:lstStyle/>
          <a:p>
            <a:pPr algn="ctr">
              <a:spcBef>
                <a:spcPts val="640"/>
              </a:spcBef>
              <a:buClr>
                <a:schemeClr val="dk1"/>
              </a:buClr>
              <a:buSzPct val="55000"/>
            </a:pPr>
            <a:r>
              <a:rPr lang="en" sz="2000" dirty="0">
                <a:solidFill>
                  <a:schemeClr val="dk1"/>
                </a:solidFill>
                <a:latin typeface="Calibri Regular" charset="0"/>
                <a:ea typeface="Calibri Regular" charset="0"/>
                <a:cs typeface="Calibri Regular" charset="0"/>
                <a:sym typeface="Shadows Into Light"/>
              </a:rPr>
              <a:t>✓</a:t>
            </a:r>
          </a:p>
        </p:txBody>
      </p:sp>
      <p:sp>
        <p:nvSpPr>
          <p:cNvPr id="1292" name="Shape 1292"/>
          <p:cNvSpPr txBox="1"/>
          <p:nvPr/>
        </p:nvSpPr>
        <p:spPr>
          <a:xfrm>
            <a:off x="699990" y="2361114"/>
            <a:ext cx="399900" cy="407400"/>
          </a:xfrm>
          <a:prstGeom prst="rect">
            <a:avLst/>
          </a:prstGeom>
          <a:noFill/>
          <a:ln>
            <a:noFill/>
          </a:ln>
        </p:spPr>
        <p:txBody>
          <a:bodyPr lIns="91425" tIns="91425" rIns="91425" bIns="91425" anchor="ctr" anchorCtr="0">
            <a:noAutofit/>
          </a:bodyPr>
          <a:lstStyle/>
          <a:p>
            <a:pPr algn="ctr">
              <a:spcBef>
                <a:spcPts val="640"/>
              </a:spcBef>
            </a:pPr>
            <a:r>
              <a:rPr lang="en" sz="2000" dirty="0" smtClean="0">
                <a:solidFill>
                  <a:schemeClr val="dk1"/>
                </a:solidFill>
                <a:latin typeface="Calibri Regular" charset="0"/>
                <a:ea typeface="Calibri Regular" charset="0"/>
                <a:cs typeface="Calibri Regular" charset="0"/>
                <a:sym typeface="Shadows Into Light"/>
              </a:rPr>
              <a:t>✓</a:t>
            </a:r>
            <a:endParaRPr lang="en" sz="2000" dirty="0">
              <a:solidFill>
                <a:schemeClr val="dk1"/>
              </a:solidFill>
              <a:latin typeface="Calibri Regular" charset="0"/>
              <a:ea typeface="Calibri Regular" charset="0"/>
              <a:cs typeface="Calibri Regular" charset="0"/>
              <a:sym typeface="Shadows Into Light"/>
            </a:endParaRPr>
          </a:p>
        </p:txBody>
      </p:sp>
      <p:sp>
        <p:nvSpPr>
          <p:cNvPr id="20" name="Shape 1288"/>
          <p:cNvSpPr/>
          <p:nvPr/>
        </p:nvSpPr>
        <p:spPr>
          <a:xfrm>
            <a:off x="3474866" y="5740688"/>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lgn="ctr">
              <a:spcBef>
                <a:spcPts val="640"/>
              </a:spcBef>
              <a:buClr>
                <a:schemeClr val="dk1"/>
              </a:buClr>
            </a:pPr>
            <a:endParaRPr/>
          </a:p>
        </p:txBody>
      </p:sp>
      <p:sp>
        <p:nvSpPr>
          <p:cNvPr id="21" name="Shape 1279"/>
          <p:cNvSpPr/>
          <p:nvPr/>
        </p:nvSpPr>
        <p:spPr>
          <a:xfrm>
            <a:off x="6165328" y="4649166"/>
            <a:ext cx="356400" cy="331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42900" indent="-209550">
              <a:spcBef>
                <a:spcPts val="640"/>
              </a:spcBef>
              <a:buClr>
                <a:schemeClr val="dk1"/>
              </a:buClr>
            </a:pPr>
            <a:endParaRPr/>
          </a:p>
        </p:txBody>
      </p:sp>
    </p:spTree>
    <p:extLst>
      <p:ext uri="{BB962C8B-B14F-4D97-AF65-F5344CB8AC3E}">
        <p14:creationId xmlns:p14="http://schemas.microsoft.com/office/powerpoint/2010/main" val="184119799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 grpId="0"/>
      <p:bldP spid="1290" grpId="0"/>
      <p:bldP spid="129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9" name="Shape 129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Case Study: SGLIB C Library</a:t>
            </a:r>
          </a:p>
        </p:txBody>
      </p:sp>
      <p:sp>
        <p:nvSpPr>
          <p:cNvPr id="1298" name="Shape 1298"/>
          <p:cNvSpPr txBox="1">
            <a:spLocks noGrp="1"/>
          </p:cNvSpPr>
          <p:nvPr>
            <p:ph idx="1"/>
          </p:nvPr>
        </p:nvSpPr>
        <p:spPr>
          <a:xfrm>
            <a:off x="457200" y="1498601"/>
            <a:ext cx="8229600" cy="4525963"/>
          </a:xfrm>
          <a:prstGeom prst="rect">
            <a:avLst/>
          </a:prstGeom>
          <a:noFill/>
          <a:ln>
            <a:noFill/>
          </a:ln>
        </p:spPr>
        <p:txBody>
          <a:bodyPr vert="horz" lIns="91425" tIns="45700" rIns="91425" bIns="45700" rtlCol="0" anchor="t" anchorCtr="0">
            <a:noAutofit/>
          </a:bodyPr>
          <a:lstStyle/>
          <a:p>
            <a:pPr lvl="0">
              <a:spcBef>
                <a:spcPts val="590"/>
              </a:spcBef>
              <a:buClr>
                <a:prstClr val="black"/>
              </a:buClr>
              <a:buSzPct val="100000"/>
            </a:pPr>
            <a:r>
              <a:rPr lang="en" sz="2800" dirty="0">
                <a:solidFill>
                  <a:prstClr val="black"/>
                </a:solidFill>
                <a:ea typeface="Calibri Regular" charset="0"/>
                <a:cs typeface="Calibri Regular" charset="0"/>
                <a:sym typeface="Shadows Into Light"/>
              </a:rPr>
              <a:t>Found </a:t>
            </a:r>
            <a:r>
              <a:rPr lang="en" sz="2800" dirty="0">
                <a:solidFill>
                  <a:srgbClr val="FF9900"/>
                </a:solidFill>
                <a:ea typeface="Calibri Regular" charset="0"/>
                <a:cs typeface="Calibri Regular" charset="0"/>
                <a:sym typeface="Shadows Into Light"/>
              </a:rPr>
              <a:t>two bugs</a:t>
            </a:r>
            <a:r>
              <a:rPr lang="en" sz="2800" dirty="0">
                <a:solidFill>
                  <a:prstClr val="black"/>
                </a:solidFill>
                <a:ea typeface="Calibri Regular" charset="0"/>
                <a:cs typeface="Calibri Regular" charset="0"/>
                <a:sym typeface="Shadows Into Light"/>
              </a:rPr>
              <a:t> in </a:t>
            </a:r>
            <a:r>
              <a:rPr lang="en" sz="2800" dirty="0" err="1">
                <a:solidFill>
                  <a:srgbClr val="0000FF"/>
                </a:solidFill>
                <a:ea typeface="Consolas"/>
                <a:cs typeface="Consolas"/>
                <a:sym typeface="Consolas"/>
              </a:rPr>
              <a:t>sglib</a:t>
            </a:r>
            <a:r>
              <a:rPr lang="en" sz="2800" dirty="0">
                <a:solidFill>
                  <a:srgbClr val="0000FF"/>
                </a:solidFill>
                <a:ea typeface="Consolas"/>
                <a:cs typeface="Consolas"/>
                <a:sym typeface="Consolas"/>
              </a:rPr>
              <a:t> 1.0.1</a:t>
            </a:r>
          </a:p>
          <a:p>
            <a:pPr lvl="1">
              <a:spcBef>
                <a:spcPts val="590"/>
              </a:spcBef>
              <a:buClr>
                <a:schemeClr val="dk1"/>
              </a:buClr>
              <a:buSzPct val="100000"/>
              <a:buFont typeface="Shadows Into Light"/>
              <a:buChar char="–"/>
            </a:pPr>
            <a:r>
              <a:rPr lang="en" sz="2600" dirty="0" smtClean="0">
                <a:ea typeface="Calibri Regular" charset="0"/>
                <a:cs typeface="Calibri Regular" charset="0"/>
                <a:sym typeface="Shadows Into Light"/>
              </a:rPr>
              <a:t>reported </a:t>
            </a:r>
            <a:r>
              <a:rPr lang="en" sz="2600" dirty="0">
                <a:ea typeface="Calibri Regular" charset="0"/>
                <a:cs typeface="Calibri Regular" charset="0"/>
                <a:sym typeface="Shadows Into Light"/>
              </a:rPr>
              <a:t>to authors, fixed in </a:t>
            </a:r>
            <a:r>
              <a:rPr lang="en" sz="2600" dirty="0" err="1">
                <a:solidFill>
                  <a:srgbClr val="0000FF"/>
                </a:solidFill>
                <a:ea typeface="Consolas"/>
                <a:cs typeface="Consolas"/>
                <a:sym typeface="Consolas"/>
              </a:rPr>
              <a:t>sglib</a:t>
            </a:r>
            <a:r>
              <a:rPr lang="en" sz="2600" dirty="0">
                <a:solidFill>
                  <a:srgbClr val="0000FF"/>
                </a:solidFill>
                <a:ea typeface="Consolas"/>
                <a:cs typeface="Consolas"/>
                <a:sym typeface="Consolas"/>
              </a:rPr>
              <a:t> 1.0.2</a:t>
            </a:r>
          </a:p>
          <a:p>
            <a:pPr>
              <a:spcBef>
                <a:spcPts val="590"/>
              </a:spcBef>
              <a:buClr>
                <a:schemeClr val="dk1"/>
              </a:buClr>
              <a:buSzPct val="100000"/>
              <a:buFont typeface="Shadows Into Light"/>
              <a:buChar char="•"/>
            </a:pPr>
            <a:endParaRPr lang="en-US" sz="500" dirty="0" smtClean="0">
              <a:solidFill>
                <a:srgbClr val="9900FF"/>
              </a:solidFill>
              <a:ea typeface="Calibri Regular" charset="0"/>
              <a:cs typeface="Calibri Regular" charset="0"/>
              <a:sym typeface="Shadows Into Light"/>
            </a:endParaRPr>
          </a:p>
          <a:p>
            <a:pPr>
              <a:spcBef>
                <a:spcPts val="590"/>
              </a:spcBef>
              <a:buClr>
                <a:schemeClr val="dk1"/>
              </a:buClr>
              <a:buSzPct val="100000"/>
            </a:pPr>
            <a:r>
              <a:rPr lang="en" sz="2800" dirty="0" smtClean="0">
                <a:solidFill>
                  <a:srgbClr val="9900FF"/>
                </a:solidFill>
                <a:ea typeface="Calibri Regular" charset="0"/>
                <a:cs typeface="Calibri Regular" charset="0"/>
                <a:sym typeface="Shadows Into Light"/>
              </a:rPr>
              <a:t>Bug </a:t>
            </a:r>
            <a:r>
              <a:rPr lang="en" sz="2800" dirty="0">
                <a:solidFill>
                  <a:srgbClr val="9900FF"/>
                </a:solidFill>
                <a:ea typeface="Calibri Regular" charset="0"/>
                <a:cs typeface="Calibri Regular" charset="0"/>
                <a:sym typeface="Shadows Into Light"/>
              </a:rPr>
              <a:t>1:</a:t>
            </a:r>
            <a:r>
              <a:rPr lang="en" sz="2800" dirty="0">
                <a:ea typeface="Calibri Regular" charset="0"/>
                <a:cs typeface="Calibri Regular" charset="0"/>
                <a:sym typeface="Shadows Into Light"/>
              </a:rPr>
              <a:t> </a:t>
            </a:r>
            <a:r>
              <a:rPr lang="en" sz="2800" dirty="0">
                <a:solidFill>
                  <a:srgbClr val="FF9900"/>
                </a:solidFill>
                <a:ea typeface="Calibri Regular" charset="0"/>
                <a:cs typeface="Calibri Regular" charset="0"/>
                <a:sym typeface="Shadows Into Light"/>
              </a:rPr>
              <a:t>doubly-linked </a:t>
            </a:r>
            <a:r>
              <a:rPr lang="en" sz="2800" dirty="0" smtClean="0">
                <a:solidFill>
                  <a:srgbClr val="FF9900"/>
                </a:solidFill>
                <a:ea typeface="Calibri Regular" charset="0"/>
                <a:cs typeface="Calibri Regular" charset="0"/>
                <a:sym typeface="Shadows Into Light"/>
              </a:rPr>
              <a:t>list</a:t>
            </a:r>
            <a:endParaRPr lang="en-US" sz="2600" dirty="0" smtClean="0">
              <a:ea typeface="Calibri Regular" charset="0"/>
              <a:cs typeface="Calibri Regular" charset="0"/>
              <a:sym typeface="Shadows Into Light"/>
            </a:endParaRPr>
          </a:p>
          <a:p>
            <a:pPr lvl="1">
              <a:spcBef>
                <a:spcPts val="590"/>
              </a:spcBef>
              <a:buClr>
                <a:schemeClr val="dk1"/>
              </a:buClr>
              <a:buSzPct val="100000"/>
              <a:buFont typeface="Shadows Into Light"/>
              <a:buChar char="–"/>
            </a:pPr>
            <a:r>
              <a:rPr lang="en" sz="2600" dirty="0" smtClean="0">
                <a:ea typeface="Calibri Regular" charset="0"/>
                <a:cs typeface="Calibri Regular" charset="0"/>
                <a:sym typeface="Shadows Into Light"/>
              </a:rPr>
              <a:t>segmentation </a:t>
            </a:r>
            <a:r>
              <a:rPr lang="en" sz="2600" dirty="0">
                <a:ea typeface="Calibri Regular" charset="0"/>
                <a:cs typeface="Calibri Regular" charset="0"/>
                <a:sym typeface="Shadows Into Light"/>
              </a:rPr>
              <a:t>fault occurs when a non-zero length list</a:t>
            </a:r>
            <a:br>
              <a:rPr lang="en" sz="2600" dirty="0">
                <a:ea typeface="Calibri Regular" charset="0"/>
                <a:cs typeface="Calibri Regular" charset="0"/>
                <a:sym typeface="Shadows Into Light"/>
              </a:rPr>
            </a:br>
            <a:r>
              <a:rPr lang="en" sz="2600" dirty="0">
                <a:ea typeface="Calibri Regular" charset="0"/>
                <a:cs typeface="Calibri Regular" charset="0"/>
                <a:sym typeface="Shadows Into Light"/>
              </a:rPr>
              <a:t>is concatenated with zero-length list</a:t>
            </a:r>
          </a:p>
          <a:p>
            <a:pPr lvl="1">
              <a:spcBef>
                <a:spcPts val="590"/>
              </a:spcBef>
              <a:buClr>
                <a:schemeClr val="dk1"/>
              </a:buClr>
              <a:buSzPct val="100000"/>
              <a:buFont typeface="Shadows Into Light"/>
              <a:buChar char="–"/>
            </a:pPr>
            <a:r>
              <a:rPr lang="en" sz="2600" dirty="0">
                <a:ea typeface="Calibri Regular" charset="0"/>
                <a:cs typeface="Calibri Regular" charset="0"/>
                <a:sym typeface="Shadows Into Light"/>
              </a:rPr>
              <a:t>discovered in 140 iterations </a:t>
            </a:r>
            <a:r>
              <a:rPr lang="en" sz="2600" dirty="0" smtClean="0">
                <a:ea typeface="Calibri Regular" charset="0"/>
                <a:cs typeface="Calibri Regular" charset="0"/>
                <a:sym typeface="Shadows Into Light"/>
              </a:rPr>
              <a:t>(&lt; </a:t>
            </a:r>
            <a:r>
              <a:rPr lang="en" sz="2600" dirty="0">
                <a:ea typeface="Calibri Regular" charset="0"/>
                <a:cs typeface="Calibri Regular" charset="0"/>
                <a:sym typeface="Shadows Into Light"/>
              </a:rPr>
              <a:t>1 </a:t>
            </a:r>
            <a:r>
              <a:rPr lang="en" sz="2600" dirty="0" smtClean="0">
                <a:ea typeface="Calibri Regular" charset="0"/>
                <a:cs typeface="Calibri Regular" charset="0"/>
                <a:sym typeface="Shadows Into Light"/>
              </a:rPr>
              <a:t>second)</a:t>
            </a:r>
            <a:endParaRPr lang="en" sz="2600" dirty="0">
              <a:ea typeface="Calibri Regular" charset="0"/>
              <a:cs typeface="Calibri Regular" charset="0"/>
              <a:sym typeface="Shadows Into Light"/>
            </a:endParaRPr>
          </a:p>
          <a:p>
            <a:pPr>
              <a:spcBef>
                <a:spcPts val="590"/>
              </a:spcBef>
              <a:buClr>
                <a:schemeClr val="dk1"/>
              </a:buClr>
              <a:buSzPct val="100000"/>
              <a:buFont typeface="Shadows Into Light"/>
              <a:buChar char="•"/>
            </a:pPr>
            <a:endParaRPr lang="en-US" sz="500" dirty="0" smtClean="0">
              <a:solidFill>
                <a:srgbClr val="9900FF"/>
              </a:solidFill>
              <a:ea typeface="Calibri Regular" charset="0"/>
              <a:cs typeface="Calibri Regular" charset="0"/>
              <a:sym typeface="Shadows Into Light"/>
            </a:endParaRPr>
          </a:p>
          <a:p>
            <a:pPr>
              <a:spcBef>
                <a:spcPts val="590"/>
              </a:spcBef>
              <a:buClr>
                <a:schemeClr val="dk1"/>
              </a:buClr>
              <a:buSzPct val="100000"/>
              <a:buFont typeface="Shadows Into Light"/>
              <a:buChar char="•"/>
            </a:pPr>
            <a:r>
              <a:rPr lang="en" sz="2800" dirty="0" smtClean="0">
                <a:solidFill>
                  <a:srgbClr val="9900FF"/>
                </a:solidFill>
                <a:ea typeface="Calibri Regular" charset="0"/>
                <a:cs typeface="Calibri Regular" charset="0"/>
                <a:sym typeface="Shadows Into Light"/>
              </a:rPr>
              <a:t>Bug </a:t>
            </a:r>
            <a:r>
              <a:rPr lang="en" sz="2800" dirty="0">
                <a:solidFill>
                  <a:srgbClr val="9900FF"/>
                </a:solidFill>
                <a:ea typeface="Calibri Regular" charset="0"/>
                <a:cs typeface="Calibri Regular" charset="0"/>
                <a:sym typeface="Shadows Into Light"/>
              </a:rPr>
              <a:t>2: </a:t>
            </a:r>
            <a:r>
              <a:rPr lang="en" sz="2800" dirty="0">
                <a:solidFill>
                  <a:srgbClr val="FF9900"/>
                </a:solidFill>
                <a:ea typeface="Calibri Regular" charset="0"/>
                <a:cs typeface="Calibri Regular" charset="0"/>
                <a:sym typeface="Shadows Into Light"/>
              </a:rPr>
              <a:t>hash-table</a:t>
            </a:r>
          </a:p>
          <a:p>
            <a:pPr lvl="1">
              <a:spcBef>
                <a:spcPts val="590"/>
              </a:spcBef>
              <a:buClr>
                <a:schemeClr val="dk1"/>
              </a:buClr>
              <a:buSzPct val="100000"/>
              <a:buFont typeface="Shadows Into Light"/>
              <a:buChar char="–"/>
            </a:pPr>
            <a:r>
              <a:rPr lang="en" sz="2600" dirty="0">
                <a:ea typeface="Calibri Regular" charset="0"/>
                <a:cs typeface="Calibri Regular" charset="0"/>
                <a:sym typeface="Shadows Into Light"/>
              </a:rPr>
              <a:t>an infinite loop in hash-table </a:t>
            </a:r>
            <a:r>
              <a:rPr lang="en" sz="2600" dirty="0" err="1">
                <a:ea typeface="Calibri Regular" charset="0"/>
                <a:cs typeface="Calibri Regular" charset="0"/>
                <a:sym typeface="Shadows Into Light"/>
              </a:rPr>
              <a:t>is_member</a:t>
            </a:r>
            <a:r>
              <a:rPr lang="en" sz="2600" dirty="0">
                <a:ea typeface="Calibri Regular" charset="0"/>
                <a:cs typeface="Calibri Regular" charset="0"/>
                <a:sym typeface="Shadows Into Light"/>
              </a:rPr>
              <a:t> function</a:t>
            </a:r>
          </a:p>
          <a:p>
            <a:pPr lvl="1">
              <a:spcBef>
                <a:spcPts val="590"/>
              </a:spcBef>
              <a:buClr>
                <a:schemeClr val="dk1"/>
              </a:buClr>
              <a:buSzPct val="100000"/>
              <a:buFont typeface="Shadows Into Light"/>
              <a:buChar char="–"/>
            </a:pPr>
            <a:r>
              <a:rPr lang="en" sz="2600" dirty="0">
                <a:ea typeface="Calibri Regular" charset="0"/>
                <a:cs typeface="Calibri Regular" charset="0"/>
                <a:sym typeface="Shadows Into Light"/>
              </a:rPr>
              <a:t>193 iterations </a:t>
            </a:r>
            <a:r>
              <a:rPr lang="en" sz="2600" dirty="0" smtClean="0">
                <a:ea typeface="Calibri Regular" charset="0"/>
                <a:cs typeface="Calibri Regular" charset="0"/>
                <a:sym typeface="Shadows Into Light"/>
              </a:rPr>
              <a:t>(1 second)</a:t>
            </a:r>
            <a:endParaRPr lang="en" sz="2600" dirty="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9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9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9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9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Shape 130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 sz="4400" dirty="0">
                <a:ea typeface="Calibri Regular" charset="0"/>
                <a:cs typeface="Calibri Regular" charset="0"/>
                <a:sym typeface="Shadows Into Light"/>
              </a:rPr>
              <a:t>Case Study: SGLIB C Library</a:t>
            </a:r>
          </a:p>
        </p:txBody>
      </p:sp>
      <p:graphicFrame>
        <p:nvGraphicFramePr>
          <p:cNvPr id="1306" name="Shape 1306"/>
          <p:cNvGraphicFramePr/>
          <p:nvPr>
            <p:extLst>
              <p:ext uri="{D42A27DB-BD31-4B8C-83A1-F6EECF244321}">
                <p14:modId xmlns:p14="http://schemas.microsoft.com/office/powerpoint/2010/main" val="2247476741"/>
              </p:ext>
            </p:extLst>
          </p:nvPr>
        </p:nvGraphicFramePr>
        <p:xfrm>
          <a:off x="405312" y="1337646"/>
          <a:ext cx="8332288" cy="4510800"/>
        </p:xfrm>
        <a:graphic>
          <a:graphicData uri="http://schemas.openxmlformats.org/drawingml/2006/table">
            <a:tbl>
              <a:tblPr>
                <a:noFill/>
                <a:tableStyleId>{601247B7-A632-46F2-ADA5-9F23980A34E9}</a:tableStyleId>
              </a:tblPr>
              <a:tblGrid>
                <a:gridCol w="2058488"/>
                <a:gridCol w="774700"/>
                <a:gridCol w="1219200"/>
                <a:gridCol w="1143000"/>
                <a:gridCol w="1143000"/>
                <a:gridCol w="1181100"/>
                <a:gridCol w="812800"/>
              </a:tblGrid>
              <a:tr h="725475">
                <a:tc>
                  <a:txBody>
                    <a:bodyPr/>
                    <a:lstStyle/>
                    <a:p>
                      <a:pPr lvl="0" algn="ctr">
                        <a:spcBef>
                          <a:spcPts val="0"/>
                        </a:spcBef>
                        <a:buNone/>
                      </a:pPr>
                      <a:r>
                        <a:rPr lang="en" sz="2000" b="1" i="0" dirty="0">
                          <a:latin typeface="+mn-lt"/>
                          <a:ea typeface="Calibri Regular" charset="0"/>
                          <a:cs typeface="Calibri Regular" charset="0"/>
                          <a:sym typeface="Shadows Into Light"/>
                        </a:rPr>
                        <a:t>Name</a:t>
                      </a: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Run time (</a:t>
                      </a:r>
                      <a:r>
                        <a:rPr lang="en" sz="2000" b="1" i="0" dirty="0" smtClean="0">
                          <a:latin typeface="+mn-lt"/>
                          <a:ea typeface="Calibri Regular" charset="0"/>
                          <a:cs typeface="Calibri Regular" charset="0"/>
                          <a:sym typeface="Shadows Into Light"/>
                        </a:rPr>
                        <a:t>sec</a:t>
                      </a:r>
                      <a:r>
                        <a:rPr lang="en-US" sz="2000" b="1" i="0" dirty="0" smtClean="0">
                          <a:latin typeface="+mn-lt"/>
                          <a:ea typeface="Calibri Regular" charset="0"/>
                          <a:cs typeface="Calibri Regular" charset="0"/>
                          <a:sym typeface="Shadows Into Light"/>
                        </a:rPr>
                        <a:t>.</a:t>
                      </a:r>
                      <a:r>
                        <a:rPr lang="en" sz="2000" b="1" i="0" dirty="0" smtClean="0">
                          <a:latin typeface="+mn-lt"/>
                          <a:ea typeface="Calibri Regular" charset="0"/>
                          <a:cs typeface="Calibri Regular" charset="0"/>
                          <a:sym typeface="Shadows Into Light"/>
                        </a:rPr>
                        <a:t>)</a:t>
                      </a:r>
                      <a:endParaRPr lang="en" sz="2000" b="1" i="0" dirty="0">
                        <a:latin typeface="+mn-lt"/>
                        <a:ea typeface="Calibri Regular" charset="0"/>
                        <a:cs typeface="Calibri Regular" charset="0"/>
                        <a:sym typeface="Shadows Into Light"/>
                      </a:endParaRP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 </a:t>
                      </a:r>
                      <a:r>
                        <a:rPr lang="en" sz="2000" b="1" i="0" dirty="0" err="1" smtClean="0">
                          <a:latin typeface="+mn-lt"/>
                          <a:ea typeface="Calibri Regular" charset="0"/>
                          <a:cs typeface="Calibri Regular" charset="0"/>
                          <a:sym typeface="Shadows Into Light"/>
                        </a:rPr>
                        <a:t>iter</a:t>
                      </a:r>
                      <a:r>
                        <a:rPr lang="en-US" sz="2000" b="1" i="0" dirty="0" err="1" smtClean="0">
                          <a:latin typeface="+mn-lt"/>
                          <a:ea typeface="Calibri Regular" charset="0"/>
                          <a:cs typeface="Calibri Regular" charset="0"/>
                          <a:sym typeface="Shadows Into Light"/>
                        </a:rPr>
                        <a:t>ations</a:t>
                      </a:r>
                      <a:endParaRPr lang="en" sz="2000" b="1" i="0" dirty="0">
                        <a:latin typeface="+mn-lt"/>
                        <a:ea typeface="Calibri Regular" charset="0"/>
                        <a:cs typeface="Calibri Regular" charset="0"/>
                        <a:sym typeface="Shadows Into Light"/>
                      </a:endParaRP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 branches explored</a:t>
                      </a: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 branch coverage</a:t>
                      </a: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 functions tested</a:t>
                      </a:r>
                    </a:p>
                  </a:txBody>
                  <a:tcPr marL="91425" marR="91425" marT="91425" marB="91425" anchor="b">
                    <a:solidFill>
                      <a:schemeClr val="accent6">
                        <a:lumMod val="60000"/>
                        <a:lumOff val="40000"/>
                      </a:schemeClr>
                    </a:solidFill>
                  </a:tcPr>
                </a:tc>
                <a:tc>
                  <a:txBody>
                    <a:bodyPr/>
                    <a:lstStyle/>
                    <a:p>
                      <a:pPr lvl="0" algn="ctr">
                        <a:spcBef>
                          <a:spcPts val="0"/>
                        </a:spcBef>
                        <a:buNone/>
                      </a:pPr>
                      <a:r>
                        <a:rPr lang="en" sz="2000" b="1" i="0" dirty="0">
                          <a:latin typeface="+mn-lt"/>
                          <a:ea typeface="Calibri Regular" charset="0"/>
                          <a:cs typeface="Calibri Regular" charset="0"/>
                          <a:sym typeface="Shadows Into Light"/>
                        </a:rPr>
                        <a:t># bugs found</a:t>
                      </a:r>
                    </a:p>
                  </a:txBody>
                  <a:tcPr marL="91425" marR="91425" marT="91425" marB="91425" anchor="b">
                    <a:solidFill>
                      <a:schemeClr val="accent6">
                        <a:lumMod val="60000"/>
                        <a:lumOff val="40000"/>
                      </a:schemeClr>
                    </a:solidFill>
                  </a:tcPr>
                </a:tc>
              </a:tr>
              <a:tr h="446450">
                <a:tc>
                  <a:txBody>
                    <a:bodyPr/>
                    <a:lstStyle/>
                    <a:p>
                      <a:pPr lvl="0">
                        <a:spcBef>
                          <a:spcPts val="0"/>
                        </a:spcBef>
                        <a:buNone/>
                      </a:pPr>
                      <a:r>
                        <a:rPr lang="en" sz="2000" b="0" i="0" dirty="0">
                          <a:latin typeface="+mn-lt"/>
                          <a:ea typeface="Calibri Regular" charset="0"/>
                          <a:cs typeface="Calibri Regular" charset="0"/>
                          <a:sym typeface="Shadows Into Light"/>
                        </a:rPr>
                        <a:t>Array Quick Sort</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732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43</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97.73</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0</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Array Heap Sort</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4</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1764</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36</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100.00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0</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Linked List</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570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100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96.15</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0</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Sorted List</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1020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110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96.49</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11</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0</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Doubly Linked List</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3</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1317</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224</a:t>
                      </a:r>
                    </a:p>
                  </a:txBody>
                  <a:tcPr marL="91425" marR="91425" marT="91425" marB="91425"/>
                </a:tc>
                <a:tc>
                  <a:txBody>
                    <a:bodyPr/>
                    <a:lstStyle/>
                    <a:p>
                      <a:pPr lvl="0">
                        <a:spcBef>
                          <a:spcPts val="0"/>
                        </a:spcBef>
                        <a:buClr>
                          <a:schemeClr val="dk1"/>
                        </a:buClr>
                        <a:buSzPct val="55000"/>
                        <a:buFont typeface="Arial"/>
                        <a:buNone/>
                      </a:pPr>
                      <a:r>
                        <a:rPr lang="en" sz="2000" b="0" i="0" dirty="0">
                          <a:solidFill>
                            <a:schemeClr val="dk1"/>
                          </a:solidFill>
                          <a:latin typeface="+mn-lt"/>
                          <a:ea typeface="Calibri Regular" charset="0"/>
                          <a:cs typeface="Calibri Regular" charset="0"/>
                          <a:sym typeface="Shadows Into Light"/>
                        </a:rPr>
                        <a:t>99.12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17</a:t>
                      </a:r>
                    </a:p>
                  </a:txBody>
                  <a:tcPr marL="91425" marR="91425" marT="91425" marB="91425"/>
                </a:tc>
                <a:tc>
                  <a:txBody>
                    <a:bodyPr/>
                    <a:lstStyle/>
                    <a:p>
                      <a:pPr lvl="0">
                        <a:spcBef>
                          <a:spcPts val="0"/>
                        </a:spcBef>
                        <a:buNone/>
                      </a:pPr>
                      <a:r>
                        <a:rPr lang="en" sz="2000" b="0" i="0" dirty="0">
                          <a:solidFill>
                            <a:srgbClr val="FF0000"/>
                          </a:solidFill>
                          <a:latin typeface="+mn-lt"/>
                          <a:ea typeface="Calibri Regular" charset="0"/>
                          <a:cs typeface="Calibri Regular" charset="0"/>
                          <a:sym typeface="Shadows Into Light"/>
                        </a:rPr>
                        <a:t>1</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Hash Table</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193</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46</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85.19</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8</a:t>
                      </a:r>
                    </a:p>
                  </a:txBody>
                  <a:tcPr marL="91425" marR="91425" marT="91425" marB="91425"/>
                </a:tc>
                <a:tc>
                  <a:txBody>
                    <a:bodyPr/>
                    <a:lstStyle/>
                    <a:p>
                      <a:pPr lvl="0">
                        <a:spcBef>
                          <a:spcPts val="0"/>
                        </a:spcBef>
                        <a:buNone/>
                      </a:pPr>
                      <a:r>
                        <a:rPr lang="en" sz="2000" b="0" i="0" dirty="0">
                          <a:solidFill>
                            <a:srgbClr val="FF0000"/>
                          </a:solidFill>
                          <a:latin typeface="+mn-lt"/>
                          <a:ea typeface="Calibri Regular" charset="0"/>
                          <a:cs typeface="Calibri Regular" charset="0"/>
                          <a:sym typeface="Shadows Into Light"/>
                        </a:rPr>
                        <a:t>1</a:t>
                      </a:r>
                    </a:p>
                  </a:txBody>
                  <a:tcPr marL="91425" marR="91425" marT="91425" marB="91425"/>
                </a:tc>
              </a:tr>
              <a:tr h="446450">
                <a:tc>
                  <a:txBody>
                    <a:bodyPr/>
                    <a:lstStyle/>
                    <a:p>
                      <a:pPr lvl="0">
                        <a:spcBef>
                          <a:spcPts val="0"/>
                        </a:spcBef>
                        <a:buNone/>
                      </a:pPr>
                      <a:r>
                        <a:rPr lang="en" sz="2000" b="0" i="0" dirty="0">
                          <a:latin typeface="+mn-lt"/>
                          <a:ea typeface="Calibri Regular" charset="0"/>
                          <a:cs typeface="Calibri Regular" charset="0"/>
                          <a:sym typeface="Shadows Into Light"/>
                        </a:rPr>
                        <a:t>Red Black Tree</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2629</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1,000,000</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242</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71.18</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17</a:t>
                      </a:r>
                    </a:p>
                  </a:txBody>
                  <a:tcPr marL="91425" marR="91425" marT="91425" marB="91425"/>
                </a:tc>
                <a:tc>
                  <a:txBody>
                    <a:bodyPr/>
                    <a:lstStyle/>
                    <a:p>
                      <a:pPr lvl="0">
                        <a:spcBef>
                          <a:spcPts val="0"/>
                        </a:spcBef>
                        <a:buNone/>
                      </a:pPr>
                      <a:r>
                        <a:rPr lang="en" sz="2000" b="0" i="0" dirty="0">
                          <a:latin typeface="+mn-lt"/>
                          <a:ea typeface="Calibri Regular" charset="0"/>
                          <a:cs typeface="Calibri Regular" charset="0"/>
                          <a:sym typeface="Shadows Into Light"/>
                        </a:rPr>
                        <a:t>0</a:t>
                      </a:r>
                    </a:p>
                  </a:txBody>
                  <a:tcPr marL="91425" marR="91425" marT="91425" marB="91425"/>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Shape 131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3600" dirty="0">
                <a:ea typeface="Calibri Regular" charset="0"/>
                <a:cs typeface="Calibri Regular" charset="0"/>
                <a:sym typeface="Shadows Into Light"/>
              </a:rPr>
              <a:t>Case Study: Needham-Schroeder Protocol</a:t>
            </a:r>
          </a:p>
        </p:txBody>
      </p:sp>
      <p:sp>
        <p:nvSpPr>
          <p:cNvPr id="1313" name="Shape 1313"/>
          <p:cNvSpPr txBox="1">
            <a:spLocks noGrp="1"/>
          </p:cNvSpPr>
          <p:nvPr>
            <p:ph idx="1"/>
          </p:nvPr>
        </p:nvSpPr>
        <p:spPr>
          <a:prstGeom prst="rect">
            <a:avLst/>
          </a:prstGeom>
          <a:noFill/>
          <a:ln>
            <a:noFill/>
          </a:ln>
        </p:spPr>
        <p:txBody>
          <a:bodyPr vert="horz" lIns="91425" tIns="45700" rIns="91425" bIns="45700" rtlCol="0" anchor="t" anchorCtr="0">
            <a:noAutofit/>
          </a:bodyPr>
          <a:lstStyle/>
          <a:p>
            <a:pPr marL="342900" indent="-292100">
              <a:spcBef>
                <a:spcPts val="590"/>
              </a:spcBef>
              <a:buClr>
                <a:schemeClr val="dk1"/>
              </a:buClr>
              <a:buSzPct val="100000"/>
              <a:buFont typeface="Shadows Into Light"/>
              <a:buChar char="•"/>
            </a:pPr>
            <a:r>
              <a:rPr lang="en" sz="2800" dirty="0">
                <a:ea typeface="Calibri Regular" charset="0"/>
                <a:cs typeface="Calibri Regular" charset="0"/>
                <a:sym typeface="Shadows Into Light"/>
              </a:rPr>
              <a:t>Tested a C implementation of a security protocol </a:t>
            </a:r>
            <a:r>
              <a:rPr lang="en" sz="2800" dirty="0">
                <a:solidFill>
                  <a:srgbClr val="9900FF"/>
                </a:solidFill>
                <a:ea typeface="Calibri Regular" charset="0"/>
                <a:cs typeface="Calibri Regular" charset="0"/>
                <a:sym typeface="Shadows Into Light"/>
              </a:rPr>
              <a:t>(Needham-Schroeder)</a:t>
            </a:r>
            <a:r>
              <a:rPr lang="en" sz="2800" dirty="0">
                <a:ea typeface="Calibri Regular" charset="0"/>
                <a:cs typeface="Calibri Regular" charset="0"/>
                <a:sym typeface="Shadows Into Light"/>
              </a:rPr>
              <a:t> with a known </a:t>
            </a:r>
            <a:r>
              <a:rPr lang="en" sz="2800" dirty="0">
                <a:solidFill>
                  <a:srgbClr val="9900FF"/>
                </a:solidFill>
                <a:ea typeface="Calibri Regular" charset="0"/>
                <a:cs typeface="Calibri Regular" charset="0"/>
                <a:sym typeface="Shadows Into Light"/>
              </a:rPr>
              <a:t>(man-in-the-middle) </a:t>
            </a:r>
            <a:r>
              <a:rPr lang="en" sz="2800" dirty="0">
                <a:ea typeface="Calibri Regular" charset="0"/>
                <a:cs typeface="Calibri Regular" charset="0"/>
                <a:sym typeface="Shadows Into Light"/>
              </a:rPr>
              <a:t>attack</a:t>
            </a:r>
          </a:p>
          <a:p>
            <a:pPr lvl="1">
              <a:spcBef>
                <a:spcPts val="590"/>
              </a:spcBef>
              <a:buClr>
                <a:schemeClr val="dk1"/>
              </a:buClr>
              <a:buSzPct val="100000"/>
              <a:buFont typeface="Shadows Into Light"/>
              <a:buChar char="–"/>
            </a:pPr>
            <a:r>
              <a:rPr lang="en" sz="2600" dirty="0">
                <a:ea typeface="Calibri Regular" charset="0"/>
                <a:cs typeface="Calibri Regular" charset="0"/>
                <a:sym typeface="Shadows Into Light"/>
              </a:rPr>
              <a:t>600 lines of code</a:t>
            </a:r>
          </a:p>
          <a:p>
            <a:pPr lvl="1">
              <a:spcBef>
                <a:spcPts val="590"/>
              </a:spcBef>
              <a:buClr>
                <a:schemeClr val="dk1"/>
              </a:buClr>
              <a:buSzPct val="100000"/>
              <a:buFont typeface="Shadows Into Light"/>
              <a:buChar char="–"/>
            </a:pPr>
            <a:r>
              <a:rPr lang="en" sz="2600" dirty="0">
                <a:solidFill>
                  <a:srgbClr val="FF9900"/>
                </a:solidFill>
                <a:ea typeface="Calibri Regular" charset="0"/>
                <a:cs typeface="Calibri Regular" charset="0"/>
                <a:sym typeface="Shadows Into Light"/>
              </a:rPr>
              <a:t>Took fewer than 13 seconds</a:t>
            </a:r>
            <a:r>
              <a:rPr lang="en" sz="2600" dirty="0">
                <a:ea typeface="Calibri Regular" charset="0"/>
                <a:cs typeface="Calibri Regular" charset="0"/>
                <a:sym typeface="Shadows Into Light"/>
              </a:rPr>
              <a:t> on a machine with 1.8 GHz processor and 2 GB RAM to discover the </a:t>
            </a:r>
            <a:r>
              <a:rPr lang="en" sz="2600" dirty="0" smtClean="0">
                <a:ea typeface="Calibri Regular" charset="0"/>
                <a:cs typeface="Calibri Regular" charset="0"/>
                <a:sym typeface="Shadows Into Light"/>
              </a:rPr>
              <a:t>attack</a:t>
            </a:r>
            <a:endParaRPr lang="en-US" sz="2600" dirty="0" smtClean="0">
              <a:ea typeface="Calibri Regular" charset="0"/>
              <a:cs typeface="Calibri Regular" charset="0"/>
              <a:sym typeface="Shadows Into Light"/>
            </a:endParaRPr>
          </a:p>
          <a:p>
            <a:pPr lvl="1">
              <a:spcBef>
                <a:spcPts val="590"/>
              </a:spcBef>
              <a:buClr>
                <a:schemeClr val="dk1"/>
              </a:buClr>
              <a:buSzPct val="100000"/>
              <a:buFont typeface="Shadows Into Light"/>
              <a:buChar char="–"/>
            </a:pPr>
            <a:endParaRPr sz="2400" dirty="0">
              <a:ea typeface="Calibri Regular" charset="0"/>
              <a:cs typeface="Calibri Regular" charset="0"/>
              <a:sym typeface="Shadows Into Light"/>
            </a:endParaRPr>
          </a:p>
          <a:p>
            <a:pPr>
              <a:spcBef>
                <a:spcPts val="590"/>
              </a:spcBef>
              <a:buClr>
                <a:schemeClr val="dk1"/>
              </a:buClr>
              <a:buSzPct val="100000"/>
              <a:buFont typeface="Shadows Into Light"/>
              <a:buChar char="•"/>
            </a:pPr>
            <a:r>
              <a:rPr lang="en" sz="2800" dirty="0">
                <a:ea typeface="Calibri Regular" charset="0"/>
                <a:cs typeface="Calibri Regular" charset="0"/>
                <a:sym typeface="Shadows Into Light"/>
              </a:rPr>
              <a:t>In contrast, a software model-checker </a:t>
            </a:r>
            <a:r>
              <a:rPr lang="en" sz="2800" dirty="0">
                <a:solidFill>
                  <a:srgbClr val="9900FF"/>
                </a:solidFill>
                <a:ea typeface="Calibri Regular" charset="0"/>
                <a:cs typeface="Calibri Regular" charset="0"/>
                <a:sym typeface="Shadows Into Light"/>
              </a:rPr>
              <a:t>(</a:t>
            </a:r>
            <a:r>
              <a:rPr lang="en" sz="2800" dirty="0" err="1">
                <a:solidFill>
                  <a:srgbClr val="9900FF"/>
                </a:solidFill>
                <a:ea typeface="Calibri Regular" charset="0"/>
                <a:cs typeface="Calibri Regular" charset="0"/>
                <a:sym typeface="Shadows Into Light"/>
              </a:rPr>
              <a:t>VeriSoft</a:t>
            </a:r>
            <a:r>
              <a:rPr lang="en" sz="2800" dirty="0">
                <a:solidFill>
                  <a:srgbClr val="9900FF"/>
                </a:solidFill>
                <a:ea typeface="Calibri Regular" charset="0"/>
                <a:cs typeface="Calibri Regular" charset="0"/>
                <a:sym typeface="Shadows Into Light"/>
              </a:rPr>
              <a:t>) </a:t>
            </a:r>
            <a:r>
              <a:rPr lang="en" sz="2800" dirty="0">
                <a:ea typeface="Calibri Regular" charset="0"/>
                <a:cs typeface="Calibri Regular" charset="0"/>
                <a:sym typeface="Shadows Into Light"/>
              </a:rPr>
              <a:t>took </a:t>
            </a:r>
            <a:r>
              <a:rPr lang="en" sz="2800" dirty="0">
                <a:solidFill>
                  <a:srgbClr val="FF9900"/>
                </a:solidFill>
                <a:ea typeface="Calibri Regular" charset="0"/>
                <a:cs typeface="Calibri Regular" charset="0"/>
                <a:sym typeface="Shadows Into Light"/>
              </a:rPr>
              <a:t>8 hours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20" name="Shape 1320"/>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Realistic Implementations</a:t>
            </a:r>
          </a:p>
        </p:txBody>
      </p:sp>
      <p:sp>
        <p:nvSpPr>
          <p:cNvPr id="1319" name="Shape 1319"/>
          <p:cNvSpPr txBox="1">
            <a:spLocks noGrp="1"/>
          </p:cNvSpPr>
          <p:nvPr>
            <p:ph idx="1"/>
          </p:nvPr>
        </p:nvSpPr>
        <p:spPr>
          <a:prstGeom prst="rect">
            <a:avLst/>
          </a:prstGeom>
          <a:noFill/>
          <a:ln>
            <a:noFill/>
          </a:ln>
        </p:spPr>
        <p:txBody>
          <a:bodyPr vert="horz" lIns="91425" tIns="45700" rIns="91425" bIns="45700" rtlCol="0" anchor="t" anchorCtr="0">
            <a:noAutofit/>
          </a:bodyPr>
          <a:lstStyle/>
          <a:p>
            <a:pPr marL="342900" indent="-292100">
              <a:spcBef>
                <a:spcPts val="590"/>
              </a:spcBef>
              <a:buClr>
                <a:schemeClr val="dk1"/>
              </a:buClr>
              <a:buSzPct val="100000"/>
              <a:buFont typeface="Shadows Into Light"/>
              <a:buChar char="•"/>
            </a:pPr>
            <a:r>
              <a:rPr lang="en" dirty="0">
                <a:solidFill>
                  <a:srgbClr val="9900FF"/>
                </a:solidFill>
                <a:ea typeface="Calibri Regular" charset="0"/>
                <a:cs typeface="Calibri Regular" charset="0"/>
                <a:sym typeface="Shadows Into Light"/>
              </a:rPr>
              <a:t>KLEE:</a:t>
            </a:r>
            <a:r>
              <a:rPr lang="en" dirty="0">
                <a:ea typeface="Calibri Regular" charset="0"/>
                <a:cs typeface="Calibri Regular" charset="0"/>
                <a:sym typeface="Shadows Into Light"/>
              </a:rPr>
              <a:t> LLVM (C family of languages)</a:t>
            </a:r>
          </a:p>
          <a:p>
            <a:pPr marL="0" indent="0">
              <a:spcBef>
                <a:spcPts val="590"/>
              </a:spcBef>
              <a:buNone/>
            </a:pPr>
            <a:endParaRPr sz="1000" dirty="0">
              <a:ea typeface="Calibri Regular" charset="0"/>
              <a:cs typeface="Calibri Regular" charset="0"/>
              <a:sym typeface="Shadows Into Light"/>
            </a:endParaRPr>
          </a:p>
          <a:p>
            <a:pPr marL="342900" indent="-292100">
              <a:spcBef>
                <a:spcPts val="590"/>
              </a:spcBef>
              <a:buClr>
                <a:schemeClr val="dk1"/>
              </a:buClr>
              <a:buSzPct val="100000"/>
              <a:buFont typeface="Shadows Into Light"/>
              <a:buChar char="•"/>
            </a:pPr>
            <a:r>
              <a:rPr lang="en" dirty="0">
                <a:solidFill>
                  <a:srgbClr val="9900FF"/>
                </a:solidFill>
                <a:ea typeface="Calibri Regular" charset="0"/>
                <a:cs typeface="Calibri Regular" charset="0"/>
                <a:sym typeface="Shadows Into Light"/>
              </a:rPr>
              <a:t>PEX: </a:t>
            </a:r>
            <a:r>
              <a:rPr lang="en" dirty="0">
                <a:ea typeface="Calibri Regular" charset="0"/>
                <a:cs typeface="Calibri Regular" charset="0"/>
                <a:sym typeface="Shadows Into Light"/>
              </a:rPr>
              <a:t>.NET Framework</a:t>
            </a:r>
          </a:p>
          <a:p>
            <a:pPr marL="0" indent="0">
              <a:spcBef>
                <a:spcPts val="590"/>
              </a:spcBef>
              <a:buNone/>
            </a:pPr>
            <a:endParaRPr sz="1000" dirty="0">
              <a:ea typeface="Calibri Regular" charset="0"/>
              <a:cs typeface="Calibri Regular" charset="0"/>
              <a:sym typeface="Shadows Into Light"/>
            </a:endParaRPr>
          </a:p>
          <a:p>
            <a:pPr marL="342900" indent="-292100">
              <a:spcBef>
                <a:spcPts val="590"/>
              </a:spcBef>
              <a:buClr>
                <a:schemeClr val="dk1"/>
              </a:buClr>
              <a:buSzPct val="100000"/>
              <a:buFont typeface="Shadows Into Light"/>
              <a:buChar char="•"/>
            </a:pPr>
            <a:r>
              <a:rPr lang="en" dirty="0" err="1">
                <a:solidFill>
                  <a:srgbClr val="9900FF"/>
                </a:solidFill>
                <a:ea typeface="Calibri Regular" charset="0"/>
                <a:cs typeface="Calibri Regular" charset="0"/>
                <a:sym typeface="Shadows Into Light"/>
              </a:rPr>
              <a:t>jCUTE</a:t>
            </a:r>
            <a:r>
              <a:rPr lang="en" dirty="0">
                <a:solidFill>
                  <a:srgbClr val="9900FF"/>
                </a:solidFill>
                <a:ea typeface="Calibri Regular" charset="0"/>
                <a:cs typeface="Calibri Regular" charset="0"/>
                <a:sym typeface="Shadows Into Light"/>
              </a:rPr>
              <a:t>: </a:t>
            </a:r>
            <a:r>
              <a:rPr lang="en" dirty="0">
                <a:ea typeface="Calibri Regular" charset="0"/>
                <a:cs typeface="Calibri Regular" charset="0"/>
                <a:sym typeface="Shadows Into Light"/>
              </a:rPr>
              <a:t>Java</a:t>
            </a:r>
          </a:p>
          <a:p>
            <a:pPr marL="0" indent="0">
              <a:spcBef>
                <a:spcPts val="590"/>
              </a:spcBef>
              <a:buNone/>
            </a:pPr>
            <a:endParaRPr sz="1000" dirty="0">
              <a:ea typeface="Calibri Regular" charset="0"/>
              <a:cs typeface="Calibri Regular" charset="0"/>
              <a:sym typeface="Shadows Into Light"/>
            </a:endParaRPr>
          </a:p>
          <a:p>
            <a:pPr marL="342900" indent="-292100">
              <a:spcBef>
                <a:spcPts val="590"/>
              </a:spcBef>
              <a:buClr>
                <a:schemeClr val="dk1"/>
              </a:buClr>
              <a:buSzPct val="100000"/>
              <a:buFont typeface="Shadows Into Light"/>
              <a:buChar char="•"/>
            </a:pPr>
            <a:r>
              <a:rPr lang="en" dirty="0" err="1">
                <a:solidFill>
                  <a:srgbClr val="9900FF"/>
                </a:solidFill>
                <a:ea typeface="Calibri Regular" charset="0"/>
                <a:cs typeface="Calibri Regular" charset="0"/>
                <a:sym typeface="Shadows Into Light"/>
              </a:rPr>
              <a:t>Jalangi</a:t>
            </a:r>
            <a:r>
              <a:rPr lang="en" dirty="0">
                <a:solidFill>
                  <a:srgbClr val="9900FF"/>
                </a:solidFill>
                <a:ea typeface="Calibri Regular" charset="0"/>
                <a:cs typeface="Calibri Regular" charset="0"/>
                <a:sym typeface="Shadows Into Light"/>
              </a:rPr>
              <a:t>:</a:t>
            </a:r>
            <a:r>
              <a:rPr lang="en" dirty="0">
                <a:ea typeface="Calibri Regular" charset="0"/>
                <a:cs typeface="Calibri Regular" charset="0"/>
                <a:sym typeface="Shadows Into Light"/>
              </a:rPr>
              <a:t> </a:t>
            </a:r>
            <a:r>
              <a:rPr lang="en" dirty="0" err="1">
                <a:ea typeface="Calibri Regular" charset="0"/>
                <a:cs typeface="Calibri Regular" charset="0"/>
                <a:sym typeface="Shadows Into Light"/>
              </a:rPr>
              <a:t>Javascript</a:t>
            </a:r>
            <a:endParaRPr lang="en" dirty="0">
              <a:ea typeface="Calibri Regular" charset="0"/>
              <a:cs typeface="Calibri Regular" charset="0"/>
              <a:sym typeface="Shadows Into Light"/>
            </a:endParaRPr>
          </a:p>
          <a:p>
            <a:pPr marL="0" indent="0">
              <a:spcBef>
                <a:spcPts val="590"/>
              </a:spcBef>
              <a:buNone/>
            </a:pPr>
            <a:endParaRPr sz="1000" dirty="0">
              <a:ea typeface="Calibri Regular" charset="0"/>
              <a:cs typeface="Calibri Regular" charset="0"/>
              <a:sym typeface="Shadows Into Light"/>
            </a:endParaRPr>
          </a:p>
          <a:p>
            <a:pPr marL="342900" indent="-292100">
              <a:spcBef>
                <a:spcPts val="590"/>
              </a:spcBef>
              <a:buClr>
                <a:schemeClr val="dk1"/>
              </a:buClr>
              <a:buSzPct val="100000"/>
              <a:buFont typeface="Shadows Into Light"/>
              <a:buChar char="•"/>
            </a:pPr>
            <a:r>
              <a:rPr lang="en" dirty="0">
                <a:solidFill>
                  <a:srgbClr val="9900FF"/>
                </a:solidFill>
                <a:ea typeface="Calibri Regular" charset="0"/>
                <a:cs typeface="Calibri Regular" charset="0"/>
                <a:sym typeface="Shadows Into Light"/>
              </a:rPr>
              <a:t>SAGE</a:t>
            </a:r>
            <a:r>
              <a:rPr lang="en" dirty="0">
                <a:ea typeface="Calibri Regular" charset="0"/>
                <a:cs typeface="Calibri Regular" charset="0"/>
                <a:sym typeface="Shadows Into Light"/>
              </a:rPr>
              <a:t> and </a:t>
            </a:r>
            <a:r>
              <a:rPr lang="en" dirty="0">
                <a:solidFill>
                  <a:srgbClr val="9900FF"/>
                </a:solidFill>
                <a:ea typeface="Calibri Regular" charset="0"/>
                <a:cs typeface="Calibri Regular" charset="0"/>
                <a:sym typeface="Shadows Into Light"/>
              </a:rPr>
              <a:t>S2E:</a:t>
            </a:r>
            <a:r>
              <a:rPr lang="en" dirty="0">
                <a:ea typeface="Calibri Regular" charset="0"/>
                <a:cs typeface="Calibri Regular" charset="0"/>
                <a:sym typeface="Shadows Into Light"/>
              </a:rPr>
              <a:t> binaries (x86, ARM,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Existing Approach II</a:t>
            </a:r>
          </a:p>
        </p:txBody>
      </p:sp>
      <p:sp>
        <p:nvSpPr>
          <p:cNvPr id="187" name="Shape 187"/>
          <p:cNvSpPr txBox="1">
            <a:spLocks noGrp="1"/>
          </p:cNvSpPr>
          <p:nvPr>
            <p:ph idx="1"/>
          </p:nvPr>
        </p:nvSpPr>
        <p:spPr>
          <a:xfrm>
            <a:off x="330199" y="1600201"/>
            <a:ext cx="5168901" cy="4838699"/>
          </a:xfrm>
          <a:prstGeom prst="rect">
            <a:avLst/>
          </a:prstGeom>
          <a:noFill/>
          <a:ln>
            <a:noFill/>
          </a:ln>
        </p:spPr>
        <p:txBody>
          <a:bodyPr vert="horz" lIns="91425" tIns="45700" rIns="91425" bIns="45700" rtlCol="0" anchor="t" anchorCtr="0">
            <a:noAutofit/>
          </a:bodyPr>
          <a:lstStyle/>
          <a:p>
            <a:pPr marL="0" indent="0">
              <a:spcBef>
                <a:spcPts val="590"/>
              </a:spcBef>
              <a:buNone/>
            </a:pPr>
            <a:r>
              <a:rPr lang="en" sz="2800" dirty="0">
                <a:solidFill>
                  <a:srgbClr val="9900FF"/>
                </a:solidFill>
                <a:ea typeface="Calibri Regular" charset="0"/>
                <a:cs typeface="Calibri Regular" charset="0"/>
                <a:sym typeface="Shadows Into Light"/>
              </a:rPr>
              <a:t>Symbolic Execution</a:t>
            </a:r>
          </a:p>
          <a:p>
            <a:pPr marL="457200" indent="-381000">
              <a:spcBef>
                <a:spcPts val="590"/>
              </a:spcBef>
              <a:buClr>
                <a:srgbClr val="000000"/>
              </a:buClr>
              <a:buSzPct val="100000"/>
              <a:buFont typeface="Shadows Into Light"/>
            </a:pPr>
            <a:r>
              <a:rPr lang="en" sz="2500" dirty="0">
                <a:solidFill>
                  <a:srgbClr val="000000"/>
                </a:solidFill>
                <a:ea typeface="Calibri Regular" charset="0"/>
                <a:cs typeface="Calibri Regular" charset="0"/>
                <a:sym typeface="Shadows Into Light"/>
              </a:rPr>
              <a:t>Use symbolic values for inputs</a:t>
            </a:r>
          </a:p>
          <a:p>
            <a:pPr marL="457200" indent="-381000">
              <a:spcBef>
                <a:spcPts val="590"/>
              </a:spcBef>
              <a:buClr>
                <a:srgbClr val="000000"/>
              </a:buClr>
              <a:buSzPct val="100000"/>
              <a:buFont typeface="Shadows Into Light"/>
            </a:pPr>
            <a:r>
              <a:rPr lang="en" sz="2500" dirty="0">
                <a:solidFill>
                  <a:srgbClr val="000000"/>
                </a:solidFill>
                <a:ea typeface="Calibri Regular" charset="0"/>
                <a:cs typeface="Calibri Regular" charset="0"/>
                <a:sym typeface="Shadows Into Light"/>
              </a:rPr>
              <a:t>Execute program </a:t>
            </a:r>
            <a:r>
              <a:rPr lang="en" sz="2500" dirty="0" smtClean="0">
                <a:solidFill>
                  <a:srgbClr val="000000"/>
                </a:solidFill>
                <a:ea typeface="Calibri Regular" charset="0"/>
                <a:cs typeface="Calibri Regular" charset="0"/>
                <a:sym typeface="Shadows Into Light"/>
              </a:rPr>
              <a:t>symbolically</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on </a:t>
            </a:r>
            <a:r>
              <a:rPr lang="en" sz="2500" dirty="0">
                <a:solidFill>
                  <a:srgbClr val="000000"/>
                </a:solidFill>
                <a:ea typeface="Calibri Regular" charset="0"/>
                <a:cs typeface="Calibri Regular" charset="0"/>
                <a:sym typeface="Shadows Into Light"/>
              </a:rPr>
              <a:t>symbolic input values</a:t>
            </a:r>
          </a:p>
          <a:p>
            <a:pPr marL="457200" indent="-381000">
              <a:spcBef>
                <a:spcPts val="590"/>
              </a:spcBef>
              <a:buClr>
                <a:srgbClr val="000000"/>
              </a:buClr>
              <a:buSzPct val="100000"/>
              <a:buFont typeface="Shadows Into Light"/>
            </a:pPr>
            <a:r>
              <a:rPr lang="en" sz="2500" dirty="0">
                <a:solidFill>
                  <a:srgbClr val="000000"/>
                </a:solidFill>
                <a:ea typeface="Calibri Regular" charset="0"/>
                <a:cs typeface="Calibri Regular" charset="0"/>
                <a:sym typeface="Shadows Into Light"/>
              </a:rPr>
              <a:t>Collect symbolic </a:t>
            </a:r>
            <a:r>
              <a:rPr lang="en" sz="2500" dirty="0" smtClean="0">
                <a:solidFill>
                  <a:srgbClr val="000000"/>
                </a:solidFill>
                <a:ea typeface="Calibri Regular" charset="0"/>
                <a:cs typeface="Calibri Regular" charset="0"/>
                <a:sym typeface="Shadows Into Light"/>
              </a:rPr>
              <a:t>path</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constraints</a:t>
            </a:r>
            <a:endParaRPr lang="en" sz="2500" dirty="0">
              <a:solidFill>
                <a:srgbClr val="000000"/>
              </a:solidFill>
              <a:ea typeface="Calibri Regular" charset="0"/>
              <a:cs typeface="Calibri Regular" charset="0"/>
              <a:sym typeface="Shadows Into Light"/>
            </a:endParaRPr>
          </a:p>
          <a:p>
            <a:pPr marL="457200" indent="-381000">
              <a:spcBef>
                <a:spcPts val="590"/>
              </a:spcBef>
              <a:buClr>
                <a:srgbClr val="000000"/>
              </a:buClr>
              <a:buSzPct val="100000"/>
              <a:buFont typeface="Shadows Into Light"/>
            </a:pPr>
            <a:r>
              <a:rPr lang="en" sz="2500" dirty="0">
                <a:solidFill>
                  <a:srgbClr val="000000"/>
                </a:solidFill>
                <a:ea typeface="Calibri Regular" charset="0"/>
                <a:cs typeface="Calibri Regular" charset="0"/>
                <a:sym typeface="Shadows Into Light"/>
              </a:rPr>
              <a:t>Use </a:t>
            </a:r>
            <a:r>
              <a:rPr lang="en" sz="2500" dirty="0">
                <a:solidFill>
                  <a:srgbClr val="FF9900"/>
                </a:solidFill>
                <a:ea typeface="Calibri Regular" charset="0"/>
                <a:cs typeface="Calibri Regular" charset="0"/>
                <a:sym typeface="Shadows Into Light"/>
              </a:rPr>
              <a:t>theorem prover</a:t>
            </a:r>
            <a:r>
              <a:rPr lang="en" sz="2500" dirty="0">
                <a:solidFill>
                  <a:srgbClr val="000000"/>
                </a:solidFill>
                <a:ea typeface="Calibri Regular" charset="0"/>
                <a:cs typeface="Calibri Regular" charset="0"/>
                <a:sym typeface="Shadows Into Light"/>
              </a:rPr>
              <a:t> to </a:t>
            </a:r>
            <a:r>
              <a:rPr lang="en" sz="2500" dirty="0" smtClean="0">
                <a:solidFill>
                  <a:srgbClr val="000000"/>
                </a:solidFill>
                <a:ea typeface="Calibri Regular" charset="0"/>
                <a:cs typeface="Calibri Regular" charset="0"/>
                <a:sym typeface="Shadows Into Light"/>
              </a:rPr>
              <a:t>check</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if</a:t>
            </a:r>
            <a:r>
              <a:rPr lang="en-US" sz="2500" dirty="0" smtClean="0">
                <a:solidFill>
                  <a:srgbClr val="000000"/>
                </a:solidFill>
                <a:ea typeface="Calibri Regular" charset="0"/>
                <a:cs typeface="Calibri Regular" charset="0"/>
                <a:sym typeface="Shadows Into Light"/>
              </a:rPr>
              <a:t> </a:t>
            </a:r>
            <a:r>
              <a:rPr lang="en" sz="2500" dirty="0" smtClean="0">
                <a:solidFill>
                  <a:srgbClr val="000000"/>
                </a:solidFill>
                <a:ea typeface="Calibri Regular" charset="0"/>
                <a:cs typeface="Calibri Regular" charset="0"/>
                <a:sym typeface="Shadows Into Light"/>
              </a:rPr>
              <a:t>a </a:t>
            </a:r>
            <a:r>
              <a:rPr lang="en" sz="2500" dirty="0">
                <a:solidFill>
                  <a:srgbClr val="000000"/>
                </a:solidFill>
                <a:ea typeface="Calibri Regular" charset="0"/>
                <a:cs typeface="Calibri Regular" charset="0"/>
                <a:sym typeface="Shadows Into Light"/>
              </a:rPr>
              <a:t>branch can be </a:t>
            </a:r>
            <a:r>
              <a:rPr lang="en" sz="2500" dirty="0" smtClean="0">
                <a:solidFill>
                  <a:srgbClr val="000000"/>
                </a:solidFill>
                <a:ea typeface="Calibri Regular" charset="0"/>
                <a:cs typeface="Calibri Regular" charset="0"/>
                <a:sym typeface="Shadows Into Light"/>
              </a:rPr>
              <a:t>taken</a:t>
            </a:r>
            <a:endParaRPr lang="en-US" sz="2500" dirty="0" smtClean="0">
              <a:solidFill>
                <a:srgbClr val="000000"/>
              </a:solidFill>
              <a:ea typeface="Calibri Regular" charset="0"/>
              <a:cs typeface="Calibri Regular" charset="0"/>
              <a:sym typeface="Shadows Into Light"/>
            </a:endParaRPr>
          </a:p>
          <a:p>
            <a:pPr marL="76200" indent="0">
              <a:spcBef>
                <a:spcPts val="590"/>
              </a:spcBef>
              <a:buClr>
                <a:srgbClr val="000000"/>
              </a:buClr>
              <a:buSzPct val="100000"/>
              <a:buNone/>
            </a:pPr>
            <a:endParaRPr lang="en" sz="2500" dirty="0">
              <a:solidFill>
                <a:srgbClr val="000000"/>
              </a:solidFill>
              <a:ea typeface="Calibri Regular" charset="0"/>
              <a:cs typeface="Calibri Regular" charset="0"/>
              <a:sym typeface="Shadows Into Light"/>
            </a:endParaRPr>
          </a:p>
          <a:p>
            <a:pPr marL="0" indent="0">
              <a:spcBef>
                <a:spcPts val="590"/>
              </a:spcBef>
              <a:buNone/>
            </a:pPr>
            <a:r>
              <a:rPr lang="en" sz="2800" dirty="0">
                <a:solidFill>
                  <a:srgbClr val="FF0000"/>
                </a:solidFill>
                <a:ea typeface="Calibri Regular" charset="0"/>
                <a:cs typeface="Calibri Regular" charset="0"/>
                <a:sym typeface="Shadows Into Light"/>
              </a:rPr>
              <a:t>Problem:</a:t>
            </a:r>
          </a:p>
          <a:p>
            <a:pPr marL="457200" indent="-381000">
              <a:spcBef>
                <a:spcPts val="590"/>
              </a:spcBef>
              <a:buClr>
                <a:srgbClr val="000000"/>
              </a:buClr>
              <a:buSzPct val="100000"/>
              <a:buFont typeface="Shadows Into Light"/>
            </a:pPr>
            <a:r>
              <a:rPr lang="en" sz="2600" dirty="0">
                <a:solidFill>
                  <a:srgbClr val="000000"/>
                </a:solidFill>
                <a:ea typeface="Calibri Regular" charset="0"/>
                <a:cs typeface="Calibri Regular" charset="0"/>
                <a:sym typeface="Shadows Into Light"/>
              </a:rPr>
              <a:t>Does not scale for large programs</a:t>
            </a:r>
          </a:p>
        </p:txBody>
      </p:sp>
      <p:sp>
        <p:nvSpPr>
          <p:cNvPr id="188" name="Shape 188"/>
          <p:cNvSpPr txBox="1">
            <a:spLocks noGrp="1"/>
          </p:cNvSpPr>
          <p:nvPr>
            <p:ph type="body" idx="4294967295"/>
          </p:nvPr>
        </p:nvSpPr>
        <p:spPr>
          <a:xfrm>
            <a:off x="4943475" y="1765301"/>
            <a:ext cx="3794125" cy="3549650"/>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0">
              <a:spcBef>
                <a:spcPts val="590"/>
              </a:spcBef>
              <a:buNone/>
            </a:pPr>
            <a:r>
              <a:rPr lang="en" sz="1600" dirty="0">
                <a:latin typeface="Consolas"/>
                <a:ea typeface="Consolas"/>
                <a:cs typeface="Consolas"/>
                <a:sym typeface="Consolas"/>
              </a:rPr>
              <a:t>void </a:t>
            </a:r>
            <a:r>
              <a:rPr lang="en" sz="1600" dirty="0" err="1">
                <a:solidFill>
                  <a:srgbClr val="FF0000"/>
                </a:solidFill>
                <a:latin typeface="Consolas"/>
                <a:ea typeface="Consolas"/>
                <a:cs typeface="Consolas"/>
                <a:sym typeface="Consolas"/>
              </a:rPr>
              <a:t>test_me</a:t>
            </a:r>
            <a:r>
              <a:rPr lang="en" sz="1600" dirty="0">
                <a:latin typeface="Consolas"/>
                <a:ea typeface="Consolas"/>
                <a:cs typeface="Consolas"/>
                <a:sym typeface="Consolas"/>
              </a:rPr>
              <a:t>(</a:t>
            </a:r>
            <a:r>
              <a:rPr lang="en" sz="1600" dirty="0" err="1">
                <a:latin typeface="Consolas"/>
                <a:ea typeface="Consolas"/>
                <a:cs typeface="Consolas"/>
                <a:sym typeface="Consolas"/>
              </a:rPr>
              <a:t>int</a:t>
            </a:r>
            <a:r>
              <a:rPr lang="en" sz="1600" dirty="0">
                <a:latin typeface="Consolas"/>
                <a:ea typeface="Consolas"/>
                <a:cs typeface="Consolas"/>
                <a:sym typeface="Consolas"/>
              </a:rPr>
              <a:t> x) {</a:t>
            </a:r>
          </a:p>
          <a:p>
            <a:pPr marL="0" indent="0">
              <a:spcBef>
                <a:spcPts val="590"/>
              </a:spcBef>
              <a:buNone/>
            </a:pPr>
            <a:r>
              <a:rPr lang="en" sz="1600" dirty="0">
                <a:latin typeface="Consolas"/>
                <a:ea typeface="Consolas"/>
                <a:cs typeface="Consolas"/>
                <a:sym typeface="Consolas"/>
              </a:rPr>
              <a:t>   if (x*3 == 15) {</a:t>
            </a:r>
          </a:p>
          <a:p>
            <a:pPr marL="0" indent="0">
              <a:spcBef>
                <a:spcPts val="590"/>
              </a:spcBef>
              <a:buNone/>
            </a:pPr>
            <a:r>
              <a:rPr lang="en" sz="1600" dirty="0">
                <a:latin typeface="Consolas"/>
                <a:ea typeface="Consolas"/>
                <a:cs typeface="Consolas"/>
                <a:sym typeface="Consolas"/>
              </a:rPr>
              <a:t>      if (x % 5 == 0)</a:t>
            </a:r>
          </a:p>
          <a:p>
            <a:pPr marL="0" indent="-69850">
              <a:spcBef>
                <a:spcPts val="590"/>
              </a:spcBef>
              <a:buClr>
                <a:schemeClr val="dk1"/>
              </a:buClr>
              <a:buSzPct val="68750"/>
              <a:buNone/>
            </a:pPr>
            <a:r>
              <a:rPr lang="en" sz="1600" dirty="0">
                <a:latin typeface="Consolas"/>
                <a:ea typeface="Consolas"/>
                <a:cs typeface="Consolas"/>
                <a:sym typeface="Consolas"/>
              </a:rPr>
              <a:t>         print(“OK”);</a:t>
            </a:r>
          </a:p>
          <a:p>
            <a:pPr marL="0" indent="0">
              <a:spcBef>
                <a:spcPts val="590"/>
              </a:spcBef>
              <a:buNone/>
            </a:pPr>
            <a:r>
              <a:rPr lang="en" sz="1600" dirty="0">
                <a:latin typeface="Consolas"/>
                <a:ea typeface="Consolas"/>
                <a:cs typeface="Consolas"/>
                <a:sym typeface="Consolas"/>
              </a:rPr>
              <a:t>      else {</a:t>
            </a:r>
          </a:p>
          <a:p>
            <a:pPr marL="0" indent="0">
              <a:spcBef>
                <a:spcPts val="590"/>
              </a:spcBef>
              <a:buNone/>
            </a:pPr>
            <a:r>
              <a:rPr lang="en" sz="1600" dirty="0">
                <a:latin typeface="Consolas"/>
                <a:ea typeface="Consolas"/>
                <a:cs typeface="Consolas"/>
                <a:sym typeface="Consolas"/>
              </a:rPr>
              <a:t>         print(“something bad”);</a:t>
            </a:r>
          </a:p>
          <a:p>
            <a:pPr marL="0" indent="0">
              <a:spcBef>
                <a:spcPts val="590"/>
              </a:spcBef>
              <a:buNone/>
            </a:pPr>
            <a:r>
              <a:rPr lang="en" sz="1600" dirty="0">
                <a:latin typeface="Consolas"/>
                <a:ea typeface="Consolas"/>
                <a:cs typeface="Consolas"/>
                <a:sym typeface="Consolas"/>
              </a:rPr>
              <a:t>         </a:t>
            </a:r>
            <a:r>
              <a:rPr lang="en" sz="1600" dirty="0">
                <a:solidFill>
                  <a:srgbClr val="FF0000"/>
                </a:solidFill>
                <a:latin typeface="Consolas"/>
                <a:ea typeface="Consolas"/>
                <a:cs typeface="Consolas"/>
                <a:sym typeface="Consolas"/>
              </a:rPr>
              <a:t>ERROR;</a:t>
            </a:r>
            <a:r>
              <a:rPr lang="en" sz="1600" dirty="0">
                <a:latin typeface="Consolas"/>
                <a:ea typeface="Consolas"/>
                <a:cs typeface="Consolas"/>
                <a:sym typeface="Consolas"/>
              </a:rPr>
              <a:t/>
            </a:r>
            <a:br>
              <a:rPr lang="en" sz="1600" dirty="0">
                <a:latin typeface="Consolas"/>
                <a:ea typeface="Consolas"/>
                <a:cs typeface="Consolas"/>
                <a:sym typeface="Consolas"/>
              </a:rPr>
            </a:br>
            <a:r>
              <a:rPr lang="en" sz="1600" dirty="0">
                <a:latin typeface="Consolas"/>
                <a:ea typeface="Consolas"/>
                <a:cs typeface="Consolas"/>
                <a:sym typeface="Consolas"/>
              </a:rPr>
              <a:t>      }</a:t>
            </a:r>
          </a:p>
          <a:p>
            <a:pPr marL="0" indent="0">
              <a:spcBef>
                <a:spcPts val="590"/>
              </a:spcBef>
              <a:buNone/>
            </a:pPr>
            <a:r>
              <a:rPr lang="en" sz="1600" dirty="0">
                <a:latin typeface="Consolas"/>
                <a:ea typeface="Consolas"/>
                <a:cs typeface="Consolas"/>
                <a:sym typeface="Consolas"/>
              </a:rPr>
              <a:t>   } else</a:t>
            </a:r>
          </a:p>
          <a:p>
            <a:pPr marL="0" indent="-69850">
              <a:spcBef>
                <a:spcPts val="590"/>
              </a:spcBef>
              <a:buClr>
                <a:schemeClr val="dk1"/>
              </a:buClr>
              <a:buSzPct val="68750"/>
              <a:buNone/>
            </a:pPr>
            <a:r>
              <a:rPr lang="en" sz="1600" dirty="0">
                <a:latin typeface="Consolas"/>
                <a:ea typeface="Consolas"/>
                <a:cs typeface="Consolas"/>
                <a:sym typeface="Consolas"/>
              </a:rPr>
              <a:t>      print(“OK”);</a:t>
            </a:r>
          </a:p>
          <a:p>
            <a:pPr marL="0" indent="0">
              <a:spcBef>
                <a:spcPts val="590"/>
              </a:spcBef>
              <a:buNone/>
            </a:pPr>
            <a:r>
              <a:rPr lang="en" sz="1600" dirty="0">
                <a:latin typeface="Consolas"/>
                <a:ea typeface="Consolas"/>
                <a:cs typeface="Consolas"/>
                <a:sym typeface="Consolas"/>
              </a:rPr>
              <a:t>}</a:t>
            </a:r>
          </a:p>
        </p:txBody>
      </p:sp>
    </p:spTree>
    <p:extLst>
      <p:ext uri="{BB962C8B-B14F-4D97-AF65-F5344CB8AC3E}">
        <p14:creationId xmlns:p14="http://schemas.microsoft.com/office/powerpoint/2010/main" val="75750250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88">
                                            <p:bg/>
                                          </p:spTgt>
                                        </p:tgtEl>
                                        <p:attrNameLst>
                                          <p:attrName>style.visibility</p:attrName>
                                        </p:attrNameLst>
                                      </p:cBhvr>
                                      <p:to>
                                        <p:strVal val="visible"/>
                                      </p:to>
                                    </p:set>
                                    <p:animEffect transition="in" filter="dissolve">
                                      <p:cBhvr>
                                        <p:cTn id="11" dur="500"/>
                                        <p:tgtEl>
                                          <p:spTgt spid="188">
                                            <p:bg/>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88">
                                            <p:txEl>
                                              <p:pRg st="0" end="0"/>
                                            </p:txEl>
                                          </p:spTgt>
                                        </p:tgtEl>
                                        <p:attrNameLst>
                                          <p:attrName>style.visibility</p:attrName>
                                        </p:attrNameLst>
                                      </p:cBhvr>
                                      <p:to>
                                        <p:strVal val="visible"/>
                                      </p:to>
                                    </p:set>
                                    <p:animEffect transition="in" filter="dissolve">
                                      <p:cBhvr>
                                        <p:cTn id="14" dur="500"/>
                                        <p:tgtEl>
                                          <p:spTgt spid="188">
                                            <p:txEl>
                                              <p:pRg st="0" end="0"/>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88">
                                            <p:txEl>
                                              <p:pRg st="1" end="1"/>
                                            </p:txEl>
                                          </p:spTgt>
                                        </p:tgtEl>
                                        <p:attrNameLst>
                                          <p:attrName>style.visibility</p:attrName>
                                        </p:attrNameLst>
                                      </p:cBhvr>
                                      <p:to>
                                        <p:strVal val="visible"/>
                                      </p:to>
                                    </p:set>
                                    <p:animEffect transition="in" filter="dissolve">
                                      <p:cBhvr>
                                        <p:cTn id="17" dur="500"/>
                                        <p:tgtEl>
                                          <p:spTgt spid="188">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88">
                                            <p:txEl>
                                              <p:pRg st="2" end="2"/>
                                            </p:txEl>
                                          </p:spTgt>
                                        </p:tgtEl>
                                        <p:attrNameLst>
                                          <p:attrName>style.visibility</p:attrName>
                                        </p:attrNameLst>
                                      </p:cBhvr>
                                      <p:to>
                                        <p:strVal val="visible"/>
                                      </p:to>
                                    </p:set>
                                    <p:animEffect transition="in" filter="dissolve">
                                      <p:cBhvr>
                                        <p:cTn id="20" dur="500"/>
                                        <p:tgtEl>
                                          <p:spTgt spid="188">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88">
                                            <p:txEl>
                                              <p:pRg st="3" end="3"/>
                                            </p:txEl>
                                          </p:spTgt>
                                        </p:tgtEl>
                                        <p:attrNameLst>
                                          <p:attrName>style.visibility</p:attrName>
                                        </p:attrNameLst>
                                      </p:cBhvr>
                                      <p:to>
                                        <p:strVal val="visible"/>
                                      </p:to>
                                    </p:set>
                                    <p:animEffect transition="in" filter="dissolve">
                                      <p:cBhvr>
                                        <p:cTn id="23" dur="500"/>
                                        <p:tgtEl>
                                          <p:spTgt spid="188">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88">
                                            <p:txEl>
                                              <p:pRg st="4" end="4"/>
                                            </p:txEl>
                                          </p:spTgt>
                                        </p:tgtEl>
                                        <p:attrNameLst>
                                          <p:attrName>style.visibility</p:attrName>
                                        </p:attrNameLst>
                                      </p:cBhvr>
                                      <p:to>
                                        <p:strVal val="visible"/>
                                      </p:to>
                                    </p:set>
                                    <p:animEffect transition="in" filter="dissolve">
                                      <p:cBhvr>
                                        <p:cTn id="26" dur="500"/>
                                        <p:tgtEl>
                                          <p:spTgt spid="188">
                                            <p:txEl>
                                              <p:pRg st="4" end="4"/>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88">
                                            <p:txEl>
                                              <p:pRg st="5" end="5"/>
                                            </p:txEl>
                                          </p:spTgt>
                                        </p:tgtEl>
                                        <p:attrNameLst>
                                          <p:attrName>style.visibility</p:attrName>
                                        </p:attrNameLst>
                                      </p:cBhvr>
                                      <p:to>
                                        <p:strVal val="visible"/>
                                      </p:to>
                                    </p:set>
                                    <p:animEffect transition="in" filter="dissolve">
                                      <p:cBhvr>
                                        <p:cTn id="29" dur="500"/>
                                        <p:tgtEl>
                                          <p:spTgt spid="188">
                                            <p:txEl>
                                              <p:pRg st="5" end="5"/>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88">
                                            <p:txEl>
                                              <p:pRg st="6" end="6"/>
                                            </p:txEl>
                                          </p:spTgt>
                                        </p:tgtEl>
                                        <p:attrNameLst>
                                          <p:attrName>style.visibility</p:attrName>
                                        </p:attrNameLst>
                                      </p:cBhvr>
                                      <p:to>
                                        <p:strVal val="visible"/>
                                      </p:to>
                                    </p:set>
                                    <p:animEffect transition="in" filter="dissolve">
                                      <p:cBhvr>
                                        <p:cTn id="32" dur="500"/>
                                        <p:tgtEl>
                                          <p:spTgt spid="188">
                                            <p:txEl>
                                              <p:pRg st="6" end="6"/>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8">
                                            <p:txEl>
                                              <p:pRg st="7" end="7"/>
                                            </p:txEl>
                                          </p:spTgt>
                                        </p:tgtEl>
                                        <p:attrNameLst>
                                          <p:attrName>style.visibility</p:attrName>
                                        </p:attrNameLst>
                                      </p:cBhvr>
                                      <p:to>
                                        <p:strVal val="visible"/>
                                      </p:to>
                                    </p:set>
                                    <p:animEffect transition="in" filter="dissolve">
                                      <p:cBhvr>
                                        <p:cTn id="35" dur="500"/>
                                        <p:tgtEl>
                                          <p:spTgt spid="188">
                                            <p:txEl>
                                              <p:pRg st="7" end="7"/>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88">
                                            <p:txEl>
                                              <p:pRg st="8" end="8"/>
                                            </p:txEl>
                                          </p:spTgt>
                                        </p:tgtEl>
                                        <p:attrNameLst>
                                          <p:attrName>style.visibility</p:attrName>
                                        </p:attrNameLst>
                                      </p:cBhvr>
                                      <p:to>
                                        <p:strVal val="visible"/>
                                      </p:to>
                                    </p:set>
                                    <p:animEffect transition="in" filter="dissolve">
                                      <p:cBhvr>
                                        <p:cTn id="38" dur="500"/>
                                        <p:tgtEl>
                                          <p:spTgt spid="188">
                                            <p:txEl>
                                              <p:pRg st="8" end="8"/>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88">
                                            <p:txEl>
                                              <p:pRg st="9" end="9"/>
                                            </p:txEl>
                                          </p:spTgt>
                                        </p:tgtEl>
                                        <p:attrNameLst>
                                          <p:attrName>style.visibility</p:attrName>
                                        </p:attrNameLst>
                                      </p:cBhvr>
                                      <p:to>
                                        <p:strVal val="visible"/>
                                      </p:to>
                                    </p:set>
                                    <p:animEffect transition="in" filter="dissolve">
                                      <p:cBhvr>
                                        <p:cTn id="41" dur="500"/>
                                        <p:tgtEl>
                                          <p:spTgt spid="188">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87">
                                            <p:txEl>
                                              <p:pRg st="6" end="6"/>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uild="p"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Shape 132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Case Study: SAGE Tool at Microsoft</a:t>
            </a:r>
          </a:p>
        </p:txBody>
      </p:sp>
      <p:sp>
        <p:nvSpPr>
          <p:cNvPr id="1327" name="Shape 1327"/>
          <p:cNvSpPr txBox="1">
            <a:spLocks noGrp="1"/>
          </p:cNvSpPr>
          <p:nvPr>
            <p:ph idx="1"/>
          </p:nvPr>
        </p:nvSpPr>
        <p:spPr>
          <a:xfrm>
            <a:off x="368300" y="1600201"/>
            <a:ext cx="8356600" cy="4525963"/>
          </a:xfrm>
          <a:prstGeom prst="rect">
            <a:avLst/>
          </a:prstGeom>
          <a:noFill/>
          <a:ln>
            <a:noFill/>
          </a:ln>
        </p:spPr>
        <p:txBody>
          <a:bodyPr vert="horz" lIns="91425" tIns="45700" rIns="91425" bIns="45700" rtlCol="0" anchor="t" anchorCtr="0">
            <a:noAutofit/>
          </a:bodyPr>
          <a:lstStyle/>
          <a:p>
            <a:pPr marL="342900" indent="-292100">
              <a:spcBef>
                <a:spcPts val="590"/>
              </a:spcBef>
              <a:buClr>
                <a:schemeClr val="dk1"/>
              </a:buClr>
              <a:buSzPct val="100000"/>
              <a:buFont typeface="Shadows Into Light"/>
              <a:buChar char="•"/>
            </a:pPr>
            <a:r>
              <a:rPr lang="en" sz="2600" dirty="0">
                <a:solidFill>
                  <a:srgbClr val="9900FF"/>
                </a:solidFill>
                <a:ea typeface="Calibri Regular" charset="0"/>
                <a:cs typeface="Calibri Regular" charset="0"/>
                <a:sym typeface="Shadows Into Light"/>
              </a:rPr>
              <a:t>SAGE</a:t>
            </a:r>
            <a:r>
              <a:rPr lang="en" sz="2600" dirty="0">
                <a:ea typeface="Calibri Regular" charset="0"/>
                <a:cs typeface="Calibri Regular" charset="0"/>
                <a:sym typeface="Shadows Into Light"/>
              </a:rPr>
              <a:t> = Scalable Automated Guided Execution</a:t>
            </a:r>
          </a:p>
          <a:p>
            <a:pPr marL="342900" indent="-292100">
              <a:spcBef>
                <a:spcPts val="590"/>
              </a:spcBef>
              <a:buClr>
                <a:schemeClr val="dk1"/>
              </a:buClr>
              <a:buSzPct val="100000"/>
              <a:buFont typeface="Shadows Into Light"/>
              <a:buChar char="•"/>
            </a:pPr>
            <a:r>
              <a:rPr lang="en" sz="2600" dirty="0">
                <a:ea typeface="Calibri Regular" charset="0"/>
                <a:cs typeface="Calibri Regular" charset="0"/>
                <a:sym typeface="Shadows Into Light"/>
              </a:rPr>
              <a:t>Found many expensive security bugs in many Microsoft applications </a:t>
            </a:r>
            <a:r>
              <a:rPr lang="en" sz="2600" dirty="0">
                <a:solidFill>
                  <a:srgbClr val="FF9900"/>
                </a:solidFill>
                <a:ea typeface="Calibri Regular" charset="0"/>
                <a:cs typeface="Calibri Regular" charset="0"/>
                <a:sym typeface="Shadows Into Light"/>
              </a:rPr>
              <a:t>(Windows, Office, etc.)</a:t>
            </a:r>
          </a:p>
          <a:p>
            <a:pPr marL="342900" indent="-292100">
              <a:spcBef>
                <a:spcPts val="590"/>
              </a:spcBef>
              <a:buClr>
                <a:schemeClr val="dk1"/>
              </a:buClr>
              <a:buSzPct val="100000"/>
              <a:buFont typeface="Shadows Into Light"/>
              <a:buChar char="•"/>
            </a:pPr>
            <a:r>
              <a:rPr lang="en" sz="2600" dirty="0">
                <a:ea typeface="Calibri Regular" charset="0"/>
                <a:cs typeface="Calibri Regular" charset="0"/>
                <a:sym typeface="Shadows Into Light"/>
              </a:rPr>
              <a:t>Used daily in various Microsoft groups, runs 24/7 </a:t>
            </a:r>
            <a:r>
              <a:rPr lang="en" sz="2600" dirty="0" smtClean="0">
                <a:ea typeface="Calibri Regular" charset="0"/>
                <a:cs typeface="Calibri Regular" charset="0"/>
                <a:sym typeface="Shadows Into Light"/>
              </a:rPr>
              <a:t>on</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100’s </a:t>
            </a:r>
            <a:r>
              <a:rPr lang="en" sz="2600" dirty="0">
                <a:ea typeface="Calibri Regular" charset="0"/>
                <a:cs typeface="Calibri Regular" charset="0"/>
                <a:sym typeface="Shadows Into Light"/>
              </a:rPr>
              <a:t>of machines</a:t>
            </a:r>
          </a:p>
          <a:p>
            <a:pPr marL="342900" indent="-292100">
              <a:spcBef>
                <a:spcPts val="590"/>
              </a:spcBef>
              <a:buClr>
                <a:schemeClr val="dk1"/>
              </a:buClr>
              <a:buSzPct val="100000"/>
              <a:buFont typeface="Shadows Into Light"/>
              <a:buChar char="•"/>
            </a:pPr>
            <a:r>
              <a:rPr lang="en" sz="2600" dirty="0">
                <a:ea typeface="Calibri Regular" charset="0"/>
                <a:cs typeface="Calibri Regular" charset="0"/>
                <a:sym typeface="Shadows Into Light"/>
              </a:rPr>
              <a:t>What makes it so useful?</a:t>
            </a:r>
          </a:p>
          <a:p>
            <a:pPr lvl="1">
              <a:spcBef>
                <a:spcPts val="590"/>
              </a:spcBef>
              <a:buClr>
                <a:schemeClr val="dk1"/>
              </a:buClr>
              <a:buSzPct val="100000"/>
              <a:buFont typeface="Shadows Into Light"/>
              <a:buChar char="–"/>
            </a:pPr>
            <a:r>
              <a:rPr lang="en" sz="2400" dirty="0">
                <a:ea typeface="Calibri Regular" charset="0"/>
                <a:cs typeface="Calibri Regular" charset="0"/>
                <a:sym typeface="Shadows Into Light"/>
              </a:rPr>
              <a:t>Works on </a:t>
            </a:r>
            <a:r>
              <a:rPr lang="en" sz="2400" dirty="0">
                <a:solidFill>
                  <a:schemeClr val="accent6"/>
                </a:solidFill>
                <a:ea typeface="Calibri Regular" charset="0"/>
                <a:cs typeface="Calibri Regular" charset="0"/>
                <a:sym typeface="Shadows Into Light"/>
              </a:rPr>
              <a:t>large applications </a:t>
            </a:r>
            <a:r>
              <a:rPr lang="en" sz="2400" dirty="0">
                <a:ea typeface="Calibri Regular" charset="0"/>
                <a:cs typeface="Calibri Regular" charset="0"/>
                <a:sym typeface="Shadows Into Light"/>
              </a:rPr>
              <a:t>=&gt; finds bugs across components</a:t>
            </a:r>
          </a:p>
          <a:p>
            <a:pPr lvl="1">
              <a:spcBef>
                <a:spcPts val="590"/>
              </a:spcBef>
              <a:buClr>
                <a:schemeClr val="dk1"/>
              </a:buClr>
              <a:buSzPct val="116666"/>
              <a:buFont typeface="Shadows Into Light"/>
              <a:buChar char="–"/>
            </a:pPr>
            <a:r>
              <a:rPr lang="en" sz="2400" dirty="0">
                <a:ea typeface="Calibri Regular" charset="0"/>
                <a:cs typeface="Calibri Regular" charset="0"/>
                <a:sym typeface="Shadows Into Light"/>
              </a:rPr>
              <a:t>Focus on input </a:t>
            </a:r>
            <a:r>
              <a:rPr lang="en" sz="2400" dirty="0">
                <a:solidFill>
                  <a:schemeClr val="accent6"/>
                </a:solidFill>
                <a:ea typeface="Calibri Regular" charset="0"/>
                <a:cs typeface="Calibri Regular" charset="0"/>
                <a:sym typeface="Shadows Into Light"/>
              </a:rPr>
              <a:t>file fuzzing </a:t>
            </a:r>
            <a:r>
              <a:rPr lang="en" sz="2400" dirty="0">
                <a:ea typeface="Calibri Regular" charset="0"/>
                <a:cs typeface="Calibri Regular" charset="0"/>
                <a:sym typeface="Shadows Into Light"/>
              </a:rPr>
              <a:t>=&gt; fully automated</a:t>
            </a:r>
          </a:p>
          <a:p>
            <a:pPr lvl="1">
              <a:spcBef>
                <a:spcPts val="590"/>
              </a:spcBef>
              <a:buClr>
                <a:schemeClr val="dk1"/>
              </a:buClr>
              <a:buSzPct val="116666"/>
              <a:buFont typeface="Shadows Into Light"/>
              <a:buChar char="–"/>
            </a:pPr>
            <a:r>
              <a:rPr lang="en" sz="2400" dirty="0">
                <a:ea typeface="Calibri Regular" charset="0"/>
                <a:cs typeface="Calibri Regular" charset="0"/>
                <a:sym typeface="Shadows Into Light"/>
              </a:rPr>
              <a:t>Works on </a:t>
            </a:r>
            <a:r>
              <a:rPr lang="en" sz="2400" dirty="0">
                <a:solidFill>
                  <a:schemeClr val="accent6"/>
                </a:solidFill>
                <a:ea typeface="Calibri Regular" charset="0"/>
                <a:cs typeface="Calibri Regular" charset="0"/>
                <a:sym typeface="Shadows Into Light"/>
              </a:rPr>
              <a:t>x86 binaries </a:t>
            </a:r>
            <a:r>
              <a:rPr lang="en" sz="2400" dirty="0">
                <a:ea typeface="Calibri Regular" charset="0"/>
                <a:cs typeface="Calibri Regular" charset="0"/>
                <a:sym typeface="Shadows Into Light"/>
              </a:rPr>
              <a:t>=&gt; easy to deploy (not dependent on</a:t>
            </a:r>
            <a:br>
              <a:rPr lang="en" sz="2400" dirty="0">
                <a:ea typeface="Calibri Regular" charset="0"/>
                <a:cs typeface="Calibri Regular" charset="0"/>
                <a:sym typeface="Shadows Into Light"/>
              </a:rPr>
            </a:br>
            <a:r>
              <a:rPr lang="en" sz="2400" dirty="0">
                <a:ea typeface="Calibri Regular" charset="0"/>
                <a:cs typeface="Calibri Regular" charset="0"/>
                <a:sym typeface="Shadows Into Light"/>
              </a:rPr>
              <a:t>language or build process)</a:t>
            </a:r>
          </a:p>
          <a:p>
            <a:pPr marL="0" indent="0">
              <a:spcBef>
                <a:spcPts val="590"/>
              </a:spcBef>
              <a:buNone/>
            </a:pPr>
            <a:endParaRPr dirty="0">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Shape 133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3600" dirty="0">
                <a:ea typeface="Calibri Regular" charset="0"/>
                <a:cs typeface="Calibri Regular" charset="0"/>
                <a:sym typeface="Shadows Into Light"/>
              </a:rPr>
              <a:t>Example: SAGE Crashing a Media Parser</a:t>
            </a:r>
          </a:p>
        </p:txBody>
      </p:sp>
      <p:pic>
        <p:nvPicPr>
          <p:cNvPr id="1333" name="Shape 1333"/>
          <p:cNvPicPr preferRelativeResize="0"/>
          <p:nvPr/>
        </p:nvPicPr>
        <p:blipFill>
          <a:blip r:embed="rId3">
            <a:alphaModFix/>
          </a:blip>
          <a:stretch>
            <a:fillRect/>
          </a:stretch>
        </p:blipFill>
        <p:spPr>
          <a:xfrm>
            <a:off x="381901" y="1306103"/>
            <a:ext cx="4902848" cy="1064916"/>
          </a:xfrm>
          <a:prstGeom prst="rect">
            <a:avLst/>
          </a:prstGeom>
          <a:noFill/>
          <a:ln>
            <a:noFill/>
          </a:ln>
        </p:spPr>
      </p:pic>
      <p:pic>
        <p:nvPicPr>
          <p:cNvPr id="1334" name="Shape 1334"/>
          <p:cNvPicPr preferRelativeResize="0"/>
          <p:nvPr/>
        </p:nvPicPr>
        <p:blipFill>
          <a:blip r:embed="rId4">
            <a:alphaModFix/>
          </a:blip>
          <a:stretch>
            <a:fillRect/>
          </a:stretch>
        </p:blipFill>
        <p:spPr>
          <a:xfrm>
            <a:off x="3783951" y="2416882"/>
            <a:ext cx="4902849" cy="953067"/>
          </a:xfrm>
          <a:prstGeom prst="rect">
            <a:avLst/>
          </a:prstGeom>
          <a:noFill/>
          <a:ln>
            <a:noFill/>
          </a:ln>
        </p:spPr>
      </p:pic>
      <p:pic>
        <p:nvPicPr>
          <p:cNvPr id="1335" name="Shape 1335"/>
          <p:cNvPicPr preferRelativeResize="0"/>
          <p:nvPr/>
        </p:nvPicPr>
        <p:blipFill>
          <a:blip r:embed="rId5">
            <a:alphaModFix/>
          </a:blip>
          <a:stretch>
            <a:fillRect/>
          </a:stretch>
        </p:blipFill>
        <p:spPr>
          <a:xfrm>
            <a:off x="451800" y="3422345"/>
            <a:ext cx="4902849" cy="1007591"/>
          </a:xfrm>
          <a:prstGeom prst="rect">
            <a:avLst/>
          </a:prstGeom>
          <a:noFill/>
          <a:ln>
            <a:noFill/>
          </a:ln>
        </p:spPr>
      </p:pic>
      <p:pic>
        <p:nvPicPr>
          <p:cNvPr id="1336" name="Shape 1336"/>
          <p:cNvPicPr preferRelativeResize="0"/>
          <p:nvPr/>
        </p:nvPicPr>
        <p:blipFill>
          <a:blip r:embed="rId6">
            <a:alphaModFix/>
          </a:blip>
          <a:stretch>
            <a:fillRect/>
          </a:stretch>
        </p:blipFill>
        <p:spPr>
          <a:xfrm>
            <a:off x="381901" y="4881625"/>
            <a:ext cx="8406499" cy="1671575"/>
          </a:xfrm>
          <a:prstGeom prst="rect">
            <a:avLst/>
          </a:prstGeom>
          <a:noFill/>
          <a:ln>
            <a:noFill/>
          </a:ln>
        </p:spPr>
      </p:pic>
      <p:sp>
        <p:nvSpPr>
          <p:cNvPr id="1337" name="Shape 1337"/>
          <p:cNvSpPr/>
          <p:nvPr/>
        </p:nvSpPr>
        <p:spPr>
          <a:xfrm rot="1271958">
            <a:off x="5433536" y="1786651"/>
            <a:ext cx="747483" cy="440512"/>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38" name="Shape 1338"/>
          <p:cNvSpPr/>
          <p:nvPr/>
        </p:nvSpPr>
        <p:spPr>
          <a:xfrm rot="9483460">
            <a:off x="5432694" y="3468343"/>
            <a:ext cx="747444" cy="440545"/>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39" name="Shape 1339"/>
          <p:cNvSpPr txBox="1"/>
          <p:nvPr/>
        </p:nvSpPr>
        <p:spPr>
          <a:xfrm>
            <a:off x="4622801" y="4387125"/>
            <a:ext cx="3987799" cy="456300"/>
          </a:xfrm>
          <a:prstGeom prst="rect">
            <a:avLst/>
          </a:prstGeom>
          <a:noFill/>
          <a:ln>
            <a:noFill/>
          </a:ln>
        </p:spPr>
        <p:txBody>
          <a:bodyPr lIns="91425" tIns="91425" rIns="91425" bIns="91425" anchor="t" anchorCtr="0">
            <a:noAutofit/>
          </a:bodyPr>
          <a:lstStyle/>
          <a:p>
            <a:pPr algn="ctr"/>
            <a:r>
              <a:rPr lang="en" sz="2400" dirty="0">
                <a:latin typeface="+mn-lt"/>
                <a:ea typeface="Calibri Regular" charset="0"/>
                <a:cs typeface="Calibri Regular" charset="0"/>
                <a:sym typeface="Shadows Into Light"/>
              </a:rPr>
              <a:t>… after a few more iterations: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 grpId="0" animBg="1"/>
      <p:bldP spid="1338" grpId="0" animBg="1"/>
      <p:bldP spid="133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Shape 134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ea typeface="Calibri Regular" charset="0"/>
                <a:cs typeface="Calibri Regular" charset="0"/>
                <a:sym typeface="Shadows Into Light"/>
              </a:rPr>
              <a:t>What Have We Learned?</a:t>
            </a:r>
          </a:p>
        </p:txBody>
      </p:sp>
      <p:sp>
        <p:nvSpPr>
          <p:cNvPr id="1346" name="Shape 1346"/>
          <p:cNvSpPr txBox="1">
            <a:spLocks noGrp="1"/>
          </p:cNvSpPr>
          <p:nvPr>
            <p:ph idx="1"/>
          </p:nvPr>
        </p:nvSpPr>
        <p:spPr>
          <a:xfrm>
            <a:off x="381000" y="1600201"/>
            <a:ext cx="8470900" cy="4940299"/>
          </a:xfrm>
          <a:prstGeom prst="rect">
            <a:avLst/>
          </a:prstGeom>
          <a:noFill/>
          <a:ln>
            <a:noFill/>
          </a:ln>
        </p:spPr>
        <p:txBody>
          <a:bodyPr vert="horz" lIns="91425" tIns="45700" rIns="91425" bIns="45700" rtlCol="0" anchor="t" anchorCtr="0">
            <a:noAutofit/>
          </a:bodyPr>
          <a:lstStyle/>
          <a:p>
            <a:pPr marL="342900" indent="-358775">
              <a:lnSpc>
                <a:spcPct val="115000"/>
              </a:lnSpc>
              <a:spcBef>
                <a:spcPts val="590"/>
              </a:spcBef>
              <a:buClr>
                <a:schemeClr val="dk1"/>
              </a:buClr>
              <a:buSzPct val="114285"/>
              <a:buFont typeface="Shadows Into Light"/>
              <a:buChar char="•"/>
            </a:pPr>
            <a:r>
              <a:rPr lang="en" sz="2800" dirty="0">
                <a:ea typeface="Calibri Regular" charset="0"/>
                <a:cs typeface="Calibri Regular" charset="0"/>
                <a:sym typeface="Shadows Into Light"/>
              </a:rPr>
              <a:t>What is </a:t>
            </a:r>
            <a:r>
              <a:rPr lang="en" sz="2800" dirty="0">
                <a:solidFill>
                  <a:srgbClr val="FF9900"/>
                </a:solidFill>
                <a:ea typeface="Calibri Regular" charset="0"/>
                <a:cs typeface="Calibri Regular" charset="0"/>
                <a:sym typeface="Shadows Into Light"/>
              </a:rPr>
              <a:t>(dynamic) symbolic execution</a:t>
            </a:r>
            <a:r>
              <a:rPr lang="en" sz="2800" dirty="0">
                <a:ea typeface="Calibri Regular" charset="0"/>
                <a:cs typeface="Calibri Regular" charset="0"/>
                <a:sym typeface="Shadows Into Light"/>
              </a:rPr>
              <a:t>?</a:t>
            </a:r>
          </a:p>
          <a:p>
            <a:pPr marL="342900" indent="-333375">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Systematically generate </a:t>
            </a:r>
            <a:r>
              <a:rPr lang="en" sz="2800" dirty="0">
                <a:solidFill>
                  <a:srgbClr val="9900FF"/>
                </a:solidFill>
                <a:ea typeface="Calibri Regular" charset="0"/>
                <a:cs typeface="Calibri Regular" charset="0"/>
                <a:sym typeface="Shadows Into Light"/>
              </a:rPr>
              <a:t>(numeric and pointer)</a:t>
            </a:r>
            <a:r>
              <a:rPr lang="en" sz="2800" dirty="0">
                <a:ea typeface="Calibri Regular" charset="0"/>
                <a:cs typeface="Calibri Regular" charset="0"/>
                <a:sym typeface="Shadows Into Light"/>
              </a:rPr>
              <a:t> inputs</a:t>
            </a:r>
          </a:p>
          <a:p>
            <a:pPr marL="342900" indent="-333375">
              <a:lnSpc>
                <a:spcPct val="115000"/>
              </a:lnSpc>
              <a:spcBef>
                <a:spcPts val="590"/>
              </a:spcBef>
              <a:buClr>
                <a:schemeClr val="dk1"/>
              </a:buClr>
              <a:buSzPct val="100000"/>
              <a:buFont typeface="Shadows Into Light"/>
              <a:buChar char="•"/>
            </a:pPr>
            <a:r>
              <a:rPr lang="en" sz="2800" dirty="0">
                <a:solidFill>
                  <a:srgbClr val="FF9900"/>
                </a:solidFill>
                <a:ea typeface="Calibri Regular" charset="0"/>
                <a:cs typeface="Calibri Regular" charset="0"/>
                <a:sym typeface="Shadows Into Light"/>
              </a:rPr>
              <a:t>Computation tree</a:t>
            </a:r>
            <a:r>
              <a:rPr lang="en" sz="2800" dirty="0">
                <a:ea typeface="Calibri Regular" charset="0"/>
                <a:cs typeface="Calibri Regular" charset="0"/>
                <a:sym typeface="Shadows Into Light"/>
              </a:rPr>
              <a:t> and error reachability</a:t>
            </a:r>
          </a:p>
          <a:p>
            <a:pPr marL="342900" indent="-333375">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Tracking </a:t>
            </a:r>
            <a:r>
              <a:rPr lang="en" sz="2800" dirty="0">
                <a:solidFill>
                  <a:srgbClr val="FF9900"/>
                </a:solidFill>
                <a:ea typeface="Calibri Regular" charset="0"/>
                <a:cs typeface="Calibri Regular" charset="0"/>
                <a:sym typeface="Shadows Into Light"/>
              </a:rPr>
              <a:t>concrete state</a:t>
            </a:r>
            <a:r>
              <a:rPr lang="en" sz="2800" dirty="0">
                <a:ea typeface="Calibri Regular" charset="0"/>
                <a:cs typeface="Calibri Regular" charset="0"/>
                <a:sym typeface="Shadows Into Light"/>
              </a:rPr>
              <a:t>, </a:t>
            </a:r>
            <a:r>
              <a:rPr lang="en" sz="2800" dirty="0">
                <a:solidFill>
                  <a:srgbClr val="FF9900"/>
                </a:solidFill>
                <a:ea typeface="Calibri Regular" charset="0"/>
                <a:cs typeface="Calibri Regular" charset="0"/>
                <a:sym typeface="Shadows Into Light"/>
              </a:rPr>
              <a:t>symbolic state</a:t>
            </a:r>
            <a:r>
              <a:rPr lang="en" sz="2800" dirty="0">
                <a:ea typeface="Calibri Regular" charset="0"/>
                <a:cs typeface="Calibri Regular" charset="0"/>
                <a:sym typeface="Shadows Into Light"/>
              </a:rPr>
              <a:t>, </a:t>
            </a:r>
            <a:r>
              <a:rPr lang="en" sz="2800" dirty="0">
                <a:solidFill>
                  <a:srgbClr val="FF9900"/>
                </a:solidFill>
                <a:ea typeface="Calibri Regular" charset="0"/>
                <a:cs typeface="Calibri Regular" charset="0"/>
                <a:sym typeface="Shadows Into Light"/>
              </a:rPr>
              <a:t>path condition</a:t>
            </a:r>
          </a:p>
          <a:p>
            <a:pPr marL="342900" indent="-333375">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Combined dynamic and static analysis </a:t>
            </a:r>
            <a:r>
              <a:rPr lang="en" sz="2800" dirty="0" smtClean="0">
                <a:ea typeface="Calibri Regular" charset="0"/>
                <a:cs typeface="Calibri Regular" charset="0"/>
                <a:sym typeface="Shadows Into Light"/>
              </a:rPr>
              <a:t>=&gt;</a:t>
            </a:r>
            <a:r>
              <a:rPr lang="en-US" sz="2800" dirty="0" smtClean="0">
                <a:ea typeface="Calibri Regular" charset="0"/>
                <a:cs typeface="Calibri Regular" charset="0"/>
                <a:sym typeface="Shadows Into Light"/>
              </a:rPr>
              <a:t/>
            </a:r>
            <a:br>
              <a:rPr lang="en-US" sz="2800" dirty="0" smtClean="0">
                <a:ea typeface="Calibri Regular" charset="0"/>
                <a:cs typeface="Calibri Regular" charset="0"/>
                <a:sym typeface="Shadows Into Light"/>
              </a:rPr>
            </a:br>
            <a:r>
              <a:rPr lang="en" sz="2800" dirty="0" smtClean="0">
                <a:solidFill>
                  <a:srgbClr val="FF9900"/>
                </a:solidFill>
                <a:ea typeface="Calibri Regular" charset="0"/>
                <a:cs typeface="Calibri Regular" charset="0"/>
                <a:sym typeface="Shadows Into Light"/>
              </a:rPr>
              <a:t>Hybrid </a:t>
            </a:r>
            <a:r>
              <a:rPr lang="en" sz="2800" dirty="0">
                <a:solidFill>
                  <a:srgbClr val="FF9900"/>
                </a:solidFill>
                <a:ea typeface="Calibri Regular" charset="0"/>
                <a:cs typeface="Calibri Regular" charset="0"/>
                <a:sym typeface="Shadows Into Light"/>
              </a:rPr>
              <a:t>analysis</a:t>
            </a:r>
          </a:p>
          <a:p>
            <a:pPr marL="342900" indent="-333375">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Complete, but no soundness or termination guarantees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Shape 19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latin typeface="Calibri Regular" charset="0"/>
                <a:ea typeface="Calibri Regular" charset="0"/>
                <a:cs typeface="Calibri Regular" charset="0"/>
                <a:sym typeface="Shadows Into Light"/>
              </a:rPr>
              <a:t>Existing Approach II</a:t>
            </a:r>
          </a:p>
        </p:txBody>
      </p:sp>
      <p:sp>
        <p:nvSpPr>
          <p:cNvPr id="194" name="Shape 194"/>
          <p:cNvSpPr txBox="1">
            <a:spLocks noGrp="1"/>
          </p:cNvSpPr>
          <p:nvPr>
            <p:ph idx="1"/>
          </p:nvPr>
        </p:nvSpPr>
        <p:spPr>
          <a:xfrm>
            <a:off x="4990604" y="1758374"/>
            <a:ext cx="3607295" cy="3087584"/>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0">
              <a:spcBef>
                <a:spcPts val="590"/>
              </a:spcBef>
              <a:buNone/>
            </a:pPr>
            <a:r>
              <a:rPr lang="en" sz="1600" dirty="0">
                <a:latin typeface="Consolas"/>
                <a:ea typeface="Consolas"/>
                <a:cs typeface="Consolas"/>
                <a:sym typeface="Consolas"/>
              </a:rPr>
              <a:t>void </a:t>
            </a:r>
            <a:r>
              <a:rPr lang="en" sz="1600" dirty="0" err="1">
                <a:solidFill>
                  <a:srgbClr val="FF0000"/>
                </a:solidFill>
                <a:latin typeface="Consolas"/>
                <a:ea typeface="Consolas"/>
                <a:cs typeface="Consolas"/>
                <a:sym typeface="Consolas"/>
              </a:rPr>
              <a:t>test_me</a:t>
            </a:r>
            <a:r>
              <a:rPr lang="en" sz="1600" dirty="0">
                <a:latin typeface="Consolas"/>
                <a:ea typeface="Consolas"/>
                <a:cs typeface="Consolas"/>
                <a:sym typeface="Consolas"/>
              </a:rPr>
              <a:t>(</a:t>
            </a:r>
            <a:r>
              <a:rPr lang="en" sz="1600" dirty="0" err="1">
                <a:latin typeface="Consolas"/>
                <a:ea typeface="Consolas"/>
                <a:cs typeface="Consolas"/>
                <a:sym typeface="Consolas"/>
              </a:rPr>
              <a:t>int</a:t>
            </a:r>
            <a:r>
              <a:rPr lang="en" sz="1600" dirty="0">
                <a:latin typeface="Consolas"/>
                <a:ea typeface="Consolas"/>
                <a:cs typeface="Consolas"/>
                <a:sym typeface="Consolas"/>
              </a:rPr>
              <a:t> x) {</a:t>
            </a:r>
          </a:p>
          <a:p>
            <a:pPr marL="0" indent="0">
              <a:spcBef>
                <a:spcPts val="590"/>
              </a:spcBef>
              <a:buNone/>
            </a:pPr>
            <a:r>
              <a:rPr lang="en" sz="1600" dirty="0">
                <a:solidFill>
                  <a:srgbClr val="9900FF"/>
                </a:solidFill>
                <a:latin typeface="Consolas"/>
                <a:ea typeface="Consolas"/>
                <a:cs typeface="Consolas"/>
                <a:sym typeface="Consolas"/>
              </a:rPr>
              <a:t>   </a:t>
            </a:r>
            <a:r>
              <a:rPr lang="en" sz="1600" dirty="0">
                <a:solidFill>
                  <a:srgbClr val="FF9900"/>
                </a:solidFill>
                <a:latin typeface="Consolas"/>
                <a:ea typeface="Consolas"/>
                <a:cs typeface="Consolas"/>
                <a:sym typeface="Consolas"/>
              </a:rPr>
              <a:t>// c = product of two </a:t>
            </a:r>
          </a:p>
          <a:p>
            <a:pPr marL="0" indent="0">
              <a:spcBef>
                <a:spcPts val="590"/>
              </a:spcBef>
              <a:buNone/>
            </a:pPr>
            <a:r>
              <a:rPr lang="en" sz="1600" dirty="0">
                <a:solidFill>
                  <a:srgbClr val="FF9900"/>
                </a:solidFill>
                <a:latin typeface="Consolas"/>
                <a:ea typeface="Consolas"/>
                <a:cs typeface="Consolas"/>
                <a:sym typeface="Consolas"/>
              </a:rPr>
              <a:t>   // large primes</a:t>
            </a:r>
          </a:p>
          <a:p>
            <a:pPr marL="0" indent="0">
              <a:spcBef>
                <a:spcPts val="590"/>
              </a:spcBef>
              <a:buNone/>
            </a:pPr>
            <a:r>
              <a:rPr lang="en" sz="1600" dirty="0">
                <a:latin typeface="Consolas"/>
                <a:ea typeface="Consolas"/>
                <a:cs typeface="Consolas"/>
                <a:sym typeface="Consolas"/>
              </a:rPr>
              <a:t>   if (pow(2,x) % c == 17) {</a:t>
            </a:r>
          </a:p>
          <a:p>
            <a:pPr marL="0" indent="0">
              <a:spcBef>
                <a:spcPts val="590"/>
              </a:spcBef>
              <a:buNone/>
            </a:pPr>
            <a:r>
              <a:rPr lang="en" sz="1600" dirty="0">
                <a:latin typeface="Consolas"/>
                <a:ea typeface="Consolas"/>
                <a:cs typeface="Consolas"/>
                <a:sym typeface="Consolas"/>
              </a:rPr>
              <a:t>      print(“something bad”);</a:t>
            </a:r>
          </a:p>
          <a:p>
            <a:pPr marL="0" indent="0">
              <a:spcBef>
                <a:spcPts val="590"/>
              </a:spcBef>
              <a:buNone/>
            </a:pPr>
            <a:r>
              <a:rPr lang="en" sz="1600" dirty="0">
                <a:solidFill>
                  <a:srgbClr val="FF0000"/>
                </a:solidFill>
                <a:latin typeface="Consolas"/>
                <a:ea typeface="Consolas"/>
                <a:cs typeface="Consolas"/>
                <a:sym typeface="Consolas"/>
              </a:rPr>
              <a:t>      ERROR</a:t>
            </a:r>
            <a:r>
              <a:rPr lang="en" sz="1600" dirty="0">
                <a:latin typeface="Consolas"/>
                <a:ea typeface="Consolas"/>
                <a:cs typeface="Consolas"/>
                <a:sym typeface="Consolas"/>
              </a:rPr>
              <a:t>;</a:t>
            </a:r>
          </a:p>
          <a:p>
            <a:pPr marL="0" indent="0">
              <a:spcBef>
                <a:spcPts val="590"/>
              </a:spcBef>
              <a:buNone/>
            </a:pPr>
            <a:r>
              <a:rPr lang="en" sz="1600" dirty="0">
                <a:latin typeface="Consolas"/>
                <a:ea typeface="Consolas"/>
                <a:cs typeface="Consolas"/>
                <a:sym typeface="Consolas"/>
              </a:rPr>
              <a:t>   } else</a:t>
            </a:r>
          </a:p>
          <a:p>
            <a:pPr marL="0" indent="-69850">
              <a:spcBef>
                <a:spcPts val="590"/>
              </a:spcBef>
              <a:buClr>
                <a:schemeClr val="dk1"/>
              </a:buClr>
              <a:buSzPct val="68750"/>
              <a:buNone/>
            </a:pPr>
            <a:r>
              <a:rPr lang="en" sz="1600" dirty="0">
                <a:latin typeface="Consolas"/>
                <a:ea typeface="Consolas"/>
                <a:cs typeface="Consolas"/>
                <a:sym typeface="Consolas"/>
              </a:rPr>
              <a:t>      print(“OK”);</a:t>
            </a:r>
          </a:p>
          <a:p>
            <a:pPr marL="0" indent="0">
              <a:spcBef>
                <a:spcPts val="590"/>
              </a:spcBef>
              <a:buNone/>
            </a:pPr>
            <a:r>
              <a:rPr lang="en" sz="1600" dirty="0">
                <a:latin typeface="Consolas"/>
                <a:ea typeface="Consolas"/>
                <a:cs typeface="Consolas"/>
                <a:sym typeface="Consolas"/>
              </a:rPr>
              <a:t>}</a:t>
            </a:r>
          </a:p>
        </p:txBody>
      </p:sp>
      <p:sp>
        <p:nvSpPr>
          <p:cNvPr id="196" name="Shape 196"/>
          <p:cNvSpPr txBox="1"/>
          <p:nvPr/>
        </p:nvSpPr>
        <p:spPr>
          <a:xfrm>
            <a:off x="5152247" y="4647846"/>
            <a:ext cx="3229753" cy="1143353"/>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gn="ctr">
              <a:spcBef>
                <a:spcPts val="590"/>
              </a:spcBef>
            </a:pPr>
            <a:r>
              <a:rPr lang="en" sz="2300" dirty="0">
                <a:solidFill>
                  <a:schemeClr val="dk1"/>
                </a:solidFill>
                <a:latin typeface="+mn-lt"/>
                <a:ea typeface="Calibri Regular" charset="0"/>
                <a:cs typeface="Calibri Regular" charset="0"/>
                <a:sym typeface="Shadows Into Light"/>
              </a:rPr>
              <a:t>Symbolic execution will say both branches are reachable: </a:t>
            </a:r>
            <a:r>
              <a:rPr lang="en" sz="2300" dirty="0">
                <a:solidFill>
                  <a:srgbClr val="FF0000"/>
                </a:solidFill>
                <a:latin typeface="+mn-lt"/>
                <a:ea typeface="Calibri Regular" charset="0"/>
                <a:cs typeface="Calibri Regular" charset="0"/>
                <a:sym typeface="Shadows Into Light"/>
              </a:rPr>
              <a:t>False </a:t>
            </a:r>
            <a:r>
              <a:rPr lang="en-US" sz="2300" dirty="0">
                <a:solidFill>
                  <a:srgbClr val="FF0000"/>
                </a:solidFill>
                <a:latin typeface="+mn-lt"/>
                <a:ea typeface="Calibri Regular" charset="0"/>
                <a:cs typeface="Calibri Regular" charset="0"/>
                <a:sym typeface="Shadows Into Light"/>
              </a:rPr>
              <a:t>P</a:t>
            </a:r>
            <a:r>
              <a:rPr lang="en" sz="2300" dirty="0" err="1" smtClean="0">
                <a:solidFill>
                  <a:srgbClr val="FF0000"/>
                </a:solidFill>
                <a:latin typeface="+mn-lt"/>
                <a:ea typeface="Calibri Regular" charset="0"/>
                <a:cs typeface="Calibri Regular" charset="0"/>
                <a:sym typeface="Shadows Into Light"/>
              </a:rPr>
              <a:t>ositive</a:t>
            </a:r>
            <a:endParaRPr lang="en" sz="2300" dirty="0">
              <a:solidFill>
                <a:srgbClr val="FF0000"/>
              </a:solidFill>
              <a:latin typeface="+mn-lt"/>
              <a:ea typeface="Calibri Regular" charset="0"/>
              <a:cs typeface="Calibri Regular" charset="0"/>
              <a:sym typeface="Shadows Into Light"/>
            </a:endParaRPr>
          </a:p>
        </p:txBody>
      </p:sp>
      <p:sp>
        <p:nvSpPr>
          <p:cNvPr id="9" name="Shape 187"/>
          <p:cNvSpPr txBox="1">
            <a:spLocks/>
          </p:cNvSpPr>
          <p:nvPr/>
        </p:nvSpPr>
        <p:spPr>
          <a:xfrm>
            <a:off x="330199" y="1600201"/>
            <a:ext cx="5168901" cy="4838699"/>
          </a:xfrm>
          <a:prstGeom prst="rect">
            <a:avLst/>
          </a:prstGeom>
          <a:noFill/>
          <a:ln>
            <a:noFill/>
          </a:ln>
        </p:spPr>
        <p:txBody>
          <a:bodyPr vert="horz" lIns="91425" tIns="45700" rIns="91425" bIns="45700" rtlCol="0" anchor="t"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spcBef>
                <a:spcPts val="590"/>
              </a:spcBef>
              <a:buFont typeface="Arial"/>
              <a:buNone/>
            </a:pPr>
            <a:r>
              <a:rPr lang="en" sz="2800" dirty="0" smtClean="0">
                <a:solidFill>
                  <a:srgbClr val="9900FF"/>
                </a:solidFill>
                <a:ea typeface="Calibri Regular" charset="0"/>
                <a:cs typeface="Calibri Regular" charset="0"/>
                <a:sym typeface="Shadows Into Light"/>
              </a:rPr>
              <a:t>Symbolic Execution</a:t>
            </a:r>
          </a:p>
          <a:p>
            <a:pPr marL="457200" indent="-381000">
              <a:spcBef>
                <a:spcPts val="590"/>
              </a:spcBef>
              <a:buClr>
                <a:srgbClr val="000000"/>
              </a:buClr>
              <a:buSzPct val="100000"/>
              <a:buFont typeface="Shadows Into Light"/>
              <a:buChar char="•"/>
            </a:pPr>
            <a:r>
              <a:rPr lang="en" sz="2500" dirty="0" smtClean="0">
                <a:solidFill>
                  <a:srgbClr val="000000"/>
                </a:solidFill>
                <a:ea typeface="Calibri Regular" charset="0"/>
                <a:cs typeface="Calibri Regular" charset="0"/>
                <a:sym typeface="Shadows Into Light"/>
              </a:rPr>
              <a:t>Use symbolic values for inputs</a:t>
            </a:r>
          </a:p>
          <a:p>
            <a:pPr marL="457200" indent="-381000">
              <a:spcBef>
                <a:spcPts val="590"/>
              </a:spcBef>
              <a:buClr>
                <a:srgbClr val="000000"/>
              </a:buClr>
              <a:buSzPct val="100000"/>
              <a:buFont typeface="Shadows Into Light"/>
              <a:buChar char="•"/>
            </a:pPr>
            <a:r>
              <a:rPr lang="en" sz="2500" dirty="0" smtClean="0">
                <a:solidFill>
                  <a:srgbClr val="000000"/>
                </a:solidFill>
                <a:ea typeface="Calibri Regular" charset="0"/>
                <a:cs typeface="Calibri Regular" charset="0"/>
                <a:sym typeface="Shadows Into Light"/>
              </a:rPr>
              <a:t>Execute program symbolically</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on symbolic input values</a:t>
            </a:r>
          </a:p>
          <a:p>
            <a:pPr marL="457200" indent="-381000">
              <a:spcBef>
                <a:spcPts val="590"/>
              </a:spcBef>
              <a:buClr>
                <a:srgbClr val="000000"/>
              </a:buClr>
              <a:buSzPct val="100000"/>
              <a:buFont typeface="Shadows Into Light"/>
              <a:buChar char="•"/>
            </a:pPr>
            <a:r>
              <a:rPr lang="en" sz="2500" dirty="0" smtClean="0">
                <a:solidFill>
                  <a:srgbClr val="000000"/>
                </a:solidFill>
                <a:ea typeface="Calibri Regular" charset="0"/>
                <a:cs typeface="Calibri Regular" charset="0"/>
                <a:sym typeface="Shadows Into Light"/>
              </a:rPr>
              <a:t>Collect symbolic path</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constraints</a:t>
            </a:r>
          </a:p>
          <a:p>
            <a:pPr marL="457200" indent="-381000">
              <a:spcBef>
                <a:spcPts val="590"/>
              </a:spcBef>
              <a:buClr>
                <a:srgbClr val="000000"/>
              </a:buClr>
              <a:buSzPct val="100000"/>
              <a:buFont typeface="Shadows Into Light"/>
              <a:buChar char="•"/>
            </a:pPr>
            <a:r>
              <a:rPr lang="en" sz="2500" dirty="0" smtClean="0">
                <a:solidFill>
                  <a:srgbClr val="000000"/>
                </a:solidFill>
                <a:ea typeface="Calibri Regular" charset="0"/>
                <a:cs typeface="Calibri Regular" charset="0"/>
                <a:sym typeface="Shadows Into Light"/>
              </a:rPr>
              <a:t>Use </a:t>
            </a:r>
            <a:r>
              <a:rPr lang="en" sz="2500" dirty="0" smtClean="0">
                <a:solidFill>
                  <a:srgbClr val="FF9900"/>
                </a:solidFill>
                <a:ea typeface="Calibri Regular" charset="0"/>
                <a:cs typeface="Calibri Regular" charset="0"/>
                <a:sym typeface="Shadows Into Light"/>
              </a:rPr>
              <a:t>theorem prover</a:t>
            </a:r>
            <a:r>
              <a:rPr lang="en" sz="2500" dirty="0" smtClean="0">
                <a:solidFill>
                  <a:srgbClr val="000000"/>
                </a:solidFill>
                <a:ea typeface="Calibri Regular" charset="0"/>
                <a:cs typeface="Calibri Regular" charset="0"/>
                <a:sym typeface="Shadows Into Light"/>
              </a:rPr>
              <a:t> to check</a:t>
            </a:r>
            <a:r>
              <a:rPr lang="en-US" sz="2500" dirty="0" smtClean="0">
                <a:solidFill>
                  <a:srgbClr val="000000"/>
                </a:solidFill>
                <a:ea typeface="Calibri Regular" charset="0"/>
                <a:cs typeface="Calibri Regular" charset="0"/>
                <a:sym typeface="Shadows Into Light"/>
              </a:rPr>
              <a:t/>
            </a:r>
            <a:br>
              <a:rPr lang="en-US" sz="2500" dirty="0" smtClean="0">
                <a:solidFill>
                  <a:srgbClr val="000000"/>
                </a:solidFill>
                <a:ea typeface="Calibri Regular" charset="0"/>
                <a:cs typeface="Calibri Regular" charset="0"/>
                <a:sym typeface="Shadows Into Light"/>
              </a:rPr>
            </a:br>
            <a:r>
              <a:rPr lang="en" sz="2500" dirty="0" smtClean="0">
                <a:solidFill>
                  <a:srgbClr val="000000"/>
                </a:solidFill>
                <a:ea typeface="Calibri Regular" charset="0"/>
                <a:cs typeface="Calibri Regular" charset="0"/>
                <a:sym typeface="Shadows Into Light"/>
              </a:rPr>
              <a:t>if</a:t>
            </a:r>
            <a:r>
              <a:rPr lang="en-US" sz="2500" dirty="0" smtClean="0">
                <a:solidFill>
                  <a:srgbClr val="000000"/>
                </a:solidFill>
                <a:ea typeface="Calibri Regular" charset="0"/>
                <a:cs typeface="Calibri Regular" charset="0"/>
                <a:sym typeface="Shadows Into Light"/>
              </a:rPr>
              <a:t> </a:t>
            </a:r>
            <a:r>
              <a:rPr lang="en" sz="2500" dirty="0" smtClean="0">
                <a:solidFill>
                  <a:srgbClr val="000000"/>
                </a:solidFill>
                <a:ea typeface="Calibri Regular" charset="0"/>
                <a:cs typeface="Calibri Regular" charset="0"/>
                <a:sym typeface="Shadows Into Light"/>
              </a:rPr>
              <a:t>a branch can be taken</a:t>
            </a:r>
            <a:endParaRPr lang="en-US" sz="2500" dirty="0" smtClean="0">
              <a:solidFill>
                <a:srgbClr val="000000"/>
              </a:solidFill>
              <a:ea typeface="Calibri Regular" charset="0"/>
              <a:cs typeface="Calibri Regular" charset="0"/>
              <a:sym typeface="Shadows Into Light"/>
            </a:endParaRPr>
          </a:p>
          <a:p>
            <a:pPr marL="76200" indent="0">
              <a:spcBef>
                <a:spcPts val="590"/>
              </a:spcBef>
              <a:buClr>
                <a:srgbClr val="000000"/>
              </a:buClr>
              <a:buSzPct val="100000"/>
              <a:buFont typeface="Arial"/>
              <a:buNone/>
            </a:pPr>
            <a:endParaRPr lang="en" sz="2500" dirty="0" smtClean="0">
              <a:solidFill>
                <a:srgbClr val="000000"/>
              </a:solidFill>
              <a:ea typeface="Calibri Regular" charset="0"/>
              <a:cs typeface="Calibri Regular" charset="0"/>
              <a:sym typeface="Shadows Into Light"/>
            </a:endParaRPr>
          </a:p>
          <a:p>
            <a:pPr marL="0" indent="0">
              <a:spcBef>
                <a:spcPts val="590"/>
              </a:spcBef>
              <a:buFont typeface="Arial"/>
              <a:buNone/>
            </a:pPr>
            <a:r>
              <a:rPr lang="en" sz="2800" dirty="0" smtClean="0">
                <a:solidFill>
                  <a:srgbClr val="FF0000"/>
                </a:solidFill>
                <a:ea typeface="Calibri Regular" charset="0"/>
                <a:cs typeface="Calibri Regular" charset="0"/>
                <a:sym typeface="Shadows Into Light"/>
              </a:rPr>
              <a:t>Problem:</a:t>
            </a:r>
          </a:p>
          <a:p>
            <a:pPr marL="457200" indent="-381000">
              <a:spcBef>
                <a:spcPts val="590"/>
              </a:spcBef>
              <a:buClr>
                <a:srgbClr val="000000"/>
              </a:buClr>
              <a:buSzPct val="100000"/>
              <a:buFont typeface="Shadows Into Light"/>
              <a:buChar char="•"/>
            </a:pPr>
            <a:r>
              <a:rPr lang="en" sz="2600" dirty="0" smtClean="0">
                <a:solidFill>
                  <a:srgbClr val="000000"/>
                </a:solidFill>
                <a:ea typeface="Calibri Regular" charset="0"/>
                <a:cs typeface="Calibri Regular" charset="0"/>
                <a:sym typeface="Shadows Into Light"/>
              </a:rPr>
              <a:t>Does not scale for large programs</a:t>
            </a:r>
            <a:endParaRPr lang="en" sz="2600" dirty="0">
              <a:solidFill>
                <a:srgbClr val="000000"/>
              </a:solidFill>
              <a:ea typeface="Calibri Regular" charset="0"/>
              <a:cs typeface="Calibri Regular" charset="0"/>
              <a:sym typeface="Shadows Into Light"/>
            </a:endParaRPr>
          </a:p>
        </p:txBody>
      </p:sp>
    </p:spTree>
    <p:extLst>
      <p:ext uri="{BB962C8B-B14F-4D97-AF65-F5344CB8AC3E}">
        <p14:creationId xmlns:p14="http://schemas.microsoft.com/office/powerpoint/2010/main" val="4425475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dissolve">
                                      <p:cBhvr>
                                        <p:cTn id="7"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sz="4400" dirty="0">
                <a:latin typeface="Calibri Regular" charset="0"/>
                <a:ea typeface="Calibri Regular" charset="0"/>
                <a:cs typeface="Calibri Regular" charset="0"/>
                <a:sym typeface="Shadows Into Light"/>
              </a:rPr>
              <a:t>Combined Approach</a:t>
            </a:r>
          </a:p>
        </p:txBody>
      </p:sp>
      <p:sp>
        <p:nvSpPr>
          <p:cNvPr id="204" name="Shape 204"/>
          <p:cNvSpPr txBox="1">
            <a:spLocks noGrp="1"/>
          </p:cNvSpPr>
          <p:nvPr>
            <p:ph idx="1"/>
          </p:nvPr>
        </p:nvSpPr>
        <p:spPr>
          <a:xfrm>
            <a:off x="215900" y="1600202"/>
            <a:ext cx="4872038" cy="4432464"/>
          </a:xfrm>
          <a:prstGeom prst="rect">
            <a:avLst/>
          </a:prstGeom>
          <a:noFill/>
          <a:ln>
            <a:noFill/>
          </a:ln>
        </p:spPr>
        <p:txBody>
          <a:bodyPr vert="horz" lIns="91425" tIns="45700" rIns="91425" bIns="45700" rtlCol="0" anchor="t" anchorCtr="0">
            <a:noAutofit/>
          </a:bodyPr>
          <a:lstStyle/>
          <a:p>
            <a:pPr marL="0" indent="0" algn="ctr">
              <a:spcBef>
                <a:spcPts val="0"/>
              </a:spcBef>
              <a:buNone/>
            </a:pPr>
            <a:r>
              <a:rPr lang="en" sz="2800" dirty="0">
                <a:solidFill>
                  <a:srgbClr val="9900FF"/>
                </a:solidFill>
                <a:ea typeface="Calibri Regular" charset="0"/>
                <a:cs typeface="Calibri Regular" charset="0"/>
                <a:sym typeface="Shadows Into Light"/>
              </a:rPr>
              <a:t>Dynamic Symbolic Execution (DSE)</a:t>
            </a:r>
          </a:p>
          <a:p>
            <a:pPr marL="0" indent="0">
              <a:spcBef>
                <a:spcPts val="0"/>
              </a:spcBef>
              <a:buNone/>
            </a:pPr>
            <a:endParaRPr sz="1600" dirty="0">
              <a:solidFill>
                <a:srgbClr val="000000"/>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r>
              <a:rPr lang="en" sz="2600" dirty="0" smtClean="0">
                <a:solidFill>
                  <a:srgbClr val="000000"/>
                </a:solidFill>
                <a:ea typeface="Calibri Regular" charset="0"/>
                <a:cs typeface="Calibri Regular" charset="0"/>
                <a:sym typeface="Shadows Into Light"/>
              </a:rPr>
              <a:t>Start with random input values</a:t>
            </a:r>
          </a:p>
          <a:p>
            <a:pPr marL="457200" indent="-381000">
              <a:spcBef>
                <a:spcPts val="0"/>
              </a:spcBef>
              <a:buClr>
                <a:srgbClr val="000000"/>
              </a:buClr>
              <a:buSzPct val="100000"/>
              <a:buFont typeface="Shadows Into Light"/>
            </a:pPr>
            <a:endParaRPr lang="en-US" sz="500" dirty="0" smtClean="0">
              <a:solidFill>
                <a:srgbClr val="000000"/>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r>
              <a:rPr lang="en" sz="2600" dirty="0" smtClean="0">
                <a:solidFill>
                  <a:srgbClr val="000000"/>
                </a:solidFill>
                <a:ea typeface="Calibri Regular" charset="0"/>
                <a:cs typeface="Calibri Regular" charset="0"/>
                <a:sym typeface="Shadows Into Light"/>
              </a:rPr>
              <a:t>Keep track of </a:t>
            </a:r>
            <a:r>
              <a:rPr lang="en" sz="2600" dirty="0" smtClean="0">
                <a:solidFill>
                  <a:srgbClr val="FF9900"/>
                </a:solidFill>
                <a:ea typeface="Calibri Regular" charset="0"/>
                <a:cs typeface="Calibri Regular" charset="0"/>
                <a:sym typeface="Shadows Into Light"/>
              </a:rPr>
              <a:t>both</a:t>
            </a:r>
            <a:r>
              <a:rPr lang="en" sz="2600" dirty="0" smtClean="0">
                <a:solidFill>
                  <a:srgbClr val="000000"/>
                </a:solidFill>
                <a:ea typeface="Calibri Regular" charset="0"/>
                <a:cs typeface="Calibri Regular" charset="0"/>
                <a:sym typeface="Shadows Into Light"/>
              </a:rPr>
              <a:t> concrete values and symbolic</a:t>
            </a:r>
            <a:r>
              <a:rPr lang="en-US" sz="2600" dirty="0" smtClean="0">
                <a:solidFill>
                  <a:srgbClr val="000000"/>
                </a:solidFill>
                <a:ea typeface="Calibri Regular" charset="0"/>
                <a:cs typeface="Calibri Regular" charset="0"/>
                <a:sym typeface="Shadows Into Light"/>
              </a:rPr>
              <a:t> </a:t>
            </a:r>
            <a:r>
              <a:rPr lang="en" sz="2600" dirty="0" smtClean="0">
                <a:solidFill>
                  <a:srgbClr val="000000"/>
                </a:solidFill>
                <a:ea typeface="Calibri Regular" charset="0"/>
                <a:cs typeface="Calibri Regular" charset="0"/>
                <a:sym typeface="Shadows Into Light"/>
              </a:rPr>
              <a:t>constraints</a:t>
            </a:r>
            <a:endParaRPr sz="2600" dirty="0" smtClean="0">
              <a:solidFill>
                <a:srgbClr val="000000"/>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endParaRPr lang="en-US" sz="500" dirty="0" smtClean="0">
              <a:solidFill>
                <a:srgbClr val="000000"/>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r>
              <a:rPr lang="en" sz="2600" dirty="0" smtClean="0">
                <a:solidFill>
                  <a:srgbClr val="000000"/>
                </a:solidFill>
                <a:ea typeface="Calibri Regular" charset="0"/>
                <a:cs typeface="Calibri Regular" charset="0"/>
                <a:sym typeface="Shadows Into Light"/>
              </a:rPr>
              <a:t>Use concrete values to </a:t>
            </a:r>
            <a:r>
              <a:rPr lang="en" sz="2600" dirty="0" smtClean="0">
                <a:solidFill>
                  <a:srgbClr val="FF9900"/>
                </a:solidFill>
                <a:ea typeface="Calibri Regular" charset="0"/>
                <a:cs typeface="Calibri Regular" charset="0"/>
                <a:sym typeface="Shadows Into Light"/>
              </a:rPr>
              <a:t>simplify</a:t>
            </a:r>
            <a:r>
              <a:rPr lang="en" sz="2600" dirty="0" smtClean="0">
                <a:solidFill>
                  <a:srgbClr val="000000"/>
                </a:solidFill>
                <a:ea typeface="Calibri Regular" charset="0"/>
                <a:cs typeface="Calibri Regular" charset="0"/>
                <a:sym typeface="Shadows Into Light"/>
              </a:rPr>
              <a:t> symbolic constraints</a:t>
            </a:r>
            <a:endParaRPr sz="2600" dirty="0" smtClean="0">
              <a:solidFill>
                <a:schemeClr val="accent2"/>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endParaRPr lang="en-US" sz="500" dirty="0" smtClean="0">
              <a:solidFill>
                <a:srgbClr val="FF9900"/>
              </a:solidFill>
              <a:ea typeface="Calibri Regular" charset="0"/>
              <a:cs typeface="Calibri Regular" charset="0"/>
              <a:sym typeface="Shadows Into Light"/>
            </a:endParaRPr>
          </a:p>
          <a:p>
            <a:pPr marL="457200" indent="-381000">
              <a:spcBef>
                <a:spcPts val="0"/>
              </a:spcBef>
              <a:buClr>
                <a:srgbClr val="000000"/>
              </a:buClr>
              <a:buSzPct val="100000"/>
              <a:buFont typeface="Shadows Into Light"/>
            </a:pPr>
            <a:r>
              <a:rPr lang="en" sz="2600" dirty="0" smtClean="0">
                <a:solidFill>
                  <a:srgbClr val="FF9900"/>
                </a:solidFill>
                <a:ea typeface="Calibri Regular" charset="0"/>
                <a:cs typeface="Calibri Regular" charset="0"/>
                <a:sym typeface="Shadows Into Light"/>
              </a:rPr>
              <a:t>Incomplete</a:t>
            </a:r>
            <a:r>
              <a:rPr lang="en" sz="2600" dirty="0" smtClean="0">
                <a:solidFill>
                  <a:srgbClr val="000000"/>
                </a:solidFill>
                <a:ea typeface="Calibri Regular" charset="0"/>
                <a:cs typeface="Calibri Regular" charset="0"/>
                <a:sym typeface="Shadows Into Light"/>
              </a:rPr>
              <a:t> theorem-prover</a:t>
            </a:r>
            <a:endParaRPr lang="en" sz="2600" dirty="0">
              <a:solidFill>
                <a:srgbClr val="000000"/>
              </a:solidFill>
              <a:ea typeface="Calibri Regular" charset="0"/>
              <a:cs typeface="Calibri Regular" charset="0"/>
              <a:sym typeface="Shadows Into Light"/>
            </a:endParaRPr>
          </a:p>
        </p:txBody>
      </p:sp>
      <p:sp>
        <p:nvSpPr>
          <p:cNvPr id="5" name="Shape 205"/>
          <p:cNvSpPr txBox="1">
            <a:spLocks/>
          </p:cNvSpPr>
          <p:nvPr/>
        </p:nvSpPr>
        <p:spPr>
          <a:xfrm>
            <a:off x="5227638" y="2235203"/>
            <a:ext cx="3395662" cy="3225798"/>
          </a:xfrm>
          <a:prstGeom prst="rect">
            <a:avLst/>
          </a:prstGeom>
          <a:noFill/>
          <a:ln w="19050" cap="flat" cmpd="sng">
            <a:solidFill>
              <a:srgbClr val="000000"/>
            </a:solidFill>
            <a:prstDash val="solid"/>
            <a:round/>
            <a:headEnd type="none" w="med" len="med"/>
            <a:tailEnd type="none" w="med" len="med"/>
          </a:ln>
        </p:spPr>
        <p:txBody>
          <a:bodyPr vert="horz" lIns="91425" tIns="45700" rIns="91425" bIns="45700" rtlCol="0" anchor="t" anchorCtr="0">
            <a:noAutofit/>
          </a:bodyPr>
          <a:lstStyle>
            <a:lvl1pPr marL="257175" indent="-257175" algn="l" defTabSz="342900" rtl="0" eaLnBrk="1" latinLnBrk="0" hangingPunct="1">
              <a:spcBef>
                <a:spcPct val="20000"/>
              </a:spcBef>
              <a:buFont typeface="Arial"/>
              <a:buChar char="•"/>
              <a:defRPr sz="3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8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2400" kern="1200" baseline="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2000" kern="1200" baseline="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69850">
              <a:spcBef>
                <a:spcPts val="590"/>
              </a:spcBef>
              <a:buClr>
                <a:schemeClr val="dk1"/>
              </a:buClr>
              <a:buSzPct val="68750"/>
              <a:buFont typeface="Arial"/>
              <a:buNone/>
            </a:pPr>
            <a:r>
              <a:rPr lang="en" sz="1600" dirty="0" err="1" smtClean="0">
                <a:latin typeface="Consolas"/>
                <a:ea typeface="Consolas"/>
                <a:cs typeface="Consolas"/>
                <a:sym typeface="Consolas"/>
              </a:rPr>
              <a:t>int</a:t>
            </a:r>
            <a:r>
              <a:rPr lang="en" sz="1600" dirty="0" smtClean="0">
                <a:latin typeface="Consolas"/>
                <a:ea typeface="Consolas"/>
                <a:cs typeface="Consolas"/>
                <a:sym typeface="Consolas"/>
              </a:rPr>
              <a:t> foo(</a:t>
            </a:r>
            <a:r>
              <a:rPr lang="en" sz="1600" dirty="0" err="1" smtClean="0">
                <a:latin typeface="Consolas"/>
                <a:ea typeface="Consolas"/>
                <a:cs typeface="Consolas"/>
                <a:sym typeface="Consolas"/>
              </a:rPr>
              <a:t>int</a:t>
            </a:r>
            <a:r>
              <a:rPr lang="en" sz="1600" dirty="0" smtClean="0">
                <a:latin typeface="Consolas"/>
                <a:ea typeface="Consolas"/>
                <a:cs typeface="Consolas"/>
                <a:sym typeface="Consolas"/>
              </a:rPr>
              <a:t> v) {</a:t>
            </a:r>
          </a:p>
          <a:p>
            <a:pPr marL="0" indent="-69850">
              <a:spcBef>
                <a:spcPts val="590"/>
              </a:spcBef>
              <a:buClr>
                <a:schemeClr val="dk1"/>
              </a:buClr>
              <a:buSzPct val="68750"/>
              <a:buFont typeface="Arial"/>
              <a:buNone/>
            </a:pPr>
            <a:r>
              <a:rPr lang="en" sz="1600" dirty="0" smtClean="0">
                <a:latin typeface="Consolas"/>
                <a:ea typeface="Consolas"/>
                <a:cs typeface="Consolas"/>
                <a:sym typeface="Consolas"/>
              </a:rPr>
              <a:t>   return 2*v;</a:t>
            </a:r>
          </a:p>
          <a:p>
            <a:pPr marL="0" indent="0">
              <a:spcBef>
                <a:spcPts val="590"/>
              </a:spcBef>
              <a:buFont typeface="Arial"/>
              <a:buNone/>
            </a:pPr>
            <a:r>
              <a:rPr lang="en" sz="1600" dirty="0" smtClean="0">
                <a:latin typeface="Consolas"/>
                <a:ea typeface="Consolas"/>
                <a:cs typeface="Consolas"/>
                <a:sym typeface="Consolas"/>
              </a:rPr>
              <a:t>}</a:t>
            </a:r>
            <a:br>
              <a:rPr lang="en" sz="1600" dirty="0" smtClean="0">
                <a:latin typeface="Consolas"/>
                <a:ea typeface="Consolas"/>
                <a:cs typeface="Consolas"/>
                <a:sym typeface="Consolas"/>
              </a:rPr>
            </a:br>
            <a:endParaRPr lang="en" sz="1600" dirty="0" smtClean="0">
              <a:latin typeface="Consolas"/>
              <a:ea typeface="Consolas"/>
              <a:cs typeface="Consolas"/>
              <a:sym typeface="Consolas"/>
            </a:endParaRPr>
          </a:p>
          <a:p>
            <a:pPr marL="0" indent="0">
              <a:spcBef>
                <a:spcPts val="590"/>
              </a:spcBef>
              <a:buFont typeface="Arial"/>
              <a:buNone/>
            </a:pPr>
            <a:r>
              <a:rPr lang="en" sz="1600" dirty="0" smtClean="0">
                <a:latin typeface="Consolas"/>
                <a:ea typeface="Consolas"/>
                <a:cs typeface="Consolas"/>
                <a:sym typeface="Consolas"/>
              </a:rPr>
              <a:t>void </a:t>
            </a:r>
            <a:r>
              <a:rPr lang="en" sz="1600" dirty="0" err="1" smtClean="0">
                <a:solidFill>
                  <a:srgbClr val="FF0000"/>
                </a:solidFill>
                <a:latin typeface="Consolas"/>
                <a:ea typeface="Consolas"/>
                <a:cs typeface="Consolas"/>
                <a:sym typeface="Consolas"/>
              </a:rPr>
              <a:t>test_me</a:t>
            </a:r>
            <a:r>
              <a:rPr lang="en" sz="1600" dirty="0" smtClean="0">
                <a:latin typeface="Consolas"/>
                <a:ea typeface="Consolas"/>
                <a:cs typeface="Consolas"/>
                <a:sym typeface="Consolas"/>
              </a:rPr>
              <a:t>(</a:t>
            </a:r>
            <a:r>
              <a:rPr lang="en" sz="1600" dirty="0" err="1" smtClean="0">
                <a:latin typeface="Consolas"/>
                <a:ea typeface="Consolas"/>
                <a:cs typeface="Consolas"/>
                <a:sym typeface="Consolas"/>
              </a:rPr>
              <a:t>int</a:t>
            </a:r>
            <a:r>
              <a:rPr lang="en" sz="1600" dirty="0" smtClean="0">
                <a:latin typeface="Consolas"/>
                <a:ea typeface="Consolas"/>
                <a:cs typeface="Consolas"/>
                <a:sym typeface="Consolas"/>
              </a:rPr>
              <a:t> x, </a:t>
            </a:r>
            <a:r>
              <a:rPr lang="en" sz="1600" dirty="0" err="1" smtClean="0">
                <a:latin typeface="Consolas"/>
                <a:ea typeface="Consolas"/>
                <a:cs typeface="Consolas"/>
                <a:sym typeface="Consolas"/>
              </a:rPr>
              <a:t>int</a:t>
            </a:r>
            <a:r>
              <a:rPr lang="en" sz="1600" dirty="0" smtClean="0">
                <a:latin typeface="Consolas"/>
                <a:ea typeface="Consolas"/>
                <a:cs typeface="Consolas"/>
                <a:sym typeface="Consolas"/>
              </a:rPr>
              <a:t> y) {</a:t>
            </a:r>
          </a:p>
          <a:p>
            <a:pPr marL="0" indent="0">
              <a:spcBef>
                <a:spcPts val="590"/>
              </a:spcBef>
              <a:buFont typeface="Arial"/>
              <a:buNone/>
            </a:pPr>
            <a:r>
              <a:rPr lang="en" sz="1600" dirty="0" smtClean="0">
                <a:latin typeface="Consolas"/>
                <a:ea typeface="Consolas"/>
                <a:cs typeface="Consolas"/>
                <a:sym typeface="Consolas"/>
              </a:rPr>
              <a:t>   </a:t>
            </a:r>
            <a:r>
              <a:rPr lang="en" sz="1600" dirty="0" err="1" smtClean="0">
                <a:latin typeface="Consolas"/>
                <a:ea typeface="Consolas"/>
                <a:cs typeface="Consolas"/>
                <a:sym typeface="Consolas"/>
              </a:rPr>
              <a:t>int</a:t>
            </a:r>
            <a:r>
              <a:rPr lang="en" sz="1600" dirty="0" smtClean="0">
                <a:latin typeface="Consolas"/>
                <a:ea typeface="Consolas"/>
                <a:cs typeface="Consolas"/>
                <a:sym typeface="Consolas"/>
              </a:rPr>
              <a:t> z = foo(y);</a:t>
            </a:r>
          </a:p>
          <a:p>
            <a:pPr marL="0" indent="0">
              <a:spcBef>
                <a:spcPts val="590"/>
              </a:spcBef>
              <a:buFont typeface="Arial"/>
              <a:buNone/>
            </a:pPr>
            <a:r>
              <a:rPr lang="en" sz="1600" dirty="0" smtClean="0">
                <a:latin typeface="Consolas"/>
                <a:ea typeface="Consolas"/>
                <a:cs typeface="Consolas"/>
                <a:sym typeface="Consolas"/>
              </a:rPr>
              <a:t>   if (z == x)</a:t>
            </a:r>
          </a:p>
          <a:p>
            <a:pPr marL="0" indent="0">
              <a:spcBef>
                <a:spcPts val="590"/>
              </a:spcBef>
              <a:buFont typeface="Arial"/>
              <a:buNone/>
            </a:pPr>
            <a:r>
              <a:rPr lang="en" sz="1600" dirty="0" smtClean="0">
                <a:latin typeface="Consolas"/>
                <a:ea typeface="Consolas"/>
                <a:cs typeface="Consolas"/>
                <a:sym typeface="Consolas"/>
              </a:rPr>
              <a:t>      if (x &gt; y+10)</a:t>
            </a:r>
          </a:p>
          <a:p>
            <a:pPr marL="0" indent="0">
              <a:spcBef>
                <a:spcPts val="590"/>
              </a:spcBef>
              <a:buFont typeface="Arial"/>
              <a:buNone/>
            </a:pPr>
            <a:r>
              <a:rPr lang="en" sz="1600" dirty="0" smtClean="0">
                <a:latin typeface="Consolas"/>
                <a:ea typeface="Consolas"/>
                <a:cs typeface="Consolas"/>
                <a:sym typeface="Consolas"/>
              </a:rPr>
              <a:t>         </a:t>
            </a:r>
            <a:r>
              <a:rPr lang="en" sz="1600" dirty="0" smtClean="0">
                <a:solidFill>
                  <a:srgbClr val="FF0000"/>
                </a:solidFill>
                <a:latin typeface="Consolas"/>
                <a:ea typeface="Consolas"/>
                <a:cs typeface="Consolas"/>
                <a:sym typeface="Consolas"/>
              </a:rPr>
              <a:t>ERROR;</a:t>
            </a:r>
          </a:p>
          <a:p>
            <a:pPr marL="0" indent="0">
              <a:spcBef>
                <a:spcPts val="590"/>
              </a:spcBef>
              <a:buFont typeface="Arial"/>
              <a:buNone/>
            </a:pPr>
            <a:r>
              <a:rPr lang="en" sz="1600" dirty="0" smtClean="0">
                <a:latin typeface="Consolas"/>
                <a:ea typeface="Consolas"/>
                <a:cs typeface="Consolas"/>
                <a:sym typeface="Consolas"/>
              </a:rPr>
              <a:t>}</a:t>
            </a:r>
            <a:endParaRPr lang="en" sz="1600" dirty="0">
              <a:latin typeface="Consolas"/>
              <a:ea typeface="Consolas"/>
              <a:cs typeface="Consolas"/>
              <a:sym typeface="Consolas"/>
            </a:endParaRPr>
          </a:p>
        </p:txBody>
      </p:sp>
    </p:spTree>
    <p:extLst>
      <p:ext uri="{BB962C8B-B14F-4D97-AF65-F5344CB8AC3E}">
        <p14:creationId xmlns:p14="http://schemas.microsoft.com/office/powerpoint/2010/main" val="18266352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4">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heme1" id="{41C31921-4E90-DD46-A02E-2500944FB209}" vid="{2E5057D0-0E09-FD4D-AA65-E45E550B9B4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1440</TotalTime>
  <Words>11224</Words>
  <Application>Microsoft Macintosh PowerPoint</Application>
  <PresentationFormat>On-screen Show (4:3)</PresentationFormat>
  <Paragraphs>2236</Paragraphs>
  <Slides>72</Slides>
  <Notes>72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Theme1</vt:lpstr>
      <vt:lpstr>Dynamic Symbolic Execution</vt:lpstr>
      <vt:lpstr>Motivation</vt:lpstr>
      <vt:lpstr>Approach</vt:lpstr>
      <vt:lpstr>Execution Paths of a Program</vt:lpstr>
      <vt:lpstr>Example of Computation Tree</vt:lpstr>
      <vt:lpstr>Existing Approach I</vt:lpstr>
      <vt:lpstr>Existing Approach II</vt:lpstr>
      <vt:lpstr>Existing Approach II</vt:lpstr>
      <vt:lpstr>Combined Approach</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An Illustrative Example</vt:lpstr>
      <vt:lpstr>QUIZ: Computation Tree</vt:lpstr>
      <vt:lpstr>QUIZ: Computation Tree</vt:lpstr>
      <vt:lpstr>A More Complex Example</vt:lpstr>
      <vt:lpstr>A More Complex Example</vt:lpstr>
      <vt:lpstr>A More Complex Example</vt:lpstr>
      <vt:lpstr>A More Complex Example</vt:lpstr>
      <vt:lpstr>A More Complex Example</vt:lpstr>
      <vt:lpstr>A More Complex Example</vt:lpstr>
      <vt:lpstr>A More Complex Example</vt:lpstr>
      <vt:lpstr>A More Complex Example</vt:lpstr>
      <vt:lpstr>A More Complex Example</vt:lpstr>
      <vt:lpstr>QUIZ: Example Application</vt:lpstr>
      <vt:lpstr>QUIZ: Example Application</vt:lpstr>
      <vt:lpstr>A Third Example</vt:lpstr>
      <vt:lpstr>A Third Example</vt:lpstr>
      <vt:lpstr>A Third Example</vt:lpstr>
      <vt:lpstr>A Third Example</vt:lpstr>
      <vt:lpstr>A Third Example</vt:lpstr>
      <vt:lpstr>QUIZ: Properties of DSE</vt:lpstr>
      <vt:lpstr>QUIZ: Properties of DSE</vt:lpstr>
      <vt:lpstr>Another Example: Testing Data Structures</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Data-Structure Example</vt:lpstr>
      <vt:lpstr>Approach in a Nutshell</vt:lpstr>
      <vt:lpstr>QUIZ: Characteristics of DSE</vt:lpstr>
      <vt:lpstr>QUIZ: Characteristics of DSE</vt:lpstr>
      <vt:lpstr>Case Study: SGLIB C Library</vt:lpstr>
      <vt:lpstr>Case Study: SGLIB C Library</vt:lpstr>
      <vt:lpstr>Case Study: Needham-Schroeder Protocol</vt:lpstr>
      <vt:lpstr>Realistic Implementations</vt:lpstr>
      <vt:lpstr>Case Study: SAGE Tool at Microsoft</vt:lpstr>
      <vt:lpstr>Example: SAGE Crashing a Media Parser</vt:lpstr>
      <vt:lpstr>What Have We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Symbolic Execution</dc:title>
  <cp:lastModifiedBy>Mayur Naik</cp:lastModifiedBy>
  <cp:revision>173</cp:revision>
  <cp:lastPrinted>2016-12-30T00:08:08Z</cp:lastPrinted>
  <dcterms:modified xsi:type="dcterms:W3CDTF">2016-12-30T06:13:45Z</dcterms:modified>
</cp:coreProperties>
</file>