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sldIdLst>
    <p:sldId id="256" r:id="rId2"/>
    <p:sldId id="363" r:id="rId3"/>
    <p:sldId id="407" r:id="rId4"/>
    <p:sldId id="365" r:id="rId5"/>
    <p:sldId id="408" r:id="rId6"/>
    <p:sldId id="410" r:id="rId7"/>
    <p:sldId id="409" r:id="rId8"/>
    <p:sldId id="359" r:id="rId9"/>
    <p:sldId id="411" r:id="rId10"/>
    <p:sldId id="360" r:id="rId11"/>
    <p:sldId id="367" r:id="rId12"/>
    <p:sldId id="412" r:id="rId13"/>
    <p:sldId id="414" r:id="rId14"/>
    <p:sldId id="415" r:id="rId15"/>
    <p:sldId id="416" r:id="rId16"/>
    <p:sldId id="417" r:id="rId17"/>
    <p:sldId id="418" r:id="rId18"/>
    <p:sldId id="419" r:id="rId19"/>
    <p:sldId id="420" r:id="rId20"/>
    <p:sldId id="421" r:id="rId21"/>
    <p:sldId id="459" r:id="rId22"/>
    <p:sldId id="422" r:id="rId23"/>
    <p:sldId id="423" r:id="rId24"/>
    <p:sldId id="424" r:id="rId25"/>
    <p:sldId id="425" r:id="rId26"/>
    <p:sldId id="428" r:id="rId27"/>
    <p:sldId id="429" r:id="rId28"/>
    <p:sldId id="430" r:id="rId29"/>
    <p:sldId id="426" r:id="rId30"/>
    <p:sldId id="427" r:id="rId31"/>
    <p:sldId id="431" r:id="rId32"/>
    <p:sldId id="439" r:id="rId33"/>
    <p:sldId id="432" r:id="rId34"/>
    <p:sldId id="433" r:id="rId35"/>
    <p:sldId id="434" r:id="rId36"/>
    <p:sldId id="435" r:id="rId37"/>
    <p:sldId id="436" r:id="rId38"/>
    <p:sldId id="437" r:id="rId39"/>
    <p:sldId id="438" r:id="rId40"/>
    <p:sldId id="440" r:id="rId41"/>
    <p:sldId id="441" r:id="rId42"/>
    <p:sldId id="453" r:id="rId43"/>
    <p:sldId id="452" r:id="rId44"/>
    <p:sldId id="454" r:id="rId45"/>
    <p:sldId id="455" r:id="rId46"/>
    <p:sldId id="456" r:id="rId47"/>
    <p:sldId id="442" r:id="rId48"/>
    <p:sldId id="458" r:id="rId49"/>
    <p:sldId id="443" r:id="rId50"/>
    <p:sldId id="444"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ik, Mayur H" initials="NMH"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734" autoAdjust="0"/>
    <p:restoredTop sz="76324" autoAdjust="0"/>
  </p:normalViewPr>
  <p:slideViewPr>
    <p:cSldViewPr snapToGrid="0" snapToObjects="1">
      <p:cViewPr>
        <p:scale>
          <a:sx n="60" d="100"/>
          <a:sy n="60" d="100"/>
        </p:scale>
        <p:origin x="-2456" y="-664"/>
      </p:cViewPr>
      <p:guideLst>
        <p:guide orient="horz" pos="2160"/>
        <p:guide pos="2880"/>
      </p:guideLst>
    </p:cSldViewPr>
  </p:slideViewPr>
  <p:outlineViewPr>
    <p:cViewPr>
      <p:scale>
        <a:sx n="33" d="100"/>
        <a:sy n="33" d="100"/>
      </p:scale>
      <p:origin x="0" y="-10256"/>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100" d="100"/>
          <a:sy n="100" d="100"/>
        </p:scale>
        <p:origin x="-3536" y="-8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printerSettings" Target="printerSettings/printerSettings1.bin"/><Relationship Id="rId54" Type="http://schemas.openxmlformats.org/officeDocument/2006/relationships/commentAuthors" Target="commentAuthors.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C452C0-9490-9443-A990-B59F575527F7}" type="datetimeFigureOut">
              <a:rPr lang="en-US" smtClean="0"/>
              <a:t>12/29/16</a:t>
            </a:fld>
            <a:endParaRPr lang="en-US"/>
          </a:p>
        </p:txBody>
      </p:sp>
      <p:sp>
        <p:nvSpPr>
          <p:cNvPr id="4" name="Slide Image Placeholder 3"/>
          <p:cNvSpPr>
            <a:spLocks noGrp="1" noRot="1" noChangeAspect="1"/>
          </p:cNvSpPr>
          <p:nvPr>
            <p:ph type="sldImg" idx="2"/>
          </p:nvPr>
        </p:nvSpPr>
        <p:spPr>
          <a:xfrm>
            <a:off x="777240" y="685800"/>
            <a:ext cx="3657600" cy="27432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3657600"/>
            <a:ext cx="5486400" cy="50292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0B18EB-5D7C-5C41-915F-A72C0DD2FE1D}" type="slidenum">
              <a:rPr lang="en-US" smtClean="0"/>
              <a:t>‹#›</a:t>
            </a:fld>
            <a:endParaRPr lang="en-US"/>
          </a:p>
        </p:txBody>
      </p:sp>
    </p:spTree>
    <p:extLst>
      <p:ext uri="{BB962C8B-B14F-4D97-AF65-F5344CB8AC3E}">
        <p14:creationId xmlns:p14="http://schemas.microsoft.com/office/powerpoint/2010/main" val="421814925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 Id="rId3" Type="http://schemas.openxmlformats.org/officeDocument/2006/relationships/hyperlink" Target="http://mir.cs.illinois.edu/marinov/publications/BoyapatiETAL02Korat.pdf"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smtClean="0">
                <a:solidFill>
                  <a:srgbClr val="FF0000"/>
                </a:solidFill>
              </a:rPr>
              <a:t>{HEADSHOT}</a:t>
            </a:r>
            <a:endParaRPr lang="en-US" sz="1000" dirty="0">
              <a:solidFill>
                <a:srgbClr val="FF0000"/>
              </a:solidFill>
            </a:endParaRP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Writing and maintaining tests is a tedious and error-prone </a:t>
            </a:r>
            <a:r>
              <a:rPr lang="en-US" sz="1000" dirty="0" smtClean="0">
                <a:solidFill>
                  <a:schemeClr val="dk1"/>
                </a:solidFill>
              </a:rPr>
              <a:t>process.  Modern </a:t>
            </a:r>
            <a:r>
              <a:rPr lang="en-US" sz="1000" dirty="0">
                <a:solidFill>
                  <a:schemeClr val="dk1"/>
                </a:solidFill>
              </a:rPr>
              <a:t>technology has come a long way to help automate parts of this process.</a:t>
            </a:r>
          </a:p>
          <a:p>
            <a:pPr lvl="0" algn="just">
              <a:buClr>
                <a:schemeClr val="dk1"/>
              </a:buClr>
              <a:buSzPct val="91666"/>
            </a:pPr>
            <a:endParaRPr lang="en-US" sz="1000" dirty="0" smtClean="0">
              <a:solidFill>
                <a:schemeClr val="dk1"/>
              </a:solidFill>
            </a:endParaRPr>
          </a:p>
          <a:p>
            <a:pPr lvl="0" algn="just">
              <a:buClr>
                <a:schemeClr val="dk1"/>
              </a:buClr>
              <a:buSzPct val="91666"/>
            </a:pPr>
            <a:r>
              <a:rPr lang="en-US" sz="1000" dirty="0" smtClean="0">
                <a:solidFill>
                  <a:schemeClr val="dk1"/>
                </a:solidFill>
              </a:rPr>
              <a:t>In </a:t>
            </a:r>
            <a:r>
              <a:rPr lang="en-US" sz="1000" dirty="0">
                <a:solidFill>
                  <a:schemeClr val="dk1"/>
                </a:solidFill>
              </a:rPr>
              <a:t>this lesson, we will learn about techniques for automated test </a:t>
            </a:r>
            <a:r>
              <a:rPr lang="en-US" sz="1000" dirty="0" smtClean="0">
                <a:solidFill>
                  <a:schemeClr val="dk1"/>
                </a:solidFill>
              </a:rPr>
              <a:t>generation.  Since </a:t>
            </a:r>
            <a:r>
              <a:rPr lang="en-US" sz="1000" dirty="0">
                <a:solidFill>
                  <a:schemeClr val="dk1"/>
                </a:solidFill>
              </a:rPr>
              <a:t>automated testing is impractical for entire systems, we will focus on techniques for automatically </a:t>
            </a:r>
            <a:r>
              <a:rPr lang="en-US" sz="1000" dirty="0">
                <a:solidFill>
                  <a:srgbClr val="222222"/>
                </a:solidFill>
              </a:rPr>
              <a:t>testing the functionality </a:t>
            </a:r>
            <a:r>
              <a:rPr lang="en-US" sz="1000" dirty="0" smtClean="0">
                <a:solidFill>
                  <a:srgbClr val="222222"/>
                </a:solidFill>
              </a:rPr>
              <a:t>of the </a:t>
            </a:r>
            <a:r>
              <a:rPr lang="en-US" sz="1000" dirty="0">
                <a:solidFill>
                  <a:srgbClr val="222222"/>
                </a:solidFill>
              </a:rPr>
              <a:t>smallest testable parts of an application, called </a:t>
            </a:r>
            <a:r>
              <a:rPr lang="en-US" sz="1000" dirty="0" smtClean="0">
                <a:solidFill>
                  <a:srgbClr val="222222"/>
                </a:solidFill>
              </a:rPr>
              <a:t>units.  </a:t>
            </a:r>
            <a:r>
              <a:rPr lang="en-US" sz="1000" dirty="0" smtClean="0">
                <a:solidFill>
                  <a:schemeClr val="dk1"/>
                </a:solidFill>
              </a:rPr>
              <a:t>This </a:t>
            </a:r>
            <a:r>
              <a:rPr lang="en-US" sz="1000" dirty="0">
                <a:solidFill>
                  <a:schemeClr val="dk1"/>
                </a:solidFill>
              </a:rPr>
              <a:t>approach, called unit testing, constitutes a software development process which is important in its own right.</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The techniques we will learn in this lesson are more directed compared to random </a:t>
            </a:r>
            <a:r>
              <a:rPr lang="en-US" sz="1000" dirty="0" smtClean="0">
                <a:solidFill>
                  <a:schemeClr val="dk1"/>
                </a:solidFill>
              </a:rPr>
              <a:t>testing: they </a:t>
            </a:r>
            <a:r>
              <a:rPr lang="en-US" sz="1000" dirty="0">
                <a:solidFill>
                  <a:schemeClr val="dk1"/>
                </a:solidFill>
              </a:rPr>
              <a:t>observe how the program under test behaves on past tests in order to guide how to generate future </a:t>
            </a:r>
            <a:r>
              <a:rPr lang="en-US" sz="1000" dirty="0" smtClean="0">
                <a:solidFill>
                  <a:schemeClr val="dk1"/>
                </a:solidFill>
              </a:rPr>
              <a:t>tests.  By </a:t>
            </a:r>
            <a:r>
              <a:rPr lang="en-US" sz="1000" dirty="0">
                <a:solidFill>
                  <a:schemeClr val="dk1"/>
                </a:solidFill>
              </a:rPr>
              <a:t>being more directed, these techniques not only help find bugs more efficiently, but they also help to create </a:t>
            </a:r>
            <a:r>
              <a:rPr lang="en-US" sz="1000" dirty="0" smtClean="0">
                <a:solidFill>
                  <a:schemeClr val="dk1"/>
                </a:solidFill>
              </a:rPr>
              <a:t>a concise </a:t>
            </a:r>
            <a:r>
              <a:rPr lang="en-US" sz="1000" dirty="0">
                <a:solidFill>
                  <a:schemeClr val="dk1"/>
                </a:solidFill>
              </a:rPr>
              <a:t>test suite that can be used for regression testing.</a:t>
            </a:r>
          </a:p>
          <a:p>
            <a:pPr lvl="0" algn="just">
              <a:buClr>
                <a:schemeClr val="dk1"/>
              </a:buClr>
              <a:buSzPct val="91666"/>
            </a:pPr>
            <a:endParaRPr lang="en-US" sz="1000" dirty="0">
              <a:solidFill>
                <a:schemeClr val="dk1"/>
              </a:solidFill>
            </a:endParaRPr>
          </a:p>
          <a:p>
            <a:pPr lvl="0" algn="just">
              <a:buClr>
                <a:schemeClr val="dk1"/>
              </a:buClr>
              <a:buSzPct val="91666"/>
            </a:pPr>
            <a:endParaRPr lang="en-US" sz="1000" dirty="0">
              <a:solidFill>
                <a:schemeClr val="dk1"/>
              </a:solidFill>
            </a:endParaRPr>
          </a:p>
        </p:txBody>
      </p:sp>
      <p:sp>
        <p:nvSpPr>
          <p:cNvPr id="4" name="Slide Number Placeholder 3"/>
          <p:cNvSpPr>
            <a:spLocks noGrp="1"/>
          </p:cNvSpPr>
          <p:nvPr>
            <p:ph type="sldNum" sz="quarter" idx="10"/>
          </p:nvPr>
        </p:nvSpPr>
        <p:spPr/>
        <p:txBody>
          <a:bodyPr/>
          <a:lstStyle/>
          <a:p>
            <a:fld id="{760B18EB-5D7C-5C41-915F-A72C0DD2FE1D}" type="slidenum">
              <a:rPr lang="en-US" smtClean="0"/>
              <a:t>1</a:t>
            </a:fld>
            <a:endParaRPr lang="en-US"/>
          </a:p>
        </p:txBody>
      </p:sp>
    </p:spTree>
    <p:extLst>
      <p:ext uri="{BB962C8B-B14F-4D97-AF65-F5344CB8AC3E}">
        <p14:creationId xmlns:p14="http://schemas.microsoft.com/office/powerpoint/2010/main" val="1138995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chemeClr val="dk1"/>
                </a:solidFill>
              </a:rPr>
              <a:t>Now that we have seen how Korat represents each possible shape, let’s look at how Korat enumerates them systematically.</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Here is the basic idea that Korat uses: the user selects a maximum input size, which we’ll call </a:t>
            </a:r>
            <a:r>
              <a:rPr lang="en-US" sz="1000" dirty="0" smtClean="0">
                <a:solidFill>
                  <a:schemeClr val="dk1"/>
                </a:solidFill>
              </a:rPr>
              <a:t>k.  Then </a:t>
            </a:r>
            <a:r>
              <a:rPr lang="en-US" sz="1000" dirty="0">
                <a:solidFill>
                  <a:schemeClr val="dk1"/>
                </a:solidFill>
              </a:rPr>
              <a:t>Korat generates all possible shapes of size at most k.</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The pre-condition of the method under test is used to filter out invalid inputs: for example, we might not want to call a </a:t>
            </a:r>
            <a:r>
              <a:rPr lang="en-US" sz="1000" dirty="0" err="1">
                <a:solidFill>
                  <a:schemeClr val="dk1"/>
                </a:solidFill>
              </a:rPr>
              <a:t>remove_root</a:t>
            </a:r>
            <a:r>
              <a:rPr lang="en-US" sz="1000" dirty="0">
                <a:solidFill>
                  <a:schemeClr val="dk1"/>
                </a:solidFill>
              </a:rPr>
              <a:t>() method on an empty binary tree.</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Those test inputs meeting the pre-condition are run through the method being tested, and the results are checked against the method’s post-conditions.</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This algorithm should be more-or-less familiar: the same basic flow happened with randomly generated test cases. The only difference is the way in which test cases are generated.</a:t>
            </a:r>
          </a:p>
          <a:p>
            <a:pPr lvl="0" algn="just">
              <a:buClr>
                <a:schemeClr val="dk1"/>
              </a:buClr>
              <a:buSzPct val="91666"/>
            </a:pPr>
            <a:endParaRPr lang="en-US" sz="1000" dirty="0">
              <a:solidFill>
                <a:schemeClr val="dk1"/>
              </a:solidFill>
            </a:endParaRPr>
          </a:p>
          <a:p>
            <a:pPr lvl="0" algn="just"/>
            <a:r>
              <a:rPr lang="en-US" sz="1000" dirty="0">
                <a:solidFill>
                  <a:schemeClr val="dk1"/>
                </a:solidFill>
              </a:rPr>
              <a:t>Let’s take a closer look at this: after all, how hard could it be to generate all binary trees with, say, three nodes?</a:t>
            </a:r>
          </a:p>
          <a:p>
            <a:pPr lvl="0" algn="just">
              <a:buClr>
                <a:schemeClr val="dk1"/>
              </a:buClr>
              <a:buSzPct val="91666"/>
            </a:pPr>
            <a:endParaRPr lang="en-US" sz="1000" dirty="0">
              <a:solidFill>
                <a:schemeClr val="dk1"/>
              </a:solidFill>
            </a:endParaRPr>
          </a:p>
        </p:txBody>
      </p:sp>
      <p:sp>
        <p:nvSpPr>
          <p:cNvPr id="4" name="Slide Number Placeholder 3"/>
          <p:cNvSpPr>
            <a:spLocks noGrp="1"/>
          </p:cNvSpPr>
          <p:nvPr>
            <p:ph type="sldNum" sz="quarter" idx="10"/>
          </p:nvPr>
        </p:nvSpPr>
        <p:spPr/>
        <p:txBody>
          <a:bodyPr/>
          <a:lstStyle/>
          <a:p>
            <a:fld id="{760B18EB-5D7C-5C41-915F-A72C0DD2FE1D}" type="slidenum">
              <a:rPr lang="en-US" smtClean="0"/>
              <a:t>10</a:t>
            </a:fld>
            <a:endParaRPr lang="en-US"/>
          </a:p>
        </p:txBody>
      </p:sp>
    </p:spTree>
    <p:extLst>
      <p:ext uri="{BB962C8B-B14F-4D97-AF65-F5344CB8AC3E}">
        <p14:creationId xmlns:p14="http://schemas.microsoft.com/office/powerpoint/2010/main" val="1216960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rgbClr val="FF0000"/>
                </a:solidFill>
              </a:rPr>
              <a:t>{QUIZ </a:t>
            </a:r>
            <a:r>
              <a:rPr lang="en-US" sz="1000" dirty="0" smtClean="0">
                <a:solidFill>
                  <a:srgbClr val="FF0000"/>
                </a:solidFill>
              </a:rPr>
              <a:t>SLIDE}</a:t>
            </a:r>
            <a:endParaRPr lang="en-US" sz="1000" dirty="0">
              <a:solidFill>
                <a:srgbClr val="FF0000"/>
              </a:solidFill>
            </a:endParaRPr>
          </a:p>
          <a:p>
            <a:pPr lvl="0" algn="just">
              <a:buClr>
                <a:schemeClr val="dk1"/>
              </a:buClr>
              <a:buSzPct val="91666"/>
            </a:pPr>
            <a:endParaRPr lang="en-US" sz="1000" dirty="0">
              <a:solidFill>
                <a:srgbClr val="FF0000"/>
              </a:solidFill>
            </a:endParaRPr>
          </a:p>
          <a:p>
            <a:pPr lvl="0" algn="just">
              <a:buClr>
                <a:schemeClr val="dk1"/>
              </a:buClr>
              <a:buSzPct val="91666"/>
            </a:pPr>
            <a:r>
              <a:rPr lang="en-US" sz="1000" dirty="0" smtClean="0">
                <a:solidFill>
                  <a:schemeClr val="dk1"/>
                </a:solidFill>
              </a:rPr>
              <a:t>Why </a:t>
            </a:r>
            <a:r>
              <a:rPr lang="en-US" sz="1000" dirty="0">
                <a:solidFill>
                  <a:schemeClr val="dk1"/>
                </a:solidFill>
              </a:rPr>
              <a:t>don’t you take a shot at this question? </a:t>
            </a:r>
            <a:r>
              <a:rPr lang="en-US" sz="1000" dirty="0" smtClean="0">
                <a:solidFill>
                  <a:schemeClr val="dk1"/>
                </a:solidFill>
              </a:rPr>
              <a:t> Suppose </a:t>
            </a:r>
            <a:r>
              <a:rPr lang="en-US" sz="1000" dirty="0">
                <a:solidFill>
                  <a:schemeClr val="dk1"/>
                </a:solidFill>
              </a:rPr>
              <a:t>we want to count how many possible shapes we could </a:t>
            </a:r>
            <a:r>
              <a:rPr lang="en-US" sz="1000" dirty="0" smtClean="0">
                <a:solidFill>
                  <a:schemeClr val="dk1"/>
                </a:solidFill>
              </a:rPr>
              <a:t>create by </a:t>
            </a:r>
            <a:r>
              <a:rPr lang="en-US" sz="1000" dirty="0">
                <a:solidFill>
                  <a:schemeClr val="dk1"/>
                </a:solidFill>
              </a:rPr>
              <a:t>filling in the cells of a candidate vector: how many different candidate vectors are there?</a:t>
            </a:r>
          </a:p>
          <a:p>
            <a:pPr lvl="0" algn="just"/>
            <a:endParaRPr lang="en-US" sz="1000" dirty="0">
              <a:solidFill>
                <a:schemeClr val="dk1"/>
              </a:solidFill>
            </a:endParaRPr>
          </a:p>
          <a:p>
            <a:pPr lvl="0" algn="just"/>
            <a:r>
              <a:rPr lang="en-US" sz="1000" dirty="0">
                <a:solidFill>
                  <a:schemeClr val="dk1"/>
                </a:solidFill>
              </a:rPr>
              <a:t>Fill in your answer in the box at the bottom.</a:t>
            </a:r>
          </a:p>
          <a:p>
            <a:pPr lvl="0" algn="just"/>
            <a:endParaRPr lang="en-US" sz="1000" dirty="0">
              <a:solidFill>
                <a:schemeClr val="dk1"/>
              </a:solidFill>
            </a:endParaRPr>
          </a:p>
        </p:txBody>
      </p:sp>
      <p:sp>
        <p:nvSpPr>
          <p:cNvPr id="4" name="Slide Number Placeholder 3"/>
          <p:cNvSpPr>
            <a:spLocks noGrp="1"/>
          </p:cNvSpPr>
          <p:nvPr>
            <p:ph type="sldNum" sz="quarter" idx="10"/>
          </p:nvPr>
        </p:nvSpPr>
        <p:spPr/>
        <p:txBody>
          <a:bodyPr/>
          <a:lstStyle/>
          <a:p>
            <a:fld id="{760B18EB-5D7C-5C41-915F-A72C0DD2FE1D}" type="slidenum">
              <a:rPr lang="en-US" smtClean="0"/>
              <a:t>11</a:t>
            </a:fld>
            <a:endParaRPr lang="en-US"/>
          </a:p>
        </p:txBody>
      </p:sp>
    </p:spTree>
    <p:extLst>
      <p:ext uri="{BB962C8B-B14F-4D97-AF65-F5344CB8AC3E}">
        <p14:creationId xmlns:p14="http://schemas.microsoft.com/office/powerpoint/2010/main" val="1946066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rgbClr val="FF0000"/>
                </a:solidFill>
              </a:rPr>
              <a:t>{SOLUTION SLIDE</a:t>
            </a:r>
            <a:r>
              <a:rPr lang="en-US" sz="1000" dirty="0" smtClean="0">
                <a:solidFill>
                  <a:srgbClr val="FF0000"/>
                </a:solidFill>
              </a:rPr>
              <a:t>}</a:t>
            </a:r>
          </a:p>
          <a:p>
            <a:pPr lvl="0" algn="just">
              <a:buClr>
                <a:schemeClr val="dk1"/>
              </a:buClr>
              <a:buSzPct val="91666"/>
            </a:pPr>
            <a:endParaRPr lang="en-US" sz="1000" dirty="0">
              <a:solidFill>
                <a:srgbClr val="FF0000"/>
              </a:solidFill>
            </a:endParaRPr>
          </a:p>
          <a:p>
            <a:pPr lvl="0" algn="just"/>
            <a:r>
              <a:rPr lang="en-US" sz="1000" dirty="0">
                <a:solidFill>
                  <a:schemeClr val="dk1"/>
                </a:solidFill>
              </a:rPr>
              <a:t>Let’s count the number of possible vectors we could consider. </a:t>
            </a:r>
            <a:r>
              <a:rPr lang="en-US" sz="1000" dirty="0" smtClean="0">
                <a:solidFill>
                  <a:schemeClr val="dk1"/>
                </a:solidFill>
              </a:rPr>
              <a:t> The </a:t>
            </a:r>
            <a:r>
              <a:rPr lang="en-US" sz="1000" dirty="0">
                <a:solidFill>
                  <a:schemeClr val="dk1"/>
                </a:solidFill>
              </a:rPr>
              <a:t>root field could be null, N0, N1, or </a:t>
            </a:r>
            <a:r>
              <a:rPr lang="en-US" sz="1000" dirty="0" smtClean="0">
                <a:solidFill>
                  <a:schemeClr val="dk1"/>
                </a:solidFill>
              </a:rPr>
              <a:t>N2; so </a:t>
            </a:r>
            <a:r>
              <a:rPr lang="en-US" sz="1000" dirty="0">
                <a:solidFill>
                  <a:schemeClr val="dk1"/>
                </a:solidFill>
              </a:rPr>
              <a:t>could N0.left, N0.right, N1.left, and so on.</a:t>
            </a:r>
          </a:p>
          <a:p>
            <a:pPr lvl="0" algn="just"/>
            <a:endParaRPr lang="en-US" sz="1000" dirty="0">
              <a:solidFill>
                <a:schemeClr val="dk1"/>
              </a:solidFill>
            </a:endParaRPr>
          </a:p>
          <a:p>
            <a:pPr lvl="0" algn="just"/>
            <a:r>
              <a:rPr lang="en-US" sz="1000" dirty="0">
                <a:solidFill>
                  <a:schemeClr val="dk1"/>
                </a:solidFill>
              </a:rPr>
              <a:t>Since there are seven fields with four choices each, that gives a total number of 4^7, or 16 thousand 384 candidate </a:t>
            </a:r>
            <a:r>
              <a:rPr lang="en-US" sz="1000" dirty="0" smtClean="0">
                <a:solidFill>
                  <a:schemeClr val="dk1"/>
                </a:solidFill>
              </a:rPr>
              <a:t>vectors.  This </a:t>
            </a:r>
            <a:r>
              <a:rPr lang="en-US" sz="1000" dirty="0">
                <a:solidFill>
                  <a:schemeClr val="dk1"/>
                </a:solidFill>
              </a:rPr>
              <a:t>is the size of the </a:t>
            </a:r>
            <a:r>
              <a:rPr lang="en-US" sz="1000" i="1" dirty="0">
                <a:solidFill>
                  <a:schemeClr val="dk1"/>
                </a:solidFill>
              </a:rPr>
              <a:t>state space</a:t>
            </a:r>
            <a:r>
              <a:rPr lang="en-US" sz="1000" dirty="0">
                <a:solidFill>
                  <a:schemeClr val="dk1"/>
                </a:solidFill>
              </a:rPr>
              <a:t> of the problem of generating a </a:t>
            </a:r>
            <a:r>
              <a:rPr lang="en-US" sz="1000" dirty="0" err="1">
                <a:solidFill>
                  <a:schemeClr val="dk1"/>
                </a:solidFill>
              </a:rPr>
              <a:t>BinaryTree</a:t>
            </a:r>
            <a:r>
              <a:rPr lang="en-US" sz="1000" dirty="0">
                <a:solidFill>
                  <a:schemeClr val="dk1"/>
                </a:solidFill>
              </a:rPr>
              <a:t> with three Node objects.</a:t>
            </a:r>
          </a:p>
        </p:txBody>
      </p:sp>
      <p:sp>
        <p:nvSpPr>
          <p:cNvPr id="4" name="Slide Number Placeholder 3"/>
          <p:cNvSpPr>
            <a:spLocks noGrp="1"/>
          </p:cNvSpPr>
          <p:nvPr>
            <p:ph type="sldNum" sz="quarter" idx="10"/>
          </p:nvPr>
        </p:nvSpPr>
        <p:spPr/>
        <p:txBody>
          <a:bodyPr/>
          <a:lstStyle/>
          <a:p>
            <a:fld id="{760B18EB-5D7C-5C41-915F-A72C0DD2FE1D}" type="slidenum">
              <a:rPr lang="en-US" smtClean="0"/>
              <a:t>12</a:t>
            </a:fld>
            <a:endParaRPr lang="en-US"/>
          </a:p>
        </p:txBody>
      </p:sp>
    </p:spTree>
    <p:extLst>
      <p:ext uri="{BB962C8B-B14F-4D97-AF65-F5344CB8AC3E}">
        <p14:creationId xmlns:p14="http://schemas.microsoft.com/office/powerpoint/2010/main" val="2143858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chemeClr val="dk1"/>
                </a:solidFill>
              </a:rPr>
              <a:t>Let’s generalize the setting in the quiz, from binary trees using up to 3 nodes, </a:t>
            </a:r>
            <a:r>
              <a:rPr lang="en-US" sz="1000" dirty="0" smtClean="0">
                <a:solidFill>
                  <a:schemeClr val="dk1"/>
                </a:solidFill>
              </a:rPr>
              <a:t>to binary </a:t>
            </a:r>
            <a:r>
              <a:rPr lang="en-US" sz="1000" dirty="0">
                <a:solidFill>
                  <a:schemeClr val="dk1"/>
                </a:solidFill>
              </a:rPr>
              <a:t>trees using up to k nodes.</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Let’s calculate how many binary trees we can make using up to k nodes.</a:t>
            </a:r>
          </a:p>
          <a:p>
            <a:pPr lvl="0" algn="just"/>
            <a:endParaRPr lang="en-US" sz="1000" dirty="0"/>
          </a:p>
          <a:p>
            <a:pPr lvl="0" algn="just"/>
            <a:r>
              <a:rPr lang="en-US" sz="1000" dirty="0"/>
              <a:t>We have k Node objects, which we’ll call n0, n1, n2, etc., and a single </a:t>
            </a:r>
            <a:r>
              <a:rPr lang="en-US" sz="1000" dirty="0" err="1"/>
              <a:t>BinaryTree</a:t>
            </a:r>
            <a:r>
              <a:rPr lang="en-US" sz="1000" dirty="0"/>
              <a:t> </a:t>
            </a:r>
            <a:r>
              <a:rPr lang="en-US" sz="1000" dirty="0" smtClean="0"/>
              <a:t>object.  There </a:t>
            </a:r>
            <a:r>
              <a:rPr lang="en-US" sz="1000" dirty="0"/>
              <a:t>are 2k+1 Node pointers to assign values to: the root field of the </a:t>
            </a:r>
            <a:r>
              <a:rPr lang="en-US" sz="1000" dirty="0" err="1"/>
              <a:t>BinaryTree</a:t>
            </a:r>
            <a:r>
              <a:rPr lang="en-US" sz="1000" dirty="0"/>
              <a:t> object, and the left and right field of each of the k Node </a:t>
            </a:r>
            <a:r>
              <a:rPr lang="en-US" sz="1000" dirty="0" smtClean="0"/>
              <a:t>objects.  </a:t>
            </a:r>
            <a:r>
              <a:rPr lang="en-US" sz="1000" dirty="0" smtClean="0">
                <a:solidFill>
                  <a:schemeClr val="dk1"/>
                </a:solidFill>
              </a:rPr>
              <a:t>Also </a:t>
            </a:r>
            <a:r>
              <a:rPr lang="en-US" sz="1000" dirty="0">
                <a:solidFill>
                  <a:schemeClr val="dk1"/>
                </a:solidFill>
              </a:rPr>
              <a:t>allowing a null pointer value, we have k+1 choices for each Node pointer: that is, each of the k Node objects or null.</a:t>
            </a:r>
          </a:p>
          <a:p>
            <a:pPr lvl="0" algn="just"/>
            <a:endParaRPr lang="en-US" sz="1000" dirty="0">
              <a:solidFill>
                <a:schemeClr val="dk1"/>
              </a:solidFill>
            </a:endParaRPr>
          </a:p>
          <a:p>
            <a:pPr lvl="0" algn="just">
              <a:buClr>
                <a:schemeClr val="dk1"/>
              </a:buClr>
              <a:buSzPct val="91666"/>
            </a:pPr>
            <a:r>
              <a:rPr lang="en-US" sz="1000" dirty="0">
                <a:solidFill>
                  <a:schemeClr val="dk1"/>
                </a:solidFill>
              </a:rPr>
              <a:t>Thus, we have (k+1)^(2k+1) “binary trees.”</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You can verify the solution to the quiz by plugging in the value 3 for k in this </a:t>
            </a:r>
            <a:r>
              <a:rPr lang="en-US" sz="1000" dirty="0" smtClean="0">
                <a:solidFill>
                  <a:schemeClr val="dk1"/>
                </a:solidFill>
              </a:rPr>
              <a:t>expression: we </a:t>
            </a:r>
            <a:r>
              <a:rPr lang="en-US" sz="1000" dirty="0">
                <a:solidFill>
                  <a:schemeClr val="dk1"/>
                </a:solidFill>
              </a:rPr>
              <a:t>get 4^7, that is 16,384 binary trees using up to 3 nodes.</a:t>
            </a:r>
          </a:p>
        </p:txBody>
      </p:sp>
      <p:sp>
        <p:nvSpPr>
          <p:cNvPr id="4" name="Slide Number Placeholder 3"/>
          <p:cNvSpPr>
            <a:spLocks noGrp="1"/>
          </p:cNvSpPr>
          <p:nvPr>
            <p:ph type="sldNum" sz="quarter" idx="10"/>
          </p:nvPr>
        </p:nvSpPr>
        <p:spPr/>
        <p:txBody>
          <a:bodyPr/>
          <a:lstStyle/>
          <a:p>
            <a:fld id="{760B18EB-5D7C-5C41-915F-A72C0DD2FE1D}" type="slidenum">
              <a:rPr lang="en-US" smtClean="0"/>
              <a:t>13</a:t>
            </a:fld>
            <a:endParaRPr lang="en-US"/>
          </a:p>
        </p:txBody>
      </p:sp>
    </p:spTree>
    <p:extLst>
      <p:ext uri="{BB962C8B-B14F-4D97-AF65-F5344CB8AC3E}">
        <p14:creationId xmlns:p14="http://schemas.microsoft.com/office/powerpoint/2010/main" val="544508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chemeClr val="dk1"/>
                </a:solidFill>
              </a:rPr>
              <a:t>That’s a lot of </a:t>
            </a:r>
            <a:r>
              <a:rPr lang="en-US" sz="1000" dirty="0" smtClean="0">
                <a:solidFill>
                  <a:schemeClr val="dk1"/>
                </a:solidFill>
              </a:rPr>
              <a:t>trees!</a:t>
            </a:r>
            <a:r>
              <a:rPr lang="en-US" sz="1000" dirty="0">
                <a:solidFill>
                  <a:schemeClr val="dk1"/>
                </a:solidFill>
              </a:rPr>
              <a:t> </a:t>
            </a:r>
            <a:r>
              <a:rPr lang="en-US" sz="1000" dirty="0" smtClean="0">
                <a:solidFill>
                  <a:schemeClr val="dk1"/>
                </a:solidFill>
              </a:rPr>
              <a:t> This </a:t>
            </a:r>
            <a:r>
              <a:rPr lang="en-US" sz="1000" dirty="0">
                <a:solidFill>
                  <a:schemeClr val="dk1"/>
                </a:solidFill>
              </a:rPr>
              <a:t>quantity grows super-exponentially in </a:t>
            </a:r>
            <a:r>
              <a:rPr lang="en-US" sz="1000" dirty="0" smtClean="0">
                <a:solidFill>
                  <a:schemeClr val="dk1"/>
                </a:solidFill>
              </a:rPr>
              <a:t>k:</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smtClean="0">
                <a:solidFill>
                  <a:schemeClr val="dk1"/>
                </a:solidFill>
              </a:rPr>
              <a:t>For </a:t>
            </a:r>
            <a:r>
              <a:rPr lang="en-US" sz="1000" dirty="0">
                <a:solidFill>
                  <a:schemeClr val="dk1"/>
                </a:solidFill>
              </a:rPr>
              <a:t>three nodes, we have over 16 thousand possible Binary Trees that can be defined.</a:t>
            </a:r>
          </a:p>
          <a:p>
            <a:pPr lvl="0" algn="just">
              <a:buClr>
                <a:schemeClr val="dk1"/>
              </a:buClr>
              <a:buSzPct val="91666"/>
            </a:pPr>
            <a:endParaRPr lang="en-US" sz="1000" dirty="0" smtClean="0">
              <a:solidFill>
                <a:schemeClr val="dk1"/>
              </a:solidFill>
            </a:endParaRPr>
          </a:p>
          <a:p>
            <a:pPr lvl="0" algn="just">
              <a:buClr>
                <a:schemeClr val="dk1"/>
              </a:buClr>
              <a:buSzPct val="91666"/>
            </a:pPr>
            <a:r>
              <a:rPr lang="en-US" sz="1000" dirty="0" smtClean="0">
                <a:solidFill>
                  <a:schemeClr val="dk1"/>
                </a:solidFill>
              </a:rPr>
              <a:t>For </a:t>
            </a:r>
            <a:r>
              <a:rPr lang="en-US" sz="1000" dirty="0">
                <a:solidFill>
                  <a:schemeClr val="dk1"/>
                </a:solidFill>
              </a:rPr>
              <a:t>four nodes, we have nearly 2 million possible Binary Trees.</a:t>
            </a:r>
          </a:p>
          <a:p>
            <a:pPr lvl="0" algn="just">
              <a:buClr>
                <a:schemeClr val="dk1"/>
              </a:buClr>
              <a:buSzPct val="91666"/>
            </a:pPr>
            <a:endParaRPr lang="en-US" sz="1000" dirty="0" smtClean="0">
              <a:solidFill>
                <a:schemeClr val="dk1"/>
              </a:solidFill>
            </a:endParaRPr>
          </a:p>
          <a:p>
            <a:pPr lvl="0" algn="just">
              <a:buClr>
                <a:schemeClr val="dk1"/>
              </a:buClr>
              <a:buSzPct val="91666"/>
            </a:pPr>
            <a:r>
              <a:rPr lang="en-US" sz="1000" dirty="0" smtClean="0">
                <a:solidFill>
                  <a:schemeClr val="dk1"/>
                </a:solidFill>
              </a:rPr>
              <a:t>And </a:t>
            </a:r>
            <a:r>
              <a:rPr lang="en-US" sz="1000" dirty="0">
                <a:solidFill>
                  <a:schemeClr val="dk1"/>
                </a:solidFill>
              </a:rPr>
              <a:t>for five nodes, we have over 360 million possible Binary Trees.</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Clearly this limits us to only very small test input sizes. </a:t>
            </a:r>
            <a:r>
              <a:rPr lang="en-US" sz="1000" dirty="0" smtClean="0">
                <a:solidFill>
                  <a:schemeClr val="dk1"/>
                </a:solidFill>
              </a:rPr>
              <a:t> Is </a:t>
            </a:r>
            <a:r>
              <a:rPr lang="en-US" sz="1000" dirty="0">
                <a:solidFill>
                  <a:schemeClr val="dk1"/>
                </a:solidFill>
              </a:rPr>
              <a:t>there a way to do better?</a:t>
            </a:r>
          </a:p>
        </p:txBody>
      </p:sp>
      <p:sp>
        <p:nvSpPr>
          <p:cNvPr id="4" name="Slide Number Placeholder 3"/>
          <p:cNvSpPr>
            <a:spLocks noGrp="1"/>
          </p:cNvSpPr>
          <p:nvPr>
            <p:ph type="sldNum" sz="quarter" idx="10"/>
          </p:nvPr>
        </p:nvSpPr>
        <p:spPr/>
        <p:txBody>
          <a:bodyPr/>
          <a:lstStyle/>
          <a:p>
            <a:fld id="{760B18EB-5D7C-5C41-915F-A72C0DD2FE1D}" type="slidenum">
              <a:rPr lang="en-US" smtClean="0"/>
              <a:t>14</a:t>
            </a:fld>
            <a:endParaRPr lang="en-US"/>
          </a:p>
        </p:txBody>
      </p:sp>
    </p:spTree>
    <p:extLst>
      <p:ext uri="{BB962C8B-B14F-4D97-AF65-F5344CB8AC3E}">
        <p14:creationId xmlns:p14="http://schemas.microsoft.com/office/powerpoint/2010/main" val="1438561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chemeClr val="dk1"/>
                </a:solidFill>
              </a:rPr>
              <a:t>As you may have guessed, our count of (k+1)^(2k+1) trees is a gross overestimate of the number of </a:t>
            </a:r>
            <a:r>
              <a:rPr lang="en-US" sz="1000" dirty="0" err="1">
                <a:solidFill>
                  <a:schemeClr val="dk1"/>
                </a:solidFill>
              </a:rPr>
              <a:t>BinaryTree</a:t>
            </a:r>
            <a:r>
              <a:rPr lang="en-US" sz="1000" dirty="0">
                <a:solidFill>
                  <a:schemeClr val="dk1"/>
                </a:solidFill>
              </a:rPr>
              <a:t> objects we’d really be interested in testing.</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Many of the structures that would be created by systematically filling in every possible value for left and right in the Node </a:t>
            </a:r>
            <a:r>
              <a:rPr lang="en-US" sz="1000" dirty="0" smtClean="0">
                <a:solidFill>
                  <a:schemeClr val="dk1"/>
                </a:solidFill>
              </a:rPr>
              <a:t>objects would </a:t>
            </a:r>
            <a:r>
              <a:rPr lang="en-US" sz="1000" dirty="0">
                <a:solidFill>
                  <a:schemeClr val="dk1"/>
                </a:solidFill>
              </a:rPr>
              <a:t>be disconnected or contain cycles and therefore would not be trees.</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Additionally, many of the trees that are created would be essentially the same: they would be isomorphic, indistinguishable for the purposes of testing.</a:t>
            </a:r>
          </a:p>
          <a:p>
            <a:pPr lvl="0" algn="just">
              <a:buClr>
                <a:schemeClr val="dk1"/>
              </a:buClr>
              <a:buSzPct val="91666"/>
            </a:pPr>
            <a:endParaRPr lang="en-US" sz="1000" dirty="0">
              <a:solidFill>
                <a:srgbClr val="FF0000"/>
              </a:solidFill>
            </a:endParaRPr>
          </a:p>
          <a:p>
            <a:pPr lvl="0" algn="just">
              <a:buClr>
                <a:schemeClr val="dk1"/>
              </a:buClr>
              <a:buSzPct val="78571"/>
            </a:pPr>
            <a:endParaRPr lang="en-US" sz="1000" dirty="0">
              <a:solidFill>
                <a:srgbClr val="FF0000"/>
              </a:solidFill>
            </a:endParaRPr>
          </a:p>
          <a:p>
            <a:pPr lvl="0" algn="just">
              <a:buClr>
                <a:schemeClr val="dk1"/>
              </a:buClr>
              <a:buSzPct val="91666"/>
            </a:pPr>
            <a:endParaRPr lang="en-US" sz="1000" dirty="0">
              <a:solidFill>
                <a:schemeClr val="dk1"/>
              </a:solidFill>
            </a:endParaRPr>
          </a:p>
        </p:txBody>
      </p:sp>
      <p:sp>
        <p:nvSpPr>
          <p:cNvPr id="4" name="Slide Number Placeholder 3"/>
          <p:cNvSpPr>
            <a:spLocks noGrp="1"/>
          </p:cNvSpPr>
          <p:nvPr>
            <p:ph type="sldNum" sz="quarter" idx="10"/>
          </p:nvPr>
        </p:nvSpPr>
        <p:spPr/>
        <p:txBody>
          <a:bodyPr/>
          <a:lstStyle/>
          <a:p>
            <a:fld id="{760B18EB-5D7C-5C41-915F-A72C0DD2FE1D}" type="slidenum">
              <a:rPr lang="en-US" smtClean="0"/>
              <a:t>15</a:t>
            </a:fld>
            <a:endParaRPr lang="en-US"/>
          </a:p>
        </p:txBody>
      </p:sp>
    </p:spTree>
    <p:extLst>
      <p:ext uri="{BB962C8B-B14F-4D97-AF65-F5344CB8AC3E}">
        <p14:creationId xmlns:p14="http://schemas.microsoft.com/office/powerpoint/2010/main" val="1510877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chemeClr val="dk1"/>
                </a:solidFill>
              </a:rPr>
              <a:t>In fact, there are only </a:t>
            </a:r>
            <a:r>
              <a:rPr lang="en-US" sz="1000" dirty="0" smtClean="0">
                <a:solidFill>
                  <a:schemeClr val="dk1"/>
                </a:solidFill>
              </a:rPr>
              <a:t>nine non-isomorphic </a:t>
            </a:r>
            <a:r>
              <a:rPr lang="en-US" sz="1000" dirty="0">
                <a:solidFill>
                  <a:schemeClr val="dk1"/>
                </a:solidFill>
              </a:rPr>
              <a:t>binary trees using at most three </a:t>
            </a:r>
            <a:r>
              <a:rPr lang="en-US" sz="1000" dirty="0" smtClean="0">
                <a:solidFill>
                  <a:schemeClr val="dk1"/>
                </a:solidFill>
              </a:rPr>
              <a:t>nodes:</a:t>
            </a:r>
          </a:p>
          <a:p>
            <a:pPr lvl="0" algn="just">
              <a:buClr>
                <a:schemeClr val="dk1"/>
              </a:buClr>
              <a:buSzPct val="91666"/>
            </a:pPr>
            <a:endParaRPr lang="en-US" sz="1000" dirty="0">
              <a:solidFill>
                <a:schemeClr val="dk1"/>
              </a:solidFill>
            </a:endParaRPr>
          </a:p>
          <a:p>
            <a:pPr marL="171450" lvl="0" indent="-171450" algn="just">
              <a:buClr>
                <a:schemeClr val="dk1"/>
              </a:buClr>
              <a:buSzPct val="91666"/>
              <a:buFontTx/>
              <a:buChar char="-"/>
            </a:pPr>
            <a:r>
              <a:rPr lang="en-US" sz="1000" dirty="0" smtClean="0">
                <a:solidFill>
                  <a:schemeClr val="dk1"/>
                </a:solidFill>
              </a:rPr>
              <a:t>One </a:t>
            </a:r>
            <a:r>
              <a:rPr lang="en-US" sz="1000" dirty="0">
                <a:solidFill>
                  <a:schemeClr val="dk1"/>
                </a:solidFill>
              </a:rPr>
              <a:t>binary tree with a null </a:t>
            </a:r>
            <a:r>
              <a:rPr lang="en-US" sz="1000" dirty="0" smtClean="0">
                <a:solidFill>
                  <a:schemeClr val="dk1"/>
                </a:solidFill>
              </a:rPr>
              <a:t>root.</a:t>
            </a:r>
          </a:p>
          <a:p>
            <a:pPr marL="171450" lvl="0" indent="-171450" algn="just">
              <a:buClr>
                <a:schemeClr val="dk1"/>
              </a:buClr>
              <a:buSzPct val="91666"/>
              <a:buFontTx/>
              <a:buChar char="-"/>
            </a:pPr>
            <a:r>
              <a:rPr lang="en-US" sz="1000" dirty="0" smtClean="0">
                <a:solidFill>
                  <a:schemeClr val="dk1"/>
                </a:solidFill>
              </a:rPr>
              <a:t>One </a:t>
            </a:r>
            <a:r>
              <a:rPr lang="en-US" sz="1000" dirty="0">
                <a:solidFill>
                  <a:schemeClr val="dk1"/>
                </a:solidFill>
              </a:rPr>
              <a:t>binary tree with a single node as the root and no </a:t>
            </a:r>
            <a:r>
              <a:rPr lang="en-US" sz="1000" dirty="0" smtClean="0">
                <a:solidFill>
                  <a:schemeClr val="dk1"/>
                </a:solidFill>
              </a:rPr>
              <a:t>children.</a:t>
            </a:r>
          </a:p>
          <a:p>
            <a:pPr marL="171450" lvl="0" indent="-171450" algn="just">
              <a:buClr>
                <a:schemeClr val="dk1"/>
              </a:buClr>
              <a:buSzPct val="91666"/>
              <a:buFontTx/>
              <a:buChar char="-"/>
            </a:pPr>
            <a:r>
              <a:rPr lang="en-US" sz="1000" dirty="0" smtClean="0">
                <a:solidFill>
                  <a:schemeClr val="dk1"/>
                </a:solidFill>
              </a:rPr>
              <a:t>Two </a:t>
            </a:r>
            <a:r>
              <a:rPr lang="en-US" sz="1000" dirty="0">
                <a:solidFill>
                  <a:schemeClr val="dk1"/>
                </a:solidFill>
              </a:rPr>
              <a:t>binary trees with a root and one child (one on the left and one on the right</a:t>
            </a:r>
            <a:r>
              <a:rPr lang="en-US" sz="1000" dirty="0" smtClean="0">
                <a:solidFill>
                  <a:schemeClr val="dk1"/>
                </a:solidFill>
              </a:rPr>
              <a:t>).</a:t>
            </a:r>
          </a:p>
          <a:p>
            <a:pPr marL="171450" lvl="0" indent="-171450" algn="just">
              <a:buClr>
                <a:schemeClr val="dk1"/>
              </a:buClr>
              <a:buSzPct val="91666"/>
              <a:buFontTx/>
              <a:buChar char="-"/>
            </a:pPr>
            <a:r>
              <a:rPr lang="en-US" sz="1000" dirty="0" smtClean="0">
                <a:solidFill>
                  <a:schemeClr val="dk1"/>
                </a:solidFill>
              </a:rPr>
              <a:t>One </a:t>
            </a:r>
            <a:r>
              <a:rPr lang="en-US" sz="1000" dirty="0">
                <a:solidFill>
                  <a:schemeClr val="dk1"/>
                </a:solidFill>
              </a:rPr>
              <a:t>binary tree with a root and two </a:t>
            </a:r>
            <a:r>
              <a:rPr lang="en-US" sz="1000" dirty="0" smtClean="0">
                <a:solidFill>
                  <a:schemeClr val="dk1"/>
                </a:solidFill>
              </a:rPr>
              <a:t>children.</a:t>
            </a:r>
          </a:p>
          <a:p>
            <a:pPr marL="171450" lvl="0" indent="-171450" algn="just">
              <a:buClr>
                <a:schemeClr val="dk1"/>
              </a:buClr>
              <a:buSzPct val="91666"/>
              <a:buFontTx/>
              <a:buChar char="-"/>
            </a:pPr>
            <a:r>
              <a:rPr lang="en-US" sz="1000" dirty="0" smtClean="0">
                <a:solidFill>
                  <a:schemeClr val="dk1"/>
                </a:solidFill>
              </a:rPr>
              <a:t>And </a:t>
            </a:r>
            <a:r>
              <a:rPr lang="en-US" sz="1000" dirty="0">
                <a:solidFill>
                  <a:schemeClr val="dk1"/>
                </a:solidFill>
              </a:rPr>
              <a:t>four binary trees with a root, one child of the root, and one grandchild of the root.</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t>To summarize, </a:t>
            </a:r>
            <a:r>
              <a:rPr lang="en-US" sz="1000" dirty="0">
                <a:solidFill>
                  <a:schemeClr val="dk1"/>
                </a:solidFill>
              </a:rPr>
              <a:t>there are two central challenges: how to avoid generating illegal test inputs, which in this case are invalid </a:t>
            </a:r>
            <a:r>
              <a:rPr lang="en-US" sz="1000" dirty="0" smtClean="0">
                <a:solidFill>
                  <a:schemeClr val="dk1"/>
                </a:solidFill>
              </a:rPr>
              <a:t>trees, and </a:t>
            </a:r>
            <a:r>
              <a:rPr lang="en-US" sz="1000" dirty="0">
                <a:solidFill>
                  <a:schemeClr val="dk1"/>
                </a:solidFill>
              </a:rPr>
              <a:t>how to avoid generating redundant test inputs, which in this case are isomorphic trees</a:t>
            </a:r>
            <a:r>
              <a:rPr lang="en-US" sz="1000" dirty="0" smtClean="0">
                <a:solidFill>
                  <a:schemeClr val="dk1"/>
                </a:solidFill>
              </a:rPr>
              <a:t>.</a:t>
            </a:r>
          </a:p>
          <a:p>
            <a:pPr lvl="0" algn="just">
              <a:buClr>
                <a:schemeClr val="dk1"/>
              </a:buClr>
              <a:buSzPct val="91666"/>
            </a:pPr>
            <a:endParaRPr lang="en-US" sz="1000" dirty="0">
              <a:solidFill>
                <a:schemeClr val="dk1"/>
              </a:solidFill>
            </a:endParaRPr>
          </a:p>
          <a:p>
            <a:pPr lvl="0" algn="just"/>
            <a:r>
              <a:rPr lang="en-US" sz="1000" dirty="0">
                <a:solidFill>
                  <a:schemeClr val="dk1"/>
                </a:solidFill>
              </a:rPr>
              <a:t>These are challenges for any automated test generation technique, not only </a:t>
            </a:r>
            <a:r>
              <a:rPr lang="en-US" sz="1000" dirty="0" err="1" smtClean="0">
                <a:solidFill>
                  <a:schemeClr val="dk1"/>
                </a:solidFill>
              </a:rPr>
              <a:t>Korat</a:t>
            </a:r>
            <a:r>
              <a:rPr lang="en-US" sz="1000" dirty="0" smtClean="0">
                <a:solidFill>
                  <a:schemeClr val="dk1"/>
                </a:solidFill>
              </a:rPr>
              <a:t>.  We </a:t>
            </a:r>
            <a:r>
              <a:rPr lang="en-US" sz="1000" dirty="0">
                <a:solidFill>
                  <a:schemeClr val="dk1"/>
                </a:solidFill>
              </a:rPr>
              <a:t>will see shortly how Korat addresses these two </a:t>
            </a:r>
            <a:r>
              <a:rPr lang="en-US" sz="1000" dirty="0" smtClean="0">
                <a:solidFill>
                  <a:schemeClr val="dk1"/>
                </a:solidFill>
              </a:rPr>
              <a:t>challenges.  We </a:t>
            </a:r>
            <a:r>
              <a:rPr lang="en-US" sz="1000" dirty="0">
                <a:solidFill>
                  <a:schemeClr val="dk1"/>
                </a:solidFill>
              </a:rPr>
              <a:t>will also return to them in the context of another automated test generation technique later in this lesson.</a:t>
            </a:r>
          </a:p>
          <a:p>
            <a:pPr lvl="0"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16</a:t>
            </a:fld>
            <a:endParaRPr lang="en-US"/>
          </a:p>
        </p:txBody>
      </p:sp>
    </p:spTree>
    <p:extLst>
      <p:ext uri="{BB962C8B-B14F-4D97-AF65-F5344CB8AC3E}">
        <p14:creationId xmlns:p14="http://schemas.microsoft.com/office/powerpoint/2010/main" val="944888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chemeClr val="dk1"/>
                </a:solidFill>
              </a:rPr>
              <a:t>Let’s focus on first effectively filtering out invalid trees.</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It’s inefficient to generate each candidate input and then check whether it actually satisfies the conditions of being a </a:t>
            </a:r>
            <a:r>
              <a:rPr lang="en-US" sz="1000" dirty="0" smtClean="0">
                <a:solidFill>
                  <a:schemeClr val="dk1"/>
                </a:solidFill>
              </a:rPr>
              <a:t>tree.  Instead</a:t>
            </a:r>
            <a:r>
              <a:rPr lang="en-US" sz="1000" dirty="0">
                <a:solidFill>
                  <a:schemeClr val="dk1"/>
                </a:solidFill>
              </a:rPr>
              <a:t>, we want to avoid generating candidate inputs that don’t satisfy the pre-condition in the first place.</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Let’s look at how Korat uses the pre-condition as a guide in the generation of test inputs.</a:t>
            </a:r>
          </a:p>
        </p:txBody>
      </p:sp>
      <p:sp>
        <p:nvSpPr>
          <p:cNvPr id="4" name="Slide Number Placeholder 3"/>
          <p:cNvSpPr>
            <a:spLocks noGrp="1"/>
          </p:cNvSpPr>
          <p:nvPr>
            <p:ph type="sldNum" sz="quarter" idx="10"/>
          </p:nvPr>
        </p:nvSpPr>
        <p:spPr/>
        <p:txBody>
          <a:bodyPr/>
          <a:lstStyle/>
          <a:p>
            <a:fld id="{760B18EB-5D7C-5C41-915F-A72C0DD2FE1D}" type="slidenum">
              <a:rPr lang="en-US" smtClean="0"/>
              <a:t>17</a:t>
            </a:fld>
            <a:endParaRPr lang="en-US"/>
          </a:p>
        </p:txBody>
      </p:sp>
    </p:spTree>
    <p:extLst>
      <p:ext uri="{BB962C8B-B14F-4D97-AF65-F5344CB8AC3E}">
        <p14:creationId xmlns:p14="http://schemas.microsoft.com/office/powerpoint/2010/main" val="1586374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chemeClr val="dk1"/>
                </a:solidFill>
              </a:rPr>
              <a:t>The technique Korat uses is to instrument the pre-condition. </a:t>
            </a:r>
            <a:r>
              <a:rPr lang="en-US" sz="1000" dirty="0" smtClean="0">
                <a:solidFill>
                  <a:schemeClr val="dk1"/>
                </a:solidFill>
              </a:rPr>
              <a:t> That </a:t>
            </a:r>
            <a:r>
              <a:rPr lang="en-US" sz="1000" dirty="0">
                <a:solidFill>
                  <a:schemeClr val="dk1"/>
                </a:solidFill>
              </a:rPr>
              <a:t>is to say, it adds code to the pre-condition checking to observe how it acts on the test </a:t>
            </a:r>
            <a:r>
              <a:rPr lang="en-US" sz="1000" dirty="0" smtClean="0">
                <a:solidFill>
                  <a:schemeClr val="dk1"/>
                </a:solidFill>
              </a:rPr>
              <a:t>input.  </a:t>
            </a:r>
            <a:r>
              <a:rPr lang="en-US" sz="1000" dirty="0" smtClean="0"/>
              <a:t>In </a:t>
            </a:r>
            <a:r>
              <a:rPr lang="en-US" sz="1000" dirty="0"/>
              <a:t>particular, it records which fields of the input that the pre-condition accesses.</a:t>
            </a:r>
          </a:p>
          <a:p>
            <a:pPr lvl="0" algn="just"/>
            <a:endParaRPr lang="en-US" sz="1000" dirty="0"/>
          </a:p>
          <a:p>
            <a:pPr lvl="0" algn="just"/>
            <a:r>
              <a:rPr lang="en-US" sz="1000" dirty="0"/>
              <a:t>A key observation is that if a pre-condition never accesses a field of the test input, then the result of the pre-condition doesn’t depend on that field.</a:t>
            </a:r>
          </a:p>
        </p:txBody>
      </p:sp>
      <p:sp>
        <p:nvSpPr>
          <p:cNvPr id="4" name="Slide Number Placeholder 3"/>
          <p:cNvSpPr>
            <a:spLocks noGrp="1"/>
          </p:cNvSpPr>
          <p:nvPr>
            <p:ph type="sldNum" sz="quarter" idx="10"/>
          </p:nvPr>
        </p:nvSpPr>
        <p:spPr/>
        <p:txBody>
          <a:bodyPr/>
          <a:lstStyle/>
          <a:p>
            <a:fld id="{760B18EB-5D7C-5C41-915F-A72C0DD2FE1D}" type="slidenum">
              <a:rPr lang="en-US" smtClean="0"/>
              <a:t>18</a:t>
            </a:fld>
            <a:endParaRPr lang="en-US"/>
          </a:p>
        </p:txBody>
      </p:sp>
    </p:spTree>
    <p:extLst>
      <p:ext uri="{BB962C8B-B14F-4D97-AF65-F5344CB8AC3E}">
        <p14:creationId xmlns:p14="http://schemas.microsoft.com/office/powerpoint/2010/main" val="66122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t>Let’s take a look at the precondition for binary trees.</a:t>
            </a:r>
          </a:p>
          <a:p>
            <a:pPr lvl="0" algn="just"/>
            <a:endParaRPr lang="en-US" sz="1000" dirty="0" smtClean="0"/>
          </a:p>
          <a:p>
            <a:pPr lvl="0" algn="just"/>
            <a:r>
              <a:rPr lang="en-US" sz="1000" dirty="0" smtClean="0"/>
              <a:t>For </a:t>
            </a:r>
            <a:r>
              <a:rPr lang="en-US" sz="1000" dirty="0"/>
              <a:t>a data structure of this type </a:t>
            </a:r>
            <a:r>
              <a:rPr lang="en-US" sz="1000" dirty="0">
                <a:solidFill>
                  <a:srgbClr val="FF0000"/>
                </a:solidFill>
              </a:rPr>
              <a:t>[gesture to code]</a:t>
            </a:r>
            <a:r>
              <a:rPr lang="en-US" sz="1000" dirty="0"/>
              <a:t> to be a valid binary tree, it should satisfy one of two different cases</a:t>
            </a:r>
            <a:r>
              <a:rPr lang="en-US" sz="1000" dirty="0" smtClean="0"/>
              <a:t>:</a:t>
            </a:r>
          </a:p>
          <a:p>
            <a:pPr lvl="0" algn="just"/>
            <a:endParaRPr lang="en-US" sz="1000" dirty="0"/>
          </a:p>
          <a:p>
            <a:pPr marL="457200" lvl="0" indent="-304800" algn="just">
              <a:buSzPct val="100000"/>
              <a:buChar char="-"/>
            </a:pPr>
            <a:r>
              <a:rPr lang="en-US" sz="1000" dirty="0"/>
              <a:t>the root may be null</a:t>
            </a:r>
          </a:p>
          <a:p>
            <a:pPr marL="457200" lvl="0" indent="-304800" algn="just">
              <a:buSzPct val="100000"/>
              <a:buChar char="-"/>
            </a:pPr>
            <a:r>
              <a:rPr lang="en-US" sz="1000" dirty="0"/>
              <a:t>if the root is not null, then the structure should be a directed tree. That is</a:t>
            </a:r>
            <a:r>
              <a:rPr lang="en-US" sz="1000" dirty="0" smtClean="0"/>
              <a:t>:</a:t>
            </a:r>
            <a:endParaRPr lang="en-US" sz="1000" dirty="0"/>
          </a:p>
          <a:p>
            <a:pPr marL="914400" lvl="1" indent="-304800" algn="just">
              <a:buSzPct val="100000"/>
              <a:buChar char="-"/>
            </a:pPr>
            <a:r>
              <a:rPr lang="en-US" sz="1000" dirty="0"/>
              <a:t>It should have no cycles</a:t>
            </a:r>
          </a:p>
          <a:p>
            <a:pPr marL="914400" lvl="1" indent="-304800" algn="just">
              <a:buSzPct val="100000"/>
              <a:buChar char="-"/>
            </a:pPr>
            <a:r>
              <a:rPr lang="en-US" sz="1000" dirty="0"/>
              <a:t>Every node except the root should have one parent</a:t>
            </a:r>
          </a:p>
          <a:p>
            <a:pPr marL="914400" lvl="1" indent="-304800" algn="just">
              <a:buSzPct val="100000"/>
              <a:buChar char="-"/>
            </a:pPr>
            <a:r>
              <a:rPr lang="en-US" sz="1000" dirty="0"/>
              <a:t>And the root should have no parent</a:t>
            </a:r>
          </a:p>
          <a:p>
            <a:pPr lvl="0"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19</a:t>
            </a:fld>
            <a:endParaRPr lang="en-US"/>
          </a:p>
        </p:txBody>
      </p:sp>
    </p:spTree>
    <p:extLst>
      <p:ext uri="{BB962C8B-B14F-4D97-AF65-F5344CB8AC3E}">
        <p14:creationId xmlns:p14="http://schemas.microsoft.com/office/powerpoint/2010/main" val="1496969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solidFill>
                  <a:schemeClr val="dk1"/>
                </a:solidFill>
              </a:rPr>
              <a:t>Previously, we looked at random testing, or fuzzing, as a technique for </a:t>
            </a:r>
            <a:r>
              <a:rPr lang="en-US" sz="1000" dirty="0" smtClean="0">
                <a:solidFill>
                  <a:schemeClr val="dk1"/>
                </a:solidFill>
              </a:rPr>
              <a:t>testing.  Recall </a:t>
            </a:r>
            <a:r>
              <a:rPr lang="en-US" sz="1000" dirty="0">
                <a:solidFill>
                  <a:schemeClr val="dk1"/>
                </a:solidFill>
              </a:rPr>
              <a:t>that fuzzing is useful for finding possible security bugs as well as for testing mobile apps and multithreaded programs.</a:t>
            </a:r>
          </a:p>
          <a:p>
            <a:pPr lvl="0" algn="just"/>
            <a:endParaRPr lang="en-US" sz="1000" dirty="0">
              <a:solidFill>
                <a:schemeClr val="dk1"/>
              </a:solidFill>
            </a:endParaRPr>
          </a:p>
          <a:p>
            <a:pPr lvl="0" algn="just"/>
            <a:r>
              <a:rPr lang="en-US" sz="1000" dirty="0">
                <a:solidFill>
                  <a:schemeClr val="dk1"/>
                </a:solidFill>
              </a:rPr>
              <a:t>In this lesson, we will focus on more directed forms of testing rather than the purely random form of testing embodied in </a:t>
            </a:r>
            <a:r>
              <a:rPr lang="en-US" sz="1000" dirty="0" smtClean="0">
                <a:solidFill>
                  <a:schemeClr val="dk1"/>
                </a:solidFill>
              </a:rPr>
              <a:t>fuzzing.  One </a:t>
            </a:r>
            <a:r>
              <a:rPr lang="en-US" sz="1000" dirty="0">
                <a:solidFill>
                  <a:schemeClr val="dk1"/>
                </a:solidFill>
              </a:rPr>
              <a:t>such testing approach is systematic testing, embodied in a tool called </a:t>
            </a:r>
            <a:r>
              <a:rPr lang="en-US" sz="1000" dirty="0" err="1" smtClean="0">
                <a:solidFill>
                  <a:schemeClr val="dk1"/>
                </a:solidFill>
              </a:rPr>
              <a:t>Korat</a:t>
            </a:r>
            <a:r>
              <a:rPr lang="en-US" sz="1000" dirty="0" smtClean="0">
                <a:solidFill>
                  <a:schemeClr val="dk1"/>
                </a:solidFill>
              </a:rPr>
              <a:t>, which </a:t>
            </a:r>
            <a:r>
              <a:rPr lang="en-US" sz="1000" dirty="0">
                <a:solidFill>
                  <a:schemeClr val="dk1"/>
                </a:solidFill>
              </a:rPr>
              <a:t>is suited for testing routines that manipulate linked data structures such as lists and trees.</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rgbClr val="222222"/>
                </a:solidFill>
              </a:rPr>
              <a:t>Then we will look at how we can combine the power of randomness and systematic testing, conceived in a tool called </a:t>
            </a:r>
            <a:r>
              <a:rPr lang="en-US" sz="1000" dirty="0" err="1" smtClean="0">
                <a:solidFill>
                  <a:srgbClr val="222222"/>
                </a:solidFill>
              </a:rPr>
              <a:t>Randoop</a:t>
            </a:r>
            <a:r>
              <a:rPr lang="en-US" sz="1000" dirty="0" smtClean="0">
                <a:solidFill>
                  <a:srgbClr val="222222"/>
                </a:solidFill>
              </a:rPr>
              <a:t>, which </a:t>
            </a:r>
            <a:r>
              <a:rPr lang="en-US" sz="1000" dirty="0">
                <a:solidFill>
                  <a:srgbClr val="222222"/>
                </a:solidFill>
              </a:rPr>
              <a:t>is suited for unit testing of Java program fragments like classes and libraries.</a:t>
            </a:r>
          </a:p>
          <a:p>
            <a:pPr lvl="0" algn="just">
              <a:buClr>
                <a:schemeClr val="dk1"/>
              </a:buClr>
              <a:buSzPct val="91666"/>
            </a:pPr>
            <a:endParaRPr lang="en-US" sz="1000" dirty="0">
              <a:solidFill>
                <a:srgbClr val="222222"/>
              </a:solidFill>
            </a:endParaRPr>
          </a:p>
          <a:p>
            <a:pPr lvl="0" algn="just">
              <a:buClr>
                <a:schemeClr val="dk1"/>
              </a:buClr>
              <a:buSzPct val="91666"/>
            </a:pPr>
            <a:r>
              <a:rPr lang="en-US" sz="1000" dirty="0">
                <a:solidFill>
                  <a:srgbClr val="222222"/>
                </a:solidFill>
              </a:rPr>
              <a:t>These two directed forms of testing overcome a major limitation of purely random testing: they avoid generating </a:t>
            </a:r>
            <a:r>
              <a:rPr lang="en-US" sz="1000" dirty="0" smtClean="0">
                <a:solidFill>
                  <a:srgbClr val="222222"/>
                </a:solidFill>
              </a:rPr>
              <a:t>illegal and </a:t>
            </a:r>
            <a:r>
              <a:rPr lang="en-US" sz="1000" dirty="0">
                <a:solidFill>
                  <a:srgbClr val="222222"/>
                </a:solidFill>
              </a:rPr>
              <a:t>redundant inputs that dominate the space of possible test inputs.</a:t>
            </a:r>
          </a:p>
        </p:txBody>
      </p:sp>
      <p:sp>
        <p:nvSpPr>
          <p:cNvPr id="4" name="Slide Number Placeholder 3"/>
          <p:cNvSpPr>
            <a:spLocks noGrp="1"/>
          </p:cNvSpPr>
          <p:nvPr>
            <p:ph type="sldNum" sz="quarter" idx="10"/>
          </p:nvPr>
        </p:nvSpPr>
        <p:spPr/>
        <p:txBody>
          <a:bodyPr/>
          <a:lstStyle/>
          <a:p>
            <a:fld id="{760B18EB-5D7C-5C41-915F-A72C0DD2FE1D}" type="slidenum">
              <a:rPr lang="en-US" smtClean="0"/>
              <a:t>2</a:t>
            </a:fld>
            <a:endParaRPr lang="en-US"/>
          </a:p>
        </p:txBody>
      </p:sp>
    </p:spTree>
    <p:extLst>
      <p:ext uri="{BB962C8B-B14F-4D97-AF65-F5344CB8AC3E}">
        <p14:creationId xmlns:p14="http://schemas.microsoft.com/office/powerpoint/2010/main" val="5582810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t>Here is a concrete implementation of the pre-condition we just outlined for binary </a:t>
            </a:r>
            <a:r>
              <a:rPr lang="en-US" sz="1000" dirty="0" smtClean="0"/>
              <a:t>trees.  It </a:t>
            </a:r>
            <a:r>
              <a:rPr lang="en-US" sz="1000" dirty="0"/>
              <a:t>is a function called </a:t>
            </a:r>
            <a:r>
              <a:rPr lang="en-US" sz="1000" dirty="0" err="1"/>
              <a:t>repOK</a:t>
            </a:r>
            <a:r>
              <a:rPr lang="en-US" sz="1000" dirty="0"/>
              <a:t> in </a:t>
            </a:r>
            <a:r>
              <a:rPr lang="en-US" sz="1000" dirty="0" err="1"/>
              <a:t>Korat</a:t>
            </a:r>
            <a:r>
              <a:rPr lang="en-US" sz="1000" dirty="0"/>
              <a:t> </a:t>
            </a:r>
            <a:r>
              <a:rPr lang="en-US" sz="1000" dirty="0" smtClean="0"/>
              <a:t>terminology.  It </a:t>
            </a:r>
            <a:r>
              <a:rPr lang="en-US" sz="1000" dirty="0"/>
              <a:t>takes as input a </a:t>
            </a:r>
            <a:r>
              <a:rPr lang="en-US" sz="1000" dirty="0" err="1"/>
              <a:t>BinaryTree</a:t>
            </a:r>
            <a:r>
              <a:rPr lang="en-US" sz="1000" dirty="0"/>
              <a:t> object </a:t>
            </a:r>
            <a:r>
              <a:rPr lang="en-US" sz="1000" dirty="0" err="1"/>
              <a:t>bt</a:t>
            </a:r>
            <a:r>
              <a:rPr lang="en-US" sz="1000" dirty="0"/>
              <a:t>, and returns true if it is a valid binary tree, and false otherwise.</a:t>
            </a:r>
          </a:p>
          <a:p>
            <a:pPr lvl="0" algn="just"/>
            <a:endParaRPr lang="en-US" sz="1000" dirty="0"/>
          </a:p>
          <a:p>
            <a:pPr lvl="0" algn="just"/>
            <a:r>
              <a:rPr lang="en-US" sz="1000" dirty="0"/>
              <a:t>In addition to this requirement, the </a:t>
            </a:r>
            <a:r>
              <a:rPr lang="en-US" sz="1000" dirty="0" err="1"/>
              <a:t>repOK</a:t>
            </a:r>
            <a:r>
              <a:rPr lang="en-US" sz="1000" dirty="0"/>
              <a:t> function must be careful not to access unnecessary fields of the </a:t>
            </a:r>
            <a:r>
              <a:rPr lang="en-US" sz="1000" dirty="0" err="1"/>
              <a:t>BinaryTree</a:t>
            </a:r>
            <a:r>
              <a:rPr lang="en-US" sz="1000" dirty="0"/>
              <a:t> object </a:t>
            </a:r>
            <a:r>
              <a:rPr lang="en-US" sz="1000" dirty="0" err="1" smtClean="0"/>
              <a:t>bt.</a:t>
            </a:r>
            <a:r>
              <a:rPr lang="en-US" sz="1000" dirty="0"/>
              <a:t> </a:t>
            </a:r>
            <a:r>
              <a:rPr lang="en-US" sz="1000" dirty="0" smtClean="0"/>
              <a:t> Recall </a:t>
            </a:r>
            <a:r>
              <a:rPr lang="en-US" sz="1000" dirty="0"/>
              <a:t>that Korat will monitor which fields this function </a:t>
            </a:r>
            <a:r>
              <a:rPr lang="en-US" sz="1000" dirty="0" smtClean="0"/>
              <a:t>accesses.  So</a:t>
            </a:r>
            <a:r>
              <a:rPr lang="en-US" sz="1000" dirty="0"/>
              <a:t>, the fewer fields are accessed, the more Korat will be able to prune the space of candidate vectors that it considers.</a:t>
            </a:r>
          </a:p>
          <a:p>
            <a:pPr lvl="0" algn="just"/>
            <a:endParaRPr lang="en-US" sz="1000" dirty="0">
              <a:solidFill>
                <a:schemeClr val="dk1"/>
              </a:solidFill>
            </a:endParaRPr>
          </a:p>
          <a:p>
            <a:pPr lvl="0" algn="just">
              <a:buClr>
                <a:schemeClr val="dk1"/>
              </a:buClr>
              <a:buSzPct val="91666"/>
            </a:pPr>
            <a:r>
              <a:rPr lang="en-US" sz="1000" dirty="0">
                <a:solidFill>
                  <a:schemeClr val="dk1"/>
                </a:solidFill>
              </a:rPr>
              <a:t>The </a:t>
            </a:r>
            <a:r>
              <a:rPr lang="en-US" sz="1000" dirty="0" err="1">
                <a:solidFill>
                  <a:schemeClr val="dk1"/>
                </a:solidFill>
              </a:rPr>
              <a:t>repOK</a:t>
            </a:r>
            <a:r>
              <a:rPr lang="en-US" sz="1000" dirty="0">
                <a:solidFill>
                  <a:schemeClr val="dk1"/>
                </a:solidFill>
              </a:rPr>
              <a:t> function starts out by checking whether the root is null.  If so, it exits by returning true, since an empty binary tree is a valid </a:t>
            </a:r>
            <a:r>
              <a:rPr lang="en-US" sz="1000" dirty="0" smtClean="0">
                <a:solidFill>
                  <a:schemeClr val="dk1"/>
                </a:solidFill>
              </a:rPr>
              <a:t>one.  </a:t>
            </a:r>
            <a:r>
              <a:rPr lang="en-US" sz="1000" dirty="0" smtClean="0"/>
              <a:t>If </a:t>
            </a:r>
            <a:r>
              <a:rPr lang="en-US" sz="1000" dirty="0"/>
              <a:t>the root is non-null, the function uses a classic approach to traverse all the nodes reachable from the root and determine whether </a:t>
            </a:r>
            <a:r>
              <a:rPr lang="en-US" sz="1000" dirty="0" smtClean="0"/>
              <a:t>the resulting </a:t>
            </a:r>
            <a:r>
              <a:rPr lang="en-US" sz="1000" dirty="0"/>
              <a:t>structure is indeed a </a:t>
            </a:r>
            <a:r>
              <a:rPr lang="en-US" sz="1000" dirty="0" smtClean="0"/>
              <a:t>tree.  It </a:t>
            </a:r>
            <a:r>
              <a:rPr lang="en-US" sz="1000" dirty="0"/>
              <a:t>uses two data structures for this purpose: a </a:t>
            </a:r>
            <a:r>
              <a:rPr lang="en-US" sz="1000" dirty="0" err="1"/>
              <a:t>hashset</a:t>
            </a:r>
            <a:r>
              <a:rPr lang="en-US" sz="1000" dirty="0"/>
              <a:t> that keeps track of all nodes visited so far, and a worklist that keeps track </a:t>
            </a:r>
            <a:r>
              <a:rPr lang="en-US" sz="1000" dirty="0" smtClean="0"/>
              <a:t>of nodes </a:t>
            </a:r>
            <a:r>
              <a:rPr lang="en-US" sz="1000" dirty="0"/>
              <a:t>that have themselves been visited but whose left and right children might not have been visited.</a:t>
            </a:r>
          </a:p>
          <a:p>
            <a:pPr lvl="0" algn="just"/>
            <a:endParaRPr lang="en-US" sz="1000" dirty="0"/>
          </a:p>
          <a:p>
            <a:pPr lvl="0" algn="just"/>
            <a:r>
              <a:rPr lang="en-US" sz="1000" dirty="0"/>
              <a:t>While the worklist hasn’t been fully processed, the function removes the earliest node in the worklist, and checks whether its left child is </a:t>
            </a:r>
            <a:r>
              <a:rPr lang="en-US" sz="1000" dirty="0" smtClean="0"/>
              <a:t>non-null.  If </a:t>
            </a:r>
            <a:r>
              <a:rPr lang="en-US" sz="1000" dirty="0"/>
              <a:t>so, it then checks whether that left child has already been </a:t>
            </a:r>
            <a:r>
              <a:rPr lang="en-US" sz="1000" dirty="0" smtClean="0"/>
              <a:t>visited.  If </a:t>
            </a:r>
            <a:r>
              <a:rPr lang="en-US" sz="1000" dirty="0"/>
              <a:t>it has, then we have detected an invalid tree; in particular, we have detected more than one path from the root node to the current </a:t>
            </a:r>
            <a:r>
              <a:rPr lang="en-US" sz="1000" dirty="0" smtClean="0"/>
              <a:t>node, which </a:t>
            </a:r>
            <a:r>
              <a:rPr lang="en-US" sz="1000" dirty="0"/>
              <a:t>violates the condition for a data structure to be a </a:t>
            </a:r>
            <a:r>
              <a:rPr lang="en-US" sz="1000" dirty="0" smtClean="0"/>
              <a:t>tree.  If </a:t>
            </a:r>
            <a:r>
              <a:rPr lang="en-US" sz="1000" dirty="0"/>
              <a:t>the left child wasn’t previously visited, we add it to the visited set and also to the </a:t>
            </a:r>
            <a:r>
              <a:rPr lang="en-US" sz="1000" dirty="0" err="1" smtClean="0"/>
              <a:t>worklist</a:t>
            </a:r>
            <a:r>
              <a:rPr lang="en-US" sz="1000" dirty="0" smtClean="0"/>
              <a:t>.  We </a:t>
            </a:r>
            <a:r>
              <a:rPr lang="en-US" sz="1000" dirty="0"/>
              <a:t>then do a similar check for the right child of the current </a:t>
            </a:r>
            <a:r>
              <a:rPr lang="en-US" sz="1000" dirty="0" smtClean="0"/>
              <a:t>node.  If </a:t>
            </a:r>
            <a:r>
              <a:rPr lang="en-US" sz="1000" dirty="0"/>
              <a:t>both these checks succeed for all nodes that are reachable from the root, then the </a:t>
            </a:r>
            <a:r>
              <a:rPr lang="en-US" sz="1000" dirty="0" err="1"/>
              <a:t>repOK</a:t>
            </a:r>
            <a:r>
              <a:rPr lang="en-US" sz="1000" dirty="0"/>
              <a:t> function returns true, indicating that the input </a:t>
            </a:r>
            <a:r>
              <a:rPr lang="en-US" sz="1000" dirty="0" err="1"/>
              <a:t>BinaryTree</a:t>
            </a:r>
            <a:r>
              <a:rPr lang="en-US" sz="1000" dirty="0"/>
              <a:t> object represents a valid binary tree.</a:t>
            </a:r>
          </a:p>
          <a:p>
            <a:pPr lvl="0"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20</a:t>
            </a:fld>
            <a:endParaRPr lang="en-US"/>
          </a:p>
        </p:txBody>
      </p:sp>
    </p:spTree>
    <p:extLst>
      <p:ext uri="{BB962C8B-B14F-4D97-AF65-F5344CB8AC3E}">
        <p14:creationId xmlns:p14="http://schemas.microsoft.com/office/powerpoint/2010/main" val="2188113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smtClean="0"/>
              <a:t>Observe </a:t>
            </a:r>
            <a:r>
              <a:rPr lang="en-US" sz="1000" dirty="0"/>
              <a:t>the order in which this function traverses </a:t>
            </a:r>
            <a:r>
              <a:rPr lang="en-US" sz="1000" dirty="0" smtClean="0"/>
              <a:t>nodes.  This </a:t>
            </a:r>
            <a:r>
              <a:rPr lang="en-US" sz="1000" dirty="0"/>
              <a:t>will be important in understanding how Korat systematically enumerates different shapes of binary </a:t>
            </a:r>
            <a:r>
              <a:rPr lang="en-US" sz="1000" dirty="0" smtClean="0"/>
              <a:t>trees.  The </a:t>
            </a:r>
            <a:r>
              <a:rPr lang="en-US" sz="1000" dirty="0"/>
              <a:t>order is depth-first left-to-right order.  </a:t>
            </a:r>
            <a:r>
              <a:rPr lang="en-US" sz="1000" dirty="0">
                <a:solidFill>
                  <a:srgbClr val="FF0000"/>
                </a:solidFill>
              </a:rPr>
              <a:t>[Animation </a:t>
            </a:r>
            <a:r>
              <a:rPr lang="en-US" sz="1000" dirty="0" smtClean="0">
                <a:solidFill>
                  <a:srgbClr val="FF0000"/>
                </a:solidFill>
              </a:rPr>
              <a:t>appears]</a:t>
            </a:r>
          </a:p>
          <a:p>
            <a:pPr lvl="0" algn="just"/>
            <a:endParaRPr lang="en-US" sz="1000" dirty="0">
              <a:solidFill>
                <a:srgbClr val="FF0000"/>
              </a:solidFill>
            </a:endParaRPr>
          </a:p>
          <a:p>
            <a:pPr lvl="0" algn="just"/>
            <a:r>
              <a:rPr lang="en-US" sz="1000" dirty="0" smtClean="0"/>
              <a:t>Let’s </a:t>
            </a:r>
            <a:r>
              <a:rPr lang="en-US" sz="1000" dirty="0"/>
              <a:t>look at an example to better understand this </a:t>
            </a:r>
            <a:r>
              <a:rPr lang="en-US" sz="1000" dirty="0" smtClean="0"/>
              <a:t>order.  Suppose </a:t>
            </a:r>
            <a:r>
              <a:rPr lang="en-US" sz="1000" dirty="0"/>
              <a:t>this </a:t>
            </a:r>
            <a:r>
              <a:rPr lang="en-US" sz="1000" dirty="0" err="1"/>
              <a:t>BinaryTree</a:t>
            </a:r>
            <a:r>
              <a:rPr lang="en-US" sz="1000" dirty="0"/>
              <a:t> object is input to the </a:t>
            </a:r>
            <a:r>
              <a:rPr lang="en-US" sz="1000" dirty="0" err="1"/>
              <a:t>repOK</a:t>
            </a:r>
            <a:r>
              <a:rPr lang="en-US" sz="1000" dirty="0"/>
              <a:t> </a:t>
            </a:r>
            <a:r>
              <a:rPr lang="en-US" sz="1000" dirty="0" smtClean="0"/>
              <a:t>function.  We </a:t>
            </a:r>
            <a:r>
              <a:rPr lang="en-US" sz="1000" dirty="0"/>
              <a:t>first visit the root field which leads us to node N0.  We next visit the left child of N0, leading us to node N1.  We then visit the left child of node N1, which is </a:t>
            </a:r>
            <a:r>
              <a:rPr lang="en-US" sz="1000" dirty="0" smtClean="0"/>
              <a:t>null.  Notice </a:t>
            </a:r>
            <a:r>
              <a:rPr lang="en-US" sz="1000" dirty="0"/>
              <a:t>that we went depth-first as far as possible left.  When we cannot go left any further, we go </a:t>
            </a:r>
            <a:r>
              <a:rPr lang="en-US" sz="1000" dirty="0" smtClean="0"/>
              <a:t>right.  So </a:t>
            </a:r>
            <a:r>
              <a:rPr lang="en-US" sz="1000" dirty="0"/>
              <a:t>we next visit the right child of N1, which leads us to node </a:t>
            </a:r>
            <a:r>
              <a:rPr lang="en-US" sz="1000" dirty="0" smtClean="0"/>
              <a:t>N2.</a:t>
            </a:r>
            <a:r>
              <a:rPr lang="en-US" sz="1000" dirty="0"/>
              <a:t> </a:t>
            </a:r>
            <a:r>
              <a:rPr lang="en-US" sz="1000" dirty="0" smtClean="0"/>
              <a:t> We </a:t>
            </a:r>
            <a:r>
              <a:rPr lang="en-US" sz="1000" dirty="0"/>
              <a:t>then visit the left child of N2, which is null.  So we then visit the right child of N2, which is also </a:t>
            </a:r>
            <a:r>
              <a:rPr lang="en-US" sz="1000" dirty="0" smtClean="0"/>
              <a:t>null.  When </a:t>
            </a:r>
            <a:r>
              <a:rPr lang="en-US" sz="1000" dirty="0"/>
              <a:t>we cannot go right any further, we return to the parent </a:t>
            </a:r>
            <a:r>
              <a:rPr lang="en-US" sz="1000" dirty="0" smtClean="0"/>
              <a:t>node.  In </a:t>
            </a:r>
            <a:r>
              <a:rPr lang="en-US" sz="1000" dirty="0"/>
              <a:t>this case, we return to node N1.  We are done visiting both the left and right children of N1, so </a:t>
            </a:r>
            <a:r>
              <a:rPr lang="en-US" sz="1000" dirty="0" smtClean="0"/>
              <a:t>we return </a:t>
            </a:r>
            <a:r>
              <a:rPr lang="en-US" sz="1000" dirty="0"/>
              <a:t>to its parent node </a:t>
            </a:r>
            <a:r>
              <a:rPr lang="en-US" sz="1000" dirty="0" smtClean="0"/>
              <a:t>N0.  We </a:t>
            </a:r>
            <a:r>
              <a:rPr lang="en-US" sz="1000" dirty="0"/>
              <a:t>already visited its left child but not its right child.  So we visit its right child, which is </a:t>
            </a:r>
            <a:r>
              <a:rPr lang="en-US" sz="1000" dirty="0" smtClean="0"/>
              <a:t>null.  At </a:t>
            </a:r>
            <a:r>
              <a:rPr lang="en-US" sz="1000" dirty="0"/>
              <a:t>this point, we are done visiting all left and right fields of all nodes reachable from the root field</a:t>
            </a:r>
            <a:r>
              <a:rPr lang="en-US" sz="1000" dirty="0" smtClean="0"/>
              <a:t>.</a:t>
            </a:r>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21</a:t>
            </a:fld>
            <a:endParaRPr lang="en-US"/>
          </a:p>
        </p:txBody>
      </p:sp>
    </p:spTree>
    <p:extLst>
      <p:ext uri="{BB962C8B-B14F-4D97-AF65-F5344CB8AC3E}">
        <p14:creationId xmlns:p14="http://schemas.microsoft.com/office/powerpoint/2010/main" val="6768199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t>Let’s see how we can use the pre-condition we just saw for the purpose of our test generation.</a:t>
            </a:r>
          </a:p>
          <a:p>
            <a:pPr lvl="0" algn="just"/>
            <a:endParaRPr lang="en-US" sz="1000" dirty="0"/>
          </a:p>
          <a:p>
            <a:pPr lvl="0" algn="just"/>
            <a:r>
              <a:rPr lang="en-US" sz="1000" dirty="0"/>
              <a:t>Consider the following candidate input which corresponds to the following </a:t>
            </a:r>
            <a:r>
              <a:rPr lang="en-US" sz="1000" dirty="0" err="1"/>
              <a:t>BinaryTree</a:t>
            </a:r>
            <a:r>
              <a:rPr lang="en-US" sz="1000" dirty="0"/>
              <a:t> </a:t>
            </a:r>
            <a:r>
              <a:rPr lang="en-US" sz="1000" dirty="0" smtClean="0"/>
              <a:t>object.  Its </a:t>
            </a:r>
            <a:r>
              <a:rPr lang="en-US" sz="1000" dirty="0"/>
              <a:t>root pointer is null, so there is no path to the Node objects N0, N1, or N2 that were also generated in this input.</a:t>
            </a:r>
          </a:p>
          <a:p>
            <a:pPr lvl="0" algn="just"/>
            <a:endParaRPr lang="en-US" sz="1000" dirty="0"/>
          </a:p>
          <a:p>
            <a:pPr lvl="0" algn="just"/>
            <a:r>
              <a:rPr lang="en-US" sz="1000" dirty="0"/>
              <a:t>For this input, the pre-condition only accesses the root field because it is </a:t>
            </a:r>
            <a:r>
              <a:rPr lang="en-US" sz="1000" dirty="0" smtClean="0"/>
              <a:t>null.  The </a:t>
            </a:r>
            <a:r>
              <a:rPr lang="en-US" sz="1000" dirty="0"/>
              <a:t>pre-condition therefore doesn’t check any of the other </a:t>
            </a:r>
            <a:r>
              <a:rPr lang="en-US" sz="1000" dirty="0" smtClean="0"/>
              <a:t>fields.  Indeed</a:t>
            </a:r>
            <a:r>
              <a:rPr lang="en-US" sz="1000" dirty="0"/>
              <a:t>, any other shape for the remaining nodes would yield the same result, so there is no need to generate any other candidate input with a null </a:t>
            </a:r>
            <a:r>
              <a:rPr lang="en-US" sz="1000" dirty="0" smtClean="0"/>
              <a:t>root.  This </a:t>
            </a:r>
            <a:r>
              <a:rPr lang="en-US" sz="1000" dirty="0"/>
              <a:t>single input therefore eliminates 25% of the tests that would have been generated otherwise.</a:t>
            </a:r>
          </a:p>
          <a:p>
            <a:pPr lvl="0"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22</a:t>
            </a:fld>
            <a:endParaRPr lang="en-US"/>
          </a:p>
        </p:txBody>
      </p:sp>
    </p:spTree>
    <p:extLst>
      <p:ext uri="{BB962C8B-B14F-4D97-AF65-F5344CB8AC3E}">
        <p14:creationId xmlns:p14="http://schemas.microsoft.com/office/powerpoint/2010/main" val="1129466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t>The general procedure Korat uses for generating tests is to enumerate the possible shapes by their associated </a:t>
            </a:r>
            <a:r>
              <a:rPr lang="en-US" sz="1000" dirty="0" smtClean="0"/>
              <a:t>vectors.  The </a:t>
            </a:r>
            <a:r>
              <a:rPr lang="en-US" sz="1000" dirty="0"/>
              <a:t>first vector generated is the vector with all null entries, corresponding to all fields being </a:t>
            </a:r>
            <a:r>
              <a:rPr lang="en-US" sz="1000" dirty="0" smtClean="0"/>
              <a:t>null.  Then </a:t>
            </a:r>
            <a:r>
              <a:rPr lang="en-US" sz="1000" dirty="0"/>
              <a:t>Korat checks that this shape satisfies the precondition; if so, then the shape is kept as a test case.</a:t>
            </a:r>
          </a:p>
          <a:p>
            <a:pPr lvl="0" algn="just"/>
            <a:endParaRPr lang="en-US" sz="1000" dirty="0"/>
          </a:p>
          <a:p>
            <a:pPr lvl="0" algn="just"/>
            <a:r>
              <a:rPr lang="en-US" sz="1000" dirty="0"/>
              <a:t>Next, Korat </a:t>
            </a:r>
            <a:r>
              <a:rPr lang="en-US" sz="1000" i="1" dirty="0"/>
              <a:t>expands</a:t>
            </a:r>
            <a:r>
              <a:rPr lang="en-US" sz="1000" dirty="0"/>
              <a:t> the last field that was accessed while the precondition was </a:t>
            </a:r>
            <a:r>
              <a:rPr lang="en-US" sz="1000" dirty="0" smtClean="0"/>
              <a:t>checked; In </a:t>
            </a:r>
            <a:r>
              <a:rPr lang="en-US" sz="1000" dirty="0"/>
              <a:t>other words, the field is assigned to the next object that could potentially be assigned to that field.</a:t>
            </a:r>
          </a:p>
          <a:p>
            <a:pPr lvl="0" algn="just"/>
            <a:endParaRPr lang="en-US" sz="1000" dirty="0"/>
          </a:p>
          <a:p>
            <a:pPr lvl="0" algn="just"/>
            <a:r>
              <a:rPr lang="en-US" sz="1000" dirty="0"/>
              <a:t>Once all possible assignments for a field have been checked, then Korat backtracks in the following </a:t>
            </a:r>
            <a:r>
              <a:rPr lang="en-US" sz="1000" dirty="0" smtClean="0"/>
              <a:t>way: it </a:t>
            </a:r>
            <a:r>
              <a:rPr lang="en-US" sz="1000" dirty="0"/>
              <a:t>resets that field to null, and then it expands the second-to-last field checked by the pre-condition.</a:t>
            </a:r>
          </a:p>
          <a:p>
            <a:pPr lvl="0" algn="just"/>
            <a:endParaRPr lang="en-US" sz="1000" dirty="0"/>
          </a:p>
          <a:p>
            <a:pPr lvl="0" algn="just"/>
            <a:r>
              <a:rPr lang="en-US" sz="1000" dirty="0"/>
              <a:t>The key rule that lets Korat dramatically narrow its search space is that it never expands fields that are not </a:t>
            </a:r>
            <a:r>
              <a:rPr lang="en-US" sz="1000" dirty="0" smtClean="0"/>
              <a:t>examined by </a:t>
            </a:r>
            <a:r>
              <a:rPr lang="en-US" sz="1000" dirty="0"/>
              <a:t>the pre-condition </a:t>
            </a:r>
            <a:r>
              <a:rPr lang="en-US" sz="1000" dirty="0" smtClean="0"/>
              <a:t>code.  This </a:t>
            </a:r>
            <a:r>
              <a:rPr lang="en-US" sz="1000" dirty="0"/>
              <a:t>is what allows Korat to skip all but one </a:t>
            </a:r>
            <a:r>
              <a:rPr lang="en-US" sz="1000" dirty="0" err="1"/>
              <a:t>BinaryTree</a:t>
            </a:r>
            <a:r>
              <a:rPr lang="en-US" sz="1000" dirty="0"/>
              <a:t> with a null root: the pre-condition code will stop at the root if the root is </a:t>
            </a:r>
            <a:r>
              <a:rPr lang="en-US" sz="1000" dirty="0" smtClean="0"/>
              <a:t>null, so </a:t>
            </a:r>
            <a:r>
              <a:rPr lang="en-US" sz="1000" dirty="0"/>
              <a:t>it won’t assign objects to any of the other fields while the root is null.</a:t>
            </a:r>
          </a:p>
          <a:p>
            <a:pPr lvl="0" algn="just"/>
            <a:endParaRPr lang="en-US" sz="1000" dirty="0"/>
          </a:p>
          <a:p>
            <a:pPr lvl="0" algn="just"/>
            <a:r>
              <a:rPr lang="en-US" sz="1000" dirty="0"/>
              <a:t>Additionally, by keeping track of which objects point to which types, Korat cleverly checks for whether it generates </a:t>
            </a:r>
            <a:r>
              <a:rPr lang="en-US" sz="1000" dirty="0" smtClean="0"/>
              <a:t>isomorphic (and </a:t>
            </a:r>
            <a:r>
              <a:rPr lang="en-US" sz="1000" dirty="0"/>
              <a:t>therefore redundant)  test cases, discarding any isomorphic test cases it finds.</a:t>
            </a:r>
          </a:p>
          <a:p>
            <a:pPr lvl="0" algn="just"/>
            <a:endParaRPr lang="en-US" sz="1000" dirty="0"/>
          </a:p>
          <a:p>
            <a:pPr lvl="0" algn="just"/>
            <a:r>
              <a:rPr lang="en-US" sz="1000" dirty="0"/>
              <a:t>For more details on the operation of the algorithm behind Korat, please see the paper linked in the instructor notes</a:t>
            </a:r>
            <a:r>
              <a:rPr lang="en-US" sz="1000" dirty="0" smtClean="0"/>
              <a:t>.</a:t>
            </a:r>
          </a:p>
          <a:p>
            <a:pPr lvl="0" algn="just"/>
            <a:endParaRPr lang="en-US" sz="1000" dirty="0" smtClean="0"/>
          </a:p>
          <a:p>
            <a:pPr lvl="0" algn="just"/>
            <a:r>
              <a:rPr lang="en-US" sz="1000" dirty="0" smtClean="0"/>
              <a:t>[</a:t>
            </a:r>
            <a:r>
              <a:rPr lang="en-US" sz="1000" u="sng" dirty="0" smtClean="0">
                <a:solidFill>
                  <a:schemeClr val="hlink"/>
                </a:solidFill>
                <a:hlinkClick r:id="rId3"/>
              </a:rPr>
              <a:t>http</a:t>
            </a:r>
            <a:r>
              <a:rPr lang="en-US" sz="1000" u="sng" dirty="0">
                <a:solidFill>
                  <a:schemeClr val="hlink"/>
                </a:solidFill>
                <a:hlinkClick r:id="rId3"/>
              </a:rPr>
              <a:t>://</a:t>
            </a:r>
            <a:r>
              <a:rPr lang="en-US" sz="1000" u="sng" dirty="0" smtClean="0">
                <a:solidFill>
                  <a:schemeClr val="hlink"/>
                </a:solidFill>
                <a:hlinkClick r:id="rId3"/>
              </a:rPr>
              <a:t>mir.cs.illinois.edu/marinov/publications/BoyapatiETAL02Korat.pdf</a:t>
            </a:r>
            <a:r>
              <a:rPr lang="en-US" sz="1000" dirty="0" smtClean="0"/>
              <a:t>]</a:t>
            </a:r>
            <a:endParaRPr lang="en-US" sz="1000" dirty="0"/>
          </a:p>
          <a:p>
            <a:pPr lvl="0"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23</a:t>
            </a:fld>
            <a:endParaRPr lang="en-US"/>
          </a:p>
        </p:txBody>
      </p:sp>
    </p:spTree>
    <p:extLst>
      <p:ext uri="{BB962C8B-B14F-4D97-AF65-F5344CB8AC3E}">
        <p14:creationId xmlns:p14="http://schemas.microsoft.com/office/powerpoint/2010/main" val="14873125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t>This algorithm is a rather abstract manipulation of data structures, so let’s take a look at how Korat would work </a:t>
            </a:r>
            <a:r>
              <a:rPr lang="en-US" sz="1000" dirty="0" smtClean="0"/>
              <a:t>in a </a:t>
            </a:r>
            <a:r>
              <a:rPr lang="en-US" sz="1000" dirty="0"/>
              <a:t>concrete example to get a better idea of what it is </a:t>
            </a:r>
            <a:r>
              <a:rPr lang="en-US" sz="1000" dirty="0" smtClean="0"/>
              <a:t>doing.  Let’s </a:t>
            </a:r>
            <a:r>
              <a:rPr lang="en-US" sz="1000" dirty="0"/>
              <a:t>see how Korat would generate test cases for a </a:t>
            </a:r>
            <a:r>
              <a:rPr lang="en-US" sz="1000" dirty="0" err="1"/>
              <a:t>BinaryTree</a:t>
            </a:r>
            <a:r>
              <a:rPr lang="en-US" sz="1000" dirty="0"/>
              <a:t> object with three Nodes.</a:t>
            </a:r>
          </a:p>
          <a:p>
            <a:pPr lvl="0" algn="just"/>
            <a:endParaRPr lang="en-US" sz="700" dirty="0"/>
          </a:p>
          <a:p>
            <a:pPr lvl="0" algn="just"/>
            <a:r>
              <a:rPr lang="en-US" sz="1000" dirty="0"/>
              <a:t>Recall that the </a:t>
            </a:r>
            <a:r>
              <a:rPr lang="en-US" sz="1000" dirty="0" err="1"/>
              <a:t>BinaryTree</a:t>
            </a:r>
            <a:r>
              <a:rPr lang="en-US" sz="1000" dirty="0"/>
              <a:t> object itself has a root field that points to a </a:t>
            </a:r>
            <a:r>
              <a:rPr lang="en-US" sz="1000" dirty="0" smtClean="0"/>
              <a:t>Node, and </a:t>
            </a:r>
            <a:r>
              <a:rPr lang="en-US" sz="1000" dirty="0"/>
              <a:t>each Node has a left and a right field that points to a </a:t>
            </a:r>
            <a:r>
              <a:rPr lang="en-US" sz="1000" dirty="0" smtClean="0"/>
              <a:t>Node.  Candidate </a:t>
            </a:r>
            <a:r>
              <a:rPr lang="en-US" sz="1000" dirty="0"/>
              <a:t>vectors for test cases will consist of seven cells, one for each of these seven fields.</a:t>
            </a:r>
          </a:p>
          <a:p>
            <a:pPr lvl="0" algn="just"/>
            <a:endParaRPr lang="en-US" sz="700" dirty="0"/>
          </a:p>
          <a:p>
            <a:pPr lvl="0" algn="just"/>
            <a:r>
              <a:rPr lang="en-US" sz="1000" dirty="0"/>
              <a:t>We begin with all the cells in the candidate vector equal to </a:t>
            </a:r>
            <a:r>
              <a:rPr lang="en-US" sz="1000" dirty="0" smtClean="0"/>
              <a:t>null.  This </a:t>
            </a:r>
            <a:r>
              <a:rPr lang="en-US" sz="1000" dirty="0"/>
              <a:t>vector corresponds to the </a:t>
            </a:r>
            <a:r>
              <a:rPr lang="en-US" sz="1000" dirty="0" err="1"/>
              <a:t>BinaryTree</a:t>
            </a:r>
            <a:r>
              <a:rPr lang="en-US" sz="1000" dirty="0"/>
              <a:t> shape with a null </a:t>
            </a:r>
            <a:r>
              <a:rPr lang="en-US" sz="1000" dirty="0" smtClean="0"/>
              <a:t>root.  We </a:t>
            </a:r>
            <a:r>
              <a:rPr lang="en-US" sz="1000" dirty="0"/>
              <a:t>would then check that this shape passes the pre-condition for a </a:t>
            </a:r>
            <a:r>
              <a:rPr lang="en-US" sz="1000" dirty="0" err="1"/>
              <a:t>BinaryTree</a:t>
            </a:r>
            <a:r>
              <a:rPr lang="en-US" sz="1000" dirty="0"/>
              <a:t> </a:t>
            </a:r>
            <a:r>
              <a:rPr lang="en-US" sz="1000" dirty="0" smtClean="0"/>
              <a:t>object.  While </a:t>
            </a:r>
            <a:r>
              <a:rPr lang="en-US" sz="1000" dirty="0"/>
              <a:t>the pre-condition is running, let’s write down the order in which the pre-condition code checks each field of the shape.</a:t>
            </a:r>
          </a:p>
          <a:p>
            <a:pPr lvl="0" algn="just"/>
            <a:endParaRPr lang="en-US" sz="700" dirty="0"/>
          </a:p>
          <a:p>
            <a:pPr lvl="0" algn="just"/>
            <a:r>
              <a:rPr lang="en-US" sz="1000" dirty="0">
                <a:solidFill>
                  <a:schemeClr val="dk1"/>
                </a:solidFill>
              </a:rPr>
              <a:t>Recall that the first line of the pre-condition code returns true if the root is </a:t>
            </a:r>
            <a:r>
              <a:rPr lang="en-US" sz="1000" dirty="0" smtClean="0">
                <a:solidFill>
                  <a:schemeClr val="dk1"/>
                </a:solidFill>
              </a:rPr>
              <a:t>null.  </a:t>
            </a:r>
            <a:r>
              <a:rPr lang="en-US" sz="1000" dirty="0" smtClean="0"/>
              <a:t>Since </a:t>
            </a:r>
            <a:r>
              <a:rPr lang="en-US" sz="1000" dirty="0"/>
              <a:t>the pre-condition returns true, we accept this object as a test </a:t>
            </a:r>
            <a:r>
              <a:rPr lang="en-US" sz="1000" dirty="0" smtClean="0"/>
              <a:t>case.  Additionally</a:t>
            </a:r>
            <a:r>
              <a:rPr lang="en-US" sz="1000" dirty="0"/>
              <a:t>,</a:t>
            </a:r>
            <a:r>
              <a:rPr lang="en-US" sz="1000" dirty="0">
                <a:solidFill>
                  <a:schemeClr val="dk1"/>
                </a:solidFill>
              </a:rPr>
              <a:t> the pre-condition will inspect just the root field before it returns, so the only field we will number is the root, which we number 1.</a:t>
            </a:r>
          </a:p>
          <a:p>
            <a:pPr lvl="0" algn="just"/>
            <a:endParaRPr lang="en-US" sz="700" dirty="0"/>
          </a:p>
          <a:p>
            <a:pPr lvl="0" algn="just"/>
            <a:r>
              <a:rPr lang="en-US" sz="1000" dirty="0"/>
              <a:t>Now we expand the last field that was checked, which will be the root </a:t>
            </a:r>
            <a:r>
              <a:rPr lang="en-US" sz="1000" dirty="0" smtClean="0"/>
              <a:t>field.  By </a:t>
            </a:r>
            <a:r>
              <a:rPr lang="en-US" sz="1000" dirty="0"/>
              <a:t>expanding, we increment the root field to the next object in the shape that is compatible with that field, which is a node object</a:t>
            </a:r>
            <a:r>
              <a:rPr lang="en-US" sz="1000" dirty="0" smtClean="0"/>
              <a:t>.  (</a:t>
            </a:r>
            <a:r>
              <a:rPr lang="en-US" sz="1000" dirty="0"/>
              <a:t>Let’s call the node objects N0, N1, and N2, and let’s suppose that we’ll increment in the order null -&gt; N0 -&gt; N1 -&gt; N2.)</a:t>
            </a:r>
          </a:p>
          <a:p>
            <a:pPr lvl="0" algn="just"/>
            <a:endParaRPr lang="en-US" sz="700" dirty="0"/>
          </a:p>
          <a:p>
            <a:pPr lvl="0" algn="just"/>
            <a:r>
              <a:rPr lang="en-US" sz="1000" dirty="0"/>
              <a:t>Now that we’ve expanded the root field, we have a shape consisting of the root pointing to a node which in turn has no </a:t>
            </a:r>
            <a:r>
              <a:rPr lang="en-US" sz="1000" dirty="0" smtClean="0"/>
              <a:t>children.  Now </a:t>
            </a:r>
            <a:r>
              <a:rPr lang="en-US" sz="1000" dirty="0"/>
              <a:t>we check that this shape passes the pre-condition </a:t>
            </a:r>
            <a:r>
              <a:rPr lang="en-US" sz="1000" dirty="0" smtClean="0"/>
              <a:t>code.  The </a:t>
            </a:r>
            <a:r>
              <a:rPr lang="en-US" sz="1000" dirty="0"/>
              <a:t>order in which the pre-condition accesses the fields is first the root, then the left child of the root, then the right </a:t>
            </a:r>
            <a:r>
              <a:rPr lang="en-US" sz="1000" dirty="0" smtClean="0"/>
              <a:t>child.  The </a:t>
            </a:r>
            <a:r>
              <a:rPr lang="en-US" sz="1000" dirty="0"/>
              <a:t>pre-condition check will return true, so we accept this shape as a new test case.</a:t>
            </a:r>
          </a:p>
          <a:p>
            <a:pPr lvl="0" algn="just"/>
            <a:endParaRPr lang="en-US" sz="700" dirty="0"/>
          </a:p>
          <a:p>
            <a:pPr lvl="0" algn="just"/>
            <a:r>
              <a:rPr lang="en-US" sz="1000" dirty="0"/>
              <a:t>Now, since N0.right is the last field checked by the pre-condition, we expand the N0.right </a:t>
            </a:r>
            <a:r>
              <a:rPr lang="en-US" sz="1000" dirty="0" smtClean="0"/>
              <a:t>field.  This </a:t>
            </a:r>
            <a:r>
              <a:rPr lang="en-US" sz="1000" dirty="0"/>
              <a:t>will result in N0.right changing from null to </a:t>
            </a:r>
            <a:r>
              <a:rPr lang="en-US" sz="1000" dirty="0" smtClean="0"/>
              <a:t>N0.  But </a:t>
            </a:r>
            <a:r>
              <a:rPr lang="en-US" sz="1000" dirty="0"/>
              <a:t>this shape contains a cycle, so it will fail the pre-condition check for a </a:t>
            </a:r>
            <a:r>
              <a:rPr lang="en-US" sz="1000" dirty="0" err="1"/>
              <a:t>BinaryTree</a:t>
            </a:r>
            <a:r>
              <a:rPr lang="en-US" sz="1000" dirty="0"/>
              <a:t> </a:t>
            </a:r>
            <a:r>
              <a:rPr lang="en-US" sz="1000" dirty="0" smtClean="0"/>
              <a:t>object.  Therefore </a:t>
            </a:r>
            <a:r>
              <a:rPr lang="en-US" sz="1000" dirty="0"/>
              <a:t>we discard this shape and expand N0.right again, assigning to it the next node in our order, which is N1.</a:t>
            </a:r>
          </a:p>
          <a:p>
            <a:pPr lvl="0" algn="just"/>
            <a:endParaRPr lang="en-US" sz="700" dirty="0"/>
          </a:p>
          <a:p>
            <a:pPr lvl="0" algn="just"/>
            <a:r>
              <a:rPr lang="en-US" sz="1000" dirty="0"/>
              <a:t>This new shape is indeed a binary tree, so it will pass the pre-condition </a:t>
            </a:r>
            <a:r>
              <a:rPr lang="en-US" sz="1000" dirty="0" smtClean="0"/>
              <a:t>check.  Recall </a:t>
            </a:r>
            <a:r>
              <a:rPr lang="en-US" sz="1000" dirty="0"/>
              <a:t>that the pre-condition code traverses the shape in a depth-first manner, choosing the left child before the right </a:t>
            </a:r>
            <a:r>
              <a:rPr lang="en-US" sz="1000" dirty="0" smtClean="0"/>
              <a:t>child, so </a:t>
            </a:r>
            <a:r>
              <a:rPr lang="en-US" sz="1000" dirty="0"/>
              <a:t>the ordering of the field accesses will be 1, 2, 3, 4, </a:t>
            </a:r>
            <a:r>
              <a:rPr lang="en-US" sz="1000" dirty="0" smtClean="0"/>
              <a:t>5.  We </a:t>
            </a:r>
            <a:r>
              <a:rPr lang="en-US" sz="1000" dirty="0"/>
              <a:t>would then use this ordering to determine the field to expand for the next iteration.</a:t>
            </a:r>
          </a:p>
          <a:p>
            <a:pPr lvl="0" algn="just"/>
            <a:endParaRPr lang="en-US" sz="1000" dirty="0"/>
          </a:p>
          <a:p>
            <a:pPr lvl="0" algn="just">
              <a:spcBef>
                <a:spcPts val="0"/>
              </a:spcBef>
              <a:buNone/>
            </a:pPr>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24</a:t>
            </a:fld>
            <a:endParaRPr lang="en-US"/>
          </a:p>
        </p:txBody>
      </p:sp>
    </p:spTree>
    <p:extLst>
      <p:ext uri="{BB962C8B-B14F-4D97-AF65-F5344CB8AC3E}">
        <p14:creationId xmlns:p14="http://schemas.microsoft.com/office/powerpoint/2010/main" val="16430401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solidFill>
                  <a:srgbClr val="FF0000"/>
                </a:solidFill>
              </a:rPr>
              <a:t>{QUIZ SLIDE}</a:t>
            </a:r>
          </a:p>
          <a:p>
            <a:pPr lvl="0" algn="just"/>
            <a:endParaRPr lang="en-US" sz="1000" dirty="0"/>
          </a:p>
          <a:p>
            <a:pPr lvl="0" algn="just"/>
            <a:r>
              <a:rPr lang="en-US" sz="1000" dirty="0"/>
              <a:t>To check your understanding of the expand operation in Korat, fill in the candidate vectors for the next two shapes that Korat will </a:t>
            </a:r>
            <a:r>
              <a:rPr lang="en-US" sz="1000" dirty="0" smtClean="0"/>
              <a:t>generate.  Omit </a:t>
            </a:r>
            <a:r>
              <a:rPr lang="en-US" sz="1000" dirty="0"/>
              <a:t>any illegal shapes (that is, those that fail the pre-condition check) and any shapes that are isomorphic to any previously generated shapes.</a:t>
            </a:r>
          </a:p>
          <a:p>
            <a:pPr lvl="0" algn="just"/>
            <a:endParaRPr lang="en-US" sz="1000" dirty="0"/>
          </a:p>
          <a:p>
            <a:pPr lvl="0" algn="just"/>
            <a:r>
              <a:rPr lang="en-US" sz="1000" dirty="0"/>
              <a:t>As a hint, here is the ordering in which the pre-condition checked each field: first the root, then N0.left, then N0.right, then N1.left, and finally N1.right.</a:t>
            </a:r>
          </a:p>
          <a:p>
            <a:pPr lvl="0"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25</a:t>
            </a:fld>
            <a:endParaRPr lang="en-US"/>
          </a:p>
        </p:txBody>
      </p:sp>
    </p:spTree>
    <p:extLst>
      <p:ext uri="{BB962C8B-B14F-4D97-AF65-F5344CB8AC3E}">
        <p14:creationId xmlns:p14="http://schemas.microsoft.com/office/powerpoint/2010/main" val="11622252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solidFill>
                  <a:srgbClr val="FF0000"/>
                </a:solidFill>
              </a:rPr>
              <a:t>{SOLUTION </a:t>
            </a:r>
            <a:r>
              <a:rPr lang="en-US" sz="1000" dirty="0" smtClean="0">
                <a:solidFill>
                  <a:srgbClr val="FF0000"/>
                </a:solidFill>
              </a:rPr>
              <a:t>SLIDE}</a:t>
            </a:r>
            <a:endParaRPr lang="en-US" sz="1000" dirty="0"/>
          </a:p>
          <a:p>
            <a:pPr lvl="0" algn="just"/>
            <a:endParaRPr lang="en-US" sz="1000" dirty="0"/>
          </a:p>
          <a:p>
            <a:pPr lvl="0" algn="just"/>
            <a:r>
              <a:rPr lang="en-US" sz="1000" dirty="0" smtClean="0"/>
              <a:t>Remember </a:t>
            </a:r>
            <a:r>
              <a:rPr lang="en-US" sz="1000" dirty="0"/>
              <a:t>that the next field to be expanded will be the last one checked by the </a:t>
            </a:r>
            <a:r>
              <a:rPr lang="en-US" sz="1000" dirty="0" smtClean="0"/>
              <a:t>pre-condition.  In </a:t>
            </a:r>
            <a:r>
              <a:rPr lang="en-US" sz="1000" dirty="0"/>
              <a:t>this case, we will expand </a:t>
            </a:r>
            <a:r>
              <a:rPr lang="en-US" sz="1000" dirty="0" smtClean="0"/>
              <a:t>N1.right.  </a:t>
            </a:r>
            <a:r>
              <a:rPr lang="en-US" sz="1000" dirty="0" err="1" smtClean="0"/>
              <a:t>Korat</a:t>
            </a:r>
            <a:r>
              <a:rPr lang="en-US" sz="1000" dirty="0" smtClean="0"/>
              <a:t> </a:t>
            </a:r>
            <a:r>
              <a:rPr lang="en-US" sz="1000" dirty="0"/>
              <a:t>would first assign N0 and N1 to N1.right, but these would result in illegal </a:t>
            </a:r>
            <a:r>
              <a:rPr lang="en-US" sz="1000" dirty="0" smtClean="0"/>
              <a:t>shapes.  So </a:t>
            </a:r>
            <a:r>
              <a:rPr lang="en-US" sz="1000" dirty="0"/>
              <a:t>the next legal shape to be generated would be when N1.right equals N2.</a:t>
            </a:r>
          </a:p>
          <a:p>
            <a:pPr lvl="0" algn="just"/>
            <a:endParaRPr lang="en-US" sz="1000" dirty="0"/>
          </a:p>
          <a:p>
            <a:pPr lvl="0" algn="just"/>
            <a:r>
              <a:rPr lang="en-US" sz="1000" dirty="0"/>
              <a:t>Now, because the pre-condition traverses the tree depth-first, visiting left children first, it would visit each field in order from left to </a:t>
            </a:r>
            <a:r>
              <a:rPr lang="en-US" sz="1000" dirty="0" smtClean="0"/>
              <a:t>right.  So </a:t>
            </a:r>
            <a:r>
              <a:rPr lang="en-US" sz="1000" dirty="0"/>
              <a:t>the next field to be expanded is </a:t>
            </a:r>
            <a:r>
              <a:rPr lang="en-US" sz="1000" dirty="0" smtClean="0"/>
              <a:t>N2.right.  But </a:t>
            </a:r>
            <a:r>
              <a:rPr lang="en-US" sz="1000" dirty="0"/>
              <a:t>notice that setting N2.right to anything other than null would result in an illegal </a:t>
            </a:r>
            <a:r>
              <a:rPr lang="en-US" sz="1000" dirty="0" smtClean="0"/>
              <a:t>shape.  Thus</a:t>
            </a:r>
            <a:r>
              <a:rPr lang="en-US" sz="1000" dirty="0"/>
              <a:t>, we backtrack for the first time and set N2.right to null.</a:t>
            </a:r>
          </a:p>
          <a:p>
            <a:pPr lvl="0" algn="just"/>
            <a:endParaRPr lang="en-US" sz="1000" dirty="0"/>
          </a:p>
          <a:p>
            <a:pPr lvl="0" algn="just"/>
            <a:r>
              <a:rPr lang="en-US" sz="1000" dirty="0"/>
              <a:t>Since N2.left is the second-to-last field checked by the pre-condition, we start attempting to expand </a:t>
            </a:r>
            <a:r>
              <a:rPr lang="en-US" sz="1000" dirty="0" smtClean="0"/>
              <a:t>N2.left.  But</a:t>
            </a:r>
            <a:r>
              <a:rPr lang="en-US" sz="1000" dirty="0"/>
              <a:t>, again, assigning anything other than null to N2.left results in an illegal </a:t>
            </a:r>
            <a:r>
              <a:rPr lang="en-US" sz="1000" dirty="0" smtClean="0"/>
              <a:t>shape.  So </a:t>
            </a:r>
            <a:r>
              <a:rPr lang="en-US" sz="1000" dirty="0"/>
              <a:t>Korat discards all these test cases, sets N2.left to null, and backtracks to N1.right.</a:t>
            </a:r>
          </a:p>
          <a:p>
            <a:pPr lvl="0" algn="just"/>
            <a:endParaRPr lang="en-US" sz="1000" dirty="0"/>
          </a:p>
          <a:p>
            <a:pPr lvl="0" algn="just"/>
            <a:r>
              <a:rPr lang="en-US" sz="1000" dirty="0"/>
              <a:t>Since N1.right is N2 (the last Node object), there are no more Nodes that can be assigned to the </a:t>
            </a:r>
            <a:r>
              <a:rPr lang="en-US" sz="1000" dirty="0" smtClean="0"/>
              <a:t>field.  Therefore</a:t>
            </a:r>
            <a:r>
              <a:rPr lang="en-US" sz="1000" dirty="0"/>
              <a:t>, we set N1.right to null and backtrack again to N1.left.</a:t>
            </a:r>
          </a:p>
          <a:p>
            <a:pPr lvl="0" algn="just"/>
            <a:endParaRPr lang="en-US" sz="1000" dirty="0"/>
          </a:p>
          <a:p>
            <a:pPr lvl="0" algn="just"/>
            <a:r>
              <a:rPr lang="en-US" sz="1000" dirty="0"/>
              <a:t>Setting N1.left to N0 results in an illegal shape, as does setting it to N1. Finally, assigning N2 to </a:t>
            </a:r>
            <a:r>
              <a:rPr lang="en-US" sz="1000" dirty="0" smtClean="0"/>
              <a:t>it gives </a:t>
            </a:r>
            <a:r>
              <a:rPr lang="en-US" sz="1000" dirty="0"/>
              <a:t>us a legal shape, pictured here. This is the next legal shape that Korat generates.</a:t>
            </a:r>
          </a:p>
          <a:p>
            <a:pPr lvl="0"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26</a:t>
            </a:fld>
            <a:endParaRPr lang="en-US"/>
          </a:p>
        </p:txBody>
      </p:sp>
    </p:spTree>
    <p:extLst>
      <p:ext uri="{BB962C8B-B14F-4D97-AF65-F5344CB8AC3E}">
        <p14:creationId xmlns:p14="http://schemas.microsoft.com/office/powerpoint/2010/main" val="10954532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solidFill>
                  <a:srgbClr val="FF0000"/>
                </a:solidFill>
              </a:rPr>
              <a:t>{QUIZ </a:t>
            </a:r>
            <a:r>
              <a:rPr lang="en-US" sz="1000" dirty="0" smtClean="0">
                <a:solidFill>
                  <a:srgbClr val="FF0000"/>
                </a:solidFill>
              </a:rPr>
              <a:t>SLIDE}</a:t>
            </a:r>
            <a:endParaRPr lang="en-US" sz="1000" dirty="0"/>
          </a:p>
          <a:p>
            <a:pPr lvl="0" algn="just"/>
            <a:endParaRPr lang="en-US" sz="1000" dirty="0"/>
          </a:p>
          <a:p>
            <a:pPr lvl="0" algn="just"/>
            <a:r>
              <a:rPr lang="en-US" sz="1000" dirty="0" smtClean="0"/>
              <a:t>Let’s </a:t>
            </a:r>
            <a:r>
              <a:rPr lang="en-US" sz="1000" dirty="0"/>
              <a:t>do one more quiz to solidify your understanding of the Korat algorithm.</a:t>
            </a:r>
          </a:p>
          <a:p>
            <a:pPr lvl="0" algn="just"/>
            <a:endParaRPr lang="en-US" sz="1000" dirty="0"/>
          </a:p>
          <a:p>
            <a:pPr lvl="0" algn="just"/>
            <a:r>
              <a:rPr lang="en-US" sz="1000" dirty="0"/>
              <a:t>Starting from where we left off in the previous quiz, enter the candidate vectors of the next two legal shapes that </a:t>
            </a:r>
            <a:r>
              <a:rPr lang="en-US" sz="1000" dirty="0" err="1"/>
              <a:t>Korat</a:t>
            </a:r>
            <a:r>
              <a:rPr lang="en-US" sz="1000" dirty="0"/>
              <a:t> </a:t>
            </a:r>
            <a:r>
              <a:rPr lang="en-US" sz="1000" dirty="0" smtClean="0"/>
              <a:t>generates.  Remember </a:t>
            </a:r>
            <a:r>
              <a:rPr lang="en-US" sz="1000" dirty="0"/>
              <a:t>to disregard any shapes that are isomorphic to a previously generated shape.</a:t>
            </a:r>
          </a:p>
          <a:p>
            <a:pPr lvl="0"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27</a:t>
            </a:fld>
            <a:endParaRPr lang="en-US"/>
          </a:p>
        </p:txBody>
      </p:sp>
    </p:spTree>
    <p:extLst>
      <p:ext uri="{BB962C8B-B14F-4D97-AF65-F5344CB8AC3E}">
        <p14:creationId xmlns:p14="http://schemas.microsoft.com/office/powerpoint/2010/main" val="1153035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solidFill>
                  <a:srgbClr val="FF0000"/>
                </a:solidFill>
              </a:rPr>
              <a:t>{SOLUTION </a:t>
            </a:r>
            <a:r>
              <a:rPr lang="en-US" sz="1000" dirty="0" smtClean="0">
                <a:solidFill>
                  <a:srgbClr val="FF0000"/>
                </a:solidFill>
              </a:rPr>
              <a:t>SLIDE}</a:t>
            </a:r>
            <a:endParaRPr lang="en-US" sz="1000" dirty="0"/>
          </a:p>
          <a:p>
            <a:pPr lvl="0" algn="just"/>
            <a:endParaRPr lang="en-US" sz="1000" dirty="0"/>
          </a:p>
          <a:p>
            <a:pPr lvl="0" algn="just"/>
            <a:r>
              <a:rPr lang="en-US" sz="1000" dirty="0" smtClean="0"/>
              <a:t>We </a:t>
            </a:r>
            <a:r>
              <a:rPr lang="en-US" sz="1000" dirty="0"/>
              <a:t>start by determining the order in which the pre-condition accesses each </a:t>
            </a:r>
            <a:r>
              <a:rPr lang="en-US" sz="1000" dirty="0" smtClean="0"/>
              <a:t>field.  Since </a:t>
            </a:r>
            <a:r>
              <a:rPr lang="en-US" sz="1000" dirty="0"/>
              <a:t>the pre-condition traverses the tree in a depth-first manner (left before right), it first accesses the root </a:t>
            </a:r>
            <a:r>
              <a:rPr lang="en-US" sz="1000" dirty="0" smtClean="0"/>
              <a:t>N0, then </a:t>
            </a:r>
            <a:r>
              <a:rPr lang="en-US" sz="1000" dirty="0"/>
              <a:t>it accesses N0.left, then N0.right (which is N1</a:t>
            </a:r>
            <a:r>
              <a:rPr lang="en-US" sz="1000" dirty="0" smtClean="0"/>
              <a:t>), then </a:t>
            </a:r>
            <a:r>
              <a:rPr lang="en-US" sz="1000" dirty="0"/>
              <a:t>it accesses N1.left (which is N2</a:t>
            </a:r>
            <a:r>
              <a:rPr lang="en-US" sz="1000" dirty="0" smtClean="0"/>
              <a:t>), then </a:t>
            </a:r>
            <a:r>
              <a:rPr lang="en-US" sz="1000" dirty="0"/>
              <a:t>N2.left, then N2.right, and finally it goes back up to N1 to access N1.right.</a:t>
            </a:r>
          </a:p>
          <a:p>
            <a:pPr lvl="0" algn="just"/>
            <a:endParaRPr lang="en-US" sz="1000" dirty="0"/>
          </a:p>
          <a:p>
            <a:pPr lvl="0" algn="just"/>
            <a:r>
              <a:rPr lang="en-US" sz="1000" dirty="0"/>
              <a:t>Therefore, expansion begins at N1.right. Notice that assigning any </a:t>
            </a:r>
            <a:r>
              <a:rPr lang="en-US" sz="1000" dirty="0" smtClean="0"/>
              <a:t>non-null </a:t>
            </a:r>
            <a:r>
              <a:rPr lang="en-US" sz="1000" dirty="0"/>
              <a:t>value to N1.right would result in an illegal </a:t>
            </a:r>
            <a:r>
              <a:rPr lang="en-US" sz="1000" dirty="0" smtClean="0"/>
              <a:t>shape; similarly </a:t>
            </a:r>
            <a:r>
              <a:rPr lang="en-US" sz="1000" dirty="0"/>
              <a:t>for N2.right and </a:t>
            </a:r>
            <a:r>
              <a:rPr lang="en-US" sz="1000" dirty="0" smtClean="0"/>
              <a:t>N2.left.  Thus</a:t>
            </a:r>
            <a:r>
              <a:rPr lang="en-US" sz="1000" dirty="0"/>
              <a:t>, Korat would set all those fields to null and backtrack to N1.left, which it would then </a:t>
            </a:r>
            <a:r>
              <a:rPr lang="en-US" sz="1000" dirty="0" smtClean="0"/>
              <a:t>expand.  However</a:t>
            </a:r>
            <a:r>
              <a:rPr lang="en-US" sz="1000" dirty="0"/>
              <a:t>, there are no Nodes after N2, so we have to backtrack again to N0.right.</a:t>
            </a:r>
          </a:p>
          <a:p>
            <a:pPr lvl="0" algn="just"/>
            <a:endParaRPr lang="en-US" sz="1000" dirty="0"/>
          </a:p>
          <a:p>
            <a:pPr lvl="0" algn="just"/>
            <a:r>
              <a:rPr lang="en-US" sz="1000" dirty="0"/>
              <a:t>Expanding N0.right would increment the node in the field to N2 instead of </a:t>
            </a:r>
            <a:r>
              <a:rPr lang="en-US" sz="1000" dirty="0" smtClean="0"/>
              <a:t>N1.  However</a:t>
            </a:r>
            <a:r>
              <a:rPr lang="en-US" sz="1000" dirty="0"/>
              <a:t>, this would result in a tree consisting of a root with a single right </a:t>
            </a:r>
            <a:r>
              <a:rPr lang="en-US" sz="1000" dirty="0" smtClean="0"/>
              <a:t>node, isomorphic </a:t>
            </a:r>
            <a:r>
              <a:rPr lang="en-US" sz="1000" dirty="0"/>
              <a:t>to a shape we’ve already generated.</a:t>
            </a:r>
          </a:p>
          <a:p>
            <a:pPr lvl="0" algn="just"/>
            <a:endParaRPr lang="en-US" sz="1000" dirty="0"/>
          </a:p>
          <a:p>
            <a:pPr lvl="0" algn="just"/>
            <a:r>
              <a:rPr lang="en-US" sz="1000" dirty="0"/>
              <a:t>Thus, we try to expand N0.right again, with no luck (since N2 is the last node), so we backtrack to </a:t>
            </a:r>
            <a:r>
              <a:rPr lang="en-US" sz="1000" dirty="0" smtClean="0"/>
              <a:t>N0.left.  Expanding </a:t>
            </a:r>
            <a:r>
              <a:rPr lang="en-US" sz="1000" dirty="0"/>
              <a:t>N0.left once would give us N0, but that’s illegal because N0 can’t point to </a:t>
            </a:r>
            <a:r>
              <a:rPr lang="en-US" sz="1000" dirty="0" smtClean="0"/>
              <a:t>itself.  Expanding </a:t>
            </a:r>
            <a:r>
              <a:rPr lang="en-US" sz="1000" dirty="0"/>
              <a:t>it again would give us N1, and this (finally), is a new, legal shape.</a:t>
            </a:r>
          </a:p>
          <a:p>
            <a:pPr lvl="0" algn="just"/>
            <a:endParaRPr lang="en-US" sz="1000" dirty="0"/>
          </a:p>
          <a:p>
            <a:pPr lvl="0" algn="just"/>
            <a:r>
              <a:rPr lang="en-US" sz="1000" dirty="0"/>
              <a:t>The precondition accesses the fields of this shape in the order: root, N0.left, N1.left, N1.right, </a:t>
            </a:r>
            <a:r>
              <a:rPr lang="en-US" sz="1000" dirty="0" smtClean="0"/>
              <a:t>N0.right.  So </a:t>
            </a:r>
            <a:r>
              <a:rPr lang="en-US" sz="1000" dirty="0"/>
              <a:t>we expand N0.right first. The only non-null value we can assign to it is N2 (other values would </a:t>
            </a:r>
            <a:r>
              <a:rPr lang="en-US" sz="1000" dirty="0" smtClean="0"/>
              <a:t>result in </a:t>
            </a:r>
            <a:r>
              <a:rPr lang="en-US" sz="1000" dirty="0"/>
              <a:t>an illegal tree</a:t>
            </a:r>
            <a:r>
              <a:rPr lang="en-US" sz="1000" dirty="0" smtClean="0"/>
              <a:t>), and </a:t>
            </a:r>
            <a:r>
              <a:rPr lang="en-US" sz="1000" dirty="0"/>
              <a:t>this gives us the balanced binary tree with three nodes, a new, legal shape.</a:t>
            </a:r>
          </a:p>
          <a:p>
            <a:pPr lvl="0" algn="just"/>
            <a:endParaRPr lang="en-US" sz="1000" dirty="0"/>
          </a:p>
          <a:p>
            <a:pPr lvl="0" algn="just"/>
            <a:r>
              <a:rPr lang="en-US" sz="1000" dirty="0"/>
              <a:t>So far we’ve generated 7 </a:t>
            </a:r>
            <a:r>
              <a:rPr lang="en-US" sz="1000" dirty="0" smtClean="0"/>
              <a:t>non-isomorphic </a:t>
            </a:r>
            <a:r>
              <a:rPr lang="en-US" sz="1000" dirty="0"/>
              <a:t>test cases; </a:t>
            </a:r>
            <a:r>
              <a:rPr lang="en-US" sz="1000" dirty="0" smtClean="0"/>
              <a:t>we </a:t>
            </a:r>
            <a:r>
              <a:rPr lang="en-US" sz="1000" dirty="0"/>
              <a:t>could continue this process until the last two trees with at most 3 nodes are generated, but we will stop here for now.</a:t>
            </a:r>
          </a:p>
          <a:p>
            <a:pPr lvl="0"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28</a:t>
            </a:fld>
            <a:endParaRPr lang="en-US"/>
          </a:p>
        </p:txBody>
      </p:sp>
    </p:spTree>
    <p:extLst>
      <p:ext uri="{BB962C8B-B14F-4D97-AF65-F5344CB8AC3E}">
        <p14:creationId xmlns:p14="http://schemas.microsoft.com/office/powerpoint/2010/main" val="13854176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chemeClr val="dk1"/>
                </a:solidFill>
              </a:rPr>
              <a:t>As we’ve seen, with relatively few steps, Korat generates all the legal and </a:t>
            </a:r>
            <a:r>
              <a:rPr lang="en-US" sz="1000" dirty="0" err="1">
                <a:solidFill>
                  <a:schemeClr val="dk1"/>
                </a:solidFill>
              </a:rPr>
              <a:t>isomorphically</a:t>
            </a:r>
            <a:r>
              <a:rPr lang="en-US" sz="1000" dirty="0">
                <a:solidFill>
                  <a:schemeClr val="dk1"/>
                </a:solidFill>
              </a:rPr>
              <a:t> distinct test cases for binary trees with at most 3 nodes.</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In practice, Korat’s scheme for eliminating illegal and redundant test cases have proven to be highly </a:t>
            </a:r>
            <a:r>
              <a:rPr lang="en-US" sz="1000" dirty="0" smtClean="0">
                <a:solidFill>
                  <a:schemeClr val="dk1"/>
                </a:solidFill>
              </a:rPr>
              <a:t>effective.  Here</a:t>
            </a:r>
            <a:r>
              <a:rPr lang="en-US" sz="1000" dirty="0">
                <a:solidFill>
                  <a:schemeClr val="dk1"/>
                </a:solidFill>
              </a:rPr>
              <a:t>, you can see that for </a:t>
            </a:r>
            <a:r>
              <a:rPr lang="en-US" sz="1000" dirty="0" err="1">
                <a:solidFill>
                  <a:schemeClr val="dk1"/>
                </a:solidFill>
              </a:rPr>
              <a:t>BinaryTree</a:t>
            </a:r>
            <a:r>
              <a:rPr lang="en-US" sz="1000" dirty="0">
                <a:solidFill>
                  <a:schemeClr val="dk1"/>
                </a:solidFill>
              </a:rPr>
              <a:t> objects, for each node in the tree, the full state space grows by a factor of about </a:t>
            </a:r>
            <a:r>
              <a:rPr lang="en-US" sz="1000" dirty="0" smtClean="0">
                <a:solidFill>
                  <a:schemeClr val="dk1"/>
                </a:solidFill>
              </a:rPr>
              <a:t>1000.  But </a:t>
            </a:r>
            <a:r>
              <a:rPr lang="en-US" sz="1000" dirty="0">
                <a:solidFill>
                  <a:schemeClr val="dk1"/>
                </a:solidFill>
              </a:rPr>
              <a:t>Korat is able to reduce its search space to about 4 times as many candidates considered for each additional node, a massive speedup.</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Similarly for </a:t>
            </a:r>
            <a:r>
              <a:rPr lang="en-US" sz="1000" dirty="0" err="1">
                <a:solidFill>
                  <a:schemeClr val="dk1"/>
                </a:solidFill>
              </a:rPr>
              <a:t>HeapArray</a:t>
            </a:r>
            <a:r>
              <a:rPr lang="en-US" sz="1000" dirty="0">
                <a:solidFill>
                  <a:schemeClr val="dk1"/>
                </a:solidFill>
              </a:rPr>
              <a:t> objects: the state space grows by a factor of 32 for each new node while the number of candidates </a:t>
            </a:r>
            <a:r>
              <a:rPr lang="en-US" sz="1000" dirty="0" smtClean="0">
                <a:solidFill>
                  <a:schemeClr val="dk1"/>
                </a:solidFill>
              </a:rPr>
              <a:t>considered</a:t>
            </a:r>
            <a:r>
              <a:rPr lang="en-US" sz="1000" dirty="0">
                <a:solidFill>
                  <a:schemeClr val="dk1"/>
                </a:solidFill>
              </a:rPr>
              <a:t> </a:t>
            </a:r>
            <a:r>
              <a:rPr lang="en-US" sz="1000" dirty="0" smtClean="0">
                <a:solidFill>
                  <a:schemeClr val="dk1"/>
                </a:solidFill>
              </a:rPr>
              <a:t>grows </a:t>
            </a:r>
            <a:r>
              <a:rPr lang="en-US" sz="1000" dirty="0">
                <a:solidFill>
                  <a:schemeClr val="dk1"/>
                </a:solidFill>
              </a:rPr>
              <a:t>by only a factor of about 10.</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And for linked lists: the state space grows by a factor of 32000 per new node, </a:t>
            </a:r>
            <a:r>
              <a:rPr lang="en-US" sz="1000" dirty="0" smtClean="0">
                <a:solidFill>
                  <a:schemeClr val="dk1"/>
                </a:solidFill>
              </a:rPr>
              <a:t>but </a:t>
            </a:r>
            <a:r>
              <a:rPr lang="en-US" sz="1000" dirty="0">
                <a:solidFill>
                  <a:schemeClr val="dk1"/>
                </a:solidFill>
              </a:rPr>
              <a:t>the number of candidates considered by Korat only grows about </a:t>
            </a:r>
            <a:r>
              <a:rPr lang="en-US" sz="1000" dirty="0" err="1">
                <a:solidFill>
                  <a:schemeClr val="dk1"/>
                </a:solidFill>
              </a:rPr>
              <a:t>sixfold</a:t>
            </a:r>
            <a:r>
              <a:rPr lang="en-US" sz="1000" dirty="0">
                <a:solidFill>
                  <a:schemeClr val="dk1"/>
                </a:solidFill>
              </a:rPr>
              <a:t> per new node.</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The time taken to run these tests is on the order of minutes or even </a:t>
            </a:r>
            <a:r>
              <a:rPr lang="en-US" sz="1000" dirty="0" smtClean="0">
                <a:solidFill>
                  <a:schemeClr val="dk1"/>
                </a:solidFill>
              </a:rPr>
              <a:t>seconds, so </a:t>
            </a:r>
            <a:r>
              <a:rPr lang="en-US" sz="1000" dirty="0">
                <a:solidFill>
                  <a:schemeClr val="dk1"/>
                </a:solidFill>
              </a:rPr>
              <a:t>Korat could be easily included into regression tests to ensure that code changes don’t break previously </a:t>
            </a:r>
            <a:r>
              <a:rPr lang="en-US" sz="1000" dirty="0" smtClean="0">
                <a:solidFill>
                  <a:schemeClr val="dk1"/>
                </a:solidFill>
              </a:rPr>
              <a:t>established functionality</a:t>
            </a:r>
            <a:r>
              <a:rPr lang="en-US" sz="1000" dirty="0">
                <a:solidFill>
                  <a:schemeClr val="dk1"/>
                </a:solidFill>
              </a:rPr>
              <a:t>.</a:t>
            </a:r>
          </a:p>
          <a:p>
            <a:pPr lvl="0" algn="just">
              <a:buClr>
                <a:schemeClr val="dk1"/>
              </a:buClr>
              <a:buSzPct val="91666"/>
            </a:pPr>
            <a:endParaRPr lang="en-US" sz="1000" dirty="0">
              <a:solidFill>
                <a:schemeClr val="dk1"/>
              </a:solidFill>
            </a:endParaRPr>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29</a:t>
            </a:fld>
            <a:endParaRPr lang="en-US"/>
          </a:p>
        </p:txBody>
      </p:sp>
    </p:spTree>
    <p:extLst>
      <p:ext uri="{BB962C8B-B14F-4D97-AF65-F5344CB8AC3E}">
        <p14:creationId xmlns:p14="http://schemas.microsoft.com/office/powerpoint/2010/main" val="746187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t>Korat is a deterministic test generator which originated as a research project by a team of three graduate students at MIT.</a:t>
            </a:r>
          </a:p>
          <a:p>
            <a:pPr lvl="0" algn="just"/>
            <a:endParaRPr lang="en-US" sz="1000" dirty="0"/>
          </a:p>
          <a:p>
            <a:pPr lvl="0" algn="just"/>
            <a:r>
              <a:rPr lang="en-US" sz="1000" dirty="0"/>
              <a:t>The idea behind Korat is to leverage the pre- and post-conditions of a function to automatically generate relevant tests for the function.</a:t>
            </a:r>
          </a:p>
          <a:p>
            <a:pPr lvl="0" algn="just"/>
            <a:endParaRPr lang="en-US" sz="1000" dirty="0"/>
          </a:p>
          <a:p>
            <a:pPr lvl="0" algn="just"/>
            <a:r>
              <a:rPr lang="en-US" sz="1000" dirty="0"/>
              <a:t>How does it do this?</a:t>
            </a:r>
          </a:p>
        </p:txBody>
      </p:sp>
      <p:sp>
        <p:nvSpPr>
          <p:cNvPr id="4" name="Slide Number Placeholder 3"/>
          <p:cNvSpPr>
            <a:spLocks noGrp="1"/>
          </p:cNvSpPr>
          <p:nvPr>
            <p:ph type="sldNum" sz="quarter" idx="10"/>
          </p:nvPr>
        </p:nvSpPr>
        <p:spPr/>
        <p:txBody>
          <a:bodyPr/>
          <a:lstStyle/>
          <a:p>
            <a:fld id="{760B18EB-5D7C-5C41-915F-A72C0DD2FE1D}" type="slidenum">
              <a:rPr lang="en-US" smtClean="0"/>
              <a:t>3</a:t>
            </a:fld>
            <a:endParaRPr lang="en-US"/>
          </a:p>
        </p:txBody>
      </p:sp>
    </p:spTree>
    <p:extLst>
      <p:ext uri="{BB962C8B-B14F-4D97-AF65-F5344CB8AC3E}">
        <p14:creationId xmlns:p14="http://schemas.microsoft.com/office/powerpoint/2010/main" val="16110604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chemeClr val="dk1"/>
                </a:solidFill>
              </a:rPr>
              <a:t>Let’s wrap up our discussion about Korat by summarizing its strengths and weaknesses.</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Korat’s test generation is at its best when we can easily enumerate all possibilities for the objects to be </a:t>
            </a:r>
            <a:r>
              <a:rPr lang="en-US" sz="1000" dirty="0" smtClean="0">
                <a:solidFill>
                  <a:schemeClr val="dk1"/>
                </a:solidFill>
              </a:rPr>
              <a:t>used in </a:t>
            </a:r>
            <a:r>
              <a:rPr lang="en-US" sz="1000" dirty="0">
                <a:solidFill>
                  <a:schemeClr val="dk1"/>
                </a:solidFill>
              </a:rPr>
              <a:t>the test cases: for example, if our test cases all involve four nodes, and each node has two pointers to other nodes.</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More specifically, Korat is useful for testing linked data structures with small, easily specified </a:t>
            </a:r>
            <a:r>
              <a:rPr lang="en-US" sz="1000" dirty="0" smtClean="0">
                <a:solidFill>
                  <a:schemeClr val="dk1"/>
                </a:solidFill>
              </a:rPr>
              <a:t>procedures (such </a:t>
            </a:r>
            <a:r>
              <a:rPr lang="en-US" sz="1000" dirty="0">
                <a:solidFill>
                  <a:schemeClr val="dk1"/>
                </a:solidFill>
              </a:rPr>
              <a:t>as emptying a stack or inserting an element into a heap</a:t>
            </a:r>
            <a:r>
              <a:rPr lang="en-US" sz="1000" dirty="0" smtClean="0">
                <a:solidFill>
                  <a:schemeClr val="dk1"/>
                </a:solidFill>
              </a:rPr>
              <a:t>).  For </a:t>
            </a:r>
            <a:r>
              <a:rPr lang="en-US" sz="1000" dirty="0">
                <a:solidFill>
                  <a:schemeClr val="dk1"/>
                </a:solidFill>
              </a:rPr>
              <a:t>this reason, Korat is a strong candidate for unit testing components of larger systems.</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Korat is weaker when it is harder to enumerate the set of all possible test cases. </a:t>
            </a:r>
            <a:r>
              <a:rPr lang="en-US" sz="1000" dirty="0" smtClean="0">
                <a:solidFill>
                  <a:schemeClr val="dk1"/>
                </a:solidFill>
              </a:rPr>
              <a:t> For example:</a:t>
            </a:r>
          </a:p>
          <a:p>
            <a:pPr lvl="0" algn="just">
              <a:buClr>
                <a:schemeClr val="dk1"/>
              </a:buClr>
              <a:buSzPct val="91666"/>
            </a:pPr>
            <a:endParaRPr lang="en-US" sz="1000" dirty="0" smtClean="0">
              <a:solidFill>
                <a:schemeClr val="dk1"/>
              </a:solidFill>
            </a:endParaRPr>
          </a:p>
          <a:p>
            <a:pPr marL="171450" lvl="0" indent="-171450" algn="just">
              <a:buClr>
                <a:schemeClr val="dk1"/>
              </a:buClr>
              <a:buSzPct val="91666"/>
              <a:buFontTx/>
              <a:buChar char="-"/>
            </a:pPr>
            <a:r>
              <a:rPr lang="en-US" sz="1000" dirty="0" smtClean="0">
                <a:solidFill>
                  <a:schemeClr val="dk1"/>
                </a:solidFill>
              </a:rPr>
              <a:t>the </a:t>
            </a:r>
            <a:r>
              <a:rPr lang="en-US" sz="1000" dirty="0">
                <a:solidFill>
                  <a:schemeClr val="dk1"/>
                </a:solidFill>
              </a:rPr>
              <a:t>set of all integers (at least those representable in a 4-byte format on a </a:t>
            </a:r>
            <a:r>
              <a:rPr lang="en-US" sz="1000" dirty="0" smtClean="0">
                <a:solidFill>
                  <a:schemeClr val="dk1"/>
                </a:solidFill>
              </a:rPr>
              <a:t>computer),</a:t>
            </a:r>
          </a:p>
          <a:p>
            <a:pPr marL="171450" lvl="0" indent="-171450" algn="just">
              <a:buClr>
                <a:schemeClr val="dk1"/>
              </a:buClr>
              <a:buSzPct val="91666"/>
              <a:buFontTx/>
              <a:buChar char="-"/>
            </a:pPr>
            <a:r>
              <a:rPr lang="en-US" sz="1000" dirty="0" smtClean="0">
                <a:solidFill>
                  <a:schemeClr val="dk1"/>
                </a:solidFill>
              </a:rPr>
              <a:t>the </a:t>
            </a:r>
            <a:r>
              <a:rPr lang="en-US" sz="1000" dirty="0">
                <a:solidFill>
                  <a:schemeClr val="dk1"/>
                </a:solidFill>
              </a:rPr>
              <a:t>set of all single- or double-precision floating-point </a:t>
            </a:r>
            <a:r>
              <a:rPr lang="en-US" sz="1000" dirty="0" smtClean="0">
                <a:solidFill>
                  <a:schemeClr val="dk1"/>
                </a:solidFill>
              </a:rPr>
              <a:t>numbers, or</a:t>
            </a:r>
          </a:p>
          <a:p>
            <a:pPr marL="171450" lvl="0" indent="-171450" algn="just">
              <a:buClr>
                <a:schemeClr val="dk1"/>
              </a:buClr>
              <a:buSzPct val="91666"/>
              <a:buFontTx/>
              <a:buChar char="-"/>
            </a:pPr>
            <a:r>
              <a:rPr lang="en-US" sz="1000" dirty="0" smtClean="0">
                <a:solidFill>
                  <a:schemeClr val="dk1"/>
                </a:solidFill>
              </a:rPr>
              <a:t>the </a:t>
            </a:r>
            <a:r>
              <a:rPr lang="en-US" sz="1000" dirty="0">
                <a:solidFill>
                  <a:schemeClr val="dk1"/>
                </a:solidFill>
              </a:rPr>
              <a:t>set of all n-character strings with ASCII or Unicode </a:t>
            </a:r>
            <a:r>
              <a:rPr lang="en-US" sz="1000" dirty="0" smtClean="0">
                <a:solidFill>
                  <a:schemeClr val="dk1"/>
                </a:solidFill>
              </a:rPr>
              <a:t>characters.</a:t>
            </a:r>
            <a:endParaRPr lang="en-US" sz="1000" dirty="0">
              <a:solidFill>
                <a:schemeClr val="dk1"/>
              </a:solidFill>
            </a:endParaRPr>
          </a:p>
          <a:p>
            <a:pPr lvl="0" algn="just">
              <a:buClr>
                <a:schemeClr val="dk1"/>
              </a:buClr>
              <a:buSzPct val="91666"/>
            </a:pPr>
            <a:endParaRPr lang="en-US" sz="1000" dirty="0" smtClean="0">
              <a:solidFill>
                <a:schemeClr val="dk1"/>
              </a:solidFill>
            </a:endParaRPr>
          </a:p>
          <a:p>
            <a:pPr lvl="0" algn="just">
              <a:buClr>
                <a:schemeClr val="dk1"/>
              </a:buClr>
              <a:buSzPct val="91666"/>
            </a:pPr>
            <a:r>
              <a:rPr lang="en-US" sz="1000" dirty="0" smtClean="0">
                <a:solidFill>
                  <a:schemeClr val="dk1"/>
                </a:solidFill>
              </a:rPr>
              <a:t>In </a:t>
            </a:r>
            <a:r>
              <a:rPr lang="en-US" sz="1000" dirty="0">
                <a:solidFill>
                  <a:schemeClr val="dk1"/>
                </a:solidFill>
              </a:rPr>
              <a:t>these cases, while enumeration can be done, even small test case sizes (one </a:t>
            </a:r>
            <a:r>
              <a:rPr lang="en-US" sz="1000" dirty="0" err="1">
                <a:solidFill>
                  <a:schemeClr val="dk1"/>
                </a:solidFill>
              </a:rPr>
              <a:t>int</a:t>
            </a:r>
            <a:r>
              <a:rPr lang="en-US" sz="1000" dirty="0">
                <a:solidFill>
                  <a:schemeClr val="dk1"/>
                </a:solidFill>
              </a:rPr>
              <a:t>, one double, or strings with 10 </a:t>
            </a:r>
            <a:r>
              <a:rPr lang="en-US" sz="1000" dirty="0" smtClean="0">
                <a:solidFill>
                  <a:schemeClr val="dk1"/>
                </a:solidFill>
              </a:rPr>
              <a:t>characters) lead </a:t>
            </a:r>
            <a:r>
              <a:rPr lang="en-US" sz="1000" dirty="0">
                <a:solidFill>
                  <a:schemeClr val="dk1"/>
                </a:solidFill>
              </a:rPr>
              <a:t>to large numbers of test cases that Korat will not flag as </a:t>
            </a:r>
            <a:r>
              <a:rPr lang="en-US" sz="1000" dirty="0" smtClean="0">
                <a:solidFill>
                  <a:schemeClr val="dk1"/>
                </a:solidFill>
              </a:rPr>
              <a:t>isomorphic (because </a:t>
            </a:r>
            <a:r>
              <a:rPr lang="en-US" sz="1000" dirty="0">
                <a:solidFill>
                  <a:schemeClr val="dk1"/>
                </a:solidFill>
              </a:rPr>
              <a:t>there are no links in the data to exploit in the culling process that occurs through pre-condition checking).</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We will see a different technique later in the course, called dynamic symbolic execution, that is capable of handling such data types.</a:t>
            </a:r>
          </a:p>
          <a:p>
            <a:pPr lvl="0" algn="just">
              <a:buClr>
                <a:schemeClr val="dk1"/>
              </a:buClr>
              <a:buSzPct val="91666"/>
            </a:pPr>
            <a:endParaRPr lang="en-US" sz="1000" dirty="0">
              <a:solidFill>
                <a:schemeClr val="dk1"/>
              </a:solidFill>
            </a:endParaRPr>
          </a:p>
          <a:p>
            <a:pPr lvl="0"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30</a:t>
            </a:fld>
            <a:endParaRPr lang="en-US"/>
          </a:p>
        </p:txBody>
      </p:sp>
    </p:spTree>
    <p:extLst>
      <p:ext uri="{BB962C8B-B14F-4D97-AF65-F5344CB8AC3E}">
        <p14:creationId xmlns:p14="http://schemas.microsoft.com/office/powerpoint/2010/main" val="19841948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chemeClr val="dk1"/>
                </a:solidFill>
              </a:rPr>
              <a:t>Another weakness of Korat is that it is only as good as the pre- and post-conditions we specify for the methods being tested.</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In the example code presented here, we want to test a method that removes an Element object from a List </a:t>
            </a:r>
            <a:r>
              <a:rPr lang="en-US" sz="1000" dirty="0" smtClean="0">
                <a:solidFill>
                  <a:schemeClr val="dk1"/>
                </a:solidFill>
              </a:rPr>
              <a:t>object.  The </a:t>
            </a:r>
            <a:r>
              <a:rPr lang="en-US" sz="1000" dirty="0">
                <a:solidFill>
                  <a:schemeClr val="dk1"/>
                </a:solidFill>
              </a:rPr>
              <a:t>pre-condition is that the element is a member of the list, and the post-condition is that the element is not a member of the </a:t>
            </a:r>
            <a:r>
              <a:rPr lang="en-US" sz="1000" dirty="0" smtClean="0">
                <a:solidFill>
                  <a:schemeClr val="dk1"/>
                </a:solidFill>
              </a:rPr>
              <a:t>list.  These </a:t>
            </a:r>
            <a:r>
              <a:rPr lang="en-US" sz="1000" dirty="0">
                <a:solidFill>
                  <a:schemeClr val="dk1"/>
                </a:solidFill>
              </a:rPr>
              <a:t>are sufficient conditions to ensure that the remove() method is functioning properly.</a:t>
            </a:r>
          </a:p>
          <a:p>
            <a:pPr lvl="0" algn="just">
              <a:buClr>
                <a:schemeClr val="dk1"/>
              </a:buClr>
              <a:buSzPct val="91666"/>
            </a:pPr>
            <a:endParaRPr lang="en-US" sz="1000" dirty="0">
              <a:solidFill>
                <a:schemeClr val="dk1"/>
              </a:solidFill>
            </a:endParaRPr>
          </a:p>
        </p:txBody>
      </p:sp>
      <p:sp>
        <p:nvSpPr>
          <p:cNvPr id="4" name="Slide Number Placeholder 3"/>
          <p:cNvSpPr>
            <a:spLocks noGrp="1"/>
          </p:cNvSpPr>
          <p:nvPr>
            <p:ph type="sldNum" sz="quarter" idx="10"/>
          </p:nvPr>
        </p:nvSpPr>
        <p:spPr/>
        <p:txBody>
          <a:bodyPr/>
          <a:lstStyle/>
          <a:p>
            <a:fld id="{760B18EB-5D7C-5C41-915F-A72C0DD2FE1D}" type="slidenum">
              <a:rPr lang="en-US" smtClean="0"/>
              <a:t>31</a:t>
            </a:fld>
            <a:endParaRPr lang="en-US"/>
          </a:p>
        </p:txBody>
      </p:sp>
    </p:spTree>
    <p:extLst>
      <p:ext uri="{BB962C8B-B14F-4D97-AF65-F5344CB8AC3E}">
        <p14:creationId xmlns:p14="http://schemas.microsoft.com/office/powerpoint/2010/main" val="2824536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buClr>
                <a:schemeClr val="dk1"/>
              </a:buClr>
              <a:buSzPct val="91666"/>
            </a:pPr>
            <a:r>
              <a:rPr lang="en-US" sz="1000" dirty="0"/>
              <a:t>If we are not as careful in our selection of pre- and post-conditions, though, we may end up with many useless tests or miss useful </a:t>
            </a:r>
            <a:r>
              <a:rPr lang="en-US" sz="1000" dirty="0" smtClean="0"/>
              <a:t>tests.  Note </a:t>
            </a:r>
            <a:r>
              <a:rPr lang="en-US" sz="1000" dirty="0"/>
              <a:t>that the pre-condition shown here, that the list object is not empty, is weaker than the earlier pre-condition that x be a member of </a:t>
            </a:r>
            <a:r>
              <a:rPr lang="en-US" sz="1000" dirty="0" smtClean="0"/>
              <a:t>list: whenever </a:t>
            </a:r>
            <a:r>
              <a:rPr lang="en-US" sz="1000" dirty="0"/>
              <a:t>x is a member of the list, the list will be </a:t>
            </a:r>
            <a:r>
              <a:rPr lang="en-US" sz="1000" dirty="0" smtClean="0"/>
              <a:t>nonempty.  So </a:t>
            </a:r>
            <a:r>
              <a:rPr lang="en-US" sz="1000" dirty="0"/>
              <a:t>we may end up with many useless tests that satisfy this weaker pre-condition but not the earlier pre-condition.</a:t>
            </a:r>
          </a:p>
          <a:p>
            <a:pPr lvl="0" algn="just">
              <a:buClr>
                <a:schemeClr val="dk1"/>
              </a:buClr>
              <a:buSzPct val="91666"/>
            </a:pPr>
            <a:endParaRPr lang="en-US" sz="1000" dirty="0"/>
          </a:p>
          <a:p>
            <a:pPr lvl="0" algn="just">
              <a:buClr>
                <a:schemeClr val="dk1"/>
              </a:buClr>
              <a:buSzPct val="91666"/>
            </a:pPr>
            <a:r>
              <a:rPr lang="en-US" sz="1000" dirty="0"/>
              <a:t>Conversely, Korat might not expand the element x because it is not accessed during this pre-condition, resulting in missing useful </a:t>
            </a:r>
            <a:r>
              <a:rPr lang="en-US" sz="1000" dirty="0" smtClean="0"/>
              <a:t>tests.  In </a:t>
            </a:r>
            <a:r>
              <a:rPr lang="en-US" sz="1000" dirty="0"/>
              <a:t>other words, there may be bugs in the method dependent on the value of x that wouldn’t be found by Korat using this pre-condition.</a:t>
            </a:r>
          </a:p>
          <a:p>
            <a:pPr lvl="0" algn="just">
              <a:buClr>
                <a:schemeClr val="dk1"/>
              </a:buClr>
              <a:buSzPct val="91666"/>
            </a:pPr>
            <a:endParaRPr lang="en-US" sz="1000" dirty="0"/>
          </a:p>
          <a:p>
            <a:pPr lvl="0" algn="just">
              <a:buClr>
                <a:schemeClr val="dk1"/>
              </a:buClr>
              <a:buSzPct val="91666"/>
            </a:pPr>
            <a:r>
              <a:rPr lang="en-US" sz="1000" dirty="0"/>
              <a:t>Likewise, checking that the output of the remove() method is still a list is weaker </a:t>
            </a:r>
            <a:r>
              <a:rPr lang="en-US" sz="1000" dirty="0" smtClean="0"/>
              <a:t>than the </a:t>
            </a:r>
            <a:r>
              <a:rPr lang="en-US" sz="1000" dirty="0"/>
              <a:t>earlier post-condition, which stated that </a:t>
            </a:r>
            <a:r>
              <a:rPr lang="en-US" sz="1000" dirty="0" smtClean="0"/>
              <a:t>the output </a:t>
            </a:r>
            <a:r>
              <a:rPr lang="en-US" sz="1000" dirty="0"/>
              <a:t>is a list that no longer contains </a:t>
            </a:r>
            <a:r>
              <a:rPr lang="en-US" sz="1000" dirty="0" smtClean="0"/>
              <a:t>x.  Since </a:t>
            </a:r>
            <a:r>
              <a:rPr lang="en-US" sz="1000" dirty="0"/>
              <a:t>this post-condition does not check that the list no longer contains </a:t>
            </a:r>
            <a:r>
              <a:rPr lang="en-US" sz="1000" dirty="0" smtClean="0"/>
              <a:t>x, it </a:t>
            </a:r>
            <a:r>
              <a:rPr lang="en-US" sz="1000" dirty="0"/>
              <a:t>will silently succeed if the remove() method </a:t>
            </a:r>
            <a:r>
              <a:rPr lang="en-US" sz="1000" dirty="0" smtClean="0"/>
              <a:t>has a </a:t>
            </a:r>
            <a:r>
              <a:rPr lang="en-US" sz="1000" dirty="0"/>
              <a:t>bug that fails to remove x while at least preserving the list structure.</a:t>
            </a:r>
          </a:p>
        </p:txBody>
      </p:sp>
      <p:sp>
        <p:nvSpPr>
          <p:cNvPr id="4" name="Slide Number Placeholder 3"/>
          <p:cNvSpPr>
            <a:spLocks noGrp="1"/>
          </p:cNvSpPr>
          <p:nvPr>
            <p:ph type="sldNum" sz="quarter" idx="10"/>
          </p:nvPr>
        </p:nvSpPr>
        <p:spPr/>
        <p:txBody>
          <a:bodyPr/>
          <a:lstStyle/>
          <a:p>
            <a:fld id="{760B18EB-5D7C-5C41-915F-A72C0DD2FE1D}" type="slidenum">
              <a:rPr lang="en-US" smtClean="0"/>
              <a:t>32</a:t>
            </a:fld>
            <a:endParaRPr lang="en-US"/>
          </a:p>
        </p:txBody>
      </p:sp>
    </p:spTree>
    <p:extLst>
      <p:ext uri="{BB962C8B-B14F-4D97-AF65-F5344CB8AC3E}">
        <p14:creationId xmlns:p14="http://schemas.microsoft.com/office/powerpoint/2010/main" val="19365032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buClr>
                <a:schemeClr val="dk1"/>
              </a:buClr>
              <a:buSzPct val="91666"/>
            </a:pPr>
            <a:r>
              <a:rPr lang="en-US" sz="1000" dirty="0"/>
              <a:t>We will now switch to a different test generation technique called feedback-directed random testing, which was first conceived in a tool called </a:t>
            </a:r>
            <a:r>
              <a:rPr lang="en-US" sz="1000" dirty="0" err="1" smtClean="0"/>
              <a:t>Randoop</a:t>
            </a:r>
            <a:r>
              <a:rPr lang="en-US" sz="1000" dirty="0" smtClean="0"/>
              <a:t>, which </a:t>
            </a:r>
            <a:r>
              <a:rPr lang="en-US" sz="1000" dirty="0"/>
              <a:t>stands for Random tester for Object-Oriented Programs.</a:t>
            </a:r>
          </a:p>
          <a:p>
            <a:pPr lvl="0" algn="just">
              <a:buClr>
                <a:schemeClr val="dk1"/>
              </a:buClr>
              <a:buSzPct val="91666"/>
            </a:pPr>
            <a:endParaRPr lang="en-US" sz="1000" dirty="0"/>
          </a:p>
          <a:p>
            <a:pPr lvl="0" algn="just">
              <a:buClr>
                <a:schemeClr val="dk1"/>
              </a:buClr>
              <a:buSzPct val="91666"/>
            </a:pPr>
            <a:r>
              <a:rPr lang="en-US" sz="1000" dirty="0"/>
              <a:t>While the deterministic test generation Korat performs is better suited for generating different shapes of a data </a:t>
            </a:r>
            <a:r>
              <a:rPr lang="en-US" sz="1000" dirty="0" smtClean="0"/>
              <a:t>structure, </a:t>
            </a:r>
            <a:r>
              <a:rPr lang="en-US" sz="1000" dirty="0" err="1" smtClean="0"/>
              <a:t>Randoop</a:t>
            </a:r>
            <a:r>
              <a:rPr lang="en-US" sz="1000" dirty="0" smtClean="0"/>
              <a:t> </a:t>
            </a:r>
            <a:r>
              <a:rPr lang="en-US" sz="1000" dirty="0"/>
              <a:t>is better suited for creating different sequences of methods in an object-oriented library that provides an application programmer interface, or API.</a:t>
            </a:r>
          </a:p>
          <a:p>
            <a:pPr lvl="0" algn="just">
              <a:buClr>
                <a:schemeClr val="dk1"/>
              </a:buClr>
              <a:buSzPct val="91666"/>
            </a:pPr>
            <a:endParaRPr lang="en-US" sz="1000" dirty="0"/>
          </a:p>
          <a:p>
            <a:pPr lvl="0" algn="just">
              <a:buClr>
                <a:schemeClr val="dk1"/>
              </a:buClr>
              <a:buSzPct val="91666"/>
            </a:pPr>
            <a:r>
              <a:rPr lang="en-US" sz="1000" dirty="0">
                <a:solidFill>
                  <a:schemeClr val="dk1"/>
                </a:solidFill>
              </a:rPr>
              <a:t>This is not to say one technique is better than another in testing; in fact, they are complementary to each </a:t>
            </a:r>
            <a:r>
              <a:rPr lang="en-US" sz="1000" dirty="0" smtClean="0">
                <a:solidFill>
                  <a:schemeClr val="dk1"/>
                </a:solidFill>
              </a:rPr>
              <a:t>other.  For </a:t>
            </a:r>
            <a:r>
              <a:rPr lang="en-US" sz="1000" dirty="0">
                <a:solidFill>
                  <a:schemeClr val="dk1"/>
                </a:solidFill>
              </a:rPr>
              <a:t>instance, automatically testing a linked list implementation in a robust manner would require not only generating lists of different sizes but </a:t>
            </a:r>
            <a:r>
              <a:rPr lang="en-US" sz="1000" dirty="0" smtClean="0">
                <a:solidFill>
                  <a:schemeClr val="dk1"/>
                </a:solidFill>
              </a:rPr>
              <a:t>also generating </a:t>
            </a:r>
            <a:r>
              <a:rPr lang="en-US" sz="1000" dirty="0">
                <a:solidFill>
                  <a:schemeClr val="dk1"/>
                </a:solidFill>
              </a:rPr>
              <a:t>different sequences of list operations.</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t>Let’s look at a concrete example that involves testing the API of various container classes in Java’s standard library, such as </a:t>
            </a:r>
            <a:r>
              <a:rPr lang="en-US" sz="1000" dirty="0" err="1"/>
              <a:t>LinkedList</a:t>
            </a:r>
            <a:r>
              <a:rPr lang="en-US" sz="1000" dirty="0"/>
              <a:t> and </a:t>
            </a:r>
            <a:r>
              <a:rPr lang="en-US" sz="1000" dirty="0" err="1" smtClean="0"/>
              <a:t>TreeSet</a:t>
            </a:r>
            <a:r>
              <a:rPr lang="en-US" sz="1000" dirty="0" smtClean="0"/>
              <a:t>.</a:t>
            </a:r>
          </a:p>
          <a:p>
            <a:pPr lvl="0" algn="just">
              <a:buClr>
                <a:schemeClr val="dk1"/>
              </a:buClr>
              <a:buSzPct val="91666"/>
            </a:pPr>
            <a:endParaRPr lang="en-US" sz="1000" dirty="0"/>
          </a:p>
          <a:p>
            <a:pPr lvl="0" algn="just">
              <a:buClr>
                <a:schemeClr val="dk1"/>
              </a:buClr>
              <a:buSzPct val="91666"/>
            </a:pPr>
            <a:r>
              <a:rPr lang="en-US" sz="1000" dirty="0" smtClean="0"/>
              <a:t>Here </a:t>
            </a:r>
            <a:r>
              <a:rPr lang="en-US" sz="1000" dirty="0"/>
              <a:t>is a real unit test generated by </a:t>
            </a:r>
            <a:r>
              <a:rPr lang="en-US" sz="1000" dirty="0" err="1"/>
              <a:t>Randoop</a:t>
            </a:r>
            <a:r>
              <a:rPr lang="en-US" sz="1000" dirty="0"/>
              <a:t> when run on the Java standard library version </a:t>
            </a:r>
            <a:r>
              <a:rPr lang="en-US" sz="1000" dirty="0" smtClean="0"/>
              <a:t>1.5.  This </a:t>
            </a:r>
            <a:r>
              <a:rPr lang="en-US" sz="1000" dirty="0"/>
              <a:t>test shows a violation of the equals </a:t>
            </a:r>
            <a:r>
              <a:rPr lang="en-US" sz="1000" dirty="0" smtClean="0"/>
              <a:t>contract: a </a:t>
            </a:r>
            <a:r>
              <a:rPr lang="en-US" sz="1000" dirty="0"/>
              <a:t>set s1 returned by the </a:t>
            </a:r>
            <a:r>
              <a:rPr lang="en-US" sz="1000" dirty="0" err="1"/>
              <a:t>unmodifiableSet</a:t>
            </a:r>
            <a:r>
              <a:rPr lang="en-US" sz="1000" dirty="0"/>
              <a:t>() </a:t>
            </a:r>
            <a:r>
              <a:rPr lang="en-US" sz="1000" dirty="0" smtClean="0"/>
              <a:t>library method </a:t>
            </a:r>
            <a:r>
              <a:rPr lang="en-US" sz="1000" dirty="0"/>
              <a:t>is not deemed equal to itself, which violates the reflexivity </a:t>
            </a:r>
            <a:r>
              <a:rPr lang="en-US" sz="1000" dirty="0" smtClean="0"/>
              <a:t>property of </a:t>
            </a:r>
            <a:r>
              <a:rPr lang="en-US" sz="1000" dirty="0"/>
              <a:t>the equals() method as specified in the Java standard library API’s documentation.</a:t>
            </a:r>
          </a:p>
          <a:p>
            <a:pPr lvl="0" algn="just"/>
            <a:endParaRPr lang="en-US" sz="1000" dirty="0"/>
          </a:p>
          <a:p>
            <a:pPr lvl="0" algn="just"/>
            <a:r>
              <a:rPr lang="en-US" sz="1000" dirty="0"/>
              <a:t>This test actually reveals two errors: one in the equals() method and another in the </a:t>
            </a:r>
            <a:r>
              <a:rPr lang="en-US" sz="1000" dirty="0" err="1"/>
              <a:t>TreeSet</a:t>
            </a:r>
            <a:r>
              <a:rPr lang="en-US" sz="1000" dirty="0"/>
              <a:t>() constructor </a:t>
            </a:r>
            <a:r>
              <a:rPr lang="en-US" sz="1000" dirty="0" smtClean="0"/>
              <a:t>method, which </a:t>
            </a:r>
            <a:r>
              <a:rPr lang="en-US" sz="1000" dirty="0"/>
              <a:t>failed to throw </a:t>
            </a:r>
            <a:r>
              <a:rPr lang="en-US" sz="1000" dirty="0" err="1"/>
              <a:t>ClassCastException</a:t>
            </a:r>
            <a:r>
              <a:rPr lang="en-US" sz="1000" dirty="0"/>
              <a:t> as required by its specification.</a:t>
            </a:r>
          </a:p>
          <a:p>
            <a:pPr lvl="0" algn="just"/>
            <a:endParaRPr lang="en-US" sz="1000" dirty="0"/>
          </a:p>
          <a:p>
            <a:pPr lvl="0" algn="just"/>
            <a:r>
              <a:rPr lang="en-US" sz="1000" dirty="0"/>
              <a:t>Formally speaking, </a:t>
            </a:r>
            <a:r>
              <a:rPr lang="en-US" sz="1000" dirty="0" err="1"/>
              <a:t>Randoop</a:t>
            </a:r>
            <a:r>
              <a:rPr lang="en-US" sz="1000" dirty="0"/>
              <a:t> generates object-oriented unit tests consisting of a sequence of </a:t>
            </a:r>
            <a:r>
              <a:rPr lang="en-US" sz="1000" dirty="0" smtClean="0"/>
              <a:t>method calls </a:t>
            </a:r>
            <a:r>
              <a:rPr lang="en-US" sz="1000" dirty="0"/>
              <a:t>that set up state (such as creating and mutating </a:t>
            </a:r>
            <a:r>
              <a:rPr lang="en-US" sz="1000" dirty="0" smtClean="0"/>
              <a:t>objects) and </a:t>
            </a:r>
            <a:r>
              <a:rPr lang="en-US" sz="1000" dirty="0"/>
              <a:t>an assertion about the result of the final call.</a:t>
            </a:r>
          </a:p>
          <a:p>
            <a:pPr lvl="0" algn="just"/>
            <a:endParaRPr lang="en-US" sz="1000" dirty="0"/>
          </a:p>
          <a:p>
            <a:pPr lvl="0" algn="just">
              <a:buClr>
                <a:schemeClr val="dk1"/>
              </a:buClr>
              <a:buSzPct val="91666"/>
            </a:pPr>
            <a:r>
              <a:rPr lang="en-US" sz="1000" dirty="0">
                <a:solidFill>
                  <a:schemeClr val="dk1"/>
                </a:solidFill>
              </a:rPr>
              <a:t>How does </a:t>
            </a:r>
            <a:r>
              <a:rPr lang="en-US" sz="1000" dirty="0" err="1">
                <a:solidFill>
                  <a:schemeClr val="dk1"/>
                </a:solidFill>
              </a:rPr>
              <a:t>Radoop</a:t>
            </a:r>
            <a:r>
              <a:rPr lang="en-US" sz="1000" dirty="0">
                <a:solidFill>
                  <a:schemeClr val="dk1"/>
                </a:solidFill>
              </a:rPr>
              <a:t> generate such tests?  Let’s take a look</a:t>
            </a:r>
            <a:r>
              <a:rPr lang="en-US" sz="1000" dirty="0" smtClean="0">
                <a:solidFill>
                  <a:schemeClr val="dk1"/>
                </a:solidFill>
              </a:rPr>
              <a:t>.</a:t>
            </a:r>
            <a:endParaRPr lang="en-US" sz="1000" dirty="0">
              <a:solidFill>
                <a:schemeClr val="dk1"/>
              </a:solidFill>
            </a:endParaRPr>
          </a:p>
        </p:txBody>
      </p:sp>
      <p:sp>
        <p:nvSpPr>
          <p:cNvPr id="4" name="Slide Number Placeholder 3"/>
          <p:cNvSpPr>
            <a:spLocks noGrp="1"/>
          </p:cNvSpPr>
          <p:nvPr>
            <p:ph type="sldNum" sz="quarter" idx="10"/>
          </p:nvPr>
        </p:nvSpPr>
        <p:spPr/>
        <p:txBody>
          <a:bodyPr/>
          <a:lstStyle/>
          <a:p>
            <a:fld id="{760B18EB-5D7C-5C41-915F-A72C0DD2FE1D}" type="slidenum">
              <a:rPr lang="en-US" smtClean="0"/>
              <a:t>33</a:t>
            </a:fld>
            <a:endParaRPr lang="en-US"/>
          </a:p>
        </p:txBody>
      </p:sp>
    </p:spTree>
    <p:extLst>
      <p:ext uri="{BB962C8B-B14F-4D97-AF65-F5344CB8AC3E}">
        <p14:creationId xmlns:p14="http://schemas.microsoft.com/office/powerpoint/2010/main" val="20848805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chemeClr val="dk1"/>
                </a:solidFill>
              </a:rPr>
              <a:t>In this setting, a test is a sequence of public library methods that an application using the library can call.</a:t>
            </a:r>
          </a:p>
          <a:p>
            <a:pPr lvl="0" algn="just"/>
            <a:endParaRPr lang="en-US" sz="1000" dirty="0"/>
          </a:p>
          <a:p>
            <a:pPr lvl="0" algn="just"/>
            <a:r>
              <a:rPr lang="en-US" sz="1000" dirty="0"/>
              <a:t>While uniform random testing was suitable for the applications in the previous lesson, such as security testing and testing of entire systems like mobile apps or concurrent programs, here we want to generate a concise yet diverse test suite for testing a library. </a:t>
            </a:r>
          </a:p>
          <a:p>
            <a:pPr lvl="0" algn="just"/>
            <a:endParaRPr lang="en-US" sz="1000" dirty="0"/>
          </a:p>
          <a:p>
            <a:pPr lvl="0" algn="just"/>
            <a:r>
              <a:rPr lang="en-US" sz="1000" dirty="0"/>
              <a:t>A major problem with the uniform random testing approach here is that it would create too many illegal and redundant method sequences. (We will see examples of such sequences shortly.)</a:t>
            </a:r>
          </a:p>
          <a:p>
            <a:pPr lvl="0" algn="just">
              <a:buClr>
                <a:srgbClr val="000000"/>
              </a:buClr>
              <a:buSzPct val="91666"/>
            </a:pPr>
            <a:endParaRPr lang="en-US" sz="1000" dirty="0"/>
          </a:p>
          <a:p>
            <a:pPr lvl="0" algn="just"/>
            <a:r>
              <a:rPr lang="en-US" sz="1000" dirty="0"/>
              <a:t>This motivates </a:t>
            </a:r>
            <a:r>
              <a:rPr lang="en-US" sz="1000" dirty="0" err="1"/>
              <a:t>Randoop’s</a:t>
            </a:r>
            <a:r>
              <a:rPr lang="en-US" sz="1000" dirty="0"/>
              <a:t> variant of random testing called feedback-directed random testing, in which each new test is guided by feedback from running previously created tests.  In what follows, we will use the terms test and method sequence interchangeably.</a:t>
            </a:r>
          </a:p>
          <a:p>
            <a:pPr lvl="0" algn="just"/>
            <a:endParaRPr lang="en-US" sz="1000" dirty="0"/>
          </a:p>
          <a:p>
            <a:pPr lvl="0" algn="just"/>
            <a:r>
              <a:rPr lang="en-US" sz="1000" dirty="0" err="1"/>
              <a:t>Randoop</a:t>
            </a:r>
            <a:r>
              <a:rPr lang="en-US" sz="1000" dirty="0"/>
              <a:t> uses the following </a:t>
            </a:r>
            <a:r>
              <a:rPr lang="en-US" sz="1000" dirty="0" smtClean="0"/>
              <a:t>recipe:</a:t>
            </a:r>
          </a:p>
          <a:p>
            <a:pPr lvl="0" algn="just"/>
            <a:endParaRPr lang="en-US" sz="1000" dirty="0"/>
          </a:p>
          <a:p>
            <a:pPr marL="171450" lvl="0" indent="-171450" algn="just">
              <a:buFontTx/>
              <a:buChar char="-"/>
            </a:pPr>
            <a:r>
              <a:rPr lang="en-US" sz="1000" dirty="0" smtClean="0"/>
              <a:t>It </a:t>
            </a:r>
            <a:r>
              <a:rPr lang="en-US" sz="1000" dirty="0"/>
              <a:t>builds new method sequences incrementally by extending past method </a:t>
            </a:r>
            <a:r>
              <a:rPr lang="en-US" sz="1000" dirty="0" smtClean="0"/>
              <a:t>sequences.</a:t>
            </a:r>
          </a:p>
          <a:p>
            <a:pPr marL="171450" lvl="0" indent="-171450" algn="just">
              <a:buFontTx/>
              <a:buChar char="-"/>
            </a:pPr>
            <a:r>
              <a:rPr lang="en-US" sz="1000" dirty="0" smtClean="0"/>
              <a:t>As </a:t>
            </a:r>
            <a:r>
              <a:rPr lang="en-US" sz="1000" dirty="0"/>
              <a:t>soon as a method sequence is created, it executes the </a:t>
            </a:r>
            <a:r>
              <a:rPr lang="en-US" sz="1000" dirty="0" smtClean="0"/>
              <a:t>sequence.</a:t>
            </a:r>
          </a:p>
          <a:p>
            <a:pPr marL="171450" lvl="0" indent="-171450" algn="just">
              <a:buFontTx/>
              <a:buChar char="-"/>
            </a:pPr>
            <a:r>
              <a:rPr lang="en-US" sz="1000" dirty="0" smtClean="0"/>
              <a:t>It </a:t>
            </a:r>
            <a:r>
              <a:rPr lang="en-US" sz="1000" dirty="0"/>
              <a:t>then uses the result of this execution to determine whether it is an illegal or a redundant sequence, in which case it discards the </a:t>
            </a:r>
            <a:r>
              <a:rPr lang="en-US" sz="1000" dirty="0" smtClean="0"/>
              <a:t>sequence.</a:t>
            </a:r>
          </a:p>
          <a:p>
            <a:pPr marL="171450" lvl="0" indent="-171450" algn="just">
              <a:buFontTx/>
              <a:buChar char="-"/>
            </a:pPr>
            <a:r>
              <a:rPr lang="en-US" sz="1000" dirty="0" smtClean="0"/>
              <a:t>Otherwise</a:t>
            </a:r>
            <a:r>
              <a:rPr lang="en-US" sz="1000" dirty="0"/>
              <a:t>, it remembers the sequence to extend it when generating future sequences.</a:t>
            </a:r>
          </a:p>
          <a:p>
            <a:pPr lvl="0" algn="just"/>
            <a:endParaRPr lang="en-US" sz="1000" dirty="0" smtClean="0">
              <a:solidFill>
                <a:schemeClr val="dk1"/>
              </a:solidFill>
            </a:endParaRPr>
          </a:p>
          <a:p>
            <a:pPr lvl="0" algn="just"/>
            <a:r>
              <a:rPr lang="en-US" sz="1000" dirty="0" smtClean="0">
                <a:solidFill>
                  <a:schemeClr val="dk1"/>
                </a:solidFill>
              </a:rPr>
              <a:t>It </a:t>
            </a:r>
            <a:r>
              <a:rPr lang="en-US" sz="1000" dirty="0">
                <a:solidFill>
                  <a:schemeClr val="dk1"/>
                </a:solidFill>
              </a:rPr>
              <a:t>thereby guides test generation towards sequences that create new object states instead of ones it has already seen.</a:t>
            </a:r>
          </a:p>
          <a:p>
            <a:pPr lvl="0" algn="just">
              <a:buClr>
                <a:schemeClr val="dk1"/>
              </a:buClr>
              <a:buSzPct val="91666"/>
            </a:pPr>
            <a:endParaRPr lang="en-US" sz="1000" dirty="0">
              <a:solidFill>
                <a:schemeClr val="dk1"/>
              </a:solidFill>
            </a:endParaRPr>
          </a:p>
          <a:p>
            <a:pPr lvl="0" algn="just">
              <a:spcBef>
                <a:spcPts val="0"/>
              </a:spcBef>
              <a:buNone/>
            </a:pPr>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34</a:t>
            </a:fld>
            <a:endParaRPr lang="en-US"/>
          </a:p>
        </p:txBody>
      </p:sp>
    </p:spTree>
    <p:extLst>
      <p:ext uri="{BB962C8B-B14F-4D97-AF65-F5344CB8AC3E}">
        <p14:creationId xmlns:p14="http://schemas.microsoft.com/office/powerpoint/2010/main" val="16925863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t>Let’s begin by looking at </a:t>
            </a:r>
            <a:r>
              <a:rPr lang="en-US" sz="1000" dirty="0" err="1"/>
              <a:t>Randoop’s</a:t>
            </a:r>
            <a:r>
              <a:rPr lang="en-US" sz="1000" dirty="0"/>
              <a:t> input and output.</a:t>
            </a:r>
          </a:p>
          <a:p>
            <a:pPr lvl="0" algn="just"/>
            <a:endParaRPr lang="en-US" sz="1000" dirty="0" smtClean="0"/>
          </a:p>
          <a:p>
            <a:pPr lvl="0" algn="just"/>
            <a:r>
              <a:rPr lang="en-US" sz="1000" dirty="0" err="1" smtClean="0"/>
              <a:t>Randoop’s</a:t>
            </a:r>
            <a:r>
              <a:rPr lang="en-US" sz="1000" dirty="0" smtClean="0"/>
              <a:t> </a:t>
            </a:r>
            <a:r>
              <a:rPr lang="en-US" sz="1000" dirty="0"/>
              <a:t>input consists of three </a:t>
            </a:r>
            <a:r>
              <a:rPr lang="en-US" sz="1000" dirty="0" smtClean="0"/>
              <a:t>things:</a:t>
            </a:r>
          </a:p>
          <a:p>
            <a:pPr lvl="0" algn="just"/>
            <a:endParaRPr lang="en-US" sz="1000" dirty="0"/>
          </a:p>
          <a:p>
            <a:pPr marL="171450" lvl="0" indent="-171450" algn="just">
              <a:buFontTx/>
              <a:buChar char="-"/>
            </a:pPr>
            <a:r>
              <a:rPr lang="en-US" sz="1000" dirty="0" smtClean="0"/>
              <a:t>a </a:t>
            </a:r>
            <a:r>
              <a:rPr lang="en-US" sz="1000" dirty="0"/>
              <a:t>set of classes making up the library under </a:t>
            </a:r>
            <a:r>
              <a:rPr lang="en-US" sz="1000" dirty="0" smtClean="0"/>
              <a:t>test,</a:t>
            </a:r>
          </a:p>
          <a:p>
            <a:pPr marL="171450" lvl="0" indent="-171450" algn="just">
              <a:buFontTx/>
              <a:buChar char="-"/>
            </a:pPr>
            <a:r>
              <a:rPr lang="en-US" sz="1000" dirty="0" smtClean="0"/>
              <a:t>a </a:t>
            </a:r>
            <a:r>
              <a:rPr lang="en-US" sz="1000" dirty="0"/>
              <a:t>time limit that allows the user to control how many tests </a:t>
            </a:r>
            <a:r>
              <a:rPr lang="en-US" sz="1000" dirty="0" err="1"/>
              <a:t>Randoop</a:t>
            </a:r>
            <a:r>
              <a:rPr lang="en-US" sz="1000" dirty="0"/>
              <a:t> </a:t>
            </a:r>
            <a:r>
              <a:rPr lang="en-US" sz="1000" dirty="0" smtClean="0"/>
              <a:t>generates, and</a:t>
            </a:r>
          </a:p>
          <a:p>
            <a:pPr marL="171450" lvl="0" indent="-171450" algn="just">
              <a:buFontTx/>
              <a:buChar char="-"/>
            </a:pPr>
            <a:r>
              <a:rPr lang="en-US" sz="1000" dirty="0" smtClean="0"/>
              <a:t>a </a:t>
            </a:r>
            <a:r>
              <a:rPr lang="en-US" sz="1000" dirty="0"/>
              <a:t>set of contracts, which are properties that the object generated in the final call of a </a:t>
            </a:r>
            <a:r>
              <a:rPr lang="en-US" sz="1000" dirty="0" err="1"/>
              <a:t>Randoop</a:t>
            </a:r>
            <a:r>
              <a:rPr lang="en-US" sz="1000" dirty="0"/>
              <a:t>-generated test is required to satisfy.</a:t>
            </a:r>
          </a:p>
          <a:p>
            <a:pPr lvl="0" algn="just"/>
            <a:endParaRPr lang="en-US" sz="1000" dirty="0" smtClean="0"/>
          </a:p>
          <a:p>
            <a:pPr lvl="0" algn="just"/>
            <a:r>
              <a:rPr lang="en-US" sz="1000" dirty="0" smtClean="0"/>
              <a:t>Generally</a:t>
            </a:r>
            <a:r>
              <a:rPr lang="en-US" sz="1000" dirty="0"/>
              <a:t>, these properties are specified in the library API’s documentation. An example contract that must hold for any Java object o is that calling the </a:t>
            </a:r>
            <a:r>
              <a:rPr lang="en-US" sz="1000" dirty="0" err="1"/>
              <a:t>hashCode</a:t>
            </a:r>
            <a:r>
              <a:rPr lang="en-US" sz="1000" dirty="0"/>
              <a:t> method on it does not throw any exception.  Another example contract is that using the equals method to test any Java object o’s equality to itself must always return true.  While these are generic contracts defined by the </a:t>
            </a:r>
            <a:r>
              <a:rPr lang="en-US" sz="1000" dirty="0" err="1"/>
              <a:t>java.lang.Object</a:t>
            </a:r>
            <a:r>
              <a:rPr lang="en-US" sz="1000" dirty="0"/>
              <a:t> class, which is the parent class of all Java objects, one can also provide class-specific contracts for </a:t>
            </a:r>
            <a:r>
              <a:rPr lang="en-US" sz="1000" dirty="0" err="1"/>
              <a:t>Randoop</a:t>
            </a:r>
            <a:r>
              <a:rPr lang="en-US" sz="1000" dirty="0"/>
              <a:t> to check.</a:t>
            </a:r>
          </a:p>
          <a:p>
            <a:pPr lvl="0" algn="just"/>
            <a:endParaRPr lang="en-US" sz="1000" dirty="0"/>
          </a:p>
          <a:p>
            <a:pPr lvl="0" algn="just"/>
            <a:r>
              <a:rPr lang="en-US" sz="1000" dirty="0" err="1"/>
              <a:t>Randoop’s</a:t>
            </a:r>
            <a:r>
              <a:rPr lang="en-US" sz="1000" dirty="0"/>
              <a:t> output consists of contract-violating test cases. </a:t>
            </a:r>
            <a:r>
              <a:rPr lang="en-US" sz="1000" dirty="0" smtClean="0"/>
              <a:t> Here </a:t>
            </a:r>
            <a:r>
              <a:rPr lang="en-US" sz="1000" dirty="0"/>
              <a:t>is the example such test case that we saw </a:t>
            </a:r>
            <a:r>
              <a:rPr lang="en-US" sz="1000" dirty="0" smtClean="0"/>
              <a:t>earlier.  It </a:t>
            </a:r>
            <a:r>
              <a:rPr lang="en-US" sz="1000" dirty="0"/>
              <a:t>consists of two parts: </a:t>
            </a:r>
          </a:p>
          <a:p>
            <a:pPr lvl="0" algn="just"/>
            <a:endParaRPr lang="en-US" sz="1000" dirty="0" smtClean="0">
              <a:solidFill>
                <a:schemeClr val="dk1"/>
              </a:solidFill>
            </a:endParaRPr>
          </a:p>
          <a:p>
            <a:pPr marL="171450" lvl="0" indent="-171450" algn="just">
              <a:buFontTx/>
              <a:buChar char="-"/>
            </a:pPr>
            <a:r>
              <a:rPr lang="en-US" sz="1000" dirty="0" smtClean="0">
                <a:solidFill>
                  <a:schemeClr val="dk1"/>
                </a:solidFill>
              </a:rPr>
              <a:t>a </a:t>
            </a:r>
            <a:r>
              <a:rPr lang="en-US" sz="1000" dirty="0">
                <a:solidFill>
                  <a:schemeClr val="dk1"/>
                </a:solidFill>
              </a:rPr>
              <a:t>sequence of calls to public methods in the input classes, which set up state (such as creating and mutating objects</a:t>
            </a:r>
            <a:r>
              <a:rPr lang="en-US" sz="1000" dirty="0" smtClean="0">
                <a:solidFill>
                  <a:schemeClr val="dk1"/>
                </a:solidFill>
              </a:rPr>
              <a:t>), and</a:t>
            </a:r>
          </a:p>
          <a:p>
            <a:pPr marL="171450" lvl="0" indent="-171450" algn="just">
              <a:buFontTx/>
              <a:buChar char="-"/>
            </a:pPr>
            <a:r>
              <a:rPr lang="en-US" sz="1000" dirty="0" smtClean="0">
                <a:solidFill>
                  <a:schemeClr val="dk1"/>
                </a:solidFill>
              </a:rPr>
              <a:t>a </a:t>
            </a:r>
            <a:r>
              <a:rPr lang="en-US" sz="1000" dirty="0">
                <a:solidFill>
                  <a:schemeClr val="dk1"/>
                </a:solidFill>
              </a:rPr>
              <a:t>contract stated as an assertion about the result of the final call in the sequence, in this case s1.</a:t>
            </a:r>
          </a:p>
          <a:p>
            <a:pPr lvl="0" algn="just"/>
            <a:endParaRPr lang="en-US" sz="1000" dirty="0">
              <a:solidFill>
                <a:schemeClr val="dk1"/>
              </a:solidFill>
            </a:endParaRPr>
          </a:p>
          <a:p>
            <a:pPr lvl="0" algn="just"/>
            <a:r>
              <a:rPr lang="en-US" sz="1000" dirty="0">
                <a:solidFill>
                  <a:schemeClr val="dk1"/>
                </a:solidFill>
              </a:rPr>
              <a:t>In order for this test case to be valid, two conditions must </a:t>
            </a:r>
            <a:r>
              <a:rPr lang="en-US" sz="1000" dirty="0" smtClean="0">
                <a:solidFill>
                  <a:schemeClr val="dk1"/>
                </a:solidFill>
              </a:rPr>
              <a:t>hold.</a:t>
            </a:r>
          </a:p>
          <a:p>
            <a:pPr lvl="0" algn="just"/>
            <a:endParaRPr lang="en-US" sz="1000" dirty="0">
              <a:solidFill>
                <a:schemeClr val="dk1"/>
              </a:solidFill>
            </a:endParaRPr>
          </a:p>
          <a:p>
            <a:pPr marL="171450" lvl="0" indent="-171450" algn="just">
              <a:buFontTx/>
              <a:buChar char="-"/>
            </a:pPr>
            <a:r>
              <a:rPr lang="en-US" sz="1000" dirty="0" smtClean="0">
                <a:solidFill>
                  <a:schemeClr val="dk1"/>
                </a:solidFill>
              </a:rPr>
              <a:t>First</a:t>
            </a:r>
            <a:r>
              <a:rPr lang="en-US" sz="1000" dirty="0">
                <a:solidFill>
                  <a:schemeClr val="dk1"/>
                </a:solidFill>
              </a:rPr>
              <a:t>, no contract should be violated up to the end of the execution of the sequence; for instance, no exception should be thrown during the execution of the </a:t>
            </a:r>
            <a:r>
              <a:rPr lang="en-US" sz="1000" dirty="0" smtClean="0">
                <a:solidFill>
                  <a:schemeClr val="dk1"/>
                </a:solidFill>
              </a:rPr>
              <a:t>sequence.</a:t>
            </a:r>
          </a:p>
          <a:p>
            <a:pPr marL="171450" lvl="0" indent="-171450" algn="just">
              <a:buFontTx/>
              <a:buChar char="-"/>
            </a:pPr>
            <a:r>
              <a:rPr lang="en-US" sz="1000" dirty="0" smtClean="0">
                <a:solidFill>
                  <a:schemeClr val="dk1"/>
                </a:solidFill>
              </a:rPr>
              <a:t>Second</a:t>
            </a:r>
            <a:r>
              <a:rPr lang="en-US" sz="1000" dirty="0">
                <a:solidFill>
                  <a:schemeClr val="dk1"/>
                </a:solidFill>
              </a:rPr>
              <a:t>, the final assertion should fail when executed.</a:t>
            </a:r>
          </a:p>
          <a:p>
            <a:pPr lvl="0" algn="just">
              <a:buClr>
                <a:schemeClr val="dk1"/>
              </a:buClr>
              <a:buSzPct val="91666"/>
            </a:pPr>
            <a:endParaRPr lang="en-US" sz="1000" dirty="0" smtClean="0">
              <a:solidFill>
                <a:schemeClr val="dk1"/>
              </a:solidFill>
            </a:endParaRPr>
          </a:p>
          <a:p>
            <a:pPr lvl="0" algn="just">
              <a:buClr>
                <a:schemeClr val="dk1"/>
              </a:buClr>
              <a:buSzPct val="91666"/>
            </a:pPr>
            <a:r>
              <a:rPr lang="en-US" sz="1000" dirty="0" smtClean="0">
                <a:solidFill>
                  <a:schemeClr val="dk1"/>
                </a:solidFill>
              </a:rPr>
              <a:t>These </a:t>
            </a:r>
            <a:r>
              <a:rPr lang="en-US" sz="1000" dirty="0">
                <a:solidFill>
                  <a:schemeClr val="dk1"/>
                </a:solidFill>
              </a:rPr>
              <a:t>two conditions will be important in deciding what </a:t>
            </a:r>
            <a:r>
              <a:rPr lang="en-US" sz="1000" dirty="0" err="1">
                <a:solidFill>
                  <a:schemeClr val="dk1"/>
                </a:solidFill>
              </a:rPr>
              <a:t>Randoop</a:t>
            </a:r>
            <a:r>
              <a:rPr lang="en-US" sz="1000" dirty="0">
                <a:solidFill>
                  <a:schemeClr val="dk1"/>
                </a:solidFill>
              </a:rPr>
              <a:t> does with each test case it generates: whether to discard the test case, </a:t>
            </a:r>
            <a:r>
              <a:rPr lang="en-US" sz="1000" dirty="0" smtClean="0">
                <a:solidFill>
                  <a:schemeClr val="dk1"/>
                </a:solidFill>
              </a:rPr>
              <a:t>whether to </a:t>
            </a:r>
            <a:r>
              <a:rPr lang="en-US" sz="1000" dirty="0">
                <a:solidFill>
                  <a:schemeClr val="dk1"/>
                </a:solidFill>
              </a:rPr>
              <a:t>output the test case, or whether to retain it for extending in future test cases</a:t>
            </a:r>
            <a:r>
              <a:rPr lang="en-US" sz="1000" dirty="0" smtClean="0">
                <a:solidFill>
                  <a:schemeClr val="dk1"/>
                </a:solidFill>
              </a:rPr>
              <a:t>.</a:t>
            </a:r>
            <a:endParaRPr lang="en-US" sz="1000" dirty="0">
              <a:solidFill>
                <a:schemeClr val="dk1"/>
              </a:solidFill>
            </a:endParaRPr>
          </a:p>
        </p:txBody>
      </p:sp>
      <p:sp>
        <p:nvSpPr>
          <p:cNvPr id="4" name="Slide Number Placeholder 3"/>
          <p:cNvSpPr>
            <a:spLocks noGrp="1"/>
          </p:cNvSpPr>
          <p:nvPr>
            <p:ph type="sldNum" sz="quarter" idx="10"/>
          </p:nvPr>
        </p:nvSpPr>
        <p:spPr/>
        <p:txBody>
          <a:bodyPr/>
          <a:lstStyle/>
          <a:p>
            <a:fld id="{760B18EB-5D7C-5C41-915F-A72C0DD2FE1D}" type="slidenum">
              <a:rPr lang="en-US" smtClean="0"/>
              <a:t>35</a:t>
            </a:fld>
            <a:endParaRPr lang="en-US"/>
          </a:p>
        </p:txBody>
      </p:sp>
    </p:spTree>
    <p:extLst>
      <p:ext uri="{BB962C8B-B14F-4D97-AF65-F5344CB8AC3E}">
        <p14:creationId xmlns:p14="http://schemas.microsoft.com/office/powerpoint/2010/main" val="9594349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t>Now that we’ve looked at the input and output of </a:t>
            </a:r>
            <a:r>
              <a:rPr lang="en-US" sz="1000" dirty="0" err="1"/>
              <a:t>Randoop</a:t>
            </a:r>
            <a:r>
              <a:rPr lang="en-US" sz="1000" dirty="0"/>
              <a:t>, let’s look at the algorithm underlying </a:t>
            </a:r>
            <a:r>
              <a:rPr lang="en-US" sz="1000" dirty="0" err="1" smtClean="0"/>
              <a:t>Randoop</a:t>
            </a:r>
            <a:r>
              <a:rPr lang="en-US" sz="1000" dirty="0" smtClean="0"/>
              <a:t>.  Throughout</a:t>
            </a:r>
            <a:r>
              <a:rPr lang="en-US" sz="1000" dirty="0"/>
              <a:t>, the algorithm maintains a set of </a:t>
            </a:r>
            <a:r>
              <a:rPr lang="en-US" sz="1000" dirty="0" smtClean="0"/>
              <a:t>components.  Each </a:t>
            </a:r>
            <a:r>
              <a:rPr lang="en-US" sz="1000" dirty="0"/>
              <a:t>component is a sequence of code statements that computes values for arguments of the methods that </a:t>
            </a:r>
            <a:r>
              <a:rPr lang="en-US" sz="1000" dirty="0" err="1"/>
              <a:t>Randoop</a:t>
            </a:r>
            <a:r>
              <a:rPr lang="en-US" sz="1000" dirty="0"/>
              <a:t> decides to call in the sequence it </a:t>
            </a:r>
            <a:r>
              <a:rPr lang="en-US" sz="1000" dirty="0" smtClean="0"/>
              <a:t>generates.  This </a:t>
            </a:r>
            <a:r>
              <a:rPr lang="en-US" sz="1000" dirty="0"/>
              <a:t>set of components starts out with singleton sequences called seed </a:t>
            </a:r>
            <a:r>
              <a:rPr lang="en-US" sz="1000" dirty="0" smtClean="0"/>
              <a:t>components.  For </a:t>
            </a:r>
            <a:r>
              <a:rPr lang="en-US" sz="1000" dirty="0"/>
              <a:t>example, we have shown two seed components </a:t>
            </a:r>
            <a:r>
              <a:rPr lang="en-US" sz="1000" dirty="0" smtClean="0"/>
              <a:t>here.  If </a:t>
            </a:r>
            <a:r>
              <a:rPr lang="en-US" sz="1000" dirty="0" err="1"/>
              <a:t>Randoop</a:t>
            </a:r>
            <a:r>
              <a:rPr lang="en-US" sz="1000" dirty="0"/>
              <a:t> decides to call a method with an integer-typed argument, it can use this first component which computes the integer </a:t>
            </a:r>
            <a:r>
              <a:rPr lang="en-US" sz="1000" dirty="0" err="1" smtClean="0"/>
              <a:t>i</a:t>
            </a:r>
            <a:r>
              <a:rPr lang="en-US" sz="1000" dirty="0" smtClean="0"/>
              <a:t>.  </a:t>
            </a:r>
            <a:r>
              <a:rPr lang="en-US" sz="1000" dirty="0" smtClean="0">
                <a:solidFill>
                  <a:schemeClr val="dk1"/>
                </a:solidFill>
              </a:rPr>
              <a:t>If </a:t>
            </a:r>
            <a:r>
              <a:rPr lang="en-US" sz="1000" dirty="0" err="1">
                <a:solidFill>
                  <a:schemeClr val="dk1"/>
                </a:solidFill>
              </a:rPr>
              <a:t>Randoop</a:t>
            </a:r>
            <a:r>
              <a:rPr lang="en-US" sz="1000" dirty="0">
                <a:solidFill>
                  <a:schemeClr val="dk1"/>
                </a:solidFill>
              </a:rPr>
              <a:t> decides to call a method with an </a:t>
            </a:r>
            <a:r>
              <a:rPr lang="en-US" sz="1000" dirty="0" err="1">
                <a:solidFill>
                  <a:schemeClr val="dk1"/>
                </a:solidFill>
              </a:rPr>
              <a:t>boolean</a:t>
            </a:r>
            <a:r>
              <a:rPr lang="en-US" sz="1000" dirty="0">
                <a:solidFill>
                  <a:schemeClr val="dk1"/>
                </a:solidFill>
              </a:rPr>
              <a:t>-typed argument, it can use this second component which computes the </a:t>
            </a:r>
            <a:r>
              <a:rPr lang="en-US" sz="1000" dirty="0" err="1">
                <a:solidFill>
                  <a:schemeClr val="dk1"/>
                </a:solidFill>
              </a:rPr>
              <a:t>boolean</a:t>
            </a:r>
            <a:r>
              <a:rPr lang="en-US" sz="1000" dirty="0">
                <a:solidFill>
                  <a:schemeClr val="dk1"/>
                </a:solidFill>
              </a:rPr>
              <a:t> </a:t>
            </a:r>
            <a:r>
              <a:rPr lang="en-US" sz="1000" dirty="0" smtClean="0">
                <a:solidFill>
                  <a:schemeClr val="dk1"/>
                </a:solidFill>
              </a:rPr>
              <a:t>b.  And </a:t>
            </a:r>
            <a:r>
              <a:rPr lang="en-US" sz="1000" dirty="0">
                <a:solidFill>
                  <a:schemeClr val="dk1"/>
                </a:solidFill>
              </a:rPr>
              <a:t>so </a:t>
            </a:r>
            <a:r>
              <a:rPr lang="en-US" sz="1000" dirty="0" smtClean="0">
                <a:solidFill>
                  <a:schemeClr val="dk1"/>
                </a:solidFill>
              </a:rPr>
              <a:t>on.  </a:t>
            </a:r>
            <a:r>
              <a:rPr lang="en-US" sz="1000" dirty="0" smtClean="0"/>
              <a:t>This </a:t>
            </a:r>
            <a:r>
              <a:rPr lang="en-US" sz="1000" dirty="0"/>
              <a:t>set of components grows with progressively longer sequences as the algorithm </a:t>
            </a:r>
            <a:r>
              <a:rPr lang="en-US" sz="1000" dirty="0" smtClean="0"/>
              <a:t>progresses.  These </a:t>
            </a:r>
            <a:r>
              <a:rPr lang="en-US" sz="1000" dirty="0"/>
              <a:t>sequences will compute increasingly complex objects such as linked lists.</a:t>
            </a:r>
          </a:p>
          <a:p>
            <a:pPr lvl="0" algn="just"/>
            <a:endParaRPr lang="en-US" sz="1000" dirty="0"/>
          </a:p>
          <a:p>
            <a:pPr lvl="0" algn="just"/>
            <a:r>
              <a:rPr lang="en-US" sz="1000" dirty="0"/>
              <a:t>Next, the algorithm repeats the following process until the specified time limit </a:t>
            </a:r>
            <a:r>
              <a:rPr lang="en-US" sz="1000" dirty="0" smtClean="0"/>
              <a:t>expires.  It </a:t>
            </a:r>
            <a:r>
              <a:rPr lang="en-US" sz="1000" dirty="0"/>
              <a:t>first creates a new sequence of method calls. For this purpose, it does three things in </a:t>
            </a:r>
            <a:r>
              <a:rPr lang="en-US" sz="1000" dirty="0" smtClean="0"/>
              <a:t>order.</a:t>
            </a:r>
          </a:p>
          <a:p>
            <a:pPr lvl="0" algn="just"/>
            <a:endParaRPr lang="en-US" sz="1000" dirty="0" smtClean="0"/>
          </a:p>
          <a:p>
            <a:pPr marL="171450" lvl="0" indent="-171450" algn="just">
              <a:buFontTx/>
              <a:buChar char="-"/>
            </a:pPr>
            <a:r>
              <a:rPr lang="en-US" sz="1000" dirty="0" smtClean="0"/>
              <a:t>First</a:t>
            </a:r>
            <a:r>
              <a:rPr lang="en-US" sz="1000" dirty="0"/>
              <a:t>, it randomly picks a public method from the input classes to call. Let’s say this method is named m, and that it has n arguments of types T1 through </a:t>
            </a:r>
            <a:r>
              <a:rPr lang="en-US" sz="1000" dirty="0" err="1"/>
              <a:t>Tn</a:t>
            </a:r>
            <a:r>
              <a:rPr lang="en-US" sz="1000" dirty="0"/>
              <a:t>, and that it returns a result of type </a:t>
            </a:r>
            <a:r>
              <a:rPr lang="en-US" sz="1000" dirty="0" err="1"/>
              <a:t>T_ret</a:t>
            </a:r>
            <a:r>
              <a:rPr lang="en-US" sz="1000" dirty="0"/>
              <a:t>. m is the final method that the algorithm will call in this sequence. Calling this method alone will result in an invalid test case that might not even compile. In particular, the algorithm must assign a type-compatible value to each of the n arguments before calling this </a:t>
            </a:r>
            <a:r>
              <a:rPr lang="en-US" sz="1000" dirty="0" smtClean="0"/>
              <a:t>method.</a:t>
            </a:r>
          </a:p>
          <a:p>
            <a:pPr marL="171450" lvl="0" indent="-171450" algn="just">
              <a:buFontTx/>
              <a:buChar char="-"/>
            </a:pPr>
            <a:r>
              <a:rPr lang="en-US" sz="1000" dirty="0" smtClean="0"/>
              <a:t>For </a:t>
            </a:r>
            <a:r>
              <a:rPr lang="en-US" sz="1000" dirty="0"/>
              <a:t>each argument of type </a:t>
            </a:r>
            <a:r>
              <a:rPr lang="en-US" sz="1000" dirty="0" err="1"/>
              <a:t>Ti</a:t>
            </a:r>
            <a:r>
              <a:rPr lang="en-US" sz="1000" dirty="0"/>
              <a:t>, </a:t>
            </a:r>
            <a:r>
              <a:rPr lang="en-US" sz="1000" dirty="0" err="1"/>
              <a:t>Randoop</a:t>
            </a:r>
            <a:r>
              <a:rPr lang="en-US" sz="1000" dirty="0"/>
              <a:t> randomly picks a sequence Si already generated from the components that constructs an object vi of that </a:t>
            </a:r>
            <a:r>
              <a:rPr lang="en-US" sz="1000" dirty="0" smtClean="0"/>
              <a:t>type.</a:t>
            </a:r>
          </a:p>
          <a:p>
            <a:pPr marL="171450" lvl="0" indent="-171450" algn="just">
              <a:buFontTx/>
              <a:buChar char="-"/>
            </a:pPr>
            <a:r>
              <a:rPr lang="en-US" sz="1000" dirty="0" smtClean="0"/>
              <a:t>Finally</a:t>
            </a:r>
            <a:r>
              <a:rPr lang="en-US" sz="1000" dirty="0"/>
              <a:t>, it assembles the n randomly picked sequences, one for each of the n arguments, into a new sequence, and appends the chosen method m at the end of the sequence. This becomes a new sequence denoted </a:t>
            </a:r>
            <a:r>
              <a:rPr lang="en-US" sz="1000" dirty="0" err="1"/>
              <a:t>S_new</a:t>
            </a:r>
            <a:r>
              <a:rPr lang="en-US" sz="1000" dirty="0"/>
              <a:t>. Just like each of the sub-sequences S1 through Sn produced a result stored in variables v1 through </a:t>
            </a:r>
            <a:r>
              <a:rPr lang="en-US" sz="1000" dirty="0" err="1"/>
              <a:t>vn</a:t>
            </a:r>
            <a:r>
              <a:rPr lang="en-US" sz="1000" dirty="0"/>
              <a:t> respectively, the new sequence </a:t>
            </a:r>
            <a:r>
              <a:rPr lang="en-US" sz="1000" dirty="0" err="1"/>
              <a:t>S_new</a:t>
            </a:r>
            <a:r>
              <a:rPr lang="en-US" sz="1000" dirty="0"/>
              <a:t> produces a result that is stored in variable </a:t>
            </a:r>
            <a:r>
              <a:rPr lang="en-US" sz="1000" dirty="0" err="1"/>
              <a:t>v_new</a:t>
            </a:r>
            <a:r>
              <a:rPr lang="en-US" sz="1000" dirty="0"/>
              <a:t>.</a:t>
            </a:r>
          </a:p>
          <a:p>
            <a:pPr lvl="0" algn="just"/>
            <a:endParaRPr lang="en-US" sz="1000" dirty="0"/>
          </a:p>
          <a:p>
            <a:pPr lvl="0" algn="just"/>
            <a:r>
              <a:rPr lang="en-US" sz="1000" dirty="0"/>
              <a:t>Once a new sequence is created, the algorithm has three options to dispose of the sequence: it can discard the sequence, it can output the sequence as a test, or </a:t>
            </a:r>
            <a:r>
              <a:rPr lang="en-US" sz="1000" dirty="0" smtClean="0"/>
              <a:t>it can </a:t>
            </a:r>
            <a:r>
              <a:rPr lang="en-US" sz="1000" dirty="0"/>
              <a:t>add the sequence to the set of components. This third option is what allows the algorithm to produce increasingly richer method sequences over </a:t>
            </a:r>
            <a:r>
              <a:rPr lang="en-US" sz="1000" dirty="0" smtClean="0"/>
              <a:t>time: each </a:t>
            </a:r>
            <a:r>
              <a:rPr lang="en-US" sz="1000" dirty="0"/>
              <a:t>new method sequence that is added to the set of components itself becomes available for extension in future method sequences that the algorithm generates.</a:t>
            </a:r>
          </a:p>
          <a:p>
            <a:pPr lvl="0" algn="just"/>
            <a:endParaRPr lang="en-US" sz="1000" dirty="0"/>
          </a:p>
          <a:p>
            <a:pPr lvl="0" algn="just">
              <a:spcBef>
                <a:spcPts val="0"/>
              </a:spcBef>
              <a:buNone/>
            </a:pPr>
            <a:r>
              <a:rPr lang="en-US" sz="1000" dirty="0"/>
              <a:t>Let’s look next at how </a:t>
            </a:r>
            <a:r>
              <a:rPr lang="en-US" sz="1000" dirty="0" err="1"/>
              <a:t>Randoop</a:t>
            </a:r>
            <a:r>
              <a:rPr lang="en-US" sz="1000" dirty="0"/>
              <a:t> decides how to classify each sequence.</a:t>
            </a:r>
          </a:p>
        </p:txBody>
      </p:sp>
      <p:sp>
        <p:nvSpPr>
          <p:cNvPr id="4" name="Slide Number Placeholder 3"/>
          <p:cNvSpPr>
            <a:spLocks noGrp="1"/>
          </p:cNvSpPr>
          <p:nvPr>
            <p:ph type="sldNum" sz="quarter" idx="10"/>
          </p:nvPr>
        </p:nvSpPr>
        <p:spPr/>
        <p:txBody>
          <a:bodyPr/>
          <a:lstStyle/>
          <a:p>
            <a:fld id="{760B18EB-5D7C-5C41-915F-A72C0DD2FE1D}" type="slidenum">
              <a:rPr lang="en-US" smtClean="0"/>
              <a:t>36</a:t>
            </a:fld>
            <a:endParaRPr lang="en-US"/>
          </a:p>
        </p:txBody>
      </p:sp>
    </p:spTree>
    <p:extLst>
      <p:ext uri="{BB962C8B-B14F-4D97-AF65-F5344CB8AC3E}">
        <p14:creationId xmlns:p14="http://schemas.microsoft.com/office/powerpoint/2010/main" val="7842955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err="1"/>
              <a:t>Randoop</a:t>
            </a:r>
            <a:r>
              <a:rPr lang="en-US" sz="1000" dirty="0"/>
              <a:t> uses the following decision process to classify each sequence that it creates in the algorithm we just saw.</a:t>
            </a:r>
          </a:p>
          <a:p>
            <a:pPr lvl="0" algn="just"/>
            <a:endParaRPr lang="en-US" sz="1000" dirty="0"/>
          </a:p>
          <a:p>
            <a:pPr lvl="0" algn="just"/>
            <a:r>
              <a:rPr lang="en-US" sz="1000" dirty="0"/>
              <a:t>It executes the sequence and makes three checks on the result.  The first check determines whether the sequence is </a:t>
            </a:r>
            <a:r>
              <a:rPr lang="en-US" sz="1000" dirty="0" smtClean="0"/>
              <a:t>illegal.  Intuitively</a:t>
            </a:r>
            <a:r>
              <a:rPr lang="en-US" sz="1000" dirty="0"/>
              <a:t>, a sequence is illegal if it violates a precondition, for example, if an exception is thrown during the execution of the </a:t>
            </a:r>
            <a:r>
              <a:rPr lang="en-US" sz="1000" dirty="0" smtClean="0"/>
              <a:t>sequence.  </a:t>
            </a:r>
            <a:r>
              <a:rPr lang="en-US" sz="1000" dirty="0" smtClean="0">
                <a:solidFill>
                  <a:schemeClr val="dk1"/>
                </a:solidFill>
              </a:rPr>
              <a:t>If </a:t>
            </a:r>
            <a:r>
              <a:rPr lang="en-US" sz="1000" dirty="0">
                <a:solidFill>
                  <a:schemeClr val="dk1"/>
                </a:solidFill>
              </a:rPr>
              <a:t>so, the sequence is discarded.</a:t>
            </a:r>
          </a:p>
          <a:p>
            <a:pPr lvl="0" algn="just"/>
            <a:endParaRPr lang="en-US" sz="1000" dirty="0">
              <a:solidFill>
                <a:schemeClr val="dk1"/>
              </a:solidFill>
            </a:endParaRPr>
          </a:p>
          <a:p>
            <a:pPr lvl="0" algn="just"/>
            <a:r>
              <a:rPr lang="en-US" sz="1000" dirty="0">
                <a:solidFill>
                  <a:schemeClr val="dk1"/>
                </a:solidFill>
              </a:rPr>
              <a:t>Otherwise, it checks whether the sequence violates a </a:t>
            </a:r>
            <a:r>
              <a:rPr lang="en-US" sz="1000" dirty="0" smtClean="0">
                <a:solidFill>
                  <a:schemeClr val="dk1"/>
                </a:solidFill>
              </a:rPr>
              <a:t>contract.  Recall </a:t>
            </a:r>
            <a:r>
              <a:rPr lang="en-US" sz="1000" dirty="0">
                <a:solidFill>
                  <a:schemeClr val="dk1"/>
                </a:solidFill>
              </a:rPr>
              <a:t>that a contract is analogous to a post-condition, an assertion on the final result of the </a:t>
            </a:r>
            <a:r>
              <a:rPr lang="en-US" sz="1000" dirty="0" smtClean="0">
                <a:solidFill>
                  <a:schemeClr val="dk1"/>
                </a:solidFill>
              </a:rPr>
              <a:t>sequence.  If </a:t>
            </a:r>
            <a:r>
              <a:rPr lang="en-US" sz="1000" dirty="0">
                <a:solidFill>
                  <a:schemeClr val="dk1"/>
                </a:solidFill>
              </a:rPr>
              <a:t>a contract is violated, it outputs the sequence as a contract-violating test </a:t>
            </a:r>
            <a:r>
              <a:rPr lang="en-US" sz="1000" dirty="0" smtClean="0">
                <a:solidFill>
                  <a:schemeClr val="dk1"/>
                </a:solidFill>
              </a:rPr>
              <a:t>case.  Otherwise</a:t>
            </a:r>
            <a:r>
              <a:rPr lang="en-US" sz="1000" dirty="0">
                <a:solidFill>
                  <a:schemeClr val="dk1"/>
                </a:solidFill>
              </a:rPr>
              <a:t>, it checks whether the sequence is </a:t>
            </a:r>
            <a:r>
              <a:rPr lang="en-US" sz="1000" dirty="0" smtClean="0">
                <a:solidFill>
                  <a:schemeClr val="dk1"/>
                </a:solidFill>
              </a:rPr>
              <a:t>redundant.  If </a:t>
            </a:r>
            <a:r>
              <a:rPr lang="en-US" sz="1000" dirty="0">
                <a:solidFill>
                  <a:schemeClr val="dk1"/>
                </a:solidFill>
              </a:rPr>
              <a:t>so, it discards the </a:t>
            </a:r>
            <a:r>
              <a:rPr lang="en-US" sz="1000" dirty="0" smtClean="0">
                <a:solidFill>
                  <a:schemeClr val="dk1"/>
                </a:solidFill>
              </a:rPr>
              <a:t>sequence.  Otherwise</a:t>
            </a:r>
            <a:r>
              <a:rPr lang="en-US" sz="1000" dirty="0">
                <a:solidFill>
                  <a:schemeClr val="dk1"/>
                </a:solidFill>
              </a:rPr>
              <a:t>, it adds the sequence to the set of components.</a:t>
            </a:r>
          </a:p>
          <a:p>
            <a:pPr lvl="0" algn="just"/>
            <a:endParaRPr lang="en-US" sz="1000" dirty="0">
              <a:solidFill>
                <a:schemeClr val="dk1"/>
              </a:solidFill>
            </a:endParaRPr>
          </a:p>
          <a:p>
            <a:pPr lvl="0" algn="just"/>
            <a:r>
              <a:rPr lang="en-US" sz="1000" dirty="0">
                <a:solidFill>
                  <a:schemeClr val="dk1"/>
                </a:solidFill>
              </a:rPr>
              <a:t>The first two checks ensure that such a sequence does not violate any pre-condition or any </a:t>
            </a:r>
            <a:r>
              <a:rPr lang="en-US" sz="1000" dirty="0" smtClean="0">
                <a:solidFill>
                  <a:schemeClr val="dk1"/>
                </a:solidFill>
              </a:rPr>
              <a:t>post-condition; there </a:t>
            </a:r>
            <a:r>
              <a:rPr lang="en-US" sz="1000" dirty="0">
                <a:solidFill>
                  <a:schemeClr val="dk1"/>
                </a:solidFill>
              </a:rPr>
              <a:t>is no point in extending such a sequence </a:t>
            </a:r>
            <a:r>
              <a:rPr lang="en-US" sz="1000" dirty="0" smtClean="0">
                <a:solidFill>
                  <a:schemeClr val="dk1"/>
                </a:solidFill>
              </a:rPr>
              <a:t>further.  The </a:t>
            </a:r>
            <a:r>
              <a:rPr lang="en-US" sz="1000" dirty="0">
                <a:solidFill>
                  <a:schemeClr val="dk1"/>
                </a:solidFill>
              </a:rPr>
              <a:t>third check ensures that such a sequence results in a program state that has not been seen </a:t>
            </a:r>
            <a:r>
              <a:rPr lang="en-US" sz="1000" dirty="0" smtClean="0">
                <a:solidFill>
                  <a:schemeClr val="dk1"/>
                </a:solidFill>
              </a:rPr>
              <a:t>before; it </a:t>
            </a:r>
            <a:r>
              <a:rPr lang="en-US" sz="1000" dirty="0">
                <a:solidFill>
                  <a:schemeClr val="dk1"/>
                </a:solidFill>
              </a:rPr>
              <a:t>is not necessary to extend such a sequence further as its effect has already been captured by </a:t>
            </a:r>
            <a:r>
              <a:rPr lang="en-US" sz="1000" dirty="0" smtClean="0">
                <a:solidFill>
                  <a:schemeClr val="dk1"/>
                </a:solidFill>
              </a:rPr>
              <a:t>some other </a:t>
            </a:r>
            <a:r>
              <a:rPr lang="en-US" sz="1000" dirty="0">
                <a:solidFill>
                  <a:schemeClr val="dk1"/>
                </a:solidFill>
              </a:rPr>
              <a:t>sequence already in the set of components.</a:t>
            </a:r>
          </a:p>
          <a:p>
            <a:pPr lvl="0" algn="just"/>
            <a:endParaRPr lang="en-US" sz="1000" dirty="0">
              <a:solidFill>
                <a:schemeClr val="dk1"/>
              </a:solidFill>
            </a:endParaRPr>
          </a:p>
          <a:p>
            <a:pPr lvl="0" algn="just">
              <a:spcBef>
                <a:spcPts val="0"/>
              </a:spcBef>
              <a:buClr>
                <a:schemeClr val="dk1"/>
              </a:buClr>
              <a:buSzPct val="91666"/>
              <a:buFont typeface="Arial"/>
              <a:buNone/>
            </a:pPr>
            <a:r>
              <a:rPr lang="en-US" sz="1000" dirty="0">
                <a:solidFill>
                  <a:schemeClr val="dk1"/>
                </a:solidFill>
              </a:rPr>
              <a:t>Let’s elaborate a bit more on how </a:t>
            </a:r>
            <a:r>
              <a:rPr lang="en-US" sz="1000" dirty="0" err="1">
                <a:solidFill>
                  <a:schemeClr val="dk1"/>
                </a:solidFill>
              </a:rPr>
              <a:t>Randoop</a:t>
            </a:r>
            <a:r>
              <a:rPr lang="en-US" sz="1000" dirty="0">
                <a:solidFill>
                  <a:schemeClr val="dk1"/>
                </a:solidFill>
              </a:rPr>
              <a:t> decides whether a sequence is illegal and whether </a:t>
            </a:r>
            <a:r>
              <a:rPr lang="en-US" sz="1000" dirty="0" smtClean="0">
                <a:solidFill>
                  <a:schemeClr val="dk1"/>
                </a:solidFill>
              </a:rPr>
              <a:t>a sequence </a:t>
            </a:r>
            <a:r>
              <a:rPr lang="en-US" sz="1000" dirty="0">
                <a:solidFill>
                  <a:schemeClr val="dk1"/>
                </a:solidFill>
              </a:rPr>
              <a:t>is redundant.</a:t>
            </a:r>
          </a:p>
        </p:txBody>
      </p:sp>
      <p:sp>
        <p:nvSpPr>
          <p:cNvPr id="4" name="Slide Number Placeholder 3"/>
          <p:cNvSpPr>
            <a:spLocks noGrp="1"/>
          </p:cNvSpPr>
          <p:nvPr>
            <p:ph type="sldNum" sz="quarter" idx="10"/>
          </p:nvPr>
        </p:nvSpPr>
        <p:spPr/>
        <p:txBody>
          <a:bodyPr/>
          <a:lstStyle/>
          <a:p>
            <a:fld id="{760B18EB-5D7C-5C41-915F-A72C0DD2FE1D}" type="slidenum">
              <a:rPr lang="en-US" smtClean="0"/>
              <a:t>37</a:t>
            </a:fld>
            <a:endParaRPr lang="en-US"/>
          </a:p>
        </p:txBody>
      </p:sp>
    </p:spTree>
    <p:extLst>
      <p:ext uri="{BB962C8B-B14F-4D97-AF65-F5344CB8AC3E}">
        <p14:creationId xmlns:p14="http://schemas.microsoft.com/office/powerpoint/2010/main" val="15226479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t>An illegal sequence is one that crashes before the contract at the end of the sequence is checked, for example, by throwing an </a:t>
            </a:r>
            <a:r>
              <a:rPr lang="en-US" sz="1000" dirty="0" smtClean="0"/>
              <a:t>exception.  Intuitively</a:t>
            </a:r>
            <a:r>
              <a:rPr lang="en-US" sz="1000" dirty="0"/>
              <a:t>, an illegal sequence is one which violates some pre-condition during execution.</a:t>
            </a:r>
          </a:p>
          <a:p>
            <a:pPr lvl="0" algn="just"/>
            <a:endParaRPr lang="en-US" sz="1000" dirty="0"/>
          </a:p>
          <a:p>
            <a:pPr lvl="0" algn="just">
              <a:buClr>
                <a:schemeClr val="dk1"/>
              </a:buClr>
              <a:buSzPct val="91666"/>
            </a:pPr>
            <a:r>
              <a:rPr lang="en-US" sz="1000" dirty="0">
                <a:solidFill>
                  <a:schemeClr val="dk1"/>
                </a:solidFill>
              </a:rPr>
              <a:t>Note that this concept of an illegal sequence is analogous to the concept of an invalid shape in Korat: if a shape generated by </a:t>
            </a:r>
            <a:r>
              <a:rPr lang="en-US" sz="1000" dirty="0" err="1" smtClean="0">
                <a:solidFill>
                  <a:schemeClr val="dk1"/>
                </a:solidFill>
              </a:rPr>
              <a:t>Korat</a:t>
            </a:r>
            <a:r>
              <a:rPr lang="en-US" sz="1000" dirty="0" smtClean="0">
                <a:solidFill>
                  <a:schemeClr val="dk1"/>
                </a:solidFill>
              </a:rPr>
              <a:t> violates </a:t>
            </a:r>
            <a:r>
              <a:rPr lang="en-US" sz="1000" dirty="0">
                <a:solidFill>
                  <a:schemeClr val="dk1"/>
                </a:solidFill>
              </a:rPr>
              <a:t>the pre-condition, that shape is considered invalid.</a:t>
            </a:r>
          </a:p>
          <a:p>
            <a:pPr lvl="0" algn="just"/>
            <a:endParaRPr lang="en-US" sz="1000" dirty="0"/>
          </a:p>
          <a:p>
            <a:pPr lvl="0" algn="just"/>
            <a:r>
              <a:rPr lang="en-US" sz="1000" dirty="0"/>
              <a:t>Here is an example of an illegal sequence.  In this test case generated by </a:t>
            </a:r>
            <a:r>
              <a:rPr lang="en-US" sz="1000" dirty="0" err="1"/>
              <a:t>Randoop</a:t>
            </a:r>
            <a:r>
              <a:rPr lang="en-US" sz="1000" dirty="0"/>
              <a:t>, the contract </a:t>
            </a:r>
            <a:r>
              <a:rPr lang="en-US" sz="1000" dirty="0" err="1"/>
              <a:t>d.equals</a:t>
            </a:r>
            <a:r>
              <a:rPr lang="en-US" sz="1000" dirty="0"/>
              <a:t>(d) is not even </a:t>
            </a:r>
            <a:r>
              <a:rPr lang="en-US" sz="1000" dirty="0" smtClean="0"/>
              <a:t>reached, because </a:t>
            </a:r>
            <a:r>
              <a:rPr lang="en-US" sz="1000" dirty="0"/>
              <a:t>the call to </a:t>
            </a:r>
            <a:r>
              <a:rPr lang="en-US" sz="1000" dirty="0" err="1"/>
              <a:t>setMonth</a:t>
            </a:r>
            <a:r>
              <a:rPr lang="en-US" sz="1000" dirty="0"/>
              <a:t>() throws an exception.  The reason is that a pre-condition of the </a:t>
            </a:r>
            <a:r>
              <a:rPr lang="en-US" sz="1000" dirty="0" err="1"/>
              <a:t>setMonth</a:t>
            </a:r>
            <a:r>
              <a:rPr lang="en-US" sz="1000" dirty="0"/>
              <a:t> method is that the </a:t>
            </a:r>
            <a:r>
              <a:rPr lang="en-US" sz="1000" dirty="0" smtClean="0"/>
              <a:t>argument </a:t>
            </a:r>
            <a:r>
              <a:rPr lang="en-US" sz="1000" dirty="0" err="1" smtClean="0"/>
              <a:t>i</a:t>
            </a:r>
            <a:r>
              <a:rPr lang="en-US" sz="1000" dirty="0" smtClean="0"/>
              <a:t> </a:t>
            </a:r>
            <a:r>
              <a:rPr lang="en-US" sz="1000" dirty="0"/>
              <a:t>denoting a month must be non-negative, whereas in this test case, it is -1.</a:t>
            </a:r>
          </a:p>
          <a:p>
            <a:pPr lvl="0" algn="just"/>
            <a:endParaRPr lang="en-US" sz="1000" dirty="0"/>
          </a:p>
          <a:p>
            <a:pPr lvl="0" algn="just"/>
            <a:r>
              <a:rPr lang="en-US" sz="1000" dirty="0"/>
              <a:t>As an aside, you might be wondering how </a:t>
            </a:r>
            <a:r>
              <a:rPr lang="en-US" sz="1000" dirty="0" err="1"/>
              <a:t>Randoop</a:t>
            </a:r>
            <a:r>
              <a:rPr lang="en-US" sz="1000" dirty="0"/>
              <a:t> generates arguments like 2006, 2, and 14 used </a:t>
            </a:r>
            <a:r>
              <a:rPr lang="en-US" sz="1000" dirty="0" smtClean="0"/>
              <a:t>in the </a:t>
            </a:r>
            <a:r>
              <a:rPr lang="en-US" sz="1000" dirty="0"/>
              <a:t>call to Date’s constructor </a:t>
            </a:r>
            <a:r>
              <a:rPr lang="en-US" sz="1000" dirty="0" smtClean="0"/>
              <a:t>method.  The </a:t>
            </a:r>
            <a:r>
              <a:rPr lang="en-US" sz="1000" dirty="0"/>
              <a:t>answer is that the set of seed components in </a:t>
            </a:r>
            <a:r>
              <a:rPr lang="en-US" sz="1000" dirty="0" err="1"/>
              <a:t>Randoop</a:t>
            </a:r>
            <a:r>
              <a:rPr lang="en-US" sz="1000" dirty="0"/>
              <a:t> is highly configurable: it allows a wide range of possible constants.</a:t>
            </a:r>
          </a:p>
          <a:p>
            <a:pPr lvl="0"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38</a:t>
            </a:fld>
            <a:endParaRPr lang="en-US"/>
          </a:p>
        </p:txBody>
      </p:sp>
    </p:spTree>
    <p:extLst>
      <p:ext uri="{BB962C8B-B14F-4D97-AF65-F5344CB8AC3E}">
        <p14:creationId xmlns:p14="http://schemas.microsoft.com/office/powerpoint/2010/main" val="15398931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err="1"/>
              <a:t>Randoop</a:t>
            </a:r>
            <a:r>
              <a:rPr lang="en-US" sz="1000" dirty="0"/>
              <a:t> uses a simple heuristic to decide whether a sequence is redundant.</a:t>
            </a:r>
          </a:p>
          <a:p>
            <a:pPr lvl="0" algn="just"/>
            <a:endParaRPr lang="en-US" sz="1000" dirty="0"/>
          </a:p>
          <a:p>
            <a:pPr lvl="0" algn="just"/>
            <a:r>
              <a:rPr lang="en-US" sz="1000" dirty="0"/>
              <a:t>It maintains the set of all objects created in the execution of each </a:t>
            </a:r>
            <a:r>
              <a:rPr lang="en-US" sz="1000" dirty="0" smtClean="0"/>
              <a:t>sequence.  A </a:t>
            </a:r>
            <a:r>
              <a:rPr lang="en-US" sz="1000" dirty="0"/>
              <a:t>new sequence is considered redundant if each object created during its execution belongs to this </a:t>
            </a:r>
            <a:r>
              <a:rPr lang="en-US" sz="1000" dirty="0" smtClean="0"/>
              <a:t>set.  </a:t>
            </a:r>
            <a:r>
              <a:rPr lang="en-US" sz="1000" dirty="0" err="1" smtClean="0"/>
              <a:t>Randoop</a:t>
            </a:r>
            <a:r>
              <a:rPr lang="en-US" sz="1000" dirty="0" smtClean="0"/>
              <a:t> uses the </a:t>
            </a:r>
            <a:r>
              <a:rPr lang="en-US" sz="1000" dirty="0"/>
              <a:t>equals() method to do this comparison check for each object.</a:t>
            </a:r>
          </a:p>
          <a:p>
            <a:pPr lvl="0" algn="just"/>
            <a:endParaRPr lang="en-US" sz="1000" dirty="0"/>
          </a:p>
          <a:p>
            <a:pPr lvl="0" algn="just"/>
            <a:r>
              <a:rPr lang="en-US" sz="1000" dirty="0"/>
              <a:t>Let’s look at an example.  Consider this sequence which creates a </a:t>
            </a:r>
            <a:r>
              <a:rPr lang="en-US" sz="1000" dirty="0" err="1"/>
              <a:t>hashSet</a:t>
            </a:r>
            <a:r>
              <a:rPr lang="en-US" sz="1000" dirty="0"/>
              <a:t> and adds a single element, the string “hi”, to </a:t>
            </a:r>
            <a:r>
              <a:rPr lang="en-US" sz="1000" dirty="0" smtClean="0"/>
              <a:t>it.  Suppose </a:t>
            </a:r>
            <a:r>
              <a:rPr lang="en-US" sz="1000" dirty="0"/>
              <a:t>we then extend this sequence with a call to </a:t>
            </a:r>
            <a:r>
              <a:rPr lang="en-US" sz="1000" dirty="0" err="1"/>
              <a:t>s.isEmpty</a:t>
            </a:r>
            <a:r>
              <a:rPr lang="en-US" sz="1000" dirty="0"/>
              <a:t>().  Is this new sequence redundant compared to this </a:t>
            </a:r>
            <a:r>
              <a:rPr lang="en-US" sz="1000" dirty="0" smtClean="0"/>
              <a:t>sequence?  The </a:t>
            </a:r>
            <a:r>
              <a:rPr lang="en-US" sz="1000" dirty="0"/>
              <a:t>answer, according to </a:t>
            </a:r>
            <a:r>
              <a:rPr lang="en-US" sz="1000" dirty="0" err="1"/>
              <a:t>Randoop</a:t>
            </a:r>
            <a:r>
              <a:rPr lang="en-US" sz="1000" dirty="0"/>
              <a:t>, is yes.  Because the equals method states that the set object s in the new sequence </a:t>
            </a:r>
            <a:r>
              <a:rPr lang="en-US" sz="1000" dirty="0" smtClean="0"/>
              <a:t>is logically </a:t>
            </a:r>
            <a:r>
              <a:rPr lang="en-US" sz="1000" dirty="0"/>
              <a:t>equivalent to the set object s in the old sequence.</a:t>
            </a:r>
          </a:p>
          <a:p>
            <a:pPr lvl="0" algn="just"/>
            <a:endParaRPr lang="en-US" sz="1000" dirty="0"/>
          </a:p>
          <a:p>
            <a:pPr lvl="0" algn="just"/>
            <a:r>
              <a:rPr lang="en-US" sz="1000" dirty="0"/>
              <a:t>This is not a fool-proof </a:t>
            </a:r>
            <a:r>
              <a:rPr lang="en-US" sz="1000" dirty="0" smtClean="0"/>
              <a:t>comparison.  On </a:t>
            </a:r>
            <a:r>
              <a:rPr lang="en-US" sz="1000" dirty="0"/>
              <a:t>one hand, this comparison may mistakenly deem a new object as equal to a previously created </a:t>
            </a:r>
            <a:r>
              <a:rPr lang="en-US" sz="1000" dirty="0" smtClean="0"/>
              <a:t>object, </a:t>
            </a:r>
            <a:r>
              <a:rPr lang="en-US" sz="1000" dirty="0" smtClean="0">
                <a:solidFill>
                  <a:schemeClr val="dk1"/>
                </a:solidFill>
              </a:rPr>
              <a:t>causing </a:t>
            </a:r>
            <a:r>
              <a:rPr lang="en-US" sz="1000" dirty="0" err="1">
                <a:solidFill>
                  <a:schemeClr val="dk1"/>
                </a:solidFill>
              </a:rPr>
              <a:t>Randoop</a:t>
            </a:r>
            <a:r>
              <a:rPr lang="en-US" sz="1000" dirty="0">
                <a:solidFill>
                  <a:schemeClr val="dk1"/>
                </a:solidFill>
              </a:rPr>
              <a:t> to conclude that a sequence is redundant, and thereby miss bugs that can be triggered only by extending that </a:t>
            </a:r>
            <a:r>
              <a:rPr lang="en-US" sz="1000" dirty="0" smtClean="0">
                <a:solidFill>
                  <a:schemeClr val="dk1"/>
                </a:solidFill>
              </a:rPr>
              <a:t>sequence.  On </a:t>
            </a:r>
            <a:r>
              <a:rPr lang="en-US" sz="1000" dirty="0">
                <a:solidFill>
                  <a:schemeClr val="dk1"/>
                </a:solidFill>
              </a:rPr>
              <a:t>the other hand,</a:t>
            </a:r>
            <a:r>
              <a:rPr lang="en-US" sz="1000" dirty="0"/>
              <a:t> this comparison may mistakenly deem a new object as not equal to a previously created </a:t>
            </a:r>
            <a:r>
              <a:rPr lang="en-US" sz="1000" dirty="0" smtClean="0"/>
              <a:t>object, causing </a:t>
            </a:r>
            <a:r>
              <a:rPr lang="en-US" sz="1000" dirty="0" err="1"/>
              <a:t>Randoop</a:t>
            </a:r>
            <a:r>
              <a:rPr lang="en-US" sz="1000" dirty="0"/>
              <a:t> to conclude that a sequence as non-redundant.  While this case is less problematic -- in that it at least won’t cause </a:t>
            </a:r>
            <a:r>
              <a:rPr lang="en-US" sz="1000" dirty="0" err="1"/>
              <a:t>Randoop</a:t>
            </a:r>
            <a:r>
              <a:rPr lang="en-US" sz="1000" dirty="0"/>
              <a:t> </a:t>
            </a:r>
            <a:r>
              <a:rPr lang="en-US" sz="1000" dirty="0" smtClean="0"/>
              <a:t>to miss </a:t>
            </a:r>
            <a:r>
              <a:rPr lang="en-US" sz="1000" dirty="0"/>
              <a:t>bugs -- it does bloat the set of components and reduce the chance of creating new object states in future sequences.</a:t>
            </a:r>
          </a:p>
          <a:p>
            <a:pPr lvl="0" algn="just"/>
            <a:endParaRPr lang="en-US" sz="1000" dirty="0"/>
          </a:p>
          <a:p>
            <a:pPr lvl="0" algn="just"/>
            <a:r>
              <a:rPr lang="en-US" sz="1000" dirty="0"/>
              <a:t>Nevertheless, </a:t>
            </a:r>
            <a:r>
              <a:rPr lang="en-US" sz="1000" dirty="0" err="1"/>
              <a:t>Randoop’s</a:t>
            </a:r>
            <a:r>
              <a:rPr lang="en-US" sz="1000" dirty="0"/>
              <a:t> heuristic works well in practice, and it can be disabled or refined by the </a:t>
            </a:r>
            <a:r>
              <a:rPr lang="en-US" sz="1000" dirty="0" smtClean="0"/>
              <a:t>user.  For </a:t>
            </a:r>
            <a:r>
              <a:rPr lang="en-US" sz="1000" dirty="0"/>
              <a:t>instance, it is straightforward to </a:t>
            </a:r>
            <a:r>
              <a:rPr lang="en-US" sz="1000" dirty="0" smtClean="0"/>
              <a:t>use reflection </a:t>
            </a:r>
            <a:r>
              <a:rPr lang="en-US" sz="1000" dirty="0"/>
              <a:t>to write a method that determines whether two objects have the same concrete representation (that is, the same values for all their fields</a:t>
            </a:r>
            <a:r>
              <a:rPr lang="en-US" sz="1000" dirty="0" smtClean="0"/>
              <a:t>), or </a:t>
            </a:r>
            <a:r>
              <a:rPr lang="en-US" sz="1000" dirty="0"/>
              <a:t>the user can specify more sophisticated methods to determine object equality.</a:t>
            </a:r>
          </a:p>
          <a:p>
            <a:pPr lvl="0" algn="just">
              <a:spcBef>
                <a:spcPts val="0"/>
              </a:spcBef>
              <a:buNone/>
            </a:pPr>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39</a:t>
            </a:fld>
            <a:endParaRPr lang="en-US"/>
          </a:p>
        </p:txBody>
      </p:sp>
    </p:spTree>
    <p:extLst>
      <p:ext uri="{BB962C8B-B14F-4D97-AF65-F5344CB8AC3E}">
        <p14:creationId xmlns:p14="http://schemas.microsoft.com/office/powerpoint/2010/main" val="1705698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t>We alluded to this problem previously in the course: there are potentially infinitely many tests we could run on a given piece of </a:t>
            </a:r>
            <a:r>
              <a:rPr lang="en-US" sz="1000" dirty="0" smtClean="0"/>
              <a:t>software, but </a:t>
            </a:r>
            <a:r>
              <a:rPr lang="en-US" sz="1000" dirty="0"/>
              <a:t>we only have the ability to run a finite number of tests.</a:t>
            </a:r>
          </a:p>
          <a:p>
            <a:pPr lvl="0" algn="just"/>
            <a:endParaRPr lang="en-US" sz="1000" dirty="0"/>
          </a:p>
          <a:p>
            <a:pPr lvl="0" algn="just"/>
            <a:r>
              <a:rPr lang="en-US" sz="1000" dirty="0"/>
              <a:t>And even if we restrict ourselves to tests of a finite size, the space of possible </a:t>
            </a:r>
            <a:r>
              <a:rPr lang="en-US" sz="1000" dirty="0" smtClean="0"/>
              <a:t>tests can </a:t>
            </a:r>
            <a:r>
              <a:rPr lang="en-US" sz="1000" dirty="0"/>
              <a:t>become astronomically large very quickly.</a:t>
            </a:r>
          </a:p>
          <a:p>
            <a:pPr lvl="0" algn="just"/>
            <a:endParaRPr lang="en-US" sz="1000" dirty="0"/>
          </a:p>
          <a:p>
            <a:pPr lvl="0" algn="just"/>
            <a:r>
              <a:rPr lang="en-US" sz="1000" dirty="0"/>
              <a:t>We need to choose a subset that is concise and </a:t>
            </a:r>
            <a:r>
              <a:rPr lang="en-US" sz="1000" dirty="0" smtClean="0"/>
              <a:t>diverse.  By </a:t>
            </a:r>
            <a:r>
              <a:rPr lang="en-US" sz="1000" dirty="0"/>
              <a:t>concise, we mean that it avoids two kinds of test inputs: illegal ones that do not exercise interesting functionality of the </a:t>
            </a:r>
            <a:r>
              <a:rPr lang="en-US" sz="1000" dirty="0" smtClean="0"/>
              <a:t>software, and </a:t>
            </a:r>
            <a:r>
              <a:rPr lang="en-US" sz="1000" dirty="0"/>
              <a:t>redundant ones that exercise the same facet of the software. </a:t>
            </a:r>
            <a:r>
              <a:rPr lang="en-US" sz="1000" dirty="0" smtClean="0"/>
              <a:t> By </a:t>
            </a:r>
            <a:r>
              <a:rPr lang="en-US" sz="1000" dirty="0"/>
              <a:t>diverse, we mean that it gives good coverage of the software (as measured by some number of code coverage metrics).</a:t>
            </a:r>
          </a:p>
          <a:p>
            <a:pPr lvl="0"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4</a:t>
            </a:fld>
            <a:endParaRPr lang="en-US"/>
          </a:p>
        </p:txBody>
      </p:sp>
    </p:spTree>
    <p:extLst>
      <p:ext uri="{BB962C8B-B14F-4D97-AF65-F5344CB8AC3E}">
        <p14:creationId xmlns:p14="http://schemas.microsoft.com/office/powerpoint/2010/main" val="9168224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t>The authors of </a:t>
            </a:r>
            <a:r>
              <a:rPr lang="en-US" sz="1000" dirty="0" err="1"/>
              <a:t>Randoop</a:t>
            </a:r>
            <a:r>
              <a:rPr lang="en-US" sz="1000" dirty="0"/>
              <a:t> applied the tool to three large libraries</a:t>
            </a:r>
            <a:r>
              <a:rPr lang="en-US" sz="1000" dirty="0" smtClean="0"/>
              <a:t>:</a:t>
            </a:r>
          </a:p>
          <a:p>
            <a:pPr lvl="0" algn="just"/>
            <a:endParaRPr lang="en-US" sz="1000" dirty="0"/>
          </a:p>
          <a:p>
            <a:pPr marL="457200" lvl="0" indent="-304800" algn="just">
              <a:buSzPct val="100000"/>
              <a:buChar char="-"/>
            </a:pPr>
            <a:r>
              <a:rPr lang="en-US" sz="1000" dirty="0"/>
              <a:t>the Java standard library, or JDK;</a:t>
            </a:r>
          </a:p>
          <a:p>
            <a:pPr marL="457200" lvl="0" indent="-304800" algn="just">
              <a:buSzPct val="100000"/>
              <a:buChar char="-"/>
            </a:pPr>
            <a:r>
              <a:rPr lang="en-US" sz="1000" dirty="0"/>
              <a:t>the Apache commons collection of reusable components, and</a:t>
            </a:r>
          </a:p>
          <a:p>
            <a:pPr marL="457200" lvl="0" indent="-304800" algn="just">
              <a:buSzPct val="100000"/>
              <a:buChar char="-"/>
            </a:pPr>
            <a:r>
              <a:rPr lang="en-US" sz="1000" dirty="0"/>
              <a:t>Microsoft’s </a:t>
            </a:r>
            <a:r>
              <a:rPr lang="en-US" sz="1000" dirty="0" err="1"/>
              <a:t>.Net</a:t>
            </a:r>
            <a:r>
              <a:rPr lang="en-US" sz="1000" dirty="0"/>
              <a:t> framework.</a:t>
            </a:r>
          </a:p>
          <a:p>
            <a:pPr lvl="0" algn="just"/>
            <a:endParaRPr lang="en-US" sz="1000" dirty="0">
              <a:solidFill>
                <a:schemeClr val="dk1"/>
              </a:solidFill>
            </a:endParaRPr>
          </a:p>
          <a:p>
            <a:pPr lvl="0" algn="just"/>
            <a:r>
              <a:rPr lang="en-US" sz="1000" dirty="0" err="1">
                <a:solidFill>
                  <a:schemeClr val="dk1"/>
                </a:solidFill>
              </a:rPr>
              <a:t>Randoop</a:t>
            </a:r>
            <a:r>
              <a:rPr lang="en-US" sz="1000" dirty="0">
                <a:solidFill>
                  <a:schemeClr val="dk1"/>
                </a:solidFill>
              </a:rPr>
              <a:t> discovered previously unknown errors in all three </a:t>
            </a:r>
            <a:r>
              <a:rPr lang="en-US" sz="1000" dirty="0" smtClean="0">
                <a:solidFill>
                  <a:schemeClr val="dk1"/>
                </a:solidFill>
              </a:rPr>
              <a:t>libraries.  Let’s </a:t>
            </a:r>
            <a:r>
              <a:rPr lang="en-US" sz="1000" dirty="0">
                <a:solidFill>
                  <a:schemeClr val="dk1"/>
                </a:solidFill>
              </a:rPr>
              <a:t>take a look at some of these errors.</a:t>
            </a:r>
          </a:p>
          <a:p>
            <a:pPr lvl="0" algn="just">
              <a:lnSpc>
                <a:spcPct val="115000"/>
              </a:lnSpc>
            </a:pPr>
            <a:endParaRPr lang="en-US" sz="1000" dirty="0">
              <a:solidFill>
                <a:schemeClr val="dk1"/>
              </a:solidFill>
            </a:endParaRPr>
          </a:p>
          <a:p>
            <a:pPr lvl="0" algn="just">
              <a:lnSpc>
                <a:spcPct val="115000"/>
              </a:lnSpc>
            </a:pPr>
            <a:r>
              <a:rPr lang="en-US" sz="1000" dirty="0">
                <a:solidFill>
                  <a:schemeClr val="dk1"/>
                </a:solidFill>
              </a:rPr>
              <a:t>In the JDK’s containers library, which includes facilities to create containers such as lists, trees, etc</a:t>
            </a:r>
            <a:r>
              <a:rPr lang="en-US" sz="1000" dirty="0" smtClean="0">
                <a:solidFill>
                  <a:schemeClr val="dk1"/>
                </a:solidFill>
              </a:rPr>
              <a:t>., </a:t>
            </a:r>
            <a:r>
              <a:rPr lang="en-US" sz="1000" dirty="0" err="1" smtClean="0">
                <a:solidFill>
                  <a:schemeClr val="dk1"/>
                </a:solidFill>
              </a:rPr>
              <a:t>Randoop</a:t>
            </a:r>
            <a:r>
              <a:rPr lang="en-US" sz="1000" dirty="0" smtClean="0">
                <a:solidFill>
                  <a:schemeClr val="dk1"/>
                </a:solidFill>
              </a:rPr>
              <a:t> </a:t>
            </a:r>
            <a:r>
              <a:rPr lang="en-US" sz="1000" dirty="0">
                <a:solidFill>
                  <a:schemeClr val="dk1"/>
                </a:solidFill>
              </a:rPr>
              <a:t>found four methods that violate the reflexivity property of the equals </a:t>
            </a:r>
            <a:r>
              <a:rPr lang="en-US" sz="1000" dirty="0" smtClean="0">
                <a:solidFill>
                  <a:schemeClr val="dk1"/>
                </a:solidFill>
              </a:rPr>
              <a:t>method.</a:t>
            </a:r>
          </a:p>
          <a:p>
            <a:pPr lvl="0" algn="just">
              <a:lnSpc>
                <a:spcPct val="115000"/>
              </a:lnSpc>
            </a:pPr>
            <a:endParaRPr lang="en-US" sz="1000" dirty="0">
              <a:solidFill>
                <a:schemeClr val="dk1"/>
              </a:solidFill>
            </a:endParaRPr>
          </a:p>
          <a:p>
            <a:pPr lvl="0" algn="just">
              <a:lnSpc>
                <a:spcPct val="115000"/>
              </a:lnSpc>
            </a:pPr>
            <a:r>
              <a:rPr lang="en-US" sz="1000" dirty="0" err="1" smtClean="0">
                <a:solidFill>
                  <a:schemeClr val="dk1"/>
                </a:solidFill>
              </a:rPr>
              <a:t>Randoop</a:t>
            </a:r>
            <a:r>
              <a:rPr lang="en-US" sz="1000" dirty="0" smtClean="0">
                <a:solidFill>
                  <a:schemeClr val="dk1"/>
                </a:solidFill>
              </a:rPr>
              <a:t> </a:t>
            </a:r>
            <a:r>
              <a:rPr lang="en-US" sz="1000" dirty="0">
                <a:solidFill>
                  <a:schemeClr val="dk1"/>
                </a:solidFill>
              </a:rPr>
              <a:t>also found that the JDK’s XML library can create objects that cause the </a:t>
            </a:r>
            <a:r>
              <a:rPr lang="en-US" sz="1000" dirty="0" err="1">
                <a:solidFill>
                  <a:schemeClr val="dk1"/>
                </a:solidFill>
              </a:rPr>
              <a:t>hashCode</a:t>
            </a:r>
            <a:r>
              <a:rPr lang="en-US" sz="1000" dirty="0">
                <a:solidFill>
                  <a:schemeClr val="dk1"/>
                </a:solidFill>
              </a:rPr>
              <a:t> and </a:t>
            </a:r>
            <a:r>
              <a:rPr lang="en-US" sz="1000" dirty="0" err="1">
                <a:solidFill>
                  <a:schemeClr val="dk1"/>
                </a:solidFill>
              </a:rPr>
              <a:t>toString</a:t>
            </a:r>
            <a:r>
              <a:rPr lang="en-US" sz="1000" dirty="0">
                <a:solidFill>
                  <a:schemeClr val="dk1"/>
                </a:solidFill>
              </a:rPr>
              <a:t> methods to </a:t>
            </a:r>
            <a:r>
              <a:rPr lang="en-US" sz="1000" dirty="0" smtClean="0">
                <a:solidFill>
                  <a:schemeClr val="dk1"/>
                </a:solidFill>
              </a:rPr>
              <a:t>crash even </a:t>
            </a:r>
            <a:r>
              <a:rPr lang="en-US" sz="1000" dirty="0">
                <a:solidFill>
                  <a:schemeClr val="dk1"/>
                </a:solidFill>
              </a:rPr>
              <a:t>though those objects are well-formed XML constructs.</a:t>
            </a:r>
          </a:p>
          <a:p>
            <a:pPr lvl="0" algn="just">
              <a:lnSpc>
                <a:spcPct val="115000"/>
              </a:lnSpc>
            </a:pPr>
            <a:endParaRPr lang="en-US" sz="1000" dirty="0">
              <a:solidFill>
                <a:schemeClr val="dk1"/>
              </a:solidFill>
            </a:endParaRPr>
          </a:p>
          <a:p>
            <a:pPr lvl="0" algn="just">
              <a:lnSpc>
                <a:spcPct val="115000"/>
              </a:lnSpc>
            </a:pPr>
            <a:r>
              <a:rPr lang="en-US" sz="1000" dirty="0">
                <a:solidFill>
                  <a:schemeClr val="dk1"/>
                </a:solidFill>
              </a:rPr>
              <a:t>In the Apache library, </a:t>
            </a:r>
            <a:r>
              <a:rPr lang="en-US" sz="1000" dirty="0" err="1">
                <a:solidFill>
                  <a:schemeClr val="dk1"/>
                </a:solidFill>
              </a:rPr>
              <a:t>Randoop</a:t>
            </a:r>
            <a:r>
              <a:rPr lang="en-US" sz="1000" dirty="0">
                <a:solidFill>
                  <a:schemeClr val="dk1"/>
                </a:solidFill>
              </a:rPr>
              <a:t> revealed constructors that leave fields uninitialized, leading to null-pointer </a:t>
            </a:r>
            <a:r>
              <a:rPr lang="en-US" sz="1000" dirty="0" smtClean="0">
                <a:solidFill>
                  <a:schemeClr val="dk1"/>
                </a:solidFill>
              </a:rPr>
              <a:t>exceptions on </a:t>
            </a:r>
            <a:r>
              <a:rPr lang="en-US" sz="1000" dirty="0">
                <a:solidFill>
                  <a:schemeClr val="dk1"/>
                </a:solidFill>
              </a:rPr>
              <a:t>calls to equals, </a:t>
            </a:r>
            <a:r>
              <a:rPr lang="en-US" sz="1000" dirty="0" err="1">
                <a:solidFill>
                  <a:schemeClr val="dk1"/>
                </a:solidFill>
              </a:rPr>
              <a:t>hashCode</a:t>
            </a:r>
            <a:r>
              <a:rPr lang="en-US" sz="1000" dirty="0">
                <a:solidFill>
                  <a:schemeClr val="dk1"/>
                </a:solidFill>
              </a:rPr>
              <a:t>, and </a:t>
            </a:r>
            <a:r>
              <a:rPr lang="en-US" sz="1000" dirty="0" err="1">
                <a:solidFill>
                  <a:schemeClr val="dk1"/>
                </a:solidFill>
              </a:rPr>
              <a:t>toString</a:t>
            </a:r>
            <a:r>
              <a:rPr lang="en-US" sz="1000" dirty="0">
                <a:solidFill>
                  <a:schemeClr val="dk1"/>
                </a:solidFill>
              </a:rPr>
              <a:t> methods.</a:t>
            </a:r>
          </a:p>
          <a:p>
            <a:pPr lvl="0" algn="just">
              <a:lnSpc>
                <a:spcPct val="115000"/>
              </a:lnSpc>
            </a:pPr>
            <a:endParaRPr lang="en-US" sz="1000" dirty="0">
              <a:solidFill>
                <a:schemeClr val="dk1"/>
              </a:solidFill>
            </a:endParaRPr>
          </a:p>
          <a:p>
            <a:pPr lvl="0" algn="just">
              <a:lnSpc>
                <a:spcPct val="115000"/>
              </a:lnSpc>
            </a:pPr>
            <a:r>
              <a:rPr lang="en-US" sz="1000" dirty="0" err="1">
                <a:solidFill>
                  <a:schemeClr val="dk1"/>
                </a:solidFill>
              </a:rPr>
              <a:t>Randoop</a:t>
            </a:r>
            <a:r>
              <a:rPr lang="en-US" sz="1000" dirty="0">
                <a:solidFill>
                  <a:schemeClr val="dk1"/>
                </a:solidFill>
              </a:rPr>
              <a:t> also found many errors in the </a:t>
            </a:r>
            <a:r>
              <a:rPr lang="en-US" sz="1000" dirty="0" err="1">
                <a:solidFill>
                  <a:schemeClr val="dk1"/>
                </a:solidFill>
              </a:rPr>
              <a:t>.Net</a:t>
            </a:r>
            <a:r>
              <a:rPr lang="en-US" sz="1000" dirty="0">
                <a:solidFill>
                  <a:schemeClr val="dk1"/>
                </a:solidFill>
              </a:rPr>
              <a:t> framework: this includes at least 175 methods that throw an exception </a:t>
            </a:r>
            <a:r>
              <a:rPr lang="en-US" sz="1000" dirty="0" smtClean="0">
                <a:solidFill>
                  <a:schemeClr val="dk1"/>
                </a:solidFill>
              </a:rPr>
              <a:t>forbidden by </a:t>
            </a:r>
            <a:r>
              <a:rPr lang="en-US" sz="1000" dirty="0">
                <a:solidFill>
                  <a:schemeClr val="dk1"/>
                </a:solidFill>
              </a:rPr>
              <a:t>the library’s specification, such as a null-pointer exception, an array out-of-bounds exception, or an illegal state </a:t>
            </a:r>
            <a:r>
              <a:rPr lang="en-US" sz="1000" dirty="0" smtClean="0">
                <a:solidFill>
                  <a:schemeClr val="dk1"/>
                </a:solidFill>
              </a:rPr>
              <a:t>exception.  </a:t>
            </a:r>
            <a:r>
              <a:rPr lang="en-US" sz="1000" dirty="0" err="1" smtClean="0">
                <a:solidFill>
                  <a:schemeClr val="dk1"/>
                </a:solidFill>
              </a:rPr>
              <a:t>Randoop</a:t>
            </a:r>
            <a:r>
              <a:rPr lang="en-US" sz="1000" dirty="0" smtClean="0">
                <a:solidFill>
                  <a:schemeClr val="dk1"/>
                </a:solidFill>
              </a:rPr>
              <a:t> </a:t>
            </a:r>
            <a:r>
              <a:rPr lang="en-US" sz="1000" dirty="0">
                <a:solidFill>
                  <a:schemeClr val="dk1"/>
                </a:solidFill>
              </a:rPr>
              <a:t>also discovered 8 methods in the </a:t>
            </a:r>
            <a:r>
              <a:rPr lang="en-US" sz="1000" dirty="0" err="1">
                <a:solidFill>
                  <a:schemeClr val="dk1"/>
                </a:solidFill>
              </a:rPr>
              <a:t>.Net</a:t>
            </a:r>
            <a:r>
              <a:rPr lang="en-US" sz="1000" dirty="0">
                <a:solidFill>
                  <a:schemeClr val="dk1"/>
                </a:solidFill>
              </a:rPr>
              <a:t> framework that violate the reflexivity property of the equals method.</a:t>
            </a:r>
          </a:p>
          <a:p>
            <a:pPr lvl="0" algn="just">
              <a:lnSpc>
                <a:spcPct val="115000"/>
              </a:lnSpc>
            </a:pPr>
            <a:endParaRPr lang="en-US" sz="1000" dirty="0">
              <a:solidFill>
                <a:schemeClr val="dk1"/>
              </a:solidFill>
            </a:endParaRPr>
          </a:p>
          <a:p>
            <a:pPr lvl="0" algn="just">
              <a:lnSpc>
                <a:spcPct val="115000"/>
              </a:lnSpc>
            </a:pPr>
            <a:r>
              <a:rPr lang="en-US" sz="1000" dirty="0">
                <a:solidFill>
                  <a:schemeClr val="dk1"/>
                </a:solidFill>
              </a:rPr>
              <a:t>You can learn more about </a:t>
            </a:r>
            <a:r>
              <a:rPr lang="en-US" sz="1000" dirty="0" err="1">
                <a:solidFill>
                  <a:schemeClr val="dk1"/>
                </a:solidFill>
              </a:rPr>
              <a:t>Randoop</a:t>
            </a:r>
            <a:r>
              <a:rPr lang="en-US" sz="1000" dirty="0">
                <a:solidFill>
                  <a:schemeClr val="dk1"/>
                </a:solidFill>
              </a:rPr>
              <a:t> by reading a technical paper linked from the instructor notes.</a:t>
            </a:r>
          </a:p>
          <a:p>
            <a:pPr lvl="0" algn="just">
              <a:lnSpc>
                <a:spcPct val="115000"/>
              </a:lnSpc>
            </a:pPr>
            <a:endParaRPr lang="en-US" sz="1000" dirty="0">
              <a:solidFill>
                <a:schemeClr val="dk1"/>
              </a:solidFill>
            </a:endParaRPr>
          </a:p>
          <a:p>
            <a:pPr lvl="0" algn="just">
              <a:lnSpc>
                <a:spcPct val="115000"/>
              </a:lnSpc>
              <a:spcBef>
                <a:spcPts val="0"/>
              </a:spcBef>
              <a:buClr>
                <a:schemeClr val="dk1"/>
              </a:buClr>
              <a:buSzPct val="91666"/>
              <a:buFont typeface="Arial"/>
              <a:buNone/>
            </a:pPr>
            <a:r>
              <a:rPr lang="en-US" sz="1000" dirty="0">
                <a:solidFill>
                  <a:srgbClr val="FF0000"/>
                </a:solidFill>
              </a:rPr>
              <a:t>[http://</a:t>
            </a:r>
            <a:r>
              <a:rPr lang="en-US" sz="1000" dirty="0" err="1">
                <a:solidFill>
                  <a:srgbClr val="FF0000"/>
                </a:solidFill>
              </a:rPr>
              <a:t>research.microsoft.com</a:t>
            </a:r>
            <a:r>
              <a:rPr lang="en-US" sz="1000" dirty="0">
                <a:solidFill>
                  <a:srgbClr val="FF0000"/>
                </a:solidFill>
              </a:rPr>
              <a:t>/pubs/76578/</a:t>
            </a:r>
            <a:r>
              <a:rPr lang="en-US" sz="1000" dirty="0" err="1">
                <a:solidFill>
                  <a:srgbClr val="FF0000"/>
                </a:solidFill>
              </a:rPr>
              <a:t>randoop-tr.pdf</a:t>
            </a:r>
            <a:r>
              <a:rPr lang="en-US" sz="1000" dirty="0">
                <a:solidFill>
                  <a:srgbClr val="FF0000"/>
                </a:solidFill>
              </a:rPr>
              <a:t>]</a:t>
            </a:r>
          </a:p>
        </p:txBody>
      </p:sp>
      <p:sp>
        <p:nvSpPr>
          <p:cNvPr id="4" name="Slide Number Placeholder 3"/>
          <p:cNvSpPr>
            <a:spLocks noGrp="1"/>
          </p:cNvSpPr>
          <p:nvPr>
            <p:ph type="sldNum" sz="quarter" idx="10"/>
          </p:nvPr>
        </p:nvSpPr>
        <p:spPr/>
        <p:txBody>
          <a:bodyPr/>
          <a:lstStyle/>
          <a:p>
            <a:fld id="{760B18EB-5D7C-5C41-915F-A72C0DD2FE1D}" type="slidenum">
              <a:rPr lang="en-US" smtClean="0"/>
              <a:t>40</a:t>
            </a:fld>
            <a:endParaRPr lang="en-US"/>
          </a:p>
        </p:txBody>
      </p:sp>
    </p:spTree>
    <p:extLst>
      <p:ext uri="{BB962C8B-B14F-4D97-AF65-F5344CB8AC3E}">
        <p14:creationId xmlns:p14="http://schemas.microsoft.com/office/powerpoint/2010/main" val="1174890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rgbClr val="FF0000"/>
                </a:solidFill>
              </a:rPr>
              <a:t>{QUIZ SLIDE}</a:t>
            </a:r>
          </a:p>
          <a:p>
            <a:pPr lvl="0" algn="just"/>
            <a:endParaRPr lang="en-US" sz="1000" dirty="0"/>
          </a:p>
          <a:p>
            <a:pPr lvl="0" algn="just"/>
            <a:r>
              <a:rPr lang="en-US" sz="1000" dirty="0"/>
              <a:t>Now let’s do a few quizzes so you can check your understanding of the </a:t>
            </a:r>
            <a:r>
              <a:rPr lang="en-US" sz="1000" dirty="0" err="1"/>
              <a:t>Randoop</a:t>
            </a:r>
            <a:r>
              <a:rPr lang="en-US" sz="1000" dirty="0"/>
              <a:t> algorithm.</a:t>
            </a:r>
          </a:p>
          <a:p>
            <a:pPr lvl="0" algn="just"/>
            <a:endParaRPr lang="en-US" sz="1000" dirty="0"/>
          </a:p>
          <a:p>
            <a:pPr lvl="0" algn="just"/>
            <a:r>
              <a:rPr lang="en-US" sz="1000" dirty="0"/>
              <a:t>For this quiz, let’s look at the </a:t>
            </a:r>
            <a:r>
              <a:rPr lang="en-US" sz="1000" dirty="0" err="1"/>
              <a:t>BinaryTree</a:t>
            </a:r>
            <a:r>
              <a:rPr lang="en-US" sz="1000" dirty="0"/>
              <a:t> class we considered earlier for </a:t>
            </a:r>
            <a:r>
              <a:rPr lang="en-US" sz="1000" dirty="0" err="1" smtClean="0"/>
              <a:t>Korat</a:t>
            </a:r>
            <a:r>
              <a:rPr lang="en-US" sz="1000" dirty="0" smtClean="0"/>
              <a:t>.  This </a:t>
            </a:r>
            <a:r>
              <a:rPr lang="en-US" sz="1000" dirty="0"/>
              <a:t>time, our API consists of three </a:t>
            </a:r>
            <a:r>
              <a:rPr lang="en-US" sz="1000" dirty="0" smtClean="0"/>
              <a:t>methods:</a:t>
            </a:r>
          </a:p>
          <a:p>
            <a:pPr lvl="0" algn="just"/>
            <a:endParaRPr lang="en-US" sz="1000" dirty="0" smtClean="0"/>
          </a:p>
          <a:p>
            <a:pPr marL="171450" lvl="0" indent="-171450" algn="just">
              <a:buFontTx/>
              <a:buChar char="-"/>
            </a:pPr>
            <a:r>
              <a:rPr lang="en-US" sz="1000" dirty="0" smtClean="0"/>
              <a:t>a </a:t>
            </a:r>
            <a:r>
              <a:rPr lang="en-US" sz="1000" dirty="0"/>
              <a:t>constructor for the </a:t>
            </a:r>
            <a:r>
              <a:rPr lang="en-US" sz="1000" dirty="0" err="1"/>
              <a:t>BinaryTree</a:t>
            </a:r>
            <a:r>
              <a:rPr lang="en-US" sz="1000" dirty="0"/>
              <a:t> class which takes as an argument a single Node (which becomes its root</a:t>
            </a:r>
            <a:r>
              <a:rPr lang="en-US" sz="1000" dirty="0" smtClean="0"/>
              <a:t>),</a:t>
            </a:r>
          </a:p>
          <a:p>
            <a:pPr marL="171450" lvl="0" indent="-171450" algn="just">
              <a:buFontTx/>
              <a:buChar char="-"/>
            </a:pPr>
            <a:r>
              <a:rPr lang="en-US" sz="1000" dirty="0" smtClean="0"/>
              <a:t>a </a:t>
            </a:r>
            <a:r>
              <a:rPr lang="en-US" sz="1000" dirty="0" err="1"/>
              <a:t>removeRoot</a:t>
            </a:r>
            <a:r>
              <a:rPr lang="en-US" sz="1000" dirty="0"/>
              <a:t> method for the </a:t>
            </a:r>
            <a:r>
              <a:rPr lang="en-US" sz="1000" dirty="0" err="1"/>
              <a:t>BinaryTree</a:t>
            </a:r>
            <a:r>
              <a:rPr lang="en-US" sz="1000" dirty="0"/>
              <a:t> class which takes no arguments and returns a Node </a:t>
            </a:r>
            <a:r>
              <a:rPr lang="en-US" sz="1000" dirty="0" smtClean="0"/>
              <a:t>object, and</a:t>
            </a:r>
          </a:p>
          <a:p>
            <a:pPr marL="171450" lvl="0" indent="-171450" algn="just">
              <a:buFontTx/>
              <a:buChar char="-"/>
            </a:pPr>
            <a:r>
              <a:rPr lang="en-US" sz="1000" dirty="0" smtClean="0"/>
              <a:t>a constructor </a:t>
            </a:r>
            <a:r>
              <a:rPr lang="en-US" sz="1000" dirty="0"/>
              <a:t>for the Node class that takes two Nodes (which will become the left and right children of the newly created Node).</a:t>
            </a:r>
          </a:p>
          <a:p>
            <a:pPr lvl="0" algn="just"/>
            <a:endParaRPr lang="en-US" sz="1000" dirty="0" smtClean="0"/>
          </a:p>
          <a:p>
            <a:pPr lvl="0" algn="just"/>
            <a:r>
              <a:rPr lang="en-US" sz="1000" dirty="0" smtClean="0"/>
              <a:t>Note </a:t>
            </a:r>
            <a:r>
              <a:rPr lang="en-US" sz="1000" dirty="0"/>
              <a:t>that the </a:t>
            </a:r>
            <a:r>
              <a:rPr lang="en-US" sz="1000" dirty="0" err="1"/>
              <a:t>BinaryTree</a:t>
            </a:r>
            <a:r>
              <a:rPr lang="en-US" sz="1000" dirty="0"/>
              <a:t> constructor has an assert statement that ensures that the </a:t>
            </a:r>
            <a:r>
              <a:rPr lang="en-US" sz="1000" dirty="0" err="1"/>
              <a:t>BinaryTree</a:t>
            </a:r>
            <a:r>
              <a:rPr lang="en-US" sz="1000" dirty="0"/>
              <a:t> object is a valid representation of a binary </a:t>
            </a:r>
            <a:r>
              <a:rPr lang="en-US" sz="1000" dirty="0" smtClean="0"/>
              <a:t>tree (using </a:t>
            </a:r>
            <a:r>
              <a:rPr lang="en-US" sz="1000" dirty="0"/>
              <a:t>the </a:t>
            </a:r>
            <a:r>
              <a:rPr lang="en-US" sz="1000" dirty="0" err="1"/>
              <a:t>repOk</a:t>
            </a:r>
            <a:r>
              <a:rPr lang="en-US" sz="1000" dirty="0"/>
              <a:t> method we saw </a:t>
            </a:r>
            <a:r>
              <a:rPr lang="en-US" sz="1000" dirty="0" smtClean="0"/>
              <a:t>earlier) and </a:t>
            </a:r>
            <a:r>
              <a:rPr lang="en-US" sz="1000" dirty="0"/>
              <a:t>that the </a:t>
            </a:r>
            <a:r>
              <a:rPr lang="en-US" sz="1000" dirty="0" err="1"/>
              <a:t>removeRoot</a:t>
            </a:r>
            <a:r>
              <a:rPr lang="en-US" sz="1000" dirty="0"/>
              <a:t> method has an assert statement requiring that the root of the </a:t>
            </a:r>
            <a:r>
              <a:rPr lang="en-US" sz="1000" dirty="0" err="1"/>
              <a:t>BinaryTree</a:t>
            </a:r>
            <a:r>
              <a:rPr lang="en-US" sz="1000" dirty="0"/>
              <a:t> is not null.</a:t>
            </a:r>
          </a:p>
          <a:p>
            <a:pPr lvl="0" algn="just"/>
            <a:endParaRPr lang="en-US" sz="1000" dirty="0"/>
          </a:p>
          <a:p>
            <a:pPr lvl="0" algn="just"/>
            <a:r>
              <a:rPr lang="en-US" sz="1000" dirty="0"/>
              <a:t>For the quiz, write the smallest possible </a:t>
            </a:r>
            <a:r>
              <a:rPr lang="en-US" sz="1000" dirty="0" err="1"/>
              <a:t>Randoop</a:t>
            </a:r>
            <a:r>
              <a:rPr lang="en-US" sz="1000" dirty="0"/>
              <a:t> sequence creating a valid </a:t>
            </a:r>
            <a:r>
              <a:rPr lang="en-US" sz="1000" dirty="0" err="1"/>
              <a:t>BinaryTree</a:t>
            </a:r>
            <a:r>
              <a:rPr lang="en-US" sz="1000" dirty="0"/>
              <a:t> </a:t>
            </a:r>
            <a:r>
              <a:rPr lang="en-US" sz="1000" dirty="0" smtClean="0"/>
              <a:t>object.  Then</a:t>
            </a:r>
            <a:r>
              <a:rPr lang="en-US" sz="1000" dirty="0"/>
              <a:t>, decide how </a:t>
            </a:r>
            <a:r>
              <a:rPr lang="en-US" sz="1000" dirty="0" err="1"/>
              <a:t>Randoop</a:t>
            </a:r>
            <a:r>
              <a:rPr lang="en-US" sz="1000" dirty="0"/>
              <a:t> will classify the sequence: will it discard the sequence as illegal, output the sequence as a bug, or add the sequence to components?</a:t>
            </a:r>
          </a:p>
          <a:p>
            <a:pPr lvl="0"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41</a:t>
            </a:fld>
            <a:endParaRPr lang="en-US"/>
          </a:p>
        </p:txBody>
      </p:sp>
    </p:spTree>
    <p:extLst>
      <p:ext uri="{BB962C8B-B14F-4D97-AF65-F5344CB8AC3E}">
        <p14:creationId xmlns:p14="http://schemas.microsoft.com/office/powerpoint/2010/main" val="718378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rgbClr val="FF0000"/>
                </a:solidFill>
              </a:rPr>
              <a:t>{SOLUTION SLIDE}</a:t>
            </a:r>
          </a:p>
          <a:p>
            <a:pPr lvl="0" algn="just"/>
            <a:endParaRPr lang="en-US" sz="1000" dirty="0"/>
          </a:p>
          <a:p>
            <a:pPr lvl="0" algn="just"/>
            <a:r>
              <a:rPr lang="en-US" sz="1000" dirty="0"/>
              <a:t>The smallest sequence that can generate a </a:t>
            </a:r>
            <a:r>
              <a:rPr lang="en-US" sz="1000" dirty="0" err="1"/>
              <a:t>BinaryTree</a:t>
            </a:r>
            <a:r>
              <a:rPr lang="en-US" sz="1000" dirty="0"/>
              <a:t> object is to call the </a:t>
            </a:r>
            <a:r>
              <a:rPr lang="en-US" sz="1000" dirty="0" err="1"/>
              <a:t>BinaryTree</a:t>
            </a:r>
            <a:r>
              <a:rPr lang="en-US" sz="1000" dirty="0"/>
              <a:t> constructor with a null argument.</a:t>
            </a:r>
          </a:p>
          <a:p>
            <a:pPr lvl="0" algn="just"/>
            <a:endParaRPr lang="en-US" sz="1000" dirty="0"/>
          </a:p>
          <a:p>
            <a:pPr lvl="0" algn="just"/>
            <a:r>
              <a:rPr lang="en-US" sz="1000" dirty="0">
                <a:solidFill>
                  <a:schemeClr val="dk1"/>
                </a:solidFill>
              </a:rPr>
              <a:t>In the statement shown here, we directly used the null constant as an argument to the constructor of </a:t>
            </a:r>
            <a:r>
              <a:rPr lang="en-US" sz="1000" dirty="0" err="1" smtClean="0">
                <a:solidFill>
                  <a:schemeClr val="dk1"/>
                </a:solidFill>
              </a:rPr>
              <a:t>BinaryTree</a:t>
            </a:r>
            <a:r>
              <a:rPr lang="en-US" sz="1000" dirty="0" smtClean="0">
                <a:solidFill>
                  <a:schemeClr val="dk1"/>
                </a:solidFill>
              </a:rPr>
              <a:t>.  However</a:t>
            </a:r>
            <a:r>
              <a:rPr lang="en-US" sz="1000" dirty="0">
                <a:solidFill>
                  <a:schemeClr val="dk1"/>
                </a:solidFill>
              </a:rPr>
              <a:t>, if you recall the </a:t>
            </a:r>
            <a:r>
              <a:rPr lang="en-US" sz="1000" dirty="0" err="1">
                <a:solidFill>
                  <a:schemeClr val="dk1"/>
                </a:solidFill>
              </a:rPr>
              <a:t>Randoop</a:t>
            </a:r>
            <a:r>
              <a:rPr lang="en-US" sz="1000" dirty="0">
                <a:solidFill>
                  <a:schemeClr val="dk1"/>
                </a:solidFill>
              </a:rPr>
              <a:t> algorithm, it always uses a variable generated by some </a:t>
            </a:r>
            <a:r>
              <a:rPr lang="en-US" sz="1000" dirty="0" smtClean="0">
                <a:solidFill>
                  <a:schemeClr val="dk1"/>
                </a:solidFill>
              </a:rPr>
              <a:t>sequence.  </a:t>
            </a:r>
            <a:r>
              <a:rPr lang="en-US" sz="1000" dirty="0" smtClean="0"/>
              <a:t>If </a:t>
            </a:r>
            <a:r>
              <a:rPr lang="en-US" sz="1000" dirty="0"/>
              <a:t>we were to be pedantic, we would need to add an additional statement at the start of the test case that assigns the null constant to a Node variable </a:t>
            </a:r>
            <a:r>
              <a:rPr lang="en-US" sz="1000" dirty="0" smtClean="0"/>
              <a:t>v, and </a:t>
            </a:r>
            <a:r>
              <a:rPr lang="en-US" sz="1000" dirty="0"/>
              <a:t>then pass v as argument to the constructor of </a:t>
            </a:r>
            <a:r>
              <a:rPr lang="en-US" sz="1000" dirty="0" err="1"/>
              <a:t>BinaryTree</a:t>
            </a:r>
            <a:r>
              <a:rPr lang="en-US" sz="1000" dirty="0"/>
              <a:t>.</a:t>
            </a:r>
          </a:p>
          <a:p>
            <a:pPr lvl="0" algn="just"/>
            <a:endParaRPr lang="en-US" sz="1000" dirty="0"/>
          </a:p>
          <a:p>
            <a:pPr lvl="0" algn="just"/>
            <a:r>
              <a:rPr lang="en-US" sz="1000" dirty="0" smtClean="0">
                <a:solidFill>
                  <a:srgbClr val="FF0000"/>
                </a:solidFill>
              </a:rPr>
              <a:t>[Hand-write </a:t>
            </a:r>
            <a:r>
              <a:rPr lang="en-US" sz="1000" dirty="0">
                <a:solidFill>
                  <a:srgbClr val="FF0000"/>
                </a:solidFill>
              </a:rPr>
              <a:t>Node v = null and </a:t>
            </a:r>
            <a:r>
              <a:rPr lang="en-US" sz="1000" dirty="0" smtClean="0">
                <a:solidFill>
                  <a:srgbClr val="FF0000"/>
                </a:solidFill>
              </a:rPr>
              <a:t>replace the </a:t>
            </a:r>
            <a:r>
              <a:rPr lang="en-US" sz="1000" dirty="0">
                <a:solidFill>
                  <a:srgbClr val="FF0000"/>
                </a:solidFill>
              </a:rPr>
              <a:t>null in the </a:t>
            </a:r>
            <a:r>
              <a:rPr lang="en-US" sz="1000" dirty="0" smtClean="0">
                <a:solidFill>
                  <a:srgbClr val="FF0000"/>
                </a:solidFill>
              </a:rPr>
              <a:t>answer by v.]</a:t>
            </a:r>
            <a:endParaRPr lang="en-US" sz="1000" dirty="0">
              <a:solidFill>
                <a:srgbClr val="FF0000"/>
              </a:solidFill>
            </a:endParaRPr>
          </a:p>
          <a:p>
            <a:pPr lvl="0" algn="just"/>
            <a:endParaRPr lang="en-US" sz="1000" dirty="0">
              <a:solidFill>
                <a:srgbClr val="FF0000"/>
              </a:solidFill>
            </a:endParaRPr>
          </a:p>
          <a:p>
            <a:pPr lvl="0" algn="just"/>
            <a:r>
              <a:rPr lang="en-US" sz="1000" dirty="0">
                <a:solidFill>
                  <a:schemeClr val="dk1"/>
                </a:solidFill>
              </a:rPr>
              <a:t>After this sequence is generated, </a:t>
            </a:r>
            <a:r>
              <a:rPr lang="en-US" sz="1000" dirty="0" err="1">
                <a:solidFill>
                  <a:schemeClr val="dk1"/>
                </a:solidFill>
              </a:rPr>
              <a:t>Randoop</a:t>
            </a:r>
            <a:r>
              <a:rPr lang="en-US" sz="1000" dirty="0">
                <a:solidFill>
                  <a:schemeClr val="dk1"/>
                </a:solidFill>
              </a:rPr>
              <a:t> will classify it as a component for future </a:t>
            </a:r>
            <a:r>
              <a:rPr lang="en-US" sz="1000" dirty="0" smtClean="0">
                <a:solidFill>
                  <a:schemeClr val="dk1"/>
                </a:solidFill>
              </a:rPr>
              <a:t>use.  Recall </a:t>
            </a:r>
            <a:r>
              <a:rPr lang="en-US" sz="1000" dirty="0">
                <a:solidFill>
                  <a:schemeClr val="dk1"/>
                </a:solidFill>
              </a:rPr>
              <a:t>that a </a:t>
            </a:r>
            <a:r>
              <a:rPr lang="en-US" sz="1000" dirty="0" err="1">
                <a:solidFill>
                  <a:schemeClr val="dk1"/>
                </a:solidFill>
              </a:rPr>
              <a:t>BinaryTree</a:t>
            </a:r>
            <a:r>
              <a:rPr lang="en-US" sz="1000" dirty="0">
                <a:solidFill>
                  <a:schemeClr val="dk1"/>
                </a:solidFill>
              </a:rPr>
              <a:t> with a null root will pass the </a:t>
            </a:r>
            <a:r>
              <a:rPr lang="en-US" sz="1000" dirty="0" err="1">
                <a:solidFill>
                  <a:schemeClr val="dk1"/>
                </a:solidFill>
              </a:rPr>
              <a:t>repOk</a:t>
            </a:r>
            <a:r>
              <a:rPr lang="en-US" sz="1000" dirty="0">
                <a:solidFill>
                  <a:schemeClr val="dk1"/>
                </a:solidFill>
              </a:rPr>
              <a:t> check, so the assertion in the </a:t>
            </a:r>
            <a:r>
              <a:rPr lang="en-US" sz="1000" dirty="0" err="1">
                <a:solidFill>
                  <a:schemeClr val="dk1"/>
                </a:solidFill>
              </a:rPr>
              <a:t>BinaryTree</a:t>
            </a:r>
            <a:r>
              <a:rPr lang="en-US" sz="1000" dirty="0">
                <a:solidFill>
                  <a:schemeClr val="dk1"/>
                </a:solidFill>
              </a:rPr>
              <a:t> won’t fail; thus the sequence isn’t </a:t>
            </a:r>
            <a:r>
              <a:rPr lang="en-US" sz="1000" dirty="0" smtClean="0">
                <a:solidFill>
                  <a:schemeClr val="dk1"/>
                </a:solidFill>
              </a:rPr>
              <a:t>illegal.  Additionally</a:t>
            </a:r>
            <a:r>
              <a:rPr lang="en-US" sz="1000" dirty="0">
                <a:solidFill>
                  <a:schemeClr val="dk1"/>
                </a:solidFill>
              </a:rPr>
              <a:t>, any default or user-specified contracts on the final object created by this sequence will also succeed; thus the sequence is not output as a </a:t>
            </a:r>
            <a:r>
              <a:rPr lang="en-US" sz="1000" dirty="0" smtClean="0">
                <a:solidFill>
                  <a:schemeClr val="dk1"/>
                </a:solidFill>
              </a:rPr>
              <a:t>bug.  Hence</a:t>
            </a:r>
            <a:r>
              <a:rPr lang="en-US" sz="1000" dirty="0">
                <a:solidFill>
                  <a:schemeClr val="dk1"/>
                </a:solidFill>
              </a:rPr>
              <a:t>, </a:t>
            </a:r>
            <a:r>
              <a:rPr lang="en-US" sz="1000" dirty="0" err="1">
                <a:solidFill>
                  <a:schemeClr val="dk1"/>
                </a:solidFill>
              </a:rPr>
              <a:t>Randoop</a:t>
            </a:r>
            <a:r>
              <a:rPr lang="en-US" sz="1000" dirty="0">
                <a:solidFill>
                  <a:schemeClr val="dk1"/>
                </a:solidFill>
              </a:rPr>
              <a:t> will add the sequence to the set of components.</a:t>
            </a:r>
          </a:p>
          <a:p>
            <a:pPr lvl="0" algn="just">
              <a:buClr>
                <a:schemeClr val="dk1"/>
              </a:buClr>
              <a:buSzPct val="91666"/>
            </a:pPr>
            <a:endParaRPr lang="en-US" sz="1000" dirty="0">
              <a:solidFill>
                <a:schemeClr val="dk1"/>
              </a:solidFill>
            </a:endParaRPr>
          </a:p>
        </p:txBody>
      </p:sp>
      <p:sp>
        <p:nvSpPr>
          <p:cNvPr id="4" name="Slide Number Placeholder 3"/>
          <p:cNvSpPr>
            <a:spLocks noGrp="1"/>
          </p:cNvSpPr>
          <p:nvPr>
            <p:ph type="sldNum" sz="quarter" idx="10"/>
          </p:nvPr>
        </p:nvSpPr>
        <p:spPr/>
        <p:txBody>
          <a:bodyPr/>
          <a:lstStyle/>
          <a:p>
            <a:fld id="{760B18EB-5D7C-5C41-915F-A72C0DD2FE1D}" type="slidenum">
              <a:rPr lang="en-US" smtClean="0"/>
              <a:t>42</a:t>
            </a:fld>
            <a:endParaRPr lang="en-US"/>
          </a:p>
        </p:txBody>
      </p:sp>
    </p:spTree>
    <p:extLst>
      <p:ext uri="{BB962C8B-B14F-4D97-AF65-F5344CB8AC3E}">
        <p14:creationId xmlns:p14="http://schemas.microsoft.com/office/powerpoint/2010/main" val="297982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solidFill>
                  <a:srgbClr val="FF0000"/>
                </a:solidFill>
              </a:rPr>
              <a:t>{QUIZ SLIDE}</a:t>
            </a:r>
          </a:p>
          <a:p>
            <a:pPr lvl="0" algn="just"/>
            <a:endParaRPr lang="en-US" sz="1000" dirty="0">
              <a:solidFill>
                <a:schemeClr val="dk1"/>
              </a:solidFill>
            </a:endParaRPr>
          </a:p>
          <a:p>
            <a:pPr lvl="0" algn="just"/>
            <a:r>
              <a:rPr lang="en-US" sz="1000" dirty="0">
                <a:solidFill>
                  <a:schemeClr val="dk1"/>
                </a:solidFill>
              </a:rPr>
              <a:t>Next, write the smallest sequence that </a:t>
            </a:r>
            <a:r>
              <a:rPr lang="en-US" sz="1000" dirty="0" err="1">
                <a:solidFill>
                  <a:schemeClr val="dk1"/>
                </a:solidFill>
              </a:rPr>
              <a:t>Randoop</a:t>
            </a:r>
            <a:r>
              <a:rPr lang="en-US" sz="1000" dirty="0">
                <a:solidFill>
                  <a:schemeClr val="dk1"/>
                </a:solidFill>
              </a:rPr>
              <a:t> can generate which will violate the assertion in the </a:t>
            </a:r>
            <a:r>
              <a:rPr lang="en-US" sz="1000" dirty="0" err="1">
                <a:solidFill>
                  <a:schemeClr val="dk1"/>
                </a:solidFill>
              </a:rPr>
              <a:t>removeRoot</a:t>
            </a:r>
            <a:r>
              <a:rPr lang="en-US" sz="1000" dirty="0">
                <a:solidFill>
                  <a:schemeClr val="dk1"/>
                </a:solidFill>
              </a:rPr>
              <a:t>() method.</a:t>
            </a:r>
          </a:p>
          <a:p>
            <a:pPr lvl="0" algn="just"/>
            <a:endParaRPr lang="en-US" sz="1000" dirty="0">
              <a:solidFill>
                <a:schemeClr val="dk1"/>
              </a:solidFill>
            </a:endParaRPr>
          </a:p>
          <a:p>
            <a:pPr lvl="0" algn="just"/>
            <a:r>
              <a:rPr lang="en-US" sz="1000" dirty="0">
                <a:solidFill>
                  <a:schemeClr val="dk1"/>
                </a:solidFill>
              </a:rPr>
              <a:t>Then decide how </a:t>
            </a:r>
            <a:r>
              <a:rPr lang="en-US" sz="1000" dirty="0" err="1">
                <a:solidFill>
                  <a:schemeClr val="dk1"/>
                </a:solidFill>
              </a:rPr>
              <a:t>Randoop</a:t>
            </a:r>
            <a:r>
              <a:rPr lang="en-US" sz="1000" dirty="0">
                <a:solidFill>
                  <a:schemeClr val="dk1"/>
                </a:solidFill>
              </a:rPr>
              <a:t> will classify the sequence generated.</a:t>
            </a:r>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43</a:t>
            </a:fld>
            <a:endParaRPr lang="en-US"/>
          </a:p>
        </p:txBody>
      </p:sp>
    </p:spTree>
    <p:extLst>
      <p:ext uri="{BB962C8B-B14F-4D97-AF65-F5344CB8AC3E}">
        <p14:creationId xmlns:p14="http://schemas.microsoft.com/office/powerpoint/2010/main" val="18074741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buClr>
                <a:schemeClr val="dk1"/>
              </a:buClr>
              <a:buSzPct val="91666"/>
            </a:pPr>
            <a:r>
              <a:rPr lang="en-US" sz="1000" dirty="0" smtClean="0">
                <a:solidFill>
                  <a:srgbClr val="FF0000"/>
                </a:solidFill>
              </a:rPr>
              <a:t>{</a:t>
            </a:r>
            <a:r>
              <a:rPr lang="en-US" sz="1000" dirty="0">
                <a:solidFill>
                  <a:srgbClr val="FF0000"/>
                </a:solidFill>
              </a:rPr>
              <a:t>SOLUTION SLIDE}</a:t>
            </a:r>
          </a:p>
          <a:p>
            <a:pPr lvl="0" algn="just"/>
            <a:endParaRPr lang="en-US" sz="1000" dirty="0"/>
          </a:p>
          <a:p>
            <a:pPr lvl="0" algn="just"/>
            <a:r>
              <a:rPr lang="en-US" sz="1000" dirty="0"/>
              <a:t>Because the assert statement in </a:t>
            </a:r>
            <a:r>
              <a:rPr lang="en-US" sz="1000" dirty="0" err="1"/>
              <a:t>removeRoot</a:t>
            </a:r>
            <a:r>
              <a:rPr lang="en-US" sz="1000" dirty="0"/>
              <a:t>() fails only if the tree’s root is null, we must first create a </a:t>
            </a:r>
            <a:r>
              <a:rPr lang="en-US" sz="1000" dirty="0" err="1"/>
              <a:t>BinaryTree</a:t>
            </a:r>
            <a:r>
              <a:rPr lang="en-US" sz="1000" dirty="0"/>
              <a:t> with a null </a:t>
            </a:r>
            <a:r>
              <a:rPr lang="en-US" sz="1000" dirty="0" smtClean="0"/>
              <a:t>root.  And </a:t>
            </a:r>
            <a:r>
              <a:rPr lang="en-US" sz="1000" dirty="0"/>
              <a:t>then we call the </a:t>
            </a:r>
            <a:r>
              <a:rPr lang="en-US" sz="1000" dirty="0" err="1"/>
              <a:t>removeRoot</a:t>
            </a:r>
            <a:r>
              <a:rPr lang="en-US" sz="1000" dirty="0"/>
              <a:t>() method on that tree.</a:t>
            </a:r>
          </a:p>
          <a:p>
            <a:pPr lvl="0" algn="just"/>
            <a:endParaRPr lang="en-US" sz="1000" dirty="0"/>
          </a:p>
          <a:p>
            <a:pPr lvl="0" algn="just"/>
            <a:r>
              <a:rPr lang="en-US" sz="1000" dirty="0"/>
              <a:t>Indeed, this shows how </a:t>
            </a:r>
            <a:r>
              <a:rPr lang="en-US" sz="1000" dirty="0" err="1"/>
              <a:t>Randoop</a:t>
            </a:r>
            <a:r>
              <a:rPr lang="en-US" sz="1000" dirty="0"/>
              <a:t> can extend the sequence from the previous quiz which was added to the set of components.</a:t>
            </a:r>
          </a:p>
          <a:p>
            <a:pPr lvl="0" algn="just"/>
            <a:endParaRPr lang="en-US" sz="1000" dirty="0"/>
          </a:p>
          <a:p>
            <a:pPr lvl="0" algn="just"/>
            <a:r>
              <a:rPr lang="en-US" sz="1000" dirty="0"/>
              <a:t>Because the assert statement in </a:t>
            </a:r>
            <a:r>
              <a:rPr lang="en-US" sz="1000" dirty="0" err="1"/>
              <a:t>removeRoot</a:t>
            </a:r>
            <a:r>
              <a:rPr lang="en-US" sz="1000" dirty="0"/>
              <a:t>() is violated, though, </a:t>
            </a:r>
            <a:r>
              <a:rPr lang="en-US" sz="1000" dirty="0" err="1"/>
              <a:t>Randoop</a:t>
            </a:r>
            <a:r>
              <a:rPr lang="en-US" sz="1000" dirty="0"/>
              <a:t> will consider this sequence to be illegally violating a </a:t>
            </a:r>
            <a:r>
              <a:rPr lang="en-US" sz="1000" dirty="0" smtClean="0"/>
              <a:t>pre-condition and </a:t>
            </a:r>
            <a:r>
              <a:rPr lang="en-US" sz="1000" dirty="0"/>
              <a:t>therefore discard the sequence.</a:t>
            </a:r>
          </a:p>
          <a:p>
            <a:pPr lvl="0" algn="just"/>
            <a:endParaRPr lang="en-US" sz="1000" dirty="0"/>
          </a:p>
          <a:p>
            <a:pPr lvl="0" algn="just">
              <a:spcBef>
                <a:spcPts val="0"/>
              </a:spcBef>
              <a:buNone/>
            </a:pPr>
            <a:endParaRPr lang="en-US" sz="1000" dirty="0">
              <a:solidFill>
                <a:schemeClr val="dk1"/>
              </a:solidFill>
            </a:endParaRPr>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44</a:t>
            </a:fld>
            <a:endParaRPr lang="en-US"/>
          </a:p>
        </p:txBody>
      </p:sp>
    </p:spTree>
    <p:extLst>
      <p:ext uri="{BB962C8B-B14F-4D97-AF65-F5344CB8AC3E}">
        <p14:creationId xmlns:p14="http://schemas.microsoft.com/office/powerpoint/2010/main" val="19987642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solidFill>
                  <a:srgbClr val="FF0000"/>
                </a:solidFill>
              </a:rPr>
              <a:t>{QUIZ SLIDE}</a:t>
            </a:r>
          </a:p>
          <a:p>
            <a:pPr lvl="0" algn="just"/>
            <a:endParaRPr lang="en-US" sz="1000" dirty="0">
              <a:solidFill>
                <a:schemeClr val="dk1"/>
              </a:solidFill>
            </a:endParaRPr>
          </a:p>
          <a:p>
            <a:pPr lvl="0" algn="just"/>
            <a:r>
              <a:rPr lang="en-US" sz="1000" dirty="0">
                <a:solidFill>
                  <a:schemeClr val="dk1"/>
                </a:solidFill>
              </a:rPr>
              <a:t>Now, what’s the smallest sequence </a:t>
            </a:r>
            <a:r>
              <a:rPr lang="en-US" sz="1000" dirty="0" err="1">
                <a:solidFill>
                  <a:schemeClr val="dk1"/>
                </a:solidFill>
              </a:rPr>
              <a:t>Randoop</a:t>
            </a:r>
            <a:r>
              <a:rPr lang="en-US" sz="1000" dirty="0">
                <a:solidFill>
                  <a:schemeClr val="dk1"/>
                </a:solidFill>
              </a:rPr>
              <a:t> can generate which will violate the assertion in the </a:t>
            </a:r>
            <a:r>
              <a:rPr lang="en-US" sz="1000" dirty="0" err="1">
                <a:solidFill>
                  <a:schemeClr val="dk1"/>
                </a:solidFill>
              </a:rPr>
              <a:t>BinaryTree</a:t>
            </a:r>
            <a:r>
              <a:rPr lang="en-US" sz="1000" dirty="0">
                <a:solidFill>
                  <a:schemeClr val="dk1"/>
                </a:solidFill>
              </a:rPr>
              <a:t> constructor method</a:t>
            </a:r>
            <a:r>
              <a:rPr lang="en-US" sz="1000" dirty="0" smtClean="0">
                <a:solidFill>
                  <a:schemeClr val="dk1"/>
                </a:solidFill>
              </a:rPr>
              <a:t>?  (</a:t>
            </a:r>
            <a:r>
              <a:rPr lang="en-US" sz="1000" dirty="0">
                <a:solidFill>
                  <a:schemeClr val="dk1"/>
                </a:solidFill>
              </a:rPr>
              <a:t>The code for the </a:t>
            </a:r>
            <a:r>
              <a:rPr lang="en-US" sz="1000" dirty="0" err="1">
                <a:solidFill>
                  <a:schemeClr val="dk1"/>
                </a:solidFill>
              </a:rPr>
              <a:t>repOk</a:t>
            </a:r>
            <a:r>
              <a:rPr lang="en-US" sz="1000" dirty="0">
                <a:solidFill>
                  <a:schemeClr val="dk1"/>
                </a:solidFill>
              </a:rPr>
              <a:t>() method is given in the instructor notes if you need it as a reference.)</a:t>
            </a:r>
          </a:p>
          <a:p>
            <a:pPr lvl="0" algn="just"/>
            <a:endParaRPr lang="en-US" sz="1000" dirty="0">
              <a:solidFill>
                <a:schemeClr val="dk1"/>
              </a:solidFill>
            </a:endParaRPr>
          </a:p>
          <a:p>
            <a:pPr lvl="0" algn="just"/>
            <a:r>
              <a:rPr lang="en-US" sz="1000" dirty="0">
                <a:solidFill>
                  <a:schemeClr val="dk1"/>
                </a:solidFill>
              </a:rPr>
              <a:t>After writing this sequence, answer the following </a:t>
            </a:r>
            <a:r>
              <a:rPr lang="en-US" sz="1000" dirty="0" smtClean="0">
                <a:solidFill>
                  <a:schemeClr val="dk1"/>
                </a:solidFill>
              </a:rPr>
              <a:t>question: is </a:t>
            </a:r>
            <a:r>
              <a:rPr lang="en-US" sz="1000" dirty="0">
                <a:solidFill>
                  <a:schemeClr val="dk1"/>
                </a:solidFill>
              </a:rPr>
              <a:t>it possible for </a:t>
            </a:r>
            <a:r>
              <a:rPr lang="en-US" sz="1000" dirty="0" err="1">
                <a:solidFill>
                  <a:schemeClr val="dk1"/>
                </a:solidFill>
              </a:rPr>
              <a:t>Randoop</a:t>
            </a:r>
            <a:r>
              <a:rPr lang="en-US" sz="1000" dirty="0">
                <a:solidFill>
                  <a:schemeClr val="dk1"/>
                </a:solidFill>
              </a:rPr>
              <a:t> to create a </a:t>
            </a:r>
            <a:r>
              <a:rPr lang="en-US" sz="1000" dirty="0" err="1">
                <a:solidFill>
                  <a:schemeClr val="dk1"/>
                </a:solidFill>
              </a:rPr>
              <a:t>BinaryTree</a:t>
            </a:r>
            <a:r>
              <a:rPr lang="en-US" sz="1000" dirty="0">
                <a:solidFill>
                  <a:schemeClr val="dk1"/>
                </a:solidFill>
              </a:rPr>
              <a:t> object with a directed cycle using the given API?</a:t>
            </a:r>
          </a:p>
          <a:p>
            <a:pPr lvl="0" algn="just">
              <a:buClr>
                <a:schemeClr val="dk1"/>
              </a:buClr>
              <a:buSzPct val="91666"/>
            </a:pPr>
            <a:endParaRPr lang="en-US" sz="1000" dirty="0">
              <a:solidFill>
                <a:schemeClr val="dk1"/>
              </a:solidFill>
            </a:endParaRPr>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45</a:t>
            </a:fld>
            <a:endParaRPr lang="en-US"/>
          </a:p>
        </p:txBody>
      </p:sp>
    </p:spTree>
    <p:extLst>
      <p:ext uri="{BB962C8B-B14F-4D97-AF65-F5344CB8AC3E}">
        <p14:creationId xmlns:p14="http://schemas.microsoft.com/office/powerpoint/2010/main" val="4125706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rgbClr val="FF0000"/>
                </a:solidFill>
              </a:rPr>
              <a:t>{SOLUTION SLIDE}</a:t>
            </a:r>
          </a:p>
          <a:p>
            <a:pPr lvl="0" algn="just"/>
            <a:endParaRPr lang="en-US" sz="1000" dirty="0"/>
          </a:p>
          <a:p>
            <a:pPr lvl="0" algn="just"/>
            <a:r>
              <a:rPr lang="en-US" sz="1000" dirty="0"/>
              <a:t>The smallest linked structure that does not pass the </a:t>
            </a:r>
            <a:r>
              <a:rPr lang="en-US" sz="1000" dirty="0" err="1"/>
              <a:t>repOk</a:t>
            </a:r>
            <a:r>
              <a:rPr lang="en-US" sz="1000" dirty="0"/>
              <a:t> method is a single node which points to itself, </a:t>
            </a:r>
            <a:r>
              <a:rPr lang="en-US" sz="1000" dirty="0" smtClean="0"/>
              <a:t> but </a:t>
            </a:r>
            <a:r>
              <a:rPr lang="en-US" sz="1000" dirty="0"/>
              <a:t>it turns out that </a:t>
            </a:r>
            <a:r>
              <a:rPr lang="en-US" sz="1000" dirty="0" err="1"/>
              <a:t>Randoop</a:t>
            </a:r>
            <a:r>
              <a:rPr lang="en-US" sz="1000" dirty="0"/>
              <a:t> actually cannot create any cycles using this </a:t>
            </a:r>
            <a:r>
              <a:rPr lang="en-US" sz="1000" dirty="0" smtClean="0"/>
              <a:t>API.  This </a:t>
            </a:r>
            <a:r>
              <a:rPr lang="en-US" sz="1000" dirty="0"/>
              <a:t>is because a cycle would require some Node in the cycle to be passed as an argument to a previously created Node, </a:t>
            </a:r>
          </a:p>
          <a:p>
            <a:pPr lvl="0" algn="just"/>
            <a:r>
              <a:rPr lang="en-US" sz="1000" dirty="0"/>
              <a:t>but </a:t>
            </a:r>
            <a:r>
              <a:rPr lang="en-US" sz="1000" dirty="0" err="1"/>
              <a:t>Randoop</a:t>
            </a:r>
            <a:r>
              <a:rPr lang="en-US" sz="1000" dirty="0"/>
              <a:t> can only pass arguments which are components that have already been created in a previous sequence.</a:t>
            </a:r>
          </a:p>
          <a:p>
            <a:pPr lvl="0" algn="just"/>
            <a:endParaRPr lang="en-US" sz="1000" dirty="0"/>
          </a:p>
          <a:p>
            <a:pPr lvl="0" algn="just"/>
            <a:r>
              <a:rPr lang="en-US" sz="1000" dirty="0"/>
              <a:t>Therefore, in order to create a linked structure failing the </a:t>
            </a:r>
            <a:r>
              <a:rPr lang="en-US" sz="1000" dirty="0" err="1"/>
              <a:t>repOk</a:t>
            </a:r>
            <a:r>
              <a:rPr lang="en-US" sz="1000" dirty="0"/>
              <a:t> check, we need to create a structure with multiple directed paths to the same </a:t>
            </a:r>
            <a:r>
              <a:rPr lang="en-US" sz="1000" dirty="0" smtClean="0"/>
              <a:t>Node.  The </a:t>
            </a:r>
            <a:r>
              <a:rPr lang="en-US" sz="1000" dirty="0"/>
              <a:t>smallest such structure has a root node, both of whose children fields point the same </a:t>
            </a:r>
            <a:r>
              <a:rPr lang="en-US" sz="1000" dirty="0" smtClean="0"/>
              <a:t>node.  To </a:t>
            </a:r>
            <a:r>
              <a:rPr lang="en-US" sz="1000" dirty="0"/>
              <a:t>generate this structure in </a:t>
            </a:r>
            <a:r>
              <a:rPr lang="en-US" sz="1000" dirty="0" err="1"/>
              <a:t>Randoop</a:t>
            </a:r>
            <a:r>
              <a:rPr lang="en-US" sz="1000" dirty="0"/>
              <a:t>, three method </a:t>
            </a:r>
            <a:r>
              <a:rPr lang="en-US" sz="1000" dirty="0" smtClean="0"/>
              <a:t>calls are </a:t>
            </a:r>
            <a:r>
              <a:rPr lang="en-US" sz="1000" dirty="0"/>
              <a:t>necessary: one to create the child node, one to create the root node, and one to </a:t>
            </a:r>
            <a:r>
              <a:rPr lang="en-US" sz="1000" dirty="0" smtClean="0"/>
              <a:t>call the </a:t>
            </a:r>
            <a:r>
              <a:rPr lang="en-US" sz="1000" dirty="0" err="1"/>
              <a:t>BinaryTree</a:t>
            </a:r>
            <a:r>
              <a:rPr lang="en-US" sz="1000" dirty="0"/>
              <a:t> constructor that will fail the </a:t>
            </a:r>
            <a:r>
              <a:rPr lang="en-US" sz="1000" dirty="0" err="1"/>
              <a:t>repOk</a:t>
            </a:r>
            <a:r>
              <a:rPr lang="en-US" sz="1000" dirty="0"/>
              <a:t> assertion.</a:t>
            </a:r>
          </a:p>
        </p:txBody>
      </p:sp>
      <p:sp>
        <p:nvSpPr>
          <p:cNvPr id="4" name="Slide Number Placeholder 3"/>
          <p:cNvSpPr>
            <a:spLocks noGrp="1"/>
          </p:cNvSpPr>
          <p:nvPr>
            <p:ph type="sldNum" sz="quarter" idx="10"/>
          </p:nvPr>
        </p:nvSpPr>
        <p:spPr/>
        <p:txBody>
          <a:bodyPr/>
          <a:lstStyle/>
          <a:p>
            <a:fld id="{760B18EB-5D7C-5C41-915F-A72C0DD2FE1D}" type="slidenum">
              <a:rPr lang="en-US" smtClean="0"/>
              <a:t>46</a:t>
            </a:fld>
            <a:endParaRPr lang="en-US"/>
          </a:p>
        </p:txBody>
      </p:sp>
    </p:spTree>
    <p:extLst>
      <p:ext uri="{BB962C8B-B14F-4D97-AF65-F5344CB8AC3E}">
        <p14:creationId xmlns:p14="http://schemas.microsoft.com/office/powerpoint/2010/main" val="2070945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solidFill>
                  <a:srgbClr val="FF0000"/>
                </a:solidFill>
              </a:rPr>
              <a:t>{QUIZ SLIDE}</a:t>
            </a:r>
          </a:p>
          <a:p>
            <a:pPr lvl="0" algn="just">
              <a:buClr>
                <a:schemeClr val="dk1"/>
              </a:buClr>
              <a:buSzPct val="78571"/>
            </a:pPr>
            <a:endParaRPr lang="en-US" sz="1000" dirty="0">
              <a:solidFill>
                <a:schemeClr val="dk1"/>
              </a:solidFill>
            </a:endParaRPr>
          </a:p>
          <a:p>
            <a:pPr lvl="0" algn="just"/>
            <a:r>
              <a:rPr lang="en-US" sz="1000" dirty="0">
                <a:solidFill>
                  <a:schemeClr val="dk1"/>
                </a:solidFill>
              </a:rPr>
              <a:t>As we begin to wrap up this lesson, let’s take a moment to compare and contrast the two tools we have seen for automated test generation.</a:t>
            </a:r>
          </a:p>
          <a:p>
            <a:pPr lvl="0" algn="just"/>
            <a:endParaRPr lang="en-US" sz="1000" dirty="0" smtClean="0">
              <a:solidFill>
                <a:schemeClr val="dk1"/>
              </a:solidFill>
            </a:endParaRPr>
          </a:p>
          <a:p>
            <a:pPr lvl="0" algn="just"/>
            <a:r>
              <a:rPr lang="en-US" sz="1000" dirty="0" smtClean="0">
                <a:solidFill>
                  <a:schemeClr val="dk1"/>
                </a:solidFill>
              </a:rPr>
              <a:t>Identify </a:t>
            </a:r>
            <a:r>
              <a:rPr lang="en-US" sz="1000" dirty="0">
                <a:solidFill>
                  <a:schemeClr val="dk1"/>
                </a:solidFill>
              </a:rPr>
              <a:t>which of the following statements are true for each of Korat and </a:t>
            </a:r>
            <a:r>
              <a:rPr lang="en-US" sz="1000" dirty="0" err="1">
                <a:solidFill>
                  <a:schemeClr val="dk1"/>
                </a:solidFill>
              </a:rPr>
              <a:t>Randoop</a:t>
            </a:r>
            <a:r>
              <a:rPr lang="en-US" sz="1000" dirty="0">
                <a:solidFill>
                  <a:schemeClr val="dk1"/>
                </a:solidFill>
              </a:rPr>
              <a:t> by checking the appropriate boxes.</a:t>
            </a:r>
          </a:p>
          <a:p>
            <a:pPr lvl="0" algn="just"/>
            <a:endParaRPr lang="en-US" sz="1000" dirty="0">
              <a:solidFill>
                <a:schemeClr val="dk1"/>
              </a:solidFill>
            </a:endParaRPr>
          </a:p>
          <a:p>
            <a:pPr marL="171450" lvl="0" indent="-171450" algn="just">
              <a:buFontTx/>
              <a:buChar char="-"/>
            </a:pPr>
            <a:r>
              <a:rPr lang="en-US" sz="1000" dirty="0" smtClean="0">
                <a:solidFill>
                  <a:schemeClr val="dk1"/>
                </a:solidFill>
              </a:rPr>
              <a:t>Which </a:t>
            </a:r>
            <a:r>
              <a:rPr lang="en-US" sz="1000" dirty="0">
                <a:solidFill>
                  <a:schemeClr val="dk1"/>
                </a:solidFill>
              </a:rPr>
              <a:t>of the techniques uses type information to guide test </a:t>
            </a:r>
            <a:r>
              <a:rPr lang="en-US" sz="1000" dirty="0" smtClean="0">
                <a:solidFill>
                  <a:schemeClr val="dk1"/>
                </a:solidFill>
              </a:rPr>
              <a:t>generation?</a:t>
            </a:r>
          </a:p>
          <a:p>
            <a:pPr marL="171450" lvl="0" indent="-171450" algn="just">
              <a:buFontTx/>
              <a:buChar char="-"/>
            </a:pPr>
            <a:r>
              <a:rPr lang="en-US" sz="1000" dirty="0" smtClean="0">
                <a:solidFill>
                  <a:schemeClr val="dk1"/>
                </a:solidFill>
              </a:rPr>
              <a:t>Which </a:t>
            </a:r>
            <a:r>
              <a:rPr lang="en-US" sz="1000" dirty="0">
                <a:solidFill>
                  <a:schemeClr val="dk1"/>
                </a:solidFill>
              </a:rPr>
              <a:t>of the techniques generates new tests fully independently of past </a:t>
            </a:r>
            <a:r>
              <a:rPr lang="en-US" sz="1000" dirty="0" smtClean="0">
                <a:solidFill>
                  <a:schemeClr val="dk1"/>
                </a:solidFill>
              </a:rPr>
              <a:t>tests?</a:t>
            </a:r>
          </a:p>
          <a:p>
            <a:pPr marL="171450" lvl="0" indent="-171450" algn="just">
              <a:buFontTx/>
              <a:buChar char="-"/>
            </a:pPr>
            <a:r>
              <a:rPr lang="en-US" sz="1000" dirty="0" smtClean="0">
                <a:solidFill>
                  <a:schemeClr val="dk1"/>
                </a:solidFill>
              </a:rPr>
              <a:t>Which </a:t>
            </a:r>
            <a:r>
              <a:rPr lang="en-US" sz="1000" dirty="0">
                <a:solidFill>
                  <a:schemeClr val="dk1"/>
                </a:solidFill>
              </a:rPr>
              <a:t>of the techniques generates tests </a:t>
            </a:r>
            <a:r>
              <a:rPr lang="en-US" sz="1000" dirty="0" smtClean="0">
                <a:solidFill>
                  <a:schemeClr val="dk1"/>
                </a:solidFill>
              </a:rPr>
              <a:t>deterministically?</a:t>
            </a:r>
          </a:p>
          <a:p>
            <a:pPr marL="171450" lvl="0" indent="-171450" algn="just">
              <a:buFontTx/>
              <a:buChar char="-"/>
            </a:pPr>
            <a:r>
              <a:rPr lang="en-US" sz="1000" dirty="0" smtClean="0">
                <a:solidFill>
                  <a:schemeClr val="dk1"/>
                </a:solidFill>
              </a:rPr>
              <a:t>Which </a:t>
            </a:r>
            <a:r>
              <a:rPr lang="en-US" sz="1000" dirty="0">
                <a:solidFill>
                  <a:schemeClr val="dk1"/>
                </a:solidFill>
              </a:rPr>
              <a:t>of the techniques is suited to test sequences of </a:t>
            </a:r>
            <a:r>
              <a:rPr lang="en-US" sz="1000" dirty="0" smtClean="0">
                <a:solidFill>
                  <a:schemeClr val="dk1"/>
                </a:solidFill>
              </a:rPr>
              <a:t>methods?</a:t>
            </a:r>
          </a:p>
          <a:p>
            <a:pPr marL="171450" lvl="0" indent="-171450" algn="just">
              <a:buFontTx/>
              <a:buChar char="-"/>
            </a:pPr>
            <a:r>
              <a:rPr lang="en-US" sz="1000" dirty="0" smtClean="0">
                <a:solidFill>
                  <a:schemeClr val="dk1"/>
                </a:solidFill>
              </a:rPr>
              <a:t>And </a:t>
            </a:r>
            <a:r>
              <a:rPr lang="en-US" sz="1000" dirty="0">
                <a:solidFill>
                  <a:schemeClr val="dk1"/>
                </a:solidFill>
              </a:rPr>
              <a:t>which of the techniques avoids generating redundant tests?</a:t>
            </a:r>
          </a:p>
          <a:p>
            <a:pPr lvl="0" algn="just"/>
            <a:endParaRPr lang="en-US" sz="1000" dirty="0">
              <a:solidFill>
                <a:schemeClr val="dk1"/>
              </a:solidFill>
            </a:endParaRPr>
          </a:p>
        </p:txBody>
      </p:sp>
      <p:sp>
        <p:nvSpPr>
          <p:cNvPr id="4" name="Slide Number Placeholder 3"/>
          <p:cNvSpPr>
            <a:spLocks noGrp="1"/>
          </p:cNvSpPr>
          <p:nvPr>
            <p:ph type="sldNum" sz="quarter" idx="10"/>
          </p:nvPr>
        </p:nvSpPr>
        <p:spPr/>
        <p:txBody>
          <a:bodyPr/>
          <a:lstStyle/>
          <a:p>
            <a:fld id="{760B18EB-5D7C-5C41-915F-A72C0DD2FE1D}" type="slidenum">
              <a:rPr lang="en-US" smtClean="0"/>
              <a:t>47</a:t>
            </a:fld>
            <a:endParaRPr lang="en-US"/>
          </a:p>
        </p:txBody>
      </p:sp>
    </p:spTree>
    <p:extLst>
      <p:ext uri="{BB962C8B-B14F-4D97-AF65-F5344CB8AC3E}">
        <p14:creationId xmlns:p14="http://schemas.microsoft.com/office/powerpoint/2010/main" val="19664663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solidFill>
                  <a:srgbClr val="FF0000"/>
                </a:solidFill>
              </a:rPr>
              <a:t>{SOLUTION SLIDE}</a:t>
            </a:r>
          </a:p>
          <a:p>
            <a:pPr lvl="0" algn="just"/>
            <a:endParaRPr lang="en-US" sz="1000" dirty="0">
              <a:solidFill>
                <a:srgbClr val="FF0000"/>
              </a:solidFill>
            </a:endParaRPr>
          </a:p>
          <a:p>
            <a:pPr lvl="0" algn="just"/>
            <a:r>
              <a:rPr lang="en-US" sz="1000" dirty="0">
                <a:solidFill>
                  <a:schemeClr val="dk1"/>
                </a:solidFill>
              </a:rPr>
              <a:t>Both Korat and </a:t>
            </a:r>
            <a:r>
              <a:rPr lang="en-US" sz="1000" dirty="0" err="1">
                <a:solidFill>
                  <a:schemeClr val="dk1"/>
                </a:solidFill>
              </a:rPr>
              <a:t>Randoop</a:t>
            </a:r>
            <a:r>
              <a:rPr lang="en-US" sz="1000" dirty="0">
                <a:solidFill>
                  <a:schemeClr val="dk1"/>
                </a:solidFill>
              </a:rPr>
              <a:t> use type information to guide their test generation: Korat uses types to enumerate test cases and check for isomorphism, while </a:t>
            </a:r>
            <a:r>
              <a:rPr lang="en-US" sz="1000" dirty="0" err="1">
                <a:solidFill>
                  <a:schemeClr val="dk1"/>
                </a:solidFill>
              </a:rPr>
              <a:t>Randoop</a:t>
            </a:r>
            <a:r>
              <a:rPr lang="en-US" sz="1000" dirty="0">
                <a:solidFill>
                  <a:schemeClr val="dk1"/>
                </a:solidFill>
              </a:rPr>
              <a:t> uses types to determine which components to use in its sequence generation.</a:t>
            </a:r>
          </a:p>
          <a:p>
            <a:pPr lvl="0" algn="just"/>
            <a:endParaRPr lang="en-US" sz="1000" dirty="0">
              <a:solidFill>
                <a:schemeClr val="dk1"/>
              </a:solidFill>
            </a:endParaRPr>
          </a:p>
          <a:p>
            <a:pPr lvl="0" algn="just"/>
            <a:r>
              <a:rPr lang="en-US" sz="1000" dirty="0">
                <a:solidFill>
                  <a:schemeClr val="dk1"/>
                </a:solidFill>
              </a:rPr>
              <a:t>Neither technique generates a test independently of past tests: this is a characteristic of pure random testing.</a:t>
            </a:r>
          </a:p>
          <a:p>
            <a:pPr lvl="0" algn="just"/>
            <a:endParaRPr lang="en-US" sz="1000" dirty="0">
              <a:solidFill>
                <a:schemeClr val="dk1"/>
              </a:solidFill>
            </a:endParaRPr>
          </a:p>
          <a:p>
            <a:pPr lvl="0" algn="just"/>
            <a:r>
              <a:rPr lang="en-US" sz="1000" dirty="0">
                <a:solidFill>
                  <a:schemeClr val="dk1"/>
                </a:solidFill>
              </a:rPr>
              <a:t>Korat is a purely deterministic test generation technique, while </a:t>
            </a:r>
            <a:r>
              <a:rPr lang="en-US" sz="1000" dirty="0" err="1">
                <a:solidFill>
                  <a:schemeClr val="dk1"/>
                </a:solidFill>
              </a:rPr>
              <a:t>Randoop</a:t>
            </a:r>
            <a:r>
              <a:rPr lang="en-US" sz="1000" dirty="0">
                <a:solidFill>
                  <a:schemeClr val="dk1"/>
                </a:solidFill>
              </a:rPr>
              <a:t> uses an element of randomness.</a:t>
            </a:r>
          </a:p>
          <a:p>
            <a:pPr lvl="0" algn="just"/>
            <a:endParaRPr lang="en-US" sz="1000" dirty="0">
              <a:solidFill>
                <a:schemeClr val="dk1"/>
              </a:solidFill>
            </a:endParaRPr>
          </a:p>
          <a:p>
            <a:pPr lvl="0" algn="just"/>
            <a:r>
              <a:rPr lang="en-US" sz="1000" dirty="0" err="1">
                <a:solidFill>
                  <a:schemeClr val="dk1"/>
                </a:solidFill>
              </a:rPr>
              <a:t>Randoop</a:t>
            </a:r>
            <a:r>
              <a:rPr lang="en-US" sz="1000" dirty="0">
                <a:solidFill>
                  <a:schemeClr val="dk1"/>
                </a:solidFill>
              </a:rPr>
              <a:t> is suited for generating sequences of methods from an API, but recall that Korat is more suited to generating data structures (which may later be subjected to a sequence of calls from an API).</a:t>
            </a:r>
          </a:p>
          <a:p>
            <a:pPr lvl="0" algn="just"/>
            <a:endParaRPr lang="en-US" sz="1000" dirty="0">
              <a:solidFill>
                <a:schemeClr val="dk1"/>
              </a:solidFill>
            </a:endParaRPr>
          </a:p>
          <a:p>
            <a:pPr lvl="0" algn="just"/>
            <a:r>
              <a:rPr lang="en-US" sz="1000" dirty="0">
                <a:solidFill>
                  <a:schemeClr val="dk1"/>
                </a:solidFill>
              </a:rPr>
              <a:t>Finally, both tools avoid redundancy: Korat achieves this by checking newly generated structures for </a:t>
            </a:r>
            <a:r>
              <a:rPr lang="en-US" sz="1000" dirty="0" err="1">
                <a:solidFill>
                  <a:schemeClr val="dk1"/>
                </a:solidFill>
              </a:rPr>
              <a:t>isomorphisms</a:t>
            </a:r>
            <a:r>
              <a:rPr lang="en-US" sz="1000" dirty="0">
                <a:solidFill>
                  <a:schemeClr val="dk1"/>
                </a:solidFill>
              </a:rPr>
              <a:t> with previously generated structures, while </a:t>
            </a:r>
            <a:r>
              <a:rPr lang="en-US" sz="1000" dirty="0" err="1">
                <a:solidFill>
                  <a:schemeClr val="dk1"/>
                </a:solidFill>
              </a:rPr>
              <a:t>Randoop</a:t>
            </a:r>
            <a:r>
              <a:rPr lang="en-US" sz="1000" dirty="0">
                <a:solidFill>
                  <a:schemeClr val="dk1"/>
                </a:solidFill>
              </a:rPr>
              <a:t> does this through the heuristic of discarding test cases where the last object created had already been created in a previous test case.</a:t>
            </a:r>
          </a:p>
          <a:p>
            <a:pPr lvl="0" algn="just"/>
            <a:endParaRPr lang="en-US" sz="1000" dirty="0">
              <a:solidFill>
                <a:schemeClr val="dk1"/>
              </a:solidFill>
            </a:endParaRPr>
          </a:p>
        </p:txBody>
      </p:sp>
      <p:sp>
        <p:nvSpPr>
          <p:cNvPr id="4" name="Slide Number Placeholder 3"/>
          <p:cNvSpPr>
            <a:spLocks noGrp="1"/>
          </p:cNvSpPr>
          <p:nvPr>
            <p:ph type="sldNum" sz="quarter" idx="10"/>
          </p:nvPr>
        </p:nvSpPr>
        <p:spPr/>
        <p:txBody>
          <a:bodyPr/>
          <a:lstStyle/>
          <a:p>
            <a:fld id="{760B18EB-5D7C-5C41-915F-A72C0DD2FE1D}" type="slidenum">
              <a:rPr lang="en-US" smtClean="0"/>
              <a:t>48</a:t>
            </a:fld>
            <a:endParaRPr lang="en-US"/>
          </a:p>
        </p:txBody>
      </p:sp>
    </p:spTree>
    <p:extLst>
      <p:ext uri="{BB962C8B-B14F-4D97-AF65-F5344CB8AC3E}">
        <p14:creationId xmlns:p14="http://schemas.microsoft.com/office/powerpoint/2010/main" val="3255661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chemeClr val="dk1"/>
                </a:solidFill>
              </a:rPr>
              <a:t>In this lesson, you’ve learnt about two powerful test generation techniques in detail. Before we conclude, l</a:t>
            </a:r>
            <a:r>
              <a:rPr lang="en-US" sz="1000" dirty="0"/>
              <a:t>et’s take a moment to step back and look at the bigger picture of test generation.</a:t>
            </a:r>
          </a:p>
          <a:p>
            <a:pPr lvl="0" algn="just">
              <a:buClr>
                <a:schemeClr val="dk1"/>
              </a:buClr>
              <a:buSzPct val="91666"/>
            </a:pPr>
            <a:endParaRPr lang="en-US" sz="1000" dirty="0"/>
          </a:p>
          <a:p>
            <a:pPr lvl="0" algn="just">
              <a:buClr>
                <a:schemeClr val="dk1"/>
              </a:buClr>
              <a:buSzPct val="91666"/>
            </a:pPr>
            <a:r>
              <a:rPr lang="en-US" sz="1000" dirty="0"/>
              <a:t>One question that you may have considered in this lesson: both Korat and </a:t>
            </a:r>
            <a:r>
              <a:rPr lang="en-US" sz="1000" dirty="0" err="1"/>
              <a:t>Randoop</a:t>
            </a:r>
            <a:r>
              <a:rPr lang="en-US" sz="1000" dirty="0"/>
              <a:t> were tools invented in the 2000’s, but why didn’t automatic test generation become popular decades ago?</a:t>
            </a:r>
          </a:p>
          <a:p>
            <a:pPr lvl="0" algn="just">
              <a:buClr>
                <a:schemeClr val="dk1"/>
              </a:buClr>
              <a:buSzPct val="91666"/>
            </a:pPr>
            <a:endParaRPr lang="en-US" sz="1000" dirty="0"/>
          </a:p>
          <a:p>
            <a:pPr lvl="0" algn="just">
              <a:buClr>
                <a:schemeClr val="dk1"/>
              </a:buClr>
              <a:buSzPct val="91666"/>
            </a:pPr>
            <a:r>
              <a:rPr lang="en-US" sz="1000" dirty="0"/>
              <a:t>The most prominent reason for this delay is that earlier programming languages had weak-type </a:t>
            </a:r>
            <a:r>
              <a:rPr lang="en-US" sz="1000" dirty="0" smtClean="0"/>
              <a:t>systems, whereas </a:t>
            </a:r>
            <a:r>
              <a:rPr lang="en-US" sz="1000" dirty="0"/>
              <a:t>automated techniques rely heavily on type </a:t>
            </a:r>
            <a:r>
              <a:rPr lang="en-US" sz="1000" dirty="0" smtClean="0"/>
              <a:t>information.  Languages </a:t>
            </a:r>
            <a:r>
              <a:rPr lang="en-US" sz="1000" dirty="0"/>
              <a:t>such as C and Lisp just did not provide the needed types.</a:t>
            </a:r>
          </a:p>
          <a:p>
            <a:pPr lvl="0" algn="just">
              <a:buClr>
                <a:schemeClr val="dk1"/>
              </a:buClr>
              <a:buSzPct val="91666"/>
            </a:pPr>
            <a:endParaRPr lang="en-US" sz="1000" dirty="0"/>
          </a:p>
          <a:p>
            <a:pPr lvl="0" algn="just">
              <a:buClr>
                <a:schemeClr val="dk1"/>
              </a:buClr>
              <a:buSzPct val="91666"/>
            </a:pPr>
            <a:r>
              <a:rPr lang="en-US" sz="1000" dirty="0"/>
              <a:t>Contemporary, strongly typed languages such as Java and UML lend themselves better to test generation, because automated tools can exploit type information to eliminate illegal and redundant test cases and effectively prune the space of candidate tests.</a:t>
            </a:r>
          </a:p>
          <a:p>
            <a:pPr lvl="0"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49</a:t>
            </a:fld>
            <a:endParaRPr lang="en-US"/>
          </a:p>
        </p:txBody>
      </p:sp>
    </p:spTree>
    <p:extLst>
      <p:ext uri="{BB962C8B-B14F-4D97-AF65-F5344CB8AC3E}">
        <p14:creationId xmlns:p14="http://schemas.microsoft.com/office/powerpoint/2010/main" val="386539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t>One insight into automating test creation can come from thinking about small test </a:t>
            </a:r>
            <a:r>
              <a:rPr lang="en-US" sz="1000" dirty="0" smtClean="0"/>
              <a:t>cases.  In </a:t>
            </a:r>
            <a:r>
              <a:rPr lang="en-US" sz="1000" dirty="0"/>
              <a:t>practice, we often do a good job of catching bugs by testing all inputs up to some small size.</a:t>
            </a:r>
          </a:p>
          <a:p>
            <a:pPr lvl="0" algn="just"/>
            <a:endParaRPr lang="en-US" sz="1000" dirty="0"/>
          </a:p>
          <a:p>
            <a:pPr lvl="0" algn="just"/>
            <a:r>
              <a:rPr lang="en-US" sz="1000" dirty="0"/>
              <a:t>This can be expressed in what is called the “small test case” </a:t>
            </a:r>
            <a:r>
              <a:rPr lang="en-US" sz="1000" dirty="0" smtClean="0"/>
              <a:t>hypothesis: if </a:t>
            </a:r>
            <a:r>
              <a:rPr lang="en-US" sz="1000" dirty="0"/>
              <a:t>there is any test that causes the program to fail, then there is a small such test.</a:t>
            </a:r>
          </a:p>
          <a:p>
            <a:pPr lvl="0" algn="just"/>
            <a:endParaRPr lang="en-US" sz="1000" dirty="0"/>
          </a:p>
          <a:p>
            <a:pPr lvl="0" algn="just"/>
            <a:r>
              <a:rPr lang="en-US" sz="1000" dirty="0"/>
              <a:t>For example, if a list function works on lists of length 0, 1, 2, and 3, then it’s likely to work on lists of all </a:t>
            </a:r>
            <a:r>
              <a:rPr lang="en-US" sz="1000" dirty="0" smtClean="0"/>
              <a:t>sizes.  The </a:t>
            </a:r>
            <a:r>
              <a:rPr lang="en-US" sz="1000" dirty="0"/>
              <a:t>intuition behind this is that such a function is typically written in a manner that is oblivious to the length of the </a:t>
            </a:r>
            <a:r>
              <a:rPr lang="en-US" sz="1000" dirty="0" smtClean="0"/>
              <a:t>list.  For </a:t>
            </a:r>
            <a:r>
              <a:rPr lang="en-US" sz="1000" dirty="0"/>
              <a:t>instance, it is unlikely for a programmer to write such a function with a giant switch statement for lists of length 1, 2, 3, 4, etc.</a:t>
            </a:r>
          </a:p>
          <a:p>
            <a:pPr lvl="0" algn="just"/>
            <a:endParaRPr lang="en-US" sz="1000" dirty="0">
              <a:solidFill>
                <a:srgbClr val="FF0000"/>
              </a:solidFill>
            </a:endParaRPr>
          </a:p>
          <a:p>
            <a:pPr lvl="0" algn="just"/>
            <a:r>
              <a:rPr lang="en-US" sz="1000" dirty="0">
                <a:solidFill>
                  <a:schemeClr val="dk1"/>
                </a:solidFill>
              </a:rPr>
              <a:t>Recall that we made a similar assumption with respect to bug depth in testing multithreaded programs using </a:t>
            </a:r>
            <a:r>
              <a:rPr lang="en-US" sz="1000" dirty="0" smtClean="0">
                <a:solidFill>
                  <a:schemeClr val="dk1"/>
                </a:solidFill>
              </a:rPr>
              <a:t>fuzzing: if </a:t>
            </a:r>
            <a:r>
              <a:rPr lang="en-US" sz="1000" dirty="0">
                <a:solidFill>
                  <a:schemeClr val="dk1"/>
                </a:solidFill>
              </a:rPr>
              <a:t>there is a concurrency bug in a program, there is usually one with small depth (size 1 or 2</a:t>
            </a:r>
            <a:r>
              <a:rPr lang="en-US" sz="1000" dirty="0" smtClean="0">
                <a:solidFill>
                  <a:schemeClr val="dk1"/>
                </a:solidFill>
              </a:rPr>
              <a:t>).  Again</a:t>
            </a:r>
            <a:r>
              <a:rPr lang="en-US" sz="1000" dirty="0">
                <a:solidFill>
                  <a:schemeClr val="dk1"/>
                </a:solidFill>
              </a:rPr>
              <a:t>, this led us to focus our testing on a smaller search space while maintaining good concurrency bug coverage.</a:t>
            </a:r>
          </a:p>
          <a:p>
            <a:pPr lvl="0" algn="just">
              <a:buClr>
                <a:schemeClr val="dk1"/>
              </a:buClr>
              <a:buSzPct val="91666"/>
            </a:pPr>
            <a:endParaRPr lang="en-US" sz="1000" dirty="0">
              <a:solidFill>
                <a:schemeClr val="dk1"/>
              </a:solidFill>
            </a:endParaRPr>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5</a:t>
            </a:fld>
            <a:endParaRPr lang="en-US"/>
          </a:p>
        </p:txBody>
      </p:sp>
    </p:spTree>
    <p:extLst>
      <p:ext uri="{BB962C8B-B14F-4D97-AF65-F5344CB8AC3E}">
        <p14:creationId xmlns:p14="http://schemas.microsoft.com/office/powerpoint/2010/main" val="12083262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buClr>
                <a:schemeClr val="dk1"/>
              </a:buClr>
              <a:buSzPct val="91666"/>
            </a:pPr>
            <a:r>
              <a:rPr lang="en-US" sz="1000" dirty="0"/>
              <a:t>Let’s wrap up with a summary of what we learned in this lesson.</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Automatic test generation is a good idea: it helps find bugs quickly, and it does not require writing or maintaining </a:t>
            </a:r>
            <a:r>
              <a:rPr lang="en-US" sz="1000" dirty="0" smtClean="0">
                <a:solidFill>
                  <a:schemeClr val="dk1"/>
                </a:solidFill>
              </a:rPr>
              <a:t>tests.  The </a:t>
            </a:r>
            <a:r>
              <a:rPr lang="en-US" sz="1000" dirty="0">
                <a:solidFill>
                  <a:schemeClr val="dk1"/>
                </a:solidFill>
              </a:rPr>
              <a:t>key to making it work efficiently is to avoid generating illegal and redundant tests.  If one is not careful, these kinds of </a:t>
            </a:r>
            <a:r>
              <a:rPr lang="en-US" sz="1000" dirty="0" smtClean="0">
                <a:solidFill>
                  <a:schemeClr val="dk1"/>
                </a:solidFill>
              </a:rPr>
              <a:t>tests dominate </a:t>
            </a:r>
            <a:r>
              <a:rPr lang="en-US" sz="1000" dirty="0">
                <a:solidFill>
                  <a:schemeClr val="dk1"/>
                </a:solidFill>
              </a:rPr>
              <a:t>the test generation process and make it ineffective.</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Even better, automatic test generation is possible to do today, at least for small units of a software </a:t>
            </a:r>
            <a:r>
              <a:rPr lang="en-US" sz="1000" dirty="0" smtClean="0">
                <a:solidFill>
                  <a:schemeClr val="dk1"/>
                </a:solidFill>
              </a:rPr>
              <a:t>system such </a:t>
            </a:r>
            <a:r>
              <a:rPr lang="en-US" sz="1000" dirty="0">
                <a:solidFill>
                  <a:schemeClr val="dk1"/>
                </a:solidFill>
              </a:rPr>
              <a:t>as a data structure or a library API that is written in a strongly typed language like Java.</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Finally, automatic test generation is being adopted in industry and is likely to become widespread in </a:t>
            </a:r>
            <a:r>
              <a:rPr lang="en-US" sz="1000" dirty="0" smtClean="0">
                <a:solidFill>
                  <a:schemeClr val="dk1"/>
                </a:solidFill>
              </a:rPr>
              <a:t>future, especially </a:t>
            </a:r>
            <a:r>
              <a:rPr lang="en-US" sz="1000" dirty="0">
                <a:solidFill>
                  <a:schemeClr val="dk1"/>
                </a:solidFill>
              </a:rPr>
              <a:t>in targeting specific kinds of bugs such as security bugs or concurrency bugs, and specific classes of </a:t>
            </a:r>
            <a:r>
              <a:rPr lang="en-US" sz="1000" dirty="0" smtClean="0">
                <a:solidFill>
                  <a:schemeClr val="dk1"/>
                </a:solidFill>
              </a:rPr>
              <a:t>programs such </a:t>
            </a:r>
            <a:r>
              <a:rPr lang="en-US" sz="1000" dirty="0">
                <a:solidFill>
                  <a:schemeClr val="dk1"/>
                </a:solidFill>
              </a:rPr>
              <a:t>as mobile apps or device drivers.</a:t>
            </a:r>
          </a:p>
          <a:p>
            <a:pPr lvl="0" algn="just">
              <a:buClr>
                <a:schemeClr val="dk1"/>
              </a:buClr>
              <a:buSzPct val="91666"/>
            </a:pPr>
            <a:endParaRPr lang="en-US" sz="1000" dirty="0">
              <a:solidFill>
                <a:schemeClr val="dk1"/>
              </a:solidFill>
            </a:endParaRPr>
          </a:p>
        </p:txBody>
      </p:sp>
      <p:sp>
        <p:nvSpPr>
          <p:cNvPr id="4" name="Slide Number Placeholder 3"/>
          <p:cNvSpPr>
            <a:spLocks noGrp="1"/>
          </p:cNvSpPr>
          <p:nvPr>
            <p:ph type="sldNum" sz="quarter" idx="10"/>
          </p:nvPr>
        </p:nvSpPr>
        <p:spPr/>
        <p:txBody>
          <a:bodyPr/>
          <a:lstStyle/>
          <a:p>
            <a:fld id="{760B18EB-5D7C-5C41-915F-A72C0DD2FE1D}" type="slidenum">
              <a:rPr lang="en-US" smtClean="0"/>
              <a:t>50</a:t>
            </a:fld>
            <a:endParaRPr lang="en-US"/>
          </a:p>
        </p:txBody>
      </p:sp>
    </p:spTree>
    <p:extLst>
      <p:ext uri="{BB962C8B-B14F-4D97-AF65-F5344CB8AC3E}">
        <p14:creationId xmlns:p14="http://schemas.microsoft.com/office/powerpoint/2010/main" val="1269271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solidFill>
                  <a:schemeClr val="dk1"/>
                </a:solidFill>
              </a:rPr>
              <a:t>In order to systematically generate all test inputs </a:t>
            </a:r>
            <a:r>
              <a:rPr lang="en-US" sz="1000" dirty="0" err="1">
                <a:solidFill>
                  <a:schemeClr val="dk1"/>
                </a:solidFill>
              </a:rPr>
              <a:t>upto</a:t>
            </a:r>
            <a:r>
              <a:rPr lang="en-US" sz="1000" dirty="0">
                <a:solidFill>
                  <a:schemeClr val="dk1"/>
                </a:solidFill>
              </a:rPr>
              <a:t> a small size, Korat leverages knowledge of the type information of the input</a:t>
            </a:r>
            <a:r>
              <a:rPr lang="en-US" sz="1000" dirty="0" smtClean="0">
                <a:solidFill>
                  <a:schemeClr val="dk1"/>
                </a:solidFill>
              </a:rPr>
              <a:t>.  (</a:t>
            </a:r>
            <a:r>
              <a:rPr lang="en-US" sz="1000" dirty="0">
                <a:solidFill>
                  <a:schemeClr val="dk1"/>
                </a:solidFill>
              </a:rPr>
              <a:t>For this reason, we would consider Korat a white-box testing method.)</a:t>
            </a:r>
          </a:p>
          <a:p>
            <a:pPr lvl="0" algn="just"/>
            <a:endParaRPr lang="en-US" sz="1000" dirty="0">
              <a:solidFill>
                <a:schemeClr val="dk1"/>
              </a:solidFill>
            </a:endParaRPr>
          </a:p>
          <a:p>
            <a:pPr lvl="0" algn="just"/>
            <a:r>
              <a:rPr lang="en-US" sz="1000" dirty="0">
                <a:solidFill>
                  <a:schemeClr val="dk1"/>
                </a:solidFill>
              </a:rPr>
              <a:t>For instance, if we have a function that operates on a </a:t>
            </a:r>
            <a:r>
              <a:rPr lang="en-US" sz="1000" dirty="0" err="1">
                <a:solidFill>
                  <a:schemeClr val="dk1"/>
                </a:solidFill>
              </a:rPr>
              <a:t>BinaryTree</a:t>
            </a:r>
            <a:r>
              <a:rPr lang="en-US" sz="1000" dirty="0">
                <a:solidFill>
                  <a:schemeClr val="dk1"/>
                </a:solidFill>
              </a:rPr>
              <a:t> object, then Korat knows from the type of this object that it </a:t>
            </a:r>
            <a:r>
              <a:rPr lang="en-US" sz="1000" dirty="0" smtClean="0">
                <a:solidFill>
                  <a:schemeClr val="dk1"/>
                </a:solidFill>
              </a:rPr>
              <a:t>has a </a:t>
            </a:r>
            <a:r>
              <a:rPr lang="en-US" sz="1000" dirty="0">
                <a:solidFill>
                  <a:schemeClr val="dk1"/>
                </a:solidFill>
              </a:rPr>
              <a:t>root field that points to a Node object or null, and that each Node object has two other fields, each of which points to a Node object or null.</a:t>
            </a:r>
          </a:p>
          <a:p>
            <a:pPr lvl="0" algn="just"/>
            <a:endParaRPr lang="en-US" sz="1000" dirty="0">
              <a:solidFill>
                <a:schemeClr val="dk1"/>
              </a:solidFill>
            </a:endParaRPr>
          </a:p>
          <a:p>
            <a:pPr lvl="0" algn="just"/>
            <a:r>
              <a:rPr lang="en-US" sz="1000" dirty="0">
                <a:solidFill>
                  <a:schemeClr val="dk1"/>
                </a:solidFill>
              </a:rPr>
              <a:t>Thus, to generate a set of small test inputs, Korat need only enumerate all possible shapes of </a:t>
            </a:r>
            <a:r>
              <a:rPr lang="en-US" sz="1000" dirty="0" err="1">
                <a:solidFill>
                  <a:schemeClr val="dk1"/>
                </a:solidFill>
              </a:rPr>
              <a:t>BinaryTree</a:t>
            </a:r>
            <a:r>
              <a:rPr lang="en-US" sz="1000" dirty="0">
                <a:solidFill>
                  <a:schemeClr val="dk1"/>
                </a:solidFill>
              </a:rPr>
              <a:t> </a:t>
            </a:r>
            <a:r>
              <a:rPr lang="en-US" sz="1000" dirty="0" smtClean="0">
                <a:solidFill>
                  <a:schemeClr val="dk1"/>
                </a:solidFill>
              </a:rPr>
              <a:t>objects that </a:t>
            </a:r>
            <a:r>
              <a:rPr lang="en-US" sz="1000" dirty="0">
                <a:solidFill>
                  <a:schemeClr val="dk1"/>
                </a:solidFill>
              </a:rPr>
              <a:t>can be created from a fixed set of Node objects.</a:t>
            </a:r>
          </a:p>
        </p:txBody>
      </p:sp>
      <p:sp>
        <p:nvSpPr>
          <p:cNvPr id="4" name="Slide Number Placeholder 3"/>
          <p:cNvSpPr>
            <a:spLocks noGrp="1"/>
          </p:cNvSpPr>
          <p:nvPr>
            <p:ph type="sldNum" sz="quarter" idx="10"/>
          </p:nvPr>
        </p:nvSpPr>
        <p:spPr/>
        <p:txBody>
          <a:bodyPr/>
          <a:lstStyle/>
          <a:p>
            <a:fld id="{760B18EB-5D7C-5C41-915F-A72C0DD2FE1D}" type="slidenum">
              <a:rPr lang="en-US" smtClean="0"/>
              <a:t>6</a:t>
            </a:fld>
            <a:endParaRPr lang="en-US"/>
          </a:p>
        </p:txBody>
      </p:sp>
    </p:spTree>
    <p:extLst>
      <p:ext uri="{BB962C8B-B14F-4D97-AF65-F5344CB8AC3E}">
        <p14:creationId xmlns:p14="http://schemas.microsoft.com/office/powerpoint/2010/main" val="266621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t>Before we see how Korat enumerates such shapes, let’s look at the scheme that Korat uses to represent different shapes </a:t>
            </a:r>
            <a:r>
              <a:rPr lang="en-US" sz="1000" dirty="0" smtClean="0"/>
              <a:t>uniformly.  This </a:t>
            </a:r>
            <a:r>
              <a:rPr lang="en-US" sz="1000" dirty="0"/>
              <a:t>scheme lies at the heart of how Korat systematically and efficiently enumerates the shapes.</a:t>
            </a:r>
          </a:p>
          <a:p>
            <a:pPr lvl="0" algn="just"/>
            <a:r>
              <a:rPr lang="en-US" sz="1000" dirty="0"/>
              <a:t/>
            </a:r>
            <a:br>
              <a:rPr lang="en-US" sz="1000" dirty="0"/>
            </a:br>
            <a:r>
              <a:rPr lang="en-US" sz="1000" dirty="0"/>
              <a:t>To represent shapes, Korat arbitrarily orders all possible values of each field, assigning each a unique ID, and it arbitrarily orders all fields into a </a:t>
            </a:r>
            <a:r>
              <a:rPr lang="en-US" sz="1000" dirty="0" smtClean="0"/>
              <a:t>vector.  Each </a:t>
            </a:r>
            <a:r>
              <a:rPr lang="en-US" sz="1000" dirty="0"/>
              <a:t>shape then is simply an assignment of values to fields in the vector.</a:t>
            </a:r>
          </a:p>
          <a:p>
            <a:pPr lvl="0" algn="just"/>
            <a:endParaRPr lang="en-US" sz="1000" dirty="0">
              <a:solidFill>
                <a:srgbClr val="FF0000"/>
              </a:solidFill>
            </a:endParaRPr>
          </a:p>
          <a:p>
            <a:pPr lvl="0" algn="just"/>
            <a:r>
              <a:rPr lang="en-US" sz="1000" dirty="0"/>
              <a:t>Let’s look at our </a:t>
            </a:r>
            <a:r>
              <a:rPr lang="en-US" sz="1000" dirty="0" err="1"/>
              <a:t>BinaryTree</a:t>
            </a:r>
            <a:r>
              <a:rPr lang="en-US" sz="1000" dirty="0"/>
              <a:t> example to elucidate this </a:t>
            </a:r>
            <a:r>
              <a:rPr lang="en-US" sz="1000" dirty="0" smtClean="0"/>
              <a:t>concept.  Suppose </a:t>
            </a:r>
            <a:r>
              <a:rPr lang="en-US" sz="1000" dirty="0"/>
              <a:t>we wish to generate all possible binary trees of up to 3 nodes.</a:t>
            </a:r>
          </a:p>
          <a:p>
            <a:pPr lvl="0" algn="just"/>
            <a:endParaRPr lang="en-US" sz="1000" dirty="0"/>
          </a:p>
          <a:p>
            <a:pPr lvl="0" algn="just"/>
            <a:r>
              <a:rPr lang="en-US" sz="1000" dirty="0"/>
              <a:t>Let’s give unique identifiers N0, N1, and N2 to the three </a:t>
            </a:r>
            <a:r>
              <a:rPr lang="en-US" sz="1000" dirty="0" smtClean="0"/>
              <a:t>nodes.  Then</a:t>
            </a:r>
            <a:r>
              <a:rPr lang="en-US" sz="1000" dirty="0"/>
              <a:t>, the vector of fields contains 7 elements: a field for the root of the tree, and a </a:t>
            </a:r>
            <a:r>
              <a:rPr lang="en-US" sz="1000" dirty="0" smtClean="0"/>
              <a:t>field for </a:t>
            </a:r>
            <a:r>
              <a:rPr lang="en-US" sz="1000" dirty="0"/>
              <a:t>the left and right child of each of the three nodes.</a:t>
            </a:r>
          </a:p>
          <a:p>
            <a:pPr lvl="0" algn="just"/>
            <a:endParaRPr lang="en-US" sz="1000" dirty="0"/>
          </a:p>
          <a:p>
            <a:pPr lvl="0" algn="just"/>
            <a:r>
              <a:rPr lang="en-US" sz="1000" dirty="0"/>
              <a:t>Each of the boxes can contain either a null, N0, N1, or </a:t>
            </a:r>
            <a:r>
              <a:rPr lang="en-US" sz="1000" dirty="0" smtClean="0"/>
              <a:t>N2.  Each </a:t>
            </a:r>
            <a:r>
              <a:rPr lang="en-US" sz="1000" dirty="0"/>
              <a:t>possible assignment of these values results in a different input shape to </a:t>
            </a:r>
            <a:r>
              <a:rPr lang="en-US" sz="1000" dirty="0" smtClean="0"/>
              <a:t>test.  Let’s </a:t>
            </a:r>
            <a:r>
              <a:rPr lang="en-US" sz="1000" dirty="0"/>
              <a:t>do a quiz next to see how different assignments result in different shapes.</a:t>
            </a:r>
          </a:p>
          <a:p>
            <a:pPr lvl="0" algn="just">
              <a:spcBef>
                <a:spcPts val="0"/>
              </a:spcBef>
              <a:buNone/>
            </a:pPr>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7</a:t>
            </a:fld>
            <a:endParaRPr lang="en-US"/>
          </a:p>
        </p:txBody>
      </p:sp>
    </p:spTree>
    <p:extLst>
      <p:ext uri="{BB962C8B-B14F-4D97-AF65-F5344CB8AC3E}">
        <p14:creationId xmlns:p14="http://schemas.microsoft.com/office/powerpoint/2010/main" val="993553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solidFill>
                  <a:srgbClr val="FF0000"/>
                </a:solidFill>
              </a:rPr>
              <a:t>{QUIZ SLIDE</a:t>
            </a:r>
            <a:r>
              <a:rPr lang="en-US" sz="1000" dirty="0" smtClean="0">
                <a:solidFill>
                  <a:srgbClr val="FF0000"/>
                </a:solidFill>
              </a:rPr>
              <a:t>}</a:t>
            </a:r>
            <a:endParaRPr lang="en-US" sz="1000" dirty="0">
              <a:solidFill>
                <a:srgbClr val="FF0000"/>
              </a:solidFill>
            </a:endParaRPr>
          </a:p>
          <a:p>
            <a:pPr lvl="0" algn="just"/>
            <a:endParaRPr lang="en-US" sz="1000" dirty="0" smtClean="0"/>
          </a:p>
          <a:p>
            <a:pPr lvl="0" algn="just"/>
            <a:r>
              <a:rPr lang="en-US" sz="1000" dirty="0" smtClean="0"/>
              <a:t>This </a:t>
            </a:r>
            <a:r>
              <a:rPr lang="en-US" sz="1000" dirty="0"/>
              <a:t>quiz is </a:t>
            </a:r>
            <a:r>
              <a:rPr lang="en-US" sz="1000" dirty="0">
                <a:solidFill>
                  <a:schemeClr val="dk1"/>
                </a:solidFill>
              </a:rPr>
              <a:t>to ensure you understand how these vectors, called candidate vectors, correspond to concrete representations of objects.</a:t>
            </a:r>
          </a:p>
          <a:p>
            <a:pPr lvl="0" algn="just"/>
            <a:r>
              <a:rPr lang="en-US" sz="1000" dirty="0">
                <a:solidFill>
                  <a:schemeClr val="dk1"/>
                </a:solidFill>
              </a:rPr>
              <a:t> </a:t>
            </a:r>
          </a:p>
          <a:p>
            <a:pPr lvl="0" algn="just"/>
            <a:r>
              <a:rPr lang="en-US" sz="1000" dirty="0"/>
              <a:t>Here are two possible shapes of </a:t>
            </a:r>
            <a:r>
              <a:rPr lang="en-US" sz="1000" dirty="0" err="1"/>
              <a:t>BinaryTree</a:t>
            </a:r>
            <a:r>
              <a:rPr lang="en-US" sz="1000" dirty="0"/>
              <a:t> </a:t>
            </a:r>
            <a:r>
              <a:rPr lang="en-US" sz="1000" dirty="0" smtClean="0"/>
              <a:t>objects.  Fill </a:t>
            </a:r>
            <a:r>
              <a:rPr lang="en-US" sz="1000" dirty="0"/>
              <a:t>in the boxes in the candidate vectors with the correct value for each field</a:t>
            </a:r>
            <a:r>
              <a:rPr lang="en-US" sz="1000" dirty="0" smtClean="0"/>
              <a:t>.  (</a:t>
            </a:r>
            <a:r>
              <a:rPr lang="en-US" sz="1000" dirty="0"/>
              <a:t>Remember that you can also enter the word “null” into a field as appropriate.)</a:t>
            </a:r>
          </a:p>
          <a:p>
            <a:pPr lvl="0" algn="just">
              <a:spcBef>
                <a:spcPts val="0"/>
              </a:spcBef>
              <a:buNone/>
            </a:pPr>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8</a:t>
            </a:fld>
            <a:endParaRPr lang="en-US"/>
          </a:p>
        </p:txBody>
      </p:sp>
    </p:spTree>
    <p:extLst>
      <p:ext uri="{BB962C8B-B14F-4D97-AF65-F5344CB8AC3E}">
        <p14:creationId xmlns:p14="http://schemas.microsoft.com/office/powerpoint/2010/main" val="483295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rgbClr val="FF0000"/>
                </a:solidFill>
              </a:rPr>
              <a:t>{SOLUTION SLIDE</a:t>
            </a:r>
            <a:r>
              <a:rPr lang="en-US" sz="1000" dirty="0" smtClean="0">
                <a:solidFill>
                  <a:srgbClr val="FF0000"/>
                </a:solidFill>
              </a:rPr>
              <a:t>}</a:t>
            </a:r>
            <a:endParaRPr lang="en-US" sz="1000" dirty="0">
              <a:solidFill>
                <a:srgbClr val="FF0000"/>
              </a:solidFill>
            </a:endParaRPr>
          </a:p>
          <a:p>
            <a:pPr lvl="0" algn="just"/>
            <a:endParaRPr lang="en-US" sz="1000" dirty="0" smtClean="0">
              <a:solidFill>
                <a:schemeClr val="dk1"/>
              </a:solidFill>
            </a:endParaRPr>
          </a:p>
          <a:p>
            <a:pPr lvl="0" algn="just"/>
            <a:r>
              <a:rPr lang="en-US" sz="1000" dirty="0" smtClean="0">
                <a:solidFill>
                  <a:schemeClr val="dk1"/>
                </a:solidFill>
              </a:rPr>
              <a:t>Let’s </a:t>
            </a:r>
            <a:r>
              <a:rPr lang="en-US" sz="1000" dirty="0">
                <a:solidFill>
                  <a:schemeClr val="dk1"/>
                </a:solidFill>
              </a:rPr>
              <a:t>look at the solution.  For both trees, the root field points to node N0, and node N0’s left field points to node N1</a:t>
            </a:r>
            <a:r>
              <a:rPr lang="en-US" sz="1000" dirty="0" smtClean="0">
                <a:solidFill>
                  <a:schemeClr val="dk1"/>
                </a:solidFill>
              </a:rPr>
              <a:t>.</a:t>
            </a:r>
          </a:p>
          <a:p>
            <a:pPr lvl="0" algn="just"/>
            <a:endParaRPr lang="en-US" sz="1000" dirty="0">
              <a:solidFill>
                <a:schemeClr val="dk1"/>
              </a:solidFill>
            </a:endParaRPr>
          </a:p>
          <a:p>
            <a:pPr lvl="0" algn="just"/>
            <a:r>
              <a:rPr lang="en-US" sz="1000" dirty="0">
                <a:solidFill>
                  <a:schemeClr val="dk1"/>
                </a:solidFill>
              </a:rPr>
              <a:t>In the first tree, however, N0’s right field points to N2, while in the second tree, N0’s right field is null (since it has no right child).</a:t>
            </a:r>
          </a:p>
          <a:p>
            <a:pPr lvl="0" algn="just"/>
            <a:endParaRPr lang="en-US" sz="1000" dirty="0">
              <a:solidFill>
                <a:schemeClr val="dk1"/>
              </a:solidFill>
            </a:endParaRPr>
          </a:p>
          <a:p>
            <a:pPr lvl="0" algn="just"/>
            <a:r>
              <a:rPr lang="en-US" sz="1000" dirty="0">
                <a:solidFill>
                  <a:schemeClr val="dk1"/>
                </a:solidFill>
              </a:rPr>
              <a:t>In the first tree, both N1 and N2 have no children, so their left and right fields are all null</a:t>
            </a:r>
            <a:r>
              <a:rPr lang="en-US" sz="1000" dirty="0" smtClean="0">
                <a:solidFill>
                  <a:schemeClr val="dk1"/>
                </a:solidFill>
              </a:rPr>
              <a:t>.</a:t>
            </a:r>
          </a:p>
          <a:p>
            <a:pPr lvl="0" algn="just"/>
            <a:endParaRPr lang="en-US" sz="1000" dirty="0">
              <a:solidFill>
                <a:schemeClr val="dk1"/>
              </a:solidFill>
            </a:endParaRPr>
          </a:p>
          <a:p>
            <a:pPr lvl="0" algn="just"/>
            <a:r>
              <a:rPr lang="en-US" sz="1000" dirty="0">
                <a:solidFill>
                  <a:schemeClr val="dk1"/>
                </a:solidFill>
              </a:rPr>
              <a:t>Finally, in the second tree, N1 has a right child, N2; since there are no other edges in the tree, the remaining fields are all null.</a:t>
            </a:r>
          </a:p>
          <a:p>
            <a:pPr lvl="0" algn="just"/>
            <a:endParaRPr lang="en-US" sz="1000" dirty="0">
              <a:solidFill>
                <a:schemeClr val="dk1"/>
              </a:solidFill>
            </a:endParaRPr>
          </a:p>
        </p:txBody>
      </p:sp>
      <p:sp>
        <p:nvSpPr>
          <p:cNvPr id="4" name="Slide Number Placeholder 3"/>
          <p:cNvSpPr>
            <a:spLocks noGrp="1"/>
          </p:cNvSpPr>
          <p:nvPr>
            <p:ph type="sldNum" sz="quarter" idx="10"/>
          </p:nvPr>
        </p:nvSpPr>
        <p:spPr/>
        <p:txBody>
          <a:bodyPr/>
          <a:lstStyle/>
          <a:p>
            <a:fld id="{760B18EB-5D7C-5C41-915F-A72C0DD2FE1D}" type="slidenum">
              <a:rPr lang="en-US" smtClean="0"/>
              <a:t>9</a:t>
            </a:fld>
            <a:endParaRPr lang="en-US"/>
          </a:p>
        </p:txBody>
      </p:sp>
    </p:spTree>
    <p:extLst>
      <p:ext uri="{BB962C8B-B14F-4D97-AF65-F5344CB8AC3E}">
        <p14:creationId xmlns:p14="http://schemas.microsoft.com/office/powerpoint/2010/main" val="1732634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68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E47EE17B-1B61-B14B-94A9-5F56C60E8FED}" type="datetimeFigureOut">
              <a:rPr lang="en-US" smtClean="0"/>
              <a:t>12/29/16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C7985-6151-0E4A-B44C-CF7C2B0BD769}" type="slidenum">
              <a:rPr lang="en-US" smtClean="0"/>
              <a:t>‹#›</a:t>
            </a:fld>
            <a:endParaRPr lang="en-US"/>
          </a:p>
        </p:txBody>
      </p:sp>
    </p:spTree>
    <p:extLst>
      <p:ext uri="{BB962C8B-B14F-4D97-AF65-F5344CB8AC3E}">
        <p14:creationId xmlns:p14="http://schemas.microsoft.com/office/powerpoint/2010/main" val="877622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p:txBody>
          <a:bodyPr/>
          <a:lstStyle/>
          <a:p>
            <a:fld id="{E47EE17B-1B61-B14B-94A9-5F56C60E8FED}" type="datetimeFigureOut">
              <a:rPr lang="en-US" smtClean="0"/>
              <a:t>12/29/16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C7985-6151-0E4A-B44C-CF7C2B0BD769}" type="slidenum">
              <a:rPr lang="en-US" smtClean="0"/>
              <a:t>‹#›</a:t>
            </a:fld>
            <a:endParaRPr lang="en-US"/>
          </a:p>
        </p:txBody>
      </p:sp>
      <p:cxnSp>
        <p:nvCxnSpPr>
          <p:cNvPr id="8" name="Straight Connector 7"/>
          <p:cNvCxnSpPr/>
          <p:nvPr userDrawn="1"/>
        </p:nvCxnSpPr>
        <p:spPr>
          <a:xfrm>
            <a:off x="457200" y="1153038"/>
            <a:ext cx="82296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403949"/>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0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7EE17B-1B61-B14B-94A9-5F56C60E8FED}" type="datetimeFigureOut">
              <a:rPr lang="en-US" smtClean="0"/>
              <a:t>12/29/16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C7985-6151-0E4A-B44C-CF7C2B0BD769}" type="slidenum">
              <a:rPr lang="en-US" smtClean="0"/>
              <a:t>‹#›</a:t>
            </a:fld>
            <a:endParaRPr lang="en-US"/>
          </a:p>
        </p:txBody>
      </p:sp>
    </p:spTree>
    <p:extLst>
      <p:ext uri="{BB962C8B-B14F-4D97-AF65-F5344CB8AC3E}">
        <p14:creationId xmlns:p14="http://schemas.microsoft.com/office/powerpoint/2010/main" val="462885926"/>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66212"/>
            <a:ext cx="7772400" cy="1470025"/>
          </a:xfrm>
        </p:spPr>
        <p:txBody>
          <a:bodyPr/>
          <a:lstStyle/>
          <a:p>
            <a:r>
              <a:rPr lang="en-US" dirty="0">
                <a:ea typeface="Calibri Regular" charset="0"/>
                <a:cs typeface="Calibri Regular" charset="0"/>
                <a:sym typeface="Shadows Into Light"/>
              </a:rPr>
              <a:t>Automated Test Generation</a:t>
            </a:r>
            <a:endParaRPr lang="en-US" dirty="0"/>
          </a:p>
        </p:txBody>
      </p:sp>
      <p:sp>
        <p:nvSpPr>
          <p:cNvPr id="3" name="Subtitle 2"/>
          <p:cNvSpPr>
            <a:spLocks noGrp="1"/>
          </p:cNvSpPr>
          <p:nvPr>
            <p:ph type="subTitle" idx="1"/>
          </p:nvPr>
        </p:nvSpPr>
        <p:spPr>
          <a:xfrm>
            <a:off x="1139697" y="3763166"/>
            <a:ext cx="6966226" cy="2372791"/>
          </a:xfrm>
        </p:spPr>
        <p:txBody>
          <a:bodyPr>
            <a:noAutofit/>
          </a:bodyPr>
          <a:lstStyle/>
          <a:p>
            <a:r>
              <a:rPr lang="en-US" sz="3600" dirty="0" smtClean="0"/>
              <a:t>CS 6340</a:t>
            </a:r>
          </a:p>
        </p:txBody>
      </p:sp>
    </p:spTree>
    <p:extLst>
      <p:ext uri="{BB962C8B-B14F-4D97-AF65-F5344CB8AC3E}">
        <p14:creationId xmlns:p14="http://schemas.microsoft.com/office/powerpoint/2010/main" val="93532806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Shadows Into Light"/>
                <a:cs typeface="Shadows Into Light"/>
                <a:sym typeface="Shadows Into Light"/>
              </a:rPr>
              <a:t>A Simple Algorithm</a:t>
            </a:r>
            <a:endParaRPr lang="en-US" dirty="0"/>
          </a:p>
        </p:txBody>
      </p:sp>
      <p:sp>
        <p:nvSpPr>
          <p:cNvPr id="3" name="Content Placeholder 2"/>
          <p:cNvSpPr>
            <a:spLocks noGrp="1"/>
          </p:cNvSpPr>
          <p:nvPr>
            <p:ph idx="1"/>
          </p:nvPr>
        </p:nvSpPr>
        <p:spPr>
          <a:xfrm>
            <a:off x="457199" y="1600200"/>
            <a:ext cx="8441871" cy="4525963"/>
          </a:xfrm>
        </p:spPr>
        <p:txBody>
          <a:bodyPr>
            <a:normAutofit/>
          </a:bodyPr>
          <a:lstStyle/>
          <a:p>
            <a:pPr marL="533400" indent="-457200">
              <a:spcBef>
                <a:spcPts val="0"/>
              </a:spcBef>
              <a:buClr>
                <a:srgbClr val="000000"/>
              </a:buClr>
              <a:buSzPct val="100000"/>
            </a:pPr>
            <a:r>
              <a:rPr lang="en-US" dirty="0">
                <a:ea typeface="Shadows Into Light"/>
                <a:cs typeface="Shadows Into Light"/>
                <a:sym typeface="Shadows Into Light"/>
              </a:rPr>
              <a:t>User selects maximum input size </a:t>
            </a:r>
            <a:r>
              <a:rPr lang="en-US" dirty="0">
                <a:solidFill>
                  <a:srgbClr val="0000FF"/>
                </a:solidFill>
                <a:ea typeface="Shadows Into Light"/>
                <a:cs typeface="Shadows Into Light"/>
                <a:sym typeface="Shadows Into Light"/>
              </a:rPr>
              <a:t>k</a:t>
            </a:r>
          </a:p>
          <a:p>
            <a:pPr marL="457200" lvl="0" indent="-381000">
              <a:spcBef>
                <a:spcPts val="0"/>
              </a:spcBef>
              <a:buClr>
                <a:srgbClr val="000000"/>
              </a:buClr>
              <a:buSzPct val="100000"/>
              <a:buFont typeface="Shadows Into Light"/>
              <a:buChar char="●"/>
            </a:pPr>
            <a:endParaRPr lang="en-US" dirty="0">
              <a:ea typeface="Shadows Into Light"/>
              <a:cs typeface="Shadows Into Light"/>
              <a:sym typeface="Shadows Into Light"/>
            </a:endParaRPr>
          </a:p>
          <a:p>
            <a:pPr marL="533400" indent="-457200">
              <a:spcBef>
                <a:spcPts val="0"/>
              </a:spcBef>
              <a:buClr>
                <a:srgbClr val="000000"/>
              </a:buClr>
              <a:buSzPct val="100000"/>
            </a:pPr>
            <a:r>
              <a:rPr lang="en-US" dirty="0">
                <a:ea typeface="Shadows Into Light"/>
                <a:cs typeface="Shadows Into Light"/>
                <a:sym typeface="Shadows Into Light"/>
              </a:rPr>
              <a:t>Generate all possible inputs up to size </a:t>
            </a:r>
            <a:r>
              <a:rPr lang="en-US" dirty="0">
                <a:solidFill>
                  <a:srgbClr val="0000FF"/>
                </a:solidFill>
                <a:ea typeface="Shadows Into Light"/>
                <a:cs typeface="Shadows Into Light"/>
                <a:sym typeface="Shadows Into Light"/>
              </a:rPr>
              <a:t>k</a:t>
            </a:r>
          </a:p>
          <a:p>
            <a:pPr marL="457200" lvl="0" indent="-381000">
              <a:spcBef>
                <a:spcPts val="0"/>
              </a:spcBef>
              <a:buClr>
                <a:srgbClr val="000000"/>
              </a:buClr>
              <a:buSzPct val="100000"/>
              <a:buFont typeface="Shadows Into Light"/>
              <a:buChar char="●"/>
            </a:pPr>
            <a:endParaRPr lang="en-US" dirty="0">
              <a:ea typeface="Shadows Into Light"/>
              <a:cs typeface="Shadows Into Light"/>
              <a:sym typeface="Shadows Into Light"/>
            </a:endParaRPr>
          </a:p>
          <a:p>
            <a:pPr marL="533400" indent="-457200">
              <a:spcBef>
                <a:spcPts val="0"/>
              </a:spcBef>
              <a:buClr>
                <a:srgbClr val="000000"/>
              </a:buClr>
              <a:buSzPct val="100000"/>
            </a:pPr>
            <a:r>
              <a:rPr lang="en-US" dirty="0">
                <a:ea typeface="Shadows Into Light"/>
                <a:cs typeface="Shadows Into Light"/>
                <a:sym typeface="Shadows Into Light"/>
              </a:rPr>
              <a:t>Discard inputs where </a:t>
            </a:r>
            <a:r>
              <a:rPr lang="en-US" dirty="0">
                <a:solidFill>
                  <a:schemeClr val="accent6">
                    <a:lumMod val="75000"/>
                  </a:schemeClr>
                </a:solidFill>
                <a:ea typeface="Shadows Into Light"/>
                <a:cs typeface="Shadows Into Light"/>
                <a:sym typeface="Shadows Into Light"/>
              </a:rPr>
              <a:t>pre-condition</a:t>
            </a:r>
            <a:r>
              <a:rPr lang="en-US" dirty="0">
                <a:ea typeface="Shadows Into Light"/>
                <a:cs typeface="Shadows Into Light"/>
                <a:sym typeface="Shadows Into Light"/>
              </a:rPr>
              <a:t> is </a:t>
            </a:r>
            <a:r>
              <a:rPr lang="en-US" dirty="0">
                <a:solidFill>
                  <a:srgbClr val="0000FF"/>
                </a:solidFill>
                <a:ea typeface="Shadows Into Light"/>
                <a:cs typeface="Shadows Into Light"/>
                <a:sym typeface="Shadows Into Light"/>
              </a:rPr>
              <a:t>false</a:t>
            </a:r>
          </a:p>
          <a:p>
            <a:pPr marL="457200" lvl="0" indent="-381000">
              <a:spcBef>
                <a:spcPts val="0"/>
              </a:spcBef>
              <a:buClr>
                <a:srgbClr val="000000"/>
              </a:buClr>
              <a:buSzPct val="100000"/>
              <a:buFont typeface="Shadows Into Light"/>
              <a:buChar char="●"/>
            </a:pPr>
            <a:endParaRPr lang="en-US" dirty="0">
              <a:ea typeface="Shadows Into Light"/>
              <a:cs typeface="Shadows Into Light"/>
              <a:sym typeface="Shadows Into Light"/>
            </a:endParaRPr>
          </a:p>
          <a:p>
            <a:pPr marL="533400" indent="-457200">
              <a:spcBef>
                <a:spcPts val="0"/>
              </a:spcBef>
              <a:buClr>
                <a:srgbClr val="000000"/>
              </a:buClr>
              <a:buSzPct val="100000"/>
            </a:pPr>
            <a:r>
              <a:rPr lang="en-US" dirty="0">
                <a:ea typeface="Shadows Into Light"/>
                <a:cs typeface="Shadows Into Light"/>
                <a:sym typeface="Shadows Into Light"/>
              </a:rPr>
              <a:t>Run program on remaining inputs</a:t>
            </a:r>
          </a:p>
          <a:p>
            <a:pPr marL="457200" lvl="0" indent="-381000">
              <a:spcBef>
                <a:spcPts val="0"/>
              </a:spcBef>
              <a:buClr>
                <a:srgbClr val="000000"/>
              </a:buClr>
              <a:buSzPct val="100000"/>
              <a:buFont typeface="Shadows Into Light"/>
              <a:buChar char="●"/>
            </a:pPr>
            <a:endParaRPr lang="en-US" dirty="0">
              <a:ea typeface="Shadows Into Light"/>
              <a:cs typeface="Shadows Into Light"/>
              <a:sym typeface="Shadows Into Light"/>
            </a:endParaRPr>
          </a:p>
          <a:p>
            <a:pPr marL="533400" indent="-457200">
              <a:spcBef>
                <a:spcPts val="0"/>
              </a:spcBef>
              <a:buClr>
                <a:srgbClr val="000000"/>
              </a:buClr>
              <a:buSzPct val="100000"/>
            </a:pPr>
            <a:r>
              <a:rPr lang="en-US" dirty="0">
                <a:ea typeface="Shadows Into Light"/>
                <a:cs typeface="Shadows Into Light"/>
                <a:sym typeface="Shadows Into Light"/>
              </a:rPr>
              <a:t>Check results using </a:t>
            </a:r>
            <a:r>
              <a:rPr lang="en-US" dirty="0">
                <a:solidFill>
                  <a:schemeClr val="accent6">
                    <a:lumMod val="75000"/>
                  </a:schemeClr>
                </a:solidFill>
                <a:ea typeface="Shadows Into Light"/>
                <a:cs typeface="Shadows Into Light"/>
                <a:sym typeface="Shadows Into Light"/>
              </a:rPr>
              <a:t>post-condition</a:t>
            </a:r>
          </a:p>
        </p:txBody>
      </p:sp>
    </p:spTree>
    <p:extLst>
      <p:ext uri="{BB962C8B-B14F-4D97-AF65-F5344CB8AC3E}">
        <p14:creationId xmlns:p14="http://schemas.microsoft.com/office/powerpoint/2010/main" val="11498547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Calibri Regular" charset="0"/>
                <a:cs typeface="Calibri Regular" charset="0"/>
                <a:sym typeface="Shadows Into Light"/>
              </a:rPr>
              <a:t>QUIZ: Enumerating Shapes</a:t>
            </a:r>
            <a:endParaRPr lang="en-US" dirty="0"/>
          </a:p>
        </p:txBody>
      </p:sp>
      <p:sp>
        <p:nvSpPr>
          <p:cNvPr id="3" name="Content Placeholder 2"/>
          <p:cNvSpPr>
            <a:spLocks noGrp="1"/>
          </p:cNvSpPr>
          <p:nvPr>
            <p:ph idx="1"/>
          </p:nvPr>
        </p:nvSpPr>
        <p:spPr>
          <a:xfrm>
            <a:off x="473529" y="4996543"/>
            <a:ext cx="8229600" cy="1045029"/>
          </a:xfrm>
        </p:spPr>
        <p:txBody>
          <a:bodyPr>
            <a:normAutofit lnSpcReduction="10000"/>
          </a:bodyPr>
          <a:lstStyle/>
          <a:p>
            <a:pPr marL="0" indent="0">
              <a:buNone/>
            </a:pPr>
            <a:r>
              <a:rPr lang="en-US" dirty="0"/>
              <a:t>What is the total number of vectors of the above form?</a:t>
            </a:r>
          </a:p>
          <a:p>
            <a:endParaRPr lang="en-US" dirty="0"/>
          </a:p>
        </p:txBody>
      </p:sp>
      <p:sp>
        <p:nvSpPr>
          <p:cNvPr id="5" name="Content Placeholder 2"/>
          <p:cNvSpPr txBox="1">
            <a:spLocks/>
          </p:cNvSpPr>
          <p:nvPr/>
        </p:nvSpPr>
        <p:spPr>
          <a:xfrm>
            <a:off x="609600" y="1752600"/>
            <a:ext cx="8229600" cy="104502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Korat represents each input shape as a vector of the following form:</a:t>
            </a:r>
            <a:endParaRPr lang="en-US" dirty="0"/>
          </a:p>
        </p:txBody>
      </p:sp>
      <p:sp>
        <p:nvSpPr>
          <p:cNvPr id="6" name="Shape 202"/>
          <p:cNvSpPr txBox="1"/>
          <p:nvPr/>
        </p:nvSpPr>
        <p:spPr>
          <a:xfrm>
            <a:off x="1404845" y="2870540"/>
            <a:ext cx="5507100" cy="7266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indent="457200" rtl="0">
              <a:lnSpc>
                <a:spcPct val="115000"/>
              </a:lnSpc>
              <a:spcBef>
                <a:spcPts val="600"/>
              </a:spcBef>
              <a:buNone/>
            </a:pPr>
            <a:r>
              <a:rPr lang="en-US" sz="1600">
                <a:latin typeface="Consolas"/>
                <a:ea typeface="Consolas"/>
                <a:cs typeface="Consolas"/>
                <a:sym typeface="Consolas"/>
              </a:rPr>
              <a:t>        N0            N1            N2</a:t>
            </a:r>
            <a:br>
              <a:rPr lang="en-US" sz="1600">
                <a:latin typeface="Consolas"/>
                <a:ea typeface="Consolas"/>
                <a:cs typeface="Consolas"/>
                <a:sym typeface="Consolas"/>
              </a:rPr>
            </a:br>
            <a:r>
              <a:rPr lang="en-US" sz="1600">
                <a:latin typeface="Consolas"/>
                <a:ea typeface="Consolas"/>
                <a:cs typeface="Consolas"/>
                <a:sym typeface="Consolas"/>
              </a:rPr>
              <a:t>root    left  right   left  right   left  right</a:t>
            </a:r>
          </a:p>
        </p:txBody>
      </p:sp>
      <p:grpSp>
        <p:nvGrpSpPr>
          <p:cNvPr id="7" name="Shape 194"/>
          <p:cNvGrpSpPr/>
          <p:nvPr/>
        </p:nvGrpSpPr>
        <p:grpSpPr>
          <a:xfrm>
            <a:off x="1437670" y="3738110"/>
            <a:ext cx="5474432" cy="637663"/>
            <a:chOff x="526550" y="4005695"/>
            <a:chExt cx="5474432" cy="637663"/>
          </a:xfrm>
        </p:grpSpPr>
        <p:sp>
          <p:nvSpPr>
            <p:cNvPr id="9" name="Shape 195"/>
            <p:cNvSpPr/>
            <p:nvPr/>
          </p:nvSpPr>
          <p:spPr>
            <a:xfrm>
              <a:off x="526550" y="4009226"/>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lvl="0" indent="0" algn="ctr" rtl="0">
                <a:lnSpc>
                  <a:spcPct val="115000"/>
                </a:lnSpc>
                <a:spcBef>
                  <a:spcPts val="600"/>
                </a:spcBef>
                <a:buNone/>
              </a:pPr>
              <a:endParaRPr/>
            </a:p>
          </p:txBody>
        </p:sp>
        <p:sp>
          <p:nvSpPr>
            <p:cNvPr id="10" name="Shape 196"/>
            <p:cNvSpPr/>
            <p:nvPr/>
          </p:nvSpPr>
          <p:spPr>
            <a:xfrm>
              <a:off x="1353583"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a:p>
          </p:txBody>
        </p:sp>
        <p:sp>
          <p:nvSpPr>
            <p:cNvPr id="11" name="Shape 197"/>
            <p:cNvSpPr/>
            <p:nvPr/>
          </p:nvSpPr>
          <p:spPr>
            <a:xfrm>
              <a:off x="2147152"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a:p>
          </p:txBody>
        </p:sp>
        <p:sp>
          <p:nvSpPr>
            <p:cNvPr id="12" name="Shape 198"/>
            <p:cNvSpPr/>
            <p:nvPr/>
          </p:nvSpPr>
          <p:spPr>
            <a:xfrm>
              <a:off x="2930783"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a:p>
          </p:txBody>
        </p:sp>
        <p:sp>
          <p:nvSpPr>
            <p:cNvPr id="13" name="Shape 199"/>
            <p:cNvSpPr/>
            <p:nvPr/>
          </p:nvSpPr>
          <p:spPr>
            <a:xfrm>
              <a:off x="3738600"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a:p>
          </p:txBody>
        </p:sp>
        <p:sp>
          <p:nvSpPr>
            <p:cNvPr id="14" name="Shape 200"/>
            <p:cNvSpPr/>
            <p:nvPr/>
          </p:nvSpPr>
          <p:spPr>
            <a:xfrm>
              <a:off x="4532718" y="4012158"/>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a:p>
          </p:txBody>
        </p:sp>
        <p:sp>
          <p:nvSpPr>
            <p:cNvPr id="15" name="Shape 201"/>
            <p:cNvSpPr/>
            <p:nvPr/>
          </p:nvSpPr>
          <p:spPr>
            <a:xfrm>
              <a:off x="5354783" y="4012158"/>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a:p>
          </p:txBody>
        </p:sp>
      </p:grpSp>
      <p:sp>
        <p:nvSpPr>
          <p:cNvPr id="8" name="Shape 203"/>
          <p:cNvSpPr/>
          <p:nvPr/>
        </p:nvSpPr>
        <p:spPr>
          <a:xfrm>
            <a:off x="6727371" y="5537573"/>
            <a:ext cx="1453499" cy="503999"/>
          </a:xfrm>
          <a:prstGeom prst="rect">
            <a:avLst/>
          </a:prstGeom>
          <a:solidFill>
            <a:schemeClr val="lt2"/>
          </a:solidFill>
          <a:ln w="9525" cap="flat" cmpd="sng">
            <a:solidFill>
              <a:schemeClr val="dk2"/>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lnSpc>
                <a:spcPct val="115000"/>
              </a:lnSpc>
              <a:spcBef>
                <a:spcPts val="600"/>
              </a:spcBef>
              <a:buNone/>
            </a:pPr>
            <a:endParaRPr/>
          </a:p>
        </p:txBody>
      </p:sp>
    </p:spTree>
    <p:extLst>
      <p:ext uri="{BB962C8B-B14F-4D97-AF65-F5344CB8AC3E}">
        <p14:creationId xmlns:p14="http://schemas.microsoft.com/office/powerpoint/2010/main" val="31737656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Calibri Regular" charset="0"/>
                <a:cs typeface="Calibri Regular" charset="0"/>
                <a:sym typeface="Shadows Into Light"/>
              </a:rPr>
              <a:t>QUIZ: Enumerating Shapes</a:t>
            </a:r>
            <a:endParaRPr lang="en-US" dirty="0"/>
          </a:p>
        </p:txBody>
      </p:sp>
      <p:sp>
        <p:nvSpPr>
          <p:cNvPr id="3" name="Content Placeholder 2"/>
          <p:cNvSpPr>
            <a:spLocks noGrp="1"/>
          </p:cNvSpPr>
          <p:nvPr>
            <p:ph idx="1"/>
          </p:nvPr>
        </p:nvSpPr>
        <p:spPr>
          <a:xfrm>
            <a:off x="473529" y="4996543"/>
            <a:ext cx="8229600" cy="1045029"/>
          </a:xfrm>
        </p:spPr>
        <p:txBody>
          <a:bodyPr>
            <a:normAutofit lnSpcReduction="10000"/>
          </a:bodyPr>
          <a:lstStyle/>
          <a:p>
            <a:pPr marL="0" indent="0">
              <a:buNone/>
            </a:pPr>
            <a:r>
              <a:rPr lang="en-US" dirty="0"/>
              <a:t>What is the total number of vectors of the above form?</a:t>
            </a:r>
          </a:p>
          <a:p>
            <a:endParaRPr lang="en-US" dirty="0"/>
          </a:p>
        </p:txBody>
      </p:sp>
      <p:sp>
        <p:nvSpPr>
          <p:cNvPr id="5" name="Content Placeholder 2"/>
          <p:cNvSpPr txBox="1">
            <a:spLocks/>
          </p:cNvSpPr>
          <p:nvPr/>
        </p:nvSpPr>
        <p:spPr>
          <a:xfrm>
            <a:off x="609600" y="1752600"/>
            <a:ext cx="8229600" cy="104502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Korat represents each input shape as a vector of the following form:</a:t>
            </a:r>
            <a:endParaRPr lang="en-US" dirty="0"/>
          </a:p>
        </p:txBody>
      </p:sp>
      <p:sp>
        <p:nvSpPr>
          <p:cNvPr id="6" name="Shape 202"/>
          <p:cNvSpPr txBox="1"/>
          <p:nvPr/>
        </p:nvSpPr>
        <p:spPr>
          <a:xfrm>
            <a:off x="1404845" y="2870540"/>
            <a:ext cx="5507100" cy="7266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indent="457200" rtl="0">
              <a:lnSpc>
                <a:spcPct val="115000"/>
              </a:lnSpc>
              <a:spcBef>
                <a:spcPts val="600"/>
              </a:spcBef>
              <a:buNone/>
            </a:pPr>
            <a:r>
              <a:rPr lang="en-US" sz="1600">
                <a:latin typeface="Consolas"/>
                <a:ea typeface="Consolas"/>
                <a:cs typeface="Consolas"/>
                <a:sym typeface="Consolas"/>
              </a:rPr>
              <a:t>        N0            N1            N2</a:t>
            </a:r>
            <a:br>
              <a:rPr lang="en-US" sz="1600">
                <a:latin typeface="Consolas"/>
                <a:ea typeface="Consolas"/>
                <a:cs typeface="Consolas"/>
                <a:sym typeface="Consolas"/>
              </a:rPr>
            </a:br>
            <a:r>
              <a:rPr lang="en-US" sz="1600">
                <a:latin typeface="Consolas"/>
                <a:ea typeface="Consolas"/>
                <a:cs typeface="Consolas"/>
                <a:sym typeface="Consolas"/>
              </a:rPr>
              <a:t>root    left  right   left  right   left  right</a:t>
            </a:r>
          </a:p>
        </p:txBody>
      </p:sp>
      <p:grpSp>
        <p:nvGrpSpPr>
          <p:cNvPr id="7" name="Shape 194"/>
          <p:cNvGrpSpPr/>
          <p:nvPr/>
        </p:nvGrpSpPr>
        <p:grpSpPr>
          <a:xfrm>
            <a:off x="1437670" y="3738110"/>
            <a:ext cx="5474432" cy="637663"/>
            <a:chOff x="526550" y="4005695"/>
            <a:chExt cx="5474432" cy="637663"/>
          </a:xfrm>
        </p:grpSpPr>
        <p:sp>
          <p:nvSpPr>
            <p:cNvPr id="9" name="Shape 195"/>
            <p:cNvSpPr/>
            <p:nvPr/>
          </p:nvSpPr>
          <p:spPr>
            <a:xfrm>
              <a:off x="526550" y="4009226"/>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lvl="0" indent="0" algn="ctr" rtl="0">
                <a:lnSpc>
                  <a:spcPct val="115000"/>
                </a:lnSpc>
                <a:spcBef>
                  <a:spcPts val="600"/>
                </a:spcBef>
                <a:buNone/>
              </a:pPr>
              <a:endParaRPr/>
            </a:p>
          </p:txBody>
        </p:sp>
        <p:sp>
          <p:nvSpPr>
            <p:cNvPr id="10" name="Shape 196"/>
            <p:cNvSpPr/>
            <p:nvPr/>
          </p:nvSpPr>
          <p:spPr>
            <a:xfrm>
              <a:off x="1353583"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a:p>
          </p:txBody>
        </p:sp>
        <p:sp>
          <p:nvSpPr>
            <p:cNvPr id="11" name="Shape 197"/>
            <p:cNvSpPr/>
            <p:nvPr/>
          </p:nvSpPr>
          <p:spPr>
            <a:xfrm>
              <a:off x="2147152"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a:p>
          </p:txBody>
        </p:sp>
        <p:sp>
          <p:nvSpPr>
            <p:cNvPr id="12" name="Shape 198"/>
            <p:cNvSpPr/>
            <p:nvPr/>
          </p:nvSpPr>
          <p:spPr>
            <a:xfrm>
              <a:off x="2930783"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a:p>
          </p:txBody>
        </p:sp>
        <p:sp>
          <p:nvSpPr>
            <p:cNvPr id="13" name="Shape 199"/>
            <p:cNvSpPr/>
            <p:nvPr/>
          </p:nvSpPr>
          <p:spPr>
            <a:xfrm>
              <a:off x="3738600"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a:p>
          </p:txBody>
        </p:sp>
        <p:sp>
          <p:nvSpPr>
            <p:cNvPr id="14" name="Shape 200"/>
            <p:cNvSpPr/>
            <p:nvPr/>
          </p:nvSpPr>
          <p:spPr>
            <a:xfrm>
              <a:off x="4532718" y="4012158"/>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a:p>
          </p:txBody>
        </p:sp>
        <p:sp>
          <p:nvSpPr>
            <p:cNvPr id="15" name="Shape 201"/>
            <p:cNvSpPr/>
            <p:nvPr/>
          </p:nvSpPr>
          <p:spPr>
            <a:xfrm>
              <a:off x="5354783" y="4012158"/>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a:p>
          </p:txBody>
        </p:sp>
      </p:grpSp>
      <p:sp>
        <p:nvSpPr>
          <p:cNvPr id="8" name="Shape 203"/>
          <p:cNvSpPr/>
          <p:nvPr/>
        </p:nvSpPr>
        <p:spPr>
          <a:xfrm>
            <a:off x="6727371" y="5537573"/>
            <a:ext cx="1453499" cy="503999"/>
          </a:xfrm>
          <a:prstGeom prst="rect">
            <a:avLst/>
          </a:prstGeom>
          <a:solidFill>
            <a:schemeClr val="lt2"/>
          </a:solidFill>
          <a:ln w="9525" cap="flat" cmpd="sng">
            <a:solidFill>
              <a:schemeClr val="dk2"/>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a:lnSpc>
                <a:spcPct val="115000"/>
              </a:lnSpc>
              <a:spcBef>
                <a:spcPts val="600"/>
              </a:spcBef>
            </a:pPr>
            <a:r>
              <a:rPr lang="en-US" dirty="0"/>
              <a:t>16384</a:t>
            </a:r>
            <a:endParaRPr dirty="0"/>
          </a:p>
        </p:txBody>
      </p:sp>
    </p:spTree>
    <p:extLst>
      <p:ext uri="{BB962C8B-B14F-4D97-AF65-F5344CB8AC3E}">
        <p14:creationId xmlns:p14="http://schemas.microsoft.com/office/powerpoint/2010/main" val="5277010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Shadows Into Light"/>
                <a:cs typeface="Shadows Into Light"/>
                <a:sym typeface="Shadows Into Light"/>
              </a:rPr>
              <a:t>The General Case for Binary Trees</a:t>
            </a:r>
            <a:endParaRPr lang="en-US" dirty="0"/>
          </a:p>
        </p:txBody>
      </p:sp>
      <p:sp>
        <p:nvSpPr>
          <p:cNvPr id="3" name="Content Placeholder 2"/>
          <p:cNvSpPr>
            <a:spLocks noGrp="1"/>
          </p:cNvSpPr>
          <p:nvPr>
            <p:ph idx="1"/>
          </p:nvPr>
        </p:nvSpPr>
        <p:spPr>
          <a:xfrm>
            <a:off x="300042" y="1343021"/>
            <a:ext cx="8786805" cy="5229228"/>
          </a:xfrm>
        </p:spPr>
        <p:txBody>
          <a:bodyPr>
            <a:normAutofit lnSpcReduction="10000"/>
          </a:bodyPr>
          <a:lstStyle/>
          <a:p>
            <a:pPr marL="533400" indent="-457200">
              <a:spcBef>
                <a:spcPts val="0"/>
              </a:spcBef>
              <a:buClr>
                <a:srgbClr val="000000"/>
              </a:buClr>
              <a:buSzPct val="100000"/>
            </a:pPr>
            <a:r>
              <a:rPr lang="en-US" dirty="0">
                <a:ea typeface="Shadows Into Light"/>
                <a:cs typeface="Shadows Into Light"/>
                <a:sym typeface="Shadows Into Light"/>
              </a:rPr>
              <a:t>How many binary trees are there of size </a:t>
            </a:r>
            <a:r>
              <a:rPr lang="en-US" dirty="0">
                <a:solidFill>
                  <a:srgbClr val="0000FF"/>
                </a:solidFill>
                <a:ea typeface="Shadows Into Light"/>
                <a:cs typeface="Shadows Into Light"/>
                <a:sym typeface="Shadows Into Light"/>
              </a:rPr>
              <a:t>&lt;= k</a:t>
            </a:r>
            <a:r>
              <a:rPr lang="en-US" dirty="0">
                <a:ea typeface="Shadows Into Light"/>
                <a:cs typeface="Shadows Into Light"/>
                <a:sym typeface="Shadows Into Light"/>
              </a:rPr>
              <a:t>?</a:t>
            </a:r>
          </a:p>
          <a:p>
            <a:pPr marL="533400" indent="-457200">
              <a:spcBef>
                <a:spcPts val="0"/>
              </a:spcBef>
              <a:buClr>
                <a:srgbClr val="000000"/>
              </a:buClr>
              <a:buSzPct val="100000"/>
            </a:pPr>
            <a:endParaRPr lang="en-US" dirty="0">
              <a:ea typeface="Shadows Into Light"/>
              <a:cs typeface="Shadows Into Light"/>
              <a:sym typeface="Shadows Into Light"/>
            </a:endParaRPr>
          </a:p>
          <a:p>
            <a:pPr marL="533400" indent="-457200">
              <a:spcBef>
                <a:spcPts val="0"/>
              </a:spcBef>
              <a:buClr>
                <a:srgbClr val="000000"/>
              </a:buClr>
              <a:buSzPct val="100000"/>
            </a:pPr>
            <a:r>
              <a:rPr lang="en-US" dirty="0">
                <a:ea typeface="Shadows Into Light"/>
                <a:cs typeface="Shadows Into Light"/>
                <a:sym typeface="Shadows Into Light"/>
              </a:rPr>
              <a:t>Calculation:</a:t>
            </a:r>
          </a:p>
          <a:p>
            <a:pPr marL="933450" lvl="1" indent="-457200">
              <a:spcBef>
                <a:spcPts val="0"/>
              </a:spcBef>
              <a:buClr>
                <a:srgbClr val="000000"/>
              </a:buClr>
              <a:buSzPct val="100000"/>
            </a:pPr>
            <a:r>
              <a:rPr lang="en-US" dirty="0">
                <a:ea typeface="Shadows Into Light"/>
                <a:cs typeface="Shadows Into Light"/>
                <a:sym typeface="Shadows Into Light"/>
              </a:rPr>
              <a:t>A </a:t>
            </a:r>
            <a:r>
              <a:rPr lang="en-US" dirty="0" err="1">
                <a:latin typeface="Consolas" charset="0"/>
                <a:ea typeface="Consolas" charset="0"/>
                <a:cs typeface="Consolas" charset="0"/>
                <a:sym typeface="Shadows Into Light"/>
              </a:rPr>
              <a:t>BinaryTree</a:t>
            </a:r>
            <a:r>
              <a:rPr lang="en-US" dirty="0">
                <a:ea typeface="Shadows Into Light"/>
                <a:cs typeface="Shadows Into Light"/>
                <a:sym typeface="Shadows Into Light"/>
              </a:rPr>
              <a:t> object, </a:t>
            </a:r>
            <a:r>
              <a:rPr lang="en-US" dirty="0" err="1">
                <a:latin typeface="Consolas" charset="0"/>
                <a:ea typeface="Consolas" charset="0"/>
                <a:cs typeface="Consolas" charset="0"/>
                <a:sym typeface="Shadows Into Light"/>
              </a:rPr>
              <a:t>bt</a:t>
            </a:r>
            <a:endParaRPr lang="en-US" dirty="0">
              <a:latin typeface="Consolas" charset="0"/>
              <a:ea typeface="Consolas" charset="0"/>
              <a:cs typeface="Consolas" charset="0"/>
              <a:sym typeface="Shadows Into Light"/>
            </a:endParaRPr>
          </a:p>
          <a:p>
            <a:pPr marL="933450" lvl="1" indent="-457200">
              <a:spcBef>
                <a:spcPts val="0"/>
              </a:spcBef>
              <a:buClr>
                <a:srgbClr val="000000"/>
              </a:buClr>
              <a:buSzPct val="100000"/>
            </a:pPr>
            <a:r>
              <a:rPr lang="en-US" dirty="0">
                <a:solidFill>
                  <a:srgbClr val="0000FF"/>
                </a:solidFill>
                <a:ea typeface="Shadows Into Light"/>
                <a:cs typeface="Shadows Into Light"/>
                <a:sym typeface="Shadows Into Light"/>
              </a:rPr>
              <a:t>k</a:t>
            </a:r>
            <a:r>
              <a:rPr lang="en-US" dirty="0">
                <a:ea typeface="Shadows Into Light"/>
                <a:cs typeface="Shadows Into Light"/>
                <a:sym typeface="Shadows Into Light"/>
              </a:rPr>
              <a:t> </a:t>
            </a:r>
            <a:r>
              <a:rPr lang="en-US" dirty="0">
                <a:latin typeface="Consolas" charset="0"/>
                <a:ea typeface="Consolas" charset="0"/>
                <a:cs typeface="Consolas" charset="0"/>
                <a:sym typeface="Shadows Into Light"/>
              </a:rPr>
              <a:t>Node</a:t>
            </a:r>
            <a:r>
              <a:rPr lang="en-US" dirty="0">
                <a:ea typeface="Shadows Into Light"/>
                <a:cs typeface="Shadows Into Light"/>
                <a:sym typeface="Shadows Into Light"/>
              </a:rPr>
              <a:t> objects, </a:t>
            </a:r>
            <a:r>
              <a:rPr lang="en-US" dirty="0">
                <a:latin typeface="Consolas" charset="0"/>
                <a:ea typeface="Consolas" charset="0"/>
                <a:cs typeface="Consolas" charset="0"/>
                <a:sym typeface="Shadows Into Light"/>
              </a:rPr>
              <a:t>n0</a:t>
            </a:r>
            <a:r>
              <a:rPr lang="en-US" dirty="0">
                <a:ea typeface="Shadows Into Light"/>
                <a:cs typeface="Shadows Into Light"/>
                <a:sym typeface="Shadows Into Light"/>
              </a:rPr>
              <a:t>, </a:t>
            </a:r>
            <a:r>
              <a:rPr lang="en-US" dirty="0">
                <a:latin typeface="Consolas" charset="0"/>
                <a:ea typeface="Consolas" charset="0"/>
                <a:cs typeface="Consolas" charset="0"/>
                <a:sym typeface="Shadows Into Light"/>
              </a:rPr>
              <a:t>n1</a:t>
            </a:r>
            <a:r>
              <a:rPr lang="en-US" dirty="0">
                <a:ea typeface="Shadows Into Light"/>
                <a:cs typeface="Shadows Into Light"/>
                <a:sym typeface="Shadows Into Light"/>
              </a:rPr>
              <a:t>, </a:t>
            </a:r>
            <a:r>
              <a:rPr lang="en-US" dirty="0">
                <a:latin typeface="Consolas" charset="0"/>
                <a:ea typeface="Consolas" charset="0"/>
                <a:cs typeface="Consolas" charset="0"/>
                <a:sym typeface="Shadows Into Light"/>
              </a:rPr>
              <a:t>n2</a:t>
            </a:r>
            <a:r>
              <a:rPr lang="en-US" dirty="0">
                <a:ea typeface="Shadows Into Light"/>
                <a:cs typeface="Shadows Into Light"/>
                <a:sym typeface="Shadows Into Light"/>
              </a:rPr>
              <a:t>, … </a:t>
            </a:r>
          </a:p>
          <a:p>
            <a:pPr marL="933450" lvl="1" indent="-457200">
              <a:spcBef>
                <a:spcPts val="0"/>
              </a:spcBef>
              <a:buClr>
                <a:srgbClr val="000000"/>
              </a:buClr>
              <a:buSzPct val="100000"/>
            </a:pPr>
            <a:r>
              <a:rPr lang="en-US" dirty="0">
                <a:solidFill>
                  <a:srgbClr val="0000FF"/>
                </a:solidFill>
                <a:ea typeface="Shadows Into Light"/>
                <a:cs typeface="Shadows Into Light"/>
                <a:sym typeface="Shadows Into Light"/>
              </a:rPr>
              <a:t>2k+1</a:t>
            </a:r>
            <a:r>
              <a:rPr lang="en-US" dirty="0">
                <a:ea typeface="Shadows Into Light"/>
                <a:cs typeface="Shadows Into Light"/>
                <a:sym typeface="Shadows Into Light"/>
              </a:rPr>
              <a:t> Node pointers</a:t>
            </a:r>
          </a:p>
          <a:p>
            <a:pPr marL="1333500" lvl="2" indent="-457200">
              <a:spcBef>
                <a:spcPts val="0"/>
              </a:spcBef>
              <a:buClr>
                <a:srgbClr val="000000"/>
              </a:buClr>
              <a:buSzPct val="100000"/>
            </a:pPr>
            <a:r>
              <a:rPr lang="en-US" sz="2600" dirty="0">
                <a:latin typeface="Consolas" charset="0"/>
                <a:ea typeface="Consolas" charset="0"/>
                <a:cs typeface="Consolas" charset="0"/>
                <a:sym typeface="Shadows Into Light"/>
              </a:rPr>
              <a:t>root</a:t>
            </a:r>
            <a:r>
              <a:rPr lang="en-US" sz="2600" dirty="0">
                <a:ea typeface="Shadows Into Light"/>
                <a:cs typeface="Shadows Into Light"/>
                <a:sym typeface="Shadows Into Light"/>
              </a:rPr>
              <a:t> (for </a:t>
            </a:r>
            <a:r>
              <a:rPr lang="en-US" sz="2600" dirty="0" err="1">
                <a:latin typeface="Consolas" charset="0"/>
                <a:ea typeface="Consolas" charset="0"/>
                <a:cs typeface="Consolas" charset="0"/>
                <a:sym typeface="Shadows Into Light"/>
              </a:rPr>
              <a:t>bt</a:t>
            </a:r>
            <a:r>
              <a:rPr lang="en-US" sz="2600" dirty="0">
                <a:ea typeface="Shadows Into Light"/>
                <a:cs typeface="Shadows Into Light"/>
                <a:sym typeface="Shadows Into Light"/>
              </a:rPr>
              <a:t>)</a:t>
            </a:r>
          </a:p>
          <a:p>
            <a:pPr marL="1333500" lvl="2" indent="-457200">
              <a:spcBef>
                <a:spcPts val="0"/>
              </a:spcBef>
              <a:buClr>
                <a:srgbClr val="000000"/>
              </a:buClr>
              <a:buSzPct val="100000"/>
            </a:pPr>
            <a:r>
              <a:rPr lang="en-US" sz="2600" dirty="0">
                <a:latin typeface="Consolas" charset="0"/>
                <a:ea typeface="Consolas" charset="0"/>
                <a:cs typeface="Consolas" charset="0"/>
                <a:sym typeface="Shadows Into Light"/>
              </a:rPr>
              <a:t>left</a:t>
            </a:r>
            <a:r>
              <a:rPr lang="en-US" sz="2600" dirty="0">
                <a:ea typeface="Shadows Into Light"/>
                <a:cs typeface="Shadows Into Light"/>
                <a:sym typeface="Shadows Into Light"/>
              </a:rPr>
              <a:t>, </a:t>
            </a:r>
            <a:r>
              <a:rPr lang="en-US" sz="2600" dirty="0">
                <a:latin typeface="Consolas" charset="0"/>
                <a:ea typeface="Consolas" charset="0"/>
                <a:cs typeface="Consolas" charset="0"/>
                <a:sym typeface="Shadows Into Light"/>
              </a:rPr>
              <a:t>right</a:t>
            </a:r>
            <a:r>
              <a:rPr lang="en-US" sz="2600" dirty="0">
                <a:ea typeface="Shadows Into Light"/>
                <a:cs typeface="Shadows Into Light"/>
                <a:sym typeface="Shadows Into Light"/>
              </a:rPr>
              <a:t> (for each </a:t>
            </a:r>
            <a:r>
              <a:rPr lang="en-US" sz="2600" dirty="0">
                <a:latin typeface="Consolas" charset="0"/>
                <a:ea typeface="Consolas" charset="0"/>
                <a:cs typeface="Consolas" charset="0"/>
                <a:sym typeface="Shadows Into Light"/>
              </a:rPr>
              <a:t>Node</a:t>
            </a:r>
            <a:r>
              <a:rPr lang="en-US" sz="2600" dirty="0">
                <a:ea typeface="Shadows Into Light"/>
                <a:cs typeface="Shadows Into Light"/>
                <a:sym typeface="Shadows Into Light"/>
              </a:rPr>
              <a:t> object)</a:t>
            </a:r>
          </a:p>
          <a:p>
            <a:pPr marL="933450" lvl="1" indent="-457200">
              <a:spcBef>
                <a:spcPts val="0"/>
              </a:spcBef>
              <a:buClr>
                <a:srgbClr val="000000"/>
              </a:buClr>
              <a:buSzPct val="100000"/>
            </a:pPr>
            <a:r>
              <a:rPr lang="en-US" dirty="0">
                <a:solidFill>
                  <a:srgbClr val="0000FF"/>
                </a:solidFill>
                <a:ea typeface="Shadows Into Light"/>
                <a:cs typeface="Shadows Into Light"/>
                <a:sym typeface="Shadows Into Light"/>
              </a:rPr>
              <a:t>k+1</a:t>
            </a:r>
            <a:r>
              <a:rPr lang="en-US" dirty="0">
                <a:ea typeface="Shadows Into Light"/>
                <a:cs typeface="Shadows Into Light"/>
                <a:sym typeface="Shadows Into Light"/>
              </a:rPr>
              <a:t> possible values (</a:t>
            </a:r>
            <a:r>
              <a:rPr lang="en-US" dirty="0">
                <a:latin typeface="Consolas" charset="0"/>
                <a:ea typeface="Consolas" charset="0"/>
                <a:cs typeface="Consolas" charset="0"/>
                <a:sym typeface="Shadows Into Light"/>
              </a:rPr>
              <a:t>n0</a:t>
            </a:r>
            <a:r>
              <a:rPr lang="en-US" dirty="0">
                <a:ea typeface="Shadows Into Light"/>
                <a:cs typeface="Shadows Into Light"/>
                <a:sym typeface="Shadows Into Light"/>
              </a:rPr>
              <a:t>, </a:t>
            </a:r>
            <a:r>
              <a:rPr lang="en-US" dirty="0">
                <a:latin typeface="Consolas" charset="0"/>
                <a:ea typeface="Consolas" charset="0"/>
                <a:cs typeface="Consolas" charset="0"/>
                <a:sym typeface="Shadows Into Light"/>
              </a:rPr>
              <a:t>n1</a:t>
            </a:r>
            <a:r>
              <a:rPr lang="en-US" dirty="0">
                <a:ea typeface="Shadows Into Light"/>
                <a:cs typeface="Shadows Into Light"/>
                <a:sym typeface="Shadows Into Light"/>
              </a:rPr>
              <a:t>, </a:t>
            </a:r>
            <a:r>
              <a:rPr lang="en-US" dirty="0">
                <a:latin typeface="Consolas" charset="0"/>
                <a:ea typeface="Consolas" charset="0"/>
                <a:cs typeface="Consolas" charset="0"/>
                <a:sym typeface="Shadows Into Light"/>
              </a:rPr>
              <a:t>n2</a:t>
            </a:r>
            <a:r>
              <a:rPr lang="en-US" dirty="0">
                <a:ea typeface="Shadows Into Light"/>
                <a:cs typeface="Shadows Into Light"/>
                <a:sym typeface="Shadows Into Light"/>
              </a:rPr>
              <a:t>, … or </a:t>
            </a:r>
            <a:r>
              <a:rPr lang="en-US" dirty="0">
                <a:latin typeface="Consolas" charset="0"/>
                <a:ea typeface="Consolas" charset="0"/>
                <a:cs typeface="Consolas" charset="0"/>
                <a:sym typeface="Shadows Into Light"/>
              </a:rPr>
              <a:t>null</a:t>
            </a:r>
            <a:r>
              <a:rPr lang="en-US" dirty="0">
                <a:ea typeface="Shadows Into Light"/>
                <a:cs typeface="Shadows Into Light"/>
                <a:sym typeface="Shadows Into Light"/>
              </a:rPr>
              <a:t>) per pointer</a:t>
            </a:r>
          </a:p>
          <a:p>
            <a:pPr marL="533400" indent="-457200">
              <a:spcBef>
                <a:spcPts val="0"/>
              </a:spcBef>
              <a:buClr>
                <a:srgbClr val="000000"/>
              </a:buClr>
              <a:buSzPct val="100000"/>
            </a:pPr>
            <a:endParaRPr lang="en-US" dirty="0">
              <a:ea typeface="Shadows Into Light"/>
              <a:cs typeface="Shadows Into Light"/>
              <a:sym typeface="Shadows Into Light"/>
            </a:endParaRPr>
          </a:p>
          <a:p>
            <a:pPr marL="533400" indent="-457200">
              <a:spcBef>
                <a:spcPts val="0"/>
              </a:spcBef>
              <a:buClr>
                <a:srgbClr val="000000"/>
              </a:buClr>
              <a:buSzPct val="100000"/>
            </a:pPr>
            <a:r>
              <a:rPr lang="en-US" dirty="0">
                <a:solidFill>
                  <a:srgbClr val="0000FF"/>
                </a:solidFill>
                <a:ea typeface="Shadows Into Light"/>
                <a:cs typeface="Shadows Into Light"/>
                <a:sym typeface="Shadows Into Light"/>
              </a:rPr>
              <a:t>(k+1)^(2k+1)</a:t>
            </a:r>
            <a:r>
              <a:rPr lang="en-US" dirty="0">
                <a:ea typeface="Shadows Into Light"/>
                <a:cs typeface="Shadows Into Light"/>
                <a:sym typeface="Shadows Into Light"/>
              </a:rPr>
              <a:t> possible “binary trees”</a:t>
            </a:r>
          </a:p>
        </p:txBody>
      </p:sp>
      <p:sp>
        <p:nvSpPr>
          <p:cNvPr id="4" name="Shape 230"/>
          <p:cNvSpPr txBox="1"/>
          <p:nvPr/>
        </p:nvSpPr>
        <p:spPr>
          <a:xfrm>
            <a:off x="5938085" y="2005917"/>
            <a:ext cx="2648699" cy="2010905"/>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lnSpc>
                <a:spcPct val="100000"/>
              </a:lnSpc>
              <a:spcBef>
                <a:spcPts val="0"/>
              </a:spcBef>
              <a:buClr>
                <a:schemeClr val="dk1"/>
              </a:buClr>
              <a:buFont typeface="Arial"/>
              <a:buNone/>
            </a:pPr>
            <a:r>
              <a:rPr lang="en-US">
                <a:latin typeface="Consolas"/>
                <a:ea typeface="Consolas"/>
                <a:cs typeface="Consolas"/>
                <a:sym typeface="Consolas"/>
              </a:rPr>
              <a:t> class </a:t>
            </a:r>
            <a:r>
              <a:rPr lang="en-US" dirty="0" err="1">
                <a:latin typeface="Consolas"/>
                <a:ea typeface="Consolas"/>
                <a:cs typeface="Consolas"/>
                <a:sym typeface="Consolas"/>
              </a:rPr>
              <a:t>BinaryTree</a:t>
            </a:r>
            <a:r>
              <a:rPr lang="en-US"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Node root;</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class Node {</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Node left;</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Node right;</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a:t>
            </a:r>
          </a:p>
          <a:p>
            <a:pPr lvl="0" rtl="0">
              <a:lnSpc>
                <a:spcPct val="100000"/>
              </a:lnSpc>
              <a:spcBef>
                <a:spcPts val="0"/>
              </a:spcBef>
              <a:buNone/>
            </a:pPr>
            <a:r>
              <a:rPr lang="en-US" dirty="0">
                <a:latin typeface="Consolas"/>
                <a:ea typeface="Consolas"/>
                <a:cs typeface="Consolas"/>
                <a:sym typeface="Consolas"/>
              </a:rPr>
              <a:t> }</a:t>
            </a:r>
          </a:p>
        </p:txBody>
      </p:sp>
    </p:spTree>
    <p:extLst>
      <p:ext uri="{BB962C8B-B14F-4D97-AF65-F5344CB8AC3E}">
        <p14:creationId xmlns:p14="http://schemas.microsoft.com/office/powerpoint/2010/main" val="4174673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Lot of “Trees” !</a:t>
            </a:r>
          </a:p>
        </p:txBody>
      </p:sp>
      <p:sp>
        <p:nvSpPr>
          <p:cNvPr id="3" name="Content Placeholder 2"/>
          <p:cNvSpPr>
            <a:spLocks noGrp="1"/>
          </p:cNvSpPr>
          <p:nvPr>
            <p:ph idx="1"/>
          </p:nvPr>
        </p:nvSpPr>
        <p:spPr/>
        <p:txBody>
          <a:bodyPr>
            <a:normAutofit/>
          </a:bodyPr>
          <a:lstStyle/>
          <a:p>
            <a:r>
              <a:rPr lang="en-US" dirty="0"/>
              <a:t>The number of </a:t>
            </a:r>
            <a:r>
              <a:rPr lang="en-US" dirty="0">
                <a:solidFill>
                  <a:schemeClr val="accent6">
                    <a:lumMod val="75000"/>
                  </a:schemeClr>
                </a:solidFill>
              </a:rPr>
              <a:t>“trees”</a:t>
            </a:r>
            <a:r>
              <a:rPr lang="en-US" dirty="0"/>
              <a:t> explodes rapidly</a:t>
            </a:r>
          </a:p>
          <a:p>
            <a:pPr lvl="1"/>
            <a:r>
              <a:rPr lang="en-US" dirty="0">
                <a:solidFill>
                  <a:srgbClr val="0000FF"/>
                </a:solidFill>
              </a:rPr>
              <a:t>k = 3:</a:t>
            </a:r>
            <a:r>
              <a:rPr lang="en-US" dirty="0"/>
              <a:t> over 16,000 </a:t>
            </a:r>
            <a:r>
              <a:rPr lang="en-US" dirty="0">
                <a:solidFill>
                  <a:schemeClr val="accent6">
                    <a:lumMod val="75000"/>
                  </a:schemeClr>
                </a:solidFill>
              </a:rPr>
              <a:t>“trees”</a:t>
            </a:r>
          </a:p>
          <a:p>
            <a:pPr lvl="1"/>
            <a:r>
              <a:rPr lang="en-US" dirty="0">
                <a:solidFill>
                  <a:srgbClr val="0000FF"/>
                </a:solidFill>
              </a:rPr>
              <a:t>k = 4:</a:t>
            </a:r>
            <a:r>
              <a:rPr lang="en-US" dirty="0"/>
              <a:t> over 1,900,000 </a:t>
            </a:r>
            <a:r>
              <a:rPr lang="en-US" dirty="0">
                <a:solidFill>
                  <a:schemeClr val="accent6">
                    <a:lumMod val="75000"/>
                  </a:schemeClr>
                </a:solidFill>
              </a:rPr>
              <a:t>“trees”</a:t>
            </a:r>
          </a:p>
          <a:p>
            <a:pPr lvl="1"/>
            <a:r>
              <a:rPr lang="en-US" dirty="0">
                <a:solidFill>
                  <a:srgbClr val="0000FF"/>
                </a:solidFill>
              </a:rPr>
              <a:t>k = 5:</a:t>
            </a:r>
            <a:r>
              <a:rPr lang="en-US" dirty="0"/>
              <a:t> over 360,000,000 </a:t>
            </a:r>
            <a:r>
              <a:rPr lang="en-US" dirty="0">
                <a:solidFill>
                  <a:schemeClr val="accent6">
                    <a:lumMod val="75000"/>
                  </a:schemeClr>
                </a:solidFill>
              </a:rPr>
              <a:t>“trees”</a:t>
            </a:r>
          </a:p>
          <a:p>
            <a:endParaRPr lang="en-US" dirty="0"/>
          </a:p>
          <a:p>
            <a:r>
              <a:rPr lang="en-US" dirty="0"/>
              <a:t>Limits us to testing only very small input sizes</a:t>
            </a:r>
          </a:p>
          <a:p>
            <a:endParaRPr lang="en-US" dirty="0"/>
          </a:p>
          <a:p>
            <a:r>
              <a:rPr lang="en-US" dirty="0"/>
              <a:t>Can we do better?</a:t>
            </a:r>
          </a:p>
        </p:txBody>
      </p:sp>
    </p:spTree>
    <p:extLst>
      <p:ext uri="{BB962C8B-B14F-4D97-AF65-F5344CB8AC3E}">
        <p14:creationId xmlns:p14="http://schemas.microsoft.com/office/powerpoint/2010/main" val="10910387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Shadows Into Light"/>
                <a:cs typeface="Shadows Into Light"/>
                <a:sym typeface="Shadows Into Light"/>
              </a:rPr>
              <a:t>An Overestimate</a:t>
            </a:r>
            <a:endParaRPr lang="en-US" dirty="0"/>
          </a:p>
        </p:txBody>
      </p:sp>
      <p:sp>
        <p:nvSpPr>
          <p:cNvPr id="3" name="Content Placeholder 2"/>
          <p:cNvSpPr>
            <a:spLocks noGrp="1"/>
          </p:cNvSpPr>
          <p:nvPr>
            <p:ph idx="1"/>
          </p:nvPr>
        </p:nvSpPr>
        <p:spPr/>
        <p:txBody>
          <a:bodyPr/>
          <a:lstStyle/>
          <a:p>
            <a:r>
              <a:rPr lang="en-US" dirty="0"/>
              <a:t>(k+1)^(2k+1) trees is a gross overestimate!</a:t>
            </a:r>
          </a:p>
          <a:p>
            <a:endParaRPr lang="en-US" dirty="0"/>
          </a:p>
          <a:p>
            <a:r>
              <a:rPr lang="en-US" dirty="0"/>
              <a:t>Many of the shapes are not even trees:</a:t>
            </a:r>
          </a:p>
          <a:p>
            <a:endParaRPr lang="en-US" dirty="0"/>
          </a:p>
          <a:p>
            <a:endParaRPr lang="en-US" dirty="0"/>
          </a:p>
          <a:p>
            <a:endParaRPr lang="en-US" dirty="0"/>
          </a:p>
          <a:p>
            <a:r>
              <a:rPr lang="en-US" dirty="0"/>
              <a:t>And many are isomorphic:</a:t>
            </a:r>
          </a:p>
        </p:txBody>
      </p:sp>
      <p:grpSp>
        <p:nvGrpSpPr>
          <p:cNvPr id="4" name="Group 3"/>
          <p:cNvGrpSpPr/>
          <p:nvPr/>
        </p:nvGrpSpPr>
        <p:grpSpPr>
          <a:xfrm>
            <a:off x="940167" y="3946983"/>
            <a:ext cx="3088875" cy="589200"/>
            <a:chOff x="968743" y="3946983"/>
            <a:chExt cx="3088875" cy="589200"/>
          </a:xfrm>
        </p:grpSpPr>
        <p:sp>
          <p:nvSpPr>
            <p:cNvPr id="85" name="Shape 245"/>
            <p:cNvSpPr/>
            <p:nvPr/>
          </p:nvSpPr>
          <p:spPr>
            <a:xfrm>
              <a:off x="2443243" y="3946983"/>
              <a:ext cx="610200" cy="588899"/>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86" name="Shape 254"/>
            <p:cNvCxnSpPr/>
            <p:nvPr/>
          </p:nvCxnSpPr>
          <p:spPr>
            <a:xfrm>
              <a:off x="2035543" y="4241733"/>
              <a:ext cx="407700" cy="600"/>
            </a:xfrm>
            <a:prstGeom prst="curvedConnector3">
              <a:avLst>
                <a:gd name="adj1" fmla="val 50000"/>
              </a:avLst>
            </a:prstGeom>
            <a:noFill/>
            <a:ln w="19050" cap="flat" cmpd="sng">
              <a:solidFill>
                <a:srgbClr val="0000FF"/>
              </a:solidFill>
              <a:prstDash val="solid"/>
              <a:round/>
              <a:headEnd type="none" w="lg" len="lg"/>
              <a:tailEnd type="triangle" w="lg" len="lg"/>
            </a:ln>
          </p:spPr>
        </p:cxnSp>
        <p:cxnSp>
          <p:nvCxnSpPr>
            <p:cNvPr id="87" name="Shape 255"/>
            <p:cNvCxnSpPr/>
            <p:nvPr/>
          </p:nvCxnSpPr>
          <p:spPr>
            <a:xfrm rot="5400000">
              <a:off x="2239093" y="3438333"/>
              <a:ext cx="600" cy="1017900"/>
            </a:xfrm>
            <a:prstGeom prst="curvedConnector3">
              <a:avLst>
                <a:gd name="adj1" fmla="val -39687500"/>
              </a:avLst>
            </a:prstGeom>
            <a:noFill/>
            <a:ln w="19050" cap="flat" cmpd="sng">
              <a:solidFill>
                <a:srgbClr val="0000FF"/>
              </a:solidFill>
              <a:prstDash val="solid"/>
              <a:round/>
              <a:headEnd type="none" w="lg" len="lg"/>
              <a:tailEnd type="triangle" w="lg" len="lg"/>
            </a:ln>
          </p:spPr>
        </p:cxnSp>
        <p:cxnSp>
          <p:nvCxnSpPr>
            <p:cNvPr id="88" name="Shape 256"/>
            <p:cNvCxnSpPr/>
            <p:nvPr/>
          </p:nvCxnSpPr>
          <p:spPr>
            <a:xfrm rot="5400000">
              <a:off x="3315268" y="3595833"/>
              <a:ext cx="86100" cy="788400"/>
            </a:xfrm>
            <a:prstGeom prst="curvedConnector3">
              <a:avLst>
                <a:gd name="adj1" fmla="val -276568"/>
              </a:avLst>
            </a:prstGeom>
            <a:noFill/>
            <a:ln w="19050" cap="flat" cmpd="sng">
              <a:solidFill>
                <a:srgbClr val="0000FF"/>
              </a:solidFill>
              <a:prstDash val="solid"/>
              <a:round/>
              <a:headEnd type="none" w="lg" len="lg"/>
              <a:tailEnd type="triangle" w="lg" len="lg"/>
            </a:ln>
          </p:spPr>
        </p:cxnSp>
        <p:cxnSp>
          <p:nvCxnSpPr>
            <p:cNvPr id="89" name="Shape 247"/>
            <p:cNvCxnSpPr/>
            <p:nvPr/>
          </p:nvCxnSpPr>
          <p:spPr>
            <a:xfrm rot="-5400000" flipH="1">
              <a:off x="2753743" y="3941583"/>
              <a:ext cx="294300" cy="305100"/>
            </a:xfrm>
            <a:prstGeom prst="curvedConnector4">
              <a:avLst>
                <a:gd name="adj1" fmla="val -80830"/>
                <a:gd name="adj2" fmla="val 178048"/>
              </a:avLst>
            </a:prstGeom>
            <a:noFill/>
            <a:ln w="19050" cap="flat" cmpd="sng">
              <a:solidFill>
                <a:srgbClr val="0000FF"/>
              </a:solidFill>
              <a:prstDash val="solid"/>
              <a:round/>
              <a:headEnd type="none" w="lg" len="lg"/>
              <a:tailEnd type="triangle" w="lg" len="lg"/>
            </a:ln>
          </p:spPr>
        </p:cxnSp>
        <p:cxnSp>
          <p:nvCxnSpPr>
            <p:cNvPr id="90" name="Shape 247"/>
            <p:cNvCxnSpPr/>
            <p:nvPr/>
          </p:nvCxnSpPr>
          <p:spPr>
            <a:xfrm rot="-5400000" flipH="1">
              <a:off x="2753743" y="3941583"/>
              <a:ext cx="294300" cy="305100"/>
            </a:xfrm>
            <a:prstGeom prst="curvedConnector4">
              <a:avLst>
                <a:gd name="adj1" fmla="val -80830"/>
                <a:gd name="adj2" fmla="val 178048"/>
              </a:avLst>
            </a:prstGeom>
            <a:noFill/>
            <a:ln w="19050" cap="flat" cmpd="sng">
              <a:solidFill>
                <a:srgbClr val="0000FF"/>
              </a:solidFill>
              <a:prstDash val="solid"/>
              <a:round/>
              <a:headEnd type="none" w="lg" len="lg"/>
              <a:tailEnd type="triangle" w="lg" len="lg"/>
            </a:ln>
          </p:spPr>
        </p:cxnSp>
        <p:cxnSp>
          <p:nvCxnSpPr>
            <p:cNvPr id="93" name="Shape 247"/>
            <p:cNvCxnSpPr/>
            <p:nvPr/>
          </p:nvCxnSpPr>
          <p:spPr>
            <a:xfrm rot="-5400000" flipH="1">
              <a:off x="2753743" y="3941583"/>
              <a:ext cx="294300" cy="305100"/>
            </a:xfrm>
            <a:prstGeom prst="curvedConnector4">
              <a:avLst>
                <a:gd name="adj1" fmla="val -80830"/>
                <a:gd name="adj2" fmla="val 178048"/>
              </a:avLst>
            </a:prstGeom>
            <a:noFill/>
            <a:ln w="19050" cap="flat" cmpd="sng">
              <a:solidFill>
                <a:srgbClr val="0000FF"/>
              </a:solidFill>
              <a:prstDash val="solid"/>
              <a:round/>
              <a:headEnd type="none" w="lg" len="lg"/>
              <a:tailEnd type="triangle" w="lg" len="lg"/>
            </a:ln>
          </p:spPr>
        </p:cxnSp>
        <p:sp>
          <p:nvSpPr>
            <p:cNvPr id="101" name="Shape 252"/>
            <p:cNvSpPr/>
            <p:nvPr/>
          </p:nvSpPr>
          <p:spPr>
            <a:xfrm>
              <a:off x="3447418" y="3946983"/>
              <a:ext cx="610200" cy="588899"/>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102" name="Shape 256"/>
            <p:cNvCxnSpPr/>
            <p:nvPr/>
          </p:nvCxnSpPr>
          <p:spPr>
            <a:xfrm rot="5400000">
              <a:off x="3315268" y="3595833"/>
              <a:ext cx="86100" cy="788400"/>
            </a:xfrm>
            <a:prstGeom prst="curvedConnector3">
              <a:avLst>
                <a:gd name="adj1" fmla="val -276568"/>
              </a:avLst>
            </a:prstGeom>
            <a:noFill/>
            <a:ln w="19050" cap="flat" cmpd="sng">
              <a:solidFill>
                <a:srgbClr val="0000FF"/>
              </a:solidFill>
              <a:prstDash val="solid"/>
              <a:round/>
              <a:headEnd type="none" w="lg" len="lg"/>
              <a:tailEnd type="triangle" w="lg" len="lg"/>
            </a:ln>
          </p:spPr>
        </p:cxnSp>
        <p:cxnSp>
          <p:nvCxnSpPr>
            <p:cNvPr id="103" name="Shape 257"/>
            <p:cNvCxnSpPr/>
            <p:nvPr/>
          </p:nvCxnSpPr>
          <p:spPr>
            <a:xfrm rot="-5400000">
              <a:off x="2590393" y="3589833"/>
              <a:ext cx="86400" cy="1806300"/>
            </a:xfrm>
            <a:prstGeom prst="curvedConnector3">
              <a:avLst>
                <a:gd name="adj1" fmla="val -275608"/>
              </a:avLst>
            </a:prstGeom>
            <a:noFill/>
            <a:ln w="19050" cap="flat" cmpd="sng">
              <a:solidFill>
                <a:srgbClr val="0000FF"/>
              </a:solidFill>
              <a:prstDash val="solid"/>
              <a:round/>
              <a:headEnd type="none" w="lg" len="lg"/>
              <a:tailEnd type="triangle" w="lg" len="lg"/>
            </a:ln>
          </p:spPr>
        </p:cxnSp>
        <p:sp>
          <p:nvSpPr>
            <p:cNvPr id="104" name="Shape 253"/>
            <p:cNvSpPr/>
            <p:nvPr/>
          </p:nvSpPr>
          <p:spPr>
            <a:xfrm>
              <a:off x="1425343" y="3947283"/>
              <a:ext cx="610200" cy="588899"/>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105" name="Shape 269"/>
            <p:cNvCxnSpPr/>
            <p:nvPr/>
          </p:nvCxnSpPr>
          <p:spPr>
            <a:xfrm>
              <a:off x="968743" y="4241133"/>
              <a:ext cx="456600" cy="600"/>
            </a:xfrm>
            <a:prstGeom prst="curvedConnector3">
              <a:avLst>
                <a:gd name="adj1" fmla="val 50000"/>
              </a:avLst>
            </a:prstGeom>
            <a:noFill/>
            <a:ln w="19050" cap="flat" cmpd="sng">
              <a:solidFill>
                <a:srgbClr val="0000FF"/>
              </a:solidFill>
              <a:prstDash val="solid"/>
              <a:round/>
              <a:headEnd type="none" w="lg" len="lg"/>
              <a:tailEnd type="triangle" w="lg" len="lg"/>
            </a:ln>
          </p:spPr>
        </p:cxnSp>
        <p:cxnSp>
          <p:nvCxnSpPr>
            <p:cNvPr id="106" name="Shape 254"/>
            <p:cNvCxnSpPr/>
            <p:nvPr/>
          </p:nvCxnSpPr>
          <p:spPr>
            <a:xfrm>
              <a:off x="2035543" y="4241733"/>
              <a:ext cx="407700" cy="600"/>
            </a:xfrm>
            <a:prstGeom prst="curvedConnector3">
              <a:avLst>
                <a:gd name="adj1" fmla="val 50000"/>
              </a:avLst>
            </a:prstGeom>
            <a:noFill/>
            <a:ln w="19050" cap="flat" cmpd="sng">
              <a:solidFill>
                <a:srgbClr val="0000FF"/>
              </a:solidFill>
              <a:prstDash val="solid"/>
              <a:round/>
              <a:headEnd type="none" w="lg" len="lg"/>
              <a:tailEnd type="triangle" w="lg" len="lg"/>
            </a:ln>
          </p:spPr>
        </p:cxnSp>
        <p:cxnSp>
          <p:nvCxnSpPr>
            <p:cNvPr id="107" name="Shape 255"/>
            <p:cNvCxnSpPr/>
            <p:nvPr/>
          </p:nvCxnSpPr>
          <p:spPr>
            <a:xfrm rot="5400000">
              <a:off x="2239093" y="3438333"/>
              <a:ext cx="600" cy="1017900"/>
            </a:xfrm>
            <a:prstGeom prst="curvedConnector3">
              <a:avLst>
                <a:gd name="adj1" fmla="val -39687500"/>
              </a:avLst>
            </a:prstGeom>
            <a:noFill/>
            <a:ln w="19050" cap="flat" cmpd="sng">
              <a:solidFill>
                <a:srgbClr val="0000FF"/>
              </a:solidFill>
              <a:prstDash val="solid"/>
              <a:round/>
              <a:headEnd type="none" w="lg" len="lg"/>
              <a:tailEnd type="triangle" w="lg" len="lg"/>
            </a:ln>
          </p:spPr>
        </p:cxnSp>
        <p:cxnSp>
          <p:nvCxnSpPr>
            <p:cNvPr id="108" name="Shape 257"/>
            <p:cNvCxnSpPr/>
            <p:nvPr/>
          </p:nvCxnSpPr>
          <p:spPr>
            <a:xfrm rot="-5400000">
              <a:off x="2590393" y="3589833"/>
              <a:ext cx="86400" cy="1806300"/>
            </a:xfrm>
            <a:prstGeom prst="curvedConnector3">
              <a:avLst>
                <a:gd name="adj1" fmla="val -275608"/>
              </a:avLst>
            </a:prstGeom>
            <a:noFill/>
            <a:ln w="19050" cap="flat" cmpd="sng">
              <a:solidFill>
                <a:srgbClr val="0000FF"/>
              </a:solidFill>
              <a:prstDash val="solid"/>
              <a:round/>
              <a:headEnd type="none" w="lg" len="lg"/>
              <a:tailEnd type="triangle" w="lg" len="lg"/>
            </a:ln>
          </p:spPr>
        </p:cxnSp>
        <p:cxnSp>
          <p:nvCxnSpPr>
            <p:cNvPr id="109" name="Shape 254"/>
            <p:cNvCxnSpPr/>
            <p:nvPr/>
          </p:nvCxnSpPr>
          <p:spPr>
            <a:xfrm>
              <a:off x="2035543" y="4241733"/>
              <a:ext cx="407700" cy="600"/>
            </a:xfrm>
            <a:prstGeom prst="curvedConnector3">
              <a:avLst>
                <a:gd name="adj1" fmla="val 50000"/>
              </a:avLst>
            </a:prstGeom>
            <a:noFill/>
            <a:ln w="19050" cap="flat" cmpd="sng">
              <a:solidFill>
                <a:srgbClr val="0000FF"/>
              </a:solidFill>
              <a:prstDash val="solid"/>
              <a:round/>
              <a:headEnd type="none" w="lg" len="lg"/>
              <a:tailEnd type="triangle" w="lg" len="lg"/>
            </a:ln>
          </p:spPr>
        </p:cxnSp>
        <p:cxnSp>
          <p:nvCxnSpPr>
            <p:cNvPr id="110" name="Shape 255"/>
            <p:cNvCxnSpPr/>
            <p:nvPr/>
          </p:nvCxnSpPr>
          <p:spPr>
            <a:xfrm rot="5400000">
              <a:off x="2239093" y="3438333"/>
              <a:ext cx="600" cy="1017900"/>
            </a:xfrm>
            <a:prstGeom prst="curvedConnector3">
              <a:avLst>
                <a:gd name="adj1" fmla="val -39687500"/>
              </a:avLst>
            </a:prstGeom>
            <a:noFill/>
            <a:ln w="19050" cap="flat" cmpd="sng">
              <a:solidFill>
                <a:srgbClr val="0000FF"/>
              </a:solidFill>
              <a:prstDash val="solid"/>
              <a:round/>
              <a:headEnd type="none" w="lg" len="lg"/>
              <a:tailEnd type="triangle" w="lg" len="lg"/>
            </a:ln>
          </p:spPr>
        </p:cxnSp>
        <p:cxnSp>
          <p:nvCxnSpPr>
            <p:cNvPr id="111" name="Shape 256"/>
            <p:cNvCxnSpPr/>
            <p:nvPr/>
          </p:nvCxnSpPr>
          <p:spPr>
            <a:xfrm rot="5400000">
              <a:off x="3315268" y="3595833"/>
              <a:ext cx="86100" cy="788400"/>
            </a:xfrm>
            <a:prstGeom prst="curvedConnector3">
              <a:avLst>
                <a:gd name="adj1" fmla="val -276568"/>
              </a:avLst>
            </a:prstGeom>
            <a:noFill/>
            <a:ln w="19050" cap="flat" cmpd="sng">
              <a:solidFill>
                <a:srgbClr val="0000FF"/>
              </a:solidFill>
              <a:prstDash val="solid"/>
              <a:round/>
              <a:headEnd type="none" w="lg" len="lg"/>
              <a:tailEnd type="triangle" w="lg" len="lg"/>
            </a:ln>
          </p:spPr>
        </p:cxnSp>
        <p:cxnSp>
          <p:nvCxnSpPr>
            <p:cNvPr id="112" name="Shape 257"/>
            <p:cNvCxnSpPr/>
            <p:nvPr/>
          </p:nvCxnSpPr>
          <p:spPr>
            <a:xfrm rot="-5400000">
              <a:off x="2590393" y="3589833"/>
              <a:ext cx="86400" cy="1806300"/>
            </a:xfrm>
            <a:prstGeom prst="curvedConnector3">
              <a:avLst>
                <a:gd name="adj1" fmla="val -275608"/>
              </a:avLst>
            </a:prstGeom>
            <a:noFill/>
            <a:ln w="19050" cap="flat" cmpd="sng">
              <a:solidFill>
                <a:srgbClr val="0000FF"/>
              </a:solidFill>
              <a:prstDash val="solid"/>
              <a:round/>
              <a:headEnd type="none" w="lg" len="lg"/>
              <a:tailEnd type="triangle" w="lg" len="lg"/>
            </a:ln>
          </p:spPr>
        </p:cxnSp>
        <p:cxnSp>
          <p:nvCxnSpPr>
            <p:cNvPr id="134" name="Shape 269"/>
            <p:cNvCxnSpPr/>
            <p:nvPr/>
          </p:nvCxnSpPr>
          <p:spPr>
            <a:xfrm>
              <a:off x="968743" y="4241133"/>
              <a:ext cx="456600" cy="600"/>
            </a:xfrm>
            <a:prstGeom prst="curvedConnector3">
              <a:avLst>
                <a:gd name="adj1" fmla="val 50000"/>
              </a:avLst>
            </a:prstGeom>
            <a:noFill/>
            <a:ln w="19050" cap="flat" cmpd="sng">
              <a:solidFill>
                <a:srgbClr val="0000FF"/>
              </a:solidFill>
              <a:prstDash val="solid"/>
              <a:round/>
              <a:headEnd type="none" w="lg" len="lg"/>
              <a:tailEnd type="triangle" w="lg" len="lg"/>
            </a:ln>
          </p:spPr>
        </p:cxnSp>
      </p:grpSp>
      <p:grpSp>
        <p:nvGrpSpPr>
          <p:cNvPr id="8" name="Group 7"/>
          <p:cNvGrpSpPr/>
          <p:nvPr/>
        </p:nvGrpSpPr>
        <p:grpSpPr>
          <a:xfrm>
            <a:off x="911589" y="5767445"/>
            <a:ext cx="3194456" cy="588899"/>
            <a:chOff x="797287" y="5767445"/>
            <a:chExt cx="3194456" cy="588899"/>
          </a:xfrm>
        </p:grpSpPr>
        <p:sp>
          <p:nvSpPr>
            <p:cNvPr id="91" name="Shape 246"/>
            <p:cNvSpPr/>
            <p:nvPr/>
          </p:nvSpPr>
          <p:spPr>
            <a:xfrm>
              <a:off x="3389703" y="5767445"/>
              <a:ext cx="602040" cy="588899"/>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0" tIns="91425" rIns="0"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a:spcBef>
                  <a:spcPts val="0"/>
                </a:spcBef>
                <a:buClr>
                  <a:schemeClr val="dk1"/>
                </a:buClr>
                <a:buFont typeface="Arial"/>
                <a:buNone/>
              </a:pPr>
              <a:r>
                <a:rPr lang="en-US" dirty="0">
                  <a:solidFill>
                    <a:schemeClr val="dk1"/>
                  </a:solidFill>
                </a:rPr>
                <a:t>N2</a:t>
              </a:r>
            </a:p>
          </p:txBody>
        </p:sp>
        <p:cxnSp>
          <p:nvCxnSpPr>
            <p:cNvPr id="92" name="Shape 251"/>
            <p:cNvCxnSpPr/>
            <p:nvPr/>
          </p:nvCxnSpPr>
          <p:spPr>
            <a:xfrm>
              <a:off x="2967715" y="6061895"/>
              <a:ext cx="407700" cy="0"/>
            </a:xfrm>
            <a:prstGeom prst="straightConnector1">
              <a:avLst/>
            </a:prstGeom>
            <a:noFill/>
            <a:ln w="19050" cap="flat" cmpd="sng">
              <a:solidFill>
                <a:srgbClr val="0000FF"/>
              </a:solidFill>
              <a:prstDash val="solid"/>
              <a:round/>
              <a:headEnd type="none" w="lg" len="lg"/>
              <a:tailEnd type="triangle" w="lg" len="lg"/>
            </a:ln>
          </p:spPr>
        </p:cxnSp>
        <p:sp>
          <p:nvSpPr>
            <p:cNvPr id="94" name="Shape 248"/>
            <p:cNvSpPr/>
            <p:nvPr/>
          </p:nvSpPr>
          <p:spPr>
            <a:xfrm>
              <a:off x="1239601" y="5767445"/>
              <a:ext cx="631195" cy="588899"/>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0" tIns="91425" rIns="0"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a:spcBef>
                  <a:spcPts val="0"/>
                </a:spcBef>
                <a:buNone/>
              </a:pPr>
              <a:r>
                <a:rPr lang="en-US" dirty="0"/>
                <a:t>N0</a:t>
              </a:r>
            </a:p>
          </p:txBody>
        </p:sp>
        <p:cxnSp>
          <p:nvCxnSpPr>
            <p:cNvPr id="95" name="Shape 250"/>
            <p:cNvCxnSpPr/>
            <p:nvPr/>
          </p:nvCxnSpPr>
          <p:spPr>
            <a:xfrm>
              <a:off x="1892664" y="6061895"/>
              <a:ext cx="407700" cy="0"/>
            </a:xfrm>
            <a:prstGeom prst="straightConnector1">
              <a:avLst/>
            </a:prstGeom>
            <a:noFill/>
            <a:ln w="19050" cap="flat" cmpd="sng">
              <a:solidFill>
                <a:srgbClr val="0000FF"/>
              </a:solidFill>
              <a:prstDash val="solid"/>
              <a:round/>
              <a:headEnd type="none" w="lg" len="lg"/>
              <a:tailEnd type="triangle" w="lg" len="lg"/>
            </a:ln>
          </p:spPr>
        </p:cxnSp>
        <p:sp>
          <p:nvSpPr>
            <p:cNvPr id="96" name="Shape 249"/>
            <p:cNvSpPr/>
            <p:nvPr/>
          </p:nvSpPr>
          <p:spPr>
            <a:xfrm>
              <a:off x="2314651" y="5767445"/>
              <a:ext cx="631196" cy="588899"/>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0" tIns="91425" rIns="0"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a:spcBef>
                  <a:spcPts val="0"/>
                </a:spcBef>
                <a:buClr>
                  <a:schemeClr val="dk1"/>
                </a:buClr>
                <a:buFont typeface="Arial"/>
                <a:buNone/>
              </a:pPr>
              <a:r>
                <a:rPr lang="en-US">
                  <a:solidFill>
                    <a:schemeClr val="dk1"/>
                  </a:solidFill>
                </a:rPr>
                <a:t>N1</a:t>
              </a:r>
            </a:p>
          </p:txBody>
        </p:sp>
        <p:cxnSp>
          <p:nvCxnSpPr>
            <p:cNvPr id="135" name="Shape 270"/>
            <p:cNvCxnSpPr/>
            <p:nvPr/>
          </p:nvCxnSpPr>
          <p:spPr>
            <a:xfrm>
              <a:off x="797287" y="6061595"/>
              <a:ext cx="456599" cy="599"/>
            </a:xfrm>
            <a:prstGeom prst="curvedConnector3">
              <a:avLst>
                <a:gd name="adj1" fmla="val 50000"/>
              </a:avLst>
            </a:prstGeom>
            <a:noFill/>
            <a:ln w="19050" cap="flat" cmpd="sng">
              <a:solidFill>
                <a:srgbClr val="0000FF"/>
              </a:solidFill>
              <a:prstDash val="solid"/>
              <a:round/>
              <a:headEnd type="none" w="lg" len="lg"/>
              <a:tailEnd type="triangle" w="lg" len="lg"/>
            </a:ln>
          </p:spPr>
        </p:cxnSp>
      </p:grpSp>
      <p:grpSp>
        <p:nvGrpSpPr>
          <p:cNvPr id="9" name="Group 8"/>
          <p:cNvGrpSpPr/>
          <p:nvPr/>
        </p:nvGrpSpPr>
        <p:grpSpPr>
          <a:xfrm>
            <a:off x="4921628" y="5767445"/>
            <a:ext cx="3179381" cy="588899"/>
            <a:chOff x="4635870" y="5767445"/>
            <a:chExt cx="3179381" cy="588899"/>
          </a:xfrm>
        </p:grpSpPr>
        <p:sp>
          <p:nvSpPr>
            <p:cNvPr id="113" name="Shape 258"/>
            <p:cNvSpPr/>
            <p:nvPr/>
          </p:nvSpPr>
          <p:spPr>
            <a:xfrm>
              <a:off x="7199709" y="5767445"/>
              <a:ext cx="615542" cy="588899"/>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0" tIns="91425" rIns="0"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a:spcBef>
                  <a:spcPts val="0"/>
                </a:spcBef>
                <a:buClr>
                  <a:schemeClr val="dk1"/>
                </a:buClr>
                <a:buFont typeface="Arial"/>
                <a:buNone/>
              </a:pPr>
              <a:r>
                <a:rPr lang="en-US">
                  <a:solidFill>
                    <a:schemeClr val="dk1"/>
                  </a:solidFill>
                </a:rPr>
                <a:t>N1</a:t>
              </a:r>
            </a:p>
          </p:txBody>
        </p:sp>
        <p:cxnSp>
          <p:nvCxnSpPr>
            <p:cNvPr id="114" name="Shape 262"/>
            <p:cNvCxnSpPr/>
            <p:nvPr/>
          </p:nvCxnSpPr>
          <p:spPr>
            <a:xfrm>
              <a:off x="6792009" y="6061895"/>
              <a:ext cx="407700" cy="0"/>
            </a:xfrm>
            <a:prstGeom prst="straightConnector1">
              <a:avLst/>
            </a:prstGeom>
            <a:noFill/>
            <a:ln w="19050" cap="flat" cmpd="sng">
              <a:solidFill>
                <a:srgbClr val="0000FF"/>
              </a:solidFill>
              <a:prstDash val="solid"/>
              <a:round/>
              <a:headEnd type="none" w="lg" len="lg"/>
              <a:tailEnd type="triangle" w="lg" len="lg"/>
            </a:ln>
          </p:spPr>
        </p:cxnSp>
        <p:sp>
          <p:nvSpPr>
            <p:cNvPr id="115" name="Shape 259"/>
            <p:cNvSpPr/>
            <p:nvPr/>
          </p:nvSpPr>
          <p:spPr>
            <a:xfrm>
              <a:off x="5092469" y="5767445"/>
              <a:ext cx="601915" cy="588899"/>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0" tIns="91425" rIns="0"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a:spcBef>
                  <a:spcPts val="0"/>
                </a:spcBef>
                <a:buClr>
                  <a:schemeClr val="dk1"/>
                </a:buClr>
                <a:buFont typeface="Arial"/>
                <a:buNone/>
              </a:pPr>
              <a:r>
                <a:rPr lang="en-US">
                  <a:solidFill>
                    <a:schemeClr val="dk1"/>
                  </a:solidFill>
                </a:rPr>
                <a:t>N2</a:t>
              </a:r>
            </a:p>
          </p:txBody>
        </p:sp>
        <p:cxnSp>
          <p:nvCxnSpPr>
            <p:cNvPr id="116" name="Shape 261"/>
            <p:cNvCxnSpPr/>
            <p:nvPr/>
          </p:nvCxnSpPr>
          <p:spPr>
            <a:xfrm>
              <a:off x="5731247" y="6061895"/>
              <a:ext cx="407700" cy="0"/>
            </a:xfrm>
            <a:prstGeom prst="straightConnector1">
              <a:avLst/>
            </a:prstGeom>
            <a:noFill/>
            <a:ln w="19050" cap="flat" cmpd="sng">
              <a:solidFill>
                <a:srgbClr val="0000FF"/>
              </a:solidFill>
              <a:prstDash val="solid"/>
              <a:round/>
              <a:headEnd type="none" w="lg" len="lg"/>
              <a:tailEnd type="triangle" w="lg" len="lg"/>
            </a:ln>
          </p:spPr>
        </p:cxnSp>
        <p:sp>
          <p:nvSpPr>
            <p:cNvPr id="117" name="Shape 260"/>
            <p:cNvSpPr/>
            <p:nvPr/>
          </p:nvSpPr>
          <p:spPr>
            <a:xfrm>
              <a:off x="6138947" y="5767445"/>
              <a:ext cx="618484" cy="588899"/>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0" tIns="91425" rIns="0"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a:spcBef>
                  <a:spcPts val="0"/>
                </a:spcBef>
                <a:buClr>
                  <a:schemeClr val="dk1"/>
                </a:buClr>
                <a:buFont typeface="Arial"/>
                <a:buNone/>
              </a:pPr>
              <a:r>
                <a:rPr lang="en-US" dirty="0">
                  <a:solidFill>
                    <a:schemeClr val="dk1"/>
                  </a:solidFill>
                </a:rPr>
                <a:t>N0</a:t>
              </a:r>
            </a:p>
          </p:txBody>
        </p:sp>
        <p:cxnSp>
          <p:nvCxnSpPr>
            <p:cNvPr id="136" name="Shape 271"/>
            <p:cNvCxnSpPr/>
            <p:nvPr/>
          </p:nvCxnSpPr>
          <p:spPr>
            <a:xfrm>
              <a:off x="4635870" y="6061595"/>
              <a:ext cx="456599" cy="599"/>
            </a:xfrm>
            <a:prstGeom prst="curvedConnector3">
              <a:avLst>
                <a:gd name="adj1" fmla="val 50000"/>
              </a:avLst>
            </a:prstGeom>
            <a:noFill/>
            <a:ln w="19050" cap="flat" cmpd="sng">
              <a:solidFill>
                <a:srgbClr val="0000FF"/>
              </a:solidFill>
              <a:prstDash val="solid"/>
              <a:round/>
              <a:headEnd type="none" w="lg" len="lg"/>
              <a:tailEnd type="triangle" w="lg" len="lg"/>
            </a:ln>
          </p:spPr>
        </p:cxnSp>
      </p:grpSp>
      <p:grpSp>
        <p:nvGrpSpPr>
          <p:cNvPr id="6" name="Group 5"/>
          <p:cNvGrpSpPr/>
          <p:nvPr/>
        </p:nvGrpSpPr>
        <p:grpSpPr>
          <a:xfrm>
            <a:off x="4921624" y="3946983"/>
            <a:ext cx="3081000" cy="590100"/>
            <a:chOff x="4550143" y="3946983"/>
            <a:chExt cx="3081000" cy="590100"/>
          </a:xfrm>
        </p:grpSpPr>
        <p:sp>
          <p:nvSpPr>
            <p:cNvPr id="122" name="Shape 263"/>
            <p:cNvSpPr/>
            <p:nvPr/>
          </p:nvSpPr>
          <p:spPr>
            <a:xfrm>
              <a:off x="6024643" y="3947583"/>
              <a:ext cx="610200" cy="588899"/>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123" name="Shape 267"/>
            <p:cNvCxnSpPr/>
            <p:nvPr/>
          </p:nvCxnSpPr>
          <p:spPr>
            <a:xfrm rot="-5400000" flipH="1">
              <a:off x="5803993" y="4011333"/>
              <a:ext cx="600" cy="1050900"/>
            </a:xfrm>
            <a:prstGeom prst="curvedConnector3">
              <a:avLst>
                <a:gd name="adj1" fmla="val 39687500"/>
              </a:avLst>
            </a:prstGeom>
            <a:noFill/>
            <a:ln w="19050" cap="flat" cmpd="sng">
              <a:solidFill>
                <a:srgbClr val="0000FF"/>
              </a:solidFill>
              <a:prstDash val="solid"/>
              <a:round/>
              <a:headEnd type="none" w="lg" len="lg"/>
              <a:tailEnd type="triangle" w="lg" len="lg"/>
            </a:ln>
          </p:spPr>
        </p:cxnSp>
        <p:cxnSp>
          <p:nvCxnSpPr>
            <p:cNvPr id="124" name="Shape 268"/>
            <p:cNvCxnSpPr/>
            <p:nvPr/>
          </p:nvCxnSpPr>
          <p:spPr>
            <a:xfrm rot="-5400000" flipH="1">
              <a:off x="5804031" y="4140790"/>
              <a:ext cx="600" cy="619500"/>
            </a:xfrm>
            <a:prstGeom prst="curvedConnector3">
              <a:avLst>
                <a:gd name="adj1" fmla="val 35548735"/>
              </a:avLst>
            </a:prstGeom>
            <a:noFill/>
            <a:ln w="19050" cap="flat" cmpd="sng">
              <a:solidFill>
                <a:srgbClr val="0000FF"/>
              </a:solidFill>
              <a:prstDash val="solid"/>
              <a:round/>
              <a:headEnd type="none" w="lg" len="lg"/>
              <a:tailEnd type="triangle" w="lg" len="lg"/>
            </a:ln>
          </p:spPr>
        </p:cxnSp>
        <p:cxnSp>
          <p:nvCxnSpPr>
            <p:cNvPr id="125" name="Shape 266"/>
            <p:cNvCxnSpPr/>
            <p:nvPr/>
          </p:nvCxnSpPr>
          <p:spPr>
            <a:xfrm rot="5400000">
              <a:off x="5803993" y="3422433"/>
              <a:ext cx="600" cy="1050900"/>
            </a:xfrm>
            <a:prstGeom prst="curvedConnector3">
              <a:avLst>
                <a:gd name="adj1" fmla="val -39687500"/>
              </a:avLst>
            </a:prstGeom>
            <a:noFill/>
            <a:ln w="19050" cap="flat" cmpd="sng">
              <a:solidFill>
                <a:srgbClr val="0000FF"/>
              </a:solidFill>
              <a:prstDash val="solid"/>
              <a:round/>
              <a:headEnd type="none" w="lg" len="lg"/>
              <a:tailEnd type="triangle" w="lg" len="lg"/>
            </a:ln>
          </p:spPr>
        </p:cxnSp>
        <p:sp>
          <p:nvSpPr>
            <p:cNvPr id="126" name="Shape 264"/>
            <p:cNvSpPr/>
            <p:nvPr/>
          </p:nvSpPr>
          <p:spPr>
            <a:xfrm>
              <a:off x="7020943" y="3946983"/>
              <a:ext cx="610200" cy="588899"/>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sp>
          <p:nvSpPr>
            <p:cNvPr id="127" name="Shape 265"/>
            <p:cNvSpPr/>
            <p:nvPr/>
          </p:nvSpPr>
          <p:spPr>
            <a:xfrm>
              <a:off x="4973743" y="3947583"/>
              <a:ext cx="610200" cy="588899"/>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128" name="Shape 267"/>
            <p:cNvCxnSpPr/>
            <p:nvPr/>
          </p:nvCxnSpPr>
          <p:spPr>
            <a:xfrm rot="-5400000" flipH="1">
              <a:off x="5803993" y="4011333"/>
              <a:ext cx="600" cy="1050900"/>
            </a:xfrm>
            <a:prstGeom prst="curvedConnector3">
              <a:avLst>
                <a:gd name="adj1" fmla="val 39687500"/>
              </a:avLst>
            </a:prstGeom>
            <a:noFill/>
            <a:ln w="19050" cap="flat" cmpd="sng">
              <a:solidFill>
                <a:srgbClr val="0000FF"/>
              </a:solidFill>
              <a:prstDash val="solid"/>
              <a:round/>
              <a:headEnd type="none" w="lg" len="lg"/>
              <a:tailEnd type="triangle" w="lg" len="lg"/>
            </a:ln>
          </p:spPr>
        </p:cxnSp>
        <p:cxnSp>
          <p:nvCxnSpPr>
            <p:cNvPr id="129" name="Shape 268"/>
            <p:cNvCxnSpPr/>
            <p:nvPr/>
          </p:nvCxnSpPr>
          <p:spPr>
            <a:xfrm rot="-5400000" flipH="1">
              <a:off x="5804031" y="4140790"/>
              <a:ext cx="600" cy="619500"/>
            </a:xfrm>
            <a:prstGeom prst="curvedConnector3">
              <a:avLst>
                <a:gd name="adj1" fmla="val 35548735"/>
              </a:avLst>
            </a:prstGeom>
            <a:noFill/>
            <a:ln w="19050" cap="flat" cmpd="sng">
              <a:solidFill>
                <a:srgbClr val="0000FF"/>
              </a:solidFill>
              <a:prstDash val="solid"/>
              <a:round/>
              <a:headEnd type="none" w="lg" len="lg"/>
              <a:tailEnd type="triangle" w="lg" len="lg"/>
            </a:ln>
          </p:spPr>
        </p:cxnSp>
        <p:cxnSp>
          <p:nvCxnSpPr>
            <p:cNvPr id="130" name="Shape 266"/>
            <p:cNvCxnSpPr/>
            <p:nvPr/>
          </p:nvCxnSpPr>
          <p:spPr>
            <a:xfrm rot="5400000">
              <a:off x="5803993" y="3422433"/>
              <a:ext cx="600" cy="1050900"/>
            </a:xfrm>
            <a:prstGeom prst="curvedConnector3">
              <a:avLst>
                <a:gd name="adj1" fmla="val -39687500"/>
              </a:avLst>
            </a:prstGeom>
            <a:noFill/>
            <a:ln w="19050" cap="flat" cmpd="sng">
              <a:solidFill>
                <a:srgbClr val="0000FF"/>
              </a:solidFill>
              <a:prstDash val="solid"/>
              <a:round/>
              <a:headEnd type="none" w="lg" len="lg"/>
              <a:tailEnd type="triangle" w="lg" len="lg"/>
            </a:ln>
          </p:spPr>
        </p:cxnSp>
        <p:cxnSp>
          <p:nvCxnSpPr>
            <p:cNvPr id="131" name="Shape 266"/>
            <p:cNvCxnSpPr/>
            <p:nvPr/>
          </p:nvCxnSpPr>
          <p:spPr>
            <a:xfrm rot="5400000">
              <a:off x="5803993" y="3422433"/>
              <a:ext cx="600" cy="1050900"/>
            </a:xfrm>
            <a:prstGeom prst="curvedConnector3">
              <a:avLst>
                <a:gd name="adj1" fmla="val -39687500"/>
              </a:avLst>
            </a:prstGeom>
            <a:noFill/>
            <a:ln w="19050" cap="flat" cmpd="sng">
              <a:solidFill>
                <a:srgbClr val="0000FF"/>
              </a:solidFill>
              <a:prstDash val="solid"/>
              <a:round/>
              <a:headEnd type="none" w="lg" len="lg"/>
              <a:tailEnd type="triangle" w="lg" len="lg"/>
            </a:ln>
          </p:spPr>
        </p:cxnSp>
        <p:cxnSp>
          <p:nvCxnSpPr>
            <p:cNvPr id="132" name="Shape 267"/>
            <p:cNvCxnSpPr/>
            <p:nvPr/>
          </p:nvCxnSpPr>
          <p:spPr>
            <a:xfrm rot="-5400000" flipH="1">
              <a:off x="5803993" y="4011333"/>
              <a:ext cx="600" cy="1050900"/>
            </a:xfrm>
            <a:prstGeom prst="curvedConnector3">
              <a:avLst>
                <a:gd name="adj1" fmla="val 39687500"/>
              </a:avLst>
            </a:prstGeom>
            <a:noFill/>
            <a:ln w="19050" cap="flat" cmpd="sng">
              <a:solidFill>
                <a:srgbClr val="0000FF"/>
              </a:solidFill>
              <a:prstDash val="solid"/>
              <a:round/>
              <a:headEnd type="none" w="lg" len="lg"/>
              <a:tailEnd type="triangle" w="lg" len="lg"/>
            </a:ln>
          </p:spPr>
        </p:cxnSp>
        <p:cxnSp>
          <p:nvCxnSpPr>
            <p:cNvPr id="133" name="Shape 268"/>
            <p:cNvCxnSpPr/>
            <p:nvPr/>
          </p:nvCxnSpPr>
          <p:spPr>
            <a:xfrm rot="-5400000" flipH="1">
              <a:off x="5804031" y="4140790"/>
              <a:ext cx="600" cy="619500"/>
            </a:xfrm>
            <a:prstGeom prst="curvedConnector3">
              <a:avLst>
                <a:gd name="adj1" fmla="val 35548735"/>
              </a:avLst>
            </a:prstGeom>
            <a:noFill/>
            <a:ln w="19050" cap="flat" cmpd="sng">
              <a:solidFill>
                <a:srgbClr val="0000FF"/>
              </a:solidFill>
              <a:prstDash val="solid"/>
              <a:round/>
              <a:headEnd type="none" w="lg" len="lg"/>
              <a:tailEnd type="triangle" w="lg" len="lg"/>
            </a:ln>
          </p:spPr>
        </p:cxnSp>
        <p:cxnSp>
          <p:nvCxnSpPr>
            <p:cNvPr id="137" name="Shape 272"/>
            <p:cNvCxnSpPr/>
            <p:nvPr/>
          </p:nvCxnSpPr>
          <p:spPr>
            <a:xfrm>
              <a:off x="4550143" y="4241733"/>
              <a:ext cx="456599" cy="599"/>
            </a:xfrm>
            <a:prstGeom prst="curvedConnector3">
              <a:avLst>
                <a:gd name="adj1" fmla="val 50000"/>
              </a:avLst>
            </a:prstGeom>
            <a:noFill/>
            <a:ln w="19050" cap="flat" cmpd="sng">
              <a:solidFill>
                <a:srgbClr val="0000FF"/>
              </a:solidFill>
              <a:prstDash val="solid"/>
              <a:round/>
              <a:headEnd type="none" w="lg" len="lg"/>
              <a:tailEnd type="triangle" w="lg" len="lg"/>
            </a:ln>
          </p:spPr>
        </p:cxnSp>
      </p:grpSp>
    </p:spTree>
    <p:extLst>
      <p:ext uri="{BB962C8B-B14F-4D97-AF65-F5344CB8AC3E}">
        <p14:creationId xmlns:p14="http://schemas.microsoft.com/office/powerpoint/2010/main" val="18724729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dissolve">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Many Trees?</a:t>
            </a:r>
          </a:p>
        </p:txBody>
      </p:sp>
      <p:sp>
        <p:nvSpPr>
          <p:cNvPr id="3" name="Content Placeholder 2"/>
          <p:cNvSpPr>
            <a:spLocks noGrp="1"/>
          </p:cNvSpPr>
          <p:nvPr>
            <p:ph idx="1"/>
          </p:nvPr>
        </p:nvSpPr>
        <p:spPr>
          <a:xfrm>
            <a:off x="457200" y="1600200"/>
            <a:ext cx="8392886" cy="783771"/>
          </a:xfrm>
        </p:spPr>
        <p:txBody>
          <a:bodyPr/>
          <a:lstStyle/>
          <a:p>
            <a:pPr lvl="0" algn="ctr">
              <a:spcBef>
                <a:spcPts val="0"/>
              </a:spcBef>
              <a:buNone/>
            </a:pPr>
            <a:r>
              <a:rPr lang="en-US" dirty="0">
                <a:ea typeface="Shadows Into Light"/>
                <a:cs typeface="Shadows Into Light"/>
                <a:sym typeface="Shadows Into Light"/>
              </a:rPr>
              <a:t>Only 9 distinct binary trees with at most 3 nodes</a:t>
            </a:r>
          </a:p>
        </p:txBody>
      </p:sp>
      <p:sp>
        <p:nvSpPr>
          <p:cNvPr id="4" name="Shape 280"/>
          <p:cNvSpPr/>
          <p:nvPr/>
        </p:nvSpPr>
        <p:spPr>
          <a:xfrm>
            <a:off x="2537833" y="2863146"/>
            <a:ext cx="394500" cy="3789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5" name="Shape 281"/>
          <p:cNvCxnSpPr/>
          <p:nvPr/>
        </p:nvCxnSpPr>
        <p:spPr>
          <a:xfrm>
            <a:off x="265887" y="3935846"/>
            <a:ext cx="8584199" cy="21300"/>
          </a:xfrm>
          <a:prstGeom prst="straightConnector1">
            <a:avLst/>
          </a:prstGeom>
          <a:noFill/>
          <a:ln w="28575" cap="flat" cmpd="sng">
            <a:solidFill>
              <a:srgbClr val="FF0000"/>
            </a:solidFill>
            <a:prstDash val="solid"/>
            <a:round/>
            <a:headEnd type="none" w="lg" len="lg"/>
            <a:tailEnd type="none" w="lg" len="lg"/>
          </a:ln>
        </p:spPr>
      </p:cxnSp>
      <p:cxnSp>
        <p:nvCxnSpPr>
          <p:cNvPr id="6" name="Shape 282"/>
          <p:cNvCxnSpPr/>
          <p:nvPr/>
        </p:nvCxnSpPr>
        <p:spPr>
          <a:xfrm>
            <a:off x="1872387" y="2391071"/>
            <a:ext cx="7800" cy="3547199"/>
          </a:xfrm>
          <a:prstGeom prst="straightConnector1">
            <a:avLst/>
          </a:prstGeom>
          <a:noFill/>
          <a:ln w="28575" cap="flat" cmpd="sng">
            <a:solidFill>
              <a:srgbClr val="FF0000"/>
            </a:solidFill>
            <a:prstDash val="solid"/>
            <a:round/>
            <a:headEnd type="none" w="lg" len="lg"/>
            <a:tailEnd type="none" w="lg" len="lg"/>
          </a:ln>
        </p:spPr>
      </p:cxnSp>
      <p:cxnSp>
        <p:nvCxnSpPr>
          <p:cNvPr id="7" name="Shape 283"/>
          <p:cNvCxnSpPr/>
          <p:nvPr/>
        </p:nvCxnSpPr>
        <p:spPr>
          <a:xfrm>
            <a:off x="3589987" y="2383971"/>
            <a:ext cx="28499" cy="3561300"/>
          </a:xfrm>
          <a:prstGeom prst="straightConnector1">
            <a:avLst/>
          </a:prstGeom>
          <a:noFill/>
          <a:ln w="28575" cap="flat" cmpd="sng">
            <a:solidFill>
              <a:srgbClr val="FF0000"/>
            </a:solidFill>
            <a:prstDash val="solid"/>
            <a:round/>
            <a:headEnd type="none" w="lg" len="lg"/>
            <a:tailEnd type="none" w="lg" len="lg"/>
          </a:ln>
        </p:spPr>
      </p:cxnSp>
      <p:cxnSp>
        <p:nvCxnSpPr>
          <p:cNvPr id="8" name="Shape 284"/>
          <p:cNvCxnSpPr/>
          <p:nvPr/>
        </p:nvCxnSpPr>
        <p:spPr>
          <a:xfrm>
            <a:off x="5292662" y="2398146"/>
            <a:ext cx="24600" cy="3451200"/>
          </a:xfrm>
          <a:prstGeom prst="straightConnector1">
            <a:avLst/>
          </a:prstGeom>
          <a:noFill/>
          <a:ln w="28575" cap="flat" cmpd="sng">
            <a:solidFill>
              <a:srgbClr val="FF0000"/>
            </a:solidFill>
            <a:prstDash val="solid"/>
            <a:round/>
            <a:headEnd type="none" w="lg" len="lg"/>
            <a:tailEnd type="none" w="lg" len="lg"/>
          </a:ln>
        </p:spPr>
      </p:cxnSp>
      <p:cxnSp>
        <p:nvCxnSpPr>
          <p:cNvPr id="9" name="Shape 285"/>
          <p:cNvCxnSpPr/>
          <p:nvPr/>
        </p:nvCxnSpPr>
        <p:spPr>
          <a:xfrm>
            <a:off x="7144312" y="2433621"/>
            <a:ext cx="17700" cy="3355800"/>
          </a:xfrm>
          <a:prstGeom prst="straightConnector1">
            <a:avLst/>
          </a:prstGeom>
          <a:noFill/>
          <a:ln w="28575" cap="flat" cmpd="sng">
            <a:solidFill>
              <a:srgbClr val="FF0000"/>
            </a:solidFill>
            <a:prstDash val="solid"/>
            <a:round/>
            <a:headEnd type="none" w="lg" len="lg"/>
            <a:tailEnd type="none" w="lg" len="lg"/>
          </a:ln>
        </p:spPr>
      </p:cxnSp>
      <p:sp>
        <p:nvSpPr>
          <p:cNvPr id="10" name="Shape 286"/>
          <p:cNvSpPr/>
          <p:nvPr/>
        </p:nvSpPr>
        <p:spPr>
          <a:xfrm>
            <a:off x="957612" y="3037921"/>
            <a:ext cx="104400" cy="98700"/>
          </a:xfrm>
          <a:prstGeom prst="ellipse">
            <a:avLst/>
          </a:prstGeom>
          <a:solidFill>
            <a:srgbClr val="0000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11" name="Shape 287"/>
          <p:cNvCxnSpPr/>
          <p:nvPr/>
        </p:nvCxnSpPr>
        <p:spPr>
          <a:xfrm rot="10800000" flipH="1">
            <a:off x="4277645" y="3121721"/>
            <a:ext cx="216300" cy="185400"/>
          </a:xfrm>
          <a:prstGeom prst="straightConnector1">
            <a:avLst/>
          </a:prstGeom>
          <a:noFill/>
          <a:ln w="19050" cap="flat" cmpd="sng">
            <a:solidFill>
              <a:srgbClr val="0000FF"/>
            </a:solidFill>
            <a:prstDash val="solid"/>
            <a:round/>
            <a:headEnd type="triangle" w="lg" len="lg"/>
            <a:tailEnd type="none" w="lg" len="lg"/>
          </a:ln>
        </p:spPr>
      </p:cxnSp>
      <p:cxnSp>
        <p:nvCxnSpPr>
          <p:cNvPr id="12" name="Shape 290"/>
          <p:cNvCxnSpPr/>
          <p:nvPr/>
        </p:nvCxnSpPr>
        <p:spPr>
          <a:xfrm rot="10800000" flipH="1">
            <a:off x="2733874" y="2610970"/>
            <a:ext cx="2399" cy="276600"/>
          </a:xfrm>
          <a:prstGeom prst="straightConnector1">
            <a:avLst/>
          </a:prstGeom>
          <a:noFill/>
          <a:ln w="19050" cap="flat" cmpd="sng">
            <a:solidFill>
              <a:srgbClr val="0000FF"/>
            </a:solidFill>
            <a:prstDash val="solid"/>
            <a:round/>
            <a:headEnd type="triangle" w="lg" len="lg"/>
            <a:tailEnd type="none" w="lg" len="lg"/>
          </a:ln>
        </p:spPr>
      </p:cxnSp>
      <p:sp>
        <p:nvSpPr>
          <p:cNvPr id="13" name="Shape 289"/>
          <p:cNvSpPr/>
          <p:nvPr/>
        </p:nvSpPr>
        <p:spPr>
          <a:xfrm>
            <a:off x="4436258" y="2798433"/>
            <a:ext cx="394500" cy="3789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14" name="Shape 287"/>
          <p:cNvCxnSpPr/>
          <p:nvPr/>
        </p:nvCxnSpPr>
        <p:spPr>
          <a:xfrm rot="10800000" flipH="1">
            <a:off x="4277645" y="3121721"/>
            <a:ext cx="216300" cy="185400"/>
          </a:xfrm>
          <a:prstGeom prst="straightConnector1">
            <a:avLst/>
          </a:prstGeom>
          <a:noFill/>
          <a:ln w="19050" cap="flat" cmpd="sng">
            <a:solidFill>
              <a:srgbClr val="0000FF"/>
            </a:solidFill>
            <a:prstDash val="solid"/>
            <a:round/>
            <a:headEnd type="triangle" w="lg" len="lg"/>
            <a:tailEnd type="none" w="lg" len="lg"/>
          </a:ln>
        </p:spPr>
      </p:cxnSp>
      <p:sp>
        <p:nvSpPr>
          <p:cNvPr id="15" name="Shape 288"/>
          <p:cNvSpPr/>
          <p:nvPr/>
        </p:nvSpPr>
        <p:spPr>
          <a:xfrm>
            <a:off x="4080395" y="3307121"/>
            <a:ext cx="394500" cy="3789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16" name="Shape 287"/>
          <p:cNvCxnSpPr/>
          <p:nvPr/>
        </p:nvCxnSpPr>
        <p:spPr>
          <a:xfrm rot="10800000" flipH="1">
            <a:off x="4277645" y="3121721"/>
            <a:ext cx="216300" cy="185400"/>
          </a:xfrm>
          <a:prstGeom prst="straightConnector1">
            <a:avLst/>
          </a:prstGeom>
          <a:noFill/>
          <a:ln w="19050" cap="flat" cmpd="sng">
            <a:solidFill>
              <a:srgbClr val="0000FF"/>
            </a:solidFill>
            <a:prstDash val="solid"/>
            <a:round/>
            <a:headEnd type="triangle" w="lg" len="lg"/>
            <a:tailEnd type="none" w="lg" len="lg"/>
          </a:ln>
        </p:spPr>
      </p:cxnSp>
      <p:cxnSp>
        <p:nvCxnSpPr>
          <p:cNvPr id="17" name="Shape 291"/>
          <p:cNvCxnSpPr/>
          <p:nvPr/>
        </p:nvCxnSpPr>
        <p:spPr>
          <a:xfrm rot="10800000" flipH="1">
            <a:off x="4632312" y="2524695"/>
            <a:ext cx="2399" cy="276600"/>
          </a:xfrm>
          <a:prstGeom prst="straightConnector1">
            <a:avLst/>
          </a:prstGeom>
          <a:noFill/>
          <a:ln w="19050" cap="flat" cmpd="sng">
            <a:solidFill>
              <a:srgbClr val="0000FF"/>
            </a:solidFill>
            <a:prstDash val="solid"/>
            <a:round/>
            <a:headEnd type="triangle" w="lg" len="lg"/>
            <a:tailEnd type="none" w="lg" len="lg"/>
          </a:ln>
        </p:spPr>
      </p:cxnSp>
      <p:sp>
        <p:nvSpPr>
          <p:cNvPr id="18" name="Shape 292"/>
          <p:cNvSpPr/>
          <p:nvPr/>
        </p:nvSpPr>
        <p:spPr>
          <a:xfrm>
            <a:off x="5889445" y="2745671"/>
            <a:ext cx="394500" cy="3789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19" name="Shape 295"/>
          <p:cNvCxnSpPr/>
          <p:nvPr/>
        </p:nvCxnSpPr>
        <p:spPr>
          <a:xfrm rot="10800000">
            <a:off x="6226133" y="3068958"/>
            <a:ext cx="199800" cy="185400"/>
          </a:xfrm>
          <a:prstGeom prst="straightConnector1">
            <a:avLst/>
          </a:prstGeom>
          <a:noFill/>
          <a:ln w="19050" cap="flat" cmpd="sng">
            <a:solidFill>
              <a:srgbClr val="0000FF"/>
            </a:solidFill>
            <a:prstDash val="solid"/>
            <a:round/>
            <a:headEnd type="triangle" w="lg" len="lg"/>
            <a:tailEnd type="none" w="lg" len="lg"/>
          </a:ln>
        </p:spPr>
      </p:cxnSp>
      <p:cxnSp>
        <p:nvCxnSpPr>
          <p:cNvPr id="20" name="Shape 293"/>
          <p:cNvCxnSpPr/>
          <p:nvPr/>
        </p:nvCxnSpPr>
        <p:spPr>
          <a:xfrm rot="10800000" flipH="1">
            <a:off x="6085499" y="2471933"/>
            <a:ext cx="2399" cy="276600"/>
          </a:xfrm>
          <a:prstGeom prst="straightConnector1">
            <a:avLst/>
          </a:prstGeom>
          <a:noFill/>
          <a:ln w="19050" cap="flat" cmpd="sng">
            <a:solidFill>
              <a:srgbClr val="0000FF"/>
            </a:solidFill>
            <a:prstDash val="solid"/>
            <a:round/>
            <a:headEnd type="triangle" w="lg" len="lg"/>
            <a:tailEnd type="none" w="lg" len="lg"/>
          </a:ln>
        </p:spPr>
      </p:cxnSp>
      <p:sp>
        <p:nvSpPr>
          <p:cNvPr id="21" name="Shape 294"/>
          <p:cNvSpPr/>
          <p:nvPr/>
        </p:nvSpPr>
        <p:spPr>
          <a:xfrm>
            <a:off x="6228683" y="3254358"/>
            <a:ext cx="394500" cy="3789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22" name="Shape 295"/>
          <p:cNvCxnSpPr/>
          <p:nvPr/>
        </p:nvCxnSpPr>
        <p:spPr>
          <a:xfrm rot="10800000">
            <a:off x="6226133" y="3068958"/>
            <a:ext cx="199800" cy="185400"/>
          </a:xfrm>
          <a:prstGeom prst="straightConnector1">
            <a:avLst/>
          </a:prstGeom>
          <a:noFill/>
          <a:ln w="19050" cap="flat" cmpd="sng">
            <a:solidFill>
              <a:srgbClr val="0000FF"/>
            </a:solidFill>
            <a:prstDash val="solid"/>
            <a:round/>
            <a:headEnd type="triangle" w="lg" len="lg"/>
            <a:tailEnd type="none" w="lg" len="lg"/>
          </a:ln>
        </p:spPr>
      </p:cxnSp>
      <p:cxnSp>
        <p:nvCxnSpPr>
          <p:cNvPr id="23" name="Shape 295"/>
          <p:cNvCxnSpPr/>
          <p:nvPr/>
        </p:nvCxnSpPr>
        <p:spPr>
          <a:xfrm rot="10800000">
            <a:off x="6226133" y="3068958"/>
            <a:ext cx="199800" cy="185400"/>
          </a:xfrm>
          <a:prstGeom prst="straightConnector1">
            <a:avLst/>
          </a:prstGeom>
          <a:noFill/>
          <a:ln w="19050" cap="flat" cmpd="sng">
            <a:solidFill>
              <a:srgbClr val="0000FF"/>
            </a:solidFill>
            <a:prstDash val="solid"/>
            <a:round/>
            <a:headEnd type="triangle" w="lg" len="lg"/>
            <a:tailEnd type="none" w="lg" len="lg"/>
          </a:ln>
        </p:spPr>
      </p:cxnSp>
      <p:cxnSp>
        <p:nvCxnSpPr>
          <p:cNvPr id="24" name="Shape 296"/>
          <p:cNvCxnSpPr/>
          <p:nvPr/>
        </p:nvCxnSpPr>
        <p:spPr>
          <a:xfrm rot="10800000" flipH="1">
            <a:off x="662258" y="4902808"/>
            <a:ext cx="216300" cy="185400"/>
          </a:xfrm>
          <a:prstGeom prst="straightConnector1">
            <a:avLst/>
          </a:prstGeom>
          <a:noFill/>
          <a:ln w="19050" cap="flat" cmpd="sng">
            <a:solidFill>
              <a:srgbClr val="0000FF"/>
            </a:solidFill>
            <a:prstDash val="solid"/>
            <a:round/>
            <a:headEnd type="triangle" w="lg" len="lg"/>
            <a:tailEnd type="none" w="lg" len="lg"/>
          </a:ln>
        </p:spPr>
      </p:cxnSp>
      <p:sp>
        <p:nvSpPr>
          <p:cNvPr id="25" name="Shape 298"/>
          <p:cNvSpPr/>
          <p:nvPr/>
        </p:nvSpPr>
        <p:spPr>
          <a:xfrm>
            <a:off x="820870" y="4579521"/>
            <a:ext cx="394500" cy="3789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26" name="Shape 301"/>
          <p:cNvCxnSpPr/>
          <p:nvPr/>
        </p:nvCxnSpPr>
        <p:spPr>
          <a:xfrm rot="10800000">
            <a:off x="1157558" y="4902808"/>
            <a:ext cx="199800" cy="185400"/>
          </a:xfrm>
          <a:prstGeom prst="straightConnector1">
            <a:avLst/>
          </a:prstGeom>
          <a:noFill/>
          <a:ln w="19050" cap="flat" cmpd="sng">
            <a:solidFill>
              <a:srgbClr val="0000FF"/>
            </a:solidFill>
            <a:prstDash val="solid"/>
            <a:round/>
            <a:headEnd type="triangle" w="lg" len="lg"/>
            <a:tailEnd type="none" w="lg" len="lg"/>
          </a:ln>
        </p:spPr>
      </p:cxnSp>
      <p:cxnSp>
        <p:nvCxnSpPr>
          <p:cNvPr id="27" name="Shape 296"/>
          <p:cNvCxnSpPr/>
          <p:nvPr/>
        </p:nvCxnSpPr>
        <p:spPr>
          <a:xfrm rot="10800000" flipH="1">
            <a:off x="662258" y="4902808"/>
            <a:ext cx="216300" cy="185400"/>
          </a:xfrm>
          <a:prstGeom prst="straightConnector1">
            <a:avLst/>
          </a:prstGeom>
          <a:noFill/>
          <a:ln w="19050" cap="flat" cmpd="sng">
            <a:solidFill>
              <a:srgbClr val="0000FF"/>
            </a:solidFill>
            <a:prstDash val="solid"/>
            <a:round/>
            <a:headEnd type="triangle" w="lg" len="lg"/>
            <a:tailEnd type="none" w="lg" len="lg"/>
          </a:ln>
        </p:spPr>
      </p:cxnSp>
      <p:sp>
        <p:nvSpPr>
          <p:cNvPr id="28" name="Shape 297"/>
          <p:cNvSpPr/>
          <p:nvPr/>
        </p:nvSpPr>
        <p:spPr>
          <a:xfrm>
            <a:off x="465008" y="5088208"/>
            <a:ext cx="394500" cy="3789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29" name="Shape 296"/>
          <p:cNvCxnSpPr/>
          <p:nvPr/>
        </p:nvCxnSpPr>
        <p:spPr>
          <a:xfrm rot="10800000" flipH="1">
            <a:off x="662258" y="4902808"/>
            <a:ext cx="216300" cy="185400"/>
          </a:xfrm>
          <a:prstGeom prst="straightConnector1">
            <a:avLst/>
          </a:prstGeom>
          <a:noFill/>
          <a:ln w="19050" cap="flat" cmpd="sng">
            <a:solidFill>
              <a:srgbClr val="0000FF"/>
            </a:solidFill>
            <a:prstDash val="solid"/>
            <a:round/>
            <a:headEnd type="triangle" w="lg" len="lg"/>
            <a:tailEnd type="none" w="lg" len="lg"/>
          </a:ln>
        </p:spPr>
      </p:cxnSp>
      <p:cxnSp>
        <p:nvCxnSpPr>
          <p:cNvPr id="30" name="Shape 299"/>
          <p:cNvCxnSpPr/>
          <p:nvPr/>
        </p:nvCxnSpPr>
        <p:spPr>
          <a:xfrm rot="10800000" flipH="1">
            <a:off x="1016924" y="4305783"/>
            <a:ext cx="2399" cy="276600"/>
          </a:xfrm>
          <a:prstGeom prst="straightConnector1">
            <a:avLst/>
          </a:prstGeom>
          <a:noFill/>
          <a:ln w="19050" cap="flat" cmpd="sng">
            <a:solidFill>
              <a:srgbClr val="0000FF"/>
            </a:solidFill>
            <a:prstDash val="solid"/>
            <a:round/>
            <a:headEnd type="triangle" w="lg" len="lg"/>
            <a:tailEnd type="none" w="lg" len="lg"/>
          </a:ln>
        </p:spPr>
      </p:cxnSp>
      <p:sp>
        <p:nvSpPr>
          <p:cNvPr id="31" name="Shape 300"/>
          <p:cNvSpPr/>
          <p:nvPr/>
        </p:nvSpPr>
        <p:spPr>
          <a:xfrm>
            <a:off x="1160107" y="5088208"/>
            <a:ext cx="394500" cy="3789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32" name="Shape 301"/>
          <p:cNvCxnSpPr/>
          <p:nvPr/>
        </p:nvCxnSpPr>
        <p:spPr>
          <a:xfrm rot="10800000">
            <a:off x="1157558" y="4902808"/>
            <a:ext cx="199800" cy="185400"/>
          </a:xfrm>
          <a:prstGeom prst="straightConnector1">
            <a:avLst/>
          </a:prstGeom>
          <a:noFill/>
          <a:ln w="19050" cap="flat" cmpd="sng">
            <a:solidFill>
              <a:srgbClr val="0000FF"/>
            </a:solidFill>
            <a:prstDash val="solid"/>
            <a:round/>
            <a:headEnd type="triangle" w="lg" len="lg"/>
            <a:tailEnd type="none" w="lg" len="lg"/>
          </a:ln>
        </p:spPr>
      </p:cxnSp>
      <p:cxnSp>
        <p:nvCxnSpPr>
          <p:cNvPr id="33" name="Shape 301"/>
          <p:cNvCxnSpPr/>
          <p:nvPr/>
        </p:nvCxnSpPr>
        <p:spPr>
          <a:xfrm rot="10800000">
            <a:off x="1157558" y="4902808"/>
            <a:ext cx="199800" cy="185400"/>
          </a:xfrm>
          <a:prstGeom prst="straightConnector1">
            <a:avLst/>
          </a:prstGeom>
          <a:noFill/>
          <a:ln w="19050" cap="flat" cmpd="sng">
            <a:solidFill>
              <a:srgbClr val="0000FF"/>
            </a:solidFill>
            <a:prstDash val="solid"/>
            <a:round/>
            <a:headEnd type="triangle" w="lg" len="lg"/>
            <a:tailEnd type="none" w="lg" len="lg"/>
          </a:ln>
        </p:spPr>
      </p:cxnSp>
      <p:cxnSp>
        <p:nvCxnSpPr>
          <p:cNvPr id="34" name="Shape 302"/>
          <p:cNvCxnSpPr/>
          <p:nvPr/>
        </p:nvCxnSpPr>
        <p:spPr>
          <a:xfrm rot="10800000" flipH="1">
            <a:off x="6057020" y="5266221"/>
            <a:ext cx="208200" cy="185400"/>
          </a:xfrm>
          <a:prstGeom prst="straightConnector1">
            <a:avLst/>
          </a:prstGeom>
          <a:noFill/>
          <a:ln w="19050" cap="flat" cmpd="sng">
            <a:solidFill>
              <a:srgbClr val="0000FF"/>
            </a:solidFill>
            <a:prstDash val="solid"/>
            <a:round/>
            <a:headEnd type="triangle" w="lg" len="lg"/>
            <a:tailEnd type="none" w="lg" len="lg"/>
          </a:ln>
        </p:spPr>
      </p:cxnSp>
      <p:sp>
        <p:nvSpPr>
          <p:cNvPr id="35" name="Shape 305"/>
          <p:cNvSpPr/>
          <p:nvPr/>
        </p:nvSpPr>
        <p:spPr>
          <a:xfrm>
            <a:off x="5868083" y="4434258"/>
            <a:ext cx="394500" cy="3789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36" name="Shape 307"/>
          <p:cNvCxnSpPr/>
          <p:nvPr/>
        </p:nvCxnSpPr>
        <p:spPr>
          <a:xfrm rot="10800000">
            <a:off x="6204770" y="4757546"/>
            <a:ext cx="199800" cy="185400"/>
          </a:xfrm>
          <a:prstGeom prst="straightConnector1">
            <a:avLst/>
          </a:prstGeom>
          <a:noFill/>
          <a:ln w="19050" cap="flat" cmpd="sng">
            <a:solidFill>
              <a:srgbClr val="0000FF"/>
            </a:solidFill>
            <a:prstDash val="solid"/>
            <a:round/>
            <a:headEnd type="triangle" w="lg" len="lg"/>
            <a:tailEnd type="none" w="lg" len="lg"/>
          </a:ln>
        </p:spPr>
      </p:cxnSp>
      <p:sp>
        <p:nvSpPr>
          <p:cNvPr id="37" name="Shape 303"/>
          <p:cNvSpPr/>
          <p:nvPr/>
        </p:nvSpPr>
        <p:spPr>
          <a:xfrm>
            <a:off x="5859770" y="5451621"/>
            <a:ext cx="394500" cy="3789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38" name="Shape 302"/>
          <p:cNvCxnSpPr/>
          <p:nvPr/>
        </p:nvCxnSpPr>
        <p:spPr>
          <a:xfrm rot="10800000" flipH="1">
            <a:off x="6057020" y="5266221"/>
            <a:ext cx="208200" cy="185400"/>
          </a:xfrm>
          <a:prstGeom prst="straightConnector1">
            <a:avLst/>
          </a:prstGeom>
          <a:noFill/>
          <a:ln w="19050" cap="flat" cmpd="sng">
            <a:solidFill>
              <a:srgbClr val="0000FF"/>
            </a:solidFill>
            <a:prstDash val="solid"/>
            <a:round/>
            <a:headEnd type="triangle" w="lg" len="lg"/>
            <a:tailEnd type="none" w="lg" len="lg"/>
          </a:ln>
        </p:spPr>
      </p:cxnSp>
      <p:cxnSp>
        <p:nvCxnSpPr>
          <p:cNvPr id="39" name="Shape 306"/>
          <p:cNvCxnSpPr/>
          <p:nvPr/>
        </p:nvCxnSpPr>
        <p:spPr>
          <a:xfrm rot="10800000" flipH="1">
            <a:off x="6064137" y="4160520"/>
            <a:ext cx="2399" cy="276600"/>
          </a:xfrm>
          <a:prstGeom prst="straightConnector1">
            <a:avLst/>
          </a:prstGeom>
          <a:noFill/>
          <a:ln w="19050" cap="flat" cmpd="sng">
            <a:solidFill>
              <a:srgbClr val="0000FF"/>
            </a:solidFill>
            <a:prstDash val="solid"/>
            <a:round/>
            <a:headEnd type="triangle" w="lg" len="lg"/>
            <a:tailEnd type="none" w="lg" len="lg"/>
          </a:ln>
        </p:spPr>
      </p:cxnSp>
      <p:sp>
        <p:nvSpPr>
          <p:cNvPr id="40" name="Shape 304"/>
          <p:cNvSpPr/>
          <p:nvPr/>
        </p:nvSpPr>
        <p:spPr>
          <a:xfrm>
            <a:off x="6207320" y="4942946"/>
            <a:ext cx="394500" cy="3789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41" name="Shape 302"/>
          <p:cNvCxnSpPr/>
          <p:nvPr/>
        </p:nvCxnSpPr>
        <p:spPr>
          <a:xfrm rot="10800000" flipH="1">
            <a:off x="6057020" y="5266221"/>
            <a:ext cx="208200" cy="185400"/>
          </a:xfrm>
          <a:prstGeom prst="straightConnector1">
            <a:avLst/>
          </a:prstGeom>
          <a:noFill/>
          <a:ln w="19050" cap="flat" cmpd="sng">
            <a:solidFill>
              <a:srgbClr val="0000FF"/>
            </a:solidFill>
            <a:prstDash val="solid"/>
            <a:round/>
            <a:headEnd type="triangle" w="lg" len="lg"/>
            <a:tailEnd type="none" w="lg" len="lg"/>
          </a:ln>
        </p:spPr>
      </p:cxnSp>
      <p:cxnSp>
        <p:nvCxnSpPr>
          <p:cNvPr id="42" name="Shape 307"/>
          <p:cNvCxnSpPr/>
          <p:nvPr/>
        </p:nvCxnSpPr>
        <p:spPr>
          <a:xfrm rot="10800000">
            <a:off x="6204770" y="4757546"/>
            <a:ext cx="199800" cy="185400"/>
          </a:xfrm>
          <a:prstGeom prst="straightConnector1">
            <a:avLst/>
          </a:prstGeom>
          <a:noFill/>
          <a:ln w="19050" cap="flat" cmpd="sng">
            <a:solidFill>
              <a:srgbClr val="0000FF"/>
            </a:solidFill>
            <a:prstDash val="solid"/>
            <a:round/>
            <a:headEnd type="triangle" w="lg" len="lg"/>
            <a:tailEnd type="none" w="lg" len="lg"/>
          </a:ln>
        </p:spPr>
      </p:cxnSp>
      <p:cxnSp>
        <p:nvCxnSpPr>
          <p:cNvPr id="43" name="Shape 307"/>
          <p:cNvCxnSpPr/>
          <p:nvPr/>
        </p:nvCxnSpPr>
        <p:spPr>
          <a:xfrm rot="10800000">
            <a:off x="6204770" y="4757546"/>
            <a:ext cx="199800" cy="185400"/>
          </a:xfrm>
          <a:prstGeom prst="straightConnector1">
            <a:avLst/>
          </a:prstGeom>
          <a:noFill/>
          <a:ln w="19050" cap="flat" cmpd="sng">
            <a:solidFill>
              <a:srgbClr val="0000FF"/>
            </a:solidFill>
            <a:prstDash val="solid"/>
            <a:round/>
            <a:headEnd type="triangle" w="lg" len="lg"/>
            <a:tailEnd type="none" w="lg" len="lg"/>
          </a:ln>
        </p:spPr>
      </p:cxnSp>
      <p:cxnSp>
        <p:nvCxnSpPr>
          <p:cNvPr id="44" name="Shape 308"/>
          <p:cNvCxnSpPr/>
          <p:nvPr/>
        </p:nvCxnSpPr>
        <p:spPr>
          <a:xfrm rot="10800000">
            <a:off x="4442658" y="5252083"/>
            <a:ext cx="201300" cy="192000"/>
          </a:xfrm>
          <a:prstGeom prst="straightConnector1">
            <a:avLst/>
          </a:prstGeom>
          <a:noFill/>
          <a:ln w="19050" cap="flat" cmpd="sng">
            <a:solidFill>
              <a:srgbClr val="0000FF"/>
            </a:solidFill>
            <a:prstDash val="solid"/>
            <a:round/>
            <a:headEnd type="triangle" w="lg" len="lg"/>
            <a:tailEnd type="none" w="lg" len="lg"/>
          </a:ln>
        </p:spPr>
      </p:cxnSp>
      <p:sp>
        <p:nvSpPr>
          <p:cNvPr id="45" name="Shape 311"/>
          <p:cNvSpPr/>
          <p:nvPr/>
        </p:nvSpPr>
        <p:spPr>
          <a:xfrm>
            <a:off x="4393645" y="4413221"/>
            <a:ext cx="394500" cy="3789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46" name="Shape 313"/>
          <p:cNvCxnSpPr/>
          <p:nvPr/>
        </p:nvCxnSpPr>
        <p:spPr>
          <a:xfrm rot="10800000" flipH="1">
            <a:off x="4303170" y="4736646"/>
            <a:ext cx="148200" cy="192000"/>
          </a:xfrm>
          <a:prstGeom prst="straightConnector1">
            <a:avLst/>
          </a:prstGeom>
          <a:noFill/>
          <a:ln w="19050" cap="flat" cmpd="sng">
            <a:solidFill>
              <a:srgbClr val="0000FF"/>
            </a:solidFill>
            <a:prstDash val="solid"/>
            <a:round/>
            <a:headEnd type="triangle" w="lg" len="lg"/>
            <a:tailEnd type="none" w="lg" len="lg"/>
          </a:ln>
        </p:spPr>
      </p:cxnSp>
      <p:sp>
        <p:nvSpPr>
          <p:cNvPr id="47" name="Shape 309"/>
          <p:cNvSpPr/>
          <p:nvPr/>
        </p:nvSpPr>
        <p:spPr>
          <a:xfrm>
            <a:off x="4446708" y="5444083"/>
            <a:ext cx="394500" cy="3789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48" name="Shape 308"/>
          <p:cNvCxnSpPr/>
          <p:nvPr/>
        </p:nvCxnSpPr>
        <p:spPr>
          <a:xfrm rot="10800000">
            <a:off x="4442658" y="5252083"/>
            <a:ext cx="201300" cy="192000"/>
          </a:xfrm>
          <a:prstGeom prst="straightConnector1">
            <a:avLst/>
          </a:prstGeom>
          <a:noFill/>
          <a:ln w="19050" cap="flat" cmpd="sng">
            <a:solidFill>
              <a:srgbClr val="0000FF"/>
            </a:solidFill>
            <a:prstDash val="solid"/>
            <a:round/>
            <a:headEnd type="triangle" w="lg" len="lg"/>
            <a:tailEnd type="none" w="lg" len="lg"/>
          </a:ln>
        </p:spPr>
      </p:cxnSp>
      <p:cxnSp>
        <p:nvCxnSpPr>
          <p:cNvPr id="49" name="Shape 312"/>
          <p:cNvCxnSpPr/>
          <p:nvPr/>
        </p:nvCxnSpPr>
        <p:spPr>
          <a:xfrm rot="10800000" flipH="1">
            <a:off x="4589674" y="4172408"/>
            <a:ext cx="2399" cy="276600"/>
          </a:xfrm>
          <a:prstGeom prst="straightConnector1">
            <a:avLst/>
          </a:prstGeom>
          <a:noFill/>
          <a:ln w="19050" cap="flat" cmpd="sng">
            <a:solidFill>
              <a:srgbClr val="0000FF"/>
            </a:solidFill>
            <a:prstDash val="solid"/>
            <a:round/>
            <a:headEnd type="triangle" w="lg" len="lg"/>
            <a:tailEnd type="none" w="lg" len="lg"/>
          </a:ln>
        </p:spPr>
      </p:cxnSp>
      <p:sp>
        <p:nvSpPr>
          <p:cNvPr id="50" name="Shape 310"/>
          <p:cNvSpPr/>
          <p:nvPr/>
        </p:nvSpPr>
        <p:spPr>
          <a:xfrm>
            <a:off x="4105920" y="4928646"/>
            <a:ext cx="394500" cy="3789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51" name="Shape 308"/>
          <p:cNvCxnSpPr/>
          <p:nvPr/>
        </p:nvCxnSpPr>
        <p:spPr>
          <a:xfrm rot="10800000">
            <a:off x="4442658" y="5252083"/>
            <a:ext cx="201300" cy="192000"/>
          </a:xfrm>
          <a:prstGeom prst="straightConnector1">
            <a:avLst/>
          </a:prstGeom>
          <a:noFill/>
          <a:ln w="19050" cap="flat" cmpd="sng">
            <a:solidFill>
              <a:srgbClr val="0000FF"/>
            </a:solidFill>
            <a:prstDash val="solid"/>
            <a:round/>
            <a:headEnd type="triangle" w="lg" len="lg"/>
            <a:tailEnd type="none" w="lg" len="lg"/>
          </a:ln>
        </p:spPr>
      </p:cxnSp>
      <p:cxnSp>
        <p:nvCxnSpPr>
          <p:cNvPr id="52" name="Shape 313"/>
          <p:cNvCxnSpPr/>
          <p:nvPr/>
        </p:nvCxnSpPr>
        <p:spPr>
          <a:xfrm rot="10800000" flipH="1">
            <a:off x="4303170" y="4736646"/>
            <a:ext cx="148200" cy="192000"/>
          </a:xfrm>
          <a:prstGeom prst="straightConnector1">
            <a:avLst/>
          </a:prstGeom>
          <a:noFill/>
          <a:ln w="19050" cap="flat" cmpd="sng">
            <a:solidFill>
              <a:srgbClr val="0000FF"/>
            </a:solidFill>
            <a:prstDash val="solid"/>
            <a:round/>
            <a:headEnd type="triangle" w="lg" len="lg"/>
            <a:tailEnd type="none" w="lg" len="lg"/>
          </a:ln>
        </p:spPr>
      </p:cxnSp>
      <p:cxnSp>
        <p:nvCxnSpPr>
          <p:cNvPr id="53" name="Shape 313"/>
          <p:cNvCxnSpPr/>
          <p:nvPr/>
        </p:nvCxnSpPr>
        <p:spPr>
          <a:xfrm rot="10800000" flipH="1">
            <a:off x="4303170" y="4736646"/>
            <a:ext cx="148200" cy="192000"/>
          </a:xfrm>
          <a:prstGeom prst="straightConnector1">
            <a:avLst/>
          </a:prstGeom>
          <a:noFill/>
          <a:ln w="19050" cap="flat" cmpd="sng">
            <a:solidFill>
              <a:srgbClr val="0000FF"/>
            </a:solidFill>
            <a:prstDash val="solid"/>
            <a:round/>
            <a:headEnd type="triangle" w="lg" len="lg"/>
            <a:tailEnd type="none" w="lg" len="lg"/>
          </a:ln>
        </p:spPr>
      </p:cxnSp>
      <p:cxnSp>
        <p:nvCxnSpPr>
          <p:cNvPr id="54" name="Shape 314"/>
          <p:cNvCxnSpPr/>
          <p:nvPr/>
        </p:nvCxnSpPr>
        <p:spPr>
          <a:xfrm rot="10800000" flipH="1">
            <a:off x="2412120" y="5260971"/>
            <a:ext cx="181800" cy="195900"/>
          </a:xfrm>
          <a:prstGeom prst="straightConnector1">
            <a:avLst/>
          </a:prstGeom>
          <a:noFill/>
          <a:ln w="19050" cap="flat" cmpd="sng">
            <a:solidFill>
              <a:srgbClr val="0000FF"/>
            </a:solidFill>
            <a:prstDash val="solid"/>
            <a:round/>
            <a:headEnd type="triangle" w="lg" len="lg"/>
            <a:tailEnd type="none" w="lg" len="lg"/>
          </a:ln>
        </p:spPr>
      </p:cxnSp>
      <p:sp>
        <p:nvSpPr>
          <p:cNvPr id="55" name="Shape 317"/>
          <p:cNvSpPr/>
          <p:nvPr/>
        </p:nvSpPr>
        <p:spPr>
          <a:xfrm>
            <a:off x="2869958" y="4419596"/>
            <a:ext cx="394500" cy="3789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56" name="Shape 319"/>
          <p:cNvCxnSpPr/>
          <p:nvPr/>
        </p:nvCxnSpPr>
        <p:spPr>
          <a:xfrm rot="10800000" flipH="1">
            <a:off x="2733545" y="4742971"/>
            <a:ext cx="194100" cy="194700"/>
          </a:xfrm>
          <a:prstGeom prst="straightConnector1">
            <a:avLst/>
          </a:prstGeom>
          <a:noFill/>
          <a:ln w="19050" cap="flat" cmpd="sng">
            <a:solidFill>
              <a:srgbClr val="0000FF"/>
            </a:solidFill>
            <a:prstDash val="solid"/>
            <a:round/>
            <a:headEnd type="triangle" w="lg" len="lg"/>
            <a:tailEnd type="none" w="lg" len="lg"/>
          </a:ln>
        </p:spPr>
      </p:cxnSp>
      <p:sp>
        <p:nvSpPr>
          <p:cNvPr id="57" name="Shape 315"/>
          <p:cNvSpPr/>
          <p:nvPr/>
        </p:nvSpPr>
        <p:spPr>
          <a:xfrm>
            <a:off x="2214870" y="5456871"/>
            <a:ext cx="394500" cy="3789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58" name="Shape 314"/>
          <p:cNvCxnSpPr/>
          <p:nvPr/>
        </p:nvCxnSpPr>
        <p:spPr>
          <a:xfrm rot="10800000" flipH="1">
            <a:off x="2412120" y="5260971"/>
            <a:ext cx="181800" cy="195900"/>
          </a:xfrm>
          <a:prstGeom prst="straightConnector1">
            <a:avLst/>
          </a:prstGeom>
          <a:noFill/>
          <a:ln w="19050" cap="flat" cmpd="sng">
            <a:solidFill>
              <a:srgbClr val="0000FF"/>
            </a:solidFill>
            <a:prstDash val="solid"/>
            <a:round/>
            <a:headEnd type="triangle" w="lg" len="lg"/>
            <a:tailEnd type="none" w="lg" len="lg"/>
          </a:ln>
        </p:spPr>
      </p:cxnSp>
      <p:cxnSp>
        <p:nvCxnSpPr>
          <p:cNvPr id="59" name="Shape 318"/>
          <p:cNvCxnSpPr/>
          <p:nvPr/>
        </p:nvCxnSpPr>
        <p:spPr>
          <a:xfrm rot="10800000" flipH="1">
            <a:off x="3066012" y="4171733"/>
            <a:ext cx="2399" cy="276600"/>
          </a:xfrm>
          <a:prstGeom prst="straightConnector1">
            <a:avLst/>
          </a:prstGeom>
          <a:noFill/>
          <a:ln w="19050" cap="flat" cmpd="sng">
            <a:solidFill>
              <a:srgbClr val="0000FF"/>
            </a:solidFill>
            <a:prstDash val="solid"/>
            <a:round/>
            <a:headEnd type="triangle" w="lg" len="lg"/>
            <a:tailEnd type="none" w="lg" len="lg"/>
          </a:ln>
        </p:spPr>
      </p:cxnSp>
      <p:sp>
        <p:nvSpPr>
          <p:cNvPr id="60" name="Shape 316"/>
          <p:cNvSpPr/>
          <p:nvPr/>
        </p:nvSpPr>
        <p:spPr>
          <a:xfrm>
            <a:off x="2536295" y="4937671"/>
            <a:ext cx="394500" cy="3789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61" name="Shape 319"/>
          <p:cNvCxnSpPr/>
          <p:nvPr/>
        </p:nvCxnSpPr>
        <p:spPr>
          <a:xfrm rot="10800000" flipH="1">
            <a:off x="2733545" y="4742971"/>
            <a:ext cx="194100" cy="194700"/>
          </a:xfrm>
          <a:prstGeom prst="straightConnector1">
            <a:avLst/>
          </a:prstGeom>
          <a:noFill/>
          <a:ln w="19050" cap="flat" cmpd="sng">
            <a:solidFill>
              <a:srgbClr val="0000FF"/>
            </a:solidFill>
            <a:prstDash val="solid"/>
            <a:round/>
            <a:headEnd type="triangle" w="lg" len="lg"/>
            <a:tailEnd type="none" w="lg" len="lg"/>
          </a:ln>
        </p:spPr>
      </p:cxnSp>
      <p:cxnSp>
        <p:nvCxnSpPr>
          <p:cNvPr id="62" name="Shape 314"/>
          <p:cNvCxnSpPr/>
          <p:nvPr/>
        </p:nvCxnSpPr>
        <p:spPr>
          <a:xfrm rot="10800000" flipH="1">
            <a:off x="2412120" y="5260971"/>
            <a:ext cx="181800" cy="195900"/>
          </a:xfrm>
          <a:prstGeom prst="straightConnector1">
            <a:avLst/>
          </a:prstGeom>
          <a:noFill/>
          <a:ln w="19050" cap="flat" cmpd="sng">
            <a:solidFill>
              <a:srgbClr val="0000FF"/>
            </a:solidFill>
            <a:prstDash val="solid"/>
            <a:round/>
            <a:headEnd type="triangle" w="lg" len="lg"/>
            <a:tailEnd type="none" w="lg" len="lg"/>
          </a:ln>
        </p:spPr>
      </p:cxnSp>
      <p:cxnSp>
        <p:nvCxnSpPr>
          <p:cNvPr id="63" name="Shape 319"/>
          <p:cNvCxnSpPr/>
          <p:nvPr/>
        </p:nvCxnSpPr>
        <p:spPr>
          <a:xfrm rot="10800000" flipH="1">
            <a:off x="2733545" y="4742971"/>
            <a:ext cx="194100" cy="194700"/>
          </a:xfrm>
          <a:prstGeom prst="straightConnector1">
            <a:avLst/>
          </a:prstGeom>
          <a:noFill/>
          <a:ln w="19050" cap="flat" cmpd="sng">
            <a:solidFill>
              <a:srgbClr val="0000FF"/>
            </a:solidFill>
            <a:prstDash val="solid"/>
            <a:round/>
            <a:headEnd type="triangle" w="lg" len="lg"/>
            <a:tailEnd type="none" w="lg" len="lg"/>
          </a:ln>
        </p:spPr>
      </p:cxnSp>
      <p:cxnSp>
        <p:nvCxnSpPr>
          <p:cNvPr id="64" name="Shape 320"/>
          <p:cNvCxnSpPr/>
          <p:nvPr/>
        </p:nvCxnSpPr>
        <p:spPr>
          <a:xfrm rot="10800000">
            <a:off x="8250058" y="5260971"/>
            <a:ext cx="202800" cy="195900"/>
          </a:xfrm>
          <a:prstGeom prst="straightConnector1">
            <a:avLst/>
          </a:prstGeom>
          <a:noFill/>
          <a:ln w="19050" cap="flat" cmpd="sng">
            <a:solidFill>
              <a:srgbClr val="0000FF"/>
            </a:solidFill>
            <a:prstDash val="solid"/>
            <a:round/>
            <a:headEnd type="triangle" w="lg" len="lg"/>
            <a:tailEnd type="none" w="lg" len="lg"/>
          </a:ln>
        </p:spPr>
      </p:cxnSp>
      <p:sp>
        <p:nvSpPr>
          <p:cNvPr id="65" name="Shape 323"/>
          <p:cNvSpPr/>
          <p:nvPr/>
        </p:nvSpPr>
        <p:spPr>
          <a:xfrm>
            <a:off x="7574045" y="4428983"/>
            <a:ext cx="394500" cy="3789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66" name="Shape 325"/>
          <p:cNvCxnSpPr/>
          <p:nvPr/>
        </p:nvCxnSpPr>
        <p:spPr>
          <a:xfrm rot="10800000">
            <a:off x="7910733" y="4752271"/>
            <a:ext cx="199800" cy="185400"/>
          </a:xfrm>
          <a:prstGeom prst="straightConnector1">
            <a:avLst/>
          </a:prstGeom>
          <a:noFill/>
          <a:ln w="19050" cap="flat" cmpd="sng">
            <a:solidFill>
              <a:srgbClr val="0000FF"/>
            </a:solidFill>
            <a:prstDash val="solid"/>
            <a:round/>
            <a:headEnd type="triangle" w="lg" len="lg"/>
            <a:tailEnd type="none" w="lg" len="lg"/>
          </a:ln>
        </p:spPr>
      </p:cxnSp>
      <p:sp>
        <p:nvSpPr>
          <p:cNvPr id="67" name="Shape 321"/>
          <p:cNvSpPr/>
          <p:nvPr/>
        </p:nvSpPr>
        <p:spPr>
          <a:xfrm>
            <a:off x="8255608" y="5456871"/>
            <a:ext cx="394500" cy="3789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68" name="Shape 320"/>
          <p:cNvCxnSpPr/>
          <p:nvPr/>
        </p:nvCxnSpPr>
        <p:spPr>
          <a:xfrm rot="10800000">
            <a:off x="8250058" y="5260971"/>
            <a:ext cx="202800" cy="195900"/>
          </a:xfrm>
          <a:prstGeom prst="straightConnector1">
            <a:avLst/>
          </a:prstGeom>
          <a:noFill/>
          <a:ln w="19050" cap="flat" cmpd="sng">
            <a:solidFill>
              <a:srgbClr val="0000FF"/>
            </a:solidFill>
            <a:prstDash val="solid"/>
            <a:round/>
            <a:headEnd type="triangle" w="lg" len="lg"/>
            <a:tailEnd type="none" w="lg" len="lg"/>
          </a:ln>
        </p:spPr>
      </p:cxnSp>
      <p:cxnSp>
        <p:nvCxnSpPr>
          <p:cNvPr id="69" name="Shape 324"/>
          <p:cNvCxnSpPr/>
          <p:nvPr/>
        </p:nvCxnSpPr>
        <p:spPr>
          <a:xfrm rot="10800000" flipH="1">
            <a:off x="7770099" y="4155245"/>
            <a:ext cx="2399" cy="276600"/>
          </a:xfrm>
          <a:prstGeom prst="straightConnector1">
            <a:avLst/>
          </a:prstGeom>
          <a:noFill/>
          <a:ln w="19050" cap="flat" cmpd="sng">
            <a:solidFill>
              <a:srgbClr val="0000FF"/>
            </a:solidFill>
            <a:prstDash val="solid"/>
            <a:round/>
            <a:headEnd type="triangle" w="lg" len="lg"/>
            <a:tailEnd type="none" w="lg" len="lg"/>
          </a:ln>
        </p:spPr>
      </p:cxnSp>
      <p:sp>
        <p:nvSpPr>
          <p:cNvPr id="70" name="Shape 322"/>
          <p:cNvSpPr/>
          <p:nvPr/>
        </p:nvSpPr>
        <p:spPr>
          <a:xfrm>
            <a:off x="7913283" y="4937671"/>
            <a:ext cx="394500" cy="3789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71" name="Shape 320"/>
          <p:cNvCxnSpPr/>
          <p:nvPr/>
        </p:nvCxnSpPr>
        <p:spPr>
          <a:xfrm rot="10800000">
            <a:off x="8250058" y="5260971"/>
            <a:ext cx="202800" cy="195900"/>
          </a:xfrm>
          <a:prstGeom prst="straightConnector1">
            <a:avLst/>
          </a:prstGeom>
          <a:noFill/>
          <a:ln w="19050" cap="flat" cmpd="sng">
            <a:solidFill>
              <a:srgbClr val="0000FF"/>
            </a:solidFill>
            <a:prstDash val="solid"/>
            <a:round/>
            <a:headEnd type="triangle" w="lg" len="lg"/>
            <a:tailEnd type="none" w="lg" len="lg"/>
          </a:ln>
        </p:spPr>
      </p:cxnSp>
      <p:cxnSp>
        <p:nvCxnSpPr>
          <p:cNvPr id="72" name="Shape 325"/>
          <p:cNvCxnSpPr/>
          <p:nvPr/>
        </p:nvCxnSpPr>
        <p:spPr>
          <a:xfrm rot="10800000">
            <a:off x="7910733" y="4752271"/>
            <a:ext cx="199800" cy="185400"/>
          </a:xfrm>
          <a:prstGeom prst="straightConnector1">
            <a:avLst/>
          </a:prstGeom>
          <a:noFill/>
          <a:ln w="19050" cap="flat" cmpd="sng">
            <a:solidFill>
              <a:srgbClr val="0000FF"/>
            </a:solidFill>
            <a:prstDash val="solid"/>
            <a:round/>
            <a:headEnd type="triangle" w="lg" len="lg"/>
            <a:tailEnd type="none" w="lg" len="lg"/>
          </a:ln>
        </p:spPr>
      </p:cxnSp>
      <p:cxnSp>
        <p:nvCxnSpPr>
          <p:cNvPr id="73" name="Shape 325"/>
          <p:cNvCxnSpPr/>
          <p:nvPr/>
        </p:nvCxnSpPr>
        <p:spPr>
          <a:xfrm rot="10800000">
            <a:off x="7910733" y="4752271"/>
            <a:ext cx="199800" cy="185400"/>
          </a:xfrm>
          <a:prstGeom prst="straightConnector1">
            <a:avLst/>
          </a:prstGeom>
          <a:noFill/>
          <a:ln w="19050" cap="flat" cmpd="sng">
            <a:solidFill>
              <a:srgbClr val="0000FF"/>
            </a:solidFill>
            <a:prstDash val="solid"/>
            <a:round/>
            <a:headEnd type="triangle" w="lg" len="lg"/>
            <a:tailEnd type="none" w="lg" len="lg"/>
          </a:ln>
        </p:spPr>
      </p:cxnSp>
    </p:spTree>
    <p:extLst>
      <p:ext uri="{BB962C8B-B14F-4D97-AF65-F5344CB8AC3E}">
        <p14:creationId xmlns:p14="http://schemas.microsoft.com/office/powerpoint/2010/main" val="33252046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Insight</a:t>
            </a:r>
          </a:p>
        </p:txBody>
      </p:sp>
      <p:sp>
        <p:nvSpPr>
          <p:cNvPr id="3" name="Content Placeholder 2"/>
          <p:cNvSpPr>
            <a:spLocks noGrp="1"/>
          </p:cNvSpPr>
          <p:nvPr>
            <p:ph idx="1"/>
          </p:nvPr>
        </p:nvSpPr>
        <p:spPr/>
        <p:txBody>
          <a:bodyPr/>
          <a:lstStyle/>
          <a:p>
            <a:r>
              <a:rPr lang="en-US" dirty="0"/>
              <a:t>Avoid generating inputs that don’t satisfy the </a:t>
            </a:r>
            <a:r>
              <a:rPr lang="en-US" dirty="0">
                <a:solidFill>
                  <a:schemeClr val="accent6">
                    <a:lumMod val="75000"/>
                  </a:schemeClr>
                </a:solidFill>
              </a:rPr>
              <a:t>pre-condition</a:t>
            </a:r>
            <a:r>
              <a:rPr lang="en-US" dirty="0"/>
              <a:t> in the first place</a:t>
            </a:r>
          </a:p>
          <a:p>
            <a:endParaRPr lang="en-US" dirty="0"/>
          </a:p>
          <a:p>
            <a:r>
              <a:rPr lang="en-US" dirty="0"/>
              <a:t>Use the </a:t>
            </a:r>
            <a:r>
              <a:rPr lang="en-US" dirty="0">
                <a:solidFill>
                  <a:schemeClr val="accent6">
                    <a:lumMod val="75000"/>
                  </a:schemeClr>
                </a:solidFill>
              </a:rPr>
              <a:t>pre-condition</a:t>
            </a:r>
            <a:r>
              <a:rPr lang="en-US" dirty="0"/>
              <a:t> to guide the generation</a:t>
            </a:r>
            <a:br>
              <a:rPr lang="en-US" dirty="0"/>
            </a:br>
            <a:r>
              <a:rPr lang="en-US" dirty="0"/>
              <a:t>of tests</a:t>
            </a:r>
          </a:p>
        </p:txBody>
      </p:sp>
    </p:spTree>
    <p:extLst>
      <p:ext uri="{BB962C8B-B14F-4D97-AF65-F5344CB8AC3E}">
        <p14:creationId xmlns:p14="http://schemas.microsoft.com/office/powerpoint/2010/main" val="102743590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Technique</a:t>
            </a:r>
          </a:p>
        </p:txBody>
      </p:sp>
      <p:sp>
        <p:nvSpPr>
          <p:cNvPr id="3" name="Content Placeholder 2"/>
          <p:cNvSpPr>
            <a:spLocks noGrp="1"/>
          </p:cNvSpPr>
          <p:nvPr>
            <p:ph idx="1"/>
          </p:nvPr>
        </p:nvSpPr>
        <p:spPr/>
        <p:txBody>
          <a:bodyPr/>
          <a:lstStyle/>
          <a:p>
            <a:r>
              <a:rPr lang="en-US" dirty="0"/>
              <a:t>Instrument the </a:t>
            </a:r>
            <a:r>
              <a:rPr lang="en-US" dirty="0">
                <a:solidFill>
                  <a:schemeClr val="accent6">
                    <a:lumMod val="75000"/>
                  </a:schemeClr>
                </a:solidFill>
              </a:rPr>
              <a:t>pre-condition</a:t>
            </a:r>
          </a:p>
          <a:p>
            <a:pPr lvl="1"/>
            <a:r>
              <a:rPr lang="en-US" dirty="0"/>
              <a:t>Add code to observe its actions</a:t>
            </a:r>
          </a:p>
          <a:p>
            <a:pPr lvl="1"/>
            <a:r>
              <a:rPr lang="en-US" dirty="0"/>
              <a:t>Record fields accessed by the </a:t>
            </a:r>
            <a:r>
              <a:rPr lang="en-US" dirty="0">
                <a:solidFill>
                  <a:schemeClr val="accent6">
                    <a:lumMod val="75000"/>
                  </a:schemeClr>
                </a:solidFill>
              </a:rPr>
              <a:t>pre-condition</a:t>
            </a:r>
          </a:p>
          <a:p>
            <a:endParaRPr lang="en-US" dirty="0"/>
          </a:p>
          <a:p>
            <a:r>
              <a:rPr lang="en-US" dirty="0">
                <a:solidFill>
                  <a:srgbClr val="0000FF"/>
                </a:solidFill>
              </a:rPr>
              <a:t>Observation:</a:t>
            </a:r>
          </a:p>
          <a:p>
            <a:pPr lvl="1"/>
            <a:r>
              <a:rPr lang="en-US" dirty="0"/>
              <a:t>If the </a:t>
            </a:r>
            <a:r>
              <a:rPr lang="en-US" dirty="0">
                <a:solidFill>
                  <a:schemeClr val="accent6">
                    <a:lumMod val="75000"/>
                  </a:schemeClr>
                </a:solidFill>
              </a:rPr>
              <a:t>pre-condition</a:t>
            </a:r>
            <a:r>
              <a:rPr lang="en-US" dirty="0"/>
              <a:t> doesn’t access a field,</a:t>
            </a:r>
            <a:br>
              <a:rPr lang="en-US" dirty="0"/>
            </a:br>
            <a:r>
              <a:rPr lang="en-US" dirty="0"/>
              <a:t>then </a:t>
            </a:r>
            <a:r>
              <a:rPr lang="en-US" dirty="0">
                <a:solidFill>
                  <a:schemeClr val="accent6">
                    <a:lumMod val="75000"/>
                  </a:schemeClr>
                </a:solidFill>
              </a:rPr>
              <a:t>pre-condition</a:t>
            </a:r>
            <a:r>
              <a:rPr lang="en-US" dirty="0"/>
              <a:t> doesn’t depend on the field.</a:t>
            </a:r>
          </a:p>
        </p:txBody>
      </p:sp>
    </p:spTree>
    <p:extLst>
      <p:ext uri="{BB962C8B-B14F-4D97-AF65-F5344CB8AC3E}">
        <p14:creationId xmlns:p14="http://schemas.microsoft.com/office/powerpoint/2010/main" val="2995668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Pre-Condition for Binary Trees</a:t>
            </a:r>
          </a:p>
        </p:txBody>
      </p:sp>
      <p:sp>
        <p:nvSpPr>
          <p:cNvPr id="3" name="Content Placeholder 2"/>
          <p:cNvSpPr>
            <a:spLocks noGrp="1"/>
          </p:cNvSpPr>
          <p:nvPr>
            <p:ph idx="1"/>
          </p:nvPr>
        </p:nvSpPr>
        <p:spPr>
          <a:xfrm>
            <a:off x="457200" y="1871666"/>
            <a:ext cx="8229600" cy="4525963"/>
          </a:xfrm>
        </p:spPr>
        <p:txBody>
          <a:bodyPr/>
          <a:lstStyle/>
          <a:p>
            <a:endParaRPr lang="en-US" dirty="0"/>
          </a:p>
          <a:p>
            <a:r>
              <a:rPr lang="en-US" dirty="0"/>
              <a:t>Root may be null</a:t>
            </a:r>
          </a:p>
          <a:p>
            <a:r>
              <a:rPr lang="en-US" dirty="0"/>
              <a:t>If root is not null:</a:t>
            </a:r>
          </a:p>
          <a:p>
            <a:pPr lvl="1"/>
            <a:r>
              <a:rPr lang="en-US" dirty="0"/>
              <a:t>No cycles</a:t>
            </a:r>
          </a:p>
          <a:p>
            <a:pPr lvl="1"/>
            <a:r>
              <a:rPr lang="en-US" dirty="0"/>
              <a:t>Each node (except root) has one parent</a:t>
            </a:r>
          </a:p>
          <a:p>
            <a:pPr lvl="1"/>
            <a:r>
              <a:rPr lang="en-US" dirty="0"/>
              <a:t>Root has no parent</a:t>
            </a:r>
          </a:p>
        </p:txBody>
      </p:sp>
      <p:sp>
        <p:nvSpPr>
          <p:cNvPr id="4" name="Shape 347"/>
          <p:cNvSpPr txBox="1"/>
          <p:nvPr/>
        </p:nvSpPr>
        <p:spPr>
          <a:xfrm>
            <a:off x="5697832" y="1600200"/>
            <a:ext cx="2988968" cy="2218202"/>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lnSpc>
                <a:spcPct val="100000"/>
              </a:lnSpc>
              <a:spcBef>
                <a:spcPts val="0"/>
              </a:spcBef>
              <a:buClr>
                <a:schemeClr val="dk1"/>
              </a:buClr>
              <a:buFont typeface="Arial"/>
              <a:buNone/>
            </a:pPr>
            <a:r>
              <a:rPr lang="en-US">
                <a:latin typeface="Consolas"/>
                <a:ea typeface="Consolas"/>
                <a:cs typeface="Consolas"/>
                <a:sym typeface="Consolas"/>
              </a:rPr>
              <a:t> class BinaryTree {</a:t>
            </a:r>
          </a:p>
          <a:p>
            <a:pPr marL="0" lvl="0" indent="-69850" rtl="0">
              <a:lnSpc>
                <a:spcPct val="100000"/>
              </a:lnSpc>
              <a:spcBef>
                <a:spcPts val="0"/>
              </a:spcBef>
              <a:buClr>
                <a:schemeClr val="dk1"/>
              </a:buClr>
              <a:buFont typeface="Arial"/>
              <a:buNone/>
            </a:pPr>
            <a:r>
              <a:rPr lang="en-US">
                <a:latin typeface="Consolas"/>
                <a:ea typeface="Consolas"/>
                <a:cs typeface="Consolas"/>
                <a:sym typeface="Consolas"/>
              </a:rPr>
              <a:t>   Node root;</a:t>
            </a:r>
          </a:p>
          <a:p>
            <a:pPr marL="0" lvl="0" indent="-69850" rtl="0">
              <a:lnSpc>
                <a:spcPct val="100000"/>
              </a:lnSpc>
              <a:spcBef>
                <a:spcPts val="0"/>
              </a:spcBef>
              <a:buClr>
                <a:schemeClr val="dk1"/>
              </a:buClr>
              <a:buFont typeface="Arial"/>
              <a:buNone/>
            </a:pPr>
            <a:r>
              <a:rPr lang="en-US">
                <a:latin typeface="Consolas"/>
                <a:ea typeface="Consolas"/>
                <a:cs typeface="Consolas"/>
                <a:sym typeface="Consolas"/>
              </a:rPr>
              <a:t>   class Node {</a:t>
            </a:r>
          </a:p>
          <a:p>
            <a:pPr marL="0" lvl="0" indent="-69850" rtl="0">
              <a:lnSpc>
                <a:spcPct val="100000"/>
              </a:lnSpc>
              <a:spcBef>
                <a:spcPts val="0"/>
              </a:spcBef>
              <a:buClr>
                <a:schemeClr val="dk1"/>
              </a:buClr>
              <a:buFont typeface="Arial"/>
              <a:buNone/>
            </a:pPr>
            <a:r>
              <a:rPr lang="en-US">
                <a:latin typeface="Consolas"/>
                <a:ea typeface="Consolas"/>
                <a:cs typeface="Consolas"/>
                <a:sym typeface="Consolas"/>
              </a:rPr>
              <a:t>     Node left;</a:t>
            </a:r>
          </a:p>
          <a:p>
            <a:pPr marL="0" lvl="0" indent="-69850" rtl="0">
              <a:lnSpc>
                <a:spcPct val="100000"/>
              </a:lnSpc>
              <a:spcBef>
                <a:spcPts val="0"/>
              </a:spcBef>
              <a:buClr>
                <a:schemeClr val="dk1"/>
              </a:buClr>
              <a:buFont typeface="Arial"/>
              <a:buNone/>
            </a:pPr>
            <a:r>
              <a:rPr lang="en-US">
                <a:latin typeface="Consolas"/>
                <a:ea typeface="Consolas"/>
                <a:cs typeface="Consolas"/>
                <a:sym typeface="Consolas"/>
              </a:rPr>
              <a:t>     Node right;</a:t>
            </a:r>
          </a:p>
          <a:p>
            <a:pPr marL="0" lvl="0" indent="-69850" rtl="0">
              <a:lnSpc>
                <a:spcPct val="100000"/>
              </a:lnSpc>
              <a:spcBef>
                <a:spcPts val="0"/>
              </a:spcBef>
              <a:buClr>
                <a:schemeClr val="dk1"/>
              </a:buClr>
              <a:buFont typeface="Arial"/>
              <a:buNone/>
            </a:pPr>
            <a:r>
              <a:rPr lang="en-US">
                <a:latin typeface="Consolas"/>
                <a:ea typeface="Consolas"/>
                <a:cs typeface="Consolas"/>
                <a:sym typeface="Consolas"/>
              </a:rPr>
              <a:t>   }</a:t>
            </a:r>
          </a:p>
          <a:p>
            <a:pPr lvl="0" rtl="0">
              <a:lnSpc>
                <a:spcPct val="100000"/>
              </a:lnSpc>
              <a:spcBef>
                <a:spcPts val="0"/>
              </a:spcBef>
              <a:buNone/>
            </a:pPr>
            <a:r>
              <a:rPr lang="en-US">
                <a:latin typeface="Consolas"/>
                <a:ea typeface="Consolas"/>
                <a:cs typeface="Consolas"/>
                <a:sym typeface="Consolas"/>
              </a:rPr>
              <a:t> }</a:t>
            </a:r>
          </a:p>
        </p:txBody>
      </p:sp>
    </p:spTree>
    <p:extLst>
      <p:ext uri="{BB962C8B-B14F-4D97-AF65-F5344CB8AC3E}">
        <p14:creationId xmlns:p14="http://schemas.microsoft.com/office/powerpoint/2010/main" val="9746102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Calibri Regular" charset="0"/>
                <a:cs typeface="Calibri Regular" charset="0"/>
                <a:sym typeface="Shadows Into Light"/>
              </a:rPr>
              <a:t>Outline</a:t>
            </a:r>
            <a:endParaRPr lang="en-US" dirty="0"/>
          </a:p>
        </p:txBody>
      </p:sp>
      <p:sp>
        <p:nvSpPr>
          <p:cNvPr id="4" name="Content Placeholder 3"/>
          <p:cNvSpPr>
            <a:spLocks noGrp="1"/>
          </p:cNvSpPr>
          <p:nvPr>
            <p:ph idx="1"/>
          </p:nvPr>
        </p:nvSpPr>
        <p:spPr/>
        <p:txBody>
          <a:bodyPr>
            <a:normAutofit/>
          </a:bodyPr>
          <a:lstStyle/>
          <a:p>
            <a:r>
              <a:rPr lang="en-US" dirty="0"/>
              <a:t>Previously: </a:t>
            </a:r>
            <a:r>
              <a:rPr lang="en-US" dirty="0">
                <a:solidFill>
                  <a:srgbClr val="0000FF"/>
                </a:solidFill>
              </a:rPr>
              <a:t>Random testing (Fuzzing)</a:t>
            </a:r>
          </a:p>
          <a:p>
            <a:pPr lvl="1"/>
            <a:r>
              <a:rPr lang="en-US" dirty="0"/>
              <a:t>Security, mobile apps, concurrency</a:t>
            </a:r>
          </a:p>
          <a:p>
            <a:endParaRPr lang="en-US" dirty="0"/>
          </a:p>
          <a:p>
            <a:r>
              <a:rPr lang="en-US" dirty="0">
                <a:solidFill>
                  <a:srgbClr val="0000FF"/>
                </a:solidFill>
              </a:rPr>
              <a:t>Systematic testing</a:t>
            </a:r>
            <a:r>
              <a:rPr lang="en-US" dirty="0"/>
              <a:t>: Korat</a:t>
            </a:r>
          </a:p>
          <a:p>
            <a:pPr lvl="1"/>
            <a:r>
              <a:rPr lang="en-US" dirty="0"/>
              <a:t>Linked data structures</a:t>
            </a:r>
            <a:br>
              <a:rPr lang="en-US" dirty="0"/>
            </a:br>
            <a:endParaRPr lang="en-US" dirty="0"/>
          </a:p>
          <a:p>
            <a:r>
              <a:rPr lang="en-US" dirty="0">
                <a:solidFill>
                  <a:srgbClr val="0000FF"/>
                </a:solidFill>
              </a:rPr>
              <a:t>Feedback-directed random testing</a:t>
            </a:r>
            <a:r>
              <a:rPr lang="en-US" dirty="0"/>
              <a:t>: </a:t>
            </a:r>
            <a:r>
              <a:rPr lang="en-US" dirty="0" err="1"/>
              <a:t>Randoop</a:t>
            </a:r>
            <a:endParaRPr lang="en-US" dirty="0"/>
          </a:p>
          <a:p>
            <a:pPr lvl="1"/>
            <a:r>
              <a:rPr lang="en-US" dirty="0"/>
              <a:t>Classes, libraries</a:t>
            </a:r>
          </a:p>
          <a:p>
            <a:endParaRPr lang="en-US" dirty="0"/>
          </a:p>
        </p:txBody>
      </p:sp>
    </p:spTree>
    <p:extLst>
      <p:ext uri="{BB962C8B-B14F-4D97-AF65-F5344CB8AC3E}">
        <p14:creationId xmlns:p14="http://schemas.microsoft.com/office/powerpoint/2010/main" val="5345509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Pre-Condition for Binary Trees</a:t>
            </a:r>
          </a:p>
        </p:txBody>
      </p:sp>
      <p:sp>
        <p:nvSpPr>
          <p:cNvPr id="27" name="Shape 354"/>
          <p:cNvSpPr txBox="1">
            <a:spLocks/>
          </p:cNvSpPr>
          <p:nvPr/>
        </p:nvSpPr>
        <p:spPr>
          <a:xfrm>
            <a:off x="342897" y="1728792"/>
            <a:ext cx="6506570" cy="4427926"/>
          </a:xfrm>
          <a:prstGeom prst="rect">
            <a:avLst/>
          </a:prstGeom>
          <a:ln w="19050" cap="flat" cmpd="sng">
            <a:solidFill>
              <a:srgbClr val="000000"/>
            </a:solidFill>
            <a:prstDash val="solid"/>
            <a:round/>
            <a:headEnd type="none" w="med" len="med"/>
            <a:tailEnd type="none" w="med" len="med"/>
          </a:ln>
        </p:spPr>
        <p:txBody>
          <a:bodyPr vert="horz" lIns="91425" tIns="91425" rIns="91425" bIns="91425" rtl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69850">
              <a:lnSpc>
                <a:spcPct val="90000"/>
              </a:lnSpc>
              <a:spcBef>
                <a:spcPts val="300"/>
              </a:spcBef>
              <a:buClr>
                <a:schemeClr val="dk1"/>
              </a:buClr>
              <a:buSzPct val="78571"/>
              <a:buFont typeface="Arial"/>
              <a:buNone/>
            </a:pPr>
            <a:r>
              <a:rPr lang="en-US" sz="1700" dirty="0" smtClean="0">
                <a:latin typeface="Consolas"/>
                <a:ea typeface="Consolas"/>
                <a:cs typeface="Consolas"/>
                <a:sym typeface="Consolas"/>
              </a:rPr>
              <a:t>public </a:t>
            </a:r>
            <a:r>
              <a:rPr lang="en-US" sz="1700" dirty="0" err="1" smtClean="0">
                <a:latin typeface="Consolas"/>
                <a:ea typeface="Consolas"/>
                <a:cs typeface="Consolas"/>
                <a:sym typeface="Consolas"/>
              </a:rPr>
              <a:t>boolean</a:t>
            </a:r>
            <a:r>
              <a:rPr lang="en-US" sz="1700" dirty="0" smtClean="0">
                <a:latin typeface="Consolas"/>
                <a:ea typeface="Consolas"/>
                <a:cs typeface="Consolas"/>
                <a:sym typeface="Consolas"/>
              </a:rPr>
              <a:t> </a:t>
            </a:r>
            <a:r>
              <a:rPr lang="en-US" sz="1700" dirty="0" err="1" smtClean="0">
                <a:latin typeface="Consolas"/>
                <a:ea typeface="Consolas"/>
                <a:cs typeface="Consolas"/>
                <a:sym typeface="Consolas"/>
              </a:rPr>
              <a:t>repOK</a:t>
            </a:r>
            <a:r>
              <a:rPr lang="en-US" sz="1700" dirty="0" smtClean="0">
                <a:latin typeface="Consolas"/>
                <a:ea typeface="Consolas"/>
                <a:cs typeface="Consolas"/>
                <a:sym typeface="Consolas"/>
              </a:rPr>
              <a:t>(</a:t>
            </a:r>
            <a:r>
              <a:rPr lang="en-US" sz="1700" dirty="0" err="1" smtClean="0">
                <a:latin typeface="Consolas"/>
                <a:ea typeface="Consolas"/>
                <a:cs typeface="Consolas"/>
                <a:sym typeface="Consolas"/>
              </a:rPr>
              <a:t>BinaryTree</a:t>
            </a:r>
            <a:r>
              <a:rPr lang="en-US" sz="1700" dirty="0" smtClean="0">
                <a:latin typeface="Consolas"/>
                <a:ea typeface="Consolas"/>
                <a:cs typeface="Consolas"/>
                <a:sym typeface="Consolas"/>
              </a:rPr>
              <a:t> </a:t>
            </a:r>
            <a:r>
              <a:rPr lang="en-US" sz="1700" dirty="0" err="1" smtClean="0">
                <a:latin typeface="Consolas"/>
                <a:ea typeface="Consolas"/>
                <a:cs typeface="Consolas"/>
                <a:sym typeface="Consolas"/>
              </a:rPr>
              <a:t>bt</a:t>
            </a:r>
            <a:r>
              <a:rPr lang="en-US" sz="1700" dirty="0" smtClean="0">
                <a:latin typeface="Consolas"/>
                <a:ea typeface="Consolas"/>
                <a:cs typeface="Consolas"/>
                <a:sym typeface="Consolas"/>
              </a:rPr>
              <a:t>) {</a:t>
            </a:r>
          </a:p>
          <a:p>
            <a:pPr marL="0" indent="0">
              <a:lnSpc>
                <a:spcPct val="90000"/>
              </a:lnSpc>
              <a:spcBef>
                <a:spcPts val="300"/>
              </a:spcBef>
              <a:buFont typeface="Arial"/>
              <a:buNone/>
            </a:pPr>
            <a:r>
              <a:rPr lang="en-US" sz="1700" dirty="0" smtClean="0">
                <a:latin typeface="Consolas"/>
                <a:ea typeface="Consolas"/>
                <a:cs typeface="Consolas"/>
                <a:sym typeface="Consolas"/>
              </a:rPr>
              <a:t>   if (</a:t>
            </a:r>
            <a:r>
              <a:rPr lang="en-US" sz="1700" dirty="0" err="1" smtClean="0">
                <a:latin typeface="Consolas"/>
                <a:ea typeface="Consolas"/>
                <a:cs typeface="Consolas"/>
                <a:sym typeface="Consolas"/>
              </a:rPr>
              <a:t>bt.root</a:t>
            </a:r>
            <a:r>
              <a:rPr lang="en-US" sz="1700" dirty="0" smtClean="0">
                <a:latin typeface="Consolas"/>
                <a:ea typeface="Consolas"/>
                <a:cs typeface="Consolas"/>
                <a:sym typeface="Consolas"/>
              </a:rPr>
              <a:t> == null) return true;</a:t>
            </a:r>
          </a:p>
          <a:p>
            <a:pPr marL="0" indent="-69850">
              <a:lnSpc>
                <a:spcPct val="90000"/>
              </a:lnSpc>
              <a:spcBef>
                <a:spcPts val="300"/>
              </a:spcBef>
              <a:buClr>
                <a:schemeClr val="dk1"/>
              </a:buClr>
              <a:buSzPct val="78571"/>
              <a:buFont typeface="Arial"/>
              <a:buNone/>
            </a:pPr>
            <a:r>
              <a:rPr lang="en-US" sz="1700" dirty="0" smtClean="0">
                <a:latin typeface="Consolas"/>
                <a:ea typeface="Consolas"/>
                <a:cs typeface="Consolas"/>
                <a:sym typeface="Consolas"/>
              </a:rPr>
              <a:t>   Set visited = new </a:t>
            </a:r>
            <a:r>
              <a:rPr lang="en-US" sz="1700" dirty="0" err="1" smtClean="0">
                <a:latin typeface="Consolas"/>
                <a:ea typeface="Consolas"/>
                <a:cs typeface="Consolas"/>
                <a:sym typeface="Consolas"/>
              </a:rPr>
              <a:t>HashSet</a:t>
            </a:r>
            <a:r>
              <a:rPr lang="en-US" sz="1700" dirty="0" smtClean="0">
                <a:latin typeface="Consolas"/>
                <a:ea typeface="Consolas"/>
                <a:cs typeface="Consolas"/>
                <a:sym typeface="Consolas"/>
              </a:rPr>
              <a:t>();</a:t>
            </a:r>
          </a:p>
          <a:p>
            <a:pPr marL="0" indent="0">
              <a:lnSpc>
                <a:spcPct val="90000"/>
              </a:lnSpc>
              <a:spcBef>
                <a:spcPts val="300"/>
              </a:spcBef>
              <a:buFont typeface="Arial"/>
              <a:buNone/>
            </a:pPr>
            <a:r>
              <a:rPr lang="en-US" sz="1700" dirty="0" smtClean="0">
                <a:latin typeface="Consolas"/>
                <a:ea typeface="Consolas"/>
                <a:cs typeface="Consolas"/>
                <a:sym typeface="Consolas"/>
              </a:rPr>
              <a:t>   List </a:t>
            </a:r>
            <a:r>
              <a:rPr lang="en-US" sz="1700" dirty="0" err="1" smtClean="0">
                <a:latin typeface="Consolas"/>
                <a:ea typeface="Consolas"/>
                <a:cs typeface="Consolas"/>
                <a:sym typeface="Consolas"/>
              </a:rPr>
              <a:t>workList</a:t>
            </a:r>
            <a:r>
              <a:rPr lang="en-US" sz="1700" dirty="0" smtClean="0">
                <a:latin typeface="Consolas"/>
                <a:ea typeface="Consolas"/>
                <a:cs typeface="Consolas"/>
                <a:sym typeface="Consolas"/>
              </a:rPr>
              <a:t> = new </a:t>
            </a:r>
            <a:r>
              <a:rPr lang="en-US" sz="1700" dirty="0" err="1" smtClean="0">
                <a:latin typeface="Consolas"/>
                <a:ea typeface="Consolas"/>
                <a:cs typeface="Consolas"/>
                <a:sym typeface="Consolas"/>
              </a:rPr>
              <a:t>LinkedList</a:t>
            </a:r>
            <a:r>
              <a:rPr lang="en-US" sz="1700" dirty="0" smtClean="0">
                <a:latin typeface="Consolas"/>
                <a:ea typeface="Consolas"/>
                <a:cs typeface="Consolas"/>
                <a:sym typeface="Consolas"/>
              </a:rPr>
              <a:t>();</a:t>
            </a:r>
          </a:p>
          <a:p>
            <a:pPr marL="0" indent="-69850">
              <a:lnSpc>
                <a:spcPct val="90000"/>
              </a:lnSpc>
              <a:spcBef>
                <a:spcPts val="300"/>
              </a:spcBef>
              <a:buClr>
                <a:schemeClr val="dk1"/>
              </a:buClr>
              <a:buSzPct val="78571"/>
              <a:buFont typeface="Arial"/>
              <a:buNone/>
            </a:pPr>
            <a:r>
              <a:rPr lang="en-US" sz="1700" dirty="0" smtClean="0">
                <a:latin typeface="Consolas"/>
                <a:ea typeface="Consolas"/>
                <a:cs typeface="Consolas"/>
                <a:sym typeface="Consolas"/>
              </a:rPr>
              <a:t>   </a:t>
            </a:r>
            <a:r>
              <a:rPr lang="en-US" sz="1700" dirty="0" err="1" smtClean="0">
                <a:latin typeface="Consolas"/>
                <a:ea typeface="Consolas"/>
                <a:cs typeface="Consolas"/>
                <a:sym typeface="Consolas"/>
              </a:rPr>
              <a:t>visited.add</a:t>
            </a:r>
            <a:r>
              <a:rPr lang="en-US" sz="1700" dirty="0" smtClean="0">
                <a:latin typeface="Consolas"/>
                <a:ea typeface="Consolas"/>
                <a:cs typeface="Consolas"/>
                <a:sym typeface="Consolas"/>
              </a:rPr>
              <a:t>(</a:t>
            </a:r>
            <a:r>
              <a:rPr lang="en-US" sz="1700" dirty="0" err="1" smtClean="0">
                <a:latin typeface="Consolas"/>
                <a:ea typeface="Consolas"/>
                <a:cs typeface="Consolas"/>
                <a:sym typeface="Consolas"/>
              </a:rPr>
              <a:t>bt.root</a:t>
            </a:r>
            <a:r>
              <a:rPr lang="en-US" sz="1700" dirty="0" smtClean="0">
                <a:latin typeface="Consolas"/>
                <a:ea typeface="Consolas"/>
                <a:cs typeface="Consolas"/>
                <a:sym typeface="Consolas"/>
              </a:rPr>
              <a:t>);</a:t>
            </a:r>
          </a:p>
          <a:p>
            <a:pPr marL="0" indent="-69850">
              <a:lnSpc>
                <a:spcPct val="90000"/>
              </a:lnSpc>
              <a:spcBef>
                <a:spcPts val="300"/>
              </a:spcBef>
              <a:buClr>
                <a:schemeClr val="dk1"/>
              </a:buClr>
              <a:buSzPct val="78571"/>
              <a:buFont typeface="Arial"/>
              <a:buNone/>
            </a:pPr>
            <a:r>
              <a:rPr lang="en-US" sz="1700" dirty="0" smtClean="0">
                <a:latin typeface="Consolas"/>
                <a:ea typeface="Consolas"/>
                <a:cs typeface="Consolas"/>
                <a:sym typeface="Consolas"/>
              </a:rPr>
              <a:t>   </a:t>
            </a:r>
            <a:r>
              <a:rPr lang="en-US" sz="1700" dirty="0" err="1" smtClean="0">
                <a:latin typeface="Consolas"/>
                <a:ea typeface="Consolas"/>
                <a:cs typeface="Consolas"/>
                <a:sym typeface="Consolas"/>
              </a:rPr>
              <a:t>workList.add</a:t>
            </a:r>
            <a:r>
              <a:rPr lang="en-US" sz="1700" dirty="0" smtClean="0">
                <a:latin typeface="Consolas"/>
                <a:ea typeface="Consolas"/>
                <a:cs typeface="Consolas"/>
                <a:sym typeface="Consolas"/>
              </a:rPr>
              <a:t>(</a:t>
            </a:r>
            <a:r>
              <a:rPr lang="en-US" sz="1700" dirty="0" err="1" smtClean="0">
                <a:latin typeface="Consolas"/>
                <a:ea typeface="Consolas"/>
                <a:cs typeface="Consolas"/>
                <a:sym typeface="Consolas"/>
              </a:rPr>
              <a:t>bt.root</a:t>
            </a:r>
            <a:r>
              <a:rPr lang="en-US" sz="1700" dirty="0" smtClean="0">
                <a:latin typeface="Consolas"/>
                <a:ea typeface="Consolas"/>
                <a:cs typeface="Consolas"/>
                <a:sym typeface="Consolas"/>
              </a:rPr>
              <a:t>);</a:t>
            </a:r>
          </a:p>
          <a:p>
            <a:pPr marL="0" indent="-69850">
              <a:lnSpc>
                <a:spcPct val="90000"/>
              </a:lnSpc>
              <a:spcBef>
                <a:spcPts val="300"/>
              </a:spcBef>
              <a:buClr>
                <a:schemeClr val="dk1"/>
              </a:buClr>
              <a:buSzPct val="78571"/>
              <a:buFont typeface="Arial"/>
              <a:buNone/>
            </a:pPr>
            <a:r>
              <a:rPr lang="en-US" sz="1700" dirty="0" smtClean="0">
                <a:latin typeface="Consolas"/>
                <a:ea typeface="Consolas"/>
                <a:cs typeface="Consolas"/>
                <a:sym typeface="Consolas"/>
              </a:rPr>
              <a:t>   while (!</a:t>
            </a:r>
            <a:r>
              <a:rPr lang="en-US" sz="1700" dirty="0" err="1" smtClean="0">
                <a:latin typeface="Consolas"/>
                <a:ea typeface="Consolas"/>
                <a:cs typeface="Consolas"/>
                <a:sym typeface="Consolas"/>
              </a:rPr>
              <a:t>workList.isEmpty</a:t>
            </a:r>
            <a:r>
              <a:rPr lang="en-US" sz="1700" dirty="0" smtClean="0">
                <a:latin typeface="Consolas"/>
                <a:ea typeface="Consolas"/>
                <a:cs typeface="Consolas"/>
                <a:sym typeface="Consolas"/>
              </a:rPr>
              <a:t>()) {</a:t>
            </a:r>
          </a:p>
          <a:p>
            <a:pPr marL="0" indent="-69850">
              <a:lnSpc>
                <a:spcPct val="90000"/>
              </a:lnSpc>
              <a:spcBef>
                <a:spcPts val="300"/>
              </a:spcBef>
              <a:buClr>
                <a:schemeClr val="dk1"/>
              </a:buClr>
              <a:buSzPct val="78571"/>
              <a:buFont typeface="Arial"/>
              <a:buNone/>
            </a:pPr>
            <a:r>
              <a:rPr lang="en-US" sz="1700" dirty="0" smtClean="0">
                <a:latin typeface="Consolas"/>
                <a:ea typeface="Consolas"/>
                <a:cs typeface="Consolas"/>
                <a:sym typeface="Consolas"/>
              </a:rPr>
              <a:t>     Node current = </a:t>
            </a:r>
            <a:r>
              <a:rPr lang="en-US" sz="1700" dirty="0" err="1" smtClean="0">
                <a:latin typeface="Consolas"/>
                <a:ea typeface="Consolas"/>
                <a:cs typeface="Consolas"/>
                <a:sym typeface="Consolas"/>
              </a:rPr>
              <a:t>workList.removeFirst</a:t>
            </a:r>
            <a:r>
              <a:rPr lang="en-US" sz="1700" dirty="0" smtClean="0">
                <a:latin typeface="Consolas"/>
                <a:ea typeface="Consolas"/>
                <a:cs typeface="Consolas"/>
                <a:sym typeface="Consolas"/>
              </a:rPr>
              <a:t>();</a:t>
            </a:r>
          </a:p>
          <a:p>
            <a:pPr marL="0" indent="-69850">
              <a:lnSpc>
                <a:spcPct val="90000"/>
              </a:lnSpc>
              <a:spcBef>
                <a:spcPts val="300"/>
              </a:spcBef>
              <a:buClr>
                <a:schemeClr val="dk1"/>
              </a:buClr>
              <a:buSzPct val="78571"/>
              <a:buFont typeface="Arial"/>
              <a:buNone/>
            </a:pPr>
            <a:r>
              <a:rPr lang="en-US" sz="1700" dirty="0" smtClean="0">
                <a:latin typeface="Consolas"/>
                <a:ea typeface="Consolas"/>
                <a:cs typeface="Consolas"/>
                <a:sym typeface="Consolas"/>
              </a:rPr>
              <a:t>     if (</a:t>
            </a:r>
            <a:r>
              <a:rPr lang="en-US" sz="1700" dirty="0" err="1" smtClean="0">
                <a:latin typeface="Consolas"/>
                <a:ea typeface="Consolas"/>
                <a:cs typeface="Consolas"/>
                <a:sym typeface="Consolas"/>
              </a:rPr>
              <a:t>current.left</a:t>
            </a:r>
            <a:r>
              <a:rPr lang="en-US" sz="1700" dirty="0" smtClean="0">
                <a:latin typeface="Consolas"/>
                <a:ea typeface="Consolas"/>
                <a:cs typeface="Consolas"/>
                <a:sym typeface="Consolas"/>
              </a:rPr>
              <a:t> != null) {</a:t>
            </a:r>
          </a:p>
          <a:p>
            <a:pPr marL="0" indent="-69850">
              <a:lnSpc>
                <a:spcPct val="90000"/>
              </a:lnSpc>
              <a:spcBef>
                <a:spcPts val="300"/>
              </a:spcBef>
              <a:buClr>
                <a:schemeClr val="dk1"/>
              </a:buClr>
              <a:buSzPct val="78571"/>
              <a:buFont typeface="Arial"/>
              <a:buNone/>
            </a:pPr>
            <a:r>
              <a:rPr lang="en-US" sz="1700" dirty="0" smtClean="0">
                <a:latin typeface="Consolas"/>
                <a:ea typeface="Consolas"/>
                <a:cs typeface="Consolas"/>
                <a:sym typeface="Consolas"/>
              </a:rPr>
              <a:t>        if (!</a:t>
            </a:r>
            <a:r>
              <a:rPr lang="en-US" sz="1700" dirty="0" err="1" smtClean="0">
                <a:latin typeface="Consolas"/>
                <a:ea typeface="Consolas"/>
                <a:cs typeface="Consolas"/>
                <a:sym typeface="Consolas"/>
              </a:rPr>
              <a:t>visited.add</a:t>
            </a:r>
            <a:r>
              <a:rPr lang="en-US" sz="1700" dirty="0" smtClean="0">
                <a:latin typeface="Consolas"/>
                <a:ea typeface="Consolas"/>
                <a:cs typeface="Consolas"/>
                <a:sym typeface="Consolas"/>
              </a:rPr>
              <a:t>(</a:t>
            </a:r>
            <a:r>
              <a:rPr lang="en-US" sz="1700" dirty="0" err="1" smtClean="0">
                <a:latin typeface="Consolas"/>
                <a:ea typeface="Consolas"/>
                <a:cs typeface="Consolas"/>
                <a:sym typeface="Consolas"/>
              </a:rPr>
              <a:t>current.left</a:t>
            </a:r>
            <a:r>
              <a:rPr lang="en-US" sz="1700" dirty="0" smtClean="0">
                <a:latin typeface="Consolas"/>
                <a:ea typeface="Consolas"/>
                <a:cs typeface="Consolas"/>
                <a:sym typeface="Consolas"/>
              </a:rPr>
              <a:t>))</a:t>
            </a:r>
            <a:r>
              <a:rPr lang="en-US" sz="1700" dirty="0">
                <a:latin typeface="Consolas"/>
                <a:ea typeface="Consolas"/>
                <a:cs typeface="Consolas"/>
                <a:sym typeface="Consolas"/>
              </a:rPr>
              <a:t> </a:t>
            </a:r>
            <a:r>
              <a:rPr lang="en-US" sz="1700" dirty="0" smtClean="0">
                <a:latin typeface="Consolas"/>
                <a:ea typeface="Consolas"/>
                <a:cs typeface="Consolas"/>
                <a:sym typeface="Consolas"/>
              </a:rPr>
              <a:t>return false;</a:t>
            </a:r>
          </a:p>
          <a:p>
            <a:pPr marL="0" indent="-69850">
              <a:lnSpc>
                <a:spcPct val="90000"/>
              </a:lnSpc>
              <a:spcBef>
                <a:spcPts val="300"/>
              </a:spcBef>
              <a:buClr>
                <a:schemeClr val="dk1"/>
              </a:buClr>
              <a:buSzPct val="78571"/>
              <a:buFont typeface="Arial"/>
              <a:buNone/>
            </a:pPr>
            <a:r>
              <a:rPr lang="en-US" sz="1700" dirty="0" smtClean="0">
                <a:latin typeface="Consolas"/>
                <a:ea typeface="Consolas"/>
                <a:cs typeface="Consolas"/>
                <a:sym typeface="Consolas"/>
              </a:rPr>
              <a:t>        </a:t>
            </a:r>
            <a:r>
              <a:rPr lang="en-US" sz="1700" dirty="0" err="1" smtClean="0">
                <a:latin typeface="Consolas"/>
                <a:ea typeface="Consolas"/>
                <a:cs typeface="Consolas"/>
                <a:sym typeface="Consolas"/>
              </a:rPr>
              <a:t>workList.add</a:t>
            </a:r>
            <a:r>
              <a:rPr lang="en-US" sz="1700" dirty="0" smtClean="0">
                <a:latin typeface="Consolas"/>
                <a:ea typeface="Consolas"/>
                <a:cs typeface="Consolas"/>
                <a:sym typeface="Consolas"/>
              </a:rPr>
              <a:t>(</a:t>
            </a:r>
            <a:r>
              <a:rPr lang="en-US" sz="1700" dirty="0" err="1" smtClean="0">
                <a:latin typeface="Consolas"/>
                <a:ea typeface="Consolas"/>
                <a:cs typeface="Consolas"/>
                <a:sym typeface="Consolas"/>
              </a:rPr>
              <a:t>current.left</a:t>
            </a:r>
            <a:r>
              <a:rPr lang="en-US" sz="1700" dirty="0" smtClean="0">
                <a:latin typeface="Consolas"/>
                <a:ea typeface="Consolas"/>
                <a:cs typeface="Consolas"/>
                <a:sym typeface="Consolas"/>
              </a:rPr>
              <a:t>);</a:t>
            </a:r>
          </a:p>
          <a:p>
            <a:pPr marL="0" indent="-69850">
              <a:lnSpc>
                <a:spcPct val="90000"/>
              </a:lnSpc>
              <a:spcBef>
                <a:spcPts val="300"/>
              </a:spcBef>
              <a:buClr>
                <a:schemeClr val="dk1"/>
              </a:buClr>
              <a:buSzPct val="78571"/>
              <a:buFont typeface="Arial"/>
              <a:buNone/>
            </a:pPr>
            <a:r>
              <a:rPr lang="en-US" sz="1700" dirty="0" smtClean="0">
                <a:latin typeface="Consolas"/>
                <a:ea typeface="Consolas"/>
                <a:cs typeface="Consolas"/>
                <a:sym typeface="Consolas"/>
              </a:rPr>
              <a:t>     }</a:t>
            </a:r>
            <a:br>
              <a:rPr lang="en-US" sz="1700" dirty="0" smtClean="0">
                <a:latin typeface="Consolas"/>
                <a:ea typeface="Consolas"/>
                <a:cs typeface="Consolas"/>
                <a:sym typeface="Consolas"/>
              </a:rPr>
            </a:br>
            <a:r>
              <a:rPr lang="en-US" sz="1700" dirty="0" smtClean="0">
                <a:solidFill>
                  <a:srgbClr val="0B5394"/>
                </a:solidFill>
                <a:latin typeface="Consolas"/>
                <a:ea typeface="Consolas"/>
                <a:cs typeface="Consolas"/>
                <a:sym typeface="Consolas"/>
              </a:rPr>
              <a:t>    </a:t>
            </a:r>
            <a:r>
              <a:rPr lang="en-US" sz="1700" dirty="0" smtClean="0">
                <a:solidFill>
                  <a:srgbClr val="FF9900"/>
                </a:solidFill>
                <a:latin typeface="Consolas"/>
                <a:ea typeface="Consolas"/>
                <a:cs typeface="Consolas"/>
                <a:sym typeface="Consolas"/>
              </a:rPr>
              <a:t> ... // similarly for </a:t>
            </a:r>
            <a:r>
              <a:rPr lang="en-US" sz="1700" dirty="0" err="1" smtClean="0">
                <a:solidFill>
                  <a:srgbClr val="FF9900"/>
                </a:solidFill>
                <a:latin typeface="Consolas"/>
                <a:ea typeface="Consolas"/>
                <a:cs typeface="Consolas"/>
                <a:sym typeface="Consolas"/>
              </a:rPr>
              <a:t>current.right</a:t>
            </a:r>
            <a:r>
              <a:rPr lang="en-US" sz="1700" dirty="0" smtClean="0">
                <a:solidFill>
                  <a:srgbClr val="FF9900"/>
                </a:solidFill>
                <a:latin typeface="Consolas"/>
                <a:ea typeface="Consolas"/>
                <a:cs typeface="Consolas"/>
                <a:sym typeface="Consolas"/>
              </a:rPr>
              <a:t/>
            </a:r>
            <a:br>
              <a:rPr lang="en-US" sz="1700" dirty="0" smtClean="0">
                <a:solidFill>
                  <a:srgbClr val="FF9900"/>
                </a:solidFill>
                <a:latin typeface="Consolas"/>
                <a:ea typeface="Consolas"/>
                <a:cs typeface="Consolas"/>
                <a:sym typeface="Consolas"/>
              </a:rPr>
            </a:br>
            <a:r>
              <a:rPr lang="en-US" sz="1700" dirty="0" smtClean="0">
                <a:latin typeface="Consolas"/>
                <a:ea typeface="Consolas"/>
                <a:cs typeface="Consolas"/>
                <a:sym typeface="Consolas"/>
              </a:rPr>
              <a:t>   }</a:t>
            </a:r>
            <a:br>
              <a:rPr lang="en-US" sz="1700" dirty="0" smtClean="0">
                <a:latin typeface="Consolas"/>
                <a:ea typeface="Consolas"/>
                <a:cs typeface="Consolas"/>
                <a:sym typeface="Consolas"/>
              </a:rPr>
            </a:br>
            <a:r>
              <a:rPr lang="en-US" sz="1700" dirty="0" smtClean="0">
                <a:latin typeface="Consolas"/>
                <a:ea typeface="Consolas"/>
                <a:cs typeface="Consolas"/>
                <a:sym typeface="Consolas"/>
              </a:rPr>
              <a:t>   return true;</a:t>
            </a:r>
          </a:p>
          <a:p>
            <a:pPr marL="0" indent="0">
              <a:lnSpc>
                <a:spcPct val="90000"/>
              </a:lnSpc>
              <a:spcBef>
                <a:spcPts val="300"/>
              </a:spcBef>
              <a:buFont typeface="Arial"/>
              <a:buNone/>
            </a:pPr>
            <a:r>
              <a:rPr lang="en-US" sz="1700" dirty="0" smtClean="0">
                <a:latin typeface="Consolas"/>
                <a:ea typeface="Consolas"/>
                <a:cs typeface="Consolas"/>
                <a:sym typeface="Consolas"/>
              </a:rPr>
              <a:t>}</a:t>
            </a:r>
            <a:endParaRPr lang="en-US" sz="1700" dirty="0">
              <a:latin typeface="Consolas"/>
              <a:ea typeface="Consolas"/>
              <a:cs typeface="Consolas"/>
              <a:sym typeface="Consolas"/>
            </a:endParaRPr>
          </a:p>
        </p:txBody>
      </p:sp>
      <p:sp>
        <p:nvSpPr>
          <p:cNvPr id="4" name="Shape 347"/>
          <p:cNvSpPr txBox="1"/>
          <p:nvPr/>
        </p:nvSpPr>
        <p:spPr>
          <a:xfrm>
            <a:off x="5784104" y="1400172"/>
            <a:ext cx="2659800" cy="2268500"/>
          </a:xfrm>
          <a:prstGeom prst="rect">
            <a:avLst/>
          </a:prstGeom>
          <a:solidFill>
            <a:schemeClr val="bg1"/>
          </a:solid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lnSpc>
                <a:spcPct val="100000"/>
              </a:lnSpc>
              <a:spcBef>
                <a:spcPts val="0"/>
              </a:spcBef>
              <a:buClr>
                <a:schemeClr val="dk1"/>
              </a:buClr>
              <a:buFont typeface="Arial"/>
              <a:buNone/>
            </a:pPr>
            <a:r>
              <a:rPr lang="en-US" dirty="0">
                <a:latin typeface="Consolas"/>
                <a:ea typeface="Consolas"/>
                <a:cs typeface="Consolas"/>
                <a:sym typeface="Consolas"/>
              </a:rPr>
              <a:t> class </a:t>
            </a:r>
            <a:r>
              <a:rPr lang="en-US" dirty="0" err="1">
                <a:latin typeface="Consolas"/>
                <a:ea typeface="Consolas"/>
                <a:cs typeface="Consolas"/>
                <a:sym typeface="Consolas"/>
              </a:rPr>
              <a:t>BinaryTree</a:t>
            </a:r>
            <a:r>
              <a:rPr lang="en-US"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Node root;</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class Node {</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Node left;</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Node right;</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a:t>
            </a:r>
          </a:p>
          <a:p>
            <a:pPr lvl="0" rtl="0">
              <a:lnSpc>
                <a:spcPct val="100000"/>
              </a:lnSpc>
              <a:spcBef>
                <a:spcPts val="0"/>
              </a:spcBef>
              <a:buNone/>
            </a:pPr>
            <a:r>
              <a:rPr lang="en-US" dirty="0">
                <a:latin typeface="Consolas"/>
                <a:ea typeface="Consolas"/>
                <a:cs typeface="Consolas"/>
                <a:sym typeface="Consolas"/>
              </a:rPr>
              <a:t> }</a:t>
            </a:r>
          </a:p>
        </p:txBody>
      </p:sp>
    </p:spTree>
    <p:extLst>
      <p:ext uri="{BB962C8B-B14F-4D97-AF65-F5344CB8AC3E}">
        <p14:creationId xmlns:p14="http://schemas.microsoft.com/office/powerpoint/2010/main" val="99213003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Pre-Condition for Binary Trees</a:t>
            </a:r>
          </a:p>
        </p:txBody>
      </p:sp>
      <p:grpSp>
        <p:nvGrpSpPr>
          <p:cNvPr id="16" name="Shape 356"/>
          <p:cNvGrpSpPr/>
          <p:nvPr/>
        </p:nvGrpSpPr>
        <p:grpSpPr>
          <a:xfrm>
            <a:off x="7516835" y="4144557"/>
            <a:ext cx="737400" cy="1693439"/>
            <a:chOff x="7269196" y="2985298"/>
            <a:chExt cx="737400" cy="1693439"/>
          </a:xfrm>
        </p:grpSpPr>
        <p:cxnSp>
          <p:nvCxnSpPr>
            <p:cNvPr id="18" name="Shape 357"/>
            <p:cNvCxnSpPr/>
            <p:nvPr/>
          </p:nvCxnSpPr>
          <p:spPr>
            <a:xfrm rot="10800000">
              <a:off x="7608046" y="4107837"/>
              <a:ext cx="201300" cy="192000"/>
            </a:xfrm>
            <a:prstGeom prst="straightConnector1">
              <a:avLst/>
            </a:prstGeom>
            <a:noFill/>
            <a:ln w="19050" cap="flat" cmpd="sng">
              <a:solidFill>
                <a:srgbClr val="0000FF"/>
              </a:solidFill>
              <a:prstDash val="solid"/>
              <a:round/>
              <a:headEnd type="triangle" w="lg" len="lg"/>
              <a:tailEnd type="none" w="lg" len="lg"/>
            </a:ln>
          </p:spPr>
        </p:cxnSp>
        <p:sp>
          <p:nvSpPr>
            <p:cNvPr id="19" name="Shape 360"/>
            <p:cNvSpPr/>
            <p:nvPr/>
          </p:nvSpPr>
          <p:spPr>
            <a:xfrm>
              <a:off x="7559033" y="3268975"/>
              <a:ext cx="394500" cy="378900"/>
            </a:xfrm>
            <a:prstGeom prst="ellipse">
              <a:avLst/>
            </a:prstGeom>
            <a:solidFill>
              <a:srgbClr val="FFFFFF"/>
            </a:solid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900"/>
            </a:p>
          </p:txBody>
        </p:sp>
        <p:sp>
          <p:nvSpPr>
            <p:cNvPr id="20" name="Shape 358"/>
            <p:cNvSpPr/>
            <p:nvPr/>
          </p:nvSpPr>
          <p:spPr>
            <a:xfrm>
              <a:off x="7612096" y="4299837"/>
              <a:ext cx="394500" cy="378900"/>
            </a:xfrm>
            <a:prstGeom prst="ellipse">
              <a:avLst/>
            </a:prstGeom>
            <a:solidFill>
              <a:srgbClr val="FFFFFF"/>
            </a:solid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21" name="Shape 361"/>
            <p:cNvCxnSpPr/>
            <p:nvPr/>
          </p:nvCxnSpPr>
          <p:spPr>
            <a:xfrm rot="10800000" flipH="1">
              <a:off x="7755062" y="2985298"/>
              <a:ext cx="2399" cy="276600"/>
            </a:xfrm>
            <a:prstGeom prst="straightConnector1">
              <a:avLst/>
            </a:prstGeom>
            <a:noFill/>
            <a:ln w="19050" cap="flat" cmpd="sng">
              <a:solidFill>
                <a:srgbClr val="0000FF"/>
              </a:solidFill>
              <a:prstDash val="solid"/>
              <a:round/>
              <a:headEnd type="triangle" w="lg" len="lg"/>
              <a:tailEnd type="none" w="lg" len="lg"/>
            </a:ln>
          </p:spPr>
        </p:cxnSp>
        <p:sp>
          <p:nvSpPr>
            <p:cNvPr id="22" name="Shape 359"/>
            <p:cNvSpPr/>
            <p:nvPr/>
          </p:nvSpPr>
          <p:spPr>
            <a:xfrm>
              <a:off x="7271308" y="3784400"/>
              <a:ext cx="394500" cy="378900"/>
            </a:xfrm>
            <a:prstGeom prst="ellipse">
              <a:avLst/>
            </a:prstGeom>
            <a:solidFill>
              <a:srgbClr val="FFFFFF"/>
            </a:solid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23" name="Shape 362"/>
            <p:cNvCxnSpPr/>
            <p:nvPr/>
          </p:nvCxnSpPr>
          <p:spPr>
            <a:xfrm rot="10800000" flipH="1">
              <a:off x="7468558" y="3592400"/>
              <a:ext cx="148200" cy="192000"/>
            </a:xfrm>
            <a:prstGeom prst="straightConnector1">
              <a:avLst/>
            </a:prstGeom>
            <a:noFill/>
            <a:ln w="19050" cap="flat" cmpd="sng">
              <a:solidFill>
                <a:srgbClr val="0000FF"/>
              </a:solidFill>
              <a:prstDash val="solid"/>
              <a:round/>
              <a:headEnd type="triangle" w="lg" len="lg"/>
              <a:tailEnd type="none" w="lg" len="lg"/>
            </a:ln>
          </p:spPr>
        </p:cxnSp>
        <p:sp>
          <p:nvSpPr>
            <p:cNvPr id="24" name="Shape 363"/>
            <p:cNvSpPr txBox="1"/>
            <p:nvPr/>
          </p:nvSpPr>
          <p:spPr>
            <a:xfrm>
              <a:off x="7545796" y="3293000"/>
              <a:ext cx="394500" cy="319800"/>
            </a:xfrm>
            <a:prstGeom prst="rect">
              <a:avLst/>
            </a:prstGeom>
            <a:noFill/>
            <a:ln>
              <a:noFill/>
            </a:ln>
          </p:spPr>
          <p:txBody>
            <a:bodyPr lIns="91425" tIns="91425" rIns="91425" bIns="91425" anchor="ctr" anchorCtr="0">
              <a:noAutofit/>
            </a:bodyPr>
            <a:lstStyle/>
            <a:p>
              <a:pPr lvl="0" algn="ctr" rtl="0">
                <a:spcBef>
                  <a:spcPts val="0"/>
                </a:spcBef>
                <a:buNone/>
              </a:pPr>
              <a:r>
                <a:rPr lang="en-US" sz="1400" dirty="0">
                  <a:solidFill>
                    <a:schemeClr val="dk1"/>
                  </a:solidFill>
                  <a:latin typeface="Consolas"/>
                  <a:ea typeface="Consolas"/>
                  <a:cs typeface="Consolas"/>
                  <a:sym typeface="Consolas"/>
                </a:rPr>
                <a:t>N0</a:t>
              </a:r>
            </a:p>
          </p:txBody>
        </p:sp>
        <p:sp>
          <p:nvSpPr>
            <p:cNvPr id="25" name="Shape 364"/>
            <p:cNvSpPr txBox="1"/>
            <p:nvPr/>
          </p:nvSpPr>
          <p:spPr>
            <a:xfrm>
              <a:off x="7269196" y="3796425"/>
              <a:ext cx="394500" cy="319800"/>
            </a:xfrm>
            <a:prstGeom prst="rect">
              <a:avLst/>
            </a:prstGeom>
            <a:noFill/>
            <a:ln>
              <a:noFill/>
            </a:ln>
          </p:spPr>
          <p:txBody>
            <a:bodyPr lIns="91425" tIns="91425" rIns="91425" bIns="91425" anchor="ctr" anchorCtr="0">
              <a:noAutofit/>
            </a:bodyPr>
            <a:lstStyle/>
            <a:p>
              <a:pPr lvl="0" algn="ctr" rtl="0">
                <a:spcBef>
                  <a:spcPts val="0"/>
                </a:spcBef>
                <a:buNone/>
              </a:pPr>
              <a:r>
                <a:rPr lang="en-US" sz="1400" dirty="0">
                  <a:solidFill>
                    <a:schemeClr val="dk1"/>
                  </a:solidFill>
                  <a:latin typeface="Consolas"/>
                  <a:ea typeface="Consolas"/>
                  <a:cs typeface="Consolas"/>
                  <a:sym typeface="Consolas"/>
                </a:rPr>
                <a:t>N1</a:t>
              </a:r>
            </a:p>
          </p:txBody>
        </p:sp>
        <p:sp>
          <p:nvSpPr>
            <p:cNvPr id="26" name="Shape 365"/>
            <p:cNvSpPr txBox="1"/>
            <p:nvPr/>
          </p:nvSpPr>
          <p:spPr>
            <a:xfrm>
              <a:off x="7612096" y="4328775"/>
              <a:ext cx="394500" cy="319800"/>
            </a:xfrm>
            <a:prstGeom prst="rect">
              <a:avLst/>
            </a:prstGeom>
            <a:noFill/>
            <a:ln>
              <a:noFill/>
            </a:ln>
          </p:spPr>
          <p:txBody>
            <a:bodyPr lIns="91425" tIns="91425" rIns="91425" bIns="91425" anchor="ctr" anchorCtr="0">
              <a:noAutofit/>
            </a:bodyPr>
            <a:lstStyle/>
            <a:p>
              <a:pPr lvl="0" algn="ctr" rtl="0">
                <a:spcBef>
                  <a:spcPts val="0"/>
                </a:spcBef>
                <a:buNone/>
              </a:pPr>
              <a:r>
                <a:rPr lang="en-US" sz="1400" dirty="0">
                  <a:solidFill>
                    <a:schemeClr val="dk1"/>
                  </a:solidFill>
                  <a:latin typeface="Consolas"/>
                  <a:ea typeface="Consolas"/>
                  <a:cs typeface="Consolas"/>
                  <a:sym typeface="Consolas"/>
                </a:rPr>
                <a:t>N2</a:t>
              </a:r>
            </a:p>
          </p:txBody>
        </p:sp>
      </p:grpSp>
      <p:sp>
        <p:nvSpPr>
          <p:cNvPr id="17" name="Shape 366"/>
          <p:cNvSpPr/>
          <p:nvPr/>
        </p:nvSpPr>
        <p:spPr>
          <a:xfrm>
            <a:off x="7058064" y="4130284"/>
            <a:ext cx="1657269" cy="2026433"/>
          </a:xfrm>
          <a:custGeom>
            <a:avLst/>
            <a:gdLst/>
            <a:ahLst/>
            <a:cxnLst/>
            <a:rect l="0" t="0" r="0" b="0"/>
            <a:pathLst>
              <a:path w="42505" h="74467" extrusionOk="0">
                <a:moveTo>
                  <a:pt x="17271" y="687"/>
                </a:moveTo>
                <a:cubicBezTo>
                  <a:pt x="20164" y="15155"/>
                  <a:pt x="3767" y="27386"/>
                  <a:pt x="1128" y="41904"/>
                </a:cubicBezTo>
                <a:cubicBezTo>
                  <a:pt x="736" y="44056"/>
                  <a:pt x="-684" y="46554"/>
                  <a:pt x="441" y="48430"/>
                </a:cubicBezTo>
                <a:cubicBezTo>
                  <a:pt x="2267" y="51475"/>
                  <a:pt x="8271" y="49366"/>
                  <a:pt x="10402" y="52208"/>
                </a:cubicBezTo>
                <a:cubicBezTo>
                  <a:pt x="12889" y="55526"/>
                  <a:pt x="10236" y="60722"/>
                  <a:pt x="11776" y="64573"/>
                </a:cubicBezTo>
                <a:cubicBezTo>
                  <a:pt x="14666" y="71805"/>
                  <a:pt x="25360" y="75293"/>
                  <a:pt x="33071" y="74191"/>
                </a:cubicBezTo>
                <a:cubicBezTo>
                  <a:pt x="40395" y="73143"/>
                  <a:pt x="43912" y="60509"/>
                  <a:pt x="41314" y="53582"/>
                </a:cubicBezTo>
                <a:cubicBezTo>
                  <a:pt x="39237" y="48048"/>
                  <a:pt x="29763" y="47012"/>
                  <a:pt x="28606" y="41217"/>
                </a:cubicBezTo>
                <a:cubicBezTo>
                  <a:pt x="28000" y="38183"/>
                  <a:pt x="26761" y="34130"/>
                  <a:pt x="28949" y="31943"/>
                </a:cubicBezTo>
                <a:cubicBezTo>
                  <a:pt x="30254" y="30637"/>
                  <a:pt x="32634" y="31617"/>
                  <a:pt x="34445" y="31256"/>
                </a:cubicBezTo>
                <a:cubicBezTo>
                  <a:pt x="38096" y="30526"/>
                  <a:pt x="41778" y="27037"/>
                  <a:pt x="42345" y="23357"/>
                </a:cubicBezTo>
                <a:cubicBezTo>
                  <a:pt x="43625" y="15035"/>
                  <a:pt x="28965" y="7533"/>
                  <a:pt x="32727" y="0"/>
                </a:cubicBezTo>
              </a:path>
            </a:pathLst>
          </a:custGeom>
          <a:noFill/>
          <a:ln w="19050" cap="flat" cmpd="sng">
            <a:solidFill>
              <a:schemeClr val="dk2"/>
            </a:solidFill>
            <a:prstDash val="solid"/>
            <a:round/>
            <a:headEnd type="none" w="lg" len="lg"/>
            <a:tailEnd type="triangle" w="lg" len="lg"/>
          </a:ln>
        </p:spPr>
        <p:style>
          <a:lnRef idx="0">
            <a:scrgbClr r="0" g="0" b="0"/>
          </a:lnRef>
          <a:fillRef idx="0">
            <a:scrgbClr r="0" g="0" b="0"/>
          </a:fillRef>
          <a:effectRef idx="0">
            <a:scrgbClr r="0" g="0" b="0"/>
          </a:effectRef>
          <a:fontRef idx="major"/>
        </p:style>
        <p:txBody>
          <a:bodyPr/>
          <a:lstStyle/>
          <a:p>
            <a:endParaRPr lang="en-US"/>
          </a:p>
        </p:txBody>
      </p:sp>
      <p:sp>
        <p:nvSpPr>
          <p:cNvPr id="27" name="Shape 354"/>
          <p:cNvSpPr txBox="1">
            <a:spLocks/>
          </p:cNvSpPr>
          <p:nvPr/>
        </p:nvSpPr>
        <p:spPr>
          <a:xfrm>
            <a:off x="342897" y="1728792"/>
            <a:ext cx="6506570" cy="4427926"/>
          </a:xfrm>
          <a:prstGeom prst="rect">
            <a:avLst/>
          </a:prstGeom>
          <a:ln w="19050" cap="flat" cmpd="sng">
            <a:solidFill>
              <a:srgbClr val="000000"/>
            </a:solidFill>
            <a:prstDash val="solid"/>
            <a:round/>
            <a:headEnd type="none" w="med" len="med"/>
            <a:tailEnd type="none" w="med" len="med"/>
          </a:ln>
        </p:spPr>
        <p:txBody>
          <a:bodyPr vert="horz" lIns="91425" tIns="91425" rIns="91425" bIns="91425" rtl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69850">
              <a:lnSpc>
                <a:spcPct val="90000"/>
              </a:lnSpc>
              <a:spcBef>
                <a:spcPts val="300"/>
              </a:spcBef>
              <a:buClr>
                <a:schemeClr val="dk1"/>
              </a:buClr>
              <a:buSzPct val="78571"/>
              <a:buFont typeface="Arial"/>
              <a:buNone/>
            </a:pPr>
            <a:r>
              <a:rPr lang="en-US" sz="1700" dirty="0" smtClean="0">
                <a:latin typeface="Consolas"/>
                <a:ea typeface="Consolas"/>
                <a:cs typeface="Consolas"/>
                <a:sym typeface="Consolas"/>
              </a:rPr>
              <a:t>public </a:t>
            </a:r>
            <a:r>
              <a:rPr lang="en-US" sz="1700" dirty="0" err="1" smtClean="0">
                <a:latin typeface="Consolas"/>
                <a:ea typeface="Consolas"/>
                <a:cs typeface="Consolas"/>
                <a:sym typeface="Consolas"/>
              </a:rPr>
              <a:t>boolean</a:t>
            </a:r>
            <a:r>
              <a:rPr lang="en-US" sz="1700" dirty="0" smtClean="0">
                <a:latin typeface="Consolas"/>
                <a:ea typeface="Consolas"/>
                <a:cs typeface="Consolas"/>
                <a:sym typeface="Consolas"/>
              </a:rPr>
              <a:t> </a:t>
            </a:r>
            <a:r>
              <a:rPr lang="en-US" sz="1700" dirty="0" err="1" smtClean="0">
                <a:latin typeface="Consolas"/>
                <a:ea typeface="Consolas"/>
                <a:cs typeface="Consolas"/>
                <a:sym typeface="Consolas"/>
              </a:rPr>
              <a:t>repOK</a:t>
            </a:r>
            <a:r>
              <a:rPr lang="en-US" sz="1700" dirty="0" smtClean="0">
                <a:latin typeface="Consolas"/>
                <a:ea typeface="Consolas"/>
                <a:cs typeface="Consolas"/>
                <a:sym typeface="Consolas"/>
              </a:rPr>
              <a:t>(</a:t>
            </a:r>
            <a:r>
              <a:rPr lang="en-US" sz="1700" dirty="0" err="1" smtClean="0">
                <a:latin typeface="Consolas"/>
                <a:ea typeface="Consolas"/>
                <a:cs typeface="Consolas"/>
                <a:sym typeface="Consolas"/>
              </a:rPr>
              <a:t>BinaryTree</a:t>
            </a:r>
            <a:r>
              <a:rPr lang="en-US" sz="1700" dirty="0" smtClean="0">
                <a:latin typeface="Consolas"/>
                <a:ea typeface="Consolas"/>
                <a:cs typeface="Consolas"/>
                <a:sym typeface="Consolas"/>
              </a:rPr>
              <a:t> </a:t>
            </a:r>
            <a:r>
              <a:rPr lang="en-US" sz="1700" dirty="0" err="1" smtClean="0">
                <a:latin typeface="Consolas"/>
                <a:ea typeface="Consolas"/>
                <a:cs typeface="Consolas"/>
                <a:sym typeface="Consolas"/>
              </a:rPr>
              <a:t>bt</a:t>
            </a:r>
            <a:r>
              <a:rPr lang="en-US" sz="1700" dirty="0" smtClean="0">
                <a:latin typeface="Consolas"/>
                <a:ea typeface="Consolas"/>
                <a:cs typeface="Consolas"/>
                <a:sym typeface="Consolas"/>
              </a:rPr>
              <a:t>) {</a:t>
            </a:r>
          </a:p>
          <a:p>
            <a:pPr marL="0" indent="0">
              <a:lnSpc>
                <a:spcPct val="90000"/>
              </a:lnSpc>
              <a:spcBef>
                <a:spcPts val="300"/>
              </a:spcBef>
              <a:buFont typeface="Arial"/>
              <a:buNone/>
            </a:pPr>
            <a:r>
              <a:rPr lang="en-US" sz="1700" dirty="0" smtClean="0">
                <a:latin typeface="Consolas"/>
                <a:ea typeface="Consolas"/>
                <a:cs typeface="Consolas"/>
                <a:sym typeface="Consolas"/>
              </a:rPr>
              <a:t>   if (</a:t>
            </a:r>
            <a:r>
              <a:rPr lang="en-US" sz="1700" dirty="0" err="1" smtClean="0">
                <a:latin typeface="Consolas"/>
                <a:ea typeface="Consolas"/>
                <a:cs typeface="Consolas"/>
                <a:sym typeface="Consolas"/>
              </a:rPr>
              <a:t>bt.root</a:t>
            </a:r>
            <a:r>
              <a:rPr lang="en-US" sz="1700" dirty="0" smtClean="0">
                <a:latin typeface="Consolas"/>
                <a:ea typeface="Consolas"/>
                <a:cs typeface="Consolas"/>
                <a:sym typeface="Consolas"/>
              </a:rPr>
              <a:t> == null) return true;</a:t>
            </a:r>
          </a:p>
          <a:p>
            <a:pPr marL="0" indent="-69850">
              <a:lnSpc>
                <a:spcPct val="90000"/>
              </a:lnSpc>
              <a:spcBef>
                <a:spcPts val="300"/>
              </a:spcBef>
              <a:buClr>
                <a:schemeClr val="dk1"/>
              </a:buClr>
              <a:buSzPct val="78571"/>
              <a:buFont typeface="Arial"/>
              <a:buNone/>
            </a:pPr>
            <a:r>
              <a:rPr lang="en-US" sz="1700" dirty="0" smtClean="0">
                <a:latin typeface="Consolas"/>
                <a:ea typeface="Consolas"/>
                <a:cs typeface="Consolas"/>
                <a:sym typeface="Consolas"/>
              </a:rPr>
              <a:t>   Set visited = new </a:t>
            </a:r>
            <a:r>
              <a:rPr lang="en-US" sz="1700" dirty="0" err="1" smtClean="0">
                <a:latin typeface="Consolas"/>
                <a:ea typeface="Consolas"/>
                <a:cs typeface="Consolas"/>
                <a:sym typeface="Consolas"/>
              </a:rPr>
              <a:t>HashSet</a:t>
            </a:r>
            <a:r>
              <a:rPr lang="en-US" sz="1700" dirty="0" smtClean="0">
                <a:latin typeface="Consolas"/>
                <a:ea typeface="Consolas"/>
                <a:cs typeface="Consolas"/>
                <a:sym typeface="Consolas"/>
              </a:rPr>
              <a:t>();</a:t>
            </a:r>
          </a:p>
          <a:p>
            <a:pPr marL="0" indent="0">
              <a:lnSpc>
                <a:spcPct val="90000"/>
              </a:lnSpc>
              <a:spcBef>
                <a:spcPts val="300"/>
              </a:spcBef>
              <a:buFont typeface="Arial"/>
              <a:buNone/>
            </a:pPr>
            <a:r>
              <a:rPr lang="en-US" sz="1700" dirty="0" smtClean="0">
                <a:latin typeface="Consolas"/>
                <a:ea typeface="Consolas"/>
                <a:cs typeface="Consolas"/>
                <a:sym typeface="Consolas"/>
              </a:rPr>
              <a:t>   List </a:t>
            </a:r>
            <a:r>
              <a:rPr lang="en-US" sz="1700" dirty="0" err="1" smtClean="0">
                <a:latin typeface="Consolas"/>
                <a:ea typeface="Consolas"/>
                <a:cs typeface="Consolas"/>
                <a:sym typeface="Consolas"/>
              </a:rPr>
              <a:t>workList</a:t>
            </a:r>
            <a:r>
              <a:rPr lang="en-US" sz="1700" dirty="0" smtClean="0">
                <a:latin typeface="Consolas"/>
                <a:ea typeface="Consolas"/>
                <a:cs typeface="Consolas"/>
                <a:sym typeface="Consolas"/>
              </a:rPr>
              <a:t> = new </a:t>
            </a:r>
            <a:r>
              <a:rPr lang="en-US" sz="1700" dirty="0" err="1" smtClean="0">
                <a:latin typeface="Consolas"/>
                <a:ea typeface="Consolas"/>
                <a:cs typeface="Consolas"/>
                <a:sym typeface="Consolas"/>
              </a:rPr>
              <a:t>LinkedList</a:t>
            </a:r>
            <a:r>
              <a:rPr lang="en-US" sz="1700" dirty="0" smtClean="0">
                <a:latin typeface="Consolas"/>
                <a:ea typeface="Consolas"/>
                <a:cs typeface="Consolas"/>
                <a:sym typeface="Consolas"/>
              </a:rPr>
              <a:t>();</a:t>
            </a:r>
          </a:p>
          <a:p>
            <a:pPr marL="0" indent="-69850">
              <a:lnSpc>
                <a:spcPct val="90000"/>
              </a:lnSpc>
              <a:spcBef>
                <a:spcPts val="300"/>
              </a:spcBef>
              <a:buClr>
                <a:schemeClr val="dk1"/>
              </a:buClr>
              <a:buSzPct val="78571"/>
              <a:buFont typeface="Arial"/>
              <a:buNone/>
            </a:pPr>
            <a:r>
              <a:rPr lang="en-US" sz="1700" dirty="0" smtClean="0">
                <a:latin typeface="Consolas"/>
                <a:ea typeface="Consolas"/>
                <a:cs typeface="Consolas"/>
                <a:sym typeface="Consolas"/>
              </a:rPr>
              <a:t>   </a:t>
            </a:r>
            <a:r>
              <a:rPr lang="en-US" sz="1700" dirty="0" err="1" smtClean="0">
                <a:latin typeface="Consolas"/>
                <a:ea typeface="Consolas"/>
                <a:cs typeface="Consolas"/>
                <a:sym typeface="Consolas"/>
              </a:rPr>
              <a:t>visited.add</a:t>
            </a:r>
            <a:r>
              <a:rPr lang="en-US" sz="1700" dirty="0" smtClean="0">
                <a:latin typeface="Consolas"/>
                <a:ea typeface="Consolas"/>
                <a:cs typeface="Consolas"/>
                <a:sym typeface="Consolas"/>
              </a:rPr>
              <a:t>(</a:t>
            </a:r>
            <a:r>
              <a:rPr lang="en-US" sz="1700" dirty="0" err="1" smtClean="0">
                <a:latin typeface="Consolas"/>
                <a:ea typeface="Consolas"/>
                <a:cs typeface="Consolas"/>
                <a:sym typeface="Consolas"/>
              </a:rPr>
              <a:t>bt.root</a:t>
            </a:r>
            <a:r>
              <a:rPr lang="en-US" sz="1700" dirty="0" smtClean="0">
                <a:latin typeface="Consolas"/>
                <a:ea typeface="Consolas"/>
                <a:cs typeface="Consolas"/>
                <a:sym typeface="Consolas"/>
              </a:rPr>
              <a:t>);</a:t>
            </a:r>
          </a:p>
          <a:p>
            <a:pPr marL="0" indent="-69850">
              <a:lnSpc>
                <a:spcPct val="90000"/>
              </a:lnSpc>
              <a:spcBef>
                <a:spcPts val="300"/>
              </a:spcBef>
              <a:buClr>
                <a:schemeClr val="dk1"/>
              </a:buClr>
              <a:buSzPct val="78571"/>
              <a:buFont typeface="Arial"/>
              <a:buNone/>
            </a:pPr>
            <a:r>
              <a:rPr lang="en-US" sz="1700" dirty="0" smtClean="0">
                <a:latin typeface="Consolas"/>
                <a:ea typeface="Consolas"/>
                <a:cs typeface="Consolas"/>
                <a:sym typeface="Consolas"/>
              </a:rPr>
              <a:t>   </a:t>
            </a:r>
            <a:r>
              <a:rPr lang="en-US" sz="1700" dirty="0" err="1" smtClean="0">
                <a:latin typeface="Consolas"/>
                <a:ea typeface="Consolas"/>
                <a:cs typeface="Consolas"/>
                <a:sym typeface="Consolas"/>
              </a:rPr>
              <a:t>workList.add</a:t>
            </a:r>
            <a:r>
              <a:rPr lang="en-US" sz="1700" dirty="0" smtClean="0">
                <a:latin typeface="Consolas"/>
                <a:ea typeface="Consolas"/>
                <a:cs typeface="Consolas"/>
                <a:sym typeface="Consolas"/>
              </a:rPr>
              <a:t>(</a:t>
            </a:r>
            <a:r>
              <a:rPr lang="en-US" sz="1700" dirty="0" err="1" smtClean="0">
                <a:latin typeface="Consolas"/>
                <a:ea typeface="Consolas"/>
                <a:cs typeface="Consolas"/>
                <a:sym typeface="Consolas"/>
              </a:rPr>
              <a:t>bt.root</a:t>
            </a:r>
            <a:r>
              <a:rPr lang="en-US" sz="1700" dirty="0" smtClean="0">
                <a:latin typeface="Consolas"/>
                <a:ea typeface="Consolas"/>
                <a:cs typeface="Consolas"/>
                <a:sym typeface="Consolas"/>
              </a:rPr>
              <a:t>);</a:t>
            </a:r>
          </a:p>
          <a:p>
            <a:pPr marL="0" indent="-69850">
              <a:lnSpc>
                <a:spcPct val="90000"/>
              </a:lnSpc>
              <a:spcBef>
                <a:spcPts val="300"/>
              </a:spcBef>
              <a:buClr>
                <a:schemeClr val="dk1"/>
              </a:buClr>
              <a:buSzPct val="78571"/>
              <a:buFont typeface="Arial"/>
              <a:buNone/>
            </a:pPr>
            <a:r>
              <a:rPr lang="en-US" sz="1700" dirty="0" smtClean="0">
                <a:latin typeface="Consolas"/>
                <a:ea typeface="Consolas"/>
                <a:cs typeface="Consolas"/>
                <a:sym typeface="Consolas"/>
              </a:rPr>
              <a:t>   while (!</a:t>
            </a:r>
            <a:r>
              <a:rPr lang="en-US" sz="1700" dirty="0" err="1" smtClean="0">
                <a:latin typeface="Consolas"/>
                <a:ea typeface="Consolas"/>
                <a:cs typeface="Consolas"/>
                <a:sym typeface="Consolas"/>
              </a:rPr>
              <a:t>workList.isEmpty</a:t>
            </a:r>
            <a:r>
              <a:rPr lang="en-US" sz="1700" dirty="0" smtClean="0">
                <a:latin typeface="Consolas"/>
                <a:ea typeface="Consolas"/>
                <a:cs typeface="Consolas"/>
                <a:sym typeface="Consolas"/>
              </a:rPr>
              <a:t>()) {</a:t>
            </a:r>
          </a:p>
          <a:p>
            <a:pPr marL="0" indent="-69850">
              <a:lnSpc>
                <a:spcPct val="90000"/>
              </a:lnSpc>
              <a:spcBef>
                <a:spcPts val="300"/>
              </a:spcBef>
              <a:buClr>
                <a:schemeClr val="dk1"/>
              </a:buClr>
              <a:buSzPct val="78571"/>
              <a:buFont typeface="Arial"/>
              <a:buNone/>
            </a:pPr>
            <a:r>
              <a:rPr lang="en-US" sz="1700" dirty="0" smtClean="0">
                <a:latin typeface="Consolas"/>
                <a:ea typeface="Consolas"/>
                <a:cs typeface="Consolas"/>
                <a:sym typeface="Consolas"/>
              </a:rPr>
              <a:t>     Node current = </a:t>
            </a:r>
            <a:r>
              <a:rPr lang="en-US" sz="1700" dirty="0" err="1" smtClean="0">
                <a:latin typeface="Consolas"/>
                <a:ea typeface="Consolas"/>
                <a:cs typeface="Consolas"/>
                <a:sym typeface="Consolas"/>
              </a:rPr>
              <a:t>workList.removeFirst</a:t>
            </a:r>
            <a:r>
              <a:rPr lang="en-US" sz="1700" dirty="0" smtClean="0">
                <a:latin typeface="Consolas"/>
                <a:ea typeface="Consolas"/>
                <a:cs typeface="Consolas"/>
                <a:sym typeface="Consolas"/>
              </a:rPr>
              <a:t>();</a:t>
            </a:r>
          </a:p>
          <a:p>
            <a:pPr marL="0" indent="-69850">
              <a:lnSpc>
                <a:spcPct val="90000"/>
              </a:lnSpc>
              <a:spcBef>
                <a:spcPts val="300"/>
              </a:spcBef>
              <a:buClr>
                <a:schemeClr val="dk1"/>
              </a:buClr>
              <a:buSzPct val="78571"/>
              <a:buFont typeface="Arial"/>
              <a:buNone/>
            </a:pPr>
            <a:r>
              <a:rPr lang="en-US" sz="1700" dirty="0" smtClean="0">
                <a:latin typeface="Consolas"/>
                <a:ea typeface="Consolas"/>
                <a:cs typeface="Consolas"/>
                <a:sym typeface="Consolas"/>
              </a:rPr>
              <a:t>     if (</a:t>
            </a:r>
            <a:r>
              <a:rPr lang="en-US" sz="1700" dirty="0" err="1" smtClean="0">
                <a:latin typeface="Consolas"/>
                <a:ea typeface="Consolas"/>
                <a:cs typeface="Consolas"/>
                <a:sym typeface="Consolas"/>
              </a:rPr>
              <a:t>current.left</a:t>
            </a:r>
            <a:r>
              <a:rPr lang="en-US" sz="1700" dirty="0" smtClean="0">
                <a:latin typeface="Consolas"/>
                <a:ea typeface="Consolas"/>
                <a:cs typeface="Consolas"/>
                <a:sym typeface="Consolas"/>
              </a:rPr>
              <a:t> != null) {</a:t>
            </a:r>
          </a:p>
          <a:p>
            <a:pPr marL="0" indent="-69850">
              <a:lnSpc>
                <a:spcPct val="90000"/>
              </a:lnSpc>
              <a:spcBef>
                <a:spcPts val="300"/>
              </a:spcBef>
              <a:buClr>
                <a:schemeClr val="dk1"/>
              </a:buClr>
              <a:buSzPct val="78571"/>
              <a:buFont typeface="Arial"/>
              <a:buNone/>
            </a:pPr>
            <a:r>
              <a:rPr lang="en-US" sz="1700" dirty="0" smtClean="0">
                <a:latin typeface="Consolas"/>
                <a:ea typeface="Consolas"/>
                <a:cs typeface="Consolas"/>
                <a:sym typeface="Consolas"/>
              </a:rPr>
              <a:t>        if (!</a:t>
            </a:r>
            <a:r>
              <a:rPr lang="en-US" sz="1700" dirty="0" err="1" smtClean="0">
                <a:latin typeface="Consolas"/>
                <a:ea typeface="Consolas"/>
                <a:cs typeface="Consolas"/>
                <a:sym typeface="Consolas"/>
              </a:rPr>
              <a:t>visited.add</a:t>
            </a:r>
            <a:r>
              <a:rPr lang="en-US" sz="1700" dirty="0" smtClean="0">
                <a:latin typeface="Consolas"/>
                <a:ea typeface="Consolas"/>
                <a:cs typeface="Consolas"/>
                <a:sym typeface="Consolas"/>
              </a:rPr>
              <a:t>(</a:t>
            </a:r>
            <a:r>
              <a:rPr lang="en-US" sz="1700" dirty="0" err="1" smtClean="0">
                <a:latin typeface="Consolas"/>
                <a:ea typeface="Consolas"/>
                <a:cs typeface="Consolas"/>
                <a:sym typeface="Consolas"/>
              </a:rPr>
              <a:t>current.left</a:t>
            </a:r>
            <a:r>
              <a:rPr lang="en-US" sz="1700" dirty="0" smtClean="0">
                <a:latin typeface="Consolas"/>
                <a:ea typeface="Consolas"/>
                <a:cs typeface="Consolas"/>
                <a:sym typeface="Consolas"/>
              </a:rPr>
              <a:t>))</a:t>
            </a:r>
            <a:r>
              <a:rPr lang="en-US" sz="1700" dirty="0">
                <a:latin typeface="Consolas"/>
                <a:ea typeface="Consolas"/>
                <a:cs typeface="Consolas"/>
                <a:sym typeface="Consolas"/>
              </a:rPr>
              <a:t> </a:t>
            </a:r>
            <a:r>
              <a:rPr lang="en-US" sz="1700" dirty="0" smtClean="0">
                <a:latin typeface="Consolas"/>
                <a:ea typeface="Consolas"/>
                <a:cs typeface="Consolas"/>
                <a:sym typeface="Consolas"/>
              </a:rPr>
              <a:t>return false;</a:t>
            </a:r>
          </a:p>
          <a:p>
            <a:pPr marL="0" indent="-69850">
              <a:lnSpc>
                <a:spcPct val="90000"/>
              </a:lnSpc>
              <a:spcBef>
                <a:spcPts val="300"/>
              </a:spcBef>
              <a:buClr>
                <a:schemeClr val="dk1"/>
              </a:buClr>
              <a:buSzPct val="78571"/>
              <a:buFont typeface="Arial"/>
              <a:buNone/>
            </a:pPr>
            <a:r>
              <a:rPr lang="en-US" sz="1700" dirty="0" smtClean="0">
                <a:latin typeface="Consolas"/>
                <a:ea typeface="Consolas"/>
                <a:cs typeface="Consolas"/>
                <a:sym typeface="Consolas"/>
              </a:rPr>
              <a:t>        </a:t>
            </a:r>
            <a:r>
              <a:rPr lang="en-US" sz="1700" dirty="0" err="1" smtClean="0">
                <a:latin typeface="Consolas"/>
                <a:ea typeface="Consolas"/>
                <a:cs typeface="Consolas"/>
                <a:sym typeface="Consolas"/>
              </a:rPr>
              <a:t>workList.add</a:t>
            </a:r>
            <a:r>
              <a:rPr lang="en-US" sz="1700" dirty="0" smtClean="0">
                <a:latin typeface="Consolas"/>
                <a:ea typeface="Consolas"/>
                <a:cs typeface="Consolas"/>
                <a:sym typeface="Consolas"/>
              </a:rPr>
              <a:t>(</a:t>
            </a:r>
            <a:r>
              <a:rPr lang="en-US" sz="1700" dirty="0" err="1" smtClean="0">
                <a:latin typeface="Consolas"/>
                <a:ea typeface="Consolas"/>
                <a:cs typeface="Consolas"/>
                <a:sym typeface="Consolas"/>
              </a:rPr>
              <a:t>current.left</a:t>
            </a:r>
            <a:r>
              <a:rPr lang="en-US" sz="1700" dirty="0" smtClean="0">
                <a:latin typeface="Consolas"/>
                <a:ea typeface="Consolas"/>
                <a:cs typeface="Consolas"/>
                <a:sym typeface="Consolas"/>
              </a:rPr>
              <a:t>);</a:t>
            </a:r>
          </a:p>
          <a:p>
            <a:pPr marL="0" indent="-69850">
              <a:lnSpc>
                <a:spcPct val="90000"/>
              </a:lnSpc>
              <a:spcBef>
                <a:spcPts val="300"/>
              </a:spcBef>
              <a:buClr>
                <a:schemeClr val="dk1"/>
              </a:buClr>
              <a:buSzPct val="78571"/>
              <a:buFont typeface="Arial"/>
              <a:buNone/>
            </a:pPr>
            <a:r>
              <a:rPr lang="en-US" sz="1700" dirty="0" smtClean="0">
                <a:latin typeface="Consolas"/>
                <a:ea typeface="Consolas"/>
                <a:cs typeface="Consolas"/>
                <a:sym typeface="Consolas"/>
              </a:rPr>
              <a:t>     }</a:t>
            </a:r>
            <a:br>
              <a:rPr lang="en-US" sz="1700" dirty="0" smtClean="0">
                <a:latin typeface="Consolas"/>
                <a:ea typeface="Consolas"/>
                <a:cs typeface="Consolas"/>
                <a:sym typeface="Consolas"/>
              </a:rPr>
            </a:br>
            <a:r>
              <a:rPr lang="en-US" sz="1700" dirty="0" smtClean="0">
                <a:solidFill>
                  <a:srgbClr val="0B5394"/>
                </a:solidFill>
                <a:latin typeface="Consolas"/>
                <a:ea typeface="Consolas"/>
                <a:cs typeface="Consolas"/>
                <a:sym typeface="Consolas"/>
              </a:rPr>
              <a:t>    </a:t>
            </a:r>
            <a:r>
              <a:rPr lang="en-US" sz="1700" dirty="0" smtClean="0">
                <a:solidFill>
                  <a:srgbClr val="FF9900"/>
                </a:solidFill>
                <a:latin typeface="Consolas"/>
                <a:ea typeface="Consolas"/>
                <a:cs typeface="Consolas"/>
                <a:sym typeface="Consolas"/>
              </a:rPr>
              <a:t> ... // similarly for </a:t>
            </a:r>
            <a:r>
              <a:rPr lang="en-US" sz="1700" dirty="0" err="1" smtClean="0">
                <a:solidFill>
                  <a:srgbClr val="FF9900"/>
                </a:solidFill>
                <a:latin typeface="Consolas"/>
                <a:ea typeface="Consolas"/>
                <a:cs typeface="Consolas"/>
                <a:sym typeface="Consolas"/>
              </a:rPr>
              <a:t>current.right</a:t>
            </a:r>
            <a:r>
              <a:rPr lang="en-US" sz="1700" dirty="0" smtClean="0">
                <a:solidFill>
                  <a:srgbClr val="FF9900"/>
                </a:solidFill>
                <a:latin typeface="Consolas"/>
                <a:ea typeface="Consolas"/>
                <a:cs typeface="Consolas"/>
                <a:sym typeface="Consolas"/>
              </a:rPr>
              <a:t/>
            </a:r>
            <a:br>
              <a:rPr lang="en-US" sz="1700" dirty="0" smtClean="0">
                <a:solidFill>
                  <a:srgbClr val="FF9900"/>
                </a:solidFill>
                <a:latin typeface="Consolas"/>
                <a:ea typeface="Consolas"/>
                <a:cs typeface="Consolas"/>
                <a:sym typeface="Consolas"/>
              </a:rPr>
            </a:br>
            <a:r>
              <a:rPr lang="en-US" sz="1700" dirty="0" smtClean="0">
                <a:latin typeface="Consolas"/>
                <a:ea typeface="Consolas"/>
                <a:cs typeface="Consolas"/>
                <a:sym typeface="Consolas"/>
              </a:rPr>
              <a:t>   }</a:t>
            </a:r>
            <a:br>
              <a:rPr lang="en-US" sz="1700" dirty="0" smtClean="0">
                <a:latin typeface="Consolas"/>
                <a:ea typeface="Consolas"/>
                <a:cs typeface="Consolas"/>
                <a:sym typeface="Consolas"/>
              </a:rPr>
            </a:br>
            <a:r>
              <a:rPr lang="en-US" sz="1700" dirty="0" smtClean="0">
                <a:latin typeface="Consolas"/>
                <a:ea typeface="Consolas"/>
                <a:cs typeface="Consolas"/>
                <a:sym typeface="Consolas"/>
              </a:rPr>
              <a:t>   return true;</a:t>
            </a:r>
          </a:p>
          <a:p>
            <a:pPr marL="0" indent="0">
              <a:lnSpc>
                <a:spcPct val="90000"/>
              </a:lnSpc>
              <a:spcBef>
                <a:spcPts val="300"/>
              </a:spcBef>
              <a:buFont typeface="Arial"/>
              <a:buNone/>
            </a:pPr>
            <a:r>
              <a:rPr lang="en-US" sz="1700" dirty="0" smtClean="0">
                <a:latin typeface="Consolas"/>
                <a:ea typeface="Consolas"/>
                <a:cs typeface="Consolas"/>
                <a:sym typeface="Consolas"/>
              </a:rPr>
              <a:t>}</a:t>
            </a:r>
            <a:endParaRPr lang="en-US" sz="1700" dirty="0">
              <a:latin typeface="Consolas"/>
              <a:ea typeface="Consolas"/>
              <a:cs typeface="Consolas"/>
              <a:sym typeface="Consolas"/>
            </a:endParaRPr>
          </a:p>
        </p:txBody>
      </p:sp>
      <p:sp>
        <p:nvSpPr>
          <p:cNvPr id="4" name="Shape 347"/>
          <p:cNvSpPr txBox="1"/>
          <p:nvPr/>
        </p:nvSpPr>
        <p:spPr>
          <a:xfrm>
            <a:off x="5784104" y="1400172"/>
            <a:ext cx="2659800" cy="2268500"/>
          </a:xfrm>
          <a:prstGeom prst="rect">
            <a:avLst/>
          </a:prstGeom>
          <a:solidFill>
            <a:schemeClr val="bg1"/>
          </a:solid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lnSpc>
                <a:spcPct val="100000"/>
              </a:lnSpc>
              <a:spcBef>
                <a:spcPts val="0"/>
              </a:spcBef>
              <a:buClr>
                <a:schemeClr val="dk1"/>
              </a:buClr>
              <a:buFont typeface="Arial"/>
              <a:buNone/>
            </a:pPr>
            <a:r>
              <a:rPr lang="en-US" dirty="0">
                <a:latin typeface="Consolas"/>
                <a:ea typeface="Consolas"/>
                <a:cs typeface="Consolas"/>
                <a:sym typeface="Consolas"/>
              </a:rPr>
              <a:t> class </a:t>
            </a:r>
            <a:r>
              <a:rPr lang="en-US" dirty="0" err="1">
                <a:latin typeface="Consolas"/>
                <a:ea typeface="Consolas"/>
                <a:cs typeface="Consolas"/>
                <a:sym typeface="Consolas"/>
              </a:rPr>
              <a:t>BinaryTree</a:t>
            </a:r>
            <a:r>
              <a:rPr lang="en-US"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Node root;</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class Node {</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Node left;</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Node right;</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a:t>
            </a:r>
          </a:p>
          <a:p>
            <a:pPr lvl="0" rtl="0">
              <a:lnSpc>
                <a:spcPct val="100000"/>
              </a:lnSpc>
              <a:spcBef>
                <a:spcPts val="0"/>
              </a:spcBef>
              <a:buNone/>
            </a:pPr>
            <a:r>
              <a:rPr lang="en-US" dirty="0">
                <a:latin typeface="Consolas"/>
                <a:ea typeface="Consolas"/>
                <a:cs typeface="Consolas"/>
                <a:sym typeface="Consolas"/>
              </a:rPr>
              <a:t> }</a:t>
            </a:r>
          </a:p>
        </p:txBody>
      </p:sp>
    </p:spTree>
    <p:extLst>
      <p:ext uri="{BB962C8B-B14F-4D97-AF65-F5344CB8AC3E}">
        <p14:creationId xmlns:p14="http://schemas.microsoft.com/office/powerpoint/2010/main" val="13281145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Using the Pre-Condition</a:t>
            </a:r>
          </a:p>
        </p:txBody>
      </p:sp>
      <p:sp>
        <p:nvSpPr>
          <p:cNvPr id="3" name="Content Placeholder 2"/>
          <p:cNvSpPr>
            <a:spLocks noGrp="1"/>
          </p:cNvSpPr>
          <p:nvPr>
            <p:ph idx="1"/>
          </p:nvPr>
        </p:nvSpPr>
        <p:spPr>
          <a:xfrm>
            <a:off x="357190" y="1600200"/>
            <a:ext cx="8558212" cy="4525963"/>
          </a:xfrm>
        </p:spPr>
        <p:txBody>
          <a:bodyPr>
            <a:normAutofit fontScale="92500" lnSpcReduction="10000"/>
          </a:bodyPr>
          <a:lstStyle/>
          <a:p>
            <a:r>
              <a:rPr lang="en-US" dirty="0"/>
              <a:t>Consider the following </a:t>
            </a:r>
            <a:r>
              <a:rPr lang="en-US" dirty="0">
                <a:solidFill>
                  <a:schemeClr val="accent6">
                    <a:lumMod val="75000"/>
                  </a:schemeClr>
                </a:solidFill>
              </a:rPr>
              <a:t>“tree”</a:t>
            </a:r>
            <a:r>
              <a:rPr lang="en-US" dirty="0"/>
              <a:t>:</a:t>
            </a:r>
          </a:p>
          <a:p>
            <a:endParaRPr lang="en-US" dirty="0"/>
          </a:p>
          <a:p>
            <a:endParaRPr lang="en-US" dirty="0"/>
          </a:p>
          <a:p>
            <a:endParaRPr lang="en-US" dirty="0"/>
          </a:p>
          <a:p>
            <a:endParaRPr lang="en-US" dirty="0"/>
          </a:p>
          <a:p>
            <a:endParaRPr lang="en-US" dirty="0"/>
          </a:p>
          <a:p>
            <a:r>
              <a:rPr lang="en-US" dirty="0"/>
              <a:t>The </a:t>
            </a:r>
            <a:r>
              <a:rPr lang="en-US" dirty="0">
                <a:solidFill>
                  <a:schemeClr val="accent6">
                    <a:lumMod val="75000"/>
                  </a:schemeClr>
                </a:solidFill>
              </a:rPr>
              <a:t>pre-condition</a:t>
            </a:r>
            <a:r>
              <a:rPr lang="en-US" dirty="0"/>
              <a:t> accesses only the root as it is null</a:t>
            </a:r>
          </a:p>
          <a:p>
            <a:pPr marL="0" indent="0">
              <a:buNone/>
            </a:pPr>
            <a:r>
              <a:rPr lang="en-US" sz="2800" dirty="0" smtClean="0"/>
              <a:t>	=&gt; Every possible shape for other nodes yields same result</a:t>
            </a:r>
          </a:p>
          <a:p>
            <a:pPr marL="0" indent="0">
              <a:buNone/>
            </a:pPr>
            <a:r>
              <a:rPr lang="en-US" sz="2800" dirty="0" smtClean="0"/>
              <a:t>	=&gt; This single input eliminates 25% of the tests!</a:t>
            </a:r>
            <a:endParaRPr lang="en-US" sz="2800" dirty="0"/>
          </a:p>
        </p:txBody>
      </p:sp>
      <p:grpSp>
        <p:nvGrpSpPr>
          <p:cNvPr id="4" name="Shape 374"/>
          <p:cNvGrpSpPr/>
          <p:nvPr/>
        </p:nvGrpSpPr>
        <p:grpSpPr>
          <a:xfrm>
            <a:off x="5672129" y="1536673"/>
            <a:ext cx="3057535" cy="588899"/>
            <a:chOff x="906594" y="2512254"/>
            <a:chExt cx="3057535" cy="588899"/>
          </a:xfrm>
        </p:grpSpPr>
        <p:sp>
          <p:nvSpPr>
            <p:cNvPr id="15" name="Shape 375"/>
            <p:cNvSpPr/>
            <p:nvPr/>
          </p:nvSpPr>
          <p:spPr>
            <a:xfrm>
              <a:off x="3353929" y="2512254"/>
              <a:ext cx="610200" cy="588899"/>
            </a:xfrm>
            <a:prstGeom prst="ellipse">
              <a:avLst/>
            </a:prstGeom>
            <a:solidFill>
              <a:srgbClr val="FFFFFF"/>
            </a:solidFill>
            <a:ln w="19050" cap="flat" cmpd="sng">
              <a:solidFill>
                <a:srgbClr val="0000FF"/>
              </a:solidFill>
              <a:prstDash val="solid"/>
              <a:round/>
              <a:headEnd type="none" w="med" len="med"/>
              <a:tailEnd type="none" w="med" len="med"/>
            </a:ln>
          </p:spPr>
          <p:txBody>
            <a:bodyPr lIns="0" tIns="91425" rIns="0" bIns="91425" anchor="ctr" anchorCtr="0">
              <a:noAutofit/>
            </a:bodyPr>
            <a:lstStyle/>
            <a:p>
              <a:pPr lvl="0" algn="ctr">
                <a:spcBef>
                  <a:spcPts val="0"/>
                </a:spcBef>
                <a:buNone/>
              </a:pPr>
              <a:r>
                <a:rPr lang="en-US" dirty="0"/>
                <a:t>N2</a:t>
              </a:r>
            </a:p>
          </p:txBody>
        </p:sp>
        <p:sp>
          <p:nvSpPr>
            <p:cNvPr id="16" name="Shape 376"/>
            <p:cNvSpPr/>
            <p:nvPr/>
          </p:nvSpPr>
          <p:spPr>
            <a:xfrm>
              <a:off x="1241929" y="2512254"/>
              <a:ext cx="610200" cy="588899"/>
            </a:xfrm>
            <a:prstGeom prst="ellipse">
              <a:avLst/>
            </a:prstGeom>
            <a:solidFill>
              <a:srgbClr val="FFFFFF"/>
            </a:solidFill>
            <a:ln w="19050" cap="flat" cmpd="sng">
              <a:solidFill>
                <a:srgbClr val="0000FF"/>
              </a:solidFill>
              <a:prstDash val="solid"/>
              <a:round/>
              <a:headEnd type="none" w="med" len="med"/>
              <a:tailEnd type="none" w="med" len="med"/>
            </a:ln>
          </p:spPr>
          <p:txBody>
            <a:bodyPr lIns="0" tIns="91425" rIns="0" bIns="91425" anchor="ctr" anchorCtr="0">
              <a:noAutofit/>
            </a:bodyPr>
            <a:lstStyle/>
            <a:p>
              <a:pPr lvl="0" algn="ctr">
                <a:spcBef>
                  <a:spcPts val="0"/>
                </a:spcBef>
                <a:buNone/>
              </a:pPr>
              <a:r>
                <a:rPr lang="en-US" dirty="0"/>
                <a:t>N0</a:t>
              </a:r>
            </a:p>
          </p:txBody>
        </p:sp>
        <p:sp>
          <p:nvSpPr>
            <p:cNvPr id="17" name="Shape 377"/>
            <p:cNvSpPr/>
            <p:nvPr/>
          </p:nvSpPr>
          <p:spPr>
            <a:xfrm>
              <a:off x="2336029" y="2512254"/>
              <a:ext cx="610200" cy="588899"/>
            </a:xfrm>
            <a:prstGeom prst="ellipse">
              <a:avLst/>
            </a:prstGeom>
            <a:solidFill>
              <a:srgbClr val="FFFFFF"/>
            </a:solidFill>
            <a:ln w="19050" cap="flat" cmpd="sng">
              <a:solidFill>
                <a:srgbClr val="0000FF"/>
              </a:solidFill>
              <a:prstDash val="solid"/>
              <a:round/>
              <a:headEnd type="none" w="med" len="med"/>
              <a:tailEnd type="none" w="med" len="med"/>
            </a:ln>
          </p:spPr>
          <p:txBody>
            <a:bodyPr lIns="0" tIns="91425" rIns="0" bIns="91425" anchor="ctr" anchorCtr="0">
              <a:noAutofit/>
            </a:bodyPr>
            <a:lstStyle/>
            <a:p>
              <a:pPr lvl="0" algn="ctr">
                <a:spcBef>
                  <a:spcPts val="0"/>
                </a:spcBef>
                <a:buNone/>
              </a:pPr>
              <a:r>
                <a:rPr lang="en-US" dirty="0"/>
                <a:t>N1</a:t>
              </a:r>
            </a:p>
          </p:txBody>
        </p:sp>
        <p:cxnSp>
          <p:nvCxnSpPr>
            <p:cNvPr id="18" name="Shape 378"/>
            <p:cNvCxnSpPr/>
            <p:nvPr/>
          </p:nvCxnSpPr>
          <p:spPr>
            <a:xfrm rot="10800000">
              <a:off x="1852129" y="2806704"/>
              <a:ext cx="483900" cy="0"/>
            </a:xfrm>
            <a:prstGeom prst="straightConnector1">
              <a:avLst/>
            </a:prstGeom>
            <a:noFill/>
            <a:ln w="19050" cap="flat" cmpd="sng">
              <a:solidFill>
                <a:srgbClr val="0000FF"/>
              </a:solidFill>
              <a:prstDash val="solid"/>
              <a:round/>
              <a:headEnd type="triangle" w="lg" len="lg"/>
              <a:tailEnd type="none" w="lg" len="lg"/>
            </a:ln>
          </p:spPr>
        </p:cxnSp>
        <p:cxnSp>
          <p:nvCxnSpPr>
            <p:cNvPr id="19" name="Shape 379"/>
            <p:cNvCxnSpPr/>
            <p:nvPr/>
          </p:nvCxnSpPr>
          <p:spPr>
            <a:xfrm rot="10800000">
              <a:off x="2946229" y="2806704"/>
              <a:ext cx="407700" cy="0"/>
            </a:xfrm>
            <a:prstGeom prst="straightConnector1">
              <a:avLst/>
            </a:prstGeom>
            <a:noFill/>
            <a:ln w="19050" cap="flat" cmpd="sng">
              <a:solidFill>
                <a:srgbClr val="0000FF"/>
              </a:solidFill>
              <a:prstDash val="solid"/>
              <a:round/>
              <a:headEnd type="triangle" w="lg" len="lg"/>
              <a:tailEnd type="none" w="lg" len="lg"/>
            </a:ln>
          </p:spPr>
        </p:cxnSp>
        <p:sp>
          <p:nvSpPr>
            <p:cNvPr id="20" name="Shape 380"/>
            <p:cNvSpPr/>
            <p:nvPr/>
          </p:nvSpPr>
          <p:spPr>
            <a:xfrm>
              <a:off x="906594" y="2757354"/>
              <a:ext cx="104400" cy="98700"/>
            </a:xfrm>
            <a:prstGeom prst="ellipse">
              <a:avLst/>
            </a:prstGeom>
            <a:solidFill>
              <a:srgbClr val="0000FF"/>
            </a:solid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 name="Shape 381"/>
          <p:cNvGrpSpPr/>
          <p:nvPr/>
        </p:nvGrpSpPr>
        <p:grpSpPr>
          <a:xfrm>
            <a:off x="790913" y="2510348"/>
            <a:ext cx="5507257" cy="1352833"/>
            <a:chOff x="1456125" y="1897325"/>
            <a:chExt cx="5507257" cy="1352833"/>
          </a:xfrm>
        </p:grpSpPr>
        <p:grpSp>
          <p:nvGrpSpPr>
            <p:cNvPr id="6" name="Shape 382"/>
            <p:cNvGrpSpPr/>
            <p:nvPr/>
          </p:nvGrpSpPr>
          <p:grpSpPr>
            <a:xfrm>
              <a:off x="1488950" y="2612495"/>
              <a:ext cx="5474432" cy="637663"/>
              <a:chOff x="526550" y="4005695"/>
              <a:chExt cx="5474432" cy="637663"/>
            </a:xfrm>
          </p:grpSpPr>
          <p:sp>
            <p:nvSpPr>
              <p:cNvPr id="8" name="Shape 383"/>
              <p:cNvSpPr/>
              <p:nvPr/>
            </p:nvSpPr>
            <p:spPr>
              <a:xfrm>
                <a:off x="526550" y="4009226"/>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9" name="Shape 384"/>
              <p:cNvSpPr/>
              <p:nvPr/>
            </p:nvSpPr>
            <p:spPr>
              <a:xfrm>
                <a:off x="1353583"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10" name="Shape 385"/>
              <p:cNvSpPr/>
              <p:nvPr/>
            </p:nvSpPr>
            <p:spPr>
              <a:xfrm>
                <a:off x="2147152"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N1</a:t>
                </a:r>
              </a:p>
            </p:txBody>
          </p:sp>
          <p:sp>
            <p:nvSpPr>
              <p:cNvPr id="11" name="Shape 386"/>
              <p:cNvSpPr/>
              <p:nvPr/>
            </p:nvSpPr>
            <p:spPr>
              <a:xfrm>
                <a:off x="2930783"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null</a:t>
                </a:r>
              </a:p>
            </p:txBody>
          </p:sp>
          <p:sp>
            <p:nvSpPr>
              <p:cNvPr id="12" name="Shape 387"/>
              <p:cNvSpPr/>
              <p:nvPr/>
            </p:nvSpPr>
            <p:spPr>
              <a:xfrm>
                <a:off x="3738600"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N2</a:t>
                </a:r>
              </a:p>
            </p:txBody>
          </p:sp>
          <p:sp>
            <p:nvSpPr>
              <p:cNvPr id="13" name="Shape 388"/>
              <p:cNvSpPr/>
              <p:nvPr/>
            </p:nvSpPr>
            <p:spPr>
              <a:xfrm>
                <a:off x="4532718" y="4012158"/>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14" name="Shape 389"/>
              <p:cNvSpPr/>
              <p:nvPr/>
            </p:nvSpPr>
            <p:spPr>
              <a:xfrm>
                <a:off x="5354783" y="4012158"/>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grpSp>
        <p:sp>
          <p:nvSpPr>
            <p:cNvPr id="7" name="Shape 390"/>
            <p:cNvSpPr txBox="1"/>
            <p:nvPr/>
          </p:nvSpPr>
          <p:spPr>
            <a:xfrm>
              <a:off x="1456125" y="1897325"/>
              <a:ext cx="5507100" cy="726600"/>
            </a:xfrm>
            <a:prstGeom prst="rect">
              <a:avLst/>
            </a:prstGeom>
            <a:noFill/>
            <a:ln>
              <a:noFill/>
            </a:ln>
          </p:spPr>
          <p:txBody>
            <a:bodyPr lIns="91425" tIns="91425" rIns="91425" bIns="91425" anchor="ctr" anchorCtr="0">
              <a:noAutofit/>
            </a:bodyPr>
            <a:lstStyle/>
            <a:p>
              <a:pPr lvl="0" indent="457200" rtl="0">
                <a:lnSpc>
                  <a:spcPct val="115000"/>
                </a:lnSpc>
                <a:spcBef>
                  <a:spcPts val="600"/>
                </a:spcBef>
                <a:buNone/>
              </a:pPr>
              <a:r>
                <a:rPr lang="en-US" sz="1600">
                  <a:solidFill>
                    <a:schemeClr val="dk1"/>
                  </a:solidFill>
                  <a:latin typeface="Consolas"/>
                  <a:ea typeface="Consolas"/>
                  <a:cs typeface="Consolas"/>
                  <a:sym typeface="Consolas"/>
                </a:rPr>
                <a:t>        N0            N1            N2</a:t>
              </a:r>
              <a:br>
                <a:rPr lang="en-US" sz="1600">
                  <a:solidFill>
                    <a:schemeClr val="dk1"/>
                  </a:solidFill>
                  <a:latin typeface="Consolas"/>
                  <a:ea typeface="Consolas"/>
                  <a:cs typeface="Consolas"/>
                  <a:sym typeface="Consolas"/>
                </a:rPr>
              </a:br>
              <a:r>
                <a:rPr lang="en-US" sz="1600">
                  <a:solidFill>
                    <a:schemeClr val="dk1"/>
                  </a:solidFill>
                  <a:latin typeface="Consolas"/>
                  <a:ea typeface="Consolas"/>
                  <a:cs typeface="Consolas"/>
                  <a:sym typeface="Consolas"/>
                </a:rPr>
                <a:t>root    left  right   left  right   left  right</a:t>
              </a:r>
            </a:p>
          </p:txBody>
        </p:sp>
      </p:grpSp>
    </p:spTree>
    <p:extLst>
      <p:ext uri="{BB962C8B-B14F-4D97-AF65-F5344CB8AC3E}">
        <p14:creationId xmlns:p14="http://schemas.microsoft.com/office/powerpoint/2010/main" val="9178541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dissolv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Enumerating Tests</a:t>
            </a:r>
          </a:p>
        </p:txBody>
      </p:sp>
      <p:sp>
        <p:nvSpPr>
          <p:cNvPr id="3" name="Content Placeholder 2"/>
          <p:cNvSpPr>
            <a:spLocks noGrp="1"/>
          </p:cNvSpPr>
          <p:nvPr>
            <p:ph idx="1"/>
          </p:nvPr>
        </p:nvSpPr>
        <p:spPr>
          <a:xfrm>
            <a:off x="414336" y="1614489"/>
            <a:ext cx="8429628" cy="4929188"/>
          </a:xfrm>
        </p:spPr>
        <p:txBody>
          <a:bodyPr>
            <a:normAutofit fontScale="92500" lnSpcReduction="20000"/>
          </a:bodyPr>
          <a:lstStyle/>
          <a:p>
            <a:r>
              <a:rPr lang="en-US" dirty="0"/>
              <a:t>Shapes are </a:t>
            </a:r>
            <a:r>
              <a:rPr lang="en-US" dirty="0">
                <a:solidFill>
                  <a:schemeClr val="accent6">
                    <a:lumMod val="75000"/>
                  </a:schemeClr>
                </a:solidFill>
              </a:rPr>
              <a:t>enumerated</a:t>
            </a:r>
            <a:r>
              <a:rPr lang="en-US" dirty="0"/>
              <a:t> by their associated vectors</a:t>
            </a:r>
          </a:p>
          <a:p>
            <a:pPr lvl="1"/>
            <a:r>
              <a:rPr lang="en-US" sz="3000" dirty="0"/>
              <a:t>Initial candidate vector: all fields null</a:t>
            </a:r>
          </a:p>
          <a:p>
            <a:pPr lvl="1"/>
            <a:r>
              <a:rPr lang="en-US" sz="3000" dirty="0"/>
              <a:t>Next shape generated by:</a:t>
            </a:r>
          </a:p>
          <a:p>
            <a:pPr lvl="2"/>
            <a:r>
              <a:rPr lang="en-US" sz="2700" dirty="0">
                <a:solidFill>
                  <a:schemeClr val="accent6">
                    <a:lumMod val="75000"/>
                  </a:schemeClr>
                </a:solidFill>
              </a:rPr>
              <a:t>Expanding</a:t>
            </a:r>
            <a:r>
              <a:rPr lang="en-US" sz="2700" dirty="0"/>
              <a:t> last field accessed in pre-condition</a:t>
            </a:r>
          </a:p>
          <a:p>
            <a:pPr lvl="2"/>
            <a:r>
              <a:rPr lang="en-US" sz="2700" dirty="0">
                <a:solidFill>
                  <a:schemeClr val="accent6">
                    <a:lumMod val="75000"/>
                  </a:schemeClr>
                </a:solidFill>
              </a:rPr>
              <a:t>Backtracking</a:t>
            </a:r>
            <a:r>
              <a:rPr lang="en-US" sz="2700" dirty="0"/>
              <a:t> if all possibilities for a field are exhausted</a:t>
            </a:r>
          </a:p>
          <a:p>
            <a:endParaRPr lang="en-US" dirty="0"/>
          </a:p>
          <a:p>
            <a:r>
              <a:rPr lang="en-US" dirty="0">
                <a:solidFill>
                  <a:srgbClr val="0000FF"/>
                </a:solidFill>
              </a:rPr>
              <a:t>Key idea:</a:t>
            </a:r>
            <a:r>
              <a:rPr lang="en-US" dirty="0"/>
              <a:t> Never expand parts of input not examined by </a:t>
            </a:r>
            <a:r>
              <a:rPr lang="en-US" dirty="0">
                <a:solidFill>
                  <a:schemeClr val="accent6">
                    <a:lumMod val="75000"/>
                  </a:schemeClr>
                </a:solidFill>
              </a:rPr>
              <a:t>pre-condition</a:t>
            </a:r>
          </a:p>
          <a:p>
            <a:endParaRPr lang="en-US" dirty="0"/>
          </a:p>
          <a:p>
            <a:r>
              <a:rPr lang="en-US" dirty="0"/>
              <a:t>Also: Cleverly checks for and discards shapes </a:t>
            </a:r>
            <a:r>
              <a:rPr lang="en-US" dirty="0">
                <a:solidFill>
                  <a:schemeClr val="accent6">
                    <a:lumMod val="75000"/>
                  </a:schemeClr>
                </a:solidFill>
              </a:rPr>
              <a:t>isomorphic</a:t>
            </a:r>
            <a:r>
              <a:rPr lang="en-US" dirty="0"/>
              <a:t> to previously-generated shapes</a:t>
            </a:r>
          </a:p>
        </p:txBody>
      </p:sp>
    </p:spTree>
    <p:extLst>
      <p:ext uri="{BB962C8B-B14F-4D97-AF65-F5344CB8AC3E}">
        <p14:creationId xmlns:p14="http://schemas.microsoft.com/office/powerpoint/2010/main" val="9991752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Enumerating Binary Trees</a:t>
            </a:r>
          </a:p>
        </p:txBody>
      </p:sp>
      <p:grpSp>
        <p:nvGrpSpPr>
          <p:cNvPr id="4" name="Shape 404"/>
          <p:cNvGrpSpPr/>
          <p:nvPr/>
        </p:nvGrpSpPr>
        <p:grpSpPr>
          <a:xfrm>
            <a:off x="1144362" y="2474467"/>
            <a:ext cx="5474424" cy="513404"/>
            <a:chOff x="526550" y="4005698"/>
            <a:chExt cx="5474424" cy="513404"/>
          </a:xfrm>
        </p:grpSpPr>
        <p:sp>
          <p:nvSpPr>
            <p:cNvPr id="56" name="Shape 405"/>
            <p:cNvSpPr/>
            <p:nvPr/>
          </p:nvSpPr>
          <p:spPr>
            <a:xfrm>
              <a:off x="526550" y="400854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57" name="Shape 406"/>
            <p:cNvSpPr/>
            <p:nvPr/>
          </p:nvSpPr>
          <p:spPr>
            <a:xfrm>
              <a:off x="1353582"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58" name="Shape 407"/>
            <p:cNvSpPr/>
            <p:nvPr/>
          </p:nvSpPr>
          <p:spPr>
            <a:xfrm>
              <a:off x="214714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59" name="Shape 408"/>
            <p:cNvSpPr/>
            <p:nvPr/>
          </p:nvSpPr>
          <p:spPr>
            <a:xfrm>
              <a:off x="293077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60" name="Shape 409"/>
            <p:cNvSpPr/>
            <p:nvPr/>
          </p:nvSpPr>
          <p:spPr>
            <a:xfrm>
              <a:off x="3738595"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61" name="Shape 410"/>
            <p:cNvSpPr/>
            <p:nvPr/>
          </p:nvSpPr>
          <p:spPr>
            <a:xfrm>
              <a:off x="4532712"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62" name="Shape 411"/>
            <p:cNvSpPr/>
            <p:nvPr/>
          </p:nvSpPr>
          <p:spPr>
            <a:xfrm>
              <a:off x="5354775"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grpSp>
      <p:sp>
        <p:nvSpPr>
          <p:cNvPr id="5" name="Shape 413"/>
          <p:cNvSpPr txBox="1"/>
          <p:nvPr/>
        </p:nvSpPr>
        <p:spPr>
          <a:xfrm>
            <a:off x="1257587" y="288296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a:spcBef>
                <a:spcPts val="0"/>
              </a:spcBef>
              <a:buNone/>
            </a:pPr>
            <a:r>
              <a:rPr lang="en-US" sz="2400" b="1" dirty="0">
                <a:solidFill>
                  <a:srgbClr val="0000FF"/>
                </a:solidFill>
                <a:latin typeface="+mn-lt"/>
                <a:ea typeface="Shadows Into Light"/>
                <a:cs typeface="Shadows Into Light"/>
                <a:sym typeface="Shadows Into Light"/>
              </a:rPr>
              <a:t>1</a:t>
            </a:r>
          </a:p>
        </p:txBody>
      </p:sp>
      <p:sp>
        <p:nvSpPr>
          <p:cNvPr id="6" name="Shape 414"/>
          <p:cNvSpPr/>
          <p:nvPr/>
        </p:nvSpPr>
        <p:spPr>
          <a:xfrm>
            <a:off x="7826087" y="2659819"/>
            <a:ext cx="104400" cy="98700"/>
          </a:xfrm>
          <a:prstGeom prst="ellipse">
            <a:avLst/>
          </a:prstGeom>
          <a:solidFill>
            <a:srgbClr val="0000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grpSp>
        <p:nvGrpSpPr>
          <p:cNvPr id="7" name="Shape 415"/>
          <p:cNvGrpSpPr/>
          <p:nvPr/>
        </p:nvGrpSpPr>
        <p:grpSpPr>
          <a:xfrm>
            <a:off x="1144362" y="3360292"/>
            <a:ext cx="5474424" cy="513404"/>
            <a:chOff x="526550" y="4005698"/>
            <a:chExt cx="5474424" cy="513404"/>
          </a:xfrm>
        </p:grpSpPr>
        <p:sp>
          <p:nvSpPr>
            <p:cNvPr id="49" name="Shape 416"/>
            <p:cNvSpPr/>
            <p:nvPr/>
          </p:nvSpPr>
          <p:spPr>
            <a:xfrm>
              <a:off x="526550" y="400854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N0</a:t>
              </a:r>
            </a:p>
          </p:txBody>
        </p:sp>
        <p:sp>
          <p:nvSpPr>
            <p:cNvPr id="50" name="Shape 417"/>
            <p:cNvSpPr/>
            <p:nvPr/>
          </p:nvSpPr>
          <p:spPr>
            <a:xfrm>
              <a:off x="1353582"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dirty="0">
                  <a:solidFill>
                    <a:schemeClr val="dk1"/>
                  </a:solidFill>
                  <a:latin typeface="Consolas"/>
                  <a:ea typeface="Consolas"/>
                  <a:cs typeface="Consolas"/>
                  <a:sym typeface="Consolas"/>
                </a:rPr>
                <a:t>null</a:t>
              </a:r>
            </a:p>
          </p:txBody>
        </p:sp>
        <p:sp>
          <p:nvSpPr>
            <p:cNvPr id="51" name="Shape 418"/>
            <p:cNvSpPr/>
            <p:nvPr/>
          </p:nvSpPr>
          <p:spPr>
            <a:xfrm>
              <a:off x="214714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52" name="Shape 419"/>
            <p:cNvSpPr/>
            <p:nvPr/>
          </p:nvSpPr>
          <p:spPr>
            <a:xfrm>
              <a:off x="293077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null</a:t>
              </a:r>
            </a:p>
          </p:txBody>
        </p:sp>
        <p:sp>
          <p:nvSpPr>
            <p:cNvPr id="53" name="Shape 420"/>
            <p:cNvSpPr/>
            <p:nvPr/>
          </p:nvSpPr>
          <p:spPr>
            <a:xfrm>
              <a:off x="3738595"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54" name="Shape 421"/>
            <p:cNvSpPr/>
            <p:nvPr/>
          </p:nvSpPr>
          <p:spPr>
            <a:xfrm>
              <a:off x="4532712"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55" name="Shape 422"/>
            <p:cNvSpPr/>
            <p:nvPr/>
          </p:nvSpPr>
          <p:spPr>
            <a:xfrm>
              <a:off x="5354775"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grpSp>
      <p:sp>
        <p:nvSpPr>
          <p:cNvPr id="8" name="Shape 423"/>
          <p:cNvSpPr txBox="1"/>
          <p:nvPr/>
        </p:nvSpPr>
        <p:spPr>
          <a:xfrm>
            <a:off x="1238537" y="378466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1</a:t>
            </a:r>
          </a:p>
        </p:txBody>
      </p:sp>
      <p:sp>
        <p:nvSpPr>
          <p:cNvPr id="9" name="Shape 424"/>
          <p:cNvSpPr/>
          <p:nvPr/>
        </p:nvSpPr>
        <p:spPr>
          <a:xfrm>
            <a:off x="7710261" y="3471894"/>
            <a:ext cx="324900" cy="3081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10" name="Shape 425"/>
          <p:cNvCxnSpPr/>
          <p:nvPr/>
        </p:nvCxnSpPr>
        <p:spPr>
          <a:xfrm rot="10800000" flipH="1">
            <a:off x="7871765" y="3266764"/>
            <a:ext cx="2099" cy="225000"/>
          </a:xfrm>
          <a:prstGeom prst="straightConnector1">
            <a:avLst/>
          </a:prstGeom>
          <a:noFill/>
          <a:ln w="19050" cap="flat" cmpd="sng">
            <a:solidFill>
              <a:srgbClr val="0000FF"/>
            </a:solidFill>
            <a:prstDash val="solid"/>
            <a:round/>
            <a:headEnd type="triangle" w="lg" len="lg"/>
            <a:tailEnd type="none" w="lg" len="lg"/>
          </a:ln>
        </p:spPr>
      </p:cxnSp>
      <p:sp>
        <p:nvSpPr>
          <p:cNvPr id="11" name="Shape 426"/>
          <p:cNvSpPr txBox="1"/>
          <p:nvPr/>
        </p:nvSpPr>
        <p:spPr>
          <a:xfrm>
            <a:off x="2064037" y="378466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2</a:t>
            </a:r>
          </a:p>
        </p:txBody>
      </p:sp>
      <p:sp>
        <p:nvSpPr>
          <p:cNvPr id="12" name="Shape 427"/>
          <p:cNvSpPr txBox="1"/>
          <p:nvPr/>
        </p:nvSpPr>
        <p:spPr>
          <a:xfrm>
            <a:off x="2902237" y="378466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3</a:t>
            </a:r>
          </a:p>
        </p:txBody>
      </p:sp>
      <p:grpSp>
        <p:nvGrpSpPr>
          <p:cNvPr id="13" name="Shape 428"/>
          <p:cNvGrpSpPr/>
          <p:nvPr/>
        </p:nvGrpSpPr>
        <p:grpSpPr>
          <a:xfrm>
            <a:off x="1144362" y="4274692"/>
            <a:ext cx="5474424" cy="513404"/>
            <a:chOff x="526550" y="4005698"/>
            <a:chExt cx="5474424" cy="513404"/>
          </a:xfrm>
        </p:grpSpPr>
        <p:sp>
          <p:nvSpPr>
            <p:cNvPr id="42" name="Shape 429"/>
            <p:cNvSpPr/>
            <p:nvPr/>
          </p:nvSpPr>
          <p:spPr>
            <a:xfrm>
              <a:off x="526550" y="400854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N0</a:t>
              </a:r>
            </a:p>
          </p:txBody>
        </p:sp>
        <p:sp>
          <p:nvSpPr>
            <p:cNvPr id="43" name="Shape 430"/>
            <p:cNvSpPr/>
            <p:nvPr/>
          </p:nvSpPr>
          <p:spPr>
            <a:xfrm>
              <a:off x="1353582"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null</a:t>
              </a:r>
            </a:p>
          </p:txBody>
        </p:sp>
        <p:sp>
          <p:nvSpPr>
            <p:cNvPr id="44" name="Shape 431"/>
            <p:cNvSpPr/>
            <p:nvPr/>
          </p:nvSpPr>
          <p:spPr>
            <a:xfrm>
              <a:off x="214714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N0</a:t>
              </a:r>
            </a:p>
          </p:txBody>
        </p:sp>
        <p:sp>
          <p:nvSpPr>
            <p:cNvPr id="45" name="Shape 432"/>
            <p:cNvSpPr/>
            <p:nvPr/>
          </p:nvSpPr>
          <p:spPr>
            <a:xfrm>
              <a:off x="293077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null</a:t>
              </a:r>
            </a:p>
          </p:txBody>
        </p:sp>
        <p:sp>
          <p:nvSpPr>
            <p:cNvPr id="46" name="Shape 433"/>
            <p:cNvSpPr/>
            <p:nvPr/>
          </p:nvSpPr>
          <p:spPr>
            <a:xfrm>
              <a:off x="3738595"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47" name="Shape 434"/>
            <p:cNvSpPr/>
            <p:nvPr/>
          </p:nvSpPr>
          <p:spPr>
            <a:xfrm>
              <a:off x="4532712"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48" name="Shape 435"/>
            <p:cNvSpPr/>
            <p:nvPr/>
          </p:nvSpPr>
          <p:spPr>
            <a:xfrm>
              <a:off x="5354775"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grpSp>
      <p:pic>
        <p:nvPicPr>
          <p:cNvPr id="14" name="Shape 436"/>
          <p:cNvPicPr preferRelativeResize="0"/>
          <p:nvPr/>
        </p:nvPicPr>
        <p:blipFill>
          <a:blip r:embed="rId3">
            <a:alphaModFix/>
          </a:blip>
          <a:stretch>
            <a:fillRect/>
          </a:stretch>
        </p:blipFill>
        <p:spPr>
          <a:xfrm>
            <a:off x="6816212" y="2533919"/>
            <a:ext cx="394499" cy="394499"/>
          </a:xfrm>
          <a:prstGeom prst="rect">
            <a:avLst/>
          </a:prstGeom>
          <a:noFill/>
          <a:ln>
            <a:noFill/>
          </a:ln>
        </p:spPr>
      </p:pic>
      <p:pic>
        <p:nvPicPr>
          <p:cNvPr id="15" name="Shape 437"/>
          <p:cNvPicPr preferRelativeResize="0"/>
          <p:nvPr/>
        </p:nvPicPr>
        <p:blipFill>
          <a:blip r:embed="rId3">
            <a:alphaModFix/>
          </a:blip>
          <a:stretch>
            <a:fillRect/>
          </a:stretch>
        </p:blipFill>
        <p:spPr>
          <a:xfrm>
            <a:off x="6816212" y="3419744"/>
            <a:ext cx="394499" cy="394499"/>
          </a:xfrm>
          <a:prstGeom prst="rect">
            <a:avLst/>
          </a:prstGeom>
          <a:noFill/>
          <a:ln>
            <a:noFill/>
          </a:ln>
        </p:spPr>
      </p:pic>
      <p:pic>
        <p:nvPicPr>
          <p:cNvPr id="16" name="Shape 438"/>
          <p:cNvPicPr preferRelativeResize="0"/>
          <p:nvPr/>
        </p:nvPicPr>
        <p:blipFill>
          <a:blip r:embed="rId4">
            <a:alphaModFix/>
          </a:blip>
          <a:stretch>
            <a:fillRect/>
          </a:stretch>
        </p:blipFill>
        <p:spPr>
          <a:xfrm>
            <a:off x="6847600" y="4372419"/>
            <a:ext cx="325011" cy="276600"/>
          </a:xfrm>
          <a:prstGeom prst="rect">
            <a:avLst/>
          </a:prstGeom>
          <a:noFill/>
          <a:ln>
            <a:noFill/>
          </a:ln>
        </p:spPr>
      </p:pic>
      <p:grpSp>
        <p:nvGrpSpPr>
          <p:cNvPr id="17" name="Shape 439"/>
          <p:cNvGrpSpPr/>
          <p:nvPr/>
        </p:nvGrpSpPr>
        <p:grpSpPr>
          <a:xfrm>
            <a:off x="1144362" y="5160517"/>
            <a:ext cx="5474424" cy="513404"/>
            <a:chOff x="526550" y="4005698"/>
            <a:chExt cx="5474424" cy="513404"/>
          </a:xfrm>
        </p:grpSpPr>
        <p:sp>
          <p:nvSpPr>
            <p:cNvPr id="35" name="Shape 440"/>
            <p:cNvSpPr/>
            <p:nvPr/>
          </p:nvSpPr>
          <p:spPr>
            <a:xfrm>
              <a:off x="526550" y="400854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N0</a:t>
              </a:r>
            </a:p>
          </p:txBody>
        </p:sp>
        <p:sp>
          <p:nvSpPr>
            <p:cNvPr id="36" name="Shape 441"/>
            <p:cNvSpPr/>
            <p:nvPr/>
          </p:nvSpPr>
          <p:spPr>
            <a:xfrm>
              <a:off x="1353582"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null</a:t>
              </a:r>
            </a:p>
          </p:txBody>
        </p:sp>
        <p:sp>
          <p:nvSpPr>
            <p:cNvPr id="37" name="Shape 442"/>
            <p:cNvSpPr/>
            <p:nvPr/>
          </p:nvSpPr>
          <p:spPr>
            <a:xfrm>
              <a:off x="214714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N1</a:t>
              </a:r>
            </a:p>
          </p:txBody>
        </p:sp>
        <p:sp>
          <p:nvSpPr>
            <p:cNvPr id="38" name="Shape 443"/>
            <p:cNvSpPr/>
            <p:nvPr/>
          </p:nvSpPr>
          <p:spPr>
            <a:xfrm>
              <a:off x="293077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null</a:t>
              </a:r>
            </a:p>
          </p:txBody>
        </p:sp>
        <p:sp>
          <p:nvSpPr>
            <p:cNvPr id="39" name="Shape 444"/>
            <p:cNvSpPr/>
            <p:nvPr/>
          </p:nvSpPr>
          <p:spPr>
            <a:xfrm>
              <a:off x="3738595"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40" name="Shape 445"/>
            <p:cNvSpPr/>
            <p:nvPr/>
          </p:nvSpPr>
          <p:spPr>
            <a:xfrm>
              <a:off x="4532712"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41" name="Shape 446"/>
            <p:cNvSpPr/>
            <p:nvPr/>
          </p:nvSpPr>
          <p:spPr>
            <a:xfrm>
              <a:off x="5354775"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dirty="0">
                  <a:solidFill>
                    <a:schemeClr val="dk1"/>
                  </a:solidFill>
                  <a:latin typeface="Consolas"/>
                  <a:ea typeface="Consolas"/>
                  <a:cs typeface="Consolas"/>
                  <a:sym typeface="Consolas"/>
                </a:rPr>
                <a:t>null</a:t>
              </a:r>
            </a:p>
          </p:txBody>
        </p:sp>
      </p:grpSp>
      <p:sp>
        <p:nvSpPr>
          <p:cNvPr id="18" name="Shape 447"/>
          <p:cNvSpPr/>
          <p:nvPr/>
        </p:nvSpPr>
        <p:spPr>
          <a:xfrm>
            <a:off x="7745286" y="4376181"/>
            <a:ext cx="277199" cy="267000"/>
          </a:xfrm>
          <a:prstGeom prst="ellipse">
            <a:avLst/>
          </a:prstGeom>
          <a:solidFill>
            <a:srgbClr val="FFFFFF"/>
          </a:solidFill>
          <a:ln w="19050" cap="flat" cmpd="sng">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solidFill>
                <a:srgbClr val="FF0000"/>
              </a:solidFill>
            </a:endParaRPr>
          </a:p>
        </p:txBody>
      </p:sp>
      <p:cxnSp>
        <p:nvCxnSpPr>
          <p:cNvPr id="19" name="Shape 449"/>
          <p:cNvCxnSpPr/>
          <p:nvPr/>
        </p:nvCxnSpPr>
        <p:spPr>
          <a:xfrm rot="-5400000">
            <a:off x="7886436" y="4507131"/>
            <a:ext cx="133500" cy="138600"/>
          </a:xfrm>
          <a:prstGeom prst="curvedConnector4">
            <a:avLst>
              <a:gd name="adj1" fmla="val -107275"/>
              <a:gd name="adj2" fmla="val 271807"/>
            </a:avLst>
          </a:prstGeom>
          <a:noFill/>
          <a:ln w="19050" cap="flat" cmpd="sng">
            <a:solidFill>
              <a:srgbClr val="FF0000"/>
            </a:solidFill>
            <a:prstDash val="solid"/>
            <a:round/>
            <a:headEnd type="none" w="lg" len="lg"/>
            <a:tailEnd type="triangle" w="lg" len="lg"/>
          </a:ln>
        </p:spPr>
      </p:cxnSp>
      <p:cxnSp>
        <p:nvCxnSpPr>
          <p:cNvPr id="21" name="Shape 448"/>
          <p:cNvCxnSpPr/>
          <p:nvPr/>
        </p:nvCxnSpPr>
        <p:spPr>
          <a:xfrm rot="10800000" flipH="1">
            <a:off x="7883050" y="4198392"/>
            <a:ext cx="1800" cy="194999"/>
          </a:xfrm>
          <a:prstGeom prst="straightConnector1">
            <a:avLst/>
          </a:prstGeom>
          <a:noFill/>
          <a:ln w="19050" cap="flat" cmpd="sng">
            <a:solidFill>
              <a:srgbClr val="FF0000"/>
            </a:solidFill>
            <a:prstDash val="solid"/>
            <a:round/>
            <a:headEnd type="triangle" w="lg" len="lg"/>
            <a:tailEnd type="none" w="lg" len="lg"/>
          </a:ln>
        </p:spPr>
      </p:cxnSp>
      <p:sp>
        <p:nvSpPr>
          <p:cNvPr id="23" name="Shape 450"/>
          <p:cNvSpPr/>
          <p:nvPr/>
        </p:nvSpPr>
        <p:spPr>
          <a:xfrm>
            <a:off x="7709612" y="5190156"/>
            <a:ext cx="296400" cy="279599"/>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24" name="Shape 453"/>
          <p:cNvCxnSpPr/>
          <p:nvPr/>
        </p:nvCxnSpPr>
        <p:spPr>
          <a:xfrm rot="10800000">
            <a:off x="7962697" y="5428868"/>
            <a:ext cx="150000" cy="168600"/>
          </a:xfrm>
          <a:prstGeom prst="straightConnector1">
            <a:avLst/>
          </a:prstGeom>
          <a:noFill/>
          <a:ln w="19050" cap="flat" cmpd="sng">
            <a:solidFill>
              <a:srgbClr val="0000FF"/>
            </a:solidFill>
            <a:prstDash val="solid"/>
            <a:round/>
            <a:headEnd type="triangle" w="lg" len="lg"/>
            <a:tailEnd type="none" w="lg" len="lg"/>
          </a:ln>
        </p:spPr>
      </p:cxnSp>
      <p:cxnSp>
        <p:nvCxnSpPr>
          <p:cNvPr id="25" name="Shape 451"/>
          <p:cNvCxnSpPr/>
          <p:nvPr/>
        </p:nvCxnSpPr>
        <p:spPr>
          <a:xfrm rot="10800000" flipH="1">
            <a:off x="7856916" y="4987969"/>
            <a:ext cx="1800" cy="204299"/>
          </a:xfrm>
          <a:prstGeom prst="straightConnector1">
            <a:avLst/>
          </a:prstGeom>
          <a:noFill/>
          <a:ln w="19050" cap="flat" cmpd="sng">
            <a:solidFill>
              <a:srgbClr val="0000FF"/>
            </a:solidFill>
            <a:prstDash val="solid"/>
            <a:round/>
            <a:headEnd type="triangle" w="lg" len="lg"/>
            <a:tailEnd type="none" w="lg" len="lg"/>
          </a:ln>
        </p:spPr>
      </p:cxnSp>
      <p:sp>
        <p:nvSpPr>
          <p:cNvPr id="26" name="Shape 452"/>
          <p:cNvSpPr/>
          <p:nvPr/>
        </p:nvSpPr>
        <p:spPr>
          <a:xfrm>
            <a:off x="7964497" y="5597468"/>
            <a:ext cx="296400" cy="279599"/>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pic>
        <p:nvPicPr>
          <p:cNvPr id="29" name="Shape 454"/>
          <p:cNvPicPr preferRelativeResize="0"/>
          <p:nvPr/>
        </p:nvPicPr>
        <p:blipFill>
          <a:blip r:embed="rId3">
            <a:alphaModFix/>
          </a:blip>
          <a:stretch>
            <a:fillRect/>
          </a:stretch>
        </p:blipFill>
        <p:spPr>
          <a:xfrm>
            <a:off x="6812862" y="5238944"/>
            <a:ext cx="394499" cy="394499"/>
          </a:xfrm>
          <a:prstGeom prst="rect">
            <a:avLst/>
          </a:prstGeom>
          <a:noFill/>
          <a:ln>
            <a:noFill/>
          </a:ln>
        </p:spPr>
      </p:pic>
      <p:sp>
        <p:nvSpPr>
          <p:cNvPr id="30" name="Shape 455"/>
          <p:cNvSpPr txBox="1"/>
          <p:nvPr/>
        </p:nvSpPr>
        <p:spPr>
          <a:xfrm>
            <a:off x="1244837" y="5664141"/>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1</a:t>
            </a:r>
          </a:p>
        </p:txBody>
      </p:sp>
      <p:sp>
        <p:nvSpPr>
          <p:cNvPr id="31" name="Shape 456"/>
          <p:cNvSpPr txBox="1"/>
          <p:nvPr/>
        </p:nvSpPr>
        <p:spPr>
          <a:xfrm>
            <a:off x="2070337" y="5664141"/>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dirty="0">
                <a:solidFill>
                  <a:srgbClr val="0000FF"/>
                </a:solidFill>
                <a:latin typeface="+mn-lt"/>
                <a:ea typeface="Shadows Into Light"/>
                <a:cs typeface="Shadows Into Light"/>
                <a:sym typeface="Shadows Into Light"/>
              </a:rPr>
              <a:t>2</a:t>
            </a:r>
          </a:p>
        </p:txBody>
      </p:sp>
      <p:sp>
        <p:nvSpPr>
          <p:cNvPr id="32" name="Shape 457"/>
          <p:cNvSpPr txBox="1"/>
          <p:nvPr/>
        </p:nvSpPr>
        <p:spPr>
          <a:xfrm>
            <a:off x="2908537" y="5664141"/>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3</a:t>
            </a:r>
          </a:p>
        </p:txBody>
      </p:sp>
      <p:sp>
        <p:nvSpPr>
          <p:cNvPr id="33" name="Shape 458"/>
          <p:cNvSpPr txBox="1"/>
          <p:nvPr/>
        </p:nvSpPr>
        <p:spPr>
          <a:xfrm>
            <a:off x="3624562" y="5664141"/>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4</a:t>
            </a:r>
          </a:p>
        </p:txBody>
      </p:sp>
      <p:sp>
        <p:nvSpPr>
          <p:cNvPr id="34" name="Shape 459"/>
          <p:cNvSpPr txBox="1"/>
          <p:nvPr/>
        </p:nvSpPr>
        <p:spPr>
          <a:xfrm>
            <a:off x="4450062" y="5664141"/>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5</a:t>
            </a:r>
          </a:p>
        </p:txBody>
      </p:sp>
      <p:sp>
        <p:nvSpPr>
          <p:cNvPr id="63" name="Shape 412"/>
          <p:cNvSpPr txBox="1"/>
          <p:nvPr/>
        </p:nvSpPr>
        <p:spPr>
          <a:xfrm>
            <a:off x="1209678" y="1528140"/>
            <a:ext cx="5507100" cy="726600"/>
          </a:xfrm>
          <a:prstGeom prst="rect">
            <a:avLst/>
          </a:prstGeom>
          <a:noFill/>
          <a:ln>
            <a:noFill/>
          </a:ln>
        </p:spPr>
        <p:txBody>
          <a:bodyPr lIns="91425" tIns="91425" rIns="91425" bIns="91425" anchor="ctr" anchorCtr="0">
            <a:noAutofit/>
          </a:bodyPr>
          <a:lstStyle/>
          <a:p>
            <a:pPr lvl="0" indent="457200" rtl="0">
              <a:lnSpc>
                <a:spcPct val="115000"/>
              </a:lnSpc>
              <a:spcBef>
                <a:spcPts val="600"/>
              </a:spcBef>
              <a:buNone/>
            </a:pPr>
            <a:r>
              <a:rPr lang="en-US" sz="1600">
                <a:solidFill>
                  <a:schemeClr val="dk1"/>
                </a:solidFill>
                <a:latin typeface="Consolas"/>
                <a:ea typeface="Consolas"/>
                <a:cs typeface="Consolas"/>
                <a:sym typeface="Consolas"/>
              </a:rPr>
              <a:t>        N0            N1            N2</a:t>
            </a:r>
            <a:br>
              <a:rPr lang="en-US" sz="1600">
                <a:solidFill>
                  <a:schemeClr val="dk1"/>
                </a:solidFill>
                <a:latin typeface="Consolas"/>
                <a:ea typeface="Consolas"/>
                <a:cs typeface="Consolas"/>
                <a:sym typeface="Consolas"/>
              </a:rPr>
            </a:br>
            <a:r>
              <a:rPr lang="en-US" sz="1600">
                <a:solidFill>
                  <a:schemeClr val="dk1"/>
                </a:solidFill>
                <a:latin typeface="Consolas"/>
                <a:ea typeface="Consolas"/>
                <a:cs typeface="Consolas"/>
                <a:sym typeface="Consolas"/>
              </a:rPr>
              <a:t>root    left  right   left  right   left  right</a:t>
            </a:r>
          </a:p>
        </p:txBody>
      </p:sp>
    </p:spTree>
    <p:extLst>
      <p:ext uri="{BB962C8B-B14F-4D97-AF65-F5344CB8AC3E}">
        <p14:creationId xmlns:p14="http://schemas.microsoft.com/office/powerpoint/2010/main" val="17743455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dissolve">
                                      <p:cBhvr>
                                        <p:cTn id="31" dur="500"/>
                                        <p:tgtEl>
                                          <p:spTgt spid="15"/>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dissolve">
                                      <p:cBhvr>
                                        <p:cTn id="34" dur="500"/>
                                        <p:tgtEl>
                                          <p:spTgt spid="9"/>
                                        </p:tgtEl>
                                      </p:cBhvr>
                                    </p:animEffect>
                                  </p:childTnLst>
                                </p:cTn>
                              </p:par>
                              <p:par>
                                <p:cTn id="35" presetID="9"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dissolve">
                                      <p:cBhvr>
                                        <p:cTn id="54" dur="500"/>
                                        <p:tgtEl>
                                          <p:spTgt spid="18"/>
                                        </p:tgtEl>
                                      </p:cBhvr>
                                    </p:animEffect>
                                  </p:childTnLst>
                                </p:cTn>
                              </p:par>
                              <p:par>
                                <p:cTn id="55" presetID="9"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dissolve">
                                      <p:cBhvr>
                                        <p:cTn id="57" dur="500"/>
                                        <p:tgtEl>
                                          <p:spTgt spid="19"/>
                                        </p:tgtEl>
                                      </p:cBhvr>
                                    </p:animEffect>
                                  </p:childTnLst>
                                </p:cTn>
                              </p:par>
                              <p:par>
                                <p:cTn id="58" presetID="9" presetClass="entr" presetSubtype="0" fill="hold"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dissolve">
                                      <p:cBhvr>
                                        <p:cTn id="60" dur="500"/>
                                        <p:tgtEl>
                                          <p:spTgt spid="21"/>
                                        </p:tgtEl>
                                      </p:cBhvr>
                                    </p:animEffect>
                                  </p:childTnLst>
                                </p:cTn>
                              </p:par>
                              <p:par>
                                <p:cTn id="61" presetID="9"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dissolve">
                                      <p:cBhvr>
                                        <p:cTn id="63" dur="5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1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dissolve">
                                      <p:cBhvr>
                                        <p:cTn id="72" dur="500"/>
                                        <p:tgtEl>
                                          <p:spTgt spid="23"/>
                                        </p:tgtEl>
                                      </p:cBhvr>
                                    </p:animEffect>
                                  </p:childTnLst>
                                </p:cTn>
                              </p:par>
                              <p:par>
                                <p:cTn id="73" presetID="9" presetClass="entr" presetSubtype="0" fill="hold"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dissolve">
                                      <p:cBhvr>
                                        <p:cTn id="75" dur="500"/>
                                        <p:tgtEl>
                                          <p:spTgt spid="24"/>
                                        </p:tgtEl>
                                      </p:cBhvr>
                                    </p:animEffect>
                                  </p:childTnLst>
                                </p:cTn>
                              </p:par>
                              <p:par>
                                <p:cTn id="76" presetID="9" presetClass="entr" presetSubtype="0" fill="hold"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dissolve">
                                      <p:cBhvr>
                                        <p:cTn id="78" dur="500"/>
                                        <p:tgtEl>
                                          <p:spTgt spid="25"/>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dissolve">
                                      <p:cBhvr>
                                        <p:cTn id="81" dur="500"/>
                                        <p:tgtEl>
                                          <p:spTgt spid="26"/>
                                        </p:tgtEl>
                                      </p:cBhvr>
                                    </p:animEffect>
                                  </p:childTnLst>
                                </p:cTn>
                              </p:par>
                              <p:par>
                                <p:cTn id="82" presetID="9" presetClass="entr" presetSubtype="0" fill="hold" nodeType="with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dissolve">
                                      <p:cBhvr>
                                        <p:cTn id="84" dur="500"/>
                                        <p:tgtEl>
                                          <p:spTgt spid="29"/>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8" grpId="0"/>
      <p:bldP spid="9" grpId="0" animBg="1"/>
      <p:bldP spid="11" grpId="0"/>
      <p:bldP spid="12" grpId="0"/>
      <p:bldP spid="18" grpId="0" animBg="1"/>
      <p:bldP spid="23" grpId="0" animBg="1"/>
      <p:bldP spid="26" grpId="0" animBg="1"/>
      <p:bldP spid="30" grpId="0"/>
      <p:bldP spid="31" grpId="0"/>
      <p:bldP spid="32" grpId="0"/>
      <p:bldP spid="33" grpId="0"/>
      <p:bldP spid="34" grpId="0"/>
      <p:bldP spid="6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Enumerating Binary Trees</a:t>
            </a:r>
          </a:p>
        </p:txBody>
      </p:sp>
      <p:sp>
        <p:nvSpPr>
          <p:cNvPr id="3" name="Content Placeholder 2"/>
          <p:cNvSpPr>
            <a:spLocks noGrp="1"/>
          </p:cNvSpPr>
          <p:nvPr>
            <p:ph idx="1"/>
          </p:nvPr>
        </p:nvSpPr>
        <p:spPr>
          <a:xfrm>
            <a:off x="457200" y="1443033"/>
            <a:ext cx="8229600" cy="1028700"/>
          </a:xfrm>
        </p:spPr>
        <p:txBody>
          <a:bodyPr>
            <a:normAutofit lnSpcReduction="10000"/>
          </a:bodyPr>
          <a:lstStyle/>
          <a:p>
            <a:pPr marL="0" indent="0" algn="ctr">
              <a:buNone/>
            </a:pPr>
            <a:r>
              <a:rPr lang="en-US" dirty="0"/>
              <a:t>What are the next two legal, non-isomorphic shapes </a:t>
            </a:r>
            <a:r>
              <a:rPr lang="en-US" dirty="0" err="1"/>
              <a:t>Korat</a:t>
            </a:r>
            <a:r>
              <a:rPr lang="en-US" dirty="0"/>
              <a:t> generates?</a:t>
            </a:r>
          </a:p>
        </p:txBody>
      </p:sp>
      <p:grpSp>
        <p:nvGrpSpPr>
          <p:cNvPr id="4" name="Shape 467"/>
          <p:cNvGrpSpPr/>
          <p:nvPr/>
        </p:nvGrpSpPr>
        <p:grpSpPr>
          <a:xfrm>
            <a:off x="1383442" y="3429587"/>
            <a:ext cx="5474424" cy="513404"/>
            <a:chOff x="526550" y="4005698"/>
            <a:chExt cx="5474424" cy="513404"/>
          </a:xfrm>
        </p:grpSpPr>
        <p:sp>
          <p:nvSpPr>
            <p:cNvPr id="35" name="Shape 468"/>
            <p:cNvSpPr/>
            <p:nvPr/>
          </p:nvSpPr>
          <p:spPr>
            <a:xfrm>
              <a:off x="526550" y="400854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dirty="0">
                  <a:solidFill>
                    <a:schemeClr val="dk1"/>
                  </a:solidFill>
                  <a:latin typeface="Consolas"/>
                  <a:ea typeface="Consolas"/>
                  <a:cs typeface="Consolas"/>
                  <a:sym typeface="Consolas"/>
                </a:rPr>
                <a:t>N0</a:t>
              </a:r>
            </a:p>
          </p:txBody>
        </p:sp>
        <p:sp>
          <p:nvSpPr>
            <p:cNvPr id="36" name="Shape 469"/>
            <p:cNvSpPr/>
            <p:nvPr/>
          </p:nvSpPr>
          <p:spPr>
            <a:xfrm>
              <a:off x="1353582"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null</a:t>
              </a:r>
            </a:p>
          </p:txBody>
        </p:sp>
        <p:sp>
          <p:nvSpPr>
            <p:cNvPr id="37" name="Shape 470"/>
            <p:cNvSpPr/>
            <p:nvPr/>
          </p:nvSpPr>
          <p:spPr>
            <a:xfrm>
              <a:off x="214714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N1</a:t>
              </a:r>
            </a:p>
          </p:txBody>
        </p:sp>
        <p:sp>
          <p:nvSpPr>
            <p:cNvPr id="38" name="Shape 471"/>
            <p:cNvSpPr/>
            <p:nvPr/>
          </p:nvSpPr>
          <p:spPr>
            <a:xfrm>
              <a:off x="293077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null</a:t>
              </a:r>
            </a:p>
          </p:txBody>
        </p:sp>
        <p:sp>
          <p:nvSpPr>
            <p:cNvPr id="39" name="Shape 472"/>
            <p:cNvSpPr/>
            <p:nvPr/>
          </p:nvSpPr>
          <p:spPr>
            <a:xfrm>
              <a:off x="3738595"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40" name="Shape 473"/>
            <p:cNvSpPr/>
            <p:nvPr/>
          </p:nvSpPr>
          <p:spPr>
            <a:xfrm>
              <a:off x="4532712"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41" name="Shape 474"/>
            <p:cNvSpPr/>
            <p:nvPr/>
          </p:nvSpPr>
          <p:spPr>
            <a:xfrm>
              <a:off x="5354775"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grpSp>
      <p:pic>
        <p:nvPicPr>
          <p:cNvPr id="5" name="Shape 475"/>
          <p:cNvPicPr preferRelativeResize="0"/>
          <p:nvPr/>
        </p:nvPicPr>
        <p:blipFill>
          <a:blip r:embed="rId3">
            <a:alphaModFix/>
          </a:blip>
          <a:stretch>
            <a:fillRect/>
          </a:stretch>
        </p:blipFill>
        <p:spPr>
          <a:xfrm>
            <a:off x="7051942" y="3508014"/>
            <a:ext cx="394499" cy="394499"/>
          </a:xfrm>
          <a:prstGeom prst="rect">
            <a:avLst/>
          </a:prstGeom>
          <a:noFill/>
          <a:ln>
            <a:noFill/>
          </a:ln>
        </p:spPr>
      </p:pic>
      <p:grpSp>
        <p:nvGrpSpPr>
          <p:cNvPr id="6" name="Shape 476"/>
          <p:cNvGrpSpPr/>
          <p:nvPr/>
        </p:nvGrpSpPr>
        <p:grpSpPr>
          <a:xfrm>
            <a:off x="1383442" y="4504512"/>
            <a:ext cx="5474424" cy="513404"/>
            <a:chOff x="526550" y="4005698"/>
            <a:chExt cx="5474424" cy="513404"/>
          </a:xfrm>
        </p:grpSpPr>
        <p:sp>
          <p:nvSpPr>
            <p:cNvPr id="28" name="Shape 477"/>
            <p:cNvSpPr/>
            <p:nvPr/>
          </p:nvSpPr>
          <p:spPr>
            <a:xfrm>
              <a:off x="526550" y="400854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Font typeface="Arial"/>
                <a:buNone/>
              </a:pPr>
              <a:endParaRPr/>
            </a:p>
          </p:txBody>
        </p:sp>
        <p:sp>
          <p:nvSpPr>
            <p:cNvPr id="29" name="Shape 478"/>
            <p:cNvSpPr/>
            <p:nvPr/>
          </p:nvSpPr>
          <p:spPr>
            <a:xfrm>
              <a:off x="1353582"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a:p>
          </p:txBody>
        </p:sp>
        <p:sp>
          <p:nvSpPr>
            <p:cNvPr id="30" name="Shape 479"/>
            <p:cNvSpPr/>
            <p:nvPr/>
          </p:nvSpPr>
          <p:spPr>
            <a:xfrm>
              <a:off x="214714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Font typeface="Arial"/>
                <a:buNone/>
              </a:pPr>
              <a:endParaRPr>
                <a:solidFill>
                  <a:schemeClr val="dk1"/>
                </a:solidFill>
              </a:endParaRPr>
            </a:p>
          </p:txBody>
        </p:sp>
        <p:sp>
          <p:nvSpPr>
            <p:cNvPr id="31" name="Shape 480"/>
            <p:cNvSpPr/>
            <p:nvPr/>
          </p:nvSpPr>
          <p:spPr>
            <a:xfrm>
              <a:off x="293077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a:p>
          </p:txBody>
        </p:sp>
        <p:sp>
          <p:nvSpPr>
            <p:cNvPr id="32" name="Shape 481"/>
            <p:cNvSpPr/>
            <p:nvPr/>
          </p:nvSpPr>
          <p:spPr>
            <a:xfrm>
              <a:off x="3738595"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Font typeface="Arial"/>
                <a:buNone/>
              </a:pPr>
              <a:endParaRPr sz="1600">
                <a:solidFill>
                  <a:schemeClr val="dk1"/>
                </a:solidFill>
                <a:latin typeface="Consolas"/>
                <a:ea typeface="Consolas"/>
                <a:cs typeface="Consolas"/>
                <a:sym typeface="Consolas"/>
              </a:endParaRPr>
            </a:p>
          </p:txBody>
        </p:sp>
        <p:sp>
          <p:nvSpPr>
            <p:cNvPr id="33" name="Shape 482"/>
            <p:cNvSpPr/>
            <p:nvPr/>
          </p:nvSpPr>
          <p:spPr>
            <a:xfrm>
              <a:off x="4532712"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Font typeface="Arial"/>
                <a:buNone/>
              </a:pPr>
              <a:endParaRPr>
                <a:solidFill>
                  <a:schemeClr val="dk1"/>
                </a:solidFill>
              </a:endParaRPr>
            </a:p>
          </p:txBody>
        </p:sp>
        <p:sp>
          <p:nvSpPr>
            <p:cNvPr id="34" name="Shape 483"/>
            <p:cNvSpPr/>
            <p:nvPr/>
          </p:nvSpPr>
          <p:spPr>
            <a:xfrm>
              <a:off x="5354775"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Font typeface="Arial"/>
                <a:buNone/>
              </a:pPr>
              <a:endParaRPr>
                <a:solidFill>
                  <a:schemeClr val="dk1"/>
                </a:solidFill>
              </a:endParaRPr>
            </a:p>
          </p:txBody>
        </p:sp>
      </p:grpSp>
      <p:grpSp>
        <p:nvGrpSpPr>
          <p:cNvPr id="7" name="Shape 484"/>
          <p:cNvGrpSpPr/>
          <p:nvPr/>
        </p:nvGrpSpPr>
        <p:grpSpPr>
          <a:xfrm>
            <a:off x="1383442" y="5503237"/>
            <a:ext cx="5474424" cy="513404"/>
            <a:chOff x="526550" y="4005698"/>
            <a:chExt cx="5474424" cy="513404"/>
          </a:xfrm>
        </p:grpSpPr>
        <p:sp>
          <p:nvSpPr>
            <p:cNvPr id="21" name="Shape 485"/>
            <p:cNvSpPr/>
            <p:nvPr/>
          </p:nvSpPr>
          <p:spPr>
            <a:xfrm>
              <a:off x="526550" y="400854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Font typeface="Arial"/>
                <a:buNone/>
              </a:pPr>
              <a:endParaRPr/>
            </a:p>
          </p:txBody>
        </p:sp>
        <p:sp>
          <p:nvSpPr>
            <p:cNvPr id="22" name="Shape 486"/>
            <p:cNvSpPr/>
            <p:nvPr/>
          </p:nvSpPr>
          <p:spPr>
            <a:xfrm>
              <a:off x="1353582"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a:p>
          </p:txBody>
        </p:sp>
        <p:sp>
          <p:nvSpPr>
            <p:cNvPr id="23" name="Shape 487"/>
            <p:cNvSpPr/>
            <p:nvPr/>
          </p:nvSpPr>
          <p:spPr>
            <a:xfrm>
              <a:off x="214714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Font typeface="Arial"/>
                <a:buNone/>
              </a:pPr>
              <a:endParaRPr>
                <a:solidFill>
                  <a:schemeClr val="dk1"/>
                </a:solidFill>
              </a:endParaRPr>
            </a:p>
          </p:txBody>
        </p:sp>
        <p:sp>
          <p:nvSpPr>
            <p:cNvPr id="24" name="Shape 488"/>
            <p:cNvSpPr/>
            <p:nvPr/>
          </p:nvSpPr>
          <p:spPr>
            <a:xfrm>
              <a:off x="293077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a:p>
          </p:txBody>
        </p:sp>
        <p:sp>
          <p:nvSpPr>
            <p:cNvPr id="25" name="Shape 489"/>
            <p:cNvSpPr/>
            <p:nvPr/>
          </p:nvSpPr>
          <p:spPr>
            <a:xfrm>
              <a:off x="3738595"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Font typeface="Arial"/>
                <a:buNone/>
              </a:pPr>
              <a:endParaRPr sz="1600">
                <a:solidFill>
                  <a:schemeClr val="dk1"/>
                </a:solidFill>
                <a:latin typeface="Consolas"/>
                <a:ea typeface="Consolas"/>
                <a:cs typeface="Consolas"/>
                <a:sym typeface="Consolas"/>
              </a:endParaRPr>
            </a:p>
          </p:txBody>
        </p:sp>
        <p:sp>
          <p:nvSpPr>
            <p:cNvPr id="26" name="Shape 490"/>
            <p:cNvSpPr/>
            <p:nvPr/>
          </p:nvSpPr>
          <p:spPr>
            <a:xfrm>
              <a:off x="4532712"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Font typeface="Arial"/>
                <a:buNone/>
              </a:pPr>
              <a:endParaRPr>
                <a:solidFill>
                  <a:schemeClr val="dk1"/>
                </a:solidFill>
              </a:endParaRPr>
            </a:p>
          </p:txBody>
        </p:sp>
        <p:sp>
          <p:nvSpPr>
            <p:cNvPr id="27" name="Shape 491"/>
            <p:cNvSpPr/>
            <p:nvPr/>
          </p:nvSpPr>
          <p:spPr>
            <a:xfrm>
              <a:off x="5354775"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Font typeface="Arial"/>
                <a:buNone/>
              </a:pPr>
              <a:endParaRPr>
                <a:solidFill>
                  <a:schemeClr val="dk1"/>
                </a:solidFill>
              </a:endParaRPr>
            </a:p>
          </p:txBody>
        </p:sp>
      </p:grpSp>
      <p:pic>
        <p:nvPicPr>
          <p:cNvPr id="14" name="Shape 497"/>
          <p:cNvPicPr preferRelativeResize="0"/>
          <p:nvPr/>
        </p:nvPicPr>
        <p:blipFill>
          <a:blip r:embed="rId3">
            <a:alphaModFix/>
          </a:blip>
          <a:stretch>
            <a:fillRect/>
          </a:stretch>
        </p:blipFill>
        <p:spPr>
          <a:xfrm>
            <a:off x="7051942" y="4582939"/>
            <a:ext cx="394499" cy="394499"/>
          </a:xfrm>
          <a:prstGeom prst="rect">
            <a:avLst/>
          </a:prstGeom>
          <a:noFill/>
          <a:ln>
            <a:noFill/>
          </a:ln>
        </p:spPr>
      </p:pic>
      <p:pic>
        <p:nvPicPr>
          <p:cNvPr id="15" name="Shape 498"/>
          <p:cNvPicPr preferRelativeResize="0"/>
          <p:nvPr/>
        </p:nvPicPr>
        <p:blipFill>
          <a:blip r:embed="rId3">
            <a:alphaModFix/>
          </a:blip>
          <a:stretch>
            <a:fillRect/>
          </a:stretch>
        </p:blipFill>
        <p:spPr>
          <a:xfrm>
            <a:off x="7051942" y="5581664"/>
            <a:ext cx="394499" cy="394499"/>
          </a:xfrm>
          <a:prstGeom prst="rect">
            <a:avLst/>
          </a:prstGeom>
          <a:noFill/>
          <a:ln>
            <a:noFill/>
          </a:ln>
        </p:spPr>
      </p:pic>
      <p:sp>
        <p:nvSpPr>
          <p:cNvPr id="16" name="Shape 499"/>
          <p:cNvSpPr txBox="1"/>
          <p:nvPr/>
        </p:nvSpPr>
        <p:spPr>
          <a:xfrm>
            <a:off x="1494567" y="3914290"/>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dirty="0">
                <a:solidFill>
                  <a:srgbClr val="0000FF"/>
                </a:solidFill>
                <a:latin typeface="+mn-lt"/>
                <a:ea typeface="Shadows Into Light"/>
                <a:cs typeface="Shadows Into Light"/>
                <a:sym typeface="Shadows Into Light"/>
              </a:rPr>
              <a:t>1</a:t>
            </a:r>
          </a:p>
        </p:txBody>
      </p:sp>
      <p:sp>
        <p:nvSpPr>
          <p:cNvPr id="17" name="Shape 500"/>
          <p:cNvSpPr txBox="1"/>
          <p:nvPr/>
        </p:nvSpPr>
        <p:spPr>
          <a:xfrm>
            <a:off x="2320067" y="3914290"/>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dirty="0">
                <a:solidFill>
                  <a:srgbClr val="0000FF"/>
                </a:solidFill>
                <a:latin typeface="+mn-lt"/>
                <a:ea typeface="Shadows Into Light"/>
                <a:cs typeface="Shadows Into Light"/>
                <a:sym typeface="Shadows Into Light"/>
              </a:rPr>
              <a:t>2</a:t>
            </a:r>
          </a:p>
        </p:txBody>
      </p:sp>
      <p:sp>
        <p:nvSpPr>
          <p:cNvPr id="18" name="Shape 501"/>
          <p:cNvSpPr txBox="1"/>
          <p:nvPr/>
        </p:nvSpPr>
        <p:spPr>
          <a:xfrm>
            <a:off x="3101115" y="3914290"/>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3</a:t>
            </a:r>
          </a:p>
        </p:txBody>
      </p:sp>
      <p:sp>
        <p:nvSpPr>
          <p:cNvPr id="19" name="Shape 502"/>
          <p:cNvSpPr txBox="1"/>
          <p:nvPr/>
        </p:nvSpPr>
        <p:spPr>
          <a:xfrm>
            <a:off x="3895426" y="3914290"/>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4</a:t>
            </a:r>
          </a:p>
        </p:txBody>
      </p:sp>
      <p:sp>
        <p:nvSpPr>
          <p:cNvPr id="20" name="Shape 503"/>
          <p:cNvSpPr txBox="1"/>
          <p:nvPr/>
        </p:nvSpPr>
        <p:spPr>
          <a:xfrm>
            <a:off x="4690765" y="3914290"/>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5</a:t>
            </a:r>
          </a:p>
        </p:txBody>
      </p:sp>
      <p:sp>
        <p:nvSpPr>
          <p:cNvPr id="42" name="Shape 466"/>
          <p:cNvSpPr txBox="1"/>
          <p:nvPr/>
        </p:nvSpPr>
        <p:spPr>
          <a:xfrm>
            <a:off x="1449904" y="2476806"/>
            <a:ext cx="5507100" cy="726600"/>
          </a:xfrm>
          <a:prstGeom prst="rect">
            <a:avLst/>
          </a:prstGeom>
          <a:noFill/>
          <a:ln>
            <a:noFill/>
          </a:ln>
        </p:spPr>
        <p:txBody>
          <a:bodyPr lIns="91425" tIns="91425" rIns="91425" bIns="91425" anchor="ctr" anchorCtr="0">
            <a:noAutofit/>
          </a:bodyPr>
          <a:lstStyle/>
          <a:p>
            <a:pPr lvl="0" indent="457200" rtl="0">
              <a:lnSpc>
                <a:spcPct val="115000"/>
              </a:lnSpc>
              <a:spcBef>
                <a:spcPts val="600"/>
              </a:spcBef>
              <a:buNone/>
            </a:pPr>
            <a:r>
              <a:rPr lang="en-US" sz="1600" dirty="0">
                <a:solidFill>
                  <a:schemeClr val="dk1"/>
                </a:solidFill>
                <a:latin typeface="Consolas"/>
                <a:ea typeface="Consolas"/>
                <a:cs typeface="Consolas"/>
                <a:sym typeface="Consolas"/>
              </a:rPr>
              <a:t>        N0            N1            N2</a:t>
            </a:r>
            <a:br>
              <a:rPr lang="en-US" sz="1600" dirty="0">
                <a:solidFill>
                  <a:schemeClr val="dk1"/>
                </a:solidFill>
                <a:latin typeface="Consolas"/>
                <a:ea typeface="Consolas"/>
                <a:cs typeface="Consolas"/>
                <a:sym typeface="Consolas"/>
              </a:rPr>
            </a:br>
            <a:r>
              <a:rPr lang="en-US" sz="1600" dirty="0">
                <a:solidFill>
                  <a:schemeClr val="dk1"/>
                </a:solidFill>
                <a:latin typeface="Consolas"/>
                <a:ea typeface="Consolas"/>
                <a:cs typeface="Consolas"/>
                <a:sym typeface="Consolas"/>
              </a:rPr>
              <a:t>root    left  right   left  right   left  right</a:t>
            </a:r>
          </a:p>
        </p:txBody>
      </p:sp>
      <p:sp>
        <p:nvSpPr>
          <p:cNvPr id="43" name="Shape 562"/>
          <p:cNvSpPr/>
          <p:nvPr/>
        </p:nvSpPr>
        <p:spPr>
          <a:xfrm>
            <a:off x="7682623" y="3376155"/>
            <a:ext cx="296400" cy="279599"/>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44" name="Shape 565"/>
          <p:cNvCxnSpPr/>
          <p:nvPr/>
        </p:nvCxnSpPr>
        <p:spPr>
          <a:xfrm rot="10800000">
            <a:off x="7935708" y="3614867"/>
            <a:ext cx="150000" cy="168600"/>
          </a:xfrm>
          <a:prstGeom prst="straightConnector1">
            <a:avLst/>
          </a:prstGeom>
          <a:noFill/>
          <a:ln w="19050" cap="flat" cmpd="sng">
            <a:solidFill>
              <a:srgbClr val="0000FF"/>
            </a:solidFill>
            <a:prstDash val="solid"/>
            <a:round/>
            <a:headEnd type="triangle" w="lg" len="lg"/>
            <a:tailEnd type="none" w="lg" len="lg"/>
          </a:ln>
        </p:spPr>
      </p:cxnSp>
      <p:cxnSp>
        <p:nvCxnSpPr>
          <p:cNvPr id="45" name="Shape 563"/>
          <p:cNvCxnSpPr/>
          <p:nvPr/>
        </p:nvCxnSpPr>
        <p:spPr>
          <a:xfrm rot="10800000" flipH="1">
            <a:off x="7829023" y="3172993"/>
            <a:ext cx="1800" cy="204299"/>
          </a:xfrm>
          <a:prstGeom prst="straightConnector1">
            <a:avLst/>
          </a:prstGeom>
          <a:noFill/>
          <a:ln w="19050" cap="flat" cmpd="sng">
            <a:solidFill>
              <a:srgbClr val="0000FF"/>
            </a:solidFill>
            <a:prstDash val="solid"/>
            <a:round/>
            <a:headEnd type="triangle" w="lg" len="lg"/>
            <a:tailEnd type="none" w="lg" len="lg"/>
          </a:ln>
        </p:spPr>
      </p:cxnSp>
      <p:sp>
        <p:nvSpPr>
          <p:cNvPr id="46" name="Shape 564"/>
          <p:cNvSpPr/>
          <p:nvPr/>
        </p:nvSpPr>
        <p:spPr>
          <a:xfrm>
            <a:off x="8053559" y="3732472"/>
            <a:ext cx="296400" cy="279599"/>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spTree>
    <p:extLst>
      <p:ext uri="{BB962C8B-B14F-4D97-AF65-F5344CB8AC3E}">
        <p14:creationId xmlns:p14="http://schemas.microsoft.com/office/powerpoint/2010/main" val="107813253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Enumerating Binary Trees</a:t>
            </a:r>
          </a:p>
        </p:txBody>
      </p:sp>
      <p:sp>
        <p:nvSpPr>
          <p:cNvPr id="3" name="Content Placeholder 2"/>
          <p:cNvSpPr>
            <a:spLocks noGrp="1"/>
          </p:cNvSpPr>
          <p:nvPr>
            <p:ph idx="1"/>
          </p:nvPr>
        </p:nvSpPr>
        <p:spPr>
          <a:xfrm>
            <a:off x="457200" y="1443034"/>
            <a:ext cx="8229600" cy="1028700"/>
          </a:xfrm>
        </p:spPr>
        <p:txBody>
          <a:bodyPr>
            <a:normAutofit lnSpcReduction="10000"/>
          </a:bodyPr>
          <a:lstStyle/>
          <a:p>
            <a:pPr marL="0" indent="0" algn="ctr">
              <a:buNone/>
            </a:pPr>
            <a:r>
              <a:rPr lang="en-US" dirty="0"/>
              <a:t>What are the next two legal, non-isomorphic shapes </a:t>
            </a:r>
            <a:r>
              <a:rPr lang="en-US" dirty="0" err="1"/>
              <a:t>Korat</a:t>
            </a:r>
            <a:r>
              <a:rPr lang="en-US" dirty="0"/>
              <a:t> generates?</a:t>
            </a:r>
          </a:p>
        </p:txBody>
      </p:sp>
      <p:sp>
        <p:nvSpPr>
          <p:cNvPr id="42" name="Shape 466"/>
          <p:cNvSpPr txBox="1"/>
          <p:nvPr/>
        </p:nvSpPr>
        <p:spPr>
          <a:xfrm>
            <a:off x="1435616" y="2476806"/>
            <a:ext cx="5507100" cy="726600"/>
          </a:xfrm>
          <a:prstGeom prst="rect">
            <a:avLst/>
          </a:prstGeom>
          <a:noFill/>
          <a:ln>
            <a:noFill/>
          </a:ln>
        </p:spPr>
        <p:txBody>
          <a:bodyPr lIns="91425" tIns="91425" rIns="91425" bIns="91425" anchor="ctr" anchorCtr="0">
            <a:noAutofit/>
          </a:bodyPr>
          <a:lstStyle/>
          <a:p>
            <a:pPr lvl="0" indent="457200" rtl="0">
              <a:lnSpc>
                <a:spcPct val="115000"/>
              </a:lnSpc>
              <a:spcBef>
                <a:spcPts val="600"/>
              </a:spcBef>
              <a:buNone/>
            </a:pPr>
            <a:r>
              <a:rPr lang="en-US" sz="1600">
                <a:solidFill>
                  <a:schemeClr val="dk1"/>
                </a:solidFill>
                <a:latin typeface="Consolas"/>
                <a:ea typeface="Consolas"/>
                <a:cs typeface="Consolas"/>
                <a:sym typeface="Consolas"/>
              </a:rPr>
              <a:t>        N0            N1            N2</a:t>
            </a:r>
            <a:br>
              <a:rPr lang="en-US" sz="1600">
                <a:solidFill>
                  <a:schemeClr val="dk1"/>
                </a:solidFill>
                <a:latin typeface="Consolas"/>
                <a:ea typeface="Consolas"/>
                <a:cs typeface="Consolas"/>
                <a:sym typeface="Consolas"/>
              </a:rPr>
            </a:br>
            <a:r>
              <a:rPr lang="en-US" sz="1600">
                <a:solidFill>
                  <a:schemeClr val="dk1"/>
                </a:solidFill>
                <a:latin typeface="Consolas"/>
                <a:ea typeface="Consolas"/>
                <a:cs typeface="Consolas"/>
                <a:sym typeface="Consolas"/>
              </a:rPr>
              <a:t>root    left  right   left  right   left  right</a:t>
            </a:r>
          </a:p>
        </p:txBody>
      </p:sp>
      <p:grpSp>
        <p:nvGrpSpPr>
          <p:cNvPr id="48" name="Shape 515"/>
          <p:cNvGrpSpPr/>
          <p:nvPr/>
        </p:nvGrpSpPr>
        <p:grpSpPr>
          <a:xfrm>
            <a:off x="1373478" y="4516688"/>
            <a:ext cx="5474424" cy="513404"/>
            <a:chOff x="526550" y="4005698"/>
            <a:chExt cx="5474424" cy="513404"/>
          </a:xfrm>
        </p:grpSpPr>
        <p:sp>
          <p:nvSpPr>
            <p:cNvPr id="99" name="Shape 516"/>
            <p:cNvSpPr/>
            <p:nvPr/>
          </p:nvSpPr>
          <p:spPr>
            <a:xfrm>
              <a:off x="526550" y="400854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N0</a:t>
              </a:r>
            </a:p>
          </p:txBody>
        </p:sp>
        <p:sp>
          <p:nvSpPr>
            <p:cNvPr id="100" name="Shape 517"/>
            <p:cNvSpPr/>
            <p:nvPr/>
          </p:nvSpPr>
          <p:spPr>
            <a:xfrm>
              <a:off x="1353582"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null</a:t>
              </a:r>
            </a:p>
          </p:txBody>
        </p:sp>
        <p:sp>
          <p:nvSpPr>
            <p:cNvPr id="101" name="Shape 518"/>
            <p:cNvSpPr/>
            <p:nvPr/>
          </p:nvSpPr>
          <p:spPr>
            <a:xfrm>
              <a:off x="214714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N1</a:t>
              </a:r>
            </a:p>
          </p:txBody>
        </p:sp>
        <p:sp>
          <p:nvSpPr>
            <p:cNvPr id="102" name="Shape 519"/>
            <p:cNvSpPr/>
            <p:nvPr/>
          </p:nvSpPr>
          <p:spPr>
            <a:xfrm>
              <a:off x="293077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null</a:t>
              </a:r>
            </a:p>
          </p:txBody>
        </p:sp>
        <p:sp>
          <p:nvSpPr>
            <p:cNvPr id="103" name="Shape 520"/>
            <p:cNvSpPr/>
            <p:nvPr/>
          </p:nvSpPr>
          <p:spPr>
            <a:xfrm>
              <a:off x="3738595"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N2</a:t>
              </a:r>
            </a:p>
          </p:txBody>
        </p:sp>
        <p:sp>
          <p:nvSpPr>
            <p:cNvPr id="104" name="Shape 521"/>
            <p:cNvSpPr/>
            <p:nvPr/>
          </p:nvSpPr>
          <p:spPr>
            <a:xfrm>
              <a:off x="4532712"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105" name="Shape 522"/>
            <p:cNvSpPr/>
            <p:nvPr/>
          </p:nvSpPr>
          <p:spPr>
            <a:xfrm>
              <a:off x="5354775"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grpSp>
      <p:pic>
        <p:nvPicPr>
          <p:cNvPr id="49" name="Shape 523"/>
          <p:cNvPicPr preferRelativeResize="0"/>
          <p:nvPr/>
        </p:nvPicPr>
        <p:blipFill>
          <a:blip r:embed="rId3">
            <a:alphaModFix/>
          </a:blip>
          <a:stretch>
            <a:fillRect/>
          </a:stretch>
        </p:blipFill>
        <p:spPr>
          <a:xfrm>
            <a:off x="7041978" y="4595115"/>
            <a:ext cx="394499" cy="394499"/>
          </a:xfrm>
          <a:prstGeom prst="rect">
            <a:avLst/>
          </a:prstGeom>
          <a:noFill/>
          <a:ln>
            <a:noFill/>
          </a:ln>
        </p:spPr>
      </p:pic>
      <p:sp>
        <p:nvSpPr>
          <p:cNvPr id="50" name="Shape 524"/>
          <p:cNvSpPr txBox="1"/>
          <p:nvPr/>
        </p:nvSpPr>
        <p:spPr>
          <a:xfrm>
            <a:off x="1484603" y="494423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1</a:t>
            </a:r>
          </a:p>
        </p:txBody>
      </p:sp>
      <p:sp>
        <p:nvSpPr>
          <p:cNvPr id="51" name="Shape 525"/>
          <p:cNvSpPr txBox="1"/>
          <p:nvPr/>
        </p:nvSpPr>
        <p:spPr>
          <a:xfrm>
            <a:off x="2310103" y="494423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dirty="0">
                <a:solidFill>
                  <a:srgbClr val="0000FF"/>
                </a:solidFill>
                <a:latin typeface="+mn-lt"/>
                <a:ea typeface="Shadows Into Light"/>
                <a:cs typeface="Shadows Into Light"/>
                <a:sym typeface="Shadows Into Light"/>
              </a:rPr>
              <a:t>2</a:t>
            </a:r>
          </a:p>
        </p:txBody>
      </p:sp>
      <p:sp>
        <p:nvSpPr>
          <p:cNvPr id="52" name="Shape 526"/>
          <p:cNvSpPr txBox="1"/>
          <p:nvPr/>
        </p:nvSpPr>
        <p:spPr>
          <a:xfrm>
            <a:off x="3105439" y="494423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3</a:t>
            </a:r>
          </a:p>
        </p:txBody>
      </p:sp>
      <p:sp>
        <p:nvSpPr>
          <p:cNvPr id="53" name="Shape 527"/>
          <p:cNvSpPr txBox="1"/>
          <p:nvPr/>
        </p:nvSpPr>
        <p:spPr>
          <a:xfrm>
            <a:off x="3885462" y="494423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4</a:t>
            </a:r>
          </a:p>
        </p:txBody>
      </p:sp>
      <p:sp>
        <p:nvSpPr>
          <p:cNvPr id="54" name="Shape 528"/>
          <p:cNvSpPr txBox="1"/>
          <p:nvPr/>
        </p:nvSpPr>
        <p:spPr>
          <a:xfrm>
            <a:off x="4680798" y="494423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5</a:t>
            </a:r>
          </a:p>
        </p:txBody>
      </p:sp>
      <p:cxnSp>
        <p:nvCxnSpPr>
          <p:cNvPr id="55" name="Shape 529"/>
          <p:cNvCxnSpPr/>
          <p:nvPr/>
        </p:nvCxnSpPr>
        <p:spPr>
          <a:xfrm rot="10800000">
            <a:off x="8187471" y="4989770"/>
            <a:ext cx="151800" cy="123900"/>
          </a:xfrm>
          <a:prstGeom prst="straightConnector1">
            <a:avLst/>
          </a:prstGeom>
          <a:noFill/>
          <a:ln w="19050" cap="flat" cmpd="sng">
            <a:solidFill>
              <a:srgbClr val="0000FF"/>
            </a:solidFill>
            <a:prstDash val="solid"/>
            <a:round/>
            <a:headEnd type="triangle" w="lg" len="lg"/>
            <a:tailEnd type="none" w="lg" len="lg"/>
          </a:ln>
        </p:spPr>
      </p:cxnSp>
      <p:sp>
        <p:nvSpPr>
          <p:cNvPr id="56" name="Shape 532"/>
          <p:cNvSpPr/>
          <p:nvPr/>
        </p:nvSpPr>
        <p:spPr>
          <a:xfrm>
            <a:off x="7652034" y="4448715"/>
            <a:ext cx="295499" cy="239999"/>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57" name="Shape 534"/>
          <p:cNvCxnSpPr/>
          <p:nvPr/>
        </p:nvCxnSpPr>
        <p:spPr>
          <a:xfrm rot="10800000">
            <a:off x="7904182" y="4653607"/>
            <a:ext cx="149700" cy="117300"/>
          </a:xfrm>
          <a:prstGeom prst="straightConnector1">
            <a:avLst/>
          </a:prstGeom>
          <a:noFill/>
          <a:ln w="19050" cap="flat" cmpd="sng">
            <a:solidFill>
              <a:srgbClr val="0000FF"/>
            </a:solidFill>
            <a:prstDash val="solid"/>
            <a:round/>
            <a:headEnd type="triangle" w="lg" len="lg"/>
            <a:tailEnd type="none" w="lg" len="lg"/>
          </a:ln>
        </p:spPr>
      </p:cxnSp>
      <p:sp>
        <p:nvSpPr>
          <p:cNvPr id="58" name="Shape 530"/>
          <p:cNvSpPr/>
          <p:nvPr/>
        </p:nvSpPr>
        <p:spPr>
          <a:xfrm>
            <a:off x="8247127" y="5096937"/>
            <a:ext cx="295499" cy="239999"/>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60" name="Shape 533"/>
          <p:cNvCxnSpPr/>
          <p:nvPr/>
        </p:nvCxnSpPr>
        <p:spPr>
          <a:xfrm rot="10800000" flipH="1">
            <a:off x="7798884" y="4221928"/>
            <a:ext cx="1800" cy="228600"/>
          </a:xfrm>
          <a:prstGeom prst="straightConnector1">
            <a:avLst/>
          </a:prstGeom>
          <a:noFill/>
          <a:ln w="19050" cap="flat" cmpd="sng">
            <a:solidFill>
              <a:srgbClr val="0000FF"/>
            </a:solidFill>
            <a:prstDash val="solid"/>
            <a:round/>
            <a:headEnd type="triangle" w="lg" len="lg"/>
            <a:tailEnd type="none" w="lg" len="lg"/>
          </a:ln>
        </p:spPr>
      </p:cxnSp>
      <p:sp>
        <p:nvSpPr>
          <p:cNvPr id="61" name="Shape 531"/>
          <p:cNvSpPr/>
          <p:nvPr/>
        </p:nvSpPr>
        <p:spPr>
          <a:xfrm>
            <a:off x="7974868" y="4742412"/>
            <a:ext cx="295499" cy="239999"/>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grpSp>
        <p:nvGrpSpPr>
          <p:cNvPr id="65" name="Shape 535"/>
          <p:cNvGrpSpPr/>
          <p:nvPr/>
        </p:nvGrpSpPr>
        <p:grpSpPr>
          <a:xfrm>
            <a:off x="1373478" y="5515413"/>
            <a:ext cx="5474424" cy="513404"/>
            <a:chOff x="526550" y="4005698"/>
            <a:chExt cx="5474424" cy="513404"/>
          </a:xfrm>
        </p:grpSpPr>
        <p:sp>
          <p:nvSpPr>
            <p:cNvPr id="92" name="Shape 536"/>
            <p:cNvSpPr/>
            <p:nvPr/>
          </p:nvSpPr>
          <p:spPr>
            <a:xfrm>
              <a:off x="526550" y="400854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N0</a:t>
              </a:r>
            </a:p>
          </p:txBody>
        </p:sp>
        <p:sp>
          <p:nvSpPr>
            <p:cNvPr id="93" name="Shape 537"/>
            <p:cNvSpPr/>
            <p:nvPr/>
          </p:nvSpPr>
          <p:spPr>
            <a:xfrm>
              <a:off x="1353582"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null</a:t>
              </a:r>
            </a:p>
          </p:txBody>
        </p:sp>
        <p:sp>
          <p:nvSpPr>
            <p:cNvPr id="94" name="Shape 538"/>
            <p:cNvSpPr/>
            <p:nvPr/>
          </p:nvSpPr>
          <p:spPr>
            <a:xfrm>
              <a:off x="214714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N1</a:t>
              </a:r>
            </a:p>
          </p:txBody>
        </p:sp>
        <p:sp>
          <p:nvSpPr>
            <p:cNvPr id="95" name="Shape 539"/>
            <p:cNvSpPr/>
            <p:nvPr/>
          </p:nvSpPr>
          <p:spPr>
            <a:xfrm>
              <a:off x="293077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N2</a:t>
              </a:r>
            </a:p>
          </p:txBody>
        </p:sp>
        <p:sp>
          <p:nvSpPr>
            <p:cNvPr id="96" name="Shape 540"/>
            <p:cNvSpPr/>
            <p:nvPr/>
          </p:nvSpPr>
          <p:spPr>
            <a:xfrm>
              <a:off x="3738595"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97" name="Shape 541"/>
            <p:cNvSpPr/>
            <p:nvPr/>
          </p:nvSpPr>
          <p:spPr>
            <a:xfrm>
              <a:off x="4532712"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98" name="Shape 542"/>
            <p:cNvSpPr/>
            <p:nvPr/>
          </p:nvSpPr>
          <p:spPr>
            <a:xfrm>
              <a:off x="5354775"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grpSp>
      <p:pic>
        <p:nvPicPr>
          <p:cNvPr id="66" name="Shape 543"/>
          <p:cNvPicPr preferRelativeResize="0"/>
          <p:nvPr/>
        </p:nvPicPr>
        <p:blipFill>
          <a:blip r:embed="rId3">
            <a:alphaModFix/>
          </a:blip>
          <a:stretch>
            <a:fillRect/>
          </a:stretch>
        </p:blipFill>
        <p:spPr>
          <a:xfrm>
            <a:off x="7041978" y="5593840"/>
            <a:ext cx="394499" cy="394499"/>
          </a:xfrm>
          <a:prstGeom prst="rect">
            <a:avLst/>
          </a:prstGeom>
          <a:noFill/>
          <a:ln>
            <a:noFill/>
          </a:ln>
        </p:spPr>
      </p:pic>
      <p:sp>
        <p:nvSpPr>
          <p:cNvPr id="67" name="Shape 544"/>
          <p:cNvSpPr txBox="1"/>
          <p:nvPr/>
        </p:nvSpPr>
        <p:spPr>
          <a:xfrm>
            <a:off x="5542814" y="494423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6</a:t>
            </a:r>
          </a:p>
        </p:txBody>
      </p:sp>
      <p:sp>
        <p:nvSpPr>
          <p:cNvPr id="68" name="Shape 545"/>
          <p:cNvSpPr txBox="1"/>
          <p:nvPr/>
        </p:nvSpPr>
        <p:spPr>
          <a:xfrm>
            <a:off x="6314342" y="494423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7</a:t>
            </a:r>
          </a:p>
        </p:txBody>
      </p:sp>
      <p:cxnSp>
        <p:nvCxnSpPr>
          <p:cNvPr id="69" name="Shape 546"/>
          <p:cNvCxnSpPr/>
          <p:nvPr/>
        </p:nvCxnSpPr>
        <p:spPr>
          <a:xfrm flipV="1">
            <a:off x="7860175" y="6122881"/>
            <a:ext cx="195404" cy="149014"/>
          </a:xfrm>
          <a:prstGeom prst="straightConnector1">
            <a:avLst/>
          </a:prstGeom>
          <a:noFill/>
          <a:ln w="19050" cap="flat" cmpd="sng">
            <a:solidFill>
              <a:srgbClr val="0000FF"/>
            </a:solidFill>
            <a:prstDash val="solid"/>
            <a:round/>
            <a:headEnd type="triangle" w="lg" len="lg"/>
            <a:tailEnd type="none" w="lg" len="lg"/>
          </a:ln>
        </p:spPr>
      </p:cxnSp>
      <p:sp>
        <p:nvSpPr>
          <p:cNvPr id="70" name="Shape 549"/>
          <p:cNvSpPr/>
          <p:nvPr/>
        </p:nvSpPr>
        <p:spPr>
          <a:xfrm>
            <a:off x="7667264" y="5621379"/>
            <a:ext cx="292799" cy="2367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71" name="Shape 551"/>
          <p:cNvCxnSpPr>
            <a:stCxn id="73" idx="1"/>
            <a:endCxn id="70" idx="5"/>
          </p:cNvCxnSpPr>
          <p:nvPr/>
        </p:nvCxnSpPr>
        <p:spPr>
          <a:xfrm flipH="1" flipV="1">
            <a:off x="7917184" y="5823415"/>
            <a:ext cx="143257" cy="137930"/>
          </a:xfrm>
          <a:prstGeom prst="straightConnector1">
            <a:avLst/>
          </a:prstGeom>
          <a:noFill/>
          <a:ln w="19050" cap="flat" cmpd="sng">
            <a:solidFill>
              <a:srgbClr val="0000FF"/>
            </a:solidFill>
            <a:prstDash val="solid"/>
            <a:round/>
            <a:headEnd type="triangle" w="lg" len="lg"/>
            <a:tailEnd type="none" w="lg" len="lg"/>
          </a:ln>
        </p:spPr>
      </p:cxnSp>
      <p:cxnSp>
        <p:nvCxnSpPr>
          <p:cNvPr id="72" name="Shape 550"/>
          <p:cNvCxnSpPr/>
          <p:nvPr/>
        </p:nvCxnSpPr>
        <p:spPr>
          <a:xfrm flipV="1">
            <a:off x="7812691" y="5366292"/>
            <a:ext cx="2282" cy="228600"/>
          </a:xfrm>
          <a:prstGeom prst="straightConnector1">
            <a:avLst/>
          </a:prstGeom>
          <a:noFill/>
          <a:ln w="19050" cap="flat" cmpd="sng">
            <a:solidFill>
              <a:srgbClr val="0000FF"/>
            </a:solidFill>
            <a:prstDash val="solid"/>
            <a:round/>
            <a:headEnd type="triangle" w="lg" len="lg"/>
            <a:tailEnd type="none" w="lg" len="lg"/>
          </a:ln>
        </p:spPr>
      </p:cxnSp>
      <p:sp>
        <p:nvSpPr>
          <p:cNvPr id="73" name="Shape 548"/>
          <p:cNvSpPr/>
          <p:nvPr/>
        </p:nvSpPr>
        <p:spPr>
          <a:xfrm>
            <a:off x="8017562" y="5926681"/>
            <a:ext cx="292799" cy="2367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grpSp>
        <p:nvGrpSpPr>
          <p:cNvPr id="77" name="Shape 553"/>
          <p:cNvGrpSpPr/>
          <p:nvPr/>
        </p:nvGrpSpPr>
        <p:grpSpPr>
          <a:xfrm>
            <a:off x="1373478" y="3441763"/>
            <a:ext cx="5474424" cy="513404"/>
            <a:chOff x="526550" y="4005698"/>
            <a:chExt cx="5474424" cy="513404"/>
          </a:xfrm>
        </p:grpSpPr>
        <p:sp>
          <p:nvSpPr>
            <p:cNvPr id="85" name="Shape 554"/>
            <p:cNvSpPr/>
            <p:nvPr/>
          </p:nvSpPr>
          <p:spPr>
            <a:xfrm>
              <a:off x="526550" y="400854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N0</a:t>
              </a:r>
            </a:p>
          </p:txBody>
        </p:sp>
        <p:sp>
          <p:nvSpPr>
            <p:cNvPr id="86" name="Shape 555"/>
            <p:cNvSpPr/>
            <p:nvPr/>
          </p:nvSpPr>
          <p:spPr>
            <a:xfrm>
              <a:off x="1353582"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null</a:t>
              </a:r>
            </a:p>
          </p:txBody>
        </p:sp>
        <p:sp>
          <p:nvSpPr>
            <p:cNvPr id="87" name="Shape 556"/>
            <p:cNvSpPr/>
            <p:nvPr/>
          </p:nvSpPr>
          <p:spPr>
            <a:xfrm>
              <a:off x="214714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N1</a:t>
              </a:r>
            </a:p>
          </p:txBody>
        </p:sp>
        <p:sp>
          <p:nvSpPr>
            <p:cNvPr id="88" name="Shape 557"/>
            <p:cNvSpPr/>
            <p:nvPr/>
          </p:nvSpPr>
          <p:spPr>
            <a:xfrm>
              <a:off x="293077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null</a:t>
              </a:r>
            </a:p>
          </p:txBody>
        </p:sp>
        <p:sp>
          <p:nvSpPr>
            <p:cNvPr id="89" name="Shape 558"/>
            <p:cNvSpPr/>
            <p:nvPr/>
          </p:nvSpPr>
          <p:spPr>
            <a:xfrm>
              <a:off x="3738595"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90" name="Shape 559"/>
            <p:cNvSpPr/>
            <p:nvPr/>
          </p:nvSpPr>
          <p:spPr>
            <a:xfrm>
              <a:off x="4532712"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91" name="Shape 560"/>
            <p:cNvSpPr/>
            <p:nvPr/>
          </p:nvSpPr>
          <p:spPr>
            <a:xfrm>
              <a:off x="5354775"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grpSp>
      <p:pic>
        <p:nvPicPr>
          <p:cNvPr id="78" name="Shape 561"/>
          <p:cNvPicPr preferRelativeResize="0"/>
          <p:nvPr/>
        </p:nvPicPr>
        <p:blipFill>
          <a:blip r:embed="rId3">
            <a:alphaModFix/>
          </a:blip>
          <a:stretch>
            <a:fillRect/>
          </a:stretch>
        </p:blipFill>
        <p:spPr>
          <a:xfrm>
            <a:off x="7041978" y="3520190"/>
            <a:ext cx="394499" cy="394499"/>
          </a:xfrm>
          <a:prstGeom prst="rect">
            <a:avLst/>
          </a:prstGeom>
          <a:noFill/>
          <a:ln>
            <a:noFill/>
          </a:ln>
        </p:spPr>
      </p:pic>
      <p:sp>
        <p:nvSpPr>
          <p:cNvPr id="79" name="Shape 562"/>
          <p:cNvSpPr/>
          <p:nvPr/>
        </p:nvSpPr>
        <p:spPr>
          <a:xfrm>
            <a:off x="7668335" y="3376155"/>
            <a:ext cx="296400" cy="279599"/>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80" name="Shape 565"/>
          <p:cNvCxnSpPr/>
          <p:nvPr/>
        </p:nvCxnSpPr>
        <p:spPr>
          <a:xfrm rot="10800000">
            <a:off x="7921420" y="3614867"/>
            <a:ext cx="150000" cy="168600"/>
          </a:xfrm>
          <a:prstGeom prst="straightConnector1">
            <a:avLst/>
          </a:prstGeom>
          <a:noFill/>
          <a:ln w="19050" cap="flat" cmpd="sng">
            <a:solidFill>
              <a:srgbClr val="0000FF"/>
            </a:solidFill>
            <a:prstDash val="solid"/>
            <a:round/>
            <a:headEnd type="triangle" w="lg" len="lg"/>
            <a:tailEnd type="none" w="lg" len="lg"/>
          </a:ln>
        </p:spPr>
      </p:cxnSp>
      <p:cxnSp>
        <p:nvCxnSpPr>
          <p:cNvPr id="81" name="Shape 563"/>
          <p:cNvCxnSpPr/>
          <p:nvPr/>
        </p:nvCxnSpPr>
        <p:spPr>
          <a:xfrm rot="10800000" flipH="1">
            <a:off x="7814735" y="3172993"/>
            <a:ext cx="1800" cy="204299"/>
          </a:xfrm>
          <a:prstGeom prst="straightConnector1">
            <a:avLst/>
          </a:prstGeom>
          <a:noFill/>
          <a:ln w="19050" cap="flat" cmpd="sng">
            <a:solidFill>
              <a:srgbClr val="0000FF"/>
            </a:solidFill>
            <a:prstDash val="solid"/>
            <a:round/>
            <a:headEnd type="triangle" w="lg" len="lg"/>
            <a:tailEnd type="none" w="lg" len="lg"/>
          </a:ln>
        </p:spPr>
      </p:cxnSp>
      <p:sp>
        <p:nvSpPr>
          <p:cNvPr id="82" name="Shape 564"/>
          <p:cNvSpPr/>
          <p:nvPr/>
        </p:nvSpPr>
        <p:spPr>
          <a:xfrm>
            <a:off x="8039271" y="3732472"/>
            <a:ext cx="296400" cy="279599"/>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sp>
        <p:nvSpPr>
          <p:cNvPr id="106" name="Shape 499"/>
          <p:cNvSpPr txBox="1"/>
          <p:nvPr/>
        </p:nvSpPr>
        <p:spPr>
          <a:xfrm>
            <a:off x="1480279" y="3914290"/>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dirty="0">
                <a:solidFill>
                  <a:srgbClr val="0000FF"/>
                </a:solidFill>
                <a:latin typeface="+mn-lt"/>
                <a:ea typeface="Shadows Into Light"/>
                <a:cs typeface="Shadows Into Light"/>
                <a:sym typeface="Shadows Into Light"/>
              </a:rPr>
              <a:t>1</a:t>
            </a:r>
          </a:p>
        </p:txBody>
      </p:sp>
      <p:sp>
        <p:nvSpPr>
          <p:cNvPr id="107" name="Shape 500"/>
          <p:cNvSpPr txBox="1"/>
          <p:nvPr/>
        </p:nvSpPr>
        <p:spPr>
          <a:xfrm>
            <a:off x="2305779" y="3914290"/>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dirty="0">
                <a:solidFill>
                  <a:srgbClr val="0000FF"/>
                </a:solidFill>
                <a:latin typeface="+mn-lt"/>
                <a:ea typeface="Shadows Into Light"/>
                <a:cs typeface="Shadows Into Light"/>
                <a:sym typeface="Shadows Into Light"/>
              </a:rPr>
              <a:t>2</a:t>
            </a:r>
          </a:p>
        </p:txBody>
      </p:sp>
      <p:sp>
        <p:nvSpPr>
          <p:cNvPr id="108" name="Shape 501"/>
          <p:cNvSpPr txBox="1"/>
          <p:nvPr/>
        </p:nvSpPr>
        <p:spPr>
          <a:xfrm>
            <a:off x="3086827" y="3914290"/>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3</a:t>
            </a:r>
          </a:p>
        </p:txBody>
      </p:sp>
      <p:sp>
        <p:nvSpPr>
          <p:cNvPr id="109" name="Shape 502"/>
          <p:cNvSpPr txBox="1"/>
          <p:nvPr/>
        </p:nvSpPr>
        <p:spPr>
          <a:xfrm>
            <a:off x="3881138" y="3914290"/>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4</a:t>
            </a:r>
          </a:p>
        </p:txBody>
      </p:sp>
      <p:sp>
        <p:nvSpPr>
          <p:cNvPr id="110" name="Shape 503"/>
          <p:cNvSpPr txBox="1"/>
          <p:nvPr/>
        </p:nvSpPr>
        <p:spPr>
          <a:xfrm>
            <a:off x="4676477" y="3914290"/>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5</a:t>
            </a:r>
          </a:p>
        </p:txBody>
      </p:sp>
      <p:sp>
        <p:nvSpPr>
          <p:cNvPr id="111" name="Shape 548"/>
          <p:cNvSpPr/>
          <p:nvPr/>
        </p:nvSpPr>
        <p:spPr>
          <a:xfrm>
            <a:off x="7624385" y="6262281"/>
            <a:ext cx="292799" cy="2367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spTree>
    <p:extLst>
      <p:ext uri="{BB962C8B-B14F-4D97-AF65-F5344CB8AC3E}">
        <p14:creationId xmlns:p14="http://schemas.microsoft.com/office/powerpoint/2010/main" val="20578034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p:bldP spid="53" grpId="0"/>
      <p:bldP spid="54" grpId="0"/>
      <p:bldP spid="67" grpId="0"/>
      <p:bldP spid="6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Enumerating Binary Trees</a:t>
            </a:r>
          </a:p>
        </p:txBody>
      </p:sp>
      <p:sp>
        <p:nvSpPr>
          <p:cNvPr id="3" name="Content Placeholder 2"/>
          <p:cNvSpPr>
            <a:spLocks noGrp="1"/>
          </p:cNvSpPr>
          <p:nvPr>
            <p:ph idx="1"/>
          </p:nvPr>
        </p:nvSpPr>
        <p:spPr>
          <a:xfrm>
            <a:off x="457200" y="1443033"/>
            <a:ext cx="8229600" cy="1028700"/>
          </a:xfrm>
        </p:spPr>
        <p:txBody>
          <a:bodyPr>
            <a:normAutofit lnSpcReduction="10000"/>
          </a:bodyPr>
          <a:lstStyle/>
          <a:p>
            <a:pPr marL="0" indent="0" algn="ctr">
              <a:buNone/>
            </a:pPr>
            <a:r>
              <a:rPr lang="en-US" dirty="0"/>
              <a:t>What are the next two legal, non-isomorphic shapes </a:t>
            </a:r>
            <a:r>
              <a:rPr lang="en-US" dirty="0" err="1"/>
              <a:t>Korat</a:t>
            </a:r>
            <a:r>
              <a:rPr lang="en-US" dirty="0"/>
              <a:t> generates?</a:t>
            </a:r>
          </a:p>
        </p:txBody>
      </p:sp>
      <p:sp>
        <p:nvSpPr>
          <p:cNvPr id="42" name="Shape 466"/>
          <p:cNvSpPr txBox="1"/>
          <p:nvPr/>
        </p:nvSpPr>
        <p:spPr>
          <a:xfrm>
            <a:off x="1449904" y="2476806"/>
            <a:ext cx="5507100" cy="726600"/>
          </a:xfrm>
          <a:prstGeom prst="rect">
            <a:avLst/>
          </a:prstGeom>
          <a:noFill/>
          <a:ln>
            <a:noFill/>
          </a:ln>
        </p:spPr>
        <p:txBody>
          <a:bodyPr lIns="91425" tIns="91425" rIns="91425" bIns="91425" anchor="ctr" anchorCtr="0">
            <a:noAutofit/>
          </a:bodyPr>
          <a:lstStyle/>
          <a:p>
            <a:pPr lvl="0" indent="457200" rtl="0">
              <a:lnSpc>
                <a:spcPct val="115000"/>
              </a:lnSpc>
              <a:spcBef>
                <a:spcPts val="600"/>
              </a:spcBef>
              <a:buNone/>
            </a:pPr>
            <a:r>
              <a:rPr lang="en-US" sz="1600">
                <a:solidFill>
                  <a:schemeClr val="dk1"/>
                </a:solidFill>
                <a:latin typeface="Consolas"/>
                <a:ea typeface="Consolas"/>
                <a:cs typeface="Consolas"/>
                <a:sym typeface="Consolas"/>
              </a:rPr>
              <a:t>        N0            N1            N2</a:t>
            </a:r>
            <a:br>
              <a:rPr lang="en-US" sz="1600">
                <a:solidFill>
                  <a:schemeClr val="dk1"/>
                </a:solidFill>
                <a:latin typeface="Consolas"/>
                <a:ea typeface="Consolas"/>
                <a:cs typeface="Consolas"/>
                <a:sym typeface="Consolas"/>
              </a:rPr>
            </a:br>
            <a:r>
              <a:rPr lang="en-US" sz="1600">
                <a:solidFill>
                  <a:schemeClr val="dk1"/>
                </a:solidFill>
                <a:latin typeface="Consolas"/>
                <a:ea typeface="Consolas"/>
                <a:cs typeface="Consolas"/>
                <a:sym typeface="Consolas"/>
              </a:rPr>
              <a:t>root    left  right   left  right   left  right</a:t>
            </a:r>
          </a:p>
        </p:txBody>
      </p:sp>
      <p:grpSp>
        <p:nvGrpSpPr>
          <p:cNvPr id="43" name="Shape 573"/>
          <p:cNvGrpSpPr/>
          <p:nvPr/>
        </p:nvGrpSpPr>
        <p:grpSpPr>
          <a:xfrm>
            <a:off x="1382565" y="3426056"/>
            <a:ext cx="5474424" cy="513404"/>
            <a:chOff x="526550" y="4005698"/>
            <a:chExt cx="5474424" cy="513404"/>
          </a:xfrm>
        </p:grpSpPr>
        <p:sp>
          <p:nvSpPr>
            <p:cNvPr id="72" name="Shape 574"/>
            <p:cNvSpPr/>
            <p:nvPr/>
          </p:nvSpPr>
          <p:spPr>
            <a:xfrm>
              <a:off x="526550" y="400854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N0</a:t>
              </a:r>
            </a:p>
          </p:txBody>
        </p:sp>
        <p:sp>
          <p:nvSpPr>
            <p:cNvPr id="73" name="Shape 575"/>
            <p:cNvSpPr/>
            <p:nvPr/>
          </p:nvSpPr>
          <p:spPr>
            <a:xfrm>
              <a:off x="1353582"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null</a:t>
              </a:r>
            </a:p>
          </p:txBody>
        </p:sp>
        <p:sp>
          <p:nvSpPr>
            <p:cNvPr id="74" name="Shape 576"/>
            <p:cNvSpPr/>
            <p:nvPr/>
          </p:nvSpPr>
          <p:spPr>
            <a:xfrm>
              <a:off x="214714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N1</a:t>
              </a:r>
            </a:p>
          </p:txBody>
        </p:sp>
        <p:sp>
          <p:nvSpPr>
            <p:cNvPr id="75" name="Shape 577"/>
            <p:cNvSpPr/>
            <p:nvPr/>
          </p:nvSpPr>
          <p:spPr>
            <a:xfrm>
              <a:off x="293077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N2</a:t>
              </a:r>
            </a:p>
          </p:txBody>
        </p:sp>
        <p:sp>
          <p:nvSpPr>
            <p:cNvPr id="76" name="Shape 578"/>
            <p:cNvSpPr/>
            <p:nvPr/>
          </p:nvSpPr>
          <p:spPr>
            <a:xfrm>
              <a:off x="3738595"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77" name="Shape 579"/>
            <p:cNvSpPr/>
            <p:nvPr/>
          </p:nvSpPr>
          <p:spPr>
            <a:xfrm>
              <a:off x="4532712"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78" name="Shape 580"/>
            <p:cNvSpPr/>
            <p:nvPr/>
          </p:nvSpPr>
          <p:spPr>
            <a:xfrm>
              <a:off x="5354775"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grpSp>
      <p:pic>
        <p:nvPicPr>
          <p:cNvPr id="44" name="Shape 581"/>
          <p:cNvPicPr preferRelativeResize="0"/>
          <p:nvPr/>
        </p:nvPicPr>
        <p:blipFill>
          <a:blip r:embed="rId3">
            <a:alphaModFix/>
          </a:blip>
          <a:stretch>
            <a:fillRect/>
          </a:stretch>
        </p:blipFill>
        <p:spPr>
          <a:xfrm>
            <a:off x="7051065" y="3504483"/>
            <a:ext cx="394499" cy="394499"/>
          </a:xfrm>
          <a:prstGeom prst="rect">
            <a:avLst/>
          </a:prstGeom>
          <a:noFill/>
          <a:ln>
            <a:noFill/>
          </a:ln>
        </p:spPr>
      </p:pic>
      <p:pic>
        <p:nvPicPr>
          <p:cNvPr id="54" name="Shape 589"/>
          <p:cNvPicPr preferRelativeResize="0"/>
          <p:nvPr/>
        </p:nvPicPr>
        <p:blipFill>
          <a:blip r:embed="rId3">
            <a:alphaModFix/>
          </a:blip>
          <a:stretch>
            <a:fillRect/>
          </a:stretch>
        </p:blipFill>
        <p:spPr>
          <a:xfrm>
            <a:off x="7051065" y="4579033"/>
            <a:ext cx="394499" cy="394499"/>
          </a:xfrm>
          <a:prstGeom prst="rect">
            <a:avLst/>
          </a:prstGeom>
          <a:noFill/>
          <a:ln>
            <a:noFill/>
          </a:ln>
        </p:spPr>
      </p:pic>
      <p:grpSp>
        <p:nvGrpSpPr>
          <p:cNvPr id="55" name="Shape 590"/>
          <p:cNvGrpSpPr/>
          <p:nvPr/>
        </p:nvGrpSpPr>
        <p:grpSpPr>
          <a:xfrm>
            <a:off x="1382565" y="5499331"/>
            <a:ext cx="5474424" cy="513404"/>
            <a:chOff x="526550" y="4005698"/>
            <a:chExt cx="5474424" cy="513404"/>
          </a:xfrm>
        </p:grpSpPr>
        <p:sp>
          <p:nvSpPr>
            <p:cNvPr id="65" name="Shape 591"/>
            <p:cNvSpPr/>
            <p:nvPr/>
          </p:nvSpPr>
          <p:spPr>
            <a:xfrm>
              <a:off x="526550" y="400854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Font typeface="Arial"/>
                <a:buNone/>
              </a:pPr>
              <a:endParaRPr/>
            </a:p>
          </p:txBody>
        </p:sp>
        <p:sp>
          <p:nvSpPr>
            <p:cNvPr id="66" name="Shape 592"/>
            <p:cNvSpPr/>
            <p:nvPr/>
          </p:nvSpPr>
          <p:spPr>
            <a:xfrm>
              <a:off x="1353582"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a:p>
          </p:txBody>
        </p:sp>
        <p:sp>
          <p:nvSpPr>
            <p:cNvPr id="67" name="Shape 593"/>
            <p:cNvSpPr/>
            <p:nvPr/>
          </p:nvSpPr>
          <p:spPr>
            <a:xfrm>
              <a:off x="214714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Font typeface="Arial"/>
                <a:buNone/>
              </a:pPr>
              <a:endParaRPr>
                <a:solidFill>
                  <a:schemeClr val="dk1"/>
                </a:solidFill>
              </a:endParaRPr>
            </a:p>
          </p:txBody>
        </p:sp>
        <p:sp>
          <p:nvSpPr>
            <p:cNvPr id="68" name="Shape 594"/>
            <p:cNvSpPr/>
            <p:nvPr/>
          </p:nvSpPr>
          <p:spPr>
            <a:xfrm>
              <a:off x="293077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a:p>
          </p:txBody>
        </p:sp>
        <p:sp>
          <p:nvSpPr>
            <p:cNvPr id="69" name="Shape 595"/>
            <p:cNvSpPr/>
            <p:nvPr/>
          </p:nvSpPr>
          <p:spPr>
            <a:xfrm>
              <a:off x="3738595"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Font typeface="Arial"/>
                <a:buNone/>
              </a:pPr>
              <a:endParaRPr sz="1600">
                <a:solidFill>
                  <a:schemeClr val="dk1"/>
                </a:solidFill>
                <a:latin typeface="Consolas"/>
                <a:ea typeface="Consolas"/>
                <a:cs typeface="Consolas"/>
                <a:sym typeface="Consolas"/>
              </a:endParaRPr>
            </a:p>
          </p:txBody>
        </p:sp>
        <p:sp>
          <p:nvSpPr>
            <p:cNvPr id="70" name="Shape 596"/>
            <p:cNvSpPr/>
            <p:nvPr/>
          </p:nvSpPr>
          <p:spPr>
            <a:xfrm>
              <a:off x="4532712"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Font typeface="Arial"/>
                <a:buNone/>
              </a:pPr>
              <a:endParaRPr>
                <a:solidFill>
                  <a:schemeClr val="dk1"/>
                </a:solidFill>
              </a:endParaRPr>
            </a:p>
          </p:txBody>
        </p:sp>
        <p:sp>
          <p:nvSpPr>
            <p:cNvPr id="71" name="Shape 597"/>
            <p:cNvSpPr/>
            <p:nvPr/>
          </p:nvSpPr>
          <p:spPr>
            <a:xfrm>
              <a:off x="5354775"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Font typeface="Arial"/>
                <a:buNone/>
              </a:pPr>
              <a:endParaRPr>
                <a:solidFill>
                  <a:schemeClr val="dk1"/>
                </a:solidFill>
              </a:endParaRPr>
            </a:p>
          </p:txBody>
        </p:sp>
      </p:grpSp>
      <p:pic>
        <p:nvPicPr>
          <p:cNvPr id="56" name="Shape 598"/>
          <p:cNvPicPr preferRelativeResize="0"/>
          <p:nvPr/>
        </p:nvPicPr>
        <p:blipFill>
          <a:blip r:embed="rId3">
            <a:alphaModFix/>
          </a:blip>
          <a:stretch>
            <a:fillRect/>
          </a:stretch>
        </p:blipFill>
        <p:spPr>
          <a:xfrm>
            <a:off x="7051065" y="5577758"/>
            <a:ext cx="394499" cy="394499"/>
          </a:xfrm>
          <a:prstGeom prst="rect">
            <a:avLst/>
          </a:prstGeom>
          <a:noFill/>
          <a:ln>
            <a:noFill/>
          </a:ln>
        </p:spPr>
      </p:pic>
      <p:grpSp>
        <p:nvGrpSpPr>
          <p:cNvPr id="57" name="Shape 600"/>
          <p:cNvGrpSpPr/>
          <p:nvPr/>
        </p:nvGrpSpPr>
        <p:grpSpPr>
          <a:xfrm>
            <a:off x="1382565" y="4500606"/>
            <a:ext cx="5474424" cy="513404"/>
            <a:chOff x="526550" y="4005698"/>
            <a:chExt cx="5474424" cy="513404"/>
          </a:xfrm>
        </p:grpSpPr>
        <p:sp>
          <p:nvSpPr>
            <p:cNvPr id="58" name="Shape 601"/>
            <p:cNvSpPr/>
            <p:nvPr/>
          </p:nvSpPr>
          <p:spPr>
            <a:xfrm>
              <a:off x="526550" y="400854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Font typeface="Arial"/>
                <a:buNone/>
              </a:pPr>
              <a:endParaRPr/>
            </a:p>
          </p:txBody>
        </p:sp>
        <p:sp>
          <p:nvSpPr>
            <p:cNvPr id="59" name="Shape 602"/>
            <p:cNvSpPr/>
            <p:nvPr/>
          </p:nvSpPr>
          <p:spPr>
            <a:xfrm>
              <a:off x="1353582"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a:p>
          </p:txBody>
        </p:sp>
        <p:sp>
          <p:nvSpPr>
            <p:cNvPr id="60" name="Shape 603"/>
            <p:cNvSpPr/>
            <p:nvPr/>
          </p:nvSpPr>
          <p:spPr>
            <a:xfrm>
              <a:off x="214714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Font typeface="Arial"/>
                <a:buNone/>
              </a:pPr>
              <a:endParaRPr>
                <a:solidFill>
                  <a:schemeClr val="dk1"/>
                </a:solidFill>
              </a:endParaRPr>
            </a:p>
          </p:txBody>
        </p:sp>
        <p:sp>
          <p:nvSpPr>
            <p:cNvPr id="61" name="Shape 604"/>
            <p:cNvSpPr/>
            <p:nvPr/>
          </p:nvSpPr>
          <p:spPr>
            <a:xfrm>
              <a:off x="293077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a:p>
          </p:txBody>
        </p:sp>
        <p:sp>
          <p:nvSpPr>
            <p:cNvPr id="62" name="Shape 605"/>
            <p:cNvSpPr/>
            <p:nvPr/>
          </p:nvSpPr>
          <p:spPr>
            <a:xfrm>
              <a:off x="3738595"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Font typeface="Arial"/>
                <a:buNone/>
              </a:pPr>
              <a:endParaRPr sz="1600">
                <a:solidFill>
                  <a:schemeClr val="dk1"/>
                </a:solidFill>
                <a:latin typeface="Consolas"/>
                <a:ea typeface="Consolas"/>
                <a:cs typeface="Consolas"/>
                <a:sym typeface="Consolas"/>
              </a:endParaRPr>
            </a:p>
          </p:txBody>
        </p:sp>
        <p:sp>
          <p:nvSpPr>
            <p:cNvPr id="63" name="Shape 606"/>
            <p:cNvSpPr/>
            <p:nvPr/>
          </p:nvSpPr>
          <p:spPr>
            <a:xfrm>
              <a:off x="4532712"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Font typeface="Arial"/>
                <a:buNone/>
              </a:pPr>
              <a:endParaRPr>
                <a:solidFill>
                  <a:schemeClr val="dk1"/>
                </a:solidFill>
              </a:endParaRPr>
            </a:p>
          </p:txBody>
        </p:sp>
        <p:sp>
          <p:nvSpPr>
            <p:cNvPr id="64" name="Shape 607"/>
            <p:cNvSpPr/>
            <p:nvPr/>
          </p:nvSpPr>
          <p:spPr>
            <a:xfrm>
              <a:off x="5354775"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Font typeface="Arial"/>
                <a:buNone/>
              </a:pPr>
              <a:endParaRPr>
                <a:solidFill>
                  <a:schemeClr val="dk1"/>
                </a:solidFill>
              </a:endParaRPr>
            </a:p>
          </p:txBody>
        </p:sp>
      </p:grpSp>
      <p:cxnSp>
        <p:nvCxnSpPr>
          <p:cNvPr id="85" name="Shape 546"/>
          <p:cNvCxnSpPr/>
          <p:nvPr/>
        </p:nvCxnSpPr>
        <p:spPr>
          <a:xfrm flipV="1">
            <a:off x="7875430" y="3723203"/>
            <a:ext cx="195404" cy="149014"/>
          </a:xfrm>
          <a:prstGeom prst="straightConnector1">
            <a:avLst/>
          </a:prstGeom>
          <a:noFill/>
          <a:ln w="19050" cap="flat" cmpd="sng">
            <a:solidFill>
              <a:srgbClr val="0000FF"/>
            </a:solidFill>
            <a:prstDash val="solid"/>
            <a:round/>
            <a:headEnd type="triangle" w="lg" len="lg"/>
            <a:tailEnd type="none" w="lg" len="lg"/>
          </a:ln>
        </p:spPr>
      </p:cxnSp>
      <p:sp>
        <p:nvSpPr>
          <p:cNvPr id="86" name="Shape 549"/>
          <p:cNvSpPr/>
          <p:nvPr/>
        </p:nvSpPr>
        <p:spPr>
          <a:xfrm>
            <a:off x="7682519" y="3221701"/>
            <a:ext cx="292799" cy="2367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87" name="Shape 551"/>
          <p:cNvCxnSpPr/>
          <p:nvPr/>
        </p:nvCxnSpPr>
        <p:spPr>
          <a:xfrm flipH="1" flipV="1">
            <a:off x="7932439" y="3423737"/>
            <a:ext cx="143257" cy="137930"/>
          </a:xfrm>
          <a:prstGeom prst="straightConnector1">
            <a:avLst/>
          </a:prstGeom>
          <a:noFill/>
          <a:ln w="19050" cap="flat" cmpd="sng">
            <a:solidFill>
              <a:srgbClr val="0000FF"/>
            </a:solidFill>
            <a:prstDash val="solid"/>
            <a:round/>
            <a:headEnd type="triangle" w="lg" len="lg"/>
            <a:tailEnd type="none" w="lg" len="lg"/>
          </a:ln>
        </p:spPr>
      </p:cxnSp>
      <p:cxnSp>
        <p:nvCxnSpPr>
          <p:cNvPr id="88" name="Shape 550"/>
          <p:cNvCxnSpPr/>
          <p:nvPr/>
        </p:nvCxnSpPr>
        <p:spPr>
          <a:xfrm flipV="1">
            <a:off x="7827946" y="2966614"/>
            <a:ext cx="2282" cy="228600"/>
          </a:xfrm>
          <a:prstGeom prst="straightConnector1">
            <a:avLst/>
          </a:prstGeom>
          <a:noFill/>
          <a:ln w="19050" cap="flat" cmpd="sng">
            <a:solidFill>
              <a:srgbClr val="0000FF"/>
            </a:solidFill>
            <a:prstDash val="solid"/>
            <a:round/>
            <a:headEnd type="triangle" w="lg" len="lg"/>
            <a:tailEnd type="none" w="lg" len="lg"/>
          </a:ln>
        </p:spPr>
      </p:cxnSp>
      <p:sp>
        <p:nvSpPr>
          <p:cNvPr id="89" name="Shape 548"/>
          <p:cNvSpPr/>
          <p:nvPr/>
        </p:nvSpPr>
        <p:spPr>
          <a:xfrm>
            <a:off x="8032817" y="3527003"/>
            <a:ext cx="292799" cy="2367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sp>
        <p:nvSpPr>
          <p:cNvPr id="90" name="Shape 548"/>
          <p:cNvSpPr/>
          <p:nvPr/>
        </p:nvSpPr>
        <p:spPr>
          <a:xfrm>
            <a:off x="7639640" y="3862603"/>
            <a:ext cx="292799" cy="2367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spTree>
    <p:extLst>
      <p:ext uri="{BB962C8B-B14F-4D97-AF65-F5344CB8AC3E}">
        <p14:creationId xmlns:p14="http://schemas.microsoft.com/office/powerpoint/2010/main" val="160451090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Enumerating Binary Trees</a:t>
            </a:r>
          </a:p>
        </p:txBody>
      </p:sp>
      <p:sp>
        <p:nvSpPr>
          <p:cNvPr id="3" name="Content Placeholder 2"/>
          <p:cNvSpPr>
            <a:spLocks noGrp="1"/>
          </p:cNvSpPr>
          <p:nvPr>
            <p:ph idx="1"/>
          </p:nvPr>
        </p:nvSpPr>
        <p:spPr>
          <a:xfrm>
            <a:off x="457200" y="1443034"/>
            <a:ext cx="8229600" cy="1028700"/>
          </a:xfrm>
        </p:spPr>
        <p:txBody>
          <a:bodyPr>
            <a:normAutofit lnSpcReduction="10000"/>
          </a:bodyPr>
          <a:lstStyle/>
          <a:p>
            <a:pPr marL="0" indent="0" algn="ctr">
              <a:buNone/>
            </a:pPr>
            <a:r>
              <a:rPr lang="en-US"/>
              <a:t>What are the next two legal, non-isomorphic shapes </a:t>
            </a:r>
            <a:r>
              <a:rPr lang="en-US" dirty="0" err="1"/>
              <a:t>Korat</a:t>
            </a:r>
            <a:r>
              <a:rPr lang="en-US" dirty="0"/>
              <a:t> generates?</a:t>
            </a:r>
          </a:p>
        </p:txBody>
      </p:sp>
      <p:sp>
        <p:nvSpPr>
          <p:cNvPr id="45" name="Shape 623"/>
          <p:cNvSpPr txBox="1"/>
          <p:nvPr/>
        </p:nvSpPr>
        <p:spPr>
          <a:xfrm>
            <a:off x="1465095" y="384260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1</a:t>
            </a:r>
          </a:p>
        </p:txBody>
      </p:sp>
      <p:sp>
        <p:nvSpPr>
          <p:cNvPr id="46" name="Shape 624"/>
          <p:cNvSpPr txBox="1"/>
          <p:nvPr/>
        </p:nvSpPr>
        <p:spPr>
          <a:xfrm>
            <a:off x="2319171" y="384260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2</a:t>
            </a:r>
          </a:p>
        </p:txBody>
      </p:sp>
      <p:sp>
        <p:nvSpPr>
          <p:cNvPr id="47" name="Shape 625"/>
          <p:cNvSpPr txBox="1"/>
          <p:nvPr/>
        </p:nvSpPr>
        <p:spPr>
          <a:xfrm>
            <a:off x="3100223" y="384260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3</a:t>
            </a:r>
          </a:p>
        </p:txBody>
      </p:sp>
      <p:sp>
        <p:nvSpPr>
          <p:cNvPr id="48" name="Shape 626"/>
          <p:cNvSpPr txBox="1"/>
          <p:nvPr/>
        </p:nvSpPr>
        <p:spPr>
          <a:xfrm>
            <a:off x="3889770" y="384260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4</a:t>
            </a:r>
          </a:p>
        </p:txBody>
      </p:sp>
      <p:sp>
        <p:nvSpPr>
          <p:cNvPr id="49" name="Shape 627"/>
          <p:cNvSpPr txBox="1"/>
          <p:nvPr/>
        </p:nvSpPr>
        <p:spPr>
          <a:xfrm>
            <a:off x="5509019" y="384260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5</a:t>
            </a:r>
          </a:p>
        </p:txBody>
      </p:sp>
      <p:sp>
        <p:nvSpPr>
          <p:cNvPr id="56" name="Shape 635"/>
          <p:cNvSpPr txBox="1"/>
          <p:nvPr/>
        </p:nvSpPr>
        <p:spPr>
          <a:xfrm>
            <a:off x="6313882" y="384260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6</a:t>
            </a:r>
          </a:p>
        </p:txBody>
      </p:sp>
      <p:sp>
        <p:nvSpPr>
          <p:cNvPr id="57" name="Shape 636"/>
          <p:cNvSpPr txBox="1"/>
          <p:nvPr/>
        </p:nvSpPr>
        <p:spPr>
          <a:xfrm>
            <a:off x="4712096" y="384260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7</a:t>
            </a:r>
          </a:p>
        </p:txBody>
      </p:sp>
      <p:grpSp>
        <p:nvGrpSpPr>
          <p:cNvPr id="58" name="Shape 637"/>
          <p:cNvGrpSpPr/>
          <p:nvPr/>
        </p:nvGrpSpPr>
        <p:grpSpPr>
          <a:xfrm>
            <a:off x="1368258" y="4489608"/>
            <a:ext cx="5474424" cy="513404"/>
            <a:chOff x="526550" y="4005698"/>
            <a:chExt cx="5474424" cy="513404"/>
          </a:xfrm>
        </p:grpSpPr>
        <p:sp>
          <p:nvSpPr>
            <p:cNvPr id="82" name="Shape 638"/>
            <p:cNvSpPr/>
            <p:nvPr/>
          </p:nvSpPr>
          <p:spPr>
            <a:xfrm>
              <a:off x="526550" y="400854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N0</a:t>
              </a:r>
            </a:p>
          </p:txBody>
        </p:sp>
        <p:sp>
          <p:nvSpPr>
            <p:cNvPr id="83" name="Shape 639"/>
            <p:cNvSpPr/>
            <p:nvPr/>
          </p:nvSpPr>
          <p:spPr>
            <a:xfrm>
              <a:off x="1353582"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N1</a:t>
              </a:r>
            </a:p>
          </p:txBody>
        </p:sp>
        <p:sp>
          <p:nvSpPr>
            <p:cNvPr id="84" name="Shape 640"/>
            <p:cNvSpPr/>
            <p:nvPr/>
          </p:nvSpPr>
          <p:spPr>
            <a:xfrm>
              <a:off x="214714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85" name="Shape 641"/>
            <p:cNvSpPr/>
            <p:nvPr/>
          </p:nvSpPr>
          <p:spPr>
            <a:xfrm>
              <a:off x="293077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null</a:t>
              </a:r>
            </a:p>
          </p:txBody>
        </p:sp>
        <p:sp>
          <p:nvSpPr>
            <p:cNvPr id="86" name="Shape 642"/>
            <p:cNvSpPr/>
            <p:nvPr/>
          </p:nvSpPr>
          <p:spPr>
            <a:xfrm>
              <a:off x="3738595"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87" name="Shape 643"/>
            <p:cNvSpPr/>
            <p:nvPr/>
          </p:nvSpPr>
          <p:spPr>
            <a:xfrm>
              <a:off x="4532712"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88" name="Shape 644"/>
            <p:cNvSpPr/>
            <p:nvPr/>
          </p:nvSpPr>
          <p:spPr>
            <a:xfrm>
              <a:off x="5354775"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grpSp>
      <p:pic>
        <p:nvPicPr>
          <p:cNvPr id="59" name="Shape 645"/>
          <p:cNvPicPr preferRelativeResize="0"/>
          <p:nvPr/>
        </p:nvPicPr>
        <p:blipFill>
          <a:blip r:embed="rId3">
            <a:alphaModFix/>
          </a:blip>
          <a:stretch>
            <a:fillRect/>
          </a:stretch>
        </p:blipFill>
        <p:spPr>
          <a:xfrm>
            <a:off x="7036758" y="4568035"/>
            <a:ext cx="394499" cy="394499"/>
          </a:xfrm>
          <a:prstGeom prst="rect">
            <a:avLst/>
          </a:prstGeom>
          <a:noFill/>
          <a:ln>
            <a:noFill/>
          </a:ln>
        </p:spPr>
      </p:pic>
      <p:sp>
        <p:nvSpPr>
          <p:cNvPr id="60" name="Shape 646"/>
          <p:cNvSpPr txBox="1"/>
          <p:nvPr/>
        </p:nvSpPr>
        <p:spPr>
          <a:xfrm>
            <a:off x="1479383" y="491715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1</a:t>
            </a:r>
          </a:p>
        </p:txBody>
      </p:sp>
      <p:sp>
        <p:nvSpPr>
          <p:cNvPr id="61" name="Shape 647"/>
          <p:cNvSpPr txBox="1"/>
          <p:nvPr/>
        </p:nvSpPr>
        <p:spPr>
          <a:xfrm>
            <a:off x="2304883" y="491715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2</a:t>
            </a:r>
          </a:p>
        </p:txBody>
      </p:sp>
      <p:sp>
        <p:nvSpPr>
          <p:cNvPr id="62" name="Shape 648"/>
          <p:cNvSpPr txBox="1"/>
          <p:nvPr/>
        </p:nvSpPr>
        <p:spPr>
          <a:xfrm>
            <a:off x="3143083" y="491715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5</a:t>
            </a:r>
          </a:p>
        </p:txBody>
      </p:sp>
      <p:sp>
        <p:nvSpPr>
          <p:cNvPr id="63" name="Shape 649"/>
          <p:cNvSpPr txBox="1"/>
          <p:nvPr/>
        </p:nvSpPr>
        <p:spPr>
          <a:xfrm>
            <a:off x="3880242" y="491715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3</a:t>
            </a:r>
          </a:p>
        </p:txBody>
      </p:sp>
      <p:sp>
        <p:nvSpPr>
          <p:cNvPr id="64" name="Shape 650"/>
          <p:cNvSpPr txBox="1"/>
          <p:nvPr/>
        </p:nvSpPr>
        <p:spPr>
          <a:xfrm>
            <a:off x="4675579" y="491715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4</a:t>
            </a:r>
          </a:p>
        </p:txBody>
      </p:sp>
      <p:grpSp>
        <p:nvGrpSpPr>
          <p:cNvPr id="65" name="Shape 651"/>
          <p:cNvGrpSpPr/>
          <p:nvPr/>
        </p:nvGrpSpPr>
        <p:grpSpPr>
          <a:xfrm>
            <a:off x="1368258" y="5488333"/>
            <a:ext cx="5474424" cy="513404"/>
            <a:chOff x="526550" y="4005698"/>
            <a:chExt cx="5474424" cy="513404"/>
          </a:xfrm>
        </p:grpSpPr>
        <p:sp>
          <p:nvSpPr>
            <p:cNvPr id="75" name="Shape 652"/>
            <p:cNvSpPr/>
            <p:nvPr/>
          </p:nvSpPr>
          <p:spPr>
            <a:xfrm>
              <a:off x="526550" y="400854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N0</a:t>
              </a:r>
            </a:p>
          </p:txBody>
        </p:sp>
        <p:sp>
          <p:nvSpPr>
            <p:cNvPr id="76" name="Shape 653"/>
            <p:cNvSpPr/>
            <p:nvPr/>
          </p:nvSpPr>
          <p:spPr>
            <a:xfrm>
              <a:off x="1353582"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N1</a:t>
              </a:r>
            </a:p>
          </p:txBody>
        </p:sp>
        <p:sp>
          <p:nvSpPr>
            <p:cNvPr id="77" name="Shape 654"/>
            <p:cNvSpPr/>
            <p:nvPr/>
          </p:nvSpPr>
          <p:spPr>
            <a:xfrm>
              <a:off x="214714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N2</a:t>
              </a:r>
            </a:p>
          </p:txBody>
        </p:sp>
        <p:sp>
          <p:nvSpPr>
            <p:cNvPr id="78" name="Shape 655"/>
            <p:cNvSpPr/>
            <p:nvPr/>
          </p:nvSpPr>
          <p:spPr>
            <a:xfrm>
              <a:off x="293077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null</a:t>
              </a:r>
            </a:p>
          </p:txBody>
        </p:sp>
        <p:sp>
          <p:nvSpPr>
            <p:cNvPr id="79" name="Shape 656"/>
            <p:cNvSpPr/>
            <p:nvPr/>
          </p:nvSpPr>
          <p:spPr>
            <a:xfrm>
              <a:off x="3738595"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80" name="Shape 657"/>
            <p:cNvSpPr/>
            <p:nvPr/>
          </p:nvSpPr>
          <p:spPr>
            <a:xfrm>
              <a:off x="4532712"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81" name="Shape 658"/>
            <p:cNvSpPr/>
            <p:nvPr/>
          </p:nvSpPr>
          <p:spPr>
            <a:xfrm>
              <a:off x="5354775"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grpSp>
      <p:pic>
        <p:nvPicPr>
          <p:cNvPr id="66" name="Shape 659"/>
          <p:cNvPicPr preferRelativeResize="0"/>
          <p:nvPr/>
        </p:nvPicPr>
        <p:blipFill>
          <a:blip r:embed="rId3">
            <a:alphaModFix/>
          </a:blip>
          <a:stretch>
            <a:fillRect/>
          </a:stretch>
        </p:blipFill>
        <p:spPr>
          <a:xfrm>
            <a:off x="7036758" y="5566760"/>
            <a:ext cx="394499" cy="394499"/>
          </a:xfrm>
          <a:prstGeom prst="rect">
            <a:avLst/>
          </a:prstGeom>
          <a:noFill/>
          <a:ln>
            <a:noFill/>
          </a:ln>
        </p:spPr>
      </p:pic>
      <p:cxnSp>
        <p:nvCxnSpPr>
          <p:cNvPr id="103" name="Shape 662"/>
          <p:cNvCxnSpPr/>
          <p:nvPr/>
        </p:nvCxnSpPr>
        <p:spPr>
          <a:xfrm flipV="1">
            <a:off x="8018772" y="4196644"/>
            <a:ext cx="0" cy="228600"/>
          </a:xfrm>
          <a:prstGeom prst="straightConnector1">
            <a:avLst/>
          </a:prstGeom>
          <a:noFill/>
          <a:ln w="19050" cap="flat" cmpd="sng">
            <a:solidFill>
              <a:srgbClr val="0000FF"/>
            </a:solidFill>
            <a:prstDash val="solid"/>
            <a:round/>
            <a:headEnd type="triangle" w="lg" len="lg"/>
            <a:tailEnd type="none" w="lg" len="lg"/>
          </a:ln>
        </p:spPr>
      </p:cxnSp>
      <p:sp>
        <p:nvSpPr>
          <p:cNvPr id="67" name="Shape 466"/>
          <p:cNvSpPr txBox="1"/>
          <p:nvPr/>
        </p:nvSpPr>
        <p:spPr>
          <a:xfrm>
            <a:off x="1449904" y="2476806"/>
            <a:ext cx="5507100" cy="726600"/>
          </a:xfrm>
          <a:prstGeom prst="rect">
            <a:avLst/>
          </a:prstGeom>
          <a:noFill/>
          <a:ln>
            <a:noFill/>
          </a:ln>
        </p:spPr>
        <p:txBody>
          <a:bodyPr lIns="91425" tIns="91425" rIns="91425" bIns="91425" anchor="ctr" anchorCtr="0">
            <a:noAutofit/>
          </a:bodyPr>
          <a:lstStyle/>
          <a:p>
            <a:pPr lvl="0" indent="457200" rtl="0">
              <a:lnSpc>
                <a:spcPct val="115000"/>
              </a:lnSpc>
              <a:spcBef>
                <a:spcPts val="600"/>
              </a:spcBef>
              <a:buNone/>
            </a:pPr>
            <a:r>
              <a:rPr lang="en-US" sz="1600">
                <a:solidFill>
                  <a:schemeClr val="dk1"/>
                </a:solidFill>
                <a:latin typeface="Consolas"/>
                <a:ea typeface="Consolas"/>
                <a:cs typeface="Consolas"/>
                <a:sym typeface="Consolas"/>
              </a:rPr>
              <a:t>        N0            N1            N2</a:t>
            </a:r>
            <a:br>
              <a:rPr lang="en-US" sz="1600">
                <a:solidFill>
                  <a:schemeClr val="dk1"/>
                </a:solidFill>
                <a:latin typeface="Consolas"/>
                <a:ea typeface="Consolas"/>
                <a:cs typeface="Consolas"/>
                <a:sym typeface="Consolas"/>
              </a:rPr>
            </a:br>
            <a:r>
              <a:rPr lang="en-US" sz="1600">
                <a:solidFill>
                  <a:schemeClr val="dk1"/>
                </a:solidFill>
                <a:latin typeface="Consolas"/>
                <a:ea typeface="Consolas"/>
                <a:cs typeface="Consolas"/>
                <a:sym typeface="Consolas"/>
              </a:rPr>
              <a:t>root    left  right   left  right   left  right</a:t>
            </a:r>
          </a:p>
        </p:txBody>
      </p:sp>
      <p:grpSp>
        <p:nvGrpSpPr>
          <p:cNvPr id="68" name="Shape 573"/>
          <p:cNvGrpSpPr/>
          <p:nvPr/>
        </p:nvGrpSpPr>
        <p:grpSpPr>
          <a:xfrm>
            <a:off x="1382565" y="3426056"/>
            <a:ext cx="5474424" cy="513404"/>
            <a:chOff x="526550" y="4005698"/>
            <a:chExt cx="5474424" cy="513404"/>
          </a:xfrm>
        </p:grpSpPr>
        <p:sp>
          <p:nvSpPr>
            <p:cNvPr id="69" name="Shape 574"/>
            <p:cNvSpPr/>
            <p:nvPr/>
          </p:nvSpPr>
          <p:spPr>
            <a:xfrm>
              <a:off x="526550" y="400854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N0</a:t>
              </a:r>
            </a:p>
          </p:txBody>
        </p:sp>
        <p:sp>
          <p:nvSpPr>
            <p:cNvPr id="70" name="Shape 575"/>
            <p:cNvSpPr/>
            <p:nvPr/>
          </p:nvSpPr>
          <p:spPr>
            <a:xfrm>
              <a:off x="1353582"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null</a:t>
              </a:r>
            </a:p>
          </p:txBody>
        </p:sp>
        <p:sp>
          <p:nvSpPr>
            <p:cNvPr id="71" name="Shape 576"/>
            <p:cNvSpPr/>
            <p:nvPr/>
          </p:nvSpPr>
          <p:spPr>
            <a:xfrm>
              <a:off x="214714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N1</a:t>
              </a:r>
            </a:p>
          </p:txBody>
        </p:sp>
        <p:sp>
          <p:nvSpPr>
            <p:cNvPr id="72" name="Shape 577"/>
            <p:cNvSpPr/>
            <p:nvPr/>
          </p:nvSpPr>
          <p:spPr>
            <a:xfrm>
              <a:off x="293077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N2</a:t>
              </a:r>
            </a:p>
          </p:txBody>
        </p:sp>
        <p:sp>
          <p:nvSpPr>
            <p:cNvPr id="73" name="Shape 578"/>
            <p:cNvSpPr/>
            <p:nvPr/>
          </p:nvSpPr>
          <p:spPr>
            <a:xfrm>
              <a:off x="3738595"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74" name="Shape 579"/>
            <p:cNvSpPr/>
            <p:nvPr/>
          </p:nvSpPr>
          <p:spPr>
            <a:xfrm>
              <a:off x="4532712"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112" name="Shape 580"/>
            <p:cNvSpPr/>
            <p:nvPr/>
          </p:nvSpPr>
          <p:spPr>
            <a:xfrm>
              <a:off x="5354775"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grpSp>
      <p:pic>
        <p:nvPicPr>
          <p:cNvPr id="113" name="Shape 581"/>
          <p:cNvPicPr preferRelativeResize="0"/>
          <p:nvPr/>
        </p:nvPicPr>
        <p:blipFill>
          <a:blip r:embed="rId3">
            <a:alphaModFix/>
          </a:blip>
          <a:stretch>
            <a:fillRect/>
          </a:stretch>
        </p:blipFill>
        <p:spPr>
          <a:xfrm>
            <a:off x="7051065" y="3504483"/>
            <a:ext cx="394499" cy="394499"/>
          </a:xfrm>
          <a:prstGeom prst="rect">
            <a:avLst/>
          </a:prstGeom>
          <a:noFill/>
          <a:ln>
            <a:noFill/>
          </a:ln>
        </p:spPr>
      </p:pic>
      <p:cxnSp>
        <p:nvCxnSpPr>
          <p:cNvPr id="124" name="Shape 546"/>
          <p:cNvCxnSpPr/>
          <p:nvPr/>
        </p:nvCxnSpPr>
        <p:spPr>
          <a:xfrm flipV="1">
            <a:off x="7875430" y="3723203"/>
            <a:ext cx="195404" cy="149014"/>
          </a:xfrm>
          <a:prstGeom prst="straightConnector1">
            <a:avLst/>
          </a:prstGeom>
          <a:noFill/>
          <a:ln w="19050" cap="flat" cmpd="sng">
            <a:solidFill>
              <a:srgbClr val="0000FF"/>
            </a:solidFill>
            <a:prstDash val="solid"/>
            <a:round/>
            <a:headEnd type="triangle" w="lg" len="lg"/>
            <a:tailEnd type="none" w="lg" len="lg"/>
          </a:ln>
        </p:spPr>
      </p:cxnSp>
      <p:sp>
        <p:nvSpPr>
          <p:cNvPr id="125" name="Shape 549"/>
          <p:cNvSpPr/>
          <p:nvPr/>
        </p:nvSpPr>
        <p:spPr>
          <a:xfrm>
            <a:off x="7682519" y="3221701"/>
            <a:ext cx="292799" cy="2367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126" name="Shape 551"/>
          <p:cNvCxnSpPr/>
          <p:nvPr/>
        </p:nvCxnSpPr>
        <p:spPr>
          <a:xfrm flipH="1" flipV="1">
            <a:off x="7932439" y="3423737"/>
            <a:ext cx="143257" cy="137930"/>
          </a:xfrm>
          <a:prstGeom prst="straightConnector1">
            <a:avLst/>
          </a:prstGeom>
          <a:noFill/>
          <a:ln w="19050" cap="flat" cmpd="sng">
            <a:solidFill>
              <a:srgbClr val="0000FF"/>
            </a:solidFill>
            <a:prstDash val="solid"/>
            <a:round/>
            <a:headEnd type="triangle" w="lg" len="lg"/>
            <a:tailEnd type="none" w="lg" len="lg"/>
          </a:ln>
        </p:spPr>
      </p:cxnSp>
      <p:cxnSp>
        <p:nvCxnSpPr>
          <p:cNvPr id="127" name="Shape 550"/>
          <p:cNvCxnSpPr/>
          <p:nvPr/>
        </p:nvCxnSpPr>
        <p:spPr>
          <a:xfrm flipV="1">
            <a:off x="7827946" y="2966614"/>
            <a:ext cx="2282" cy="228600"/>
          </a:xfrm>
          <a:prstGeom prst="straightConnector1">
            <a:avLst/>
          </a:prstGeom>
          <a:noFill/>
          <a:ln w="19050" cap="flat" cmpd="sng">
            <a:solidFill>
              <a:srgbClr val="0000FF"/>
            </a:solidFill>
            <a:prstDash val="solid"/>
            <a:round/>
            <a:headEnd type="triangle" w="lg" len="lg"/>
            <a:tailEnd type="none" w="lg" len="lg"/>
          </a:ln>
        </p:spPr>
      </p:cxnSp>
      <p:sp>
        <p:nvSpPr>
          <p:cNvPr id="128" name="Shape 548"/>
          <p:cNvSpPr/>
          <p:nvPr/>
        </p:nvSpPr>
        <p:spPr>
          <a:xfrm>
            <a:off x="8032817" y="3527003"/>
            <a:ext cx="292799" cy="2367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sp>
        <p:nvSpPr>
          <p:cNvPr id="129" name="Shape 548"/>
          <p:cNvSpPr/>
          <p:nvPr/>
        </p:nvSpPr>
        <p:spPr>
          <a:xfrm>
            <a:off x="7639640" y="3862603"/>
            <a:ext cx="292799" cy="2367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sp>
        <p:nvSpPr>
          <p:cNvPr id="130" name="Shape 548"/>
          <p:cNvSpPr/>
          <p:nvPr/>
        </p:nvSpPr>
        <p:spPr>
          <a:xfrm>
            <a:off x="7872110" y="4422127"/>
            <a:ext cx="292799" cy="2367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sp>
        <p:nvSpPr>
          <p:cNvPr id="131" name="Shape 548"/>
          <p:cNvSpPr/>
          <p:nvPr/>
        </p:nvSpPr>
        <p:spPr>
          <a:xfrm>
            <a:off x="7478933" y="4757727"/>
            <a:ext cx="292799" cy="2367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132" name="Shape 546"/>
          <p:cNvCxnSpPr/>
          <p:nvPr/>
        </p:nvCxnSpPr>
        <p:spPr>
          <a:xfrm flipV="1">
            <a:off x="7721915" y="4625139"/>
            <a:ext cx="195404" cy="149014"/>
          </a:xfrm>
          <a:prstGeom prst="straightConnector1">
            <a:avLst/>
          </a:prstGeom>
          <a:noFill/>
          <a:ln w="19050" cap="flat" cmpd="sng">
            <a:solidFill>
              <a:srgbClr val="0000FF"/>
            </a:solidFill>
            <a:prstDash val="solid"/>
            <a:round/>
            <a:headEnd type="triangle" w="lg" len="lg"/>
            <a:tailEnd type="none" w="lg" len="lg"/>
          </a:ln>
        </p:spPr>
      </p:cxnSp>
      <p:cxnSp>
        <p:nvCxnSpPr>
          <p:cNvPr id="133" name="Shape 662"/>
          <p:cNvCxnSpPr/>
          <p:nvPr/>
        </p:nvCxnSpPr>
        <p:spPr>
          <a:xfrm flipV="1">
            <a:off x="8018806" y="5220656"/>
            <a:ext cx="0" cy="228600"/>
          </a:xfrm>
          <a:prstGeom prst="straightConnector1">
            <a:avLst/>
          </a:prstGeom>
          <a:noFill/>
          <a:ln w="19050" cap="flat" cmpd="sng">
            <a:solidFill>
              <a:srgbClr val="0000FF"/>
            </a:solidFill>
            <a:prstDash val="solid"/>
            <a:round/>
            <a:headEnd type="triangle" w="lg" len="lg"/>
            <a:tailEnd type="none" w="lg" len="lg"/>
          </a:ln>
        </p:spPr>
      </p:cxnSp>
      <p:sp>
        <p:nvSpPr>
          <p:cNvPr id="134" name="Shape 548"/>
          <p:cNvSpPr/>
          <p:nvPr/>
        </p:nvSpPr>
        <p:spPr>
          <a:xfrm>
            <a:off x="7872144" y="5446139"/>
            <a:ext cx="292799" cy="2367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sp>
        <p:nvSpPr>
          <p:cNvPr id="135" name="Shape 548"/>
          <p:cNvSpPr/>
          <p:nvPr/>
        </p:nvSpPr>
        <p:spPr>
          <a:xfrm>
            <a:off x="7478967" y="5781739"/>
            <a:ext cx="292799" cy="2367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136" name="Shape 546"/>
          <p:cNvCxnSpPr/>
          <p:nvPr/>
        </p:nvCxnSpPr>
        <p:spPr>
          <a:xfrm flipV="1">
            <a:off x="7721949" y="5649151"/>
            <a:ext cx="195404" cy="149014"/>
          </a:xfrm>
          <a:prstGeom prst="straightConnector1">
            <a:avLst/>
          </a:prstGeom>
          <a:noFill/>
          <a:ln w="19050" cap="flat" cmpd="sng">
            <a:solidFill>
              <a:srgbClr val="0000FF"/>
            </a:solidFill>
            <a:prstDash val="solid"/>
            <a:round/>
            <a:headEnd type="triangle" w="lg" len="lg"/>
            <a:tailEnd type="none" w="lg" len="lg"/>
          </a:ln>
        </p:spPr>
      </p:cxnSp>
      <p:cxnSp>
        <p:nvCxnSpPr>
          <p:cNvPr id="137" name="Shape 551"/>
          <p:cNvCxnSpPr/>
          <p:nvPr/>
        </p:nvCxnSpPr>
        <p:spPr>
          <a:xfrm flipH="1" flipV="1">
            <a:off x="8123738" y="5658321"/>
            <a:ext cx="143257" cy="137930"/>
          </a:xfrm>
          <a:prstGeom prst="straightConnector1">
            <a:avLst/>
          </a:prstGeom>
          <a:noFill/>
          <a:ln w="19050" cap="flat" cmpd="sng">
            <a:solidFill>
              <a:srgbClr val="0000FF"/>
            </a:solidFill>
            <a:prstDash val="solid"/>
            <a:round/>
            <a:headEnd type="triangle" w="lg" len="lg"/>
            <a:tailEnd type="none" w="lg" len="lg"/>
          </a:ln>
        </p:spPr>
      </p:cxnSp>
      <p:sp>
        <p:nvSpPr>
          <p:cNvPr id="138" name="Shape 548"/>
          <p:cNvSpPr/>
          <p:nvPr/>
        </p:nvSpPr>
        <p:spPr>
          <a:xfrm>
            <a:off x="8224116" y="5761587"/>
            <a:ext cx="292799" cy="2367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spTree>
    <p:extLst>
      <p:ext uri="{BB962C8B-B14F-4D97-AF65-F5344CB8AC3E}">
        <p14:creationId xmlns:p14="http://schemas.microsoft.com/office/powerpoint/2010/main" val="2162012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48" grpId="0"/>
      <p:bldP spid="49" grpId="0"/>
      <p:bldP spid="56" grpId="0"/>
      <p:bldP spid="57" grpId="0"/>
      <p:bldP spid="60" grpId="0"/>
      <p:bldP spid="61" grpId="0"/>
      <p:bldP spid="62" grpId="0"/>
      <p:bldP spid="63" grpId="0"/>
      <p:bldP spid="6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Results</a:t>
            </a:r>
          </a:p>
        </p:txBody>
      </p:sp>
      <p:pic>
        <p:nvPicPr>
          <p:cNvPr id="4" name="Shape 677"/>
          <p:cNvPicPr preferRelativeResize="0">
            <a:picLocks noGrp="1"/>
          </p:cNvPicPr>
          <p:nvPr>
            <p:ph idx="1"/>
          </p:nvPr>
        </p:nvPicPr>
        <p:blipFill rotWithShape="1">
          <a:blip r:embed="rId3">
            <a:alphaModFix/>
          </a:blip>
          <a:srcRect t="-24529" b="24753"/>
          <a:stretch/>
        </p:blipFill>
        <p:spPr>
          <a:xfrm>
            <a:off x="1068044" y="-18538"/>
            <a:ext cx="7104402" cy="6400803"/>
          </a:xfrm>
          <a:prstGeom prst="rect">
            <a:avLst/>
          </a:prstGeom>
          <a:noFill/>
          <a:ln>
            <a:noFill/>
          </a:ln>
        </p:spPr>
      </p:pic>
    </p:spTree>
    <p:extLst>
      <p:ext uri="{BB962C8B-B14F-4D97-AF65-F5344CB8AC3E}">
        <p14:creationId xmlns:p14="http://schemas.microsoft.com/office/powerpoint/2010/main" val="210256851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Calibri Regular" charset="0"/>
                <a:cs typeface="Calibri Regular" charset="0"/>
                <a:sym typeface="Shadows Into Light"/>
              </a:rPr>
              <a:t>Korat</a:t>
            </a:r>
            <a:endParaRPr lang="en-US" dirty="0"/>
          </a:p>
        </p:txBody>
      </p:sp>
      <p:sp>
        <p:nvSpPr>
          <p:cNvPr id="4" name="Content Placeholder 3"/>
          <p:cNvSpPr>
            <a:spLocks noGrp="1"/>
          </p:cNvSpPr>
          <p:nvPr>
            <p:ph idx="1"/>
          </p:nvPr>
        </p:nvSpPr>
        <p:spPr>
          <a:xfrm>
            <a:off x="457199" y="1600200"/>
            <a:ext cx="8429625" cy="4525963"/>
          </a:xfrm>
        </p:spPr>
        <p:txBody>
          <a:bodyPr>
            <a:normAutofit/>
          </a:bodyPr>
          <a:lstStyle/>
          <a:p>
            <a:r>
              <a:rPr lang="en-US" dirty="0"/>
              <a:t>A test-generation research project</a:t>
            </a:r>
          </a:p>
          <a:p>
            <a:endParaRPr lang="en-US" dirty="0"/>
          </a:p>
          <a:p>
            <a:r>
              <a:rPr lang="en-US" dirty="0"/>
              <a:t>Idea</a:t>
            </a:r>
          </a:p>
          <a:p>
            <a:pPr lvl="1"/>
            <a:r>
              <a:rPr lang="en-US" sz="3200" dirty="0"/>
              <a:t>Leverage </a:t>
            </a:r>
            <a:r>
              <a:rPr lang="en-US" sz="3200" dirty="0">
                <a:solidFill>
                  <a:schemeClr val="accent6">
                    <a:lumMod val="75000"/>
                  </a:schemeClr>
                </a:solidFill>
              </a:rPr>
              <a:t>pre-conditions</a:t>
            </a:r>
            <a:r>
              <a:rPr lang="en-US" sz="3200" dirty="0"/>
              <a:t> and </a:t>
            </a:r>
            <a:r>
              <a:rPr lang="en-US" sz="3200" dirty="0" smtClean="0">
                <a:solidFill>
                  <a:schemeClr val="accent6">
                    <a:lumMod val="75000"/>
                  </a:schemeClr>
                </a:solidFill>
              </a:rPr>
              <a:t>post-conditions</a:t>
            </a:r>
            <a:r>
              <a:rPr lang="en-US" sz="3200" dirty="0" smtClean="0"/>
              <a:t> to </a:t>
            </a:r>
            <a:r>
              <a:rPr lang="en-US" sz="3200" dirty="0"/>
              <a:t>generate tests automatically</a:t>
            </a:r>
          </a:p>
          <a:p>
            <a:endParaRPr lang="en-US" dirty="0"/>
          </a:p>
          <a:p>
            <a:r>
              <a:rPr lang="en-US" dirty="0"/>
              <a:t>But how?</a:t>
            </a:r>
          </a:p>
        </p:txBody>
      </p:sp>
    </p:spTree>
    <p:extLst>
      <p:ext uri="{BB962C8B-B14F-4D97-AF65-F5344CB8AC3E}">
        <p14:creationId xmlns:p14="http://schemas.microsoft.com/office/powerpoint/2010/main" val="9136740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Strengths and Weaknesses</a:t>
            </a:r>
          </a:p>
        </p:txBody>
      </p:sp>
      <p:sp>
        <p:nvSpPr>
          <p:cNvPr id="3" name="Content Placeholder 2"/>
          <p:cNvSpPr>
            <a:spLocks noGrp="1"/>
          </p:cNvSpPr>
          <p:nvPr>
            <p:ph idx="1"/>
          </p:nvPr>
        </p:nvSpPr>
        <p:spPr>
          <a:xfrm>
            <a:off x="457199" y="1600200"/>
            <a:ext cx="8386763" cy="4772025"/>
          </a:xfrm>
        </p:spPr>
        <p:txBody>
          <a:bodyPr>
            <a:normAutofit/>
          </a:bodyPr>
          <a:lstStyle/>
          <a:p>
            <a:r>
              <a:rPr lang="en-US" dirty="0"/>
              <a:t>Strong when we can enumerate all possibilities</a:t>
            </a:r>
          </a:p>
          <a:p>
            <a:pPr lvl="1"/>
            <a:r>
              <a:rPr lang="en-US" dirty="0" smtClean="0"/>
              <a:t>e.g</a:t>
            </a:r>
            <a:r>
              <a:rPr lang="en-US" dirty="0"/>
              <a:t>. Four nodes, two edges per node</a:t>
            </a:r>
          </a:p>
          <a:p>
            <a:pPr marL="0" indent="0">
              <a:buNone/>
            </a:pPr>
            <a:r>
              <a:rPr lang="en-US" dirty="0" smtClean="0"/>
              <a:t>	</a:t>
            </a:r>
            <a:r>
              <a:rPr lang="en-US" sz="2800" dirty="0" smtClean="0"/>
              <a:t>=&gt; </a:t>
            </a:r>
            <a:r>
              <a:rPr lang="en-US" sz="2800" dirty="0"/>
              <a:t>Good for:</a:t>
            </a:r>
          </a:p>
          <a:p>
            <a:pPr lvl="2"/>
            <a:r>
              <a:rPr lang="en-US" sz="2800" dirty="0">
                <a:solidFill>
                  <a:srgbClr val="FF0000"/>
                </a:solidFill>
              </a:rPr>
              <a:t>Linked data structures</a:t>
            </a:r>
          </a:p>
          <a:p>
            <a:pPr lvl="2"/>
            <a:r>
              <a:rPr lang="en-US" sz="2800" dirty="0"/>
              <a:t>Small, easily specified procedures</a:t>
            </a:r>
          </a:p>
          <a:p>
            <a:pPr lvl="2"/>
            <a:r>
              <a:rPr lang="en-US" sz="2800" dirty="0"/>
              <a:t>Unit testing</a:t>
            </a:r>
          </a:p>
          <a:p>
            <a:endParaRPr lang="en-US" sz="1000" dirty="0"/>
          </a:p>
          <a:p>
            <a:r>
              <a:rPr lang="en-US" dirty="0"/>
              <a:t>Weaker when enumeration is </a:t>
            </a:r>
            <a:r>
              <a:rPr lang="en-US" dirty="0" smtClean="0"/>
              <a:t>weak</a:t>
            </a:r>
            <a:endParaRPr lang="en-US" dirty="0"/>
          </a:p>
          <a:p>
            <a:pPr lvl="1"/>
            <a:r>
              <a:rPr lang="en-US" dirty="0">
                <a:solidFill>
                  <a:srgbClr val="FF0000"/>
                </a:solidFill>
              </a:rPr>
              <a:t>Integers</a:t>
            </a:r>
            <a:r>
              <a:rPr lang="en-US" dirty="0"/>
              <a:t>, </a:t>
            </a:r>
            <a:r>
              <a:rPr lang="en-US" dirty="0">
                <a:solidFill>
                  <a:srgbClr val="FF0000"/>
                </a:solidFill>
              </a:rPr>
              <a:t>Floating-point numbers</a:t>
            </a:r>
            <a:r>
              <a:rPr lang="en-US" dirty="0"/>
              <a:t>, </a:t>
            </a:r>
            <a:r>
              <a:rPr lang="en-US" dirty="0" smtClean="0">
                <a:solidFill>
                  <a:srgbClr val="FF0000"/>
                </a:solidFill>
              </a:rPr>
              <a:t>Strings</a:t>
            </a:r>
            <a:endParaRPr lang="en-US" dirty="0">
              <a:solidFill>
                <a:srgbClr val="FF0000"/>
              </a:solidFill>
            </a:endParaRPr>
          </a:p>
        </p:txBody>
      </p:sp>
    </p:spTree>
    <p:extLst>
      <p:ext uri="{BB962C8B-B14F-4D97-AF65-F5344CB8AC3E}">
        <p14:creationId xmlns:p14="http://schemas.microsoft.com/office/powerpoint/2010/main" val="8777040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Weaknesses</a:t>
            </a:r>
          </a:p>
        </p:txBody>
      </p:sp>
      <p:sp>
        <p:nvSpPr>
          <p:cNvPr id="3" name="Content Placeholder 2"/>
          <p:cNvSpPr>
            <a:spLocks noGrp="1"/>
          </p:cNvSpPr>
          <p:nvPr>
            <p:ph idx="1"/>
          </p:nvPr>
        </p:nvSpPr>
        <p:spPr>
          <a:xfrm>
            <a:off x="457200" y="1600201"/>
            <a:ext cx="8229600" cy="914400"/>
          </a:xfrm>
        </p:spPr>
        <p:txBody>
          <a:bodyPr/>
          <a:lstStyle/>
          <a:p>
            <a:pPr marL="0" indent="0" algn="ctr">
              <a:buNone/>
            </a:pPr>
            <a:r>
              <a:rPr lang="en-US" dirty="0"/>
              <a:t>Only as good as the pre- and post-conditions</a:t>
            </a:r>
          </a:p>
        </p:txBody>
      </p:sp>
      <p:sp>
        <p:nvSpPr>
          <p:cNvPr id="5" name="Shape 690"/>
          <p:cNvSpPr txBox="1"/>
          <p:nvPr/>
        </p:nvSpPr>
        <p:spPr>
          <a:xfrm>
            <a:off x="1448550" y="2676004"/>
            <a:ext cx="6295275" cy="3242699"/>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lnSpc>
                <a:spcPct val="100000"/>
              </a:lnSpc>
              <a:spcBef>
                <a:spcPts val="0"/>
              </a:spcBef>
              <a:buClr>
                <a:schemeClr val="dk1"/>
              </a:buClr>
              <a:buSzPct val="55000"/>
              <a:buFont typeface="Arial"/>
              <a:buNone/>
            </a:pPr>
            <a:r>
              <a:rPr lang="en-US" sz="2000" dirty="0">
                <a:solidFill>
                  <a:srgbClr val="3333CC"/>
                </a:solidFill>
                <a:latin typeface="Consolas"/>
                <a:ea typeface="Consolas"/>
                <a:cs typeface="Consolas"/>
                <a:sym typeface="Consolas"/>
              </a:rPr>
              <a:t>Pre: </a:t>
            </a:r>
            <a:r>
              <a:rPr lang="en-US" sz="2000" dirty="0" err="1">
                <a:solidFill>
                  <a:srgbClr val="3333CC"/>
                </a:solidFill>
                <a:latin typeface="Consolas"/>
                <a:ea typeface="Consolas"/>
                <a:cs typeface="Consolas"/>
                <a:sym typeface="Consolas"/>
              </a:rPr>
              <a:t>is_member</a:t>
            </a:r>
            <a:r>
              <a:rPr lang="en-US" sz="2000" dirty="0">
                <a:solidFill>
                  <a:srgbClr val="3333CC"/>
                </a:solidFill>
                <a:latin typeface="Consolas"/>
                <a:ea typeface="Consolas"/>
                <a:cs typeface="Consolas"/>
                <a:sym typeface="Consolas"/>
              </a:rPr>
              <a:t>(x, list</a:t>
            </a:r>
            <a:r>
              <a:rPr lang="en-US" sz="2000" dirty="0" smtClean="0">
                <a:solidFill>
                  <a:srgbClr val="3333CC"/>
                </a:solidFill>
                <a:latin typeface="Consolas"/>
                <a:ea typeface="Consolas"/>
                <a:cs typeface="Consolas"/>
                <a:sym typeface="Consolas"/>
              </a:rPr>
              <a:t>)</a:t>
            </a:r>
            <a:endParaRPr lang="en-US" sz="2000" dirty="0">
              <a:solidFill>
                <a:srgbClr val="3333CC"/>
              </a:solidFill>
              <a:latin typeface="Consolas"/>
              <a:ea typeface="Consolas"/>
              <a:cs typeface="Consolas"/>
              <a:sym typeface="Consolas"/>
            </a:endParaRPr>
          </a:p>
          <a:p>
            <a:pPr lvl="0" rtl="0">
              <a:lnSpc>
                <a:spcPct val="100000"/>
              </a:lnSpc>
              <a:spcBef>
                <a:spcPts val="0"/>
              </a:spcBef>
              <a:buClr>
                <a:schemeClr val="dk1"/>
              </a:buClr>
              <a:buSzPct val="55000"/>
              <a:buFont typeface="Arial"/>
              <a:buNone/>
            </a:pPr>
            <a:r>
              <a:rPr lang="en-US" sz="2000" dirty="0">
                <a:solidFill>
                  <a:srgbClr val="3333CC"/>
                </a:solidFill>
                <a:latin typeface="Consolas"/>
                <a:ea typeface="Consolas"/>
                <a:cs typeface="Consolas"/>
                <a:sym typeface="Consolas"/>
              </a:rPr>
              <a:t>List remove(Element x, List list) {</a:t>
            </a:r>
          </a:p>
          <a:p>
            <a:pPr lvl="0" indent="387350" rtl="0">
              <a:lnSpc>
                <a:spcPct val="100000"/>
              </a:lnSpc>
              <a:spcBef>
                <a:spcPts val="0"/>
              </a:spcBef>
              <a:buClr>
                <a:schemeClr val="dk1"/>
              </a:buClr>
              <a:buSzPct val="55000"/>
              <a:buFont typeface="Arial"/>
              <a:buNone/>
            </a:pPr>
            <a:r>
              <a:rPr lang="en-US" sz="2000" dirty="0">
                <a:solidFill>
                  <a:srgbClr val="3333CC"/>
                </a:solidFill>
                <a:latin typeface="Consolas"/>
                <a:ea typeface="Consolas"/>
                <a:cs typeface="Consolas"/>
                <a:sym typeface="Consolas"/>
              </a:rPr>
              <a:t>if (x == head(list))</a:t>
            </a:r>
          </a:p>
          <a:p>
            <a:pPr marL="457200" lvl="0" indent="387350" rtl="0">
              <a:lnSpc>
                <a:spcPct val="100000"/>
              </a:lnSpc>
              <a:spcBef>
                <a:spcPts val="0"/>
              </a:spcBef>
              <a:buClr>
                <a:schemeClr val="dk1"/>
              </a:buClr>
              <a:buSzPct val="55000"/>
              <a:buFont typeface="Arial"/>
              <a:buNone/>
            </a:pPr>
            <a:r>
              <a:rPr lang="en-US" sz="2000" dirty="0">
                <a:solidFill>
                  <a:srgbClr val="3333CC"/>
                </a:solidFill>
                <a:latin typeface="Consolas"/>
                <a:ea typeface="Consolas"/>
                <a:cs typeface="Consolas"/>
                <a:sym typeface="Consolas"/>
              </a:rPr>
              <a:t>return tail(list);</a:t>
            </a:r>
          </a:p>
          <a:p>
            <a:pPr lvl="0" indent="387350" rtl="0">
              <a:lnSpc>
                <a:spcPct val="100000"/>
              </a:lnSpc>
              <a:spcBef>
                <a:spcPts val="0"/>
              </a:spcBef>
              <a:buClr>
                <a:schemeClr val="dk1"/>
              </a:buClr>
              <a:buSzPct val="55000"/>
              <a:buFont typeface="Arial"/>
              <a:buNone/>
            </a:pPr>
            <a:r>
              <a:rPr lang="en-US" sz="2000" dirty="0">
                <a:solidFill>
                  <a:srgbClr val="3333CC"/>
                </a:solidFill>
                <a:latin typeface="Consolas"/>
                <a:ea typeface="Consolas"/>
                <a:cs typeface="Consolas"/>
                <a:sym typeface="Consolas"/>
              </a:rPr>
              <a:t>else</a:t>
            </a:r>
          </a:p>
          <a:p>
            <a:pPr marL="457200" lvl="0" indent="387350" rtl="0">
              <a:lnSpc>
                <a:spcPct val="100000"/>
              </a:lnSpc>
              <a:spcBef>
                <a:spcPts val="0"/>
              </a:spcBef>
              <a:buClr>
                <a:schemeClr val="dk1"/>
              </a:buClr>
              <a:buSzPct val="55000"/>
              <a:buFont typeface="Arial"/>
              <a:buNone/>
            </a:pPr>
            <a:r>
              <a:rPr lang="en-US" sz="2000" dirty="0">
                <a:solidFill>
                  <a:srgbClr val="3333CC"/>
                </a:solidFill>
                <a:latin typeface="Consolas"/>
                <a:ea typeface="Consolas"/>
                <a:cs typeface="Consolas"/>
                <a:sym typeface="Consolas"/>
              </a:rPr>
              <a:t>return cons(head(list),</a:t>
            </a:r>
          </a:p>
          <a:p>
            <a:pPr marL="457200" lvl="0" indent="387350" rtl="0">
              <a:lnSpc>
                <a:spcPct val="100000"/>
              </a:lnSpc>
              <a:spcBef>
                <a:spcPts val="0"/>
              </a:spcBef>
              <a:buClr>
                <a:schemeClr val="dk1"/>
              </a:buClr>
              <a:buSzPct val="55000"/>
              <a:buFont typeface="Arial"/>
              <a:buNone/>
            </a:pPr>
            <a:r>
              <a:rPr lang="en-US" sz="2000" dirty="0">
                <a:solidFill>
                  <a:srgbClr val="3333CC"/>
                </a:solidFill>
                <a:latin typeface="Consolas"/>
                <a:ea typeface="Consolas"/>
                <a:cs typeface="Consolas"/>
                <a:sym typeface="Consolas"/>
              </a:rPr>
              <a:t>            remove(x, tail(list)));</a:t>
            </a:r>
          </a:p>
          <a:p>
            <a:pPr lvl="0" rtl="0">
              <a:lnSpc>
                <a:spcPct val="100000"/>
              </a:lnSpc>
              <a:spcBef>
                <a:spcPts val="0"/>
              </a:spcBef>
              <a:buClr>
                <a:schemeClr val="dk1"/>
              </a:buClr>
              <a:buSzPct val="55000"/>
              <a:buFont typeface="Arial"/>
              <a:buNone/>
            </a:pPr>
            <a:r>
              <a:rPr lang="en-US" sz="2000" dirty="0">
                <a:solidFill>
                  <a:srgbClr val="3333CC"/>
                </a:solidFill>
                <a:latin typeface="Consolas"/>
                <a:ea typeface="Consolas"/>
                <a:cs typeface="Consolas"/>
                <a:sym typeface="Consolas"/>
              </a:rPr>
              <a:t>}</a:t>
            </a:r>
          </a:p>
          <a:p>
            <a:pPr lvl="0" rtl="0">
              <a:lnSpc>
                <a:spcPct val="100000"/>
              </a:lnSpc>
              <a:spcBef>
                <a:spcPts val="0"/>
              </a:spcBef>
              <a:buNone/>
            </a:pPr>
            <a:r>
              <a:rPr lang="en-US" sz="2000" dirty="0">
                <a:solidFill>
                  <a:srgbClr val="3333CC"/>
                </a:solidFill>
                <a:latin typeface="Consolas"/>
                <a:ea typeface="Consolas"/>
                <a:cs typeface="Consolas"/>
                <a:sym typeface="Consolas"/>
              </a:rPr>
              <a:t>Post: !</a:t>
            </a:r>
            <a:r>
              <a:rPr lang="en-US" sz="2000" dirty="0" err="1">
                <a:solidFill>
                  <a:srgbClr val="3333CC"/>
                </a:solidFill>
                <a:latin typeface="Consolas"/>
                <a:ea typeface="Consolas"/>
                <a:cs typeface="Consolas"/>
                <a:sym typeface="Consolas"/>
              </a:rPr>
              <a:t>is_member</a:t>
            </a:r>
            <a:r>
              <a:rPr lang="en-US" sz="2000" dirty="0">
                <a:solidFill>
                  <a:srgbClr val="3333CC"/>
                </a:solidFill>
                <a:latin typeface="Consolas"/>
                <a:ea typeface="Consolas"/>
                <a:cs typeface="Consolas"/>
                <a:sym typeface="Consolas"/>
              </a:rPr>
              <a:t>(x, list’)</a:t>
            </a:r>
          </a:p>
        </p:txBody>
      </p:sp>
    </p:spTree>
    <p:extLst>
      <p:ext uri="{BB962C8B-B14F-4D97-AF65-F5344CB8AC3E}">
        <p14:creationId xmlns:p14="http://schemas.microsoft.com/office/powerpoint/2010/main" val="49248142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Weaknesses</a:t>
            </a:r>
          </a:p>
        </p:txBody>
      </p:sp>
      <p:sp>
        <p:nvSpPr>
          <p:cNvPr id="3" name="Content Placeholder 2"/>
          <p:cNvSpPr>
            <a:spLocks noGrp="1"/>
          </p:cNvSpPr>
          <p:nvPr>
            <p:ph idx="1"/>
          </p:nvPr>
        </p:nvSpPr>
        <p:spPr>
          <a:xfrm>
            <a:off x="457200" y="1600201"/>
            <a:ext cx="8229600" cy="914400"/>
          </a:xfrm>
        </p:spPr>
        <p:txBody>
          <a:bodyPr/>
          <a:lstStyle/>
          <a:p>
            <a:pPr marL="0" indent="0" algn="ctr">
              <a:buNone/>
            </a:pPr>
            <a:r>
              <a:rPr lang="en-US"/>
              <a:t>Only as good as the pre- and post-conditions</a:t>
            </a:r>
          </a:p>
        </p:txBody>
      </p:sp>
      <p:sp>
        <p:nvSpPr>
          <p:cNvPr id="4" name="Shape 698"/>
          <p:cNvSpPr txBox="1"/>
          <p:nvPr/>
        </p:nvSpPr>
        <p:spPr>
          <a:xfrm>
            <a:off x="1442895" y="2676004"/>
            <a:ext cx="6329505" cy="32589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lnSpc>
                <a:spcPct val="100000"/>
              </a:lnSpc>
              <a:spcBef>
                <a:spcPts val="0"/>
              </a:spcBef>
              <a:buClr>
                <a:schemeClr val="dk1"/>
              </a:buClr>
              <a:buSzPct val="55000"/>
              <a:buFont typeface="Arial"/>
              <a:buNone/>
            </a:pPr>
            <a:r>
              <a:rPr lang="en-US" sz="2000">
                <a:solidFill>
                  <a:srgbClr val="FF0000"/>
                </a:solidFill>
                <a:latin typeface="Consolas"/>
                <a:ea typeface="Consolas"/>
                <a:cs typeface="Consolas"/>
                <a:sym typeface="Consolas"/>
              </a:rPr>
              <a:t>Pre: !</a:t>
            </a:r>
            <a:r>
              <a:rPr lang="en-US" sz="2000" dirty="0" err="1">
                <a:solidFill>
                  <a:srgbClr val="FF0000"/>
                </a:solidFill>
                <a:latin typeface="Consolas"/>
                <a:ea typeface="Consolas"/>
                <a:cs typeface="Consolas"/>
                <a:sym typeface="Consolas"/>
              </a:rPr>
              <a:t>is_empty</a:t>
            </a:r>
            <a:r>
              <a:rPr lang="en-US" sz="2000" dirty="0">
                <a:solidFill>
                  <a:srgbClr val="FF0000"/>
                </a:solidFill>
                <a:latin typeface="Consolas"/>
                <a:ea typeface="Consolas"/>
                <a:cs typeface="Consolas"/>
                <a:sym typeface="Consolas"/>
              </a:rPr>
              <a:t>(list)</a:t>
            </a:r>
          </a:p>
          <a:p>
            <a:pPr lvl="0" rtl="0">
              <a:lnSpc>
                <a:spcPct val="100000"/>
              </a:lnSpc>
              <a:spcBef>
                <a:spcPts val="0"/>
              </a:spcBef>
              <a:buClr>
                <a:schemeClr val="dk1"/>
              </a:buClr>
              <a:buSzPct val="55000"/>
              <a:buFont typeface="Arial"/>
              <a:buNone/>
            </a:pPr>
            <a:r>
              <a:rPr lang="en-US" sz="2000" dirty="0">
                <a:solidFill>
                  <a:srgbClr val="3333CC"/>
                </a:solidFill>
                <a:latin typeface="Consolas"/>
                <a:ea typeface="Consolas"/>
                <a:cs typeface="Consolas"/>
                <a:sym typeface="Consolas"/>
              </a:rPr>
              <a:t>List remove(Element x, List list) {</a:t>
            </a:r>
          </a:p>
          <a:p>
            <a:pPr lvl="0" indent="387350" rtl="0">
              <a:lnSpc>
                <a:spcPct val="100000"/>
              </a:lnSpc>
              <a:spcBef>
                <a:spcPts val="0"/>
              </a:spcBef>
              <a:buClr>
                <a:schemeClr val="dk1"/>
              </a:buClr>
              <a:buSzPct val="55000"/>
              <a:buFont typeface="Arial"/>
              <a:buNone/>
            </a:pPr>
            <a:r>
              <a:rPr lang="en-US" sz="2000" dirty="0">
                <a:solidFill>
                  <a:srgbClr val="3333CC"/>
                </a:solidFill>
                <a:latin typeface="Consolas"/>
                <a:ea typeface="Consolas"/>
                <a:cs typeface="Consolas"/>
                <a:sym typeface="Consolas"/>
              </a:rPr>
              <a:t>if (x == head(list))</a:t>
            </a:r>
          </a:p>
          <a:p>
            <a:pPr marL="457200" lvl="0" indent="387350" rtl="0">
              <a:lnSpc>
                <a:spcPct val="100000"/>
              </a:lnSpc>
              <a:spcBef>
                <a:spcPts val="0"/>
              </a:spcBef>
              <a:buClr>
                <a:schemeClr val="dk1"/>
              </a:buClr>
              <a:buSzPct val="55000"/>
              <a:buFont typeface="Arial"/>
              <a:buNone/>
            </a:pPr>
            <a:r>
              <a:rPr lang="en-US" sz="2000" dirty="0">
                <a:solidFill>
                  <a:srgbClr val="3333CC"/>
                </a:solidFill>
                <a:latin typeface="Consolas"/>
                <a:ea typeface="Consolas"/>
                <a:cs typeface="Consolas"/>
                <a:sym typeface="Consolas"/>
              </a:rPr>
              <a:t>return tail(list);</a:t>
            </a:r>
          </a:p>
          <a:p>
            <a:pPr lvl="0" indent="387350" rtl="0">
              <a:lnSpc>
                <a:spcPct val="100000"/>
              </a:lnSpc>
              <a:spcBef>
                <a:spcPts val="0"/>
              </a:spcBef>
              <a:buClr>
                <a:schemeClr val="dk1"/>
              </a:buClr>
              <a:buSzPct val="55000"/>
              <a:buFont typeface="Arial"/>
              <a:buNone/>
            </a:pPr>
            <a:r>
              <a:rPr lang="en-US" sz="2000" dirty="0">
                <a:solidFill>
                  <a:srgbClr val="3333CC"/>
                </a:solidFill>
                <a:latin typeface="Consolas"/>
                <a:ea typeface="Consolas"/>
                <a:cs typeface="Consolas"/>
                <a:sym typeface="Consolas"/>
              </a:rPr>
              <a:t>else</a:t>
            </a:r>
          </a:p>
          <a:p>
            <a:pPr marL="457200" lvl="0" indent="387350" rtl="0">
              <a:lnSpc>
                <a:spcPct val="100000"/>
              </a:lnSpc>
              <a:spcBef>
                <a:spcPts val="0"/>
              </a:spcBef>
              <a:buClr>
                <a:schemeClr val="dk1"/>
              </a:buClr>
              <a:buSzPct val="55000"/>
              <a:buFont typeface="Arial"/>
              <a:buNone/>
            </a:pPr>
            <a:r>
              <a:rPr lang="en-US" sz="2000" dirty="0">
                <a:solidFill>
                  <a:srgbClr val="3333CC"/>
                </a:solidFill>
                <a:latin typeface="Consolas"/>
                <a:ea typeface="Consolas"/>
                <a:cs typeface="Consolas"/>
                <a:sym typeface="Consolas"/>
              </a:rPr>
              <a:t>return cons(head(list),</a:t>
            </a:r>
          </a:p>
          <a:p>
            <a:pPr marL="457200" lvl="0" indent="387350" rtl="0">
              <a:lnSpc>
                <a:spcPct val="100000"/>
              </a:lnSpc>
              <a:spcBef>
                <a:spcPts val="0"/>
              </a:spcBef>
              <a:buClr>
                <a:schemeClr val="dk1"/>
              </a:buClr>
              <a:buSzPct val="55000"/>
              <a:buFont typeface="Arial"/>
              <a:buNone/>
            </a:pPr>
            <a:r>
              <a:rPr lang="en-US" sz="2000" dirty="0">
                <a:solidFill>
                  <a:srgbClr val="3333CC"/>
                </a:solidFill>
                <a:latin typeface="Consolas"/>
                <a:ea typeface="Consolas"/>
                <a:cs typeface="Consolas"/>
                <a:sym typeface="Consolas"/>
              </a:rPr>
              <a:t>            remove(x, tail(list)));</a:t>
            </a:r>
          </a:p>
          <a:p>
            <a:pPr lvl="0" rtl="0">
              <a:lnSpc>
                <a:spcPct val="100000"/>
              </a:lnSpc>
              <a:spcBef>
                <a:spcPts val="0"/>
              </a:spcBef>
              <a:buClr>
                <a:schemeClr val="dk1"/>
              </a:buClr>
              <a:buSzPct val="55000"/>
              <a:buFont typeface="Arial"/>
              <a:buNone/>
            </a:pPr>
            <a:r>
              <a:rPr lang="en-US" sz="2000" dirty="0">
                <a:solidFill>
                  <a:srgbClr val="3333CC"/>
                </a:solidFill>
                <a:latin typeface="Consolas"/>
                <a:ea typeface="Consolas"/>
                <a:cs typeface="Consolas"/>
                <a:sym typeface="Consolas"/>
              </a:rPr>
              <a:t>}</a:t>
            </a:r>
          </a:p>
          <a:p>
            <a:pPr lvl="0" rtl="0">
              <a:lnSpc>
                <a:spcPct val="100000"/>
              </a:lnSpc>
              <a:spcBef>
                <a:spcPts val="0"/>
              </a:spcBef>
              <a:buNone/>
            </a:pPr>
            <a:r>
              <a:rPr lang="en-US" sz="2000" dirty="0">
                <a:solidFill>
                  <a:srgbClr val="FF0000"/>
                </a:solidFill>
                <a:latin typeface="Consolas"/>
                <a:ea typeface="Consolas"/>
                <a:cs typeface="Consolas"/>
                <a:sym typeface="Consolas"/>
              </a:rPr>
              <a:t>Post: </a:t>
            </a:r>
            <a:r>
              <a:rPr lang="en-US" sz="2000" dirty="0" err="1">
                <a:solidFill>
                  <a:srgbClr val="FF0000"/>
                </a:solidFill>
                <a:latin typeface="Consolas"/>
                <a:ea typeface="Consolas"/>
                <a:cs typeface="Consolas"/>
                <a:sym typeface="Consolas"/>
              </a:rPr>
              <a:t>is_list</a:t>
            </a:r>
            <a:r>
              <a:rPr lang="en-US" sz="2000" dirty="0">
                <a:solidFill>
                  <a:srgbClr val="FF0000"/>
                </a:solidFill>
                <a:latin typeface="Consolas"/>
                <a:ea typeface="Consolas"/>
                <a:cs typeface="Consolas"/>
                <a:sym typeface="Consolas"/>
              </a:rPr>
              <a:t>(list’)</a:t>
            </a:r>
          </a:p>
        </p:txBody>
      </p:sp>
    </p:spTree>
    <p:extLst>
      <p:ext uri="{BB962C8B-B14F-4D97-AF65-F5344CB8AC3E}">
        <p14:creationId xmlns:p14="http://schemas.microsoft.com/office/powerpoint/2010/main" val="207419841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Shadows Into Light"/>
                <a:cs typeface="Shadows Into Light"/>
                <a:sym typeface="Shadows Into Light"/>
              </a:rPr>
              <a:t>Feedback-Directed Random Testing</a:t>
            </a:r>
            <a:endParaRPr lang="en-US" dirty="0"/>
          </a:p>
        </p:txBody>
      </p:sp>
      <p:sp>
        <p:nvSpPr>
          <p:cNvPr id="3" name="Content Placeholder 2"/>
          <p:cNvSpPr>
            <a:spLocks noGrp="1"/>
          </p:cNvSpPr>
          <p:nvPr>
            <p:ph idx="1"/>
          </p:nvPr>
        </p:nvSpPr>
        <p:spPr>
          <a:xfrm>
            <a:off x="457200" y="1600200"/>
            <a:ext cx="8229600" cy="930729"/>
          </a:xfrm>
        </p:spPr>
        <p:txBody>
          <a:bodyPr/>
          <a:lstStyle/>
          <a:p>
            <a:pPr marL="0" indent="0" algn="ctr">
              <a:buNone/>
            </a:pPr>
            <a:r>
              <a:rPr lang="en-US" dirty="0"/>
              <a:t>How do we generate a test like this?</a:t>
            </a:r>
          </a:p>
          <a:p>
            <a:pPr marL="0" indent="0" algn="ctr">
              <a:buNone/>
            </a:pPr>
            <a:endParaRPr lang="en-US" dirty="0"/>
          </a:p>
        </p:txBody>
      </p:sp>
      <p:sp>
        <p:nvSpPr>
          <p:cNvPr id="5" name="Shape 706"/>
          <p:cNvSpPr txBox="1"/>
          <p:nvPr/>
        </p:nvSpPr>
        <p:spPr>
          <a:xfrm>
            <a:off x="1611300" y="2530929"/>
            <a:ext cx="5921399" cy="3224400"/>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sz="1800">
                <a:solidFill>
                  <a:schemeClr val="dk1"/>
                </a:solidFill>
                <a:latin typeface="Consolas"/>
                <a:ea typeface="Consolas"/>
                <a:cs typeface="Consolas"/>
                <a:sym typeface="Consolas"/>
              </a:rPr>
              <a:t>public static void test() {</a:t>
            </a:r>
          </a:p>
          <a:p>
            <a:pPr lvl="0" rtl="0">
              <a:spcBef>
                <a:spcPts val="0"/>
              </a:spcBef>
              <a:buNone/>
            </a:pPr>
            <a:endParaRPr sz="1800">
              <a:solidFill>
                <a:schemeClr val="dk1"/>
              </a:solidFill>
              <a:latin typeface="Consolas"/>
              <a:ea typeface="Consolas"/>
              <a:cs typeface="Consolas"/>
              <a:sym typeface="Consolas"/>
            </a:endParaRPr>
          </a:p>
          <a:p>
            <a:pPr lvl="0" rtl="0">
              <a:spcBef>
                <a:spcPts val="0"/>
              </a:spcBef>
              <a:buNone/>
            </a:pPr>
            <a:r>
              <a:rPr lang="en-US" sz="1800">
                <a:solidFill>
                  <a:schemeClr val="dk1"/>
                </a:solidFill>
                <a:latin typeface="Consolas"/>
                <a:ea typeface="Consolas"/>
                <a:cs typeface="Consolas"/>
                <a:sym typeface="Consolas"/>
              </a:rPr>
              <a:t>  LinkedList l1 = new </a:t>
            </a:r>
            <a:r>
              <a:rPr lang="en-US" sz="1800" b="1">
                <a:solidFill>
                  <a:schemeClr val="dk1"/>
                </a:solidFill>
                <a:latin typeface="Consolas"/>
                <a:ea typeface="Consolas"/>
                <a:cs typeface="Consolas"/>
                <a:sym typeface="Consolas"/>
              </a:rPr>
              <a:t>LinkedList</a:t>
            </a:r>
            <a:r>
              <a:rPr lang="en-US" sz="1800">
                <a:solidFill>
                  <a:schemeClr val="dk1"/>
                </a:solidFill>
                <a:latin typeface="Consolas"/>
                <a:ea typeface="Consolas"/>
                <a:cs typeface="Consolas"/>
                <a:sym typeface="Consolas"/>
              </a:rPr>
              <a:t>();</a:t>
            </a:r>
            <a:br>
              <a:rPr lang="en-US" sz="1800">
                <a:solidFill>
                  <a:schemeClr val="dk1"/>
                </a:solidFill>
                <a:latin typeface="Consolas"/>
                <a:ea typeface="Consolas"/>
                <a:cs typeface="Consolas"/>
                <a:sym typeface="Consolas"/>
              </a:rPr>
            </a:br>
            <a:r>
              <a:rPr lang="en-US" sz="1800">
                <a:solidFill>
                  <a:schemeClr val="dk1"/>
                </a:solidFill>
                <a:latin typeface="Consolas"/>
                <a:ea typeface="Consolas"/>
                <a:cs typeface="Consolas"/>
                <a:sym typeface="Consolas"/>
              </a:rPr>
              <a:t>  Object o1 = new </a:t>
            </a:r>
            <a:r>
              <a:rPr lang="en-US" sz="1800" b="1">
                <a:solidFill>
                  <a:schemeClr val="dk1"/>
                </a:solidFill>
                <a:latin typeface="Consolas"/>
                <a:ea typeface="Consolas"/>
                <a:cs typeface="Consolas"/>
                <a:sym typeface="Consolas"/>
              </a:rPr>
              <a:t>Object</a:t>
            </a:r>
            <a:r>
              <a:rPr lang="en-US" sz="1800">
                <a:solidFill>
                  <a:schemeClr val="dk1"/>
                </a:solidFill>
                <a:latin typeface="Consolas"/>
                <a:ea typeface="Consolas"/>
                <a:cs typeface="Consolas"/>
                <a:sym typeface="Consolas"/>
              </a:rPr>
              <a:t>();</a:t>
            </a:r>
            <a:br>
              <a:rPr lang="en-US" sz="1800">
                <a:solidFill>
                  <a:schemeClr val="dk1"/>
                </a:solidFill>
                <a:latin typeface="Consolas"/>
                <a:ea typeface="Consolas"/>
                <a:cs typeface="Consolas"/>
                <a:sym typeface="Consolas"/>
              </a:rPr>
            </a:br>
            <a:r>
              <a:rPr lang="en-US" sz="1800">
                <a:solidFill>
                  <a:schemeClr val="dk1"/>
                </a:solidFill>
                <a:latin typeface="Consolas"/>
                <a:ea typeface="Consolas"/>
                <a:cs typeface="Consolas"/>
                <a:sym typeface="Consolas"/>
              </a:rPr>
              <a:t>  l1.</a:t>
            </a:r>
            <a:r>
              <a:rPr lang="en-US" sz="1800" b="1">
                <a:solidFill>
                  <a:schemeClr val="dk1"/>
                </a:solidFill>
                <a:latin typeface="Consolas"/>
                <a:ea typeface="Consolas"/>
                <a:cs typeface="Consolas"/>
                <a:sym typeface="Consolas"/>
              </a:rPr>
              <a:t>addFirst</a:t>
            </a:r>
            <a:r>
              <a:rPr lang="en-US" sz="1800">
                <a:solidFill>
                  <a:schemeClr val="dk1"/>
                </a:solidFill>
                <a:latin typeface="Consolas"/>
                <a:ea typeface="Consolas"/>
                <a:cs typeface="Consolas"/>
                <a:sym typeface="Consolas"/>
              </a:rPr>
              <a:t>(o1);</a:t>
            </a:r>
            <a:br>
              <a:rPr lang="en-US" sz="1800">
                <a:solidFill>
                  <a:schemeClr val="dk1"/>
                </a:solidFill>
                <a:latin typeface="Consolas"/>
                <a:ea typeface="Consolas"/>
                <a:cs typeface="Consolas"/>
                <a:sym typeface="Consolas"/>
              </a:rPr>
            </a:br>
            <a:r>
              <a:rPr lang="en-US" sz="1800">
                <a:solidFill>
                  <a:schemeClr val="dk1"/>
                </a:solidFill>
                <a:latin typeface="Consolas"/>
                <a:ea typeface="Consolas"/>
                <a:cs typeface="Consolas"/>
                <a:sym typeface="Consolas"/>
              </a:rPr>
              <a:t>  TreeSet t1 = new </a:t>
            </a:r>
            <a:r>
              <a:rPr lang="en-US" sz="1800" b="1">
                <a:solidFill>
                  <a:schemeClr val="dk1"/>
                </a:solidFill>
                <a:latin typeface="Consolas"/>
                <a:ea typeface="Consolas"/>
                <a:cs typeface="Consolas"/>
                <a:sym typeface="Consolas"/>
              </a:rPr>
              <a:t>TreeSet</a:t>
            </a:r>
            <a:r>
              <a:rPr lang="en-US" sz="1800">
                <a:solidFill>
                  <a:schemeClr val="dk1"/>
                </a:solidFill>
                <a:latin typeface="Consolas"/>
                <a:ea typeface="Consolas"/>
                <a:cs typeface="Consolas"/>
                <a:sym typeface="Consolas"/>
              </a:rPr>
              <a:t>(l1);</a:t>
            </a:r>
            <a:br>
              <a:rPr lang="en-US" sz="1800">
                <a:solidFill>
                  <a:schemeClr val="dk1"/>
                </a:solidFill>
                <a:latin typeface="Consolas"/>
                <a:ea typeface="Consolas"/>
                <a:cs typeface="Consolas"/>
                <a:sym typeface="Consolas"/>
              </a:rPr>
            </a:br>
            <a:r>
              <a:rPr lang="en-US" sz="1800">
                <a:solidFill>
                  <a:schemeClr val="dk1"/>
                </a:solidFill>
                <a:latin typeface="Consolas"/>
                <a:ea typeface="Consolas"/>
                <a:cs typeface="Consolas"/>
                <a:sym typeface="Consolas"/>
              </a:rPr>
              <a:t>  Set s1 = Collections.</a:t>
            </a:r>
            <a:r>
              <a:rPr lang="en-US" sz="1800" b="1">
                <a:solidFill>
                  <a:schemeClr val="dk1"/>
                </a:solidFill>
                <a:latin typeface="Consolas"/>
                <a:ea typeface="Consolas"/>
                <a:cs typeface="Consolas"/>
                <a:sym typeface="Consolas"/>
              </a:rPr>
              <a:t>unmodifiableSet</a:t>
            </a:r>
            <a:r>
              <a:rPr lang="en-US" sz="1800">
                <a:solidFill>
                  <a:schemeClr val="dk1"/>
                </a:solidFill>
                <a:latin typeface="Consolas"/>
                <a:ea typeface="Consolas"/>
                <a:cs typeface="Consolas"/>
                <a:sym typeface="Consolas"/>
              </a:rPr>
              <a:t>(t1);</a:t>
            </a:r>
            <a:br>
              <a:rPr lang="en-US" sz="1800">
                <a:solidFill>
                  <a:schemeClr val="dk1"/>
                </a:solidFill>
                <a:latin typeface="Consolas"/>
                <a:ea typeface="Consolas"/>
                <a:cs typeface="Consolas"/>
                <a:sym typeface="Consolas"/>
              </a:rPr>
            </a:br>
            <a:r>
              <a:rPr lang="en-US" sz="1800">
                <a:solidFill>
                  <a:schemeClr val="dk1"/>
                </a:solidFill>
                <a:latin typeface="Consolas"/>
                <a:ea typeface="Consolas"/>
                <a:cs typeface="Consolas"/>
                <a:sym typeface="Consolas"/>
              </a:rPr>
              <a:t/>
            </a:r>
            <a:br>
              <a:rPr lang="en-US" sz="1800">
                <a:solidFill>
                  <a:schemeClr val="dk1"/>
                </a:solidFill>
                <a:latin typeface="Consolas"/>
                <a:ea typeface="Consolas"/>
                <a:cs typeface="Consolas"/>
                <a:sym typeface="Consolas"/>
              </a:rPr>
            </a:br>
            <a:r>
              <a:rPr lang="en-US" sz="1800">
                <a:solidFill>
                  <a:schemeClr val="dk1"/>
                </a:solidFill>
                <a:latin typeface="Consolas"/>
                <a:ea typeface="Consolas"/>
                <a:cs typeface="Consolas"/>
                <a:sym typeface="Consolas"/>
              </a:rPr>
              <a:t>  // This assertion fails</a:t>
            </a:r>
          </a:p>
          <a:p>
            <a:pPr lvl="0" rtl="0">
              <a:spcBef>
                <a:spcPts val="0"/>
              </a:spcBef>
              <a:buNone/>
            </a:pPr>
            <a:r>
              <a:rPr lang="en-US" sz="1800">
                <a:solidFill>
                  <a:schemeClr val="dk1"/>
                </a:solidFill>
                <a:latin typeface="Consolas"/>
                <a:ea typeface="Consolas"/>
                <a:cs typeface="Consolas"/>
                <a:sym typeface="Consolas"/>
              </a:rPr>
              <a:t>  </a:t>
            </a:r>
            <a:r>
              <a:rPr lang="en-US" sz="1800" b="1">
                <a:solidFill>
                  <a:srgbClr val="0000FF"/>
                </a:solidFill>
                <a:latin typeface="Consolas"/>
                <a:ea typeface="Consolas"/>
                <a:cs typeface="Consolas"/>
                <a:sym typeface="Consolas"/>
              </a:rPr>
              <a:t>assert(s1.equals(s1));</a:t>
            </a:r>
            <a:r>
              <a:rPr lang="en-US" sz="1800">
                <a:solidFill>
                  <a:schemeClr val="dk1"/>
                </a:solidFill>
                <a:latin typeface="Consolas"/>
                <a:ea typeface="Consolas"/>
                <a:cs typeface="Consolas"/>
                <a:sym typeface="Consolas"/>
              </a:rPr>
              <a:t/>
            </a:r>
            <a:br>
              <a:rPr lang="en-US" sz="1800">
                <a:solidFill>
                  <a:schemeClr val="dk1"/>
                </a:solidFill>
                <a:latin typeface="Consolas"/>
                <a:ea typeface="Consolas"/>
                <a:cs typeface="Consolas"/>
                <a:sym typeface="Consolas"/>
              </a:rPr>
            </a:br>
            <a:r>
              <a:rPr lang="en-US" sz="1800">
                <a:solidFill>
                  <a:schemeClr val="dk1"/>
                </a:solidFill>
                <a:latin typeface="Consolas"/>
                <a:ea typeface="Consolas"/>
                <a:cs typeface="Consolas"/>
                <a:sym typeface="Consolas"/>
              </a:rPr>
              <a:t> }</a:t>
            </a:r>
          </a:p>
        </p:txBody>
      </p:sp>
    </p:spTree>
    <p:extLst>
      <p:ext uri="{BB962C8B-B14F-4D97-AF65-F5344CB8AC3E}">
        <p14:creationId xmlns:p14="http://schemas.microsoft.com/office/powerpoint/2010/main" val="46075727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a:xfrm>
            <a:off x="328608" y="1500184"/>
            <a:ext cx="8558214" cy="5143500"/>
          </a:xfrm>
        </p:spPr>
        <p:txBody>
          <a:bodyPr>
            <a:noAutofit/>
          </a:bodyPr>
          <a:lstStyle/>
          <a:p>
            <a:pPr marL="0" indent="0">
              <a:buNone/>
            </a:pPr>
            <a:r>
              <a:rPr lang="en-US" sz="2600" dirty="0"/>
              <a:t>Problem with uniform random </a:t>
            </a:r>
            <a:r>
              <a:rPr lang="en-US" sz="2600" dirty="0" smtClean="0"/>
              <a:t>testing: Creates </a:t>
            </a:r>
            <a:r>
              <a:rPr lang="en-US" sz="2600" dirty="0"/>
              <a:t>too many </a:t>
            </a:r>
            <a:r>
              <a:rPr lang="en-US" sz="2600" dirty="0">
                <a:solidFill>
                  <a:srgbClr val="7030A0"/>
                </a:solidFill>
              </a:rPr>
              <a:t>illegal </a:t>
            </a:r>
            <a:r>
              <a:rPr lang="en-US" sz="2600" dirty="0"/>
              <a:t>or </a:t>
            </a:r>
            <a:r>
              <a:rPr lang="en-US" sz="2600" dirty="0">
                <a:solidFill>
                  <a:srgbClr val="7030A0"/>
                </a:solidFill>
              </a:rPr>
              <a:t>redundant </a:t>
            </a:r>
            <a:r>
              <a:rPr lang="en-US" sz="2600" dirty="0"/>
              <a:t>tests</a:t>
            </a:r>
          </a:p>
          <a:p>
            <a:pPr marL="0" indent="0">
              <a:buNone/>
            </a:pPr>
            <a:r>
              <a:rPr lang="en-US" sz="1000" dirty="0"/>
              <a:t/>
            </a:r>
            <a:br>
              <a:rPr lang="en-US" sz="1000" dirty="0"/>
            </a:br>
            <a:r>
              <a:rPr lang="en-US" sz="2600" dirty="0"/>
              <a:t>Idea: </a:t>
            </a:r>
            <a:r>
              <a:rPr lang="en-US" sz="2600" dirty="0">
                <a:solidFill>
                  <a:schemeClr val="accent6">
                    <a:lumMod val="75000"/>
                  </a:schemeClr>
                </a:solidFill>
              </a:rPr>
              <a:t>Randomly</a:t>
            </a:r>
            <a:r>
              <a:rPr lang="en-US" sz="2600" dirty="0"/>
              <a:t> create new test </a:t>
            </a:r>
            <a:r>
              <a:rPr lang="en-US" sz="2600" dirty="0">
                <a:solidFill>
                  <a:schemeClr val="accent6">
                    <a:lumMod val="75000"/>
                  </a:schemeClr>
                </a:solidFill>
              </a:rPr>
              <a:t>guided by feedback </a:t>
            </a:r>
            <a:r>
              <a:rPr lang="en-US" sz="2600" dirty="0"/>
              <a:t>from previously created tests</a:t>
            </a:r>
            <a:br>
              <a:rPr lang="en-US" sz="2600" dirty="0"/>
            </a:br>
            <a:r>
              <a:rPr lang="en-US" sz="1000" dirty="0"/>
              <a:t/>
            </a:r>
            <a:br>
              <a:rPr lang="en-US" sz="1000" dirty="0"/>
            </a:br>
            <a:r>
              <a:rPr lang="en-US" sz="2600" dirty="0"/>
              <a:t>  </a:t>
            </a:r>
            <a:r>
              <a:rPr lang="en-US" sz="2600" dirty="0" smtClean="0"/>
              <a:t>                                  </a:t>
            </a:r>
            <a:r>
              <a:rPr lang="en-US" sz="2600" dirty="0"/>
              <a:t>test == method </a:t>
            </a:r>
            <a:r>
              <a:rPr lang="en-US" sz="2600" dirty="0" smtClean="0"/>
              <a:t>sequence</a:t>
            </a:r>
          </a:p>
          <a:p>
            <a:pPr marL="0" indent="0">
              <a:buNone/>
            </a:pPr>
            <a:r>
              <a:rPr lang="en-US" sz="1000" dirty="0" smtClean="0"/>
              <a:t/>
            </a:r>
            <a:br>
              <a:rPr lang="en-US" sz="1000" dirty="0" smtClean="0"/>
            </a:br>
            <a:r>
              <a:rPr lang="en-US" sz="2600" dirty="0" smtClean="0"/>
              <a:t>Recipe</a:t>
            </a:r>
            <a:r>
              <a:rPr lang="en-US" sz="2600" dirty="0"/>
              <a:t>:</a:t>
            </a:r>
          </a:p>
          <a:p>
            <a:r>
              <a:rPr lang="en-US" sz="2500" dirty="0" smtClean="0"/>
              <a:t>Build </a:t>
            </a:r>
            <a:r>
              <a:rPr lang="en-US" sz="2500" dirty="0"/>
              <a:t>new sequences incrementally, extending past </a:t>
            </a:r>
            <a:r>
              <a:rPr lang="en-US" sz="2500" dirty="0" smtClean="0"/>
              <a:t>sequences</a:t>
            </a:r>
            <a:endParaRPr lang="en-US" sz="2500" dirty="0"/>
          </a:p>
          <a:p>
            <a:r>
              <a:rPr lang="en-US" sz="2500" dirty="0" smtClean="0"/>
              <a:t>As </a:t>
            </a:r>
            <a:r>
              <a:rPr lang="en-US" sz="2500" dirty="0"/>
              <a:t>soon as a sequence is created, execute it</a:t>
            </a:r>
          </a:p>
          <a:p>
            <a:r>
              <a:rPr lang="en-US" sz="2500" dirty="0" smtClean="0"/>
              <a:t>Use </a:t>
            </a:r>
            <a:r>
              <a:rPr lang="en-US" sz="2500" dirty="0"/>
              <a:t>execution </a:t>
            </a:r>
            <a:r>
              <a:rPr lang="en-US" sz="2500" dirty="0" smtClean="0"/>
              <a:t>results </a:t>
            </a:r>
            <a:r>
              <a:rPr lang="en-US" sz="2500" dirty="0"/>
              <a:t>to guide test generation </a:t>
            </a:r>
            <a:r>
              <a:rPr lang="en-US" sz="2500" dirty="0" smtClean="0"/>
              <a:t>towards</a:t>
            </a:r>
            <a:br>
              <a:rPr lang="en-US" sz="2500" dirty="0" smtClean="0"/>
            </a:br>
            <a:r>
              <a:rPr lang="en-US" sz="2500" dirty="0" smtClean="0"/>
              <a:t>sequences</a:t>
            </a:r>
            <a:r>
              <a:rPr lang="en-US" sz="2500" dirty="0"/>
              <a:t> </a:t>
            </a:r>
            <a:r>
              <a:rPr lang="en-US" sz="2500" dirty="0" smtClean="0"/>
              <a:t>that </a:t>
            </a:r>
            <a:r>
              <a:rPr lang="en-US" sz="2500" dirty="0"/>
              <a:t>create new object states</a:t>
            </a:r>
          </a:p>
        </p:txBody>
      </p:sp>
    </p:spTree>
    <p:extLst>
      <p:ext uri="{BB962C8B-B14F-4D97-AF65-F5344CB8AC3E}">
        <p14:creationId xmlns:p14="http://schemas.microsoft.com/office/powerpoint/2010/main" val="1877935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Randoop</a:t>
            </a:r>
            <a:r>
              <a:rPr lang="en-US" dirty="0"/>
              <a:t>: Input and Output</a:t>
            </a:r>
          </a:p>
        </p:txBody>
      </p:sp>
      <p:sp>
        <p:nvSpPr>
          <p:cNvPr id="3" name="Content Placeholder 2"/>
          <p:cNvSpPr>
            <a:spLocks noGrp="1"/>
          </p:cNvSpPr>
          <p:nvPr>
            <p:ph idx="1"/>
          </p:nvPr>
        </p:nvSpPr>
        <p:spPr>
          <a:xfrm>
            <a:off x="385761" y="1600201"/>
            <a:ext cx="3773268" cy="4156633"/>
          </a:xfrm>
        </p:spPr>
        <p:txBody>
          <a:bodyPr/>
          <a:lstStyle/>
          <a:p>
            <a:pPr marL="0" indent="0">
              <a:buNone/>
            </a:pPr>
            <a:r>
              <a:rPr lang="en-US" dirty="0">
                <a:solidFill>
                  <a:schemeClr val="accent6">
                    <a:lumMod val="75000"/>
                  </a:schemeClr>
                </a:solidFill>
              </a:rPr>
              <a:t>Input:</a:t>
            </a:r>
          </a:p>
          <a:p>
            <a:r>
              <a:rPr lang="en-US" sz="2800" dirty="0"/>
              <a:t>classes under test</a:t>
            </a:r>
          </a:p>
          <a:p>
            <a:r>
              <a:rPr lang="en-US" sz="2800" dirty="0"/>
              <a:t>time limit</a:t>
            </a:r>
          </a:p>
          <a:p>
            <a:r>
              <a:rPr lang="en-US" sz="2800" dirty="0"/>
              <a:t>set of contracts</a:t>
            </a:r>
            <a:r>
              <a:rPr lang="en-US" dirty="0"/>
              <a:t/>
            </a:r>
            <a:br>
              <a:rPr lang="en-US" dirty="0"/>
            </a:br>
            <a:r>
              <a:rPr lang="en-US" sz="2400" dirty="0"/>
              <a:t>e.g. “</a:t>
            </a:r>
            <a:r>
              <a:rPr lang="en-US" sz="2400" dirty="0" err="1"/>
              <a:t>o.hashCode</a:t>
            </a:r>
            <a:r>
              <a:rPr lang="en-US" sz="2400" dirty="0"/>
              <a:t>() throws </a:t>
            </a:r>
            <a:r>
              <a:rPr lang="en-US" sz="2400" dirty="0" smtClean="0"/>
              <a:t>		no exception</a:t>
            </a:r>
            <a:r>
              <a:rPr lang="en-US" sz="2400" dirty="0"/>
              <a:t>”</a:t>
            </a:r>
            <a:br>
              <a:rPr lang="en-US" sz="2400" dirty="0"/>
            </a:br>
            <a:r>
              <a:rPr lang="en-US" sz="2400" dirty="0"/>
              <a:t>e.g. “</a:t>
            </a:r>
            <a:r>
              <a:rPr lang="en-US" sz="2400" dirty="0" err="1"/>
              <a:t>o.equals</a:t>
            </a:r>
            <a:r>
              <a:rPr lang="en-US" sz="2400" dirty="0"/>
              <a:t>(o) == true”</a:t>
            </a:r>
          </a:p>
        </p:txBody>
      </p:sp>
      <p:sp>
        <p:nvSpPr>
          <p:cNvPr id="4" name="TextBox 3"/>
          <p:cNvSpPr txBox="1"/>
          <p:nvPr/>
        </p:nvSpPr>
        <p:spPr>
          <a:xfrm>
            <a:off x="4418917" y="1600201"/>
            <a:ext cx="3869871" cy="1938992"/>
          </a:xfrm>
          <a:prstGeom prst="rect">
            <a:avLst/>
          </a:prstGeom>
          <a:noFill/>
        </p:spPr>
        <p:txBody>
          <a:bodyPr wrap="square" rtlCol="0">
            <a:spAutoFit/>
          </a:bodyPr>
          <a:lstStyle/>
          <a:p>
            <a:r>
              <a:rPr lang="en-US" sz="3200" dirty="0">
                <a:solidFill>
                  <a:schemeClr val="accent6">
                    <a:lumMod val="75000"/>
                  </a:schemeClr>
                </a:solidFill>
              </a:rPr>
              <a:t>Output:</a:t>
            </a:r>
          </a:p>
          <a:p>
            <a:pPr marL="457200" indent="-457200">
              <a:buFont typeface="Arial" charset="0"/>
              <a:buChar char="•"/>
            </a:pPr>
            <a:r>
              <a:rPr lang="en-US" sz="2800" dirty="0"/>
              <a:t>contract-violating test cases</a:t>
            </a:r>
          </a:p>
          <a:p>
            <a:endParaRPr lang="en-US" sz="3200" dirty="0"/>
          </a:p>
        </p:txBody>
      </p:sp>
      <p:sp>
        <p:nvSpPr>
          <p:cNvPr id="5" name="Shape 724"/>
          <p:cNvSpPr txBox="1"/>
          <p:nvPr/>
        </p:nvSpPr>
        <p:spPr>
          <a:xfrm>
            <a:off x="4200697" y="3245687"/>
            <a:ext cx="4671836" cy="2117567"/>
          </a:xfrm>
          <a:prstGeom prst="rect">
            <a:avLst/>
          </a:prstGeom>
          <a:noFill/>
          <a:ln w="9525" cap="flat" cmpd="sng">
            <a:solidFill>
              <a:srgbClr val="000000"/>
            </a:solidFill>
            <a:prstDash val="solid"/>
            <a:round/>
            <a:headEnd type="none" w="med" len="med"/>
            <a:tailEnd type="none" w="med" len="med"/>
          </a:ln>
        </p:spPr>
        <p:txBody>
          <a:bodyPr lIns="91425" tIns="91425" rIns="0" bIns="91425" anchor="ctr" anchorCtr="0">
            <a:noAutofit/>
          </a:bodyPr>
          <a:lstStyle/>
          <a:p>
            <a:pPr lvl="0" rtl="0">
              <a:spcBef>
                <a:spcPts val="0"/>
              </a:spcBef>
              <a:buNone/>
            </a:pPr>
            <a:endParaRPr sz="1600" dirty="0">
              <a:solidFill>
                <a:schemeClr val="dk1"/>
              </a:solidFill>
              <a:latin typeface="Consolas"/>
              <a:ea typeface="Consolas"/>
              <a:cs typeface="Consolas"/>
              <a:sym typeface="Consolas"/>
            </a:endParaRPr>
          </a:p>
          <a:p>
            <a:pPr lvl="0" rtl="0">
              <a:spcBef>
                <a:spcPts val="0"/>
              </a:spcBef>
              <a:buNone/>
            </a:pPr>
            <a:r>
              <a:rPr lang="en-US" sz="1600" dirty="0" err="1" smtClean="0">
                <a:solidFill>
                  <a:schemeClr val="dk1"/>
                </a:solidFill>
                <a:latin typeface="Consolas"/>
                <a:ea typeface="Consolas"/>
                <a:cs typeface="Consolas"/>
                <a:sym typeface="Consolas"/>
              </a:rPr>
              <a:t>LinkedList</a:t>
            </a:r>
            <a:r>
              <a:rPr lang="en-US" sz="1600" dirty="0" smtClean="0">
                <a:solidFill>
                  <a:schemeClr val="dk1"/>
                </a:solidFill>
                <a:latin typeface="Consolas"/>
                <a:ea typeface="Consolas"/>
                <a:cs typeface="Consolas"/>
                <a:sym typeface="Consolas"/>
              </a:rPr>
              <a:t> </a:t>
            </a:r>
            <a:r>
              <a:rPr lang="en-US" sz="1600" dirty="0">
                <a:solidFill>
                  <a:schemeClr val="dk1"/>
                </a:solidFill>
                <a:latin typeface="Consolas"/>
                <a:ea typeface="Consolas"/>
                <a:cs typeface="Consolas"/>
                <a:sym typeface="Consolas"/>
              </a:rPr>
              <a:t>l1 = new </a:t>
            </a:r>
            <a:r>
              <a:rPr lang="en-US" sz="1600" dirty="0" err="1">
                <a:solidFill>
                  <a:schemeClr val="dk1"/>
                </a:solidFill>
                <a:latin typeface="Consolas"/>
                <a:ea typeface="Consolas"/>
                <a:cs typeface="Consolas"/>
                <a:sym typeface="Consolas"/>
              </a:rPr>
              <a:t>LinkedList</a:t>
            </a:r>
            <a:r>
              <a:rPr lang="en-US" sz="1600" dirty="0">
                <a:solidFill>
                  <a:schemeClr val="dk1"/>
                </a:solidFill>
                <a:latin typeface="Consolas"/>
                <a:ea typeface="Consolas"/>
                <a:cs typeface="Consolas"/>
                <a:sym typeface="Consolas"/>
              </a:rPr>
              <a:t>();</a:t>
            </a:r>
            <a:br>
              <a:rPr lang="en-US" sz="1600" dirty="0">
                <a:solidFill>
                  <a:schemeClr val="dk1"/>
                </a:solidFill>
                <a:latin typeface="Consolas"/>
                <a:ea typeface="Consolas"/>
                <a:cs typeface="Consolas"/>
                <a:sym typeface="Consolas"/>
              </a:rPr>
            </a:br>
            <a:r>
              <a:rPr lang="en-US" sz="1600" dirty="0" smtClean="0">
                <a:solidFill>
                  <a:schemeClr val="dk1"/>
                </a:solidFill>
                <a:latin typeface="Consolas"/>
                <a:ea typeface="Consolas"/>
                <a:cs typeface="Consolas"/>
                <a:sym typeface="Consolas"/>
              </a:rPr>
              <a:t>Object </a:t>
            </a:r>
            <a:r>
              <a:rPr lang="en-US" sz="1600" dirty="0">
                <a:solidFill>
                  <a:schemeClr val="dk1"/>
                </a:solidFill>
                <a:latin typeface="Consolas"/>
                <a:ea typeface="Consolas"/>
                <a:cs typeface="Consolas"/>
                <a:sym typeface="Consolas"/>
              </a:rPr>
              <a:t>o1 = new Object();</a:t>
            </a:r>
            <a:br>
              <a:rPr lang="en-US" sz="1600" dirty="0">
                <a:solidFill>
                  <a:schemeClr val="dk1"/>
                </a:solidFill>
                <a:latin typeface="Consolas"/>
                <a:ea typeface="Consolas"/>
                <a:cs typeface="Consolas"/>
                <a:sym typeface="Consolas"/>
              </a:rPr>
            </a:br>
            <a:r>
              <a:rPr lang="en-US" sz="1600" dirty="0" smtClean="0">
                <a:solidFill>
                  <a:schemeClr val="dk1"/>
                </a:solidFill>
                <a:latin typeface="Consolas"/>
                <a:ea typeface="Consolas"/>
                <a:cs typeface="Consolas"/>
                <a:sym typeface="Consolas"/>
              </a:rPr>
              <a:t>l1.addFirst(o1</a:t>
            </a:r>
            <a:r>
              <a:rPr lang="en-US" sz="1600" dirty="0">
                <a:solidFill>
                  <a:schemeClr val="dk1"/>
                </a:solidFill>
                <a:latin typeface="Consolas"/>
                <a:ea typeface="Consolas"/>
                <a:cs typeface="Consolas"/>
                <a:sym typeface="Consolas"/>
              </a:rPr>
              <a:t>);</a:t>
            </a:r>
            <a:br>
              <a:rPr lang="en-US" sz="1600" dirty="0">
                <a:solidFill>
                  <a:schemeClr val="dk1"/>
                </a:solidFill>
                <a:latin typeface="Consolas"/>
                <a:ea typeface="Consolas"/>
                <a:cs typeface="Consolas"/>
                <a:sym typeface="Consolas"/>
              </a:rPr>
            </a:br>
            <a:r>
              <a:rPr lang="en-US" sz="1600" dirty="0" err="1" smtClean="0">
                <a:solidFill>
                  <a:schemeClr val="dk1"/>
                </a:solidFill>
                <a:latin typeface="Consolas"/>
                <a:ea typeface="Consolas"/>
                <a:cs typeface="Consolas"/>
                <a:sym typeface="Consolas"/>
              </a:rPr>
              <a:t>TreeSet</a:t>
            </a:r>
            <a:r>
              <a:rPr lang="en-US" sz="1600" dirty="0" smtClean="0">
                <a:solidFill>
                  <a:schemeClr val="dk1"/>
                </a:solidFill>
                <a:latin typeface="Consolas"/>
                <a:ea typeface="Consolas"/>
                <a:cs typeface="Consolas"/>
                <a:sym typeface="Consolas"/>
              </a:rPr>
              <a:t> </a:t>
            </a:r>
            <a:r>
              <a:rPr lang="en-US" sz="1600" dirty="0">
                <a:solidFill>
                  <a:schemeClr val="dk1"/>
                </a:solidFill>
                <a:latin typeface="Consolas"/>
                <a:ea typeface="Consolas"/>
                <a:cs typeface="Consolas"/>
                <a:sym typeface="Consolas"/>
              </a:rPr>
              <a:t>t1 = new </a:t>
            </a:r>
            <a:r>
              <a:rPr lang="en-US" sz="1600" dirty="0" err="1">
                <a:solidFill>
                  <a:schemeClr val="dk1"/>
                </a:solidFill>
                <a:latin typeface="Consolas"/>
                <a:ea typeface="Consolas"/>
                <a:cs typeface="Consolas"/>
                <a:sym typeface="Consolas"/>
              </a:rPr>
              <a:t>TreeSet</a:t>
            </a:r>
            <a:r>
              <a:rPr lang="en-US" sz="1600" dirty="0">
                <a:solidFill>
                  <a:schemeClr val="dk1"/>
                </a:solidFill>
                <a:latin typeface="Consolas"/>
                <a:ea typeface="Consolas"/>
                <a:cs typeface="Consolas"/>
                <a:sym typeface="Consolas"/>
              </a:rPr>
              <a:t>(l1);</a:t>
            </a:r>
            <a:br>
              <a:rPr lang="en-US" sz="1600" dirty="0">
                <a:solidFill>
                  <a:schemeClr val="dk1"/>
                </a:solidFill>
                <a:latin typeface="Consolas"/>
                <a:ea typeface="Consolas"/>
                <a:cs typeface="Consolas"/>
                <a:sym typeface="Consolas"/>
              </a:rPr>
            </a:br>
            <a:r>
              <a:rPr lang="en-US" sz="1600" dirty="0" smtClean="0">
                <a:solidFill>
                  <a:schemeClr val="dk1"/>
                </a:solidFill>
                <a:latin typeface="Consolas"/>
                <a:ea typeface="Consolas"/>
                <a:cs typeface="Consolas"/>
                <a:sym typeface="Consolas"/>
              </a:rPr>
              <a:t>Set </a:t>
            </a:r>
            <a:r>
              <a:rPr lang="en-US" sz="1600" dirty="0">
                <a:solidFill>
                  <a:schemeClr val="dk1"/>
                </a:solidFill>
                <a:latin typeface="Consolas"/>
                <a:ea typeface="Consolas"/>
                <a:cs typeface="Consolas"/>
                <a:sym typeface="Consolas"/>
              </a:rPr>
              <a:t>s1 </a:t>
            </a:r>
            <a:r>
              <a:rPr lang="en-US" sz="1600" dirty="0" smtClean="0">
                <a:solidFill>
                  <a:schemeClr val="dk1"/>
                </a:solidFill>
                <a:latin typeface="Consolas"/>
                <a:ea typeface="Consolas"/>
                <a:cs typeface="Consolas"/>
                <a:sym typeface="Consolas"/>
              </a:rPr>
              <a:t>= </a:t>
            </a:r>
            <a:r>
              <a:rPr lang="en-US" sz="1600" dirty="0" err="1" smtClean="0">
                <a:solidFill>
                  <a:schemeClr val="dk1"/>
                </a:solidFill>
                <a:latin typeface="Consolas"/>
                <a:ea typeface="Consolas"/>
                <a:cs typeface="Consolas"/>
                <a:sym typeface="Consolas"/>
              </a:rPr>
              <a:t>Collections.unmodifiableSet</a:t>
            </a:r>
            <a:r>
              <a:rPr lang="en-US" sz="1600" dirty="0" smtClean="0">
                <a:solidFill>
                  <a:schemeClr val="dk1"/>
                </a:solidFill>
                <a:latin typeface="Consolas"/>
                <a:ea typeface="Consolas"/>
                <a:cs typeface="Consolas"/>
                <a:sym typeface="Consolas"/>
              </a:rPr>
              <a:t>(t1</a:t>
            </a:r>
            <a:r>
              <a:rPr lang="en-US" sz="1600" dirty="0">
                <a:solidFill>
                  <a:schemeClr val="dk1"/>
                </a:solidFill>
                <a:latin typeface="Consolas"/>
                <a:ea typeface="Consolas"/>
                <a:cs typeface="Consolas"/>
                <a:sym typeface="Consolas"/>
              </a:rPr>
              <a:t>);</a:t>
            </a:r>
            <a:br>
              <a:rPr lang="en-US" sz="1600" dirty="0">
                <a:solidFill>
                  <a:schemeClr val="dk1"/>
                </a:solidFill>
                <a:latin typeface="Consolas"/>
                <a:ea typeface="Consolas"/>
                <a:cs typeface="Consolas"/>
                <a:sym typeface="Consolas"/>
              </a:rPr>
            </a:br>
            <a:r>
              <a:rPr lang="en-US" sz="1600" dirty="0">
                <a:solidFill>
                  <a:schemeClr val="dk1"/>
                </a:solidFill>
                <a:latin typeface="Consolas"/>
                <a:ea typeface="Consolas"/>
                <a:cs typeface="Consolas"/>
                <a:sym typeface="Consolas"/>
              </a:rPr>
              <a:t/>
            </a:r>
            <a:br>
              <a:rPr lang="en-US" sz="1600" dirty="0">
                <a:solidFill>
                  <a:schemeClr val="dk1"/>
                </a:solidFill>
                <a:latin typeface="Consolas"/>
                <a:ea typeface="Consolas"/>
                <a:cs typeface="Consolas"/>
                <a:sym typeface="Consolas"/>
              </a:rPr>
            </a:br>
            <a:r>
              <a:rPr lang="en-US" sz="1600" dirty="0" smtClean="0">
                <a:solidFill>
                  <a:schemeClr val="dk1"/>
                </a:solidFill>
                <a:latin typeface="Consolas"/>
                <a:ea typeface="Consolas"/>
                <a:cs typeface="Consolas"/>
                <a:sym typeface="Consolas"/>
              </a:rPr>
              <a:t>assert(s1.equals(s1</a:t>
            </a:r>
            <a:r>
              <a:rPr lang="en-US" sz="1600" dirty="0">
                <a:solidFill>
                  <a:schemeClr val="dk1"/>
                </a:solidFill>
                <a:latin typeface="Consolas"/>
                <a:ea typeface="Consolas"/>
                <a:cs typeface="Consolas"/>
                <a:sym typeface="Consolas"/>
              </a:rPr>
              <a:t>));</a:t>
            </a:r>
            <a:br>
              <a:rPr lang="en-US" sz="1600" dirty="0">
                <a:solidFill>
                  <a:schemeClr val="dk1"/>
                </a:solidFill>
                <a:latin typeface="Consolas"/>
                <a:ea typeface="Consolas"/>
                <a:cs typeface="Consolas"/>
                <a:sym typeface="Consolas"/>
              </a:rPr>
            </a:br>
            <a:endParaRPr lang="en-US" sz="1600" dirty="0">
              <a:solidFill>
                <a:schemeClr val="dk1"/>
              </a:solidFill>
              <a:latin typeface="Consolas"/>
              <a:ea typeface="Consolas"/>
              <a:cs typeface="Consolas"/>
              <a:sym typeface="Consolas"/>
            </a:endParaRPr>
          </a:p>
        </p:txBody>
      </p:sp>
      <p:sp>
        <p:nvSpPr>
          <p:cNvPr id="7" name="Shape 725"/>
          <p:cNvSpPr txBox="1"/>
          <p:nvPr/>
        </p:nvSpPr>
        <p:spPr>
          <a:xfrm>
            <a:off x="1691355" y="5622315"/>
            <a:ext cx="3424374" cy="421799"/>
          </a:xfrm>
          <a:prstGeom prst="rect">
            <a:avLst/>
          </a:prstGeom>
          <a:noFill/>
          <a:ln>
            <a:noFill/>
          </a:ln>
        </p:spPr>
        <p:txBody>
          <a:bodyPr lIns="91425" tIns="91425" rIns="91425" bIns="91425" anchor="ctr" anchorCtr="0">
            <a:noAutofit/>
          </a:bodyPr>
          <a:lstStyle/>
          <a:p>
            <a:pPr lvl="0" rtl="0">
              <a:lnSpc>
                <a:spcPct val="115000"/>
              </a:lnSpc>
              <a:spcBef>
                <a:spcPts val="500"/>
              </a:spcBef>
              <a:buNone/>
            </a:pPr>
            <a:r>
              <a:rPr lang="en-US" sz="2000" dirty="0">
                <a:solidFill>
                  <a:schemeClr val="dk1"/>
                </a:solidFill>
                <a:ea typeface="Shadows Into Light"/>
                <a:cs typeface="Shadows Into Light"/>
                <a:sym typeface="Shadows Into Light"/>
              </a:rPr>
              <a:t>No contract violated up to here</a:t>
            </a:r>
          </a:p>
        </p:txBody>
      </p:sp>
      <p:cxnSp>
        <p:nvCxnSpPr>
          <p:cNvPr id="8" name="Shape 726"/>
          <p:cNvCxnSpPr/>
          <p:nvPr/>
        </p:nvCxnSpPr>
        <p:spPr>
          <a:xfrm flipV="1">
            <a:off x="3126266" y="4777213"/>
            <a:ext cx="1292651" cy="779867"/>
          </a:xfrm>
          <a:prstGeom prst="straightConnector1">
            <a:avLst/>
          </a:prstGeom>
          <a:noFill/>
          <a:ln w="19050" cap="flat" cmpd="sng">
            <a:solidFill>
              <a:schemeClr val="dk2"/>
            </a:solidFill>
            <a:prstDash val="solid"/>
            <a:round/>
            <a:headEnd type="none" w="lg" len="lg"/>
            <a:tailEnd type="triangle" w="lg" len="lg"/>
          </a:ln>
        </p:spPr>
      </p:cxnSp>
      <p:cxnSp>
        <p:nvCxnSpPr>
          <p:cNvPr id="9" name="Shape 727"/>
          <p:cNvCxnSpPr/>
          <p:nvPr/>
        </p:nvCxnSpPr>
        <p:spPr>
          <a:xfrm rot="10800000">
            <a:off x="5608200" y="5201579"/>
            <a:ext cx="782400" cy="355500"/>
          </a:xfrm>
          <a:prstGeom prst="straightConnector1">
            <a:avLst/>
          </a:prstGeom>
          <a:noFill/>
          <a:ln w="19050" cap="flat" cmpd="sng">
            <a:solidFill>
              <a:schemeClr val="dk2"/>
            </a:solidFill>
            <a:prstDash val="solid"/>
            <a:round/>
            <a:headEnd type="none" w="lg" len="lg"/>
            <a:tailEnd type="triangle" w="lg" len="lg"/>
          </a:ln>
        </p:spPr>
      </p:cxnSp>
      <p:sp>
        <p:nvSpPr>
          <p:cNvPr id="10" name="Shape 728"/>
          <p:cNvSpPr txBox="1"/>
          <p:nvPr/>
        </p:nvSpPr>
        <p:spPr>
          <a:xfrm>
            <a:off x="5829675" y="5628244"/>
            <a:ext cx="2301599" cy="421799"/>
          </a:xfrm>
          <a:prstGeom prst="rect">
            <a:avLst/>
          </a:prstGeom>
          <a:noFill/>
          <a:ln>
            <a:noFill/>
          </a:ln>
        </p:spPr>
        <p:txBody>
          <a:bodyPr lIns="91425" tIns="91425" rIns="91425" bIns="91425" anchor="ctr" anchorCtr="0">
            <a:noAutofit/>
          </a:bodyPr>
          <a:lstStyle/>
          <a:p>
            <a:pPr lvl="0" algn="ctr" rtl="0">
              <a:lnSpc>
                <a:spcPct val="115000"/>
              </a:lnSpc>
              <a:spcBef>
                <a:spcPts val="500"/>
              </a:spcBef>
              <a:buNone/>
            </a:pPr>
            <a:r>
              <a:rPr lang="en-US" sz="2000" dirty="0">
                <a:solidFill>
                  <a:schemeClr val="dk1"/>
                </a:solidFill>
                <a:ea typeface="Shadows Into Light"/>
                <a:cs typeface="Shadows Into Light"/>
                <a:sym typeface="Shadows Into Light"/>
              </a:rPr>
              <a:t>fails when executed</a:t>
            </a:r>
          </a:p>
        </p:txBody>
      </p:sp>
    </p:spTree>
    <p:extLst>
      <p:ext uri="{BB962C8B-B14F-4D97-AF65-F5344CB8AC3E}">
        <p14:creationId xmlns:p14="http://schemas.microsoft.com/office/powerpoint/2010/main" val="18913731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dissolve">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Randoop</a:t>
            </a:r>
            <a:r>
              <a:rPr lang="en-US" dirty="0"/>
              <a:t> Algorithm</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components </a:t>
            </a:r>
            <a:r>
              <a:rPr lang="en-US" dirty="0"/>
              <a:t>= </a:t>
            </a:r>
            <a:r>
              <a:rPr lang="en-US" dirty="0" smtClean="0"/>
              <a:t>{  </a:t>
            </a:r>
            <a:r>
              <a:rPr lang="en-US" dirty="0" err="1"/>
              <a:t>int</a:t>
            </a:r>
            <a:r>
              <a:rPr lang="en-US" dirty="0"/>
              <a:t> </a:t>
            </a:r>
            <a:r>
              <a:rPr lang="en-US" dirty="0" err="1"/>
              <a:t>i</a:t>
            </a:r>
            <a:r>
              <a:rPr lang="en-US" dirty="0"/>
              <a:t> = 0; </a:t>
            </a:r>
            <a:r>
              <a:rPr lang="en-US" dirty="0" smtClean="0"/>
              <a:t>,  </a:t>
            </a:r>
            <a:r>
              <a:rPr lang="en-US" dirty="0" err="1"/>
              <a:t>boolean</a:t>
            </a:r>
            <a:r>
              <a:rPr lang="en-US" dirty="0"/>
              <a:t> b = false;  . . . }       </a:t>
            </a:r>
            <a:r>
              <a:rPr lang="en-US" dirty="0" smtClean="0"/>
              <a:t>   </a:t>
            </a:r>
            <a:br>
              <a:rPr lang="en-US" dirty="0" smtClean="0"/>
            </a:br>
            <a:r>
              <a:rPr lang="en-US" dirty="0" smtClean="0"/>
              <a:t>                                                                   // </a:t>
            </a:r>
            <a:r>
              <a:rPr lang="en-US" dirty="0"/>
              <a:t>seed components</a:t>
            </a:r>
          </a:p>
          <a:p>
            <a:pPr marL="0" indent="0">
              <a:buNone/>
            </a:pPr>
            <a:r>
              <a:rPr lang="en-US" sz="3300" dirty="0" smtClean="0"/>
              <a:t>Repeat </a:t>
            </a:r>
            <a:r>
              <a:rPr lang="en-US" sz="3300" dirty="0"/>
              <a:t>until time limit expires:</a:t>
            </a:r>
          </a:p>
          <a:p>
            <a:r>
              <a:rPr lang="en-US" dirty="0"/>
              <a:t>Create a new sequence</a:t>
            </a:r>
          </a:p>
          <a:p>
            <a:pPr lvl="1"/>
            <a:r>
              <a:rPr lang="en-US" dirty="0"/>
              <a:t>Randomly pick a method call </a:t>
            </a:r>
            <a:r>
              <a:rPr lang="en-US" sz="2600" dirty="0" err="1">
                <a:latin typeface="Consolas" charset="0"/>
                <a:ea typeface="Consolas" charset="0"/>
                <a:cs typeface="Consolas" charset="0"/>
              </a:rPr>
              <a:t>T</a:t>
            </a:r>
            <a:r>
              <a:rPr lang="en-US" sz="2600" baseline="-25000" dirty="0" err="1">
                <a:latin typeface="Consolas" charset="0"/>
                <a:ea typeface="Consolas" charset="0"/>
                <a:cs typeface="Consolas" charset="0"/>
              </a:rPr>
              <a:t>ret</a:t>
            </a:r>
            <a:r>
              <a:rPr lang="en-US" sz="2600" dirty="0">
                <a:latin typeface="Consolas" charset="0"/>
                <a:ea typeface="Consolas" charset="0"/>
                <a:cs typeface="Consolas" charset="0"/>
              </a:rPr>
              <a:t> m(T1,...,</a:t>
            </a:r>
            <a:r>
              <a:rPr lang="en-US" sz="2600" dirty="0" err="1">
                <a:latin typeface="Consolas" charset="0"/>
                <a:ea typeface="Consolas" charset="0"/>
                <a:cs typeface="Consolas" charset="0"/>
              </a:rPr>
              <a:t>Tn</a:t>
            </a:r>
            <a:r>
              <a:rPr lang="en-US" sz="2600" dirty="0">
                <a:latin typeface="Consolas" charset="0"/>
                <a:ea typeface="Consolas" charset="0"/>
                <a:cs typeface="Consolas" charset="0"/>
              </a:rPr>
              <a:t>)</a:t>
            </a:r>
          </a:p>
          <a:p>
            <a:pPr lvl="1"/>
            <a:r>
              <a:rPr lang="en-US" dirty="0"/>
              <a:t>For each argument of type </a:t>
            </a:r>
            <a:r>
              <a:rPr lang="en-US" sz="2600" dirty="0" err="1">
                <a:latin typeface="Consolas" charset="0"/>
                <a:ea typeface="Consolas" charset="0"/>
                <a:cs typeface="Consolas" charset="0"/>
              </a:rPr>
              <a:t>Ti</a:t>
            </a:r>
            <a:r>
              <a:rPr lang="en-US" dirty="0"/>
              <a:t>, randomly pick sequence </a:t>
            </a:r>
            <a:r>
              <a:rPr lang="en-US" sz="2600" dirty="0">
                <a:latin typeface="Consolas" charset="0"/>
                <a:ea typeface="Consolas" charset="0"/>
                <a:cs typeface="Consolas" charset="0"/>
              </a:rPr>
              <a:t>Si</a:t>
            </a:r>
            <a:r>
              <a:rPr lang="en-US" dirty="0"/>
              <a:t> from components that constructs an object </a:t>
            </a:r>
            <a:r>
              <a:rPr lang="en-US" sz="2600" dirty="0">
                <a:latin typeface="Consolas" charset="0"/>
                <a:ea typeface="Consolas" charset="0"/>
                <a:cs typeface="Consolas" charset="0"/>
              </a:rPr>
              <a:t>vi</a:t>
            </a:r>
            <a:r>
              <a:rPr lang="en-US" dirty="0"/>
              <a:t> of that type</a:t>
            </a:r>
          </a:p>
          <a:p>
            <a:pPr lvl="1"/>
            <a:r>
              <a:rPr lang="en-US" dirty="0"/>
              <a:t>Create </a:t>
            </a:r>
            <a:r>
              <a:rPr lang="en-US" sz="2600" dirty="0" err="1">
                <a:latin typeface="Consolas" charset="0"/>
                <a:ea typeface="Consolas" charset="0"/>
                <a:cs typeface="Consolas" charset="0"/>
              </a:rPr>
              <a:t>S</a:t>
            </a:r>
            <a:r>
              <a:rPr lang="en-US" sz="2600" baseline="-25000" dirty="0" err="1">
                <a:latin typeface="Consolas" charset="0"/>
                <a:ea typeface="Consolas" charset="0"/>
                <a:cs typeface="Consolas" charset="0"/>
              </a:rPr>
              <a:t>new</a:t>
            </a:r>
            <a:r>
              <a:rPr lang="en-US" dirty="0"/>
              <a:t> = </a:t>
            </a:r>
            <a:r>
              <a:rPr lang="en-US" sz="2600" dirty="0">
                <a:latin typeface="Consolas" charset="0"/>
                <a:ea typeface="Consolas" charset="0"/>
                <a:cs typeface="Consolas" charset="0"/>
              </a:rPr>
              <a:t>S1; ...; Sn; </a:t>
            </a:r>
            <a:r>
              <a:rPr lang="en-US" sz="2600" dirty="0" err="1">
                <a:latin typeface="Consolas" charset="0"/>
                <a:ea typeface="Consolas" charset="0"/>
                <a:cs typeface="Consolas" charset="0"/>
              </a:rPr>
              <a:t>Tret</a:t>
            </a:r>
            <a:r>
              <a:rPr lang="en-US" sz="2600" dirty="0">
                <a:latin typeface="Consolas" charset="0"/>
                <a:ea typeface="Consolas" charset="0"/>
                <a:cs typeface="Consolas" charset="0"/>
              </a:rPr>
              <a:t> </a:t>
            </a:r>
            <a:r>
              <a:rPr lang="en-US" sz="2600" dirty="0" err="1">
                <a:latin typeface="Consolas" charset="0"/>
                <a:ea typeface="Consolas" charset="0"/>
                <a:cs typeface="Consolas" charset="0"/>
              </a:rPr>
              <a:t>vnew</a:t>
            </a:r>
            <a:r>
              <a:rPr lang="en-US" sz="2600" dirty="0">
                <a:latin typeface="Consolas" charset="0"/>
                <a:ea typeface="Consolas" charset="0"/>
                <a:cs typeface="Consolas" charset="0"/>
              </a:rPr>
              <a:t> = m(v1...</a:t>
            </a:r>
            <a:r>
              <a:rPr lang="en-US" sz="2600" dirty="0" err="1">
                <a:latin typeface="Consolas" charset="0"/>
                <a:ea typeface="Consolas" charset="0"/>
                <a:cs typeface="Consolas" charset="0"/>
              </a:rPr>
              <a:t>vn</a:t>
            </a:r>
            <a:r>
              <a:rPr lang="en-US" sz="2600" dirty="0" smtClean="0">
                <a:latin typeface="Consolas" charset="0"/>
                <a:ea typeface="Consolas" charset="0"/>
                <a:cs typeface="Consolas" charset="0"/>
              </a:rPr>
              <a:t>);</a:t>
            </a:r>
            <a:r>
              <a:rPr lang="en-US" dirty="0" smtClean="0"/>
              <a:t/>
            </a:r>
            <a:br>
              <a:rPr lang="en-US" dirty="0" smtClean="0"/>
            </a:br>
            <a:endParaRPr lang="en-US" dirty="0"/>
          </a:p>
          <a:p>
            <a:r>
              <a:rPr lang="en-US" dirty="0"/>
              <a:t>Classify new sequence </a:t>
            </a:r>
            <a:r>
              <a:rPr lang="en-US" sz="2800" dirty="0" err="1">
                <a:latin typeface="Consolas" charset="0"/>
                <a:ea typeface="Consolas" charset="0"/>
                <a:cs typeface="Consolas" charset="0"/>
              </a:rPr>
              <a:t>S</a:t>
            </a:r>
            <a:r>
              <a:rPr lang="en-US" sz="2800" baseline="-25000" dirty="0" err="1">
                <a:latin typeface="Consolas" charset="0"/>
                <a:ea typeface="Consolas" charset="0"/>
                <a:cs typeface="Consolas" charset="0"/>
              </a:rPr>
              <a:t>new</a:t>
            </a:r>
            <a:r>
              <a:rPr lang="en-US" dirty="0"/>
              <a:t>: discard / output as test </a:t>
            </a:r>
            <a:r>
              <a:rPr lang="en-US" dirty="0" smtClean="0"/>
              <a:t>/</a:t>
            </a:r>
            <a:br>
              <a:rPr lang="en-US" dirty="0" smtClean="0"/>
            </a:br>
            <a:r>
              <a:rPr lang="en-US" dirty="0" smtClean="0"/>
              <a:t>add </a:t>
            </a:r>
            <a:r>
              <a:rPr lang="en-US" dirty="0"/>
              <a:t>to components</a:t>
            </a:r>
          </a:p>
        </p:txBody>
      </p:sp>
      <p:sp>
        <p:nvSpPr>
          <p:cNvPr id="4" name="Rectangle 3"/>
          <p:cNvSpPr/>
          <p:nvPr/>
        </p:nvSpPr>
        <p:spPr>
          <a:xfrm>
            <a:off x="2828924" y="1614488"/>
            <a:ext cx="1171575" cy="414338"/>
          </a:xfrm>
          <a:prstGeom prst="rect">
            <a:avLst/>
          </a:prstGeom>
          <a:noFill/>
          <a:ln w="190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267202" y="1614488"/>
            <a:ext cx="2562225" cy="414338"/>
          </a:xfrm>
          <a:prstGeom prst="rect">
            <a:avLst/>
          </a:prstGeom>
          <a:noFill/>
          <a:ln w="190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21587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Classifying a Sequence</a:t>
            </a:r>
          </a:p>
        </p:txBody>
      </p:sp>
      <p:cxnSp>
        <p:nvCxnSpPr>
          <p:cNvPr id="25" name="Shape 744"/>
          <p:cNvCxnSpPr/>
          <p:nvPr/>
        </p:nvCxnSpPr>
        <p:spPr>
          <a:xfrm>
            <a:off x="1143000" y="2405242"/>
            <a:ext cx="558899" cy="0"/>
          </a:xfrm>
          <a:prstGeom prst="straightConnector1">
            <a:avLst/>
          </a:prstGeom>
          <a:noFill/>
          <a:ln w="19050" cap="flat" cmpd="sng">
            <a:solidFill>
              <a:schemeClr val="dk2"/>
            </a:solidFill>
            <a:prstDash val="solid"/>
            <a:round/>
            <a:headEnd type="none" w="lg" len="lg"/>
            <a:tailEnd type="triangle" w="lg" len="lg"/>
          </a:ln>
        </p:spPr>
      </p:cxnSp>
      <p:sp>
        <p:nvSpPr>
          <p:cNvPr id="26" name="Shape 745"/>
          <p:cNvSpPr txBox="1"/>
          <p:nvPr/>
        </p:nvSpPr>
        <p:spPr>
          <a:xfrm>
            <a:off x="1701900" y="2025875"/>
            <a:ext cx="1257299" cy="744785"/>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a:spcBef>
                <a:spcPts val="0"/>
              </a:spcBef>
              <a:buNone/>
            </a:pPr>
            <a:r>
              <a:rPr lang="en-US" dirty="0"/>
              <a:t>execute sequence</a:t>
            </a:r>
          </a:p>
        </p:txBody>
      </p:sp>
      <p:sp>
        <p:nvSpPr>
          <p:cNvPr id="27" name="Shape 746"/>
          <p:cNvSpPr/>
          <p:nvPr/>
        </p:nvSpPr>
        <p:spPr>
          <a:xfrm>
            <a:off x="3543300" y="1906816"/>
            <a:ext cx="1993800" cy="959100"/>
          </a:xfrm>
          <a:prstGeom prst="diamond">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US" sz="1600" dirty="0"/>
              <a:t>sequence</a:t>
            </a:r>
            <a:br>
              <a:rPr lang="en-US" sz="1600" dirty="0"/>
            </a:br>
            <a:r>
              <a:rPr lang="en-US" sz="1600" dirty="0"/>
              <a:t>illegal?</a:t>
            </a:r>
          </a:p>
        </p:txBody>
      </p:sp>
      <p:cxnSp>
        <p:nvCxnSpPr>
          <p:cNvPr id="28" name="Shape 747"/>
          <p:cNvCxnSpPr/>
          <p:nvPr/>
        </p:nvCxnSpPr>
        <p:spPr>
          <a:xfrm>
            <a:off x="2971800" y="2373666"/>
            <a:ext cx="558899" cy="0"/>
          </a:xfrm>
          <a:prstGeom prst="straightConnector1">
            <a:avLst/>
          </a:prstGeom>
          <a:noFill/>
          <a:ln w="19050" cap="flat" cmpd="sng">
            <a:solidFill>
              <a:schemeClr val="dk2"/>
            </a:solidFill>
            <a:prstDash val="solid"/>
            <a:round/>
            <a:headEnd type="none" w="lg" len="lg"/>
            <a:tailEnd type="triangle" w="lg" len="lg"/>
          </a:ln>
        </p:spPr>
      </p:cxnSp>
      <p:cxnSp>
        <p:nvCxnSpPr>
          <p:cNvPr id="29" name="Shape 748"/>
          <p:cNvCxnSpPr/>
          <p:nvPr/>
        </p:nvCxnSpPr>
        <p:spPr>
          <a:xfrm>
            <a:off x="5537200" y="2389366"/>
            <a:ext cx="558899" cy="0"/>
          </a:xfrm>
          <a:prstGeom prst="straightConnector1">
            <a:avLst/>
          </a:prstGeom>
          <a:noFill/>
          <a:ln w="19050" cap="flat" cmpd="sng">
            <a:solidFill>
              <a:schemeClr val="dk2"/>
            </a:solidFill>
            <a:prstDash val="solid"/>
            <a:round/>
            <a:headEnd type="none" w="lg" len="lg"/>
            <a:tailEnd type="triangle" w="lg" len="lg"/>
          </a:ln>
        </p:spPr>
      </p:cxnSp>
      <p:sp>
        <p:nvSpPr>
          <p:cNvPr id="30" name="Shape 749"/>
          <p:cNvSpPr txBox="1"/>
          <p:nvPr/>
        </p:nvSpPr>
        <p:spPr>
          <a:xfrm>
            <a:off x="5422900" y="1957666"/>
            <a:ext cx="622199" cy="403199"/>
          </a:xfrm>
          <a:prstGeom prst="rect">
            <a:avLst/>
          </a:prstGeom>
          <a:noFill/>
          <a:ln>
            <a:noFill/>
          </a:ln>
        </p:spPr>
        <p:txBody>
          <a:bodyPr lIns="91425" tIns="91425" rIns="91425" bIns="91425" anchor="ctr" anchorCtr="0">
            <a:noAutofit/>
          </a:bodyPr>
          <a:lstStyle/>
          <a:p>
            <a:pPr lvl="0" algn="ctr" rtl="0">
              <a:spcBef>
                <a:spcPts val="0"/>
              </a:spcBef>
              <a:buNone/>
            </a:pPr>
            <a:r>
              <a:rPr lang="en-US"/>
              <a:t>Yes</a:t>
            </a:r>
          </a:p>
        </p:txBody>
      </p:sp>
      <p:sp>
        <p:nvSpPr>
          <p:cNvPr id="31" name="Shape 750"/>
          <p:cNvSpPr txBox="1"/>
          <p:nvPr/>
        </p:nvSpPr>
        <p:spPr>
          <a:xfrm>
            <a:off x="6105426" y="2025876"/>
            <a:ext cx="1267024" cy="744784"/>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a:t>Discard sequence</a:t>
            </a:r>
          </a:p>
        </p:txBody>
      </p:sp>
      <p:cxnSp>
        <p:nvCxnSpPr>
          <p:cNvPr id="32" name="Shape 751"/>
          <p:cNvCxnSpPr/>
          <p:nvPr/>
        </p:nvCxnSpPr>
        <p:spPr>
          <a:xfrm>
            <a:off x="4540200" y="2865916"/>
            <a:ext cx="0" cy="463200"/>
          </a:xfrm>
          <a:prstGeom prst="straightConnector1">
            <a:avLst/>
          </a:prstGeom>
          <a:noFill/>
          <a:ln w="19050" cap="flat" cmpd="sng">
            <a:solidFill>
              <a:schemeClr val="dk2"/>
            </a:solidFill>
            <a:prstDash val="solid"/>
            <a:round/>
            <a:headEnd type="none" w="lg" len="lg"/>
            <a:tailEnd type="triangle" w="lg" len="lg"/>
          </a:ln>
        </p:spPr>
      </p:cxnSp>
      <p:sp>
        <p:nvSpPr>
          <p:cNvPr id="33" name="Shape 753"/>
          <p:cNvSpPr txBox="1"/>
          <p:nvPr/>
        </p:nvSpPr>
        <p:spPr>
          <a:xfrm>
            <a:off x="4019601" y="2842101"/>
            <a:ext cx="622199" cy="403199"/>
          </a:xfrm>
          <a:prstGeom prst="rect">
            <a:avLst/>
          </a:prstGeom>
          <a:noFill/>
          <a:ln>
            <a:noFill/>
          </a:ln>
        </p:spPr>
        <p:txBody>
          <a:bodyPr lIns="91425" tIns="91425" rIns="91425" bIns="91425" anchor="ctr" anchorCtr="0">
            <a:noAutofit/>
          </a:bodyPr>
          <a:lstStyle/>
          <a:p>
            <a:pPr lvl="0" algn="ctr" rtl="0">
              <a:spcBef>
                <a:spcPts val="0"/>
              </a:spcBef>
              <a:buNone/>
            </a:pPr>
            <a:r>
              <a:rPr lang="en-US"/>
              <a:t>No</a:t>
            </a:r>
          </a:p>
        </p:txBody>
      </p:sp>
      <p:sp>
        <p:nvSpPr>
          <p:cNvPr id="34" name="Shape 752"/>
          <p:cNvSpPr/>
          <p:nvPr/>
        </p:nvSpPr>
        <p:spPr>
          <a:xfrm>
            <a:off x="3543300" y="3329116"/>
            <a:ext cx="1993800" cy="959100"/>
          </a:xfrm>
          <a:prstGeom prst="diamond">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600" dirty="0"/>
              <a:t>contract</a:t>
            </a:r>
            <a:br>
              <a:rPr lang="en-US" sz="1600" dirty="0"/>
            </a:br>
            <a:r>
              <a:rPr lang="en-US" sz="1600" dirty="0"/>
              <a:t>violated?</a:t>
            </a:r>
          </a:p>
        </p:txBody>
      </p:sp>
      <p:sp>
        <p:nvSpPr>
          <p:cNvPr id="35" name="Shape 754"/>
          <p:cNvSpPr txBox="1"/>
          <p:nvPr/>
        </p:nvSpPr>
        <p:spPr>
          <a:xfrm>
            <a:off x="5429350" y="3405316"/>
            <a:ext cx="622199" cy="403199"/>
          </a:xfrm>
          <a:prstGeom prst="rect">
            <a:avLst/>
          </a:prstGeom>
          <a:noFill/>
          <a:ln>
            <a:noFill/>
          </a:ln>
        </p:spPr>
        <p:txBody>
          <a:bodyPr lIns="91425" tIns="91425" rIns="91425" bIns="91425" anchor="ctr" anchorCtr="0">
            <a:noAutofit/>
          </a:bodyPr>
          <a:lstStyle/>
          <a:p>
            <a:pPr lvl="0" algn="ctr" rtl="0">
              <a:spcBef>
                <a:spcPts val="0"/>
              </a:spcBef>
              <a:buNone/>
            </a:pPr>
            <a:r>
              <a:rPr lang="en-US"/>
              <a:t>Yes</a:t>
            </a:r>
          </a:p>
        </p:txBody>
      </p:sp>
      <p:cxnSp>
        <p:nvCxnSpPr>
          <p:cNvPr id="36" name="Shape 755"/>
          <p:cNvCxnSpPr/>
          <p:nvPr/>
        </p:nvCxnSpPr>
        <p:spPr>
          <a:xfrm>
            <a:off x="5530750" y="3821366"/>
            <a:ext cx="558899" cy="0"/>
          </a:xfrm>
          <a:prstGeom prst="straightConnector1">
            <a:avLst/>
          </a:prstGeom>
          <a:noFill/>
          <a:ln w="19050" cap="flat" cmpd="sng">
            <a:solidFill>
              <a:schemeClr val="dk2"/>
            </a:solidFill>
            <a:prstDash val="solid"/>
            <a:round/>
            <a:headEnd type="none" w="lg" len="lg"/>
            <a:tailEnd type="triangle" w="lg" len="lg"/>
          </a:ln>
        </p:spPr>
      </p:cxnSp>
      <p:sp>
        <p:nvSpPr>
          <p:cNvPr id="37" name="Shape 756"/>
          <p:cNvSpPr txBox="1"/>
          <p:nvPr/>
        </p:nvSpPr>
        <p:spPr>
          <a:xfrm>
            <a:off x="6089650" y="3472164"/>
            <a:ext cx="1282800" cy="714124"/>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a:t>Output sequence</a:t>
            </a:r>
          </a:p>
        </p:txBody>
      </p:sp>
      <p:cxnSp>
        <p:nvCxnSpPr>
          <p:cNvPr id="38" name="Shape 757"/>
          <p:cNvCxnSpPr/>
          <p:nvPr/>
        </p:nvCxnSpPr>
        <p:spPr>
          <a:xfrm>
            <a:off x="4540200" y="4288216"/>
            <a:ext cx="0" cy="463200"/>
          </a:xfrm>
          <a:prstGeom prst="straightConnector1">
            <a:avLst/>
          </a:prstGeom>
          <a:noFill/>
          <a:ln w="19050" cap="flat" cmpd="sng">
            <a:solidFill>
              <a:schemeClr val="dk2"/>
            </a:solidFill>
            <a:prstDash val="solid"/>
            <a:round/>
            <a:headEnd type="none" w="lg" len="lg"/>
            <a:tailEnd type="triangle" w="lg" len="lg"/>
          </a:ln>
        </p:spPr>
      </p:cxnSp>
      <p:sp>
        <p:nvSpPr>
          <p:cNvPr id="39" name="Shape 758"/>
          <p:cNvSpPr/>
          <p:nvPr/>
        </p:nvSpPr>
        <p:spPr>
          <a:xfrm>
            <a:off x="3543300" y="4751416"/>
            <a:ext cx="1993800" cy="959100"/>
          </a:xfrm>
          <a:prstGeom prst="diamond">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200" dirty="0"/>
              <a:t>sequence</a:t>
            </a:r>
            <a:br>
              <a:rPr lang="en-US" sz="1200" dirty="0"/>
            </a:br>
            <a:r>
              <a:rPr lang="en-US" sz="1200" dirty="0"/>
              <a:t>redundant?</a:t>
            </a:r>
          </a:p>
        </p:txBody>
      </p:sp>
      <p:cxnSp>
        <p:nvCxnSpPr>
          <p:cNvPr id="40" name="Shape 759"/>
          <p:cNvCxnSpPr/>
          <p:nvPr/>
        </p:nvCxnSpPr>
        <p:spPr>
          <a:xfrm>
            <a:off x="5511800" y="5230766"/>
            <a:ext cx="558899" cy="0"/>
          </a:xfrm>
          <a:prstGeom prst="straightConnector1">
            <a:avLst/>
          </a:prstGeom>
          <a:noFill/>
          <a:ln w="19050" cap="flat" cmpd="sng">
            <a:solidFill>
              <a:schemeClr val="dk2"/>
            </a:solidFill>
            <a:prstDash val="solid"/>
            <a:round/>
            <a:headEnd type="none" w="lg" len="lg"/>
            <a:tailEnd type="triangle" w="lg" len="lg"/>
          </a:ln>
        </p:spPr>
      </p:cxnSp>
      <p:sp>
        <p:nvSpPr>
          <p:cNvPr id="41" name="Shape 760"/>
          <p:cNvSpPr txBox="1"/>
          <p:nvPr/>
        </p:nvSpPr>
        <p:spPr>
          <a:xfrm>
            <a:off x="5397500" y="4799066"/>
            <a:ext cx="622199" cy="403199"/>
          </a:xfrm>
          <a:prstGeom prst="rect">
            <a:avLst/>
          </a:prstGeom>
          <a:noFill/>
          <a:ln>
            <a:noFill/>
          </a:ln>
        </p:spPr>
        <p:txBody>
          <a:bodyPr lIns="91425" tIns="91425" rIns="91425" bIns="91425" anchor="ctr" anchorCtr="0">
            <a:noAutofit/>
          </a:bodyPr>
          <a:lstStyle/>
          <a:p>
            <a:pPr lvl="0" algn="ctr" rtl="0">
              <a:spcBef>
                <a:spcPts val="0"/>
              </a:spcBef>
              <a:buNone/>
            </a:pPr>
            <a:r>
              <a:rPr lang="en-US"/>
              <a:t>Yes</a:t>
            </a:r>
          </a:p>
        </p:txBody>
      </p:sp>
      <p:sp>
        <p:nvSpPr>
          <p:cNvPr id="42" name="Shape 761"/>
          <p:cNvSpPr txBox="1"/>
          <p:nvPr/>
        </p:nvSpPr>
        <p:spPr>
          <a:xfrm>
            <a:off x="6080025" y="4881563"/>
            <a:ext cx="1292425" cy="736723"/>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a:t>Discard sequence</a:t>
            </a:r>
          </a:p>
        </p:txBody>
      </p:sp>
      <p:sp>
        <p:nvSpPr>
          <p:cNvPr id="43" name="Shape 762"/>
          <p:cNvSpPr txBox="1"/>
          <p:nvPr/>
        </p:nvSpPr>
        <p:spPr>
          <a:xfrm>
            <a:off x="3029000" y="4827616"/>
            <a:ext cx="622199" cy="403199"/>
          </a:xfrm>
          <a:prstGeom prst="rect">
            <a:avLst/>
          </a:prstGeom>
          <a:noFill/>
          <a:ln>
            <a:noFill/>
          </a:ln>
        </p:spPr>
        <p:txBody>
          <a:bodyPr lIns="91425" tIns="91425" rIns="91425" bIns="91425" anchor="ctr" anchorCtr="0">
            <a:noAutofit/>
          </a:bodyPr>
          <a:lstStyle/>
          <a:p>
            <a:pPr lvl="0" algn="ctr" rtl="0">
              <a:spcBef>
                <a:spcPts val="0"/>
              </a:spcBef>
              <a:buNone/>
            </a:pPr>
            <a:r>
              <a:rPr lang="en-US"/>
              <a:t>No</a:t>
            </a:r>
          </a:p>
        </p:txBody>
      </p:sp>
      <p:cxnSp>
        <p:nvCxnSpPr>
          <p:cNvPr id="44" name="Shape 763"/>
          <p:cNvCxnSpPr/>
          <p:nvPr/>
        </p:nvCxnSpPr>
        <p:spPr>
          <a:xfrm flipH="1">
            <a:off x="2984400" y="5230966"/>
            <a:ext cx="558900" cy="3300"/>
          </a:xfrm>
          <a:prstGeom prst="straightConnector1">
            <a:avLst/>
          </a:prstGeom>
          <a:noFill/>
          <a:ln w="19050" cap="flat" cmpd="sng">
            <a:solidFill>
              <a:schemeClr val="dk2"/>
            </a:solidFill>
            <a:prstDash val="solid"/>
            <a:round/>
            <a:headEnd type="none" w="lg" len="lg"/>
            <a:tailEnd type="triangle" w="lg" len="lg"/>
          </a:ln>
        </p:spPr>
      </p:cxnSp>
      <p:sp>
        <p:nvSpPr>
          <p:cNvPr id="45" name="Shape 764"/>
          <p:cNvSpPr txBox="1"/>
          <p:nvPr/>
        </p:nvSpPr>
        <p:spPr>
          <a:xfrm>
            <a:off x="1574800" y="4883414"/>
            <a:ext cx="1425575" cy="734872"/>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a:t>Add to components</a:t>
            </a:r>
          </a:p>
        </p:txBody>
      </p:sp>
      <p:sp>
        <p:nvSpPr>
          <p:cNvPr id="46" name="Shape 765"/>
          <p:cNvSpPr txBox="1"/>
          <p:nvPr/>
        </p:nvSpPr>
        <p:spPr>
          <a:xfrm>
            <a:off x="4067226" y="4243440"/>
            <a:ext cx="622199" cy="403199"/>
          </a:xfrm>
          <a:prstGeom prst="rect">
            <a:avLst/>
          </a:prstGeom>
          <a:noFill/>
          <a:ln>
            <a:noFill/>
          </a:ln>
        </p:spPr>
        <p:txBody>
          <a:bodyPr lIns="91425" tIns="91425" rIns="91425" bIns="91425" anchor="ctr" anchorCtr="0">
            <a:noAutofit/>
          </a:bodyPr>
          <a:lstStyle/>
          <a:p>
            <a:pPr lvl="0" algn="ctr" rtl="0">
              <a:spcBef>
                <a:spcPts val="0"/>
              </a:spcBef>
              <a:buNone/>
            </a:pPr>
            <a:r>
              <a:rPr lang="en-US"/>
              <a:t>No</a:t>
            </a:r>
          </a:p>
        </p:txBody>
      </p:sp>
    </p:spTree>
    <p:extLst>
      <p:ext uri="{BB962C8B-B14F-4D97-AF65-F5344CB8AC3E}">
        <p14:creationId xmlns:p14="http://schemas.microsoft.com/office/powerpoint/2010/main" val="84959308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Illegal Sequences</a:t>
            </a:r>
          </a:p>
        </p:txBody>
      </p:sp>
      <p:sp>
        <p:nvSpPr>
          <p:cNvPr id="3" name="Content Placeholder 2"/>
          <p:cNvSpPr>
            <a:spLocks noGrp="1"/>
          </p:cNvSpPr>
          <p:nvPr>
            <p:ph idx="1"/>
          </p:nvPr>
        </p:nvSpPr>
        <p:spPr>
          <a:xfrm>
            <a:off x="457199" y="1600200"/>
            <a:ext cx="8372475" cy="4525963"/>
          </a:xfrm>
        </p:spPr>
        <p:txBody>
          <a:bodyPr/>
          <a:lstStyle/>
          <a:p>
            <a:r>
              <a:rPr lang="en-US" sz="3000" dirty="0"/>
              <a:t>Sequences that “crash” before contract is checked</a:t>
            </a:r>
          </a:p>
          <a:p>
            <a:pPr lvl="1"/>
            <a:r>
              <a:rPr lang="en-US" dirty="0"/>
              <a:t>E.g. throw an exception</a:t>
            </a:r>
          </a:p>
        </p:txBody>
      </p:sp>
      <p:sp>
        <p:nvSpPr>
          <p:cNvPr id="4" name="Shape 773"/>
          <p:cNvSpPr txBox="1"/>
          <p:nvPr/>
        </p:nvSpPr>
        <p:spPr>
          <a:xfrm>
            <a:off x="1911351" y="3157539"/>
            <a:ext cx="5846761" cy="1797032"/>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None/>
            </a:pPr>
            <a:r>
              <a:rPr lang="en-US" sz="2000">
                <a:solidFill>
                  <a:schemeClr val="dk1"/>
                </a:solidFill>
                <a:latin typeface="Verdana"/>
                <a:ea typeface="Verdana"/>
                <a:cs typeface="Verdana"/>
                <a:sym typeface="Verdana"/>
              </a:rPr>
              <a:t> </a:t>
            </a:r>
            <a:r>
              <a:rPr lang="en-US" sz="2000" dirty="0" err="1">
                <a:solidFill>
                  <a:schemeClr val="dk1"/>
                </a:solidFill>
                <a:latin typeface="Verdana"/>
                <a:ea typeface="Verdana"/>
                <a:cs typeface="Verdana"/>
                <a:sym typeface="Verdana"/>
              </a:rPr>
              <a:t>int</a:t>
            </a:r>
            <a:r>
              <a:rPr lang="en-US" sz="2000" dirty="0">
                <a:solidFill>
                  <a:schemeClr val="dk1"/>
                </a:solidFill>
                <a:latin typeface="Verdana"/>
                <a:ea typeface="Verdana"/>
                <a:cs typeface="Verdana"/>
                <a:sym typeface="Verdana"/>
              </a:rPr>
              <a:t> </a:t>
            </a:r>
            <a:r>
              <a:rPr lang="en-US" sz="2000" dirty="0" err="1">
                <a:solidFill>
                  <a:schemeClr val="dk1"/>
                </a:solidFill>
                <a:latin typeface="Verdana"/>
                <a:ea typeface="Verdana"/>
                <a:cs typeface="Verdana"/>
                <a:sym typeface="Verdana"/>
              </a:rPr>
              <a:t>i</a:t>
            </a:r>
            <a:r>
              <a:rPr lang="en-US" sz="2000" dirty="0">
                <a:solidFill>
                  <a:schemeClr val="dk1"/>
                </a:solidFill>
                <a:latin typeface="Verdana"/>
                <a:ea typeface="Verdana"/>
                <a:cs typeface="Verdana"/>
                <a:sym typeface="Verdana"/>
              </a:rPr>
              <a:t> = -1;</a:t>
            </a:r>
          </a:p>
          <a:p>
            <a:pPr lvl="0" rtl="0">
              <a:lnSpc>
                <a:spcPct val="115000"/>
              </a:lnSpc>
              <a:spcBef>
                <a:spcPts val="0"/>
              </a:spcBef>
              <a:buNone/>
            </a:pPr>
            <a:r>
              <a:rPr lang="en-US" sz="2000" dirty="0">
                <a:solidFill>
                  <a:schemeClr val="dk1"/>
                </a:solidFill>
                <a:latin typeface="Verdana"/>
                <a:ea typeface="Verdana"/>
                <a:cs typeface="Verdana"/>
                <a:sym typeface="Verdana"/>
              </a:rPr>
              <a:t> Date d = new Date(2006, 2, 14);</a:t>
            </a:r>
          </a:p>
          <a:p>
            <a:pPr lvl="0" rtl="0">
              <a:lnSpc>
                <a:spcPct val="115000"/>
              </a:lnSpc>
              <a:spcBef>
                <a:spcPts val="0"/>
              </a:spcBef>
              <a:buNone/>
            </a:pPr>
            <a:r>
              <a:rPr lang="en-US" sz="2000" dirty="0">
                <a:solidFill>
                  <a:schemeClr val="dk1"/>
                </a:solidFill>
                <a:latin typeface="Verdana"/>
                <a:ea typeface="Verdana"/>
                <a:cs typeface="Verdana"/>
                <a:sym typeface="Verdana"/>
              </a:rPr>
              <a:t> </a:t>
            </a:r>
            <a:r>
              <a:rPr lang="en-US" sz="2000" dirty="0" err="1">
                <a:solidFill>
                  <a:schemeClr val="dk1"/>
                </a:solidFill>
                <a:latin typeface="Verdana"/>
                <a:ea typeface="Verdana"/>
                <a:cs typeface="Verdana"/>
                <a:sym typeface="Verdana"/>
              </a:rPr>
              <a:t>d.</a:t>
            </a:r>
            <a:r>
              <a:rPr lang="en-US" sz="2000" b="1" dirty="0" err="1">
                <a:solidFill>
                  <a:schemeClr val="dk1"/>
                </a:solidFill>
                <a:latin typeface="Verdana"/>
                <a:ea typeface="Verdana"/>
                <a:cs typeface="Verdana"/>
                <a:sym typeface="Verdana"/>
              </a:rPr>
              <a:t>setMonth</a:t>
            </a:r>
            <a:r>
              <a:rPr lang="en-US" sz="2000" dirty="0">
                <a:solidFill>
                  <a:schemeClr val="dk1"/>
                </a:solidFill>
                <a:latin typeface="Verdana"/>
                <a:ea typeface="Verdana"/>
                <a:cs typeface="Verdana"/>
                <a:sym typeface="Verdana"/>
              </a:rPr>
              <a:t>(</a:t>
            </a:r>
            <a:r>
              <a:rPr lang="en-US" sz="2000" dirty="0" err="1">
                <a:solidFill>
                  <a:srgbClr val="CC0000"/>
                </a:solidFill>
                <a:latin typeface="Verdana"/>
                <a:ea typeface="Verdana"/>
                <a:cs typeface="Verdana"/>
                <a:sym typeface="Verdana"/>
              </a:rPr>
              <a:t>i</a:t>
            </a:r>
            <a:r>
              <a:rPr lang="en-US" sz="2000" dirty="0">
                <a:solidFill>
                  <a:schemeClr val="dk1"/>
                </a:solidFill>
                <a:latin typeface="Verdana"/>
                <a:ea typeface="Verdana"/>
                <a:cs typeface="Verdana"/>
                <a:sym typeface="Verdana"/>
              </a:rPr>
              <a:t>);    // pre: argument &gt;= 0</a:t>
            </a:r>
          </a:p>
          <a:p>
            <a:pPr lvl="0" rtl="0">
              <a:lnSpc>
                <a:spcPct val="115000"/>
              </a:lnSpc>
              <a:spcBef>
                <a:spcPts val="0"/>
              </a:spcBef>
              <a:buNone/>
            </a:pPr>
            <a:r>
              <a:rPr lang="en-US" sz="2000" dirty="0">
                <a:solidFill>
                  <a:schemeClr val="dk1"/>
                </a:solidFill>
                <a:latin typeface="Verdana"/>
                <a:ea typeface="Verdana"/>
                <a:cs typeface="Verdana"/>
                <a:sym typeface="Verdana"/>
              </a:rPr>
              <a:t> assert(</a:t>
            </a:r>
            <a:r>
              <a:rPr lang="en-US" sz="2000" dirty="0" err="1">
                <a:solidFill>
                  <a:schemeClr val="dk1"/>
                </a:solidFill>
                <a:latin typeface="Verdana"/>
                <a:ea typeface="Verdana"/>
                <a:cs typeface="Verdana"/>
                <a:sym typeface="Verdana"/>
              </a:rPr>
              <a:t>d.equals</a:t>
            </a:r>
            <a:r>
              <a:rPr lang="en-US" sz="2000" dirty="0">
                <a:solidFill>
                  <a:schemeClr val="dk1"/>
                </a:solidFill>
                <a:latin typeface="Verdana"/>
                <a:ea typeface="Verdana"/>
                <a:cs typeface="Verdana"/>
                <a:sym typeface="Verdana"/>
              </a:rPr>
              <a:t>(d));</a:t>
            </a:r>
          </a:p>
        </p:txBody>
      </p:sp>
    </p:spTree>
    <p:extLst>
      <p:ext uri="{BB962C8B-B14F-4D97-AF65-F5344CB8AC3E}">
        <p14:creationId xmlns:p14="http://schemas.microsoft.com/office/powerpoint/2010/main" val="121319960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Redundant Sequences</a:t>
            </a:r>
          </a:p>
        </p:txBody>
      </p:sp>
      <p:sp>
        <p:nvSpPr>
          <p:cNvPr id="3" name="Content Placeholder 2"/>
          <p:cNvSpPr>
            <a:spLocks noGrp="1"/>
          </p:cNvSpPr>
          <p:nvPr>
            <p:ph idx="1"/>
          </p:nvPr>
        </p:nvSpPr>
        <p:spPr>
          <a:xfrm>
            <a:off x="271463" y="1328734"/>
            <a:ext cx="8229599" cy="4525963"/>
          </a:xfrm>
        </p:spPr>
        <p:txBody>
          <a:bodyPr>
            <a:normAutofit/>
          </a:bodyPr>
          <a:lstStyle/>
          <a:p>
            <a:r>
              <a:rPr lang="en-US" sz="2800" dirty="0"/>
              <a:t>Maintain set of all objects created in execution of each sequence</a:t>
            </a:r>
          </a:p>
          <a:p>
            <a:r>
              <a:rPr lang="en-US" sz="2800" dirty="0"/>
              <a:t>New sequence is redundant if each object created during its execution belongs to above set (using </a:t>
            </a:r>
            <a:r>
              <a:rPr lang="en-US" sz="2600" dirty="0">
                <a:solidFill>
                  <a:schemeClr val="accent6">
                    <a:lumMod val="75000"/>
                  </a:schemeClr>
                </a:solidFill>
                <a:latin typeface="Consolas" charset="0"/>
                <a:ea typeface="Consolas" charset="0"/>
                <a:cs typeface="Consolas" charset="0"/>
              </a:rPr>
              <a:t>equals</a:t>
            </a:r>
            <a:r>
              <a:rPr lang="en-US" sz="2800" dirty="0"/>
              <a:t> to compare)</a:t>
            </a:r>
          </a:p>
          <a:p>
            <a:r>
              <a:rPr lang="en-US" sz="2800" dirty="0"/>
              <a:t>Could also use more sophisticated state equivalence methods</a:t>
            </a:r>
          </a:p>
          <a:p>
            <a:endParaRPr lang="en-US" sz="2800" dirty="0"/>
          </a:p>
        </p:txBody>
      </p:sp>
      <p:sp>
        <p:nvSpPr>
          <p:cNvPr id="4" name="Shape 781"/>
          <p:cNvSpPr txBox="1"/>
          <p:nvPr/>
        </p:nvSpPr>
        <p:spPr>
          <a:xfrm>
            <a:off x="4811709" y="4786312"/>
            <a:ext cx="3309938" cy="1736607"/>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None/>
            </a:pPr>
            <a:r>
              <a:rPr lang="en-US" dirty="0" smtClean="0">
                <a:solidFill>
                  <a:schemeClr val="dk1"/>
                </a:solidFill>
                <a:latin typeface="Verdana"/>
                <a:ea typeface="Verdana"/>
                <a:cs typeface="Verdana"/>
                <a:sym typeface="Verdana"/>
              </a:rPr>
              <a:t> Set </a:t>
            </a:r>
            <a:r>
              <a:rPr lang="en-US" dirty="0">
                <a:solidFill>
                  <a:schemeClr val="dk1"/>
                </a:solidFill>
                <a:latin typeface="Verdana"/>
                <a:ea typeface="Verdana"/>
                <a:cs typeface="Verdana"/>
                <a:sym typeface="Verdana"/>
              </a:rPr>
              <a:t>s = new </a:t>
            </a:r>
            <a:r>
              <a:rPr lang="en-US" dirty="0" err="1">
                <a:solidFill>
                  <a:schemeClr val="dk1"/>
                </a:solidFill>
                <a:latin typeface="Verdana"/>
                <a:ea typeface="Verdana"/>
                <a:cs typeface="Verdana"/>
                <a:sym typeface="Verdana"/>
              </a:rPr>
              <a:t>HashSet</a:t>
            </a:r>
            <a:r>
              <a:rPr lang="en-US" dirty="0">
                <a:solidFill>
                  <a:schemeClr val="dk1"/>
                </a:solidFill>
                <a:latin typeface="Verdana"/>
                <a:ea typeface="Verdana"/>
                <a:cs typeface="Verdana"/>
                <a:sym typeface="Verdana"/>
              </a:rPr>
              <a:t>();</a:t>
            </a:r>
          </a:p>
          <a:p>
            <a:pPr lvl="0" rtl="0">
              <a:lnSpc>
                <a:spcPct val="115000"/>
              </a:lnSpc>
              <a:spcBef>
                <a:spcPts val="0"/>
              </a:spcBef>
              <a:buNone/>
            </a:pPr>
            <a:r>
              <a:rPr lang="en-US" dirty="0" smtClean="0">
                <a:solidFill>
                  <a:schemeClr val="dk1"/>
                </a:solidFill>
                <a:latin typeface="Verdana"/>
                <a:ea typeface="Verdana"/>
                <a:cs typeface="Verdana"/>
                <a:sym typeface="Verdana"/>
              </a:rPr>
              <a:t> </a:t>
            </a:r>
            <a:r>
              <a:rPr lang="en-US" dirty="0" err="1" smtClean="0">
                <a:solidFill>
                  <a:schemeClr val="dk1"/>
                </a:solidFill>
                <a:latin typeface="Verdana"/>
                <a:ea typeface="Verdana"/>
                <a:cs typeface="Verdana"/>
                <a:sym typeface="Verdana"/>
              </a:rPr>
              <a:t>s.add</a:t>
            </a:r>
            <a:r>
              <a:rPr lang="en-US" dirty="0">
                <a:solidFill>
                  <a:schemeClr val="dk1"/>
                </a:solidFill>
                <a:latin typeface="Verdana"/>
                <a:ea typeface="Verdana"/>
                <a:cs typeface="Verdana"/>
                <a:sym typeface="Verdana"/>
              </a:rPr>
              <a:t>(“hi”);</a:t>
            </a:r>
          </a:p>
          <a:p>
            <a:pPr lvl="0" rtl="0">
              <a:lnSpc>
                <a:spcPct val="115000"/>
              </a:lnSpc>
              <a:spcBef>
                <a:spcPts val="0"/>
              </a:spcBef>
              <a:buNone/>
            </a:pPr>
            <a:r>
              <a:rPr lang="en-US" b="1" dirty="0" smtClean="0">
                <a:solidFill>
                  <a:srgbClr val="FF0000"/>
                </a:solidFill>
                <a:latin typeface="Verdana"/>
                <a:ea typeface="Verdana"/>
                <a:cs typeface="Verdana"/>
                <a:sym typeface="Verdana"/>
              </a:rPr>
              <a:t> </a:t>
            </a:r>
            <a:r>
              <a:rPr lang="en-US" b="1" dirty="0" err="1" smtClean="0">
                <a:solidFill>
                  <a:srgbClr val="FF0000"/>
                </a:solidFill>
                <a:latin typeface="Verdana"/>
                <a:ea typeface="Verdana"/>
                <a:cs typeface="Verdana"/>
                <a:sym typeface="Verdana"/>
              </a:rPr>
              <a:t>s.isEmpty</a:t>
            </a:r>
            <a:r>
              <a:rPr lang="en-US" b="1" dirty="0">
                <a:solidFill>
                  <a:srgbClr val="FF0000"/>
                </a:solidFill>
                <a:latin typeface="Verdana"/>
                <a:ea typeface="Verdana"/>
                <a:cs typeface="Verdana"/>
                <a:sym typeface="Verdana"/>
              </a:rPr>
              <a:t>();</a:t>
            </a:r>
          </a:p>
          <a:p>
            <a:pPr lvl="0" rtl="0">
              <a:lnSpc>
                <a:spcPct val="115000"/>
              </a:lnSpc>
              <a:spcBef>
                <a:spcPts val="0"/>
              </a:spcBef>
              <a:buNone/>
            </a:pPr>
            <a:endParaRPr dirty="0">
              <a:solidFill>
                <a:srgbClr val="CC0000"/>
              </a:solidFill>
              <a:latin typeface="Verdana"/>
              <a:ea typeface="Verdana"/>
              <a:cs typeface="Verdana"/>
              <a:sym typeface="Verdana"/>
            </a:endParaRPr>
          </a:p>
          <a:p>
            <a:pPr lvl="0" rtl="0">
              <a:lnSpc>
                <a:spcPct val="115000"/>
              </a:lnSpc>
              <a:spcBef>
                <a:spcPts val="0"/>
              </a:spcBef>
              <a:buNone/>
            </a:pPr>
            <a:r>
              <a:rPr lang="en-US" dirty="0" smtClean="0">
                <a:solidFill>
                  <a:schemeClr val="dk1"/>
                </a:solidFill>
                <a:latin typeface="Verdana"/>
                <a:ea typeface="Verdana"/>
                <a:cs typeface="Verdana"/>
                <a:sym typeface="Verdana"/>
              </a:rPr>
              <a:t> </a:t>
            </a:r>
            <a:r>
              <a:rPr lang="en-US" dirty="0" err="1" smtClean="0">
                <a:solidFill>
                  <a:schemeClr val="dk1"/>
                </a:solidFill>
                <a:latin typeface="Verdana"/>
                <a:ea typeface="Verdana"/>
                <a:cs typeface="Verdana"/>
                <a:sym typeface="Verdana"/>
              </a:rPr>
              <a:t>assertTrue</a:t>
            </a:r>
            <a:r>
              <a:rPr lang="en-US" dirty="0" smtClean="0">
                <a:solidFill>
                  <a:schemeClr val="dk1"/>
                </a:solidFill>
                <a:latin typeface="Verdana"/>
                <a:ea typeface="Verdana"/>
                <a:cs typeface="Verdana"/>
                <a:sym typeface="Verdana"/>
              </a:rPr>
              <a:t>(</a:t>
            </a:r>
            <a:r>
              <a:rPr lang="en-US" dirty="0" err="1" smtClean="0">
                <a:solidFill>
                  <a:schemeClr val="dk1"/>
                </a:solidFill>
                <a:latin typeface="Verdana"/>
                <a:ea typeface="Verdana"/>
                <a:cs typeface="Verdana"/>
                <a:sym typeface="Verdana"/>
              </a:rPr>
              <a:t>s.equals</a:t>
            </a:r>
            <a:r>
              <a:rPr lang="en-US" dirty="0" smtClean="0">
                <a:solidFill>
                  <a:schemeClr val="dk1"/>
                </a:solidFill>
                <a:latin typeface="Verdana"/>
                <a:ea typeface="Verdana"/>
                <a:cs typeface="Verdana"/>
                <a:sym typeface="Verdana"/>
              </a:rPr>
              <a:t>(s</a:t>
            </a:r>
            <a:r>
              <a:rPr lang="en-US" dirty="0">
                <a:solidFill>
                  <a:schemeClr val="dk1"/>
                </a:solidFill>
                <a:latin typeface="Verdana"/>
                <a:ea typeface="Verdana"/>
                <a:cs typeface="Verdana"/>
                <a:sym typeface="Verdana"/>
              </a:rPr>
              <a:t>));</a:t>
            </a:r>
          </a:p>
        </p:txBody>
      </p:sp>
      <p:sp>
        <p:nvSpPr>
          <p:cNvPr id="5" name="Shape 782"/>
          <p:cNvSpPr txBox="1"/>
          <p:nvPr/>
        </p:nvSpPr>
        <p:spPr>
          <a:xfrm>
            <a:off x="890587" y="4786312"/>
            <a:ext cx="3309938" cy="1758437"/>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None/>
            </a:pPr>
            <a:r>
              <a:rPr lang="en-US" dirty="0" smtClean="0">
                <a:solidFill>
                  <a:schemeClr val="dk1"/>
                </a:solidFill>
                <a:latin typeface="Verdana"/>
                <a:ea typeface="Verdana"/>
                <a:cs typeface="Verdana"/>
                <a:sym typeface="Verdana"/>
              </a:rPr>
              <a:t> Set </a:t>
            </a:r>
            <a:r>
              <a:rPr lang="en-US" dirty="0">
                <a:solidFill>
                  <a:schemeClr val="dk1"/>
                </a:solidFill>
                <a:latin typeface="Verdana"/>
                <a:ea typeface="Verdana"/>
                <a:cs typeface="Verdana"/>
                <a:sym typeface="Verdana"/>
              </a:rPr>
              <a:t>s = new </a:t>
            </a:r>
            <a:r>
              <a:rPr lang="en-US" dirty="0" err="1">
                <a:solidFill>
                  <a:schemeClr val="dk1"/>
                </a:solidFill>
                <a:latin typeface="Verdana"/>
                <a:ea typeface="Verdana"/>
                <a:cs typeface="Verdana"/>
                <a:sym typeface="Verdana"/>
              </a:rPr>
              <a:t>HashSet</a:t>
            </a:r>
            <a:r>
              <a:rPr lang="en-US" dirty="0">
                <a:solidFill>
                  <a:schemeClr val="dk1"/>
                </a:solidFill>
                <a:latin typeface="Verdana"/>
                <a:ea typeface="Verdana"/>
                <a:cs typeface="Verdana"/>
                <a:sym typeface="Verdana"/>
              </a:rPr>
              <a:t>();</a:t>
            </a:r>
          </a:p>
          <a:p>
            <a:pPr lvl="0" rtl="0">
              <a:lnSpc>
                <a:spcPct val="115000"/>
              </a:lnSpc>
              <a:spcBef>
                <a:spcPts val="0"/>
              </a:spcBef>
              <a:buNone/>
            </a:pPr>
            <a:r>
              <a:rPr lang="en-US" dirty="0" smtClean="0">
                <a:solidFill>
                  <a:schemeClr val="dk1"/>
                </a:solidFill>
                <a:latin typeface="Verdana"/>
                <a:ea typeface="Verdana"/>
                <a:cs typeface="Verdana"/>
                <a:sym typeface="Verdana"/>
              </a:rPr>
              <a:t> </a:t>
            </a:r>
            <a:r>
              <a:rPr lang="en-US" dirty="0" err="1" smtClean="0">
                <a:solidFill>
                  <a:schemeClr val="dk1"/>
                </a:solidFill>
                <a:latin typeface="Verdana"/>
                <a:ea typeface="Verdana"/>
                <a:cs typeface="Verdana"/>
                <a:sym typeface="Verdana"/>
              </a:rPr>
              <a:t>s.add</a:t>
            </a:r>
            <a:r>
              <a:rPr lang="en-US" dirty="0">
                <a:solidFill>
                  <a:schemeClr val="dk1"/>
                </a:solidFill>
                <a:latin typeface="Verdana"/>
                <a:ea typeface="Verdana"/>
                <a:cs typeface="Verdana"/>
                <a:sym typeface="Verdana"/>
              </a:rPr>
              <a:t>(“hi</a:t>
            </a:r>
            <a:r>
              <a:rPr lang="en-US" dirty="0" smtClean="0">
                <a:solidFill>
                  <a:schemeClr val="dk1"/>
                </a:solidFill>
                <a:latin typeface="Verdana"/>
                <a:ea typeface="Verdana"/>
                <a:cs typeface="Verdana"/>
                <a:sym typeface="Verdana"/>
              </a:rPr>
              <a:t>”);</a:t>
            </a:r>
          </a:p>
          <a:p>
            <a:pPr lvl="0" rtl="0">
              <a:lnSpc>
                <a:spcPct val="115000"/>
              </a:lnSpc>
              <a:spcBef>
                <a:spcPts val="0"/>
              </a:spcBef>
              <a:buNone/>
            </a:pPr>
            <a:endParaRPr lang="en-US" dirty="0">
              <a:solidFill>
                <a:schemeClr val="dk1"/>
              </a:solidFill>
              <a:latin typeface="Verdana"/>
              <a:ea typeface="Verdana"/>
              <a:cs typeface="Verdana"/>
              <a:sym typeface="Verdana"/>
            </a:endParaRPr>
          </a:p>
          <a:p>
            <a:pPr lvl="0" rtl="0">
              <a:lnSpc>
                <a:spcPct val="115000"/>
              </a:lnSpc>
              <a:spcBef>
                <a:spcPts val="0"/>
              </a:spcBef>
              <a:buNone/>
            </a:pPr>
            <a:r>
              <a:rPr lang="en-US" dirty="0" smtClean="0">
                <a:solidFill>
                  <a:srgbClr val="CC0000"/>
                </a:solidFill>
                <a:latin typeface="Verdana"/>
                <a:ea typeface="Verdana"/>
                <a:cs typeface="Verdana"/>
                <a:sym typeface="Verdana"/>
              </a:rPr>
              <a:t/>
            </a:r>
            <a:br>
              <a:rPr lang="en-US" dirty="0" smtClean="0">
                <a:solidFill>
                  <a:srgbClr val="CC0000"/>
                </a:solidFill>
                <a:latin typeface="Verdana"/>
                <a:ea typeface="Verdana"/>
                <a:cs typeface="Verdana"/>
                <a:sym typeface="Verdana"/>
              </a:rPr>
            </a:br>
            <a:r>
              <a:rPr lang="en-US" dirty="0" smtClean="0">
                <a:solidFill>
                  <a:schemeClr val="dk1"/>
                </a:solidFill>
                <a:latin typeface="Verdana"/>
                <a:ea typeface="Verdana"/>
                <a:cs typeface="Verdana"/>
                <a:sym typeface="Verdana"/>
              </a:rPr>
              <a:t> </a:t>
            </a:r>
            <a:r>
              <a:rPr lang="en-US" dirty="0" err="1" smtClean="0">
                <a:solidFill>
                  <a:schemeClr val="dk1"/>
                </a:solidFill>
                <a:latin typeface="Verdana"/>
                <a:ea typeface="Verdana"/>
                <a:cs typeface="Verdana"/>
                <a:sym typeface="Verdana"/>
              </a:rPr>
              <a:t>assertTrue</a:t>
            </a:r>
            <a:r>
              <a:rPr lang="en-US" dirty="0" smtClean="0">
                <a:solidFill>
                  <a:schemeClr val="dk1"/>
                </a:solidFill>
                <a:latin typeface="Verdana"/>
                <a:ea typeface="Verdana"/>
                <a:cs typeface="Verdana"/>
                <a:sym typeface="Verdana"/>
              </a:rPr>
              <a:t>(</a:t>
            </a:r>
            <a:r>
              <a:rPr lang="en-US" dirty="0" err="1" smtClean="0">
                <a:solidFill>
                  <a:schemeClr val="dk1"/>
                </a:solidFill>
                <a:latin typeface="Verdana"/>
                <a:ea typeface="Verdana"/>
                <a:cs typeface="Verdana"/>
                <a:sym typeface="Verdana"/>
              </a:rPr>
              <a:t>s.equals</a:t>
            </a:r>
            <a:r>
              <a:rPr lang="en-US" dirty="0" smtClean="0">
                <a:solidFill>
                  <a:schemeClr val="dk1"/>
                </a:solidFill>
                <a:latin typeface="Verdana"/>
                <a:ea typeface="Verdana"/>
                <a:cs typeface="Verdana"/>
                <a:sym typeface="Verdana"/>
              </a:rPr>
              <a:t>(s</a:t>
            </a:r>
            <a:r>
              <a:rPr lang="en-US" dirty="0">
                <a:solidFill>
                  <a:schemeClr val="dk1"/>
                </a:solidFill>
                <a:latin typeface="Verdana"/>
                <a:ea typeface="Verdana"/>
                <a:cs typeface="Verdana"/>
                <a:sym typeface="Verdana"/>
              </a:rPr>
              <a:t>));</a:t>
            </a:r>
          </a:p>
        </p:txBody>
      </p:sp>
    </p:spTree>
    <p:extLst>
      <p:ext uri="{BB962C8B-B14F-4D97-AF65-F5344CB8AC3E}">
        <p14:creationId xmlns:p14="http://schemas.microsoft.com/office/powerpoint/2010/main" val="4794248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Calibri Regular" charset="0"/>
                <a:cs typeface="Calibri Regular" charset="0"/>
                <a:sym typeface="Shadows Into Light"/>
              </a:rPr>
              <a:t>The Problem</a:t>
            </a:r>
            <a:endParaRPr lang="en-US" dirty="0"/>
          </a:p>
        </p:txBody>
      </p:sp>
      <p:sp>
        <p:nvSpPr>
          <p:cNvPr id="4" name="Content Placeholder 3"/>
          <p:cNvSpPr>
            <a:spLocks noGrp="1"/>
          </p:cNvSpPr>
          <p:nvPr>
            <p:ph idx="1"/>
          </p:nvPr>
        </p:nvSpPr>
        <p:spPr>
          <a:xfrm>
            <a:off x="365760" y="1600200"/>
            <a:ext cx="8503920" cy="4525963"/>
          </a:xfrm>
        </p:spPr>
        <p:txBody>
          <a:bodyPr>
            <a:normAutofit/>
          </a:bodyPr>
          <a:lstStyle/>
          <a:p>
            <a:r>
              <a:rPr lang="en-US" dirty="0"/>
              <a:t>There are </a:t>
            </a:r>
            <a:r>
              <a:rPr lang="en-US" dirty="0">
                <a:solidFill>
                  <a:schemeClr val="accent6">
                    <a:lumMod val="75000"/>
                  </a:schemeClr>
                </a:solidFill>
              </a:rPr>
              <a:t>infinitely</a:t>
            </a:r>
            <a:r>
              <a:rPr lang="en-US" dirty="0"/>
              <a:t> many tests</a:t>
            </a:r>
          </a:p>
          <a:p>
            <a:pPr lvl="1"/>
            <a:r>
              <a:rPr lang="en-US" dirty="0"/>
              <a:t>Which finite subset should we choose?</a:t>
            </a:r>
          </a:p>
          <a:p>
            <a:endParaRPr lang="en-US" dirty="0"/>
          </a:p>
          <a:p>
            <a:r>
              <a:rPr lang="en-US" dirty="0"/>
              <a:t>And even </a:t>
            </a:r>
            <a:r>
              <a:rPr lang="en-US" dirty="0">
                <a:solidFill>
                  <a:schemeClr val="accent6">
                    <a:lumMod val="75000"/>
                  </a:schemeClr>
                </a:solidFill>
              </a:rPr>
              <a:t>finite</a:t>
            </a:r>
            <a:r>
              <a:rPr lang="en-US" dirty="0"/>
              <a:t> subsets can be huge</a:t>
            </a:r>
            <a:br>
              <a:rPr lang="en-US" dirty="0"/>
            </a:br>
            <a:endParaRPr lang="en-US" dirty="0"/>
          </a:p>
          <a:p>
            <a:r>
              <a:rPr lang="en-US" dirty="0"/>
              <a:t>Need a subset which is:</a:t>
            </a:r>
          </a:p>
          <a:p>
            <a:pPr lvl="1"/>
            <a:r>
              <a:rPr lang="en-US" dirty="0">
                <a:solidFill>
                  <a:srgbClr val="7030A0"/>
                </a:solidFill>
              </a:rPr>
              <a:t>concise</a:t>
            </a:r>
            <a:r>
              <a:rPr lang="en-US" dirty="0"/>
              <a:t>: Avoids </a:t>
            </a:r>
            <a:r>
              <a:rPr lang="en-US" dirty="0">
                <a:solidFill>
                  <a:srgbClr val="7030A0"/>
                </a:solidFill>
              </a:rPr>
              <a:t>illegal</a:t>
            </a:r>
            <a:r>
              <a:rPr lang="en-US" dirty="0">
                <a:solidFill>
                  <a:schemeClr val="accent5">
                    <a:lumMod val="50000"/>
                  </a:schemeClr>
                </a:solidFill>
              </a:rPr>
              <a:t> </a:t>
            </a:r>
            <a:r>
              <a:rPr lang="en-US" dirty="0"/>
              <a:t>and </a:t>
            </a:r>
            <a:r>
              <a:rPr lang="en-US" dirty="0">
                <a:solidFill>
                  <a:srgbClr val="7030A0"/>
                </a:solidFill>
              </a:rPr>
              <a:t>redundant</a:t>
            </a:r>
            <a:r>
              <a:rPr lang="en-US" dirty="0"/>
              <a:t> tests </a:t>
            </a:r>
          </a:p>
          <a:p>
            <a:pPr lvl="1"/>
            <a:r>
              <a:rPr lang="en-US" dirty="0">
                <a:solidFill>
                  <a:srgbClr val="7030A0"/>
                </a:solidFill>
              </a:rPr>
              <a:t>diverse</a:t>
            </a:r>
            <a:r>
              <a:rPr lang="en-US" dirty="0"/>
              <a:t>: Gives </a:t>
            </a:r>
            <a:r>
              <a:rPr lang="en-US" dirty="0">
                <a:solidFill>
                  <a:schemeClr val="accent6">
                    <a:lumMod val="75000"/>
                  </a:schemeClr>
                </a:solidFill>
              </a:rPr>
              <a:t>good coverage</a:t>
            </a:r>
          </a:p>
        </p:txBody>
      </p:sp>
    </p:spTree>
    <p:extLst>
      <p:ext uri="{BB962C8B-B14F-4D97-AF65-F5344CB8AC3E}">
        <p14:creationId xmlns:p14="http://schemas.microsoft.com/office/powerpoint/2010/main" val="5919574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Errors Found by </a:t>
            </a:r>
            <a:r>
              <a:rPr lang="en-US" dirty="0" err="1"/>
              <a:t>Randoop</a:t>
            </a:r>
            <a:endParaRPr lang="en-US" dirty="0"/>
          </a:p>
        </p:txBody>
      </p:sp>
      <p:sp>
        <p:nvSpPr>
          <p:cNvPr id="3" name="Content Placeholder 2"/>
          <p:cNvSpPr>
            <a:spLocks noGrp="1"/>
          </p:cNvSpPr>
          <p:nvPr>
            <p:ph idx="1"/>
          </p:nvPr>
        </p:nvSpPr>
        <p:spPr>
          <a:xfrm>
            <a:off x="428624" y="1728791"/>
            <a:ext cx="8343900" cy="4100511"/>
          </a:xfrm>
        </p:spPr>
        <p:txBody>
          <a:bodyPr>
            <a:normAutofit fontScale="70000" lnSpcReduction="20000"/>
          </a:bodyPr>
          <a:lstStyle/>
          <a:p>
            <a:r>
              <a:rPr lang="en-US" dirty="0"/>
              <a:t>JDK containers have 4 methods that violate </a:t>
            </a:r>
            <a:r>
              <a:rPr lang="en-US" dirty="0" err="1">
                <a:latin typeface="Consolas" charset="0"/>
                <a:ea typeface="Consolas" charset="0"/>
                <a:cs typeface="Consolas" charset="0"/>
              </a:rPr>
              <a:t>o.equals</a:t>
            </a:r>
            <a:r>
              <a:rPr lang="en-US" dirty="0">
                <a:latin typeface="Consolas" charset="0"/>
                <a:ea typeface="Consolas" charset="0"/>
                <a:cs typeface="Consolas" charset="0"/>
              </a:rPr>
              <a:t>(o)</a:t>
            </a:r>
            <a:r>
              <a:rPr lang="en-US" dirty="0"/>
              <a:t> contract</a:t>
            </a:r>
            <a:br>
              <a:rPr lang="en-US" dirty="0"/>
            </a:br>
            <a:endParaRPr lang="en-US" dirty="0"/>
          </a:p>
          <a:p>
            <a:r>
              <a:rPr lang="en-US" dirty="0" err="1"/>
              <a:t>Javax.xml</a:t>
            </a:r>
            <a:r>
              <a:rPr lang="en-US" dirty="0"/>
              <a:t> creates objects that cause </a:t>
            </a:r>
            <a:r>
              <a:rPr lang="en-US" dirty="0" err="1">
                <a:latin typeface="Consolas" charset="0"/>
                <a:ea typeface="Consolas" charset="0"/>
                <a:cs typeface="Consolas" charset="0"/>
              </a:rPr>
              <a:t>hashCode</a:t>
            </a:r>
            <a:r>
              <a:rPr lang="en-US" dirty="0"/>
              <a:t> and </a:t>
            </a:r>
            <a:r>
              <a:rPr lang="en-US" dirty="0" err="1">
                <a:latin typeface="Consolas" charset="0"/>
                <a:ea typeface="Consolas" charset="0"/>
                <a:cs typeface="Consolas" charset="0"/>
              </a:rPr>
              <a:t>toString</a:t>
            </a:r>
            <a:r>
              <a:rPr lang="en-US" dirty="0"/>
              <a:t> to crash, even though objects are well-formed XML constructs</a:t>
            </a:r>
            <a:br>
              <a:rPr lang="en-US" dirty="0"/>
            </a:br>
            <a:endParaRPr lang="en-US" dirty="0"/>
          </a:p>
          <a:p>
            <a:r>
              <a:rPr lang="en-US" dirty="0"/>
              <a:t>Apache libraries have constructors that leave fields unset, leading to </a:t>
            </a:r>
            <a:r>
              <a:rPr lang="en-US" dirty="0" smtClean="0"/>
              <a:t>NPE on </a:t>
            </a:r>
            <a:r>
              <a:rPr lang="en-US" dirty="0"/>
              <a:t>calls of </a:t>
            </a:r>
            <a:r>
              <a:rPr lang="en-US" dirty="0">
                <a:latin typeface="Consolas" charset="0"/>
                <a:ea typeface="Consolas" charset="0"/>
                <a:cs typeface="Consolas" charset="0"/>
              </a:rPr>
              <a:t>equals</a:t>
            </a:r>
            <a:r>
              <a:rPr lang="en-US" dirty="0"/>
              <a:t>, </a:t>
            </a:r>
            <a:r>
              <a:rPr lang="en-US" dirty="0" err="1">
                <a:latin typeface="Consolas" charset="0"/>
                <a:ea typeface="Consolas" charset="0"/>
                <a:cs typeface="Consolas" charset="0"/>
              </a:rPr>
              <a:t>hashCode</a:t>
            </a:r>
            <a:r>
              <a:rPr lang="en-US" dirty="0"/>
              <a:t>, and </a:t>
            </a:r>
            <a:r>
              <a:rPr lang="en-US" dirty="0" err="1">
                <a:latin typeface="Consolas" charset="0"/>
                <a:ea typeface="Consolas" charset="0"/>
                <a:cs typeface="Consolas" charset="0"/>
              </a:rPr>
              <a:t>toString</a:t>
            </a:r>
            <a:r>
              <a:rPr lang="en-US" dirty="0"/>
              <a:t/>
            </a:r>
            <a:br>
              <a:rPr lang="en-US" dirty="0"/>
            </a:br>
            <a:endParaRPr lang="en-US" dirty="0"/>
          </a:p>
          <a:p>
            <a:r>
              <a:rPr lang="en-US" dirty="0" err="1"/>
              <a:t>.Net</a:t>
            </a:r>
            <a:r>
              <a:rPr lang="en-US" dirty="0"/>
              <a:t> framework has at least 175 methods that throw an exception </a:t>
            </a:r>
            <a:r>
              <a:rPr lang="en-US" dirty="0" smtClean="0"/>
              <a:t>forbidden by </a:t>
            </a:r>
            <a:r>
              <a:rPr lang="en-US" dirty="0"/>
              <a:t>the library specification (NPE, out-of-bounds, or illegal state exception)</a:t>
            </a:r>
            <a:br>
              <a:rPr lang="en-US" dirty="0"/>
            </a:br>
            <a:endParaRPr lang="en-US" dirty="0"/>
          </a:p>
          <a:p>
            <a:r>
              <a:rPr lang="en-US" dirty="0" err="1"/>
              <a:t>.Net</a:t>
            </a:r>
            <a:r>
              <a:rPr lang="en-US" dirty="0"/>
              <a:t> framework has 8 methods that violate </a:t>
            </a:r>
            <a:r>
              <a:rPr lang="en-US" dirty="0" err="1">
                <a:latin typeface="Consolas" charset="0"/>
                <a:ea typeface="Consolas" charset="0"/>
                <a:cs typeface="Consolas" charset="0"/>
              </a:rPr>
              <a:t>o.equals</a:t>
            </a:r>
            <a:r>
              <a:rPr lang="en-US" dirty="0">
                <a:latin typeface="Consolas" charset="0"/>
                <a:ea typeface="Consolas" charset="0"/>
                <a:cs typeface="Consolas" charset="0"/>
              </a:rPr>
              <a:t>(o) </a:t>
            </a:r>
            <a:r>
              <a:rPr lang="en-US" dirty="0" smtClean="0"/>
              <a:t>contract</a:t>
            </a:r>
            <a:endParaRPr lang="en-US" dirty="0"/>
          </a:p>
        </p:txBody>
      </p:sp>
    </p:spTree>
    <p:extLst>
      <p:ext uri="{BB962C8B-B14F-4D97-AF65-F5344CB8AC3E}">
        <p14:creationId xmlns:p14="http://schemas.microsoft.com/office/powerpoint/2010/main" val="122032973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QUIZ: </a:t>
            </a:r>
            <a:r>
              <a:rPr lang="en-US" dirty="0" err="1"/>
              <a:t>Randoop</a:t>
            </a:r>
            <a:r>
              <a:rPr lang="en-US" dirty="0"/>
              <a:t> Test Generation (Part 1)</a:t>
            </a:r>
          </a:p>
        </p:txBody>
      </p:sp>
      <p:sp>
        <p:nvSpPr>
          <p:cNvPr id="10" name="Shape 796"/>
          <p:cNvSpPr txBox="1"/>
          <p:nvPr/>
        </p:nvSpPr>
        <p:spPr>
          <a:xfrm>
            <a:off x="5514969" y="1600201"/>
            <a:ext cx="3271844" cy="2658664"/>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lnSpc>
                <a:spcPct val="100000"/>
              </a:lnSpc>
              <a:spcBef>
                <a:spcPts val="0"/>
              </a:spcBef>
              <a:buClr>
                <a:schemeClr val="dk1"/>
              </a:buClr>
              <a:buFont typeface="Arial"/>
              <a:buNone/>
            </a:pPr>
            <a:r>
              <a:rPr lang="en-US" sz="1500" dirty="0">
                <a:latin typeface="Consolas"/>
                <a:ea typeface="Consolas"/>
                <a:cs typeface="Consolas"/>
                <a:sym typeface="Consolas"/>
              </a:rPr>
              <a:t>class </a:t>
            </a:r>
            <a:r>
              <a:rPr lang="en-US" sz="1500" dirty="0" err="1">
                <a:latin typeface="Consolas"/>
                <a:ea typeface="Consolas"/>
                <a:cs typeface="Consolas"/>
                <a:sym typeface="Consolas"/>
              </a:rPr>
              <a:t>BinaryTree</a:t>
            </a:r>
            <a:r>
              <a:rPr lang="en-US" sz="1500"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Node root;</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r>
              <a:rPr lang="en-US" sz="1500" b="1" dirty="0">
                <a:latin typeface="Consolas"/>
                <a:ea typeface="Consolas"/>
                <a:cs typeface="Consolas"/>
                <a:sym typeface="Consolas"/>
              </a:rPr>
              <a:t>public </a:t>
            </a:r>
            <a:r>
              <a:rPr lang="en-US" sz="1500" b="1" dirty="0" err="1">
                <a:latin typeface="Consolas"/>
                <a:ea typeface="Consolas"/>
                <a:cs typeface="Consolas"/>
                <a:sym typeface="Consolas"/>
              </a:rPr>
              <a:t>BinaryTree</a:t>
            </a:r>
            <a:r>
              <a:rPr lang="en-US" sz="1500" b="1" dirty="0">
                <a:latin typeface="Consolas"/>
                <a:ea typeface="Consolas"/>
                <a:cs typeface="Consolas"/>
                <a:sym typeface="Consolas"/>
              </a:rPr>
              <a:t>(Node r)</a:t>
            </a:r>
            <a:r>
              <a:rPr lang="en-US" sz="1500" dirty="0">
                <a:latin typeface="Consolas"/>
                <a:ea typeface="Consolas"/>
                <a:cs typeface="Consolas"/>
                <a:sym typeface="Consolas"/>
              </a:rPr>
              <a:t> {</a:t>
            </a:r>
            <a:br>
              <a:rPr lang="en-US" sz="1500" dirty="0">
                <a:latin typeface="Consolas"/>
                <a:ea typeface="Consolas"/>
                <a:cs typeface="Consolas"/>
                <a:sym typeface="Consolas"/>
              </a:rPr>
            </a:br>
            <a:r>
              <a:rPr lang="en-US" sz="1500" dirty="0">
                <a:latin typeface="Consolas"/>
                <a:ea typeface="Consolas"/>
                <a:cs typeface="Consolas"/>
                <a:sym typeface="Consolas"/>
              </a:rPr>
              <a:t>     root = r;</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r>
              <a:rPr lang="en-US" sz="1500" b="1" dirty="0">
                <a:solidFill>
                  <a:srgbClr val="0000FF"/>
                </a:solidFill>
                <a:latin typeface="Consolas"/>
                <a:ea typeface="Consolas"/>
                <a:cs typeface="Consolas"/>
                <a:sym typeface="Consolas"/>
              </a:rPr>
              <a:t>assert</a:t>
            </a:r>
            <a:r>
              <a:rPr lang="en-US" sz="1500" dirty="0">
                <a:latin typeface="Consolas"/>
                <a:ea typeface="Consolas"/>
                <a:cs typeface="Consolas"/>
                <a:sym typeface="Consolas"/>
              </a:rPr>
              <a:t>(</a:t>
            </a:r>
            <a:r>
              <a:rPr lang="en-US" sz="1500" dirty="0" err="1">
                <a:latin typeface="Consolas"/>
                <a:ea typeface="Consolas"/>
                <a:cs typeface="Consolas"/>
                <a:sym typeface="Consolas"/>
              </a:rPr>
              <a:t>repOk</a:t>
            </a:r>
            <a:r>
              <a:rPr lang="en-US" sz="1500" dirty="0">
                <a:latin typeface="Consolas"/>
                <a:ea typeface="Consolas"/>
                <a:cs typeface="Consolas"/>
                <a:sym typeface="Consolas"/>
              </a:rPr>
              <a:t>(this));</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r>
              <a:rPr lang="en-US" sz="1500" b="1" dirty="0">
                <a:latin typeface="Consolas"/>
                <a:ea typeface="Consolas"/>
                <a:cs typeface="Consolas"/>
                <a:sym typeface="Consolas"/>
              </a:rPr>
              <a:t>public Node </a:t>
            </a:r>
            <a:r>
              <a:rPr lang="en-US" sz="1500" b="1" dirty="0" err="1">
                <a:latin typeface="Consolas"/>
                <a:ea typeface="Consolas"/>
                <a:cs typeface="Consolas"/>
                <a:sym typeface="Consolas"/>
              </a:rPr>
              <a:t>removeRoot</a:t>
            </a:r>
            <a:r>
              <a:rPr lang="en-US" sz="1500" b="1" dirty="0">
                <a:latin typeface="Consolas"/>
                <a:ea typeface="Consolas"/>
                <a:cs typeface="Consolas"/>
                <a:sym typeface="Consolas"/>
              </a:rPr>
              <a:t>()</a:t>
            </a:r>
            <a:r>
              <a:rPr lang="en-US" sz="1500" dirty="0">
                <a:latin typeface="Consolas"/>
                <a:ea typeface="Consolas"/>
                <a:cs typeface="Consolas"/>
                <a:sym typeface="Consolas"/>
              </a:rPr>
              <a:t> {</a:t>
            </a:r>
            <a:br>
              <a:rPr lang="en-US" sz="1500" dirty="0">
                <a:latin typeface="Consolas"/>
                <a:ea typeface="Consolas"/>
                <a:cs typeface="Consolas"/>
                <a:sym typeface="Consolas"/>
              </a:rPr>
            </a:br>
            <a:r>
              <a:rPr lang="en-US" sz="1500" dirty="0">
                <a:latin typeface="Consolas"/>
                <a:ea typeface="Consolas"/>
                <a:cs typeface="Consolas"/>
                <a:sym typeface="Consolas"/>
              </a:rPr>
              <a:t>     </a:t>
            </a:r>
            <a:r>
              <a:rPr lang="en-US" sz="1500" b="1" dirty="0">
                <a:solidFill>
                  <a:srgbClr val="0000FF"/>
                </a:solidFill>
                <a:latin typeface="Consolas"/>
                <a:ea typeface="Consolas"/>
                <a:cs typeface="Consolas"/>
                <a:sym typeface="Consolas"/>
              </a:rPr>
              <a:t>assert</a:t>
            </a:r>
            <a:r>
              <a:rPr lang="en-US" sz="1500" dirty="0">
                <a:latin typeface="Consolas"/>
                <a:ea typeface="Consolas"/>
                <a:cs typeface="Consolas"/>
                <a:sym typeface="Consolas"/>
              </a:rPr>
              <a:t>(root != null);</a:t>
            </a:r>
            <a:br>
              <a:rPr lang="en-US" sz="1500" dirty="0">
                <a:latin typeface="Consolas"/>
                <a:ea typeface="Consolas"/>
                <a:cs typeface="Consolas"/>
                <a:sym typeface="Consolas"/>
              </a:rPr>
            </a:br>
            <a:r>
              <a:rPr lang="en-US" sz="1500"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  </a:t>
            </a:r>
            <a:br>
              <a:rPr lang="en-US" sz="1500" dirty="0">
                <a:latin typeface="Consolas"/>
                <a:ea typeface="Consolas"/>
                <a:cs typeface="Consolas"/>
                <a:sym typeface="Consolas"/>
              </a:rPr>
            </a:br>
            <a:r>
              <a:rPr lang="en-US" sz="1500" dirty="0">
                <a:latin typeface="Consolas"/>
                <a:ea typeface="Consolas"/>
                <a:cs typeface="Consolas"/>
                <a:sym typeface="Consolas"/>
              </a:rPr>
              <a:t>}</a:t>
            </a:r>
          </a:p>
        </p:txBody>
      </p:sp>
      <p:sp>
        <p:nvSpPr>
          <p:cNvPr id="11" name="Shape 797"/>
          <p:cNvSpPr txBox="1"/>
          <p:nvPr/>
        </p:nvSpPr>
        <p:spPr>
          <a:xfrm>
            <a:off x="5514969" y="4258864"/>
            <a:ext cx="3271845" cy="2314461"/>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sz="1500" dirty="0">
                <a:solidFill>
                  <a:schemeClr val="dk1"/>
                </a:solidFill>
                <a:latin typeface="Consolas"/>
                <a:ea typeface="Consolas"/>
                <a:cs typeface="Consolas"/>
                <a:sym typeface="Consolas"/>
              </a:rPr>
              <a:t>class Node {</a:t>
            </a:r>
          </a:p>
          <a:p>
            <a:pPr lvl="0" rtl="0">
              <a:spcBef>
                <a:spcPts val="0"/>
              </a:spcBef>
              <a:buNone/>
            </a:pPr>
            <a:r>
              <a:rPr lang="en-US" sz="1500" dirty="0">
                <a:solidFill>
                  <a:schemeClr val="dk1"/>
                </a:solidFill>
                <a:latin typeface="Consolas"/>
                <a:ea typeface="Consolas"/>
                <a:cs typeface="Consolas"/>
                <a:sym typeface="Consolas"/>
              </a:rPr>
              <a:t>  Node left;</a:t>
            </a:r>
          </a:p>
          <a:p>
            <a:pPr lvl="0" rtl="0">
              <a:spcBef>
                <a:spcPts val="0"/>
              </a:spcBef>
              <a:buNone/>
            </a:pPr>
            <a:r>
              <a:rPr lang="en-US" sz="1500" dirty="0">
                <a:solidFill>
                  <a:schemeClr val="dk1"/>
                </a:solidFill>
                <a:latin typeface="Consolas"/>
                <a:ea typeface="Consolas"/>
                <a:cs typeface="Consolas"/>
                <a:sym typeface="Consolas"/>
              </a:rPr>
              <a:t>  Node right;</a:t>
            </a:r>
            <a:br>
              <a:rPr lang="en-US" sz="1500" dirty="0">
                <a:solidFill>
                  <a:schemeClr val="dk1"/>
                </a:solidFill>
                <a:latin typeface="Consolas"/>
                <a:ea typeface="Consolas"/>
                <a:cs typeface="Consolas"/>
                <a:sym typeface="Consolas"/>
              </a:rPr>
            </a:br>
            <a:r>
              <a:rPr lang="en-US" sz="1500" dirty="0">
                <a:solidFill>
                  <a:schemeClr val="dk1"/>
                </a:solidFill>
                <a:latin typeface="Consolas"/>
                <a:ea typeface="Consolas"/>
                <a:cs typeface="Consolas"/>
                <a:sym typeface="Consolas"/>
              </a:rPr>
              <a:t>  </a:t>
            </a:r>
            <a:r>
              <a:rPr lang="en-US" sz="1500" b="1" dirty="0">
                <a:solidFill>
                  <a:schemeClr val="dk1"/>
                </a:solidFill>
                <a:latin typeface="Consolas"/>
                <a:ea typeface="Consolas"/>
                <a:cs typeface="Consolas"/>
                <a:sym typeface="Consolas"/>
              </a:rPr>
              <a:t>public Node(Node l, Node r)</a:t>
            </a:r>
            <a:r>
              <a:rPr lang="en-US" sz="1500" dirty="0">
                <a:solidFill>
                  <a:schemeClr val="dk1"/>
                </a:solidFill>
                <a:latin typeface="Consolas"/>
                <a:ea typeface="Consolas"/>
                <a:cs typeface="Consolas"/>
                <a:sym typeface="Consolas"/>
              </a:rPr>
              <a:t> {</a:t>
            </a:r>
            <a:br>
              <a:rPr lang="en-US" sz="1500" dirty="0">
                <a:solidFill>
                  <a:schemeClr val="dk1"/>
                </a:solidFill>
                <a:latin typeface="Consolas"/>
                <a:ea typeface="Consolas"/>
                <a:cs typeface="Consolas"/>
                <a:sym typeface="Consolas"/>
              </a:rPr>
            </a:br>
            <a:r>
              <a:rPr lang="en-US" sz="1500" dirty="0">
                <a:solidFill>
                  <a:schemeClr val="dk1"/>
                </a:solidFill>
                <a:latin typeface="Consolas"/>
                <a:ea typeface="Consolas"/>
                <a:cs typeface="Consolas"/>
                <a:sym typeface="Consolas"/>
              </a:rPr>
              <a:t>     left = l;</a:t>
            </a:r>
          </a:p>
          <a:p>
            <a:pPr lvl="0" rtl="0">
              <a:spcBef>
                <a:spcPts val="0"/>
              </a:spcBef>
              <a:buNone/>
            </a:pPr>
            <a:r>
              <a:rPr lang="en-US" sz="1500" dirty="0">
                <a:solidFill>
                  <a:schemeClr val="dk1"/>
                </a:solidFill>
                <a:latin typeface="Consolas"/>
                <a:ea typeface="Consolas"/>
                <a:cs typeface="Consolas"/>
                <a:sym typeface="Consolas"/>
              </a:rPr>
              <a:t>     right = r;</a:t>
            </a:r>
            <a:br>
              <a:rPr lang="en-US" sz="1500" dirty="0">
                <a:solidFill>
                  <a:schemeClr val="dk1"/>
                </a:solidFill>
                <a:latin typeface="Consolas"/>
                <a:ea typeface="Consolas"/>
                <a:cs typeface="Consolas"/>
                <a:sym typeface="Consolas"/>
              </a:rPr>
            </a:br>
            <a:r>
              <a:rPr lang="en-US" sz="1500" dirty="0">
                <a:solidFill>
                  <a:schemeClr val="dk1"/>
                </a:solidFill>
                <a:latin typeface="Consolas"/>
                <a:ea typeface="Consolas"/>
                <a:cs typeface="Consolas"/>
                <a:sym typeface="Consolas"/>
              </a:rPr>
              <a:t>  }</a:t>
            </a:r>
          </a:p>
          <a:p>
            <a:pPr lvl="0" rtl="0">
              <a:spcBef>
                <a:spcPts val="0"/>
              </a:spcBef>
              <a:buNone/>
            </a:pPr>
            <a:r>
              <a:rPr lang="en-US" sz="1500" dirty="0">
                <a:solidFill>
                  <a:schemeClr val="dk1"/>
                </a:solidFill>
                <a:latin typeface="Consolas"/>
                <a:ea typeface="Consolas"/>
                <a:cs typeface="Consolas"/>
                <a:sym typeface="Consolas"/>
              </a:rPr>
              <a:t>}</a:t>
            </a:r>
          </a:p>
        </p:txBody>
      </p:sp>
      <p:sp>
        <p:nvSpPr>
          <p:cNvPr id="13" name="Shape 802"/>
          <p:cNvSpPr txBox="1"/>
          <p:nvPr/>
        </p:nvSpPr>
        <p:spPr>
          <a:xfrm>
            <a:off x="930018" y="2831281"/>
            <a:ext cx="4116199" cy="972000"/>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endParaRPr lang="en-US" sz="1400" dirty="0">
              <a:solidFill>
                <a:schemeClr val="dk1"/>
              </a:solidFill>
              <a:latin typeface="Consolas"/>
              <a:ea typeface="Consolas"/>
              <a:cs typeface="Consolas"/>
              <a:sym typeface="Consolas"/>
            </a:endParaRPr>
          </a:p>
        </p:txBody>
      </p:sp>
      <p:sp>
        <p:nvSpPr>
          <p:cNvPr id="14" name="Content Placeholder 2"/>
          <p:cNvSpPr>
            <a:spLocks noGrp="1"/>
          </p:cNvSpPr>
          <p:nvPr>
            <p:ph idx="1"/>
          </p:nvPr>
        </p:nvSpPr>
        <p:spPr>
          <a:xfrm>
            <a:off x="457200" y="1600200"/>
            <a:ext cx="5243513" cy="4973125"/>
          </a:xfrm>
        </p:spPr>
        <p:txBody>
          <a:bodyPr>
            <a:normAutofit fontScale="85000" lnSpcReduction="20000"/>
          </a:bodyPr>
          <a:lstStyle/>
          <a:p>
            <a:pPr marL="0" indent="0">
              <a:buNone/>
            </a:pPr>
            <a:r>
              <a:rPr lang="en-US" sz="2800" dirty="0"/>
              <a:t>Write the smallest sequence that </a:t>
            </a:r>
            <a:r>
              <a:rPr lang="en-US" sz="2800" dirty="0" err="1"/>
              <a:t>Randoop</a:t>
            </a:r>
            <a:r>
              <a:rPr lang="en-US" sz="2800" dirty="0"/>
              <a:t> can possibly generate </a:t>
            </a:r>
            <a:r>
              <a:rPr lang="en-US" sz="2800" dirty="0" smtClean="0"/>
              <a:t>to</a:t>
            </a:r>
            <a:br>
              <a:rPr lang="en-US" sz="2800" dirty="0" smtClean="0"/>
            </a:br>
            <a:r>
              <a:rPr lang="en-US" sz="2800" dirty="0" smtClean="0"/>
              <a:t>create </a:t>
            </a:r>
            <a:r>
              <a:rPr lang="en-US" sz="2800" dirty="0"/>
              <a:t>a valid </a:t>
            </a:r>
            <a:r>
              <a:rPr lang="en-US" sz="2800" dirty="0" err="1"/>
              <a:t>BinaryTree</a:t>
            </a:r>
            <a:r>
              <a:rPr lang="en-US" sz="2800" dirty="0"/>
              <a:t>.</a:t>
            </a:r>
            <a:br>
              <a:rPr lang="en-US" sz="2800" dirty="0"/>
            </a:br>
            <a:r>
              <a:rPr lang="en-US" dirty="0"/>
              <a:t/>
            </a:r>
            <a:br>
              <a:rPr lang="en-US" dirty="0"/>
            </a:br>
            <a:r>
              <a:rPr lang="en-US" dirty="0"/>
              <a:t/>
            </a:r>
            <a:br>
              <a:rPr lang="en-US" dirty="0"/>
            </a:br>
            <a:r>
              <a:rPr lang="en-US" dirty="0"/>
              <a:t/>
            </a:r>
            <a:br>
              <a:rPr lang="en-US" dirty="0"/>
            </a:br>
            <a:endParaRPr lang="en-US" dirty="0"/>
          </a:p>
          <a:p>
            <a:pPr marL="0" indent="0">
              <a:buNone/>
            </a:pPr>
            <a:endParaRPr lang="en-US" sz="2800" dirty="0" smtClean="0"/>
          </a:p>
          <a:p>
            <a:pPr marL="0" indent="0">
              <a:buNone/>
            </a:pPr>
            <a:r>
              <a:rPr lang="en-US" sz="2800" dirty="0" smtClean="0"/>
              <a:t>Once </a:t>
            </a:r>
            <a:r>
              <a:rPr lang="en-US" sz="2800" dirty="0"/>
              <a:t>generated, how does </a:t>
            </a:r>
            <a:r>
              <a:rPr lang="en-US" sz="2800" dirty="0" err="1"/>
              <a:t>Randoop</a:t>
            </a:r>
            <a:r>
              <a:rPr lang="en-US" sz="2800" dirty="0"/>
              <a:t> classify it</a:t>
            </a:r>
            <a:r>
              <a:rPr lang="en-US" sz="2800" dirty="0" smtClean="0"/>
              <a:t>?</a:t>
            </a:r>
          </a:p>
          <a:p>
            <a:pPr marL="0" indent="0">
              <a:buNone/>
            </a:pPr>
            <a:r>
              <a:rPr lang="en-US" sz="1050" dirty="0"/>
              <a:t/>
            </a:r>
            <a:br>
              <a:rPr lang="en-US" sz="1050" dirty="0"/>
            </a:br>
            <a:r>
              <a:rPr lang="en-US" sz="2800" dirty="0"/>
              <a:t>         Discards it as </a:t>
            </a:r>
            <a:r>
              <a:rPr lang="en-US" sz="2800" dirty="0" smtClean="0"/>
              <a:t>illegal</a:t>
            </a:r>
          </a:p>
          <a:p>
            <a:pPr marL="0" indent="0">
              <a:buNone/>
            </a:pPr>
            <a:endParaRPr lang="en-US" sz="600" dirty="0"/>
          </a:p>
          <a:p>
            <a:pPr marL="0" indent="0">
              <a:buNone/>
            </a:pPr>
            <a:r>
              <a:rPr lang="en-US" sz="2800" dirty="0" smtClean="0"/>
              <a:t>         Outputs </a:t>
            </a:r>
            <a:r>
              <a:rPr lang="en-US" sz="2800" dirty="0"/>
              <a:t>it as a bug</a:t>
            </a:r>
          </a:p>
          <a:p>
            <a:pPr marL="0" indent="0">
              <a:buNone/>
            </a:pPr>
            <a:endParaRPr lang="en-US" sz="600" dirty="0"/>
          </a:p>
          <a:p>
            <a:pPr marL="0" indent="0">
              <a:buNone/>
            </a:pPr>
            <a:r>
              <a:rPr lang="en-US" sz="2800" dirty="0"/>
              <a:t>    	 </a:t>
            </a:r>
            <a:r>
              <a:rPr lang="en-US" sz="2800" dirty="0" smtClean="0"/>
              <a:t>  </a:t>
            </a:r>
            <a:r>
              <a:rPr lang="en-US" sz="2800" dirty="0"/>
              <a:t>Adds to components for </a:t>
            </a:r>
            <a:r>
              <a:rPr lang="en-US" sz="2800" dirty="0" smtClean="0"/>
              <a:t>future</a:t>
            </a:r>
            <a:br>
              <a:rPr lang="en-US" sz="2800" dirty="0" smtClean="0"/>
            </a:br>
            <a:r>
              <a:rPr lang="en-US" sz="2800" dirty="0" smtClean="0"/>
              <a:t>         extension</a:t>
            </a:r>
            <a:endParaRPr lang="en-US" sz="2800" dirty="0"/>
          </a:p>
        </p:txBody>
      </p:sp>
      <p:sp>
        <p:nvSpPr>
          <p:cNvPr id="15" name="Shape 799"/>
          <p:cNvSpPr/>
          <p:nvPr/>
        </p:nvSpPr>
        <p:spPr>
          <a:xfrm>
            <a:off x="709519" y="5050709"/>
            <a:ext cx="220499" cy="204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 name="Shape 800"/>
          <p:cNvSpPr/>
          <p:nvPr/>
        </p:nvSpPr>
        <p:spPr>
          <a:xfrm>
            <a:off x="709519" y="5475070"/>
            <a:ext cx="220499" cy="204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801"/>
          <p:cNvSpPr/>
          <p:nvPr/>
        </p:nvSpPr>
        <p:spPr>
          <a:xfrm>
            <a:off x="709519" y="5913720"/>
            <a:ext cx="220499" cy="204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16361308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QUIZ: </a:t>
            </a:r>
            <a:r>
              <a:rPr lang="en-US" dirty="0" err="1"/>
              <a:t>Randoop</a:t>
            </a:r>
            <a:r>
              <a:rPr lang="en-US" dirty="0"/>
              <a:t> Test Generation (Part 1)</a:t>
            </a:r>
          </a:p>
        </p:txBody>
      </p:sp>
      <p:sp>
        <p:nvSpPr>
          <p:cNvPr id="3" name="Content Placeholder 2"/>
          <p:cNvSpPr>
            <a:spLocks noGrp="1"/>
          </p:cNvSpPr>
          <p:nvPr>
            <p:ph idx="1"/>
          </p:nvPr>
        </p:nvSpPr>
        <p:spPr>
          <a:xfrm>
            <a:off x="457200" y="1600200"/>
            <a:ext cx="5243513" cy="4973125"/>
          </a:xfrm>
        </p:spPr>
        <p:txBody>
          <a:bodyPr>
            <a:normAutofit fontScale="85000" lnSpcReduction="20000"/>
          </a:bodyPr>
          <a:lstStyle/>
          <a:p>
            <a:pPr marL="0" indent="0">
              <a:buNone/>
            </a:pPr>
            <a:r>
              <a:rPr lang="en-US" sz="2800" dirty="0"/>
              <a:t>Write the smallest sequence that </a:t>
            </a:r>
            <a:r>
              <a:rPr lang="en-US" sz="2800" dirty="0" err="1"/>
              <a:t>Randoop</a:t>
            </a:r>
            <a:r>
              <a:rPr lang="en-US" sz="2800" dirty="0"/>
              <a:t> can possibly generate </a:t>
            </a:r>
            <a:r>
              <a:rPr lang="en-US" sz="2800" dirty="0" smtClean="0"/>
              <a:t>to</a:t>
            </a:r>
            <a:br>
              <a:rPr lang="en-US" sz="2800" dirty="0" smtClean="0"/>
            </a:br>
            <a:r>
              <a:rPr lang="en-US" sz="2800" dirty="0" smtClean="0"/>
              <a:t>create </a:t>
            </a:r>
            <a:r>
              <a:rPr lang="en-US" sz="2800" dirty="0"/>
              <a:t>a valid </a:t>
            </a:r>
            <a:r>
              <a:rPr lang="en-US" sz="2800" dirty="0" err="1"/>
              <a:t>BinaryTree</a:t>
            </a:r>
            <a:r>
              <a:rPr lang="en-US" sz="2800" dirty="0"/>
              <a:t>.</a:t>
            </a:r>
            <a:br>
              <a:rPr lang="en-US" sz="2800" dirty="0"/>
            </a:br>
            <a:r>
              <a:rPr lang="en-US" dirty="0"/>
              <a:t/>
            </a:r>
            <a:br>
              <a:rPr lang="en-US" dirty="0"/>
            </a:br>
            <a:r>
              <a:rPr lang="en-US" dirty="0"/>
              <a:t/>
            </a:r>
            <a:br>
              <a:rPr lang="en-US" dirty="0"/>
            </a:br>
            <a:r>
              <a:rPr lang="en-US" dirty="0"/>
              <a:t/>
            </a:r>
            <a:br>
              <a:rPr lang="en-US" dirty="0"/>
            </a:br>
            <a:endParaRPr lang="en-US" dirty="0"/>
          </a:p>
          <a:p>
            <a:pPr marL="0" indent="0">
              <a:buNone/>
            </a:pPr>
            <a:endParaRPr lang="en-US" sz="2800" dirty="0" smtClean="0"/>
          </a:p>
          <a:p>
            <a:pPr marL="0" indent="0">
              <a:buNone/>
            </a:pPr>
            <a:r>
              <a:rPr lang="en-US" sz="2800" dirty="0" smtClean="0"/>
              <a:t>Once </a:t>
            </a:r>
            <a:r>
              <a:rPr lang="en-US" sz="2800" dirty="0"/>
              <a:t>generated, how does </a:t>
            </a:r>
            <a:r>
              <a:rPr lang="en-US" sz="2800" dirty="0" err="1"/>
              <a:t>Randoop</a:t>
            </a:r>
            <a:r>
              <a:rPr lang="en-US" sz="2800" dirty="0"/>
              <a:t> classify it</a:t>
            </a:r>
            <a:r>
              <a:rPr lang="en-US" sz="2800" dirty="0" smtClean="0"/>
              <a:t>?</a:t>
            </a:r>
          </a:p>
          <a:p>
            <a:pPr marL="0" indent="0">
              <a:buNone/>
            </a:pPr>
            <a:r>
              <a:rPr lang="en-US" sz="1050" dirty="0"/>
              <a:t/>
            </a:r>
            <a:br>
              <a:rPr lang="en-US" sz="1050" dirty="0"/>
            </a:br>
            <a:r>
              <a:rPr lang="en-US" sz="2800" dirty="0"/>
              <a:t>         Discards it as </a:t>
            </a:r>
            <a:r>
              <a:rPr lang="en-US" sz="2800" dirty="0" smtClean="0"/>
              <a:t>illegal</a:t>
            </a:r>
          </a:p>
          <a:p>
            <a:pPr marL="0" indent="0">
              <a:buNone/>
            </a:pPr>
            <a:endParaRPr lang="en-US" sz="600" dirty="0"/>
          </a:p>
          <a:p>
            <a:pPr marL="0" indent="0">
              <a:buNone/>
            </a:pPr>
            <a:r>
              <a:rPr lang="en-US" sz="2800" dirty="0" smtClean="0"/>
              <a:t>         Outputs </a:t>
            </a:r>
            <a:r>
              <a:rPr lang="en-US" sz="2800" dirty="0"/>
              <a:t>it as a bug</a:t>
            </a:r>
          </a:p>
          <a:p>
            <a:pPr marL="0" indent="0">
              <a:buNone/>
            </a:pPr>
            <a:endParaRPr lang="en-US" sz="600" dirty="0"/>
          </a:p>
          <a:p>
            <a:pPr marL="0" indent="0">
              <a:buNone/>
            </a:pPr>
            <a:r>
              <a:rPr lang="en-US" sz="2800" dirty="0"/>
              <a:t>    	 </a:t>
            </a:r>
            <a:r>
              <a:rPr lang="en-US" sz="2800" dirty="0" smtClean="0"/>
              <a:t>  </a:t>
            </a:r>
            <a:r>
              <a:rPr lang="en-US" sz="2800" dirty="0"/>
              <a:t>Adds to components for </a:t>
            </a:r>
            <a:r>
              <a:rPr lang="en-US" sz="2800" dirty="0" smtClean="0"/>
              <a:t>future</a:t>
            </a:r>
            <a:br>
              <a:rPr lang="en-US" sz="2800" dirty="0" smtClean="0"/>
            </a:br>
            <a:r>
              <a:rPr lang="en-US" sz="2800" dirty="0" smtClean="0"/>
              <a:t>         extension</a:t>
            </a:r>
            <a:endParaRPr lang="en-US" sz="2800" dirty="0"/>
          </a:p>
        </p:txBody>
      </p:sp>
      <p:sp>
        <p:nvSpPr>
          <p:cNvPr id="6" name="Shape 799"/>
          <p:cNvSpPr/>
          <p:nvPr/>
        </p:nvSpPr>
        <p:spPr>
          <a:xfrm>
            <a:off x="709519" y="5050709"/>
            <a:ext cx="220499" cy="204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 name="Shape 800"/>
          <p:cNvSpPr/>
          <p:nvPr/>
        </p:nvSpPr>
        <p:spPr>
          <a:xfrm>
            <a:off x="709519" y="5475070"/>
            <a:ext cx="220499" cy="204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801"/>
          <p:cNvSpPr/>
          <p:nvPr/>
        </p:nvSpPr>
        <p:spPr>
          <a:xfrm>
            <a:off x="709519" y="5913720"/>
            <a:ext cx="220499" cy="204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802"/>
          <p:cNvSpPr txBox="1"/>
          <p:nvPr/>
        </p:nvSpPr>
        <p:spPr>
          <a:xfrm>
            <a:off x="930018" y="2831281"/>
            <a:ext cx="4116199" cy="972000"/>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a:r>
              <a:rPr lang="en-US" sz="1500" dirty="0" err="1" smtClean="0">
                <a:solidFill>
                  <a:schemeClr val="dk1"/>
                </a:solidFill>
                <a:latin typeface="Consolas"/>
                <a:ea typeface="Consolas"/>
                <a:cs typeface="Consolas"/>
                <a:sym typeface="Consolas"/>
              </a:rPr>
              <a:t>BinaryTree</a:t>
            </a:r>
            <a:r>
              <a:rPr lang="en-US" sz="1500" dirty="0" smtClean="0">
                <a:solidFill>
                  <a:schemeClr val="dk1"/>
                </a:solidFill>
                <a:latin typeface="Consolas"/>
                <a:ea typeface="Consolas"/>
                <a:cs typeface="Consolas"/>
                <a:sym typeface="Consolas"/>
              </a:rPr>
              <a:t> </a:t>
            </a:r>
            <a:r>
              <a:rPr lang="en-US" sz="1500" dirty="0" err="1">
                <a:solidFill>
                  <a:schemeClr val="dk1"/>
                </a:solidFill>
                <a:latin typeface="Consolas"/>
                <a:ea typeface="Consolas"/>
                <a:cs typeface="Consolas"/>
                <a:sym typeface="Consolas"/>
              </a:rPr>
              <a:t>bt</a:t>
            </a:r>
            <a:r>
              <a:rPr lang="en-US" sz="1500" dirty="0">
                <a:solidFill>
                  <a:schemeClr val="dk1"/>
                </a:solidFill>
                <a:latin typeface="Consolas"/>
                <a:ea typeface="Consolas"/>
                <a:cs typeface="Consolas"/>
                <a:sym typeface="Consolas"/>
              </a:rPr>
              <a:t> = new </a:t>
            </a:r>
            <a:r>
              <a:rPr lang="en-US" sz="1500" dirty="0" err="1">
                <a:solidFill>
                  <a:schemeClr val="dk1"/>
                </a:solidFill>
                <a:latin typeface="Consolas"/>
                <a:ea typeface="Consolas"/>
                <a:cs typeface="Consolas"/>
                <a:sym typeface="Consolas"/>
              </a:rPr>
              <a:t>BinaryTree</a:t>
            </a:r>
            <a:r>
              <a:rPr lang="en-US" sz="1500" dirty="0">
                <a:solidFill>
                  <a:schemeClr val="dk1"/>
                </a:solidFill>
                <a:latin typeface="Consolas"/>
                <a:ea typeface="Consolas"/>
                <a:cs typeface="Consolas"/>
                <a:sym typeface="Consolas"/>
              </a:rPr>
              <a:t>(null);</a:t>
            </a:r>
          </a:p>
        </p:txBody>
      </p:sp>
      <p:sp>
        <p:nvSpPr>
          <p:cNvPr id="10" name="Shape 836"/>
          <p:cNvSpPr/>
          <p:nvPr/>
        </p:nvSpPr>
        <p:spPr>
          <a:xfrm>
            <a:off x="709519" y="5926511"/>
            <a:ext cx="220499" cy="204299"/>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Shape 796"/>
          <p:cNvSpPr txBox="1"/>
          <p:nvPr/>
        </p:nvSpPr>
        <p:spPr>
          <a:xfrm>
            <a:off x="5514969" y="1600201"/>
            <a:ext cx="3271844" cy="2658664"/>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lnSpc>
                <a:spcPct val="100000"/>
              </a:lnSpc>
              <a:spcBef>
                <a:spcPts val="0"/>
              </a:spcBef>
              <a:buClr>
                <a:schemeClr val="dk1"/>
              </a:buClr>
              <a:buFont typeface="Arial"/>
              <a:buNone/>
            </a:pPr>
            <a:r>
              <a:rPr lang="en-US" sz="1500" dirty="0">
                <a:latin typeface="Consolas"/>
                <a:ea typeface="Consolas"/>
                <a:cs typeface="Consolas"/>
                <a:sym typeface="Consolas"/>
              </a:rPr>
              <a:t>class </a:t>
            </a:r>
            <a:r>
              <a:rPr lang="en-US" sz="1500" dirty="0" err="1">
                <a:latin typeface="Consolas"/>
                <a:ea typeface="Consolas"/>
                <a:cs typeface="Consolas"/>
                <a:sym typeface="Consolas"/>
              </a:rPr>
              <a:t>BinaryTree</a:t>
            </a:r>
            <a:r>
              <a:rPr lang="en-US" sz="1500"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Node root;</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r>
              <a:rPr lang="en-US" sz="1500" b="1" dirty="0">
                <a:latin typeface="Consolas"/>
                <a:ea typeface="Consolas"/>
                <a:cs typeface="Consolas"/>
                <a:sym typeface="Consolas"/>
              </a:rPr>
              <a:t>public </a:t>
            </a:r>
            <a:r>
              <a:rPr lang="en-US" sz="1500" b="1" dirty="0" err="1">
                <a:latin typeface="Consolas"/>
                <a:ea typeface="Consolas"/>
                <a:cs typeface="Consolas"/>
                <a:sym typeface="Consolas"/>
              </a:rPr>
              <a:t>BinaryTree</a:t>
            </a:r>
            <a:r>
              <a:rPr lang="en-US" sz="1500" b="1" dirty="0">
                <a:latin typeface="Consolas"/>
                <a:ea typeface="Consolas"/>
                <a:cs typeface="Consolas"/>
                <a:sym typeface="Consolas"/>
              </a:rPr>
              <a:t>(Node r)</a:t>
            </a:r>
            <a:r>
              <a:rPr lang="en-US" sz="1500" dirty="0">
                <a:latin typeface="Consolas"/>
                <a:ea typeface="Consolas"/>
                <a:cs typeface="Consolas"/>
                <a:sym typeface="Consolas"/>
              </a:rPr>
              <a:t> {</a:t>
            </a:r>
            <a:br>
              <a:rPr lang="en-US" sz="1500" dirty="0">
                <a:latin typeface="Consolas"/>
                <a:ea typeface="Consolas"/>
                <a:cs typeface="Consolas"/>
                <a:sym typeface="Consolas"/>
              </a:rPr>
            </a:br>
            <a:r>
              <a:rPr lang="en-US" sz="1500" dirty="0">
                <a:latin typeface="Consolas"/>
                <a:ea typeface="Consolas"/>
                <a:cs typeface="Consolas"/>
                <a:sym typeface="Consolas"/>
              </a:rPr>
              <a:t>     root = r;</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r>
              <a:rPr lang="en-US" sz="1500" b="1" dirty="0">
                <a:solidFill>
                  <a:srgbClr val="0000FF"/>
                </a:solidFill>
                <a:latin typeface="Consolas"/>
                <a:ea typeface="Consolas"/>
                <a:cs typeface="Consolas"/>
                <a:sym typeface="Consolas"/>
              </a:rPr>
              <a:t>assert</a:t>
            </a:r>
            <a:r>
              <a:rPr lang="en-US" sz="1500" dirty="0">
                <a:latin typeface="Consolas"/>
                <a:ea typeface="Consolas"/>
                <a:cs typeface="Consolas"/>
                <a:sym typeface="Consolas"/>
              </a:rPr>
              <a:t>(</a:t>
            </a:r>
            <a:r>
              <a:rPr lang="en-US" sz="1500" dirty="0" err="1">
                <a:latin typeface="Consolas"/>
                <a:ea typeface="Consolas"/>
                <a:cs typeface="Consolas"/>
                <a:sym typeface="Consolas"/>
              </a:rPr>
              <a:t>repOk</a:t>
            </a:r>
            <a:r>
              <a:rPr lang="en-US" sz="1500" dirty="0">
                <a:latin typeface="Consolas"/>
                <a:ea typeface="Consolas"/>
                <a:cs typeface="Consolas"/>
                <a:sym typeface="Consolas"/>
              </a:rPr>
              <a:t>(this));</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r>
              <a:rPr lang="en-US" sz="1500" b="1" dirty="0">
                <a:latin typeface="Consolas"/>
                <a:ea typeface="Consolas"/>
                <a:cs typeface="Consolas"/>
                <a:sym typeface="Consolas"/>
              </a:rPr>
              <a:t>public Node </a:t>
            </a:r>
            <a:r>
              <a:rPr lang="en-US" sz="1500" b="1" dirty="0" err="1">
                <a:latin typeface="Consolas"/>
                <a:ea typeface="Consolas"/>
                <a:cs typeface="Consolas"/>
                <a:sym typeface="Consolas"/>
              </a:rPr>
              <a:t>removeRoot</a:t>
            </a:r>
            <a:r>
              <a:rPr lang="en-US" sz="1500" b="1" dirty="0">
                <a:latin typeface="Consolas"/>
                <a:ea typeface="Consolas"/>
                <a:cs typeface="Consolas"/>
                <a:sym typeface="Consolas"/>
              </a:rPr>
              <a:t>()</a:t>
            </a:r>
            <a:r>
              <a:rPr lang="en-US" sz="1500" dirty="0">
                <a:latin typeface="Consolas"/>
                <a:ea typeface="Consolas"/>
                <a:cs typeface="Consolas"/>
                <a:sym typeface="Consolas"/>
              </a:rPr>
              <a:t> {</a:t>
            </a:r>
            <a:br>
              <a:rPr lang="en-US" sz="1500" dirty="0">
                <a:latin typeface="Consolas"/>
                <a:ea typeface="Consolas"/>
                <a:cs typeface="Consolas"/>
                <a:sym typeface="Consolas"/>
              </a:rPr>
            </a:br>
            <a:r>
              <a:rPr lang="en-US" sz="1500" dirty="0">
                <a:latin typeface="Consolas"/>
                <a:ea typeface="Consolas"/>
                <a:cs typeface="Consolas"/>
                <a:sym typeface="Consolas"/>
              </a:rPr>
              <a:t>     </a:t>
            </a:r>
            <a:r>
              <a:rPr lang="en-US" sz="1500" b="1" dirty="0">
                <a:solidFill>
                  <a:srgbClr val="0000FF"/>
                </a:solidFill>
                <a:latin typeface="Consolas"/>
                <a:ea typeface="Consolas"/>
                <a:cs typeface="Consolas"/>
                <a:sym typeface="Consolas"/>
              </a:rPr>
              <a:t>assert</a:t>
            </a:r>
            <a:r>
              <a:rPr lang="en-US" sz="1500" dirty="0">
                <a:latin typeface="Consolas"/>
                <a:ea typeface="Consolas"/>
                <a:cs typeface="Consolas"/>
                <a:sym typeface="Consolas"/>
              </a:rPr>
              <a:t>(root != null);</a:t>
            </a:r>
            <a:br>
              <a:rPr lang="en-US" sz="1500" dirty="0">
                <a:latin typeface="Consolas"/>
                <a:ea typeface="Consolas"/>
                <a:cs typeface="Consolas"/>
                <a:sym typeface="Consolas"/>
              </a:rPr>
            </a:br>
            <a:r>
              <a:rPr lang="en-US" sz="1500"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  </a:t>
            </a:r>
            <a:br>
              <a:rPr lang="en-US" sz="1500" dirty="0">
                <a:latin typeface="Consolas"/>
                <a:ea typeface="Consolas"/>
                <a:cs typeface="Consolas"/>
                <a:sym typeface="Consolas"/>
              </a:rPr>
            </a:br>
            <a:r>
              <a:rPr lang="en-US" sz="1500" dirty="0">
                <a:latin typeface="Consolas"/>
                <a:ea typeface="Consolas"/>
                <a:cs typeface="Consolas"/>
                <a:sym typeface="Consolas"/>
              </a:rPr>
              <a:t>}</a:t>
            </a:r>
          </a:p>
        </p:txBody>
      </p:sp>
      <p:sp>
        <p:nvSpPr>
          <p:cNvPr id="12" name="Shape 797"/>
          <p:cNvSpPr txBox="1"/>
          <p:nvPr/>
        </p:nvSpPr>
        <p:spPr>
          <a:xfrm>
            <a:off x="5514969" y="4258864"/>
            <a:ext cx="3271845" cy="2314461"/>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sz="1500" dirty="0">
                <a:solidFill>
                  <a:schemeClr val="dk1"/>
                </a:solidFill>
                <a:latin typeface="Consolas"/>
                <a:ea typeface="Consolas"/>
                <a:cs typeface="Consolas"/>
                <a:sym typeface="Consolas"/>
              </a:rPr>
              <a:t>class Node {</a:t>
            </a:r>
          </a:p>
          <a:p>
            <a:pPr lvl="0" rtl="0">
              <a:spcBef>
                <a:spcPts val="0"/>
              </a:spcBef>
              <a:buNone/>
            </a:pPr>
            <a:r>
              <a:rPr lang="en-US" sz="1500" dirty="0">
                <a:solidFill>
                  <a:schemeClr val="dk1"/>
                </a:solidFill>
                <a:latin typeface="Consolas"/>
                <a:ea typeface="Consolas"/>
                <a:cs typeface="Consolas"/>
                <a:sym typeface="Consolas"/>
              </a:rPr>
              <a:t>  Node left;</a:t>
            </a:r>
          </a:p>
          <a:p>
            <a:pPr lvl="0" rtl="0">
              <a:spcBef>
                <a:spcPts val="0"/>
              </a:spcBef>
              <a:buNone/>
            </a:pPr>
            <a:r>
              <a:rPr lang="en-US" sz="1500" dirty="0">
                <a:solidFill>
                  <a:schemeClr val="dk1"/>
                </a:solidFill>
                <a:latin typeface="Consolas"/>
                <a:ea typeface="Consolas"/>
                <a:cs typeface="Consolas"/>
                <a:sym typeface="Consolas"/>
              </a:rPr>
              <a:t>  Node right;</a:t>
            </a:r>
            <a:br>
              <a:rPr lang="en-US" sz="1500" dirty="0">
                <a:solidFill>
                  <a:schemeClr val="dk1"/>
                </a:solidFill>
                <a:latin typeface="Consolas"/>
                <a:ea typeface="Consolas"/>
                <a:cs typeface="Consolas"/>
                <a:sym typeface="Consolas"/>
              </a:rPr>
            </a:br>
            <a:r>
              <a:rPr lang="en-US" sz="1500" dirty="0">
                <a:solidFill>
                  <a:schemeClr val="dk1"/>
                </a:solidFill>
                <a:latin typeface="Consolas"/>
                <a:ea typeface="Consolas"/>
                <a:cs typeface="Consolas"/>
                <a:sym typeface="Consolas"/>
              </a:rPr>
              <a:t>  </a:t>
            </a:r>
            <a:r>
              <a:rPr lang="en-US" sz="1500" b="1" dirty="0">
                <a:solidFill>
                  <a:schemeClr val="dk1"/>
                </a:solidFill>
                <a:latin typeface="Consolas"/>
                <a:ea typeface="Consolas"/>
                <a:cs typeface="Consolas"/>
                <a:sym typeface="Consolas"/>
              </a:rPr>
              <a:t>public Node(Node l, Node r)</a:t>
            </a:r>
            <a:r>
              <a:rPr lang="en-US" sz="1500" dirty="0">
                <a:solidFill>
                  <a:schemeClr val="dk1"/>
                </a:solidFill>
                <a:latin typeface="Consolas"/>
                <a:ea typeface="Consolas"/>
                <a:cs typeface="Consolas"/>
                <a:sym typeface="Consolas"/>
              </a:rPr>
              <a:t> {</a:t>
            </a:r>
            <a:br>
              <a:rPr lang="en-US" sz="1500" dirty="0">
                <a:solidFill>
                  <a:schemeClr val="dk1"/>
                </a:solidFill>
                <a:latin typeface="Consolas"/>
                <a:ea typeface="Consolas"/>
                <a:cs typeface="Consolas"/>
                <a:sym typeface="Consolas"/>
              </a:rPr>
            </a:br>
            <a:r>
              <a:rPr lang="en-US" sz="1500" dirty="0">
                <a:solidFill>
                  <a:schemeClr val="dk1"/>
                </a:solidFill>
                <a:latin typeface="Consolas"/>
                <a:ea typeface="Consolas"/>
                <a:cs typeface="Consolas"/>
                <a:sym typeface="Consolas"/>
              </a:rPr>
              <a:t>     left = l;</a:t>
            </a:r>
          </a:p>
          <a:p>
            <a:pPr lvl="0" rtl="0">
              <a:spcBef>
                <a:spcPts val="0"/>
              </a:spcBef>
              <a:buNone/>
            </a:pPr>
            <a:r>
              <a:rPr lang="en-US" sz="1500" dirty="0">
                <a:solidFill>
                  <a:schemeClr val="dk1"/>
                </a:solidFill>
                <a:latin typeface="Consolas"/>
                <a:ea typeface="Consolas"/>
                <a:cs typeface="Consolas"/>
                <a:sym typeface="Consolas"/>
              </a:rPr>
              <a:t>     right = r;</a:t>
            </a:r>
            <a:br>
              <a:rPr lang="en-US" sz="1500" dirty="0">
                <a:solidFill>
                  <a:schemeClr val="dk1"/>
                </a:solidFill>
                <a:latin typeface="Consolas"/>
                <a:ea typeface="Consolas"/>
                <a:cs typeface="Consolas"/>
                <a:sym typeface="Consolas"/>
              </a:rPr>
            </a:br>
            <a:r>
              <a:rPr lang="en-US" sz="1500" dirty="0">
                <a:solidFill>
                  <a:schemeClr val="dk1"/>
                </a:solidFill>
                <a:latin typeface="Consolas"/>
                <a:ea typeface="Consolas"/>
                <a:cs typeface="Consolas"/>
                <a:sym typeface="Consolas"/>
              </a:rPr>
              <a:t>  }</a:t>
            </a:r>
          </a:p>
          <a:p>
            <a:pPr lvl="0" rtl="0">
              <a:spcBef>
                <a:spcPts val="0"/>
              </a:spcBef>
              <a:buNone/>
            </a:pPr>
            <a:r>
              <a:rPr lang="en-US" sz="1500" dirty="0">
                <a:solidFill>
                  <a:schemeClr val="dk1"/>
                </a:solidFill>
                <a:latin typeface="Consolas"/>
                <a:ea typeface="Consolas"/>
                <a:cs typeface="Consolas"/>
                <a:sym typeface="Consolas"/>
              </a:rPr>
              <a:t>}</a:t>
            </a:r>
          </a:p>
        </p:txBody>
      </p:sp>
    </p:spTree>
    <p:extLst>
      <p:ext uri="{BB962C8B-B14F-4D97-AF65-F5344CB8AC3E}">
        <p14:creationId xmlns:p14="http://schemas.microsoft.com/office/powerpoint/2010/main" val="450468998"/>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QUIZ: </a:t>
            </a:r>
            <a:r>
              <a:rPr lang="en-US" dirty="0" err="1"/>
              <a:t>Randoop</a:t>
            </a:r>
            <a:r>
              <a:rPr lang="en-US" dirty="0"/>
              <a:t> Test Generation (Part </a:t>
            </a:r>
            <a:r>
              <a:rPr lang="en-US" dirty="0" smtClean="0"/>
              <a:t>2)</a:t>
            </a:r>
            <a:endParaRPr lang="en-US" dirty="0"/>
          </a:p>
        </p:txBody>
      </p:sp>
      <p:sp>
        <p:nvSpPr>
          <p:cNvPr id="6" name="Shape 799"/>
          <p:cNvSpPr/>
          <p:nvPr/>
        </p:nvSpPr>
        <p:spPr>
          <a:xfrm>
            <a:off x="695231" y="4879262"/>
            <a:ext cx="220499" cy="204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 name="Shape 796"/>
          <p:cNvSpPr txBox="1"/>
          <p:nvPr/>
        </p:nvSpPr>
        <p:spPr>
          <a:xfrm>
            <a:off x="5514969" y="1600201"/>
            <a:ext cx="3271844" cy="2658664"/>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lnSpc>
                <a:spcPct val="100000"/>
              </a:lnSpc>
              <a:spcBef>
                <a:spcPts val="0"/>
              </a:spcBef>
              <a:buClr>
                <a:schemeClr val="dk1"/>
              </a:buClr>
              <a:buFont typeface="Arial"/>
              <a:buNone/>
            </a:pPr>
            <a:r>
              <a:rPr lang="en-US" sz="1500" dirty="0">
                <a:latin typeface="Consolas"/>
                <a:ea typeface="Consolas"/>
                <a:cs typeface="Consolas"/>
                <a:sym typeface="Consolas"/>
              </a:rPr>
              <a:t>class </a:t>
            </a:r>
            <a:r>
              <a:rPr lang="en-US" sz="1500" dirty="0" err="1">
                <a:latin typeface="Consolas"/>
                <a:ea typeface="Consolas"/>
                <a:cs typeface="Consolas"/>
                <a:sym typeface="Consolas"/>
              </a:rPr>
              <a:t>BinaryTree</a:t>
            </a:r>
            <a:r>
              <a:rPr lang="en-US" sz="1500"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Node root;</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r>
              <a:rPr lang="en-US" sz="1500" b="1" dirty="0">
                <a:latin typeface="Consolas"/>
                <a:ea typeface="Consolas"/>
                <a:cs typeface="Consolas"/>
                <a:sym typeface="Consolas"/>
              </a:rPr>
              <a:t>public </a:t>
            </a:r>
            <a:r>
              <a:rPr lang="en-US" sz="1500" b="1" dirty="0" err="1">
                <a:latin typeface="Consolas"/>
                <a:ea typeface="Consolas"/>
                <a:cs typeface="Consolas"/>
                <a:sym typeface="Consolas"/>
              </a:rPr>
              <a:t>BinaryTree</a:t>
            </a:r>
            <a:r>
              <a:rPr lang="en-US" sz="1500" b="1" dirty="0">
                <a:latin typeface="Consolas"/>
                <a:ea typeface="Consolas"/>
                <a:cs typeface="Consolas"/>
                <a:sym typeface="Consolas"/>
              </a:rPr>
              <a:t>(Node r)</a:t>
            </a:r>
            <a:r>
              <a:rPr lang="en-US" sz="1500" dirty="0">
                <a:latin typeface="Consolas"/>
                <a:ea typeface="Consolas"/>
                <a:cs typeface="Consolas"/>
                <a:sym typeface="Consolas"/>
              </a:rPr>
              <a:t> {</a:t>
            </a:r>
            <a:br>
              <a:rPr lang="en-US" sz="1500" dirty="0">
                <a:latin typeface="Consolas"/>
                <a:ea typeface="Consolas"/>
                <a:cs typeface="Consolas"/>
                <a:sym typeface="Consolas"/>
              </a:rPr>
            </a:br>
            <a:r>
              <a:rPr lang="en-US" sz="1500" dirty="0">
                <a:latin typeface="Consolas"/>
                <a:ea typeface="Consolas"/>
                <a:cs typeface="Consolas"/>
                <a:sym typeface="Consolas"/>
              </a:rPr>
              <a:t>     root = r;</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r>
              <a:rPr lang="en-US" sz="1500" b="1" dirty="0">
                <a:solidFill>
                  <a:srgbClr val="0000FF"/>
                </a:solidFill>
                <a:latin typeface="Consolas"/>
                <a:ea typeface="Consolas"/>
                <a:cs typeface="Consolas"/>
                <a:sym typeface="Consolas"/>
              </a:rPr>
              <a:t>assert</a:t>
            </a:r>
            <a:r>
              <a:rPr lang="en-US" sz="1500" dirty="0">
                <a:latin typeface="Consolas"/>
                <a:ea typeface="Consolas"/>
                <a:cs typeface="Consolas"/>
                <a:sym typeface="Consolas"/>
              </a:rPr>
              <a:t>(</a:t>
            </a:r>
            <a:r>
              <a:rPr lang="en-US" sz="1500" dirty="0" err="1">
                <a:latin typeface="Consolas"/>
                <a:ea typeface="Consolas"/>
                <a:cs typeface="Consolas"/>
                <a:sym typeface="Consolas"/>
              </a:rPr>
              <a:t>repOk</a:t>
            </a:r>
            <a:r>
              <a:rPr lang="en-US" sz="1500" dirty="0">
                <a:latin typeface="Consolas"/>
                <a:ea typeface="Consolas"/>
                <a:cs typeface="Consolas"/>
                <a:sym typeface="Consolas"/>
              </a:rPr>
              <a:t>(this));</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r>
              <a:rPr lang="en-US" sz="1500" b="1" dirty="0">
                <a:latin typeface="Consolas"/>
                <a:ea typeface="Consolas"/>
                <a:cs typeface="Consolas"/>
                <a:sym typeface="Consolas"/>
              </a:rPr>
              <a:t>public Node </a:t>
            </a:r>
            <a:r>
              <a:rPr lang="en-US" sz="1500" b="1" dirty="0" err="1">
                <a:latin typeface="Consolas"/>
                <a:ea typeface="Consolas"/>
                <a:cs typeface="Consolas"/>
                <a:sym typeface="Consolas"/>
              </a:rPr>
              <a:t>removeRoot</a:t>
            </a:r>
            <a:r>
              <a:rPr lang="en-US" sz="1500" b="1" dirty="0">
                <a:latin typeface="Consolas"/>
                <a:ea typeface="Consolas"/>
                <a:cs typeface="Consolas"/>
                <a:sym typeface="Consolas"/>
              </a:rPr>
              <a:t>()</a:t>
            </a:r>
            <a:r>
              <a:rPr lang="en-US" sz="1500" dirty="0">
                <a:latin typeface="Consolas"/>
                <a:ea typeface="Consolas"/>
                <a:cs typeface="Consolas"/>
                <a:sym typeface="Consolas"/>
              </a:rPr>
              <a:t> {</a:t>
            </a:r>
            <a:br>
              <a:rPr lang="en-US" sz="1500" dirty="0">
                <a:latin typeface="Consolas"/>
                <a:ea typeface="Consolas"/>
                <a:cs typeface="Consolas"/>
                <a:sym typeface="Consolas"/>
              </a:rPr>
            </a:br>
            <a:r>
              <a:rPr lang="en-US" sz="1500" dirty="0">
                <a:latin typeface="Consolas"/>
                <a:ea typeface="Consolas"/>
                <a:cs typeface="Consolas"/>
                <a:sym typeface="Consolas"/>
              </a:rPr>
              <a:t>     </a:t>
            </a:r>
            <a:r>
              <a:rPr lang="en-US" sz="1500" b="1" dirty="0">
                <a:solidFill>
                  <a:srgbClr val="0000FF"/>
                </a:solidFill>
                <a:latin typeface="Consolas"/>
                <a:ea typeface="Consolas"/>
                <a:cs typeface="Consolas"/>
                <a:sym typeface="Consolas"/>
              </a:rPr>
              <a:t>assert</a:t>
            </a:r>
            <a:r>
              <a:rPr lang="en-US" sz="1500" dirty="0">
                <a:latin typeface="Consolas"/>
                <a:ea typeface="Consolas"/>
                <a:cs typeface="Consolas"/>
                <a:sym typeface="Consolas"/>
              </a:rPr>
              <a:t>(root != null);</a:t>
            </a:r>
            <a:br>
              <a:rPr lang="en-US" sz="1500" dirty="0">
                <a:latin typeface="Consolas"/>
                <a:ea typeface="Consolas"/>
                <a:cs typeface="Consolas"/>
                <a:sym typeface="Consolas"/>
              </a:rPr>
            </a:br>
            <a:r>
              <a:rPr lang="en-US" sz="1500"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  </a:t>
            </a:r>
            <a:br>
              <a:rPr lang="en-US" sz="1500" dirty="0">
                <a:latin typeface="Consolas"/>
                <a:ea typeface="Consolas"/>
                <a:cs typeface="Consolas"/>
                <a:sym typeface="Consolas"/>
              </a:rPr>
            </a:br>
            <a:r>
              <a:rPr lang="en-US" sz="1500" dirty="0">
                <a:latin typeface="Consolas"/>
                <a:ea typeface="Consolas"/>
                <a:cs typeface="Consolas"/>
                <a:sym typeface="Consolas"/>
              </a:rPr>
              <a:t>}</a:t>
            </a:r>
          </a:p>
        </p:txBody>
      </p:sp>
      <p:sp>
        <p:nvSpPr>
          <p:cNvPr id="11" name="Shape 797"/>
          <p:cNvSpPr txBox="1"/>
          <p:nvPr/>
        </p:nvSpPr>
        <p:spPr>
          <a:xfrm>
            <a:off x="5514969" y="4258864"/>
            <a:ext cx="3271845" cy="2314461"/>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sz="1500" dirty="0">
                <a:solidFill>
                  <a:schemeClr val="dk1"/>
                </a:solidFill>
                <a:latin typeface="Consolas"/>
                <a:ea typeface="Consolas"/>
                <a:cs typeface="Consolas"/>
                <a:sym typeface="Consolas"/>
              </a:rPr>
              <a:t>class Node {</a:t>
            </a:r>
          </a:p>
          <a:p>
            <a:pPr lvl="0" rtl="0">
              <a:spcBef>
                <a:spcPts val="0"/>
              </a:spcBef>
              <a:buNone/>
            </a:pPr>
            <a:r>
              <a:rPr lang="en-US" sz="1500" dirty="0">
                <a:solidFill>
                  <a:schemeClr val="dk1"/>
                </a:solidFill>
                <a:latin typeface="Consolas"/>
                <a:ea typeface="Consolas"/>
                <a:cs typeface="Consolas"/>
                <a:sym typeface="Consolas"/>
              </a:rPr>
              <a:t>  Node left;</a:t>
            </a:r>
          </a:p>
          <a:p>
            <a:pPr lvl="0" rtl="0">
              <a:spcBef>
                <a:spcPts val="0"/>
              </a:spcBef>
              <a:buNone/>
            </a:pPr>
            <a:r>
              <a:rPr lang="en-US" sz="1500" dirty="0">
                <a:solidFill>
                  <a:schemeClr val="dk1"/>
                </a:solidFill>
                <a:latin typeface="Consolas"/>
                <a:ea typeface="Consolas"/>
                <a:cs typeface="Consolas"/>
                <a:sym typeface="Consolas"/>
              </a:rPr>
              <a:t>  Node right;</a:t>
            </a:r>
            <a:br>
              <a:rPr lang="en-US" sz="1500" dirty="0">
                <a:solidFill>
                  <a:schemeClr val="dk1"/>
                </a:solidFill>
                <a:latin typeface="Consolas"/>
                <a:ea typeface="Consolas"/>
                <a:cs typeface="Consolas"/>
                <a:sym typeface="Consolas"/>
              </a:rPr>
            </a:br>
            <a:r>
              <a:rPr lang="en-US" sz="1500" dirty="0">
                <a:solidFill>
                  <a:schemeClr val="dk1"/>
                </a:solidFill>
                <a:latin typeface="Consolas"/>
                <a:ea typeface="Consolas"/>
                <a:cs typeface="Consolas"/>
                <a:sym typeface="Consolas"/>
              </a:rPr>
              <a:t>  </a:t>
            </a:r>
            <a:r>
              <a:rPr lang="en-US" sz="1500" b="1" dirty="0">
                <a:solidFill>
                  <a:schemeClr val="dk1"/>
                </a:solidFill>
                <a:latin typeface="Consolas"/>
                <a:ea typeface="Consolas"/>
                <a:cs typeface="Consolas"/>
                <a:sym typeface="Consolas"/>
              </a:rPr>
              <a:t>public Node(Node l, Node r)</a:t>
            </a:r>
            <a:r>
              <a:rPr lang="en-US" sz="1500" dirty="0">
                <a:solidFill>
                  <a:schemeClr val="dk1"/>
                </a:solidFill>
                <a:latin typeface="Consolas"/>
                <a:ea typeface="Consolas"/>
                <a:cs typeface="Consolas"/>
                <a:sym typeface="Consolas"/>
              </a:rPr>
              <a:t> {</a:t>
            </a:r>
            <a:br>
              <a:rPr lang="en-US" sz="1500" dirty="0">
                <a:solidFill>
                  <a:schemeClr val="dk1"/>
                </a:solidFill>
                <a:latin typeface="Consolas"/>
                <a:ea typeface="Consolas"/>
                <a:cs typeface="Consolas"/>
                <a:sym typeface="Consolas"/>
              </a:rPr>
            </a:br>
            <a:r>
              <a:rPr lang="en-US" sz="1500" dirty="0">
                <a:solidFill>
                  <a:schemeClr val="dk1"/>
                </a:solidFill>
                <a:latin typeface="Consolas"/>
                <a:ea typeface="Consolas"/>
                <a:cs typeface="Consolas"/>
                <a:sym typeface="Consolas"/>
              </a:rPr>
              <a:t>     left = l;</a:t>
            </a:r>
          </a:p>
          <a:p>
            <a:pPr lvl="0" rtl="0">
              <a:spcBef>
                <a:spcPts val="0"/>
              </a:spcBef>
              <a:buNone/>
            </a:pPr>
            <a:r>
              <a:rPr lang="en-US" sz="1500" dirty="0">
                <a:solidFill>
                  <a:schemeClr val="dk1"/>
                </a:solidFill>
                <a:latin typeface="Consolas"/>
                <a:ea typeface="Consolas"/>
                <a:cs typeface="Consolas"/>
                <a:sym typeface="Consolas"/>
              </a:rPr>
              <a:t>     right = r;</a:t>
            </a:r>
            <a:br>
              <a:rPr lang="en-US" sz="1500" dirty="0">
                <a:solidFill>
                  <a:schemeClr val="dk1"/>
                </a:solidFill>
                <a:latin typeface="Consolas"/>
                <a:ea typeface="Consolas"/>
                <a:cs typeface="Consolas"/>
                <a:sym typeface="Consolas"/>
              </a:rPr>
            </a:br>
            <a:r>
              <a:rPr lang="en-US" sz="1500" dirty="0">
                <a:solidFill>
                  <a:schemeClr val="dk1"/>
                </a:solidFill>
                <a:latin typeface="Consolas"/>
                <a:ea typeface="Consolas"/>
                <a:cs typeface="Consolas"/>
                <a:sym typeface="Consolas"/>
              </a:rPr>
              <a:t>  }</a:t>
            </a:r>
          </a:p>
          <a:p>
            <a:pPr lvl="0" rtl="0">
              <a:spcBef>
                <a:spcPts val="0"/>
              </a:spcBef>
              <a:buNone/>
            </a:pPr>
            <a:r>
              <a:rPr lang="en-US" sz="1500" dirty="0">
                <a:solidFill>
                  <a:schemeClr val="dk1"/>
                </a:solidFill>
                <a:latin typeface="Consolas"/>
                <a:ea typeface="Consolas"/>
                <a:cs typeface="Consolas"/>
                <a:sym typeface="Consolas"/>
              </a:rPr>
              <a:t>}</a:t>
            </a:r>
          </a:p>
        </p:txBody>
      </p:sp>
      <p:sp>
        <p:nvSpPr>
          <p:cNvPr id="13" name="Shape 800"/>
          <p:cNvSpPr/>
          <p:nvPr/>
        </p:nvSpPr>
        <p:spPr>
          <a:xfrm>
            <a:off x="695231" y="5317914"/>
            <a:ext cx="220499" cy="204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801"/>
          <p:cNvSpPr/>
          <p:nvPr/>
        </p:nvSpPr>
        <p:spPr>
          <a:xfrm>
            <a:off x="695231" y="5785137"/>
            <a:ext cx="220499" cy="204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Content Placeholder 2"/>
          <p:cNvSpPr>
            <a:spLocks noGrp="1"/>
          </p:cNvSpPr>
          <p:nvPr>
            <p:ph idx="1"/>
          </p:nvPr>
        </p:nvSpPr>
        <p:spPr>
          <a:xfrm>
            <a:off x="457200" y="1528760"/>
            <a:ext cx="5057769" cy="4525963"/>
          </a:xfrm>
        </p:spPr>
        <p:txBody>
          <a:bodyPr>
            <a:noAutofit/>
          </a:bodyPr>
          <a:lstStyle/>
          <a:p>
            <a:pPr marL="0" indent="0">
              <a:buNone/>
            </a:pPr>
            <a:r>
              <a:rPr lang="en-US" sz="2200" dirty="0"/>
              <a:t>Write the smallest sequence </a:t>
            </a:r>
            <a:r>
              <a:rPr lang="en-US" sz="2200" dirty="0" smtClean="0"/>
              <a:t>that </a:t>
            </a:r>
            <a:r>
              <a:rPr lang="en-US" sz="2200" dirty="0" err="1" smtClean="0"/>
              <a:t>Randoop</a:t>
            </a:r>
            <a:r>
              <a:rPr lang="en-US" sz="2200" dirty="0" smtClean="0"/>
              <a:t> </a:t>
            </a:r>
            <a:r>
              <a:rPr lang="en-US" sz="2200" dirty="0"/>
              <a:t>can possibly generate that violates the assertion in </a:t>
            </a:r>
            <a:r>
              <a:rPr lang="en-US" sz="2200" dirty="0" err="1"/>
              <a:t>removeRoot</a:t>
            </a:r>
            <a:r>
              <a:rPr lang="en-US" sz="2200" dirty="0"/>
              <a:t>(). </a:t>
            </a:r>
            <a:br>
              <a:rPr lang="en-US" sz="2200" dirty="0"/>
            </a:br>
            <a:r>
              <a:rPr lang="en-US" sz="2200" dirty="0"/>
              <a:t/>
            </a:r>
            <a:br>
              <a:rPr lang="en-US" sz="2200" dirty="0"/>
            </a:br>
            <a:r>
              <a:rPr lang="en-US" sz="2200" dirty="0"/>
              <a:t/>
            </a:r>
            <a:br>
              <a:rPr lang="en-US" sz="2200" dirty="0"/>
            </a:br>
            <a:r>
              <a:rPr lang="en-US" sz="2200" dirty="0"/>
              <a:t/>
            </a:r>
            <a:br>
              <a:rPr lang="en-US" sz="2200" dirty="0"/>
            </a:br>
            <a:endParaRPr lang="en-US" sz="2200" dirty="0"/>
          </a:p>
          <a:p>
            <a:pPr marL="0" indent="0">
              <a:buNone/>
            </a:pPr>
            <a:r>
              <a:rPr lang="en-US" sz="2200" dirty="0"/>
              <a:t>Once generated, how does </a:t>
            </a:r>
            <a:r>
              <a:rPr lang="en-US" sz="2200" dirty="0" err="1"/>
              <a:t>Randoop</a:t>
            </a:r>
            <a:r>
              <a:rPr lang="en-US" sz="2200" dirty="0"/>
              <a:t> classify it</a:t>
            </a:r>
            <a:r>
              <a:rPr lang="en-US" sz="2200" dirty="0" smtClean="0"/>
              <a:t>?</a:t>
            </a:r>
            <a:br>
              <a:rPr lang="en-US" sz="2200" dirty="0" smtClean="0"/>
            </a:br>
            <a:r>
              <a:rPr lang="en-US" sz="1000" dirty="0"/>
              <a:t/>
            </a:r>
            <a:br>
              <a:rPr lang="en-US" sz="1000" dirty="0"/>
            </a:br>
            <a:r>
              <a:rPr lang="en-US" sz="2200" dirty="0" smtClean="0"/>
              <a:t>         Discards </a:t>
            </a:r>
            <a:r>
              <a:rPr lang="en-US" sz="2200" dirty="0"/>
              <a:t>it as </a:t>
            </a:r>
            <a:r>
              <a:rPr lang="en-US" sz="2200" dirty="0" smtClean="0"/>
              <a:t>illegal</a:t>
            </a:r>
          </a:p>
          <a:p>
            <a:pPr marL="0" indent="0">
              <a:buNone/>
            </a:pPr>
            <a:r>
              <a:rPr lang="en-US" sz="500" dirty="0"/>
              <a:t/>
            </a:r>
            <a:br>
              <a:rPr lang="en-US" sz="500" dirty="0"/>
            </a:br>
            <a:r>
              <a:rPr lang="en-US" sz="2200" dirty="0"/>
              <a:t>    </a:t>
            </a:r>
            <a:r>
              <a:rPr lang="en-US" sz="2200" dirty="0" smtClean="0"/>
              <a:t>     Outputs </a:t>
            </a:r>
            <a:r>
              <a:rPr lang="en-US" sz="2200" dirty="0"/>
              <a:t>it as a </a:t>
            </a:r>
            <a:r>
              <a:rPr lang="en-US" sz="2200" dirty="0" smtClean="0"/>
              <a:t>bug</a:t>
            </a:r>
          </a:p>
          <a:p>
            <a:pPr marL="0" indent="0">
              <a:buNone/>
            </a:pPr>
            <a:endParaRPr lang="en-US" sz="500" dirty="0"/>
          </a:p>
          <a:p>
            <a:pPr marL="0" indent="0">
              <a:buNone/>
            </a:pPr>
            <a:r>
              <a:rPr lang="en-US" sz="2200" dirty="0"/>
              <a:t>    </a:t>
            </a:r>
            <a:r>
              <a:rPr lang="en-US" sz="2200" dirty="0" smtClean="0"/>
              <a:t>	  Adds </a:t>
            </a:r>
            <a:r>
              <a:rPr lang="en-US" sz="2200" dirty="0"/>
              <a:t>to components for future </a:t>
            </a:r>
            <a:r>
              <a:rPr lang="en-US" sz="2200" dirty="0" smtClean="0"/>
              <a:t>	</a:t>
            </a:r>
            <a:r>
              <a:rPr lang="en-US" sz="2200" dirty="0"/>
              <a:t> </a:t>
            </a:r>
            <a:r>
              <a:rPr lang="en-US" sz="2200" dirty="0" smtClean="0"/>
              <a:t>  	  extension</a:t>
            </a:r>
            <a:endParaRPr lang="en-US" sz="2200" dirty="0"/>
          </a:p>
        </p:txBody>
      </p:sp>
      <p:sp>
        <p:nvSpPr>
          <p:cNvPr id="16" name="Shape 802"/>
          <p:cNvSpPr txBox="1"/>
          <p:nvPr/>
        </p:nvSpPr>
        <p:spPr>
          <a:xfrm>
            <a:off x="930018" y="2831281"/>
            <a:ext cx="4116199" cy="972000"/>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endParaRPr lang="en-US" sz="1400" dirty="0">
              <a:solidFill>
                <a:schemeClr val="dk1"/>
              </a:solidFill>
              <a:latin typeface="Consolas"/>
              <a:ea typeface="Consolas"/>
              <a:cs typeface="Consolas"/>
              <a:sym typeface="Consolas"/>
            </a:endParaRPr>
          </a:p>
        </p:txBody>
      </p:sp>
    </p:spTree>
    <p:extLst>
      <p:ext uri="{BB962C8B-B14F-4D97-AF65-F5344CB8AC3E}">
        <p14:creationId xmlns:p14="http://schemas.microsoft.com/office/powerpoint/2010/main" val="166293939"/>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QUIZ: </a:t>
            </a:r>
            <a:r>
              <a:rPr lang="en-US" dirty="0" err="1"/>
              <a:t>Randoop</a:t>
            </a:r>
            <a:r>
              <a:rPr lang="en-US" dirty="0"/>
              <a:t> Test Generation (Part </a:t>
            </a:r>
            <a:r>
              <a:rPr lang="en-US" dirty="0" smtClean="0"/>
              <a:t>2)</a:t>
            </a:r>
            <a:endParaRPr lang="en-US" dirty="0"/>
          </a:p>
        </p:txBody>
      </p:sp>
      <p:sp>
        <p:nvSpPr>
          <p:cNvPr id="3" name="Content Placeholder 2"/>
          <p:cNvSpPr>
            <a:spLocks noGrp="1"/>
          </p:cNvSpPr>
          <p:nvPr>
            <p:ph idx="1"/>
          </p:nvPr>
        </p:nvSpPr>
        <p:spPr>
          <a:xfrm>
            <a:off x="457200" y="1528760"/>
            <a:ext cx="5057769" cy="4525963"/>
          </a:xfrm>
        </p:spPr>
        <p:txBody>
          <a:bodyPr>
            <a:noAutofit/>
          </a:bodyPr>
          <a:lstStyle/>
          <a:p>
            <a:pPr marL="0" indent="0">
              <a:buNone/>
            </a:pPr>
            <a:r>
              <a:rPr lang="en-US" sz="2200" dirty="0"/>
              <a:t>Write the smallest sequence that </a:t>
            </a:r>
            <a:r>
              <a:rPr lang="en-US" sz="2200" dirty="0" err="1"/>
              <a:t>Randoop</a:t>
            </a:r>
            <a:r>
              <a:rPr lang="en-US" sz="2200" dirty="0"/>
              <a:t> can possibly generate that violates the assertion in </a:t>
            </a:r>
            <a:r>
              <a:rPr lang="en-US" sz="2200" dirty="0" err="1"/>
              <a:t>removeRoot</a:t>
            </a:r>
            <a:r>
              <a:rPr lang="en-US" sz="2200" dirty="0"/>
              <a:t>(). </a:t>
            </a:r>
            <a:br>
              <a:rPr lang="en-US" sz="2200" dirty="0"/>
            </a:br>
            <a:r>
              <a:rPr lang="en-US" sz="2200" dirty="0"/>
              <a:t/>
            </a:r>
            <a:br>
              <a:rPr lang="en-US" sz="2200" dirty="0"/>
            </a:br>
            <a:r>
              <a:rPr lang="en-US" sz="2200" dirty="0"/>
              <a:t/>
            </a:r>
            <a:br>
              <a:rPr lang="en-US" sz="2200" dirty="0"/>
            </a:br>
            <a:r>
              <a:rPr lang="en-US" sz="2200" dirty="0"/>
              <a:t/>
            </a:r>
            <a:br>
              <a:rPr lang="en-US" sz="2200" dirty="0"/>
            </a:br>
            <a:endParaRPr lang="en-US" sz="2200" dirty="0"/>
          </a:p>
          <a:p>
            <a:pPr marL="0" indent="0">
              <a:buNone/>
            </a:pPr>
            <a:r>
              <a:rPr lang="en-US" sz="2200" dirty="0"/>
              <a:t>Once generated, how does </a:t>
            </a:r>
            <a:r>
              <a:rPr lang="en-US" sz="2200" dirty="0" err="1"/>
              <a:t>Randoop</a:t>
            </a:r>
            <a:r>
              <a:rPr lang="en-US" sz="2200" dirty="0"/>
              <a:t> classify it</a:t>
            </a:r>
            <a:r>
              <a:rPr lang="en-US" sz="2200" dirty="0" smtClean="0"/>
              <a:t>?</a:t>
            </a:r>
            <a:br>
              <a:rPr lang="en-US" sz="2200" dirty="0" smtClean="0"/>
            </a:br>
            <a:r>
              <a:rPr lang="en-US" sz="1000" dirty="0"/>
              <a:t/>
            </a:r>
            <a:br>
              <a:rPr lang="en-US" sz="1000" dirty="0"/>
            </a:br>
            <a:r>
              <a:rPr lang="en-US" sz="2200" dirty="0" smtClean="0"/>
              <a:t>         Discards </a:t>
            </a:r>
            <a:r>
              <a:rPr lang="en-US" sz="2200" dirty="0"/>
              <a:t>it as </a:t>
            </a:r>
            <a:r>
              <a:rPr lang="en-US" sz="2200" dirty="0" smtClean="0"/>
              <a:t>illegal</a:t>
            </a:r>
          </a:p>
          <a:p>
            <a:pPr marL="0" indent="0">
              <a:buNone/>
            </a:pPr>
            <a:r>
              <a:rPr lang="en-US" sz="500" dirty="0"/>
              <a:t/>
            </a:r>
            <a:br>
              <a:rPr lang="en-US" sz="500" dirty="0"/>
            </a:br>
            <a:r>
              <a:rPr lang="en-US" sz="2200" dirty="0"/>
              <a:t>    </a:t>
            </a:r>
            <a:r>
              <a:rPr lang="en-US" sz="2200" dirty="0" smtClean="0"/>
              <a:t>     Outputs </a:t>
            </a:r>
            <a:r>
              <a:rPr lang="en-US" sz="2200" dirty="0"/>
              <a:t>it as a </a:t>
            </a:r>
            <a:r>
              <a:rPr lang="en-US" sz="2200" dirty="0" smtClean="0"/>
              <a:t>bug</a:t>
            </a:r>
          </a:p>
          <a:p>
            <a:pPr marL="0" indent="0">
              <a:buNone/>
            </a:pPr>
            <a:endParaRPr lang="en-US" sz="500" dirty="0"/>
          </a:p>
          <a:p>
            <a:pPr marL="0" indent="0">
              <a:buNone/>
            </a:pPr>
            <a:r>
              <a:rPr lang="en-US" sz="2200" dirty="0"/>
              <a:t>    </a:t>
            </a:r>
            <a:r>
              <a:rPr lang="en-US" sz="2200" dirty="0" smtClean="0"/>
              <a:t>	  Adds </a:t>
            </a:r>
            <a:r>
              <a:rPr lang="en-US" sz="2200" dirty="0"/>
              <a:t>to components for future </a:t>
            </a:r>
            <a:r>
              <a:rPr lang="en-US" sz="2200" dirty="0" smtClean="0"/>
              <a:t>	</a:t>
            </a:r>
            <a:r>
              <a:rPr lang="en-US" sz="2200" dirty="0"/>
              <a:t> </a:t>
            </a:r>
            <a:r>
              <a:rPr lang="en-US" sz="2200" dirty="0" smtClean="0"/>
              <a:t>  	  extension</a:t>
            </a:r>
            <a:endParaRPr lang="en-US" sz="2200" dirty="0"/>
          </a:p>
        </p:txBody>
      </p:sp>
      <p:sp>
        <p:nvSpPr>
          <p:cNvPr id="6" name="Shape 799"/>
          <p:cNvSpPr/>
          <p:nvPr/>
        </p:nvSpPr>
        <p:spPr>
          <a:xfrm>
            <a:off x="695231" y="4893552"/>
            <a:ext cx="220499" cy="204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 name="Shape 800"/>
          <p:cNvSpPr/>
          <p:nvPr/>
        </p:nvSpPr>
        <p:spPr>
          <a:xfrm>
            <a:off x="695231" y="5317914"/>
            <a:ext cx="220499" cy="204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801"/>
          <p:cNvSpPr/>
          <p:nvPr/>
        </p:nvSpPr>
        <p:spPr>
          <a:xfrm>
            <a:off x="695231" y="5785137"/>
            <a:ext cx="220499" cy="204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802"/>
          <p:cNvSpPr txBox="1"/>
          <p:nvPr/>
        </p:nvSpPr>
        <p:spPr>
          <a:xfrm>
            <a:off x="915730" y="2831281"/>
            <a:ext cx="4130487" cy="972000"/>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r>
              <a:rPr lang="en-US" sz="1500" dirty="0" err="1">
                <a:solidFill>
                  <a:schemeClr val="dk1"/>
                </a:solidFill>
                <a:latin typeface="Consolas"/>
                <a:ea typeface="Consolas"/>
                <a:cs typeface="Consolas"/>
                <a:sym typeface="Consolas"/>
              </a:rPr>
              <a:t>BinaryTree</a:t>
            </a:r>
            <a:r>
              <a:rPr lang="en-US" sz="1500" dirty="0">
                <a:solidFill>
                  <a:schemeClr val="dk1"/>
                </a:solidFill>
                <a:latin typeface="Consolas"/>
                <a:ea typeface="Consolas"/>
                <a:cs typeface="Consolas"/>
                <a:sym typeface="Consolas"/>
              </a:rPr>
              <a:t> </a:t>
            </a:r>
            <a:r>
              <a:rPr lang="en-US" sz="1500" dirty="0" err="1">
                <a:solidFill>
                  <a:schemeClr val="dk1"/>
                </a:solidFill>
                <a:latin typeface="Consolas"/>
                <a:ea typeface="Consolas"/>
                <a:cs typeface="Consolas"/>
                <a:sym typeface="Consolas"/>
              </a:rPr>
              <a:t>bt</a:t>
            </a:r>
            <a:r>
              <a:rPr lang="en-US" sz="1500" dirty="0">
                <a:solidFill>
                  <a:schemeClr val="dk1"/>
                </a:solidFill>
                <a:latin typeface="Consolas"/>
                <a:ea typeface="Consolas"/>
                <a:cs typeface="Consolas"/>
                <a:sym typeface="Consolas"/>
              </a:rPr>
              <a:t> = new </a:t>
            </a:r>
            <a:r>
              <a:rPr lang="en-US" sz="1500" dirty="0" err="1">
                <a:solidFill>
                  <a:schemeClr val="dk1"/>
                </a:solidFill>
                <a:latin typeface="Consolas"/>
                <a:ea typeface="Consolas"/>
                <a:cs typeface="Consolas"/>
                <a:sym typeface="Consolas"/>
              </a:rPr>
              <a:t>BinaryTree</a:t>
            </a:r>
            <a:r>
              <a:rPr lang="en-US" sz="1500" dirty="0">
                <a:solidFill>
                  <a:schemeClr val="dk1"/>
                </a:solidFill>
                <a:latin typeface="Consolas"/>
                <a:ea typeface="Consolas"/>
                <a:cs typeface="Consolas"/>
                <a:sym typeface="Consolas"/>
              </a:rPr>
              <a:t>(null);</a:t>
            </a:r>
            <a:br>
              <a:rPr lang="en-US" sz="1500" dirty="0">
                <a:solidFill>
                  <a:schemeClr val="dk1"/>
                </a:solidFill>
                <a:latin typeface="Consolas"/>
                <a:ea typeface="Consolas"/>
                <a:cs typeface="Consolas"/>
                <a:sym typeface="Consolas"/>
              </a:rPr>
            </a:br>
            <a:r>
              <a:rPr lang="en-US" sz="1500" dirty="0" err="1">
                <a:solidFill>
                  <a:schemeClr val="dk1"/>
                </a:solidFill>
                <a:latin typeface="Consolas"/>
                <a:ea typeface="Consolas"/>
                <a:cs typeface="Consolas"/>
                <a:sym typeface="Consolas"/>
              </a:rPr>
              <a:t>bt.removeRoot</a:t>
            </a:r>
            <a:r>
              <a:rPr lang="en-US" sz="1500" dirty="0">
                <a:solidFill>
                  <a:schemeClr val="dk1"/>
                </a:solidFill>
                <a:latin typeface="Consolas"/>
                <a:ea typeface="Consolas"/>
                <a:cs typeface="Consolas"/>
                <a:sym typeface="Consolas"/>
              </a:rPr>
              <a:t>();</a:t>
            </a:r>
          </a:p>
        </p:txBody>
      </p:sp>
      <p:sp>
        <p:nvSpPr>
          <p:cNvPr id="10" name="Shape 836"/>
          <p:cNvSpPr/>
          <p:nvPr/>
        </p:nvSpPr>
        <p:spPr>
          <a:xfrm>
            <a:off x="695231" y="4897808"/>
            <a:ext cx="220499" cy="204299"/>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Shape 796"/>
          <p:cNvSpPr txBox="1"/>
          <p:nvPr/>
        </p:nvSpPr>
        <p:spPr>
          <a:xfrm>
            <a:off x="5514969" y="1600201"/>
            <a:ext cx="3271844" cy="2658664"/>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lnSpc>
                <a:spcPct val="100000"/>
              </a:lnSpc>
              <a:spcBef>
                <a:spcPts val="0"/>
              </a:spcBef>
              <a:buClr>
                <a:schemeClr val="dk1"/>
              </a:buClr>
              <a:buFont typeface="Arial"/>
              <a:buNone/>
            </a:pPr>
            <a:r>
              <a:rPr lang="en-US" sz="1500" dirty="0">
                <a:latin typeface="Consolas"/>
                <a:ea typeface="Consolas"/>
                <a:cs typeface="Consolas"/>
                <a:sym typeface="Consolas"/>
              </a:rPr>
              <a:t>class </a:t>
            </a:r>
            <a:r>
              <a:rPr lang="en-US" sz="1500" dirty="0" err="1">
                <a:latin typeface="Consolas"/>
                <a:ea typeface="Consolas"/>
                <a:cs typeface="Consolas"/>
                <a:sym typeface="Consolas"/>
              </a:rPr>
              <a:t>BinaryTree</a:t>
            </a:r>
            <a:r>
              <a:rPr lang="en-US" sz="1500"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Node root;</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r>
              <a:rPr lang="en-US" sz="1500" b="1" dirty="0">
                <a:latin typeface="Consolas"/>
                <a:ea typeface="Consolas"/>
                <a:cs typeface="Consolas"/>
                <a:sym typeface="Consolas"/>
              </a:rPr>
              <a:t>public </a:t>
            </a:r>
            <a:r>
              <a:rPr lang="en-US" sz="1500" b="1" dirty="0" err="1">
                <a:latin typeface="Consolas"/>
                <a:ea typeface="Consolas"/>
                <a:cs typeface="Consolas"/>
                <a:sym typeface="Consolas"/>
              </a:rPr>
              <a:t>BinaryTree</a:t>
            </a:r>
            <a:r>
              <a:rPr lang="en-US" sz="1500" b="1" dirty="0">
                <a:latin typeface="Consolas"/>
                <a:ea typeface="Consolas"/>
                <a:cs typeface="Consolas"/>
                <a:sym typeface="Consolas"/>
              </a:rPr>
              <a:t>(Node r)</a:t>
            </a:r>
            <a:r>
              <a:rPr lang="en-US" sz="1500" dirty="0">
                <a:latin typeface="Consolas"/>
                <a:ea typeface="Consolas"/>
                <a:cs typeface="Consolas"/>
                <a:sym typeface="Consolas"/>
              </a:rPr>
              <a:t> {</a:t>
            </a:r>
            <a:br>
              <a:rPr lang="en-US" sz="1500" dirty="0">
                <a:latin typeface="Consolas"/>
                <a:ea typeface="Consolas"/>
                <a:cs typeface="Consolas"/>
                <a:sym typeface="Consolas"/>
              </a:rPr>
            </a:br>
            <a:r>
              <a:rPr lang="en-US" sz="1500" dirty="0">
                <a:latin typeface="Consolas"/>
                <a:ea typeface="Consolas"/>
                <a:cs typeface="Consolas"/>
                <a:sym typeface="Consolas"/>
              </a:rPr>
              <a:t>     root = r;</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r>
              <a:rPr lang="en-US" sz="1500" b="1" dirty="0">
                <a:solidFill>
                  <a:srgbClr val="0000FF"/>
                </a:solidFill>
                <a:latin typeface="Consolas"/>
                <a:ea typeface="Consolas"/>
                <a:cs typeface="Consolas"/>
                <a:sym typeface="Consolas"/>
              </a:rPr>
              <a:t>assert</a:t>
            </a:r>
            <a:r>
              <a:rPr lang="en-US" sz="1500" dirty="0">
                <a:latin typeface="Consolas"/>
                <a:ea typeface="Consolas"/>
                <a:cs typeface="Consolas"/>
                <a:sym typeface="Consolas"/>
              </a:rPr>
              <a:t>(</a:t>
            </a:r>
            <a:r>
              <a:rPr lang="en-US" sz="1500" dirty="0" err="1">
                <a:latin typeface="Consolas"/>
                <a:ea typeface="Consolas"/>
                <a:cs typeface="Consolas"/>
                <a:sym typeface="Consolas"/>
              </a:rPr>
              <a:t>repOk</a:t>
            </a:r>
            <a:r>
              <a:rPr lang="en-US" sz="1500" dirty="0">
                <a:latin typeface="Consolas"/>
                <a:ea typeface="Consolas"/>
                <a:cs typeface="Consolas"/>
                <a:sym typeface="Consolas"/>
              </a:rPr>
              <a:t>(this));</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r>
              <a:rPr lang="en-US" sz="1500" b="1" dirty="0">
                <a:latin typeface="Consolas"/>
                <a:ea typeface="Consolas"/>
                <a:cs typeface="Consolas"/>
                <a:sym typeface="Consolas"/>
              </a:rPr>
              <a:t>public Node </a:t>
            </a:r>
            <a:r>
              <a:rPr lang="en-US" sz="1500" b="1" dirty="0" err="1">
                <a:latin typeface="Consolas"/>
                <a:ea typeface="Consolas"/>
                <a:cs typeface="Consolas"/>
                <a:sym typeface="Consolas"/>
              </a:rPr>
              <a:t>removeRoot</a:t>
            </a:r>
            <a:r>
              <a:rPr lang="en-US" sz="1500" b="1" dirty="0">
                <a:latin typeface="Consolas"/>
                <a:ea typeface="Consolas"/>
                <a:cs typeface="Consolas"/>
                <a:sym typeface="Consolas"/>
              </a:rPr>
              <a:t>()</a:t>
            </a:r>
            <a:r>
              <a:rPr lang="en-US" sz="1500" dirty="0">
                <a:latin typeface="Consolas"/>
                <a:ea typeface="Consolas"/>
                <a:cs typeface="Consolas"/>
                <a:sym typeface="Consolas"/>
              </a:rPr>
              <a:t> {</a:t>
            </a:r>
            <a:br>
              <a:rPr lang="en-US" sz="1500" dirty="0">
                <a:latin typeface="Consolas"/>
                <a:ea typeface="Consolas"/>
                <a:cs typeface="Consolas"/>
                <a:sym typeface="Consolas"/>
              </a:rPr>
            </a:br>
            <a:r>
              <a:rPr lang="en-US" sz="1500" dirty="0">
                <a:latin typeface="Consolas"/>
                <a:ea typeface="Consolas"/>
                <a:cs typeface="Consolas"/>
                <a:sym typeface="Consolas"/>
              </a:rPr>
              <a:t>     </a:t>
            </a:r>
            <a:r>
              <a:rPr lang="en-US" sz="1500" b="1" dirty="0">
                <a:solidFill>
                  <a:srgbClr val="0000FF"/>
                </a:solidFill>
                <a:latin typeface="Consolas"/>
                <a:ea typeface="Consolas"/>
                <a:cs typeface="Consolas"/>
                <a:sym typeface="Consolas"/>
              </a:rPr>
              <a:t>assert</a:t>
            </a:r>
            <a:r>
              <a:rPr lang="en-US" sz="1500" dirty="0">
                <a:latin typeface="Consolas"/>
                <a:ea typeface="Consolas"/>
                <a:cs typeface="Consolas"/>
                <a:sym typeface="Consolas"/>
              </a:rPr>
              <a:t>(root != null);</a:t>
            </a:r>
            <a:br>
              <a:rPr lang="en-US" sz="1500" dirty="0">
                <a:latin typeface="Consolas"/>
                <a:ea typeface="Consolas"/>
                <a:cs typeface="Consolas"/>
                <a:sym typeface="Consolas"/>
              </a:rPr>
            </a:br>
            <a:r>
              <a:rPr lang="en-US" sz="1500"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  </a:t>
            </a:r>
            <a:br>
              <a:rPr lang="en-US" sz="1500" dirty="0">
                <a:latin typeface="Consolas"/>
                <a:ea typeface="Consolas"/>
                <a:cs typeface="Consolas"/>
                <a:sym typeface="Consolas"/>
              </a:rPr>
            </a:br>
            <a:r>
              <a:rPr lang="en-US" sz="1500" dirty="0">
                <a:latin typeface="Consolas"/>
                <a:ea typeface="Consolas"/>
                <a:cs typeface="Consolas"/>
                <a:sym typeface="Consolas"/>
              </a:rPr>
              <a:t>}</a:t>
            </a:r>
          </a:p>
        </p:txBody>
      </p:sp>
      <p:sp>
        <p:nvSpPr>
          <p:cNvPr id="12" name="Shape 797"/>
          <p:cNvSpPr txBox="1"/>
          <p:nvPr/>
        </p:nvSpPr>
        <p:spPr>
          <a:xfrm>
            <a:off x="5514969" y="4258864"/>
            <a:ext cx="3271845" cy="2314461"/>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sz="1500" dirty="0">
                <a:solidFill>
                  <a:schemeClr val="dk1"/>
                </a:solidFill>
                <a:latin typeface="Consolas"/>
                <a:ea typeface="Consolas"/>
                <a:cs typeface="Consolas"/>
                <a:sym typeface="Consolas"/>
              </a:rPr>
              <a:t>class Node {</a:t>
            </a:r>
          </a:p>
          <a:p>
            <a:pPr lvl="0" rtl="0">
              <a:spcBef>
                <a:spcPts val="0"/>
              </a:spcBef>
              <a:buNone/>
            </a:pPr>
            <a:r>
              <a:rPr lang="en-US" sz="1500" dirty="0">
                <a:solidFill>
                  <a:schemeClr val="dk1"/>
                </a:solidFill>
                <a:latin typeface="Consolas"/>
                <a:ea typeface="Consolas"/>
                <a:cs typeface="Consolas"/>
                <a:sym typeface="Consolas"/>
              </a:rPr>
              <a:t>  Node left;</a:t>
            </a:r>
          </a:p>
          <a:p>
            <a:pPr lvl="0" rtl="0">
              <a:spcBef>
                <a:spcPts val="0"/>
              </a:spcBef>
              <a:buNone/>
            </a:pPr>
            <a:r>
              <a:rPr lang="en-US" sz="1500" dirty="0">
                <a:solidFill>
                  <a:schemeClr val="dk1"/>
                </a:solidFill>
                <a:latin typeface="Consolas"/>
                <a:ea typeface="Consolas"/>
                <a:cs typeface="Consolas"/>
                <a:sym typeface="Consolas"/>
              </a:rPr>
              <a:t>  Node right;</a:t>
            </a:r>
            <a:br>
              <a:rPr lang="en-US" sz="1500" dirty="0">
                <a:solidFill>
                  <a:schemeClr val="dk1"/>
                </a:solidFill>
                <a:latin typeface="Consolas"/>
                <a:ea typeface="Consolas"/>
                <a:cs typeface="Consolas"/>
                <a:sym typeface="Consolas"/>
              </a:rPr>
            </a:br>
            <a:r>
              <a:rPr lang="en-US" sz="1500" dirty="0">
                <a:solidFill>
                  <a:schemeClr val="dk1"/>
                </a:solidFill>
                <a:latin typeface="Consolas"/>
                <a:ea typeface="Consolas"/>
                <a:cs typeface="Consolas"/>
                <a:sym typeface="Consolas"/>
              </a:rPr>
              <a:t>  </a:t>
            </a:r>
            <a:r>
              <a:rPr lang="en-US" sz="1500" b="1" dirty="0">
                <a:solidFill>
                  <a:schemeClr val="dk1"/>
                </a:solidFill>
                <a:latin typeface="Consolas"/>
                <a:ea typeface="Consolas"/>
                <a:cs typeface="Consolas"/>
                <a:sym typeface="Consolas"/>
              </a:rPr>
              <a:t>public Node(Node l, Node r)</a:t>
            </a:r>
            <a:r>
              <a:rPr lang="en-US" sz="1500" dirty="0">
                <a:solidFill>
                  <a:schemeClr val="dk1"/>
                </a:solidFill>
                <a:latin typeface="Consolas"/>
                <a:ea typeface="Consolas"/>
                <a:cs typeface="Consolas"/>
                <a:sym typeface="Consolas"/>
              </a:rPr>
              <a:t> {</a:t>
            </a:r>
            <a:br>
              <a:rPr lang="en-US" sz="1500" dirty="0">
                <a:solidFill>
                  <a:schemeClr val="dk1"/>
                </a:solidFill>
                <a:latin typeface="Consolas"/>
                <a:ea typeface="Consolas"/>
                <a:cs typeface="Consolas"/>
                <a:sym typeface="Consolas"/>
              </a:rPr>
            </a:br>
            <a:r>
              <a:rPr lang="en-US" sz="1500" dirty="0">
                <a:solidFill>
                  <a:schemeClr val="dk1"/>
                </a:solidFill>
                <a:latin typeface="Consolas"/>
                <a:ea typeface="Consolas"/>
                <a:cs typeface="Consolas"/>
                <a:sym typeface="Consolas"/>
              </a:rPr>
              <a:t>     left = l;</a:t>
            </a:r>
          </a:p>
          <a:p>
            <a:pPr lvl="0" rtl="0">
              <a:spcBef>
                <a:spcPts val="0"/>
              </a:spcBef>
              <a:buNone/>
            </a:pPr>
            <a:r>
              <a:rPr lang="en-US" sz="1500" dirty="0">
                <a:solidFill>
                  <a:schemeClr val="dk1"/>
                </a:solidFill>
                <a:latin typeface="Consolas"/>
                <a:ea typeface="Consolas"/>
                <a:cs typeface="Consolas"/>
                <a:sym typeface="Consolas"/>
              </a:rPr>
              <a:t>     right = r;</a:t>
            </a:r>
            <a:br>
              <a:rPr lang="en-US" sz="1500" dirty="0">
                <a:solidFill>
                  <a:schemeClr val="dk1"/>
                </a:solidFill>
                <a:latin typeface="Consolas"/>
                <a:ea typeface="Consolas"/>
                <a:cs typeface="Consolas"/>
                <a:sym typeface="Consolas"/>
              </a:rPr>
            </a:br>
            <a:r>
              <a:rPr lang="en-US" sz="1500" dirty="0">
                <a:solidFill>
                  <a:schemeClr val="dk1"/>
                </a:solidFill>
                <a:latin typeface="Consolas"/>
                <a:ea typeface="Consolas"/>
                <a:cs typeface="Consolas"/>
                <a:sym typeface="Consolas"/>
              </a:rPr>
              <a:t>  }</a:t>
            </a:r>
          </a:p>
          <a:p>
            <a:pPr lvl="0" rtl="0">
              <a:spcBef>
                <a:spcPts val="0"/>
              </a:spcBef>
              <a:buNone/>
            </a:pPr>
            <a:r>
              <a:rPr lang="en-US" sz="1500" dirty="0">
                <a:solidFill>
                  <a:schemeClr val="dk1"/>
                </a:solidFill>
                <a:latin typeface="Consolas"/>
                <a:ea typeface="Consolas"/>
                <a:cs typeface="Consolas"/>
                <a:sym typeface="Consolas"/>
              </a:rPr>
              <a:t>}</a:t>
            </a:r>
          </a:p>
        </p:txBody>
      </p:sp>
    </p:spTree>
    <p:extLst>
      <p:ext uri="{BB962C8B-B14F-4D97-AF65-F5344CB8AC3E}">
        <p14:creationId xmlns:p14="http://schemas.microsoft.com/office/powerpoint/2010/main" val="1311220839"/>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QUIZ: </a:t>
            </a:r>
            <a:r>
              <a:rPr lang="en-US" dirty="0" err="1"/>
              <a:t>Randoop</a:t>
            </a:r>
            <a:r>
              <a:rPr lang="en-US" dirty="0"/>
              <a:t> Test Generation (Part </a:t>
            </a:r>
            <a:r>
              <a:rPr lang="en-US" dirty="0" smtClean="0"/>
              <a:t>3)</a:t>
            </a:r>
            <a:endParaRPr lang="en-US" dirty="0"/>
          </a:p>
        </p:txBody>
      </p:sp>
      <p:sp>
        <p:nvSpPr>
          <p:cNvPr id="4" name="Shape 796"/>
          <p:cNvSpPr txBox="1"/>
          <p:nvPr/>
        </p:nvSpPr>
        <p:spPr>
          <a:xfrm>
            <a:off x="5514969" y="1600201"/>
            <a:ext cx="3271844" cy="2658664"/>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lnSpc>
                <a:spcPct val="100000"/>
              </a:lnSpc>
              <a:spcBef>
                <a:spcPts val="0"/>
              </a:spcBef>
              <a:buClr>
                <a:schemeClr val="dk1"/>
              </a:buClr>
              <a:buFont typeface="Arial"/>
              <a:buNone/>
            </a:pPr>
            <a:r>
              <a:rPr lang="en-US" sz="1500" dirty="0">
                <a:latin typeface="Consolas"/>
                <a:ea typeface="Consolas"/>
                <a:cs typeface="Consolas"/>
                <a:sym typeface="Consolas"/>
              </a:rPr>
              <a:t>class </a:t>
            </a:r>
            <a:r>
              <a:rPr lang="en-US" sz="1500" dirty="0" err="1">
                <a:latin typeface="Consolas"/>
                <a:ea typeface="Consolas"/>
                <a:cs typeface="Consolas"/>
                <a:sym typeface="Consolas"/>
              </a:rPr>
              <a:t>BinaryTree</a:t>
            </a:r>
            <a:r>
              <a:rPr lang="en-US" sz="1500"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Node root;</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r>
              <a:rPr lang="en-US" sz="1500" b="1" dirty="0">
                <a:latin typeface="Consolas"/>
                <a:ea typeface="Consolas"/>
                <a:cs typeface="Consolas"/>
                <a:sym typeface="Consolas"/>
              </a:rPr>
              <a:t>public </a:t>
            </a:r>
            <a:r>
              <a:rPr lang="en-US" sz="1500" b="1" dirty="0" err="1">
                <a:latin typeface="Consolas"/>
                <a:ea typeface="Consolas"/>
                <a:cs typeface="Consolas"/>
                <a:sym typeface="Consolas"/>
              </a:rPr>
              <a:t>BinaryTree</a:t>
            </a:r>
            <a:r>
              <a:rPr lang="en-US" sz="1500" b="1" dirty="0">
                <a:latin typeface="Consolas"/>
                <a:ea typeface="Consolas"/>
                <a:cs typeface="Consolas"/>
                <a:sym typeface="Consolas"/>
              </a:rPr>
              <a:t>(Node r)</a:t>
            </a:r>
            <a:r>
              <a:rPr lang="en-US" sz="1500" dirty="0">
                <a:latin typeface="Consolas"/>
                <a:ea typeface="Consolas"/>
                <a:cs typeface="Consolas"/>
                <a:sym typeface="Consolas"/>
              </a:rPr>
              <a:t> {</a:t>
            </a:r>
            <a:br>
              <a:rPr lang="en-US" sz="1500" dirty="0">
                <a:latin typeface="Consolas"/>
                <a:ea typeface="Consolas"/>
                <a:cs typeface="Consolas"/>
                <a:sym typeface="Consolas"/>
              </a:rPr>
            </a:br>
            <a:r>
              <a:rPr lang="en-US" sz="1500" dirty="0">
                <a:latin typeface="Consolas"/>
                <a:ea typeface="Consolas"/>
                <a:cs typeface="Consolas"/>
                <a:sym typeface="Consolas"/>
              </a:rPr>
              <a:t>     root = r;</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r>
              <a:rPr lang="en-US" sz="1500" b="1" dirty="0">
                <a:solidFill>
                  <a:srgbClr val="0000FF"/>
                </a:solidFill>
                <a:latin typeface="Consolas"/>
                <a:ea typeface="Consolas"/>
                <a:cs typeface="Consolas"/>
                <a:sym typeface="Consolas"/>
              </a:rPr>
              <a:t>assert</a:t>
            </a:r>
            <a:r>
              <a:rPr lang="en-US" sz="1500" dirty="0">
                <a:latin typeface="Consolas"/>
                <a:ea typeface="Consolas"/>
                <a:cs typeface="Consolas"/>
                <a:sym typeface="Consolas"/>
              </a:rPr>
              <a:t>(</a:t>
            </a:r>
            <a:r>
              <a:rPr lang="en-US" sz="1500" dirty="0" err="1">
                <a:latin typeface="Consolas"/>
                <a:ea typeface="Consolas"/>
                <a:cs typeface="Consolas"/>
                <a:sym typeface="Consolas"/>
              </a:rPr>
              <a:t>repOk</a:t>
            </a:r>
            <a:r>
              <a:rPr lang="en-US" sz="1500" dirty="0">
                <a:latin typeface="Consolas"/>
                <a:ea typeface="Consolas"/>
                <a:cs typeface="Consolas"/>
                <a:sym typeface="Consolas"/>
              </a:rPr>
              <a:t>(this));</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r>
              <a:rPr lang="en-US" sz="1500" b="1" dirty="0">
                <a:latin typeface="Consolas"/>
                <a:ea typeface="Consolas"/>
                <a:cs typeface="Consolas"/>
                <a:sym typeface="Consolas"/>
              </a:rPr>
              <a:t>public Node </a:t>
            </a:r>
            <a:r>
              <a:rPr lang="en-US" sz="1500" b="1" dirty="0" err="1">
                <a:latin typeface="Consolas"/>
                <a:ea typeface="Consolas"/>
                <a:cs typeface="Consolas"/>
                <a:sym typeface="Consolas"/>
              </a:rPr>
              <a:t>removeRoot</a:t>
            </a:r>
            <a:r>
              <a:rPr lang="en-US" sz="1500" b="1" dirty="0">
                <a:latin typeface="Consolas"/>
                <a:ea typeface="Consolas"/>
                <a:cs typeface="Consolas"/>
                <a:sym typeface="Consolas"/>
              </a:rPr>
              <a:t>()</a:t>
            </a:r>
            <a:r>
              <a:rPr lang="en-US" sz="1500" dirty="0">
                <a:latin typeface="Consolas"/>
                <a:ea typeface="Consolas"/>
                <a:cs typeface="Consolas"/>
                <a:sym typeface="Consolas"/>
              </a:rPr>
              <a:t> {</a:t>
            </a:r>
            <a:br>
              <a:rPr lang="en-US" sz="1500" dirty="0">
                <a:latin typeface="Consolas"/>
                <a:ea typeface="Consolas"/>
                <a:cs typeface="Consolas"/>
                <a:sym typeface="Consolas"/>
              </a:rPr>
            </a:br>
            <a:r>
              <a:rPr lang="en-US" sz="1500" dirty="0">
                <a:latin typeface="Consolas"/>
                <a:ea typeface="Consolas"/>
                <a:cs typeface="Consolas"/>
                <a:sym typeface="Consolas"/>
              </a:rPr>
              <a:t>     </a:t>
            </a:r>
            <a:r>
              <a:rPr lang="en-US" sz="1500" b="1" dirty="0">
                <a:solidFill>
                  <a:srgbClr val="0000FF"/>
                </a:solidFill>
                <a:latin typeface="Consolas"/>
                <a:ea typeface="Consolas"/>
                <a:cs typeface="Consolas"/>
                <a:sym typeface="Consolas"/>
              </a:rPr>
              <a:t>assert</a:t>
            </a:r>
            <a:r>
              <a:rPr lang="en-US" sz="1500" dirty="0">
                <a:latin typeface="Consolas"/>
                <a:ea typeface="Consolas"/>
                <a:cs typeface="Consolas"/>
                <a:sym typeface="Consolas"/>
              </a:rPr>
              <a:t>(root != null);</a:t>
            </a:r>
            <a:br>
              <a:rPr lang="en-US" sz="1500" dirty="0">
                <a:latin typeface="Consolas"/>
                <a:ea typeface="Consolas"/>
                <a:cs typeface="Consolas"/>
                <a:sym typeface="Consolas"/>
              </a:rPr>
            </a:br>
            <a:r>
              <a:rPr lang="en-US" sz="1500"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  </a:t>
            </a:r>
            <a:br>
              <a:rPr lang="en-US" sz="1500" dirty="0">
                <a:latin typeface="Consolas"/>
                <a:ea typeface="Consolas"/>
                <a:cs typeface="Consolas"/>
                <a:sym typeface="Consolas"/>
              </a:rPr>
            </a:br>
            <a:r>
              <a:rPr lang="en-US" sz="1500" dirty="0">
                <a:latin typeface="Consolas"/>
                <a:ea typeface="Consolas"/>
                <a:cs typeface="Consolas"/>
                <a:sym typeface="Consolas"/>
              </a:rPr>
              <a:t>}</a:t>
            </a:r>
          </a:p>
        </p:txBody>
      </p:sp>
      <p:sp>
        <p:nvSpPr>
          <p:cNvPr id="6" name="Shape 799"/>
          <p:cNvSpPr/>
          <p:nvPr/>
        </p:nvSpPr>
        <p:spPr>
          <a:xfrm>
            <a:off x="695231" y="5322178"/>
            <a:ext cx="220499" cy="204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 name="Shape 800"/>
          <p:cNvSpPr/>
          <p:nvPr/>
        </p:nvSpPr>
        <p:spPr>
          <a:xfrm>
            <a:off x="695231" y="5817979"/>
            <a:ext cx="220499" cy="204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Content Placeholder 2"/>
          <p:cNvSpPr txBox="1">
            <a:spLocks/>
          </p:cNvSpPr>
          <p:nvPr/>
        </p:nvSpPr>
        <p:spPr>
          <a:xfrm>
            <a:off x="457200" y="1535639"/>
            <a:ext cx="5243513" cy="452596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Font typeface="Arial"/>
              <a:buNone/>
            </a:pPr>
            <a:r>
              <a:rPr lang="en-US" sz="2200" dirty="0" smtClean="0">
                <a:ea typeface="Shadows Into Light"/>
                <a:cs typeface="Shadows Into Light"/>
                <a:sym typeface="Shadows Into Light"/>
              </a:rPr>
              <a:t>Write the smallest sequence that </a:t>
            </a:r>
            <a:r>
              <a:rPr lang="en-US" sz="2200" dirty="0" err="1" smtClean="0">
                <a:ea typeface="Shadows Into Light"/>
                <a:cs typeface="Shadows Into Light"/>
                <a:sym typeface="Shadows Into Light"/>
              </a:rPr>
              <a:t>Randoop</a:t>
            </a:r>
            <a:r>
              <a:rPr lang="en-US" sz="2200" dirty="0" smtClean="0">
                <a:ea typeface="Shadows Into Light"/>
                <a:cs typeface="Shadows Into Light"/>
                <a:sym typeface="Shadows Into Light"/>
              </a:rPr>
              <a:t> can possibly generate that violates the assertion in </a:t>
            </a:r>
            <a:r>
              <a:rPr lang="en-US" sz="2200" dirty="0" err="1" smtClean="0">
                <a:ea typeface="Shadows Into Light"/>
                <a:cs typeface="Shadows Into Light"/>
                <a:sym typeface="Shadows Into Light"/>
              </a:rPr>
              <a:t>BinaryTree’s</a:t>
            </a:r>
            <a:r>
              <a:rPr lang="en-US" sz="2200" dirty="0" smtClean="0">
                <a:ea typeface="Shadows Into Light"/>
                <a:cs typeface="Shadows Into Light"/>
                <a:sym typeface="Shadows Into Light"/>
              </a:rPr>
              <a:t> constructor.</a:t>
            </a:r>
            <a:br>
              <a:rPr lang="en-US" sz="2200" dirty="0" smtClean="0">
                <a:ea typeface="Shadows Into Light"/>
                <a:cs typeface="Shadows Into Light"/>
                <a:sym typeface="Shadows Into Light"/>
              </a:rPr>
            </a:br>
            <a:r>
              <a:rPr lang="en-US" sz="2200" dirty="0" smtClean="0">
                <a:ea typeface="Shadows Into Light"/>
                <a:cs typeface="Shadows Into Light"/>
                <a:sym typeface="Shadows Into Light"/>
              </a:rPr>
              <a:t/>
            </a:r>
            <a:br>
              <a:rPr lang="en-US" sz="2200" dirty="0" smtClean="0">
                <a:ea typeface="Shadows Into Light"/>
                <a:cs typeface="Shadows Into Light"/>
                <a:sym typeface="Shadows Into Light"/>
              </a:rPr>
            </a:br>
            <a:r>
              <a:rPr lang="en-US" sz="2200" dirty="0" smtClean="0">
                <a:ea typeface="Shadows Into Light"/>
                <a:cs typeface="Shadows Into Light"/>
                <a:sym typeface="Shadows Into Light"/>
              </a:rPr>
              <a:t/>
            </a:r>
            <a:br>
              <a:rPr lang="en-US" sz="2200" dirty="0" smtClean="0">
                <a:ea typeface="Shadows Into Light"/>
                <a:cs typeface="Shadows Into Light"/>
                <a:sym typeface="Shadows Into Light"/>
              </a:rPr>
            </a:br>
            <a:r>
              <a:rPr lang="en-US" sz="2200" dirty="0" smtClean="0">
                <a:ea typeface="Shadows Into Light"/>
                <a:cs typeface="Shadows Into Light"/>
                <a:sym typeface="Shadows Into Light"/>
              </a:rPr>
              <a:t/>
            </a:r>
            <a:br>
              <a:rPr lang="en-US" sz="2200" dirty="0" smtClean="0">
                <a:ea typeface="Shadows Into Light"/>
                <a:cs typeface="Shadows Into Light"/>
                <a:sym typeface="Shadows Into Light"/>
              </a:rPr>
            </a:br>
            <a:endParaRPr lang="en-US" sz="2200" dirty="0" smtClean="0">
              <a:ea typeface="Shadows Into Light"/>
              <a:cs typeface="Shadows Into Light"/>
              <a:sym typeface="Shadows Into Light"/>
            </a:endParaRPr>
          </a:p>
          <a:p>
            <a:pPr marL="0" indent="0">
              <a:spcBef>
                <a:spcPts val="0"/>
              </a:spcBef>
              <a:buFont typeface="Arial"/>
              <a:buNone/>
            </a:pPr>
            <a:endParaRPr lang="en-US" sz="2200" dirty="0" smtClean="0">
              <a:ea typeface="Shadows Into Light"/>
              <a:cs typeface="Shadows Into Light"/>
              <a:sym typeface="Shadows Into Light"/>
            </a:endParaRPr>
          </a:p>
          <a:p>
            <a:pPr marL="0" indent="0">
              <a:spcBef>
                <a:spcPts val="0"/>
              </a:spcBef>
              <a:buFont typeface="Arial"/>
              <a:buNone/>
            </a:pPr>
            <a:r>
              <a:rPr lang="en-US" sz="2200" dirty="0" smtClean="0">
                <a:ea typeface="Shadows Into Light"/>
                <a:cs typeface="Shadows Into Light"/>
                <a:sym typeface="Shadows Into Light"/>
              </a:rPr>
              <a:t>Can </a:t>
            </a:r>
            <a:r>
              <a:rPr lang="en-US" sz="2200" dirty="0" err="1" smtClean="0">
                <a:ea typeface="Shadows Into Light"/>
                <a:cs typeface="Shadows Into Light"/>
                <a:sym typeface="Shadows Into Light"/>
              </a:rPr>
              <a:t>Randoop</a:t>
            </a:r>
            <a:r>
              <a:rPr lang="en-US" sz="2200" dirty="0" smtClean="0">
                <a:ea typeface="Shadows Into Light"/>
                <a:cs typeface="Shadows Into Light"/>
                <a:sym typeface="Shadows Into Light"/>
              </a:rPr>
              <a:t> create a </a:t>
            </a:r>
            <a:r>
              <a:rPr lang="en-US" sz="2200" dirty="0" err="1" smtClean="0">
                <a:ea typeface="Shadows Into Light"/>
                <a:cs typeface="Shadows Into Light"/>
                <a:sym typeface="Shadows Into Light"/>
              </a:rPr>
              <a:t>BinaryTree</a:t>
            </a:r>
            <a:r>
              <a:rPr lang="en-US" sz="2200" dirty="0" smtClean="0">
                <a:ea typeface="Shadows Into Light"/>
                <a:cs typeface="Shadows Into Light"/>
                <a:sym typeface="Shadows Into Light"/>
              </a:rPr>
              <a:t> object with cycles using the given API?</a:t>
            </a:r>
          </a:p>
          <a:p>
            <a:pPr marL="0" indent="0">
              <a:spcBef>
                <a:spcPts val="0"/>
              </a:spcBef>
              <a:buFont typeface="Arial"/>
              <a:buNone/>
            </a:pPr>
            <a:r>
              <a:rPr lang="en-US" sz="2200" dirty="0" smtClean="0">
                <a:ea typeface="Shadows Into Light"/>
                <a:cs typeface="Shadows Into Light"/>
                <a:sym typeface="Shadows Into Light"/>
              </a:rPr>
              <a:t/>
            </a:r>
            <a:br>
              <a:rPr lang="en-US" sz="2200" dirty="0" smtClean="0">
                <a:ea typeface="Shadows Into Light"/>
                <a:cs typeface="Shadows Into Light"/>
                <a:sym typeface="Shadows Into Light"/>
              </a:rPr>
            </a:br>
            <a:r>
              <a:rPr lang="en-US" sz="2200" dirty="0" smtClean="0">
                <a:ea typeface="Shadows Into Light"/>
                <a:cs typeface="Shadows Into Light"/>
                <a:sym typeface="Shadows Into Light"/>
              </a:rPr>
              <a:t>         Yes</a:t>
            </a:r>
            <a:br>
              <a:rPr lang="en-US" sz="2200" dirty="0" smtClean="0">
                <a:ea typeface="Shadows Into Light"/>
                <a:cs typeface="Shadows Into Light"/>
                <a:sym typeface="Shadows Into Light"/>
              </a:rPr>
            </a:br>
            <a:r>
              <a:rPr lang="en-US" sz="1000" dirty="0" smtClean="0">
                <a:ea typeface="Shadows Into Light"/>
                <a:cs typeface="Shadows Into Light"/>
                <a:sym typeface="Shadows Into Light"/>
              </a:rPr>
              <a:t/>
            </a:r>
            <a:br>
              <a:rPr lang="en-US" sz="1000" dirty="0" smtClean="0">
                <a:ea typeface="Shadows Into Light"/>
                <a:cs typeface="Shadows Into Light"/>
                <a:sym typeface="Shadows Into Light"/>
              </a:rPr>
            </a:br>
            <a:r>
              <a:rPr lang="en-US" sz="2200" dirty="0" smtClean="0">
                <a:ea typeface="Shadows Into Light"/>
                <a:cs typeface="Shadows Into Light"/>
                <a:sym typeface="Shadows Into Light"/>
              </a:rPr>
              <a:t>         No</a:t>
            </a:r>
            <a:r>
              <a:rPr lang="en-US" sz="2200" dirty="0" smtClean="0">
                <a:ea typeface="Consolas"/>
                <a:cs typeface="Consolas"/>
                <a:sym typeface="Consolas"/>
              </a:rPr>
              <a:t/>
            </a:r>
            <a:br>
              <a:rPr lang="en-US" sz="2200" dirty="0" smtClean="0">
                <a:ea typeface="Consolas"/>
                <a:cs typeface="Consolas"/>
                <a:sym typeface="Consolas"/>
              </a:rPr>
            </a:br>
            <a:r>
              <a:rPr lang="en-US" sz="2200" dirty="0" smtClean="0">
                <a:ea typeface="Consolas"/>
                <a:cs typeface="Consolas"/>
                <a:sym typeface="Consolas"/>
              </a:rPr>
              <a:t>     </a:t>
            </a:r>
          </a:p>
          <a:p>
            <a:pPr marL="0" indent="0">
              <a:spcBef>
                <a:spcPts val="0"/>
              </a:spcBef>
              <a:buFont typeface="Arial"/>
              <a:buNone/>
            </a:pPr>
            <a:endParaRPr lang="en-US" sz="2200" dirty="0" smtClean="0">
              <a:ea typeface="Consolas"/>
              <a:cs typeface="Consolas"/>
              <a:sym typeface="Consolas"/>
            </a:endParaRPr>
          </a:p>
          <a:p>
            <a:pPr marL="0" indent="0">
              <a:spcBef>
                <a:spcPts val="0"/>
              </a:spcBef>
              <a:buFont typeface="Arial"/>
              <a:buNone/>
            </a:pPr>
            <a:endParaRPr lang="en-US" sz="2200" dirty="0">
              <a:ea typeface="Consolas"/>
              <a:cs typeface="Consolas"/>
              <a:sym typeface="Consolas"/>
            </a:endParaRPr>
          </a:p>
        </p:txBody>
      </p:sp>
      <p:sp>
        <p:nvSpPr>
          <p:cNvPr id="13" name="Shape 797"/>
          <p:cNvSpPr txBox="1"/>
          <p:nvPr/>
        </p:nvSpPr>
        <p:spPr>
          <a:xfrm>
            <a:off x="5514969" y="4258864"/>
            <a:ext cx="3271845" cy="2314461"/>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sz="1500" dirty="0">
                <a:solidFill>
                  <a:schemeClr val="dk1"/>
                </a:solidFill>
                <a:latin typeface="Consolas"/>
                <a:ea typeface="Consolas"/>
                <a:cs typeface="Consolas"/>
                <a:sym typeface="Consolas"/>
              </a:rPr>
              <a:t>class Node {</a:t>
            </a:r>
          </a:p>
          <a:p>
            <a:pPr lvl="0" rtl="0">
              <a:spcBef>
                <a:spcPts val="0"/>
              </a:spcBef>
              <a:buNone/>
            </a:pPr>
            <a:r>
              <a:rPr lang="en-US" sz="1500" dirty="0">
                <a:solidFill>
                  <a:schemeClr val="dk1"/>
                </a:solidFill>
                <a:latin typeface="Consolas"/>
                <a:ea typeface="Consolas"/>
                <a:cs typeface="Consolas"/>
                <a:sym typeface="Consolas"/>
              </a:rPr>
              <a:t>  Node left;</a:t>
            </a:r>
          </a:p>
          <a:p>
            <a:pPr lvl="0" rtl="0">
              <a:spcBef>
                <a:spcPts val="0"/>
              </a:spcBef>
              <a:buNone/>
            </a:pPr>
            <a:r>
              <a:rPr lang="en-US" sz="1500" dirty="0">
                <a:solidFill>
                  <a:schemeClr val="dk1"/>
                </a:solidFill>
                <a:latin typeface="Consolas"/>
                <a:ea typeface="Consolas"/>
                <a:cs typeface="Consolas"/>
                <a:sym typeface="Consolas"/>
              </a:rPr>
              <a:t>  Node right;</a:t>
            </a:r>
            <a:br>
              <a:rPr lang="en-US" sz="1500" dirty="0">
                <a:solidFill>
                  <a:schemeClr val="dk1"/>
                </a:solidFill>
                <a:latin typeface="Consolas"/>
                <a:ea typeface="Consolas"/>
                <a:cs typeface="Consolas"/>
                <a:sym typeface="Consolas"/>
              </a:rPr>
            </a:br>
            <a:r>
              <a:rPr lang="en-US" sz="1500" dirty="0">
                <a:solidFill>
                  <a:schemeClr val="dk1"/>
                </a:solidFill>
                <a:latin typeface="Consolas"/>
                <a:ea typeface="Consolas"/>
                <a:cs typeface="Consolas"/>
                <a:sym typeface="Consolas"/>
              </a:rPr>
              <a:t>  </a:t>
            </a:r>
            <a:r>
              <a:rPr lang="en-US" sz="1500" b="1" dirty="0">
                <a:solidFill>
                  <a:schemeClr val="dk1"/>
                </a:solidFill>
                <a:latin typeface="Consolas"/>
                <a:ea typeface="Consolas"/>
                <a:cs typeface="Consolas"/>
                <a:sym typeface="Consolas"/>
              </a:rPr>
              <a:t>public Node(Node l, Node r)</a:t>
            </a:r>
            <a:r>
              <a:rPr lang="en-US" sz="1500" dirty="0">
                <a:solidFill>
                  <a:schemeClr val="dk1"/>
                </a:solidFill>
                <a:latin typeface="Consolas"/>
                <a:ea typeface="Consolas"/>
                <a:cs typeface="Consolas"/>
                <a:sym typeface="Consolas"/>
              </a:rPr>
              <a:t> {</a:t>
            </a:r>
            <a:br>
              <a:rPr lang="en-US" sz="1500" dirty="0">
                <a:solidFill>
                  <a:schemeClr val="dk1"/>
                </a:solidFill>
                <a:latin typeface="Consolas"/>
                <a:ea typeface="Consolas"/>
                <a:cs typeface="Consolas"/>
                <a:sym typeface="Consolas"/>
              </a:rPr>
            </a:br>
            <a:r>
              <a:rPr lang="en-US" sz="1500" dirty="0">
                <a:solidFill>
                  <a:schemeClr val="dk1"/>
                </a:solidFill>
                <a:latin typeface="Consolas"/>
                <a:ea typeface="Consolas"/>
                <a:cs typeface="Consolas"/>
                <a:sym typeface="Consolas"/>
              </a:rPr>
              <a:t>     left = l;</a:t>
            </a:r>
          </a:p>
          <a:p>
            <a:pPr lvl="0" rtl="0">
              <a:spcBef>
                <a:spcPts val="0"/>
              </a:spcBef>
              <a:buNone/>
            </a:pPr>
            <a:r>
              <a:rPr lang="en-US" sz="1500" dirty="0">
                <a:solidFill>
                  <a:schemeClr val="dk1"/>
                </a:solidFill>
                <a:latin typeface="Consolas"/>
                <a:ea typeface="Consolas"/>
                <a:cs typeface="Consolas"/>
                <a:sym typeface="Consolas"/>
              </a:rPr>
              <a:t>     right = r;</a:t>
            </a:r>
            <a:br>
              <a:rPr lang="en-US" sz="1500" dirty="0">
                <a:solidFill>
                  <a:schemeClr val="dk1"/>
                </a:solidFill>
                <a:latin typeface="Consolas"/>
                <a:ea typeface="Consolas"/>
                <a:cs typeface="Consolas"/>
                <a:sym typeface="Consolas"/>
              </a:rPr>
            </a:br>
            <a:r>
              <a:rPr lang="en-US" sz="1500" dirty="0">
                <a:solidFill>
                  <a:schemeClr val="dk1"/>
                </a:solidFill>
                <a:latin typeface="Consolas"/>
                <a:ea typeface="Consolas"/>
                <a:cs typeface="Consolas"/>
                <a:sym typeface="Consolas"/>
              </a:rPr>
              <a:t>  }</a:t>
            </a:r>
          </a:p>
          <a:p>
            <a:pPr lvl="0" rtl="0">
              <a:spcBef>
                <a:spcPts val="0"/>
              </a:spcBef>
              <a:buNone/>
            </a:pPr>
            <a:r>
              <a:rPr lang="en-US" sz="1500" dirty="0">
                <a:solidFill>
                  <a:schemeClr val="dk1"/>
                </a:solidFill>
                <a:latin typeface="Consolas"/>
                <a:ea typeface="Consolas"/>
                <a:cs typeface="Consolas"/>
                <a:sym typeface="Consolas"/>
              </a:rPr>
              <a:t>}</a:t>
            </a:r>
          </a:p>
        </p:txBody>
      </p:sp>
      <p:sp>
        <p:nvSpPr>
          <p:cNvPr id="15" name="Shape 802"/>
          <p:cNvSpPr txBox="1"/>
          <p:nvPr/>
        </p:nvSpPr>
        <p:spPr>
          <a:xfrm>
            <a:off x="1252682" y="2831281"/>
            <a:ext cx="3950700" cy="972000"/>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endParaRPr lang="en-US" sz="1500" dirty="0">
              <a:solidFill>
                <a:schemeClr val="dk1"/>
              </a:solidFill>
              <a:latin typeface="Consolas"/>
              <a:ea typeface="Consolas"/>
              <a:cs typeface="Consolas"/>
              <a:sym typeface="Consolas"/>
            </a:endParaRPr>
          </a:p>
        </p:txBody>
      </p:sp>
    </p:spTree>
    <p:extLst>
      <p:ext uri="{BB962C8B-B14F-4D97-AF65-F5344CB8AC3E}">
        <p14:creationId xmlns:p14="http://schemas.microsoft.com/office/powerpoint/2010/main" val="816948041"/>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QUIZ: </a:t>
            </a:r>
            <a:r>
              <a:rPr lang="en-US" dirty="0" err="1"/>
              <a:t>Randoop</a:t>
            </a:r>
            <a:r>
              <a:rPr lang="en-US" dirty="0"/>
              <a:t> Test Generation (Part </a:t>
            </a:r>
            <a:r>
              <a:rPr lang="en-US" dirty="0" smtClean="0"/>
              <a:t>3)</a:t>
            </a:r>
            <a:endParaRPr lang="en-US" dirty="0"/>
          </a:p>
        </p:txBody>
      </p:sp>
      <p:sp>
        <p:nvSpPr>
          <p:cNvPr id="7" name="Shape 800"/>
          <p:cNvSpPr/>
          <p:nvPr/>
        </p:nvSpPr>
        <p:spPr>
          <a:xfrm>
            <a:off x="695231" y="5832263"/>
            <a:ext cx="220499" cy="204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802"/>
          <p:cNvSpPr txBox="1"/>
          <p:nvPr/>
        </p:nvSpPr>
        <p:spPr>
          <a:xfrm>
            <a:off x="1252682" y="2831281"/>
            <a:ext cx="3950700" cy="972000"/>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r>
              <a:rPr lang="en-US" sz="1500" dirty="0">
                <a:solidFill>
                  <a:schemeClr val="dk1"/>
                </a:solidFill>
                <a:latin typeface="Consolas"/>
                <a:ea typeface="Consolas"/>
                <a:cs typeface="Consolas"/>
                <a:sym typeface="Consolas"/>
              </a:rPr>
              <a:t>Node v1 = new Node(null, null);</a:t>
            </a:r>
            <a:br>
              <a:rPr lang="en-US" sz="1500" dirty="0">
                <a:solidFill>
                  <a:schemeClr val="dk1"/>
                </a:solidFill>
                <a:latin typeface="Consolas"/>
                <a:ea typeface="Consolas"/>
                <a:cs typeface="Consolas"/>
                <a:sym typeface="Consolas"/>
              </a:rPr>
            </a:br>
            <a:r>
              <a:rPr lang="en-US" sz="1500" dirty="0">
                <a:solidFill>
                  <a:schemeClr val="dk1"/>
                </a:solidFill>
                <a:latin typeface="Consolas"/>
                <a:ea typeface="Consolas"/>
                <a:cs typeface="Consolas"/>
                <a:sym typeface="Consolas"/>
              </a:rPr>
              <a:t>Node v2 = new Node(v1, v1);</a:t>
            </a:r>
          </a:p>
          <a:p>
            <a:pPr lvl="0"/>
            <a:r>
              <a:rPr lang="en-US" sz="1500" dirty="0" err="1">
                <a:solidFill>
                  <a:schemeClr val="dk1"/>
                </a:solidFill>
                <a:latin typeface="Consolas"/>
                <a:ea typeface="Consolas"/>
                <a:cs typeface="Consolas"/>
                <a:sym typeface="Consolas"/>
              </a:rPr>
              <a:t>BinaryTree</a:t>
            </a:r>
            <a:r>
              <a:rPr lang="en-US" sz="1500" dirty="0">
                <a:solidFill>
                  <a:schemeClr val="dk1"/>
                </a:solidFill>
                <a:latin typeface="Consolas"/>
                <a:ea typeface="Consolas"/>
                <a:cs typeface="Consolas"/>
                <a:sym typeface="Consolas"/>
              </a:rPr>
              <a:t> </a:t>
            </a:r>
            <a:r>
              <a:rPr lang="en-US" sz="1500" dirty="0" err="1">
                <a:solidFill>
                  <a:schemeClr val="dk1"/>
                </a:solidFill>
                <a:latin typeface="Consolas"/>
                <a:ea typeface="Consolas"/>
                <a:cs typeface="Consolas"/>
                <a:sym typeface="Consolas"/>
              </a:rPr>
              <a:t>bt</a:t>
            </a:r>
            <a:r>
              <a:rPr lang="en-US" sz="1500" dirty="0">
                <a:solidFill>
                  <a:schemeClr val="dk1"/>
                </a:solidFill>
                <a:latin typeface="Consolas"/>
                <a:ea typeface="Consolas"/>
                <a:cs typeface="Consolas"/>
                <a:sym typeface="Consolas"/>
              </a:rPr>
              <a:t> = new </a:t>
            </a:r>
            <a:r>
              <a:rPr lang="en-US" sz="1500" dirty="0" err="1">
                <a:solidFill>
                  <a:schemeClr val="dk1"/>
                </a:solidFill>
                <a:latin typeface="Consolas"/>
                <a:ea typeface="Consolas"/>
                <a:cs typeface="Consolas"/>
                <a:sym typeface="Consolas"/>
              </a:rPr>
              <a:t>BinaryTree</a:t>
            </a:r>
            <a:r>
              <a:rPr lang="en-US" sz="1500" dirty="0">
                <a:solidFill>
                  <a:schemeClr val="dk1"/>
                </a:solidFill>
                <a:latin typeface="Consolas"/>
                <a:ea typeface="Consolas"/>
                <a:cs typeface="Consolas"/>
                <a:sym typeface="Consolas"/>
              </a:rPr>
              <a:t>(v2);</a:t>
            </a:r>
          </a:p>
        </p:txBody>
      </p:sp>
      <p:sp>
        <p:nvSpPr>
          <p:cNvPr id="10" name="Shape 866"/>
          <p:cNvSpPr/>
          <p:nvPr/>
        </p:nvSpPr>
        <p:spPr>
          <a:xfrm>
            <a:off x="521663" y="2938305"/>
            <a:ext cx="537000" cy="325799"/>
          </a:xfrm>
          <a:prstGeom prst="ellipse">
            <a:avLst/>
          </a:prstGeom>
          <a:solidFill>
            <a:srgbClr val="FFFFFF"/>
          </a:solid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sz="1400" dirty="0"/>
              <a:t>v2</a:t>
            </a:r>
          </a:p>
        </p:txBody>
      </p:sp>
      <p:cxnSp>
        <p:nvCxnSpPr>
          <p:cNvPr id="11" name="Shape 867"/>
          <p:cNvCxnSpPr/>
          <p:nvPr/>
        </p:nvCxnSpPr>
        <p:spPr>
          <a:xfrm rot="10800000" flipH="1">
            <a:off x="765890" y="2729326"/>
            <a:ext cx="1800" cy="194999"/>
          </a:xfrm>
          <a:prstGeom prst="straightConnector1">
            <a:avLst/>
          </a:prstGeom>
          <a:noFill/>
          <a:ln w="19050" cap="flat" cmpd="sng">
            <a:solidFill>
              <a:srgbClr val="0000FF"/>
            </a:solidFill>
            <a:prstDash val="solid"/>
            <a:round/>
            <a:headEnd type="triangle" w="lg" len="lg"/>
            <a:tailEnd type="none" w="lg" len="lg"/>
          </a:ln>
        </p:spPr>
      </p:cxnSp>
      <p:sp>
        <p:nvSpPr>
          <p:cNvPr id="12" name="Shape 868"/>
          <p:cNvSpPr/>
          <p:nvPr/>
        </p:nvSpPr>
        <p:spPr>
          <a:xfrm>
            <a:off x="521663" y="3578780"/>
            <a:ext cx="537000" cy="325799"/>
          </a:xfrm>
          <a:prstGeom prst="ellipse">
            <a:avLst/>
          </a:prstGeom>
          <a:solidFill>
            <a:srgbClr val="FFFFFF"/>
          </a:solid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sz="1400" dirty="0"/>
              <a:t>v1</a:t>
            </a:r>
          </a:p>
        </p:txBody>
      </p:sp>
      <p:cxnSp>
        <p:nvCxnSpPr>
          <p:cNvPr id="13" name="Shape 869"/>
          <p:cNvCxnSpPr/>
          <p:nvPr/>
        </p:nvCxnSpPr>
        <p:spPr>
          <a:xfrm flipH="1">
            <a:off x="980063" y="3101204"/>
            <a:ext cx="78600" cy="525300"/>
          </a:xfrm>
          <a:prstGeom prst="curvedConnector4">
            <a:avLst>
              <a:gd name="adj1" fmla="val -93511"/>
              <a:gd name="adj2" fmla="val 60963"/>
            </a:avLst>
          </a:prstGeom>
          <a:noFill/>
          <a:ln w="19050" cap="flat" cmpd="sng">
            <a:solidFill>
              <a:srgbClr val="0000FF"/>
            </a:solidFill>
            <a:prstDash val="solid"/>
            <a:round/>
            <a:headEnd type="none" w="lg" len="lg"/>
            <a:tailEnd type="triangle" w="lg" len="lg"/>
          </a:ln>
        </p:spPr>
      </p:cxnSp>
      <p:cxnSp>
        <p:nvCxnSpPr>
          <p:cNvPr id="14" name="Shape 870"/>
          <p:cNvCxnSpPr/>
          <p:nvPr/>
        </p:nvCxnSpPr>
        <p:spPr>
          <a:xfrm>
            <a:off x="521663" y="3101204"/>
            <a:ext cx="78600" cy="525300"/>
          </a:xfrm>
          <a:prstGeom prst="curvedConnector4">
            <a:avLst>
              <a:gd name="adj1" fmla="val -87786"/>
              <a:gd name="adj2" fmla="val 60963"/>
            </a:avLst>
          </a:prstGeom>
          <a:noFill/>
          <a:ln w="19050" cap="flat" cmpd="sng">
            <a:solidFill>
              <a:srgbClr val="0000FF"/>
            </a:solidFill>
            <a:prstDash val="solid"/>
            <a:round/>
            <a:headEnd type="none" w="lg" len="lg"/>
            <a:tailEnd type="triangle" w="lg" len="lg"/>
          </a:ln>
        </p:spPr>
      </p:cxnSp>
      <p:sp>
        <p:nvSpPr>
          <p:cNvPr id="15" name="Shape 865"/>
          <p:cNvSpPr/>
          <p:nvPr/>
        </p:nvSpPr>
        <p:spPr>
          <a:xfrm>
            <a:off x="709517" y="5833751"/>
            <a:ext cx="220499" cy="204299"/>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 name="Shape 796"/>
          <p:cNvSpPr txBox="1"/>
          <p:nvPr/>
        </p:nvSpPr>
        <p:spPr>
          <a:xfrm>
            <a:off x="5514969" y="1600201"/>
            <a:ext cx="3271844" cy="2658664"/>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lnSpc>
                <a:spcPct val="100000"/>
              </a:lnSpc>
              <a:spcBef>
                <a:spcPts val="0"/>
              </a:spcBef>
              <a:buClr>
                <a:schemeClr val="dk1"/>
              </a:buClr>
              <a:buFont typeface="Arial"/>
              <a:buNone/>
            </a:pPr>
            <a:r>
              <a:rPr lang="en-US" sz="1500" dirty="0">
                <a:latin typeface="Consolas"/>
                <a:ea typeface="Consolas"/>
                <a:cs typeface="Consolas"/>
                <a:sym typeface="Consolas"/>
              </a:rPr>
              <a:t>class </a:t>
            </a:r>
            <a:r>
              <a:rPr lang="en-US" sz="1500" dirty="0" err="1">
                <a:latin typeface="Consolas"/>
                <a:ea typeface="Consolas"/>
                <a:cs typeface="Consolas"/>
                <a:sym typeface="Consolas"/>
              </a:rPr>
              <a:t>BinaryTree</a:t>
            </a:r>
            <a:r>
              <a:rPr lang="en-US" sz="1500"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Node root;</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r>
              <a:rPr lang="en-US" sz="1500" b="1" dirty="0">
                <a:latin typeface="Consolas"/>
                <a:ea typeface="Consolas"/>
                <a:cs typeface="Consolas"/>
                <a:sym typeface="Consolas"/>
              </a:rPr>
              <a:t>public </a:t>
            </a:r>
            <a:r>
              <a:rPr lang="en-US" sz="1500" b="1" dirty="0" err="1">
                <a:latin typeface="Consolas"/>
                <a:ea typeface="Consolas"/>
                <a:cs typeface="Consolas"/>
                <a:sym typeface="Consolas"/>
              </a:rPr>
              <a:t>BinaryTree</a:t>
            </a:r>
            <a:r>
              <a:rPr lang="en-US" sz="1500" b="1" dirty="0">
                <a:latin typeface="Consolas"/>
                <a:ea typeface="Consolas"/>
                <a:cs typeface="Consolas"/>
                <a:sym typeface="Consolas"/>
              </a:rPr>
              <a:t>(Node r)</a:t>
            </a:r>
            <a:r>
              <a:rPr lang="en-US" sz="1500" dirty="0">
                <a:latin typeface="Consolas"/>
                <a:ea typeface="Consolas"/>
                <a:cs typeface="Consolas"/>
                <a:sym typeface="Consolas"/>
              </a:rPr>
              <a:t> {</a:t>
            </a:r>
            <a:br>
              <a:rPr lang="en-US" sz="1500" dirty="0">
                <a:latin typeface="Consolas"/>
                <a:ea typeface="Consolas"/>
                <a:cs typeface="Consolas"/>
                <a:sym typeface="Consolas"/>
              </a:rPr>
            </a:br>
            <a:r>
              <a:rPr lang="en-US" sz="1500" dirty="0">
                <a:latin typeface="Consolas"/>
                <a:ea typeface="Consolas"/>
                <a:cs typeface="Consolas"/>
                <a:sym typeface="Consolas"/>
              </a:rPr>
              <a:t>     root = r;</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r>
              <a:rPr lang="en-US" sz="1500" b="1" dirty="0">
                <a:solidFill>
                  <a:srgbClr val="0000FF"/>
                </a:solidFill>
                <a:latin typeface="Consolas"/>
                <a:ea typeface="Consolas"/>
                <a:cs typeface="Consolas"/>
                <a:sym typeface="Consolas"/>
              </a:rPr>
              <a:t>assert</a:t>
            </a:r>
            <a:r>
              <a:rPr lang="en-US" sz="1500" dirty="0">
                <a:latin typeface="Consolas"/>
                <a:ea typeface="Consolas"/>
                <a:cs typeface="Consolas"/>
                <a:sym typeface="Consolas"/>
              </a:rPr>
              <a:t>(</a:t>
            </a:r>
            <a:r>
              <a:rPr lang="en-US" sz="1500" dirty="0" err="1">
                <a:latin typeface="Consolas"/>
                <a:ea typeface="Consolas"/>
                <a:cs typeface="Consolas"/>
                <a:sym typeface="Consolas"/>
              </a:rPr>
              <a:t>repOk</a:t>
            </a:r>
            <a:r>
              <a:rPr lang="en-US" sz="1500" dirty="0">
                <a:latin typeface="Consolas"/>
                <a:ea typeface="Consolas"/>
                <a:cs typeface="Consolas"/>
                <a:sym typeface="Consolas"/>
              </a:rPr>
              <a:t>(this));</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r>
              <a:rPr lang="en-US" sz="1500" b="1" dirty="0">
                <a:latin typeface="Consolas"/>
                <a:ea typeface="Consolas"/>
                <a:cs typeface="Consolas"/>
                <a:sym typeface="Consolas"/>
              </a:rPr>
              <a:t>public Node </a:t>
            </a:r>
            <a:r>
              <a:rPr lang="en-US" sz="1500" b="1" dirty="0" err="1">
                <a:latin typeface="Consolas"/>
                <a:ea typeface="Consolas"/>
                <a:cs typeface="Consolas"/>
                <a:sym typeface="Consolas"/>
              </a:rPr>
              <a:t>removeRoot</a:t>
            </a:r>
            <a:r>
              <a:rPr lang="en-US" sz="1500" b="1" dirty="0">
                <a:latin typeface="Consolas"/>
                <a:ea typeface="Consolas"/>
                <a:cs typeface="Consolas"/>
                <a:sym typeface="Consolas"/>
              </a:rPr>
              <a:t>()</a:t>
            </a:r>
            <a:r>
              <a:rPr lang="en-US" sz="1500" dirty="0">
                <a:latin typeface="Consolas"/>
                <a:ea typeface="Consolas"/>
                <a:cs typeface="Consolas"/>
                <a:sym typeface="Consolas"/>
              </a:rPr>
              <a:t> {</a:t>
            </a:r>
            <a:br>
              <a:rPr lang="en-US" sz="1500" dirty="0">
                <a:latin typeface="Consolas"/>
                <a:ea typeface="Consolas"/>
                <a:cs typeface="Consolas"/>
                <a:sym typeface="Consolas"/>
              </a:rPr>
            </a:br>
            <a:r>
              <a:rPr lang="en-US" sz="1500" dirty="0">
                <a:latin typeface="Consolas"/>
                <a:ea typeface="Consolas"/>
                <a:cs typeface="Consolas"/>
                <a:sym typeface="Consolas"/>
              </a:rPr>
              <a:t>     </a:t>
            </a:r>
            <a:r>
              <a:rPr lang="en-US" sz="1500" b="1" dirty="0">
                <a:solidFill>
                  <a:srgbClr val="0000FF"/>
                </a:solidFill>
                <a:latin typeface="Consolas"/>
                <a:ea typeface="Consolas"/>
                <a:cs typeface="Consolas"/>
                <a:sym typeface="Consolas"/>
              </a:rPr>
              <a:t>assert</a:t>
            </a:r>
            <a:r>
              <a:rPr lang="en-US" sz="1500" dirty="0">
                <a:latin typeface="Consolas"/>
                <a:ea typeface="Consolas"/>
                <a:cs typeface="Consolas"/>
                <a:sym typeface="Consolas"/>
              </a:rPr>
              <a:t>(root != null);</a:t>
            </a:r>
            <a:br>
              <a:rPr lang="en-US" sz="1500" dirty="0">
                <a:latin typeface="Consolas"/>
                <a:ea typeface="Consolas"/>
                <a:cs typeface="Consolas"/>
                <a:sym typeface="Consolas"/>
              </a:rPr>
            </a:br>
            <a:r>
              <a:rPr lang="en-US" sz="1500"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  </a:t>
            </a:r>
            <a:br>
              <a:rPr lang="en-US" sz="1500" dirty="0">
                <a:latin typeface="Consolas"/>
                <a:ea typeface="Consolas"/>
                <a:cs typeface="Consolas"/>
                <a:sym typeface="Consolas"/>
              </a:rPr>
            </a:br>
            <a:r>
              <a:rPr lang="en-US" sz="1500" dirty="0">
                <a:latin typeface="Consolas"/>
                <a:ea typeface="Consolas"/>
                <a:cs typeface="Consolas"/>
                <a:sym typeface="Consolas"/>
              </a:rPr>
              <a:t>}</a:t>
            </a:r>
          </a:p>
        </p:txBody>
      </p:sp>
      <p:sp>
        <p:nvSpPr>
          <p:cNvPr id="17" name="Shape 797"/>
          <p:cNvSpPr txBox="1"/>
          <p:nvPr/>
        </p:nvSpPr>
        <p:spPr>
          <a:xfrm>
            <a:off x="5514969" y="4258864"/>
            <a:ext cx="3271845" cy="2314461"/>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sz="1500" dirty="0">
                <a:solidFill>
                  <a:schemeClr val="dk1"/>
                </a:solidFill>
                <a:latin typeface="Consolas"/>
                <a:ea typeface="Consolas"/>
                <a:cs typeface="Consolas"/>
                <a:sym typeface="Consolas"/>
              </a:rPr>
              <a:t>class Node {</a:t>
            </a:r>
          </a:p>
          <a:p>
            <a:pPr lvl="0" rtl="0">
              <a:spcBef>
                <a:spcPts val="0"/>
              </a:spcBef>
              <a:buNone/>
            </a:pPr>
            <a:r>
              <a:rPr lang="en-US" sz="1500" dirty="0">
                <a:solidFill>
                  <a:schemeClr val="dk1"/>
                </a:solidFill>
                <a:latin typeface="Consolas"/>
                <a:ea typeface="Consolas"/>
                <a:cs typeface="Consolas"/>
                <a:sym typeface="Consolas"/>
              </a:rPr>
              <a:t>  Node left;</a:t>
            </a:r>
          </a:p>
          <a:p>
            <a:pPr lvl="0" rtl="0">
              <a:spcBef>
                <a:spcPts val="0"/>
              </a:spcBef>
              <a:buNone/>
            </a:pPr>
            <a:r>
              <a:rPr lang="en-US" sz="1500" dirty="0">
                <a:solidFill>
                  <a:schemeClr val="dk1"/>
                </a:solidFill>
                <a:latin typeface="Consolas"/>
                <a:ea typeface="Consolas"/>
                <a:cs typeface="Consolas"/>
                <a:sym typeface="Consolas"/>
              </a:rPr>
              <a:t>  Node right;</a:t>
            </a:r>
            <a:br>
              <a:rPr lang="en-US" sz="1500" dirty="0">
                <a:solidFill>
                  <a:schemeClr val="dk1"/>
                </a:solidFill>
                <a:latin typeface="Consolas"/>
                <a:ea typeface="Consolas"/>
                <a:cs typeface="Consolas"/>
                <a:sym typeface="Consolas"/>
              </a:rPr>
            </a:br>
            <a:r>
              <a:rPr lang="en-US" sz="1500" dirty="0">
                <a:solidFill>
                  <a:schemeClr val="dk1"/>
                </a:solidFill>
                <a:latin typeface="Consolas"/>
                <a:ea typeface="Consolas"/>
                <a:cs typeface="Consolas"/>
                <a:sym typeface="Consolas"/>
              </a:rPr>
              <a:t>  </a:t>
            </a:r>
            <a:r>
              <a:rPr lang="en-US" sz="1500" b="1" dirty="0">
                <a:solidFill>
                  <a:schemeClr val="dk1"/>
                </a:solidFill>
                <a:latin typeface="Consolas"/>
                <a:ea typeface="Consolas"/>
                <a:cs typeface="Consolas"/>
                <a:sym typeface="Consolas"/>
              </a:rPr>
              <a:t>public Node(Node l, Node r)</a:t>
            </a:r>
            <a:r>
              <a:rPr lang="en-US" sz="1500" dirty="0">
                <a:solidFill>
                  <a:schemeClr val="dk1"/>
                </a:solidFill>
                <a:latin typeface="Consolas"/>
                <a:ea typeface="Consolas"/>
                <a:cs typeface="Consolas"/>
                <a:sym typeface="Consolas"/>
              </a:rPr>
              <a:t> {</a:t>
            </a:r>
            <a:br>
              <a:rPr lang="en-US" sz="1500" dirty="0">
                <a:solidFill>
                  <a:schemeClr val="dk1"/>
                </a:solidFill>
                <a:latin typeface="Consolas"/>
                <a:ea typeface="Consolas"/>
                <a:cs typeface="Consolas"/>
                <a:sym typeface="Consolas"/>
              </a:rPr>
            </a:br>
            <a:r>
              <a:rPr lang="en-US" sz="1500" dirty="0">
                <a:solidFill>
                  <a:schemeClr val="dk1"/>
                </a:solidFill>
                <a:latin typeface="Consolas"/>
                <a:ea typeface="Consolas"/>
                <a:cs typeface="Consolas"/>
                <a:sym typeface="Consolas"/>
              </a:rPr>
              <a:t>     left = l;</a:t>
            </a:r>
          </a:p>
          <a:p>
            <a:pPr lvl="0" rtl="0">
              <a:spcBef>
                <a:spcPts val="0"/>
              </a:spcBef>
              <a:buNone/>
            </a:pPr>
            <a:r>
              <a:rPr lang="en-US" sz="1500" dirty="0">
                <a:solidFill>
                  <a:schemeClr val="dk1"/>
                </a:solidFill>
                <a:latin typeface="Consolas"/>
                <a:ea typeface="Consolas"/>
                <a:cs typeface="Consolas"/>
                <a:sym typeface="Consolas"/>
              </a:rPr>
              <a:t>     right = r;</a:t>
            </a:r>
            <a:br>
              <a:rPr lang="en-US" sz="1500" dirty="0">
                <a:solidFill>
                  <a:schemeClr val="dk1"/>
                </a:solidFill>
                <a:latin typeface="Consolas"/>
                <a:ea typeface="Consolas"/>
                <a:cs typeface="Consolas"/>
                <a:sym typeface="Consolas"/>
              </a:rPr>
            </a:br>
            <a:r>
              <a:rPr lang="en-US" sz="1500" dirty="0">
                <a:solidFill>
                  <a:schemeClr val="dk1"/>
                </a:solidFill>
                <a:latin typeface="Consolas"/>
                <a:ea typeface="Consolas"/>
                <a:cs typeface="Consolas"/>
                <a:sym typeface="Consolas"/>
              </a:rPr>
              <a:t>  }</a:t>
            </a:r>
          </a:p>
          <a:p>
            <a:pPr lvl="0" rtl="0">
              <a:spcBef>
                <a:spcPts val="0"/>
              </a:spcBef>
              <a:buNone/>
            </a:pPr>
            <a:r>
              <a:rPr lang="en-US" sz="1500" dirty="0">
                <a:solidFill>
                  <a:schemeClr val="dk1"/>
                </a:solidFill>
                <a:latin typeface="Consolas"/>
                <a:ea typeface="Consolas"/>
                <a:cs typeface="Consolas"/>
                <a:sym typeface="Consolas"/>
              </a:rPr>
              <a:t>}</a:t>
            </a:r>
          </a:p>
        </p:txBody>
      </p:sp>
      <p:sp>
        <p:nvSpPr>
          <p:cNvPr id="18" name="Content Placeholder 2"/>
          <p:cNvSpPr txBox="1">
            <a:spLocks/>
          </p:cNvSpPr>
          <p:nvPr/>
        </p:nvSpPr>
        <p:spPr>
          <a:xfrm>
            <a:off x="457200" y="1535639"/>
            <a:ext cx="5243513" cy="452596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Font typeface="Arial"/>
              <a:buNone/>
            </a:pPr>
            <a:r>
              <a:rPr lang="en-US" sz="2200" dirty="0" smtClean="0">
                <a:ea typeface="Shadows Into Light"/>
                <a:cs typeface="Shadows Into Light"/>
                <a:sym typeface="Shadows Into Light"/>
              </a:rPr>
              <a:t>Write the smallest sequence that </a:t>
            </a:r>
            <a:r>
              <a:rPr lang="en-US" sz="2200" dirty="0" err="1" smtClean="0">
                <a:ea typeface="Shadows Into Light"/>
                <a:cs typeface="Shadows Into Light"/>
                <a:sym typeface="Shadows Into Light"/>
              </a:rPr>
              <a:t>Randoop</a:t>
            </a:r>
            <a:r>
              <a:rPr lang="en-US" sz="2200" dirty="0" smtClean="0">
                <a:ea typeface="Shadows Into Light"/>
                <a:cs typeface="Shadows Into Light"/>
                <a:sym typeface="Shadows Into Light"/>
              </a:rPr>
              <a:t> can possibly generate that violates the assertion in </a:t>
            </a:r>
            <a:r>
              <a:rPr lang="en-US" sz="2200" dirty="0" err="1" smtClean="0">
                <a:ea typeface="Shadows Into Light"/>
                <a:cs typeface="Shadows Into Light"/>
                <a:sym typeface="Shadows Into Light"/>
              </a:rPr>
              <a:t>BinaryTree’s</a:t>
            </a:r>
            <a:r>
              <a:rPr lang="en-US" sz="2200" dirty="0" smtClean="0">
                <a:ea typeface="Shadows Into Light"/>
                <a:cs typeface="Shadows Into Light"/>
                <a:sym typeface="Shadows Into Light"/>
              </a:rPr>
              <a:t> constructor.</a:t>
            </a:r>
            <a:br>
              <a:rPr lang="en-US" sz="2200" dirty="0" smtClean="0">
                <a:ea typeface="Shadows Into Light"/>
                <a:cs typeface="Shadows Into Light"/>
                <a:sym typeface="Shadows Into Light"/>
              </a:rPr>
            </a:br>
            <a:r>
              <a:rPr lang="en-US" sz="2200" dirty="0" smtClean="0">
                <a:ea typeface="Shadows Into Light"/>
                <a:cs typeface="Shadows Into Light"/>
                <a:sym typeface="Shadows Into Light"/>
              </a:rPr>
              <a:t/>
            </a:r>
            <a:br>
              <a:rPr lang="en-US" sz="2200" dirty="0" smtClean="0">
                <a:ea typeface="Shadows Into Light"/>
                <a:cs typeface="Shadows Into Light"/>
                <a:sym typeface="Shadows Into Light"/>
              </a:rPr>
            </a:br>
            <a:r>
              <a:rPr lang="en-US" sz="2200" dirty="0" smtClean="0">
                <a:ea typeface="Shadows Into Light"/>
                <a:cs typeface="Shadows Into Light"/>
                <a:sym typeface="Shadows Into Light"/>
              </a:rPr>
              <a:t/>
            </a:r>
            <a:br>
              <a:rPr lang="en-US" sz="2200" dirty="0" smtClean="0">
                <a:ea typeface="Shadows Into Light"/>
                <a:cs typeface="Shadows Into Light"/>
                <a:sym typeface="Shadows Into Light"/>
              </a:rPr>
            </a:br>
            <a:r>
              <a:rPr lang="en-US" sz="2200" dirty="0" smtClean="0">
                <a:ea typeface="Shadows Into Light"/>
                <a:cs typeface="Shadows Into Light"/>
                <a:sym typeface="Shadows Into Light"/>
              </a:rPr>
              <a:t/>
            </a:r>
            <a:br>
              <a:rPr lang="en-US" sz="2200" dirty="0" smtClean="0">
                <a:ea typeface="Shadows Into Light"/>
                <a:cs typeface="Shadows Into Light"/>
                <a:sym typeface="Shadows Into Light"/>
              </a:rPr>
            </a:br>
            <a:endParaRPr lang="en-US" sz="2200" dirty="0" smtClean="0">
              <a:ea typeface="Shadows Into Light"/>
              <a:cs typeface="Shadows Into Light"/>
              <a:sym typeface="Shadows Into Light"/>
            </a:endParaRPr>
          </a:p>
          <a:p>
            <a:pPr marL="0" indent="0">
              <a:spcBef>
                <a:spcPts val="0"/>
              </a:spcBef>
              <a:buFont typeface="Arial"/>
              <a:buNone/>
            </a:pPr>
            <a:endParaRPr lang="en-US" sz="2200" dirty="0" smtClean="0">
              <a:ea typeface="Shadows Into Light"/>
              <a:cs typeface="Shadows Into Light"/>
              <a:sym typeface="Shadows Into Light"/>
            </a:endParaRPr>
          </a:p>
          <a:p>
            <a:pPr marL="0" indent="0">
              <a:spcBef>
                <a:spcPts val="0"/>
              </a:spcBef>
              <a:buFont typeface="Arial"/>
              <a:buNone/>
            </a:pPr>
            <a:r>
              <a:rPr lang="en-US" sz="2200" dirty="0" smtClean="0">
                <a:ea typeface="Shadows Into Light"/>
                <a:cs typeface="Shadows Into Light"/>
                <a:sym typeface="Shadows Into Light"/>
              </a:rPr>
              <a:t>Can </a:t>
            </a:r>
            <a:r>
              <a:rPr lang="en-US" sz="2200" dirty="0" err="1" smtClean="0">
                <a:ea typeface="Shadows Into Light"/>
                <a:cs typeface="Shadows Into Light"/>
                <a:sym typeface="Shadows Into Light"/>
              </a:rPr>
              <a:t>Randoop</a:t>
            </a:r>
            <a:r>
              <a:rPr lang="en-US" sz="2200" dirty="0" smtClean="0">
                <a:ea typeface="Shadows Into Light"/>
                <a:cs typeface="Shadows Into Light"/>
                <a:sym typeface="Shadows Into Light"/>
              </a:rPr>
              <a:t> create a </a:t>
            </a:r>
            <a:r>
              <a:rPr lang="en-US" sz="2200" dirty="0" err="1" smtClean="0">
                <a:ea typeface="Shadows Into Light"/>
                <a:cs typeface="Shadows Into Light"/>
                <a:sym typeface="Shadows Into Light"/>
              </a:rPr>
              <a:t>BinaryTree</a:t>
            </a:r>
            <a:r>
              <a:rPr lang="en-US" sz="2200" dirty="0" smtClean="0">
                <a:ea typeface="Shadows Into Light"/>
                <a:cs typeface="Shadows Into Light"/>
                <a:sym typeface="Shadows Into Light"/>
              </a:rPr>
              <a:t> object with cycles using the given API?</a:t>
            </a:r>
            <a:br>
              <a:rPr lang="en-US" sz="2200" dirty="0" smtClean="0">
                <a:ea typeface="Shadows Into Light"/>
                <a:cs typeface="Shadows Into Light"/>
                <a:sym typeface="Shadows Into Light"/>
              </a:rPr>
            </a:br>
            <a:r>
              <a:rPr lang="en-US" sz="2200" dirty="0" smtClean="0">
                <a:ea typeface="Shadows Into Light"/>
                <a:cs typeface="Shadows Into Light"/>
                <a:sym typeface="Shadows Into Light"/>
              </a:rPr>
              <a:t/>
            </a:r>
            <a:br>
              <a:rPr lang="en-US" sz="2200" dirty="0" smtClean="0">
                <a:ea typeface="Shadows Into Light"/>
                <a:cs typeface="Shadows Into Light"/>
                <a:sym typeface="Shadows Into Light"/>
              </a:rPr>
            </a:br>
            <a:r>
              <a:rPr lang="en-US" sz="2200" dirty="0" smtClean="0">
                <a:ea typeface="Shadows Into Light"/>
                <a:cs typeface="Shadows Into Light"/>
                <a:sym typeface="Shadows Into Light"/>
              </a:rPr>
              <a:t>         Yes</a:t>
            </a:r>
            <a:br>
              <a:rPr lang="en-US" sz="2200" dirty="0" smtClean="0">
                <a:ea typeface="Shadows Into Light"/>
                <a:cs typeface="Shadows Into Light"/>
                <a:sym typeface="Shadows Into Light"/>
              </a:rPr>
            </a:br>
            <a:r>
              <a:rPr lang="en-US" sz="1000" dirty="0" smtClean="0">
                <a:ea typeface="Shadows Into Light"/>
                <a:cs typeface="Shadows Into Light"/>
                <a:sym typeface="Shadows Into Light"/>
              </a:rPr>
              <a:t/>
            </a:r>
            <a:br>
              <a:rPr lang="en-US" sz="1000" dirty="0" smtClean="0">
                <a:ea typeface="Shadows Into Light"/>
                <a:cs typeface="Shadows Into Light"/>
                <a:sym typeface="Shadows Into Light"/>
              </a:rPr>
            </a:br>
            <a:r>
              <a:rPr lang="en-US" sz="2200" dirty="0" smtClean="0">
                <a:ea typeface="Shadows Into Light"/>
                <a:cs typeface="Shadows Into Light"/>
                <a:sym typeface="Shadows Into Light"/>
              </a:rPr>
              <a:t>         No</a:t>
            </a:r>
            <a:r>
              <a:rPr lang="en-US" sz="2200" dirty="0" smtClean="0">
                <a:ea typeface="Consolas"/>
                <a:cs typeface="Consolas"/>
                <a:sym typeface="Consolas"/>
              </a:rPr>
              <a:t/>
            </a:r>
            <a:br>
              <a:rPr lang="en-US" sz="2200" dirty="0" smtClean="0">
                <a:ea typeface="Consolas"/>
                <a:cs typeface="Consolas"/>
                <a:sym typeface="Consolas"/>
              </a:rPr>
            </a:br>
            <a:r>
              <a:rPr lang="en-US" sz="2200" dirty="0" smtClean="0">
                <a:ea typeface="Consolas"/>
                <a:cs typeface="Consolas"/>
                <a:sym typeface="Consolas"/>
              </a:rPr>
              <a:t>     </a:t>
            </a:r>
          </a:p>
          <a:p>
            <a:pPr marL="0" indent="0">
              <a:spcBef>
                <a:spcPts val="0"/>
              </a:spcBef>
              <a:buFont typeface="Arial"/>
              <a:buNone/>
            </a:pPr>
            <a:endParaRPr lang="en-US" sz="2200" dirty="0" smtClean="0">
              <a:ea typeface="Consolas"/>
              <a:cs typeface="Consolas"/>
              <a:sym typeface="Consolas"/>
            </a:endParaRPr>
          </a:p>
          <a:p>
            <a:pPr marL="0" indent="0">
              <a:spcBef>
                <a:spcPts val="0"/>
              </a:spcBef>
              <a:buFont typeface="Arial"/>
              <a:buNone/>
            </a:pPr>
            <a:endParaRPr lang="en-US" sz="2200" dirty="0">
              <a:ea typeface="Consolas"/>
              <a:cs typeface="Consolas"/>
              <a:sym typeface="Consolas"/>
            </a:endParaRPr>
          </a:p>
        </p:txBody>
      </p:sp>
      <p:sp>
        <p:nvSpPr>
          <p:cNvPr id="21" name="Shape 799"/>
          <p:cNvSpPr/>
          <p:nvPr/>
        </p:nvSpPr>
        <p:spPr>
          <a:xfrm>
            <a:off x="695231" y="5336466"/>
            <a:ext cx="220499" cy="204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053314420"/>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Korat and </a:t>
            </a:r>
            <a:r>
              <a:rPr lang="en-US" dirty="0" err="1"/>
              <a:t>Randoop</a:t>
            </a:r>
            <a:endParaRPr lang="en-US" dirty="0"/>
          </a:p>
        </p:txBody>
      </p:sp>
      <p:sp>
        <p:nvSpPr>
          <p:cNvPr id="3" name="Content Placeholder 2"/>
          <p:cNvSpPr>
            <a:spLocks noGrp="1"/>
          </p:cNvSpPr>
          <p:nvPr>
            <p:ph idx="1"/>
          </p:nvPr>
        </p:nvSpPr>
        <p:spPr>
          <a:xfrm>
            <a:off x="457200" y="1428757"/>
            <a:ext cx="8229600" cy="700091"/>
          </a:xfrm>
        </p:spPr>
        <p:txBody>
          <a:bodyPr>
            <a:normAutofit/>
          </a:bodyPr>
          <a:lstStyle/>
          <a:p>
            <a:pPr marL="0" indent="0" algn="ctr">
              <a:buNone/>
            </a:pPr>
            <a:r>
              <a:rPr lang="en-US" sz="2200" dirty="0" smtClean="0"/>
              <a:t>Identify which statements are true for each test generation technique:</a:t>
            </a:r>
            <a:endParaRPr lang="en-US" sz="2200" dirty="0"/>
          </a:p>
        </p:txBody>
      </p:sp>
      <p:graphicFrame>
        <p:nvGraphicFramePr>
          <p:cNvPr id="16" name="Shape 878"/>
          <p:cNvGraphicFramePr/>
          <p:nvPr>
            <p:extLst>
              <p:ext uri="{D42A27DB-BD31-4B8C-83A1-F6EECF244321}">
                <p14:modId xmlns:p14="http://schemas.microsoft.com/office/powerpoint/2010/main" val="1715002242"/>
              </p:ext>
            </p:extLst>
          </p:nvPr>
        </p:nvGraphicFramePr>
        <p:xfrm>
          <a:off x="728666" y="2081218"/>
          <a:ext cx="7672388" cy="3679575"/>
        </p:xfrm>
        <a:graphic>
          <a:graphicData uri="http://schemas.openxmlformats.org/drawingml/2006/table">
            <a:tbl>
              <a:tblPr>
                <a:noFill/>
              </a:tblPr>
              <a:tblGrid>
                <a:gridCol w="3829050"/>
                <a:gridCol w="1857375"/>
                <a:gridCol w="1985963"/>
              </a:tblGrid>
              <a:tr h="381000">
                <a:tc>
                  <a:txBody>
                    <a:bodyPr/>
                    <a:lstStyle/>
                    <a:p>
                      <a:pPr lvl="0">
                        <a:spcBef>
                          <a:spcPts val="0"/>
                        </a:spcBef>
                        <a:buNone/>
                      </a:pPr>
                      <a:endParaRPr>
                        <a:latin typeface="+mn-lt"/>
                      </a:endParaRPr>
                    </a:p>
                  </a:txBody>
                  <a:tcPr marL="91425" marR="91425" marT="91425" marB="91425"/>
                </a:tc>
                <a:tc>
                  <a:txBody>
                    <a:bodyPr/>
                    <a:lstStyle/>
                    <a:p>
                      <a:pPr lvl="0" algn="ctr" rtl="0">
                        <a:spcBef>
                          <a:spcPts val="0"/>
                        </a:spcBef>
                        <a:buNone/>
                      </a:pPr>
                      <a:r>
                        <a:rPr lang="en-US" sz="2000">
                          <a:latin typeface="+mn-lt"/>
                          <a:ea typeface="Shadows Into Light"/>
                          <a:cs typeface="Shadows Into Light"/>
                          <a:sym typeface="Shadows Into Light"/>
                        </a:rPr>
                        <a:t>Korat</a:t>
                      </a:r>
                    </a:p>
                  </a:txBody>
                  <a:tcPr marL="91425" marR="91425" marT="91425" marB="91425"/>
                </a:tc>
                <a:tc>
                  <a:txBody>
                    <a:bodyPr/>
                    <a:lstStyle/>
                    <a:p>
                      <a:pPr lvl="0" algn="ctr" rtl="0">
                        <a:spcBef>
                          <a:spcPts val="0"/>
                        </a:spcBef>
                        <a:buNone/>
                      </a:pPr>
                      <a:r>
                        <a:rPr lang="en-US" sz="2000" dirty="0" err="1">
                          <a:latin typeface="+mn-lt"/>
                          <a:ea typeface="Shadows Into Light"/>
                          <a:cs typeface="Shadows Into Light"/>
                          <a:sym typeface="Shadows Into Light"/>
                        </a:rPr>
                        <a:t>Randoop</a:t>
                      </a:r>
                      <a:endParaRPr lang="en-US" sz="2000" dirty="0">
                        <a:latin typeface="+mn-lt"/>
                        <a:ea typeface="Shadows Into Light"/>
                        <a:cs typeface="Shadows Into Light"/>
                        <a:sym typeface="Shadows Into Light"/>
                      </a:endParaRPr>
                    </a:p>
                  </a:txBody>
                  <a:tcPr marL="91425" marR="91425" marT="91425" marB="91425"/>
                </a:tc>
              </a:tr>
              <a:tr h="543325">
                <a:tc>
                  <a:txBody>
                    <a:bodyPr/>
                    <a:lstStyle/>
                    <a:p>
                      <a:pPr lvl="0" rtl="0">
                        <a:spcBef>
                          <a:spcPts val="0"/>
                        </a:spcBef>
                        <a:buNone/>
                      </a:pPr>
                      <a:r>
                        <a:rPr lang="en-US" sz="2000" dirty="0">
                          <a:latin typeface="+mn-lt"/>
                          <a:ea typeface="Shadows Into Light"/>
                          <a:cs typeface="Shadows Into Light"/>
                          <a:sym typeface="Shadows Into Light"/>
                        </a:rPr>
                        <a:t>Uses type information to guide test generation.</a:t>
                      </a:r>
                    </a:p>
                  </a:txBody>
                  <a:tcPr marL="91425" marR="91425" marT="91425" marB="91425"/>
                </a:tc>
                <a:tc>
                  <a:txBody>
                    <a:bodyPr/>
                    <a:lstStyle/>
                    <a:p>
                      <a:pPr lvl="0" rtl="0">
                        <a:spcBef>
                          <a:spcPts val="0"/>
                        </a:spcBef>
                        <a:buNone/>
                      </a:pPr>
                      <a:endParaRPr dirty="0">
                        <a:latin typeface="+mn-lt"/>
                      </a:endParaRPr>
                    </a:p>
                  </a:txBody>
                  <a:tcPr marL="91425" marR="91425" marT="91425" marB="91425"/>
                </a:tc>
                <a:tc>
                  <a:txBody>
                    <a:bodyPr/>
                    <a:lstStyle/>
                    <a:p>
                      <a:pPr lvl="0" rtl="0">
                        <a:spcBef>
                          <a:spcPts val="0"/>
                        </a:spcBef>
                        <a:buNone/>
                      </a:pPr>
                      <a:endParaRPr dirty="0">
                        <a:latin typeface="+mn-lt"/>
                      </a:endParaRPr>
                    </a:p>
                  </a:txBody>
                  <a:tcPr marL="91425" marR="91425" marT="91425" marB="91425"/>
                </a:tc>
              </a:tr>
              <a:tr h="381000">
                <a:tc>
                  <a:txBody>
                    <a:bodyPr/>
                    <a:lstStyle/>
                    <a:p>
                      <a:pPr lvl="0" rtl="0">
                        <a:spcBef>
                          <a:spcPts val="0"/>
                        </a:spcBef>
                        <a:buNone/>
                      </a:pPr>
                      <a:r>
                        <a:rPr lang="en-US" sz="2000" dirty="0">
                          <a:latin typeface="+mn-lt"/>
                          <a:ea typeface="Shadows Into Light"/>
                          <a:cs typeface="Shadows Into Light"/>
                          <a:sym typeface="Shadows Into Light"/>
                        </a:rPr>
                        <a:t>Each test is generated fully independently of past tests.</a:t>
                      </a:r>
                    </a:p>
                  </a:txBody>
                  <a:tcPr marL="91425" marR="91425" marT="91425" marB="91425"/>
                </a:tc>
                <a:tc>
                  <a:txBody>
                    <a:bodyPr/>
                    <a:lstStyle/>
                    <a:p>
                      <a:pPr lvl="0" rtl="0">
                        <a:spcBef>
                          <a:spcPts val="0"/>
                        </a:spcBef>
                        <a:buNone/>
                      </a:pPr>
                      <a:endParaRPr dirty="0">
                        <a:latin typeface="+mn-lt"/>
                      </a:endParaRPr>
                    </a:p>
                  </a:txBody>
                  <a:tcPr marL="91425" marR="91425" marT="91425" marB="91425"/>
                </a:tc>
                <a:tc>
                  <a:txBody>
                    <a:bodyPr/>
                    <a:lstStyle/>
                    <a:p>
                      <a:pPr lvl="0">
                        <a:spcBef>
                          <a:spcPts val="0"/>
                        </a:spcBef>
                        <a:buNone/>
                      </a:pPr>
                      <a:endParaRPr dirty="0">
                        <a:latin typeface="+mn-lt"/>
                      </a:endParaRPr>
                    </a:p>
                  </a:txBody>
                  <a:tcPr marL="91425" marR="91425" marT="91425" marB="91425"/>
                </a:tc>
              </a:tr>
              <a:tr h="529150">
                <a:tc>
                  <a:txBody>
                    <a:bodyPr/>
                    <a:lstStyle/>
                    <a:p>
                      <a:pPr lvl="0" rtl="0">
                        <a:spcBef>
                          <a:spcPts val="0"/>
                        </a:spcBef>
                        <a:buClr>
                          <a:schemeClr val="dk1"/>
                        </a:buClr>
                        <a:buSzPct val="78571"/>
                        <a:buFont typeface="Arial"/>
                        <a:buNone/>
                      </a:pPr>
                      <a:r>
                        <a:rPr lang="en-US" sz="2000" dirty="0">
                          <a:solidFill>
                            <a:schemeClr val="dk1"/>
                          </a:solidFill>
                          <a:latin typeface="+mn-lt"/>
                          <a:ea typeface="Shadows Into Light"/>
                          <a:cs typeface="Shadows Into Light"/>
                          <a:sym typeface="Shadows Into Light"/>
                        </a:rPr>
                        <a:t>Generates tests deterministically.</a:t>
                      </a:r>
                    </a:p>
                  </a:txBody>
                  <a:tcPr marL="91425" marR="91425" marT="91425" marB="91425"/>
                </a:tc>
                <a:tc>
                  <a:txBody>
                    <a:bodyPr/>
                    <a:lstStyle/>
                    <a:p>
                      <a:pPr lvl="0" rtl="0">
                        <a:spcBef>
                          <a:spcPts val="0"/>
                        </a:spcBef>
                        <a:buNone/>
                      </a:pPr>
                      <a:endParaRPr dirty="0">
                        <a:latin typeface="+mn-lt"/>
                      </a:endParaRPr>
                    </a:p>
                  </a:txBody>
                  <a:tcPr marL="91425" marR="91425" marT="91425" marB="91425"/>
                </a:tc>
                <a:tc>
                  <a:txBody>
                    <a:bodyPr/>
                    <a:lstStyle/>
                    <a:p>
                      <a:pPr lvl="0">
                        <a:spcBef>
                          <a:spcPts val="0"/>
                        </a:spcBef>
                        <a:buNone/>
                      </a:pPr>
                      <a:endParaRPr>
                        <a:latin typeface="+mn-lt"/>
                      </a:endParaRPr>
                    </a:p>
                  </a:txBody>
                  <a:tcPr marL="91425" marR="91425" marT="91425" marB="91425"/>
                </a:tc>
              </a:tr>
              <a:tr h="529175">
                <a:tc>
                  <a:txBody>
                    <a:bodyPr/>
                    <a:lstStyle/>
                    <a:p>
                      <a:pPr lvl="0" rtl="0">
                        <a:spcBef>
                          <a:spcPts val="0"/>
                        </a:spcBef>
                        <a:buNone/>
                      </a:pPr>
                      <a:r>
                        <a:rPr lang="en-US" sz="2000" dirty="0">
                          <a:latin typeface="+mn-lt"/>
                          <a:ea typeface="Shadows Into Light"/>
                          <a:cs typeface="Shadows Into Light"/>
                          <a:sym typeface="Shadows Into Light"/>
                        </a:rPr>
                        <a:t>Suited to test method sequences.</a:t>
                      </a:r>
                    </a:p>
                  </a:txBody>
                  <a:tcPr marL="91425" marR="91425" marT="91425" marB="91425"/>
                </a:tc>
                <a:tc>
                  <a:txBody>
                    <a:bodyPr/>
                    <a:lstStyle/>
                    <a:p>
                      <a:pPr lvl="0">
                        <a:spcBef>
                          <a:spcPts val="0"/>
                        </a:spcBef>
                        <a:buNone/>
                      </a:pPr>
                      <a:endParaRPr dirty="0">
                        <a:latin typeface="+mn-lt"/>
                      </a:endParaRPr>
                    </a:p>
                  </a:txBody>
                  <a:tcPr marL="91425" marR="91425" marT="91425" marB="91425"/>
                </a:tc>
                <a:tc>
                  <a:txBody>
                    <a:bodyPr/>
                    <a:lstStyle/>
                    <a:p>
                      <a:pPr lvl="0">
                        <a:spcBef>
                          <a:spcPts val="0"/>
                        </a:spcBef>
                        <a:buNone/>
                      </a:pPr>
                      <a:endParaRPr>
                        <a:latin typeface="+mn-lt"/>
                      </a:endParaRPr>
                    </a:p>
                  </a:txBody>
                  <a:tcPr marL="91425" marR="91425" marT="91425" marB="91425"/>
                </a:tc>
              </a:tr>
              <a:tr h="548700">
                <a:tc>
                  <a:txBody>
                    <a:bodyPr/>
                    <a:lstStyle/>
                    <a:p>
                      <a:pPr lvl="0" rtl="0">
                        <a:spcBef>
                          <a:spcPts val="0"/>
                        </a:spcBef>
                        <a:buNone/>
                      </a:pPr>
                      <a:r>
                        <a:rPr lang="en-US" sz="2000" dirty="0">
                          <a:solidFill>
                            <a:schemeClr val="dk1"/>
                          </a:solidFill>
                          <a:latin typeface="+mn-lt"/>
                          <a:ea typeface="Shadows Into Light"/>
                          <a:cs typeface="Shadows Into Light"/>
                          <a:sym typeface="Shadows Into Light"/>
                        </a:rPr>
                        <a:t>Avoids generating redundant tests.</a:t>
                      </a:r>
                    </a:p>
                  </a:txBody>
                  <a:tcPr marL="91425" marR="91425" marT="91425" marB="91425"/>
                </a:tc>
                <a:tc>
                  <a:txBody>
                    <a:bodyPr/>
                    <a:lstStyle/>
                    <a:p>
                      <a:pPr lvl="0">
                        <a:spcBef>
                          <a:spcPts val="0"/>
                        </a:spcBef>
                        <a:buNone/>
                      </a:pPr>
                      <a:endParaRPr dirty="0">
                        <a:latin typeface="+mn-lt"/>
                      </a:endParaRPr>
                    </a:p>
                  </a:txBody>
                  <a:tcPr marL="91425" marR="91425" marT="91425" marB="91425"/>
                </a:tc>
                <a:tc>
                  <a:txBody>
                    <a:bodyPr/>
                    <a:lstStyle/>
                    <a:p>
                      <a:pPr lvl="0">
                        <a:spcBef>
                          <a:spcPts val="0"/>
                        </a:spcBef>
                        <a:buNone/>
                      </a:pPr>
                      <a:endParaRPr dirty="0">
                        <a:latin typeface="+mn-lt"/>
                      </a:endParaRPr>
                    </a:p>
                  </a:txBody>
                  <a:tcPr marL="91425" marR="91425" marT="91425" marB="91425"/>
                </a:tc>
              </a:tr>
            </a:tbl>
          </a:graphicData>
        </a:graphic>
      </p:graphicFrame>
      <p:sp>
        <p:nvSpPr>
          <p:cNvPr id="17" name="Shape 879"/>
          <p:cNvSpPr/>
          <p:nvPr/>
        </p:nvSpPr>
        <p:spPr>
          <a:xfrm>
            <a:off x="5390685" y="2860067"/>
            <a:ext cx="166199" cy="166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880"/>
          <p:cNvSpPr/>
          <p:nvPr/>
        </p:nvSpPr>
        <p:spPr>
          <a:xfrm>
            <a:off x="5390685" y="3665688"/>
            <a:ext cx="166199" cy="166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881"/>
          <p:cNvSpPr/>
          <p:nvPr/>
        </p:nvSpPr>
        <p:spPr>
          <a:xfrm>
            <a:off x="5398428" y="4342696"/>
            <a:ext cx="166199" cy="166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882"/>
          <p:cNvSpPr/>
          <p:nvPr/>
        </p:nvSpPr>
        <p:spPr>
          <a:xfrm>
            <a:off x="5398428" y="4876850"/>
            <a:ext cx="166199" cy="166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883"/>
          <p:cNvSpPr/>
          <p:nvPr/>
        </p:nvSpPr>
        <p:spPr>
          <a:xfrm>
            <a:off x="5390691" y="5396713"/>
            <a:ext cx="166199" cy="166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2" name="Shape 884"/>
          <p:cNvSpPr/>
          <p:nvPr/>
        </p:nvSpPr>
        <p:spPr>
          <a:xfrm>
            <a:off x="7341834" y="2860067"/>
            <a:ext cx="166199" cy="166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 name="Shape 885"/>
          <p:cNvSpPr/>
          <p:nvPr/>
        </p:nvSpPr>
        <p:spPr>
          <a:xfrm>
            <a:off x="7341834" y="3657382"/>
            <a:ext cx="166199" cy="166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 name="Shape 886"/>
          <p:cNvSpPr/>
          <p:nvPr/>
        </p:nvSpPr>
        <p:spPr>
          <a:xfrm>
            <a:off x="7349577" y="4320107"/>
            <a:ext cx="166199" cy="166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887"/>
          <p:cNvSpPr/>
          <p:nvPr/>
        </p:nvSpPr>
        <p:spPr>
          <a:xfrm>
            <a:off x="7349577" y="4897124"/>
            <a:ext cx="166199" cy="166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888"/>
          <p:cNvSpPr/>
          <p:nvPr/>
        </p:nvSpPr>
        <p:spPr>
          <a:xfrm>
            <a:off x="7341840" y="5407178"/>
            <a:ext cx="166199" cy="166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Tree>
    <p:extLst>
      <p:ext uri="{BB962C8B-B14F-4D97-AF65-F5344CB8AC3E}">
        <p14:creationId xmlns:p14="http://schemas.microsoft.com/office/powerpoint/2010/main" val="695373039"/>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Korat and </a:t>
            </a:r>
            <a:r>
              <a:rPr lang="en-US" dirty="0" err="1"/>
              <a:t>Randoop</a:t>
            </a:r>
            <a:endParaRPr lang="en-US" dirty="0"/>
          </a:p>
        </p:txBody>
      </p:sp>
      <p:sp>
        <p:nvSpPr>
          <p:cNvPr id="3" name="Content Placeholder 2"/>
          <p:cNvSpPr>
            <a:spLocks noGrp="1"/>
          </p:cNvSpPr>
          <p:nvPr>
            <p:ph idx="1"/>
          </p:nvPr>
        </p:nvSpPr>
        <p:spPr>
          <a:xfrm>
            <a:off x="457200" y="1428757"/>
            <a:ext cx="8229600" cy="700091"/>
          </a:xfrm>
        </p:spPr>
        <p:txBody>
          <a:bodyPr>
            <a:normAutofit/>
          </a:bodyPr>
          <a:lstStyle/>
          <a:p>
            <a:pPr marL="0" indent="0" algn="ctr">
              <a:buNone/>
            </a:pPr>
            <a:r>
              <a:rPr lang="en-US" sz="2200" dirty="0" smtClean="0"/>
              <a:t>Identify which statements are true for each test generation technique:</a:t>
            </a:r>
            <a:endParaRPr lang="en-US" sz="2200" dirty="0"/>
          </a:p>
        </p:txBody>
      </p:sp>
      <p:graphicFrame>
        <p:nvGraphicFramePr>
          <p:cNvPr id="5" name="Shape 878"/>
          <p:cNvGraphicFramePr/>
          <p:nvPr>
            <p:extLst>
              <p:ext uri="{D42A27DB-BD31-4B8C-83A1-F6EECF244321}">
                <p14:modId xmlns:p14="http://schemas.microsoft.com/office/powerpoint/2010/main" val="82107921"/>
              </p:ext>
            </p:extLst>
          </p:nvPr>
        </p:nvGraphicFramePr>
        <p:xfrm>
          <a:off x="728666" y="2081218"/>
          <a:ext cx="7672388" cy="3679575"/>
        </p:xfrm>
        <a:graphic>
          <a:graphicData uri="http://schemas.openxmlformats.org/drawingml/2006/table">
            <a:tbl>
              <a:tblPr>
                <a:noFill/>
              </a:tblPr>
              <a:tblGrid>
                <a:gridCol w="3829050"/>
                <a:gridCol w="1857375"/>
                <a:gridCol w="1985963"/>
              </a:tblGrid>
              <a:tr h="381000">
                <a:tc>
                  <a:txBody>
                    <a:bodyPr/>
                    <a:lstStyle/>
                    <a:p>
                      <a:pPr lvl="0">
                        <a:spcBef>
                          <a:spcPts val="0"/>
                        </a:spcBef>
                        <a:buNone/>
                      </a:pPr>
                      <a:endParaRPr>
                        <a:latin typeface="+mn-lt"/>
                      </a:endParaRPr>
                    </a:p>
                  </a:txBody>
                  <a:tcPr marL="91425" marR="91425" marT="91425" marB="91425"/>
                </a:tc>
                <a:tc>
                  <a:txBody>
                    <a:bodyPr/>
                    <a:lstStyle/>
                    <a:p>
                      <a:pPr lvl="0" algn="ctr" rtl="0">
                        <a:spcBef>
                          <a:spcPts val="0"/>
                        </a:spcBef>
                        <a:buNone/>
                      </a:pPr>
                      <a:r>
                        <a:rPr lang="en-US" sz="2000">
                          <a:latin typeface="+mn-lt"/>
                          <a:ea typeface="Shadows Into Light"/>
                          <a:cs typeface="Shadows Into Light"/>
                          <a:sym typeface="Shadows Into Light"/>
                        </a:rPr>
                        <a:t>Korat</a:t>
                      </a:r>
                    </a:p>
                  </a:txBody>
                  <a:tcPr marL="91425" marR="91425" marT="91425" marB="91425"/>
                </a:tc>
                <a:tc>
                  <a:txBody>
                    <a:bodyPr/>
                    <a:lstStyle/>
                    <a:p>
                      <a:pPr lvl="0" algn="ctr" rtl="0">
                        <a:spcBef>
                          <a:spcPts val="0"/>
                        </a:spcBef>
                        <a:buNone/>
                      </a:pPr>
                      <a:r>
                        <a:rPr lang="en-US" sz="2000" dirty="0" err="1">
                          <a:latin typeface="+mn-lt"/>
                          <a:ea typeface="Shadows Into Light"/>
                          <a:cs typeface="Shadows Into Light"/>
                          <a:sym typeface="Shadows Into Light"/>
                        </a:rPr>
                        <a:t>Randoop</a:t>
                      </a:r>
                      <a:endParaRPr lang="en-US" sz="2000" dirty="0">
                        <a:latin typeface="+mn-lt"/>
                        <a:ea typeface="Shadows Into Light"/>
                        <a:cs typeface="Shadows Into Light"/>
                        <a:sym typeface="Shadows Into Light"/>
                      </a:endParaRPr>
                    </a:p>
                  </a:txBody>
                  <a:tcPr marL="91425" marR="91425" marT="91425" marB="91425"/>
                </a:tc>
              </a:tr>
              <a:tr h="543325">
                <a:tc>
                  <a:txBody>
                    <a:bodyPr/>
                    <a:lstStyle/>
                    <a:p>
                      <a:pPr lvl="0" rtl="0">
                        <a:spcBef>
                          <a:spcPts val="0"/>
                        </a:spcBef>
                        <a:buNone/>
                      </a:pPr>
                      <a:r>
                        <a:rPr lang="en-US" sz="2000" dirty="0">
                          <a:latin typeface="+mn-lt"/>
                          <a:ea typeface="Shadows Into Light"/>
                          <a:cs typeface="Shadows Into Light"/>
                          <a:sym typeface="Shadows Into Light"/>
                        </a:rPr>
                        <a:t>Uses type information to guide test generation.</a:t>
                      </a:r>
                    </a:p>
                  </a:txBody>
                  <a:tcPr marL="91425" marR="91425" marT="91425" marB="91425"/>
                </a:tc>
                <a:tc>
                  <a:txBody>
                    <a:bodyPr/>
                    <a:lstStyle/>
                    <a:p>
                      <a:pPr lvl="0" rtl="0">
                        <a:spcBef>
                          <a:spcPts val="0"/>
                        </a:spcBef>
                        <a:buNone/>
                      </a:pPr>
                      <a:endParaRPr dirty="0">
                        <a:latin typeface="+mn-lt"/>
                      </a:endParaRPr>
                    </a:p>
                  </a:txBody>
                  <a:tcPr marL="91425" marR="91425" marT="91425" marB="91425"/>
                </a:tc>
                <a:tc>
                  <a:txBody>
                    <a:bodyPr/>
                    <a:lstStyle/>
                    <a:p>
                      <a:pPr lvl="0" rtl="0">
                        <a:spcBef>
                          <a:spcPts val="0"/>
                        </a:spcBef>
                        <a:buNone/>
                      </a:pPr>
                      <a:endParaRPr dirty="0">
                        <a:latin typeface="+mn-lt"/>
                      </a:endParaRPr>
                    </a:p>
                  </a:txBody>
                  <a:tcPr marL="91425" marR="91425" marT="91425" marB="91425"/>
                </a:tc>
              </a:tr>
              <a:tr h="381000">
                <a:tc>
                  <a:txBody>
                    <a:bodyPr/>
                    <a:lstStyle/>
                    <a:p>
                      <a:pPr lvl="0" rtl="0">
                        <a:spcBef>
                          <a:spcPts val="0"/>
                        </a:spcBef>
                        <a:buNone/>
                      </a:pPr>
                      <a:r>
                        <a:rPr lang="en-US" sz="2000" dirty="0">
                          <a:latin typeface="+mn-lt"/>
                          <a:ea typeface="Shadows Into Light"/>
                          <a:cs typeface="Shadows Into Light"/>
                          <a:sym typeface="Shadows Into Light"/>
                        </a:rPr>
                        <a:t>Each test is generated fully independently of past tests.</a:t>
                      </a:r>
                    </a:p>
                  </a:txBody>
                  <a:tcPr marL="91425" marR="91425" marT="91425" marB="91425"/>
                </a:tc>
                <a:tc>
                  <a:txBody>
                    <a:bodyPr/>
                    <a:lstStyle/>
                    <a:p>
                      <a:pPr lvl="0" rtl="0">
                        <a:spcBef>
                          <a:spcPts val="0"/>
                        </a:spcBef>
                        <a:buNone/>
                      </a:pPr>
                      <a:endParaRPr dirty="0">
                        <a:latin typeface="+mn-lt"/>
                      </a:endParaRPr>
                    </a:p>
                  </a:txBody>
                  <a:tcPr marL="91425" marR="91425" marT="91425" marB="91425"/>
                </a:tc>
                <a:tc>
                  <a:txBody>
                    <a:bodyPr/>
                    <a:lstStyle/>
                    <a:p>
                      <a:pPr lvl="0">
                        <a:spcBef>
                          <a:spcPts val="0"/>
                        </a:spcBef>
                        <a:buNone/>
                      </a:pPr>
                      <a:endParaRPr dirty="0">
                        <a:latin typeface="+mn-lt"/>
                      </a:endParaRPr>
                    </a:p>
                  </a:txBody>
                  <a:tcPr marL="91425" marR="91425" marT="91425" marB="91425"/>
                </a:tc>
              </a:tr>
              <a:tr h="529150">
                <a:tc>
                  <a:txBody>
                    <a:bodyPr/>
                    <a:lstStyle/>
                    <a:p>
                      <a:pPr lvl="0" rtl="0">
                        <a:spcBef>
                          <a:spcPts val="0"/>
                        </a:spcBef>
                        <a:buClr>
                          <a:schemeClr val="dk1"/>
                        </a:buClr>
                        <a:buSzPct val="78571"/>
                        <a:buFont typeface="Arial"/>
                        <a:buNone/>
                      </a:pPr>
                      <a:r>
                        <a:rPr lang="en-US" sz="2000" dirty="0">
                          <a:solidFill>
                            <a:schemeClr val="dk1"/>
                          </a:solidFill>
                          <a:latin typeface="+mn-lt"/>
                          <a:ea typeface="Shadows Into Light"/>
                          <a:cs typeface="Shadows Into Light"/>
                          <a:sym typeface="Shadows Into Light"/>
                        </a:rPr>
                        <a:t>Generates tests deterministically.</a:t>
                      </a:r>
                    </a:p>
                  </a:txBody>
                  <a:tcPr marL="91425" marR="91425" marT="91425" marB="91425"/>
                </a:tc>
                <a:tc>
                  <a:txBody>
                    <a:bodyPr/>
                    <a:lstStyle/>
                    <a:p>
                      <a:pPr lvl="0" rtl="0">
                        <a:spcBef>
                          <a:spcPts val="0"/>
                        </a:spcBef>
                        <a:buNone/>
                      </a:pPr>
                      <a:endParaRPr dirty="0">
                        <a:latin typeface="+mn-lt"/>
                      </a:endParaRPr>
                    </a:p>
                  </a:txBody>
                  <a:tcPr marL="91425" marR="91425" marT="91425" marB="91425"/>
                </a:tc>
                <a:tc>
                  <a:txBody>
                    <a:bodyPr/>
                    <a:lstStyle/>
                    <a:p>
                      <a:pPr lvl="0">
                        <a:spcBef>
                          <a:spcPts val="0"/>
                        </a:spcBef>
                        <a:buNone/>
                      </a:pPr>
                      <a:endParaRPr>
                        <a:latin typeface="+mn-lt"/>
                      </a:endParaRPr>
                    </a:p>
                  </a:txBody>
                  <a:tcPr marL="91425" marR="91425" marT="91425" marB="91425"/>
                </a:tc>
              </a:tr>
              <a:tr h="529175">
                <a:tc>
                  <a:txBody>
                    <a:bodyPr/>
                    <a:lstStyle/>
                    <a:p>
                      <a:pPr lvl="0" rtl="0">
                        <a:spcBef>
                          <a:spcPts val="0"/>
                        </a:spcBef>
                        <a:buNone/>
                      </a:pPr>
                      <a:r>
                        <a:rPr lang="en-US" sz="2000" dirty="0">
                          <a:latin typeface="+mn-lt"/>
                          <a:ea typeface="Shadows Into Light"/>
                          <a:cs typeface="Shadows Into Light"/>
                          <a:sym typeface="Shadows Into Light"/>
                        </a:rPr>
                        <a:t>Suited to test method sequences.</a:t>
                      </a:r>
                    </a:p>
                  </a:txBody>
                  <a:tcPr marL="91425" marR="91425" marT="91425" marB="91425"/>
                </a:tc>
                <a:tc>
                  <a:txBody>
                    <a:bodyPr/>
                    <a:lstStyle/>
                    <a:p>
                      <a:pPr lvl="0">
                        <a:spcBef>
                          <a:spcPts val="0"/>
                        </a:spcBef>
                        <a:buNone/>
                      </a:pPr>
                      <a:endParaRPr dirty="0">
                        <a:latin typeface="+mn-lt"/>
                      </a:endParaRPr>
                    </a:p>
                  </a:txBody>
                  <a:tcPr marL="91425" marR="91425" marT="91425" marB="91425"/>
                </a:tc>
                <a:tc>
                  <a:txBody>
                    <a:bodyPr/>
                    <a:lstStyle/>
                    <a:p>
                      <a:pPr lvl="0">
                        <a:spcBef>
                          <a:spcPts val="0"/>
                        </a:spcBef>
                        <a:buNone/>
                      </a:pPr>
                      <a:endParaRPr>
                        <a:latin typeface="+mn-lt"/>
                      </a:endParaRPr>
                    </a:p>
                  </a:txBody>
                  <a:tcPr marL="91425" marR="91425" marT="91425" marB="91425"/>
                </a:tc>
              </a:tr>
              <a:tr h="548700">
                <a:tc>
                  <a:txBody>
                    <a:bodyPr/>
                    <a:lstStyle/>
                    <a:p>
                      <a:pPr lvl="0" rtl="0">
                        <a:spcBef>
                          <a:spcPts val="0"/>
                        </a:spcBef>
                        <a:buNone/>
                      </a:pPr>
                      <a:r>
                        <a:rPr lang="en-US" sz="2000" dirty="0">
                          <a:solidFill>
                            <a:schemeClr val="dk1"/>
                          </a:solidFill>
                          <a:latin typeface="+mn-lt"/>
                          <a:ea typeface="Shadows Into Light"/>
                          <a:cs typeface="Shadows Into Light"/>
                          <a:sym typeface="Shadows Into Light"/>
                        </a:rPr>
                        <a:t>Avoids generating redundant tests.</a:t>
                      </a:r>
                    </a:p>
                  </a:txBody>
                  <a:tcPr marL="91425" marR="91425" marT="91425" marB="91425"/>
                </a:tc>
                <a:tc>
                  <a:txBody>
                    <a:bodyPr/>
                    <a:lstStyle/>
                    <a:p>
                      <a:pPr lvl="0">
                        <a:spcBef>
                          <a:spcPts val="0"/>
                        </a:spcBef>
                        <a:buNone/>
                      </a:pPr>
                      <a:endParaRPr dirty="0">
                        <a:latin typeface="+mn-lt"/>
                      </a:endParaRPr>
                    </a:p>
                  </a:txBody>
                  <a:tcPr marL="91425" marR="91425" marT="91425" marB="91425"/>
                </a:tc>
                <a:tc>
                  <a:txBody>
                    <a:bodyPr/>
                    <a:lstStyle/>
                    <a:p>
                      <a:pPr lvl="0">
                        <a:spcBef>
                          <a:spcPts val="0"/>
                        </a:spcBef>
                        <a:buNone/>
                      </a:pPr>
                      <a:endParaRPr dirty="0">
                        <a:latin typeface="+mn-lt"/>
                      </a:endParaRPr>
                    </a:p>
                  </a:txBody>
                  <a:tcPr marL="91425" marR="91425" marT="91425" marB="91425"/>
                </a:tc>
              </a:tr>
            </a:tbl>
          </a:graphicData>
        </a:graphic>
      </p:graphicFrame>
      <p:sp>
        <p:nvSpPr>
          <p:cNvPr id="6" name="Shape 879"/>
          <p:cNvSpPr/>
          <p:nvPr/>
        </p:nvSpPr>
        <p:spPr>
          <a:xfrm>
            <a:off x="5390685" y="2856802"/>
            <a:ext cx="166199" cy="166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 name="Shape 880"/>
          <p:cNvSpPr/>
          <p:nvPr/>
        </p:nvSpPr>
        <p:spPr>
          <a:xfrm>
            <a:off x="5390685" y="3657382"/>
            <a:ext cx="166199" cy="166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881"/>
          <p:cNvSpPr/>
          <p:nvPr/>
        </p:nvSpPr>
        <p:spPr>
          <a:xfrm>
            <a:off x="5398428" y="4342696"/>
            <a:ext cx="166199" cy="166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882"/>
          <p:cNvSpPr/>
          <p:nvPr/>
        </p:nvSpPr>
        <p:spPr>
          <a:xfrm>
            <a:off x="5398428" y="4876850"/>
            <a:ext cx="166199" cy="166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 name="Shape 883"/>
          <p:cNvSpPr/>
          <p:nvPr/>
        </p:nvSpPr>
        <p:spPr>
          <a:xfrm>
            <a:off x="5390691" y="5396713"/>
            <a:ext cx="166199" cy="166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11" name="Shape 884"/>
          <p:cNvSpPr/>
          <p:nvPr/>
        </p:nvSpPr>
        <p:spPr>
          <a:xfrm>
            <a:off x="7341834" y="2856802"/>
            <a:ext cx="166199" cy="166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885"/>
          <p:cNvSpPr/>
          <p:nvPr/>
        </p:nvSpPr>
        <p:spPr>
          <a:xfrm>
            <a:off x="7341834" y="3657382"/>
            <a:ext cx="166199" cy="166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886"/>
          <p:cNvSpPr/>
          <p:nvPr/>
        </p:nvSpPr>
        <p:spPr>
          <a:xfrm>
            <a:off x="7349577" y="4320107"/>
            <a:ext cx="166199" cy="166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887"/>
          <p:cNvSpPr/>
          <p:nvPr/>
        </p:nvSpPr>
        <p:spPr>
          <a:xfrm>
            <a:off x="7349577" y="4897124"/>
            <a:ext cx="166199" cy="166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888"/>
          <p:cNvSpPr/>
          <p:nvPr/>
        </p:nvSpPr>
        <p:spPr>
          <a:xfrm>
            <a:off x="7341840" y="5407178"/>
            <a:ext cx="166199" cy="166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pic>
        <p:nvPicPr>
          <p:cNvPr id="16" name="Shape 909"/>
          <p:cNvPicPr preferRelativeResize="0"/>
          <p:nvPr/>
        </p:nvPicPr>
        <p:blipFill>
          <a:blip r:embed="rId3">
            <a:alphaModFix/>
          </a:blip>
          <a:stretch>
            <a:fillRect/>
          </a:stretch>
        </p:blipFill>
        <p:spPr>
          <a:xfrm>
            <a:off x="5386175" y="2856802"/>
            <a:ext cx="166199" cy="166199"/>
          </a:xfrm>
          <a:prstGeom prst="rect">
            <a:avLst/>
          </a:prstGeom>
          <a:noFill/>
          <a:ln>
            <a:noFill/>
          </a:ln>
        </p:spPr>
      </p:pic>
      <p:pic>
        <p:nvPicPr>
          <p:cNvPr id="17" name="Shape 909"/>
          <p:cNvPicPr preferRelativeResize="0"/>
          <p:nvPr/>
        </p:nvPicPr>
        <p:blipFill>
          <a:blip r:embed="rId3">
            <a:alphaModFix/>
          </a:blip>
          <a:stretch>
            <a:fillRect/>
          </a:stretch>
        </p:blipFill>
        <p:spPr>
          <a:xfrm>
            <a:off x="5386171" y="4342707"/>
            <a:ext cx="166199" cy="166199"/>
          </a:xfrm>
          <a:prstGeom prst="rect">
            <a:avLst/>
          </a:prstGeom>
          <a:noFill/>
          <a:ln>
            <a:noFill/>
          </a:ln>
        </p:spPr>
      </p:pic>
      <p:pic>
        <p:nvPicPr>
          <p:cNvPr id="18" name="Shape 909"/>
          <p:cNvPicPr preferRelativeResize="0"/>
          <p:nvPr/>
        </p:nvPicPr>
        <p:blipFill>
          <a:blip r:embed="rId3">
            <a:alphaModFix/>
          </a:blip>
          <a:stretch>
            <a:fillRect/>
          </a:stretch>
        </p:blipFill>
        <p:spPr>
          <a:xfrm>
            <a:off x="5386174" y="5385706"/>
            <a:ext cx="166199" cy="166199"/>
          </a:xfrm>
          <a:prstGeom prst="rect">
            <a:avLst/>
          </a:prstGeom>
          <a:noFill/>
          <a:ln>
            <a:noFill/>
          </a:ln>
        </p:spPr>
      </p:pic>
      <p:pic>
        <p:nvPicPr>
          <p:cNvPr id="19" name="Shape 909"/>
          <p:cNvPicPr preferRelativeResize="0"/>
          <p:nvPr/>
        </p:nvPicPr>
        <p:blipFill>
          <a:blip r:embed="rId3">
            <a:alphaModFix/>
          </a:blip>
          <a:stretch>
            <a:fillRect/>
          </a:stretch>
        </p:blipFill>
        <p:spPr>
          <a:xfrm>
            <a:off x="7314989" y="2856802"/>
            <a:ext cx="166199" cy="166199"/>
          </a:xfrm>
          <a:prstGeom prst="rect">
            <a:avLst/>
          </a:prstGeom>
          <a:noFill/>
          <a:ln>
            <a:noFill/>
          </a:ln>
        </p:spPr>
      </p:pic>
      <p:pic>
        <p:nvPicPr>
          <p:cNvPr id="20" name="Shape 909"/>
          <p:cNvPicPr preferRelativeResize="0"/>
          <p:nvPr/>
        </p:nvPicPr>
        <p:blipFill>
          <a:blip r:embed="rId3">
            <a:alphaModFix/>
          </a:blip>
          <a:stretch>
            <a:fillRect/>
          </a:stretch>
        </p:blipFill>
        <p:spPr>
          <a:xfrm>
            <a:off x="7329282" y="4871359"/>
            <a:ext cx="166199" cy="166199"/>
          </a:xfrm>
          <a:prstGeom prst="rect">
            <a:avLst/>
          </a:prstGeom>
          <a:noFill/>
          <a:ln>
            <a:noFill/>
          </a:ln>
        </p:spPr>
      </p:pic>
      <p:pic>
        <p:nvPicPr>
          <p:cNvPr id="21" name="Shape 909"/>
          <p:cNvPicPr preferRelativeResize="0"/>
          <p:nvPr/>
        </p:nvPicPr>
        <p:blipFill>
          <a:blip r:embed="rId3">
            <a:alphaModFix/>
          </a:blip>
          <a:stretch>
            <a:fillRect/>
          </a:stretch>
        </p:blipFill>
        <p:spPr>
          <a:xfrm>
            <a:off x="7314988" y="5385703"/>
            <a:ext cx="166199" cy="166199"/>
          </a:xfrm>
          <a:prstGeom prst="rect">
            <a:avLst/>
          </a:prstGeom>
          <a:noFill/>
          <a:ln>
            <a:noFill/>
          </a:ln>
        </p:spPr>
      </p:pic>
    </p:spTree>
    <p:extLst>
      <p:ext uri="{BB962C8B-B14F-4D97-AF65-F5344CB8AC3E}">
        <p14:creationId xmlns:p14="http://schemas.microsoft.com/office/powerpoint/2010/main" val="864192287"/>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Generation: The Bigger Picture</a:t>
            </a:r>
          </a:p>
        </p:txBody>
      </p:sp>
      <p:sp>
        <p:nvSpPr>
          <p:cNvPr id="3" name="Content Placeholder 2"/>
          <p:cNvSpPr>
            <a:spLocks noGrp="1"/>
          </p:cNvSpPr>
          <p:nvPr>
            <p:ph idx="1"/>
          </p:nvPr>
        </p:nvSpPr>
        <p:spPr/>
        <p:txBody>
          <a:bodyPr>
            <a:normAutofit fontScale="92500" lnSpcReduction="20000"/>
          </a:bodyPr>
          <a:lstStyle/>
          <a:p>
            <a:r>
              <a:rPr lang="en-US" dirty="0"/>
              <a:t>Why didn’t automatic test generation become popular decades ago?</a:t>
            </a:r>
          </a:p>
          <a:p>
            <a:endParaRPr lang="en-US" dirty="0"/>
          </a:p>
          <a:p>
            <a:r>
              <a:rPr lang="en-US" dirty="0"/>
              <a:t>Belief: Weak-type systems</a:t>
            </a:r>
          </a:p>
          <a:p>
            <a:pPr lvl="1"/>
            <a:r>
              <a:rPr lang="en-US" sz="3000" dirty="0"/>
              <a:t>Test generation relies heavily on </a:t>
            </a:r>
            <a:r>
              <a:rPr lang="en-US" sz="3000" dirty="0">
                <a:solidFill>
                  <a:schemeClr val="accent6">
                    <a:lumMod val="75000"/>
                  </a:schemeClr>
                </a:solidFill>
              </a:rPr>
              <a:t>type information</a:t>
            </a:r>
          </a:p>
          <a:p>
            <a:pPr lvl="1"/>
            <a:r>
              <a:rPr lang="en-US" sz="3000" dirty="0">
                <a:solidFill>
                  <a:srgbClr val="7030A0"/>
                </a:solidFill>
              </a:rPr>
              <a:t>C</a:t>
            </a:r>
            <a:r>
              <a:rPr lang="en-US" sz="3000" dirty="0"/>
              <a:t>, </a:t>
            </a:r>
            <a:r>
              <a:rPr lang="en-US" sz="3000" dirty="0">
                <a:solidFill>
                  <a:srgbClr val="7030A0"/>
                </a:solidFill>
              </a:rPr>
              <a:t>Lisp</a:t>
            </a:r>
            <a:r>
              <a:rPr lang="en-US" sz="3000" dirty="0"/>
              <a:t> just didn’t provide the needed types</a:t>
            </a:r>
          </a:p>
          <a:p>
            <a:endParaRPr lang="en-US" dirty="0"/>
          </a:p>
          <a:p>
            <a:r>
              <a:rPr lang="en-US" dirty="0"/>
              <a:t>Contemporary languages lend themselves better to test generation</a:t>
            </a:r>
          </a:p>
          <a:p>
            <a:pPr lvl="1"/>
            <a:r>
              <a:rPr lang="en-US" sz="3000" dirty="0">
                <a:solidFill>
                  <a:srgbClr val="7030A0"/>
                </a:solidFill>
              </a:rPr>
              <a:t>Java</a:t>
            </a:r>
            <a:r>
              <a:rPr lang="en-US" sz="3000" dirty="0"/>
              <a:t>, </a:t>
            </a:r>
            <a:r>
              <a:rPr lang="en-US" sz="3000" dirty="0">
                <a:solidFill>
                  <a:srgbClr val="7030A0"/>
                </a:solidFill>
              </a:rPr>
              <a:t>UML</a:t>
            </a:r>
          </a:p>
          <a:p>
            <a:endParaRPr lang="en-US" dirty="0"/>
          </a:p>
        </p:txBody>
      </p:sp>
    </p:spTree>
    <p:extLst>
      <p:ext uri="{BB962C8B-B14F-4D97-AF65-F5344CB8AC3E}">
        <p14:creationId xmlns:p14="http://schemas.microsoft.com/office/powerpoint/2010/main" val="10403520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Calibri Regular" charset="0"/>
                <a:cs typeface="Calibri Regular" charset="0"/>
                <a:sym typeface="Shadows Into Light"/>
              </a:rPr>
              <a:t>An Insight</a:t>
            </a:r>
            <a:endParaRPr lang="en-US" dirty="0"/>
          </a:p>
        </p:txBody>
      </p:sp>
      <p:sp>
        <p:nvSpPr>
          <p:cNvPr id="4" name="Content Placeholder 3"/>
          <p:cNvSpPr>
            <a:spLocks noGrp="1"/>
          </p:cNvSpPr>
          <p:nvPr>
            <p:ph idx="1"/>
          </p:nvPr>
        </p:nvSpPr>
        <p:spPr>
          <a:xfrm>
            <a:off x="365760" y="1600200"/>
            <a:ext cx="8503920" cy="4525963"/>
          </a:xfrm>
        </p:spPr>
        <p:txBody>
          <a:bodyPr>
            <a:normAutofit fontScale="92500" lnSpcReduction="20000"/>
          </a:bodyPr>
          <a:lstStyle/>
          <a:p>
            <a:r>
              <a:rPr lang="en-US" dirty="0"/>
              <a:t>Often can do a good job by systematically testing</a:t>
            </a:r>
            <a:br>
              <a:rPr lang="en-US" dirty="0"/>
            </a:br>
            <a:r>
              <a:rPr lang="en-US" dirty="0">
                <a:solidFill>
                  <a:schemeClr val="accent6">
                    <a:lumMod val="75000"/>
                  </a:schemeClr>
                </a:solidFill>
              </a:rPr>
              <a:t>all inputs up to a small size</a:t>
            </a:r>
          </a:p>
          <a:p>
            <a:endParaRPr lang="en-US" dirty="0"/>
          </a:p>
          <a:p>
            <a:r>
              <a:rPr lang="en-US" dirty="0">
                <a:solidFill>
                  <a:srgbClr val="0000FF"/>
                </a:solidFill>
              </a:rPr>
              <a:t>Small Test Case Hypothesis:</a:t>
            </a:r>
          </a:p>
          <a:p>
            <a:pPr lvl="1"/>
            <a:r>
              <a:rPr lang="en-US" sz="3000" dirty="0"/>
              <a:t>If there is any test that causes the program to fail,</a:t>
            </a:r>
            <a:br>
              <a:rPr lang="en-US" sz="3000" dirty="0"/>
            </a:br>
            <a:r>
              <a:rPr lang="en-US" sz="3000" dirty="0"/>
              <a:t>there is a small such test</a:t>
            </a:r>
          </a:p>
          <a:p>
            <a:endParaRPr lang="en-US" dirty="0"/>
          </a:p>
          <a:p>
            <a:r>
              <a:rPr lang="en-US" dirty="0"/>
              <a:t>If a list function works for lists of length 0 through 3, </a:t>
            </a:r>
            <a:r>
              <a:rPr lang="en-US" dirty="0" smtClean="0"/>
              <a:t>probably </a:t>
            </a:r>
            <a:r>
              <a:rPr lang="en-US" dirty="0"/>
              <a:t>works for all lists</a:t>
            </a:r>
          </a:p>
          <a:p>
            <a:pPr lvl="1"/>
            <a:r>
              <a:rPr lang="en-US" sz="3000" dirty="0"/>
              <a:t>E.g., because the function is oblivious to the length</a:t>
            </a:r>
          </a:p>
        </p:txBody>
      </p:sp>
    </p:spTree>
    <p:extLst>
      <p:ext uri="{BB962C8B-B14F-4D97-AF65-F5344CB8AC3E}">
        <p14:creationId xmlns:p14="http://schemas.microsoft.com/office/powerpoint/2010/main" val="5511575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Have We Learned?</a:t>
            </a:r>
          </a:p>
        </p:txBody>
      </p:sp>
      <p:sp>
        <p:nvSpPr>
          <p:cNvPr id="3" name="Content Placeholder 2"/>
          <p:cNvSpPr>
            <a:spLocks noGrp="1"/>
          </p:cNvSpPr>
          <p:nvPr>
            <p:ph idx="1"/>
          </p:nvPr>
        </p:nvSpPr>
        <p:spPr/>
        <p:txBody>
          <a:bodyPr>
            <a:normAutofit/>
          </a:bodyPr>
          <a:lstStyle/>
          <a:p>
            <a:r>
              <a:rPr lang="en-US" dirty="0"/>
              <a:t>Automatic test generation is a good idea</a:t>
            </a:r>
          </a:p>
          <a:p>
            <a:pPr lvl="1"/>
            <a:r>
              <a:rPr lang="en-US" dirty="0"/>
              <a:t>Key: avoid generating </a:t>
            </a:r>
            <a:r>
              <a:rPr lang="en-US" dirty="0">
                <a:solidFill>
                  <a:srgbClr val="FF0000"/>
                </a:solidFill>
              </a:rPr>
              <a:t>illegal</a:t>
            </a:r>
            <a:r>
              <a:rPr lang="en-US" dirty="0"/>
              <a:t> and </a:t>
            </a:r>
            <a:r>
              <a:rPr lang="en-US" dirty="0">
                <a:solidFill>
                  <a:srgbClr val="FF0000"/>
                </a:solidFill>
              </a:rPr>
              <a:t>redundant</a:t>
            </a:r>
            <a:r>
              <a:rPr lang="en-US" dirty="0"/>
              <a:t> tests</a:t>
            </a:r>
          </a:p>
          <a:p>
            <a:endParaRPr lang="en-US" dirty="0"/>
          </a:p>
          <a:p>
            <a:r>
              <a:rPr lang="en-US" dirty="0"/>
              <a:t>Even better, it is possible to do</a:t>
            </a:r>
          </a:p>
          <a:p>
            <a:pPr lvl="1"/>
            <a:r>
              <a:rPr lang="en-US" dirty="0"/>
              <a:t>At least for </a:t>
            </a:r>
            <a:r>
              <a:rPr lang="en-US" dirty="0">
                <a:solidFill>
                  <a:srgbClr val="FF0000"/>
                </a:solidFill>
              </a:rPr>
              <a:t>unit tests </a:t>
            </a:r>
            <a:r>
              <a:rPr lang="en-US" dirty="0"/>
              <a:t>in </a:t>
            </a:r>
            <a:r>
              <a:rPr lang="en-US" dirty="0">
                <a:solidFill>
                  <a:srgbClr val="FF0000"/>
                </a:solidFill>
              </a:rPr>
              <a:t>strongly-typed</a:t>
            </a:r>
            <a:r>
              <a:rPr lang="en-US" dirty="0"/>
              <a:t> languages</a:t>
            </a:r>
          </a:p>
          <a:p>
            <a:endParaRPr lang="en-US" dirty="0"/>
          </a:p>
          <a:p>
            <a:r>
              <a:rPr lang="en-US" dirty="0"/>
              <a:t>Being adopted in industry</a:t>
            </a:r>
          </a:p>
          <a:p>
            <a:pPr lvl="1"/>
            <a:r>
              <a:rPr lang="en-US" dirty="0" smtClean="0"/>
              <a:t>Likely </a:t>
            </a:r>
            <a:r>
              <a:rPr lang="en-US" dirty="0"/>
              <a:t>to become widespread</a:t>
            </a:r>
          </a:p>
        </p:txBody>
      </p:sp>
    </p:spTree>
    <p:extLst>
      <p:ext uri="{BB962C8B-B14F-4D97-AF65-F5344CB8AC3E}">
        <p14:creationId xmlns:p14="http://schemas.microsoft.com/office/powerpoint/2010/main" val="1575390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Generate Test Inputs?</a:t>
            </a:r>
          </a:p>
        </p:txBody>
      </p:sp>
      <p:sp>
        <p:nvSpPr>
          <p:cNvPr id="3" name="Content Placeholder 2"/>
          <p:cNvSpPr>
            <a:spLocks noGrp="1"/>
          </p:cNvSpPr>
          <p:nvPr>
            <p:ph idx="1"/>
          </p:nvPr>
        </p:nvSpPr>
        <p:spPr>
          <a:xfrm>
            <a:off x="3967842" y="1649186"/>
            <a:ext cx="4718957" cy="4476977"/>
          </a:xfrm>
        </p:spPr>
        <p:txBody>
          <a:bodyPr>
            <a:normAutofit lnSpcReduction="10000"/>
          </a:bodyPr>
          <a:lstStyle/>
          <a:p>
            <a:r>
              <a:rPr lang="en-US" dirty="0"/>
              <a:t>Use the </a:t>
            </a:r>
            <a:r>
              <a:rPr lang="en-US" dirty="0">
                <a:solidFill>
                  <a:schemeClr val="accent6">
                    <a:lumMod val="75000"/>
                  </a:schemeClr>
                </a:solidFill>
              </a:rPr>
              <a:t>types</a:t>
            </a:r>
          </a:p>
          <a:p>
            <a:endParaRPr lang="en-US" dirty="0"/>
          </a:p>
          <a:p>
            <a:r>
              <a:rPr lang="en-US" dirty="0"/>
              <a:t>The class declaration shows what values (or null) can fill each field</a:t>
            </a:r>
          </a:p>
          <a:p>
            <a:endParaRPr lang="en-US" dirty="0"/>
          </a:p>
          <a:p>
            <a:r>
              <a:rPr lang="en-US" dirty="0"/>
              <a:t>Simply enumerate all possible shapes with a fixed set of </a:t>
            </a:r>
            <a:r>
              <a:rPr lang="en-US" dirty="0" smtClean="0">
                <a:solidFill>
                  <a:schemeClr val="accent6">
                    <a:lumMod val="75000"/>
                  </a:schemeClr>
                </a:solidFill>
              </a:rPr>
              <a:t>Nodes</a:t>
            </a:r>
            <a:endParaRPr lang="en-US" dirty="0">
              <a:solidFill>
                <a:schemeClr val="accent6">
                  <a:lumMod val="75000"/>
                </a:schemeClr>
              </a:solidFill>
            </a:endParaRPr>
          </a:p>
        </p:txBody>
      </p:sp>
      <p:sp>
        <p:nvSpPr>
          <p:cNvPr id="4" name="Shape 82"/>
          <p:cNvSpPr txBox="1"/>
          <p:nvPr/>
        </p:nvSpPr>
        <p:spPr>
          <a:xfrm>
            <a:off x="796407" y="2493658"/>
            <a:ext cx="2746893" cy="2257956"/>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lnSpc>
                <a:spcPct val="100000"/>
              </a:lnSpc>
              <a:spcBef>
                <a:spcPts val="0"/>
              </a:spcBef>
              <a:buClr>
                <a:schemeClr val="dk1"/>
              </a:buClr>
              <a:buFont typeface="Arial"/>
              <a:buNone/>
            </a:pPr>
            <a:r>
              <a:rPr lang="en-US" dirty="0">
                <a:latin typeface="Consolas"/>
                <a:ea typeface="Consolas"/>
                <a:cs typeface="Consolas"/>
                <a:sym typeface="Consolas"/>
              </a:rPr>
              <a:t> class </a:t>
            </a:r>
            <a:r>
              <a:rPr lang="en-US" dirty="0" err="1">
                <a:latin typeface="Consolas"/>
                <a:ea typeface="Consolas"/>
                <a:cs typeface="Consolas"/>
                <a:sym typeface="Consolas"/>
              </a:rPr>
              <a:t>BinaryTree</a:t>
            </a:r>
            <a:r>
              <a:rPr lang="en-US"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Node root;</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class Node {</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Node left;</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Node right;</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a:t>
            </a:r>
          </a:p>
          <a:p>
            <a:pPr lvl="0" rtl="0">
              <a:lnSpc>
                <a:spcPct val="100000"/>
              </a:lnSpc>
              <a:spcBef>
                <a:spcPts val="0"/>
              </a:spcBef>
              <a:buNone/>
            </a:pPr>
            <a:r>
              <a:rPr lang="en-US" dirty="0">
                <a:latin typeface="Consolas"/>
                <a:ea typeface="Consolas"/>
                <a:cs typeface="Consolas"/>
                <a:sym typeface="Consolas"/>
              </a:rPr>
              <a:t> }</a:t>
            </a:r>
          </a:p>
        </p:txBody>
      </p:sp>
    </p:spTree>
    <p:extLst>
      <p:ext uri="{BB962C8B-B14F-4D97-AF65-F5344CB8AC3E}">
        <p14:creationId xmlns:p14="http://schemas.microsoft.com/office/powerpoint/2010/main" val="13169265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Calibri Regular" charset="0"/>
                <a:cs typeface="Calibri Regular" charset="0"/>
                <a:sym typeface="Shadows Into Light"/>
              </a:rPr>
              <a:t>Scheme for Representing Shapes</a:t>
            </a:r>
            <a:endParaRPr lang="en-US" dirty="0"/>
          </a:p>
        </p:txBody>
      </p:sp>
      <p:sp>
        <p:nvSpPr>
          <p:cNvPr id="4" name="Content Placeholder 3"/>
          <p:cNvSpPr>
            <a:spLocks noGrp="1"/>
          </p:cNvSpPr>
          <p:nvPr>
            <p:ph idx="1"/>
          </p:nvPr>
        </p:nvSpPr>
        <p:spPr>
          <a:xfrm>
            <a:off x="365761" y="1600200"/>
            <a:ext cx="6129540" cy="2880119"/>
          </a:xfrm>
        </p:spPr>
        <p:txBody>
          <a:bodyPr>
            <a:normAutofit/>
          </a:bodyPr>
          <a:lstStyle/>
          <a:p>
            <a:r>
              <a:rPr lang="en-US" sz="2800" dirty="0"/>
              <a:t>Order all possible values of each field</a:t>
            </a:r>
          </a:p>
          <a:p>
            <a:r>
              <a:rPr lang="en-US" sz="2800" dirty="0"/>
              <a:t>Order all fields into a vector</a:t>
            </a:r>
          </a:p>
          <a:p>
            <a:r>
              <a:rPr lang="en-US" sz="2800" dirty="0"/>
              <a:t>Each shape == vector of field </a:t>
            </a:r>
            <a:r>
              <a:rPr lang="en-US" sz="2800" dirty="0" smtClean="0"/>
              <a:t>values</a:t>
            </a:r>
          </a:p>
          <a:p>
            <a:pPr marL="0" indent="0">
              <a:buNone/>
            </a:pPr>
            <a:endParaRPr lang="en-US" sz="2800" dirty="0" smtClean="0"/>
          </a:p>
          <a:p>
            <a:pPr marL="0" indent="0">
              <a:buNone/>
            </a:pPr>
            <a:r>
              <a:rPr lang="en-US" sz="2800" dirty="0" smtClean="0"/>
              <a:t>e.g</a:t>
            </a:r>
            <a:r>
              <a:rPr lang="en-US" sz="2800" dirty="0"/>
              <a:t>.: </a:t>
            </a:r>
            <a:r>
              <a:rPr lang="en-US" sz="2800" dirty="0" err="1"/>
              <a:t>BinaryTree</a:t>
            </a:r>
            <a:r>
              <a:rPr lang="en-US" sz="2800" dirty="0"/>
              <a:t> of up to 3 </a:t>
            </a:r>
            <a:r>
              <a:rPr lang="en-US" sz="2800" dirty="0" smtClean="0"/>
              <a:t>Nodes:</a:t>
            </a:r>
            <a:endParaRPr lang="en-US" sz="2800" dirty="0"/>
          </a:p>
        </p:txBody>
      </p:sp>
      <p:grpSp>
        <p:nvGrpSpPr>
          <p:cNvPr id="5" name="Shape 90"/>
          <p:cNvGrpSpPr/>
          <p:nvPr/>
        </p:nvGrpSpPr>
        <p:grpSpPr>
          <a:xfrm>
            <a:off x="988879" y="4480319"/>
            <a:ext cx="5507258" cy="1429033"/>
            <a:chOff x="493725" y="3214325"/>
            <a:chExt cx="5507258" cy="1429033"/>
          </a:xfrm>
        </p:grpSpPr>
        <p:sp>
          <p:nvSpPr>
            <p:cNvPr id="6" name="Shape 91"/>
            <p:cNvSpPr/>
            <p:nvPr/>
          </p:nvSpPr>
          <p:spPr>
            <a:xfrm>
              <a:off x="526550" y="4009226"/>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 name="Shape 92"/>
            <p:cNvSpPr txBox="1"/>
            <p:nvPr/>
          </p:nvSpPr>
          <p:spPr>
            <a:xfrm>
              <a:off x="493725" y="3214325"/>
              <a:ext cx="5507100" cy="726600"/>
            </a:xfrm>
            <a:prstGeom prst="rect">
              <a:avLst/>
            </a:prstGeom>
            <a:noFill/>
            <a:ln>
              <a:noFill/>
            </a:ln>
          </p:spPr>
          <p:txBody>
            <a:bodyPr lIns="91425" tIns="91425" rIns="91425" bIns="91425" anchor="ctr" anchorCtr="0">
              <a:noAutofit/>
            </a:bodyPr>
            <a:lstStyle/>
            <a:p>
              <a:pPr lvl="0" indent="457200" rtl="0">
                <a:lnSpc>
                  <a:spcPct val="115000"/>
                </a:lnSpc>
                <a:spcBef>
                  <a:spcPts val="600"/>
                </a:spcBef>
                <a:buNone/>
              </a:pPr>
              <a:r>
                <a:rPr lang="en-US" sz="1600">
                  <a:solidFill>
                    <a:schemeClr val="dk1"/>
                  </a:solidFill>
                  <a:latin typeface="Consolas"/>
                  <a:ea typeface="Consolas"/>
                  <a:cs typeface="Consolas"/>
                  <a:sym typeface="Consolas"/>
                </a:rPr>
                <a:t>        N0            N1            N2</a:t>
              </a:r>
              <a:br>
                <a:rPr lang="en-US" sz="1600">
                  <a:solidFill>
                    <a:schemeClr val="dk1"/>
                  </a:solidFill>
                  <a:latin typeface="Consolas"/>
                  <a:ea typeface="Consolas"/>
                  <a:cs typeface="Consolas"/>
                  <a:sym typeface="Consolas"/>
                </a:rPr>
              </a:br>
              <a:r>
                <a:rPr lang="en-US" sz="1600">
                  <a:solidFill>
                    <a:schemeClr val="dk1"/>
                  </a:solidFill>
                  <a:latin typeface="Consolas"/>
                  <a:ea typeface="Consolas"/>
                  <a:cs typeface="Consolas"/>
                  <a:sym typeface="Consolas"/>
                </a:rPr>
                <a:t>root    left  right   left  right   left  right</a:t>
              </a:r>
            </a:p>
          </p:txBody>
        </p:sp>
        <p:sp>
          <p:nvSpPr>
            <p:cNvPr id="8" name="Shape 93"/>
            <p:cNvSpPr/>
            <p:nvPr/>
          </p:nvSpPr>
          <p:spPr>
            <a:xfrm>
              <a:off x="1353583"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94"/>
            <p:cNvSpPr/>
            <p:nvPr/>
          </p:nvSpPr>
          <p:spPr>
            <a:xfrm>
              <a:off x="2147152"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 name="Shape 95"/>
            <p:cNvSpPr/>
            <p:nvPr/>
          </p:nvSpPr>
          <p:spPr>
            <a:xfrm>
              <a:off x="2930783"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Shape 96"/>
            <p:cNvSpPr/>
            <p:nvPr/>
          </p:nvSpPr>
          <p:spPr>
            <a:xfrm>
              <a:off x="3738600"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97"/>
            <p:cNvSpPr/>
            <p:nvPr/>
          </p:nvSpPr>
          <p:spPr>
            <a:xfrm>
              <a:off x="4532718" y="4012158"/>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98"/>
            <p:cNvSpPr/>
            <p:nvPr/>
          </p:nvSpPr>
          <p:spPr>
            <a:xfrm>
              <a:off x="5354783" y="4012158"/>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4" name="Shape 99"/>
          <p:cNvSpPr txBox="1"/>
          <p:nvPr/>
        </p:nvSpPr>
        <p:spPr>
          <a:xfrm>
            <a:off x="6173036" y="2302770"/>
            <a:ext cx="2648700" cy="2106316"/>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lnSpc>
                <a:spcPct val="100000"/>
              </a:lnSpc>
              <a:spcBef>
                <a:spcPts val="0"/>
              </a:spcBef>
              <a:buClr>
                <a:schemeClr val="dk1"/>
              </a:buClr>
              <a:buFont typeface="Arial"/>
              <a:buNone/>
            </a:pPr>
            <a:r>
              <a:rPr lang="en-US">
                <a:latin typeface="Consolas"/>
                <a:ea typeface="Consolas"/>
                <a:cs typeface="Consolas"/>
                <a:sym typeface="Consolas"/>
              </a:rPr>
              <a:t> class </a:t>
            </a:r>
            <a:r>
              <a:rPr lang="en-US" dirty="0" err="1">
                <a:latin typeface="Consolas"/>
                <a:ea typeface="Consolas"/>
                <a:cs typeface="Consolas"/>
                <a:sym typeface="Consolas"/>
              </a:rPr>
              <a:t>BinaryTree</a:t>
            </a:r>
            <a:r>
              <a:rPr lang="en-US"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Node root;</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class Node {</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Node left;</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Node right;</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a:t>
            </a:r>
          </a:p>
          <a:p>
            <a:pPr lvl="0" rtl="0">
              <a:lnSpc>
                <a:spcPct val="100000"/>
              </a:lnSpc>
              <a:spcBef>
                <a:spcPts val="0"/>
              </a:spcBef>
              <a:buNone/>
            </a:pPr>
            <a:r>
              <a:rPr lang="en-US" dirty="0">
                <a:latin typeface="Consolas"/>
                <a:ea typeface="Consolas"/>
                <a:cs typeface="Consolas"/>
                <a:sym typeface="Consolas"/>
              </a:rPr>
              <a:t> }</a:t>
            </a:r>
          </a:p>
        </p:txBody>
      </p:sp>
    </p:spTree>
    <p:extLst>
      <p:ext uri="{BB962C8B-B14F-4D97-AF65-F5344CB8AC3E}">
        <p14:creationId xmlns:p14="http://schemas.microsoft.com/office/powerpoint/2010/main" val="16073178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ssolv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Representing Shapes</a:t>
            </a:r>
          </a:p>
        </p:txBody>
      </p:sp>
      <p:sp>
        <p:nvSpPr>
          <p:cNvPr id="3" name="Content Placeholder 2"/>
          <p:cNvSpPr>
            <a:spLocks noGrp="1"/>
          </p:cNvSpPr>
          <p:nvPr>
            <p:ph idx="1"/>
          </p:nvPr>
        </p:nvSpPr>
        <p:spPr>
          <a:xfrm>
            <a:off x="457200" y="1600200"/>
            <a:ext cx="8098971" cy="1159329"/>
          </a:xfrm>
        </p:spPr>
        <p:txBody>
          <a:bodyPr>
            <a:normAutofit/>
          </a:bodyPr>
          <a:lstStyle/>
          <a:p>
            <a:pPr marL="0" indent="0">
              <a:buNone/>
            </a:pPr>
            <a:r>
              <a:rPr lang="en-US" dirty="0"/>
              <a:t>Fill in the field values in each vector to represent the depicted shape:</a:t>
            </a:r>
          </a:p>
        </p:txBody>
      </p:sp>
      <p:sp>
        <p:nvSpPr>
          <p:cNvPr id="13" name="Shape 137"/>
          <p:cNvSpPr txBox="1"/>
          <p:nvPr/>
        </p:nvSpPr>
        <p:spPr>
          <a:xfrm>
            <a:off x="615650" y="2759529"/>
            <a:ext cx="5507100" cy="7266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indent="457200" rtl="0">
              <a:lnSpc>
                <a:spcPct val="115000"/>
              </a:lnSpc>
              <a:spcBef>
                <a:spcPts val="600"/>
              </a:spcBef>
              <a:buNone/>
            </a:pPr>
            <a:r>
              <a:rPr lang="en-US" sz="1600" dirty="0">
                <a:solidFill>
                  <a:schemeClr val="dk1"/>
                </a:solidFill>
                <a:latin typeface="Consolas"/>
                <a:ea typeface="Consolas"/>
                <a:cs typeface="Consolas"/>
                <a:sym typeface="Consolas"/>
              </a:rPr>
              <a:t>        N0            N1            N2</a:t>
            </a:r>
            <a:br>
              <a:rPr lang="en-US" sz="1600" dirty="0">
                <a:solidFill>
                  <a:schemeClr val="dk1"/>
                </a:solidFill>
                <a:latin typeface="Consolas"/>
                <a:ea typeface="Consolas"/>
                <a:cs typeface="Consolas"/>
                <a:sym typeface="Consolas"/>
              </a:rPr>
            </a:br>
            <a:r>
              <a:rPr lang="en-US" sz="1600" dirty="0">
                <a:solidFill>
                  <a:schemeClr val="dk1"/>
                </a:solidFill>
                <a:latin typeface="Consolas"/>
                <a:ea typeface="Consolas"/>
                <a:cs typeface="Consolas"/>
                <a:sym typeface="Consolas"/>
              </a:rPr>
              <a:t>root    left  right   left  right   left  right</a:t>
            </a:r>
          </a:p>
        </p:txBody>
      </p:sp>
      <p:sp>
        <p:nvSpPr>
          <p:cNvPr id="52" name="Shape 145"/>
          <p:cNvSpPr/>
          <p:nvPr/>
        </p:nvSpPr>
        <p:spPr>
          <a:xfrm>
            <a:off x="457200" y="3495354"/>
            <a:ext cx="8344199" cy="1306739"/>
          </a:xfrm>
          <a:prstGeom prst="rect">
            <a:avLst/>
          </a:prstGeom>
          <a:noFill/>
          <a:ln w="9525" cap="flat" cmpd="sng">
            <a:solidFill>
              <a:schemeClr val="dk2"/>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grpSp>
        <p:nvGrpSpPr>
          <p:cNvPr id="53" name="Shape 147"/>
          <p:cNvGrpSpPr/>
          <p:nvPr/>
        </p:nvGrpSpPr>
        <p:grpSpPr>
          <a:xfrm>
            <a:off x="648475" y="3827123"/>
            <a:ext cx="5474432" cy="637663"/>
            <a:chOff x="526550" y="4005695"/>
            <a:chExt cx="5474432" cy="637663"/>
          </a:xfrm>
        </p:grpSpPr>
        <p:sp>
          <p:nvSpPr>
            <p:cNvPr id="54" name="Shape 148"/>
            <p:cNvSpPr/>
            <p:nvPr/>
          </p:nvSpPr>
          <p:spPr>
            <a:xfrm>
              <a:off x="526550" y="4009226"/>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lvl="0" indent="-69850" algn="ctr" rtl="0">
                <a:lnSpc>
                  <a:spcPct val="115000"/>
                </a:lnSpc>
                <a:spcBef>
                  <a:spcPts val="600"/>
                </a:spcBef>
                <a:buClr>
                  <a:schemeClr val="dk1"/>
                </a:buClr>
                <a:buSzPct val="68750"/>
                <a:buFont typeface="Arial"/>
                <a:buNone/>
              </a:pPr>
              <a:endParaRPr lang="en-US" sz="1600" dirty="0">
                <a:solidFill>
                  <a:schemeClr val="dk1"/>
                </a:solidFill>
                <a:latin typeface="Consolas"/>
                <a:ea typeface="Consolas"/>
                <a:cs typeface="Consolas"/>
                <a:sym typeface="Consolas"/>
              </a:endParaRPr>
            </a:p>
          </p:txBody>
        </p:sp>
        <p:sp>
          <p:nvSpPr>
            <p:cNvPr id="55" name="Shape 149"/>
            <p:cNvSpPr/>
            <p:nvPr/>
          </p:nvSpPr>
          <p:spPr>
            <a:xfrm>
              <a:off x="1353583"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endParaRPr lang="en-US" sz="1600" dirty="0">
                <a:solidFill>
                  <a:schemeClr val="dk1"/>
                </a:solidFill>
                <a:latin typeface="Consolas"/>
                <a:ea typeface="Consolas"/>
                <a:cs typeface="Consolas"/>
                <a:sym typeface="Consolas"/>
              </a:endParaRPr>
            </a:p>
          </p:txBody>
        </p:sp>
        <p:sp>
          <p:nvSpPr>
            <p:cNvPr id="56" name="Shape 150"/>
            <p:cNvSpPr/>
            <p:nvPr/>
          </p:nvSpPr>
          <p:spPr>
            <a:xfrm>
              <a:off x="2147152"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endParaRPr lang="en-US" sz="1600" dirty="0">
                <a:solidFill>
                  <a:schemeClr val="dk1"/>
                </a:solidFill>
                <a:latin typeface="Consolas"/>
                <a:ea typeface="Consolas"/>
                <a:cs typeface="Consolas"/>
                <a:sym typeface="Consolas"/>
              </a:endParaRPr>
            </a:p>
          </p:txBody>
        </p:sp>
        <p:sp>
          <p:nvSpPr>
            <p:cNvPr id="57" name="Shape 151"/>
            <p:cNvSpPr/>
            <p:nvPr/>
          </p:nvSpPr>
          <p:spPr>
            <a:xfrm>
              <a:off x="2930783"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endParaRPr lang="en-US" sz="1600" dirty="0">
                <a:solidFill>
                  <a:schemeClr val="dk1"/>
                </a:solidFill>
                <a:latin typeface="Consolas"/>
                <a:ea typeface="Consolas"/>
                <a:cs typeface="Consolas"/>
                <a:sym typeface="Consolas"/>
              </a:endParaRPr>
            </a:p>
          </p:txBody>
        </p:sp>
        <p:sp>
          <p:nvSpPr>
            <p:cNvPr id="58" name="Shape 152"/>
            <p:cNvSpPr/>
            <p:nvPr/>
          </p:nvSpPr>
          <p:spPr>
            <a:xfrm>
              <a:off x="3738600"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endParaRPr lang="en-US" sz="1600" dirty="0">
                <a:solidFill>
                  <a:schemeClr val="dk1"/>
                </a:solidFill>
                <a:latin typeface="Consolas"/>
                <a:ea typeface="Consolas"/>
                <a:cs typeface="Consolas"/>
                <a:sym typeface="Consolas"/>
              </a:endParaRPr>
            </a:p>
          </p:txBody>
        </p:sp>
        <p:sp>
          <p:nvSpPr>
            <p:cNvPr id="59" name="Shape 153"/>
            <p:cNvSpPr/>
            <p:nvPr/>
          </p:nvSpPr>
          <p:spPr>
            <a:xfrm>
              <a:off x="4532718" y="4012158"/>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endParaRPr lang="en-US" sz="1600" dirty="0">
                <a:solidFill>
                  <a:schemeClr val="dk1"/>
                </a:solidFill>
                <a:latin typeface="Consolas"/>
                <a:ea typeface="Consolas"/>
                <a:cs typeface="Consolas"/>
                <a:sym typeface="Consolas"/>
              </a:endParaRPr>
            </a:p>
          </p:txBody>
        </p:sp>
        <p:sp>
          <p:nvSpPr>
            <p:cNvPr id="60" name="Shape 154"/>
            <p:cNvSpPr/>
            <p:nvPr/>
          </p:nvSpPr>
          <p:spPr>
            <a:xfrm>
              <a:off x="5354783" y="4012158"/>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endParaRPr lang="en-US" sz="1600" dirty="0">
                <a:solidFill>
                  <a:schemeClr val="dk1"/>
                </a:solidFill>
                <a:latin typeface="Consolas"/>
                <a:ea typeface="Consolas"/>
                <a:cs typeface="Consolas"/>
                <a:sym typeface="Consolas"/>
              </a:endParaRPr>
            </a:p>
          </p:txBody>
        </p:sp>
      </p:grpSp>
      <p:grpSp>
        <p:nvGrpSpPr>
          <p:cNvPr id="61" name="Shape 155"/>
          <p:cNvGrpSpPr/>
          <p:nvPr/>
        </p:nvGrpSpPr>
        <p:grpSpPr>
          <a:xfrm>
            <a:off x="648475" y="5325730"/>
            <a:ext cx="5474432" cy="637663"/>
            <a:chOff x="526550" y="4005695"/>
            <a:chExt cx="5474432" cy="637663"/>
          </a:xfrm>
        </p:grpSpPr>
        <p:sp>
          <p:nvSpPr>
            <p:cNvPr id="62" name="Shape 156"/>
            <p:cNvSpPr/>
            <p:nvPr/>
          </p:nvSpPr>
          <p:spPr>
            <a:xfrm>
              <a:off x="526550" y="4009226"/>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endParaRPr lang="en-US" sz="1600" dirty="0">
                <a:solidFill>
                  <a:schemeClr val="dk1"/>
                </a:solidFill>
                <a:latin typeface="Consolas"/>
                <a:ea typeface="Consolas"/>
                <a:cs typeface="Consolas"/>
                <a:sym typeface="Consolas"/>
              </a:endParaRPr>
            </a:p>
          </p:txBody>
        </p:sp>
        <p:sp>
          <p:nvSpPr>
            <p:cNvPr id="63" name="Shape 157"/>
            <p:cNvSpPr/>
            <p:nvPr/>
          </p:nvSpPr>
          <p:spPr>
            <a:xfrm>
              <a:off x="1353583"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endParaRPr lang="en-US" sz="1600" dirty="0">
                <a:solidFill>
                  <a:schemeClr val="dk1"/>
                </a:solidFill>
                <a:latin typeface="Consolas"/>
                <a:ea typeface="Consolas"/>
                <a:cs typeface="Consolas"/>
                <a:sym typeface="Consolas"/>
              </a:endParaRPr>
            </a:p>
          </p:txBody>
        </p:sp>
        <p:sp>
          <p:nvSpPr>
            <p:cNvPr id="64" name="Shape 158"/>
            <p:cNvSpPr/>
            <p:nvPr/>
          </p:nvSpPr>
          <p:spPr>
            <a:xfrm>
              <a:off x="2147152"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endParaRPr lang="en-US" sz="1600" dirty="0">
                <a:solidFill>
                  <a:schemeClr val="dk1"/>
                </a:solidFill>
                <a:latin typeface="Consolas"/>
                <a:ea typeface="Consolas"/>
                <a:cs typeface="Consolas"/>
                <a:sym typeface="Consolas"/>
              </a:endParaRPr>
            </a:p>
          </p:txBody>
        </p:sp>
        <p:sp>
          <p:nvSpPr>
            <p:cNvPr id="65" name="Shape 159"/>
            <p:cNvSpPr/>
            <p:nvPr/>
          </p:nvSpPr>
          <p:spPr>
            <a:xfrm>
              <a:off x="2930783"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endParaRPr lang="en-US" sz="1600" dirty="0">
                <a:solidFill>
                  <a:schemeClr val="dk1"/>
                </a:solidFill>
                <a:latin typeface="Consolas"/>
                <a:ea typeface="Consolas"/>
                <a:cs typeface="Consolas"/>
                <a:sym typeface="Consolas"/>
              </a:endParaRPr>
            </a:p>
          </p:txBody>
        </p:sp>
        <p:sp>
          <p:nvSpPr>
            <p:cNvPr id="66" name="Shape 160"/>
            <p:cNvSpPr/>
            <p:nvPr/>
          </p:nvSpPr>
          <p:spPr>
            <a:xfrm>
              <a:off x="3738600"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lang="en-US" sz="1600" dirty="0">
                <a:solidFill>
                  <a:schemeClr val="dk1"/>
                </a:solidFill>
                <a:latin typeface="Consolas"/>
                <a:ea typeface="Consolas"/>
                <a:cs typeface="Consolas"/>
                <a:sym typeface="Consolas"/>
              </a:endParaRPr>
            </a:p>
          </p:txBody>
        </p:sp>
        <p:sp>
          <p:nvSpPr>
            <p:cNvPr id="67" name="Shape 161"/>
            <p:cNvSpPr/>
            <p:nvPr/>
          </p:nvSpPr>
          <p:spPr>
            <a:xfrm>
              <a:off x="4532718" y="4012158"/>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lang="en-US" sz="1600" dirty="0">
                <a:solidFill>
                  <a:schemeClr val="dk1"/>
                </a:solidFill>
                <a:latin typeface="Consolas"/>
                <a:ea typeface="Consolas"/>
                <a:cs typeface="Consolas"/>
                <a:sym typeface="Consolas"/>
              </a:endParaRPr>
            </a:p>
          </p:txBody>
        </p:sp>
        <p:sp>
          <p:nvSpPr>
            <p:cNvPr id="68" name="Shape 162"/>
            <p:cNvSpPr/>
            <p:nvPr/>
          </p:nvSpPr>
          <p:spPr>
            <a:xfrm>
              <a:off x="5354783" y="4012158"/>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lang="en-US" sz="1600" dirty="0">
                <a:solidFill>
                  <a:schemeClr val="dk1"/>
                </a:solidFill>
                <a:latin typeface="Consolas"/>
                <a:ea typeface="Consolas"/>
                <a:cs typeface="Consolas"/>
                <a:sym typeface="Consolas"/>
              </a:endParaRPr>
            </a:p>
          </p:txBody>
        </p:sp>
      </p:grpSp>
      <p:sp>
        <p:nvSpPr>
          <p:cNvPr id="69" name="Shape 164"/>
          <p:cNvSpPr/>
          <p:nvPr/>
        </p:nvSpPr>
        <p:spPr>
          <a:xfrm>
            <a:off x="457200" y="4943691"/>
            <a:ext cx="8344199" cy="1415644"/>
          </a:xfrm>
          <a:prstGeom prst="rect">
            <a:avLst/>
          </a:prstGeom>
          <a:noFill/>
          <a:ln w="9525" cap="flat" cmpd="sng">
            <a:solidFill>
              <a:schemeClr val="dk2"/>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grpSp>
        <p:nvGrpSpPr>
          <p:cNvPr id="70" name="Shape 165"/>
          <p:cNvGrpSpPr/>
          <p:nvPr/>
        </p:nvGrpSpPr>
        <p:grpSpPr>
          <a:xfrm>
            <a:off x="7030165" y="5235298"/>
            <a:ext cx="1223756" cy="1079781"/>
            <a:chOff x="7176385" y="3265837"/>
            <a:chExt cx="1413603" cy="1617887"/>
          </a:xfrm>
        </p:grpSpPr>
        <p:sp>
          <p:nvSpPr>
            <p:cNvPr id="71" name="Shape 166"/>
            <p:cNvSpPr/>
            <p:nvPr/>
          </p:nvSpPr>
          <p:spPr>
            <a:xfrm>
              <a:off x="7991789" y="4319686"/>
              <a:ext cx="598199" cy="564038"/>
            </a:xfrm>
            <a:prstGeom prst="ellipse">
              <a:avLst/>
            </a:prstGeom>
            <a:solidFill>
              <a:srgbClr val="FFFFFF"/>
            </a:solid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600"/>
                </a:spcBef>
                <a:buClr>
                  <a:schemeClr val="dk1"/>
                </a:buClr>
                <a:buSzPct val="91666"/>
                <a:buFont typeface="Arial"/>
                <a:buNone/>
              </a:pPr>
              <a:r>
                <a:rPr lang="en-US" sz="1200">
                  <a:solidFill>
                    <a:schemeClr val="dk1"/>
                  </a:solidFill>
                  <a:latin typeface="Consolas"/>
                  <a:ea typeface="Consolas"/>
                  <a:cs typeface="Consolas"/>
                  <a:sym typeface="Consolas"/>
                </a:rPr>
                <a:t>N2</a:t>
              </a:r>
            </a:p>
          </p:txBody>
        </p:sp>
        <p:sp>
          <p:nvSpPr>
            <p:cNvPr id="72" name="Shape 167"/>
            <p:cNvSpPr/>
            <p:nvPr/>
          </p:nvSpPr>
          <p:spPr>
            <a:xfrm>
              <a:off x="7958779" y="3265837"/>
              <a:ext cx="598199" cy="589138"/>
            </a:xfrm>
            <a:prstGeom prst="ellipse">
              <a:avLst/>
            </a:prstGeom>
            <a:solidFill>
              <a:srgbClr val="FFFFFF"/>
            </a:solid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marL="0" lvl="0" indent="-69850" rtl="0">
                <a:lnSpc>
                  <a:spcPct val="115000"/>
                </a:lnSpc>
                <a:spcBef>
                  <a:spcPts val="600"/>
                </a:spcBef>
                <a:buClr>
                  <a:schemeClr val="dk1"/>
                </a:buClr>
                <a:buSzPct val="91666"/>
                <a:buFont typeface="Arial"/>
                <a:buNone/>
              </a:pPr>
              <a:r>
                <a:rPr lang="en-US" sz="1200">
                  <a:solidFill>
                    <a:schemeClr val="dk1"/>
                  </a:solidFill>
                  <a:latin typeface="Consolas"/>
                  <a:ea typeface="Consolas"/>
                  <a:cs typeface="Consolas"/>
                  <a:sym typeface="Consolas"/>
                </a:rPr>
                <a:t>N0</a:t>
              </a:r>
            </a:p>
          </p:txBody>
        </p:sp>
        <p:sp>
          <p:nvSpPr>
            <p:cNvPr id="73" name="Shape 168"/>
            <p:cNvSpPr/>
            <p:nvPr/>
          </p:nvSpPr>
          <p:spPr>
            <a:xfrm>
              <a:off x="7176385" y="3828985"/>
              <a:ext cx="598199" cy="563941"/>
            </a:xfrm>
            <a:prstGeom prst="ellipse">
              <a:avLst/>
            </a:prstGeom>
            <a:solidFill>
              <a:srgbClr val="FFFFFF"/>
            </a:solid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600"/>
                </a:spcBef>
                <a:buClr>
                  <a:schemeClr val="dk1"/>
                </a:buClr>
                <a:buSzPct val="91666"/>
                <a:buFont typeface="Arial"/>
                <a:buNone/>
              </a:pPr>
              <a:r>
                <a:rPr lang="en-US" sz="1200">
                  <a:solidFill>
                    <a:schemeClr val="dk1"/>
                  </a:solidFill>
                  <a:latin typeface="Consolas"/>
                  <a:ea typeface="Consolas"/>
                  <a:cs typeface="Consolas"/>
                  <a:sym typeface="Consolas"/>
                </a:rPr>
                <a:t>N1</a:t>
              </a:r>
            </a:p>
          </p:txBody>
        </p:sp>
        <p:cxnSp>
          <p:nvCxnSpPr>
            <p:cNvPr id="74" name="Shape 169"/>
            <p:cNvCxnSpPr/>
            <p:nvPr/>
          </p:nvCxnSpPr>
          <p:spPr>
            <a:xfrm flipH="1">
              <a:off x="7637471" y="3663353"/>
              <a:ext cx="359400" cy="216000"/>
            </a:xfrm>
            <a:prstGeom prst="straightConnector1">
              <a:avLst/>
            </a:prstGeom>
            <a:noFill/>
            <a:ln w="19050" cap="flat" cmpd="sng">
              <a:solidFill>
                <a:srgbClr val="0000FF"/>
              </a:solidFill>
              <a:prstDash val="solid"/>
              <a:round/>
              <a:headEnd type="none" w="lg" len="lg"/>
              <a:tailEnd type="triangle" w="lg" len="lg"/>
            </a:ln>
          </p:spPr>
        </p:cxnSp>
        <p:cxnSp>
          <p:nvCxnSpPr>
            <p:cNvPr id="75" name="Shape 170"/>
            <p:cNvCxnSpPr/>
            <p:nvPr/>
          </p:nvCxnSpPr>
          <p:spPr>
            <a:xfrm>
              <a:off x="7670475" y="4290726"/>
              <a:ext cx="359400" cy="216899"/>
            </a:xfrm>
            <a:prstGeom prst="straightConnector1">
              <a:avLst/>
            </a:prstGeom>
            <a:noFill/>
            <a:ln w="19050" cap="flat" cmpd="sng">
              <a:solidFill>
                <a:srgbClr val="0000FF"/>
              </a:solidFill>
              <a:prstDash val="solid"/>
              <a:round/>
              <a:headEnd type="none" w="lg" len="lg"/>
              <a:tailEnd type="triangle" w="lg" len="lg"/>
            </a:ln>
          </p:spPr>
        </p:cxnSp>
      </p:grpSp>
      <p:grpSp>
        <p:nvGrpSpPr>
          <p:cNvPr id="76" name="Shape 171"/>
          <p:cNvGrpSpPr/>
          <p:nvPr/>
        </p:nvGrpSpPr>
        <p:grpSpPr>
          <a:xfrm>
            <a:off x="7175908" y="3827654"/>
            <a:ext cx="1544164" cy="875967"/>
            <a:chOff x="7148725" y="2003700"/>
            <a:chExt cx="1682278" cy="1162996"/>
          </a:xfrm>
        </p:grpSpPr>
        <p:sp>
          <p:nvSpPr>
            <p:cNvPr id="77" name="Shape 172"/>
            <p:cNvSpPr/>
            <p:nvPr/>
          </p:nvSpPr>
          <p:spPr>
            <a:xfrm>
              <a:off x="8280803" y="2659697"/>
              <a:ext cx="550200" cy="506999"/>
            </a:xfrm>
            <a:prstGeom prst="ellipse">
              <a:avLst/>
            </a:prstGeom>
            <a:solidFill>
              <a:srgbClr val="FFFFFF"/>
            </a:solid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600"/>
                </a:spcBef>
                <a:buNone/>
              </a:pPr>
              <a:r>
                <a:rPr lang="en-US" sz="1200">
                  <a:solidFill>
                    <a:schemeClr val="dk1"/>
                  </a:solidFill>
                  <a:latin typeface="Consolas"/>
                  <a:ea typeface="Consolas"/>
                  <a:cs typeface="Consolas"/>
                  <a:sym typeface="Consolas"/>
                </a:rPr>
                <a:t>N2</a:t>
              </a:r>
            </a:p>
          </p:txBody>
        </p:sp>
        <p:sp>
          <p:nvSpPr>
            <p:cNvPr id="78" name="Shape 173"/>
            <p:cNvSpPr/>
            <p:nvPr/>
          </p:nvSpPr>
          <p:spPr>
            <a:xfrm>
              <a:off x="7730632" y="2003700"/>
              <a:ext cx="550200" cy="506999"/>
            </a:xfrm>
            <a:prstGeom prst="ellipse">
              <a:avLst/>
            </a:prstGeom>
            <a:solidFill>
              <a:srgbClr val="FFFFFF"/>
            </a:solid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marL="0" lvl="0" indent="0" rtl="0">
                <a:lnSpc>
                  <a:spcPct val="115000"/>
                </a:lnSpc>
                <a:spcBef>
                  <a:spcPts val="600"/>
                </a:spcBef>
                <a:buNone/>
              </a:pPr>
              <a:r>
                <a:rPr lang="en-US" sz="1200">
                  <a:solidFill>
                    <a:schemeClr val="dk1"/>
                  </a:solidFill>
                  <a:latin typeface="Consolas"/>
                  <a:ea typeface="Consolas"/>
                  <a:cs typeface="Consolas"/>
                  <a:sym typeface="Consolas"/>
                </a:rPr>
                <a:t>N0</a:t>
              </a:r>
            </a:p>
          </p:txBody>
        </p:sp>
        <p:sp>
          <p:nvSpPr>
            <p:cNvPr id="79" name="Shape 174"/>
            <p:cNvSpPr/>
            <p:nvPr/>
          </p:nvSpPr>
          <p:spPr>
            <a:xfrm>
              <a:off x="7148725" y="2651065"/>
              <a:ext cx="550200" cy="506999"/>
            </a:xfrm>
            <a:prstGeom prst="ellipse">
              <a:avLst/>
            </a:prstGeom>
            <a:solidFill>
              <a:srgbClr val="FFFFFF"/>
            </a:solid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600"/>
                </a:spcBef>
                <a:buNone/>
              </a:pPr>
              <a:r>
                <a:rPr lang="en-US" sz="1200">
                  <a:solidFill>
                    <a:schemeClr val="dk1"/>
                  </a:solidFill>
                  <a:latin typeface="Consolas"/>
                  <a:ea typeface="Consolas"/>
                  <a:cs typeface="Consolas"/>
                  <a:sym typeface="Consolas"/>
                </a:rPr>
                <a:t>N1</a:t>
              </a:r>
            </a:p>
          </p:txBody>
        </p:sp>
        <p:cxnSp>
          <p:nvCxnSpPr>
            <p:cNvPr id="80" name="Shape 175"/>
            <p:cNvCxnSpPr/>
            <p:nvPr/>
          </p:nvCxnSpPr>
          <p:spPr>
            <a:xfrm flipH="1">
              <a:off x="7423907" y="2436451"/>
              <a:ext cx="387300" cy="214800"/>
            </a:xfrm>
            <a:prstGeom prst="straightConnector1">
              <a:avLst/>
            </a:prstGeom>
            <a:noFill/>
            <a:ln w="19050" cap="flat" cmpd="sng">
              <a:solidFill>
                <a:srgbClr val="0000FF"/>
              </a:solidFill>
              <a:prstDash val="solid"/>
              <a:round/>
              <a:headEnd type="none" w="lg" len="lg"/>
              <a:tailEnd type="triangle" w="lg" len="lg"/>
            </a:ln>
          </p:spPr>
        </p:cxnSp>
        <p:cxnSp>
          <p:nvCxnSpPr>
            <p:cNvPr id="81" name="Shape 176"/>
            <p:cNvCxnSpPr/>
            <p:nvPr/>
          </p:nvCxnSpPr>
          <p:spPr>
            <a:xfrm>
              <a:off x="8224403" y="2436797"/>
              <a:ext cx="331500" cy="222900"/>
            </a:xfrm>
            <a:prstGeom prst="straightConnector1">
              <a:avLst/>
            </a:prstGeom>
            <a:noFill/>
            <a:ln w="19050" cap="flat" cmpd="sng">
              <a:solidFill>
                <a:srgbClr val="0000FF"/>
              </a:solidFill>
              <a:prstDash val="solid"/>
              <a:round/>
              <a:headEnd type="none" w="lg" len="lg"/>
              <a:tailEnd type="triangle" w="lg" len="lg"/>
            </a:ln>
          </p:spPr>
        </p:cxnSp>
      </p:grpSp>
      <p:cxnSp>
        <p:nvCxnSpPr>
          <p:cNvPr id="82" name="Shape 177"/>
          <p:cNvCxnSpPr/>
          <p:nvPr/>
        </p:nvCxnSpPr>
        <p:spPr>
          <a:xfrm flipH="1">
            <a:off x="7962551" y="3553456"/>
            <a:ext cx="2700" cy="274200"/>
          </a:xfrm>
          <a:prstGeom prst="straightConnector1">
            <a:avLst/>
          </a:prstGeom>
          <a:noFill/>
          <a:ln w="19050" cap="flat" cmpd="sng">
            <a:solidFill>
              <a:srgbClr val="0000FF"/>
            </a:solidFill>
            <a:prstDash val="solid"/>
            <a:round/>
            <a:headEnd type="none" w="lg" len="lg"/>
            <a:tailEnd type="triangle" w="lg" len="lg"/>
          </a:ln>
        </p:spPr>
      </p:cxnSp>
      <p:cxnSp>
        <p:nvCxnSpPr>
          <p:cNvPr id="83" name="Shape 178"/>
          <p:cNvCxnSpPr/>
          <p:nvPr/>
        </p:nvCxnSpPr>
        <p:spPr>
          <a:xfrm flipH="1">
            <a:off x="7962525" y="4958183"/>
            <a:ext cx="2699" cy="274199"/>
          </a:xfrm>
          <a:prstGeom prst="straightConnector1">
            <a:avLst/>
          </a:prstGeom>
          <a:noFill/>
          <a:ln w="19050" cap="flat" cmpd="sng">
            <a:solidFill>
              <a:srgbClr val="0000FF"/>
            </a:solidFill>
            <a:prstDash val="solid"/>
            <a:round/>
            <a:headEnd type="none" w="lg" len="lg"/>
            <a:tailEnd type="triangle" w="lg" len="lg"/>
          </a:ln>
        </p:spPr>
      </p:cxnSp>
    </p:spTree>
    <p:extLst>
      <p:ext uri="{BB962C8B-B14F-4D97-AF65-F5344CB8AC3E}">
        <p14:creationId xmlns:p14="http://schemas.microsoft.com/office/powerpoint/2010/main" val="19613968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Representing Shapes</a:t>
            </a:r>
          </a:p>
        </p:txBody>
      </p:sp>
      <p:sp>
        <p:nvSpPr>
          <p:cNvPr id="3" name="Content Placeholder 2"/>
          <p:cNvSpPr>
            <a:spLocks noGrp="1"/>
          </p:cNvSpPr>
          <p:nvPr>
            <p:ph idx="1"/>
          </p:nvPr>
        </p:nvSpPr>
        <p:spPr>
          <a:xfrm>
            <a:off x="457200" y="1600200"/>
            <a:ext cx="8098971" cy="1159329"/>
          </a:xfrm>
        </p:spPr>
        <p:txBody>
          <a:bodyPr>
            <a:normAutofit/>
          </a:bodyPr>
          <a:lstStyle/>
          <a:p>
            <a:pPr marL="0" indent="0">
              <a:buNone/>
            </a:pPr>
            <a:r>
              <a:rPr lang="en-US" dirty="0"/>
              <a:t>Fill in the field values in each vector to represent the depicted shape:</a:t>
            </a:r>
          </a:p>
        </p:txBody>
      </p:sp>
      <p:sp>
        <p:nvSpPr>
          <p:cNvPr id="38" name="Shape 145"/>
          <p:cNvSpPr/>
          <p:nvPr/>
        </p:nvSpPr>
        <p:spPr>
          <a:xfrm>
            <a:off x="457200" y="3495354"/>
            <a:ext cx="8344199" cy="1306739"/>
          </a:xfrm>
          <a:prstGeom prst="rect">
            <a:avLst/>
          </a:prstGeom>
          <a:noFill/>
          <a:ln w="9525" cap="flat" cmpd="sng">
            <a:solidFill>
              <a:schemeClr val="dk2"/>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grpSp>
        <p:nvGrpSpPr>
          <p:cNvPr id="39" name="Shape 147"/>
          <p:cNvGrpSpPr/>
          <p:nvPr/>
        </p:nvGrpSpPr>
        <p:grpSpPr>
          <a:xfrm>
            <a:off x="648475" y="3827123"/>
            <a:ext cx="5474432" cy="637663"/>
            <a:chOff x="526550" y="4005695"/>
            <a:chExt cx="5474432" cy="637663"/>
          </a:xfrm>
        </p:grpSpPr>
        <p:sp>
          <p:nvSpPr>
            <p:cNvPr id="64" name="Shape 148"/>
            <p:cNvSpPr/>
            <p:nvPr/>
          </p:nvSpPr>
          <p:spPr>
            <a:xfrm>
              <a:off x="526550" y="4009226"/>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lvl="0" indent="-6985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N0</a:t>
              </a:r>
            </a:p>
          </p:txBody>
        </p:sp>
        <p:sp>
          <p:nvSpPr>
            <p:cNvPr id="65" name="Shape 149"/>
            <p:cNvSpPr/>
            <p:nvPr/>
          </p:nvSpPr>
          <p:spPr>
            <a:xfrm>
              <a:off x="1353583"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N1</a:t>
              </a:r>
            </a:p>
          </p:txBody>
        </p:sp>
        <p:sp>
          <p:nvSpPr>
            <p:cNvPr id="66" name="Shape 150"/>
            <p:cNvSpPr/>
            <p:nvPr/>
          </p:nvSpPr>
          <p:spPr>
            <a:xfrm>
              <a:off x="2147152"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N2</a:t>
              </a:r>
            </a:p>
          </p:txBody>
        </p:sp>
        <p:sp>
          <p:nvSpPr>
            <p:cNvPr id="67" name="Shape 151"/>
            <p:cNvSpPr/>
            <p:nvPr/>
          </p:nvSpPr>
          <p:spPr>
            <a:xfrm>
              <a:off x="2930783"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68" name="Shape 152"/>
            <p:cNvSpPr/>
            <p:nvPr/>
          </p:nvSpPr>
          <p:spPr>
            <a:xfrm>
              <a:off x="3738600"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69" name="Shape 153"/>
            <p:cNvSpPr/>
            <p:nvPr/>
          </p:nvSpPr>
          <p:spPr>
            <a:xfrm>
              <a:off x="4532718" y="4012158"/>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70" name="Shape 154"/>
            <p:cNvSpPr/>
            <p:nvPr/>
          </p:nvSpPr>
          <p:spPr>
            <a:xfrm>
              <a:off x="5354783" y="4012158"/>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grpSp>
      <p:grpSp>
        <p:nvGrpSpPr>
          <p:cNvPr id="40" name="Shape 155"/>
          <p:cNvGrpSpPr/>
          <p:nvPr/>
        </p:nvGrpSpPr>
        <p:grpSpPr>
          <a:xfrm>
            <a:off x="648475" y="5325730"/>
            <a:ext cx="5474432" cy="637663"/>
            <a:chOff x="526550" y="4005695"/>
            <a:chExt cx="5474432" cy="637663"/>
          </a:xfrm>
        </p:grpSpPr>
        <p:sp>
          <p:nvSpPr>
            <p:cNvPr id="57" name="Shape 156"/>
            <p:cNvSpPr/>
            <p:nvPr/>
          </p:nvSpPr>
          <p:spPr>
            <a:xfrm>
              <a:off x="526550" y="4009226"/>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N0</a:t>
              </a:r>
            </a:p>
          </p:txBody>
        </p:sp>
        <p:sp>
          <p:nvSpPr>
            <p:cNvPr id="58" name="Shape 157"/>
            <p:cNvSpPr/>
            <p:nvPr/>
          </p:nvSpPr>
          <p:spPr>
            <a:xfrm>
              <a:off x="1353583"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N1</a:t>
              </a:r>
            </a:p>
          </p:txBody>
        </p:sp>
        <p:sp>
          <p:nvSpPr>
            <p:cNvPr id="59" name="Shape 158"/>
            <p:cNvSpPr/>
            <p:nvPr/>
          </p:nvSpPr>
          <p:spPr>
            <a:xfrm>
              <a:off x="2147152"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60" name="Shape 159"/>
            <p:cNvSpPr/>
            <p:nvPr/>
          </p:nvSpPr>
          <p:spPr>
            <a:xfrm>
              <a:off x="2930783"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61" name="Shape 160"/>
            <p:cNvSpPr/>
            <p:nvPr/>
          </p:nvSpPr>
          <p:spPr>
            <a:xfrm>
              <a:off x="3738600"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N2</a:t>
              </a:r>
            </a:p>
          </p:txBody>
        </p:sp>
        <p:sp>
          <p:nvSpPr>
            <p:cNvPr id="62" name="Shape 161"/>
            <p:cNvSpPr/>
            <p:nvPr/>
          </p:nvSpPr>
          <p:spPr>
            <a:xfrm>
              <a:off x="4532718" y="4012158"/>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null</a:t>
              </a:r>
            </a:p>
          </p:txBody>
        </p:sp>
        <p:sp>
          <p:nvSpPr>
            <p:cNvPr id="63" name="Shape 162"/>
            <p:cNvSpPr/>
            <p:nvPr/>
          </p:nvSpPr>
          <p:spPr>
            <a:xfrm>
              <a:off x="5354783" y="4012158"/>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null</a:t>
              </a:r>
            </a:p>
          </p:txBody>
        </p:sp>
      </p:grpSp>
      <p:sp>
        <p:nvSpPr>
          <p:cNvPr id="41" name="Shape 163"/>
          <p:cNvSpPr txBox="1"/>
          <p:nvPr/>
        </p:nvSpPr>
        <p:spPr>
          <a:xfrm>
            <a:off x="615650" y="2759529"/>
            <a:ext cx="5507100" cy="7266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indent="457200" rtl="0">
              <a:lnSpc>
                <a:spcPct val="115000"/>
              </a:lnSpc>
              <a:spcBef>
                <a:spcPts val="600"/>
              </a:spcBef>
              <a:buNone/>
            </a:pPr>
            <a:r>
              <a:rPr lang="en-US" sz="1600">
                <a:solidFill>
                  <a:schemeClr val="dk1"/>
                </a:solidFill>
                <a:latin typeface="Consolas"/>
                <a:ea typeface="Consolas"/>
                <a:cs typeface="Consolas"/>
                <a:sym typeface="Consolas"/>
              </a:rPr>
              <a:t>        N0            N1            N2</a:t>
            </a:r>
            <a:br>
              <a:rPr lang="en-US" sz="1600">
                <a:solidFill>
                  <a:schemeClr val="dk1"/>
                </a:solidFill>
                <a:latin typeface="Consolas"/>
                <a:ea typeface="Consolas"/>
                <a:cs typeface="Consolas"/>
                <a:sym typeface="Consolas"/>
              </a:rPr>
            </a:br>
            <a:r>
              <a:rPr lang="en-US" sz="1600">
                <a:solidFill>
                  <a:schemeClr val="dk1"/>
                </a:solidFill>
                <a:latin typeface="Consolas"/>
                <a:ea typeface="Consolas"/>
                <a:cs typeface="Consolas"/>
                <a:sym typeface="Consolas"/>
              </a:rPr>
              <a:t>root    left  right   left  right   left  right</a:t>
            </a:r>
          </a:p>
        </p:txBody>
      </p:sp>
      <p:sp>
        <p:nvSpPr>
          <p:cNvPr id="42" name="Shape 164"/>
          <p:cNvSpPr/>
          <p:nvPr/>
        </p:nvSpPr>
        <p:spPr>
          <a:xfrm>
            <a:off x="457200" y="4943691"/>
            <a:ext cx="8344199" cy="1415644"/>
          </a:xfrm>
          <a:prstGeom prst="rect">
            <a:avLst/>
          </a:prstGeom>
          <a:noFill/>
          <a:ln w="9525" cap="flat" cmpd="sng">
            <a:solidFill>
              <a:schemeClr val="dk2"/>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grpSp>
        <p:nvGrpSpPr>
          <p:cNvPr id="43" name="Shape 165"/>
          <p:cNvGrpSpPr/>
          <p:nvPr/>
        </p:nvGrpSpPr>
        <p:grpSpPr>
          <a:xfrm>
            <a:off x="7030165" y="5235298"/>
            <a:ext cx="1223756" cy="1079781"/>
            <a:chOff x="7176385" y="3265837"/>
            <a:chExt cx="1413603" cy="1617887"/>
          </a:xfrm>
        </p:grpSpPr>
        <p:sp>
          <p:nvSpPr>
            <p:cNvPr id="52" name="Shape 166"/>
            <p:cNvSpPr/>
            <p:nvPr/>
          </p:nvSpPr>
          <p:spPr>
            <a:xfrm>
              <a:off x="7991789" y="4319686"/>
              <a:ext cx="598199" cy="564038"/>
            </a:xfrm>
            <a:prstGeom prst="ellipse">
              <a:avLst/>
            </a:prstGeom>
            <a:solidFill>
              <a:srgbClr val="FFFFFF"/>
            </a:solid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600"/>
                </a:spcBef>
                <a:buClr>
                  <a:schemeClr val="dk1"/>
                </a:buClr>
                <a:buSzPct val="91666"/>
                <a:buFont typeface="Arial"/>
                <a:buNone/>
              </a:pPr>
              <a:r>
                <a:rPr lang="en-US" sz="1200">
                  <a:solidFill>
                    <a:schemeClr val="dk1"/>
                  </a:solidFill>
                  <a:latin typeface="Consolas"/>
                  <a:ea typeface="Consolas"/>
                  <a:cs typeface="Consolas"/>
                  <a:sym typeface="Consolas"/>
                </a:rPr>
                <a:t>N2</a:t>
              </a:r>
            </a:p>
          </p:txBody>
        </p:sp>
        <p:sp>
          <p:nvSpPr>
            <p:cNvPr id="53" name="Shape 167"/>
            <p:cNvSpPr/>
            <p:nvPr/>
          </p:nvSpPr>
          <p:spPr>
            <a:xfrm>
              <a:off x="7958779" y="3265837"/>
              <a:ext cx="598199" cy="589138"/>
            </a:xfrm>
            <a:prstGeom prst="ellipse">
              <a:avLst/>
            </a:prstGeom>
            <a:solidFill>
              <a:srgbClr val="FFFFFF"/>
            </a:solid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marL="0" lvl="0" indent="-69850" rtl="0">
                <a:lnSpc>
                  <a:spcPct val="115000"/>
                </a:lnSpc>
                <a:spcBef>
                  <a:spcPts val="600"/>
                </a:spcBef>
                <a:buClr>
                  <a:schemeClr val="dk1"/>
                </a:buClr>
                <a:buSzPct val="91666"/>
                <a:buFont typeface="Arial"/>
                <a:buNone/>
              </a:pPr>
              <a:r>
                <a:rPr lang="en-US" sz="1200">
                  <a:solidFill>
                    <a:schemeClr val="dk1"/>
                  </a:solidFill>
                  <a:latin typeface="Consolas"/>
                  <a:ea typeface="Consolas"/>
                  <a:cs typeface="Consolas"/>
                  <a:sym typeface="Consolas"/>
                </a:rPr>
                <a:t>N0</a:t>
              </a:r>
            </a:p>
          </p:txBody>
        </p:sp>
        <p:sp>
          <p:nvSpPr>
            <p:cNvPr id="54" name="Shape 168"/>
            <p:cNvSpPr/>
            <p:nvPr/>
          </p:nvSpPr>
          <p:spPr>
            <a:xfrm>
              <a:off x="7176385" y="3828985"/>
              <a:ext cx="598199" cy="563941"/>
            </a:xfrm>
            <a:prstGeom prst="ellipse">
              <a:avLst/>
            </a:prstGeom>
            <a:solidFill>
              <a:srgbClr val="FFFFFF"/>
            </a:solid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600"/>
                </a:spcBef>
                <a:buClr>
                  <a:schemeClr val="dk1"/>
                </a:buClr>
                <a:buSzPct val="91666"/>
                <a:buFont typeface="Arial"/>
                <a:buNone/>
              </a:pPr>
              <a:r>
                <a:rPr lang="en-US" sz="1200">
                  <a:solidFill>
                    <a:schemeClr val="dk1"/>
                  </a:solidFill>
                  <a:latin typeface="Consolas"/>
                  <a:ea typeface="Consolas"/>
                  <a:cs typeface="Consolas"/>
                  <a:sym typeface="Consolas"/>
                </a:rPr>
                <a:t>N1</a:t>
              </a:r>
            </a:p>
          </p:txBody>
        </p:sp>
        <p:cxnSp>
          <p:nvCxnSpPr>
            <p:cNvPr id="55" name="Shape 169"/>
            <p:cNvCxnSpPr/>
            <p:nvPr/>
          </p:nvCxnSpPr>
          <p:spPr>
            <a:xfrm flipH="1">
              <a:off x="7637471" y="3663353"/>
              <a:ext cx="359400" cy="216000"/>
            </a:xfrm>
            <a:prstGeom prst="straightConnector1">
              <a:avLst/>
            </a:prstGeom>
            <a:noFill/>
            <a:ln w="19050" cap="flat" cmpd="sng">
              <a:solidFill>
                <a:srgbClr val="0000FF"/>
              </a:solidFill>
              <a:prstDash val="solid"/>
              <a:round/>
              <a:headEnd type="none" w="lg" len="lg"/>
              <a:tailEnd type="triangle" w="lg" len="lg"/>
            </a:ln>
          </p:spPr>
        </p:cxnSp>
        <p:cxnSp>
          <p:nvCxnSpPr>
            <p:cNvPr id="56" name="Shape 170"/>
            <p:cNvCxnSpPr/>
            <p:nvPr/>
          </p:nvCxnSpPr>
          <p:spPr>
            <a:xfrm>
              <a:off x="7670475" y="4290726"/>
              <a:ext cx="359400" cy="216899"/>
            </a:xfrm>
            <a:prstGeom prst="straightConnector1">
              <a:avLst/>
            </a:prstGeom>
            <a:noFill/>
            <a:ln w="19050" cap="flat" cmpd="sng">
              <a:solidFill>
                <a:srgbClr val="0000FF"/>
              </a:solidFill>
              <a:prstDash val="solid"/>
              <a:round/>
              <a:headEnd type="none" w="lg" len="lg"/>
              <a:tailEnd type="triangle" w="lg" len="lg"/>
            </a:ln>
          </p:spPr>
        </p:cxnSp>
      </p:grpSp>
      <p:grpSp>
        <p:nvGrpSpPr>
          <p:cNvPr id="44" name="Shape 171"/>
          <p:cNvGrpSpPr/>
          <p:nvPr/>
        </p:nvGrpSpPr>
        <p:grpSpPr>
          <a:xfrm>
            <a:off x="7175908" y="3827654"/>
            <a:ext cx="1544164" cy="875967"/>
            <a:chOff x="7148725" y="2003700"/>
            <a:chExt cx="1682278" cy="1162996"/>
          </a:xfrm>
        </p:grpSpPr>
        <p:sp>
          <p:nvSpPr>
            <p:cNvPr id="47" name="Shape 172"/>
            <p:cNvSpPr/>
            <p:nvPr/>
          </p:nvSpPr>
          <p:spPr>
            <a:xfrm>
              <a:off x="8280803" y="2659697"/>
              <a:ext cx="550200" cy="506999"/>
            </a:xfrm>
            <a:prstGeom prst="ellipse">
              <a:avLst/>
            </a:prstGeom>
            <a:solidFill>
              <a:srgbClr val="FFFFFF"/>
            </a:solid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600"/>
                </a:spcBef>
                <a:buNone/>
              </a:pPr>
              <a:r>
                <a:rPr lang="en-US" sz="1200">
                  <a:solidFill>
                    <a:schemeClr val="dk1"/>
                  </a:solidFill>
                  <a:latin typeface="Consolas"/>
                  <a:ea typeface="Consolas"/>
                  <a:cs typeface="Consolas"/>
                  <a:sym typeface="Consolas"/>
                </a:rPr>
                <a:t>N2</a:t>
              </a:r>
            </a:p>
          </p:txBody>
        </p:sp>
        <p:sp>
          <p:nvSpPr>
            <p:cNvPr id="48" name="Shape 173"/>
            <p:cNvSpPr/>
            <p:nvPr/>
          </p:nvSpPr>
          <p:spPr>
            <a:xfrm>
              <a:off x="7730632" y="2003700"/>
              <a:ext cx="550200" cy="506999"/>
            </a:xfrm>
            <a:prstGeom prst="ellipse">
              <a:avLst/>
            </a:prstGeom>
            <a:solidFill>
              <a:srgbClr val="FFFFFF"/>
            </a:solid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marL="0" lvl="0" indent="0" rtl="0">
                <a:lnSpc>
                  <a:spcPct val="115000"/>
                </a:lnSpc>
                <a:spcBef>
                  <a:spcPts val="600"/>
                </a:spcBef>
                <a:buNone/>
              </a:pPr>
              <a:r>
                <a:rPr lang="en-US" sz="1200">
                  <a:solidFill>
                    <a:schemeClr val="dk1"/>
                  </a:solidFill>
                  <a:latin typeface="Consolas"/>
                  <a:ea typeface="Consolas"/>
                  <a:cs typeface="Consolas"/>
                  <a:sym typeface="Consolas"/>
                </a:rPr>
                <a:t>N0</a:t>
              </a:r>
            </a:p>
          </p:txBody>
        </p:sp>
        <p:sp>
          <p:nvSpPr>
            <p:cNvPr id="49" name="Shape 174"/>
            <p:cNvSpPr/>
            <p:nvPr/>
          </p:nvSpPr>
          <p:spPr>
            <a:xfrm>
              <a:off x="7148725" y="2651065"/>
              <a:ext cx="550200" cy="506999"/>
            </a:xfrm>
            <a:prstGeom prst="ellipse">
              <a:avLst/>
            </a:prstGeom>
            <a:solidFill>
              <a:srgbClr val="FFFFFF"/>
            </a:solid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600"/>
                </a:spcBef>
                <a:buNone/>
              </a:pPr>
              <a:r>
                <a:rPr lang="en-US" sz="1200">
                  <a:solidFill>
                    <a:schemeClr val="dk1"/>
                  </a:solidFill>
                  <a:latin typeface="Consolas"/>
                  <a:ea typeface="Consolas"/>
                  <a:cs typeface="Consolas"/>
                  <a:sym typeface="Consolas"/>
                </a:rPr>
                <a:t>N1</a:t>
              </a:r>
            </a:p>
          </p:txBody>
        </p:sp>
        <p:cxnSp>
          <p:nvCxnSpPr>
            <p:cNvPr id="50" name="Shape 175"/>
            <p:cNvCxnSpPr/>
            <p:nvPr/>
          </p:nvCxnSpPr>
          <p:spPr>
            <a:xfrm flipH="1">
              <a:off x="7423907" y="2436451"/>
              <a:ext cx="387300" cy="214800"/>
            </a:xfrm>
            <a:prstGeom prst="straightConnector1">
              <a:avLst/>
            </a:prstGeom>
            <a:noFill/>
            <a:ln w="19050" cap="flat" cmpd="sng">
              <a:solidFill>
                <a:srgbClr val="0000FF"/>
              </a:solidFill>
              <a:prstDash val="solid"/>
              <a:round/>
              <a:headEnd type="none" w="lg" len="lg"/>
              <a:tailEnd type="triangle" w="lg" len="lg"/>
            </a:ln>
          </p:spPr>
        </p:cxnSp>
        <p:cxnSp>
          <p:nvCxnSpPr>
            <p:cNvPr id="51" name="Shape 176"/>
            <p:cNvCxnSpPr/>
            <p:nvPr/>
          </p:nvCxnSpPr>
          <p:spPr>
            <a:xfrm>
              <a:off x="8224403" y="2436797"/>
              <a:ext cx="331500" cy="222900"/>
            </a:xfrm>
            <a:prstGeom prst="straightConnector1">
              <a:avLst/>
            </a:prstGeom>
            <a:noFill/>
            <a:ln w="19050" cap="flat" cmpd="sng">
              <a:solidFill>
                <a:srgbClr val="0000FF"/>
              </a:solidFill>
              <a:prstDash val="solid"/>
              <a:round/>
              <a:headEnd type="none" w="lg" len="lg"/>
              <a:tailEnd type="triangle" w="lg" len="lg"/>
            </a:ln>
          </p:spPr>
        </p:cxnSp>
      </p:grpSp>
      <p:cxnSp>
        <p:nvCxnSpPr>
          <p:cNvPr id="45" name="Shape 177"/>
          <p:cNvCxnSpPr/>
          <p:nvPr/>
        </p:nvCxnSpPr>
        <p:spPr>
          <a:xfrm flipH="1">
            <a:off x="7962551" y="3553456"/>
            <a:ext cx="2700" cy="274200"/>
          </a:xfrm>
          <a:prstGeom prst="straightConnector1">
            <a:avLst/>
          </a:prstGeom>
          <a:noFill/>
          <a:ln w="19050" cap="flat" cmpd="sng">
            <a:solidFill>
              <a:srgbClr val="0000FF"/>
            </a:solidFill>
            <a:prstDash val="solid"/>
            <a:round/>
            <a:headEnd type="none" w="lg" len="lg"/>
            <a:tailEnd type="triangle" w="lg" len="lg"/>
          </a:ln>
        </p:spPr>
      </p:cxnSp>
      <p:cxnSp>
        <p:nvCxnSpPr>
          <p:cNvPr id="46" name="Shape 178"/>
          <p:cNvCxnSpPr/>
          <p:nvPr/>
        </p:nvCxnSpPr>
        <p:spPr>
          <a:xfrm flipH="1">
            <a:off x="7962525" y="4958183"/>
            <a:ext cx="2699" cy="274199"/>
          </a:xfrm>
          <a:prstGeom prst="straightConnector1">
            <a:avLst/>
          </a:prstGeom>
          <a:noFill/>
          <a:ln w="19050" cap="flat" cmpd="sng">
            <a:solidFill>
              <a:srgbClr val="0000FF"/>
            </a:solidFill>
            <a:prstDash val="solid"/>
            <a:round/>
            <a:headEnd type="none" w="lg" len="lg"/>
            <a:tailEnd type="triangle" w="lg" len="lg"/>
          </a:ln>
        </p:spPr>
      </p:cxnSp>
    </p:spTree>
    <p:extLst>
      <p:ext uri="{BB962C8B-B14F-4D97-AF65-F5344CB8AC3E}">
        <p14:creationId xmlns:p14="http://schemas.microsoft.com/office/powerpoint/2010/main" val="134745214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2345</TotalTime>
  <Words>11812</Words>
  <Application>Microsoft Macintosh PowerPoint</Application>
  <PresentationFormat>On-screen Show (4:3)</PresentationFormat>
  <Paragraphs>1130</Paragraphs>
  <Slides>50</Slides>
  <Notes>50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Automated Test Generation</vt:lpstr>
      <vt:lpstr>Outline</vt:lpstr>
      <vt:lpstr>Korat</vt:lpstr>
      <vt:lpstr>The Problem</vt:lpstr>
      <vt:lpstr>An Insight</vt:lpstr>
      <vt:lpstr>How Do We Generate Test Inputs?</vt:lpstr>
      <vt:lpstr>Scheme for Representing Shapes</vt:lpstr>
      <vt:lpstr>QUIZ: Representing Shapes</vt:lpstr>
      <vt:lpstr>QUIZ: Representing Shapes</vt:lpstr>
      <vt:lpstr>A Simple Algorithm</vt:lpstr>
      <vt:lpstr>QUIZ: Enumerating Shapes</vt:lpstr>
      <vt:lpstr>QUIZ: Enumerating Shapes</vt:lpstr>
      <vt:lpstr>The General Case for Binary Trees</vt:lpstr>
      <vt:lpstr>A Lot of “Trees” !</vt:lpstr>
      <vt:lpstr>An Overestimate</vt:lpstr>
      <vt:lpstr>How Many Trees?</vt:lpstr>
      <vt:lpstr>Another Insight</vt:lpstr>
      <vt:lpstr>The Technique</vt:lpstr>
      <vt:lpstr>The Pre-Condition for Binary Trees</vt:lpstr>
      <vt:lpstr>The Pre-Condition for Binary Trees</vt:lpstr>
      <vt:lpstr>The Pre-Condition for Binary Trees</vt:lpstr>
      <vt:lpstr>Example: Using the Pre-Condition</vt:lpstr>
      <vt:lpstr>Enumerating Tests</vt:lpstr>
      <vt:lpstr>Example: Enumerating Binary Trees</vt:lpstr>
      <vt:lpstr>QUIZ: Enumerating Binary Trees</vt:lpstr>
      <vt:lpstr>QUIZ: Enumerating Binary Trees</vt:lpstr>
      <vt:lpstr>QUIZ: Enumerating Binary Trees</vt:lpstr>
      <vt:lpstr>QUIZ: Enumerating Binary Trees</vt:lpstr>
      <vt:lpstr>Experimental Results</vt:lpstr>
      <vt:lpstr>Strengths and Weaknesses</vt:lpstr>
      <vt:lpstr>Weaknesses</vt:lpstr>
      <vt:lpstr>Weaknesses</vt:lpstr>
      <vt:lpstr>Feedback-Directed Random Testing</vt:lpstr>
      <vt:lpstr>Overview</vt:lpstr>
      <vt:lpstr>Randoop: Input and Output</vt:lpstr>
      <vt:lpstr>Randoop Algorithm</vt:lpstr>
      <vt:lpstr>Classifying a Sequence</vt:lpstr>
      <vt:lpstr>Illegal Sequences</vt:lpstr>
      <vt:lpstr>Redundant Sequences</vt:lpstr>
      <vt:lpstr>Some Errors Found by Randoop</vt:lpstr>
      <vt:lpstr>QUIZ: Randoop Test Generation (Part 1)</vt:lpstr>
      <vt:lpstr>QUIZ: Randoop Test Generation (Part 1)</vt:lpstr>
      <vt:lpstr>QUIZ: Randoop Test Generation (Part 2)</vt:lpstr>
      <vt:lpstr>QUIZ: Randoop Test Generation (Part 2)</vt:lpstr>
      <vt:lpstr>QUIZ: Randoop Test Generation (Part 3)</vt:lpstr>
      <vt:lpstr>QUIZ: Randoop Test Generation (Part 3)</vt:lpstr>
      <vt:lpstr>QUIZ: Korat and Randoop</vt:lpstr>
      <vt:lpstr>QUIZ: Korat and Randoop</vt:lpstr>
      <vt:lpstr>Test Generation: The Bigger Picture</vt:lpstr>
      <vt:lpstr>What Have We Learned?</vt:lpstr>
    </vt:vector>
  </TitlesOfParts>
  <Company>Georgia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6340: Software Analysis and Testing</dc:title>
  <dc:creator>Mayur Naik</dc:creator>
  <cp:lastModifiedBy>Mayur Naik</cp:lastModifiedBy>
  <cp:revision>433</cp:revision>
  <cp:lastPrinted>2016-12-29T19:23:01Z</cp:lastPrinted>
  <dcterms:created xsi:type="dcterms:W3CDTF">2011-08-23T02:58:18Z</dcterms:created>
  <dcterms:modified xsi:type="dcterms:W3CDTF">2016-12-29T19:29:17Z</dcterms:modified>
</cp:coreProperties>
</file>