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58"/>
  </p:notesMasterIdLst>
  <p:handoutMasterIdLst>
    <p:handoutMasterId r:id="rId5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12" r:id="rId15"/>
    <p:sldId id="314" r:id="rId16"/>
    <p:sldId id="271" r:id="rId17"/>
    <p:sldId id="272" r:id="rId18"/>
    <p:sldId id="315" r:id="rId19"/>
    <p:sldId id="316" r:id="rId20"/>
    <p:sldId id="318" r:id="rId21"/>
    <p:sldId id="319" r:id="rId22"/>
    <p:sldId id="277" r:id="rId23"/>
    <p:sldId id="278" r:id="rId24"/>
    <p:sldId id="279" r:id="rId25"/>
    <p:sldId id="280" r:id="rId26"/>
    <p:sldId id="281" r:id="rId27"/>
    <p:sldId id="282" r:id="rId28"/>
    <p:sldId id="321" r:id="rId29"/>
    <p:sldId id="284" r:id="rId30"/>
    <p:sldId id="285" r:id="rId31"/>
    <p:sldId id="286" r:id="rId32"/>
    <p:sldId id="287" r:id="rId33"/>
    <p:sldId id="322" r:id="rId34"/>
    <p:sldId id="289" r:id="rId35"/>
    <p:sldId id="323" r:id="rId36"/>
    <p:sldId id="291" r:id="rId37"/>
    <p:sldId id="325" r:id="rId38"/>
    <p:sldId id="293" r:id="rId39"/>
    <p:sldId id="294" r:id="rId40"/>
    <p:sldId id="324"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26" r:id="rId55"/>
    <p:sldId id="310" r:id="rId56"/>
    <p:sldId id="311" r:id="rId5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yur Naik" initials="" lastIdx="4" clrIdx="0"/>
  <p:cmAuthor id="1" name="Chris Pryby" initials="" lastIdx="3" clrIdx="1"/>
  <p:cmAuthor id="2" name="att zaa"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8530F71-5F33-471B-A2A7-AC14B4181A7B}">
  <a:tblStyle styleId="{28530F71-5F33-471B-A2A7-AC14B4181A7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22"/>
    <p:restoredTop sz="57470"/>
  </p:normalViewPr>
  <p:slideViewPr>
    <p:cSldViewPr snapToGrid="0" snapToObjects="1">
      <p:cViewPr>
        <p:scale>
          <a:sx n="60" d="100"/>
          <a:sy n="60" d="100"/>
        </p:scale>
        <p:origin x="-2440" y="-176"/>
      </p:cViewPr>
      <p:guideLst>
        <p:guide orient="horz" pos="2160"/>
        <p:guide pos="2880"/>
      </p:guideLst>
    </p:cSldViewPr>
  </p:slideViewPr>
  <p:outlineViewPr>
    <p:cViewPr>
      <p:scale>
        <a:sx n="33" d="100"/>
        <a:sy n="33" d="100"/>
      </p:scale>
      <p:origin x="0" y="-35200"/>
    </p:cViewPr>
  </p:outlineViewPr>
  <p:notesTextViewPr>
    <p:cViewPr>
      <p:scale>
        <a:sx n="1" d="1"/>
        <a:sy n="1" d="1"/>
      </p:scale>
      <p:origin x="0" y="0"/>
    </p:cViewPr>
  </p:notesTextViewPr>
  <p:sorterViewPr>
    <p:cViewPr>
      <p:scale>
        <a:sx n="164" d="100"/>
        <a:sy n="164" d="100"/>
      </p:scale>
      <p:origin x="0" y="0"/>
    </p:cViewPr>
  </p:sorterViewPr>
  <p:notesViewPr>
    <p:cSldViewPr snapToGrid="0" snapToObjects="1">
      <p:cViewPr>
        <p:scale>
          <a:sx n="103" d="100"/>
          <a:sy n="103" d="100"/>
        </p:scale>
        <p:origin x="3336" y="1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commentAuthors" Target="commentAuthors.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36CAA-C520-F344-81FE-6B05EEEA9339}" type="datetimeFigureOut">
              <a:rPr lang="en-US" smtClean="0"/>
              <a:t>12/29/16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3E92AB-7E00-A14E-B84C-3259738BC19A}" type="slidenum">
              <a:rPr lang="en-US" smtClean="0"/>
              <a:t>‹#›</a:t>
            </a:fld>
            <a:endParaRPr lang="en-US"/>
          </a:p>
        </p:txBody>
      </p:sp>
    </p:spTree>
    <p:extLst>
      <p:ext uri="{BB962C8B-B14F-4D97-AF65-F5344CB8AC3E}">
        <p14:creationId xmlns:p14="http://schemas.microsoft.com/office/powerpoint/2010/main" val="7117090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2" name="Slide Number Placeholder 1"/>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D901D-10E0-9D41-ACCA-BB0159EDC194}" type="slidenum">
              <a:rPr lang="en-US" smtClean="0"/>
              <a:t>‹#›</a:t>
            </a:fld>
            <a:endParaRPr lang="en-US"/>
          </a:p>
        </p:txBody>
      </p:sp>
      <p:sp>
        <p:nvSpPr>
          <p:cNvPr id="5" name="Footer Placeholder 4"/>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Header Placeholder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CB680-45AE-0E42-B30F-1E2A8B7FEC24}" type="datetimeFigureOut">
              <a:rPr lang="en-US" smtClean="0"/>
              <a:t>12/29/16</a:t>
            </a:fld>
            <a:endParaRPr lang="en-US"/>
          </a:p>
        </p:txBody>
      </p:sp>
      <p:sp>
        <p:nvSpPr>
          <p:cNvPr id="8" name="Slide Image Placeholder 7"/>
          <p:cNvSpPr>
            <a:spLocks noGrp="1" noRot="1" noChangeAspect="1"/>
          </p:cNvSpPr>
          <p:nvPr>
            <p:ph type="sldImg" idx="2"/>
          </p:nvPr>
        </p:nvSpPr>
        <p:spPr>
          <a:xfrm>
            <a:off x="777240" y="685800"/>
            <a:ext cx="3657600" cy="2743200"/>
          </a:xfrm>
          <a:prstGeom prst="rect">
            <a:avLst/>
          </a:prstGeom>
          <a:noFill/>
          <a:ln w="12700">
            <a:solidFill>
              <a:prstClr val="black"/>
            </a:solidFill>
          </a:ln>
        </p:spPr>
        <p:txBody>
          <a:bodyPr vert="horz" lIns="91440" tIns="45720" rIns="91440" bIns="45720" rtlCol="0" anchor="ctr"/>
          <a:lstStyle/>
          <a:p>
            <a:endParaRPr lang="en-US"/>
          </a:p>
        </p:txBody>
      </p:sp>
      <p:sp>
        <p:nvSpPr>
          <p:cNvPr id="9" name="Notes Placeholder 8"/>
          <p:cNvSpPr>
            <a:spLocks noGrp="1"/>
          </p:cNvSpPr>
          <p:nvPr>
            <p:ph type="body" sz="quarter" idx="3"/>
          </p:nvPr>
        </p:nvSpPr>
        <p:spPr>
          <a:xfrm>
            <a:off x="685800" y="3657600"/>
            <a:ext cx="5486400" cy="50292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60895049"/>
      </p:ext>
    </p:extLst>
  </p:cSld>
  <p:clrMap bg1="lt1" tx1="dk1" bg2="dk2" tx2="lt2" accent1="accent1" accent2="accent2" accent3="accent3" accent4="accent4" accent5="accent5" accent6="accent6" hlink="hlink" folHlink="folHlink"/>
  <p:hf hdr="0" ftr="0" dt="0"/>
  <p:notesStyle>
    <a:lvl1pPr marL="0" algn="just" defTabSz="914400" rtl="0" eaLnBrk="1" latinLnBrk="0" hangingPunct="1">
      <a:defRPr sz="1000" kern="1200">
        <a:solidFill>
          <a:schemeClr val="tx1"/>
        </a:solidFill>
        <a:latin typeface="Calibri"/>
        <a:ea typeface="+mn-ea"/>
        <a:cs typeface="Calibri"/>
      </a:defRPr>
    </a:lvl1pPr>
    <a:lvl2pPr marL="457200" algn="just" defTabSz="914400" rtl="0" eaLnBrk="1" latinLnBrk="0" hangingPunct="1">
      <a:defRPr sz="1000" kern="1200">
        <a:solidFill>
          <a:schemeClr val="tx1"/>
        </a:solidFill>
        <a:latin typeface="Calibri"/>
        <a:ea typeface="+mn-ea"/>
        <a:cs typeface="Calibri"/>
      </a:defRPr>
    </a:lvl2pPr>
    <a:lvl3pPr marL="914400" algn="just" defTabSz="914400" rtl="0" eaLnBrk="1" latinLnBrk="0" hangingPunct="1">
      <a:defRPr sz="1000" kern="1200">
        <a:solidFill>
          <a:schemeClr val="tx1"/>
        </a:solidFill>
        <a:latin typeface="Calibri"/>
        <a:ea typeface="+mn-ea"/>
        <a:cs typeface="Calibri"/>
      </a:defRPr>
    </a:lvl3pPr>
    <a:lvl4pPr marL="1371600" algn="just" defTabSz="914400" rtl="0" eaLnBrk="1" latinLnBrk="0" hangingPunct="1">
      <a:defRPr sz="1000" kern="1200">
        <a:solidFill>
          <a:schemeClr val="tx1"/>
        </a:solidFill>
        <a:latin typeface="Calibri"/>
        <a:ea typeface="+mn-ea"/>
        <a:cs typeface="Calibri"/>
      </a:defRPr>
    </a:lvl4pPr>
    <a:lvl5pPr marL="1828800" algn="just" defTabSz="914400" rtl="0" eaLnBrk="1" latinLnBrk="0" hangingPunct="1">
      <a:defRPr sz="1000" kern="1200">
        <a:solidFill>
          <a:schemeClr val="tx1"/>
        </a:solidFill>
        <a:latin typeface="Calibri"/>
        <a:ea typeface="+mn-ea"/>
        <a:cs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p:txBody>
          <a:bodyPr/>
          <a:lstStyle/>
          <a:p>
            <a:pPr lvl="0" algn="just"/>
            <a:r>
              <a:rPr lang="en" dirty="0" smtClean="0">
                <a:solidFill>
                  <a:srgbClr val="FF0000"/>
                </a:solidFill>
              </a:rPr>
              <a:t>{HEADSHOT}</a:t>
            </a:r>
          </a:p>
          <a:p>
            <a:pPr lvl="0" algn="just"/>
            <a:endParaRPr lang="en" dirty="0" smtClean="0"/>
          </a:p>
          <a:p>
            <a:pPr lvl="0" algn="just"/>
            <a:r>
              <a:rPr lang="en" dirty="0" smtClean="0"/>
              <a:t>Despite our best efforts, even after extensive testing, we as software developers rarely put out bug-free code.  In this lesson, we will look at a type of debugging technique used throughout the software industry: statistical debugging.  Statistical debugging harnesses the power of the user base to catch the bugs that slip through the in-house testing process.</a:t>
            </a:r>
          </a:p>
          <a:p>
            <a:pPr lvl="0" algn="just"/>
            <a:endParaRPr lang="en" dirty="0" smtClean="0"/>
          </a:p>
          <a:p>
            <a:pPr lvl="0" algn="just"/>
            <a:r>
              <a:rPr lang="en" dirty="0" smtClean="0"/>
              <a:t>Based on dynamic analysis, this debugging technique collects data about the program’s behavior in user runs, and transmits this data back to a centralized server, where the developers of the program can analyze the collected data to deduce what program behaviors are predictors of program crashes, and focus bug triaging and bug fixing efforts accordingly.</a:t>
            </a:r>
          </a:p>
          <a:p>
            <a:pPr lvl="0" algn="just"/>
            <a:endParaRPr lang="en" dirty="0" smtClean="0"/>
          </a:p>
          <a:p>
            <a:pPr lvl="0" algn="just"/>
            <a:r>
              <a:rPr lang="en" dirty="0" smtClean="0"/>
              <a:t>In this lesson, we will look at the process that enables to leverage this source of real-world testing data.</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94459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9" name="Shape 199"/>
          <p:cNvSpPr txBox="1">
            <a:spLocks noGrp="1"/>
          </p:cNvSpPr>
          <p:nvPr>
            <p:ph type="body" idx="1"/>
          </p:nvPr>
        </p:nvSpPr>
        <p:spPr/>
        <p:txBody>
          <a:bodyPr/>
          <a:lstStyle/>
          <a:p>
            <a:pPr lvl="0" algn="just"/>
            <a:r>
              <a:rPr lang="en" dirty="0" smtClean="0"/>
              <a:t>The first interesting program behavior we’ll keep track of is branch conditions. This will allow us to see if particular branches in the code are correlated with higher probabilities of program failure.</a:t>
            </a:r>
          </a:p>
          <a:p>
            <a:pPr lvl="0" algn="just"/>
            <a:endParaRPr lang="en" dirty="0" smtClean="0"/>
          </a:p>
          <a:p>
            <a:pPr lvl="0" algn="just"/>
            <a:r>
              <a:rPr lang="en" dirty="0" smtClean="0"/>
              <a:t>In particular, we will observe the truth value of the boolean expression in each branch condition in the program.</a:t>
            </a:r>
          </a:p>
          <a:p>
            <a:pPr lvl="0" algn="just"/>
            <a:endParaRPr lang="en" dirty="0" smtClean="0"/>
          </a:p>
          <a:p>
            <a:pPr lvl="0" algn="just"/>
            <a:r>
              <a:rPr lang="en" dirty="0" smtClean="0"/>
              <a:t>Suppose that this branch condition p appears at program point numbered 17.  The instrumentation process will add a line of code that increments the count in the appropriate cell of a two-cell array called branch_17.</a:t>
            </a:r>
          </a:p>
          <a:p>
            <a:pPr lvl="0" algn="just"/>
            <a:endParaRPr lang="en" dirty="0" smtClean="0"/>
          </a:p>
          <a:p>
            <a:pPr lvl="0" algn="just"/>
            <a:r>
              <a:rPr lang="en" dirty="0" smtClean="0"/>
              <a:t>The 0th cell of this array will count the number of times the expression p was observed to be false (in this case 63), and the next cell will count the number of times the expression p was observed to be true (in this case 0).</a:t>
            </a:r>
          </a:p>
          <a:p>
            <a:pPr lvl="0" algn="just"/>
            <a:endParaRPr lang="en" dirty="0" smtClean="0"/>
          </a:p>
          <a:p>
            <a:pPr lvl="0" algn="just"/>
            <a:r>
              <a:rPr lang="en" dirty="0" smtClean="0"/>
              <a:t>We will maintain a unique such array for each branch condition in the program.</a:t>
            </a:r>
          </a:p>
          <a:p>
            <a:pPr lvl="0" algn="just"/>
            <a:endParaRPr lang="en" dirty="0" smtClean="0"/>
          </a:p>
          <a:p>
            <a:pPr lvl="0" algn="just"/>
            <a:r>
              <a:rPr lang="en" dirty="0" smtClean="0"/>
              <a:t>Note that branch conditions occur not only in if statements, such as in this shown example, but also in while statements, switch statements, and so on.</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76531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1" name="Shape 211"/>
          <p:cNvSpPr txBox="1">
            <a:spLocks noGrp="1"/>
          </p:cNvSpPr>
          <p:nvPr>
            <p:ph type="body" idx="1"/>
          </p:nvPr>
        </p:nvSpPr>
        <p:spPr/>
        <p:txBody>
          <a:bodyPr/>
          <a:lstStyle/>
          <a:p>
            <a:pPr lvl="0" algn="just"/>
            <a:r>
              <a:rPr lang="en" dirty="0" smtClean="0"/>
              <a:t>Another program behavior we’ll keep track of is the return value from function calls that return an integer data type.</a:t>
            </a:r>
          </a:p>
          <a:p>
            <a:pPr lvl="0" algn="just"/>
            <a:endParaRPr lang="en" dirty="0" smtClean="0"/>
          </a:p>
          <a:p>
            <a:pPr lvl="0" algn="just"/>
            <a:r>
              <a:rPr lang="en" dirty="0" smtClean="0"/>
              <a:t>In particular, we will keep track of the return value’s relationship to 0.  This information is potentially useful because such return values often convey information about the success or failure of an operation that the called function performed.  In particular, a return value of 0 may be used to indicate a successful operation, and a non-zero return value may be used to indicate a failure of the operation.  Programmers often presume that the operation will succeed, and neglect to check for the case in which the operation fails.  Tracking the relationship of the return value to 0 will help us to pinpoint the cause of runs that fail due to such programmer errors.</a:t>
            </a:r>
          </a:p>
          <a:p>
            <a:pPr lvl="0" algn="just"/>
            <a:endParaRPr lang="en" dirty="0" smtClean="0"/>
          </a:p>
          <a:p>
            <a:pPr lvl="0" algn="just"/>
            <a:r>
              <a:rPr lang="en" dirty="0" smtClean="0"/>
              <a:t>Let’s look at an example.  Suppose this call to the fopen function appears at program point 41. The instrumentation process will add a line of code that increments the count in the appropriate cell of a three-cell array called call_41.</a:t>
            </a:r>
          </a:p>
          <a:p>
            <a:pPr lvl="0" algn="just"/>
            <a:endParaRPr lang="en" dirty="0" smtClean="0"/>
          </a:p>
          <a:p>
            <a:pPr lvl="0" algn="just"/>
            <a:r>
              <a:rPr lang="en" dirty="0" smtClean="0"/>
              <a:t>The 0th cell of this array will count the number of times n was observed to be less than 0 (in this case 23), the next cell will count the number of times n was observed to be greater than 0 (in this case 0), and the last cell will count the number of times n was observed to be equal to 0 (in this case 90).</a:t>
            </a:r>
          </a:p>
          <a:p>
            <a:pPr lvl="0" algn="just"/>
            <a:endParaRPr lang="en" dirty="0" smtClean="0"/>
          </a:p>
          <a:p>
            <a:pPr lvl="0" algn="just"/>
            <a:r>
              <a:rPr lang="en" dirty="0" smtClean="0"/>
              <a:t>We will maintain a unique such array for each integer-returning function call in the program.</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92599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4" name="Shape 224"/>
          <p:cNvSpPr txBox="1">
            <a:spLocks noGrp="1"/>
          </p:cNvSpPr>
          <p:nvPr>
            <p:ph type="body" idx="1"/>
          </p:nvPr>
        </p:nvSpPr>
        <p:spPr/>
        <p:txBody>
          <a:bodyPr/>
          <a:lstStyle/>
          <a:p>
            <a:pPr lvl="0" algn="just"/>
            <a:r>
              <a:rPr lang="en" dirty="0" smtClean="0"/>
              <a:t>What other behaviors might we want to keep track of?</a:t>
            </a:r>
          </a:p>
          <a:p>
            <a:pPr lvl="0" algn="just"/>
            <a:endParaRPr lang="en" dirty="0" smtClean="0"/>
          </a:p>
          <a:p>
            <a:pPr lvl="0" algn="just"/>
            <a:r>
              <a:rPr lang="en" dirty="0" smtClean="0"/>
              <a:t>As you might have guessed, the answer to this question depends on the context of the problem you’re solving.</a:t>
            </a:r>
          </a:p>
          <a:p>
            <a:pPr lvl="0" algn="just"/>
            <a:endParaRPr lang="en" dirty="0" smtClean="0"/>
          </a:p>
          <a:p>
            <a:pPr lvl="0" algn="just"/>
            <a:r>
              <a:rPr lang="en" dirty="0" smtClean="0"/>
              <a:t>Other examples of behaviors we might wish to keep track of are:</a:t>
            </a:r>
            <a:endParaRPr lang="en-US" dirty="0" smtClean="0"/>
          </a:p>
          <a:p>
            <a:pPr lvl="0" algn="just"/>
            <a:endParaRPr lang="en" dirty="0"/>
          </a:p>
          <a:p>
            <a:pPr marL="171450" lvl="0" indent="-171450" algn="just">
              <a:buFontTx/>
              <a:buChar char="-"/>
            </a:pPr>
            <a:r>
              <a:rPr lang="en" dirty="0" smtClean="0"/>
              <a:t>The number of times each loop runs. This can help us with debugging performance issues, as programs spend most of their time in loops.</a:t>
            </a:r>
          </a:p>
          <a:p>
            <a:pPr marL="171450" lvl="0" indent="-171450" algn="just">
              <a:buFontTx/>
              <a:buChar char="-"/>
            </a:pPr>
            <a:r>
              <a:rPr lang="en" dirty="0" smtClean="0"/>
              <a:t>Scalar relationships between variables, such as whether one variable is greater than another (this might help us detect array index out-of-bounds errors).</a:t>
            </a:r>
          </a:p>
          <a:p>
            <a:pPr marL="171450" lvl="0" indent="-171450" algn="just">
              <a:buFontTx/>
              <a:buChar char="-"/>
            </a:pPr>
            <a:r>
              <a:rPr lang="en" dirty="0" smtClean="0"/>
              <a:t>And pointer relationships, such as whether two pointers are equal or whether a pointer is not null.</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954265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1" name="Shape 231"/>
          <p:cNvSpPr txBox="1">
            <a:spLocks noGrp="1"/>
          </p:cNvSpPr>
          <p:nvPr>
            <p:ph type="body" idx="1"/>
          </p:nvPr>
        </p:nvSpPr>
        <p:spPr/>
        <p:txBody>
          <a:bodyPr/>
          <a:lstStyle/>
          <a:p>
            <a:pPr lvl="0"/>
            <a:r>
              <a:rPr lang="en" dirty="0" smtClean="0">
                <a:solidFill>
                  <a:srgbClr val="FF0000"/>
                </a:solidFill>
              </a:rPr>
              <a:t>{QUIZ SLIDE}</a:t>
            </a:r>
          </a:p>
          <a:p>
            <a:pPr lvl="0"/>
            <a:endParaRPr lang="en" dirty="0" smtClean="0"/>
          </a:p>
          <a:p>
            <a:pPr lvl="0" algn="just"/>
            <a:r>
              <a:rPr lang="en" dirty="0" smtClean="0"/>
              <a:t>Let’s look at the following program.  To check your understanding, please type in these boxes which predicates we will keep track of, assuming that we are presently only interested in branch conditions.  (So, for example, you can ignore the predicate z == 1, since it does not indicate a branch condition.)</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25831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1" name="Shape 231"/>
          <p:cNvSpPr txBox="1">
            <a:spLocks noGrp="1"/>
          </p:cNvSpPr>
          <p:nvPr>
            <p:ph type="body" idx="1"/>
          </p:nvPr>
        </p:nvSpPr>
        <p:spPr/>
        <p:txBody>
          <a:bodyPr/>
          <a:lstStyle/>
          <a:p>
            <a:pPr lvl="0" algn="just"/>
            <a:r>
              <a:rPr lang="en" dirty="0" smtClean="0">
                <a:solidFill>
                  <a:srgbClr val="FF0000"/>
                </a:solidFill>
              </a:rPr>
              <a:t>{</a:t>
            </a:r>
            <a:r>
              <a:rPr lang="en-US" dirty="0" smtClean="0">
                <a:solidFill>
                  <a:srgbClr val="FF0000"/>
                </a:solidFill>
              </a:rPr>
              <a:t>SOLUTION </a:t>
            </a:r>
            <a:r>
              <a:rPr lang="en" dirty="0" smtClean="0">
                <a:solidFill>
                  <a:srgbClr val="FF0000"/>
                </a:solidFill>
              </a:rPr>
              <a:t>SLIDE}</a:t>
            </a:r>
          </a:p>
          <a:p>
            <a:pPr lvl="0" algn="just"/>
            <a:endParaRPr lang="en-US" dirty="0" smtClean="0"/>
          </a:p>
          <a:p>
            <a:pPr algn="just"/>
            <a:r>
              <a:rPr lang="en-US" dirty="0" smtClean="0"/>
              <a:t>Here are the four branch condition predicates we can extract from the program.</a:t>
            </a:r>
          </a:p>
          <a:p>
            <a:pPr algn="just"/>
            <a:r>
              <a:rPr lang="en-US" dirty="0" smtClean="0"/>
              <a:t/>
            </a:r>
            <a:br>
              <a:rPr lang="en-US" dirty="0" smtClean="0"/>
            </a:br>
            <a:r>
              <a:rPr lang="en-US" dirty="0" smtClean="0"/>
              <a:t>One branch condition is at the if-statement, which gives us two predicates: c == ‘a’ and its negation c != ‘a’.</a:t>
            </a:r>
          </a:p>
          <a:p>
            <a:pPr algn="just"/>
            <a:r>
              <a:rPr lang="en-US" dirty="0" smtClean="0"/>
              <a:t/>
            </a:r>
            <a:br>
              <a:rPr lang="en-US" dirty="0" smtClean="0"/>
            </a:br>
            <a:r>
              <a:rPr lang="en-US" dirty="0" smtClean="0"/>
              <a:t>Another branch condition that might have been less obvious is the one that occurs in the for-loop.</a:t>
            </a:r>
          </a:p>
          <a:p>
            <a:pPr algn="just"/>
            <a:endParaRPr lang="en-US" dirty="0" smtClean="0"/>
          </a:p>
          <a:p>
            <a:pPr algn="just"/>
            <a:r>
              <a:rPr lang="en-US" dirty="0" smtClean="0"/>
              <a:t>At the end of each iteration of the for-loop, we check whether </a:t>
            </a:r>
            <a:r>
              <a:rPr lang="en-US" dirty="0" err="1" smtClean="0"/>
              <a:t>i</a:t>
            </a:r>
            <a:r>
              <a:rPr lang="en-US" dirty="0" smtClean="0"/>
              <a:t> is less than 3 to determine whether to iterate through the loop again.  So this gives us the predicate </a:t>
            </a:r>
            <a:r>
              <a:rPr lang="en-US" dirty="0" err="1" smtClean="0"/>
              <a:t>i</a:t>
            </a:r>
            <a:r>
              <a:rPr lang="en-US" dirty="0" smtClean="0"/>
              <a:t> &lt; 3 and its negation </a:t>
            </a:r>
            <a:r>
              <a:rPr lang="en-US" dirty="0" err="1" smtClean="0"/>
              <a:t>i</a:t>
            </a:r>
            <a:r>
              <a:rPr lang="en-US" dirty="0" smtClean="0"/>
              <a:t> &gt;= 3.</a:t>
            </a:r>
          </a:p>
          <a:p>
            <a:pPr algn="just"/>
            <a:r>
              <a:rPr lang="en-US" dirty="0" smtClean="0"/>
              <a:t/>
            </a:r>
            <a:br>
              <a:rPr lang="en-US" dirty="0" smtClean="0"/>
            </a:br>
            <a:endParaRPr lang="en-US" dirty="0" smtClean="0"/>
          </a:p>
        </p:txBody>
      </p:sp>
      <p:sp>
        <p:nvSpPr>
          <p:cNvPr id="2" name="Slide Number Placeholder 1"/>
          <p:cNvSpPr>
            <a:spLocks noGrp="1"/>
          </p:cNvSpPr>
          <p:nvPr>
            <p:ph type="sldNum" sz="quarter" idx="10"/>
          </p:nvPr>
        </p:nvSpPr>
        <p:spPr/>
        <p:txBody>
          <a:bodyPr/>
          <a:lstStyle/>
          <a:p>
            <a:fld id="{9DBD901D-10E0-9D41-ACCA-BB0159EDC194}" type="slidenum">
              <a:rPr lang="en-US" smtClean="0"/>
              <a:pPr/>
              <a:t>14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62378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3" name="Shape 253"/>
          <p:cNvSpPr txBox="1">
            <a:spLocks noGrp="1"/>
          </p:cNvSpPr>
          <p:nvPr>
            <p:ph type="body" idx="1"/>
          </p:nvPr>
        </p:nvSpPr>
        <p:spPr/>
        <p:txBody>
          <a:bodyPr/>
          <a:lstStyle/>
          <a:p>
            <a:pPr lvl="0" algn="just"/>
            <a:r>
              <a:rPr lang="en" dirty="0" smtClean="0"/>
              <a:t>When a run finishes, we combine the arrays of predicate counts that we were tracking at different instrumentation sites in the program into a single array, the feedback profile, in preparation for reporting it.  Notice that this feedback profile consists of data from two instrumentation sites, branch_17 and call_41, but five predicates.</a:t>
            </a:r>
          </a:p>
          <a:p>
            <a:pPr lvl="0"/>
            <a:endParaRPr lang="en" dirty="0" smtClean="0"/>
          </a:p>
          <a:p>
            <a:pPr lvl="0"/>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49663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80" name="Shape 280"/>
          <p:cNvSpPr txBox="1">
            <a:spLocks noGrp="1"/>
          </p:cNvSpPr>
          <p:nvPr>
            <p:ph type="body" idx="1"/>
          </p:nvPr>
        </p:nvSpPr>
        <p:spPr/>
        <p:txBody>
          <a:bodyPr/>
          <a:lstStyle/>
          <a:p>
            <a:pPr lvl="0" algn="just"/>
            <a:r>
              <a:rPr lang="en" dirty="0" smtClean="0">
                <a:latin typeface="Calibri" charset="0"/>
                <a:ea typeface="Calibri" charset="0"/>
                <a:cs typeface="Calibri" charset="0"/>
              </a:rPr>
              <a:t>We report the feedback profile along with the outcome label indicating whether the run succeeded or failed.</a:t>
            </a:r>
            <a:r>
              <a:rPr lang="en-US" dirty="0" smtClean="0">
                <a:latin typeface="Calibri" charset="0"/>
                <a:ea typeface="Calibri" charset="0"/>
                <a:cs typeface="Calibri" charset="0"/>
              </a:rPr>
              <a:t>  </a:t>
            </a:r>
            <a:r>
              <a:rPr lang="en" dirty="0" smtClean="0">
                <a:latin typeface="Calibri" charset="0"/>
                <a:ea typeface="Calibri" charset="0"/>
                <a:cs typeface="Calibri" charset="0"/>
              </a:rPr>
              <a:t>It is up to you how you wish to define the state of each predicate in the</a:t>
            </a:r>
            <a:r>
              <a:rPr lang="en-US" dirty="0" smtClean="0">
                <a:latin typeface="Calibri" charset="0"/>
                <a:ea typeface="Calibri" charset="0"/>
                <a:cs typeface="Calibri" charset="0"/>
              </a:rPr>
              <a:t> </a:t>
            </a:r>
            <a:r>
              <a:rPr lang="en" dirty="0" smtClean="0">
                <a:latin typeface="Calibri" charset="0"/>
                <a:ea typeface="Calibri" charset="0"/>
                <a:cs typeface="Calibri" charset="0"/>
              </a:rPr>
              <a:t>feedback profile. One possibility is to report the counts itself.</a:t>
            </a:r>
            <a:r>
              <a:rPr lang="en-US" dirty="0" smtClean="0">
                <a:latin typeface="Calibri" charset="0"/>
                <a:ea typeface="Calibri" charset="0"/>
                <a:cs typeface="Calibri" charset="0"/>
              </a:rPr>
              <a:t>  </a:t>
            </a:r>
            <a:r>
              <a:rPr lang="en" dirty="0" smtClean="0">
                <a:latin typeface="Calibri" charset="0"/>
                <a:ea typeface="Calibri" charset="0"/>
                <a:cs typeface="Calibri" charset="0"/>
              </a:rPr>
              <a:t>To keep things simple, however, we will abstract these counts to one of only four states: -, 0, 1, and </a:t>
            </a:r>
            <a:r>
              <a:rPr lang="en-US" dirty="0" smtClean="0">
                <a:latin typeface="Calibri" charset="0"/>
                <a:ea typeface="Calibri" charset="0"/>
                <a:cs typeface="Calibri" charset="0"/>
              </a:rPr>
              <a:t>*:</a:t>
            </a:r>
          </a:p>
          <a:p>
            <a:pPr lvl="0" algn="just"/>
            <a:endParaRPr lang="en-US" dirty="0">
              <a:latin typeface="Calibri" charset="0"/>
              <a:ea typeface="Calibri" charset="0"/>
              <a:cs typeface="Calibri" charset="0"/>
            </a:endParaRPr>
          </a:p>
          <a:p>
            <a:pPr marL="171450" lvl="0" indent="-171450" algn="just">
              <a:buFont typeface="Arial"/>
              <a:buChar char="•"/>
            </a:pPr>
            <a:r>
              <a:rPr lang="en" dirty="0" smtClean="0">
                <a:latin typeface="Calibri" charset="0"/>
                <a:ea typeface="Calibri" charset="0"/>
                <a:cs typeface="Calibri" charset="0"/>
              </a:rPr>
              <a:t>The - state means that the predicate was never observed (neither as true nor as false) during the run.</a:t>
            </a:r>
            <a:endParaRPr lang="en-US" dirty="0">
              <a:latin typeface="Calibri" charset="0"/>
              <a:ea typeface="Calibri" charset="0"/>
              <a:cs typeface="Calibri" charset="0"/>
            </a:endParaRPr>
          </a:p>
          <a:p>
            <a:pPr marL="171450" lvl="0" indent="-171450" algn="just">
              <a:buFont typeface="Arial"/>
              <a:buChar char="•"/>
            </a:pPr>
            <a:r>
              <a:rPr lang="en" dirty="0" smtClean="0">
                <a:latin typeface="Calibri" charset="0"/>
                <a:ea typeface="Calibri" charset="0"/>
                <a:cs typeface="Calibri" charset="0"/>
              </a:rPr>
              <a:t>The state 0 means that the predicate was observed at least once to be false, and never observed to be true.</a:t>
            </a:r>
            <a:endParaRPr lang="en-US" dirty="0">
              <a:latin typeface="Calibri" charset="0"/>
              <a:ea typeface="Calibri" charset="0"/>
              <a:cs typeface="Calibri" charset="0"/>
            </a:endParaRPr>
          </a:p>
          <a:p>
            <a:pPr marL="171450" lvl="0" indent="-171450" algn="just">
              <a:buFont typeface="Arial"/>
              <a:buChar char="•"/>
            </a:pPr>
            <a:r>
              <a:rPr lang="en" dirty="0" smtClean="0">
                <a:latin typeface="Calibri" charset="0"/>
                <a:ea typeface="Calibri" charset="0"/>
                <a:cs typeface="Calibri" charset="0"/>
              </a:rPr>
              <a:t>The state 1 means that the predicate was observed at least once to be true, and never observed to be false.</a:t>
            </a:r>
            <a:endParaRPr lang="en-US" dirty="0">
              <a:latin typeface="Calibri" charset="0"/>
              <a:ea typeface="Calibri" charset="0"/>
              <a:cs typeface="Calibri" charset="0"/>
            </a:endParaRPr>
          </a:p>
          <a:p>
            <a:pPr marL="171450" lvl="0" indent="-171450" algn="just">
              <a:buFont typeface="Arial"/>
              <a:buChar char="•"/>
            </a:pPr>
            <a:r>
              <a:rPr lang="en" dirty="0" smtClean="0">
                <a:latin typeface="Calibri" charset="0"/>
                <a:ea typeface="Calibri" charset="0"/>
                <a:cs typeface="Calibri" charset="0"/>
              </a:rPr>
              <a:t>Finally, the * state means that the predicate was observed at least once to be false and at least once to be true.</a:t>
            </a:r>
          </a:p>
          <a:p>
            <a:pPr lvl="0" algn="just"/>
            <a:endParaRPr lang="en" dirty="0" smtClean="0">
              <a:latin typeface="Calibri" charset="0"/>
              <a:ea typeface="Calibri" charset="0"/>
              <a:cs typeface="Calibri" charset="0"/>
            </a:endParaRPr>
          </a:p>
          <a:p>
            <a:pPr lvl="0" algn="just"/>
            <a:r>
              <a:rPr lang="en" dirty="0" smtClean="0">
                <a:latin typeface="Calibri" charset="0"/>
                <a:ea typeface="Calibri" charset="0"/>
                <a:cs typeface="Calibri" charset="0"/>
              </a:rPr>
              <a:t>Let’s apply this state abstraction to these predicate counts.</a:t>
            </a:r>
            <a:r>
              <a:rPr lang="en-US" dirty="0" smtClean="0">
                <a:latin typeface="Calibri" charset="0"/>
                <a:ea typeface="Calibri" charset="0"/>
                <a:cs typeface="Calibri" charset="0"/>
              </a:rPr>
              <a:t>  </a:t>
            </a:r>
            <a:r>
              <a:rPr lang="en" dirty="0" smtClean="0">
                <a:latin typeface="Calibri" charset="0"/>
                <a:ea typeface="Calibri" charset="0"/>
                <a:cs typeface="Calibri" charset="0"/>
              </a:rPr>
              <a:t>Since the predicates at each site are related to each other, remember that we must look at the counts of all the predicates at each site before</a:t>
            </a:r>
            <a:r>
              <a:rPr lang="en-US" dirty="0" smtClean="0">
                <a:latin typeface="Calibri" charset="0"/>
                <a:ea typeface="Calibri" charset="0"/>
                <a:cs typeface="Calibri" charset="0"/>
              </a:rPr>
              <a:t> </a:t>
            </a:r>
            <a:r>
              <a:rPr lang="en" dirty="0" smtClean="0">
                <a:latin typeface="Calibri" charset="0"/>
                <a:ea typeface="Calibri" charset="0"/>
                <a:cs typeface="Calibri" charset="0"/>
              </a:rPr>
              <a:t>deciding the state of each predicate at that site.</a:t>
            </a:r>
          </a:p>
          <a:p>
            <a:pPr lvl="0" algn="just"/>
            <a:endParaRPr lang="en" dirty="0" smtClean="0">
              <a:latin typeface="Calibri" charset="0"/>
              <a:ea typeface="Calibri" charset="0"/>
              <a:cs typeface="Calibri" charset="0"/>
            </a:endParaRPr>
          </a:p>
          <a:p>
            <a:pPr lvl="0" algn="just"/>
            <a:r>
              <a:rPr lang="en" dirty="0" smtClean="0">
                <a:latin typeface="Calibri" charset="0"/>
                <a:ea typeface="Calibri" charset="0"/>
                <a:cs typeface="Calibri" charset="0"/>
              </a:rPr>
              <a:t>Let’s look at the first site consisting of these two predicates (gesture at p==0 and p!=0).</a:t>
            </a:r>
            <a:r>
              <a:rPr lang="en-US" dirty="0" smtClean="0">
                <a:latin typeface="Calibri" charset="0"/>
                <a:ea typeface="Calibri" charset="0"/>
                <a:cs typeface="Calibri" charset="0"/>
              </a:rPr>
              <a:t>  </a:t>
            </a:r>
            <a:r>
              <a:rPr lang="en" dirty="0" smtClean="0">
                <a:latin typeface="Calibri" charset="0"/>
                <a:ea typeface="Calibri" charset="0"/>
                <a:cs typeface="Calibri" charset="0"/>
              </a:rPr>
              <a:t>We infer that the state of predicate p == 0 is 1 because p==0 was observed at least once to be true (in fact 63 times), and never observed to be false</a:t>
            </a:r>
            <a:r>
              <a:rPr lang="en-US" dirty="0" smtClean="0">
                <a:latin typeface="Calibri" charset="0"/>
                <a:ea typeface="Calibri" charset="0"/>
                <a:cs typeface="Calibri" charset="0"/>
              </a:rPr>
              <a:t>.  </a:t>
            </a:r>
            <a:r>
              <a:rPr lang="en" dirty="0" smtClean="0">
                <a:latin typeface="Calibri" charset="0"/>
                <a:ea typeface="Calibri" charset="0"/>
                <a:cs typeface="Calibri" charset="0"/>
              </a:rPr>
              <a:t>On the other hand, the state of predicate p != 0 is 0 because it was observed at least once to be false (in fact 63 times), and never observed to be true.</a:t>
            </a:r>
          </a:p>
          <a:p>
            <a:pPr lvl="0" algn="just"/>
            <a:endParaRPr lang="en" dirty="0" smtClean="0">
              <a:latin typeface="Calibri" charset="0"/>
              <a:ea typeface="Calibri" charset="0"/>
              <a:cs typeface="Calibri" charset="0"/>
            </a:endParaRPr>
          </a:p>
          <a:p>
            <a:pPr lvl="0" algn="just"/>
            <a:r>
              <a:rPr lang="en" dirty="0" smtClean="0">
                <a:latin typeface="Calibri" charset="0"/>
                <a:ea typeface="Calibri" charset="0"/>
                <a:cs typeface="Calibri" charset="0"/>
              </a:rPr>
              <a:t>Using the same procedure, we will fill in the states of these three predicates in a quiz shortly. (gesture at n &lt; 0, n &gt; 0, and n == 0).</a:t>
            </a:r>
          </a:p>
          <a:p>
            <a:pPr lvl="0" algn="just"/>
            <a:endParaRPr lang="en" dirty="0" smtClean="0">
              <a:latin typeface="Calibri" charset="0"/>
              <a:ea typeface="Calibri" charset="0"/>
              <a:cs typeface="Calibri" charset="0"/>
            </a:endParaRPr>
          </a:p>
          <a:p>
            <a:pPr lvl="0" algn="just"/>
            <a:r>
              <a:rPr lang="en" dirty="0" smtClean="0">
                <a:latin typeface="Calibri" charset="0"/>
                <a:ea typeface="Calibri" charset="0"/>
                <a:cs typeface="Calibri" charset="0"/>
              </a:rPr>
              <a:t>Notice that since there are only four possible abstract states, only two bits</a:t>
            </a:r>
            <a:r>
              <a:rPr lang="en-US" dirty="0" smtClean="0">
                <a:latin typeface="Calibri" charset="0"/>
                <a:ea typeface="Calibri" charset="0"/>
                <a:cs typeface="Calibri" charset="0"/>
              </a:rPr>
              <a:t> </a:t>
            </a:r>
            <a:r>
              <a:rPr lang="en" dirty="0" smtClean="0">
                <a:latin typeface="Calibri" charset="0"/>
                <a:ea typeface="Calibri" charset="0"/>
                <a:cs typeface="Calibri" charset="0"/>
              </a:rPr>
              <a:t>suffice for reporting the state of each predicate in the feedback profile,</a:t>
            </a:r>
            <a:r>
              <a:rPr lang="en-US" dirty="0" smtClean="0">
                <a:latin typeface="Calibri" charset="0"/>
                <a:ea typeface="Calibri" charset="0"/>
                <a:cs typeface="Calibri" charset="0"/>
              </a:rPr>
              <a:t> </a:t>
            </a:r>
            <a:r>
              <a:rPr lang="en" dirty="0" smtClean="0">
                <a:latin typeface="Calibri" charset="0"/>
                <a:ea typeface="Calibri" charset="0"/>
                <a:cs typeface="Calibri" charset="0"/>
              </a:rPr>
              <a:t>compared to say 32 or 64 bits for a count.</a:t>
            </a:r>
          </a:p>
          <a:p>
            <a:pPr lvl="0" algn="just"/>
            <a:endParaRPr lang="en" dirty="0" smtClean="0">
              <a:latin typeface="Calibri" charset="0"/>
              <a:ea typeface="Calibri" charset="0"/>
              <a:cs typeface="Calibri" charset="0"/>
            </a:endParaRPr>
          </a:p>
          <a:p>
            <a:pPr lvl="0" algn="just"/>
            <a:r>
              <a:rPr lang="en" dirty="0" smtClean="0">
                <a:latin typeface="Calibri" charset="0"/>
                <a:ea typeface="Calibri" charset="0"/>
                <a:cs typeface="Calibri" charset="0"/>
              </a:rPr>
              <a:t>Also, notice that we are abstracting away the time dimension in our report.</a:t>
            </a:r>
            <a:r>
              <a:rPr lang="en-US" dirty="0" smtClean="0">
                <a:latin typeface="Calibri" charset="0"/>
                <a:ea typeface="Calibri" charset="0"/>
                <a:cs typeface="Calibri" charset="0"/>
              </a:rPr>
              <a:t> </a:t>
            </a:r>
            <a:r>
              <a:rPr lang="en" dirty="0" smtClean="0">
                <a:latin typeface="Calibri" charset="0"/>
                <a:ea typeface="Calibri" charset="0"/>
                <a:cs typeface="Calibri" charset="0"/>
              </a:rPr>
              <a:t>Like all abstraction schemes, this has its benefits (such as reducing</a:t>
            </a:r>
            <a:r>
              <a:rPr lang="en-US" dirty="0" smtClean="0">
                <a:latin typeface="Calibri" charset="0"/>
                <a:ea typeface="Calibri" charset="0"/>
                <a:cs typeface="Calibri" charset="0"/>
              </a:rPr>
              <a:t> </a:t>
            </a:r>
            <a:r>
              <a:rPr lang="en" dirty="0" smtClean="0">
                <a:latin typeface="Calibri" charset="0"/>
                <a:ea typeface="Calibri" charset="0"/>
                <a:cs typeface="Calibri" charset="0"/>
              </a:rPr>
              <a:t>complexity) and drawbacks (such as losing potentially useful debugging information).</a:t>
            </a:r>
            <a:endParaRPr lang="en" dirty="0">
              <a:latin typeface="Calibri" charset="0"/>
              <a:ea typeface="Calibri" charset="0"/>
              <a:cs typeface="Calibri" charset="0"/>
            </a:endParaRPr>
          </a:p>
        </p:txBody>
      </p:sp>
      <p:sp>
        <p:nvSpPr>
          <p:cNvPr id="2" name="Slide Number Placeholder 1"/>
          <p:cNvSpPr>
            <a:spLocks noGrp="1"/>
          </p:cNvSpPr>
          <p:nvPr>
            <p:ph type="sldNum" sz="quarter" idx="10"/>
          </p:nvPr>
        </p:nvSpPr>
        <p:spPr/>
        <p:txBody>
          <a:bodyPr/>
          <a:lstStyle/>
          <a:p>
            <a:fld id="{9DBD901D-10E0-9D41-ACCA-BB0159EDC194}" type="slidenum">
              <a:rPr lang="en-US" smtClean="0"/>
              <a:pPr/>
              <a:t>16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9531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3" name="Shape 303"/>
          <p:cNvSpPr txBox="1">
            <a:spLocks noGrp="1"/>
          </p:cNvSpPr>
          <p:nvPr>
            <p:ph type="body" idx="1"/>
          </p:nvPr>
        </p:nvSpPr>
        <p:spPr/>
        <p:txBody>
          <a:bodyPr/>
          <a:lstStyle/>
          <a:p>
            <a:pPr lvl="0"/>
            <a:r>
              <a:rPr lang="en" dirty="0" smtClean="0">
                <a:solidFill>
                  <a:srgbClr val="FF0000"/>
                </a:solidFill>
              </a:rPr>
              <a:t>{QUIZ SLIDE}</a:t>
            </a:r>
          </a:p>
          <a:p>
            <a:pPr lvl="0"/>
            <a:endParaRPr lang="en" dirty="0" smtClean="0"/>
          </a:p>
          <a:p>
            <a:pPr lvl="0"/>
            <a:r>
              <a:rPr lang="en" dirty="0" smtClean="0"/>
              <a:t>Now go ahead and complete this table to abstract the predicate counts for n &lt; 0, n &gt; 0, n == 0.</a:t>
            </a:r>
          </a:p>
          <a:p>
            <a:pPr lvl="0"/>
            <a:endParaRPr lang="en" dirty="0" smtClean="0"/>
          </a:p>
          <a:p>
            <a:pPr lvl="0"/>
            <a:r>
              <a:rPr lang="en" dirty="0" smtClean="0"/>
              <a:t>You can use the box on the left if you need to remind yourself what each of the four abstract states means.</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121833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3" name="Shape 303"/>
          <p:cNvSpPr txBox="1">
            <a:spLocks noGrp="1"/>
          </p:cNvSpPr>
          <p:nvPr>
            <p:ph type="body" idx="1"/>
          </p:nvPr>
        </p:nvSpPr>
        <p:spPr/>
        <p:txBody>
          <a:bodyPr/>
          <a:lstStyle/>
          <a:p>
            <a:pPr lvl="0" algn="just"/>
            <a:r>
              <a:rPr lang="en" dirty="0" smtClean="0">
                <a:solidFill>
                  <a:srgbClr val="FF0000"/>
                </a:solidFill>
              </a:rPr>
              <a:t>{</a:t>
            </a:r>
            <a:r>
              <a:rPr lang="en-US" dirty="0" smtClean="0">
                <a:solidFill>
                  <a:srgbClr val="FF0000"/>
                </a:solidFill>
              </a:rPr>
              <a:t>SOLUTION </a:t>
            </a:r>
            <a:r>
              <a:rPr lang="en" dirty="0" smtClean="0">
                <a:solidFill>
                  <a:srgbClr val="FF0000"/>
                </a:solidFill>
              </a:rPr>
              <a:t>SLIDE}</a:t>
            </a:r>
            <a:endParaRPr lang="en-US" dirty="0" smtClean="0"/>
          </a:p>
          <a:p>
            <a:pPr lvl="0" algn="just"/>
            <a:endParaRPr lang="en-US" dirty="0"/>
          </a:p>
          <a:p>
            <a:pPr algn="just"/>
            <a:r>
              <a:rPr lang="en-US" dirty="0"/>
              <a:t>We infer that the state of predicate n &lt; 0 is * because it was observed at least once to be true (in fact 23 times) and at least once to be false (in fact 90 times).</a:t>
            </a:r>
          </a:p>
          <a:p>
            <a:pPr algn="just"/>
            <a:endParaRPr lang="en-US" dirty="0" smtClean="0"/>
          </a:p>
          <a:p>
            <a:pPr algn="just"/>
            <a:r>
              <a:rPr lang="en-US" dirty="0" smtClean="0"/>
              <a:t>The </a:t>
            </a:r>
            <a:r>
              <a:rPr lang="en-US" dirty="0"/>
              <a:t>reasoning is similar for the predicate n == 0: it was observed to be true 90 times and false 23 times.</a:t>
            </a:r>
          </a:p>
          <a:p>
            <a:pPr algn="just"/>
            <a:endParaRPr lang="en-US" dirty="0" smtClean="0"/>
          </a:p>
          <a:p>
            <a:pPr algn="just"/>
            <a:r>
              <a:rPr lang="en-US" dirty="0" smtClean="0"/>
              <a:t>On </a:t>
            </a:r>
            <a:r>
              <a:rPr lang="en-US" dirty="0"/>
              <a:t>the other hand, the state of predicate n &gt; 0 is 0 because it was observed at least once to be false (in fact 90 + 23 times), but never observed to be true.</a:t>
            </a:r>
          </a:p>
          <a:p>
            <a:pPr algn="just"/>
            <a:r>
              <a:rPr lang="en-US" dirty="0"/>
              <a:t/>
            </a:r>
            <a:br>
              <a:rPr lang="en-US" dirty="0"/>
            </a:br>
            <a:endParaRPr lang="en" dirty="0" smtClean="0"/>
          </a:p>
        </p:txBody>
      </p:sp>
      <p:sp>
        <p:nvSpPr>
          <p:cNvPr id="2" name="Slide Number Placeholder 1"/>
          <p:cNvSpPr>
            <a:spLocks noGrp="1"/>
          </p:cNvSpPr>
          <p:nvPr>
            <p:ph type="sldNum" sz="quarter" idx="10"/>
          </p:nvPr>
        </p:nvSpPr>
        <p:spPr/>
        <p:txBody>
          <a:bodyPr/>
          <a:lstStyle/>
          <a:p>
            <a:fld id="{9DBD901D-10E0-9D41-ACCA-BB0159EDC194}" type="slidenum">
              <a:rPr lang="en-US" smtClean="0"/>
              <a:pPr/>
              <a:t>18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43921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5" name="Shape 345"/>
          <p:cNvSpPr txBox="1">
            <a:spLocks noGrp="1"/>
          </p:cNvSpPr>
          <p:nvPr>
            <p:ph type="body" idx="1"/>
          </p:nvPr>
        </p:nvSpPr>
        <p:spPr/>
        <p:txBody>
          <a:bodyPr/>
          <a:lstStyle/>
          <a:p>
            <a:pPr lvl="0" algn="just"/>
            <a:r>
              <a:rPr lang="en" dirty="0" smtClean="0">
                <a:solidFill>
                  <a:srgbClr val="FF0000"/>
                </a:solidFill>
              </a:rPr>
              <a:t>{QUIZ SLIDE}</a:t>
            </a:r>
          </a:p>
          <a:p>
            <a:pPr lvl="0" algn="just"/>
            <a:endParaRPr lang="en" dirty="0" smtClean="0"/>
          </a:p>
          <a:p>
            <a:pPr lvl="0" algn="just"/>
            <a:r>
              <a:rPr lang="en" dirty="0" smtClean="0"/>
              <a:t>Next, let’s see how these predicates would be reported in a feedback profile in two different runs of this program: one in which the three characters read by getc() are “bba” and another in which the three characters read by getc() are “bbb”.  For each predicate, enter -, 0, 1, or * as appropriate.</a:t>
            </a:r>
          </a:p>
          <a:p>
            <a:pPr lvl="0" algn="just"/>
            <a:endParaRPr lang="en" dirty="0" smtClean="0"/>
          </a:p>
          <a:p>
            <a:pPr lvl="0" algn="just"/>
            <a:r>
              <a:rPr lang="en" dirty="0" smtClean="0"/>
              <a:t>Use the assertion outcome as the outcome label for the run.  That is, if the assertion never fails in a run, then use the letter S as the outcome label of that run.  If the assertion ever fails, then use the letter F as the outcome label of that run.  Also, in this case, assume that the program terminates as soon as the assertion fails, instead of continuing to run.</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19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58975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90" name="Shape 90"/>
          <p:cNvSpPr txBox="1">
            <a:spLocks noGrp="1"/>
          </p:cNvSpPr>
          <p:nvPr>
            <p:ph type="body" idx="1"/>
          </p:nvPr>
        </p:nvSpPr>
        <p:spPr/>
        <p:txBody>
          <a:bodyPr/>
          <a:lstStyle/>
          <a:p>
            <a:pPr lvl="0" algn="just"/>
            <a:r>
              <a:rPr lang="en" dirty="0" smtClean="0"/>
              <a:t>We live in an imperfect world with imperfect software.  Despite extensive resources devoted to testing and debugging software, you can safely bet that bugs will escape in-house testing and quality assurance.</a:t>
            </a:r>
          </a:p>
          <a:p>
            <a:pPr lvl="0" algn="just"/>
            <a:endParaRPr lang="en" dirty="0" smtClean="0"/>
          </a:p>
          <a:p>
            <a:pPr lvl="0" algn="just"/>
            <a:r>
              <a:rPr lang="en" dirty="0" smtClean="0"/>
              <a:t>There are theoretical and practical reasons for this situation.  Dynamic analysis (that is, testing) of computer software is unsound in that it may miss real bugs.  On the other hand, static analysis of source code is incomplete in that it may report false bugs.  And software development is bounded by constraints on resources: time, money, and people.</a:t>
            </a:r>
          </a:p>
          <a:p>
            <a:pPr lvl="0" algn="just"/>
            <a:endParaRPr lang="en" dirty="0" smtClean="0"/>
          </a:p>
          <a:p>
            <a:pPr lvl="0" algn="just"/>
            <a:r>
              <a:rPr lang="en" dirty="0" smtClean="0"/>
              <a:t>Sometimes that means we don’t catch all the bugs in our software, and users end up finding bugs.  And sometimes it means we have to ship software with known bugs because we just can’t address them all.</a:t>
            </a:r>
          </a:p>
          <a:p>
            <a:pPr lvl="0" algn="just"/>
            <a:endParaRPr lang="en" dirty="0" smtClean="0"/>
          </a:p>
          <a:p>
            <a:pPr lvl="0" algn="just"/>
            <a:endParaRPr lang="en" dirty="0"/>
          </a:p>
        </p:txBody>
      </p:sp>
      <p:sp>
        <p:nvSpPr>
          <p:cNvPr id="3" name="Slide Number Placeholder 2"/>
          <p:cNvSpPr>
            <a:spLocks noGrp="1"/>
          </p:cNvSpPr>
          <p:nvPr>
            <p:ph type="sldNum" sz="quarter" idx="10"/>
          </p:nvPr>
        </p:nvSpPr>
        <p:spPr/>
        <p:txBody>
          <a:bodyPr/>
          <a:lstStyle/>
          <a:p>
            <a:fld id="{9DBD901D-10E0-9D41-ACCA-BB0159EDC194}" type="slidenum">
              <a:rPr lang="en-US" smtClean="0"/>
              <a:pPr/>
              <a:t>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74098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5" name="Shape 345"/>
          <p:cNvSpPr txBox="1">
            <a:spLocks noGrp="1"/>
          </p:cNvSpPr>
          <p:nvPr>
            <p:ph type="body" idx="1"/>
          </p:nvPr>
        </p:nvSpPr>
        <p:spPr/>
        <p:txBody>
          <a:bodyPr/>
          <a:lstStyle/>
          <a:p>
            <a:pPr lvl="0" algn="just"/>
            <a:r>
              <a:rPr lang="en" dirty="0" smtClean="0">
                <a:solidFill>
                  <a:srgbClr val="FF0000"/>
                </a:solidFill>
              </a:rPr>
              <a:t>{SOLUTION SLIDE}</a:t>
            </a:r>
          </a:p>
          <a:p>
            <a:pPr algn="just"/>
            <a:endParaRPr lang="en" dirty="0" smtClean="0"/>
          </a:p>
          <a:p>
            <a:pPr algn="just"/>
            <a:r>
              <a:rPr lang="en" dirty="0" smtClean="0"/>
              <a:t>Let’s start first with the “bba” run.</a:t>
            </a:r>
          </a:p>
          <a:p>
            <a:pPr algn="just"/>
            <a:endParaRPr lang="en" dirty="0"/>
          </a:p>
          <a:p>
            <a:pPr algn="just"/>
            <a:r>
              <a:rPr lang="en" dirty="0" smtClean="0"/>
              <a:t>On the first iteration of the for-loop, we first check the predicate c == ‘a’, which is false.  Then we increment i and check whether i &lt; 3. That predicate is true, since i = 1.</a:t>
            </a:r>
          </a:p>
          <a:p>
            <a:pPr algn="just"/>
            <a:endParaRPr lang="en" dirty="0" smtClean="0"/>
          </a:p>
          <a:p>
            <a:pPr algn="just"/>
            <a:r>
              <a:rPr lang="en" dirty="0" smtClean="0"/>
              <a:t>On the second iteration, we check c == ‘a’, which is again false, we increment i, and then we check whether i &lt; 3, which is again true, since i = 2.</a:t>
            </a:r>
          </a:p>
          <a:p>
            <a:pPr algn="just"/>
            <a:endParaRPr lang="en" dirty="0" smtClean="0"/>
          </a:p>
          <a:p>
            <a:pPr algn="just"/>
            <a:r>
              <a:rPr lang="en" dirty="0" smtClean="0"/>
              <a:t>On the third iteration, we check c == ‘a’, which is now true.  Then z is assigned the value of 0, and we fail the assert statement, ending the program run.</a:t>
            </a:r>
          </a:p>
          <a:p>
            <a:pPr algn="just"/>
            <a:endParaRPr lang="en" dirty="0" smtClean="0"/>
          </a:p>
          <a:p>
            <a:pPr algn="just"/>
            <a:r>
              <a:rPr lang="en" dirty="0" smtClean="0"/>
              <a:t>Since we observed c == ‘a’ to be both true and false in this run, we assign these two predicates the value * </a:t>
            </a:r>
            <a:r>
              <a:rPr lang="en" dirty="0" smtClean="0">
                <a:solidFill>
                  <a:srgbClr val="FF0000"/>
                </a:solidFill>
              </a:rPr>
              <a:t>(gesture to two * in bba column)</a:t>
            </a:r>
            <a:r>
              <a:rPr lang="en" dirty="0" smtClean="0"/>
              <a:t>.  Since we always observed i &lt; 3 to be true and never false, we assign predicate i &lt; 3 the value 1 and predicate i &gt;= 3 the value 0 </a:t>
            </a:r>
            <a:r>
              <a:rPr lang="en" dirty="0" smtClean="0">
                <a:solidFill>
                  <a:srgbClr val="FF0000"/>
                </a:solidFill>
              </a:rPr>
              <a:t>(gesture to 1 and 0 in bba column)</a:t>
            </a:r>
            <a:r>
              <a:rPr lang="en" dirty="0" smtClean="0"/>
              <a:t>.  And we enter F for the outcome label since the assertion failed in this run </a:t>
            </a:r>
            <a:r>
              <a:rPr lang="en" dirty="0" smtClean="0">
                <a:solidFill>
                  <a:srgbClr val="FF0000"/>
                </a:solidFill>
              </a:rPr>
              <a:t>(gesture to F in bba column)</a:t>
            </a:r>
            <a:r>
              <a:rPr lang="en" dirty="0" smtClean="0"/>
              <a:t>.</a:t>
            </a:r>
          </a:p>
          <a:p>
            <a:pPr algn="just"/>
            <a:r>
              <a:rPr lang="en" dirty="0" smtClean="0"/>
              <a:t/>
            </a:r>
            <a:br>
              <a:rPr lang="en" dirty="0" smtClean="0"/>
            </a:br>
            <a:r>
              <a:rPr lang="en" dirty="0" smtClean="0"/>
              <a:t>Now let’s look at the “bbb” run.</a:t>
            </a:r>
          </a:p>
          <a:p>
            <a:pPr algn="just"/>
            <a:endParaRPr lang="en" dirty="0"/>
          </a:p>
          <a:p>
            <a:pPr algn="just"/>
            <a:r>
              <a:rPr lang="en" dirty="0" smtClean="0"/>
              <a:t>The first two iterations of the for-loop will be the same.  Predicate c == ‘a’ will be false and predicate i &lt; 3 will be true for both of these iterations.</a:t>
            </a:r>
          </a:p>
          <a:p>
            <a:pPr algn="just"/>
            <a:endParaRPr lang="en" dirty="0"/>
          </a:p>
          <a:p>
            <a:pPr algn="just"/>
            <a:r>
              <a:rPr lang="en" dirty="0" smtClean="0"/>
              <a:t>On the third iteration, we check c == ‘a’, which is false.  Then we reach the end of the loop body, increment i to 3, and observe that i &lt; 3 is now false.  The loop therefore ends, and so does the program.</a:t>
            </a:r>
          </a:p>
          <a:p>
            <a:pPr algn="just"/>
            <a:endParaRPr lang="en" dirty="0" smtClean="0"/>
          </a:p>
          <a:p>
            <a:pPr algn="just"/>
            <a:r>
              <a:rPr lang="en" dirty="0" smtClean="0"/>
              <a:t>Since we observed c == ‘a’ to be always false and never true in this run, we assign predicate c == ‘a’ the value 0 and predicate c != ‘a’ the value 1 </a:t>
            </a:r>
            <a:r>
              <a:rPr lang="en" dirty="0" smtClean="0">
                <a:solidFill>
                  <a:srgbClr val="FF0000"/>
                </a:solidFill>
              </a:rPr>
              <a:t>(gesture to 0 and 1 in bbb column)</a:t>
            </a:r>
            <a:r>
              <a:rPr lang="en" dirty="0" smtClean="0"/>
              <a:t>.</a:t>
            </a:r>
            <a:r>
              <a:rPr lang="en" dirty="0"/>
              <a:t> </a:t>
            </a:r>
            <a:r>
              <a:rPr lang="en" dirty="0" smtClean="0"/>
              <a:t> Since we observed i &lt; 3 to be true and false during the run, we assign these two predicates the value * </a:t>
            </a:r>
            <a:r>
              <a:rPr lang="en" dirty="0" smtClean="0">
                <a:solidFill>
                  <a:srgbClr val="FF0000"/>
                </a:solidFill>
              </a:rPr>
              <a:t>(gesture to two * in bbb column)</a:t>
            </a:r>
            <a:r>
              <a:rPr lang="en" dirty="0" smtClean="0"/>
              <a:t>.  And we enter S for the outcome label since the assertion did not fail in this run </a:t>
            </a:r>
            <a:r>
              <a:rPr lang="en" dirty="0" smtClean="0">
                <a:solidFill>
                  <a:srgbClr val="FF0000"/>
                </a:solidFill>
              </a:rPr>
              <a:t>(gesture to S in bbb column)</a:t>
            </a:r>
            <a:r>
              <a:rPr lang="en" dirty="0" smtClean="0"/>
              <a:t>.</a:t>
            </a:r>
            <a:endParaRPr lang="en-US" dirty="0" smtClean="0"/>
          </a:p>
        </p:txBody>
      </p:sp>
      <p:sp>
        <p:nvSpPr>
          <p:cNvPr id="2" name="Slide Number Placeholder 1"/>
          <p:cNvSpPr>
            <a:spLocks noGrp="1"/>
          </p:cNvSpPr>
          <p:nvPr>
            <p:ph type="sldNum" sz="quarter" idx="10"/>
          </p:nvPr>
        </p:nvSpPr>
        <p:spPr/>
        <p:txBody>
          <a:bodyPr/>
          <a:lstStyle/>
          <a:p>
            <a:fld id="{9DBD901D-10E0-9D41-ACCA-BB0159EDC194}" type="slidenum">
              <a:rPr lang="en-US" smtClean="0"/>
              <a:pPr/>
              <a:t>20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74613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1" name="Shape 361"/>
          <p:cNvSpPr txBox="1">
            <a:spLocks noGrp="1"/>
          </p:cNvSpPr>
          <p:nvPr>
            <p:ph type="body" idx="1"/>
          </p:nvPr>
        </p:nvSpPr>
        <p:spPr/>
        <p:txBody>
          <a:bodyPr/>
          <a:lstStyle/>
          <a:p>
            <a:pPr lvl="0" algn="just"/>
            <a:r>
              <a:rPr lang="en" dirty="0" smtClean="0"/>
              <a:t>As you can imagine, a complex piece of software could contain hundreds of thousands of predicates that could be potentially interesting for us to track.</a:t>
            </a:r>
            <a:r>
              <a:rPr lang="en-US" dirty="0" smtClean="0"/>
              <a:t>  </a:t>
            </a:r>
            <a:r>
              <a:rPr lang="en" dirty="0" smtClean="0"/>
              <a:t>Keeping track of all of these predicates could cause significant slowdown in the user’s experience,</a:t>
            </a:r>
            <a:r>
              <a:rPr lang="en-US" dirty="0" smtClean="0"/>
              <a:t> </a:t>
            </a:r>
            <a:r>
              <a:rPr lang="en" dirty="0" smtClean="0"/>
              <a:t>and it would also be difficult for all that data to be sent back from the user on a regular basis.</a:t>
            </a:r>
          </a:p>
          <a:p>
            <a:pPr lvl="0" algn="just"/>
            <a:endParaRPr lang="en" dirty="0" smtClean="0"/>
          </a:p>
          <a:p>
            <a:pPr lvl="0" algn="just"/>
            <a:r>
              <a:rPr lang="en" dirty="0" smtClean="0"/>
              <a:t>Therefore, we will only observe and collect a tiny fraction of the predicates in a given user’s run.</a:t>
            </a:r>
            <a:r>
              <a:rPr lang="en-US" dirty="0" smtClean="0"/>
              <a:t>  </a:t>
            </a:r>
            <a:r>
              <a:rPr lang="en" dirty="0" smtClean="0"/>
              <a:t>We will do this by randomly choosing whether or not to examine each instrumentation site independent of whether we’ve sampled the other sites.</a:t>
            </a:r>
            <a:r>
              <a:rPr lang="en-US" dirty="0" smtClean="0"/>
              <a:t>  </a:t>
            </a:r>
            <a:r>
              <a:rPr lang="en" dirty="0" smtClean="0"/>
              <a:t>Once we decide to examine a site, we will observe the values of all predicates at that site.  For instance, if we decide to sample the first site here,</a:t>
            </a:r>
            <a:r>
              <a:rPr lang="en-US" dirty="0" smtClean="0"/>
              <a:t> </a:t>
            </a:r>
            <a:r>
              <a:rPr lang="en" dirty="0" smtClean="0"/>
              <a:t>we will observe the values of both predicates p==0 and p!=0.</a:t>
            </a:r>
          </a:p>
          <a:p>
            <a:pPr lvl="0" algn="just"/>
            <a:endParaRPr lang="en" dirty="0" smtClean="0"/>
          </a:p>
          <a:p>
            <a:pPr lvl="0" algn="just"/>
            <a:r>
              <a:rPr lang="en" dirty="0" smtClean="0"/>
              <a:t>Moreover, we’ll sample the sites to examine dynamically</a:t>
            </a:r>
            <a:r>
              <a:rPr lang="en-US" dirty="0" smtClean="0"/>
              <a:t> </a:t>
            </a:r>
            <a:r>
              <a:rPr lang="en" dirty="0" smtClean="0"/>
              <a:t>--</a:t>
            </a:r>
            <a:r>
              <a:rPr lang="en-US" dirty="0" smtClean="0"/>
              <a:t> </a:t>
            </a:r>
            <a:r>
              <a:rPr lang="en" dirty="0" smtClean="0"/>
              <a:t>that is, during the run of the program</a:t>
            </a:r>
            <a:r>
              <a:rPr lang="en-US" dirty="0" smtClean="0"/>
              <a:t> </a:t>
            </a:r>
            <a:r>
              <a:rPr lang="en" dirty="0" smtClean="0"/>
              <a:t>--</a:t>
            </a:r>
            <a:r>
              <a:rPr lang="en-US" dirty="0" smtClean="0"/>
              <a:t> </a:t>
            </a:r>
            <a:r>
              <a:rPr lang="en" dirty="0" smtClean="0"/>
              <a:t>instead of statically (that is, hardcoding which</a:t>
            </a:r>
            <a:r>
              <a:rPr lang="en-US" dirty="0" smtClean="0"/>
              <a:t> </a:t>
            </a:r>
            <a:r>
              <a:rPr lang="en" dirty="0" smtClean="0"/>
              <a:t>sites will be sampled).</a:t>
            </a:r>
          </a:p>
          <a:p>
            <a:pPr lvl="0" algn="just"/>
            <a:endParaRPr lang="en" dirty="0" smtClean="0"/>
          </a:p>
          <a:p>
            <a:pPr lvl="0" algn="just"/>
            <a:r>
              <a:rPr lang="en" dirty="0" smtClean="0"/>
              <a:t>We need to use a random, independent, and dynamic sampling procedure because it allows us to</a:t>
            </a:r>
            <a:r>
              <a:rPr lang="en-US" dirty="0" smtClean="0"/>
              <a:t> </a:t>
            </a:r>
            <a:r>
              <a:rPr lang="en" dirty="0" smtClean="0"/>
              <a:t>collect data on each predicate fairly across all users.</a:t>
            </a:r>
            <a:r>
              <a:rPr lang="en-US" dirty="0"/>
              <a:t> </a:t>
            </a:r>
            <a:r>
              <a:rPr lang="en-US" dirty="0" smtClean="0"/>
              <a:t> </a:t>
            </a:r>
            <a:r>
              <a:rPr lang="en" dirty="0" smtClean="0"/>
              <a:t>This will keep our data from inaccurately</a:t>
            </a:r>
            <a:r>
              <a:rPr lang="en-US" dirty="0" smtClean="0"/>
              <a:t> </a:t>
            </a:r>
            <a:r>
              <a:rPr lang="en" dirty="0" smtClean="0"/>
              <a:t>representing the rarity of events, which will be important to our statistical analysis of the data later on.</a:t>
            </a:r>
            <a:endParaRPr lang="en-US" dirty="0" smtClean="0"/>
          </a:p>
          <a:p>
            <a:pPr lvl="0" algn="just"/>
            <a:endParaRPr lang="en" dirty="0" smtClean="0"/>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601328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6" name="Shape 376"/>
          <p:cNvSpPr txBox="1">
            <a:spLocks noGrp="1"/>
          </p:cNvSpPr>
          <p:nvPr>
            <p:ph type="body" idx="1"/>
          </p:nvPr>
        </p:nvSpPr>
        <p:spPr/>
        <p:txBody>
          <a:bodyPr/>
          <a:lstStyle/>
          <a:p>
            <a:pPr lvl="0" algn="just"/>
            <a:r>
              <a:rPr lang="en" dirty="0" smtClean="0"/>
              <a:t>A dynamic sampling system must define a trigger mechanism that signals when a sample is to be taken.</a:t>
            </a:r>
            <a:r>
              <a:rPr lang="en-US" dirty="0"/>
              <a:t> </a:t>
            </a:r>
            <a:r>
              <a:rPr lang="en-US" dirty="0" smtClean="0"/>
              <a:t> L</a:t>
            </a:r>
            <a:r>
              <a:rPr lang="en" dirty="0" smtClean="0"/>
              <a:t>et’s look at one candidate mechanism, which is to toss a coin at each instrumentation site.</a:t>
            </a:r>
          </a:p>
          <a:p>
            <a:pPr lvl="0" algn="just"/>
            <a:endParaRPr lang="en" dirty="0" smtClean="0"/>
          </a:p>
          <a:p>
            <a:pPr lvl="0" algn="just"/>
            <a:r>
              <a:rPr lang="en" dirty="0" smtClean="0"/>
              <a:t>Suppose we want to sample at a sampling rate of 1%, that is, we want to observe on average only 1</a:t>
            </a:r>
            <a:r>
              <a:rPr lang="en-US" dirty="0" smtClean="0"/>
              <a:t> </a:t>
            </a:r>
            <a:r>
              <a:rPr lang="en" dirty="0" smtClean="0"/>
              <a:t>site out of every 100 sites in a run.</a:t>
            </a:r>
          </a:p>
          <a:p>
            <a:pPr lvl="0" algn="just"/>
            <a:endParaRPr lang="en" dirty="0" smtClean="0"/>
          </a:p>
          <a:p>
            <a:pPr lvl="0" algn="just"/>
            <a:r>
              <a:rPr lang="en" dirty="0" smtClean="0"/>
              <a:t>We might use some sort of random number generator that produces an integer between 0 and 99 at</a:t>
            </a:r>
            <a:r>
              <a:rPr lang="en-US" dirty="0" smtClean="0"/>
              <a:t> </a:t>
            </a:r>
            <a:r>
              <a:rPr lang="en" dirty="0" smtClean="0"/>
              <a:t>each site, and then only increment the count</a:t>
            </a:r>
            <a:r>
              <a:rPr lang="en-US" dirty="0" smtClean="0"/>
              <a:t> </a:t>
            </a:r>
            <a:r>
              <a:rPr lang="en" dirty="0" smtClean="0"/>
              <a:t>of the appropriate predicate at that site if the random number generator produces say 0.</a:t>
            </a:r>
          </a:p>
          <a:p>
            <a:pPr lvl="0" algn="just"/>
            <a:endParaRPr lang="en" dirty="0" smtClean="0"/>
          </a:p>
          <a:p>
            <a:pPr lvl="0" algn="just"/>
            <a:r>
              <a:rPr lang="en" dirty="0" smtClean="0"/>
              <a:t>Unfortunately, this approach ends up being inappropriate for our needs, since it will cause a significant</a:t>
            </a:r>
            <a:r>
              <a:rPr lang="en-US" dirty="0" smtClean="0"/>
              <a:t> </a:t>
            </a:r>
            <a:r>
              <a:rPr lang="en" dirty="0" smtClean="0"/>
              <a:t>loss in performance to add a</a:t>
            </a:r>
            <a:r>
              <a:rPr lang="en-US" dirty="0" smtClean="0"/>
              <a:t> </a:t>
            </a:r>
            <a:r>
              <a:rPr lang="en" dirty="0" smtClean="0"/>
              <a:t>random number generation and an integer comparison at each instrumentation site.</a:t>
            </a:r>
            <a:r>
              <a:rPr lang="en-US" dirty="0" smtClean="0"/>
              <a:t>  </a:t>
            </a:r>
            <a:r>
              <a:rPr lang="en" dirty="0" smtClean="0"/>
              <a:t>In fact, it is slower than unconditionally tracking all predicates, whose overhead we set out to reduce in the first place.</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25826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5" name="Shape 385"/>
          <p:cNvSpPr txBox="1">
            <a:spLocks noGrp="1"/>
          </p:cNvSpPr>
          <p:nvPr>
            <p:ph type="body" idx="1"/>
          </p:nvPr>
        </p:nvSpPr>
        <p:spPr/>
        <p:txBody>
          <a:bodyPr/>
          <a:lstStyle/>
          <a:p>
            <a:pPr lvl="0" algn="just"/>
            <a:r>
              <a:rPr lang="en" dirty="0" smtClean="0"/>
              <a:t>Since tossing a coin at each instrumentation site was too slow, what are some other approaches we could try to implement a sampling procedure?</a:t>
            </a:r>
          </a:p>
          <a:p>
            <a:pPr lvl="0" algn="just"/>
            <a:endParaRPr lang="en" dirty="0" smtClean="0"/>
          </a:p>
          <a:p>
            <a:pPr lvl="0" algn="just"/>
            <a:r>
              <a:rPr lang="en" dirty="0" smtClean="0"/>
              <a:t>One idea might be to sample every kth site: perhaps every 100th site if we wanted a 1% sampling rate.</a:t>
            </a:r>
            <a:r>
              <a:rPr lang="en-US" dirty="0" smtClean="0"/>
              <a:t>  </a:t>
            </a:r>
            <a:r>
              <a:rPr lang="en" dirty="0" smtClean="0"/>
              <a:t>While this eliminates the overhead required for generating a random number, it has the flaw that our observations are no longer independent.</a:t>
            </a:r>
          </a:p>
          <a:p>
            <a:pPr lvl="0" algn="just"/>
            <a:endParaRPr lang="en" dirty="0" smtClean="0"/>
          </a:p>
          <a:p>
            <a:pPr lvl="0" algn="just"/>
            <a:r>
              <a:rPr lang="en" dirty="0" smtClean="0"/>
              <a:t>For example, if it were the case that every other iteration of a loop had a site with a predicate indicating incorrect program behavior,</a:t>
            </a:r>
            <a:r>
              <a:rPr lang="en-US" dirty="0" smtClean="0"/>
              <a:t> </a:t>
            </a:r>
            <a:r>
              <a:rPr lang="en" dirty="0" smtClean="0"/>
              <a:t>and we only sampled every 100th site, then it we would never sample that predicate if the program always enters the loop after having observed an odd number of sites.</a:t>
            </a:r>
          </a:p>
          <a:p>
            <a:pPr lvl="0" algn="just"/>
            <a:endParaRPr lang="en" dirty="0" smtClean="0"/>
          </a:p>
          <a:p>
            <a:pPr lvl="0" algn="just"/>
            <a:r>
              <a:rPr lang="en" dirty="0" smtClean="0"/>
              <a:t>Another idea is to use a periodic hardware timer or interrupt to decide when to sample a site.</a:t>
            </a:r>
            <a:r>
              <a:rPr lang="en-US" dirty="0" smtClean="0"/>
              <a:t>  </a:t>
            </a:r>
            <a:r>
              <a:rPr lang="en" dirty="0" smtClean="0"/>
              <a:t>While this approach may suffice when hunting for large performance bottlenecks, however, it may systematically miss rare events.</a:t>
            </a:r>
            <a:r>
              <a:rPr lang="en-US" dirty="0" smtClean="0"/>
              <a:t>  </a:t>
            </a:r>
            <a:r>
              <a:rPr lang="en" dirty="0" smtClean="0"/>
              <a:t>Also, this approach is not portable across systems using different hardware.</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50454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2" name="Shape 392"/>
          <p:cNvSpPr txBox="1">
            <a:spLocks noGrp="1"/>
          </p:cNvSpPr>
          <p:nvPr>
            <p:ph type="body" idx="1"/>
          </p:nvPr>
        </p:nvSpPr>
        <p:spPr/>
        <p:txBody>
          <a:bodyPr/>
          <a:lstStyle/>
          <a:p>
            <a:pPr lvl="0" algn="just"/>
            <a:r>
              <a:rPr lang="en" dirty="0" smtClean="0"/>
              <a:t>Tossing a coin at each instrumentation site preserved all the properties we wanted out of a sampling procedure, so let’s not give up on it quite yet.</a:t>
            </a:r>
          </a:p>
          <a:p>
            <a:pPr lvl="0" algn="just"/>
            <a:endParaRPr lang="en" dirty="0" smtClean="0"/>
          </a:p>
          <a:p>
            <a:pPr lvl="0" algn="just"/>
            <a:r>
              <a:rPr lang="en" dirty="0" smtClean="0"/>
              <a:t>In general, our sampling rates are going to be low: perhaps only 1% of the sites reached in a run will be sampled.</a:t>
            </a:r>
            <a:r>
              <a:rPr lang="en-US" dirty="0" smtClean="0"/>
              <a:t>  </a:t>
            </a:r>
            <a:r>
              <a:rPr lang="en" dirty="0" smtClean="0"/>
              <a:t>Since we’ll have such a small number of observations, a promising strategy is to “amortize” the sampling cost by predicting the time until the next sample.</a:t>
            </a:r>
          </a:p>
          <a:p>
            <a:pPr lvl="0" algn="just"/>
            <a:endParaRPr lang="en" dirty="0" smtClean="0"/>
          </a:p>
          <a:p>
            <a:pPr lvl="0" algn="just"/>
            <a:r>
              <a:rPr lang="en" dirty="0" smtClean="0"/>
              <a:t>This strategy can be implemented as countdown values selected from a geometric distribution which gives a random number of “tails” (that is, 0s) with the same distribution between occurrences of “heads” (that is, 1s).</a:t>
            </a:r>
            <a:r>
              <a:rPr lang="en-US" dirty="0" smtClean="0"/>
              <a:t>  </a:t>
            </a:r>
            <a:r>
              <a:rPr lang="en" dirty="0" smtClean="0"/>
              <a:t>This distribution of runs of tails is close enough to the distribution we’d observe if we had instead flipped a coin with a 1% chance of heads many times in a row.</a:t>
            </a:r>
          </a:p>
          <a:p>
            <a:pPr lvl="0" algn="just"/>
            <a:endParaRPr lang="en" dirty="0" smtClean="0"/>
          </a:p>
          <a:p>
            <a:pPr lvl="0" algn="just"/>
            <a:r>
              <a:rPr lang="en" dirty="0" smtClean="0"/>
              <a:t>This gives us a way of knowing ahead of time how many sites we will need to skip before making our next sample.</a:t>
            </a:r>
            <a:r>
              <a:rPr lang="en-US" dirty="0" smtClean="0"/>
              <a:t>  </a:t>
            </a:r>
            <a:r>
              <a:rPr lang="en" dirty="0" smtClean="0"/>
              <a:t>For example, with a sampling rate of 1/5, three numbers drawn from the geometric distribution might be 5, 3, and 4,</a:t>
            </a:r>
            <a:r>
              <a:rPr lang="en-US" dirty="0" smtClean="0"/>
              <a:t> </a:t>
            </a:r>
            <a:r>
              <a:rPr lang="en" dirty="0" smtClean="0"/>
              <a:t>indicating that our first sampled site will happen after skipping 5 sites; our next sample will happen after skipping 3 more sites, and our next sample will happen after skipping 4 more.</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312597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5" name="Shape 405"/>
          <p:cNvSpPr txBox="1">
            <a:spLocks noGrp="1"/>
          </p:cNvSpPr>
          <p:nvPr>
            <p:ph type="body" idx="1"/>
          </p:nvPr>
        </p:nvSpPr>
        <p:spPr/>
        <p:txBody>
          <a:bodyPr/>
          <a:lstStyle/>
          <a:p>
            <a:pPr lvl="0" algn="just"/>
            <a:r>
              <a:rPr lang="en" dirty="0" smtClean="0"/>
              <a:t>We will utilize this knowledge of how many sites we’ll skip before our next sample by making two copies of each loop-free section in the program we are instrumenting.</a:t>
            </a:r>
          </a:p>
          <a:p>
            <a:pPr lvl="0" algn="just"/>
            <a:endParaRPr lang="en" dirty="0" smtClean="0"/>
          </a:p>
          <a:p>
            <a:pPr lvl="0" algn="just"/>
            <a:r>
              <a:rPr lang="en" dirty="0" smtClean="0"/>
              <a:t>For example, if we have a section of code that we know contains just two sites of interest, then we’ll surround this code by an if-else block</a:t>
            </a:r>
            <a:r>
              <a:rPr lang="en-US" dirty="0" smtClean="0"/>
              <a:t>.  </a:t>
            </a:r>
            <a:r>
              <a:rPr lang="en" dirty="0" smtClean="0"/>
              <a:t>In one block, we’ll have the bare code with sites not instrumented at all.</a:t>
            </a:r>
            <a:r>
              <a:rPr lang="en-US" dirty="0" smtClean="0"/>
              <a:t>  </a:t>
            </a:r>
            <a:r>
              <a:rPr lang="en" dirty="0" smtClean="0"/>
              <a:t>In the other block, we’ll have the same code with instrumentation sites.</a:t>
            </a:r>
          </a:p>
          <a:p>
            <a:pPr lvl="0" algn="just"/>
            <a:endParaRPr lang="en" dirty="0" smtClean="0"/>
          </a:p>
          <a:p>
            <a:pPr lvl="0" algn="just"/>
            <a:r>
              <a:rPr lang="en" dirty="0" smtClean="0"/>
              <a:t>If, upon reaching the if-statement, there are two or more sites remaining to be skipped before the next sample occurs,</a:t>
            </a:r>
            <a:r>
              <a:rPr lang="en-US" dirty="0" smtClean="0"/>
              <a:t> </a:t>
            </a:r>
            <a:r>
              <a:rPr lang="en" dirty="0" smtClean="0"/>
              <a:t>the program will run the uninstrumented code (which avoids the checks associated with performance decreases)  </a:t>
            </a:r>
            <a:r>
              <a:rPr lang="en" dirty="0" smtClean="0">
                <a:solidFill>
                  <a:srgbClr val="FF0000"/>
                </a:solidFill>
              </a:rPr>
              <a:t>(gesture to the checks in the else part)</a:t>
            </a:r>
            <a:r>
              <a:rPr lang="en-US" dirty="0" smtClean="0"/>
              <a:t>.</a:t>
            </a:r>
            <a:endParaRPr lang="en" dirty="0" smtClean="0"/>
          </a:p>
          <a:p>
            <a:pPr lvl="0" algn="just"/>
            <a:endParaRPr lang="en" dirty="0" smtClean="0"/>
          </a:p>
          <a:p>
            <a:pPr lvl="0" algn="just"/>
            <a:r>
              <a:rPr lang="en" dirty="0" smtClean="0"/>
              <a:t>On the other hand, if there are fewer than two sites to be skipped before the next sample, the instrumented code will be executed, with the countdown variable being decremented at each instrumentation site until it reaches zero.</a:t>
            </a:r>
            <a:r>
              <a:rPr lang="en-US" dirty="0" smtClean="0"/>
              <a:t>  A</a:t>
            </a:r>
            <a:r>
              <a:rPr lang="en" dirty="0" smtClean="0"/>
              <a:t>t that point, the site will be sampled, the countdown variable will be reset according to the geometric distribution, and the program will continue executing.</a:t>
            </a:r>
          </a:p>
          <a:p>
            <a:pPr lvl="0" algn="just"/>
            <a:endParaRPr lang="en" dirty="0" smtClean="0"/>
          </a:p>
          <a:p>
            <a:pPr lvl="0" algn="just"/>
            <a:r>
              <a:rPr lang="en" dirty="0" smtClean="0"/>
              <a:t>This gives us a performance advantage while still being able to choose sites in a random, independent, and dynamic manner.</a:t>
            </a:r>
            <a:r>
              <a:rPr lang="en-US" dirty="0" smtClean="0"/>
              <a:t>  </a:t>
            </a:r>
            <a:r>
              <a:rPr lang="en" dirty="0" smtClean="0"/>
              <a:t>This does come at the cost of upto a two-fold increase in code size, since we need two copies of each section of code: one “fast” version without instrumentation and one “slow” version with instrumentation.</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868278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3" name="Shape 413"/>
          <p:cNvSpPr txBox="1">
            <a:spLocks noGrp="1"/>
          </p:cNvSpPr>
          <p:nvPr>
            <p:ph type="body" idx="1"/>
          </p:nvPr>
        </p:nvSpPr>
        <p:spPr/>
        <p:txBody>
          <a:bodyPr/>
          <a:lstStyle/>
          <a:p>
            <a:pPr lvl="0" algn="just"/>
            <a:r>
              <a:rPr lang="en" dirty="0" smtClean="0"/>
              <a:t>With sampling in place, let’s see what the feedback report looks like.</a:t>
            </a:r>
            <a:endParaRPr lang="en-US" dirty="0" smtClean="0"/>
          </a:p>
          <a:p>
            <a:pPr lvl="0" algn="just"/>
            <a:endParaRPr lang="en" dirty="0" smtClean="0"/>
          </a:p>
          <a:p>
            <a:pPr lvl="0" algn="just"/>
            <a:r>
              <a:rPr lang="en" dirty="0" smtClean="0"/>
              <a:t>As before, it consists of a vector of predicate states, each either -, 0, 1, or *, but this time each predicate’s state is sampled as opposed to exact.</a:t>
            </a:r>
            <a:r>
              <a:rPr lang="en-US" dirty="0" smtClean="0"/>
              <a:t>  </a:t>
            </a:r>
            <a:r>
              <a:rPr lang="en" dirty="0" smtClean="0"/>
              <a:t>And of course we have the success or failure outcome label of the run, as before.</a:t>
            </a:r>
          </a:p>
          <a:p>
            <a:pPr lvl="0" algn="just"/>
            <a:endParaRPr lang="en" dirty="0" smtClean="0"/>
          </a:p>
          <a:p>
            <a:pPr lvl="0" algn="just"/>
            <a:r>
              <a:rPr lang="en" dirty="0" smtClean="0"/>
              <a:t>While sampling introduces noise in the vector of predicate states, we can still be certain of what we did observe, although we may miss some events.</a:t>
            </a:r>
            <a:r>
              <a:rPr lang="en-US" dirty="0" smtClean="0"/>
              <a:t>  </a:t>
            </a:r>
            <a:r>
              <a:rPr lang="en" dirty="0" smtClean="0"/>
              <a:t>We’ll make this statement precise in the following quiz.</a:t>
            </a:r>
            <a:endParaRPr lang="en-US" dirty="0" smtClean="0"/>
          </a:p>
          <a:p>
            <a:pPr lvl="0" algn="just"/>
            <a:endParaRPr lang="en-US" dirty="0" smtClean="0"/>
          </a:p>
          <a:p>
            <a:pPr lvl="0" algn="just"/>
            <a:r>
              <a:rPr lang="en" dirty="0" smtClean="0"/>
              <a:t>More significantly, given enough runs, the impact of noise diminishes further as samples begin to approximate reality.</a:t>
            </a:r>
            <a:r>
              <a:rPr lang="en-US" dirty="0" smtClean="0"/>
              <a:t>  </a:t>
            </a:r>
            <a:r>
              <a:rPr lang="en" dirty="0" smtClean="0"/>
              <a:t>Common events are seen most often despite sampling, and even rare events will be seen at a proportionate rate.</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91052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20" name="Shape 420"/>
          <p:cNvSpPr txBox="1">
            <a:spLocks noGrp="1"/>
          </p:cNvSpPr>
          <p:nvPr>
            <p:ph type="body" idx="1"/>
          </p:nvPr>
        </p:nvSpPr>
        <p:spPr/>
        <p:txBody>
          <a:bodyPr/>
          <a:lstStyle/>
          <a:p>
            <a:pPr lvl="0" algn="just"/>
            <a:r>
              <a:rPr lang="en" dirty="0" smtClean="0">
                <a:solidFill>
                  <a:srgbClr val="FF0000"/>
                </a:solidFill>
              </a:rPr>
              <a:t>{QUIZ SLIDE}</a:t>
            </a:r>
          </a:p>
          <a:p>
            <a:pPr lvl="0" algn="just"/>
            <a:endParaRPr lang="en" dirty="0" smtClean="0"/>
          </a:p>
          <a:p>
            <a:pPr lvl="0" algn="just"/>
            <a:r>
              <a:rPr lang="en" dirty="0" smtClean="0"/>
              <a:t>We haven’t yet precisely outlined the possible states that might be recorded for a predicate P due to sampling. Let’s do this in the form of a quiz.</a:t>
            </a:r>
          </a:p>
          <a:p>
            <a:pPr lvl="0" algn="just"/>
            <a:endParaRPr lang="en" dirty="0" smtClean="0"/>
          </a:p>
          <a:p>
            <a:pPr lvl="0" algn="just"/>
            <a:r>
              <a:rPr lang="en" dirty="0" smtClean="0"/>
              <a:t>Suppose the first column of this table shows the actual state of predicate P in a run without sampling.</a:t>
            </a:r>
            <a:r>
              <a:rPr lang="en-US" dirty="0" smtClean="0"/>
              <a:t>  </a:t>
            </a:r>
            <a:r>
              <a:rPr lang="en" dirty="0" smtClean="0"/>
              <a:t>Check all possible states that we might record for predicate P due to sampling.</a:t>
            </a:r>
          </a:p>
          <a:p>
            <a:pPr lvl="0" algn="just"/>
            <a:endParaRPr lang="en" dirty="0" smtClean="0"/>
          </a:p>
          <a:p>
            <a:pPr lvl="0" algn="just"/>
            <a:r>
              <a:rPr lang="en" dirty="0" smtClean="0"/>
              <a:t>As a hint, let’s determine the possible states that might be recorded when the actual state of predicate P is 1.</a:t>
            </a:r>
            <a:r>
              <a:rPr lang="en-US" dirty="0" smtClean="0"/>
              <a:t>  </a:t>
            </a:r>
            <a:r>
              <a:rPr lang="en" dirty="0" smtClean="0"/>
              <a:t>In other words, P is a predicate that is always true in the run we are looking at.</a:t>
            </a:r>
          </a:p>
          <a:p>
            <a:pPr lvl="0" algn="just"/>
            <a:r>
              <a:rPr lang="en" dirty="0" smtClean="0"/>
              <a:t/>
            </a:r>
            <a:br>
              <a:rPr lang="en" dirty="0" smtClean="0"/>
            </a:br>
            <a:r>
              <a:rPr lang="en" dirty="0" smtClean="0"/>
              <a:t>Clearly, we might get lucky and end up observing P at least once, in which case we will find that its value is true and therefore we will record its state as 1.</a:t>
            </a:r>
            <a:r>
              <a:rPr lang="en-US" dirty="0" smtClean="0"/>
              <a:t>  </a:t>
            </a:r>
            <a:r>
              <a:rPr lang="en" dirty="0" smtClean="0"/>
              <a:t>But we might get unlucky and never observe P, in which case we will record its state as dash.</a:t>
            </a:r>
          </a:p>
          <a:p>
            <a:pPr lvl="0" algn="just"/>
            <a:r>
              <a:rPr lang="en" dirty="0" smtClean="0"/>
              <a:t/>
            </a:r>
            <a:br>
              <a:rPr lang="en" dirty="0" smtClean="0"/>
            </a:br>
            <a:r>
              <a:rPr lang="en" dirty="0" smtClean="0"/>
              <a:t>This case suggests how noise, or uncertainty, creeps into the feedback report due to sampling.</a:t>
            </a:r>
            <a:r>
              <a:rPr lang="en-US" dirty="0" smtClean="0"/>
              <a:t>  </a:t>
            </a:r>
            <a:r>
              <a:rPr lang="en" dirty="0" smtClean="0"/>
              <a:t>But as we mentioned earlier, we can still be certain of what we did observe. For instance, if the recorded state is 1, we can be certain that predicate P was true</a:t>
            </a:r>
            <a:r>
              <a:rPr lang="en-US" dirty="0" smtClean="0"/>
              <a:t> </a:t>
            </a:r>
            <a:r>
              <a:rPr lang="en" dirty="0" smtClean="0"/>
              <a:t>at least once in the run.</a:t>
            </a:r>
          </a:p>
          <a:p>
            <a:pPr lvl="0" algn="just"/>
            <a:r>
              <a:rPr lang="en" dirty="0" smtClean="0"/>
              <a:t/>
            </a:r>
            <a:br>
              <a:rPr lang="en" dirty="0" smtClean="0"/>
            </a:br>
            <a:r>
              <a:rPr lang="en" dirty="0" smtClean="0"/>
              <a:t>Finally, note that we will never record the state as 0 or star, as this would imply that predicate P was</a:t>
            </a:r>
            <a:r>
              <a:rPr lang="en-US" dirty="0" smtClean="0"/>
              <a:t> </a:t>
            </a:r>
            <a:r>
              <a:rPr lang="en" dirty="0" smtClean="0"/>
              <a:t>false at least once in the run without sampling,</a:t>
            </a:r>
            <a:r>
              <a:rPr lang="en-US" dirty="0" smtClean="0"/>
              <a:t> </a:t>
            </a:r>
            <a:r>
              <a:rPr lang="en" dirty="0" smtClean="0"/>
              <a:t>which is impossible since we assumed that the state of predicate P in the run without sampling is 1 </a:t>
            </a:r>
            <a:r>
              <a:rPr lang="en" dirty="0" smtClean="0">
                <a:solidFill>
                  <a:srgbClr val="FF0000"/>
                </a:solidFill>
              </a:rPr>
              <a:t>(gesture to 1 in first column)</a:t>
            </a:r>
            <a:r>
              <a:rPr lang="en-US" dirty="0" smtClean="0"/>
              <a:t>.</a:t>
            </a:r>
            <a:endParaRPr lang="en" dirty="0" smtClean="0"/>
          </a:p>
          <a:p>
            <a:pPr lvl="0" algn="just"/>
            <a:endParaRPr lang="en" dirty="0" smtClean="0"/>
          </a:p>
          <a:p>
            <a:pPr lvl="0" algn="just"/>
            <a:r>
              <a:rPr lang="en" dirty="0" smtClean="0"/>
              <a:t>Go ahead and check the boxes in the remaining rows corresponding to what states we might see after sampling if the actual state of P is the one on the far left of the table.</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40667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20" name="Shape 420"/>
          <p:cNvSpPr txBox="1">
            <a:spLocks noGrp="1"/>
          </p:cNvSpPr>
          <p:nvPr>
            <p:ph type="body" idx="1"/>
          </p:nvPr>
        </p:nvSpPr>
        <p:spPr/>
        <p:txBody>
          <a:bodyPr/>
          <a:lstStyle/>
          <a:p>
            <a:pPr lvl="0" algn="just"/>
            <a:r>
              <a:rPr lang="en" dirty="0" smtClean="0">
                <a:solidFill>
                  <a:srgbClr val="FF0000"/>
                </a:solidFill>
              </a:rPr>
              <a:t>{SOLUTION SLIDE}</a:t>
            </a:r>
          </a:p>
          <a:p>
            <a:pPr lvl="0" algn="just"/>
            <a:endParaRPr lang="en" dirty="0" smtClean="0"/>
          </a:p>
          <a:p>
            <a:pPr algn="just"/>
            <a:r>
              <a:rPr lang="en" dirty="0" smtClean="0"/>
              <a:t>Let’s review the solution.</a:t>
            </a:r>
          </a:p>
          <a:p>
            <a:pPr algn="just"/>
            <a:r>
              <a:rPr lang="en" dirty="0" smtClean="0"/>
              <a:t/>
            </a:r>
            <a:br>
              <a:rPr lang="en" dirty="0" smtClean="0"/>
            </a:br>
            <a:r>
              <a:rPr lang="en" dirty="0" smtClean="0"/>
              <a:t>If P’s actual state is -, then we never observe P during the run. Because sampling only removes observations, after sampling we’ll still have no observations of P.  Therefore P’s state after sampling must still be -.</a:t>
            </a:r>
          </a:p>
          <a:p>
            <a:pPr algn="just"/>
            <a:r>
              <a:rPr lang="en" dirty="0" smtClean="0"/>
              <a:t/>
            </a:r>
            <a:br>
              <a:rPr lang="en" dirty="0" smtClean="0"/>
            </a:br>
            <a:r>
              <a:rPr lang="en" dirty="0" smtClean="0"/>
              <a:t>If P’s actual state is 0, then (like the case for the state 1) after sampling, we have two possibilities.  Either we kept some observation of P in which P was observed to be false, or we lost all observations of P.  In the former case, P’s state will be recorded as 0. In the latter case, P’s state will be recorded as -.</a:t>
            </a:r>
          </a:p>
          <a:p>
            <a:pPr algn="just"/>
            <a:r>
              <a:rPr lang="en" dirty="0" smtClean="0"/>
              <a:t/>
            </a:r>
            <a:br>
              <a:rPr lang="en" dirty="0" smtClean="0"/>
            </a:br>
            <a:r>
              <a:rPr lang="en" dirty="0" smtClean="0"/>
              <a:t>If P’s actual state is *, then there is at least one observation of P where P is true and at least one observation where it is false.  After sampling, there are four possibilities.</a:t>
            </a:r>
          </a:p>
          <a:p>
            <a:pPr algn="just"/>
            <a:endParaRPr lang="en" dirty="0"/>
          </a:p>
          <a:p>
            <a:pPr marL="171450" indent="-171450" algn="just">
              <a:buFont typeface="Arial"/>
              <a:buChar char="•"/>
            </a:pPr>
            <a:r>
              <a:rPr lang="en" dirty="0" smtClean="0"/>
              <a:t>We might keep a true observation and a false observation (in which case the sampled state would still be </a:t>
            </a:r>
            <a:r>
              <a:rPr lang="en-US" dirty="0" smtClean="0"/>
              <a:t>*</a:t>
            </a:r>
            <a:r>
              <a:rPr lang="en" dirty="0" smtClean="0"/>
              <a:t>).</a:t>
            </a:r>
            <a:endParaRPr lang="en" dirty="0" smtClean="0"/>
          </a:p>
          <a:p>
            <a:pPr marL="171450" indent="-171450" algn="just">
              <a:buFont typeface="Arial"/>
              <a:buChar char="•"/>
            </a:pPr>
            <a:r>
              <a:rPr lang="en" dirty="0" smtClean="0"/>
              <a:t>We might keep a true observation and lose all false observations (in which case the sampled state would be 1).</a:t>
            </a:r>
          </a:p>
          <a:p>
            <a:pPr marL="171450" indent="-171450" algn="just">
              <a:buFont typeface="Arial"/>
              <a:buChar char="•"/>
            </a:pPr>
            <a:r>
              <a:rPr lang="en" dirty="0" smtClean="0"/>
              <a:t>We might keep a false observation and lose all true observations (in which case the sampled state would be 0).</a:t>
            </a:r>
          </a:p>
          <a:p>
            <a:pPr marL="171450" indent="-171450" algn="just">
              <a:buFont typeface="Arial"/>
              <a:buChar char="•"/>
            </a:pPr>
            <a:r>
              <a:rPr lang="en" dirty="0" smtClean="0"/>
              <a:t>And we might lose all observations (in which case the sampled state would be -).</a:t>
            </a:r>
          </a:p>
          <a:p>
            <a:pPr marL="171450" indent="-171450" algn="just">
              <a:buFont typeface="Arial"/>
              <a:buChar char="•"/>
            </a:pP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655876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6" name="Shape 436"/>
          <p:cNvSpPr txBox="1">
            <a:spLocks noGrp="1"/>
          </p:cNvSpPr>
          <p:nvPr>
            <p:ph type="body" idx="1"/>
          </p:nvPr>
        </p:nvSpPr>
        <p:spPr/>
        <p:txBody>
          <a:bodyPr/>
          <a:lstStyle/>
          <a:p>
            <a:pPr lvl="0" algn="just"/>
            <a:r>
              <a:rPr lang="en" dirty="0" smtClean="0"/>
              <a:t>Let’s look again at our roadmap for this debugging process.</a:t>
            </a:r>
            <a:r>
              <a:rPr lang="en-US" dirty="0" smtClean="0"/>
              <a:t> </a:t>
            </a:r>
            <a:r>
              <a:rPr lang="en" dirty="0" smtClean="0"/>
              <a:t> So far, we have focused on the first half of the process, how to get data potentially useful for debugging from our users.</a:t>
            </a:r>
            <a:r>
              <a:rPr lang="en-US" dirty="0" smtClean="0"/>
              <a:t> </a:t>
            </a:r>
            <a:r>
              <a:rPr lang="en" dirty="0" smtClean="0"/>
              <a:t> We instrument our program’s code to observe predicates, and we intelligently sample observations of these predicates in order to keep performance overhead minimal for users.</a:t>
            </a:r>
            <a:r>
              <a:rPr lang="en-US" dirty="0" smtClean="0"/>
              <a:t> </a:t>
            </a:r>
            <a:r>
              <a:rPr lang="en" dirty="0" smtClean="0"/>
              <a:t> The observational data plus a success/failure outcome label are then collected in a feedback report and transmitted back to us.</a:t>
            </a:r>
          </a:p>
          <a:p>
            <a:pPr lvl="0" algn="just"/>
            <a:endParaRPr lang="en" dirty="0" smtClean="0"/>
          </a:p>
          <a:p>
            <a:pPr lvl="0" algn="just"/>
            <a:r>
              <a:rPr lang="en" dirty="0" smtClean="0"/>
              <a:t>Now let’s look at the second half of the process: what we need to do with this collected data to effectively debug our software. </a:t>
            </a:r>
            <a:r>
              <a:rPr lang="en-US" dirty="0" smtClean="0"/>
              <a:t> </a:t>
            </a:r>
            <a:r>
              <a:rPr lang="en" dirty="0" smtClean="0"/>
              <a:t>Here we will introduce the statistical techniques to isolate the most important bugs (in terms of numbers of affected users) and the likely causes of these bugs.</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29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46152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7" name="Shape 97"/>
          <p:cNvSpPr txBox="1">
            <a:spLocks noGrp="1"/>
          </p:cNvSpPr>
          <p:nvPr>
            <p:ph type="body" idx="1"/>
          </p:nvPr>
        </p:nvSpPr>
        <p:spPr/>
        <p:txBody>
          <a:bodyPr/>
          <a:lstStyle/>
          <a:p>
            <a:pPr lvl="0" algn="just"/>
            <a:r>
              <a:rPr lang="en" dirty="0" smtClean="0"/>
              <a:t>Statistical debugging is an idea that is becoming increasingly common in practice to address this problem.</a:t>
            </a:r>
          </a:p>
          <a:p>
            <a:pPr lvl="0" algn="just"/>
            <a:endParaRPr lang="en" dirty="0" smtClean="0"/>
          </a:p>
          <a:p>
            <a:pPr lvl="0" algn="just"/>
            <a:r>
              <a:rPr lang="en" dirty="0" smtClean="0"/>
              <a:t>When you’ve installed software such as Chrome or even an operating system such as OS X or Windows, you’ve likely seen messages like these -- messages asking for your permission to send usage and crash reports to the company developing the software.  Reports like these are an essential element of statistical debugging.</a:t>
            </a:r>
          </a:p>
          <a:p>
            <a:pPr lvl="0" algn="just"/>
            <a:endParaRPr lang="en" dirty="0" smtClean="0"/>
          </a:p>
          <a:p>
            <a:pPr lvl="0" algn="just"/>
            <a:r>
              <a:rPr lang="en" dirty="0" smtClean="0"/>
              <a:t>The idea is to use data from actual users’ runs of deployed code.  This process has two stages: one online and the other offline.  In the online stage, information is collected from the user’s runs: information about the machine’s state during the execution of the software as well as whether the run ends in success or failure. This information is then transmitted back to the development company.  In the offline stage, the company analyzes the data transmitted by many different users to find bugs in the program.</a:t>
            </a:r>
          </a:p>
          <a:p>
            <a:pPr lvl="0" algn="just"/>
            <a:endParaRPr lang="en" dirty="0" smtClean="0"/>
          </a:p>
          <a:p>
            <a:pPr lvl="0" algn="just"/>
            <a:r>
              <a:rPr lang="en" dirty="0" smtClean="0"/>
              <a:t>Effectively, these runs are to software what “black boxes” or flight recorders are to airplanes: they record the data prior to a crash which can be analyzed later to determine the cause of the crash.</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18702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80" name="Shape 480"/>
          <p:cNvSpPr txBox="1">
            <a:spLocks noGrp="1"/>
          </p:cNvSpPr>
          <p:nvPr>
            <p:ph type="body" idx="1"/>
          </p:nvPr>
        </p:nvSpPr>
        <p:spPr/>
        <p:txBody>
          <a:bodyPr/>
          <a:lstStyle/>
          <a:p>
            <a:pPr lvl="0" algn="just"/>
            <a:r>
              <a:rPr lang="en" dirty="0" smtClean="0"/>
              <a:t>We’ve started out by gathering information on a large number of predicates, as we do not know ahead of time which predicates will be predictive of bugs.</a:t>
            </a:r>
            <a:r>
              <a:rPr lang="en-US" dirty="0" smtClean="0"/>
              <a:t>  </a:t>
            </a:r>
            <a:r>
              <a:rPr lang="en" dirty="0" smtClean="0"/>
              <a:t>For instance, by instrumenting branches, function calls, and scalar variable relationships, we obtain nearly 300,000 predicates for bc,</a:t>
            </a:r>
            <a:r>
              <a:rPr lang="en-US" dirty="0" smtClean="0"/>
              <a:t> </a:t>
            </a:r>
            <a:r>
              <a:rPr lang="en" dirty="0" smtClean="0"/>
              <a:t>the bench calculator program on UNIX which comprises roughly </a:t>
            </a:r>
            <a:r>
              <a:rPr lang="en-US" dirty="0" smtClean="0"/>
              <a:t>300 thousand </a:t>
            </a:r>
            <a:r>
              <a:rPr lang="en" dirty="0" smtClean="0"/>
              <a:t>lines of code.</a:t>
            </a:r>
          </a:p>
          <a:p>
            <a:pPr lvl="0" algn="just"/>
            <a:endParaRPr lang="en" dirty="0" smtClean="0"/>
          </a:p>
          <a:p>
            <a:pPr lvl="0" algn="just"/>
            <a:r>
              <a:rPr lang="en" dirty="0" smtClean="0"/>
              <a:t>Clearly, most of these predicates are not predictive of anything, since the program being deployed is expected to be mostly correct.</a:t>
            </a:r>
            <a:r>
              <a:rPr lang="en-US" dirty="0" smtClean="0"/>
              <a:t>  </a:t>
            </a:r>
            <a:r>
              <a:rPr lang="en" dirty="0" smtClean="0"/>
              <a:t>It likely has far fewer number of bugs than the number of predicates, and therefore we expect only a few of these predicates to be predictive of bugs.</a:t>
            </a:r>
          </a:p>
          <a:p>
            <a:pPr lvl="0" algn="just"/>
            <a:endParaRPr lang="en" dirty="0" smtClean="0"/>
          </a:p>
          <a:p>
            <a:pPr lvl="0" algn="just"/>
            <a:r>
              <a:rPr lang="en" dirty="0" smtClean="0"/>
              <a:t>The question then is: how do we find those few useful predicates that will point us to those bugs?</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19859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7" name="Shape 487"/>
          <p:cNvSpPr txBox="1">
            <a:spLocks noGrp="1"/>
          </p:cNvSpPr>
          <p:nvPr>
            <p:ph type="body" idx="1"/>
          </p:nvPr>
        </p:nvSpPr>
        <p:spPr/>
        <p:txBody>
          <a:bodyPr/>
          <a:lstStyle/>
          <a:p>
            <a:pPr lvl="0" algn="just"/>
            <a:r>
              <a:rPr lang="en" dirty="0" smtClean="0"/>
              <a:t>Let’s introduce a statistical measure that will help us determine which predicates are predictors of failure.</a:t>
            </a:r>
          </a:p>
          <a:p>
            <a:pPr lvl="0" algn="just"/>
            <a:endParaRPr lang="en" dirty="0" smtClean="0"/>
          </a:p>
          <a:p>
            <a:pPr lvl="0" algn="just"/>
            <a:r>
              <a:rPr lang="en" dirty="0" smtClean="0"/>
              <a:t>Let F(P) be the number of failing runs in which P is observed to be true. </a:t>
            </a:r>
            <a:r>
              <a:rPr lang="en-US" dirty="0" smtClean="0"/>
              <a:t> </a:t>
            </a:r>
            <a:r>
              <a:rPr lang="en" dirty="0" smtClean="0"/>
              <a:t>(That is, P has a state of 1 or </a:t>
            </a:r>
            <a:r>
              <a:rPr lang="en-US" dirty="0" smtClean="0"/>
              <a:t>*.</a:t>
            </a:r>
            <a:r>
              <a:rPr lang="en" dirty="0" smtClean="0"/>
              <a:t>)</a:t>
            </a:r>
            <a:r>
              <a:rPr lang="en-US" dirty="0"/>
              <a:t> </a:t>
            </a:r>
            <a:r>
              <a:rPr lang="en-US" dirty="0" smtClean="0"/>
              <a:t> </a:t>
            </a:r>
            <a:r>
              <a:rPr lang="en" dirty="0" smtClean="0"/>
              <a:t>And let S(P) be the number of successful runs in which P is observed to be true.</a:t>
            </a:r>
          </a:p>
          <a:p>
            <a:pPr lvl="0" algn="just"/>
            <a:endParaRPr lang="en" dirty="0" smtClean="0"/>
          </a:p>
          <a:p>
            <a:pPr lvl="0" algn="just"/>
            <a:r>
              <a:rPr lang="en" dirty="0" smtClean="0"/>
              <a:t>Then Failure(P) is the ratio of F(P) to the sum of F(P) and S(P).</a:t>
            </a:r>
          </a:p>
          <a:p>
            <a:pPr lvl="0" algn="just"/>
            <a:endParaRPr lang="en" dirty="0" smtClean="0"/>
          </a:p>
          <a:p>
            <a:pPr lvl="0" algn="just"/>
            <a:r>
              <a:rPr lang="en" dirty="0" smtClean="0"/>
              <a:t>For example, if the predicate P were observed to be true in 20 failed runs and 30 successful runs, then Failure(P) would equal 20/50 = 0.4</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56435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8" name="Shape 498"/>
          <p:cNvSpPr txBox="1">
            <a:spLocks noGrp="1"/>
          </p:cNvSpPr>
          <p:nvPr>
            <p:ph type="body" idx="1"/>
          </p:nvPr>
        </p:nvSpPr>
        <p:spPr/>
        <p:txBody>
          <a:bodyPr/>
          <a:lstStyle/>
          <a:p>
            <a:pPr lvl="0" algn="just"/>
            <a:r>
              <a:rPr lang="en" dirty="0" smtClean="0"/>
              <a:t>However, it is not enough simply to track which predicates have the highest Failure scores.</a:t>
            </a:r>
            <a:r>
              <a:rPr lang="en-US" dirty="0" smtClean="0"/>
              <a:t> </a:t>
            </a:r>
            <a:r>
              <a:rPr lang="en" dirty="0" smtClean="0"/>
              <a:t> To see why, let’s look at the following code.</a:t>
            </a:r>
          </a:p>
          <a:p>
            <a:pPr lvl="0" algn="just"/>
            <a:endParaRPr lang="en" dirty="0" smtClean="0"/>
          </a:p>
          <a:p>
            <a:pPr lvl="0" algn="just"/>
            <a:r>
              <a:rPr lang="en" dirty="0" smtClean="0"/>
              <a:t>In this code, we would track the predicates f == NULL and x == 0 because the former is a branch condition and the latter is an integer return value of a function.</a:t>
            </a:r>
            <a:r>
              <a:rPr lang="en-US" dirty="0" smtClean="0"/>
              <a:t>  </a:t>
            </a:r>
            <a:r>
              <a:rPr lang="en" dirty="0" smtClean="0"/>
              <a:t>Notice that in all runs of this program in which f is NULL, the program will fail because it attempts to dereference a null pointer. Therefore, the Failure value of the predicate f == NULL would be 1.</a:t>
            </a:r>
          </a:p>
          <a:p>
            <a:pPr lvl="0" algn="just"/>
            <a:endParaRPr lang="en" dirty="0" smtClean="0"/>
          </a:p>
          <a:p>
            <a:pPr lvl="0" algn="just"/>
            <a:r>
              <a:rPr lang="en" dirty="0" smtClean="0"/>
              <a:t>However, notice that the predicate x == 0 would also have a Failure score of 1, since whenever this call of foo is completed, we will then proceed to dereference a null pointer.</a:t>
            </a:r>
          </a:p>
          <a:p>
            <a:pPr lvl="0" algn="just"/>
            <a:endParaRPr lang="en" dirty="0" smtClean="0"/>
          </a:p>
          <a:p>
            <a:pPr lvl="0" algn="just"/>
            <a:r>
              <a:rPr lang="en" dirty="0" smtClean="0"/>
              <a:t>This predicate is an “innocent bystander,” since the program was already doomed by the time we observed the predicate.</a:t>
            </a:r>
          </a:p>
          <a:p>
            <a:pPr lvl="0" algn="just"/>
            <a:endParaRPr lang="en" dirty="0" smtClean="0"/>
          </a:p>
          <a:p>
            <a:pPr lvl="0" algn="just"/>
            <a:r>
              <a:rPr lang="en" dirty="0" smtClean="0"/>
              <a:t>Therefore, we need a different statistic that takes into account the context in which predicates are observed so that we don’t falsely consider predicates as being predictors of program failure.</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81859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7" name="Shape 487"/>
          <p:cNvSpPr txBox="1">
            <a:spLocks noGrp="1"/>
          </p:cNvSpPr>
          <p:nvPr>
            <p:ph type="body" idx="1"/>
          </p:nvPr>
        </p:nvSpPr>
        <p:spPr/>
        <p:txBody>
          <a:bodyPr/>
          <a:lstStyle/>
          <a:p>
            <a:pPr lvl="0" algn="just"/>
            <a:r>
              <a:rPr lang="en" dirty="0" smtClean="0"/>
              <a:t>Let’s introduce a statistical measure that will help us determine which predicates are predictors of failure.</a:t>
            </a:r>
          </a:p>
          <a:p>
            <a:pPr lvl="0" algn="just"/>
            <a:endParaRPr lang="en" dirty="0" smtClean="0"/>
          </a:p>
          <a:p>
            <a:pPr lvl="0" algn="just"/>
            <a:r>
              <a:rPr lang="en" dirty="0" smtClean="0"/>
              <a:t>Let F(P) be the number of failing runs in which P is observed to be true. (That is, P has a state of 1 or </a:t>
            </a:r>
            <a:r>
              <a:rPr lang="en-US" dirty="0" smtClean="0"/>
              <a:t>*.</a:t>
            </a:r>
            <a:r>
              <a:rPr lang="en" dirty="0" smtClean="0"/>
              <a:t>)</a:t>
            </a:r>
            <a:r>
              <a:rPr lang="en-US" dirty="0"/>
              <a:t> </a:t>
            </a:r>
            <a:r>
              <a:rPr lang="en-US" dirty="0" smtClean="0"/>
              <a:t> </a:t>
            </a:r>
            <a:r>
              <a:rPr lang="en" dirty="0" smtClean="0"/>
              <a:t>And let S(P) be the number of successful runs in which P is observed to be true.</a:t>
            </a:r>
          </a:p>
          <a:p>
            <a:pPr lvl="0" algn="just"/>
            <a:endParaRPr lang="en" dirty="0" smtClean="0"/>
          </a:p>
          <a:p>
            <a:pPr lvl="0" algn="just"/>
            <a:r>
              <a:rPr lang="en" dirty="0" smtClean="0"/>
              <a:t>Then Failure(P) is the ratio of F(P) to the sum of F(P) and S(P).</a:t>
            </a:r>
          </a:p>
          <a:p>
            <a:pPr lvl="0" algn="just"/>
            <a:endParaRPr lang="en" dirty="0" smtClean="0"/>
          </a:p>
          <a:p>
            <a:pPr lvl="0" algn="just"/>
            <a:r>
              <a:rPr lang="en" dirty="0" smtClean="0"/>
              <a:t>For example, if the predicate P were observed to be true in 20 failed runs and 30 successful runs, then Failure(P) would equal 20/50 = 0.4</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64741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9" name="Shape 519"/>
          <p:cNvSpPr txBox="1">
            <a:spLocks noGrp="1"/>
          </p:cNvSpPr>
          <p:nvPr>
            <p:ph type="body" idx="1"/>
          </p:nvPr>
        </p:nvSpPr>
        <p:spPr/>
        <p:txBody>
          <a:bodyPr/>
          <a:lstStyle/>
          <a:p>
            <a:pPr lvl="0" algn="just"/>
            <a:r>
              <a:rPr lang="en" dirty="0" smtClean="0"/>
              <a:t>With the definitions of Failure and Context in place, we can form a useful metric of how well a predicate predicts the failure of a run.</a:t>
            </a:r>
          </a:p>
          <a:p>
            <a:pPr lvl="0" algn="just"/>
            <a:endParaRPr lang="en" dirty="0" smtClean="0"/>
          </a:p>
          <a:p>
            <a:pPr lvl="0" algn="just"/>
            <a:r>
              <a:rPr lang="en" dirty="0" smtClean="0"/>
              <a:t>Define Increase(P) to be the difference of Failure(P) and Context(P).  We can think of Increase(P) as being a form of likelihood ratio testing.</a:t>
            </a:r>
          </a:p>
          <a:p>
            <a:pPr lvl="0" algn="just"/>
            <a:endParaRPr lang="en" dirty="0" smtClean="0"/>
          </a:p>
          <a:p>
            <a:pPr lvl="0" algn="just"/>
            <a:r>
              <a:rPr lang="en" dirty="0" smtClean="0"/>
              <a:t>Increase(P) can range from negative 1 to positive 1.</a:t>
            </a:r>
          </a:p>
          <a:p>
            <a:pPr lvl="0" algn="just"/>
            <a:endParaRPr lang="en" dirty="0" smtClean="0"/>
          </a:p>
          <a:p>
            <a:pPr lvl="0" algn="just"/>
            <a:r>
              <a:rPr lang="en" dirty="0" smtClean="0"/>
              <a:t>If P’s Failure score is close to 1, then either there were no successful runs where P was true, or there must have been many more failing runs in which P was true than successful runs; and if additionally P’s Context score is close to 0, then there must have also been many successful runs in which P was false.  So if P’s Increase score is near 1, it means that P is highly correlated with the failure of a run.</a:t>
            </a:r>
          </a:p>
          <a:p>
            <a:pPr lvl="0" algn="just"/>
            <a:endParaRPr lang="en" dirty="0" smtClean="0"/>
          </a:p>
          <a:p>
            <a:pPr lvl="0" algn="just"/>
            <a:r>
              <a:rPr lang="en" dirty="0" smtClean="0"/>
              <a:t>On the other hand, if P’s Failure score is close to 0, then either there were no failing runs where P was true, or there must have been many more successful runs in which P was true than failing runs; and if additionally P’s Context score is close to 1, then there must have also been many failing runs in which P was false.  So if P’s Increase score is near -1, it means that P is highly correlated with the success of a run.</a:t>
            </a:r>
          </a:p>
          <a:p>
            <a:pPr lvl="0" algn="just"/>
            <a:endParaRPr lang="en" dirty="0" smtClean="0"/>
          </a:p>
          <a:p>
            <a:pPr lvl="0" algn="just"/>
            <a:r>
              <a:rPr lang="en" dirty="0" smtClean="0"/>
              <a:t>Additional Explanation:</a:t>
            </a:r>
          </a:p>
          <a:p>
            <a:pPr lvl="0" algn="just"/>
            <a:endParaRPr lang="en" dirty="0" smtClean="0">
              <a:sym typeface="Consolas"/>
            </a:endParaRPr>
          </a:p>
          <a:p>
            <a:pPr lvl="0" algn="just"/>
            <a:r>
              <a:rPr lang="en" dirty="0" smtClean="0">
                <a:sym typeface="Consolas"/>
              </a:rPr>
              <a:t>P</a:t>
            </a:r>
            <a:r>
              <a:rPr lang="en" dirty="0" smtClean="0">
                <a:sym typeface="Shadows Into Light"/>
              </a:rPr>
              <a:t> is an invariant (true in all runs) ⇒ </a:t>
            </a:r>
            <a:r>
              <a:rPr lang="en" dirty="0" smtClean="0">
                <a:sym typeface="Consolas"/>
              </a:rPr>
              <a:t>Increase(P) = 0</a:t>
            </a:r>
          </a:p>
          <a:p>
            <a:pPr lvl="0" algn="just"/>
            <a:endParaRPr lang="en" dirty="0" smtClean="0"/>
          </a:p>
          <a:p>
            <a:pPr lvl="0" algn="just"/>
            <a:r>
              <a:rPr lang="en" dirty="0" smtClean="0"/>
              <a:t>If P is an invariant -- that is, P is true for all runs of a program -- then Increase(P) would equal zero (assuming it were perfectly sampled; in practice, it will likely be very close to but not exactly zero).  This means P has no correlation with the success or failure of a run.</a:t>
            </a:r>
          </a:p>
          <a:p>
            <a:pPr lvl="0" algn="just"/>
            <a:endParaRPr lang="en" dirty="0" smtClean="0"/>
          </a:p>
          <a:p>
            <a:pPr algn="just"/>
            <a:r>
              <a:rPr lang="en" dirty="0">
                <a:sym typeface="Consolas"/>
              </a:rPr>
              <a:t>P</a:t>
            </a:r>
            <a:r>
              <a:rPr lang="en" dirty="0">
                <a:sym typeface="Shadows Into Light"/>
              </a:rPr>
              <a:t> is dead code (not observed in any run) ⇒ </a:t>
            </a:r>
            <a:r>
              <a:rPr lang="en" dirty="0">
                <a:sym typeface="Consolas"/>
              </a:rPr>
              <a:t>Increase(P)</a:t>
            </a:r>
            <a:r>
              <a:rPr lang="en" dirty="0">
                <a:sym typeface="Shadows Into Light"/>
              </a:rPr>
              <a:t> undef.</a:t>
            </a:r>
          </a:p>
          <a:p>
            <a:pPr lvl="0" algn="just"/>
            <a:endParaRPr lang="en" dirty="0" smtClean="0"/>
          </a:p>
          <a:p>
            <a:pPr lvl="0" algn="just"/>
            <a:r>
              <a:rPr lang="en" dirty="0" smtClean="0"/>
              <a:t>And if P is never observed in any run -- meaning P is effectively dead code -- then Failure(P) and Context(P) are both undefined, so Increase(P) is likewise undefined.</a:t>
            </a:r>
          </a:p>
        </p:txBody>
      </p:sp>
      <p:sp>
        <p:nvSpPr>
          <p:cNvPr id="2" name="Slide Number Placeholder 1"/>
          <p:cNvSpPr>
            <a:spLocks noGrp="1"/>
          </p:cNvSpPr>
          <p:nvPr>
            <p:ph type="sldNum" sz="quarter" idx="10"/>
          </p:nvPr>
        </p:nvSpPr>
        <p:spPr/>
        <p:txBody>
          <a:bodyPr/>
          <a:lstStyle/>
          <a:p>
            <a:fld id="{9DBD901D-10E0-9D41-ACCA-BB0159EDC194}" type="slidenum">
              <a:rPr lang="en-US" smtClean="0"/>
              <a:pPr/>
              <a:t>34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7240818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6" name="Shape 526"/>
          <p:cNvSpPr txBox="1">
            <a:spLocks noGrp="1"/>
          </p:cNvSpPr>
          <p:nvPr>
            <p:ph type="body" idx="1"/>
          </p:nvPr>
        </p:nvSpPr>
        <p:spPr/>
        <p:txBody>
          <a:bodyPr/>
          <a:lstStyle/>
          <a:p>
            <a:pPr lvl="0" algn="just"/>
            <a:r>
              <a:rPr lang="en" dirty="0" smtClean="0"/>
              <a:t>Let’s revisit our earlier example and work out the Increase values.</a:t>
            </a:r>
          </a:p>
          <a:p>
            <a:pPr lvl="0" algn="just"/>
            <a:endParaRPr lang="en" dirty="0" smtClean="0"/>
          </a:p>
          <a:p>
            <a:pPr lvl="0" algn="just"/>
            <a:r>
              <a:rPr lang="en" dirty="0" smtClean="0"/>
              <a:t>Recall that this example has two predicates f == NULL and x == 0, and only f == NULL is a predictor of run failure whereas x == 0 is an innocent bystander.  But these two predicates are indistinguishable based on their Failure values alone, since they both are observed to be true on all failing runs of the program.</a:t>
            </a:r>
          </a:p>
          <a:p>
            <a:pPr lvl="0" algn="just"/>
            <a:endParaRPr lang="en" dirty="0" smtClean="0"/>
          </a:p>
          <a:p>
            <a:pPr lvl="0" algn="just"/>
            <a:r>
              <a:rPr lang="en" dirty="0" smtClean="0"/>
              <a:t>Now, assuming one (failing) run where f == NULL was observed to be true and two (successful) runs where f == NULL was observed to be false, we can compute Context(f == NULL) to be 1/3 or 0.33, which means that Increase(f == NULL) will be 2/3, or 0.67.  This indicates that when f is NULL, there is a much higher chance of run failure than usual.</a:t>
            </a:r>
          </a:p>
          <a:p>
            <a:pPr lvl="0" algn="just"/>
            <a:endParaRPr lang="en" dirty="0" smtClean="0"/>
          </a:p>
          <a:p>
            <a:pPr lvl="0" algn="just"/>
            <a:r>
              <a:rPr lang="en" dirty="0" smtClean="0"/>
              <a:t>On the other hand, in the two successful runs in which f != NULL, we never observe the predicate x == 0.  Since there is just one failing run in which the predicate x==0 is observed and no successful run in which the predicate is observed, the context of predicate x == 0 is 1.  This means that Increase(x == 0) is 0, indicating that when x is 0, there is little -- if any -- change in the probability of run failure.  So the predicate x == 0 is not “blamed” for causing the program to fail.</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22441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40" name="Shape 540"/>
          <p:cNvSpPr txBox="1">
            <a:spLocks noGrp="1"/>
          </p:cNvSpPr>
          <p:nvPr>
            <p:ph type="body" idx="1"/>
          </p:nvPr>
        </p:nvSpPr>
        <p:spPr/>
        <p:txBody>
          <a:bodyPr/>
          <a:lstStyle/>
          <a:p>
            <a:pPr lvl="0" algn="just"/>
            <a:r>
              <a:rPr lang="en" dirty="0" smtClean="0">
                <a:solidFill>
                  <a:srgbClr val="FF0000"/>
                </a:solidFill>
              </a:rPr>
              <a:t>{QUIZ SLIDE}</a:t>
            </a:r>
          </a:p>
          <a:p>
            <a:pPr lvl="0" algn="just"/>
            <a:endParaRPr lang="en" dirty="0" smtClean="0"/>
          </a:p>
          <a:p>
            <a:pPr lvl="0" algn="just"/>
            <a:r>
              <a:rPr lang="en" dirty="0" smtClean="0"/>
              <a:t>Now let’s look at the predicates from our previous example program.  Previously you recorded the state vectors for these four predicates over two different runs of the program.</a:t>
            </a:r>
          </a:p>
          <a:p>
            <a:pPr lvl="0" algn="just"/>
            <a:endParaRPr lang="en" dirty="0" smtClean="0"/>
          </a:p>
          <a:p>
            <a:pPr lvl="0" algn="just"/>
            <a:r>
              <a:rPr lang="en" dirty="0" smtClean="0"/>
              <a:t>As an example, we’ve filled in the row for the predicate c != ‘a’.  There is one failing run and one successful run in which this predicate was true.  Therefore its Failure score is 1/2 or 0.5.  However, since there is one failing run in which it was observed and one successful run in which it was observed, the predicate’s Context score is also 1/2.  Therefore, its Increase is 0, indicating that the truth of c != ‘a’ does not have a significant effect on the failure rate of the program beyond its “background” probability of failure.</a:t>
            </a:r>
          </a:p>
          <a:p>
            <a:pPr lvl="0" algn="just"/>
            <a:endParaRPr lang="en" dirty="0" smtClean="0"/>
          </a:p>
          <a:p>
            <a:pPr lvl="0" algn="just"/>
            <a:r>
              <a:rPr lang="en" dirty="0" smtClean="0"/>
              <a:t>Now, to check your understanding, compute the Failure, Context, and Increase metrics for the remaining three predicates.</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373824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40" name="Shape 540"/>
          <p:cNvSpPr txBox="1">
            <a:spLocks noGrp="1"/>
          </p:cNvSpPr>
          <p:nvPr>
            <p:ph type="body" idx="1"/>
          </p:nvPr>
        </p:nvSpPr>
        <p:spPr/>
        <p:txBody>
          <a:bodyPr/>
          <a:lstStyle/>
          <a:p>
            <a:pPr algn="just"/>
            <a:r>
              <a:rPr lang="en-US" dirty="0" smtClean="0">
                <a:solidFill>
                  <a:srgbClr val="FF0000"/>
                </a:solidFill>
              </a:rPr>
              <a:t>{SOLUTION SLIDE}</a:t>
            </a:r>
          </a:p>
          <a:p>
            <a:pPr algn="just"/>
            <a:r>
              <a:rPr lang="en-US" dirty="0" smtClean="0"/>
              <a:t/>
            </a:r>
            <a:br>
              <a:rPr lang="en-US" dirty="0" smtClean="0"/>
            </a:br>
            <a:r>
              <a:rPr lang="en-US" dirty="0" smtClean="0"/>
              <a:t>Let’s start with the first predicate, c == ‘a’.  There was one failing run in which we saw this predicate was true, and there were no successful runs in which we saw the predicate was true, so the Failure score is 1.  Next, for its Context score, there was one failing run in which the predicate was observed, and there was one successful run in which it was observed, so the Context score is 1/2.  Thus the Increase score of this predicate is 1/2, indicating that there is a higher chance of program failure when this predicate is true.  (If we were to do more runs of the program, this Increase score would likely become even higher.)</a:t>
            </a:r>
          </a:p>
          <a:p>
            <a:pPr algn="just"/>
            <a:endParaRPr lang="en-US" dirty="0" smtClean="0"/>
          </a:p>
          <a:p>
            <a:pPr algn="just"/>
            <a:r>
              <a:rPr lang="en-US" dirty="0" smtClean="0"/>
              <a:t>For the third predicate, </a:t>
            </a:r>
            <a:r>
              <a:rPr lang="en-US" dirty="0" err="1" smtClean="0"/>
              <a:t>i</a:t>
            </a:r>
            <a:r>
              <a:rPr lang="en-US" dirty="0" smtClean="0"/>
              <a:t> &lt; 3, there was one failing run in which the predicate was true and one successful run in which it was true, so its Failure score is 1/2; since these were also the only observations we made of the predicate, the Context score will likewise be 1/2.  Thus, just like c != ‘a’, this predicate’s truth is not associated with any significant change in the probability of a run’s success or failure.</a:t>
            </a:r>
          </a:p>
          <a:p>
            <a:pPr algn="just"/>
            <a:r>
              <a:rPr lang="en-US" dirty="0" smtClean="0"/>
              <a:t/>
            </a:r>
            <a:br>
              <a:rPr lang="en-US" dirty="0" smtClean="0"/>
            </a:br>
            <a:r>
              <a:rPr lang="en-US" dirty="0" smtClean="0"/>
              <a:t>Now let’s look at the fourth predicate, </a:t>
            </a:r>
            <a:r>
              <a:rPr lang="en-US" dirty="0" err="1" smtClean="0"/>
              <a:t>i</a:t>
            </a:r>
            <a:r>
              <a:rPr lang="en-US" dirty="0" smtClean="0"/>
              <a:t> &gt;= 3.  Since there are no failing runs where it is true and 1 successful run in which it is true, its Failure score is 0.  However, since it was observed in one successful and one failing run, its Context score is 1/2, so its Increase score is – 1/2. This means that if </a:t>
            </a:r>
            <a:r>
              <a:rPr lang="en-US" dirty="0" err="1" smtClean="0"/>
              <a:t>i</a:t>
            </a:r>
            <a:r>
              <a:rPr lang="en-US" dirty="0" smtClean="0"/>
              <a:t> &gt;= 3 is true, then the probability of run failure goes down.  (This makes sense, because in the code, observing </a:t>
            </a:r>
            <a:r>
              <a:rPr lang="en-US" dirty="0" err="1" smtClean="0"/>
              <a:t>i</a:t>
            </a:r>
            <a:r>
              <a:rPr lang="en-US" dirty="0" smtClean="0"/>
              <a:t> &gt;= 3 to be true means that the for-loop has ended, leaving no room for violating the assertion and crashing the program.)</a:t>
            </a:r>
          </a:p>
          <a:p>
            <a:pPr algn="just"/>
            <a:endParaRPr lang="en-US"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833134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4" name="Shape 554"/>
          <p:cNvSpPr txBox="1">
            <a:spLocks noGrp="1"/>
          </p:cNvSpPr>
          <p:nvPr>
            <p:ph type="body" idx="1"/>
          </p:nvPr>
        </p:nvSpPr>
        <p:spPr/>
        <p:txBody>
          <a:bodyPr/>
          <a:lstStyle/>
          <a:p>
            <a:pPr lvl="0" algn="just"/>
            <a:r>
              <a:rPr lang="en" dirty="0" smtClean="0"/>
              <a:t>Looking at the Increase scores, we can now see which program behavior is a strong indicator of failure.   When the character returned by getc() is a lowercase a, then something happens that tends to cause the program to fail.  This allows us to focus our debugging effort on inspecting the code around that program point, rather than the crash point.  This is a desirable property of the Increase metric: it tends to localize bugs at the point where the condition that causes the bug first becomes true, rather than at the crash point.</a:t>
            </a:r>
          </a:p>
          <a:p>
            <a:pPr lvl="0" algn="just"/>
            <a:endParaRPr lang="en" dirty="0" smtClean="0"/>
          </a:p>
          <a:p>
            <a:pPr lvl="0" algn="just"/>
            <a:r>
              <a:rPr lang="en" dirty="0" smtClean="0"/>
              <a:t>This example suggests an algorithm for automatically identifying predicates that are the best indicators of failure.</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059546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2" name="Shape 562"/>
          <p:cNvSpPr txBox="1">
            <a:spLocks noGrp="1"/>
          </p:cNvSpPr>
          <p:nvPr>
            <p:ph type="body" idx="1"/>
          </p:nvPr>
        </p:nvSpPr>
        <p:spPr/>
        <p:txBody>
          <a:bodyPr/>
          <a:lstStyle/>
          <a:p>
            <a:pPr lvl="0" algn="just"/>
            <a:r>
              <a:rPr lang="en" dirty="0" smtClean="0"/>
              <a:t>The algorithm consists of two steps.</a:t>
            </a:r>
          </a:p>
          <a:p>
            <a:pPr lvl="0" algn="just"/>
            <a:endParaRPr lang="en" dirty="0"/>
          </a:p>
          <a:p>
            <a:pPr lvl="0" algn="just"/>
            <a:r>
              <a:rPr lang="en" dirty="0" smtClean="0"/>
              <a:t>First, it discards all predicates whose Increase score is less than or equal to 0.  As we saw in the previous example, these are predicates that are  not correlated or inversely correlated with failing runs.  These include bystander predicates, predicates that are correlated with successful runs, and so on.</a:t>
            </a:r>
          </a:p>
          <a:p>
            <a:pPr lvl="0" algn="just"/>
            <a:r>
              <a:rPr lang="en" dirty="0" smtClean="0"/>
              <a:t/>
            </a:r>
            <a:br>
              <a:rPr lang="en" dirty="0" smtClean="0"/>
            </a:br>
            <a:r>
              <a:rPr lang="en" dirty="0" smtClean="0"/>
              <a:t>For various reasons such as the use of sampling, the presence of rarely executed parts of the code, or the scarcity of failing runs, the Increase scores for certain predicates may be based on few observations of those predicates.  It is therefore important to attach a confidence interval to the Increase scores.  Since the Increase metric is a statistic, computing a confidence interval for the underlying parameter is a well-understood problem.</a:t>
            </a:r>
          </a:p>
          <a:p>
            <a:pPr lvl="0" algn="just"/>
            <a:endParaRPr lang="en" dirty="0"/>
          </a:p>
          <a:p>
            <a:pPr lvl="0" algn="just"/>
            <a:r>
              <a:rPr lang="en" dirty="0" smtClean="0"/>
              <a:t>Then, the revised condition for discarding a predicate in this step is if the lower bound of the 95% confidence interval based on the predicate’s Increase score is less than or equal to zero.  In addition to the predicates discarded by the earlier condition, this revised condition also discards predicates that have high increase scores but very low confidence because of few observations.</a:t>
            </a:r>
          </a:p>
          <a:p>
            <a:pPr lvl="0" algn="just"/>
            <a:endParaRPr lang="en" dirty="0" smtClean="0"/>
          </a:p>
          <a:p>
            <a:pPr lvl="0" algn="just"/>
            <a:r>
              <a:rPr lang="en" dirty="0" smtClean="0"/>
              <a:t>In the second step, we simply sort the remaining predicates by their Increase scores, again using the lower bound of the 95% confidence interval based on the Increase scores.  We then output the sorted list of predicates along with the Increase scores.</a:t>
            </a:r>
            <a:endParaRPr lang="en-US" dirty="0"/>
          </a:p>
          <a:p>
            <a:pPr lvl="0" algn="just"/>
            <a:endParaRPr lang="en-US" dirty="0" smtClean="0"/>
          </a:p>
          <a:p>
            <a:pPr lvl="0" algn="just"/>
            <a:r>
              <a:rPr lang="en" dirty="0" smtClean="0"/>
              <a:t>These predicates constitute likely causes of the failing runs, while their Increase scores serve as a determinacy metric; that is, the higher ranked a predicate is in the list, the more deterministic is the failure when that predicate is true.</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39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0463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7" name="Shape 107"/>
          <p:cNvSpPr txBox="1">
            <a:spLocks noGrp="1"/>
          </p:cNvSpPr>
          <p:nvPr>
            <p:ph type="body" idx="1"/>
          </p:nvPr>
        </p:nvSpPr>
        <p:spPr/>
        <p:txBody>
          <a:bodyPr/>
          <a:lstStyle/>
          <a:p>
            <a:pPr lvl="0" algn="just"/>
            <a:r>
              <a:rPr lang="en" dirty="0" smtClean="0"/>
              <a:t>The potential advantages of this method of “post-deployment” bug hunting are enticing.</a:t>
            </a:r>
          </a:p>
          <a:p>
            <a:pPr lvl="0" algn="just"/>
            <a:endParaRPr lang="en" dirty="0" smtClean="0"/>
          </a:p>
          <a:p>
            <a:pPr lvl="0" algn="just"/>
            <a:r>
              <a:rPr lang="en" dirty="0" smtClean="0"/>
              <a:t>Actual runs by users are a vast resource for two key reasons.</a:t>
            </a:r>
          </a:p>
          <a:p>
            <a:pPr lvl="0" algn="just"/>
            <a:endParaRPr lang="en" dirty="0" smtClean="0"/>
          </a:p>
          <a:p>
            <a:pPr lvl="0" algn="just"/>
            <a:r>
              <a:rPr lang="en" dirty="0" smtClean="0"/>
              <a:t>First, they allow to effectively crowdsource testing to the user population, which not only saves the resources for testing software in-house, but also the real runs can greatly outnumber the test runs that can be performed in-house.</a:t>
            </a:r>
          </a:p>
          <a:p>
            <a:pPr lvl="0" algn="just"/>
            <a:endParaRPr lang="en" dirty="0" smtClean="0"/>
          </a:p>
          <a:p>
            <a:pPr lvl="0" algn="just"/>
            <a:r>
              <a:rPr lang="en" dirty="0" smtClean="0"/>
              <a:t>For reference, over 60 million licenses for Office XP were sold in its first year after release, which amounted to nearly 2 licenses per second.  And the music-sharing software Kazaa was downloaded over 1.9 million times in a single week, amounting to 3 downloads per second.  Imagine all of these users sending regular reports on usage statistics and crashes.</a:t>
            </a:r>
          </a:p>
          <a:p>
            <a:pPr lvl="0" algn="just"/>
            <a:r>
              <a:rPr lang="en" dirty="0" smtClean="0"/>
              <a:t/>
            </a:r>
            <a:br>
              <a:rPr lang="en" dirty="0" smtClean="0"/>
            </a:br>
            <a:r>
              <a:rPr lang="en" dirty="0" smtClean="0"/>
              <a:t>Secondly, actual runs allow debugging to be reality-directed.  When allocating resources for testing and debugging before release, one is left to guess which features are most critical to test and which bugs are most critical to fix.</a:t>
            </a:r>
            <a:endParaRPr lang="en-US" dirty="0"/>
          </a:p>
          <a:p>
            <a:pPr lvl="0" algn="just"/>
            <a:endParaRPr lang="en-US" dirty="0" smtClean="0"/>
          </a:p>
          <a:p>
            <a:pPr lvl="0" algn="just"/>
            <a:r>
              <a:rPr lang="en" dirty="0" smtClean="0"/>
              <a:t>Post-deployment statistics provide data on which parts of the code and which bugs are most important to the users: the needs of the userbase can be used to define the allocation of resources.</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143462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4" name="Shape 554"/>
          <p:cNvSpPr txBox="1">
            <a:spLocks noGrp="1"/>
          </p:cNvSpPr>
          <p:nvPr>
            <p:ph type="body" idx="1"/>
          </p:nvPr>
        </p:nvSpPr>
        <p:spPr/>
        <p:txBody>
          <a:bodyPr/>
          <a:lstStyle/>
          <a:p>
            <a:pPr algn="just"/>
            <a:r>
              <a:rPr lang="en-US" dirty="0" smtClean="0"/>
              <a:t>Let’s look at the operation of this algorithm on our previous example.</a:t>
            </a:r>
          </a:p>
          <a:p>
            <a:pPr algn="just"/>
            <a:endParaRPr lang="en-US" dirty="0"/>
          </a:p>
          <a:p>
            <a:pPr algn="just"/>
            <a:r>
              <a:rPr lang="en-US" dirty="0" smtClean="0"/>
              <a:t>In the first step, the algorithm discards predicates with Increase scores less than or equal to 0.  This amounts to discarding predicates c != a, </a:t>
            </a:r>
            <a:r>
              <a:rPr lang="en-US" dirty="0" err="1" smtClean="0"/>
              <a:t>i</a:t>
            </a:r>
            <a:r>
              <a:rPr lang="en-US" dirty="0" smtClean="0"/>
              <a:t> &lt; 3, and </a:t>
            </a:r>
            <a:r>
              <a:rPr lang="en-US" dirty="0" err="1" smtClean="0"/>
              <a:t>i</a:t>
            </a:r>
            <a:r>
              <a:rPr lang="en-US" dirty="0" smtClean="0"/>
              <a:t> &gt;= 3.  Recall that these predicates indeed are not indicators of this program’s failure.</a:t>
            </a:r>
            <a:endParaRPr lang="en-US" dirty="0"/>
          </a:p>
          <a:p>
            <a:pPr algn="just"/>
            <a:endParaRPr lang="en-US" dirty="0" smtClean="0"/>
          </a:p>
          <a:p>
            <a:pPr algn="just"/>
            <a:r>
              <a:rPr lang="en-US" dirty="0" smtClean="0"/>
              <a:t>In the second step, the algorithm outputs the only remaining predicate, c == ‘a’, along with its Increase score of 0.5.  Note that there is nothing to sort as only one predicate is retained after the first step.</a:t>
            </a:r>
          </a:p>
          <a:p>
            <a:pPr algn="just"/>
            <a:endParaRPr lang="en-US" dirty="0" smtClean="0"/>
          </a:p>
          <a:p>
            <a:pPr algn="just"/>
            <a:r>
              <a:rPr lang="en-US" dirty="0" smtClean="0"/>
              <a:t>Let’s look at a more realistic example next, where multiple predicates are retained.</a:t>
            </a:r>
            <a:endParaRPr lang="en-US"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395185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7" name="Shape 577"/>
          <p:cNvSpPr txBox="1">
            <a:spLocks noGrp="1"/>
          </p:cNvSpPr>
          <p:nvPr>
            <p:ph type="body" idx="1"/>
          </p:nvPr>
        </p:nvSpPr>
        <p:spPr/>
        <p:txBody>
          <a:bodyPr/>
          <a:lstStyle/>
          <a:p>
            <a:pPr lvl="0" algn="just"/>
            <a:r>
              <a:rPr lang="en" dirty="0" smtClean="0"/>
              <a:t>The following code snippet is from bc, the bench calculator program in Unix that we talked about earlier.</a:t>
            </a:r>
          </a:p>
          <a:p>
            <a:pPr lvl="0" algn="just"/>
            <a:endParaRPr lang="en" dirty="0" smtClean="0"/>
          </a:p>
          <a:p>
            <a:pPr lvl="0" algn="just"/>
            <a:r>
              <a:rPr lang="en" dirty="0" smtClean="0"/>
              <a:t>Assume that we are tracking scalar relationships between integer-valued variables such as indx and scale, besides other kinds of predicates.</a:t>
            </a:r>
          </a:p>
          <a:p>
            <a:pPr lvl="0" algn="just"/>
            <a:endParaRPr lang="en" dirty="0" smtClean="0"/>
          </a:p>
          <a:p>
            <a:pPr lvl="0" algn="just"/>
            <a:r>
              <a:rPr lang="en" dirty="0" smtClean="0"/>
              <a:t>The top-ranked predicates, all comparisons between the indx variable and some other program variable at the highlighted line of code, suggest that this program’s failure is strongly correlated with the indx variable growing very large.</a:t>
            </a:r>
          </a:p>
          <a:p>
            <a:pPr lvl="0" algn="just"/>
            <a:endParaRPr lang="en" dirty="0" smtClean="0"/>
          </a:p>
          <a:p>
            <a:pPr lvl="0" algn="just"/>
            <a:r>
              <a:rPr lang="en" dirty="0" smtClean="0"/>
              <a:t>Looking at this report, one can infer that the most likely explanation is that when this variable grows very large, it exceeds the bound of the buffer named arrays.  This in turn results in NULLs being written to unintended memory locations and crashing the program non-deterministically.</a:t>
            </a:r>
          </a:p>
          <a:p>
            <a:pPr lvl="0" algn="just"/>
            <a:endParaRPr lang="en" dirty="0" smtClean="0"/>
          </a:p>
          <a:p>
            <a:pPr lvl="0" algn="just"/>
            <a:r>
              <a:rPr lang="en" dirty="0" smtClean="0"/>
              <a:t>This suggests that variable v_count is likely not the real bound of this buffer.  A closer inspection reveals that this is indeed the cause of the bug, and that the bound should be the variable a_count instead of the variable v_count.</a:t>
            </a:r>
          </a:p>
          <a:p>
            <a:pPr lvl="0" algn="just"/>
            <a:endParaRPr lang="en" dirty="0" smtClean="0"/>
          </a:p>
          <a:p>
            <a:pPr lvl="0" algn="just"/>
            <a:r>
              <a:rPr lang="en" dirty="0" smtClean="0"/>
              <a:t>This happens to be a classic copy-paste error wherein this code snippet is copied from another location in the same program, and the old variable v_count was not renamed to the new variable a_count.</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40771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5" name="Shape 585"/>
          <p:cNvSpPr txBox="1">
            <a:spLocks noGrp="1"/>
          </p:cNvSpPr>
          <p:nvPr>
            <p:ph type="body" idx="1"/>
          </p:nvPr>
        </p:nvSpPr>
        <p:spPr/>
        <p:txBody>
          <a:bodyPr/>
          <a:lstStyle/>
          <a:p>
            <a:pPr lvl="0" algn="just"/>
            <a:r>
              <a:rPr lang="en" dirty="0" smtClean="0"/>
              <a:t>Great, using the Increase score works!</a:t>
            </a:r>
            <a:r>
              <a:rPr lang="en-US" dirty="0" smtClean="0"/>
              <a:t>  </a:t>
            </a:r>
            <a:r>
              <a:rPr lang="en" dirty="0" smtClean="0"/>
              <a:t>Well, at least it works for programs with a single bug.</a:t>
            </a:r>
          </a:p>
          <a:p>
            <a:pPr lvl="0" algn="just"/>
            <a:endParaRPr lang="en-US" dirty="0" smtClean="0"/>
          </a:p>
          <a:p>
            <a:pPr lvl="0" algn="just"/>
            <a:r>
              <a:rPr lang="en" dirty="0" smtClean="0"/>
              <a:t>But real-world programs tend to have more than one bug and, moreover, the effects of these bugs may be interrelated.</a:t>
            </a:r>
            <a:endParaRPr lang="en-US" dirty="0" smtClean="0"/>
          </a:p>
          <a:p>
            <a:pPr lvl="0" algn="just"/>
            <a:endParaRPr lang="en-US" dirty="0" smtClean="0"/>
          </a:p>
          <a:p>
            <a:pPr lvl="0" algn="just"/>
            <a:r>
              <a:rPr lang="en" dirty="0" smtClean="0"/>
              <a:t>In such cases, the algorithm we just saw outputs lots of redundant predicates with high increase values, which is a</a:t>
            </a:r>
            <a:r>
              <a:rPr lang="en-US" dirty="0" smtClean="0"/>
              <a:t> </a:t>
            </a:r>
            <a:r>
              <a:rPr lang="en" dirty="0" smtClean="0"/>
              <a:t>major problem as it fails to focus the debugging effort.</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603274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2" name="Shape 592"/>
          <p:cNvSpPr txBox="1">
            <a:spLocks noGrp="1"/>
          </p:cNvSpPr>
          <p:nvPr>
            <p:ph type="body" idx="1"/>
          </p:nvPr>
        </p:nvSpPr>
        <p:spPr/>
        <p:txBody>
          <a:bodyPr/>
          <a:lstStyle/>
          <a:p>
            <a:pPr lvl="0" algn="just"/>
            <a:r>
              <a:rPr lang="en" dirty="0" smtClean="0"/>
              <a:t>To solve this problem of redundancy, we need to come up with a useful way of organizing the information we have collected.</a:t>
            </a:r>
          </a:p>
          <a:p>
            <a:pPr lvl="0" algn="just"/>
            <a:endParaRPr lang="en" dirty="0" smtClean="0"/>
          </a:p>
          <a:p>
            <a:pPr lvl="0" algn="just"/>
            <a:r>
              <a:rPr lang="en" dirty="0" smtClean="0"/>
              <a:t>One way this can be done is by arranging the metrics into a “thermometer.”</a:t>
            </a:r>
          </a:p>
          <a:p>
            <a:pPr lvl="0" algn="just"/>
            <a:endParaRPr lang="en" dirty="0" smtClean="0"/>
          </a:p>
          <a:p>
            <a:pPr lvl="0" algn="just"/>
            <a:r>
              <a:rPr lang="en" dirty="0" smtClean="0"/>
              <a:t>For each predicate, we have a bar whose length is given by the logarithm of the total number of runs in which the predicate was observed to be true.  So small increases in the thermometer size indicate many more runs.</a:t>
            </a:r>
          </a:p>
          <a:p>
            <a:pPr lvl="0" algn="just"/>
            <a:endParaRPr lang="en" dirty="0" smtClean="0"/>
          </a:p>
          <a:p>
            <a:pPr lvl="0" algn="just"/>
            <a:r>
              <a:rPr lang="en" dirty="0" smtClean="0"/>
              <a:t>The thermometer has a sequence of bands</a:t>
            </a:r>
            <a:r>
              <a:rPr lang="en-US" dirty="0"/>
              <a:t>:</a:t>
            </a:r>
            <a:endParaRPr lang="en-US" dirty="0" smtClean="0"/>
          </a:p>
          <a:p>
            <a:pPr lvl="0" algn="just"/>
            <a:endParaRPr lang="en" dirty="0" smtClean="0"/>
          </a:p>
          <a:p>
            <a:pPr marL="171450" lvl="0" indent="-171450" algn="just">
              <a:buFont typeface="Arial" charset="0"/>
              <a:buChar char="•"/>
            </a:pPr>
            <a:r>
              <a:rPr lang="en" dirty="0" smtClean="0"/>
              <a:t>The black band at the left end of the thermometer represents the context score of the predicate.</a:t>
            </a:r>
          </a:p>
          <a:p>
            <a:pPr marL="171450" lvl="0" indent="-171450" algn="just">
              <a:buFont typeface="Arial" charset="0"/>
              <a:buChar char="•"/>
            </a:pPr>
            <a:r>
              <a:rPr lang="en" dirty="0" smtClean="0"/>
              <a:t>The red bad represents the increase score of the predicate, more specifically, the lower bound of the Increase score with 95% confidence.</a:t>
            </a:r>
          </a:p>
          <a:p>
            <a:pPr marL="171450" lvl="0" indent="-171450" algn="just">
              <a:buFont typeface="Arial" charset="0"/>
              <a:buChar char="•"/>
            </a:pPr>
            <a:r>
              <a:rPr lang="en" dirty="0" smtClean="0"/>
              <a:t>The pink region represents the size of the confidence interval.</a:t>
            </a:r>
          </a:p>
          <a:p>
            <a:pPr marL="171450" lvl="0" indent="-171450" algn="just">
              <a:buFont typeface="Arial" charset="0"/>
              <a:buChar char="•"/>
            </a:pPr>
            <a:r>
              <a:rPr lang="en" dirty="0" smtClean="0"/>
              <a:t>And the white band at the right end of the thermometer represents the number of successful runs in which the predicate was observed to be true.</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58358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600" name="Shape 600"/>
          <p:cNvSpPr txBox="1">
            <a:spLocks noGrp="1"/>
          </p:cNvSpPr>
          <p:nvPr>
            <p:ph type="body" idx="1"/>
          </p:nvPr>
        </p:nvSpPr>
        <p:spPr/>
        <p:txBody>
          <a:bodyPr/>
          <a:lstStyle/>
          <a:p>
            <a:pPr lvl="0" algn="just"/>
            <a:r>
              <a:rPr lang="en" dirty="0" smtClean="0"/>
              <a:t>Here’s a sample report in which this information has been organized.  Recall that these predicates are sorted by Increase scores, which in turn are proportional to the red portions of the thermometers.</a:t>
            </a:r>
          </a:p>
          <a:p>
            <a:pPr lvl="0" algn="just"/>
            <a:endParaRPr lang="en" dirty="0" smtClean="0"/>
          </a:p>
          <a:p>
            <a:pPr lvl="0" algn="just"/>
            <a:r>
              <a:rPr lang="en" dirty="0" smtClean="0"/>
              <a:t>The thermometer for the top predicate “tmp___5 is FALSE” is almost entirely red, so this predicate appears to be highly predictive of program failure.</a:t>
            </a:r>
          </a:p>
          <a:p>
            <a:pPr lvl="0" algn="just"/>
            <a:endParaRPr lang="en" dirty="0" smtClean="0"/>
          </a:p>
          <a:p>
            <a:pPr lvl="0" algn="just"/>
            <a:r>
              <a:rPr lang="en" dirty="0" smtClean="0"/>
              <a:t>The second predicate from the top, “tmp___6 is FALSE”, also has a large proportion of red in its thermometer, so it is also predictive of program failure.  But its bar is shorter than the top predicate’s, meaning that it was observed to be true in much fewer runs in total.</a:t>
            </a:r>
          </a:p>
          <a:p>
            <a:pPr lvl="0" algn="just"/>
            <a:endParaRPr lang="en" dirty="0" smtClean="0"/>
          </a:p>
          <a:p>
            <a:pPr lvl="0" algn="just"/>
            <a:r>
              <a:rPr lang="en" dirty="0" smtClean="0"/>
              <a:t>Near the bottom, we see thermometers with lots of white and very little red, indicating many successful runs where the predicate was true. The increase scores  of the predicates near the bottom are close to zero, so these do not rank as high on our list of potential bugs.</a:t>
            </a:r>
          </a:p>
          <a:p>
            <a:pPr lvl="0" algn="just"/>
            <a:endParaRPr lang="en" dirty="0" smtClean="0"/>
          </a:p>
          <a:p>
            <a:pPr lvl="0" algn="just"/>
            <a:r>
              <a:rPr lang="en" dirty="0" smtClean="0"/>
              <a:t>The problem of redundancy caused by multiple bugs is evident from this report.  In particular, how do we gauge from such a report how many distinct bugs the program contains, and which of these predicates are the best indicators of those bugs?</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017720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7" name="Shape 607"/>
          <p:cNvSpPr txBox="1">
            <a:spLocks noGrp="1"/>
          </p:cNvSpPr>
          <p:nvPr>
            <p:ph type="body" idx="1"/>
          </p:nvPr>
        </p:nvSpPr>
        <p:spPr/>
        <p:txBody>
          <a:bodyPr/>
          <a:lstStyle/>
          <a:p>
            <a:pPr lvl="0" algn="just"/>
            <a:r>
              <a:rPr lang="en" dirty="0" smtClean="0"/>
              <a:t>To summarize, we need an algorithm that will find the best predictor for each bug in the program, without prior knowledge of the number of bugs.</a:t>
            </a:r>
            <a:endParaRPr lang="en-US" dirty="0"/>
          </a:p>
          <a:p>
            <a:pPr lvl="0" algn="just"/>
            <a:endParaRPr lang="en-US" dirty="0" smtClean="0"/>
          </a:p>
          <a:p>
            <a:pPr lvl="0" algn="just"/>
            <a:r>
              <a:rPr lang="en" dirty="0" smtClean="0"/>
              <a:t>Furthermore, we wish to sort these predictors by the importance of the bugs.</a:t>
            </a:r>
          </a:p>
          <a:p>
            <a:pPr lvl="0" algn="just"/>
            <a:endParaRPr lang="en-US" dirty="0" smtClean="0"/>
          </a:p>
          <a:p>
            <a:pPr lvl="0" algn="just"/>
            <a:r>
              <a:rPr lang="en" dirty="0" smtClean="0"/>
              <a:t>Identifying the best predictor of each bug will help to focus our debugging</a:t>
            </a:r>
            <a:r>
              <a:rPr lang="en-US" dirty="0" smtClean="0"/>
              <a:t> </a:t>
            </a:r>
            <a:r>
              <a:rPr lang="en" dirty="0" smtClean="0"/>
              <a:t>effort in identifying the bug, whereas sorting these predictors by</a:t>
            </a:r>
            <a:r>
              <a:rPr lang="en-US" dirty="0" smtClean="0"/>
              <a:t> </a:t>
            </a:r>
            <a:r>
              <a:rPr lang="en" dirty="0" smtClean="0"/>
              <a:t>importance will allow us to prioritize our debugging and patching efforts towards the bugs</a:t>
            </a:r>
            <a:r>
              <a:rPr lang="en-US" dirty="0" smtClean="0"/>
              <a:t> </a:t>
            </a:r>
            <a:r>
              <a:rPr lang="en" dirty="0" smtClean="0"/>
              <a:t>that affect the most users.</a:t>
            </a:r>
            <a:endParaRPr lang="en-US"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5117241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4" name="Shape 614"/>
          <p:cNvSpPr txBox="1">
            <a:spLocks noGrp="1"/>
          </p:cNvSpPr>
          <p:nvPr>
            <p:ph type="body" idx="1"/>
          </p:nvPr>
        </p:nvSpPr>
        <p:spPr/>
        <p:txBody>
          <a:bodyPr/>
          <a:lstStyle/>
          <a:p>
            <a:pPr lvl="0" algn="just"/>
            <a:r>
              <a:rPr lang="en" dirty="0" smtClean="0"/>
              <a:t>In trying to track multiple bugs via statistical debugging, we face new issues that we did not have to worry about when tracking down just one bug.</a:t>
            </a:r>
          </a:p>
          <a:p>
            <a:pPr lvl="0" algn="just"/>
            <a:endParaRPr lang="en" dirty="0" smtClean="0"/>
          </a:p>
          <a:p>
            <a:pPr lvl="0" algn="just"/>
            <a:r>
              <a:rPr lang="en" dirty="0" smtClean="0"/>
              <a:t>A single bug may have many different predicates that predict it.  On one hand, we only need one predictor in order to start the process of debugging.  On the other hand, tracking correlated predictors might reveal extra information useful for the debugging process.</a:t>
            </a:r>
          </a:p>
          <a:p>
            <a:pPr lvl="0" algn="just"/>
            <a:endParaRPr lang="en" dirty="0" smtClean="0"/>
          </a:p>
          <a:p>
            <a:pPr lvl="0" algn="just"/>
            <a:r>
              <a:rPr lang="en" dirty="0" smtClean="0"/>
              <a:t>Another issue is that bugs occur on vastly different scales. Some bugs are much more common, and their predictor predicates may overwhelm other predicates that predict less common problems in the program.</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232664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1" name="Shape 621"/>
          <p:cNvSpPr txBox="1">
            <a:spLocks noGrp="1"/>
          </p:cNvSpPr>
          <p:nvPr>
            <p:ph type="body" idx="1"/>
          </p:nvPr>
        </p:nvSpPr>
        <p:spPr/>
        <p:txBody>
          <a:bodyPr/>
          <a:lstStyle/>
          <a:p>
            <a:pPr lvl="0" algn="just"/>
            <a:r>
              <a:rPr lang="en" dirty="0" smtClean="0"/>
              <a:t>One idea to solve these problems is to approach statistical debugging much like humans tend to fix bugs: we find the first, most important bug and fix it. Then we look at the program to see what the next most important bug is, fix it, and repeat.</a:t>
            </a:r>
          </a:p>
          <a:p>
            <a:pPr lvl="0" algn="just"/>
            <a:endParaRPr lang="en" dirty="0" smtClean="0"/>
          </a:p>
          <a:p>
            <a:pPr lvl="0" algn="just"/>
            <a:r>
              <a:rPr lang="en" dirty="0" smtClean="0"/>
              <a:t>We will use this basic procedure to manage our statistical debugging algorithm in a way that prioritizes common bugs but does not lose track of the rarer bugs: these rarer bugs will bubble up to the top as the algorithm simulates fixing the common bugs.</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833602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8" name="Shape 628"/>
          <p:cNvSpPr txBox="1">
            <a:spLocks noGrp="1"/>
          </p:cNvSpPr>
          <p:nvPr>
            <p:ph type="body" idx="1"/>
          </p:nvPr>
        </p:nvSpPr>
        <p:spPr/>
        <p:txBody>
          <a:bodyPr/>
          <a:lstStyle/>
          <a:p>
            <a:pPr lvl="0" algn="just"/>
            <a:r>
              <a:rPr lang="en" dirty="0" smtClean="0"/>
              <a:t>Let’s revise our earlier statistical debugging algorithm to now handle programs with multiple bugs without prior knowledge of the number of bugs.</a:t>
            </a:r>
          </a:p>
          <a:p>
            <a:pPr lvl="0" algn="just"/>
            <a:endParaRPr lang="en" dirty="0" smtClean="0"/>
          </a:p>
          <a:p>
            <a:pPr lvl="0" algn="just"/>
            <a:r>
              <a:rPr lang="en" dirty="0" smtClean="0"/>
              <a:t>The new algorithm repeats the following steps until it has discarded the entire set of runs of the program.</a:t>
            </a:r>
          </a:p>
          <a:p>
            <a:pPr lvl="0" algn="just"/>
            <a:endParaRPr lang="en" dirty="0" smtClean="0"/>
          </a:p>
          <a:p>
            <a:pPr lvl="0" algn="just"/>
            <a:r>
              <a:rPr lang="en" dirty="0" smtClean="0"/>
              <a:t>First, it computes the Failure, Context, Increase, and other metrics for each predicate in our list.</a:t>
            </a:r>
          </a:p>
          <a:p>
            <a:pPr lvl="0" algn="just"/>
            <a:endParaRPr lang="en" dirty="0" smtClean="0"/>
          </a:p>
          <a:p>
            <a:pPr lvl="0" algn="just"/>
            <a:r>
              <a:rPr lang="en" dirty="0" smtClean="0"/>
              <a:t>Next, it ranks the predicates according to some ranking scheme based on these metrics.  We will describe a suitable ranking scheme shortly.</a:t>
            </a:r>
          </a:p>
          <a:p>
            <a:pPr lvl="0" algn="just"/>
            <a:endParaRPr lang="en" dirty="0" smtClean="0"/>
          </a:p>
          <a:p>
            <a:pPr lvl="0" algn="just"/>
            <a:r>
              <a:rPr lang="en" dirty="0" smtClean="0"/>
              <a:t>Third, it takes the top-ranked predicate P and adds it to the list of results.  This predicate is deemed the best predictor of the most common bug so far.</a:t>
            </a:r>
          </a:p>
          <a:p>
            <a:pPr lvl="0" algn="just"/>
            <a:endParaRPr lang="en" dirty="0" smtClean="0"/>
          </a:p>
          <a:p>
            <a:pPr lvl="0" algn="just"/>
            <a:r>
              <a:rPr lang="en" dirty="0" smtClean="0"/>
              <a:t>Finally, the algorithm removes predicate P from further consideration and discard all successful and failing runs in which P is true.  This has the effect of simulating “fixing” the bug predicted by P.  Removing these runs reduces the rank of predicates correlated with P, allowing predictors of other bugs to rise to the top.  Once we’ve discarded all runs, then we end the algorithm.</a:t>
            </a:r>
          </a:p>
          <a:p>
            <a:pPr lvl="0" algn="just"/>
            <a:endParaRPr lang="en" dirty="0" smtClean="0"/>
          </a:p>
          <a:p>
            <a:pPr lvl="0" algn="just"/>
            <a:r>
              <a:rPr lang="en" dirty="0" smtClean="0"/>
              <a:t>There’s one more problem we’ll need to overcome: picking the right way of ranking predicates in Step 2.  Let’s take a look at some different ranking strategies and arrive at one that works well in practice.</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5062252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5" name="Shape 635"/>
          <p:cNvSpPr txBox="1">
            <a:spLocks noGrp="1"/>
          </p:cNvSpPr>
          <p:nvPr>
            <p:ph type="body" idx="1"/>
          </p:nvPr>
        </p:nvSpPr>
        <p:spPr/>
        <p:txBody>
          <a:bodyPr/>
          <a:lstStyle/>
          <a:p>
            <a:pPr lvl="0" algn="just"/>
            <a:r>
              <a:rPr lang="en" dirty="0" smtClean="0"/>
              <a:t>One strategy is to rank the predicates by the Increase metric.</a:t>
            </a:r>
          </a:p>
          <a:p>
            <a:pPr lvl="0" algn="just"/>
            <a:endParaRPr lang="en" dirty="0" smtClean="0"/>
          </a:p>
          <a:p>
            <a:pPr lvl="0" algn="just"/>
            <a:r>
              <a:rPr lang="en" dirty="0" smtClean="0"/>
              <a:t>While this does give us predicates with high increase scores, it tends to give us predicates that explain relatively few failing runs.</a:t>
            </a:r>
          </a:p>
          <a:p>
            <a:pPr lvl="0" algn="just"/>
            <a:endParaRPr lang="en" dirty="0" smtClean="0"/>
          </a:p>
          <a:p>
            <a:pPr lvl="0" algn="just"/>
            <a:r>
              <a:rPr lang="en" dirty="0" smtClean="0"/>
              <a:t>We call these these types of predicates “sub-bug predictors” because each of them tends to predict a special case of a more general bug.</a:t>
            </a:r>
            <a:endParaRPr lang="en-US" dirty="0"/>
          </a:p>
          <a:p>
            <a:pPr lvl="0" algn="just"/>
            <a:endParaRPr lang="en-US" dirty="0" smtClean="0"/>
          </a:p>
          <a:p>
            <a:pPr lvl="0" algn="just"/>
            <a:r>
              <a:rPr lang="en" dirty="0" smtClean="0"/>
              <a:t>In this sample report sorted by Increase scores, each of these predicates has a high increase score, close to 1, but each of them also explains relatively few failing runs, ranging from only 10 to 23 failing runs out of over 5000 failing runs in total.  These small numbers of failing runs strongly suggest that these predicates are sub-bug predictors.</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49</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945437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4" name="Shape 114"/>
          <p:cNvSpPr txBox="1">
            <a:spLocks noGrp="1"/>
          </p:cNvSpPr>
          <p:nvPr>
            <p:ph type="body" idx="1"/>
          </p:nvPr>
        </p:nvSpPr>
        <p:spPr/>
        <p:txBody>
          <a:bodyPr/>
          <a:lstStyle/>
          <a:p>
            <a:pPr lvl="0" algn="just"/>
            <a:r>
              <a:rPr lang="en" dirty="0" smtClean="0"/>
              <a:t>There are two key questions that must be answered to effectively implement the idea of statistical debugging:</a:t>
            </a:r>
            <a:endParaRPr lang="en-US" dirty="0" smtClean="0"/>
          </a:p>
          <a:p>
            <a:pPr lvl="0" algn="just"/>
            <a:endParaRPr lang="en" dirty="0" smtClean="0"/>
          </a:p>
          <a:p>
            <a:pPr lvl="0" algn="just"/>
            <a:r>
              <a:rPr lang="en" dirty="0" smtClean="0"/>
              <a:t>How can we get the data from the users in an efficient way?</a:t>
            </a:r>
          </a:p>
          <a:p>
            <a:pPr lvl="0" algn="just"/>
            <a:endParaRPr lang="en-US" dirty="0" smtClean="0"/>
          </a:p>
          <a:p>
            <a:pPr lvl="0" algn="just"/>
            <a:r>
              <a:rPr lang="en" dirty="0" smtClean="0"/>
              <a:t>Once we have the data, how can we analyze it in a way that helps us with our goal of finding and debugging the bugs that most affect users?</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9808641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3" name="Shape 643"/>
          <p:cNvSpPr txBox="1">
            <a:spLocks noGrp="1"/>
          </p:cNvSpPr>
          <p:nvPr>
            <p:ph type="body" idx="1"/>
          </p:nvPr>
        </p:nvSpPr>
        <p:spPr/>
        <p:txBody>
          <a:bodyPr/>
          <a:lstStyle/>
          <a:p>
            <a:pPr lvl="0" algn="just"/>
            <a:r>
              <a:rPr lang="en" dirty="0" smtClean="0"/>
              <a:t>A natural second strategy then is to rank predicates by the number of failing runs in which they are true.</a:t>
            </a:r>
          </a:p>
          <a:p>
            <a:pPr lvl="0" algn="just"/>
            <a:endParaRPr lang="en" dirty="0" smtClean="0"/>
          </a:p>
          <a:p>
            <a:pPr lvl="0" algn="just"/>
            <a:r>
              <a:rPr lang="en" dirty="0" smtClean="0"/>
              <a:t>In contrast to the previous strategy of ranking by the Increase metric, this strategy gives us predicates that ostensibly explain large numbers of failing runs but have low increase scores.  That is, these predicates are true in many more successful runs than the many failing runs in which they are true.</a:t>
            </a:r>
          </a:p>
          <a:p>
            <a:pPr lvl="0" algn="just"/>
            <a:endParaRPr lang="en" dirty="0" smtClean="0"/>
          </a:p>
          <a:p>
            <a:pPr lvl="0" algn="just"/>
            <a:r>
              <a:rPr lang="en" dirty="0" smtClean="0"/>
              <a:t>We call these types of predicates “super-bug predictors” because they tend to cover several different bugs together.</a:t>
            </a:r>
          </a:p>
          <a:p>
            <a:pPr lvl="0" algn="just"/>
            <a:endParaRPr lang="en" dirty="0" smtClean="0"/>
          </a:p>
          <a:p>
            <a:pPr lvl="0" algn="just"/>
            <a:r>
              <a:rPr lang="en" dirty="0" smtClean="0"/>
              <a:t>In this sample report sorted by the number of failing runs, each of these predicates is true in a large number of failing runs, ranging from over 3700 to 5000 each, but these predicates also have very low Increase scores, barely above 0.  This is corroborated by the fact that these predicates are also true in many successful runs, ranging from 4800 to over 22,000.  These numbers strongly imply that these predicates are super-bug predictors.</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50</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302764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1" name="Shape 651"/>
          <p:cNvSpPr txBox="1">
            <a:spLocks noGrp="1"/>
          </p:cNvSpPr>
          <p:nvPr>
            <p:ph type="body" idx="1"/>
          </p:nvPr>
        </p:nvSpPr>
        <p:spPr/>
        <p:txBody>
          <a:bodyPr/>
          <a:lstStyle/>
          <a:p>
            <a:pPr lvl="0" algn="just"/>
            <a:r>
              <a:rPr lang="en" dirty="0" smtClean="0"/>
              <a:t>To resolve this problem, let’s look at an analogy from the field of information retrieval, which defines two concepts: precision and recall.  Precision is the fraction of retrieved instances that are relevant, while recall is the fraction of relevant instances that are retrieved.</a:t>
            </a:r>
          </a:p>
          <a:p>
            <a:pPr lvl="0" algn="just"/>
            <a:endParaRPr lang="en" dirty="0" smtClean="0"/>
          </a:p>
          <a:p>
            <a:pPr lvl="0" algn="just"/>
            <a:r>
              <a:rPr lang="en" dirty="0" smtClean="0"/>
              <a:t>Translated into our setting, “retrieved instances” are analogous to the predicates that our algorithm reports as bug predictors, whereas relevant instances are analogous to the predicates that are the actual bug predictors.</a:t>
            </a:r>
          </a:p>
          <a:p>
            <a:pPr lvl="0" algn="just"/>
            <a:endParaRPr lang="en" dirty="0" smtClean="0"/>
          </a:p>
          <a:p>
            <a:pPr lvl="0" algn="just"/>
            <a:r>
              <a:rPr lang="en" dirty="0" smtClean="0"/>
              <a:t>Achieving high precision or high recall alone is trivial.  For instance, if we do not report any predicates as bug predictors, we trivially have high precision but low recall.  Likewise, if we report all predicates as bug predictors, we trivially have high recall but low precision.  Our goal is to report exactly those predicates which are actual bug predictors, which amounts to achieving both high precision and high recall.</a:t>
            </a:r>
          </a:p>
          <a:p>
            <a:pPr lvl="0" algn="just"/>
            <a:endParaRPr lang="en" dirty="0" smtClean="0"/>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51</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918529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8" name="Shape 658"/>
          <p:cNvSpPr txBox="1">
            <a:spLocks noGrp="1"/>
          </p:cNvSpPr>
          <p:nvPr>
            <p:ph type="body" idx="1"/>
          </p:nvPr>
        </p:nvSpPr>
        <p:spPr/>
        <p:txBody>
          <a:bodyPr/>
          <a:lstStyle/>
          <a:p>
            <a:pPr lvl="0" algn="just"/>
            <a:r>
              <a:rPr lang="en" dirty="0" smtClean="0"/>
              <a:t>Returning to our metrics, Increase(P) has high precision but low recall, whereas F(P), the number of failing runs in which P is true, has high recall but low precision.</a:t>
            </a:r>
          </a:p>
          <a:p>
            <a:pPr lvl="0" algn="just"/>
            <a:endParaRPr lang="en" dirty="0" smtClean="0"/>
          </a:p>
          <a:p>
            <a:pPr lvl="0" algn="just"/>
            <a:r>
              <a:rPr lang="en" dirty="0" smtClean="0"/>
              <a:t>The standard solution to achieve both high precision and high recall is to take the harmonic mean of these two metrics.  In other words, 2 upon the sum of the reciprocals of Increase(P) and F(P).</a:t>
            </a:r>
          </a:p>
          <a:p>
            <a:pPr lvl="0" algn="just"/>
            <a:endParaRPr lang="en" dirty="0" smtClean="0"/>
          </a:p>
          <a:p>
            <a:pPr lvl="0" algn="just"/>
            <a:r>
              <a:rPr lang="en" dirty="0" smtClean="0"/>
              <a:t>In this metric, predicates with high scores in both dimensions will have a harmonic mean close to 1, whereas having a low score in either dimension will greatly reduce the harmonic mean (and therefore, the ranking of the predicate).</a:t>
            </a:r>
          </a:p>
          <a:p>
            <a:pPr lvl="0" algn="just"/>
            <a:endParaRPr lang="en" dirty="0" smtClean="0"/>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52</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5249182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8" name="Shape 668"/>
          <p:cNvSpPr txBox="1">
            <a:spLocks noGrp="1"/>
          </p:cNvSpPr>
          <p:nvPr>
            <p:ph type="body" idx="1"/>
          </p:nvPr>
        </p:nvSpPr>
        <p:spPr/>
        <p:txBody>
          <a:bodyPr/>
          <a:lstStyle/>
          <a:p>
            <a:pPr lvl="0" algn="just"/>
            <a:r>
              <a:rPr lang="en" dirty="0" smtClean="0"/>
              <a:t>And, as you can see, using the harmonic mean works!</a:t>
            </a:r>
          </a:p>
          <a:p>
            <a:pPr lvl="0" algn="just"/>
            <a:endParaRPr lang="en-US" dirty="0" smtClean="0"/>
          </a:p>
          <a:p>
            <a:pPr lvl="0" algn="just"/>
            <a:r>
              <a:rPr lang="en" dirty="0" smtClean="0"/>
              <a:t>Using it as our ranking criterion in the revised algorithm leads to our top predicates having both a large number of failing runs and a large increase score (so the large increase score was likely not due to a low number of samples). </a:t>
            </a:r>
            <a:r>
              <a:rPr lang="en-US" dirty="0" smtClean="0"/>
              <a:t> </a:t>
            </a:r>
            <a:r>
              <a:rPr lang="en" dirty="0" smtClean="0"/>
              <a:t>This gives us an excellent place to start in our hunt for bugs.</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53</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390126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p:txBody>
          <a:bodyPr/>
          <a:lstStyle/>
          <a:p>
            <a:pPr lvl="0" algn="just"/>
            <a:r>
              <a:rPr lang="en" dirty="0" smtClean="0"/>
              <a:t>As we end this lesson, let’s take a moment to review the concepts you’ve learned.</a:t>
            </a:r>
          </a:p>
          <a:p>
            <a:pPr lvl="0" algn="just"/>
            <a:endParaRPr lang="en" dirty="0" smtClean="0"/>
          </a:p>
          <a:p>
            <a:pPr lvl="0" algn="just"/>
            <a:r>
              <a:rPr lang="en" dirty="0" smtClean="0"/>
              <a:t>The essential idea behind this lesson is that statistical debugging takes advantage of the multitude of users running live tests on software through their everyday use of the software, and we can take advantage of these tests to find and fix the bugs that most affect the users’ experience.</a:t>
            </a:r>
          </a:p>
          <a:p>
            <a:pPr lvl="0" algn="just"/>
            <a:endParaRPr lang="en" dirty="0" smtClean="0"/>
          </a:p>
          <a:p>
            <a:pPr lvl="0" algn="just"/>
            <a:r>
              <a:rPr lang="en" dirty="0" smtClean="0"/>
              <a:t>We saw how to model program behavior by observing predicates on the program’s state at given points in the program, and we used this model to abstract away much of the complexity of program state while maintaining sufficient information to locate sources of bugs.</a:t>
            </a:r>
          </a:p>
          <a:p>
            <a:pPr lvl="0" algn="just"/>
            <a:endParaRPr lang="en" dirty="0" smtClean="0"/>
          </a:p>
          <a:p>
            <a:pPr lvl="0" algn="just"/>
            <a:r>
              <a:rPr lang="en" dirty="0" smtClean="0"/>
              <a:t>We saw how to reduce the impact of these observations on users’ experience by using a sampling framework that amortizes the cost of randomly deciding whether or not to sample an observation; the errors caused by lost information in these samples are mitigated by the large number of users we collect reports from.</a:t>
            </a:r>
            <a:endParaRPr lang="en-US" dirty="0" smtClean="0"/>
          </a:p>
          <a:p>
            <a:pPr lvl="0" algn="just"/>
            <a:endParaRPr lang="en-US" dirty="0" smtClean="0"/>
          </a:p>
          <a:p>
            <a:pPr lvl="0" algn="just"/>
            <a:r>
              <a:rPr lang="en" dirty="0" smtClean="0"/>
              <a:t>We defined metrics to rank predicates’ importance to our debugging efforts. These metrics, such as Failure, Context, and Increase scores, give us different kinds of information about the relationship of predicates’ observed values to program success or failure.</a:t>
            </a:r>
          </a:p>
          <a:p>
            <a:pPr lvl="0" algn="just"/>
            <a:endParaRPr lang="en" dirty="0" smtClean="0"/>
          </a:p>
          <a:p>
            <a:pPr lvl="0" algn="just"/>
            <a:r>
              <a:rPr lang="en" dirty="0" smtClean="0"/>
              <a:t>Finally, we developed an algorithm to isolate bugs in such a way to prevent correlated predictors of common bugs from drowning out predictors of less common bugs.</a:t>
            </a:r>
          </a:p>
          <a:p>
            <a:pPr lvl="0" algn="just"/>
            <a:endParaRPr lang="en" dirty="0" smtClean="0"/>
          </a:p>
          <a:p>
            <a:pPr lvl="0" algn="just"/>
            <a:r>
              <a:rPr lang="en" dirty="0" smtClean="0"/>
              <a:t>We just touched on the basics of statistical debugging in this lesson.  If you’d like to learn more, an in-depth treatment of this topic can be found from the link in the instructor notes.</a:t>
            </a:r>
          </a:p>
          <a:p>
            <a:pPr lvl="0" algn="just"/>
            <a:endParaRPr lang="en" dirty="0" smtClean="0"/>
          </a:p>
          <a:p>
            <a:pPr lvl="0" algn="just"/>
            <a:r>
              <a:rPr lang="en" dirty="0" smtClean="0">
                <a:solidFill>
                  <a:srgbClr val="FF0000"/>
                </a:solidFill>
              </a:rPr>
              <a:t>[http://research.cs.wisc.edu/cbi/]</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54</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8786088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txBox="1">
            <a:spLocks noGrp="1"/>
          </p:cNvSpPr>
          <p:nvPr>
            <p:ph type="body" idx="1"/>
          </p:nvPr>
        </p:nvSpPr>
        <p:spPr/>
        <p:txBody>
          <a:bodyPr/>
          <a:lstStyle/>
          <a:p>
            <a:pPr lvl="0" algn="just"/>
            <a:r>
              <a:rPr lang="en-US" dirty="0" smtClean="0"/>
              <a:t>The key takeaway from this lesson, though, is that we can learn a lot from the actual executions of software by users.  These executions of the code are going to happen anyway, so we should capture some of that information!</a:t>
            </a:r>
          </a:p>
          <a:p>
            <a:pPr lvl="0" algn="just"/>
            <a:endParaRPr lang="en-US"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55</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739435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Shape 687"/>
          <p:cNvSpPr txBox="1">
            <a:spLocks noGrp="1"/>
          </p:cNvSpPr>
          <p:nvPr>
            <p:ph type="body" idx="1"/>
          </p:nvPr>
        </p:nvSpPr>
        <p:spPr/>
        <p:txBody>
          <a:bodyPr/>
          <a:lstStyle/>
          <a:p>
            <a:pPr lvl="0" algn="just"/>
            <a:r>
              <a:rPr lang="en" dirty="0" smtClean="0"/>
              <a:t>The common practice of sending crash reports after a failed execution is a step in the right direction, but stack traces have been shown to be useful for only about half the bugs that crop up in the lifetime of a piece of software.  And we fail to receive information about successful runs from crash reports.</a:t>
            </a:r>
          </a:p>
          <a:p>
            <a:pPr lvl="0" algn="just"/>
            <a:endParaRPr lang="en" dirty="0" smtClean="0"/>
          </a:p>
          <a:p>
            <a:pPr lvl="0" algn="just"/>
            <a:r>
              <a:rPr lang="en" dirty="0" smtClean="0"/>
              <a:t>However, this has been changing.  And, as time goes on, you’re quite likely to see many more dialogue boxes like this, asking you for permission to continuously monitor executions of the program.</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56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3458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20" name="Shape 120"/>
          <p:cNvSpPr txBox="1">
            <a:spLocks noGrp="1"/>
          </p:cNvSpPr>
          <p:nvPr>
            <p:ph type="body" idx="1"/>
          </p:nvPr>
        </p:nvSpPr>
        <p:spPr/>
        <p:txBody>
          <a:bodyPr/>
          <a:lstStyle/>
          <a:p>
            <a:pPr lvl="0" algn="just"/>
            <a:r>
              <a:rPr lang="en" dirty="0" smtClean="0"/>
              <a:t>Answering these two questions requires addressing considerable practical challenges.  Let’s look at each of these challenges one at a time.</a:t>
            </a:r>
          </a:p>
          <a:p>
            <a:pPr lvl="0" algn="just"/>
            <a:endParaRPr lang="en" dirty="0" smtClean="0"/>
          </a:p>
          <a:p>
            <a:pPr lvl="0" algn="just"/>
            <a:r>
              <a:rPr lang="en" dirty="0" smtClean="0"/>
              <a:t>First, the systems we are debugging are complex.</a:t>
            </a:r>
            <a:r>
              <a:rPr lang="en-US" dirty="0" smtClean="0"/>
              <a:t>  </a:t>
            </a:r>
            <a:r>
              <a:rPr lang="en" dirty="0" smtClean="0"/>
              <a:t>They are typically millions of lines of code.</a:t>
            </a:r>
            <a:r>
              <a:rPr lang="en-US" dirty="0" smtClean="0"/>
              <a:t>  </a:t>
            </a:r>
            <a:r>
              <a:rPr lang="en" dirty="0" smtClean="0"/>
              <a:t>They comprise many components, some of which we can monitor, but others that we cannot.</a:t>
            </a:r>
            <a:r>
              <a:rPr lang="en-US" dirty="0" smtClean="0"/>
              <a:t>  </a:t>
            </a:r>
            <a:r>
              <a:rPr lang="en" dirty="0" smtClean="0"/>
              <a:t>Additionally, the code may be executed across several threads that interact in complex and unexpected ways.</a:t>
            </a:r>
            <a:r>
              <a:rPr lang="en-US" dirty="0" smtClean="0"/>
              <a:t>  </a:t>
            </a:r>
            <a:r>
              <a:rPr lang="en" dirty="0" smtClean="0"/>
              <a:t>Despite these challenges, we must be able to collect data that helps us to efficiently determine which portions</a:t>
            </a:r>
            <a:r>
              <a:rPr lang="en-US" dirty="0" smtClean="0"/>
              <a:t> </a:t>
            </a:r>
            <a:r>
              <a:rPr lang="en" dirty="0" smtClean="0"/>
              <a:t>of the code and what elements of the program state are relevant to debugging.</a:t>
            </a:r>
          </a:p>
          <a:p>
            <a:pPr lvl="0" algn="just"/>
            <a:endParaRPr lang="en" dirty="0" smtClean="0"/>
          </a:p>
          <a:p>
            <a:pPr lvl="0" algn="just"/>
            <a:r>
              <a:rPr lang="en" dirty="0" smtClean="0"/>
              <a:t>Second, remote monitoring is constrained by a limited amount of disk space to store user data, for example</a:t>
            </a:r>
            <a:r>
              <a:rPr lang="en-US" dirty="0" smtClean="0"/>
              <a:t> </a:t>
            </a:r>
            <a:r>
              <a:rPr lang="en" dirty="0" smtClean="0"/>
              <a:t>in the case where we are monitoring an app on the users’ smartphone,</a:t>
            </a:r>
            <a:r>
              <a:rPr lang="en-US" dirty="0" smtClean="0"/>
              <a:t> </a:t>
            </a:r>
            <a:r>
              <a:rPr lang="en" dirty="0" smtClean="0"/>
              <a:t>as well as a limit on the bandwidth of the network</a:t>
            </a:r>
            <a:r>
              <a:rPr lang="en-US" dirty="0" smtClean="0"/>
              <a:t> </a:t>
            </a:r>
            <a:r>
              <a:rPr lang="en" dirty="0" smtClean="0"/>
              <a:t>through which users will need send their data, the power</a:t>
            </a:r>
            <a:r>
              <a:rPr lang="en-US" dirty="0" smtClean="0"/>
              <a:t> </a:t>
            </a:r>
            <a:r>
              <a:rPr lang="en" dirty="0" smtClean="0"/>
              <a:t>that is consumed while storing and sending the data, etc.</a:t>
            </a:r>
            <a:r>
              <a:rPr lang="en-US" dirty="0" smtClean="0"/>
              <a:t>  </a:t>
            </a:r>
            <a:r>
              <a:rPr lang="en" dirty="0" smtClean="0"/>
              <a:t>There might also be a cost to users for sending us lots of data over the network.</a:t>
            </a:r>
            <a:r>
              <a:rPr lang="en-US" dirty="0" smtClean="0"/>
              <a:t>  </a:t>
            </a:r>
            <a:r>
              <a:rPr lang="en" dirty="0" smtClean="0"/>
              <a:t>So we must be smart in deciding what data to store and transmit.</a:t>
            </a:r>
          </a:p>
          <a:p>
            <a:pPr lvl="0" algn="just"/>
            <a:endParaRPr lang="en" dirty="0" smtClean="0"/>
          </a:p>
          <a:p>
            <a:pPr lvl="0" algn="just"/>
            <a:r>
              <a:rPr lang="en" dirty="0" smtClean="0"/>
              <a:t>Finally, we must live with the fact that we will have incomplete information to analyze.</a:t>
            </a:r>
            <a:r>
              <a:rPr lang="en-US" dirty="0" smtClean="0"/>
              <a:t>  </a:t>
            </a:r>
            <a:r>
              <a:rPr lang="en" dirty="0" smtClean="0"/>
              <a:t>While it is possible in principle to store and send complete information about a program run,</a:t>
            </a:r>
            <a:r>
              <a:rPr lang="en-US" dirty="0" smtClean="0"/>
              <a:t> </a:t>
            </a:r>
            <a:r>
              <a:rPr lang="en" dirty="0" smtClean="0"/>
              <a:t>in practice this imposes severe performance overhead that makes the program unusable.</a:t>
            </a:r>
            <a:r>
              <a:rPr lang="en-US" dirty="0" smtClean="0"/>
              <a:t>  </a:t>
            </a:r>
            <a:r>
              <a:rPr lang="en" dirty="0" smtClean="0"/>
              <a:t>Another reason why we are limited to incomplete information is that we must safeguard users’ privacy and</a:t>
            </a:r>
            <a:r>
              <a:rPr lang="en-US" dirty="0" smtClean="0"/>
              <a:t> </a:t>
            </a:r>
            <a:r>
              <a:rPr lang="en" dirty="0" smtClean="0"/>
              <a:t>security, which may be compromised if we transmit information over the network that includes</a:t>
            </a:r>
            <a:r>
              <a:rPr lang="en-US" dirty="0" smtClean="0"/>
              <a:t> </a:t>
            </a:r>
            <a:r>
              <a:rPr lang="en" dirty="0" smtClean="0"/>
              <a:t>sensitive data, such as passwords or credit card information.</a:t>
            </a:r>
          </a:p>
        </p:txBody>
      </p:sp>
      <p:sp>
        <p:nvSpPr>
          <p:cNvPr id="2" name="Slide Number Placeholder 1"/>
          <p:cNvSpPr>
            <a:spLocks noGrp="1"/>
          </p:cNvSpPr>
          <p:nvPr>
            <p:ph type="sldNum" sz="quarter" idx="10"/>
          </p:nvPr>
        </p:nvSpPr>
        <p:spPr/>
        <p:txBody>
          <a:bodyPr/>
          <a:lstStyle/>
          <a:p>
            <a:fld id="{9DBD901D-10E0-9D41-ACCA-BB0159EDC194}" type="slidenum">
              <a:rPr lang="en-US" smtClean="0"/>
              <a:pPr/>
              <a:t>6</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091987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1" name="Shape 141"/>
          <p:cNvSpPr txBox="1">
            <a:spLocks noGrp="1"/>
          </p:cNvSpPr>
          <p:nvPr>
            <p:ph type="body" idx="1"/>
          </p:nvPr>
        </p:nvSpPr>
        <p:spPr/>
        <p:txBody>
          <a:bodyPr/>
          <a:lstStyle/>
          <a:p>
            <a:pPr lvl="0" algn="just"/>
            <a:r>
              <a:rPr lang="en" dirty="0" smtClean="0"/>
              <a:t>The strategy we will use to overcome these challenges consists of three steps.</a:t>
            </a:r>
          </a:p>
          <a:p>
            <a:pPr lvl="0" algn="just"/>
            <a:endParaRPr lang="en" dirty="0" smtClean="0"/>
          </a:p>
          <a:p>
            <a:pPr lvl="0" algn="just"/>
            <a:r>
              <a:rPr lang="en" dirty="0" smtClean="0"/>
              <a:t>In the first step, we will guess behaviors that are potentially interesting.</a:t>
            </a:r>
            <a:r>
              <a:rPr lang="en-US" dirty="0" smtClean="0"/>
              <a:t>  </a:t>
            </a:r>
            <a:r>
              <a:rPr lang="en" dirty="0" smtClean="0"/>
              <a:t>A behavior is interesting for our purpose if it points us to a bug in the program being deployed.</a:t>
            </a:r>
            <a:r>
              <a:rPr lang="en-US" dirty="0" smtClean="0"/>
              <a:t>  </a:t>
            </a:r>
            <a:r>
              <a:rPr lang="en" dirty="0" smtClean="0"/>
              <a:t>If we knew exactly which behaviors are interesting, there would be nothing left to do.</a:t>
            </a:r>
            <a:r>
              <a:rPr lang="en-US" dirty="0" smtClean="0"/>
              <a:t>  </a:t>
            </a:r>
            <a:r>
              <a:rPr lang="en" dirty="0" smtClean="0"/>
              <a:t>The point is that we do not know exactly which behaviors are interesting. </a:t>
            </a:r>
            <a:r>
              <a:rPr lang="en-US" dirty="0" smtClean="0"/>
              <a:t> </a:t>
            </a:r>
            <a:r>
              <a:rPr lang="en" dirty="0" smtClean="0"/>
              <a:t>Therefore, we are going to start by guessing a large number of potentially interesting behaviors.</a:t>
            </a:r>
            <a:r>
              <a:rPr lang="en-US" dirty="0" smtClean="0"/>
              <a:t>  </a:t>
            </a:r>
            <a:r>
              <a:rPr lang="en" dirty="0" smtClean="0"/>
              <a:t>We will achieve this by compile-time instrumentation of the program before deploying it.</a:t>
            </a:r>
            <a:r>
              <a:rPr lang="en-US" dirty="0" smtClean="0"/>
              <a:t>  </a:t>
            </a:r>
            <a:r>
              <a:rPr lang="en" dirty="0" smtClean="0"/>
              <a:t>Instrumentation is the process of modifying the program’s source code or binary code with probes to monitor the potentially interesting behaviors.</a:t>
            </a:r>
          </a:p>
          <a:p>
            <a:pPr lvl="0" algn="just"/>
            <a:endParaRPr lang="en" dirty="0" smtClean="0"/>
          </a:p>
          <a:p>
            <a:pPr lvl="0" algn="just"/>
            <a:r>
              <a:rPr lang="en" dirty="0" smtClean="0"/>
              <a:t>In the second step, we will collect a sparse and fair subset of observations of these behaviors.</a:t>
            </a:r>
            <a:r>
              <a:rPr lang="en-US" dirty="0" smtClean="0"/>
              <a:t>  </a:t>
            </a:r>
            <a:r>
              <a:rPr lang="en" dirty="0" smtClean="0"/>
              <a:t>We will design a generic framework for sampling whether or not to observe some aspect of the program’s state so that we do not overwhelm</a:t>
            </a:r>
            <a:r>
              <a:rPr lang="en-US" dirty="0" smtClean="0"/>
              <a:t> </a:t>
            </a:r>
            <a:r>
              <a:rPr lang="en" dirty="0" smtClean="0"/>
              <a:t>the users’ devices by storing and sending large amounts of data.</a:t>
            </a:r>
            <a:r>
              <a:rPr lang="en-US" dirty="0" smtClean="0"/>
              <a:t>  </a:t>
            </a:r>
            <a:r>
              <a:rPr lang="en" dirty="0" smtClean="0"/>
              <a:t>The user’s report will then consist of a vector of these observations</a:t>
            </a:r>
            <a:r>
              <a:rPr lang="en-US" dirty="0" smtClean="0"/>
              <a:t> </a:t>
            </a:r>
            <a:r>
              <a:rPr lang="en" dirty="0" smtClean="0"/>
              <a:t>compressed to a very simple representation, called a feedback profile,</a:t>
            </a:r>
            <a:r>
              <a:rPr lang="en-US" dirty="0" smtClean="0"/>
              <a:t> </a:t>
            </a:r>
            <a:r>
              <a:rPr lang="en" dirty="0" smtClean="0"/>
              <a:t>plus a bit indicating whether the user’s run ended in success or failure, called the outcome label.</a:t>
            </a:r>
            <a:r>
              <a:rPr lang="en-US" dirty="0" smtClean="0"/>
              <a:t>  </a:t>
            </a:r>
            <a:r>
              <a:rPr lang="en" dirty="0" smtClean="0"/>
              <a:t>This will be the entirety of the data we receive in the user report.</a:t>
            </a:r>
            <a:br>
              <a:rPr lang="en" dirty="0" smtClean="0"/>
            </a:br>
            <a:endParaRPr lang="en" dirty="0" smtClean="0"/>
          </a:p>
          <a:p>
            <a:pPr lvl="0" algn="just"/>
            <a:r>
              <a:rPr lang="en" dirty="0" smtClean="0"/>
              <a:t>In the third and final step, we will analyze the collected data to find differences</a:t>
            </a:r>
            <a:r>
              <a:rPr lang="en-US" dirty="0" smtClean="0"/>
              <a:t> </a:t>
            </a:r>
            <a:r>
              <a:rPr lang="en" dirty="0" smtClean="0"/>
              <a:t>between behaviors of successful runs versus failing runs</a:t>
            </a:r>
            <a:r>
              <a:rPr lang="en-US" dirty="0" smtClean="0"/>
              <a:t> </a:t>
            </a:r>
            <a:r>
              <a:rPr lang="en" dirty="0" smtClean="0"/>
              <a:t>that help localize the causes of the failing runs.</a:t>
            </a:r>
            <a:r>
              <a:rPr lang="en-US" dirty="0" smtClean="0"/>
              <a:t>  </a:t>
            </a:r>
            <a:r>
              <a:rPr lang="en" dirty="0" smtClean="0"/>
              <a:t>This is the step that gives the approach the name “statistical debugging”.</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7</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32265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8" name="Shape 148"/>
          <p:cNvSpPr txBox="1">
            <a:spLocks noGrp="1"/>
          </p:cNvSpPr>
          <p:nvPr>
            <p:ph type="body" idx="1"/>
          </p:nvPr>
        </p:nvSpPr>
        <p:spPr/>
        <p:txBody>
          <a:bodyPr/>
          <a:lstStyle/>
          <a:p>
            <a:pPr lvl="0" algn="just"/>
            <a:r>
              <a:rPr lang="en" dirty="0" smtClean="0"/>
              <a:t>Here is the overall architecture of the approach we just outlined.</a:t>
            </a:r>
            <a:endParaRPr lang="en-US" dirty="0" smtClean="0"/>
          </a:p>
          <a:p>
            <a:pPr lvl="0" algn="just"/>
            <a:endParaRPr lang="en-US" dirty="0"/>
          </a:p>
          <a:p>
            <a:pPr lvl="0" algn="just"/>
            <a:r>
              <a:rPr lang="en" dirty="0" smtClean="0"/>
              <a:t>The source code of the program, after being written by the developer, is instrumented with statements to monitor behaviors that we have guessed are potentially interesting.</a:t>
            </a:r>
          </a:p>
          <a:p>
            <a:pPr lvl="0" algn="just"/>
            <a:endParaRPr lang="en-US" dirty="0" smtClean="0"/>
          </a:p>
          <a:p>
            <a:pPr lvl="0" algn="just"/>
            <a:r>
              <a:rPr lang="en" dirty="0" smtClean="0"/>
              <a:t>For reasons we just outlined, such as performance overhead and network limits, we will not collect these behaviors in every run.</a:t>
            </a:r>
            <a:r>
              <a:rPr lang="en-US" dirty="0" smtClean="0"/>
              <a:t>  </a:t>
            </a:r>
            <a:r>
              <a:rPr lang="en" dirty="0" smtClean="0"/>
              <a:t>To allow skipping behaviors in a fair and efficient manner, the sampler injects code that at run time will probabilistically decide which behaviors to collect.</a:t>
            </a:r>
          </a:p>
          <a:p>
            <a:pPr lvl="0" algn="just"/>
            <a:endParaRPr lang="en-US" dirty="0" smtClean="0"/>
          </a:p>
          <a:p>
            <a:pPr lvl="0" algn="just"/>
            <a:r>
              <a:rPr lang="en" dirty="0" smtClean="0"/>
              <a:t>The instrumented code is then compiled and deployed to the user base.</a:t>
            </a:r>
            <a:r>
              <a:rPr lang="en-US" dirty="0" smtClean="0"/>
              <a:t>  </a:t>
            </a:r>
            <a:r>
              <a:rPr lang="en" dirty="0" smtClean="0"/>
              <a:t>During user runs of the program, behavior feedback profiles are created along with bits indicating the success or failure outcome of the run, and these profiles are transmitted back to the developer’s database.</a:t>
            </a:r>
            <a:endParaRPr lang="en-US" dirty="0"/>
          </a:p>
          <a:p>
            <a:pPr lvl="0" algn="just"/>
            <a:endParaRPr lang="en-US" dirty="0" smtClean="0"/>
          </a:p>
          <a:p>
            <a:pPr lvl="0" algn="just"/>
            <a:r>
              <a:rPr lang="en" dirty="0" smtClean="0"/>
              <a:t>The developer can then perform statistical analysis on this data to determine which bugs are the most important and what their likely causes are.</a:t>
            </a:r>
          </a:p>
          <a:p>
            <a:pPr lvl="0" algn="just"/>
            <a:endParaRPr lang="en-US" dirty="0" smtClean="0"/>
          </a:p>
          <a:p>
            <a:pPr lvl="0" algn="just"/>
            <a:r>
              <a:rPr lang="en" dirty="0" smtClean="0"/>
              <a:t>Notice that, unlike the other program analysis techniques in this course, this approach does not require a formal specification in order to find bugs: users merely need to indicate whether their run succeeded or failed.</a:t>
            </a:r>
            <a:r>
              <a:rPr lang="en-US" dirty="0" smtClean="0"/>
              <a:t>  </a:t>
            </a:r>
            <a:r>
              <a:rPr lang="en" dirty="0" smtClean="0"/>
              <a:t>Such an indication can even come automatically instead of from the user.  For instance, if the run violates an assertion or suffers a segmentation fault, the run can automatically be labeled as a failing run.</a:t>
            </a:r>
            <a:r>
              <a:rPr lang="en-US" dirty="0" smtClean="0"/>
              <a:t>  </a:t>
            </a:r>
            <a:r>
              <a:rPr lang="en" dirty="0" smtClean="0"/>
              <a:t>As another example, if a run produces an output that the user deems incorrect, the user can simply label the run as failing.</a:t>
            </a:r>
          </a:p>
          <a:p>
            <a:pPr lvl="0" algn="just"/>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8</a:t>
            </a:fld>
            <a:endParaRPr lang="en-US"/>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45000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2" name="Shape 192"/>
          <p:cNvSpPr txBox="1">
            <a:spLocks noGrp="1"/>
          </p:cNvSpPr>
          <p:nvPr>
            <p:ph type="body" idx="1"/>
          </p:nvPr>
        </p:nvSpPr>
        <p:spPr/>
        <p:txBody>
          <a:bodyPr/>
          <a:lstStyle/>
          <a:p>
            <a:pPr lvl="0" algn="just"/>
            <a:r>
              <a:rPr lang="en" dirty="0" smtClean="0"/>
              <a:t>Let’s start moving into the first step of the process, deciding which program behaviors we will observe and collect from users.</a:t>
            </a:r>
          </a:p>
          <a:p>
            <a:pPr lvl="0" algn="just"/>
            <a:endParaRPr lang="en" dirty="0" smtClean="0"/>
          </a:p>
          <a:p>
            <a:pPr lvl="0" algn="just"/>
            <a:r>
              <a:rPr lang="en" dirty="0" smtClean="0"/>
              <a:t>Our model for an interesting behavior will be a boolean predicate that is either true or false based on the program’s state at a given point in the program.</a:t>
            </a:r>
          </a:p>
          <a:p>
            <a:pPr lvl="0" algn="just"/>
            <a:endParaRPr lang="en" dirty="0" smtClean="0"/>
          </a:p>
          <a:p>
            <a:pPr lvl="0" algn="just"/>
            <a:r>
              <a:rPr lang="en" dirty="0" smtClean="0"/>
              <a:t>An observation of such a behavior thus consists of an observation of whether the corresponding predicate is true or false.  We will instrument the program to observe each such predicate and record their truth values for reporting later.  The question remains, however: which predicates should we choose to observe?</a:t>
            </a:r>
            <a:endParaRPr lang="en" dirty="0"/>
          </a:p>
        </p:txBody>
      </p:sp>
      <p:sp>
        <p:nvSpPr>
          <p:cNvPr id="2" name="Slide Number Placeholder 1"/>
          <p:cNvSpPr>
            <a:spLocks noGrp="1"/>
          </p:cNvSpPr>
          <p:nvPr>
            <p:ph type="sldNum" sz="quarter" idx="10"/>
          </p:nvPr>
        </p:nvSpPr>
        <p:spPr/>
        <p:txBody>
          <a:bodyPr/>
          <a:lstStyle/>
          <a:p>
            <a:fld id="{9DBD901D-10E0-9D41-ACCA-BB0159EDC194}" type="slidenum">
              <a:rPr lang="en-US" smtClean="0"/>
              <a:pPr/>
              <a:t>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8186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6"/>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7EE17B-1B61-B14B-94A9-5F56C60E8FED}" type="datetimeFigureOut">
              <a:rPr lang="en-US" smtClean="0"/>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333" smtClean="0">
                <a:solidFill>
                  <a:schemeClr val="dk2"/>
                </a:solidFill>
              </a:rPr>
              <a:pPr/>
              <a:t>‹#›</a:t>
            </a:fld>
            <a:endParaRPr lang="en" sz="1333">
              <a:solidFill>
                <a:schemeClr val="dk2"/>
              </a:solidFill>
            </a:endParaRPr>
          </a:p>
        </p:txBody>
      </p:sp>
    </p:spTree>
    <p:extLst>
      <p:ext uri="{BB962C8B-B14F-4D97-AF65-F5344CB8AC3E}">
        <p14:creationId xmlns:p14="http://schemas.microsoft.com/office/powerpoint/2010/main" val="6786765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 sz="1600" smtClean="0">
                <a:solidFill>
                  <a:srgbClr val="888888"/>
                </a:solidFill>
                <a:latin typeface="Calibri"/>
                <a:ea typeface="Calibri"/>
                <a:cs typeface="Calibri"/>
                <a:sym typeface="Calibri"/>
              </a:rPr>
              <a:pPr>
                <a:buSzPct val="25000"/>
              </a:pPr>
              <a:t>‹#›</a:t>
            </a:fld>
            <a:endParaRPr lang="en" sz="1600">
              <a:solidFill>
                <a:srgbClr val="888888"/>
              </a:solidFill>
              <a:latin typeface="Calibri"/>
              <a:ea typeface="Calibri"/>
              <a:cs typeface="Calibri"/>
              <a:sym typeface="Calibri"/>
            </a:endParaRPr>
          </a:p>
        </p:txBody>
      </p:sp>
      <p:cxnSp>
        <p:nvCxnSpPr>
          <p:cNvPr id="8" name="Straight Connector 7"/>
          <p:cNvCxnSpPr/>
          <p:nvPr/>
        </p:nvCxnSpPr>
        <p:spPr>
          <a:xfrm>
            <a:off x="457200" y="1153039"/>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033670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EE17B-1B61-B14B-94A9-5F56C60E8FED}" type="datetimeFigureOut">
              <a:rPr lang="en-US" smtClean="0"/>
              <a:t>12/29/16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 sz="1333" smtClean="0">
                <a:solidFill>
                  <a:schemeClr val="dk2"/>
                </a:solidFill>
              </a:rPr>
              <a:pPr/>
              <a:t>‹#›</a:t>
            </a:fld>
            <a:endParaRPr lang="en" sz="1333">
              <a:solidFill>
                <a:schemeClr val="dk2"/>
              </a:solidFill>
            </a:endParaRPr>
          </a:p>
        </p:txBody>
      </p:sp>
    </p:spTree>
    <p:extLst>
      <p:ext uri="{BB962C8B-B14F-4D97-AF65-F5344CB8AC3E}">
        <p14:creationId xmlns:p14="http://schemas.microsoft.com/office/powerpoint/2010/main" val="200260936"/>
      </p:ext>
    </p:extLst>
  </p:cSld>
  <p:clrMap bg1="lt1" tx1="dk1" bg2="lt2" tx2="dk2" accent1="accent1" accent2="accent2" accent3="accent3" accent4="accent4" accent5="accent5" accent6="accent6" hlink="hlink" folHlink="folHlink"/>
  <p:sldLayoutIdLst>
    <p:sldLayoutId id="2147483673" r:id="rId1"/>
    <p:sldLayoutId id="2147483674" r:id="rId2"/>
  </p:sldLayoutIdLst>
  <p:hf sldNum="0"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609600" y="1366211"/>
            <a:ext cx="10363200" cy="14700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25000"/>
            </a:pPr>
            <a:r>
              <a:rPr lang="en" dirty="0">
                <a:sym typeface="Shadows Into Light"/>
              </a:rPr>
              <a:t>Statistical Debugging</a:t>
            </a:r>
          </a:p>
        </p:txBody>
      </p:sp>
      <p:sp>
        <p:nvSpPr>
          <p:cNvPr id="87" name="Shape 87"/>
          <p:cNvSpPr txBox="1">
            <a:spLocks noGrp="1"/>
          </p:cNvSpPr>
          <p:nvPr>
            <p:ph type="subTitle" idx="1"/>
          </p:nvPr>
        </p:nvSpPr>
        <p:spPr>
          <a:xfrm>
            <a:off x="-4405" y="3763165"/>
            <a:ext cx="9288399" cy="2372800"/>
          </a:xfrm>
          <a:prstGeom prst="rect">
            <a:avLst/>
          </a:prstGeom>
          <a:noFill/>
          <a:ln>
            <a:noFill/>
          </a:ln>
        </p:spPr>
        <p:txBody>
          <a:bodyPr vert="horz" lIns="121900" tIns="60933" rIns="121900" bIns="60933" rtlCol="0" anchor="t" anchorCtr="0">
            <a:noAutofit/>
          </a:bodyPr>
          <a:lstStyle/>
          <a:p>
            <a:pPr>
              <a:spcBef>
                <a:spcPts val="0"/>
              </a:spcBef>
              <a:buClr>
                <a:schemeClr val="dk1"/>
              </a:buClr>
              <a:buSzPct val="25000"/>
            </a:pPr>
            <a:r>
              <a:rPr lang="en" dirty="0" smtClean="0">
                <a:sym typeface="Shadows Into Light"/>
              </a:rPr>
              <a:t>CS </a:t>
            </a:r>
            <a:r>
              <a:rPr lang="en" dirty="0">
                <a:sym typeface="Shadows Into Light"/>
              </a:rPr>
              <a:t>6340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Branches Are Interesting</a:t>
            </a:r>
          </a:p>
        </p:txBody>
      </p:sp>
      <p:sp>
        <p:nvSpPr>
          <p:cNvPr id="203" name="Shape 203"/>
          <p:cNvSpPr txBox="1">
            <a:spLocks noGrp="1"/>
          </p:cNvSpPr>
          <p:nvPr>
            <p:ph idx="1"/>
          </p:nvPr>
        </p:nvSpPr>
        <p:spPr>
          <a:prstGeom prst="rect">
            <a:avLst/>
          </a:prstGeom>
          <a:solidFill>
            <a:srgbClr val="FFFFFF"/>
          </a:solidFill>
          <a:ln>
            <a:noFill/>
          </a:ln>
        </p:spPr>
        <p:txBody>
          <a:bodyPr vert="horz" lIns="121900" tIns="60933" rIns="121900" bIns="60933" rtlCol="0" anchor="t" anchorCtr="0">
            <a:noAutofit/>
          </a:bodyPr>
          <a:lstStyle/>
          <a:p>
            <a:pPr marL="0" indent="0">
              <a:lnSpc>
                <a:spcPct val="115000"/>
              </a:lnSpc>
              <a:spcBef>
                <a:spcPts val="787"/>
              </a:spcBef>
              <a:buNone/>
            </a:pPr>
            <a:r>
              <a:rPr lang="en" sz="2800" dirty="0">
                <a:solidFill>
                  <a:schemeClr val="accent3"/>
                </a:solidFill>
                <a:latin typeface="Consolas" charset="0"/>
                <a:ea typeface="Consolas" charset="0"/>
                <a:cs typeface="Consolas" charset="0"/>
                <a:sym typeface="Consolas"/>
              </a:rPr>
              <a:t>++branch_17[p!=0];</a:t>
            </a:r>
          </a:p>
          <a:p>
            <a:pPr marL="0" indent="0">
              <a:lnSpc>
                <a:spcPct val="115000"/>
              </a:lnSpc>
              <a:spcBef>
                <a:spcPts val="787"/>
              </a:spcBef>
              <a:buNone/>
            </a:pPr>
            <a:r>
              <a:rPr lang="en" sz="2800" dirty="0">
                <a:latin typeface="Consolas" charset="0"/>
                <a:ea typeface="Consolas" charset="0"/>
                <a:cs typeface="Consolas" charset="0"/>
                <a:sym typeface="Consolas"/>
              </a:rPr>
              <a:t>if (p)	…</a:t>
            </a:r>
          </a:p>
          <a:p>
            <a:pPr marL="0" indent="0">
              <a:lnSpc>
                <a:spcPct val="115000"/>
              </a:lnSpc>
              <a:spcBef>
                <a:spcPts val="787"/>
              </a:spcBef>
              <a:buNone/>
            </a:pPr>
            <a:r>
              <a:rPr lang="en" sz="2800" dirty="0">
                <a:latin typeface="Consolas" charset="0"/>
                <a:ea typeface="Consolas" charset="0"/>
                <a:cs typeface="Consolas" charset="0"/>
                <a:sym typeface="Consolas"/>
              </a:rPr>
              <a:t>else		…</a:t>
            </a:r>
          </a:p>
          <a:p>
            <a:pPr marL="0" indent="0">
              <a:lnSpc>
                <a:spcPct val="115000"/>
              </a:lnSpc>
              <a:spcBef>
                <a:spcPts val="787"/>
              </a:spcBef>
              <a:buNone/>
            </a:pPr>
            <a:endParaRPr sz="2800" dirty="0">
              <a:latin typeface="Consolas" charset="0"/>
              <a:ea typeface="Consolas" charset="0"/>
              <a:cs typeface="Consolas" charset="0"/>
              <a:sym typeface="Consolas"/>
            </a:endParaRPr>
          </a:p>
          <a:p>
            <a:pPr marL="0" indent="0">
              <a:lnSpc>
                <a:spcPct val="115000"/>
              </a:lnSpc>
              <a:spcBef>
                <a:spcPts val="787"/>
              </a:spcBef>
              <a:buNone/>
            </a:pPr>
            <a:endParaRPr sz="2800" dirty="0">
              <a:latin typeface="Consolas" charset="0"/>
              <a:ea typeface="Consolas" charset="0"/>
              <a:cs typeface="Consolas" charset="0"/>
              <a:sym typeface="Shadows Into Light"/>
            </a:endParaRPr>
          </a:p>
          <a:p>
            <a:pPr marL="0" indent="0">
              <a:lnSpc>
                <a:spcPct val="115000"/>
              </a:lnSpc>
              <a:spcBef>
                <a:spcPts val="787"/>
              </a:spcBef>
              <a:buNone/>
            </a:pPr>
            <a:endParaRPr sz="2800" dirty="0">
              <a:latin typeface="Consolas" charset="0"/>
              <a:ea typeface="Consolas" charset="0"/>
              <a:cs typeface="Consolas" charset="0"/>
              <a:sym typeface="Consolas"/>
            </a:endParaRPr>
          </a:p>
        </p:txBody>
      </p:sp>
      <p:sp>
        <p:nvSpPr>
          <p:cNvPr id="204" name="Shape 204"/>
          <p:cNvSpPr txBox="1"/>
          <p:nvPr/>
        </p:nvSpPr>
        <p:spPr>
          <a:xfrm flipH="1">
            <a:off x="6725660" y="4229033"/>
            <a:ext cx="1771199" cy="662000"/>
          </a:xfrm>
          <a:prstGeom prst="rect">
            <a:avLst/>
          </a:prstGeom>
          <a:noFill/>
          <a:ln w="9525" cap="flat" cmpd="sng">
            <a:solidFill>
              <a:srgbClr val="0000FF"/>
            </a:solidFill>
            <a:prstDash val="solid"/>
            <a:round/>
            <a:headEnd type="none" w="med" len="med"/>
            <a:tailEnd type="none" w="med" len="med"/>
          </a:ln>
        </p:spPr>
        <p:txBody>
          <a:bodyPr lIns="121900" tIns="121900" rIns="121900" bIns="121900" anchor="t" anchorCtr="0">
            <a:noAutofit/>
          </a:bodyPr>
          <a:lstStyle/>
          <a:p>
            <a:pPr algn="ctr"/>
            <a:r>
              <a:rPr lang="en" sz="2800" b="1" dirty="0">
                <a:solidFill>
                  <a:schemeClr val="tx1"/>
                </a:solidFill>
                <a:latin typeface="Consolas"/>
                <a:ea typeface="Consolas"/>
                <a:cs typeface="Consolas"/>
                <a:sym typeface="Consolas"/>
              </a:rPr>
              <a:t>63</a:t>
            </a:r>
          </a:p>
        </p:txBody>
      </p:sp>
      <p:sp>
        <p:nvSpPr>
          <p:cNvPr id="205" name="Shape 205"/>
          <p:cNvSpPr txBox="1"/>
          <p:nvPr/>
        </p:nvSpPr>
        <p:spPr>
          <a:xfrm>
            <a:off x="4709941" y="4184248"/>
            <a:ext cx="2006720" cy="751569"/>
          </a:xfrm>
          <a:prstGeom prst="rect">
            <a:avLst/>
          </a:prstGeom>
          <a:noFill/>
          <a:ln>
            <a:noFill/>
          </a:ln>
        </p:spPr>
        <p:txBody>
          <a:bodyPr lIns="121900" tIns="121900" rIns="121900" bIns="121900" anchor="ctr" anchorCtr="0">
            <a:noAutofit/>
          </a:bodyPr>
          <a:lstStyle/>
          <a:p>
            <a:pPr algn="ctr">
              <a:spcBef>
                <a:spcPts val="787"/>
              </a:spcBef>
            </a:pPr>
            <a:r>
              <a:rPr lang="en" sz="2800">
                <a:solidFill>
                  <a:schemeClr val="tx1"/>
                </a:solidFill>
                <a:latin typeface="Consolas"/>
                <a:ea typeface="Consolas"/>
                <a:cs typeface="Consolas"/>
                <a:sym typeface="Consolas"/>
              </a:rPr>
              <a:t>p </a:t>
            </a:r>
            <a:r>
              <a:rPr lang="en-US" sz="2800" dirty="0" smtClean="0">
                <a:solidFill>
                  <a:schemeClr val="tx1"/>
                </a:solidFill>
                <a:latin typeface="Consolas"/>
                <a:ea typeface="Consolas"/>
                <a:cs typeface="Consolas"/>
                <a:sym typeface="Consolas"/>
              </a:rPr>
              <a:t>=</a:t>
            </a:r>
            <a:r>
              <a:rPr lang="en" sz="2800" dirty="0" smtClean="0">
                <a:solidFill>
                  <a:schemeClr val="tx1"/>
                </a:solidFill>
                <a:latin typeface="Consolas"/>
                <a:ea typeface="Consolas"/>
                <a:cs typeface="Consolas"/>
                <a:sym typeface="Consolas"/>
              </a:rPr>
              <a:t>= </a:t>
            </a:r>
            <a:r>
              <a:rPr lang="en" sz="2800" dirty="0">
                <a:solidFill>
                  <a:schemeClr val="tx1"/>
                </a:solidFill>
                <a:latin typeface="Consolas"/>
                <a:ea typeface="Consolas"/>
                <a:cs typeface="Consolas"/>
                <a:sym typeface="Consolas"/>
              </a:rPr>
              <a:t>0</a:t>
            </a:r>
          </a:p>
        </p:txBody>
      </p:sp>
      <p:sp>
        <p:nvSpPr>
          <p:cNvPr id="206" name="Shape 206"/>
          <p:cNvSpPr txBox="1"/>
          <p:nvPr/>
        </p:nvSpPr>
        <p:spPr>
          <a:xfrm flipH="1">
            <a:off x="6725660" y="4895155"/>
            <a:ext cx="1771199" cy="662000"/>
          </a:xfrm>
          <a:prstGeom prst="rect">
            <a:avLst/>
          </a:prstGeom>
          <a:noFill/>
          <a:ln w="9525" cap="flat" cmpd="sng">
            <a:solidFill>
              <a:srgbClr val="0000FF"/>
            </a:solidFill>
            <a:prstDash val="solid"/>
            <a:round/>
            <a:headEnd type="none" w="med" len="med"/>
            <a:tailEnd type="none" w="med" len="med"/>
          </a:ln>
        </p:spPr>
        <p:txBody>
          <a:bodyPr lIns="121900" tIns="121900" rIns="121900" bIns="121900" anchor="t" anchorCtr="0">
            <a:noAutofit/>
          </a:bodyPr>
          <a:lstStyle/>
          <a:p>
            <a:pPr algn="ctr"/>
            <a:r>
              <a:rPr lang="en" sz="2800" b="1">
                <a:solidFill>
                  <a:schemeClr val="tx1"/>
                </a:solidFill>
                <a:latin typeface="Consolas"/>
                <a:ea typeface="Consolas"/>
                <a:cs typeface="Consolas"/>
                <a:sym typeface="Consolas"/>
              </a:rPr>
              <a:t>0</a:t>
            </a:r>
          </a:p>
        </p:txBody>
      </p:sp>
      <p:sp>
        <p:nvSpPr>
          <p:cNvPr id="207" name="Shape 207"/>
          <p:cNvSpPr txBox="1"/>
          <p:nvPr/>
        </p:nvSpPr>
        <p:spPr>
          <a:xfrm>
            <a:off x="6567101" y="3396100"/>
            <a:ext cx="2551599" cy="828800"/>
          </a:xfrm>
          <a:prstGeom prst="rect">
            <a:avLst/>
          </a:prstGeom>
          <a:noFill/>
          <a:ln>
            <a:noFill/>
          </a:ln>
        </p:spPr>
        <p:txBody>
          <a:bodyPr lIns="121900" tIns="121900" rIns="121900" bIns="121900" anchor="ctr" anchorCtr="0">
            <a:noAutofit/>
          </a:bodyPr>
          <a:lstStyle/>
          <a:p>
            <a:pPr>
              <a:lnSpc>
                <a:spcPct val="115000"/>
              </a:lnSpc>
              <a:spcBef>
                <a:spcPts val="787"/>
              </a:spcBef>
            </a:pPr>
            <a:r>
              <a:rPr lang="en" sz="2800" dirty="0">
                <a:solidFill>
                  <a:schemeClr val="accent3"/>
                </a:solidFill>
                <a:latin typeface="Consolas"/>
                <a:ea typeface="Consolas"/>
                <a:cs typeface="Consolas"/>
                <a:sym typeface="Consolas"/>
              </a:rPr>
              <a:t>branch_17:</a:t>
            </a:r>
          </a:p>
        </p:txBody>
      </p:sp>
      <p:sp>
        <p:nvSpPr>
          <p:cNvPr id="208" name="Shape 208"/>
          <p:cNvSpPr txBox="1"/>
          <p:nvPr/>
        </p:nvSpPr>
        <p:spPr>
          <a:xfrm>
            <a:off x="1617392" y="4069567"/>
            <a:ext cx="3047600" cy="1563599"/>
          </a:xfrm>
          <a:prstGeom prst="rect">
            <a:avLst/>
          </a:prstGeom>
          <a:noFill/>
          <a:ln>
            <a:noFill/>
          </a:ln>
        </p:spPr>
        <p:txBody>
          <a:bodyPr lIns="121900" tIns="121900" rIns="121900" bIns="121900" anchor="ctr" anchorCtr="0">
            <a:noAutofit/>
          </a:bodyPr>
          <a:lstStyle/>
          <a:p>
            <a:pPr algn="ctr">
              <a:lnSpc>
                <a:spcPct val="115000"/>
              </a:lnSpc>
              <a:spcBef>
                <a:spcPts val="787"/>
              </a:spcBef>
            </a:pPr>
            <a:r>
              <a:rPr lang="en" sz="2800" dirty="0">
                <a:solidFill>
                  <a:schemeClr val="tx1"/>
                </a:solidFill>
                <a:latin typeface="+mn-lt"/>
                <a:ea typeface="Calibri Regular" charset="0"/>
                <a:cs typeface="Calibri Regular" charset="0"/>
                <a:sym typeface="Shadows Into Light"/>
              </a:rPr>
              <a:t>Track predicates:</a:t>
            </a:r>
          </a:p>
        </p:txBody>
      </p:sp>
      <p:sp>
        <p:nvSpPr>
          <p:cNvPr id="9" name="Shape 205"/>
          <p:cNvSpPr txBox="1"/>
          <p:nvPr/>
        </p:nvSpPr>
        <p:spPr>
          <a:xfrm>
            <a:off x="4709941" y="4850370"/>
            <a:ext cx="2006720" cy="751569"/>
          </a:xfrm>
          <a:prstGeom prst="rect">
            <a:avLst/>
          </a:prstGeom>
          <a:noFill/>
          <a:ln>
            <a:noFill/>
          </a:ln>
        </p:spPr>
        <p:txBody>
          <a:bodyPr lIns="121900" tIns="121900" rIns="121900" bIns="121900" anchor="ctr" anchorCtr="0">
            <a:noAutofit/>
          </a:bodyPr>
          <a:lstStyle/>
          <a:p>
            <a:pPr algn="ctr">
              <a:spcBef>
                <a:spcPts val="787"/>
              </a:spcBef>
            </a:pPr>
            <a:r>
              <a:rPr lang="en" sz="2800">
                <a:solidFill>
                  <a:schemeClr val="tx1"/>
                </a:solidFill>
                <a:latin typeface="Consolas"/>
                <a:ea typeface="Consolas"/>
                <a:cs typeface="Consolas"/>
                <a:sym typeface="Consolas"/>
              </a:rPr>
              <a:t>p != 0</a:t>
            </a:r>
            <a:endParaRPr lang="en" sz="2800" dirty="0">
              <a:solidFill>
                <a:schemeClr val="tx1"/>
              </a:solidFill>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205" grpId="0"/>
      <p:bldP spid="206" grpId="0" animBg="1"/>
      <p:bldP spid="207" grpId="0"/>
      <p:bldP spid="20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Return Values Are Interesting</a:t>
            </a:r>
          </a:p>
        </p:txBody>
      </p:sp>
      <p:sp>
        <p:nvSpPr>
          <p:cNvPr id="215" name="Shape 215"/>
          <p:cNvSpPr txBox="1">
            <a:spLocks noGrp="1"/>
          </p:cNvSpPr>
          <p:nvPr>
            <p:ph idx="1"/>
          </p:nvPr>
        </p:nvSpPr>
        <p:spPr>
          <a:prstGeom prst="rect">
            <a:avLst/>
          </a:prstGeom>
          <a:solidFill>
            <a:srgbClr val="FFFFFF"/>
          </a:solidFill>
          <a:ln>
            <a:noFill/>
          </a:ln>
        </p:spPr>
        <p:txBody>
          <a:bodyPr vert="horz" lIns="121900" tIns="60933" rIns="121900" bIns="60933" rtlCol="0" anchor="t" anchorCtr="0">
            <a:noAutofit/>
          </a:bodyPr>
          <a:lstStyle/>
          <a:p>
            <a:pPr marL="0" indent="0">
              <a:lnSpc>
                <a:spcPct val="115000"/>
              </a:lnSpc>
              <a:spcBef>
                <a:spcPts val="787"/>
              </a:spcBef>
              <a:buNone/>
            </a:pPr>
            <a:r>
              <a:rPr lang="en" sz="2800" dirty="0">
                <a:latin typeface="Consolas" charset="0"/>
                <a:ea typeface="Consolas" charset="0"/>
                <a:cs typeface="Consolas" charset="0"/>
                <a:sym typeface="Consolas"/>
              </a:rPr>
              <a:t>n = </a:t>
            </a:r>
            <a:r>
              <a:rPr lang="en" sz="2800" dirty="0" err="1">
                <a:latin typeface="Consolas" charset="0"/>
                <a:ea typeface="Consolas" charset="0"/>
                <a:cs typeface="Consolas" charset="0"/>
                <a:sym typeface="Consolas"/>
              </a:rPr>
              <a:t>fopen</a:t>
            </a:r>
            <a:r>
              <a:rPr lang="en" sz="2800" dirty="0">
                <a:latin typeface="Consolas" charset="0"/>
                <a:ea typeface="Consolas" charset="0"/>
                <a:cs typeface="Consolas" charset="0"/>
                <a:sym typeface="Consolas"/>
              </a:rPr>
              <a:t>(...);</a:t>
            </a:r>
          </a:p>
          <a:p>
            <a:pPr marL="0" indent="-93131">
              <a:lnSpc>
                <a:spcPct val="115000"/>
              </a:lnSpc>
              <a:spcBef>
                <a:spcPts val="787"/>
              </a:spcBef>
              <a:buClr>
                <a:schemeClr val="dk1"/>
              </a:buClr>
              <a:buSzPct val="45833"/>
              <a:buNone/>
            </a:pPr>
            <a:r>
              <a:rPr lang="en" sz="2800" dirty="0">
                <a:solidFill>
                  <a:schemeClr val="accent3"/>
                </a:solidFill>
                <a:latin typeface="Consolas" charset="0"/>
                <a:ea typeface="Consolas" charset="0"/>
                <a:cs typeface="Consolas" charset="0"/>
                <a:sym typeface="Consolas"/>
              </a:rPr>
              <a:t>++call_41[(n==0)+(n&gt;=0)];</a:t>
            </a:r>
          </a:p>
          <a:p>
            <a:pPr marL="0" indent="0">
              <a:lnSpc>
                <a:spcPct val="115000"/>
              </a:lnSpc>
              <a:spcBef>
                <a:spcPts val="787"/>
              </a:spcBef>
              <a:buNone/>
            </a:pPr>
            <a:r>
              <a:rPr lang="en" sz="2800" dirty="0">
                <a:latin typeface="Consolas" charset="0"/>
                <a:ea typeface="Consolas" charset="0"/>
                <a:cs typeface="Consolas" charset="0"/>
                <a:sym typeface="Shadows Into Light"/>
              </a:rPr>
              <a:t/>
            </a:r>
            <a:br>
              <a:rPr lang="en" sz="2800" dirty="0">
                <a:latin typeface="Consolas" charset="0"/>
                <a:ea typeface="Consolas" charset="0"/>
                <a:cs typeface="Consolas" charset="0"/>
                <a:sym typeface="Shadows Into Light"/>
              </a:rPr>
            </a:br>
            <a:endParaRPr lang="en" sz="2800" dirty="0">
              <a:latin typeface="Consolas" charset="0"/>
              <a:ea typeface="Consolas" charset="0"/>
              <a:cs typeface="Consolas" charset="0"/>
              <a:sym typeface="Shadows Into Light"/>
            </a:endParaRPr>
          </a:p>
        </p:txBody>
      </p:sp>
      <p:sp>
        <p:nvSpPr>
          <p:cNvPr id="216" name="Shape 216"/>
          <p:cNvSpPr txBox="1"/>
          <p:nvPr/>
        </p:nvSpPr>
        <p:spPr>
          <a:xfrm flipH="1">
            <a:off x="6725662" y="3917753"/>
            <a:ext cx="1501199" cy="662000"/>
          </a:xfrm>
          <a:prstGeom prst="rect">
            <a:avLst/>
          </a:prstGeom>
          <a:noFill/>
          <a:ln w="9525" cap="flat" cmpd="sng">
            <a:solidFill>
              <a:srgbClr val="0000FF"/>
            </a:solidFill>
            <a:prstDash val="solid"/>
            <a:round/>
            <a:headEnd type="none" w="med" len="med"/>
            <a:tailEnd type="none" w="med" len="med"/>
          </a:ln>
        </p:spPr>
        <p:txBody>
          <a:bodyPr lIns="121900" tIns="121900" rIns="121900" bIns="121900" anchor="t" anchorCtr="0">
            <a:noAutofit/>
          </a:bodyPr>
          <a:lstStyle/>
          <a:p>
            <a:pPr algn="ctr"/>
            <a:r>
              <a:rPr lang="en" sz="1867" b="1">
                <a:solidFill>
                  <a:schemeClr val="tx1"/>
                </a:solidFill>
              </a:rPr>
              <a:t>  23</a:t>
            </a:r>
          </a:p>
        </p:txBody>
      </p:sp>
      <p:sp>
        <p:nvSpPr>
          <p:cNvPr id="217" name="Shape 217"/>
          <p:cNvSpPr txBox="1"/>
          <p:nvPr/>
        </p:nvSpPr>
        <p:spPr>
          <a:xfrm>
            <a:off x="6398337" y="2964760"/>
            <a:ext cx="2198400" cy="828800"/>
          </a:xfrm>
          <a:prstGeom prst="rect">
            <a:avLst/>
          </a:prstGeom>
          <a:noFill/>
          <a:ln>
            <a:noFill/>
          </a:ln>
        </p:spPr>
        <p:txBody>
          <a:bodyPr lIns="121900" tIns="121900" rIns="121900" bIns="121900" anchor="ctr" anchorCtr="0">
            <a:noAutofit/>
          </a:bodyPr>
          <a:lstStyle/>
          <a:p>
            <a:pPr algn="ctr">
              <a:lnSpc>
                <a:spcPct val="115000"/>
              </a:lnSpc>
              <a:spcBef>
                <a:spcPts val="787"/>
              </a:spcBef>
            </a:pPr>
            <a:r>
              <a:rPr lang="en" sz="2800" dirty="0">
                <a:solidFill>
                  <a:schemeClr val="accent3"/>
                </a:solidFill>
                <a:latin typeface="Consolas"/>
                <a:ea typeface="Consolas"/>
                <a:cs typeface="Consolas"/>
                <a:sym typeface="Consolas"/>
              </a:rPr>
              <a:t>call_41:</a:t>
            </a:r>
          </a:p>
        </p:txBody>
      </p:sp>
      <p:sp>
        <p:nvSpPr>
          <p:cNvPr id="218" name="Shape 218"/>
          <p:cNvSpPr txBox="1"/>
          <p:nvPr/>
        </p:nvSpPr>
        <p:spPr>
          <a:xfrm>
            <a:off x="4472336" y="3362906"/>
            <a:ext cx="2543600" cy="3071199"/>
          </a:xfrm>
          <a:prstGeom prst="rect">
            <a:avLst/>
          </a:prstGeom>
          <a:noFill/>
          <a:ln>
            <a:noFill/>
          </a:ln>
        </p:spPr>
        <p:txBody>
          <a:bodyPr lIns="121900" tIns="121900" rIns="121900" bIns="121900" anchor="ctr" anchorCtr="0">
            <a:noAutofit/>
          </a:bodyPr>
          <a:lstStyle/>
          <a:p>
            <a:pPr algn="ctr">
              <a:lnSpc>
                <a:spcPct val="115000"/>
              </a:lnSpc>
              <a:spcBef>
                <a:spcPts val="787"/>
              </a:spcBef>
            </a:pPr>
            <a:r>
              <a:rPr lang="en" sz="3200" dirty="0">
                <a:solidFill>
                  <a:schemeClr val="tx1"/>
                </a:solidFill>
                <a:latin typeface="Consolas"/>
                <a:ea typeface="Consolas"/>
                <a:cs typeface="Consolas"/>
                <a:sym typeface="Consolas"/>
              </a:rPr>
              <a:t>n  &lt; 0</a:t>
            </a:r>
            <a:br>
              <a:rPr lang="en" sz="3200" dirty="0">
                <a:solidFill>
                  <a:schemeClr val="tx1"/>
                </a:solidFill>
                <a:latin typeface="Consolas"/>
                <a:ea typeface="Consolas"/>
                <a:cs typeface="Consolas"/>
                <a:sym typeface="Consolas"/>
              </a:rPr>
            </a:br>
            <a:r>
              <a:rPr lang="en" sz="800" dirty="0">
                <a:solidFill>
                  <a:schemeClr val="tx1"/>
                </a:solidFill>
                <a:latin typeface="Consolas"/>
                <a:ea typeface="Consolas"/>
                <a:cs typeface="Consolas"/>
                <a:sym typeface="Consolas"/>
              </a:rPr>
              <a:t/>
            </a:r>
            <a:br>
              <a:rPr lang="en" sz="800" dirty="0">
                <a:solidFill>
                  <a:schemeClr val="tx1"/>
                </a:solidFill>
                <a:latin typeface="Consolas"/>
                <a:ea typeface="Consolas"/>
                <a:cs typeface="Consolas"/>
                <a:sym typeface="Consolas"/>
              </a:rPr>
            </a:br>
            <a:r>
              <a:rPr lang="en" sz="3200" dirty="0">
                <a:solidFill>
                  <a:schemeClr val="tx1"/>
                </a:solidFill>
                <a:latin typeface="Consolas"/>
                <a:ea typeface="Consolas"/>
                <a:cs typeface="Consolas"/>
                <a:sym typeface="Consolas"/>
              </a:rPr>
              <a:t>n  &gt; 0</a:t>
            </a:r>
            <a:br>
              <a:rPr lang="en" sz="3200" dirty="0">
                <a:solidFill>
                  <a:schemeClr val="tx1"/>
                </a:solidFill>
                <a:latin typeface="Consolas"/>
                <a:ea typeface="Consolas"/>
                <a:cs typeface="Consolas"/>
                <a:sym typeface="Consolas"/>
              </a:rPr>
            </a:br>
            <a:r>
              <a:rPr lang="en" sz="800" dirty="0">
                <a:solidFill>
                  <a:schemeClr val="tx1"/>
                </a:solidFill>
                <a:latin typeface="Calibri Regular" charset="0"/>
                <a:ea typeface="Calibri Regular" charset="0"/>
                <a:cs typeface="Calibri Regular" charset="0"/>
                <a:sym typeface="Shadows Into Light"/>
              </a:rPr>
              <a:t/>
            </a:r>
            <a:br>
              <a:rPr lang="en" sz="800" dirty="0">
                <a:solidFill>
                  <a:schemeClr val="tx1"/>
                </a:solidFill>
                <a:latin typeface="Calibri Regular" charset="0"/>
                <a:ea typeface="Calibri Regular" charset="0"/>
                <a:cs typeface="Calibri Regular" charset="0"/>
                <a:sym typeface="Shadows Into Light"/>
              </a:rPr>
            </a:br>
            <a:r>
              <a:rPr lang="en" sz="3200" dirty="0">
                <a:solidFill>
                  <a:schemeClr val="tx1"/>
                </a:solidFill>
                <a:latin typeface="Consolas"/>
                <a:ea typeface="Consolas"/>
                <a:cs typeface="Consolas"/>
                <a:sym typeface="Consolas"/>
              </a:rPr>
              <a:t>n == 0 </a:t>
            </a:r>
          </a:p>
        </p:txBody>
      </p:sp>
      <p:sp>
        <p:nvSpPr>
          <p:cNvPr id="219" name="Shape 219"/>
          <p:cNvSpPr txBox="1"/>
          <p:nvPr/>
        </p:nvSpPr>
        <p:spPr>
          <a:xfrm>
            <a:off x="1617394" y="4063087"/>
            <a:ext cx="3047600" cy="1563599"/>
          </a:xfrm>
          <a:prstGeom prst="rect">
            <a:avLst/>
          </a:prstGeom>
          <a:noFill/>
          <a:ln>
            <a:noFill/>
          </a:ln>
        </p:spPr>
        <p:txBody>
          <a:bodyPr lIns="121900" tIns="121900" rIns="121900" bIns="121900" anchor="ctr" anchorCtr="0">
            <a:noAutofit/>
          </a:bodyPr>
          <a:lstStyle/>
          <a:p>
            <a:pPr algn="ctr">
              <a:lnSpc>
                <a:spcPct val="115000"/>
              </a:lnSpc>
              <a:spcBef>
                <a:spcPts val="787"/>
              </a:spcBef>
            </a:pPr>
            <a:r>
              <a:rPr lang="en" sz="2800" dirty="0" smtClean="0">
                <a:solidFill>
                  <a:schemeClr val="tx1"/>
                </a:solidFill>
                <a:latin typeface="+mn-lt"/>
                <a:ea typeface="Calibri Regular" charset="0"/>
                <a:cs typeface="Calibri Regular" charset="0"/>
                <a:sym typeface="Shadows Into Light"/>
              </a:rPr>
              <a:t>Track predicates:</a:t>
            </a:r>
            <a:endParaRPr lang="en" sz="2800" dirty="0">
              <a:solidFill>
                <a:schemeClr val="tx1"/>
              </a:solidFill>
              <a:latin typeface="+mn-lt"/>
              <a:ea typeface="Calibri Regular" charset="0"/>
              <a:cs typeface="Calibri Regular" charset="0"/>
              <a:sym typeface="Shadows Into Light"/>
            </a:endParaRPr>
          </a:p>
        </p:txBody>
      </p:sp>
      <p:sp>
        <p:nvSpPr>
          <p:cNvPr id="220" name="Shape 220"/>
          <p:cNvSpPr txBox="1"/>
          <p:nvPr/>
        </p:nvSpPr>
        <p:spPr>
          <a:xfrm flipH="1">
            <a:off x="6725662" y="4583872"/>
            <a:ext cx="1501199" cy="662000"/>
          </a:xfrm>
          <a:prstGeom prst="rect">
            <a:avLst/>
          </a:prstGeom>
          <a:noFill/>
          <a:ln w="9525" cap="flat" cmpd="sng">
            <a:solidFill>
              <a:srgbClr val="0000FF"/>
            </a:solidFill>
            <a:prstDash val="solid"/>
            <a:round/>
            <a:headEnd type="none" w="med" len="med"/>
            <a:tailEnd type="none" w="med" len="med"/>
          </a:ln>
        </p:spPr>
        <p:txBody>
          <a:bodyPr lIns="121900" tIns="121900" rIns="121900" bIns="121900" anchor="t" anchorCtr="0">
            <a:noAutofit/>
          </a:bodyPr>
          <a:lstStyle/>
          <a:p>
            <a:pPr algn="ctr"/>
            <a:r>
              <a:rPr lang="en" sz="1867" b="1">
                <a:solidFill>
                  <a:schemeClr val="tx1"/>
                </a:solidFill>
              </a:rPr>
              <a:t>  0</a:t>
            </a:r>
          </a:p>
        </p:txBody>
      </p:sp>
      <p:sp>
        <p:nvSpPr>
          <p:cNvPr id="221" name="Shape 221"/>
          <p:cNvSpPr txBox="1"/>
          <p:nvPr/>
        </p:nvSpPr>
        <p:spPr>
          <a:xfrm flipH="1">
            <a:off x="6725662" y="5245855"/>
            <a:ext cx="1501199" cy="662000"/>
          </a:xfrm>
          <a:prstGeom prst="rect">
            <a:avLst/>
          </a:prstGeom>
          <a:noFill/>
          <a:ln w="9525" cap="flat" cmpd="sng">
            <a:solidFill>
              <a:srgbClr val="0000FF"/>
            </a:solidFill>
            <a:prstDash val="solid"/>
            <a:round/>
            <a:headEnd type="none" w="med" len="med"/>
            <a:tailEnd type="none" w="med" len="med"/>
          </a:ln>
        </p:spPr>
        <p:txBody>
          <a:bodyPr lIns="121900" tIns="121900" rIns="121900" bIns="121900" anchor="t" anchorCtr="0">
            <a:noAutofit/>
          </a:bodyPr>
          <a:lstStyle/>
          <a:p>
            <a:pPr algn="ctr"/>
            <a:r>
              <a:rPr lang="en" sz="1867" b="1">
                <a:solidFill>
                  <a:schemeClr val="tx1"/>
                </a:solidFill>
              </a:rPr>
              <a:t>  90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animBg="1"/>
      <p:bldP spid="217" grpId="0"/>
      <p:bldP spid="218" grpId="0"/>
      <p:bldP spid="219" grpId="0"/>
      <p:bldP spid="220" grpId="0" animBg="1"/>
      <p:bldP spid="2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What Other Behaviors Are Interesting?</a:t>
            </a:r>
          </a:p>
        </p:txBody>
      </p:sp>
      <p:sp>
        <p:nvSpPr>
          <p:cNvPr id="228" name="Shape 228"/>
          <p:cNvSpPr txBox="1">
            <a:spLocks noGrp="1"/>
          </p:cNvSpPr>
          <p:nvPr>
            <p:ph idx="1"/>
          </p:nvPr>
        </p:nvSpPr>
        <p:spPr>
          <a:xfrm>
            <a:off x="298176" y="1600201"/>
            <a:ext cx="8488017" cy="4525963"/>
          </a:xfrm>
          <a:prstGeom prst="rect">
            <a:avLst/>
          </a:prstGeom>
          <a:solidFill>
            <a:srgbClr val="FFFFFF"/>
          </a:solidFill>
          <a:ln>
            <a:noFill/>
          </a:ln>
        </p:spPr>
        <p:txBody>
          <a:bodyPr vert="horz" lIns="121900" tIns="60933" rIns="121900" bIns="60933" rtlCol="0" anchor="t" anchorCtr="0">
            <a:noAutofit/>
          </a:bodyPr>
          <a:lstStyle/>
          <a:p>
            <a:pPr marL="558798" indent="-457200">
              <a:lnSpc>
                <a:spcPct val="115000"/>
              </a:lnSpc>
              <a:spcBef>
                <a:spcPts val="787"/>
              </a:spcBef>
              <a:buSzPct val="100000"/>
            </a:pPr>
            <a:r>
              <a:rPr lang="en" dirty="0">
                <a:sym typeface="Shadows Into Light"/>
              </a:rPr>
              <a:t>Depends on the problem you wish to solve!</a:t>
            </a:r>
          </a:p>
          <a:p>
            <a:pPr marL="0" indent="0">
              <a:lnSpc>
                <a:spcPct val="115000"/>
              </a:lnSpc>
              <a:spcBef>
                <a:spcPts val="787"/>
              </a:spcBef>
              <a:buNone/>
            </a:pPr>
            <a:endParaRPr sz="2000" dirty="0">
              <a:sym typeface="Shadows Into Light"/>
            </a:endParaRPr>
          </a:p>
          <a:p>
            <a:pPr marL="609585" indent="-507987">
              <a:lnSpc>
                <a:spcPct val="115000"/>
              </a:lnSpc>
              <a:spcBef>
                <a:spcPts val="787"/>
              </a:spcBef>
              <a:buSzPct val="100000"/>
              <a:buFont typeface="Shadows Into Light"/>
            </a:pPr>
            <a:r>
              <a:rPr lang="en" dirty="0" smtClean="0">
                <a:sym typeface="Shadows Into Light"/>
              </a:rPr>
              <a:t>Examples:</a:t>
            </a:r>
            <a:endParaRPr lang="en-US" dirty="0" smtClean="0">
              <a:sym typeface="Shadows Into Light"/>
            </a:endParaRPr>
          </a:p>
          <a:p>
            <a:pPr marL="1009626" lvl="1" indent="-507987">
              <a:lnSpc>
                <a:spcPct val="115000"/>
              </a:lnSpc>
              <a:spcBef>
                <a:spcPts val="787"/>
              </a:spcBef>
              <a:buSzPct val="100000"/>
              <a:buFont typeface="Shadows Into Light"/>
            </a:pPr>
            <a:r>
              <a:rPr lang="en" dirty="0" smtClean="0">
                <a:sym typeface="Shadows Into Light"/>
              </a:rPr>
              <a:t>Number </a:t>
            </a:r>
            <a:r>
              <a:rPr lang="en" dirty="0">
                <a:sym typeface="Shadows Into Light"/>
              </a:rPr>
              <a:t>of times each loop </a:t>
            </a:r>
            <a:r>
              <a:rPr lang="en" dirty="0" smtClean="0">
                <a:sym typeface="Shadows Into Light"/>
              </a:rPr>
              <a:t>runs</a:t>
            </a:r>
            <a:endParaRPr lang="en-US" dirty="0" smtClean="0">
              <a:sym typeface="Shadows Into Light"/>
            </a:endParaRPr>
          </a:p>
          <a:p>
            <a:pPr marL="1009626" lvl="1" indent="-507987">
              <a:lnSpc>
                <a:spcPct val="115000"/>
              </a:lnSpc>
              <a:spcBef>
                <a:spcPts val="787"/>
              </a:spcBef>
              <a:buSzPct val="100000"/>
              <a:buFont typeface="Shadows Into Light"/>
            </a:pPr>
            <a:r>
              <a:rPr lang="en" dirty="0" smtClean="0">
                <a:sym typeface="Shadows Into Light"/>
              </a:rPr>
              <a:t>Scalar </a:t>
            </a:r>
            <a:r>
              <a:rPr lang="en" dirty="0">
                <a:sym typeface="Shadows Into Light"/>
              </a:rPr>
              <a:t>relationships between </a:t>
            </a:r>
            <a:r>
              <a:rPr lang="en" dirty="0" smtClean="0">
                <a:sym typeface="Shadows Into Light"/>
              </a:rPr>
              <a:t>variables</a:t>
            </a:r>
            <a:r>
              <a:rPr lang="en-US" dirty="0">
                <a:sym typeface="Shadows Into Light"/>
              </a:rPr>
              <a:t/>
            </a:r>
            <a:br>
              <a:rPr lang="en-US" dirty="0">
                <a:sym typeface="Shadows Into Light"/>
              </a:rPr>
            </a:br>
            <a:r>
              <a:rPr lang="en" dirty="0" smtClean="0">
                <a:sym typeface="Shadows Into Light"/>
              </a:rPr>
              <a:t>(</a:t>
            </a:r>
            <a:r>
              <a:rPr lang="en" dirty="0">
                <a:sym typeface="Shadows Into Light"/>
              </a:rPr>
              <a:t>e.g. </a:t>
            </a:r>
            <a:r>
              <a:rPr lang="en" sz="2400" dirty="0" err="1">
                <a:solidFill>
                  <a:schemeClr val="accent3"/>
                </a:solidFill>
                <a:latin typeface="Consolas" charset="0"/>
                <a:ea typeface="Consolas" charset="0"/>
                <a:cs typeface="Consolas" charset="0"/>
                <a:sym typeface="Consolas"/>
              </a:rPr>
              <a:t>i</a:t>
            </a:r>
            <a:r>
              <a:rPr lang="en" sz="2400" dirty="0">
                <a:solidFill>
                  <a:schemeClr val="accent3"/>
                </a:solidFill>
                <a:latin typeface="Consolas" charset="0"/>
                <a:ea typeface="Consolas" charset="0"/>
                <a:cs typeface="Consolas" charset="0"/>
                <a:sym typeface="Consolas"/>
              </a:rPr>
              <a:t> &lt; j</a:t>
            </a:r>
            <a:r>
              <a:rPr lang="en" dirty="0">
                <a:latin typeface="Consolas" charset="0"/>
                <a:ea typeface="Consolas" charset="0"/>
                <a:cs typeface="Consolas" charset="0"/>
                <a:sym typeface="Shadows Into Light"/>
              </a:rPr>
              <a:t>,</a:t>
            </a:r>
            <a:r>
              <a:rPr lang="en" dirty="0">
                <a:solidFill>
                  <a:schemeClr val="accent3"/>
                </a:solidFill>
                <a:latin typeface="Consolas" charset="0"/>
                <a:ea typeface="Consolas" charset="0"/>
                <a:cs typeface="Consolas" charset="0"/>
                <a:sym typeface="Consolas"/>
              </a:rPr>
              <a:t> </a:t>
            </a:r>
            <a:r>
              <a:rPr lang="en" sz="2400" dirty="0" err="1">
                <a:solidFill>
                  <a:schemeClr val="accent3"/>
                </a:solidFill>
                <a:latin typeface="Consolas" charset="0"/>
                <a:ea typeface="Consolas" charset="0"/>
                <a:cs typeface="Consolas" charset="0"/>
                <a:sym typeface="Consolas"/>
              </a:rPr>
              <a:t>i</a:t>
            </a:r>
            <a:r>
              <a:rPr lang="en" sz="2400" dirty="0">
                <a:solidFill>
                  <a:schemeClr val="accent3"/>
                </a:solidFill>
                <a:latin typeface="Consolas" charset="0"/>
                <a:ea typeface="Consolas" charset="0"/>
                <a:cs typeface="Consolas" charset="0"/>
                <a:sym typeface="Consolas"/>
              </a:rPr>
              <a:t> &gt; </a:t>
            </a:r>
            <a:r>
              <a:rPr lang="en" sz="2400" dirty="0" smtClean="0">
                <a:solidFill>
                  <a:schemeClr val="accent3"/>
                </a:solidFill>
                <a:latin typeface="Consolas" charset="0"/>
                <a:ea typeface="Consolas" charset="0"/>
                <a:cs typeface="Consolas" charset="0"/>
                <a:sym typeface="Consolas"/>
              </a:rPr>
              <a:t>42</a:t>
            </a:r>
            <a:r>
              <a:rPr lang="en" dirty="0" smtClean="0">
                <a:sym typeface="Shadows Into Light"/>
              </a:rPr>
              <a:t>)</a:t>
            </a:r>
            <a:endParaRPr lang="en-US" dirty="0" smtClean="0">
              <a:sym typeface="Shadows Into Light"/>
            </a:endParaRPr>
          </a:p>
          <a:p>
            <a:pPr marL="1009626" lvl="1" indent="-507987">
              <a:lnSpc>
                <a:spcPct val="115000"/>
              </a:lnSpc>
              <a:spcBef>
                <a:spcPts val="787"/>
              </a:spcBef>
              <a:buSzPct val="100000"/>
              <a:buFont typeface="Shadows Into Light"/>
            </a:pPr>
            <a:r>
              <a:rPr lang="en" dirty="0" smtClean="0">
                <a:sym typeface="Shadows Into Light"/>
              </a:rPr>
              <a:t>Pointer </a:t>
            </a:r>
            <a:r>
              <a:rPr lang="en" dirty="0">
                <a:sym typeface="Shadows Into Light"/>
              </a:rPr>
              <a:t>relationships (e.g. </a:t>
            </a:r>
            <a:r>
              <a:rPr lang="en" sz="2400" dirty="0">
                <a:solidFill>
                  <a:schemeClr val="accent3"/>
                </a:solidFill>
                <a:latin typeface="Consolas" charset="0"/>
                <a:ea typeface="Consolas" charset="0"/>
                <a:cs typeface="Consolas" charset="0"/>
                <a:sym typeface="Consolas"/>
              </a:rPr>
              <a:t>p == q</a:t>
            </a:r>
            <a:r>
              <a:rPr lang="en" dirty="0">
                <a:latin typeface="Consolas" charset="0"/>
                <a:ea typeface="Consolas" charset="0"/>
                <a:cs typeface="Consolas" charset="0"/>
                <a:sym typeface="Shadows Into Light"/>
              </a:rPr>
              <a:t>,</a:t>
            </a:r>
            <a:r>
              <a:rPr lang="en" dirty="0">
                <a:solidFill>
                  <a:schemeClr val="accent3"/>
                </a:solidFill>
                <a:latin typeface="Consolas" charset="0"/>
                <a:ea typeface="Consolas" charset="0"/>
                <a:cs typeface="Consolas" charset="0"/>
                <a:sym typeface="Consolas"/>
              </a:rPr>
              <a:t> </a:t>
            </a:r>
            <a:r>
              <a:rPr lang="en" sz="2400" dirty="0" smtClean="0">
                <a:solidFill>
                  <a:schemeClr val="accent3"/>
                </a:solidFill>
                <a:latin typeface="Consolas" charset="0"/>
                <a:ea typeface="Consolas" charset="0"/>
                <a:cs typeface="Consolas" charset="0"/>
                <a:sym typeface="Consolas"/>
              </a:rPr>
              <a:t>p</a:t>
            </a:r>
            <a:r>
              <a:rPr lang="en-US" sz="2400" dirty="0" smtClean="0">
                <a:solidFill>
                  <a:schemeClr val="accent3"/>
                </a:solidFill>
                <a:latin typeface="Consolas" charset="0"/>
                <a:ea typeface="Consolas" charset="0"/>
                <a:cs typeface="Consolas" charset="0"/>
                <a:sym typeface="Consolas"/>
              </a:rPr>
              <a:t> </a:t>
            </a:r>
            <a:r>
              <a:rPr lang="en" sz="2400" dirty="0" smtClean="0">
                <a:solidFill>
                  <a:schemeClr val="accent3"/>
                </a:solidFill>
                <a:latin typeface="Consolas" charset="0"/>
                <a:ea typeface="Consolas" charset="0"/>
                <a:cs typeface="Consolas" charset="0"/>
                <a:sym typeface="Consolas"/>
              </a:rPr>
              <a:t>!= </a:t>
            </a:r>
            <a:r>
              <a:rPr lang="en" sz="2400" dirty="0">
                <a:solidFill>
                  <a:schemeClr val="accent3"/>
                </a:solidFill>
                <a:latin typeface="Consolas" charset="0"/>
                <a:ea typeface="Consolas" charset="0"/>
                <a:cs typeface="Consolas" charset="0"/>
                <a:sym typeface="Consolas"/>
              </a:rPr>
              <a:t>null</a:t>
            </a:r>
            <a:r>
              <a:rPr lang="en" dirty="0">
                <a:sym typeface="Shadows Into Light"/>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Identify the Predicates</a:t>
            </a:r>
          </a:p>
        </p:txBody>
      </p:sp>
      <p:sp>
        <p:nvSpPr>
          <p:cNvPr id="5" name="Content Placeholder 4"/>
          <p:cNvSpPr>
            <a:spLocks noGrp="1"/>
          </p:cNvSpPr>
          <p:nvPr>
            <p:ph idx="1"/>
          </p:nvPr>
        </p:nvSpPr>
        <p:spPr/>
        <p:txBody>
          <a:bodyPr>
            <a:normAutofit/>
          </a:bodyPr>
          <a:lstStyle/>
          <a:p>
            <a:pPr marL="0" indent="0">
              <a:buNone/>
            </a:pPr>
            <a:r>
              <a:rPr lang="en" sz="2800" dirty="0">
                <a:solidFill>
                  <a:schemeClr val="dk1"/>
                </a:solidFill>
                <a:ea typeface="Calibri Regular" charset="0"/>
                <a:cs typeface="Calibri Regular" charset="0"/>
                <a:sym typeface="Shadows Into Light"/>
              </a:rPr>
              <a:t>List all predicates tracked for this program, assuming </a:t>
            </a:r>
            <a:r>
              <a:rPr lang="en" sz="2800" dirty="0" smtClean="0">
                <a:solidFill>
                  <a:schemeClr val="dk1"/>
                </a:solidFill>
                <a:ea typeface="Calibri Regular" charset="0"/>
                <a:cs typeface="Calibri Regular" charset="0"/>
                <a:sym typeface="Shadows Into Light"/>
              </a:rPr>
              <a:t>only</a:t>
            </a:r>
            <a:r>
              <a:rPr lang="en-US" sz="2800" dirty="0" smtClean="0">
                <a:solidFill>
                  <a:schemeClr val="dk1"/>
                </a:solidFill>
                <a:ea typeface="Calibri Regular" charset="0"/>
                <a:cs typeface="Calibri Regular" charset="0"/>
                <a:sym typeface="Shadows Into Light"/>
              </a:rPr>
              <a:t> </a:t>
            </a:r>
            <a:r>
              <a:rPr lang="en" sz="2800" dirty="0" smtClean="0">
                <a:solidFill>
                  <a:schemeClr val="dk1"/>
                </a:solidFill>
                <a:ea typeface="Calibri Regular" charset="0"/>
                <a:cs typeface="Calibri Regular" charset="0"/>
                <a:sym typeface="Shadows Into Light"/>
              </a:rPr>
              <a:t>branches </a:t>
            </a:r>
            <a:r>
              <a:rPr lang="en" sz="2800" dirty="0">
                <a:solidFill>
                  <a:schemeClr val="dk1"/>
                </a:solidFill>
                <a:ea typeface="Calibri Regular" charset="0"/>
                <a:cs typeface="Calibri Regular" charset="0"/>
                <a:sym typeface="Shadows Into Light"/>
              </a:rPr>
              <a:t>are potentially interesting:</a:t>
            </a:r>
          </a:p>
          <a:p>
            <a:endParaRPr lang="en-US" sz="2800" dirty="0"/>
          </a:p>
        </p:txBody>
      </p:sp>
      <p:sp>
        <p:nvSpPr>
          <p:cNvPr id="235" name="Shape 235"/>
          <p:cNvSpPr txBox="1"/>
          <p:nvPr/>
        </p:nvSpPr>
        <p:spPr>
          <a:xfrm>
            <a:off x="457200" y="28198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lgn="ctr">
              <a:buClr>
                <a:schemeClr val="dk1"/>
              </a:buClr>
            </a:pPr>
            <a:endParaRPr sz="2133">
              <a:latin typeface="Consolas"/>
              <a:ea typeface="Consolas"/>
              <a:cs typeface="Consolas"/>
              <a:sym typeface="Consolas"/>
            </a:endParaRPr>
          </a:p>
        </p:txBody>
      </p:sp>
      <p:sp>
        <p:nvSpPr>
          <p:cNvPr id="236" name="Shape 236"/>
          <p:cNvSpPr txBox="1"/>
          <p:nvPr/>
        </p:nvSpPr>
        <p:spPr>
          <a:xfrm>
            <a:off x="457200" y="36326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buClr>
                <a:schemeClr val="dk1"/>
              </a:buClr>
            </a:pPr>
            <a:endParaRPr sz="2133">
              <a:latin typeface="Consolas"/>
              <a:ea typeface="Consolas"/>
              <a:cs typeface="Consolas"/>
              <a:sym typeface="Consolas"/>
            </a:endParaRPr>
          </a:p>
        </p:txBody>
      </p:sp>
      <p:sp>
        <p:nvSpPr>
          <p:cNvPr id="237" name="Shape 237"/>
          <p:cNvSpPr txBox="1"/>
          <p:nvPr/>
        </p:nvSpPr>
        <p:spPr>
          <a:xfrm>
            <a:off x="457200" y="44454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lgn="ctr">
              <a:buClr>
                <a:schemeClr val="dk1"/>
              </a:buClr>
            </a:pPr>
            <a:endParaRPr sz="2133">
              <a:latin typeface="Consolas"/>
              <a:ea typeface="Consolas"/>
              <a:cs typeface="Consolas"/>
              <a:sym typeface="Consolas"/>
            </a:endParaRPr>
          </a:p>
        </p:txBody>
      </p:sp>
      <p:sp>
        <p:nvSpPr>
          <p:cNvPr id="238" name="Shape 238"/>
          <p:cNvSpPr txBox="1"/>
          <p:nvPr/>
        </p:nvSpPr>
        <p:spPr>
          <a:xfrm>
            <a:off x="457200" y="52582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lgn="ctr">
              <a:buClr>
                <a:srgbClr val="000000"/>
              </a:buClr>
            </a:pPr>
            <a:endParaRPr sz="2133">
              <a:latin typeface="Consolas"/>
              <a:ea typeface="Consolas"/>
              <a:cs typeface="Consolas"/>
              <a:sym typeface="Consolas"/>
            </a:endParaRPr>
          </a:p>
        </p:txBody>
      </p:sp>
      <p:sp>
        <p:nvSpPr>
          <p:cNvPr id="239" name="Shape 239"/>
          <p:cNvSpPr txBox="1"/>
          <p:nvPr/>
        </p:nvSpPr>
        <p:spPr>
          <a:xfrm>
            <a:off x="3698401" y="2819839"/>
            <a:ext cx="4988399" cy="37320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buClr>
                <a:srgbClr val="000000"/>
              </a:buClr>
              <a:buSzPct val="25000"/>
            </a:pPr>
            <a:r>
              <a:rPr lang="en" sz="2133">
                <a:latin typeface="Consolas"/>
                <a:ea typeface="Consolas"/>
                <a:cs typeface="Consolas"/>
                <a:sym typeface="Consolas"/>
              </a:rPr>
              <a:t>void main() {</a:t>
            </a:r>
          </a:p>
          <a:p>
            <a:pPr>
              <a:buClr>
                <a:srgbClr val="000000"/>
              </a:buClr>
              <a:buSzPct val="25000"/>
            </a:pPr>
            <a:r>
              <a:rPr lang="en" sz="2133" dirty="0">
                <a:latin typeface="Consolas"/>
                <a:ea typeface="Consolas"/>
                <a:cs typeface="Consolas"/>
                <a:sym typeface="Consolas"/>
              </a:rPr>
              <a:t>  </a:t>
            </a:r>
            <a:r>
              <a:rPr lang="en" sz="2133" dirty="0" err="1">
                <a:latin typeface="Consolas"/>
                <a:ea typeface="Consolas"/>
                <a:cs typeface="Consolas"/>
                <a:sym typeface="Consolas"/>
              </a:rPr>
              <a:t>int</a:t>
            </a:r>
            <a:r>
              <a:rPr lang="en" sz="2133" dirty="0">
                <a:latin typeface="Consolas"/>
                <a:ea typeface="Consolas"/>
                <a:cs typeface="Consolas"/>
                <a:sym typeface="Consolas"/>
              </a:rPr>
              <a:t> z;</a:t>
            </a:r>
          </a:p>
          <a:p>
            <a:pPr>
              <a:buClr>
                <a:srgbClr val="000000"/>
              </a:buClr>
              <a:buSzPct val="25000"/>
            </a:pPr>
            <a:r>
              <a:rPr lang="en" sz="2133" dirty="0">
                <a:latin typeface="Consolas"/>
                <a:ea typeface="Consolas"/>
                <a:cs typeface="Consolas"/>
                <a:sym typeface="Consolas"/>
              </a:rPr>
              <a:t>  for (</a:t>
            </a:r>
            <a:r>
              <a:rPr lang="en" sz="2133" dirty="0" err="1">
                <a:latin typeface="Consolas"/>
                <a:ea typeface="Consolas"/>
                <a:cs typeface="Consolas"/>
                <a:sym typeface="Consolas"/>
              </a:rPr>
              <a:t>int</a:t>
            </a:r>
            <a:r>
              <a:rPr lang="en" sz="2133" dirty="0">
                <a:latin typeface="Consolas"/>
                <a:ea typeface="Consolas"/>
                <a:cs typeface="Consolas"/>
                <a:sym typeface="Consolas"/>
              </a:rPr>
              <a:t> </a:t>
            </a:r>
            <a:r>
              <a:rPr lang="en" sz="2133" dirty="0" err="1">
                <a:latin typeface="Consolas"/>
                <a:ea typeface="Consolas"/>
                <a:cs typeface="Consolas"/>
                <a:sym typeface="Consolas"/>
              </a:rPr>
              <a:t>i</a:t>
            </a:r>
            <a:r>
              <a:rPr lang="en" sz="2133" dirty="0">
                <a:latin typeface="Consolas"/>
                <a:ea typeface="Consolas"/>
                <a:cs typeface="Consolas"/>
                <a:sym typeface="Consolas"/>
              </a:rPr>
              <a:t> = 0; </a:t>
            </a:r>
            <a:r>
              <a:rPr lang="en" sz="2133" dirty="0" err="1">
                <a:latin typeface="Consolas"/>
                <a:ea typeface="Consolas"/>
                <a:cs typeface="Consolas"/>
                <a:sym typeface="Consolas"/>
              </a:rPr>
              <a:t>i</a:t>
            </a:r>
            <a:r>
              <a:rPr lang="en" sz="2133" dirty="0">
                <a:latin typeface="Consolas"/>
                <a:ea typeface="Consolas"/>
                <a:cs typeface="Consolas"/>
                <a:sym typeface="Consolas"/>
              </a:rPr>
              <a:t> &lt; 3; </a:t>
            </a:r>
            <a:r>
              <a:rPr lang="en" sz="2133" dirty="0" err="1">
                <a:latin typeface="Consolas"/>
                <a:ea typeface="Consolas"/>
                <a:cs typeface="Consolas"/>
                <a:sym typeface="Consolas"/>
              </a:rPr>
              <a:t>i</a:t>
            </a:r>
            <a:r>
              <a:rPr lang="en" sz="2133" dirty="0">
                <a:latin typeface="Consolas"/>
                <a:ea typeface="Consolas"/>
                <a:cs typeface="Consolas"/>
                <a:sym typeface="Consolas"/>
              </a:rPr>
              <a:t>++) {</a:t>
            </a:r>
            <a:br>
              <a:rPr lang="en" sz="2133" dirty="0">
                <a:latin typeface="Consolas"/>
                <a:ea typeface="Consolas"/>
                <a:cs typeface="Consolas"/>
                <a:sym typeface="Consolas"/>
              </a:rPr>
            </a:br>
            <a:r>
              <a:rPr lang="en" sz="2133" dirty="0">
                <a:solidFill>
                  <a:schemeClr val="dk1"/>
                </a:solidFill>
                <a:latin typeface="Consolas"/>
                <a:ea typeface="Consolas"/>
                <a:cs typeface="Consolas"/>
                <a:sym typeface="Consolas"/>
              </a:rPr>
              <a:t>     char c = </a:t>
            </a:r>
            <a:r>
              <a:rPr lang="en" sz="2133" dirty="0" err="1">
                <a:solidFill>
                  <a:schemeClr val="dk1"/>
                </a:solidFill>
                <a:latin typeface="Consolas"/>
                <a:ea typeface="Consolas"/>
                <a:cs typeface="Consolas"/>
                <a:sym typeface="Consolas"/>
              </a:rPr>
              <a:t>getc</a:t>
            </a:r>
            <a:r>
              <a:rPr lang="en" sz="2133" dirty="0">
                <a:solidFill>
                  <a:schemeClr val="dk1"/>
                </a:solidFill>
                <a:latin typeface="Consolas"/>
                <a:ea typeface="Consolas"/>
                <a:cs typeface="Consolas"/>
                <a:sym typeface="Consolas"/>
              </a:rPr>
              <a:t>();</a:t>
            </a:r>
          </a:p>
          <a:p>
            <a:pPr>
              <a:buClr>
                <a:srgbClr val="000000"/>
              </a:buClr>
              <a:buSzPct val="25000"/>
            </a:pPr>
            <a:r>
              <a:rPr lang="en" sz="2133" dirty="0">
                <a:latin typeface="Consolas"/>
                <a:ea typeface="Consolas"/>
                <a:cs typeface="Consolas"/>
                <a:sym typeface="Consolas"/>
              </a:rPr>
              <a:t>     if (c == ‘a’)</a:t>
            </a:r>
          </a:p>
          <a:p>
            <a:pPr>
              <a:buClr>
                <a:srgbClr val="000000"/>
              </a:buClr>
              <a:buSzPct val="25000"/>
            </a:pPr>
            <a:r>
              <a:rPr lang="en" sz="2133" dirty="0">
                <a:latin typeface="Consolas"/>
                <a:ea typeface="Consolas"/>
                <a:cs typeface="Consolas"/>
                <a:sym typeface="Consolas"/>
              </a:rPr>
              <a:t>        z = 0;</a:t>
            </a:r>
          </a:p>
          <a:p>
            <a:pPr>
              <a:buClr>
                <a:srgbClr val="000000"/>
              </a:buClr>
              <a:buSzPct val="25000"/>
            </a:pPr>
            <a:r>
              <a:rPr lang="en" sz="2133" dirty="0">
                <a:latin typeface="Consolas"/>
                <a:ea typeface="Consolas"/>
                <a:cs typeface="Consolas"/>
                <a:sym typeface="Consolas"/>
              </a:rPr>
              <a:t>     else</a:t>
            </a:r>
            <a:br>
              <a:rPr lang="en" sz="2133" dirty="0">
                <a:latin typeface="Consolas"/>
                <a:ea typeface="Consolas"/>
                <a:cs typeface="Consolas"/>
                <a:sym typeface="Consolas"/>
              </a:rPr>
            </a:br>
            <a:r>
              <a:rPr lang="en" sz="2133" dirty="0">
                <a:latin typeface="Consolas"/>
                <a:ea typeface="Consolas"/>
                <a:cs typeface="Consolas"/>
                <a:sym typeface="Consolas"/>
              </a:rPr>
              <a:t>        z = 1;</a:t>
            </a:r>
            <a:br>
              <a:rPr lang="en" sz="2133" dirty="0">
                <a:latin typeface="Consolas"/>
                <a:ea typeface="Consolas"/>
                <a:cs typeface="Consolas"/>
                <a:sym typeface="Consolas"/>
              </a:rPr>
            </a:br>
            <a:r>
              <a:rPr lang="en" sz="2133" dirty="0">
                <a:latin typeface="Consolas"/>
                <a:ea typeface="Consolas"/>
                <a:cs typeface="Consolas"/>
                <a:sym typeface="Consolas"/>
              </a:rPr>
              <a:t>   </a:t>
            </a:r>
            <a:r>
              <a:rPr lang="en" sz="2133" dirty="0">
                <a:solidFill>
                  <a:schemeClr val="dk1"/>
                </a:solidFill>
                <a:latin typeface="Consolas"/>
                <a:ea typeface="Consolas"/>
                <a:cs typeface="Consolas"/>
                <a:sym typeface="Consolas"/>
              </a:rPr>
              <a:t>  assert(z == 1);</a:t>
            </a:r>
          </a:p>
          <a:p>
            <a:pPr>
              <a:buClr>
                <a:srgbClr val="000000"/>
              </a:buClr>
              <a:buSzPct val="25000"/>
            </a:pPr>
            <a:r>
              <a:rPr lang="en" sz="2133" dirty="0">
                <a:latin typeface="Consolas"/>
                <a:ea typeface="Consolas"/>
                <a:cs typeface="Consolas"/>
                <a:sym typeface="Consolas"/>
              </a:rPr>
              <a:t>  }</a:t>
            </a:r>
            <a:br>
              <a:rPr lang="en" sz="2133" dirty="0">
                <a:latin typeface="Consolas"/>
                <a:ea typeface="Consolas"/>
                <a:cs typeface="Consolas"/>
                <a:sym typeface="Consolas"/>
              </a:rPr>
            </a:br>
            <a:r>
              <a:rPr lang="en" sz="2133" dirty="0">
                <a:latin typeface="Consolas"/>
                <a:ea typeface="Consolas"/>
                <a:cs typeface="Consolas"/>
                <a:sym typeface="Consolas"/>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Identify the Predicates</a:t>
            </a:r>
          </a:p>
        </p:txBody>
      </p:sp>
      <p:sp>
        <p:nvSpPr>
          <p:cNvPr id="5" name="Content Placeholder 4"/>
          <p:cNvSpPr>
            <a:spLocks noGrp="1"/>
          </p:cNvSpPr>
          <p:nvPr>
            <p:ph idx="1"/>
          </p:nvPr>
        </p:nvSpPr>
        <p:spPr/>
        <p:txBody>
          <a:bodyPr>
            <a:normAutofit/>
          </a:bodyPr>
          <a:lstStyle/>
          <a:p>
            <a:pPr marL="0" indent="0">
              <a:buNone/>
            </a:pPr>
            <a:r>
              <a:rPr lang="en" sz="2800" dirty="0">
                <a:solidFill>
                  <a:schemeClr val="dk1"/>
                </a:solidFill>
                <a:ea typeface="Calibri Regular" charset="0"/>
                <a:cs typeface="Calibri Regular" charset="0"/>
                <a:sym typeface="Shadows Into Light"/>
              </a:rPr>
              <a:t>List all predicates tracked for this program, assuming </a:t>
            </a:r>
            <a:r>
              <a:rPr lang="en" sz="2800" dirty="0" smtClean="0">
                <a:solidFill>
                  <a:schemeClr val="dk1"/>
                </a:solidFill>
                <a:ea typeface="Calibri Regular" charset="0"/>
                <a:cs typeface="Calibri Regular" charset="0"/>
                <a:sym typeface="Shadows Into Light"/>
              </a:rPr>
              <a:t>only</a:t>
            </a:r>
            <a:r>
              <a:rPr lang="en-US" sz="2800" dirty="0" smtClean="0">
                <a:solidFill>
                  <a:schemeClr val="dk1"/>
                </a:solidFill>
                <a:ea typeface="Calibri Regular" charset="0"/>
                <a:cs typeface="Calibri Regular" charset="0"/>
                <a:sym typeface="Shadows Into Light"/>
              </a:rPr>
              <a:t> </a:t>
            </a:r>
            <a:r>
              <a:rPr lang="en" sz="2800" dirty="0" smtClean="0">
                <a:solidFill>
                  <a:schemeClr val="dk1"/>
                </a:solidFill>
                <a:ea typeface="Calibri Regular" charset="0"/>
                <a:cs typeface="Calibri Regular" charset="0"/>
                <a:sym typeface="Shadows Into Light"/>
              </a:rPr>
              <a:t>branches </a:t>
            </a:r>
            <a:r>
              <a:rPr lang="en" sz="2800" dirty="0">
                <a:solidFill>
                  <a:schemeClr val="dk1"/>
                </a:solidFill>
                <a:ea typeface="Calibri Regular" charset="0"/>
                <a:cs typeface="Calibri Regular" charset="0"/>
                <a:sym typeface="Shadows Into Light"/>
              </a:rPr>
              <a:t>are potentially interesting:</a:t>
            </a:r>
          </a:p>
          <a:p>
            <a:endParaRPr lang="en-US" sz="2800" dirty="0"/>
          </a:p>
        </p:txBody>
      </p:sp>
      <p:sp>
        <p:nvSpPr>
          <p:cNvPr id="235" name="Shape 235"/>
          <p:cNvSpPr txBox="1"/>
          <p:nvPr/>
        </p:nvSpPr>
        <p:spPr>
          <a:xfrm>
            <a:off x="457200" y="28198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lvl="0" algn="ctr">
              <a:buClr>
                <a:schemeClr val="dk1"/>
              </a:buClr>
              <a:buSzPct val="25000"/>
            </a:pPr>
            <a:r>
              <a:rPr lang="en" sz="2400" b="1" dirty="0">
                <a:solidFill>
                  <a:srgbClr val="38761D"/>
                </a:solidFill>
                <a:latin typeface="Consolas"/>
                <a:ea typeface="Consolas"/>
                <a:cs typeface="Consolas"/>
                <a:sym typeface="Consolas"/>
              </a:rPr>
              <a:t>c == ‘a’</a:t>
            </a:r>
          </a:p>
        </p:txBody>
      </p:sp>
      <p:sp>
        <p:nvSpPr>
          <p:cNvPr id="236" name="Shape 236"/>
          <p:cNvSpPr txBox="1"/>
          <p:nvPr/>
        </p:nvSpPr>
        <p:spPr>
          <a:xfrm>
            <a:off x="457200" y="36326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lvl="0" algn="ctr">
              <a:buClr>
                <a:schemeClr val="dk1"/>
              </a:buClr>
              <a:buSzPct val="25000"/>
            </a:pPr>
            <a:r>
              <a:rPr lang="en" sz="2400" b="1" dirty="0">
                <a:solidFill>
                  <a:srgbClr val="38761D"/>
                </a:solidFill>
                <a:latin typeface="Consolas"/>
                <a:ea typeface="Consolas"/>
                <a:cs typeface="Consolas"/>
                <a:sym typeface="Consolas"/>
              </a:rPr>
              <a:t>c != ‘a’</a:t>
            </a:r>
          </a:p>
        </p:txBody>
      </p:sp>
      <p:sp>
        <p:nvSpPr>
          <p:cNvPr id="237" name="Shape 237"/>
          <p:cNvSpPr txBox="1"/>
          <p:nvPr/>
        </p:nvSpPr>
        <p:spPr>
          <a:xfrm>
            <a:off x="457200" y="44454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lvl="0" algn="ctr">
              <a:buClr>
                <a:schemeClr val="dk1"/>
              </a:buClr>
              <a:buSzPct val="25000"/>
            </a:pPr>
            <a:r>
              <a:rPr lang="en" sz="2400" b="1" dirty="0" err="1">
                <a:solidFill>
                  <a:srgbClr val="38761D"/>
                </a:solidFill>
                <a:latin typeface="Consolas"/>
                <a:ea typeface="Consolas"/>
                <a:cs typeface="Consolas"/>
                <a:sym typeface="Consolas"/>
              </a:rPr>
              <a:t>i</a:t>
            </a:r>
            <a:r>
              <a:rPr lang="en" sz="2400" b="1" dirty="0">
                <a:solidFill>
                  <a:srgbClr val="38761D"/>
                </a:solidFill>
                <a:latin typeface="Consolas"/>
                <a:ea typeface="Consolas"/>
                <a:cs typeface="Consolas"/>
                <a:sym typeface="Consolas"/>
              </a:rPr>
              <a:t> &lt; 3</a:t>
            </a:r>
          </a:p>
        </p:txBody>
      </p:sp>
      <p:sp>
        <p:nvSpPr>
          <p:cNvPr id="238" name="Shape 238"/>
          <p:cNvSpPr txBox="1"/>
          <p:nvPr/>
        </p:nvSpPr>
        <p:spPr>
          <a:xfrm>
            <a:off x="457200" y="5258239"/>
            <a:ext cx="2411999" cy="5824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lvl="0" algn="ctr">
              <a:buClr>
                <a:srgbClr val="000000"/>
              </a:buClr>
              <a:buSzPct val="25000"/>
            </a:pPr>
            <a:r>
              <a:rPr lang="en" sz="2400" b="1">
                <a:solidFill>
                  <a:srgbClr val="38761D"/>
                </a:solidFill>
                <a:latin typeface="Consolas"/>
                <a:ea typeface="Consolas"/>
                <a:cs typeface="Consolas"/>
                <a:sym typeface="Consolas"/>
              </a:rPr>
              <a:t>i &gt;= 3</a:t>
            </a:r>
          </a:p>
        </p:txBody>
      </p:sp>
      <p:sp>
        <p:nvSpPr>
          <p:cNvPr id="239" name="Shape 239"/>
          <p:cNvSpPr txBox="1"/>
          <p:nvPr/>
        </p:nvSpPr>
        <p:spPr>
          <a:xfrm>
            <a:off x="3698401" y="2819839"/>
            <a:ext cx="4988399" cy="373200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buClr>
                <a:srgbClr val="000000"/>
              </a:buClr>
              <a:buSzPct val="25000"/>
            </a:pPr>
            <a:r>
              <a:rPr lang="en" sz="2133">
                <a:latin typeface="Consolas"/>
                <a:ea typeface="Consolas"/>
                <a:cs typeface="Consolas"/>
                <a:sym typeface="Consolas"/>
              </a:rPr>
              <a:t>void main() {</a:t>
            </a:r>
          </a:p>
          <a:p>
            <a:pPr>
              <a:buClr>
                <a:srgbClr val="000000"/>
              </a:buClr>
              <a:buSzPct val="25000"/>
            </a:pPr>
            <a:r>
              <a:rPr lang="en" sz="2133" dirty="0">
                <a:latin typeface="Consolas"/>
                <a:ea typeface="Consolas"/>
                <a:cs typeface="Consolas"/>
                <a:sym typeface="Consolas"/>
              </a:rPr>
              <a:t>  </a:t>
            </a:r>
            <a:r>
              <a:rPr lang="en" sz="2133" dirty="0" err="1">
                <a:latin typeface="Consolas"/>
                <a:ea typeface="Consolas"/>
                <a:cs typeface="Consolas"/>
                <a:sym typeface="Consolas"/>
              </a:rPr>
              <a:t>int</a:t>
            </a:r>
            <a:r>
              <a:rPr lang="en" sz="2133" dirty="0">
                <a:latin typeface="Consolas"/>
                <a:ea typeface="Consolas"/>
                <a:cs typeface="Consolas"/>
                <a:sym typeface="Consolas"/>
              </a:rPr>
              <a:t> z;</a:t>
            </a:r>
          </a:p>
          <a:p>
            <a:pPr>
              <a:buClr>
                <a:srgbClr val="000000"/>
              </a:buClr>
              <a:buSzPct val="25000"/>
            </a:pPr>
            <a:r>
              <a:rPr lang="en" sz="2133" dirty="0">
                <a:latin typeface="Consolas"/>
                <a:ea typeface="Consolas"/>
                <a:cs typeface="Consolas"/>
                <a:sym typeface="Consolas"/>
              </a:rPr>
              <a:t>  for (</a:t>
            </a:r>
            <a:r>
              <a:rPr lang="en" sz="2133" dirty="0" err="1">
                <a:latin typeface="Consolas"/>
                <a:ea typeface="Consolas"/>
                <a:cs typeface="Consolas"/>
                <a:sym typeface="Consolas"/>
              </a:rPr>
              <a:t>int</a:t>
            </a:r>
            <a:r>
              <a:rPr lang="en" sz="2133" dirty="0">
                <a:latin typeface="Consolas"/>
                <a:ea typeface="Consolas"/>
                <a:cs typeface="Consolas"/>
                <a:sym typeface="Consolas"/>
              </a:rPr>
              <a:t> </a:t>
            </a:r>
            <a:r>
              <a:rPr lang="en" sz="2133" dirty="0" err="1">
                <a:latin typeface="Consolas"/>
                <a:ea typeface="Consolas"/>
                <a:cs typeface="Consolas"/>
                <a:sym typeface="Consolas"/>
              </a:rPr>
              <a:t>i</a:t>
            </a:r>
            <a:r>
              <a:rPr lang="en" sz="2133" dirty="0">
                <a:latin typeface="Consolas"/>
                <a:ea typeface="Consolas"/>
                <a:cs typeface="Consolas"/>
                <a:sym typeface="Consolas"/>
              </a:rPr>
              <a:t> = 0; </a:t>
            </a:r>
            <a:r>
              <a:rPr lang="en" sz="2133" dirty="0" err="1">
                <a:latin typeface="Consolas"/>
                <a:ea typeface="Consolas"/>
                <a:cs typeface="Consolas"/>
                <a:sym typeface="Consolas"/>
              </a:rPr>
              <a:t>i</a:t>
            </a:r>
            <a:r>
              <a:rPr lang="en" sz="2133" dirty="0">
                <a:latin typeface="Consolas"/>
                <a:ea typeface="Consolas"/>
                <a:cs typeface="Consolas"/>
                <a:sym typeface="Consolas"/>
              </a:rPr>
              <a:t> &lt; 3; </a:t>
            </a:r>
            <a:r>
              <a:rPr lang="en" sz="2133" dirty="0" err="1">
                <a:latin typeface="Consolas"/>
                <a:ea typeface="Consolas"/>
                <a:cs typeface="Consolas"/>
                <a:sym typeface="Consolas"/>
              </a:rPr>
              <a:t>i</a:t>
            </a:r>
            <a:r>
              <a:rPr lang="en" sz="2133" dirty="0">
                <a:latin typeface="Consolas"/>
                <a:ea typeface="Consolas"/>
                <a:cs typeface="Consolas"/>
                <a:sym typeface="Consolas"/>
              </a:rPr>
              <a:t>++) {</a:t>
            </a:r>
            <a:br>
              <a:rPr lang="en" sz="2133" dirty="0">
                <a:latin typeface="Consolas"/>
                <a:ea typeface="Consolas"/>
                <a:cs typeface="Consolas"/>
                <a:sym typeface="Consolas"/>
              </a:rPr>
            </a:br>
            <a:r>
              <a:rPr lang="en" sz="2133" dirty="0">
                <a:solidFill>
                  <a:schemeClr val="dk1"/>
                </a:solidFill>
                <a:latin typeface="Consolas"/>
                <a:ea typeface="Consolas"/>
                <a:cs typeface="Consolas"/>
                <a:sym typeface="Consolas"/>
              </a:rPr>
              <a:t>     char c = </a:t>
            </a:r>
            <a:r>
              <a:rPr lang="en" sz="2133" dirty="0" err="1">
                <a:solidFill>
                  <a:schemeClr val="dk1"/>
                </a:solidFill>
                <a:latin typeface="Consolas"/>
                <a:ea typeface="Consolas"/>
                <a:cs typeface="Consolas"/>
                <a:sym typeface="Consolas"/>
              </a:rPr>
              <a:t>getc</a:t>
            </a:r>
            <a:r>
              <a:rPr lang="en" sz="2133" dirty="0">
                <a:solidFill>
                  <a:schemeClr val="dk1"/>
                </a:solidFill>
                <a:latin typeface="Consolas"/>
                <a:ea typeface="Consolas"/>
                <a:cs typeface="Consolas"/>
                <a:sym typeface="Consolas"/>
              </a:rPr>
              <a:t>();</a:t>
            </a:r>
          </a:p>
          <a:p>
            <a:pPr>
              <a:buClr>
                <a:srgbClr val="000000"/>
              </a:buClr>
              <a:buSzPct val="25000"/>
            </a:pPr>
            <a:r>
              <a:rPr lang="en" sz="2133" dirty="0">
                <a:latin typeface="Consolas"/>
                <a:ea typeface="Consolas"/>
                <a:cs typeface="Consolas"/>
                <a:sym typeface="Consolas"/>
              </a:rPr>
              <a:t>     if (c == ‘a’)</a:t>
            </a:r>
          </a:p>
          <a:p>
            <a:pPr>
              <a:buClr>
                <a:srgbClr val="000000"/>
              </a:buClr>
              <a:buSzPct val="25000"/>
            </a:pPr>
            <a:r>
              <a:rPr lang="en" sz="2133" dirty="0">
                <a:latin typeface="Consolas"/>
                <a:ea typeface="Consolas"/>
                <a:cs typeface="Consolas"/>
                <a:sym typeface="Consolas"/>
              </a:rPr>
              <a:t>        z = 0;</a:t>
            </a:r>
          </a:p>
          <a:p>
            <a:pPr>
              <a:buClr>
                <a:srgbClr val="000000"/>
              </a:buClr>
              <a:buSzPct val="25000"/>
            </a:pPr>
            <a:r>
              <a:rPr lang="en" sz="2133" dirty="0">
                <a:latin typeface="Consolas"/>
                <a:ea typeface="Consolas"/>
                <a:cs typeface="Consolas"/>
                <a:sym typeface="Consolas"/>
              </a:rPr>
              <a:t>     else</a:t>
            </a:r>
            <a:br>
              <a:rPr lang="en" sz="2133" dirty="0">
                <a:latin typeface="Consolas"/>
                <a:ea typeface="Consolas"/>
                <a:cs typeface="Consolas"/>
                <a:sym typeface="Consolas"/>
              </a:rPr>
            </a:br>
            <a:r>
              <a:rPr lang="en" sz="2133" dirty="0">
                <a:latin typeface="Consolas"/>
                <a:ea typeface="Consolas"/>
                <a:cs typeface="Consolas"/>
                <a:sym typeface="Consolas"/>
              </a:rPr>
              <a:t>        z = 1;</a:t>
            </a:r>
            <a:br>
              <a:rPr lang="en" sz="2133" dirty="0">
                <a:latin typeface="Consolas"/>
                <a:ea typeface="Consolas"/>
                <a:cs typeface="Consolas"/>
                <a:sym typeface="Consolas"/>
              </a:rPr>
            </a:br>
            <a:r>
              <a:rPr lang="en" sz="2133" dirty="0">
                <a:latin typeface="Consolas"/>
                <a:ea typeface="Consolas"/>
                <a:cs typeface="Consolas"/>
                <a:sym typeface="Consolas"/>
              </a:rPr>
              <a:t>   </a:t>
            </a:r>
            <a:r>
              <a:rPr lang="en" sz="2133" dirty="0">
                <a:solidFill>
                  <a:schemeClr val="dk1"/>
                </a:solidFill>
                <a:latin typeface="Consolas"/>
                <a:ea typeface="Consolas"/>
                <a:cs typeface="Consolas"/>
                <a:sym typeface="Consolas"/>
              </a:rPr>
              <a:t>  assert(z == 1);</a:t>
            </a:r>
          </a:p>
          <a:p>
            <a:pPr>
              <a:buClr>
                <a:srgbClr val="000000"/>
              </a:buClr>
              <a:buSzPct val="25000"/>
            </a:pPr>
            <a:r>
              <a:rPr lang="en" sz="2133" dirty="0">
                <a:latin typeface="Consolas"/>
                <a:ea typeface="Consolas"/>
                <a:cs typeface="Consolas"/>
                <a:sym typeface="Consolas"/>
              </a:rPr>
              <a:t>  }</a:t>
            </a:r>
            <a:br>
              <a:rPr lang="en" sz="2133" dirty="0">
                <a:latin typeface="Consolas"/>
                <a:ea typeface="Consolas"/>
                <a:cs typeface="Consolas"/>
                <a:sym typeface="Consolas"/>
              </a:rPr>
            </a:br>
            <a:r>
              <a:rPr lang="en" sz="2133" dirty="0">
                <a:latin typeface="Consolas"/>
                <a:ea typeface="Consolas"/>
                <a:cs typeface="Consolas"/>
                <a:sym typeface="Consolas"/>
              </a:rPr>
              <a:t>}</a:t>
            </a:r>
          </a:p>
        </p:txBody>
      </p:sp>
    </p:spTree>
    <p:extLst>
      <p:ext uri="{BB962C8B-B14F-4D97-AF65-F5344CB8AC3E}">
        <p14:creationId xmlns:p14="http://schemas.microsoft.com/office/powerpoint/2010/main" val="192598223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 dirty="0">
                <a:latin typeface="+mn-lt"/>
                <a:ea typeface="Calibri Regular" charset="0"/>
                <a:cs typeface="Calibri Regular" charset="0"/>
                <a:sym typeface="Shadows Into Light"/>
              </a:rPr>
              <a:t>Summarization and Reporting</a:t>
            </a:r>
          </a:p>
        </p:txBody>
      </p:sp>
      <p:grpSp>
        <p:nvGrpSpPr>
          <p:cNvPr id="264" name="Shape 264"/>
          <p:cNvGrpSpPr/>
          <p:nvPr/>
        </p:nvGrpSpPr>
        <p:grpSpPr>
          <a:xfrm>
            <a:off x="233621" y="1519944"/>
            <a:ext cx="3256045" cy="2303399"/>
            <a:chOff x="514975" y="861475"/>
            <a:chExt cx="3256045" cy="2303399"/>
          </a:xfrm>
        </p:grpSpPr>
        <p:sp>
          <p:nvSpPr>
            <p:cNvPr id="265" name="Shape 265"/>
            <p:cNvSpPr txBox="1"/>
            <p:nvPr/>
          </p:nvSpPr>
          <p:spPr>
            <a:xfrm flipH="1">
              <a:off x="2147824" y="1562375"/>
              <a:ext cx="10584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dirty="0"/>
                <a:t>63</a:t>
              </a:r>
            </a:p>
          </p:txBody>
        </p:sp>
        <p:sp>
          <p:nvSpPr>
            <p:cNvPr id="266" name="Shape 266"/>
            <p:cNvSpPr txBox="1"/>
            <p:nvPr/>
          </p:nvSpPr>
          <p:spPr>
            <a:xfrm>
              <a:off x="514975" y="861475"/>
              <a:ext cx="1907700" cy="2303399"/>
            </a:xfrm>
            <a:prstGeom prst="rect">
              <a:avLst/>
            </a:prstGeom>
            <a:noFill/>
            <a:ln>
              <a:noFill/>
            </a:ln>
          </p:spPr>
          <p:txBody>
            <a:bodyPr lIns="91425" tIns="91425" rIns="91425" bIns="91425" anchor="ctr" anchorCtr="0">
              <a:noAutofit/>
            </a:bodyPr>
            <a:lstStyle/>
            <a:p>
              <a:pPr algn="ctr">
                <a:lnSpc>
                  <a:spcPct val="115000"/>
                </a:lnSpc>
                <a:spcBef>
                  <a:spcPts val="590"/>
                </a:spcBef>
              </a:pP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p != 0</a:t>
              </a:r>
            </a:p>
          </p:txBody>
        </p:sp>
        <p:sp>
          <p:nvSpPr>
            <p:cNvPr id="267" name="Shape 267"/>
            <p:cNvSpPr txBox="1"/>
            <p:nvPr/>
          </p:nvSpPr>
          <p:spPr>
            <a:xfrm flipH="1">
              <a:off x="2147824" y="2061965"/>
              <a:ext cx="10584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a:t>0</a:t>
              </a:r>
            </a:p>
          </p:txBody>
        </p:sp>
        <p:sp>
          <p:nvSpPr>
            <p:cNvPr id="268" name="Shape 268"/>
            <p:cNvSpPr txBox="1"/>
            <p:nvPr/>
          </p:nvSpPr>
          <p:spPr>
            <a:xfrm>
              <a:off x="1857320" y="937675"/>
              <a:ext cx="1913699" cy="621600"/>
            </a:xfrm>
            <a:prstGeom prst="rect">
              <a:avLst/>
            </a:prstGeom>
            <a:noFill/>
            <a:ln>
              <a:noFill/>
            </a:ln>
          </p:spPr>
          <p:txBody>
            <a:bodyPr lIns="91425" tIns="91425" rIns="91425" bIns="91425" anchor="ctr" anchorCtr="0">
              <a:noAutofit/>
            </a:bodyPr>
            <a:lstStyle/>
            <a:p>
              <a:pPr>
                <a:lnSpc>
                  <a:spcPct val="115000"/>
                </a:lnSpc>
                <a:spcBef>
                  <a:spcPts val="590"/>
                </a:spcBef>
              </a:pPr>
              <a:r>
                <a:rPr lang="en" sz="2400" dirty="0">
                  <a:solidFill>
                    <a:schemeClr val="accent3"/>
                  </a:solidFill>
                  <a:latin typeface="Consolas"/>
                  <a:ea typeface="Consolas"/>
                  <a:cs typeface="Consolas"/>
                  <a:sym typeface="Consolas"/>
                </a:rPr>
                <a:t>branch_17</a:t>
              </a:r>
              <a:r>
                <a:rPr lang="en" sz="2400" dirty="0">
                  <a:solidFill>
                    <a:srgbClr val="B6D7A8"/>
                  </a:solidFill>
                  <a:latin typeface="Consolas"/>
                  <a:ea typeface="Consolas"/>
                  <a:cs typeface="Consolas"/>
                  <a:sym typeface="Consolas"/>
                </a:rPr>
                <a:t>:</a:t>
              </a:r>
            </a:p>
          </p:txBody>
        </p:sp>
      </p:grpSp>
      <p:grpSp>
        <p:nvGrpSpPr>
          <p:cNvPr id="269" name="Shape 269"/>
          <p:cNvGrpSpPr/>
          <p:nvPr/>
        </p:nvGrpSpPr>
        <p:grpSpPr>
          <a:xfrm>
            <a:off x="176921" y="3647606"/>
            <a:ext cx="3160357" cy="2198721"/>
            <a:chOff x="458275" y="2790355"/>
            <a:chExt cx="3160357" cy="2198721"/>
          </a:xfrm>
        </p:grpSpPr>
        <p:sp>
          <p:nvSpPr>
            <p:cNvPr id="270" name="Shape 270"/>
            <p:cNvSpPr txBox="1"/>
            <p:nvPr/>
          </p:nvSpPr>
          <p:spPr>
            <a:xfrm flipH="1">
              <a:off x="2139179" y="3352696"/>
              <a:ext cx="10584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dirty="0"/>
                <a:t>23  </a:t>
              </a:r>
            </a:p>
          </p:txBody>
        </p:sp>
        <p:sp>
          <p:nvSpPr>
            <p:cNvPr id="271" name="Shape 271"/>
            <p:cNvSpPr txBox="1"/>
            <p:nvPr/>
          </p:nvSpPr>
          <p:spPr>
            <a:xfrm>
              <a:off x="1969832" y="2790355"/>
              <a:ext cx="1648800" cy="621600"/>
            </a:xfrm>
            <a:prstGeom prst="rect">
              <a:avLst/>
            </a:prstGeom>
            <a:noFill/>
            <a:ln>
              <a:noFill/>
            </a:ln>
          </p:spPr>
          <p:txBody>
            <a:bodyPr lIns="91425" tIns="91425" rIns="91425" bIns="91425" anchor="ctr" anchorCtr="0">
              <a:noAutofit/>
            </a:bodyPr>
            <a:lstStyle/>
            <a:p>
              <a:pPr algn="ctr">
                <a:lnSpc>
                  <a:spcPct val="115000"/>
                </a:lnSpc>
                <a:spcBef>
                  <a:spcPts val="590"/>
                </a:spcBef>
              </a:pPr>
              <a:r>
                <a:rPr lang="en" sz="2400" dirty="0">
                  <a:solidFill>
                    <a:schemeClr val="accent3"/>
                  </a:solidFill>
                  <a:latin typeface="Consolas"/>
                  <a:ea typeface="Consolas"/>
                  <a:cs typeface="Consolas"/>
                  <a:sym typeface="Consolas"/>
                </a:rPr>
                <a:t>call_41</a:t>
              </a:r>
              <a:r>
                <a:rPr lang="en" sz="2400" dirty="0">
                  <a:solidFill>
                    <a:srgbClr val="B6D7A8"/>
                  </a:solidFill>
                  <a:latin typeface="Consolas"/>
                  <a:ea typeface="Consolas"/>
                  <a:cs typeface="Consolas"/>
                  <a:sym typeface="Consolas"/>
                </a:rPr>
                <a:t>:</a:t>
              </a:r>
            </a:p>
          </p:txBody>
        </p:sp>
        <p:sp>
          <p:nvSpPr>
            <p:cNvPr id="272" name="Shape 272"/>
            <p:cNvSpPr txBox="1"/>
            <p:nvPr/>
          </p:nvSpPr>
          <p:spPr>
            <a:xfrm>
              <a:off x="458275" y="3177977"/>
              <a:ext cx="1907700" cy="1811099"/>
            </a:xfrm>
            <a:prstGeom prst="rect">
              <a:avLst/>
            </a:prstGeom>
            <a:noFill/>
            <a:ln>
              <a:noFill/>
            </a:ln>
          </p:spPr>
          <p:txBody>
            <a:bodyPr lIns="91425" tIns="91425" rIns="91425" bIns="91425" anchor="ctr" anchorCtr="0">
              <a:noAutofit/>
            </a:bodyPr>
            <a:lstStyle/>
            <a:p>
              <a:pPr algn="ctr">
                <a:lnSpc>
                  <a:spcPct val="115000"/>
                </a:lnSpc>
                <a:spcBef>
                  <a:spcPts val="590"/>
                </a:spcBef>
              </a:pPr>
              <a:r>
                <a:rPr lang="en" sz="2400" dirty="0">
                  <a:solidFill>
                    <a:srgbClr val="4A86E8"/>
                  </a:solidFill>
                  <a:latin typeface="Consolas"/>
                  <a:ea typeface="Consolas"/>
                  <a:cs typeface="Consolas"/>
                  <a:sym typeface="Consolas"/>
                </a:rPr>
                <a:t>n  &lt;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n  &gt; 0</a:t>
              </a:r>
              <a:br>
                <a:rPr lang="en" sz="2400" dirty="0">
                  <a:solidFill>
                    <a:srgbClr val="4A86E8"/>
                  </a:solidFill>
                  <a:latin typeface="Consolas"/>
                  <a:ea typeface="Consolas"/>
                  <a:cs typeface="Consolas"/>
                  <a:sym typeface="Consolas"/>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 0 </a:t>
              </a:r>
            </a:p>
          </p:txBody>
        </p:sp>
        <p:sp>
          <p:nvSpPr>
            <p:cNvPr id="273" name="Shape 273"/>
            <p:cNvSpPr txBox="1"/>
            <p:nvPr/>
          </p:nvSpPr>
          <p:spPr>
            <a:xfrm flipH="1">
              <a:off x="2139179" y="3852287"/>
              <a:ext cx="10584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a:t>0  </a:t>
              </a:r>
            </a:p>
          </p:txBody>
        </p:sp>
        <p:sp>
          <p:nvSpPr>
            <p:cNvPr id="274" name="Shape 274"/>
            <p:cNvSpPr txBox="1"/>
            <p:nvPr/>
          </p:nvSpPr>
          <p:spPr>
            <a:xfrm flipH="1">
              <a:off x="2139179" y="4348775"/>
              <a:ext cx="10584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dirty="0"/>
                <a:t>90  </a:t>
              </a:r>
            </a:p>
          </p:txBody>
        </p:sp>
      </p:grpSp>
      <p:sp>
        <p:nvSpPr>
          <p:cNvPr id="275" name="Shape 275"/>
          <p:cNvSpPr/>
          <p:nvPr/>
        </p:nvSpPr>
        <p:spPr>
          <a:xfrm>
            <a:off x="3858682" y="3413288"/>
            <a:ext cx="1067099" cy="621600"/>
          </a:xfrm>
          <a:prstGeom prst="rightArrow">
            <a:avLst>
              <a:gd name="adj1" fmla="val 50000"/>
              <a:gd name="adj2" fmla="val 50000"/>
            </a:avLst>
          </a:prstGeom>
          <a:solidFill>
            <a:schemeClr val="lt2"/>
          </a:solidFill>
          <a:ln>
            <a:noFill/>
          </a:ln>
        </p:spPr>
        <p:txBody>
          <a:bodyPr lIns="91425" tIns="91425" rIns="91425" bIns="91425" anchor="ctr" anchorCtr="0">
            <a:noAutofit/>
          </a:bodyPr>
          <a:lstStyle/>
          <a:p>
            <a:endParaRPr/>
          </a:p>
        </p:txBody>
      </p:sp>
      <p:sp>
        <p:nvSpPr>
          <p:cNvPr id="276" name="Shape 276"/>
          <p:cNvSpPr/>
          <p:nvPr/>
        </p:nvSpPr>
        <p:spPr>
          <a:xfrm rot="-2576836">
            <a:off x="3491522" y="3058729"/>
            <a:ext cx="236891" cy="804058"/>
          </a:xfrm>
          <a:prstGeom prst="rect">
            <a:avLst/>
          </a:prstGeom>
          <a:solidFill>
            <a:schemeClr val="lt2"/>
          </a:solidFill>
          <a:ln>
            <a:noFill/>
          </a:ln>
        </p:spPr>
        <p:txBody>
          <a:bodyPr lIns="91425" tIns="91425" rIns="91425" bIns="91425" anchor="ctr" anchorCtr="0">
            <a:noAutofit/>
          </a:bodyPr>
          <a:lstStyle/>
          <a:p>
            <a:endParaRPr/>
          </a:p>
        </p:txBody>
      </p:sp>
      <p:sp>
        <p:nvSpPr>
          <p:cNvPr id="277" name="Shape 277"/>
          <p:cNvSpPr/>
          <p:nvPr/>
        </p:nvSpPr>
        <p:spPr>
          <a:xfrm rot="-7958381">
            <a:off x="3529526" y="3560338"/>
            <a:ext cx="236940" cy="804016"/>
          </a:xfrm>
          <a:prstGeom prst="rect">
            <a:avLst/>
          </a:prstGeom>
          <a:solidFill>
            <a:schemeClr val="lt2"/>
          </a:solidFill>
          <a:ln>
            <a:noFill/>
          </a:ln>
        </p:spPr>
        <p:txBody>
          <a:bodyPr lIns="91425" tIns="91425" rIns="91425" bIns="91425" anchor="ctr" anchorCtr="0">
            <a:noAutofit/>
          </a:bodyPr>
          <a:lstStyle/>
          <a:p>
            <a:endParaRPr/>
          </a:p>
        </p:txBody>
      </p:sp>
      <p:grpSp>
        <p:nvGrpSpPr>
          <p:cNvPr id="24" name="Shape 308"/>
          <p:cNvGrpSpPr/>
          <p:nvPr/>
        </p:nvGrpSpPr>
        <p:grpSpPr>
          <a:xfrm>
            <a:off x="4720641" y="2120858"/>
            <a:ext cx="2545283" cy="3211800"/>
            <a:chOff x="4415841" y="1010988"/>
            <a:chExt cx="2545283" cy="3211800"/>
          </a:xfrm>
        </p:grpSpPr>
        <p:sp>
          <p:nvSpPr>
            <p:cNvPr id="25" name="Shape 309"/>
            <p:cNvSpPr txBox="1"/>
            <p:nvPr/>
          </p:nvSpPr>
          <p:spPr>
            <a:xfrm>
              <a:off x="4415841" y="1010988"/>
              <a:ext cx="1907700" cy="3211800"/>
            </a:xfrm>
            <a:prstGeom prst="rect">
              <a:avLst/>
            </a:prstGeom>
            <a:noFill/>
            <a:ln>
              <a:noFill/>
            </a:ln>
          </p:spPr>
          <p:txBody>
            <a:bodyPr lIns="91425" tIns="91425" rIns="91425" bIns="91425" anchor="ctr" anchorCtr="0">
              <a:noAutofit/>
            </a:bodyPr>
            <a:lstStyle/>
            <a:p>
              <a:pPr lvl="0" algn="ctr" rtl="0">
                <a:lnSpc>
                  <a:spcPct val="115000"/>
                </a:lnSpc>
                <a:spcBef>
                  <a:spcPts val="590"/>
                </a:spcBef>
                <a:buNone/>
              </a:pP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&lt; 0</a:t>
              </a: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&gt; 0</a:t>
              </a:r>
            </a:p>
            <a:p>
              <a:pPr lvl="0" algn="ctr" rtl="0">
                <a:lnSpc>
                  <a:spcPct val="115000"/>
                </a:lnSpc>
                <a:spcBef>
                  <a:spcPts val="590"/>
                </a:spcBef>
                <a:buNone/>
              </a:pPr>
              <a:r>
                <a:rPr lang="en" sz="2400" dirty="0">
                  <a:solidFill>
                    <a:srgbClr val="4A86E8"/>
                  </a:solidFill>
                  <a:latin typeface="Consolas"/>
                  <a:ea typeface="Consolas"/>
                  <a:cs typeface="Consolas"/>
                  <a:sym typeface="Consolas"/>
                </a:rPr>
                <a:t>n == 0</a:t>
              </a:r>
            </a:p>
          </p:txBody>
        </p:sp>
        <p:sp>
          <p:nvSpPr>
            <p:cNvPr id="26" name="Shape 310"/>
            <p:cNvSpPr txBox="1"/>
            <p:nvPr/>
          </p:nvSpPr>
          <p:spPr>
            <a:xfrm flipH="1">
              <a:off x="6006525" y="141917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dirty="0">
                  <a:solidFill>
                    <a:schemeClr val="dk1"/>
                  </a:solidFill>
                </a:rPr>
                <a:t>63</a:t>
              </a:r>
            </a:p>
          </p:txBody>
        </p:sp>
        <p:sp>
          <p:nvSpPr>
            <p:cNvPr id="27" name="Shape 311"/>
            <p:cNvSpPr txBox="1"/>
            <p:nvPr/>
          </p:nvSpPr>
          <p:spPr>
            <a:xfrm flipH="1">
              <a:off x="6006525" y="1918766"/>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28" name="Shape 312"/>
            <p:cNvSpPr txBox="1"/>
            <p:nvPr/>
          </p:nvSpPr>
          <p:spPr>
            <a:xfrm flipH="1">
              <a:off x="6006525" y="241525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23</a:t>
              </a:r>
            </a:p>
          </p:txBody>
        </p:sp>
        <p:sp>
          <p:nvSpPr>
            <p:cNvPr id="29" name="Shape 313"/>
            <p:cNvSpPr txBox="1"/>
            <p:nvPr/>
          </p:nvSpPr>
          <p:spPr>
            <a:xfrm flipH="1">
              <a:off x="6006525" y="2906264"/>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r>
                <a:rPr lang="en" sz="1800" b="1">
                  <a:solidFill>
                    <a:schemeClr val="dk1"/>
                  </a:solidFill>
                </a:rPr>
                <a:t>0</a:t>
              </a:r>
            </a:p>
          </p:txBody>
        </p:sp>
        <p:sp>
          <p:nvSpPr>
            <p:cNvPr id="30" name="Shape 314"/>
            <p:cNvSpPr txBox="1"/>
            <p:nvPr/>
          </p:nvSpPr>
          <p:spPr>
            <a:xfrm flipH="1">
              <a:off x="6006525" y="341132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90</a:t>
              </a:r>
              <a:r>
                <a:rPr lang="en" sz="1800"/>
                <a:t>  </a:t>
              </a:r>
            </a:p>
          </p:txBody>
        </p:sp>
      </p:grpSp>
      <p:grpSp>
        <p:nvGrpSpPr>
          <p:cNvPr id="31" name="Shape 315"/>
          <p:cNvGrpSpPr/>
          <p:nvPr/>
        </p:nvGrpSpPr>
        <p:grpSpPr>
          <a:xfrm>
            <a:off x="7402250" y="2529045"/>
            <a:ext cx="1223450" cy="2488650"/>
            <a:chOff x="7173650" y="1419175"/>
            <a:chExt cx="1223450" cy="2488650"/>
          </a:xfrm>
        </p:grpSpPr>
        <p:sp>
          <p:nvSpPr>
            <p:cNvPr id="32" name="Shape 316"/>
            <p:cNvSpPr txBox="1"/>
            <p:nvPr/>
          </p:nvSpPr>
          <p:spPr>
            <a:xfrm flipH="1">
              <a:off x="7806999" y="141917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1</a:t>
              </a:r>
            </a:p>
          </p:txBody>
        </p:sp>
        <p:sp>
          <p:nvSpPr>
            <p:cNvPr id="33" name="Shape 317"/>
            <p:cNvSpPr txBox="1"/>
            <p:nvPr/>
          </p:nvSpPr>
          <p:spPr>
            <a:xfrm flipH="1">
              <a:off x="7806999" y="1918766"/>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34" name="Shape 318"/>
            <p:cNvSpPr txBox="1"/>
            <p:nvPr/>
          </p:nvSpPr>
          <p:spPr>
            <a:xfrm flipH="1">
              <a:off x="7806999" y="241525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endParaRPr sz="1800"/>
            </a:p>
          </p:txBody>
        </p:sp>
        <p:sp>
          <p:nvSpPr>
            <p:cNvPr id="35" name="Shape 319"/>
            <p:cNvSpPr txBox="1"/>
            <p:nvPr/>
          </p:nvSpPr>
          <p:spPr>
            <a:xfrm flipH="1">
              <a:off x="7806999" y="2906264"/>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endParaRPr sz="1800"/>
            </a:p>
          </p:txBody>
        </p:sp>
        <p:sp>
          <p:nvSpPr>
            <p:cNvPr id="36" name="Shape 320"/>
            <p:cNvSpPr txBox="1"/>
            <p:nvPr/>
          </p:nvSpPr>
          <p:spPr>
            <a:xfrm flipH="1">
              <a:off x="7806999" y="341132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a:t>  </a:t>
              </a:r>
            </a:p>
          </p:txBody>
        </p:sp>
        <p:sp>
          <p:nvSpPr>
            <p:cNvPr id="37" name="Shape 321"/>
            <p:cNvSpPr/>
            <p:nvPr/>
          </p:nvSpPr>
          <p:spPr>
            <a:xfrm>
              <a:off x="7173650" y="2214900"/>
              <a:ext cx="523800" cy="8967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800"/>
            </a:p>
          </p:txBody>
        </p:sp>
      </p:grpSp>
    </p:spTree>
    <p:extLst>
      <p:ext uri="{BB962C8B-B14F-4D97-AF65-F5344CB8AC3E}">
        <p14:creationId xmlns:p14="http://schemas.microsoft.com/office/powerpoint/2010/main" val="141485905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dissolve">
                                      <p:cBhvr>
                                        <p:cTn id="7" dur="500"/>
                                        <p:tgtEl>
                                          <p:spTgt spid="27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6"/>
                                        </p:tgtEl>
                                        <p:attrNameLst>
                                          <p:attrName>style.visibility</p:attrName>
                                        </p:attrNameLst>
                                      </p:cBhvr>
                                      <p:to>
                                        <p:strVal val="visible"/>
                                      </p:to>
                                    </p:set>
                                    <p:animEffect transition="in" filter="dissolve">
                                      <p:cBhvr>
                                        <p:cTn id="10" dur="500"/>
                                        <p:tgtEl>
                                          <p:spTgt spid="27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7"/>
                                        </p:tgtEl>
                                        <p:attrNameLst>
                                          <p:attrName>style.visibility</p:attrName>
                                        </p:attrNameLst>
                                      </p:cBhvr>
                                      <p:to>
                                        <p:strVal val="visible"/>
                                      </p:to>
                                    </p:set>
                                    <p:animEffect transition="in" filter="dissolve">
                                      <p:cBhvr>
                                        <p:cTn id="13" dur="500"/>
                                        <p:tgtEl>
                                          <p:spTgt spid="277"/>
                                        </p:tgtEl>
                                      </p:cBhvr>
                                    </p:animEffect>
                                  </p:childTnLst>
                                </p:cTn>
                              </p:par>
                              <p:par>
                                <p:cTn id="14" presetID="9"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par>
                                <p:cTn id="17" presetID="9"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dissolve">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animBg="1"/>
      <p:bldP spid="276" grpId="0" animBg="1"/>
      <p:bldP spid="27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Summarization and Reporting</a:t>
            </a:r>
          </a:p>
        </p:txBody>
      </p:sp>
      <p:sp>
        <p:nvSpPr>
          <p:cNvPr id="284" name="Shape 284"/>
          <p:cNvSpPr txBox="1">
            <a:spLocks noGrp="1"/>
          </p:cNvSpPr>
          <p:nvPr>
            <p:ph idx="1"/>
          </p:nvPr>
        </p:nvSpPr>
        <p:spPr>
          <a:xfrm>
            <a:off x="324680" y="1600201"/>
            <a:ext cx="4750903" cy="4787347"/>
          </a:xfrm>
          <a:prstGeom prst="rect">
            <a:avLst/>
          </a:prstGeom>
          <a:solidFill>
            <a:srgbClr val="FFFFFF"/>
          </a:solidFill>
          <a:ln>
            <a:noFill/>
          </a:ln>
        </p:spPr>
        <p:txBody>
          <a:bodyPr vert="horz" lIns="121900" tIns="60933" rIns="121900" bIns="60933" rtlCol="0" anchor="t" anchorCtr="0">
            <a:noAutofit/>
          </a:bodyPr>
          <a:lstStyle/>
          <a:p>
            <a:pPr>
              <a:lnSpc>
                <a:spcPct val="115000"/>
              </a:lnSpc>
              <a:spcBef>
                <a:spcPts val="0"/>
              </a:spcBef>
              <a:buClr>
                <a:schemeClr val="dk1"/>
              </a:buClr>
              <a:buSzPct val="100000"/>
            </a:pPr>
            <a:r>
              <a:rPr lang="en" sz="2800" dirty="0">
                <a:sym typeface="Shadows Into Light"/>
              </a:rPr>
              <a:t>Feedback report per run </a:t>
            </a:r>
            <a:r>
              <a:rPr lang="en" sz="2800" dirty="0" smtClean="0">
                <a:sym typeface="Shadows Into Light"/>
              </a:rPr>
              <a:t>is</a:t>
            </a:r>
            <a:r>
              <a:rPr lang="en-US" sz="2800" dirty="0" smtClean="0">
                <a:sym typeface="Shadows Into Light"/>
              </a:rPr>
              <a:t>:</a:t>
            </a:r>
          </a:p>
          <a:p>
            <a:pPr lvl="1">
              <a:lnSpc>
                <a:spcPct val="115000"/>
              </a:lnSpc>
              <a:spcBef>
                <a:spcPts val="0"/>
              </a:spcBef>
              <a:buClr>
                <a:schemeClr val="dk1"/>
              </a:buClr>
              <a:buSzPct val="100000"/>
            </a:pPr>
            <a:r>
              <a:rPr lang="en" sz="2600" dirty="0" smtClean="0">
                <a:sym typeface="Shadows Into Light"/>
              </a:rPr>
              <a:t>Vector </a:t>
            </a:r>
            <a:r>
              <a:rPr lang="en" sz="2600" dirty="0">
                <a:sym typeface="Shadows Into Light"/>
              </a:rPr>
              <a:t>of predicate states</a:t>
            </a:r>
            <a:r>
              <a:rPr lang="en" sz="2600" dirty="0" smtClean="0">
                <a:sym typeface="Shadows Into Light"/>
              </a:rPr>
              <a:t>:</a:t>
            </a:r>
            <a:endParaRPr lang="en-US" sz="2600" dirty="0">
              <a:sym typeface="Shadows Into Light"/>
            </a:endParaRPr>
          </a:p>
          <a:p>
            <a:pPr marL="914377" lvl="2" indent="0">
              <a:lnSpc>
                <a:spcPct val="115000"/>
              </a:lnSpc>
              <a:spcBef>
                <a:spcPts val="0"/>
              </a:spcBef>
              <a:buClr>
                <a:schemeClr val="dk1"/>
              </a:buClr>
              <a:buSzPct val="100000"/>
              <a:buNone/>
            </a:pPr>
            <a:r>
              <a:rPr lang="en" sz="2800" dirty="0"/>
              <a:t>‒</a:t>
            </a:r>
            <a:r>
              <a:rPr lang="en-US" sz="2600" dirty="0" smtClean="0"/>
              <a:t> </a:t>
            </a:r>
            <a:r>
              <a:rPr lang="en" sz="2600" dirty="0" smtClean="0"/>
              <a:t> </a:t>
            </a:r>
            <a:r>
              <a:rPr lang="en" sz="2600" dirty="0"/>
              <a:t>,  0 ,  1  ,  </a:t>
            </a:r>
            <a:r>
              <a:rPr lang="en" sz="2600" dirty="0" smtClean="0"/>
              <a:t>*</a:t>
            </a:r>
            <a:endParaRPr lang="en-US" sz="2600" dirty="0"/>
          </a:p>
          <a:p>
            <a:pPr lvl="1">
              <a:lnSpc>
                <a:spcPct val="115000"/>
              </a:lnSpc>
              <a:spcBef>
                <a:spcPts val="0"/>
              </a:spcBef>
              <a:buClr>
                <a:schemeClr val="dk1"/>
              </a:buClr>
              <a:buSzPct val="100000"/>
            </a:pPr>
            <a:r>
              <a:rPr lang="en" sz="2600" dirty="0" smtClean="0">
                <a:sym typeface="Shadows Into Light"/>
              </a:rPr>
              <a:t>Success/failure outcome</a:t>
            </a:r>
            <a:r>
              <a:rPr lang="en-US" sz="2600" dirty="0" smtClean="0">
                <a:sym typeface="Shadows Into Light"/>
              </a:rPr>
              <a:t/>
            </a:r>
            <a:br>
              <a:rPr lang="en-US" sz="2600" dirty="0" smtClean="0">
                <a:sym typeface="Shadows Into Light"/>
              </a:rPr>
            </a:br>
            <a:r>
              <a:rPr lang="en" sz="2600" dirty="0" smtClean="0">
                <a:sym typeface="Shadows Into Light"/>
              </a:rPr>
              <a:t>label</a:t>
            </a:r>
            <a:endParaRPr sz="2600" dirty="0">
              <a:sym typeface="Shadows Into Light"/>
            </a:endParaRPr>
          </a:p>
          <a:p>
            <a:pPr>
              <a:lnSpc>
                <a:spcPct val="115000"/>
              </a:lnSpc>
              <a:spcBef>
                <a:spcPts val="0"/>
              </a:spcBef>
              <a:buClr>
                <a:schemeClr val="dk1"/>
              </a:buClr>
              <a:buSzPct val="100000"/>
              <a:buFont typeface="Shadows Into Light"/>
              <a:buChar char="•"/>
            </a:pPr>
            <a:endParaRPr lang="en-US" sz="2800" dirty="0" smtClean="0">
              <a:sym typeface="Shadows Into Light"/>
            </a:endParaRPr>
          </a:p>
          <a:p>
            <a:pPr>
              <a:lnSpc>
                <a:spcPct val="115000"/>
              </a:lnSpc>
              <a:spcBef>
                <a:spcPts val="0"/>
              </a:spcBef>
              <a:buClr>
                <a:schemeClr val="dk1"/>
              </a:buClr>
              <a:buSzPct val="100000"/>
              <a:buFont typeface="Shadows Into Light"/>
              <a:buChar char="•"/>
            </a:pPr>
            <a:r>
              <a:rPr lang="en" sz="2800" dirty="0" smtClean="0">
                <a:sym typeface="Shadows Into Light"/>
              </a:rPr>
              <a:t>No </a:t>
            </a:r>
            <a:r>
              <a:rPr lang="en" sz="2800" dirty="0">
                <a:sym typeface="Shadows Into Light"/>
              </a:rPr>
              <a:t>time dimension</a:t>
            </a:r>
            <a:r>
              <a:rPr lang="en" sz="2800" dirty="0" smtClean="0">
                <a:sym typeface="Shadows Into Light"/>
              </a:rPr>
              <a:t>,</a:t>
            </a:r>
            <a:r>
              <a:rPr lang="en-US" sz="2800" dirty="0" smtClean="0">
                <a:sym typeface="Shadows Into Light"/>
              </a:rPr>
              <a:t> </a:t>
            </a:r>
            <a:r>
              <a:rPr lang="en" sz="2800" dirty="0" smtClean="0">
                <a:sym typeface="Shadows Into Light"/>
              </a:rPr>
              <a:t>for</a:t>
            </a:r>
            <a:r>
              <a:rPr lang="en-US" sz="2800" dirty="0">
                <a:sym typeface="Shadows Into Light"/>
              </a:rPr>
              <a:t/>
            </a:r>
            <a:br>
              <a:rPr lang="en-US" sz="2800" dirty="0">
                <a:sym typeface="Shadows Into Light"/>
              </a:rPr>
            </a:br>
            <a:r>
              <a:rPr lang="en" sz="2800" dirty="0" smtClean="0">
                <a:sym typeface="Shadows Into Light"/>
              </a:rPr>
              <a:t>good </a:t>
            </a:r>
            <a:r>
              <a:rPr lang="en" sz="2800" dirty="0">
                <a:sym typeface="Shadows Into Light"/>
              </a:rPr>
              <a:t>or ill</a:t>
            </a:r>
            <a:br>
              <a:rPr lang="en" sz="2800" dirty="0">
                <a:sym typeface="Shadows Into Light"/>
              </a:rPr>
            </a:br>
            <a:endParaRPr lang="en" sz="2800" dirty="0">
              <a:sym typeface="Shadows Into Light"/>
            </a:endParaRPr>
          </a:p>
        </p:txBody>
      </p:sp>
      <p:grpSp>
        <p:nvGrpSpPr>
          <p:cNvPr id="285" name="Shape 285"/>
          <p:cNvGrpSpPr>
            <a:grpSpLocks noChangeAspect="1"/>
          </p:cNvGrpSpPr>
          <p:nvPr/>
        </p:nvGrpSpPr>
        <p:grpSpPr>
          <a:xfrm>
            <a:off x="4678236" y="5328673"/>
            <a:ext cx="2608637" cy="535789"/>
            <a:chOff x="4411067" y="4176650"/>
            <a:chExt cx="2616628" cy="537430"/>
          </a:xfrm>
        </p:grpSpPr>
        <p:sp>
          <p:nvSpPr>
            <p:cNvPr id="292" name="Shape 292"/>
            <p:cNvSpPr txBox="1"/>
            <p:nvPr/>
          </p:nvSpPr>
          <p:spPr>
            <a:xfrm>
              <a:off x="4411067" y="4176650"/>
              <a:ext cx="1583699" cy="435900"/>
            </a:xfrm>
            <a:prstGeom prst="rect">
              <a:avLst/>
            </a:prstGeom>
            <a:noFill/>
            <a:ln>
              <a:noFill/>
            </a:ln>
          </p:spPr>
          <p:txBody>
            <a:bodyPr lIns="121900" tIns="121900" rIns="121900" bIns="121900" anchor="ctr" anchorCtr="0">
              <a:noAutofit/>
            </a:bodyPr>
            <a:lstStyle/>
            <a:p>
              <a:pPr algn="ctr">
                <a:lnSpc>
                  <a:spcPct val="115000"/>
                </a:lnSpc>
                <a:spcBef>
                  <a:spcPts val="787"/>
                </a:spcBef>
              </a:pPr>
              <a:r>
                <a:rPr lang="en" sz="2400" dirty="0">
                  <a:solidFill>
                    <a:schemeClr val="dk1"/>
                  </a:solidFill>
                  <a:latin typeface="Consolas"/>
                  <a:ea typeface="Consolas"/>
                  <a:cs typeface="Consolas"/>
                  <a:sym typeface="Consolas"/>
                </a:rPr>
                <a:t>outcome</a:t>
              </a:r>
            </a:p>
          </p:txBody>
        </p:sp>
        <p:sp>
          <p:nvSpPr>
            <p:cNvPr id="293" name="Shape 293"/>
            <p:cNvSpPr txBox="1"/>
            <p:nvPr/>
          </p:nvSpPr>
          <p:spPr>
            <a:xfrm flipH="1">
              <a:off x="5966053" y="4176650"/>
              <a:ext cx="1061642" cy="537430"/>
            </a:xfrm>
            <a:prstGeom prst="rect">
              <a:avLst/>
            </a:prstGeom>
            <a:noFill/>
            <a:ln w="9525" cap="flat" cmpd="sng">
              <a:solidFill>
                <a:srgbClr val="0000FF"/>
              </a:solidFill>
              <a:prstDash val="solid"/>
              <a:round/>
              <a:headEnd type="none" w="med" len="med"/>
              <a:tailEnd type="none" w="med" len="med"/>
            </a:ln>
          </p:spPr>
          <p:txBody>
            <a:bodyPr lIns="121900" tIns="121900" rIns="121900" bIns="121900" anchor="t" anchorCtr="0">
              <a:noAutofit/>
            </a:bodyPr>
            <a:lstStyle/>
            <a:p>
              <a:pPr algn="ctr"/>
              <a:r>
                <a:rPr lang="en" sz="1867" b="1" dirty="0">
                  <a:solidFill>
                    <a:schemeClr val="dk1"/>
                  </a:solidFill>
                </a:rPr>
                <a:t>S / F</a:t>
              </a:r>
            </a:p>
          </p:txBody>
        </p:sp>
      </p:grpSp>
      <p:grpSp>
        <p:nvGrpSpPr>
          <p:cNvPr id="21" name="Shape 308"/>
          <p:cNvGrpSpPr/>
          <p:nvPr/>
        </p:nvGrpSpPr>
        <p:grpSpPr>
          <a:xfrm>
            <a:off x="4720641" y="2120858"/>
            <a:ext cx="2545283" cy="3211800"/>
            <a:chOff x="4415841" y="1010988"/>
            <a:chExt cx="2545283" cy="3211800"/>
          </a:xfrm>
        </p:grpSpPr>
        <p:sp>
          <p:nvSpPr>
            <p:cNvPr id="22" name="Shape 309"/>
            <p:cNvSpPr txBox="1"/>
            <p:nvPr/>
          </p:nvSpPr>
          <p:spPr>
            <a:xfrm>
              <a:off x="4415841" y="1010988"/>
              <a:ext cx="1907700" cy="3211800"/>
            </a:xfrm>
            <a:prstGeom prst="rect">
              <a:avLst/>
            </a:prstGeom>
            <a:noFill/>
            <a:ln>
              <a:noFill/>
            </a:ln>
          </p:spPr>
          <p:txBody>
            <a:bodyPr lIns="91425" tIns="91425" rIns="91425" bIns="91425" anchor="ctr" anchorCtr="0">
              <a:noAutofit/>
            </a:bodyPr>
            <a:lstStyle/>
            <a:p>
              <a:pPr lvl="0" algn="ctr" rtl="0">
                <a:lnSpc>
                  <a:spcPct val="115000"/>
                </a:lnSpc>
                <a:spcBef>
                  <a:spcPts val="590"/>
                </a:spcBef>
                <a:buNone/>
              </a:pP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&lt; 0</a:t>
              </a: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&gt; 0</a:t>
              </a:r>
            </a:p>
            <a:p>
              <a:pPr lvl="0" algn="ctr" rtl="0">
                <a:lnSpc>
                  <a:spcPct val="115000"/>
                </a:lnSpc>
                <a:spcBef>
                  <a:spcPts val="590"/>
                </a:spcBef>
                <a:buNone/>
              </a:pPr>
              <a:r>
                <a:rPr lang="en" sz="2400" dirty="0">
                  <a:solidFill>
                    <a:srgbClr val="4A86E8"/>
                  </a:solidFill>
                  <a:latin typeface="Consolas"/>
                  <a:ea typeface="Consolas"/>
                  <a:cs typeface="Consolas"/>
                  <a:sym typeface="Consolas"/>
                </a:rPr>
                <a:t>n == 0</a:t>
              </a:r>
            </a:p>
          </p:txBody>
        </p:sp>
        <p:sp>
          <p:nvSpPr>
            <p:cNvPr id="23" name="Shape 310"/>
            <p:cNvSpPr txBox="1"/>
            <p:nvPr/>
          </p:nvSpPr>
          <p:spPr>
            <a:xfrm flipH="1">
              <a:off x="6006525" y="141917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63</a:t>
              </a:r>
            </a:p>
          </p:txBody>
        </p:sp>
        <p:sp>
          <p:nvSpPr>
            <p:cNvPr id="24" name="Shape 311"/>
            <p:cNvSpPr txBox="1"/>
            <p:nvPr/>
          </p:nvSpPr>
          <p:spPr>
            <a:xfrm flipH="1">
              <a:off x="6006525" y="1918766"/>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25" name="Shape 312"/>
            <p:cNvSpPr txBox="1"/>
            <p:nvPr/>
          </p:nvSpPr>
          <p:spPr>
            <a:xfrm flipH="1">
              <a:off x="6006525" y="241525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23</a:t>
              </a:r>
            </a:p>
          </p:txBody>
        </p:sp>
        <p:sp>
          <p:nvSpPr>
            <p:cNvPr id="26" name="Shape 313"/>
            <p:cNvSpPr txBox="1"/>
            <p:nvPr/>
          </p:nvSpPr>
          <p:spPr>
            <a:xfrm flipH="1">
              <a:off x="6006525" y="2906264"/>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r>
                <a:rPr lang="en" sz="1800" b="1">
                  <a:solidFill>
                    <a:schemeClr val="dk1"/>
                  </a:solidFill>
                </a:rPr>
                <a:t>0</a:t>
              </a:r>
            </a:p>
          </p:txBody>
        </p:sp>
        <p:sp>
          <p:nvSpPr>
            <p:cNvPr id="27" name="Shape 314"/>
            <p:cNvSpPr txBox="1"/>
            <p:nvPr/>
          </p:nvSpPr>
          <p:spPr>
            <a:xfrm flipH="1">
              <a:off x="6006525" y="341132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90</a:t>
              </a:r>
              <a:r>
                <a:rPr lang="en" sz="1800"/>
                <a:t>  </a:t>
              </a:r>
            </a:p>
          </p:txBody>
        </p:sp>
      </p:grpSp>
      <p:grpSp>
        <p:nvGrpSpPr>
          <p:cNvPr id="28" name="Shape 315"/>
          <p:cNvGrpSpPr/>
          <p:nvPr/>
        </p:nvGrpSpPr>
        <p:grpSpPr>
          <a:xfrm>
            <a:off x="7402250" y="2529045"/>
            <a:ext cx="1223450" cy="2488650"/>
            <a:chOff x="7173650" y="1419175"/>
            <a:chExt cx="1223450" cy="2488650"/>
          </a:xfrm>
        </p:grpSpPr>
        <p:sp>
          <p:nvSpPr>
            <p:cNvPr id="29" name="Shape 316"/>
            <p:cNvSpPr txBox="1"/>
            <p:nvPr/>
          </p:nvSpPr>
          <p:spPr>
            <a:xfrm flipH="1">
              <a:off x="7806999" y="141917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1</a:t>
              </a:r>
            </a:p>
          </p:txBody>
        </p:sp>
        <p:sp>
          <p:nvSpPr>
            <p:cNvPr id="30" name="Shape 317"/>
            <p:cNvSpPr txBox="1"/>
            <p:nvPr/>
          </p:nvSpPr>
          <p:spPr>
            <a:xfrm flipH="1">
              <a:off x="7806999" y="1918766"/>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31" name="Shape 318"/>
            <p:cNvSpPr txBox="1"/>
            <p:nvPr/>
          </p:nvSpPr>
          <p:spPr>
            <a:xfrm flipH="1">
              <a:off x="7806999" y="241525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endParaRPr sz="1800"/>
            </a:p>
          </p:txBody>
        </p:sp>
        <p:sp>
          <p:nvSpPr>
            <p:cNvPr id="32" name="Shape 319"/>
            <p:cNvSpPr txBox="1"/>
            <p:nvPr/>
          </p:nvSpPr>
          <p:spPr>
            <a:xfrm flipH="1">
              <a:off x="7806999" y="2906264"/>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endParaRPr sz="1800"/>
            </a:p>
          </p:txBody>
        </p:sp>
        <p:sp>
          <p:nvSpPr>
            <p:cNvPr id="33" name="Shape 320"/>
            <p:cNvSpPr txBox="1"/>
            <p:nvPr/>
          </p:nvSpPr>
          <p:spPr>
            <a:xfrm flipH="1">
              <a:off x="7806999" y="341132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a:t>  </a:t>
              </a:r>
            </a:p>
          </p:txBody>
        </p:sp>
        <p:sp>
          <p:nvSpPr>
            <p:cNvPr id="34" name="Shape 321"/>
            <p:cNvSpPr/>
            <p:nvPr/>
          </p:nvSpPr>
          <p:spPr>
            <a:xfrm>
              <a:off x="7173650" y="2214900"/>
              <a:ext cx="523800" cy="8967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800"/>
            </a:p>
          </p:txBody>
        </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4">
                                            <p:txEl>
                                              <p:pRg st="3" end="3"/>
                                            </p:txEl>
                                          </p:spTgt>
                                        </p:tgtEl>
                                        <p:attrNameLst>
                                          <p:attrName>style.visibility</p:attrName>
                                        </p:attrNameLst>
                                      </p:cBhvr>
                                      <p:to>
                                        <p:strVal val="visible"/>
                                      </p:to>
                                    </p:set>
                                  </p:childTnLst>
                                </p:cTn>
                              </p:par>
                              <p:par>
                                <p:cTn id="17" presetID="9" presetClass="entr" presetSubtype="0" fill="hold" nodeType="withEffect">
                                  <p:stCondLst>
                                    <p:cond delay="0"/>
                                  </p:stCondLst>
                                  <p:childTnLst>
                                    <p:set>
                                      <p:cBhvr>
                                        <p:cTn id="18" dur="1" fill="hold">
                                          <p:stCondLst>
                                            <p:cond delay="0"/>
                                          </p:stCondLst>
                                        </p:cTn>
                                        <p:tgtEl>
                                          <p:spTgt spid="285"/>
                                        </p:tgtEl>
                                        <p:attrNameLst>
                                          <p:attrName>style.visibility</p:attrName>
                                        </p:attrNameLst>
                                      </p:cBhvr>
                                      <p:to>
                                        <p:strVal val="visible"/>
                                      </p:to>
                                    </p:set>
                                    <p:animEffect transition="in" filter="dissolve">
                                      <p:cBhvr>
                                        <p:cTn id="19" dur="500"/>
                                        <p:tgtEl>
                                          <p:spTgt spid="28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Abstracting Predicate Counts</a:t>
            </a:r>
          </a:p>
        </p:txBody>
      </p:sp>
      <p:sp>
        <p:nvSpPr>
          <p:cNvPr id="307" name="Shape 307"/>
          <p:cNvSpPr txBox="1">
            <a:spLocks noGrp="1"/>
          </p:cNvSpPr>
          <p:nvPr>
            <p:ph idx="1"/>
          </p:nvPr>
        </p:nvSpPr>
        <p:spPr>
          <a:xfrm>
            <a:off x="409944" y="2688211"/>
            <a:ext cx="4607170" cy="2077093"/>
          </a:xfrm>
          <a:prstGeom prst="rect">
            <a:avLst/>
          </a:prstGeom>
          <a:solidFill>
            <a:srgbClr val="FFFFFF"/>
          </a:solidFill>
          <a:ln w="9525" cap="flat" cmpd="sng">
            <a:solidFill>
              <a:srgbClr val="000000"/>
            </a:solidFill>
            <a:prstDash val="solid"/>
            <a:round/>
            <a:headEnd type="none" w="med" len="med"/>
            <a:tailEnd type="none" w="med" len="med"/>
          </a:ln>
        </p:spPr>
        <p:txBody>
          <a:bodyPr vert="horz" lIns="121900" tIns="60933" rIns="121900" bIns="60933" rtlCol="0" anchor="t" anchorCtr="0">
            <a:noAutofit/>
          </a:bodyPr>
          <a:lstStyle/>
          <a:p>
            <a:pPr marL="0" indent="0">
              <a:lnSpc>
                <a:spcPct val="115000"/>
              </a:lnSpc>
              <a:spcBef>
                <a:spcPts val="787"/>
              </a:spcBef>
              <a:buNone/>
            </a:pPr>
            <a:r>
              <a:rPr lang="en" sz="2400" dirty="0"/>
              <a:t>‒  </a:t>
            </a:r>
            <a:r>
              <a:rPr lang="en" sz="2400" dirty="0">
                <a:sym typeface="Shadows Into Light"/>
              </a:rPr>
              <a:t>Never observed</a:t>
            </a:r>
          </a:p>
          <a:p>
            <a:pPr marL="0" indent="0">
              <a:lnSpc>
                <a:spcPct val="115000"/>
              </a:lnSpc>
              <a:spcBef>
                <a:spcPts val="787"/>
              </a:spcBef>
              <a:buNone/>
            </a:pPr>
            <a:r>
              <a:rPr lang="en" sz="2400" dirty="0"/>
              <a:t>0  </a:t>
            </a:r>
            <a:r>
              <a:rPr lang="en" sz="2400" dirty="0">
                <a:sym typeface="Shadows Into Light"/>
              </a:rPr>
              <a:t>False at least once, never true</a:t>
            </a:r>
          </a:p>
          <a:p>
            <a:pPr marL="0" indent="0">
              <a:lnSpc>
                <a:spcPct val="115000"/>
              </a:lnSpc>
              <a:spcBef>
                <a:spcPts val="787"/>
              </a:spcBef>
              <a:buNone/>
            </a:pPr>
            <a:r>
              <a:rPr lang="en" sz="2400" dirty="0"/>
              <a:t>1  </a:t>
            </a:r>
            <a:r>
              <a:rPr lang="en" sz="2400" dirty="0">
                <a:sym typeface="Shadows Into Light"/>
              </a:rPr>
              <a:t>True at least once, never false</a:t>
            </a:r>
          </a:p>
          <a:p>
            <a:pPr marL="0" indent="0">
              <a:lnSpc>
                <a:spcPct val="115000"/>
              </a:lnSpc>
              <a:spcBef>
                <a:spcPts val="787"/>
              </a:spcBef>
              <a:buNone/>
            </a:pPr>
            <a:r>
              <a:rPr lang="en" sz="2400" dirty="0"/>
              <a:t>*  </a:t>
            </a:r>
            <a:r>
              <a:rPr lang="en" sz="2400" dirty="0">
                <a:sym typeface="Shadows Into Light"/>
              </a:rPr>
              <a:t>Both true and false at </a:t>
            </a:r>
            <a:r>
              <a:rPr lang="en" sz="2400" dirty="0" smtClean="0">
                <a:sym typeface="Shadows Into Light"/>
              </a:rPr>
              <a:t>least</a:t>
            </a:r>
            <a:r>
              <a:rPr lang="en-US" sz="2400" dirty="0" smtClean="0">
                <a:sym typeface="Shadows Into Light"/>
              </a:rPr>
              <a:t> </a:t>
            </a:r>
            <a:r>
              <a:rPr lang="en" sz="2400" dirty="0" smtClean="0">
                <a:sym typeface="Shadows Into Light"/>
              </a:rPr>
              <a:t>once</a:t>
            </a:r>
            <a:endParaRPr lang="en" sz="2400" dirty="0">
              <a:sym typeface="Shadows Into Light"/>
            </a:endParaRPr>
          </a:p>
        </p:txBody>
      </p:sp>
      <p:grpSp>
        <p:nvGrpSpPr>
          <p:cNvPr id="32" name="Shape 308"/>
          <p:cNvGrpSpPr/>
          <p:nvPr/>
        </p:nvGrpSpPr>
        <p:grpSpPr>
          <a:xfrm>
            <a:off x="4720641" y="2120858"/>
            <a:ext cx="2545283" cy="3211800"/>
            <a:chOff x="4415841" y="1010988"/>
            <a:chExt cx="2545283" cy="3211800"/>
          </a:xfrm>
        </p:grpSpPr>
        <p:sp>
          <p:nvSpPr>
            <p:cNvPr id="33" name="Shape 309"/>
            <p:cNvSpPr txBox="1"/>
            <p:nvPr/>
          </p:nvSpPr>
          <p:spPr>
            <a:xfrm>
              <a:off x="4415841" y="1010988"/>
              <a:ext cx="1907700" cy="3211800"/>
            </a:xfrm>
            <a:prstGeom prst="rect">
              <a:avLst/>
            </a:prstGeom>
            <a:noFill/>
            <a:ln>
              <a:noFill/>
            </a:ln>
          </p:spPr>
          <p:txBody>
            <a:bodyPr lIns="91425" tIns="91425" rIns="91425" bIns="91425" anchor="ctr" anchorCtr="0">
              <a:noAutofit/>
            </a:bodyPr>
            <a:lstStyle/>
            <a:p>
              <a:pPr lvl="0" algn="ctr" rtl="0">
                <a:lnSpc>
                  <a:spcPct val="115000"/>
                </a:lnSpc>
                <a:spcBef>
                  <a:spcPts val="590"/>
                </a:spcBef>
                <a:buNone/>
              </a:pP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&lt; 0</a:t>
              </a: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&gt; 0</a:t>
              </a:r>
            </a:p>
            <a:p>
              <a:pPr lvl="0" algn="ctr" rtl="0">
                <a:lnSpc>
                  <a:spcPct val="115000"/>
                </a:lnSpc>
                <a:spcBef>
                  <a:spcPts val="590"/>
                </a:spcBef>
                <a:buNone/>
              </a:pPr>
              <a:r>
                <a:rPr lang="en" sz="2400" dirty="0">
                  <a:solidFill>
                    <a:srgbClr val="4A86E8"/>
                  </a:solidFill>
                  <a:latin typeface="Consolas"/>
                  <a:ea typeface="Consolas"/>
                  <a:cs typeface="Consolas"/>
                  <a:sym typeface="Consolas"/>
                </a:rPr>
                <a:t>n == 0</a:t>
              </a:r>
            </a:p>
          </p:txBody>
        </p:sp>
        <p:sp>
          <p:nvSpPr>
            <p:cNvPr id="34" name="Shape 310"/>
            <p:cNvSpPr txBox="1"/>
            <p:nvPr/>
          </p:nvSpPr>
          <p:spPr>
            <a:xfrm flipH="1">
              <a:off x="6006525" y="141917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63</a:t>
              </a:r>
            </a:p>
          </p:txBody>
        </p:sp>
        <p:sp>
          <p:nvSpPr>
            <p:cNvPr id="35" name="Shape 311"/>
            <p:cNvSpPr txBox="1"/>
            <p:nvPr/>
          </p:nvSpPr>
          <p:spPr>
            <a:xfrm flipH="1">
              <a:off x="6006525" y="1918766"/>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36" name="Shape 312"/>
            <p:cNvSpPr txBox="1"/>
            <p:nvPr/>
          </p:nvSpPr>
          <p:spPr>
            <a:xfrm flipH="1">
              <a:off x="6006525" y="241525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23</a:t>
              </a:r>
            </a:p>
          </p:txBody>
        </p:sp>
        <p:sp>
          <p:nvSpPr>
            <p:cNvPr id="37" name="Shape 313"/>
            <p:cNvSpPr txBox="1"/>
            <p:nvPr/>
          </p:nvSpPr>
          <p:spPr>
            <a:xfrm flipH="1">
              <a:off x="6006525" y="2906264"/>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r>
                <a:rPr lang="en" sz="1800" b="1">
                  <a:solidFill>
                    <a:schemeClr val="dk1"/>
                  </a:solidFill>
                </a:rPr>
                <a:t>0</a:t>
              </a:r>
            </a:p>
          </p:txBody>
        </p:sp>
        <p:sp>
          <p:nvSpPr>
            <p:cNvPr id="38" name="Shape 314"/>
            <p:cNvSpPr txBox="1"/>
            <p:nvPr/>
          </p:nvSpPr>
          <p:spPr>
            <a:xfrm flipH="1">
              <a:off x="6006525" y="341132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90</a:t>
              </a:r>
              <a:r>
                <a:rPr lang="en" sz="1800"/>
                <a:t>  </a:t>
              </a:r>
            </a:p>
          </p:txBody>
        </p:sp>
      </p:grpSp>
      <p:grpSp>
        <p:nvGrpSpPr>
          <p:cNvPr id="39" name="Shape 315"/>
          <p:cNvGrpSpPr/>
          <p:nvPr/>
        </p:nvGrpSpPr>
        <p:grpSpPr>
          <a:xfrm>
            <a:off x="7402250" y="2529045"/>
            <a:ext cx="1223450" cy="2488650"/>
            <a:chOff x="7173650" y="1419175"/>
            <a:chExt cx="1223450" cy="2488650"/>
          </a:xfrm>
        </p:grpSpPr>
        <p:sp>
          <p:nvSpPr>
            <p:cNvPr id="40" name="Shape 316"/>
            <p:cNvSpPr txBox="1"/>
            <p:nvPr/>
          </p:nvSpPr>
          <p:spPr>
            <a:xfrm flipH="1">
              <a:off x="7806999" y="141917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1</a:t>
              </a:r>
            </a:p>
          </p:txBody>
        </p:sp>
        <p:sp>
          <p:nvSpPr>
            <p:cNvPr id="41" name="Shape 317"/>
            <p:cNvSpPr txBox="1"/>
            <p:nvPr/>
          </p:nvSpPr>
          <p:spPr>
            <a:xfrm flipH="1">
              <a:off x="7806999" y="1918766"/>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42" name="Shape 318"/>
            <p:cNvSpPr txBox="1"/>
            <p:nvPr/>
          </p:nvSpPr>
          <p:spPr>
            <a:xfrm flipH="1">
              <a:off x="7806999" y="241525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endParaRPr sz="1800"/>
            </a:p>
          </p:txBody>
        </p:sp>
        <p:sp>
          <p:nvSpPr>
            <p:cNvPr id="43" name="Shape 319"/>
            <p:cNvSpPr txBox="1"/>
            <p:nvPr/>
          </p:nvSpPr>
          <p:spPr>
            <a:xfrm flipH="1">
              <a:off x="7806999" y="2906264"/>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endParaRPr sz="1800"/>
            </a:p>
          </p:txBody>
        </p:sp>
        <p:sp>
          <p:nvSpPr>
            <p:cNvPr id="44" name="Shape 320"/>
            <p:cNvSpPr txBox="1"/>
            <p:nvPr/>
          </p:nvSpPr>
          <p:spPr>
            <a:xfrm flipH="1">
              <a:off x="7806999" y="341132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a:t>  </a:t>
              </a:r>
            </a:p>
          </p:txBody>
        </p:sp>
        <p:sp>
          <p:nvSpPr>
            <p:cNvPr id="45" name="Shape 321"/>
            <p:cNvSpPr/>
            <p:nvPr/>
          </p:nvSpPr>
          <p:spPr>
            <a:xfrm>
              <a:off x="7173650" y="2214900"/>
              <a:ext cx="523800" cy="8967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800"/>
            </a:p>
          </p:txBody>
        </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Abstracting Predicate Counts</a:t>
            </a:r>
          </a:p>
        </p:txBody>
      </p:sp>
      <p:grpSp>
        <p:nvGrpSpPr>
          <p:cNvPr id="32" name="Shape 308"/>
          <p:cNvGrpSpPr/>
          <p:nvPr/>
        </p:nvGrpSpPr>
        <p:grpSpPr>
          <a:xfrm>
            <a:off x="4720641" y="2120858"/>
            <a:ext cx="2545283" cy="3211800"/>
            <a:chOff x="4415841" y="1010988"/>
            <a:chExt cx="2545283" cy="3211800"/>
          </a:xfrm>
        </p:grpSpPr>
        <p:sp>
          <p:nvSpPr>
            <p:cNvPr id="33" name="Shape 309"/>
            <p:cNvSpPr txBox="1"/>
            <p:nvPr/>
          </p:nvSpPr>
          <p:spPr>
            <a:xfrm>
              <a:off x="4415841" y="1010988"/>
              <a:ext cx="1907700" cy="3211800"/>
            </a:xfrm>
            <a:prstGeom prst="rect">
              <a:avLst/>
            </a:prstGeom>
            <a:noFill/>
            <a:ln>
              <a:noFill/>
            </a:ln>
          </p:spPr>
          <p:txBody>
            <a:bodyPr lIns="91425" tIns="91425" rIns="91425" bIns="91425" anchor="ctr" anchorCtr="0">
              <a:noAutofit/>
            </a:bodyPr>
            <a:lstStyle/>
            <a:p>
              <a:pPr lvl="0" algn="ctr" rtl="0">
                <a:lnSpc>
                  <a:spcPct val="115000"/>
                </a:lnSpc>
                <a:spcBef>
                  <a:spcPts val="590"/>
                </a:spcBef>
                <a:buNone/>
              </a:pP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&lt; 0</a:t>
              </a: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&gt; 0</a:t>
              </a:r>
            </a:p>
            <a:p>
              <a:pPr lvl="0" algn="ctr" rtl="0">
                <a:lnSpc>
                  <a:spcPct val="115000"/>
                </a:lnSpc>
                <a:spcBef>
                  <a:spcPts val="590"/>
                </a:spcBef>
                <a:buNone/>
              </a:pPr>
              <a:r>
                <a:rPr lang="en" sz="2400" dirty="0">
                  <a:solidFill>
                    <a:srgbClr val="4A86E8"/>
                  </a:solidFill>
                  <a:latin typeface="Consolas"/>
                  <a:ea typeface="Consolas"/>
                  <a:cs typeface="Consolas"/>
                  <a:sym typeface="Consolas"/>
                </a:rPr>
                <a:t>n == 0</a:t>
              </a:r>
            </a:p>
          </p:txBody>
        </p:sp>
        <p:sp>
          <p:nvSpPr>
            <p:cNvPr id="34" name="Shape 310"/>
            <p:cNvSpPr txBox="1"/>
            <p:nvPr/>
          </p:nvSpPr>
          <p:spPr>
            <a:xfrm flipH="1">
              <a:off x="6006525" y="141917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63</a:t>
              </a:r>
            </a:p>
          </p:txBody>
        </p:sp>
        <p:sp>
          <p:nvSpPr>
            <p:cNvPr id="35" name="Shape 311"/>
            <p:cNvSpPr txBox="1"/>
            <p:nvPr/>
          </p:nvSpPr>
          <p:spPr>
            <a:xfrm flipH="1">
              <a:off x="6006525" y="1918766"/>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36" name="Shape 312"/>
            <p:cNvSpPr txBox="1"/>
            <p:nvPr/>
          </p:nvSpPr>
          <p:spPr>
            <a:xfrm flipH="1">
              <a:off x="6006525" y="241525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23</a:t>
              </a:r>
            </a:p>
          </p:txBody>
        </p:sp>
        <p:sp>
          <p:nvSpPr>
            <p:cNvPr id="37" name="Shape 313"/>
            <p:cNvSpPr txBox="1"/>
            <p:nvPr/>
          </p:nvSpPr>
          <p:spPr>
            <a:xfrm flipH="1">
              <a:off x="6006525" y="2906264"/>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r>
                <a:rPr lang="en" sz="1800" b="1">
                  <a:solidFill>
                    <a:schemeClr val="dk1"/>
                  </a:solidFill>
                </a:rPr>
                <a:t>0</a:t>
              </a:r>
            </a:p>
          </p:txBody>
        </p:sp>
        <p:sp>
          <p:nvSpPr>
            <p:cNvPr id="38" name="Shape 314"/>
            <p:cNvSpPr txBox="1"/>
            <p:nvPr/>
          </p:nvSpPr>
          <p:spPr>
            <a:xfrm flipH="1">
              <a:off x="6006525" y="3411325"/>
              <a:ext cx="954599"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90</a:t>
              </a:r>
              <a:r>
                <a:rPr lang="en" sz="1800"/>
                <a:t>  </a:t>
              </a:r>
            </a:p>
          </p:txBody>
        </p:sp>
      </p:grpSp>
      <p:grpSp>
        <p:nvGrpSpPr>
          <p:cNvPr id="39" name="Shape 315"/>
          <p:cNvGrpSpPr/>
          <p:nvPr/>
        </p:nvGrpSpPr>
        <p:grpSpPr>
          <a:xfrm>
            <a:off x="7402250" y="2529045"/>
            <a:ext cx="1223450" cy="2488650"/>
            <a:chOff x="7173650" y="1419175"/>
            <a:chExt cx="1223450" cy="2488650"/>
          </a:xfrm>
        </p:grpSpPr>
        <p:sp>
          <p:nvSpPr>
            <p:cNvPr id="40" name="Shape 316"/>
            <p:cNvSpPr txBox="1"/>
            <p:nvPr/>
          </p:nvSpPr>
          <p:spPr>
            <a:xfrm flipH="1">
              <a:off x="7806999" y="141917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1</a:t>
              </a:r>
            </a:p>
          </p:txBody>
        </p:sp>
        <p:sp>
          <p:nvSpPr>
            <p:cNvPr id="41" name="Shape 317"/>
            <p:cNvSpPr txBox="1"/>
            <p:nvPr/>
          </p:nvSpPr>
          <p:spPr>
            <a:xfrm flipH="1">
              <a:off x="7806999" y="1918766"/>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800" b="1">
                  <a:solidFill>
                    <a:schemeClr val="dk1"/>
                  </a:solidFill>
                </a:rPr>
                <a:t>0</a:t>
              </a:r>
            </a:p>
          </p:txBody>
        </p:sp>
        <p:sp>
          <p:nvSpPr>
            <p:cNvPr id="42" name="Shape 318"/>
            <p:cNvSpPr txBox="1"/>
            <p:nvPr/>
          </p:nvSpPr>
          <p:spPr>
            <a:xfrm flipH="1">
              <a:off x="7806999" y="241525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1800" b="1" dirty="0" smtClean="0"/>
                <a:t>*</a:t>
              </a:r>
              <a:endParaRPr sz="1800" b="1" dirty="0"/>
            </a:p>
          </p:txBody>
        </p:sp>
        <p:sp>
          <p:nvSpPr>
            <p:cNvPr id="43" name="Shape 319"/>
            <p:cNvSpPr txBox="1"/>
            <p:nvPr/>
          </p:nvSpPr>
          <p:spPr>
            <a:xfrm flipH="1">
              <a:off x="7806999" y="2906264"/>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Clr>
                  <a:schemeClr val="dk1"/>
                </a:buClr>
                <a:buFont typeface="Arial"/>
                <a:buNone/>
              </a:pPr>
              <a:r>
                <a:rPr lang="en-US" sz="1800" b="1" dirty="0" smtClean="0"/>
                <a:t>0</a:t>
              </a:r>
              <a:endParaRPr sz="1800" b="1" dirty="0"/>
            </a:p>
          </p:txBody>
        </p:sp>
        <p:sp>
          <p:nvSpPr>
            <p:cNvPr id="44" name="Shape 320"/>
            <p:cNvSpPr txBox="1"/>
            <p:nvPr/>
          </p:nvSpPr>
          <p:spPr>
            <a:xfrm flipH="1">
              <a:off x="7806999" y="341132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1800" b="1" dirty="0" smtClean="0"/>
                <a:t>*</a:t>
              </a:r>
              <a:endParaRPr lang="en" sz="1800" b="1" dirty="0"/>
            </a:p>
          </p:txBody>
        </p:sp>
        <p:sp>
          <p:nvSpPr>
            <p:cNvPr id="45" name="Shape 321"/>
            <p:cNvSpPr/>
            <p:nvPr/>
          </p:nvSpPr>
          <p:spPr>
            <a:xfrm>
              <a:off x="7173650" y="2214900"/>
              <a:ext cx="523800" cy="8967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800"/>
            </a:p>
          </p:txBody>
        </p:sp>
      </p:grpSp>
      <p:sp>
        <p:nvSpPr>
          <p:cNvPr id="19" name="Shape 307"/>
          <p:cNvSpPr txBox="1">
            <a:spLocks noGrp="1"/>
          </p:cNvSpPr>
          <p:nvPr>
            <p:ph idx="1"/>
          </p:nvPr>
        </p:nvSpPr>
        <p:spPr>
          <a:xfrm>
            <a:off x="409944" y="2688211"/>
            <a:ext cx="4607170" cy="2077093"/>
          </a:xfrm>
          <a:prstGeom prst="rect">
            <a:avLst/>
          </a:prstGeom>
          <a:solidFill>
            <a:srgbClr val="FFFFFF"/>
          </a:solidFill>
          <a:ln w="9525" cap="flat" cmpd="sng">
            <a:solidFill>
              <a:srgbClr val="000000"/>
            </a:solidFill>
            <a:prstDash val="solid"/>
            <a:round/>
            <a:headEnd type="none" w="med" len="med"/>
            <a:tailEnd type="none" w="med" len="med"/>
          </a:ln>
        </p:spPr>
        <p:txBody>
          <a:bodyPr vert="horz" lIns="121900" tIns="60933" rIns="121900" bIns="60933" rtlCol="0" anchor="t" anchorCtr="0">
            <a:noAutofit/>
          </a:bodyPr>
          <a:lstStyle/>
          <a:p>
            <a:pPr marL="0" indent="0">
              <a:lnSpc>
                <a:spcPct val="115000"/>
              </a:lnSpc>
              <a:spcBef>
                <a:spcPts val="787"/>
              </a:spcBef>
              <a:buNone/>
            </a:pPr>
            <a:r>
              <a:rPr lang="en" sz="2400" dirty="0"/>
              <a:t>‒  </a:t>
            </a:r>
            <a:r>
              <a:rPr lang="en" sz="2400" dirty="0">
                <a:sym typeface="Shadows Into Light"/>
              </a:rPr>
              <a:t>Never observed</a:t>
            </a:r>
          </a:p>
          <a:p>
            <a:pPr marL="0" indent="0">
              <a:lnSpc>
                <a:spcPct val="115000"/>
              </a:lnSpc>
              <a:spcBef>
                <a:spcPts val="787"/>
              </a:spcBef>
              <a:buNone/>
            </a:pPr>
            <a:r>
              <a:rPr lang="en" sz="2400" dirty="0"/>
              <a:t>0  </a:t>
            </a:r>
            <a:r>
              <a:rPr lang="en" sz="2400" dirty="0">
                <a:sym typeface="Shadows Into Light"/>
              </a:rPr>
              <a:t>False at least once, never true</a:t>
            </a:r>
          </a:p>
          <a:p>
            <a:pPr marL="0" indent="0">
              <a:lnSpc>
                <a:spcPct val="115000"/>
              </a:lnSpc>
              <a:spcBef>
                <a:spcPts val="787"/>
              </a:spcBef>
              <a:buNone/>
            </a:pPr>
            <a:r>
              <a:rPr lang="en" sz="2400" dirty="0"/>
              <a:t>1  </a:t>
            </a:r>
            <a:r>
              <a:rPr lang="en" sz="2400" dirty="0">
                <a:sym typeface="Shadows Into Light"/>
              </a:rPr>
              <a:t>True at least once, never false</a:t>
            </a:r>
          </a:p>
          <a:p>
            <a:pPr marL="0" indent="0">
              <a:lnSpc>
                <a:spcPct val="115000"/>
              </a:lnSpc>
              <a:spcBef>
                <a:spcPts val="787"/>
              </a:spcBef>
              <a:buNone/>
            </a:pPr>
            <a:r>
              <a:rPr lang="en" sz="2400" dirty="0"/>
              <a:t>*  </a:t>
            </a:r>
            <a:r>
              <a:rPr lang="en" sz="2400" dirty="0">
                <a:sym typeface="Shadows Into Light"/>
              </a:rPr>
              <a:t>Both true and false at </a:t>
            </a:r>
            <a:r>
              <a:rPr lang="en" sz="2400" dirty="0" smtClean="0">
                <a:sym typeface="Shadows Into Light"/>
              </a:rPr>
              <a:t>least</a:t>
            </a:r>
            <a:r>
              <a:rPr lang="en-US" sz="2400" dirty="0" smtClean="0">
                <a:sym typeface="Shadows Into Light"/>
              </a:rPr>
              <a:t> </a:t>
            </a:r>
            <a:r>
              <a:rPr lang="en" sz="2400" dirty="0" smtClean="0">
                <a:sym typeface="Shadows Into Light"/>
              </a:rPr>
              <a:t>once</a:t>
            </a:r>
            <a:endParaRPr lang="en" sz="2400" dirty="0">
              <a:sym typeface="Shadows Into Light"/>
            </a:endParaRPr>
          </a:p>
        </p:txBody>
      </p:sp>
    </p:spTree>
    <p:extLst>
      <p:ext uri="{BB962C8B-B14F-4D97-AF65-F5344CB8AC3E}">
        <p14:creationId xmlns:p14="http://schemas.microsoft.com/office/powerpoint/2010/main" val="184321387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Shape 348"/>
          <p:cNvSpPr txBox="1"/>
          <p:nvPr/>
        </p:nvSpPr>
        <p:spPr>
          <a:xfrm>
            <a:off x="5004901" y="2636525"/>
            <a:ext cx="3741299" cy="2799000"/>
          </a:xfrm>
          <a:prstGeom prst="rect">
            <a:avLst/>
          </a:prstGeom>
          <a:noFill/>
          <a:ln w="22225" cap="flat" cmpd="sng">
            <a:solidFill>
              <a:srgbClr val="000000"/>
            </a:solidFill>
            <a:prstDash val="solid"/>
            <a:miter/>
            <a:headEnd type="none" w="med" len="med"/>
            <a:tailEnd type="none" w="med" len="med"/>
          </a:ln>
        </p:spPr>
        <p:txBody>
          <a:bodyPr lIns="91425" tIns="45700" rIns="91425" bIns="45700" anchor="ctr" anchorCtr="0">
            <a:noAutofit/>
          </a:bodyPr>
          <a:lstStyle/>
          <a:p>
            <a:pPr>
              <a:buClr>
                <a:srgbClr val="000000"/>
              </a:buClr>
              <a:buSzPct val="25000"/>
            </a:pPr>
            <a:r>
              <a:rPr lang="en" sz="1600" dirty="0">
                <a:latin typeface="Consolas"/>
                <a:ea typeface="Consolas"/>
                <a:cs typeface="Consolas"/>
                <a:sym typeface="Consolas"/>
              </a:rPr>
              <a:t>void main() {</a:t>
            </a:r>
          </a:p>
          <a:p>
            <a:pPr>
              <a:buClr>
                <a:srgbClr val="000000"/>
              </a:buClr>
              <a:buSzPct val="25000"/>
            </a:pPr>
            <a:r>
              <a:rPr lang="en" sz="1600" dirty="0">
                <a:latin typeface="Consolas"/>
                <a:ea typeface="Consolas"/>
                <a:cs typeface="Consolas"/>
                <a:sym typeface="Consolas"/>
              </a:rPr>
              <a:t>  </a:t>
            </a:r>
            <a:r>
              <a:rPr lang="en" sz="1600" dirty="0" err="1">
                <a:latin typeface="Consolas"/>
                <a:ea typeface="Consolas"/>
                <a:cs typeface="Consolas"/>
                <a:sym typeface="Consolas"/>
              </a:rPr>
              <a:t>int</a:t>
            </a:r>
            <a:r>
              <a:rPr lang="en" sz="1600" dirty="0">
                <a:latin typeface="Consolas"/>
                <a:ea typeface="Consolas"/>
                <a:cs typeface="Consolas"/>
                <a:sym typeface="Consolas"/>
              </a:rPr>
              <a:t> z;</a:t>
            </a:r>
          </a:p>
          <a:p>
            <a:pPr>
              <a:buClr>
                <a:srgbClr val="000000"/>
              </a:buClr>
              <a:buSzPct val="25000"/>
            </a:pPr>
            <a:r>
              <a:rPr lang="en" sz="1600" dirty="0">
                <a:latin typeface="Consolas"/>
                <a:ea typeface="Consolas"/>
                <a:cs typeface="Consolas"/>
                <a:sym typeface="Consolas"/>
              </a:rPr>
              <a:t>  for (</a:t>
            </a:r>
            <a:r>
              <a:rPr lang="en" sz="1600" dirty="0" err="1">
                <a:latin typeface="Consolas"/>
                <a:ea typeface="Consolas"/>
                <a:cs typeface="Consolas"/>
                <a:sym typeface="Consolas"/>
              </a:rPr>
              <a:t>int</a:t>
            </a:r>
            <a:r>
              <a:rPr lang="en" sz="1600" dirty="0">
                <a:latin typeface="Consolas"/>
                <a:ea typeface="Consolas"/>
                <a:cs typeface="Consolas"/>
                <a:sym typeface="Consolas"/>
              </a:rPr>
              <a:t> </a:t>
            </a:r>
            <a:r>
              <a:rPr lang="en" sz="1600" dirty="0" err="1">
                <a:latin typeface="Consolas"/>
                <a:ea typeface="Consolas"/>
                <a:cs typeface="Consolas"/>
                <a:sym typeface="Consolas"/>
              </a:rPr>
              <a:t>i</a:t>
            </a:r>
            <a:r>
              <a:rPr lang="en" sz="1600" dirty="0">
                <a:latin typeface="Consolas"/>
                <a:ea typeface="Consolas"/>
                <a:cs typeface="Consolas"/>
                <a:sym typeface="Consolas"/>
              </a:rPr>
              <a:t> = 0; </a:t>
            </a:r>
            <a:r>
              <a:rPr lang="en" sz="1600" dirty="0" err="1">
                <a:latin typeface="Consolas"/>
                <a:ea typeface="Consolas"/>
                <a:cs typeface="Consolas"/>
                <a:sym typeface="Consolas"/>
              </a:rPr>
              <a:t>i</a:t>
            </a:r>
            <a:r>
              <a:rPr lang="en" sz="1600" dirty="0">
                <a:latin typeface="Consolas"/>
                <a:ea typeface="Consolas"/>
                <a:cs typeface="Consolas"/>
                <a:sym typeface="Consolas"/>
              </a:rPr>
              <a:t> &lt; 3; </a:t>
            </a:r>
            <a:r>
              <a:rPr lang="en" sz="1600" dirty="0" err="1">
                <a:latin typeface="Consolas"/>
                <a:ea typeface="Consolas"/>
                <a:cs typeface="Consolas"/>
                <a:sym typeface="Consolas"/>
              </a:rPr>
              <a:t>i</a:t>
            </a:r>
            <a:r>
              <a:rPr lang="en" sz="1600" dirty="0">
                <a:latin typeface="Consolas"/>
                <a:ea typeface="Consolas"/>
                <a:cs typeface="Consolas"/>
                <a:sym typeface="Consolas"/>
              </a:rPr>
              <a:t>++) {</a:t>
            </a:r>
            <a:br>
              <a:rPr lang="en" sz="1600" dirty="0">
                <a:latin typeface="Consolas"/>
                <a:ea typeface="Consolas"/>
                <a:cs typeface="Consolas"/>
                <a:sym typeface="Consolas"/>
              </a:rPr>
            </a:br>
            <a:r>
              <a:rPr lang="en" sz="1600" dirty="0">
                <a:solidFill>
                  <a:schemeClr val="dk1"/>
                </a:solidFill>
                <a:latin typeface="Consolas"/>
                <a:ea typeface="Consolas"/>
                <a:cs typeface="Consolas"/>
                <a:sym typeface="Consolas"/>
              </a:rPr>
              <a:t>     char c = </a:t>
            </a:r>
            <a:r>
              <a:rPr lang="en" sz="1600" dirty="0" err="1">
                <a:solidFill>
                  <a:schemeClr val="dk1"/>
                </a:solidFill>
                <a:latin typeface="Consolas"/>
                <a:ea typeface="Consolas"/>
                <a:cs typeface="Consolas"/>
                <a:sym typeface="Consolas"/>
              </a:rPr>
              <a:t>getc</a:t>
            </a:r>
            <a:r>
              <a:rPr lang="en" sz="1600" dirty="0">
                <a:solidFill>
                  <a:schemeClr val="dk1"/>
                </a:solidFill>
                <a:latin typeface="Consolas"/>
                <a:ea typeface="Consolas"/>
                <a:cs typeface="Consolas"/>
                <a:sym typeface="Consolas"/>
              </a:rPr>
              <a:t>();</a:t>
            </a:r>
          </a:p>
          <a:p>
            <a:pPr>
              <a:buClr>
                <a:srgbClr val="000000"/>
              </a:buClr>
              <a:buSzPct val="25000"/>
            </a:pPr>
            <a:r>
              <a:rPr lang="en" sz="1600" dirty="0">
                <a:latin typeface="Consolas"/>
                <a:ea typeface="Consolas"/>
                <a:cs typeface="Consolas"/>
                <a:sym typeface="Consolas"/>
              </a:rPr>
              <a:t>     if (c == ‘a’)</a:t>
            </a:r>
          </a:p>
          <a:p>
            <a:pPr>
              <a:buClr>
                <a:srgbClr val="000000"/>
              </a:buClr>
              <a:buSzPct val="25000"/>
            </a:pPr>
            <a:r>
              <a:rPr lang="en" sz="1600" dirty="0">
                <a:latin typeface="Consolas"/>
                <a:ea typeface="Consolas"/>
                <a:cs typeface="Consolas"/>
                <a:sym typeface="Consolas"/>
              </a:rPr>
              <a:t>        z = 0;</a:t>
            </a:r>
          </a:p>
          <a:p>
            <a:pPr>
              <a:buClr>
                <a:srgbClr val="000000"/>
              </a:buClr>
              <a:buSzPct val="25000"/>
            </a:pPr>
            <a:r>
              <a:rPr lang="en" sz="1600" dirty="0">
                <a:latin typeface="Consolas"/>
                <a:ea typeface="Consolas"/>
                <a:cs typeface="Consolas"/>
                <a:sym typeface="Consolas"/>
              </a:rPr>
              <a:t>     else</a:t>
            </a:r>
            <a:br>
              <a:rPr lang="en" sz="1600" dirty="0">
                <a:latin typeface="Consolas"/>
                <a:ea typeface="Consolas"/>
                <a:cs typeface="Consolas"/>
                <a:sym typeface="Consolas"/>
              </a:rPr>
            </a:br>
            <a:r>
              <a:rPr lang="en" sz="1600" dirty="0">
                <a:latin typeface="Consolas"/>
                <a:ea typeface="Consolas"/>
                <a:cs typeface="Consolas"/>
                <a:sym typeface="Consolas"/>
              </a:rPr>
              <a:t>        z = 1;</a:t>
            </a:r>
            <a:br>
              <a:rPr lang="en" sz="1600" dirty="0">
                <a:latin typeface="Consolas"/>
                <a:ea typeface="Consolas"/>
                <a:cs typeface="Consolas"/>
                <a:sym typeface="Consolas"/>
              </a:rPr>
            </a:br>
            <a:r>
              <a:rPr lang="en" sz="1600" dirty="0">
                <a:latin typeface="Consolas"/>
                <a:ea typeface="Consolas"/>
                <a:cs typeface="Consolas"/>
                <a:sym typeface="Consolas"/>
              </a:rPr>
              <a:t>   </a:t>
            </a:r>
            <a:r>
              <a:rPr lang="en" sz="1600" dirty="0">
                <a:solidFill>
                  <a:schemeClr val="dk1"/>
                </a:solidFill>
                <a:latin typeface="Consolas"/>
                <a:ea typeface="Consolas"/>
                <a:cs typeface="Consolas"/>
                <a:sym typeface="Consolas"/>
              </a:rPr>
              <a:t>  assert(z == 1);</a:t>
            </a:r>
          </a:p>
          <a:p>
            <a:pPr>
              <a:buClr>
                <a:srgbClr val="000000"/>
              </a:buClr>
              <a:buSzPct val="25000"/>
            </a:pPr>
            <a:r>
              <a:rPr lang="en" sz="1600" dirty="0">
                <a:latin typeface="Consolas"/>
                <a:ea typeface="Consolas"/>
                <a:cs typeface="Consolas"/>
                <a:sym typeface="Consolas"/>
              </a:rPr>
              <a:t>  }</a:t>
            </a:r>
            <a:br>
              <a:rPr lang="en" sz="1600" dirty="0">
                <a:latin typeface="Consolas"/>
                <a:ea typeface="Consolas"/>
                <a:cs typeface="Consolas"/>
                <a:sym typeface="Consolas"/>
              </a:rPr>
            </a:br>
            <a:r>
              <a:rPr lang="en" sz="1600" dirty="0">
                <a:latin typeface="Consolas"/>
                <a:ea typeface="Consolas"/>
                <a:cs typeface="Consolas"/>
                <a:sym typeface="Consolas"/>
              </a:rPr>
              <a:t>}</a:t>
            </a:r>
          </a:p>
        </p:txBody>
      </p:sp>
      <p:graphicFrame>
        <p:nvGraphicFramePr>
          <p:cNvPr id="349" name="Shape 349"/>
          <p:cNvGraphicFramePr/>
          <p:nvPr>
            <p:extLst>
              <p:ext uri="{D42A27DB-BD31-4B8C-83A1-F6EECF244321}">
                <p14:modId xmlns:p14="http://schemas.microsoft.com/office/powerpoint/2010/main" val="541022085"/>
              </p:ext>
            </p:extLst>
          </p:nvPr>
        </p:nvGraphicFramePr>
        <p:xfrm>
          <a:off x="381000" y="2636526"/>
          <a:ext cx="4313950" cy="3547788"/>
        </p:xfrm>
        <a:graphic>
          <a:graphicData uri="http://schemas.openxmlformats.org/drawingml/2006/table">
            <a:tbl>
              <a:tblPr>
                <a:noFill/>
                <a:tableStyleId>{28530F71-5F33-471B-A2A7-AC14B4181A7B}</a:tableStyleId>
              </a:tblPr>
              <a:tblGrid>
                <a:gridCol w="1863250"/>
                <a:gridCol w="1210550"/>
                <a:gridCol w="1240150"/>
              </a:tblGrid>
              <a:tr h="521275">
                <a:tc>
                  <a:txBody>
                    <a:bodyPr/>
                    <a:lstStyle/>
                    <a:p>
                      <a:pPr lvl="0" rtl="0">
                        <a:spcBef>
                          <a:spcPts val="0"/>
                        </a:spcBef>
                        <a:buNone/>
                      </a:pPr>
                      <a:endParaRPr sz="2200" dirty="0"/>
                    </a:p>
                  </a:txBody>
                  <a:tcPr marL="91425" marR="91425" marT="91425" marB="91425"/>
                </a:tc>
                <a:tc>
                  <a:txBody>
                    <a:bodyPr/>
                    <a:lstStyle/>
                    <a:p>
                      <a:pPr lvl="0" algn="ctr" rtl="0">
                        <a:spcBef>
                          <a:spcPts val="0"/>
                        </a:spcBef>
                        <a:buNone/>
                      </a:pPr>
                      <a:r>
                        <a:rPr lang="en" sz="2200" dirty="0">
                          <a:latin typeface="Consolas"/>
                          <a:ea typeface="Consolas"/>
                          <a:cs typeface="Consolas"/>
                          <a:sym typeface="Consolas"/>
                        </a:rPr>
                        <a:t>“</a:t>
                      </a:r>
                      <a:r>
                        <a:rPr lang="en" sz="2200" dirty="0" err="1">
                          <a:latin typeface="Consolas"/>
                          <a:ea typeface="Consolas"/>
                          <a:cs typeface="Consolas"/>
                          <a:sym typeface="Consolas"/>
                        </a:rPr>
                        <a:t>bba</a:t>
                      </a:r>
                      <a:r>
                        <a:rPr lang="en" sz="2200" dirty="0">
                          <a:latin typeface="Consolas"/>
                          <a:ea typeface="Consolas"/>
                          <a:cs typeface="Consolas"/>
                          <a:sym typeface="Consolas"/>
                        </a:rPr>
                        <a:t>”</a:t>
                      </a:r>
                    </a:p>
                  </a:txBody>
                  <a:tcPr marL="91425" marR="91425" marT="91425" marB="91425"/>
                </a:tc>
                <a:tc>
                  <a:txBody>
                    <a:bodyPr/>
                    <a:lstStyle/>
                    <a:p>
                      <a:pPr lvl="0" algn="ctr" rtl="0">
                        <a:spcBef>
                          <a:spcPts val="0"/>
                        </a:spcBef>
                        <a:buNone/>
                      </a:pPr>
                      <a:r>
                        <a:rPr lang="en" sz="2200">
                          <a:latin typeface="Consolas"/>
                          <a:ea typeface="Consolas"/>
                          <a:cs typeface="Consolas"/>
                          <a:sym typeface="Consolas"/>
                        </a:rPr>
                        <a:t>“bbb”</a:t>
                      </a:r>
                    </a:p>
                  </a:txBody>
                  <a:tcPr marL="91425" marR="91425" marT="91425" marB="91425"/>
                </a:tc>
              </a:tr>
              <a:tr h="464750">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91425" marR="91425" marT="91425" marB="91425"/>
                </a:tc>
                <a:tc>
                  <a:txBody>
                    <a:bodyPr/>
                    <a:lstStyle/>
                    <a:p>
                      <a:pPr lvl="0" rtl="0">
                        <a:spcBef>
                          <a:spcPts val="0"/>
                        </a:spcBef>
                        <a:buNone/>
                      </a:pPr>
                      <a:endParaRPr sz="2200"/>
                    </a:p>
                  </a:txBody>
                  <a:tcPr marL="91425" marR="91425" marT="91425" marB="91425"/>
                </a:tc>
                <a:tc>
                  <a:txBody>
                    <a:bodyPr/>
                    <a:lstStyle/>
                    <a:p>
                      <a:pPr lvl="0" rtl="0">
                        <a:spcBef>
                          <a:spcPts val="0"/>
                        </a:spcBef>
                        <a:buNone/>
                      </a:pPr>
                      <a:endParaRPr sz="2200"/>
                    </a:p>
                  </a:txBody>
                  <a:tcPr marL="91425" marR="91425" marT="91425" marB="91425"/>
                </a:tc>
              </a:tr>
              <a:tr h="364025">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91425" marR="91425" marT="91425" marB="91425"/>
                </a:tc>
                <a:tc>
                  <a:txBody>
                    <a:bodyPr/>
                    <a:lstStyle/>
                    <a:p>
                      <a:pPr lvl="0" rtl="0">
                        <a:spcBef>
                          <a:spcPts val="0"/>
                        </a:spcBef>
                        <a:buNone/>
                      </a:pPr>
                      <a:endParaRPr sz="2200"/>
                    </a:p>
                  </a:txBody>
                  <a:tcPr marL="91425" marR="91425" marT="91425" marB="91425"/>
                </a:tc>
                <a:tc>
                  <a:txBody>
                    <a:bodyPr/>
                    <a:lstStyle/>
                    <a:p>
                      <a:pPr lvl="0" rtl="0">
                        <a:spcBef>
                          <a:spcPts val="0"/>
                        </a:spcBef>
                        <a:buNone/>
                      </a:pPr>
                      <a:endParaRPr sz="2200"/>
                    </a:p>
                  </a:txBody>
                  <a:tcPr marL="91425" marR="91425" marT="91425" marB="91425"/>
                </a:tc>
              </a:tr>
              <a:tr h="413100">
                <a:tc>
                  <a:txBody>
                    <a:bodyPr/>
                    <a:lstStyle/>
                    <a:p>
                      <a:pPr lvl="0" algn="ctr" rtl="0">
                        <a:spcBef>
                          <a:spcPts val="0"/>
                        </a:spcBef>
                        <a:buNone/>
                      </a:pPr>
                      <a:r>
                        <a:rPr lang="en" sz="2200">
                          <a:latin typeface="Consolas"/>
                          <a:ea typeface="Consolas"/>
                          <a:cs typeface="Consolas"/>
                          <a:sym typeface="Consolas"/>
                        </a:rPr>
                        <a:t>i &lt; 3</a:t>
                      </a:r>
                    </a:p>
                  </a:txBody>
                  <a:tcPr marL="91425" marR="91425" marT="91425" marB="91425"/>
                </a:tc>
                <a:tc>
                  <a:txBody>
                    <a:bodyPr/>
                    <a:lstStyle/>
                    <a:p>
                      <a:pPr lvl="0" rtl="0">
                        <a:spcBef>
                          <a:spcPts val="0"/>
                        </a:spcBef>
                        <a:buNone/>
                      </a:pPr>
                      <a:endParaRPr sz="2200"/>
                    </a:p>
                  </a:txBody>
                  <a:tcPr marL="91425" marR="91425" marT="91425" marB="91425"/>
                </a:tc>
                <a:tc>
                  <a:txBody>
                    <a:bodyPr/>
                    <a:lstStyle/>
                    <a:p>
                      <a:pPr lvl="0" rtl="0">
                        <a:spcBef>
                          <a:spcPts val="0"/>
                        </a:spcBef>
                        <a:buNone/>
                      </a:pPr>
                      <a:endParaRPr sz="2200"/>
                    </a:p>
                  </a:txBody>
                  <a:tcPr marL="91425" marR="91425" marT="91425" marB="91425"/>
                </a:tc>
              </a:tr>
              <a:tr h="346025">
                <a:tc>
                  <a:txBody>
                    <a:bodyPr/>
                    <a:lstStyle/>
                    <a:p>
                      <a:pPr lvl="0" algn="ctr" rtl="0">
                        <a:spcBef>
                          <a:spcPts val="0"/>
                        </a:spcBef>
                        <a:buNone/>
                      </a:pPr>
                      <a:r>
                        <a:rPr lang="en" sz="2200">
                          <a:latin typeface="Consolas"/>
                          <a:ea typeface="Consolas"/>
                          <a:cs typeface="Consolas"/>
                          <a:sym typeface="Consolas"/>
                        </a:rPr>
                        <a:t>i &gt;= 3</a:t>
                      </a:r>
                    </a:p>
                  </a:txBody>
                  <a:tcPr marL="91425" marR="91425" marT="91425" marB="91425"/>
                </a:tc>
                <a:tc>
                  <a:txBody>
                    <a:bodyPr/>
                    <a:lstStyle/>
                    <a:p>
                      <a:pPr lvl="0" rtl="0">
                        <a:spcBef>
                          <a:spcPts val="0"/>
                        </a:spcBef>
                        <a:buNone/>
                      </a:pPr>
                      <a:endParaRPr sz="2200"/>
                    </a:p>
                  </a:txBody>
                  <a:tcPr marL="91425" marR="91425" marT="91425" marB="91425"/>
                </a:tc>
                <a:tc>
                  <a:txBody>
                    <a:bodyPr/>
                    <a:lstStyle/>
                    <a:p>
                      <a:pPr lvl="0" rtl="0">
                        <a:spcBef>
                          <a:spcPts val="0"/>
                        </a:spcBef>
                        <a:buNone/>
                      </a:pPr>
                      <a:endParaRPr sz="2200"/>
                    </a:p>
                  </a:txBody>
                  <a:tcPr marL="91425" marR="91425" marT="91425" marB="91425"/>
                </a:tc>
              </a:tr>
              <a:tr h="460325">
                <a:tc>
                  <a:txBody>
                    <a:bodyPr/>
                    <a:lstStyle/>
                    <a:p>
                      <a:pPr lvl="0" algn="ctr" rtl="0">
                        <a:lnSpc>
                          <a:spcPct val="115000"/>
                        </a:lnSpc>
                        <a:spcBef>
                          <a:spcPts val="590"/>
                        </a:spcBef>
                        <a:buNone/>
                      </a:pPr>
                      <a:r>
                        <a:rPr lang="en" sz="2200" b="0" i="0" dirty="0">
                          <a:solidFill>
                            <a:schemeClr val="dk1"/>
                          </a:solidFill>
                          <a:latin typeface="Calibri Regular" charset="0"/>
                          <a:ea typeface="Calibri Regular" charset="0"/>
                          <a:cs typeface="Calibri Regular" charset="0"/>
                          <a:sym typeface="Shadows Into Light"/>
                        </a:rPr>
                        <a:t>Outcome label (S/F)</a:t>
                      </a:r>
                    </a:p>
                  </a:txBody>
                  <a:tcPr marL="91425" marR="91425" marT="91425" marB="91425"/>
                </a:tc>
                <a:tc>
                  <a:txBody>
                    <a:bodyPr/>
                    <a:lstStyle/>
                    <a:p>
                      <a:pPr lvl="0" rtl="0">
                        <a:spcBef>
                          <a:spcPts val="0"/>
                        </a:spcBef>
                        <a:buNone/>
                      </a:pPr>
                      <a:endParaRPr sz="2200"/>
                    </a:p>
                  </a:txBody>
                  <a:tcPr marL="91425" marR="91425" marT="91425" marB="91425"/>
                </a:tc>
                <a:tc>
                  <a:txBody>
                    <a:bodyPr/>
                    <a:lstStyle/>
                    <a:p>
                      <a:pPr lvl="0" rtl="0">
                        <a:spcBef>
                          <a:spcPts val="0"/>
                        </a:spcBef>
                        <a:buNone/>
                      </a:pPr>
                      <a:endParaRPr sz="2200" dirty="0"/>
                    </a:p>
                  </a:txBody>
                  <a:tcPr marL="91425" marR="91425" marT="91425" marB="91425"/>
                </a:tc>
              </a:tr>
            </a:tbl>
          </a:graphicData>
        </a:graphic>
      </p:graphicFrame>
      <p:sp>
        <p:nvSpPr>
          <p:cNvPr id="350" name="Shape 350"/>
          <p:cNvSpPr txBox="1"/>
          <p:nvPr/>
        </p:nvSpPr>
        <p:spPr>
          <a:xfrm>
            <a:off x="457200" y="1466082"/>
            <a:ext cx="7867499" cy="857400"/>
          </a:xfrm>
          <a:prstGeom prst="rect">
            <a:avLst/>
          </a:prstGeom>
          <a:noFill/>
          <a:ln>
            <a:noFill/>
          </a:ln>
        </p:spPr>
        <p:txBody>
          <a:bodyPr lIns="91425" tIns="91425" rIns="91425" bIns="91425" anchor="ctr" anchorCtr="0">
            <a:noAutofit/>
          </a:bodyPr>
          <a:lstStyle/>
          <a:p>
            <a:pPr>
              <a:lnSpc>
                <a:spcPct val="115000"/>
              </a:lnSpc>
              <a:spcBef>
                <a:spcPts val="590"/>
              </a:spcBef>
            </a:pPr>
            <a:r>
              <a:rPr lang="en" sz="2800" dirty="0">
                <a:solidFill>
                  <a:schemeClr val="dk1"/>
                </a:solidFill>
                <a:latin typeface="+mn-lt"/>
                <a:ea typeface="Calibri Regular" charset="0"/>
                <a:cs typeface="Calibri Regular" charset="0"/>
                <a:sym typeface="Shadows Into Light"/>
              </a:rPr>
              <a:t>Populate the predicate vectors and outcome labels for the two runs:</a:t>
            </a:r>
          </a:p>
        </p:txBody>
      </p:sp>
      <p:sp>
        <p:nvSpPr>
          <p:cNvPr id="3" name="Title 2"/>
          <p:cNvSpPr>
            <a:spLocks noGrp="1"/>
          </p:cNvSpPr>
          <p:nvPr>
            <p:ph type="title"/>
          </p:nvPr>
        </p:nvSpPr>
        <p:spPr/>
        <p:txBody>
          <a:bodyPr/>
          <a:lstStyle/>
          <a:p>
            <a:pPr>
              <a:spcBef>
                <a:spcPts val="0"/>
              </a:spcBef>
            </a:pPr>
            <a:r>
              <a:rPr lang="en" dirty="0">
                <a:sym typeface="Shadows Into Light"/>
              </a:rPr>
              <a:t>QUIZ: Populate the Predicates</a:t>
            </a:r>
          </a:p>
        </p:txBody>
      </p:sp>
    </p:spTree>
    <p:extLst>
      <p:ext uri="{BB962C8B-B14F-4D97-AF65-F5344CB8AC3E}">
        <p14:creationId xmlns:p14="http://schemas.microsoft.com/office/powerpoint/2010/main" val="176126044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Motivation</a:t>
            </a:r>
          </a:p>
        </p:txBody>
      </p:sp>
      <p:sp>
        <p:nvSpPr>
          <p:cNvPr id="94" name="Shape 94"/>
          <p:cNvSpPr txBox="1">
            <a:spLocks noGrp="1"/>
          </p:cNvSpPr>
          <p:nvPr>
            <p:ph idx="1"/>
          </p:nvPr>
        </p:nvSpPr>
        <p:spPr>
          <a:xfrm>
            <a:off x="457199" y="1600201"/>
            <a:ext cx="8428383" cy="4525963"/>
          </a:xfrm>
          <a:prstGeom prst="rect">
            <a:avLst/>
          </a:prstGeom>
          <a:noFill/>
          <a:ln>
            <a:noFill/>
          </a:ln>
        </p:spPr>
        <p:txBody>
          <a:bodyPr vert="horz" lIns="121900" tIns="60933" rIns="121900" bIns="60933" rtlCol="0" anchor="t" anchorCtr="0">
            <a:noAutofit/>
          </a:bodyPr>
          <a:lstStyle/>
          <a:p>
            <a:pPr marL="457189" indent="-478355">
              <a:lnSpc>
                <a:spcPct val="115000"/>
              </a:lnSpc>
              <a:spcBef>
                <a:spcPts val="787"/>
              </a:spcBef>
              <a:buClr>
                <a:schemeClr val="dk1"/>
              </a:buClr>
              <a:buSzPct val="114285"/>
              <a:buFont typeface="Shadows Into Light"/>
              <a:buChar char="•"/>
            </a:pPr>
            <a:r>
              <a:rPr lang="en" sz="2800" dirty="0">
                <a:sym typeface="Shadows Into Light"/>
              </a:rPr>
              <a:t>Bugs will escape in-house testing and analysis tools</a:t>
            </a:r>
          </a:p>
          <a:p>
            <a:pPr lvl="1">
              <a:lnSpc>
                <a:spcPct val="115000"/>
              </a:lnSpc>
              <a:spcBef>
                <a:spcPts val="787"/>
              </a:spcBef>
              <a:buClr>
                <a:schemeClr val="dk1"/>
              </a:buClr>
              <a:buSzPct val="100000"/>
              <a:buFont typeface="Shadows Into Light"/>
              <a:buChar char="–"/>
            </a:pPr>
            <a:r>
              <a:rPr lang="en" sz="2600" dirty="0">
                <a:sym typeface="Shadows Into Light"/>
              </a:rPr>
              <a:t>Dynamic analysis (i.e. testing) is unsound</a:t>
            </a:r>
          </a:p>
          <a:p>
            <a:pPr lvl="1">
              <a:lnSpc>
                <a:spcPct val="115000"/>
              </a:lnSpc>
              <a:spcBef>
                <a:spcPts val="787"/>
              </a:spcBef>
              <a:buClr>
                <a:schemeClr val="dk1"/>
              </a:buClr>
              <a:buSzPct val="100000"/>
              <a:buFont typeface="Shadows Into Light"/>
              <a:buChar char="–"/>
            </a:pPr>
            <a:r>
              <a:rPr lang="en" sz="2600" dirty="0">
                <a:sym typeface="Shadows Into Light"/>
              </a:rPr>
              <a:t>Static analysis is incomplete</a:t>
            </a:r>
          </a:p>
          <a:p>
            <a:pPr lvl="1">
              <a:lnSpc>
                <a:spcPct val="115000"/>
              </a:lnSpc>
              <a:spcBef>
                <a:spcPts val="787"/>
              </a:spcBef>
              <a:buClr>
                <a:schemeClr val="dk1"/>
              </a:buClr>
              <a:buSzPct val="100000"/>
              <a:buFont typeface="Shadows Into Light"/>
              <a:buChar char="–"/>
            </a:pPr>
            <a:r>
              <a:rPr lang="en" sz="2600" dirty="0">
                <a:sym typeface="Shadows Into Light"/>
              </a:rPr>
              <a:t>Limited resources (time, money, people</a:t>
            </a:r>
            <a:r>
              <a:rPr lang="en" sz="2600" dirty="0" smtClean="0">
                <a:sym typeface="Shadows Into Light"/>
              </a:rPr>
              <a:t>)</a:t>
            </a:r>
            <a:endParaRPr lang="en-US" sz="2600" dirty="0" smtClean="0">
              <a:sym typeface="Shadows Into Light"/>
            </a:endParaRPr>
          </a:p>
          <a:p>
            <a:pPr lvl="1">
              <a:lnSpc>
                <a:spcPct val="115000"/>
              </a:lnSpc>
              <a:spcBef>
                <a:spcPts val="787"/>
              </a:spcBef>
              <a:buClr>
                <a:schemeClr val="dk1"/>
              </a:buClr>
              <a:buSzPct val="100000"/>
              <a:buFont typeface="Shadows Into Light"/>
              <a:buChar char="–"/>
            </a:pPr>
            <a:endParaRPr sz="2400" dirty="0">
              <a:sym typeface="Shadows Into Light"/>
            </a:endParaRPr>
          </a:p>
          <a:p>
            <a:pPr>
              <a:lnSpc>
                <a:spcPct val="115000"/>
              </a:lnSpc>
              <a:spcBef>
                <a:spcPts val="787"/>
              </a:spcBef>
              <a:buClr>
                <a:schemeClr val="dk1"/>
              </a:buClr>
              <a:buSzPct val="100000"/>
              <a:buFont typeface="Shadows Into Light"/>
              <a:buChar char="•"/>
            </a:pPr>
            <a:r>
              <a:rPr lang="en" sz="2800" dirty="0">
                <a:sym typeface="Shadows Into Light"/>
              </a:rPr>
              <a:t>Software ships with unknown </a:t>
            </a:r>
            <a:r>
              <a:rPr lang="en" sz="2800" dirty="0" smtClean="0">
                <a:sym typeface="Shadows Into Light"/>
              </a:rPr>
              <a:t>(</a:t>
            </a:r>
            <a:r>
              <a:rPr lang="en" sz="2800" dirty="0">
                <a:sym typeface="Shadows Into Light"/>
              </a:rPr>
              <a:t>and even known) bugs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Shape 348"/>
          <p:cNvSpPr txBox="1"/>
          <p:nvPr/>
        </p:nvSpPr>
        <p:spPr>
          <a:xfrm>
            <a:off x="5004901" y="2636525"/>
            <a:ext cx="3741299" cy="2799000"/>
          </a:xfrm>
          <a:prstGeom prst="rect">
            <a:avLst/>
          </a:prstGeom>
          <a:noFill/>
          <a:ln w="22225" cap="flat" cmpd="sng">
            <a:solidFill>
              <a:srgbClr val="000000"/>
            </a:solidFill>
            <a:prstDash val="solid"/>
            <a:miter/>
            <a:headEnd type="none" w="med" len="med"/>
            <a:tailEnd type="none" w="med" len="med"/>
          </a:ln>
        </p:spPr>
        <p:txBody>
          <a:bodyPr lIns="91425" tIns="45700" rIns="91425" bIns="45700" anchor="ctr" anchorCtr="0">
            <a:noAutofit/>
          </a:bodyPr>
          <a:lstStyle/>
          <a:p>
            <a:pPr>
              <a:buClr>
                <a:srgbClr val="000000"/>
              </a:buClr>
              <a:buSzPct val="25000"/>
            </a:pPr>
            <a:r>
              <a:rPr lang="en" sz="1600">
                <a:latin typeface="Consolas"/>
                <a:ea typeface="Consolas"/>
                <a:cs typeface="Consolas"/>
                <a:sym typeface="Consolas"/>
              </a:rPr>
              <a:t>void main() {</a:t>
            </a:r>
          </a:p>
          <a:p>
            <a:pPr>
              <a:buClr>
                <a:srgbClr val="000000"/>
              </a:buClr>
              <a:buSzPct val="25000"/>
            </a:pPr>
            <a:r>
              <a:rPr lang="en" sz="1600">
                <a:latin typeface="Consolas"/>
                <a:ea typeface="Consolas"/>
                <a:cs typeface="Consolas"/>
                <a:sym typeface="Consolas"/>
              </a:rPr>
              <a:t>  int z;</a:t>
            </a:r>
          </a:p>
          <a:p>
            <a:pPr>
              <a:buClr>
                <a:srgbClr val="000000"/>
              </a:buClr>
              <a:buSzPct val="25000"/>
            </a:pPr>
            <a:r>
              <a:rPr lang="en" sz="1600">
                <a:latin typeface="Consolas"/>
                <a:ea typeface="Consolas"/>
                <a:cs typeface="Consolas"/>
                <a:sym typeface="Consolas"/>
              </a:rPr>
              <a:t>  for (int i = 0; i &lt; 3; i++) {</a:t>
            </a:r>
            <a:br>
              <a:rPr lang="en" sz="1600">
                <a:latin typeface="Consolas"/>
                <a:ea typeface="Consolas"/>
                <a:cs typeface="Consolas"/>
                <a:sym typeface="Consolas"/>
              </a:rPr>
            </a:br>
            <a:r>
              <a:rPr lang="en" sz="1600">
                <a:solidFill>
                  <a:schemeClr val="dk1"/>
                </a:solidFill>
                <a:latin typeface="Consolas"/>
                <a:ea typeface="Consolas"/>
                <a:cs typeface="Consolas"/>
                <a:sym typeface="Consolas"/>
              </a:rPr>
              <a:t>     char c = getc();</a:t>
            </a:r>
          </a:p>
          <a:p>
            <a:pPr>
              <a:buClr>
                <a:srgbClr val="000000"/>
              </a:buClr>
              <a:buSzPct val="25000"/>
            </a:pPr>
            <a:r>
              <a:rPr lang="en" sz="1600">
                <a:latin typeface="Consolas"/>
                <a:ea typeface="Consolas"/>
                <a:cs typeface="Consolas"/>
                <a:sym typeface="Consolas"/>
              </a:rPr>
              <a:t>     if (c == ‘a’)</a:t>
            </a:r>
          </a:p>
          <a:p>
            <a:pPr>
              <a:buClr>
                <a:srgbClr val="000000"/>
              </a:buClr>
              <a:buSzPct val="25000"/>
            </a:pPr>
            <a:r>
              <a:rPr lang="en" sz="1600">
                <a:latin typeface="Consolas"/>
                <a:ea typeface="Consolas"/>
                <a:cs typeface="Consolas"/>
                <a:sym typeface="Consolas"/>
              </a:rPr>
              <a:t>        z = 0;</a:t>
            </a:r>
          </a:p>
          <a:p>
            <a:pPr>
              <a:buClr>
                <a:srgbClr val="000000"/>
              </a:buClr>
              <a:buSzPct val="25000"/>
            </a:pPr>
            <a:r>
              <a:rPr lang="en" sz="1600">
                <a:latin typeface="Consolas"/>
                <a:ea typeface="Consolas"/>
                <a:cs typeface="Consolas"/>
                <a:sym typeface="Consolas"/>
              </a:rPr>
              <a:t>     else</a:t>
            </a:r>
            <a:br>
              <a:rPr lang="en" sz="1600">
                <a:latin typeface="Consolas"/>
                <a:ea typeface="Consolas"/>
                <a:cs typeface="Consolas"/>
                <a:sym typeface="Consolas"/>
              </a:rPr>
            </a:br>
            <a:r>
              <a:rPr lang="en" sz="1600">
                <a:latin typeface="Consolas"/>
                <a:ea typeface="Consolas"/>
                <a:cs typeface="Consolas"/>
                <a:sym typeface="Consolas"/>
              </a:rPr>
              <a:t>        z = 1;</a:t>
            </a:r>
            <a:br>
              <a:rPr lang="en" sz="1600">
                <a:latin typeface="Consolas"/>
                <a:ea typeface="Consolas"/>
                <a:cs typeface="Consolas"/>
                <a:sym typeface="Consolas"/>
              </a:rPr>
            </a:br>
            <a:r>
              <a:rPr lang="en" sz="1600">
                <a:latin typeface="Consolas"/>
                <a:ea typeface="Consolas"/>
                <a:cs typeface="Consolas"/>
                <a:sym typeface="Consolas"/>
              </a:rPr>
              <a:t>   </a:t>
            </a:r>
            <a:r>
              <a:rPr lang="en" sz="1600">
                <a:solidFill>
                  <a:schemeClr val="dk1"/>
                </a:solidFill>
                <a:latin typeface="Consolas"/>
                <a:ea typeface="Consolas"/>
                <a:cs typeface="Consolas"/>
                <a:sym typeface="Consolas"/>
              </a:rPr>
              <a:t>  assert(z == 1);</a:t>
            </a:r>
          </a:p>
          <a:p>
            <a:pPr>
              <a:buClr>
                <a:srgbClr val="000000"/>
              </a:buClr>
              <a:buSzPct val="25000"/>
            </a:pPr>
            <a:r>
              <a:rPr lang="en" sz="1600">
                <a:latin typeface="Consolas"/>
                <a:ea typeface="Consolas"/>
                <a:cs typeface="Consolas"/>
                <a:sym typeface="Consolas"/>
              </a:rPr>
              <a:t>  }</a:t>
            </a:r>
            <a:br>
              <a:rPr lang="en" sz="1600">
                <a:latin typeface="Consolas"/>
                <a:ea typeface="Consolas"/>
                <a:cs typeface="Consolas"/>
                <a:sym typeface="Consolas"/>
              </a:rPr>
            </a:br>
            <a:r>
              <a:rPr lang="en" sz="1600">
                <a:latin typeface="Consolas"/>
                <a:ea typeface="Consolas"/>
                <a:cs typeface="Consolas"/>
                <a:sym typeface="Consolas"/>
              </a:rPr>
              <a:t>}</a:t>
            </a:r>
          </a:p>
        </p:txBody>
      </p:sp>
      <p:sp>
        <p:nvSpPr>
          <p:cNvPr id="350" name="Shape 350"/>
          <p:cNvSpPr txBox="1"/>
          <p:nvPr/>
        </p:nvSpPr>
        <p:spPr>
          <a:xfrm>
            <a:off x="457200" y="1466082"/>
            <a:ext cx="7867499" cy="857400"/>
          </a:xfrm>
          <a:prstGeom prst="rect">
            <a:avLst/>
          </a:prstGeom>
          <a:noFill/>
          <a:ln>
            <a:noFill/>
          </a:ln>
        </p:spPr>
        <p:txBody>
          <a:bodyPr lIns="91425" tIns="91425" rIns="91425" bIns="91425" anchor="ctr" anchorCtr="0">
            <a:noAutofit/>
          </a:bodyPr>
          <a:lstStyle/>
          <a:p>
            <a:pPr>
              <a:lnSpc>
                <a:spcPct val="115000"/>
              </a:lnSpc>
              <a:spcBef>
                <a:spcPts val="590"/>
              </a:spcBef>
            </a:pPr>
            <a:r>
              <a:rPr lang="en" sz="2800" dirty="0">
                <a:solidFill>
                  <a:schemeClr val="dk1"/>
                </a:solidFill>
                <a:latin typeface="+mn-lt"/>
                <a:ea typeface="Calibri Regular" charset="0"/>
                <a:cs typeface="Calibri Regular" charset="0"/>
                <a:sym typeface="Shadows Into Light"/>
              </a:rPr>
              <a:t>Populate the predicate vectors and outcome labels for the two runs:</a:t>
            </a:r>
          </a:p>
        </p:txBody>
      </p:sp>
      <p:sp>
        <p:nvSpPr>
          <p:cNvPr id="3" name="Title 2"/>
          <p:cNvSpPr>
            <a:spLocks noGrp="1"/>
          </p:cNvSpPr>
          <p:nvPr>
            <p:ph type="title"/>
          </p:nvPr>
        </p:nvSpPr>
        <p:spPr/>
        <p:txBody>
          <a:bodyPr/>
          <a:lstStyle/>
          <a:p>
            <a:pPr>
              <a:spcBef>
                <a:spcPts val="0"/>
              </a:spcBef>
            </a:pPr>
            <a:r>
              <a:rPr lang="en" dirty="0">
                <a:sym typeface="Shadows Into Light"/>
              </a:rPr>
              <a:t>QUIZ: Populate the Predicates</a:t>
            </a:r>
          </a:p>
        </p:txBody>
      </p:sp>
      <p:graphicFrame>
        <p:nvGraphicFramePr>
          <p:cNvPr id="6" name="Shape 358"/>
          <p:cNvGraphicFramePr/>
          <p:nvPr>
            <p:extLst>
              <p:ext uri="{D42A27DB-BD31-4B8C-83A1-F6EECF244321}">
                <p14:modId xmlns:p14="http://schemas.microsoft.com/office/powerpoint/2010/main" val="1297985923"/>
              </p:ext>
            </p:extLst>
          </p:nvPr>
        </p:nvGraphicFramePr>
        <p:xfrm>
          <a:off x="381000" y="2636526"/>
          <a:ext cx="4313950" cy="3547788"/>
        </p:xfrm>
        <a:graphic>
          <a:graphicData uri="http://schemas.openxmlformats.org/drawingml/2006/table">
            <a:tbl>
              <a:tblPr>
                <a:noFill/>
                <a:tableStyleId>{28530F71-5F33-471B-A2A7-AC14B4181A7B}</a:tableStyleId>
              </a:tblPr>
              <a:tblGrid>
                <a:gridCol w="1863250"/>
                <a:gridCol w="1210550"/>
                <a:gridCol w="1240150"/>
              </a:tblGrid>
              <a:tr h="521275">
                <a:tc>
                  <a:txBody>
                    <a:bodyPr/>
                    <a:lstStyle/>
                    <a:p>
                      <a:pPr lvl="0" rtl="0">
                        <a:spcBef>
                          <a:spcPts val="0"/>
                        </a:spcBef>
                        <a:buNone/>
                      </a:pPr>
                      <a:endParaRPr sz="2200" dirty="0"/>
                    </a:p>
                  </a:txBody>
                  <a:tcPr marL="91425" marR="91425" marT="91425" marB="91425"/>
                </a:tc>
                <a:tc>
                  <a:txBody>
                    <a:bodyPr/>
                    <a:lstStyle/>
                    <a:p>
                      <a:pPr lvl="0" algn="ctr" rtl="0">
                        <a:spcBef>
                          <a:spcPts val="0"/>
                        </a:spcBef>
                        <a:buNone/>
                      </a:pPr>
                      <a:r>
                        <a:rPr lang="en" sz="2200">
                          <a:latin typeface="Consolas"/>
                          <a:ea typeface="Consolas"/>
                          <a:cs typeface="Consolas"/>
                          <a:sym typeface="Consolas"/>
                        </a:rPr>
                        <a:t>“bba”</a:t>
                      </a:r>
                    </a:p>
                  </a:txBody>
                  <a:tcPr marL="91425" marR="91425" marT="91425" marB="91425"/>
                </a:tc>
                <a:tc>
                  <a:txBody>
                    <a:bodyPr/>
                    <a:lstStyle/>
                    <a:p>
                      <a:pPr lvl="0" algn="ctr" rtl="0">
                        <a:spcBef>
                          <a:spcPts val="0"/>
                        </a:spcBef>
                        <a:buNone/>
                      </a:pPr>
                      <a:r>
                        <a:rPr lang="en" sz="2200">
                          <a:latin typeface="Consolas"/>
                          <a:ea typeface="Consolas"/>
                          <a:cs typeface="Consolas"/>
                          <a:sym typeface="Consolas"/>
                        </a:rPr>
                        <a:t>“bbb”</a:t>
                      </a:r>
                    </a:p>
                  </a:txBody>
                  <a:tcPr marL="91425" marR="91425" marT="91425" marB="91425"/>
                </a:tc>
              </a:tr>
              <a:tr h="464750">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91425" marR="91425" marT="91425" marB="91425"/>
                </a:tc>
                <a:tc>
                  <a:txBody>
                    <a:bodyPr/>
                    <a:lstStyle/>
                    <a:p>
                      <a:pPr lvl="0" algn="ctr" rtl="0">
                        <a:spcBef>
                          <a:spcPts val="0"/>
                        </a:spcBef>
                        <a:buClr>
                          <a:schemeClr val="dk1"/>
                        </a:buClr>
                        <a:buSzPct val="61111"/>
                        <a:buFont typeface="Arial"/>
                        <a:buNone/>
                      </a:pPr>
                      <a:r>
                        <a:rPr lang="en" sz="2200" b="1" dirty="0">
                          <a:solidFill>
                            <a:srgbClr val="38761D"/>
                          </a:solidFill>
                        </a:rPr>
                        <a:t>*</a:t>
                      </a:r>
                    </a:p>
                  </a:txBody>
                  <a:tcPr marL="91425" marR="91425" marT="91425" marB="91425"/>
                </a:tc>
                <a:tc>
                  <a:txBody>
                    <a:bodyPr/>
                    <a:lstStyle/>
                    <a:p>
                      <a:pPr lvl="0" algn="ctr" rtl="0">
                        <a:spcBef>
                          <a:spcPts val="0"/>
                        </a:spcBef>
                        <a:buNone/>
                      </a:pPr>
                      <a:r>
                        <a:rPr lang="en" sz="2200" b="1" dirty="0">
                          <a:solidFill>
                            <a:srgbClr val="38761D"/>
                          </a:solidFill>
                        </a:rPr>
                        <a:t>0</a:t>
                      </a:r>
                    </a:p>
                  </a:txBody>
                  <a:tcPr marL="91425" marR="91425" marT="91425" marB="91425"/>
                </a:tc>
              </a:tr>
              <a:tr h="364025">
                <a:tc>
                  <a:txBody>
                    <a:bodyPr/>
                    <a:lstStyle/>
                    <a:p>
                      <a:pPr lvl="0" algn="ctr" rtl="0">
                        <a:spcBef>
                          <a:spcPts val="0"/>
                        </a:spcBef>
                        <a:buNone/>
                      </a:pPr>
                      <a:r>
                        <a:rPr lang="en" sz="2200" dirty="0">
                          <a:solidFill>
                            <a:schemeClr val="dk1"/>
                          </a:solidFill>
                          <a:latin typeface="Consolas"/>
                          <a:ea typeface="Consolas"/>
                          <a:cs typeface="Consolas"/>
                          <a:sym typeface="Consolas"/>
                        </a:rPr>
                        <a:t>c != ‘a’</a:t>
                      </a:r>
                    </a:p>
                  </a:txBody>
                  <a:tcPr marL="91425" marR="91425" marT="91425" marB="91425"/>
                </a:tc>
                <a:tc>
                  <a:txBody>
                    <a:bodyPr/>
                    <a:lstStyle/>
                    <a:p>
                      <a:pPr lvl="0" algn="ctr" rtl="0">
                        <a:spcBef>
                          <a:spcPts val="0"/>
                        </a:spcBef>
                        <a:buClr>
                          <a:schemeClr val="dk1"/>
                        </a:buClr>
                        <a:buSzPct val="61111"/>
                        <a:buFont typeface="Arial"/>
                        <a:buNone/>
                      </a:pPr>
                      <a:r>
                        <a:rPr lang="en" sz="2200" b="1">
                          <a:solidFill>
                            <a:srgbClr val="38761D"/>
                          </a:solidFill>
                        </a:rPr>
                        <a:t>*</a:t>
                      </a:r>
                    </a:p>
                  </a:txBody>
                  <a:tcPr marL="91425" marR="91425" marT="91425" marB="91425"/>
                </a:tc>
                <a:tc>
                  <a:txBody>
                    <a:bodyPr/>
                    <a:lstStyle/>
                    <a:p>
                      <a:pPr lvl="0" algn="ctr" rtl="0">
                        <a:spcBef>
                          <a:spcPts val="0"/>
                        </a:spcBef>
                        <a:buNone/>
                      </a:pPr>
                      <a:r>
                        <a:rPr lang="en" sz="2200" b="1">
                          <a:solidFill>
                            <a:srgbClr val="38761D"/>
                          </a:solidFill>
                        </a:rPr>
                        <a:t>1</a:t>
                      </a:r>
                    </a:p>
                  </a:txBody>
                  <a:tcPr marL="91425" marR="91425" marT="91425" marB="91425"/>
                </a:tc>
              </a:tr>
              <a:tr h="436500">
                <a:tc>
                  <a:txBody>
                    <a:bodyPr/>
                    <a:lstStyle/>
                    <a:p>
                      <a:pPr lvl="0" algn="ctr" rtl="0">
                        <a:spcBef>
                          <a:spcPts val="0"/>
                        </a:spcBef>
                        <a:buNone/>
                      </a:pPr>
                      <a:r>
                        <a:rPr lang="en" sz="2200">
                          <a:latin typeface="Consolas"/>
                          <a:ea typeface="Consolas"/>
                          <a:cs typeface="Consolas"/>
                          <a:sym typeface="Consolas"/>
                        </a:rPr>
                        <a:t>i &lt; 3</a:t>
                      </a:r>
                    </a:p>
                  </a:txBody>
                  <a:tcPr marL="91425" marR="91425" marT="91425" marB="91425"/>
                </a:tc>
                <a:tc>
                  <a:txBody>
                    <a:bodyPr/>
                    <a:lstStyle/>
                    <a:p>
                      <a:pPr lvl="0" algn="ctr" rtl="0">
                        <a:spcBef>
                          <a:spcPts val="0"/>
                        </a:spcBef>
                        <a:buNone/>
                      </a:pPr>
                      <a:r>
                        <a:rPr lang="en" sz="2200" b="1">
                          <a:solidFill>
                            <a:srgbClr val="38761D"/>
                          </a:solidFill>
                        </a:rPr>
                        <a:t>1</a:t>
                      </a:r>
                    </a:p>
                  </a:txBody>
                  <a:tcPr marL="91425" marR="91425" marT="91425" marB="91425"/>
                </a:tc>
                <a:tc>
                  <a:txBody>
                    <a:bodyPr/>
                    <a:lstStyle/>
                    <a:p>
                      <a:pPr lvl="0" algn="ctr" rtl="0">
                        <a:spcBef>
                          <a:spcPts val="0"/>
                        </a:spcBef>
                        <a:buNone/>
                      </a:pPr>
                      <a:r>
                        <a:rPr lang="en" sz="2200" b="1">
                          <a:solidFill>
                            <a:srgbClr val="38761D"/>
                          </a:solidFill>
                        </a:rPr>
                        <a:t>*</a:t>
                      </a:r>
                    </a:p>
                  </a:txBody>
                  <a:tcPr marL="91425" marR="91425" marT="91425" marB="91425"/>
                </a:tc>
              </a:tr>
              <a:tr h="379975">
                <a:tc>
                  <a:txBody>
                    <a:bodyPr/>
                    <a:lstStyle/>
                    <a:p>
                      <a:pPr lvl="0" algn="ctr" rtl="0">
                        <a:spcBef>
                          <a:spcPts val="0"/>
                        </a:spcBef>
                        <a:buNone/>
                      </a:pPr>
                      <a:r>
                        <a:rPr lang="en" sz="2200">
                          <a:latin typeface="Consolas"/>
                          <a:ea typeface="Consolas"/>
                          <a:cs typeface="Consolas"/>
                          <a:sym typeface="Consolas"/>
                        </a:rPr>
                        <a:t>i &gt;= 3</a:t>
                      </a:r>
                    </a:p>
                  </a:txBody>
                  <a:tcPr marL="91425" marR="91425" marT="91425" marB="91425"/>
                </a:tc>
                <a:tc>
                  <a:txBody>
                    <a:bodyPr/>
                    <a:lstStyle/>
                    <a:p>
                      <a:pPr lvl="0" algn="ctr" rtl="0">
                        <a:spcBef>
                          <a:spcPts val="0"/>
                        </a:spcBef>
                        <a:buNone/>
                      </a:pPr>
                      <a:r>
                        <a:rPr lang="en" sz="2200" b="1">
                          <a:solidFill>
                            <a:srgbClr val="38761D"/>
                          </a:solidFill>
                        </a:rPr>
                        <a:t>0</a:t>
                      </a:r>
                    </a:p>
                  </a:txBody>
                  <a:tcPr marL="91425" marR="91425" marT="91425" marB="91425"/>
                </a:tc>
                <a:tc>
                  <a:txBody>
                    <a:bodyPr/>
                    <a:lstStyle/>
                    <a:p>
                      <a:pPr lvl="0" algn="ctr" rtl="0">
                        <a:spcBef>
                          <a:spcPts val="0"/>
                        </a:spcBef>
                        <a:buNone/>
                      </a:pPr>
                      <a:r>
                        <a:rPr lang="en" sz="2200" b="1">
                          <a:solidFill>
                            <a:srgbClr val="38761D"/>
                          </a:solidFill>
                        </a:rPr>
                        <a:t>*</a:t>
                      </a:r>
                    </a:p>
                  </a:txBody>
                  <a:tcPr marL="91425" marR="91425" marT="91425" marB="91425"/>
                </a:tc>
              </a:tr>
              <a:tr h="502725">
                <a:tc>
                  <a:txBody>
                    <a:bodyPr/>
                    <a:lstStyle/>
                    <a:p>
                      <a:pPr lvl="0" algn="ctr" rtl="0">
                        <a:lnSpc>
                          <a:spcPct val="115000"/>
                        </a:lnSpc>
                        <a:spcBef>
                          <a:spcPts val="590"/>
                        </a:spcBef>
                        <a:buClr>
                          <a:schemeClr val="dk1"/>
                        </a:buClr>
                        <a:buSzPct val="61111"/>
                        <a:buFont typeface="Arial"/>
                        <a:buNone/>
                      </a:pPr>
                      <a:r>
                        <a:rPr lang="en" sz="2200" b="0" i="0" dirty="0">
                          <a:solidFill>
                            <a:schemeClr val="dk1"/>
                          </a:solidFill>
                          <a:latin typeface="Calibri Regular" charset="0"/>
                          <a:ea typeface="Calibri Regular" charset="0"/>
                          <a:cs typeface="Calibri Regular" charset="0"/>
                          <a:sym typeface="Shadows Into Light"/>
                        </a:rPr>
                        <a:t>Outcome label (S/F)</a:t>
                      </a:r>
                    </a:p>
                  </a:txBody>
                  <a:tcPr marL="91425" marR="91425" marT="91425" marB="91425"/>
                </a:tc>
                <a:tc>
                  <a:txBody>
                    <a:bodyPr/>
                    <a:lstStyle/>
                    <a:p>
                      <a:pPr lvl="0" algn="ctr" rtl="0">
                        <a:spcBef>
                          <a:spcPts val="0"/>
                        </a:spcBef>
                        <a:buNone/>
                      </a:pPr>
                      <a:r>
                        <a:rPr lang="en" sz="2200" b="1">
                          <a:solidFill>
                            <a:srgbClr val="38761D"/>
                          </a:solidFill>
                        </a:rPr>
                        <a:t>F</a:t>
                      </a:r>
                    </a:p>
                  </a:txBody>
                  <a:tcPr marL="91425" marR="91425" marT="91425" marB="91425"/>
                </a:tc>
                <a:tc>
                  <a:txBody>
                    <a:bodyPr/>
                    <a:lstStyle/>
                    <a:p>
                      <a:pPr lvl="0" algn="ctr" rtl="0">
                        <a:spcBef>
                          <a:spcPts val="0"/>
                        </a:spcBef>
                        <a:buNone/>
                      </a:pPr>
                      <a:r>
                        <a:rPr lang="en" sz="2200" b="1" dirty="0">
                          <a:solidFill>
                            <a:srgbClr val="38761D"/>
                          </a:solidFill>
                        </a:rPr>
                        <a:t>S</a:t>
                      </a:r>
                    </a:p>
                  </a:txBody>
                  <a:tcPr marL="91425" marR="91425" marT="91425" marB="91425"/>
                </a:tc>
              </a:tr>
            </a:tbl>
          </a:graphicData>
        </a:graphic>
      </p:graphicFrame>
    </p:spTree>
    <p:extLst>
      <p:ext uri="{BB962C8B-B14F-4D97-AF65-F5344CB8AC3E}">
        <p14:creationId xmlns:p14="http://schemas.microsoft.com/office/powerpoint/2010/main" val="42362009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Shape 365"/>
          <p:cNvSpPr txBox="1">
            <a:spLocks noGrp="1"/>
          </p:cNvSpPr>
          <p:nvPr>
            <p:ph type="body" idx="1"/>
          </p:nvPr>
        </p:nvSpPr>
        <p:spPr>
          <a:xfrm>
            <a:off x="457200" y="1487150"/>
            <a:ext cx="8229600" cy="4673062"/>
          </a:xfrm>
          <a:prstGeom prst="rect">
            <a:avLst/>
          </a:prstGeom>
          <a:solidFill>
            <a:srgbClr val="FFFFFF"/>
          </a:solidFill>
          <a:ln>
            <a:noFill/>
          </a:ln>
        </p:spPr>
        <p:txBody>
          <a:bodyPr vert="horz" lIns="91425" tIns="45700" rIns="91425" bIns="45700" rtlCol="0" anchor="t" anchorCtr="0">
            <a:noAutofit/>
          </a:bodyPr>
          <a:lstStyle/>
          <a:p>
            <a:pPr>
              <a:lnSpc>
                <a:spcPct val="115000"/>
              </a:lnSpc>
              <a:spcBef>
                <a:spcPts val="590"/>
              </a:spcBef>
              <a:buClr>
                <a:schemeClr val="dk1"/>
              </a:buClr>
              <a:buSzPct val="100000"/>
              <a:buFont typeface="Shadows Into Light"/>
              <a:buChar char="•"/>
            </a:pPr>
            <a:r>
              <a:rPr lang="en" sz="2800" dirty="0">
                <a:ea typeface="Calibri Regular" charset="0"/>
                <a:cs typeface="Calibri Regular" charset="0"/>
                <a:sym typeface="Shadows Into Light"/>
              </a:rPr>
              <a:t>Tracking all predicates is expensive</a:t>
            </a:r>
          </a:p>
          <a:p>
            <a:pPr marL="342900" indent="-295275">
              <a:lnSpc>
                <a:spcPct val="115000"/>
              </a:lnSpc>
              <a:spcBef>
                <a:spcPts val="590"/>
              </a:spcBef>
              <a:buClr>
                <a:schemeClr val="dk1"/>
              </a:buClr>
              <a:buSzPct val="100000"/>
              <a:buFont typeface="Shadows Into Light"/>
              <a:buChar char="•"/>
            </a:pPr>
            <a:r>
              <a:rPr lang="en" sz="2800" dirty="0">
                <a:ea typeface="Calibri Regular" charset="0"/>
                <a:cs typeface="Calibri Regular" charset="0"/>
                <a:sym typeface="Shadows Into Light"/>
              </a:rPr>
              <a:t>Decide to examine or ignore each instrumented site:</a:t>
            </a:r>
          </a:p>
          <a:p>
            <a:pPr lvl="1">
              <a:lnSpc>
                <a:spcPct val="115000"/>
              </a:lnSpc>
              <a:spcBef>
                <a:spcPts val="590"/>
              </a:spcBef>
              <a:buClr>
                <a:schemeClr val="dk1"/>
              </a:buClr>
              <a:buSzPct val="100000"/>
              <a:buFont typeface="Shadows Into Light"/>
              <a:buChar char="–"/>
            </a:pPr>
            <a:r>
              <a:rPr lang="en" dirty="0">
                <a:solidFill>
                  <a:schemeClr val="accent1"/>
                </a:solidFill>
                <a:ea typeface="Calibri Regular" charset="0"/>
                <a:cs typeface="Calibri Regular" charset="0"/>
                <a:sym typeface="Shadows Into Light"/>
              </a:rPr>
              <a:t>Randomly </a:t>
            </a:r>
          </a:p>
          <a:p>
            <a:pPr lvl="1">
              <a:lnSpc>
                <a:spcPct val="115000"/>
              </a:lnSpc>
              <a:spcBef>
                <a:spcPts val="590"/>
              </a:spcBef>
              <a:buClr>
                <a:schemeClr val="dk1"/>
              </a:buClr>
              <a:buSzPct val="100000"/>
              <a:buFont typeface="Shadows Into Light"/>
              <a:buChar char="–"/>
            </a:pPr>
            <a:r>
              <a:rPr lang="en" dirty="0">
                <a:solidFill>
                  <a:schemeClr val="accent1"/>
                </a:solidFill>
                <a:ea typeface="Calibri Regular" charset="0"/>
                <a:cs typeface="Calibri Regular" charset="0"/>
                <a:sym typeface="Shadows Into Light"/>
              </a:rPr>
              <a:t>Independently</a:t>
            </a:r>
          </a:p>
          <a:p>
            <a:pPr lvl="1">
              <a:lnSpc>
                <a:spcPct val="115000"/>
              </a:lnSpc>
              <a:spcBef>
                <a:spcPts val="590"/>
              </a:spcBef>
              <a:buClr>
                <a:schemeClr val="dk1"/>
              </a:buClr>
              <a:buSzPct val="100000"/>
              <a:buFont typeface="Shadows Into Light"/>
              <a:buChar char="–"/>
            </a:pPr>
            <a:r>
              <a:rPr lang="en" dirty="0">
                <a:solidFill>
                  <a:schemeClr val="accent1"/>
                </a:solidFill>
                <a:ea typeface="Calibri Regular" charset="0"/>
                <a:cs typeface="Calibri Regular" charset="0"/>
                <a:sym typeface="Shadows Into Light"/>
              </a:rPr>
              <a:t>Dynamically</a:t>
            </a:r>
          </a:p>
          <a:p>
            <a:pPr marL="457200" indent="-368300">
              <a:lnSpc>
                <a:spcPct val="115000"/>
              </a:lnSpc>
              <a:spcBef>
                <a:spcPts val="590"/>
              </a:spcBef>
              <a:buSzPct val="100000"/>
              <a:buFont typeface="Shadows Into Light"/>
            </a:pPr>
            <a:r>
              <a:rPr lang="en" sz="2800" dirty="0">
                <a:ea typeface="Calibri Regular" charset="0"/>
                <a:cs typeface="Calibri Regular" charset="0"/>
                <a:sym typeface="Shadows Into Light"/>
              </a:rPr>
              <a:t>Why?</a:t>
            </a:r>
          </a:p>
          <a:p>
            <a:pPr marL="914400" lvl="1" indent="-368300">
              <a:lnSpc>
                <a:spcPct val="115000"/>
              </a:lnSpc>
              <a:spcBef>
                <a:spcPts val="590"/>
              </a:spcBef>
              <a:buSzPct val="100000"/>
              <a:buFont typeface="Shadows Into Light"/>
            </a:pPr>
            <a:r>
              <a:rPr lang="en" dirty="0">
                <a:ea typeface="Calibri Regular" charset="0"/>
                <a:cs typeface="Calibri Regular" charset="0"/>
                <a:sym typeface="Shadows Into Light"/>
              </a:rPr>
              <a:t>Fairness</a:t>
            </a:r>
          </a:p>
          <a:p>
            <a:pPr marL="914400" lvl="1" indent="-368300">
              <a:lnSpc>
                <a:spcPct val="115000"/>
              </a:lnSpc>
              <a:spcBef>
                <a:spcPts val="590"/>
              </a:spcBef>
              <a:buSzPct val="100000"/>
              <a:buFont typeface="Shadows Into Light"/>
            </a:pPr>
            <a:r>
              <a:rPr lang="en" dirty="0">
                <a:ea typeface="Calibri Regular" charset="0"/>
                <a:cs typeface="Calibri Regular" charset="0"/>
                <a:sym typeface="Shadows Into Light"/>
              </a:rPr>
              <a:t>We need an accurate picture of rare events</a:t>
            </a:r>
          </a:p>
        </p:txBody>
      </p:sp>
      <p:grpSp>
        <p:nvGrpSpPr>
          <p:cNvPr id="366" name="Shape 366"/>
          <p:cNvGrpSpPr/>
          <p:nvPr/>
        </p:nvGrpSpPr>
        <p:grpSpPr>
          <a:xfrm>
            <a:off x="5526373" y="2416571"/>
            <a:ext cx="1956327" cy="3211800"/>
            <a:chOff x="6440772" y="1011000"/>
            <a:chExt cx="1956327" cy="3211800"/>
          </a:xfrm>
        </p:grpSpPr>
        <p:sp>
          <p:nvSpPr>
            <p:cNvPr id="367" name="Shape 367"/>
            <p:cNvSpPr txBox="1"/>
            <p:nvPr/>
          </p:nvSpPr>
          <p:spPr>
            <a:xfrm>
              <a:off x="6440772" y="1011000"/>
              <a:ext cx="1406699" cy="3211800"/>
            </a:xfrm>
            <a:prstGeom prst="rect">
              <a:avLst/>
            </a:prstGeom>
            <a:noFill/>
            <a:ln>
              <a:noFill/>
            </a:ln>
          </p:spPr>
          <p:txBody>
            <a:bodyPr lIns="91425" tIns="91425" rIns="91425" bIns="91425" anchor="ctr" anchorCtr="0">
              <a:noAutofit/>
            </a:bodyPr>
            <a:lstStyle/>
            <a:p>
              <a:pPr algn="ctr">
                <a:lnSpc>
                  <a:spcPct val="115000"/>
                </a:lnSpc>
                <a:spcBef>
                  <a:spcPts val="590"/>
                </a:spcBef>
              </a:pP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rgbClr val="4A86E8"/>
                  </a:solidFill>
                  <a:latin typeface="Consolas"/>
                  <a:ea typeface="Consolas"/>
                  <a:cs typeface="Consolas"/>
                  <a:sym typeface="Consolas"/>
                </a:rPr>
                <a:t/>
              </a:r>
              <a:br>
                <a:rPr lang="en" sz="600" dirty="0">
                  <a:solidFill>
                    <a:srgbClr val="4A86E8"/>
                  </a:solidFill>
                  <a:latin typeface="Consolas"/>
                  <a:ea typeface="Consolas"/>
                  <a:cs typeface="Consolas"/>
                  <a:sym typeface="Consolas"/>
                </a:rPr>
              </a:br>
              <a:r>
                <a:rPr lang="en" sz="2400" dirty="0">
                  <a:solidFill>
                    <a:srgbClr val="4A86E8"/>
                  </a:solidFill>
                  <a:latin typeface="Consolas"/>
                  <a:ea typeface="Consolas"/>
                  <a:cs typeface="Consolas"/>
                  <a:sym typeface="Consolas"/>
                </a:rPr>
                <a:t>p != 0</a:t>
              </a:r>
              <a:br>
                <a:rPr lang="en" sz="2400" dirty="0">
                  <a:solidFill>
                    <a:srgbClr val="4A86E8"/>
                  </a:solidFill>
                  <a:latin typeface="Consolas"/>
                  <a:ea typeface="Consolas"/>
                  <a:cs typeface="Consolas"/>
                  <a:sym typeface="Consolas"/>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&lt; 0</a:t>
              </a: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600" dirty="0">
                  <a:solidFill>
                    <a:schemeClr val="dk1"/>
                  </a:solidFill>
                  <a:latin typeface="Calibri Regular" charset="0"/>
                  <a:ea typeface="Calibri Regular" charset="0"/>
                  <a:cs typeface="Calibri Regular" charset="0"/>
                  <a:sym typeface="Shadows Into Light"/>
                </a:rPr>
                <a:t/>
              </a:r>
              <a:br>
                <a:rPr lang="en" sz="600" dirty="0">
                  <a:solidFill>
                    <a:schemeClr val="dk1"/>
                  </a:solidFill>
                  <a:latin typeface="Calibri Regular" charset="0"/>
                  <a:ea typeface="Calibri Regular" charset="0"/>
                  <a:cs typeface="Calibri Regular" charset="0"/>
                  <a:sym typeface="Shadows Into Light"/>
                </a:rPr>
              </a:br>
              <a:r>
                <a:rPr lang="en" sz="2400" dirty="0">
                  <a:solidFill>
                    <a:srgbClr val="4A86E8"/>
                  </a:solidFill>
                  <a:latin typeface="Consolas"/>
                  <a:ea typeface="Consolas"/>
                  <a:cs typeface="Consolas"/>
                  <a:sym typeface="Consolas"/>
                </a:rPr>
                <a:t>n  &gt; 0</a:t>
              </a:r>
            </a:p>
            <a:p>
              <a:pPr algn="ctr">
                <a:lnSpc>
                  <a:spcPct val="115000"/>
                </a:lnSpc>
                <a:spcBef>
                  <a:spcPts val="590"/>
                </a:spcBef>
              </a:pPr>
              <a:r>
                <a:rPr lang="en" sz="2400" dirty="0">
                  <a:solidFill>
                    <a:srgbClr val="4A86E8"/>
                  </a:solidFill>
                  <a:latin typeface="Consolas"/>
                  <a:ea typeface="Consolas"/>
                  <a:cs typeface="Consolas"/>
                  <a:sym typeface="Consolas"/>
                </a:rPr>
                <a:t>n == 0</a:t>
              </a:r>
            </a:p>
          </p:txBody>
        </p:sp>
        <p:grpSp>
          <p:nvGrpSpPr>
            <p:cNvPr id="368" name="Shape 368"/>
            <p:cNvGrpSpPr/>
            <p:nvPr/>
          </p:nvGrpSpPr>
          <p:grpSpPr>
            <a:xfrm>
              <a:off x="7806999" y="1419175"/>
              <a:ext cx="590100" cy="2488650"/>
              <a:chOff x="7806999" y="1419175"/>
              <a:chExt cx="590100" cy="2488650"/>
            </a:xfrm>
          </p:grpSpPr>
          <p:sp>
            <p:nvSpPr>
              <p:cNvPr id="369" name="Shape 369"/>
              <p:cNvSpPr txBox="1"/>
              <p:nvPr/>
            </p:nvSpPr>
            <p:spPr>
              <a:xfrm flipH="1">
                <a:off x="7806999" y="141917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a:solidFill>
                      <a:schemeClr val="dk1"/>
                    </a:solidFill>
                  </a:rPr>
                  <a:t>1</a:t>
                </a:r>
              </a:p>
            </p:txBody>
          </p:sp>
          <p:sp>
            <p:nvSpPr>
              <p:cNvPr id="370" name="Shape 370"/>
              <p:cNvSpPr txBox="1"/>
              <p:nvPr/>
            </p:nvSpPr>
            <p:spPr>
              <a:xfrm flipH="1">
                <a:off x="7806999" y="1918766"/>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a:solidFill>
                      <a:schemeClr val="dk1"/>
                    </a:solidFill>
                  </a:rPr>
                  <a:t>0</a:t>
                </a:r>
              </a:p>
            </p:txBody>
          </p:sp>
          <p:sp>
            <p:nvSpPr>
              <p:cNvPr id="371" name="Shape 371"/>
              <p:cNvSpPr txBox="1"/>
              <p:nvPr/>
            </p:nvSpPr>
            <p:spPr>
              <a:xfrm flipH="1">
                <a:off x="7806999" y="241525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a:solidFill>
                      <a:schemeClr val="dk1"/>
                    </a:solidFill>
                  </a:rPr>
                  <a:t>*</a:t>
                </a:r>
              </a:p>
            </p:txBody>
          </p:sp>
          <p:sp>
            <p:nvSpPr>
              <p:cNvPr id="372" name="Shape 372"/>
              <p:cNvSpPr txBox="1"/>
              <p:nvPr/>
            </p:nvSpPr>
            <p:spPr>
              <a:xfrm flipH="1">
                <a:off x="7806999" y="2923849"/>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buClr>
                    <a:schemeClr val="dk1"/>
                  </a:buClr>
                </a:pPr>
                <a:r>
                  <a:rPr lang="en" sz="1800" b="1">
                    <a:solidFill>
                      <a:schemeClr val="dk1"/>
                    </a:solidFill>
                  </a:rPr>
                  <a:t>0</a:t>
                </a:r>
              </a:p>
            </p:txBody>
          </p:sp>
          <p:sp>
            <p:nvSpPr>
              <p:cNvPr id="373" name="Shape 373"/>
              <p:cNvSpPr txBox="1"/>
              <p:nvPr/>
            </p:nvSpPr>
            <p:spPr>
              <a:xfrm flipH="1">
                <a:off x="7806999" y="3411325"/>
                <a:ext cx="590100" cy="4965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algn="ctr"/>
                <a:r>
                  <a:rPr lang="en" sz="1800" b="1">
                    <a:solidFill>
                      <a:schemeClr val="dk1"/>
                    </a:solidFill>
                  </a:rPr>
                  <a:t>*</a:t>
                </a:r>
                <a:r>
                  <a:rPr lang="en" sz="1800"/>
                  <a:t>  </a:t>
                </a:r>
              </a:p>
            </p:txBody>
          </p:sp>
        </p:grpSp>
      </p:grpSp>
      <p:sp>
        <p:nvSpPr>
          <p:cNvPr id="13" name="Shape 364"/>
          <p:cNvSpPr txBox="1">
            <a:spLocks noGrp="1"/>
          </p:cNvSpPr>
          <p:nvPr>
            <p:ph type="title"/>
          </p:nvPr>
        </p:nvSpPr>
        <p:spPr>
          <a:xfrm>
            <a:off x="457200" y="10039"/>
            <a:ext cx="8229600" cy="1143000"/>
          </a:xfrm>
          <a:prstGeom prst="rect">
            <a:avLst/>
          </a:prstGeom>
        </p:spPr>
        <p:txBody>
          <a:bodyPr vert="horz" lIns="121900" tIns="121900" rIns="121900" bIns="121900" rtlCol="0" anchor="ctr" anchorCtr="0">
            <a:noAutofit/>
          </a:bodyPr>
          <a:lstStyle/>
          <a:p>
            <a:pPr>
              <a:spcBef>
                <a:spcPts val="0"/>
              </a:spcBef>
            </a:pPr>
            <a:r>
              <a:rPr lang="en-US" sz="4000" kern="1200" dirty="0" smtClean="0">
                <a:solidFill>
                  <a:srgbClr val="000000"/>
                </a:solidFill>
                <a:effectLst/>
                <a:latin typeface="Calibri" charset="0"/>
              </a:rPr>
              <a:t>The Need for Sampling</a:t>
            </a:r>
            <a:endParaRPr lang="en" dirty="0">
              <a:sym typeface="Shadows Into Light"/>
            </a:endParaRPr>
          </a:p>
        </p:txBody>
      </p:sp>
    </p:spTree>
    <p:extLst>
      <p:ext uri="{BB962C8B-B14F-4D97-AF65-F5344CB8AC3E}">
        <p14:creationId xmlns:p14="http://schemas.microsoft.com/office/powerpoint/2010/main" val="70010497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 Naive Sampling Approach</a:t>
            </a:r>
          </a:p>
        </p:txBody>
      </p:sp>
      <p:sp>
        <p:nvSpPr>
          <p:cNvPr id="2" name="Content Placeholder 1"/>
          <p:cNvSpPr>
            <a:spLocks noGrp="1"/>
          </p:cNvSpPr>
          <p:nvPr>
            <p:ph idx="1"/>
          </p:nvPr>
        </p:nvSpPr>
        <p:spPr/>
        <p:txBody>
          <a:bodyPr>
            <a:normAutofit/>
          </a:bodyPr>
          <a:lstStyle/>
          <a:p>
            <a:r>
              <a:rPr lang="en" sz="2800" dirty="0">
                <a:solidFill>
                  <a:schemeClr val="dk1"/>
                </a:solidFill>
                <a:ea typeface="Calibri Regular" charset="0"/>
                <a:cs typeface="Calibri Regular" charset="0"/>
                <a:sym typeface="Shadows Into Light"/>
              </a:rPr>
              <a:t>Toss a coin at each instrumentation site   </a:t>
            </a:r>
            <a:r>
              <a:rPr lang="en" sz="2800" b="1" dirty="0">
                <a:solidFill>
                  <a:schemeClr val="dk1"/>
                </a:solidFill>
                <a:ea typeface="Calibri Regular" charset="0"/>
                <a:cs typeface="Calibri Regular" charset="0"/>
                <a:sym typeface="Shadows Into Light"/>
              </a:rPr>
              <a:t>Too slow!</a:t>
            </a:r>
          </a:p>
          <a:p>
            <a:endParaRPr lang="en-US" sz="2800" dirty="0"/>
          </a:p>
        </p:txBody>
      </p:sp>
      <p:sp>
        <p:nvSpPr>
          <p:cNvPr id="379" name="Shape 379"/>
          <p:cNvSpPr txBox="1">
            <a:spLocks noChangeAspect="1"/>
          </p:cNvSpPr>
          <p:nvPr/>
        </p:nvSpPr>
        <p:spPr>
          <a:xfrm>
            <a:off x="411783" y="2887401"/>
            <a:ext cx="3340518" cy="263549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indent="-93131">
              <a:buClr>
                <a:schemeClr val="dk1"/>
              </a:buClr>
              <a:buSzPct val="61111"/>
            </a:pPr>
            <a:r>
              <a:rPr lang="en" sz="2000" dirty="0">
                <a:solidFill>
                  <a:schemeClr val="accent3"/>
                </a:solidFill>
                <a:latin typeface="Consolas"/>
                <a:ea typeface="Consolas"/>
                <a:cs typeface="Consolas"/>
                <a:sym typeface="Consolas"/>
              </a:rPr>
              <a:t>++</a:t>
            </a:r>
            <a:r>
              <a:rPr lang="en" sz="2000" dirty="0" smtClean="0">
                <a:solidFill>
                  <a:schemeClr val="accent3"/>
                </a:solidFill>
                <a:latin typeface="Consolas"/>
                <a:ea typeface="Consolas"/>
                <a:cs typeface="Consolas"/>
                <a:sym typeface="Consolas"/>
              </a:rPr>
              <a:t>count_42[p</a:t>
            </a:r>
            <a:r>
              <a:rPr lang="en-US" sz="2000" dirty="0" smtClean="0">
                <a:solidFill>
                  <a:schemeClr val="accent3"/>
                </a:solidFill>
                <a:latin typeface="Consolas"/>
                <a:ea typeface="Consolas"/>
                <a:cs typeface="Consolas"/>
                <a:sym typeface="Consolas"/>
              </a:rPr>
              <a:t> </a:t>
            </a:r>
            <a:r>
              <a:rPr lang="en" sz="2000" dirty="0" smtClean="0">
                <a:solidFill>
                  <a:schemeClr val="accent3"/>
                </a:solidFill>
                <a:latin typeface="Consolas"/>
                <a:ea typeface="Consolas"/>
                <a:cs typeface="Consolas"/>
                <a:sym typeface="Consolas"/>
              </a:rPr>
              <a:t>!=</a:t>
            </a:r>
            <a:r>
              <a:rPr lang="en-US" sz="2000" dirty="0" smtClean="0">
                <a:solidFill>
                  <a:schemeClr val="accent3"/>
                </a:solidFill>
                <a:latin typeface="Consolas"/>
                <a:ea typeface="Consolas"/>
                <a:cs typeface="Consolas"/>
                <a:sym typeface="Consolas"/>
              </a:rPr>
              <a:t> </a:t>
            </a:r>
            <a:r>
              <a:rPr lang="en" sz="2000" dirty="0" smtClean="0">
                <a:solidFill>
                  <a:schemeClr val="accent3"/>
                </a:solidFill>
                <a:latin typeface="Consolas"/>
                <a:ea typeface="Consolas"/>
                <a:cs typeface="Consolas"/>
                <a:sym typeface="Consolas"/>
              </a:rPr>
              <a:t>NULL</a:t>
            </a:r>
            <a:r>
              <a:rPr lang="en" sz="2000" dirty="0">
                <a:solidFill>
                  <a:schemeClr val="accent3"/>
                </a:solidFill>
                <a:latin typeface="Consolas"/>
                <a:ea typeface="Consolas"/>
                <a:cs typeface="Consolas"/>
                <a:sym typeface="Consolas"/>
              </a:rPr>
              <a:t>];</a:t>
            </a:r>
            <a:r>
              <a:rPr lang="en" sz="2000" dirty="0">
                <a:solidFill>
                  <a:schemeClr val="tx1"/>
                </a:solidFill>
                <a:latin typeface="Consolas"/>
                <a:ea typeface="Consolas"/>
                <a:cs typeface="Consolas"/>
                <a:sym typeface="Consolas"/>
              </a:rPr>
              <a:t/>
            </a:r>
            <a:br>
              <a:rPr lang="en" sz="2000" dirty="0">
                <a:solidFill>
                  <a:schemeClr val="tx1"/>
                </a:solidFill>
                <a:latin typeface="Consolas"/>
                <a:ea typeface="Consolas"/>
                <a:cs typeface="Consolas"/>
                <a:sym typeface="Consolas"/>
              </a:rPr>
            </a:br>
            <a:r>
              <a:rPr lang="en" sz="2000" dirty="0">
                <a:solidFill>
                  <a:schemeClr val="tx1"/>
                </a:solidFill>
                <a:latin typeface="Consolas"/>
                <a:ea typeface="Consolas"/>
                <a:cs typeface="Consolas"/>
                <a:sym typeface="Consolas"/>
              </a:rPr>
              <a:t>p = p-&gt;next; </a:t>
            </a:r>
          </a:p>
          <a:p>
            <a:pPr indent="-93131">
              <a:buClr>
                <a:schemeClr val="dk1"/>
              </a:buClr>
              <a:buSzPct val="61111"/>
            </a:pPr>
            <a:r>
              <a:rPr lang="en" sz="2000" dirty="0">
                <a:solidFill>
                  <a:schemeClr val="tx1"/>
                </a:solidFill>
                <a:latin typeface="Consolas"/>
                <a:ea typeface="Consolas"/>
                <a:cs typeface="Consolas"/>
                <a:sym typeface="Consolas"/>
              </a:rPr>
              <a:t>		 	 	 		</a:t>
            </a:r>
          </a:p>
          <a:p>
            <a:pPr indent="-93131">
              <a:buClr>
                <a:schemeClr val="dk1"/>
              </a:buClr>
              <a:buSzPct val="61111"/>
            </a:pPr>
            <a:r>
              <a:rPr lang="en" sz="2000" dirty="0">
                <a:solidFill>
                  <a:schemeClr val="accent3"/>
                </a:solidFill>
                <a:latin typeface="Consolas"/>
                <a:ea typeface="Consolas"/>
                <a:cs typeface="Consolas"/>
                <a:sym typeface="Consolas"/>
              </a:rPr>
              <a:t>++count_43[</a:t>
            </a:r>
            <a:r>
              <a:rPr lang="en" sz="2000" dirty="0" err="1">
                <a:solidFill>
                  <a:schemeClr val="accent3"/>
                </a:solidFill>
                <a:latin typeface="Consolas"/>
                <a:ea typeface="Consolas"/>
                <a:cs typeface="Consolas"/>
                <a:sym typeface="Consolas"/>
              </a:rPr>
              <a:t>i</a:t>
            </a:r>
            <a:r>
              <a:rPr lang="en" sz="2000" dirty="0">
                <a:solidFill>
                  <a:schemeClr val="accent3"/>
                </a:solidFill>
                <a:latin typeface="Consolas"/>
                <a:ea typeface="Consolas"/>
                <a:cs typeface="Consolas"/>
                <a:sym typeface="Consolas"/>
              </a:rPr>
              <a:t> &lt; max];</a:t>
            </a:r>
            <a:r>
              <a:rPr lang="en" sz="2000" dirty="0">
                <a:solidFill>
                  <a:schemeClr val="tx1"/>
                </a:solidFill>
                <a:latin typeface="Consolas"/>
                <a:ea typeface="Consolas"/>
                <a:cs typeface="Consolas"/>
                <a:sym typeface="Consolas"/>
              </a:rPr>
              <a:t/>
            </a:r>
            <a:br>
              <a:rPr lang="en" sz="2000" dirty="0">
                <a:solidFill>
                  <a:schemeClr val="tx1"/>
                </a:solidFill>
                <a:latin typeface="Consolas"/>
                <a:ea typeface="Consolas"/>
                <a:cs typeface="Consolas"/>
                <a:sym typeface="Consolas"/>
              </a:rPr>
            </a:br>
            <a:r>
              <a:rPr lang="en" sz="2000" dirty="0">
                <a:solidFill>
                  <a:schemeClr val="tx1"/>
                </a:solidFill>
                <a:latin typeface="Consolas"/>
                <a:ea typeface="Consolas"/>
                <a:cs typeface="Consolas"/>
                <a:sym typeface="Consolas"/>
              </a:rPr>
              <a:t>total += sizes[</a:t>
            </a:r>
            <a:r>
              <a:rPr lang="en" sz="2000" dirty="0" err="1">
                <a:solidFill>
                  <a:schemeClr val="tx1"/>
                </a:solidFill>
                <a:latin typeface="Consolas"/>
                <a:ea typeface="Consolas"/>
                <a:cs typeface="Consolas"/>
                <a:sym typeface="Consolas"/>
              </a:rPr>
              <a:t>i</a:t>
            </a:r>
            <a:r>
              <a:rPr lang="en" sz="2000" dirty="0">
                <a:solidFill>
                  <a:schemeClr val="tx1"/>
                </a:solidFill>
                <a:latin typeface="Consolas"/>
                <a:ea typeface="Consolas"/>
                <a:cs typeface="Consolas"/>
                <a:sym typeface="Consolas"/>
              </a:rPr>
              <a:t>];</a:t>
            </a:r>
          </a:p>
        </p:txBody>
      </p:sp>
      <p:sp>
        <p:nvSpPr>
          <p:cNvPr id="380" name="Shape 380"/>
          <p:cNvSpPr txBox="1">
            <a:spLocks noChangeAspect="1"/>
          </p:cNvSpPr>
          <p:nvPr/>
        </p:nvSpPr>
        <p:spPr>
          <a:xfrm>
            <a:off x="5044204" y="2887401"/>
            <a:ext cx="3674253" cy="2635490"/>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indent="-93131">
              <a:buClr>
                <a:schemeClr val="dk1"/>
              </a:buClr>
              <a:buSzPct val="61111"/>
            </a:pPr>
            <a:r>
              <a:rPr lang="en" sz="1900" dirty="0">
                <a:solidFill>
                  <a:schemeClr val="accent3"/>
                </a:solidFill>
                <a:latin typeface="Consolas"/>
                <a:ea typeface="Consolas"/>
                <a:cs typeface="Consolas"/>
                <a:sym typeface="Consolas"/>
              </a:rPr>
              <a:t>if (rand(100) == 0)</a:t>
            </a:r>
          </a:p>
          <a:p>
            <a:pPr indent="-93131">
              <a:buClr>
                <a:schemeClr val="dk1"/>
              </a:buClr>
              <a:buSzPct val="61111"/>
            </a:pPr>
            <a:r>
              <a:rPr lang="en" sz="1900" dirty="0">
                <a:solidFill>
                  <a:schemeClr val="accent3"/>
                </a:solidFill>
                <a:latin typeface="Consolas"/>
                <a:ea typeface="Consolas"/>
                <a:cs typeface="Consolas"/>
                <a:sym typeface="Consolas"/>
              </a:rPr>
              <a:t>   </a:t>
            </a:r>
            <a:r>
              <a:rPr lang="en" sz="1900" dirty="0" smtClean="0">
                <a:solidFill>
                  <a:schemeClr val="accent3"/>
                </a:solidFill>
                <a:latin typeface="Consolas"/>
                <a:ea typeface="Consolas"/>
                <a:cs typeface="Consolas"/>
                <a:sym typeface="Consolas"/>
              </a:rPr>
              <a:t>++</a:t>
            </a:r>
            <a:r>
              <a:rPr lang="en" sz="1900" dirty="0">
                <a:solidFill>
                  <a:schemeClr val="accent3"/>
                </a:solidFill>
                <a:latin typeface="Consolas"/>
                <a:ea typeface="Consolas"/>
                <a:cs typeface="Consolas"/>
                <a:sym typeface="Consolas"/>
              </a:rPr>
              <a:t>count_42[p != NULL];</a:t>
            </a:r>
            <a:r>
              <a:rPr lang="en" sz="1900" dirty="0">
                <a:solidFill>
                  <a:schemeClr val="tx1"/>
                </a:solidFill>
                <a:latin typeface="Consolas"/>
                <a:ea typeface="Consolas"/>
                <a:cs typeface="Consolas"/>
                <a:sym typeface="Consolas"/>
              </a:rPr>
              <a:t/>
            </a:r>
            <a:br>
              <a:rPr lang="en" sz="1900" dirty="0">
                <a:solidFill>
                  <a:schemeClr val="tx1"/>
                </a:solidFill>
                <a:latin typeface="Consolas"/>
                <a:ea typeface="Consolas"/>
                <a:cs typeface="Consolas"/>
                <a:sym typeface="Consolas"/>
              </a:rPr>
            </a:br>
            <a:r>
              <a:rPr lang="en" sz="1900" dirty="0">
                <a:solidFill>
                  <a:schemeClr val="tx1"/>
                </a:solidFill>
                <a:latin typeface="Consolas"/>
                <a:ea typeface="Consolas"/>
                <a:cs typeface="Consolas"/>
                <a:sym typeface="Consolas"/>
              </a:rPr>
              <a:t>p = p-&gt;next; </a:t>
            </a:r>
          </a:p>
          <a:p>
            <a:pPr indent="-93131">
              <a:buClr>
                <a:schemeClr val="dk1"/>
              </a:buClr>
              <a:buSzPct val="61111"/>
            </a:pPr>
            <a:r>
              <a:rPr lang="en" sz="1900" dirty="0">
                <a:solidFill>
                  <a:schemeClr val="tx1"/>
                </a:solidFill>
                <a:latin typeface="Consolas"/>
                <a:ea typeface="Consolas"/>
                <a:cs typeface="Consolas"/>
                <a:sym typeface="Consolas"/>
              </a:rPr>
              <a:t>		 	 	 		</a:t>
            </a:r>
          </a:p>
          <a:p>
            <a:pPr indent="-93131">
              <a:buClr>
                <a:schemeClr val="dk1"/>
              </a:buClr>
              <a:buSzPct val="61111"/>
            </a:pPr>
            <a:r>
              <a:rPr lang="en" sz="1900" dirty="0">
                <a:solidFill>
                  <a:schemeClr val="accent3"/>
                </a:solidFill>
                <a:latin typeface="Consolas"/>
                <a:ea typeface="Consolas"/>
                <a:cs typeface="Consolas"/>
                <a:sym typeface="Consolas"/>
              </a:rPr>
              <a:t>if (rand(100) == 0)</a:t>
            </a:r>
            <a:br>
              <a:rPr lang="en" sz="1900" dirty="0">
                <a:solidFill>
                  <a:schemeClr val="accent3"/>
                </a:solidFill>
                <a:latin typeface="Consolas"/>
                <a:ea typeface="Consolas"/>
                <a:cs typeface="Consolas"/>
                <a:sym typeface="Consolas"/>
              </a:rPr>
            </a:br>
            <a:r>
              <a:rPr lang="en" sz="1900" dirty="0">
                <a:solidFill>
                  <a:schemeClr val="accent3"/>
                </a:solidFill>
                <a:latin typeface="Consolas"/>
                <a:ea typeface="Consolas"/>
                <a:cs typeface="Consolas"/>
                <a:sym typeface="Consolas"/>
              </a:rPr>
              <a:t>    ++count_43[</a:t>
            </a:r>
            <a:r>
              <a:rPr lang="en" sz="1900" dirty="0" err="1">
                <a:solidFill>
                  <a:schemeClr val="accent3"/>
                </a:solidFill>
                <a:latin typeface="Consolas"/>
                <a:ea typeface="Consolas"/>
                <a:cs typeface="Consolas"/>
                <a:sym typeface="Consolas"/>
              </a:rPr>
              <a:t>i</a:t>
            </a:r>
            <a:r>
              <a:rPr lang="en" sz="1900" dirty="0">
                <a:solidFill>
                  <a:schemeClr val="accent3"/>
                </a:solidFill>
                <a:latin typeface="Consolas"/>
                <a:ea typeface="Consolas"/>
                <a:cs typeface="Consolas"/>
                <a:sym typeface="Consolas"/>
              </a:rPr>
              <a:t> &lt; max];</a:t>
            </a:r>
            <a:r>
              <a:rPr lang="en" sz="1900" dirty="0">
                <a:solidFill>
                  <a:schemeClr val="tx1"/>
                </a:solidFill>
                <a:latin typeface="Consolas"/>
                <a:ea typeface="Consolas"/>
                <a:cs typeface="Consolas"/>
                <a:sym typeface="Consolas"/>
              </a:rPr>
              <a:t/>
            </a:r>
            <a:br>
              <a:rPr lang="en" sz="1900" dirty="0">
                <a:solidFill>
                  <a:schemeClr val="tx1"/>
                </a:solidFill>
                <a:latin typeface="Consolas"/>
                <a:ea typeface="Consolas"/>
                <a:cs typeface="Consolas"/>
                <a:sym typeface="Consolas"/>
              </a:rPr>
            </a:br>
            <a:r>
              <a:rPr lang="en" sz="1900" dirty="0">
                <a:solidFill>
                  <a:schemeClr val="tx1"/>
                </a:solidFill>
                <a:latin typeface="Consolas"/>
                <a:ea typeface="Consolas"/>
                <a:cs typeface="Consolas"/>
                <a:sym typeface="Consolas"/>
              </a:rPr>
              <a:t>total += sizes[</a:t>
            </a:r>
            <a:r>
              <a:rPr lang="en" sz="1900" dirty="0" err="1">
                <a:solidFill>
                  <a:schemeClr val="tx1"/>
                </a:solidFill>
                <a:latin typeface="Consolas"/>
                <a:ea typeface="Consolas"/>
                <a:cs typeface="Consolas"/>
                <a:sym typeface="Consolas"/>
              </a:rPr>
              <a:t>i</a:t>
            </a:r>
            <a:r>
              <a:rPr lang="en" sz="1900" dirty="0">
                <a:solidFill>
                  <a:schemeClr val="tx1"/>
                </a:solidFill>
                <a:latin typeface="Consolas"/>
                <a:ea typeface="Consolas"/>
                <a:cs typeface="Consolas"/>
                <a:sym typeface="Consolas"/>
              </a:rPr>
              <a:t>];</a:t>
            </a:r>
          </a:p>
        </p:txBody>
      </p:sp>
      <p:sp>
        <p:nvSpPr>
          <p:cNvPr id="382" name="Shape 382"/>
          <p:cNvSpPr>
            <a:spLocks noChangeAspect="1"/>
          </p:cNvSpPr>
          <p:nvPr/>
        </p:nvSpPr>
        <p:spPr>
          <a:xfrm>
            <a:off x="3854298" y="3764517"/>
            <a:ext cx="1083125" cy="721042"/>
          </a:xfrm>
          <a:prstGeom prst="notched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0" animBg="1"/>
      <p:bldP spid="380" grpId="0" animBg="1"/>
      <p:bldP spid="3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Some Other Problematic Approaches</a:t>
            </a:r>
          </a:p>
        </p:txBody>
      </p:sp>
      <p:sp>
        <p:nvSpPr>
          <p:cNvPr id="389" name="Shape 389"/>
          <p:cNvSpPr txBox="1">
            <a:spLocks noGrp="1"/>
          </p:cNvSpPr>
          <p:nvPr>
            <p:ph idx="1"/>
          </p:nvPr>
        </p:nvSpPr>
        <p:spPr>
          <a:prstGeom prst="rect">
            <a:avLst/>
          </a:prstGeom>
          <a:noFill/>
          <a:ln>
            <a:noFill/>
          </a:ln>
        </p:spPr>
        <p:txBody>
          <a:bodyPr vert="horz" lIns="121900" tIns="60933" rIns="121900" bIns="60933" rtlCol="0" anchor="t" anchorCtr="0">
            <a:noAutofit/>
          </a:bodyPr>
          <a:lstStyle/>
          <a:p>
            <a:pPr marL="457189" indent="-478355">
              <a:lnSpc>
                <a:spcPct val="115000"/>
              </a:lnSpc>
              <a:spcBef>
                <a:spcPts val="787"/>
              </a:spcBef>
              <a:buClr>
                <a:schemeClr val="dk1"/>
              </a:buClr>
              <a:buSzPct val="114285"/>
              <a:buFont typeface="Shadows Into Light"/>
              <a:buChar char="•"/>
            </a:pPr>
            <a:r>
              <a:rPr lang="en" dirty="0">
                <a:solidFill>
                  <a:schemeClr val="accent6"/>
                </a:solidFill>
                <a:sym typeface="Shadows Into Light"/>
              </a:rPr>
              <a:t>Sample every k</a:t>
            </a:r>
            <a:r>
              <a:rPr lang="en" baseline="30000" dirty="0">
                <a:solidFill>
                  <a:schemeClr val="accent6"/>
                </a:solidFill>
                <a:sym typeface="Shadows Into Light"/>
              </a:rPr>
              <a:t>th</a:t>
            </a:r>
            <a:r>
              <a:rPr lang="en" dirty="0">
                <a:solidFill>
                  <a:schemeClr val="accent6"/>
                </a:solidFill>
                <a:sym typeface="Shadows Into Light"/>
              </a:rPr>
              <a:t> site</a:t>
            </a:r>
          </a:p>
          <a:p>
            <a:pPr lvl="1">
              <a:lnSpc>
                <a:spcPct val="115000"/>
              </a:lnSpc>
              <a:spcBef>
                <a:spcPts val="787"/>
              </a:spcBef>
              <a:buClr>
                <a:schemeClr val="dk1"/>
              </a:buClr>
              <a:buSzPct val="100000"/>
              <a:buFont typeface="Shadows Into Light"/>
              <a:buChar char="–"/>
            </a:pPr>
            <a:r>
              <a:rPr lang="en" dirty="0">
                <a:sym typeface="Shadows Into Light"/>
              </a:rPr>
              <a:t>Violates independence</a:t>
            </a:r>
          </a:p>
          <a:p>
            <a:pPr lvl="1">
              <a:lnSpc>
                <a:spcPct val="115000"/>
              </a:lnSpc>
              <a:spcBef>
                <a:spcPts val="787"/>
              </a:spcBef>
              <a:buClr>
                <a:schemeClr val="dk1"/>
              </a:buClr>
              <a:buSzPct val="100000"/>
              <a:buFont typeface="Shadows Into Light"/>
              <a:buChar char="–"/>
            </a:pPr>
            <a:r>
              <a:rPr lang="en" dirty="0" smtClean="0">
                <a:sym typeface="Shadows Into Light"/>
              </a:rPr>
              <a:t>Might miss predicates “out of phase”</a:t>
            </a:r>
          </a:p>
          <a:p>
            <a:pPr marL="0" indent="0">
              <a:lnSpc>
                <a:spcPct val="115000"/>
              </a:lnSpc>
              <a:spcBef>
                <a:spcPts val="787"/>
              </a:spcBef>
              <a:buClr>
                <a:schemeClr val="dk1"/>
              </a:buClr>
              <a:buSzPct val="100000"/>
              <a:buNone/>
            </a:pPr>
            <a:endParaRPr lang="en-US" sz="2000" dirty="0" smtClean="0">
              <a:solidFill>
                <a:schemeClr val="accent6"/>
              </a:solidFill>
              <a:sym typeface="Shadows Into Light"/>
            </a:endParaRPr>
          </a:p>
          <a:p>
            <a:pPr>
              <a:lnSpc>
                <a:spcPct val="115000"/>
              </a:lnSpc>
              <a:spcBef>
                <a:spcPts val="787"/>
              </a:spcBef>
              <a:buClr>
                <a:schemeClr val="dk1"/>
              </a:buClr>
              <a:buSzPct val="100000"/>
              <a:buFont typeface="Shadows Into Light"/>
              <a:buChar char="•"/>
            </a:pPr>
            <a:r>
              <a:rPr lang="en" dirty="0" smtClean="0">
                <a:solidFill>
                  <a:schemeClr val="accent6"/>
                </a:solidFill>
                <a:sym typeface="Shadows Into Light"/>
              </a:rPr>
              <a:t>Periodic hardware timer or interrupt</a:t>
            </a:r>
          </a:p>
          <a:p>
            <a:pPr lvl="1">
              <a:lnSpc>
                <a:spcPct val="115000"/>
              </a:lnSpc>
              <a:spcBef>
                <a:spcPts val="787"/>
              </a:spcBef>
              <a:buClr>
                <a:schemeClr val="dk1"/>
              </a:buClr>
              <a:buSzPct val="100000"/>
              <a:buFont typeface="Shadows Into Light"/>
              <a:buChar char="–"/>
            </a:pPr>
            <a:r>
              <a:rPr lang="en" dirty="0" smtClean="0">
                <a:sym typeface="Shadows Into Light"/>
              </a:rPr>
              <a:t>Might </a:t>
            </a:r>
            <a:r>
              <a:rPr lang="en" dirty="0">
                <a:sym typeface="Shadows Into Light"/>
              </a:rPr>
              <a:t>miss rare events</a:t>
            </a:r>
          </a:p>
          <a:p>
            <a:pPr lvl="1">
              <a:lnSpc>
                <a:spcPct val="115000"/>
              </a:lnSpc>
              <a:spcBef>
                <a:spcPts val="787"/>
              </a:spcBef>
              <a:buClr>
                <a:schemeClr val="dk1"/>
              </a:buClr>
              <a:buSzPct val="100000"/>
              <a:buFont typeface="Shadows Into Light"/>
              <a:buChar char="–"/>
            </a:pPr>
            <a:r>
              <a:rPr lang="en" dirty="0">
                <a:sym typeface="Shadows Into Light"/>
              </a:rPr>
              <a:t>Not portable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8" name="Shape 398"/>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Amortized Coin Tossing</a:t>
            </a:r>
          </a:p>
        </p:txBody>
      </p:sp>
      <p:sp>
        <p:nvSpPr>
          <p:cNvPr id="395" name="Shape 395"/>
          <p:cNvSpPr txBox="1">
            <a:spLocks noGrp="1"/>
          </p:cNvSpPr>
          <p:nvPr>
            <p:ph idx="1"/>
          </p:nvPr>
        </p:nvSpPr>
        <p:spPr>
          <a:xfrm>
            <a:off x="422030" y="1283676"/>
            <a:ext cx="8229600" cy="4525963"/>
          </a:xfrm>
          <a:prstGeom prst="rect">
            <a:avLst/>
          </a:prstGeom>
          <a:noFill/>
          <a:ln>
            <a:noFill/>
          </a:ln>
        </p:spPr>
        <p:txBody>
          <a:bodyPr vert="horz" lIns="121900" tIns="60933" rIns="121900" bIns="60933" rtlCol="0" anchor="t" anchorCtr="0">
            <a:noAutofit/>
          </a:bodyPr>
          <a:lstStyle/>
          <a:p>
            <a:pPr marL="406399" indent="-342900">
              <a:lnSpc>
                <a:spcPct val="115000"/>
              </a:lnSpc>
              <a:spcBef>
                <a:spcPts val="787"/>
              </a:spcBef>
              <a:buClr>
                <a:schemeClr val="dk1"/>
              </a:buClr>
              <a:buSzPct val="100000"/>
            </a:pPr>
            <a:r>
              <a:rPr lang="en" sz="2600" dirty="0" smtClean="0">
                <a:sym typeface="Shadows Into Light"/>
              </a:rPr>
              <a:t>Observation: Samples are rare (e.g. 1/100)</a:t>
            </a:r>
            <a:endParaRPr lang="en-US" sz="2600" dirty="0">
              <a:sym typeface="Shadows Into Light"/>
            </a:endParaRPr>
          </a:p>
          <a:p>
            <a:pPr marL="406399" indent="-342900">
              <a:lnSpc>
                <a:spcPct val="115000"/>
              </a:lnSpc>
              <a:spcBef>
                <a:spcPts val="787"/>
              </a:spcBef>
              <a:buClr>
                <a:schemeClr val="dk1"/>
              </a:buClr>
              <a:buSzPct val="100000"/>
            </a:pPr>
            <a:r>
              <a:rPr lang="en" sz="2600" dirty="0" smtClean="0">
                <a:sym typeface="Shadows Into Light"/>
              </a:rPr>
              <a:t>Idea: Amortize sampling cost by predicting time until next sample</a:t>
            </a:r>
          </a:p>
          <a:p>
            <a:pPr>
              <a:lnSpc>
                <a:spcPct val="115000"/>
              </a:lnSpc>
              <a:spcBef>
                <a:spcPts val="787"/>
              </a:spcBef>
              <a:buClr>
                <a:schemeClr val="dk1"/>
              </a:buClr>
              <a:buSzPct val="100000"/>
            </a:pPr>
            <a:r>
              <a:rPr lang="en" sz="2600" dirty="0" smtClean="0">
                <a:sym typeface="Shadows Into Light"/>
              </a:rPr>
              <a:t>Implement as countdown values selected from </a:t>
            </a:r>
            <a:r>
              <a:rPr lang="en" sz="2600" dirty="0" smtClean="0">
                <a:solidFill>
                  <a:srgbClr val="7030A0"/>
                </a:solidFill>
                <a:sym typeface="Shadows Into Light"/>
              </a:rPr>
              <a:t>geometric distribution</a:t>
            </a:r>
          </a:p>
          <a:p>
            <a:pPr>
              <a:lnSpc>
                <a:spcPct val="115000"/>
              </a:lnSpc>
              <a:spcBef>
                <a:spcPts val="787"/>
              </a:spcBef>
              <a:buClr>
                <a:schemeClr val="dk1"/>
              </a:buClr>
              <a:buSzPct val="100000"/>
              <a:buFont typeface="Shadows Into Light"/>
              <a:buChar char="•"/>
            </a:pPr>
            <a:r>
              <a:rPr lang="en" sz="2600" dirty="0" smtClean="0">
                <a:sym typeface="Shadows Into Light"/>
              </a:rPr>
              <a:t>Models how many tails (</a:t>
            </a:r>
            <a:r>
              <a:rPr lang="en" sz="2600" dirty="0" smtClean="0">
                <a:sym typeface="Consolas"/>
              </a:rPr>
              <a:t>0</a:t>
            </a:r>
            <a:r>
              <a:rPr lang="en" sz="2600" dirty="0" smtClean="0">
                <a:sym typeface="Shadows Into Light"/>
              </a:rPr>
              <a:t>) before next head (</a:t>
            </a:r>
            <a:r>
              <a:rPr lang="en" sz="2600" dirty="0" smtClean="0">
                <a:sym typeface="Consolas"/>
              </a:rPr>
              <a:t>1</a:t>
            </a:r>
            <a:r>
              <a:rPr lang="en" sz="2600" dirty="0" smtClean="0">
                <a:sym typeface="Shadows Into Light"/>
              </a:rPr>
              <a:t>) for biased coin toss</a:t>
            </a:r>
            <a:endParaRPr lang="en-US" sz="2600" dirty="0">
              <a:sym typeface="Shadows Into Light"/>
            </a:endParaRPr>
          </a:p>
          <a:p>
            <a:pPr>
              <a:lnSpc>
                <a:spcPct val="115000"/>
              </a:lnSpc>
              <a:spcBef>
                <a:spcPts val="787"/>
              </a:spcBef>
              <a:buClr>
                <a:schemeClr val="dk1"/>
              </a:buClr>
              <a:buSzPct val="100000"/>
              <a:buFont typeface="Shadows Into Light"/>
              <a:buChar char="•"/>
            </a:pPr>
            <a:r>
              <a:rPr lang="en" sz="2600" dirty="0" smtClean="0">
                <a:sym typeface="Shadows Into Light"/>
              </a:rPr>
              <a:t>Example with sampling rate 1/5:</a:t>
            </a:r>
          </a:p>
          <a:p>
            <a:pPr marL="0" indent="609585">
              <a:lnSpc>
                <a:spcPct val="115000"/>
              </a:lnSpc>
              <a:spcBef>
                <a:spcPts val="787"/>
              </a:spcBef>
              <a:buNone/>
            </a:pPr>
            <a:r>
              <a:rPr lang="en" sz="2600" dirty="0" smtClean="0">
                <a:sym typeface="Consolas"/>
              </a:rPr>
              <a:t>                 </a:t>
            </a:r>
            <a:r>
              <a:rPr lang="en-US" sz="2600" dirty="0" smtClean="0">
                <a:sym typeface="Consolas"/>
              </a:rPr>
              <a:t>	</a:t>
            </a:r>
            <a:r>
              <a:rPr lang="en" sz="2600" dirty="0" smtClean="0">
                <a:solidFill>
                  <a:schemeClr val="accent1"/>
                </a:solidFill>
                <a:sym typeface="Consolas"/>
              </a:rPr>
              <a:t>0, 0, 0, 0, 0, 1, 0, 0, 0, 1, 0, 0, 0, 0, 1, …</a:t>
            </a:r>
            <a:br>
              <a:rPr lang="en" sz="2600" dirty="0" smtClean="0">
                <a:solidFill>
                  <a:schemeClr val="accent1"/>
                </a:solidFill>
                <a:sym typeface="Consolas"/>
              </a:rPr>
            </a:br>
            <a:endParaRPr lang="en" sz="2600" dirty="0">
              <a:solidFill>
                <a:schemeClr val="accent1"/>
              </a:solidFill>
              <a:sym typeface="Consolas"/>
            </a:endParaRPr>
          </a:p>
        </p:txBody>
      </p:sp>
      <p:sp>
        <p:nvSpPr>
          <p:cNvPr id="396" name="Shape 396"/>
          <p:cNvSpPr/>
          <p:nvPr/>
        </p:nvSpPr>
        <p:spPr>
          <a:xfrm rot="-5400000">
            <a:off x="4998956" y="5582793"/>
            <a:ext cx="358000" cy="911067"/>
          </a:xfrm>
          <a:prstGeom prst="leftBrace">
            <a:avLst>
              <a:gd name="adj1" fmla="val 8333"/>
              <a:gd name="adj2" fmla="val 50000"/>
            </a:avLst>
          </a:prstGeom>
          <a:no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b="1">
              <a:solidFill>
                <a:schemeClr val="tx1"/>
              </a:solidFill>
              <a:latin typeface="+mn-lt"/>
            </a:endParaRPr>
          </a:p>
        </p:txBody>
      </p:sp>
      <p:sp>
        <p:nvSpPr>
          <p:cNvPr id="397" name="Shape 397"/>
          <p:cNvSpPr/>
          <p:nvPr/>
        </p:nvSpPr>
        <p:spPr>
          <a:xfrm rot="-5400000">
            <a:off x="6494941" y="5402374"/>
            <a:ext cx="358000" cy="1271903"/>
          </a:xfrm>
          <a:prstGeom prst="leftBrace">
            <a:avLst>
              <a:gd name="adj1" fmla="val 8333"/>
              <a:gd name="adj2" fmla="val 50000"/>
            </a:avLst>
          </a:prstGeom>
          <a:no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b="1">
              <a:solidFill>
                <a:schemeClr val="tx1"/>
              </a:solidFill>
              <a:latin typeface="+mn-lt"/>
            </a:endParaRPr>
          </a:p>
        </p:txBody>
      </p:sp>
      <p:sp>
        <p:nvSpPr>
          <p:cNvPr id="399" name="Shape 399"/>
          <p:cNvSpPr/>
          <p:nvPr/>
        </p:nvSpPr>
        <p:spPr>
          <a:xfrm rot="-5400000">
            <a:off x="3385245" y="5255915"/>
            <a:ext cx="358000" cy="1564822"/>
          </a:xfrm>
          <a:prstGeom prst="leftBrace">
            <a:avLst>
              <a:gd name="adj1" fmla="val 8333"/>
              <a:gd name="adj2" fmla="val 50000"/>
            </a:avLst>
          </a:prstGeom>
          <a:no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b="1">
              <a:solidFill>
                <a:schemeClr val="tx1"/>
              </a:solidFill>
              <a:latin typeface="+mn-lt"/>
            </a:endParaRPr>
          </a:p>
        </p:txBody>
      </p:sp>
      <p:sp>
        <p:nvSpPr>
          <p:cNvPr id="400" name="Shape 400"/>
          <p:cNvSpPr txBox="1"/>
          <p:nvPr/>
        </p:nvSpPr>
        <p:spPr>
          <a:xfrm>
            <a:off x="2732954" y="6212380"/>
            <a:ext cx="4899836" cy="342885"/>
          </a:xfrm>
          <a:prstGeom prst="rect">
            <a:avLst/>
          </a:prstGeom>
          <a:noFill/>
          <a:ln>
            <a:noFill/>
          </a:ln>
        </p:spPr>
        <p:txBody>
          <a:bodyPr lIns="121900" tIns="121900" rIns="121900" bIns="121900" anchor="ctr" anchorCtr="0">
            <a:noAutofit/>
          </a:bodyPr>
          <a:lstStyle/>
          <a:p>
            <a:pPr>
              <a:lnSpc>
                <a:spcPct val="115000"/>
              </a:lnSpc>
              <a:spcBef>
                <a:spcPts val="787"/>
              </a:spcBef>
            </a:pPr>
            <a:r>
              <a:rPr lang="en-US" sz="2133" b="1" dirty="0" smtClean="0">
                <a:solidFill>
                  <a:schemeClr val="tx1"/>
                </a:solidFill>
                <a:latin typeface="+mn-lt"/>
                <a:ea typeface="Consolas"/>
                <a:cs typeface="Consolas"/>
                <a:sym typeface="Consolas"/>
              </a:rPr>
              <a:t>           </a:t>
            </a:r>
            <a:r>
              <a:rPr lang="en" sz="2133" b="1" dirty="0" smtClean="0">
                <a:solidFill>
                  <a:schemeClr val="tx1"/>
                </a:solidFill>
                <a:latin typeface="+mn-lt"/>
                <a:ea typeface="Consolas"/>
                <a:cs typeface="Consolas"/>
                <a:sym typeface="Consolas"/>
              </a:rPr>
              <a:t>5</a:t>
            </a:r>
            <a:r>
              <a:rPr lang="en-US" sz="2133" b="1" dirty="0" smtClean="0">
                <a:solidFill>
                  <a:schemeClr val="tx1"/>
                </a:solidFill>
                <a:latin typeface="+mn-lt"/>
                <a:ea typeface="Consolas"/>
                <a:cs typeface="Consolas"/>
                <a:sym typeface="Consolas"/>
              </a:rPr>
              <a:t>        </a:t>
            </a:r>
            <a:r>
              <a:rPr lang="en" sz="2133" b="1" dirty="0" smtClean="0">
                <a:solidFill>
                  <a:schemeClr val="tx1"/>
                </a:solidFill>
                <a:latin typeface="+mn-lt"/>
                <a:ea typeface="Consolas"/>
                <a:cs typeface="Consolas"/>
                <a:sym typeface="Consolas"/>
              </a:rPr>
              <a:t>          </a:t>
            </a:r>
            <a:r>
              <a:rPr lang="en-US" sz="2133" b="1" dirty="0" smtClean="0">
                <a:solidFill>
                  <a:schemeClr val="tx1"/>
                </a:solidFill>
                <a:latin typeface="+mn-lt"/>
                <a:ea typeface="Consolas"/>
                <a:cs typeface="Consolas"/>
                <a:sym typeface="Consolas"/>
              </a:rPr>
              <a:t>  </a:t>
            </a:r>
            <a:r>
              <a:rPr lang="en" sz="2133" b="1" dirty="0" smtClean="0">
                <a:solidFill>
                  <a:schemeClr val="tx1"/>
                </a:solidFill>
                <a:latin typeface="+mn-lt"/>
                <a:ea typeface="Consolas"/>
                <a:cs typeface="Consolas"/>
                <a:sym typeface="Consolas"/>
              </a:rPr>
              <a:t>    </a:t>
            </a:r>
            <a:r>
              <a:rPr lang="en" sz="2133" b="1" dirty="0">
                <a:solidFill>
                  <a:schemeClr val="tx1"/>
                </a:solidFill>
                <a:latin typeface="+mn-lt"/>
                <a:ea typeface="Consolas"/>
                <a:cs typeface="Consolas"/>
                <a:sym typeface="Consolas"/>
              </a:rPr>
              <a:t>3  </a:t>
            </a:r>
            <a:r>
              <a:rPr lang="en-US" sz="2133" b="1" dirty="0" smtClean="0">
                <a:solidFill>
                  <a:schemeClr val="tx1"/>
                </a:solidFill>
                <a:latin typeface="+mn-lt"/>
                <a:ea typeface="Consolas"/>
                <a:cs typeface="Consolas"/>
                <a:sym typeface="Consolas"/>
              </a:rPr>
              <a:t>      </a:t>
            </a:r>
            <a:r>
              <a:rPr lang="en" sz="2133" b="1" dirty="0" smtClean="0">
                <a:solidFill>
                  <a:schemeClr val="tx1"/>
                </a:solidFill>
                <a:latin typeface="+mn-lt"/>
                <a:ea typeface="Consolas"/>
                <a:cs typeface="Consolas"/>
                <a:sym typeface="Consolas"/>
              </a:rPr>
              <a:t>        </a:t>
            </a:r>
            <a:r>
              <a:rPr lang="en-US" sz="2133" b="1" dirty="0" smtClean="0">
                <a:solidFill>
                  <a:schemeClr val="tx1"/>
                </a:solidFill>
                <a:latin typeface="+mn-lt"/>
                <a:ea typeface="Consolas"/>
                <a:cs typeface="Consolas"/>
                <a:sym typeface="Consolas"/>
              </a:rPr>
              <a:t>  </a:t>
            </a:r>
            <a:r>
              <a:rPr lang="en" sz="2133" b="1" dirty="0" smtClean="0">
                <a:solidFill>
                  <a:schemeClr val="tx1"/>
                </a:solidFill>
                <a:latin typeface="+mn-lt"/>
                <a:ea typeface="Consolas"/>
                <a:cs typeface="Consolas"/>
                <a:sym typeface="Consolas"/>
              </a:rPr>
              <a:t>   </a:t>
            </a:r>
            <a:r>
              <a:rPr lang="en" sz="2133" b="1" dirty="0">
                <a:solidFill>
                  <a:schemeClr val="tx1"/>
                </a:solidFill>
                <a:latin typeface="+mn-lt"/>
                <a:ea typeface="Consolas"/>
                <a:cs typeface="Consolas"/>
                <a:sym typeface="Consolas"/>
              </a:rPr>
              <a:t>4  </a:t>
            </a:r>
          </a:p>
        </p:txBody>
      </p:sp>
      <p:sp>
        <p:nvSpPr>
          <p:cNvPr id="401" name="Shape 401"/>
          <p:cNvSpPr txBox="1"/>
          <p:nvPr/>
        </p:nvSpPr>
        <p:spPr>
          <a:xfrm>
            <a:off x="330550" y="6173623"/>
            <a:ext cx="3457419" cy="399433"/>
          </a:xfrm>
          <a:prstGeom prst="rect">
            <a:avLst/>
          </a:prstGeom>
          <a:noFill/>
          <a:ln>
            <a:noFill/>
          </a:ln>
        </p:spPr>
        <p:txBody>
          <a:bodyPr lIns="121900" tIns="121900" rIns="121900" bIns="121900" anchor="ctr" anchorCtr="0">
            <a:noAutofit/>
          </a:bodyPr>
          <a:lstStyle/>
          <a:p>
            <a:pPr>
              <a:lnSpc>
                <a:spcPct val="115000"/>
              </a:lnSpc>
              <a:spcBef>
                <a:spcPts val="787"/>
              </a:spcBef>
            </a:pPr>
            <a:r>
              <a:rPr lang="en" sz="2400" dirty="0">
                <a:solidFill>
                  <a:schemeClr val="accent6"/>
                </a:solidFill>
                <a:latin typeface="+mn-lt"/>
                <a:ea typeface="Calibri Regular" charset="0"/>
                <a:cs typeface="Calibri Regular" charset="0"/>
                <a:sym typeface="Shadows Into Light"/>
              </a:rPr>
              <a:t>Next sample after:</a:t>
            </a:r>
          </a:p>
        </p:txBody>
      </p:sp>
      <p:sp>
        <p:nvSpPr>
          <p:cNvPr id="402" name="Shape 402"/>
          <p:cNvSpPr txBox="1"/>
          <p:nvPr/>
        </p:nvSpPr>
        <p:spPr>
          <a:xfrm>
            <a:off x="7130379" y="6167631"/>
            <a:ext cx="1004822" cy="411419"/>
          </a:xfrm>
          <a:prstGeom prst="rect">
            <a:avLst/>
          </a:prstGeom>
          <a:noFill/>
          <a:ln>
            <a:noFill/>
          </a:ln>
        </p:spPr>
        <p:txBody>
          <a:bodyPr lIns="121900" tIns="121900" rIns="121900" bIns="121900" anchor="ctr" anchorCtr="0">
            <a:noAutofit/>
          </a:bodyPr>
          <a:lstStyle/>
          <a:p>
            <a:pPr>
              <a:lnSpc>
                <a:spcPct val="115000"/>
              </a:lnSpc>
              <a:spcBef>
                <a:spcPts val="787"/>
              </a:spcBef>
            </a:pPr>
            <a:r>
              <a:rPr lang="en" sz="2400" dirty="0">
                <a:solidFill>
                  <a:schemeClr val="tx1"/>
                </a:solidFill>
                <a:latin typeface="+mn-lt"/>
                <a:ea typeface="Calibri Regular" charset="0"/>
                <a:cs typeface="Calibri Regular" charset="0"/>
                <a:sym typeface="Shadows Into Light"/>
              </a:rPr>
              <a:t>sites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 grpId="0" animBg="1"/>
      <p:bldP spid="397" grpId="0" animBg="1"/>
      <p:bldP spid="399" grpId="0" animBg="1"/>
      <p:bldP spid="400" grpId="0"/>
      <p:bldP spid="401" grpId="0"/>
      <p:bldP spid="4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1016000" y="10033"/>
            <a:ext cx="11241200" cy="1143200"/>
          </a:xfrm>
          <a:prstGeom prst="rect">
            <a:avLst/>
          </a:prstGeom>
        </p:spPr>
        <p:txBody>
          <a:bodyPr vert="horz" lIns="121900" tIns="121900" rIns="121900" bIns="121900" rtlCol="0" anchor="ctr" anchorCtr="0">
            <a:noAutofit/>
          </a:bodyPr>
          <a:lstStyle/>
          <a:p>
            <a:pPr>
              <a:spcBef>
                <a:spcPts val="0"/>
              </a:spcBef>
            </a:pPr>
            <a:r>
              <a:rPr lang="en" dirty="0">
                <a:sym typeface="Shadows Into Light"/>
              </a:rPr>
              <a:t>An Efficient Approach</a:t>
            </a:r>
          </a:p>
        </p:txBody>
      </p:sp>
      <p:sp>
        <p:nvSpPr>
          <p:cNvPr id="409" name="Shape 409"/>
          <p:cNvSpPr txBox="1">
            <a:spLocks noChangeAspect="1"/>
          </p:cNvSpPr>
          <p:nvPr/>
        </p:nvSpPr>
        <p:spPr>
          <a:xfrm>
            <a:off x="4925449" y="1795332"/>
            <a:ext cx="3990146" cy="4458117"/>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indent="-93131">
              <a:buClr>
                <a:schemeClr val="dk1"/>
              </a:buClr>
              <a:buSzPct val="73333"/>
            </a:pPr>
            <a:r>
              <a:rPr lang="en" sz="1800" dirty="0">
                <a:solidFill>
                  <a:schemeClr val="accent3"/>
                </a:solidFill>
                <a:latin typeface="Consolas"/>
                <a:ea typeface="Consolas"/>
                <a:cs typeface="Consolas"/>
                <a:sym typeface="Consolas"/>
              </a:rPr>
              <a:t>if (countdown &gt;= 2) {</a:t>
            </a:r>
          </a:p>
          <a:p>
            <a:pPr indent="-93131">
              <a:buClr>
                <a:schemeClr val="dk1"/>
              </a:buClr>
              <a:buSzPct val="73333"/>
            </a:pPr>
            <a:r>
              <a:rPr lang="en" sz="1800" dirty="0">
                <a:solidFill>
                  <a:schemeClr val="accent3"/>
                </a:solidFill>
                <a:latin typeface="Consolas"/>
                <a:ea typeface="Consolas"/>
                <a:cs typeface="Consolas"/>
                <a:sym typeface="Consolas"/>
              </a:rPr>
              <a:t>    countdown -= 2;</a:t>
            </a:r>
          </a:p>
          <a:p>
            <a:pPr indent="-93131">
              <a:buClr>
                <a:schemeClr val="dk1"/>
              </a:buClr>
              <a:buSzPct val="73333"/>
            </a:pPr>
            <a:r>
              <a:rPr lang="en" sz="1800" dirty="0">
                <a:solidFill>
                  <a:schemeClr val="tx1"/>
                </a:solidFill>
                <a:latin typeface="Consolas"/>
                <a:ea typeface="Consolas"/>
                <a:cs typeface="Consolas"/>
                <a:sym typeface="Consolas"/>
              </a:rPr>
              <a:t>    p = p-&gt;next;</a:t>
            </a:r>
          </a:p>
          <a:p>
            <a:pPr indent="-93131">
              <a:buClr>
                <a:schemeClr val="dk1"/>
              </a:buClr>
              <a:buSzPct val="73333"/>
            </a:pPr>
            <a:r>
              <a:rPr lang="en" sz="1800" dirty="0">
                <a:solidFill>
                  <a:schemeClr val="tx1"/>
                </a:solidFill>
                <a:latin typeface="Consolas"/>
                <a:ea typeface="Consolas"/>
                <a:cs typeface="Consolas"/>
                <a:sym typeface="Consolas"/>
              </a:rPr>
              <a:t>    total += sizes[</a:t>
            </a:r>
            <a:r>
              <a:rPr lang="en" sz="1800" dirty="0" err="1">
                <a:solidFill>
                  <a:schemeClr val="tx1"/>
                </a:solidFill>
                <a:latin typeface="Consolas"/>
                <a:ea typeface="Consolas"/>
                <a:cs typeface="Consolas"/>
                <a:sym typeface="Consolas"/>
              </a:rPr>
              <a:t>i</a:t>
            </a:r>
            <a:r>
              <a:rPr lang="en" sz="1800" dirty="0">
                <a:solidFill>
                  <a:schemeClr val="tx1"/>
                </a:solidFill>
                <a:latin typeface="Consolas"/>
                <a:ea typeface="Consolas"/>
                <a:cs typeface="Consolas"/>
                <a:sym typeface="Consolas"/>
              </a:rPr>
              <a:t>];</a:t>
            </a:r>
          </a:p>
          <a:p>
            <a:pPr indent="-93131">
              <a:buClr>
                <a:schemeClr val="dk1"/>
              </a:buClr>
              <a:buSzPct val="73333"/>
            </a:pPr>
            <a:r>
              <a:rPr lang="en" sz="1800" dirty="0">
                <a:solidFill>
                  <a:schemeClr val="accent3"/>
                </a:solidFill>
                <a:latin typeface="Consolas"/>
                <a:ea typeface="Consolas"/>
                <a:cs typeface="Consolas"/>
                <a:sym typeface="Consolas"/>
              </a:rPr>
              <a:t>} else {</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if (countdown-- == 0) {</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++count_42[p != NULL];</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countdown = next();</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a:t>
            </a:r>
            <a:r>
              <a:rPr lang="en" sz="1800" dirty="0">
                <a:solidFill>
                  <a:schemeClr val="tx1"/>
                </a:solidFill>
                <a:latin typeface="Consolas"/>
                <a:ea typeface="Consolas"/>
                <a:cs typeface="Consolas"/>
                <a:sym typeface="Consolas"/>
              </a:rPr>
              <a:t>p = p-&gt;next;</a:t>
            </a:r>
          </a:p>
          <a:p>
            <a:pPr indent="-93131">
              <a:buClr>
                <a:schemeClr val="dk1"/>
              </a:buClr>
              <a:buSzPct val="73333"/>
            </a:pPr>
            <a:r>
              <a:rPr lang="en" sz="1800" dirty="0">
                <a:solidFill>
                  <a:schemeClr val="accent3"/>
                </a:solidFill>
                <a:latin typeface="Consolas"/>
                <a:ea typeface="Consolas"/>
                <a:cs typeface="Consolas"/>
                <a:sym typeface="Consolas"/>
              </a:rPr>
              <a:t>    if (countdown-- == 0) {</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++count_43[</a:t>
            </a:r>
            <a:r>
              <a:rPr lang="en" sz="1800" dirty="0" err="1">
                <a:solidFill>
                  <a:schemeClr val="accent3"/>
                </a:solidFill>
                <a:latin typeface="Consolas"/>
                <a:ea typeface="Consolas"/>
                <a:cs typeface="Consolas"/>
                <a:sym typeface="Consolas"/>
              </a:rPr>
              <a:t>i</a:t>
            </a:r>
            <a:r>
              <a:rPr lang="en" sz="1800" dirty="0">
                <a:solidFill>
                  <a:schemeClr val="accent3"/>
                </a:solidFill>
                <a:latin typeface="Consolas"/>
                <a:ea typeface="Consolas"/>
                <a:cs typeface="Consolas"/>
                <a:sym typeface="Consolas"/>
              </a:rPr>
              <a:t> &lt; max];</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countdown = next();</a:t>
            </a:r>
            <a:br>
              <a:rPr lang="en" sz="1800" dirty="0">
                <a:solidFill>
                  <a:schemeClr val="accent3"/>
                </a:solidFill>
                <a:latin typeface="Consolas"/>
                <a:ea typeface="Consolas"/>
                <a:cs typeface="Consolas"/>
                <a:sym typeface="Consolas"/>
              </a:rPr>
            </a:br>
            <a:r>
              <a:rPr lang="en" sz="1800" dirty="0">
                <a:solidFill>
                  <a:schemeClr val="accent3"/>
                </a:solidFill>
                <a:latin typeface="Consolas"/>
                <a:ea typeface="Consolas"/>
                <a:cs typeface="Consolas"/>
                <a:sym typeface="Consolas"/>
              </a:rPr>
              <a:t>    }</a:t>
            </a:r>
            <a:r>
              <a:rPr lang="en" sz="1800" dirty="0">
                <a:solidFill>
                  <a:schemeClr val="tx1"/>
                </a:solidFill>
                <a:latin typeface="Consolas"/>
                <a:ea typeface="Consolas"/>
                <a:cs typeface="Consolas"/>
                <a:sym typeface="Consolas"/>
              </a:rPr>
              <a:t/>
            </a:r>
            <a:br>
              <a:rPr lang="en" sz="1800" dirty="0">
                <a:solidFill>
                  <a:schemeClr val="tx1"/>
                </a:solidFill>
                <a:latin typeface="Consolas"/>
                <a:ea typeface="Consolas"/>
                <a:cs typeface="Consolas"/>
                <a:sym typeface="Consolas"/>
              </a:rPr>
            </a:br>
            <a:r>
              <a:rPr lang="en" sz="1800" dirty="0">
                <a:solidFill>
                  <a:schemeClr val="tx1"/>
                </a:solidFill>
                <a:latin typeface="Consolas"/>
                <a:ea typeface="Consolas"/>
                <a:cs typeface="Consolas"/>
                <a:sym typeface="Consolas"/>
              </a:rPr>
              <a:t>    total += sizes[</a:t>
            </a:r>
            <a:r>
              <a:rPr lang="en" sz="1800" dirty="0" err="1">
                <a:solidFill>
                  <a:schemeClr val="tx1"/>
                </a:solidFill>
                <a:latin typeface="Consolas"/>
                <a:ea typeface="Consolas"/>
                <a:cs typeface="Consolas"/>
                <a:sym typeface="Consolas"/>
              </a:rPr>
              <a:t>i</a:t>
            </a:r>
            <a:r>
              <a:rPr lang="en" sz="1800" dirty="0">
                <a:solidFill>
                  <a:schemeClr val="tx1"/>
                </a:solidFill>
                <a:latin typeface="Consolas"/>
                <a:ea typeface="Consolas"/>
                <a:cs typeface="Consolas"/>
                <a:sym typeface="Consolas"/>
              </a:rPr>
              <a:t>];</a:t>
            </a:r>
            <a:br>
              <a:rPr lang="en" sz="1800" dirty="0">
                <a:solidFill>
                  <a:schemeClr val="tx1"/>
                </a:solidFill>
                <a:latin typeface="Consolas"/>
                <a:ea typeface="Consolas"/>
                <a:cs typeface="Consolas"/>
                <a:sym typeface="Consolas"/>
              </a:rPr>
            </a:br>
            <a:r>
              <a:rPr lang="en" sz="1800" dirty="0">
                <a:solidFill>
                  <a:schemeClr val="accent3"/>
                </a:solidFill>
                <a:latin typeface="Consolas"/>
                <a:ea typeface="Consolas"/>
                <a:cs typeface="Consolas"/>
                <a:sym typeface="Consolas"/>
              </a:rPr>
              <a:t>}</a:t>
            </a:r>
          </a:p>
        </p:txBody>
      </p:sp>
      <p:sp>
        <p:nvSpPr>
          <p:cNvPr id="410" name="Shape 410"/>
          <p:cNvSpPr txBox="1">
            <a:spLocks noChangeAspect="1"/>
          </p:cNvSpPr>
          <p:nvPr/>
        </p:nvSpPr>
        <p:spPr>
          <a:xfrm>
            <a:off x="371739" y="2466755"/>
            <a:ext cx="3867211" cy="3115272"/>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indent="-93131">
              <a:buClr>
                <a:schemeClr val="dk1"/>
              </a:buClr>
              <a:buSzPct val="61111"/>
            </a:pPr>
            <a:r>
              <a:rPr lang="en" sz="2000" dirty="0">
                <a:solidFill>
                  <a:schemeClr val="accent3"/>
                </a:solidFill>
                <a:latin typeface="Consolas"/>
                <a:ea typeface="Consolas"/>
                <a:cs typeface="Consolas"/>
                <a:sym typeface="Consolas"/>
              </a:rPr>
              <a:t>if (rand(100) == 0)</a:t>
            </a:r>
          </a:p>
          <a:p>
            <a:pPr indent="-93131">
              <a:buClr>
                <a:schemeClr val="dk1"/>
              </a:buClr>
              <a:buSzPct val="61111"/>
            </a:pPr>
            <a:r>
              <a:rPr lang="en" sz="2000" dirty="0">
                <a:solidFill>
                  <a:schemeClr val="accent3"/>
                </a:solidFill>
                <a:latin typeface="Consolas"/>
                <a:ea typeface="Consolas"/>
                <a:cs typeface="Consolas"/>
                <a:sym typeface="Consolas"/>
              </a:rPr>
              <a:t>    ++count_42[p </a:t>
            </a:r>
            <a:r>
              <a:rPr lang="en" sz="2000" dirty="0" smtClean="0">
                <a:solidFill>
                  <a:schemeClr val="accent3"/>
                </a:solidFill>
                <a:latin typeface="Consolas"/>
                <a:ea typeface="Consolas"/>
                <a:cs typeface="Consolas"/>
                <a:sym typeface="Consolas"/>
              </a:rPr>
              <a:t>!=NULL</a:t>
            </a:r>
            <a:r>
              <a:rPr lang="en" sz="2000" dirty="0">
                <a:solidFill>
                  <a:schemeClr val="accent3"/>
                </a:solidFill>
                <a:latin typeface="Consolas"/>
                <a:ea typeface="Consolas"/>
                <a:cs typeface="Consolas"/>
                <a:sym typeface="Consolas"/>
              </a:rPr>
              <a:t>];</a:t>
            </a:r>
            <a:r>
              <a:rPr lang="en" sz="2000" dirty="0">
                <a:solidFill>
                  <a:schemeClr val="tx1"/>
                </a:solidFill>
                <a:latin typeface="Consolas"/>
                <a:ea typeface="Consolas"/>
                <a:cs typeface="Consolas"/>
                <a:sym typeface="Consolas"/>
              </a:rPr>
              <a:t/>
            </a:r>
            <a:br>
              <a:rPr lang="en" sz="2000" dirty="0">
                <a:solidFill>
                  <a:schemeClr val="tx1"/>
                </a:solidFill>
                <a:latin typeface="Consolas"/>
                <a:ea typeface="Consolas"/>
                <a:cs typeface="Consolas"/>
                <a:sym typeface="Consolas"/>
              </a:rPr>
            </a:br>
            <a:r>
              <a:rPr lang="en" sz="2000" dirty="0">
                <a:solidFill>
                  <a:schemeClr val="tx1"/>
                </a:solidFill>
                <a:latin typeface="Consolas"/>
                <a:ea typeface="Consolas"/>
                <a:cs typeface="Consolas"/>
                <a:sym typeface="Consolas"/>
              </a:rPr>
              <a:t>p = p-&gt;next; </a:t>
            </a:r>
          </a:p>
          <a:p>
            <a:pPr indent="-93131">
              <a:buClr>
                <a:schemeClr val="dk1"/>
              </a:buClr>
              <a:buSzPct val="61111"/>
            </a:pPr>
            <a:r>
              <a:rPr lang="en" sz="2000" dirty="0">
                <a:solidFill>
                  <a:schemeClr val="tx1"/>
                </a:solidFill>
                <a:latin typeface="Consolas"/>
                <a:ea typeface="Consolas"/>
                <a:cs typeface="Consolas"/>
                <a:sym typeface="Consolas"/>
              </a:rPr>
              <a:t>		 	 	 		</a:t>
            </a:r>
          </a:p>
          <a:p>
            <a:pPr indent="-93131">
              <a:buClr>
                <a:schemeClr val="dk1"/>
              </a:buClr>
              <a:buSzPct val="61111"/>
            </a:pPr>
            <a:r>
              <a:rPr lang="en" sz="2000" dirty="0">
                <a:solidFill>
                  <a:schemeClr val="accent3"/>
                </a:solidFill>
                <a:latin typeface="Consolas"/>
                <a:ea typeface="Consolas"/>
                <a:cs typeface="Consolas"/>
                <a:sym typeface="Consolas"/>
              </a:rPr>
              <a:t>if (rand(100) == 0)</a:t>
            </a:r>
            <a:br>
              <a:rPr lang="en" sz="2000" dirty="0">
                <a:solidFill>
                  <a:schemeClr val="accent3"/>
                </a:solidFill>
                <a:latin typeface="Consolas"/>
                <a:ea typeface="Consolas"/>
                <a:cs typeface="Consolas"/>
                <a:sym typeface="Consolas"/>
              </a:rPr>
            </a:br>
            <a:r>
              <a:rPr lang="en" sz="2000" dirty="0">
                <a:solidFill>
                  <a:schemeClr val="accent3"/>
                </a:solidFill>
                <a:latin typeface="Consolas"/>
                <a:ea typeface="Consolas"/>
                <a:cs typeface="Consolas"/>
                <a:sym typeface="Consolas"/>
              </a:rPr>
              <a:t>    ++count_43[</a:t>
            </a:r>
            <a:r>
              <a:rPr lang="en" sz="2000" dirty="0" err="1">
                <a:solidFill>
                  <a:schemeClr val="accent3"/>
                </a:solidFill>
                <a:latin typeface="Consolas"/>
                <a:ea typeface="Consolas"/>
                <a:cs typeface="Consolas"/>
                <a:sym typeface="Consolas"/>
              </a:rPr>
              <a:t>i</a:t>
            </a:r>
            <a:r>
              <a:rPr lang="en" sz="2000" dirty="0">
                <a:solidFill>
                  <a:schemeClr val="accent3"/>
                </a:solidFill>
                <a:latin typeface="Consolas"/>
                <a:ea typeface="Consolas"/>
                <a:cs typeface="Consolas"/>
                <a:sym typeface="Consolas"/>
              </a:rPr>
              <a:t> &lt; max];</a:t>
            </a:r>
            <a:r>
              <a:rPr lang="en" sz="2000" dirty="0">
                <a:solidFill>
                  <a:schemeClr val="tx1"/>
                </a:solidFill>
                <a:latin typeface="Consolas"/>
                <a:ea typeface="Consolas"/>
                <a:cs typeface="Consolas"/>
                <a:sym typeface="Consolas"/>
              </a:rPr>
              <a:t/>
            </a:r>
            <a:br>
              <a:rPr lang="en" sz="2000" dirty="0">
                <a:solidFill>
                  <a:schemeClr val="tx1"/>
                </a:solidFill>
                <a:latin typeface="Consolas"/>
                <a:ea typeface="Consolas"/>
                <a:cs typeface="Consolas"/>
                <a:sym typeface="Consolas"/>
              </a:rPr>
            </a:br>
            <a:r>
              <a:rPr lang="en" sz="2000" dirty="0">
                <a:solidFill>
                  <a:schemeClr val="tx1"/>
                </a:solidFill>
                <a:latin typeface="Consolas"/>
                <a:ea typeface="Consolas"/>
                <a:cs typeface="Consolas"/>
                <a:sym typeface="Consolas"/>
              </a:rPr>
              <a:t>total += sizes[</a:t>
            </a:r>
            <a:r>
              <a:rPr lang="en" sz="2000" dirty="0" err="1">
                <a:solidFill>
                  <a:schemeClr val="tx1"/>
                </a:solidFill>
                <a:latin typeface="Consolas"/>
                <a:ea typeface="Consolas"/>
                <a:cs typeface="Consolas"/>
                <a:sym typeface="Consolas"/>
              </a:rPr>
              <a:t>i</a:t>
            </a:r>
            <a:r>
              <a:rPr lang="en" sz="2000" dirty="0">
                <a:solidFill>
                  <a:schemeClr val="tx1"/>
                </a:solidFill>
                <a:latin typeface="Consolas"/>
                <a:ea typeface="Consolas"/>
                <a:cs typeface="Consolas"/>
                <a:sym typeface="Consolas"/>
              </a:rPr>
              <a:t>];</a:t>
            </a:r>
          </a:p>
        </p:txBody>
      </p:sp>
      <p:sp>
        <p:nvSpPr>
          <p:cNvPr id="408" name="Shape 408"/>
          <p:cNvSpPr>
            <a:spLocks noChangeAspect="1"/>
          </p:cNvSpPr>
          <p:nvPr/>
        </p:nvSpPr>
        <p:spPr>
          <a:xfrm>
            <a:off x="3869871" y="3618516"/>
            <a:ext cx="1436915" cy="953484"/>
          </a:xfrm>
          <a:prstGeom prst="notched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 grpId="0" animBg="1"/>
      <p:bldP spid="40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Feedback Reports with Sampling</a:t>
            </a:r>
          </a:p>
        </p:txBody>
      </p:sp>
      <p:sp>
        <p:nvSpPr>
          <p:cNvPr id="417" name="Shape 417"/>
          <p:cNvSpPr txBox="1">
            <a:spLocks noGrp="1"/>
          </p:cNvSpPr>
          <p:nvPr>
            <p:ph idx="1"/>
          </p:nvPr>
        </p:nvSpPr>
        <p:spPr>
          <a:xfrm>
            <a:off x="422030" y="1547446"/>
            <a:ext cx="8229600" cy="4525963"/>
          </a:xfrm>
          <a:prstGeom prst="rect">
            <a:avLst/>
          </a:prstGeom>
          <a:noFill/>
          <a:ln>
            <a:noFill/>
          </a:ln>
        </p:spPr>
        <p:txBody>
          <a:bodyPr vert="horz" lIns="121900" tIns="60933" rIns="121900" bIns="60933" rtlCol="0" anchor="t" anchorCtr="0">
            <a:noAutofit/>
          </a:bodyPr>
          <a:lstStyle/>
          <a:p>
            <a:pPr marL="609585" indent="-533387">
              <a:spcBef>
                <a:spcPts val="0"/>
              </a:spcBef>
              <a:buSzPct val="100000"/>
              <a:buFont typeface="Shadows Into Light"/>
            </a:pPr>
            <a:r>
              <a:rPr lang="en" sz="3000" dirty="0">
                <a:sym typeface="Shadows Into Light"/>
              </a:rPr>
              <a:t>Feedback report per run </a:t>
            </a:r>
            <a:r>
              <a:rPr lang="en" sz="3000" dirty="0" smtClean="0">
                <a:sym typeface="Shadows Into Light"/>
              </a:rPr>
              <a:t>is:</a:t>
            </a:r>
            <a:endParaRPr lang="en-US" sz="3000" dirty="0" smtClean="0">
              <a:sym typeface="Shadows Into Light"/>
            </a:endParaRPr>
          </a:p>
          <a:p>
            <a:pPr marL="1009626" lvl="1" indent="-533387">
              <a:spcBef>
                <a:spcPts val="0"/>
              </a:spcBef>
              <a:buSzPct val="100000"/>
              <a:buFont typeface="Shadows Into Light"/>
            </a:pPr>
            <a:r>
              <a:rPr lang="en" dirty="0" smtClean="0">
                <a:sym typeface="Shadows Into Light"/>
              </a:rPr>
              <a:t>Vector of </a:t>
            </a:r>
            <a:r>
              <a:rPr lang="en" dirty="0" smtClean="0">
                <a:solidFill>
                  <a:schemeClr val="accent1"/>
                </a:solidFill>
                <a:sym typeface="Shadows Into Light"/>
              </a:rPr>
              <a:t>sampled</a:t>
            </a:r>
            <a:r>
              <a:rPr lang="en" dirty="0" smtClean="0">
                <a:sym typeface="Shadows Into Light"/>
              </a:rPr>
              <a:t> predicate states (</a:t>
            </a:r>
            <a:r>
              <a:rPr lang="en" dirty="0" smtClean="0">
                <a:solidFill>
                  <a:srgbClr val="7030A0"/>
                </a:solidFill>
              </a:rPr>
              <a:t>‒</a:t>
            </a:r>
            <a:r>
              <a:rPr lang="en" dirty="0" smtClean="0"/>
              <a:t>, </a:t>
            </a:r>
            <a:r>
              <a:rPr lang="en" dirty="0" smtClean="0">
                <a:solidFill>
                  <a:srgbClr val="7030A0"/>
                </a:solidFill>
              </a:rPr>
              <a:t>0</a:t>
            </a:r>
            <a:r>
              <a:rPr lang="en" dirty="0" smtClean="0"/>
              <a:t>, </a:t>
            </a:r>
            <a:r>
              <a:rPr lang="en" dirty="0" smtClean="0">
                <a:solidFill>
                  <a:srgbClr val="7030A0"/>
                </a:solidFill>
              </a:rPr>
              <a:t>1</a:t>
            </a:r>
            <a:r>
              <a:rPr lang="en" dirty="0" smtClean="0"/>
              <a:t>, </a:t>
            </a:r>
            <a:r>
              <a:rPr lang="en" dirty="0" smtClean="0">
                <a:solidFill>
                  <a:srgbClr val="7030A0"/>
                </a:solidFill>
              </a:rPr>
              <a:t>*</a:t>
            </a:r>
            <a:r>
              <a:rPr lang="en" dirty="0" smtClean="0">
                <a:solidFill>
                  <a:srgbClr val="7030A0"/>
                </a:solidFill>
                <a:sym typeface="Shadows Into Light"/>
              </a:rPr>
              <a:t>)</a:t>
            </a:r>
            <a:endParaRPr lang="en-US" dirty="0" smtClean="0">
              <a:solidFill>
                <a:srgbClr val="7030A0"/>
              </a:solidFill>
              <a:sym typeface="Shadows Into Light"/>
            </a:endParaRPr>
          </a:p>
          <a:p>
            <a:pPr marL="1009626" lvl="1" indent="-533387">
              <a:spcBef>
                <a:spcPts val="0"/>
              </a:spcBef>
              <a:buSzPct val="100000"/>
              <a:buFont typeface="Shadows Into Light"/>
            </a:pPr>
            <a:r>
              <a:rPr lang="en" dirty="0" smtClean="0">
                <a:sym typeface="Shadows Into Light"/>
              </a:rPr>
              <a:t>Success/failure outcome label</a:t>
            </a:r>
            <a:endParaRPr lang="en-US" dirty="0" smtClean="0">
              <a:sym typeface="Shadows Into Light"/>
            </a:endParaRPr>
          </a:p>
          <a:p>
            <a:pPr marL="609585" indent="-533387">
              <a:spcBef>
                <a:spcPts val="0"/>
              </a:spcBef>
              <a:buSzPct val="100000"/>
              <a:buFont typeface="Shadows Into Light"/>
            </a:pPr>
            <a:endParaRPr lang="en-US" sz="2800" dirty="0" smtClean="0">
              <a:sym typeface="Shadows Into Light"/>
            </a:endParaRPr>
          </a:p>
          <a:p>
            <a:pPr marL="609585" indent="-533387">
              <a:spcBef>
                <a:spcPts val="0"/>
              </a:spcBef>
              <a:buSzPct val="100000"/>
              <a:buFont typeface="Shadows Into Light"/>
            </a:pPr>
            <a:r>
              <a:rPr lang="en" sz="3000" dirty="0" smtClean="0">
                <a:sym typeface="Shadows Into Light"/>
              </a:rPr>
              <a:t>Certain </a:t>
            </a:r>
            <a:r>
              <a:rPr lang="en" sz="3000" dirty="0">
                <a:sym typeface="Shadows Into Light"/>
              </a:rPr>
              <a:t>of what we did </a:t>
            </a:r>
            <a:r>
              <a:rPr lang="en" sz="3000" dirty="0" smtClean="0">
                <a:sym typeface="Shadows Into Light"/>
              </a:rPr>
              <a:t>observe</a:t>
            </a:r>
            <a:endParaRPr lang="en" sz="3000" dirty="0">
              <a:sym typeface="Shadows Into Light"/>
            </a:endParaRPr>
          </a:p>
          <a:p>
            <a:pPr marL="1219170" lvl="1" indent="-533387">
              <a:spcBef>
                <a:spcPts val="0"/>
              </a:spcBef>
              <a:buSzPct val="100000"/>
              <a:buFont typeface="Shadows Into Light"/>
            </a:pPr>
            <a:r>
              <a:rPr lang="en" dirty="0">
                <a:sym typeface="Shadows Into Light"/>
              </a:rPr>
              <a:t>But may miss some events</a:t>
            </a:r>
          </a:p>
          <a:p>
            <a:pPr marL="609585" indent="-533387">
              <a:spcBef>
                <a:spcPts val="0"/>
              </a:spcBef>
              <a:buSzPct val="100000"/>
              <a:buFont typeface="Shadows Into Light"/>
            </a:pPr>
            <a:endParaRPr lang="en-US" sz="2800" dirty="0" smtClean="0">
              <a:sym typeface="Shadows Into Light"/>
            </a:endParaRPr>
          </a:p>
          <a:p>
            <a:pPr marL="609585" indent="-533387">
              <a:spcBef>
                <a:spcPts val="0"/>
              </a:spcBef>
              <a:buSzPct val="100000"/>
              <a:buFont typeface="Shadows Into Light"/>
            </a:pPr>
            <a:r>
              <a:rPr lang="en" sz="3000" dirty="0" smtClean="0">
                <a:sym typeface="Shadows Into Light"/>
              </a:rPr>
              <a:t>Given </a:t>
            </a:r>
            <a:r>
              <a:rPr lang="en" sz="3000" dirty="0">
                <a:sym typeface="Shadows Into Light"/>
              </a:rPr>
              <a:t>enough runs, </a:t>
            </a:r>
            <a:r>
              <a:rPr lang="en" sz="3000" dirty="0">
                <a:solidFill>
                  <a:schemeClr val="accent1"/>
                </a:solidFill>
                <a:sym typeface="Shadows Into Light"/>
              </a:rPr>
              <a:t>samples</a:t>
            </a:r>
            <a:r>
              <a:rPr lang="en" sz="3000" dirty="0">
                <a:sym typeface="Shadows Into Light"/>
              </a:rPr>
              <a:t> ≈ </a:t>
            </a:r>
            <a:r>
              <a:rPr lang="en" sz="3000" dirty="0">
                <a:solidFill>
                  <a:schemeClr val="accent1"/>
                </a:solidFill>
                <a:sym typeface="Shadows Into Light"/>
              </a:rPr>
              <a:t>reality</a:t>
            </a:r>
          </a:p>
          <a:p>
            <a:pPr marL="1219170" lvl="1" indent="-533387">
              <a:spcBef>
                <a:spcPts val="0"/>
              </a:spcBef>
              <a:buSzPct val="100000"/>
              <a:buFont typeface="Shadows Into Light"/>
            </a:pPr>
            <a:r>
              <a:rPr lang="en" dirty="0">
                <a:sym typeface="Shadows Into Light"/>
              </a:rPr>
              <a:t>Common events seen most often</a:t>
            </a:r>
          </a:p>
          <a:p>
            <a:pPr marL="1219170" lvl="1" indent="-533387">
              <a:spcBef>
                <a:spcPts val="0"/>
              </a:spcBef>
              <a:buSzPct val="100000"/>
              <a:buFont typeface="Shadows Into Light"/>
            </a:pPr>
            <a:r>
              <a:rPr lang="en" dirty="0">
                <a:sym typeface="Shadows Into Light"/>
              </a:rPr>
              <a:t>Rare events seen at proportionate rate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Uncertainty Due to Sampling</a:t>
            </a:r>
          </a:p>
        </p:txBody>
      </p:sp>
      <p:sp>
        <p:nvSpPr>
          <p:cNvPr id="2" name="Content Placeholder 1"/>
          <p:cNvSpPr>
            <a:spLocks noGrp="1"/>
          </p:cNvSpPr>
          <p:nvPr>
            <p:ph idx="1"/>
          </p:nvPr>
        </p:nvSpPr>
        <p:spPr>
          <a:xfrm>
            <a:off x="457200" y="1477108"/>
            <a:ext cx="8352692" cy="4525963"/>
          </a:xfrm>
        </p:spPr>
        <p:txBody>
          <a:bodyPr>
            <a:normAutofit/>
          </a:bodyPr>
          <a:lstStyle/>
          <a:p>
            <a:pPr marL="0" indent="0">
              <a:buNone/>
            </a:pPr>
            <a:r>
              <a:rPr lang="en" sz="2600" dirty="0" smtClean="0">
                <a:ea typeface="Calibri Regular" charset="0"/>
                <a:cs typeface="Calibri Regular" charset="0"/>
                <a:sym typeface="Shadows Into Light"/>
              </a:rPr>
              <a:t>Check all possible states that a predicate </a:t>
            </a:r>
            <a:r>
              <a:rPr lang="en" sz="2600" b="1" dirty="0" smtClean="0">
                <a:solidFill>
                  <a:schemeClr val="accent1"/>
                </a:solidFill>
                <a:ea typeface="Consolas"/>
                <a:cs typeface="Consolas"/>
                <a:sym typeface="Consolas"/>
              </a:rPr>
              <a:t>P</a:t>
            </a:r>
            <a:r>
              <a:rPr lang="en" sz="2600" dirty="0" smtClean="0">
                <a:solidFill>
                  <a:schemeClr val="accent1"/>
                </a:solidFill>
                <a:ea typeface="Calibri Regular" charset="0"/>
                <a:cs typeface="Calibri Regular" charset="0"/>
                <a:sym typeface="Shadows Into Light"/>
              </a:rPr>
              <a:t> </a:t>
            </a:r>
            <a:r>
              <a:rPr lang="en" sz="2600" dirty="0" smtClean="0">
                <a:ea typeface="Calibri Regular" charset="0"/>
                <a:cs typeface="Calibri Regular" charset="0"/>
                <a:sym typeface="Shadows Into Light"/>
              </a:rPr>
              <a:t>might take due</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to sampling.</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The first column shows the actual state of </a:t>
            </a:r>
            <a:r>
              <a:rPr lang="en" sz="2600" b="1" dirty="0" smtClean="0">
                <a:solidFill>
                  <a:schemeClr val="accent1"/>
                </a:solidFill>
                <a:ea typeface="Consolas"/>
                <a:cs typeface="Consolas"/>
                <a:sym typeface="Consolas"/>
              </a:rPr>
              <a:t>P</a:t>
            </a:r>
            <a:r>
              <a:rPr lang="en" sz="2600" dirty="0" smtClean="0">
                <a:solidFill>
                  <a:schemeClr val="accent1"/>
                </a:solidFill>
                <a:ea typeface="Calibri Regular" charset="0"/>
                <a:cs typeface="Calibri Regular" charset="0"/>
                <a:sym typeface="Shadows Into Light"/>
              </a:rPr>
              <a:t> </a:t>
            </a:r>
            <a:r>
              <a:rPr lang="en" sz="2600" dirty="0" smtClean="0">
                <a:ea typeface="Calibri Regular" charset="0"/>
                <a:cs typeface="Calibri Regular" charset="0"/>
                <a:sym typeface="Shadows Into Light"/>
              </a:rPr>
              <a:t>(without sampling).  </a:t>
            </a:r>
          </a:p>
          <a:p>
            <a:pPr marL="0" indent="0">
              <a:buNone/>
            </a:pPr>
            <a:endParaRPr lang="en-US" sz="2600" dirty="0"/>
          </a:p>
        </p:txBody>
      </p:sp>
      <p:graphicFrame>
        <p:nvGraphicFramePr>
          <p:cNvPr id="8" name="Shape 432"/>
          <p:cNvGraphicFramePr/>
          <p:nvPr>
            <p:extLst>
              <p:ext uri="{D42A27DB-BD31-4B8C-83A1-F6EECF244321}">
                <p14:modId xmlns:p14="http://schemas.microsoft.com/office/powerpoint/2010/main" val="1925140835"/>
              </p:ext>
            </p:extLst>
          </p:nvPr>
        </p:nvGraphicFramePr>
        <p:xfrm>
          <a:off x="628387" y="2996945"/>
          <a:ext cx="7887225" cy="3151137"/>
        </p:xfrm>
        <a:graphic>
          <a:graphicData uri="http://schemas.openxmlformats.org/drawingml/2006/table">
            <a:tbl>
              <a:tblPr>
                <a:noFill/>
                <a:tableStyleId>{28530F71-5F33-471B-A2A7-AC14B4181A7B}</a:tableStyleId>
              </a:tblPr>
              <a:tblGrid>
                <a:gridCol w="1577445"/>
                <a:gridCol w="1577445"/>
                <a:gridCol w="1577445"/>
                <a:gridCol w="1577445"/>
                <a:gridCol w="1577445"/>
              </a:tblGrid>
              <a:tr h="678607">
                <a:tc>
                  <a:txBody>
                    <a:bodyPr/>
                    <a:lstStyle/>
                    <a:p>
                      <a:pPr lvl="0" algn="ctr" rtl="0">
                        <a:lnSpc>
                          <a:spcPct val="115000"/>
                        </a:lnSpc>
                        <a:spcBef>
                          <a:spcPts val="590"/>
                        </a:spcBef>
                        <a:buNone/>
                      </a:pPr>
                      <a:r>
                        <a:rPr lang="en" sz="2400" b="1" dirty="0">
                          <a:solidFill>
                            <a:srgbClr val="0B5394"/>
                          </a:solidFill>
                          <a:latin typeface="Consolas"/>
                          <a:ea typeface="Consolas"/>
                          <a:cs typeface="Consolas"/>
                          <a:sym typeface="Consolas"/>
                        </a:rPr>
                        <a:t>P</a:t>
                      </a:r>
                    </a:p>
                  </a:txBody>
                  <a:tcPr marL="98104" marR="98104" marT="98104" marB="98104"/>
                </a:tc>
                <a:tc>
                  <a:txBody>
                    <a:bodyPr/>
                    <a:lstStyle/>
                    <a:p>
                      <a:pPr marL="0" lvl="0" indent="0" algn="ctr" rtl="0">
                        <a:lnSpc>
                          <a:spcPct val="115000"/>
                        </a:lnSpc>
                        <a:spcBef>
                          <a:spcPts val="590"/>
                        </a:spcBef>
                        <a:buNone/>
                      </a:pPr>
                      <a:r>
                        <a:rPr lang="en" sz="2400" b="1" dirty="0">
                          <a:solidFill>
                            <a:schemeClr val="dk1"/>
                          </a:solidFill>
                        </a:rPr>
                        <a:t>‒</a:t>
                      </a:r>
                    </a:p>
                  </a:txBody>
                  <a:tcPr marL="98104" marR="98104" marT="98104" marB="98104"/>
                </a:tc>
                <a:tc>
                  <a:txBody>
                    <a:bodyPr/>
                    <a:lstStyle/>
                    <a:p>
                      <a:pPr lvl="0" algn="ctr" rtl="0">
                        <a:spcBef>
                          <a:spcPts val="0"/>
                        </a:spcBef>
                        <a:buNone/>
                      </a:pPr>
                      <a:r>
                        <a:rPr lang="en" sz="2400"/>
                        <a:t>0</a:t>
                      </a:r>
                    </a:p>
                  </a:txBody>
                  <a:tcPr marL="98104" marR="98104" marT="98104" marB="98104"/>
                </a:tc>
                <a:tc>
                  <a:txBody>
                    <a:bodyPr/>
                    <a:lstStyle/>
                    <a:p>
                      <a:pPr lvl="0" algn="ctr" rtl="0">
                        <a:spcBef>
                          <a:spcPts val="0"/>
                        </a:spcBef>
                        <a:buNone/>
                      </a:pPr>
                      <a:r>
                        <a:rPr lang="en" sz="2400">
                          <a:solidFill>
                            <a:schemeClr val="dk1"/>
                          </a:solidFill>
                        </a:rPr>
                        <a:t>1</a:t>
                      </a:r>
                    </a:p>
                  </a:txBody>
                  <a:tcPr marL="98104" marR="98104" marT="98104" marB="98104"/>
                </a:tc>
                <a:tc>
                  <a:txBody>
                    <a:bodyPr/>
                    <a:lstStyle/>
                    <a:p>
                      <a:pPr lvl="0" algn="ctr" rtl="0">
                        <a:spcBef>
                          <a:spcPts val="0"/>
                        </a:spcBef>
                        <a:buNone/>
                      </a:pPr>
                      <a:r>
                        <a:rPr lang="en" sz="2400" b="1">
                          <a:solidFill>
                            <a:schemeClr val="dk1"/>
                          </a:solidFill>
                        </a:rPr>
                        <a:t>*</a:t>
                      </a:r>
                    </a:p>
                  </a:txBody>
                  <a:tcPr marL="98104" marR="98104" marT="98104" marB="98104"/>
                </a:tc>
              </a:tr>
              <a:tr h="594914">
                <a:tc>
                  <a:txBody>
                    <a:bodyPr/>
                    <a:lstStyle/>
                    <a:p>
                      <a:pPr marL="0" lvl="0" indent="0" algn="ctr" rtl="0">
                        <a:lnSpc>
                          <a:spcPct val="115000"/>
                        </a:lnSpc>
                        <a:spcBef>
                          <a:spcPts val="590"/>
                        </a:spcBef>
                        <a:buNone/>
                      </a:pPr>
                      <a:r>
                        <a:rPr lang="en" sz="2400" b="1">
                          <a:solidFill>
                            <a:schemeClr val="dk1"/>
                          </a:solidFill>
                        </a:rPr>
                        <a:t>‒</a:t>
                      </a:r>
                    </a:p>
                  </a:txBody>
                  <a:tcPr marL="98104" marR="98104" marT="98104" marB="98104"/>
                </a:tc>
                <a:tc>
                  <a:txBody>
                    <a:bodyPr/>
                    <a:lstStyle/>
                    <a:p>
                      <a:pPr lvl="0" algn="ctr" rtl="0">
                        <a:spcBef>
                          <a:spcPts val="0"/>
                        </a:spcBef>
                        <a:buNone/>
                      </a:pPr>
                      <a:endParaRPr lang="en" sz="2400" dirty="0"/>
                    </a:p>
                  </a:txBody>
                  <a:tcPr marL="98104" marR="98104" marT="98104" marB="98104"/>
                </a:tc>
                <a:tc>
                  <a:txBody>
                    <a:bodyPr/>
                    <a:lstStyle/>
                    <a:p>
                      <a:pPr lvl="0" rtl="0">
                        <a:spcBef>
                          <a:spcPts val="0"/>
                        </a:spcBef>
                        <a:buNone/>
                      </a:pPr>
                      <a:endParaRPr sz="2400"/>
                    </a:p>
                  </a:txBody>
                  <a:tcPr marL="98104" marR="98104" marT="98104" marB="98104"/>
                </a:tc>
                <a:tc>
                  <a:txBody>
                    <a:bodyPr/>
                    <a:lstStyle/>
                    <a:p>
                      <a:pPr lvl="0" rtl="0">
                        <a:spcBef>
                          <a:spcPts val="0"/>
                        </a:spcBef>
                        <a:buNone/>
                      </a:pPr>
                      <a:endParaRPr sz="2400"/>
                    </a:p>
                  </a:txBody>
                  <a:tcPr marL="98104" marR="98104" marT="98104" marB="98104"/>
                </a:tc>
                <a:tc>
                  <a:txBody>
                    <a:bodyPr/>
                    <a:lstStyle/>
                    <a:p>
                      <a:pPr lvl="0">
                        <a:spcBef>
                          <a:spcPts val="0"/>
                        </a:spcBef>
                        <a:buNone/>
                      </a:pPr>
                      <a:endParaRPr sz="2400"/>
                    </a:p>
                  </a:txBody>
                  <a:tcPr marL="98104" marR="98104" marT="98104" marB="98104"/>
                </a:tc>
              </a:tr>
              <a:tr h="618566">
                <a:tc>
                  <a:txBody>
                    <a:bodyPr/>
                    <a:lstStyle/>
                    <a:p>
                      <a:pPr lvl="0" algn="ctr" rtl="0">
                        <a:spcBef>
                          <a:spcPts val="0"/>
                        </a:spcBef>
                        <a:buNone/>
                      </a:pPr>
                      <a:r>
                        <a:rPr lang="en" sz="2400"/>
                        <a:t>0</a:t>
                      </a:r>
                    </a:p>
                  </a:txBody>
                  <a:tcPr marL="98104" marR="98104" marT="98104" marB="98104"/>
                </a:tc>
                <a:tc>
                  <a:txBody>
                    <a:bodyPr/>
                    <a:lstStyle/>
                    <a:p>
                      <a:pPr lvl="0" algn="ctr" rtl="0">
                        <a:spcBef>
                          <a:spcPts val="0"/>
                        </a:spcBef>
                        <a:buClr>
                          <a:schemeClr val="dk1"/>
                        </a:buClr>
                        <a:buSzPct val="55000"/>
                        <a:buFont typeface="Arial"/>
                        <a:buNone/>
                      </a:pPr>
                      <a:endParaRPr lang="en" sz="2400" dirty="0">
                        <a:solidFill>
                          <a:schemeClr val="dk1"/>
                        </a:solidFill>
                      </a:endParaRPr>
                    </a:p>
                  </a:txBody>
                  <a:tcPr marL="98104" marR="98104" marT="98104" marB="98104"/>
                </a:tc>
                <a:tc>
                  <a:txBody>
                    <a:bodyPr/>
                    <a:lstStyle/>
                    <a:p>
                      <a:pPr lvl="0" algn="ctr" rtl="0">
                        <a:spcBef>
                          <a:spcPts val="0"/>
                        </a:spcBef>
                        <a:buClr>
                          <a:schemeClr val="dk1"/>
                        </a:buClr>
                        <a:buSzPct val="55000"/>
                        <a:buFont typeface="Arial"/>
                        <a:buNone/>
                      </a:pPr>
                      <a:endParaRPr lang="en" sz="2400" dirty="0">
                        <a:solidFill>
                          <a:schemeClr val="dk1"/>
                        </a:solidFill>
                      </a:endParaRPr>
                    </a:p>
                  </a:txBody>
                  <a:tcPr marL="98104" marR="98104" marT="98104" marB="98104"/>
                </a:tc>
                <a:tc>
                  <a:txBody>
                    <a:bodyPr/>
                    <a:lstStyle/>
                    <a:p>
                      <a:pPr lvl="0">
                        <a:spcBef>
                          <a:spcPts val="0"/>
                        </a:spcBef>
                        <a:buNone/>
                      </a:pPr>
                      <a:endParaRPr sz="2400"/>
                    </a:p>
                  </a:txBody>
                  <a:tcPr marL="98104" marR="98104" marT="98104" marB="98104"/>
                </a:tc>
                <a:tc>
                  <a:txBody>
                    <a:bodyPr/>
                    <a:lstStyle/>
                    <a:p>
                      <a:pPr lvl="0">
                        <a:spcBef>
                          <a:spcPts val="0"/>
                        </a:spcBef>
                        <a:buNone/>
                      </a:pPr>
                      <a:endParaRPr sz="2400"/>
                    </a:p>
                  </a:txBody>
                  <a:tcPr marL="98104" marR="98104" marT="98104" marB="98104"/>
                </a:tc>
              </a:tr>
              <a:tr h="618566">
                <a:tc>
                  <a:txBody>
                    <a:bodyPr/>
                    <a:lstStyle/>
                    <a:p>
                      <a:pPr lvl="0" algn="ctr" rtl="0">
                        <a:spcBef>
                          <a:spcPts val="0"/>
                        </a:spcBef>
                        <a:buNone/>
                      </a:pPr>
                      <a:r>
                        <a:rPr lang="en" sz="2400"/>
                        <a:t>1</a:t>
                      </a:r>
                    </a:p>
                  </a:txBody>
                  <a:tcPr marL="98104" marR="98104" marT="98104" marB="98104"/>
                </a:tc>
                <a:tc>
                  <a:txBody>
                    <a:bodyPr/>
                    <a:lstStyle/>
                    <a:p>
                      <a:pPr lvl="0" algn="ctr" rtl="0">
                        <a:spcBef>
                          <a:spcPts val="0"/>
                        </a:spcBef>
                        <a:buClr>
                          <a:schemeClr val="dk1"/>
                        </a:buClr>
                        <a:buSzPct val="55000"/>
                        <a:buFont typeface="Arial"/>
                        <a:buNone/>
                      </a:pPr>
                      <a:r>
                        <a:rPr lang="en" sz="2400" dirty="0">
                          <a:solidFill>
                            <a:schemeClr val="dk1"/>
                          </a:solidFill>
                        </a:rPr>
                        <a:t>✅</a:t>
                      </a:r>
                    </a:p>
                  </a:txBody>
                  <a:tcPr marL="98104" marR="98104" marT="98104" marB="98104"/>
                </a:tc>
                <a:tc>
                  <a:txBody>
                    <a:bodyPr/>
                    <a:lstStyle/>
                    <a:p>
                      <a:pPr lvl="0">
                        <a:spcBef>
                          <a:spcPts val="0"/>
                        </a:spcBef>
                        <a:buNone/>
                      </a:pPr>
                      <a:endParaRPr sz="2400"/>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spcBef>
                          <a:spcPts val="0"/>
                        </a:spcBef>
                        <a:buNone/>
                      </a:pPr>
                      <a:endParaRPr sz="2400"/>
                    </a:p>
                  </a:txBody>
                  <a:tcPr marL="98104" marR="98104" marT="98104" marB="98104"/>
                </a:tc>
              </a:tr>
              <a:tr h="618566">
                <a:tc>
                  <a:txBody>
                    <a:bodyPr/>
                    <a:lstStyle/>
                    <a:p>
                      <a:pPr lvl="0" algn="ctr" rtl="0">
                        <a:spcBef>
                          <a:spcPts val="0"/>
                        </a:spcBef>
                        <a:buNone/>
                      </a:pPr>
                      <a:r>
                        <a:rPr lang="en" sz="2400" b="1">
                          <a:solidFill>
                            <a:schemeClr val="dk1"/>
                          </a:solidFill>
                        </a:rPr>
                        <a:t>*</a:t>
                      </a:r>
                    </a:p>
                  </a:txBody>
                  <a:tcPr marL="98104" marR="98104" marT="98104" marB="98104"/>
                </a:tc>
                <a:tc>
                  <a:txBody>
                    <a:bodyPr/>
                    <a:lstStyle/>
                    <a:p>
                      <a:pPr lvl="0" algn="ctr" rtl="0">
                        <a:spcBef>
                          <a:spcPts val="0"/>
                        </a:spcBef>
                        <a:buClr>
                          <a:schemeClr val="dk1"/>
                        </a:buClr>
                        <a:buSzPct val="55000"/>
                        <a:buFont typeface="Arial"/>
                        <a:buNone/>
                      </a:pPr>
                      <a:endParaRPr lang="en" sz="2400" dirty="0">
                        <a:solidFill>
                          <a:schemeClr val="dk1"/>
                        </a:solidFill>
                      </a:endParaRPr>
                    </a:p>
                  </a:txBody>
                  <a:tcPr marL="98104" marR="98104" marT="98104" marB="98104"/>
                </a:tc>
                <a:tc>
                  <a:txBody>
                    <a:bodyPr/>
                    <a:lstStyle/>
                    <a:p>
                      <a:pPr lvl="0" algn="ctr" rtl="0">
                        <a:spcBef>
                          <a:spcPts val="0"/>
                        </a:spcBef>
                        <a:buClr>
                          <a:schemeClr val="dk1"/>
                        </a:buClr>
                        <a:buSzPct val="55000"/>
                        <a:buFont typeface="Arial"/>
                        <a:buNone/>
                      </a:pPr>
                      <a:endParaRPr lang="en" sz="2400" dirty="0">
                        <a:solidFill>
                          <a:schemeClr val="dk1"/>
                        </a:solidFill>
                      </a:endParaRPr>
                    </a:p>
                  </a:txBody>
                  <a:tcPr marL="98104" marR="98104" marT="98104" marB="98104"/>
                </a:tc>
                <a:tc>
                  <a:txBody>
                    <a:bodyPr/>
                    <a:lstStyle/>
                    <a:p>
                      <a:pPr lvl="0" algn="ctr" rtl="0">
                        <a:spcBef>
                          <a:spcPts val="0"/>
                        </a:spcBef>
                        <a:buClr>
                          <a:schemeClr val="dk1"/>
                        </a:buClr>
                        <a:buSzPct val="55000"/>
                        <a:buFont typeface="Arial"/>
                        <a:buNone/>
                      </a:pPr>
                      <a:endParaRPr lang="en" sz="2400" dirty="0">
                        <a:solidFill>
                          <a:schemeClr val="dk1"/>
                        </a:solidFill>
                      </a:endParaRPr>
                    </a:p>
                  </a:txBody>
                  <a:tcPr marL="98104" marR="98104" marT="98104" marB="98104"/>
                </a:tc>
                <a:tc>
                  <a:txBody>
                    <a:bodyPr/>
                    <a:lstStyle/>
                    <a:p>
                      <a:pPr lvl="0" algn="ctr" rtl="0">
                        <a:spcBef>
                          <a:spcPts val="0"/>
                        </a:spcBef>
                        <a:buClr>
                          <a:schemeClr val="dk1"/>
                        </a:buClr>
                        <a:buSzPct val="55000"/>
                        <a:buFont typeface="Arial"/>
                        <a:buNone/>
                      </a:pPr>
                      <a:endParaRPr lang="en" sz="2400" dirty="0">
                        <a:solidFill>
                          <a:schemeClr val="dk1"/>
                        </a:solidFill>
                      </a:endParaRPr>
                    </a:p>
                  </a:txBody>
                  <a:tcPr marL="98104" marR="98104" marT="98104" marB="98104"/>
                </a:tc>
              </a:tr>
            </a:tbl>
          </a:graphicData>
        </a:graphic>
      </p:graphicFrame>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Uncertainty Due to Sampling</a:t>
            </a:r>
          </a:p>
        </p:txBody>
      </p:sp>
      <p:graphicFrame>
        <p:nvGraphicFramePr>
          <p:cNvPr id="8" name="Shape 432"/>
          <p:cNvGraphicFramePr/>
          <p:nvPr>
            <p:extLst>
              <p:ext uri="{D42A27DB-BD31-4B8C-83A1-F6EECF244321}">
                <p14:modId xmlns:p14="http://schemas.microsoft.com/office/powerpoint/2010/main" val="219796371"/>
              </p:ext>
            </p:extLst>
          </p:nvPr>
        </p:nvGraphicFramePr>
        <p:xfrm>
          <a:off x="628387" y="2996945"/>
          <a:ext cx="7887225" cy="3151137"/>
        </p:xfrm>
        <a:graphic>
          <a:graphicData uri="http://schemas.openxmlformats.org/drawingml/2006/table">
            <a:tbl>
              <a:tblPr>
                <a:noFill/>
                <a:tableStyleId>{28530F71-5F33-471B-A2A7-AC14B4181A7B}</a:tableStyleId>
              </a:tblPr>
              <a:tblGrid>
                <a:gridCol w="1577445"/>
                <a:gridCol w="1577445"/>
                <a:gridCol w="1577445"/>
                <a:gridCol w="1577445"/>
                <a:gridCol w="1577445"/>
              </a:tblGrid>
              <a:tr h="678607">
                <a:tc>
                  <a:txBody>
                    <a:bodyPr/>
                    <a:lstStyle/>
                    <a:p>
                      <a:pPr lvl="0" algn="ctr" rtl="0">
                        <a:lnSpc>
                          <a:spcPct val="115000"/>
                        </a:lnSpc>
                        <a:spcBef>
                          <a:spcPts val="590"/>
                        </a:spcBef>
                        <a:buNone/>
                      </a:pPr>
                      <a:r>
                        <a:rPr lang="en" sz="2400" b="1">
                          <a:solidFill>
                            <a:srgbClr val="0B5394"/>
                          </a:solidFill>
                          <a:latin typeface="Consolas"/>
                          <a:ea typeface="Consolas"/>
                          <a:cs typeface="Consolas"/>
                          <a:sym typeface="Consolas"/>
                        </a:rPr>
                        <a:t>P</a:t>
                      </a:r>
                    </a:p>
                  </a:txBody>
                  <a:tcPr marL="98104" marR="98104" marT="98104" marB="98104"/>
                </a:tc>
                <a:tc>
                  <a:txBody>
                    <a:bodyPr/>
                    <a:lstStyle/>
                    <a:p>
                      <a:pPr marL="0" lvl="0" indent="0" algn="ctr" rtl="0">
                        <a:lnSpc>
                          <a:spcPct val="115000"/>
                        </a:lnSpc>
                        <a:spcBef>
                          <a:spcPts val="590"/>
                        </a:spcBef>
                        <a:buNone/>
                      </a:pPr>
                      <a:r>
                        <a:rPr lang="en" sz="2400" b="1" dirty="0">
                          <a:solidFill>
                            <a:schemeClr val="dk1"/>
                          </a:solidFill>
                        </a:rPr>
                        <a:t>‒</a:t>
                      </a:r>
                    </a:p>
                  </a:txBody>
                  <a:tcPr marL="98104" marR="98104" marT="98104" marB="98104"/>
                </a:tc>
                <a:tc>
                  <a:txBody>
                    <a:bodyPr/>
                    <a:lstStyle/>
                    <a:p>
                      <a:pPr lvl="0" algn="ctr" rtl="0">
                        <a:spcBef>
                          <a:spcPts val="0"/>
                        </a:spcBef>
                        <a:buNone/>
                      </a:pPr>
                      <a:r>
                        <a:rPr lang="en" sz="2400"/>
                        <a:t>0</a:t>
                      </a:r>
                    </a:p>
                  </a:txBody>
                  <a:tcPr marL="98104" marR="98104" marT="98104" marB="98104"/>
                </a:tc>
                <a:tc>
                  <a:txBody>
                    <a:bodyPr/>
                    <a:lstStyle/>
                    <a:p>
                      <a:pPr lvl="0" algn="ctr" rtl="0">
                        <a:spcBef>
                          <a:spcPts val="0"/>
                        </a:spcBef>
                        <a:buNone/>
                      </a:pPr>
                      <a:r>
                        <a:rPr lang="en" sz="2400">
                          <a:solidFill>
                            <a:schemeClr val="dk1"/>
                          </a:solidFill>
                        </a:rPr>
                        <a:t>1</a:t>
                      </a:r>
                    </a:p>
                  </a:txBody>
                  <a:tcPr marL="98104" marR="98104" marT="98104" marB="98104"/>
                </a:tc>
                <a:tc>
                  <a:txBody>
                    <a:bodyPr/>
                    <a:lstStyle/>
                    <a:p>
                      <a:pPr lvl="0" algn="ctr" rtl="0">
                        <a:spcBef>
                          <a:spcPts val="0"/>
                        </a:spcBef>
                        <a:buNone/>
                      </a:pPr>
                      <a:r>
                        <a:rPr lang="en" sz="2400" b="1">
                          <a:solidFill>
                            <a:schemeClr val="dk1"/>
                          </a:solidFill>
                        </a:rPr>
                        <a:t>*</a:t>
                      </a:r>
                    </a:p>
                  </a:txBody>
                  <a:tcPr marL="98104" marR="98104" marT="98104" marB="98104"/>
                </a:tc>
              </a:tr>
              <a:tr h="594914">
                <a:tc>
                  <a:txBody>
                    <a:bodyPr/>
                    <a:lstStyle/>
                    <a:p>
                      <a:pPr marL="0" lvl="0" indent="0" algn="ctr" rtl="0">
                        <a:lnSpc>
                          <a:spcPct val="115000"/>
                        </a:lnSpc>
                        <a:spcBef>
                          <a:spcPts val="590"/>
                        </a:spcBef>
                        <a:buNone/>
                      </a:pPr>
                      <a:r>
                        <a:rPr lang="en" sz="2400" b="1">
                          <a:solidFill>
                            <a:schemeClr val="dk1"/>
                          </a:solidFill>
                        </a:rPr>
                        <a:t>‒</a:t>
                      </a:r>
                    </a:p>
                  </a:txBody>
                  <a:tcPr marL="98104" marR="98104" marT="98104" marB="98104"/>
                </a:tc>
                <a:tc>
                  <a:txBody>
                    <a:bodyPr/>
                    <a:lstStyle/>
                    <a:p>
                      <a:pPr lvl="0" algn="ctr" rtl="0">
                        <a:spcBef>
                          <a:spcPts val="0"/>
                        </a:spcBef>
                        <a:buNone/>
                      </a:pPr>
                      <a:r>
                        <a:rPr lang="en" sz="2400"/>
                        <a:t>✅</a:t>
                      </a:r>
                    </a:p>
                  </a:txBody>
                  <a:tcPr marL="98104" marR="98104" marT="98104" marB="98104"/>
                </a:tc>
                <a:tc>
                  <a:txBody>
                    <a:bodyPr/>
                    <a:lstStyle/>
                    <a:p>
                      <a:pPr lvl="0" rtl="0">
                        <a:spcBef>
                          <a:spcPts val="0"/>
                        </a:spcBef>
                        <a:buNone/>
                      </a:pPr>
                      <a:endParaRPr sz="2400"/>
                    </a:p>
                  </a:txBody>
                  <a:tcPr marL="98104" marR="98104" marT="98104" marB="98104"/>
                </a:tc>
                <a:tc>
                  <a:txBody>
                    <a:bodyPr/>
                    <a:lstStyle/>
                    <a:p>
                      <a:pPr lvl="0" rtl="0">
                        <a:spcBef>
                          <a:spcPts val="0"/>
                        </a:spcBef>
                        <a:buNone/>
                      </a:pPr>
                      <a:endParaRPr sz="2400"/>
                    </a:p>
                  </a:txBody>
                  <a:tcPr marL="98104" marR="98104" marT="98104" marB="98104"/>
                </a:tc>
                <a:tc>
                  <a:txBody>
                    <a:bodyPr/>
                    <a:lstStyle/>
                    <a:p>
                      <a:pPr lvl="0">
                        <a:spcBef>
                          <a:spcPts val="0"/>
                        </a:spcBef>
                        <a:buNone/>
                      </a:pPr>
                      <a:endParaRPr sz="2400"/>
                    </a:p>
                  </a:txBody>
                  <a:tcPr marL="98104" marR="98104" marT="98104" marB="98104"/>
                </a:tc>
              </a:tr>
              <a:tr h="618566">
                <a:tc>
                  <a:txBody>
                    <a:bodyPr/>
                    <a:lstStyle/>
                    <a:p>
                      <a:pPr lvl="0" algn="ctr" rtl="0">
                        <a:spcBef>
                          <a:spcPts val="0"/>
                        </a:spcBef>
                        <a:buNone/>
                      </a:pPr>
                      <a:r>
                        <a:rPr lang="en" sz="2400"/>
                        <a:t>0</a:t>
                      </a:r>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spcBef>
                          <a:spcPts val="0"/>
                        </a:spcBef>
                        <a:buNone/>
                      </a:pPr>
                      <a:endParaRPr sz="2400"/>
                    </a:p>
                  </a:txBody>
                  <a:tcPr marL="98104" marR="98104" marT="98104" marB="98104"/>
                </a:tc>
                <a:tc>
                  <a:txBody>
                    <a:bodyPr/>
                    <a:lstStyle/>
                    <a:p>
                      <a:pPr lvl="0">
                        <a:spcBef>
                          <a:spcPts val="0"/>
                        </a:spcBef>
                        <a:buNone/>
                      </a:pPr>
                      <a:endParaRPr sz="2400"/>
                    </a:p>
                  </a:txBody>
                  <a:tcPr marL="98104" marR="98104" marT="98104" marB="98104"/>
                </a:tc>
              </a:tr>
              <a:tr h="618566">
                <a:tc>
                  <a:txBody>
                    <a:bodyPr/>
                    <a:lstStyle/>
                    <a:p>
                      <a:pPr lvl="0" algn="ctr" rtl="0">
                        <a:spcBef>
                          <a:spcPts val="0"/>
                        </a:spcBef>
                        <a:buNone/>
                      </a:pPr>
                      <a:r>
                        <a:rPr lang="en" sz="2400"/>
                        <a:t>1</a:t>
                      </a:r>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spcBef>
                          <a:spcPts val="0"/>
                        </a:spcBef>
                        <a:buNone/>
                      </a:pPr>
                      <a:endParaRPr sz="2400"/>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spcBef>
                          <a:spcPts val="0"/>
                        </a:spcBef>
                        <a:buNone/>
                      </a:pPr>
                      <a:endParaRPr sz="2400"/>
                    </a:p>
                  </a:txBody>
                  <a:tcPr marL="98104" marR="98104" marT="98104" marB="98104"/>
                </a:tc>
              </a:tr>
              <a:tr h="618566">
                <a:tc>
                  <a:txBody>
                    <a:bodyPr/>
                    <a:lstStyle/>
                    <a:p>
                      <a:pPr lvl="0" algn="ctr" rtl="0">
                        <a:spcBef>
                          <a:spcPts val="0"/>
                        </a:spcBef>
                        <a:buNone/>
                      </a:pPr>
                      <a:r>
                        <a:rPr lang="en" sz="2400" b="1">
                          <a:solidFill>
                            <a:schemeClr val="dk1"/>
                          </a:solidFill>
                        </a:rPr>
                        <a:t>*</a:t>
                      </a:r>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lgn="ctr" rtl="0">
                        <a:spcBef>
                          <a:spcPts val="0"/>
                        </a:spcBef>
                        <a:buClr>
                          <a:schemeClr val="dk1"/>
                        </a:buClr>
                        <a:buSzPct val="55000"/>
                        <a:buFont typeface="Arial"/>
                        <a:buNone/>
                      </a:pPr>
                      <a:r>
                        <a:rPr lang="en" sz="2400">
                          <a:solidFill>
                            <a:schemeClr val="dk1"/>
                          </a:solidFill>
                        </a:rPr>
                        <a:t>✅</a:t>
                      </a:r>
                    </a:p>
                  </a:txBody>
                  <a:tcPr marL="98104" marR="98104" marT="98104" marB="98104"/>
                </a:tc>
                <a:tc>
                  <a:txBody>
                    <a:bodyPr/>
                    <a:lstStyle/>
                    <a:p>
                      <a:pPr lvl="0" algn="ctr" rtl="0">
                        <a:spcBef>
                          <a:spcPts val="0"/>
                        </a:spcBef>
                        <a:buClr>
                          <a:schemeClr val="dk1"/>
                        </a:buClr>
                        <a:buSzPct val="55000"/>
                        <a:buFont typeface="Arial"/>
                        <a:buNone/>
                      </a:pPr>
                      <a:r>
                        <a:rPr lang="en" sz="2400" dirty="0">
                          <a:solidFill>
                            <a:schemeClr val="dk1"/>
                          </a:solidFill>
                        </a:rPr>
                        <a:t>✅</a:t>
                      </a:r>
                    </a:p>
                  </a:txBody>
                  <a:tcPr marL="98104" marR="98104" marT="98104" marB="98104"/>
                </a:tc>
              </a:tr>
            </a:tbl>
          </a:graphicData>
        </a:graphic>
      </p:graphicFrame>
      <p:sp>
        <p:nvSpPr>
          <p:cNvPr id="6" name="Content Placeholder 1"/>
          <p:cNvSpPr>
            <a:spLocks noGrp="1"/>
          </p:cNvSpPr>
          <p:nvPr>
            <p:ph idx="1"/>
          </p:nvPr>
        </p:nvSpPr>
        <p:spPr>
          <a:xfrm>
            <a:off x="457200" y="1477108"/>
            <a:ext cx="8352692" cy="4525963"/>
          </a:xfrm>
        </p:spPr>
        <p:txBody>
          <a:bodyPr>
            <a:normAutofit/>
          </a:bodyPr>
          <a:lstStyle/>
          <a:p>
            <a:pPr marL="0" indent="0">
              <a:buNone/>
            </a:pPr>
            <a:r>
              <a:rPr lang="en" sz="2600" dirty="0" smtClean="0">
                <a:ea typeface="Calibri Regular" charset="0"/>
                <a:cs typeface="Calibri Regular" charset="0"/>
                <a:sym typeface="Shadows Into Light"/>
              </a:rPr>
              <a:t>Check all possible states that a predicate </a:t>
            </a:r>
            <a:r>
              <a:rPr lang="en" sz="2600" b="1" dirty="0" smtClean="0">
                <a:solidFill>
                  <a:schemeClr val="accent1"/>
                </a:solidFill>
                <a:ea typeface="Consolas"/>
                <a:cs typeface="Consolas"/>
                <a:sym typeface="Consolas"/>
              </a:rPr>
              <a:t>P</a:t>
            </a:r>
            <a:r>
              <a:rPr lang="en" sz="2600" dirty="0" smtClean="0">
                <a:solidFill>
                  <a:schemeClr val="accent1"/>
                </a:solidFill>
                <a:ea typeface="Calibri Regular" charset="0"/>
                <a:cs typeface="Calibri Regular" charset="0"/>
                <a:sym typeface="Shadows Into Light"/>
              </a:rPr>
              <a:t> </a:t>
            </a:r>
            <a:r>
              <a:rPr lang="en" sz="2600" dirty="0" smtClean="0">
                <a:ea typeface="Calibri Regular" charset="0"/>
                <a:cs typeface="Calibri Regular" charset="0"/>
                <a:sym typeface="Shadows Into Light"/>
              </a:rPr>
              <a:t>might take due</a:t>
            </a:r>
            <a:r>
              <a:rPr lang="en-US" sz="2600" dirty="0" smtClean="0">
                <a:ea typeface="Calibri Regular" charset="0"/>
                <a:cs typeface="Calibri Regular" charset="0"/>
                <a:sym typeface="Shadows Into Light"/>
              </a:rPr>
              <a:t/>
            </a:r>
            <a:br>
              <a:rPr lang="en-US" sz="2600" dirty="0" smtClean="0">
                <a:ea typeface="Calibri Regular" charset="0"/>
                <a:cs typeface="Calibri Regular" charset="0"/>
                <a:sym typeface="Shadows Into Light"/>
              </a:rPr>
            </a:br>
            <a:r>
              <a:rPr lang="en" sz="2600" dirty="0" smtClean="0">
                <a:ea typeface="Calibri Regular" charset="0"/>
                <a:cs typeface="Calibri Regular" charset="0"/>
                <a:sym typeface="Shadows Into Light"/>
              </a:rPr>
              <a:t>to sampling.</a:t>
            </a:r>
            <a:r>
              <a:rPr lang="en-US" sz="2600" dirty="0" smtClean="0">
                <a:ea typeface="Calibri Regular" charset="0"/>
                <a:cs typeface="Calibri Regular" charset="0"/>
                <a:sym typeface="Shadows Into Light"/>
              </a:rPr>
              <a:t>  </a:t>
            </a:r>
            <a:r>
              <a:rPr lang="en" sz="2600" dirty="0" smtClean="0">
                <a:ea typeface="Calibri Regular" charset="0"/>
                <a:cs typeface="Calibri Regular" charset="0"/>
                <a:sym typeface="Shadows Into Light"/>
              </a:rPr>
              <a:t>The first column shows the actual state of </a:t>
            </a:r>
            <a:r>
              <a:rPr lang="en" sz="2600" b="1" dirty="0" smtClean="0">
                <a:solidFill>
                  <a:schemeClr val="accent1"/>
                </a:solidFill>
                <a:ea typeface="Consolas"/>
                <a:cs typeface="Consolas"/>
                <a:sym typeface="Consolas"/>
              </a:rPr>
              <a:t>P</a:t>
            </a:r>
            <a:r>
              <a:rPr lang="en" sz="2600" dirty="0" smtClean="0">
                <a:solidFill>
                  <a:schemeClr val="accent1"/>
                </a:solidFill>
                <a:ea typeface="Calibri Regular" charset="0"/>
                <a:cs typeface="Calibri Regular" charset="0"/>
                <a:sym typeface="Shadows Into Light"/>
              </a:rPr>
              <a:t> </a:t>
            </a:r>
            <a:r>
              <a:rPr lang="en" sz="2600" dirty="0" smtClean="0">
                <a:ea typeface="Calibri Regular" charset="0"/>
                <a:cs typeface="Calibri Regular" charset="0"/>
                <a:sym typeface="Shadows Into Light"/>
              </a:rPr>
              <a:t>(without sampling).  </a:t>
            </a:r>
          </a:p>
          <a:p>
            <a:pPr marL="0" indent="0">
              <a:buNone/>
            </a:pPr>
            <a:endParaRPr lang="en-US" sz="2600" dirty="0"/>
          </a:p>
        </p:txBody>
      </p:sp>
    </p:spTree>
    <p:extLst>
      <p:ext uri="{BB962C8B-B14F-4D97-AF65-F5344CB8AC3E}">
        <p14:creationId xmlns:p14="http://schemas.microsoft.com/office/powerpoint/2010/main" val="77012791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Overall Architecture Revisited</a:t>
            </a:r>
          </a:p>
        </p:txBody>
      </p:sp>
      <p:sp>
        <p:nvSpPr>
          <p:cNvPr id="79" name="Shape 440"/>
          <p:cNvSpPr txBox="1"/>
          <p:nvPr/>
        </p:nvSpPr>
        <p:spPr>
          <a:xfrm>
            <a:off x="3280125" y="1956087"/>
            <a:ext cx="996300" cy="544200"/>
          </a:xfrm>
          <a:prstGeom prst="rect">
            <a:avLst/>
          </a:prstGeom>
          <a:noFill/>
          <a:ln>
            <a:noFill/>
          </a:ln>
        </p:spPr>
        <p:txBody>
          <a:bodyPr lIns="91425" tIns="91425" rIns="91425" bIns="91425" anchor="ctr" anchorCtr="0">
            <a:noAutofit/>
          </a:bodyPr>
          <a:lstStyle/>
          <a:p>
            <a:pPr algn="ctr"/>
            <a:r>
              <a:rPr lang="en"/>
              <a:t>Guesses</a:t>
            </a:r>
          </a:p>
        </p:txBody>
      </p:sp>
      <p:sp>
        <p:nvSpPr>
          <p:cNvPr id="80" name="Shape 441"/>
          <p:cNvSpPr/>
          <p:nvPr/>
        </p:nvSpPr>
        <p:spPr>
          <a:xfrm>
            <a:off x="2830651" y="1894951"/>
            <a:ext cx="1984499" cy="2121299"/>
          </a:xfrm>
          <a:prstGeom prst="rect">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81" name="Shape 442"/>
          <p:cNvCxnSpPr/>
          <p:nvPr/>
        </p:nvCxnSpPr>
        <p:spPr>
          <a:xfrm rot="10800000" flipH="1">
            <a:off x="2064749" y="2955616"/>
            <a:ext cx="765900" cy="3900"/>
          </a:xfrm>
          <a:prstGeom prst="straightConnector1">
            <a:avLst/>
          </a:prstGeom>
          <a:noFill/>
          <a:ln w="9525" cap="flat" cmpd="sng">
            <a:solidFill>
              <a:schemeClr val="dk2"/>
            </a:solidFill>
            <a:prstDash val="solid"/>
            <a:round/>
            <a:headEnd type="none" w="lg" len="lg"/>
            <a:tailEnd type="triangle" w="lg" len="lg"/>
          </a:ln>
        </p:spPr>
      </p:cxnSp>
      <p:cxnSp>
        <p:nvCxnSpPr>
          <p:cNvPr id="82" name="Shape 444"/>
          <p:cNvCxnSpPr/>
          <p:nvPr/>
        </p:nvCxnSpPr>
        <p:spPr>
          <a:xfrm>
            <a:off x="4815149" y="2955599"/>
            <a:ext cx="489900" cy="1800"/>
          </a:xfrm>
          <a:prstGeom prst="straightConnector1">
            <a:avLst/>
          </a:prstGeom>
          <a:noFill/>
          <a:ln w="9525" cap="flat" cmpd="sng">
            <a:solidFill>
              <a:schemeClr val="dk2"/>
            </a:solidFill>
            <a:prstDash val="solid"/>
            <a:round/>
            <a:headEnd type="none" w="lg" len="lg"/>
            <a:tailEnd type="triangle" w="lg" len="lg"/>
          </a:ln>
        </p:spPr>
      </p:cxnSp>
      <p:sp>
        <p:nvSpPr>
          <p:cNvPr id="83" name="Shape 446"/>
          <p:cNvSpPr/>
          <p:nvPr/>
        </p:nvSpPr>
        <p:spPr>
          <a:xfrm>
            <a:off x="1116724" y="4619700"/>
            <a:ext cx="1037400" cy="947700"/>
          </a:xfrm>
          <a:prstGeom prst="flowChartPunchedCard">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solidFill>
                  <a:schemeClr val="dk1"/>
                </a:solidFill>
              </a:rPr>
              <a:t>Top bugs with likely causes</a:t>
            </a:r>
            <a:br>
              <a:rPr lang="en">
                <a:solidFill>
                  <a:schemeClr val="dk1"/>
                </a:solidFill>
              </a:rPr>
            </a:br>
            <a:endParaRPr lang="en">
              <a:solidFill>
                <a:schemeClr val="dk1"/>
              </a:solidFill>
            </a:endParaRPr>
          </a:p>
        </p:txBody>
      </p:sp>
      <p:sp>
        <p:nvSpPr>
          <p:cNvPr id="84" name="Shape 447"/>
          <p:cNvSpPr/>
          <p:nvPr/>
        </p:nvSpPr>
        <p:spPr>
          <a:xfrm>
            <a:off x="3289377" y="3416006"/>
            <a:ext cx="1037400" cy="494100"/>
          </a:xfrm>
          <a:prstGeom prst="rect">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85" name="Shape 448"/>
          <p:cNvCxnSpPr/>
          <p:nvPr/>
        </p:nvCxnSpPr>
        <p:spPr>
          <a:xfrm rot="10800000">
            <a:off x="4603224" y="5107178"/>
            <a:ext cx="919200" cy="4199"/>
          </a:xfrm>
          <a:prstGeom prst="straightConnector1">
            <a:avLst/>
          </a:prstGeom>
          <a:noFill/>
          <a:ln w="9525" cap="flat" cmpd="sng">
            <a:solidFill>
              <a:schemeClr val="dk2"/>
            </a:solidFill>
            <a:prstDash val="solid"/>
            <a:round/>
            <a:headEnd type="none" w="lg" len="lg"/>
            <a:tailEnd type="triangle" w="lg" len="lg"/>
          </a:ln>
        </p:spPr>
      </p:cxnSp>
      <p:cxnSp>
        <p:nvCxnSpPr>
          <p:cNvPr id="86" name="Shape 449"/>
          <p:cNvCxnSpPr/>
          <p:nvPr/>
        </p:nvCxnSpPr>
        <p:spPr>
          <a:xfrm flipH="1">
            <a:off x="2154124" y="5086350"/>
            <a:ext cx="726900" cy="7200"/>
          </a:xfrm>
          <a:prstGeom prst="straightConnector1">
            <a:avLst/>
          </a:prstGeom>
          <a:noFill/>
          <a:ln w="9525" cap="flat" cmpd="sng">
            <a:solidFill>
              <a:schemeClr val="dk2"/>
            </a:solidFill>
            <a:prstDash val="solid"/>
            <a:round/>
            <a:headEnd type="none" w="lg" len="lg"/>
            <a:tailEnd type="triangle" w="lg" len="lg"/>
          </a:ln>
        </p:spPr>
      </p:cxnSp>
      <p:cxnSp>
        <p:nvCxnSpPr>
          <p:cNvPr id="87" name="Shape 450"/>
          <p:cNvCxnSpPr/>
          <p:nvPr/>
        </p:nvCxnSpPr>
        <p:spPr>
          <a:xfrm flipH="1">
            <a:off x="4679351" y="5170681"/>
            <a:ext cx="874799" cy="292200"/>
          </a:xfrm>
          <a:prstGeom prst="straightConnector1">
            <a:avLst/>
          </a:prstGeom>
          <a:noFill/>
          <a:ln w="9525" cap="flat" cmpd="sng">
            <a:solidFill>
              <a:schemeClr val="dk2"/>
            </a:solidFill>
            <a:prstDash val="solid"/>
            <a:round/>
            <a:headEnd type="none" w="lg" len="lg"/>
            <a:tailEnd type="triangle" w="lg" len="lg"/>
          </a:ln>
        </p:spPr>
      </p:cxnSp>
      <p:cxnSp>
        <p:nvCxnSpPr>
          <p:cNvPr id="88" name="Shape 451"/>
          <p:cNvCxnSpPr/>
          <p:nvPr/>
        </p:nvCxnSpPr>
        <p:spPr>
          <a:xfrm rot="10800000">
            <a:off x="4650124" y="4751492"/>
            <a:ext cx="889200" cy="300599"/>
          </a:xfrm>
          <a:prstGeom prst="straightConnector1">
            <a:avLst/>
          </a:prstGeom>
          <a:noFill/>
          <a:ln w="9525" cap="flat" cmpd="sng">
            <a:solidFill>
              <a:schemeClr val="dk2"/>
            </a:solidFill>
            <a:prstDash val="solid"/>
            <a:round/>
            <a:headEnd type="none" w="lg" len="lg"/>
            <a:tailEnd type="triangle" w="lg" len="lg"/>
          </a:ln>
        </p:spPr>
      </p:cxnSp>
      <p:sp>
        <p:nvSpPr>
          <p:cNvPr id="89" name="Shape 452"/>
          <p:cNvSpPr/>
          <p:nvPr/>
        </p:nvSpPr>
        <p:spPr>
          <a:xfrm>
            <a:off x="3616351" y="2453851"/>
            <a:ext cx="348299" cy="218699"/>
          </a:xfrm>
          <a:prstGeom prst="down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0" name="Shape 453"/>
          <p:cNvSpPr/>
          <p:nvPr/>
        </p:nvSpPr>
        <p:spPr>
          <a:xfrm>
            <a:off x="3259575" y="1956612"/>
            <a:ext cx="1037400" cy="494100"/>
          </a:xfrm>
          <a:prstGeom prst="rec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1" name="Shape 454"/>
          <p:cNvSpPr/>
          <p:nvPr/>
        </p:nvSpPr>
        <p:spPr>
          <a:xfrm>
            <a:off x="3616351" y="3167767"/>
            <a:ext cx="348299" cy="218699"/>
          </a:xfrm>
          <a:prstGeom prst="down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2" name="Shape 455"/>
          <p:cNvSpPr/>
          <p:nvPr/>
        </p:nvSpPr>
        <p:spPr>
          <a:xfrm>
            <a:off x="3259575" y="2678904"/>
            <a:ext cx="1037400" cy="494100"/>
          </a:xfrm>
          <a:prstGeom prst="rec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3" name="Shape 456"/>
          <p:cNvSpPr txBox="1"/>
          <p:nvPr/>
        </p:nvSpPr>
        <p:spPr>
          <a:xfrm>
            <a:off x="3280125" y="1931562"/>
            <a:ext cx="996300" cy="544200"/>
          </a:xfrm>
          <a:prstGeom prst="rect">
            <a:avLst/>
          </a:prstGeom>
          <a:noFill/>
          <a:ln>
            <a:noFill/>
          </a:ln>
        </p:spPr>
        <p:txBody>
          <a:bodyPr lIns="91425" tIns="91425" rIns="91425" bIns="91425" anchor="ctr" anchorCtr="0">
            <a:noAutofit/>
          </a:bodyPr>
          <a:lstStyle/>
          <a:p>
            <a:pPr algn="ctr"/>
            <a:r>
              <a:rPr lang="en"/>
              <a:t>Guesses</a:t>
            </a:r>
          </a:p>
        </p:txBody>
      </p:sp>
      <p:cxnSp>
        <p:nvCxnSpPr>
          <p:cNvPr id="94" name="Shape 457"/>
          <p:cNvCxnSpPr/>
          <p:nvPr/>
        </p:nvCxnSpPr>
        <p:spPr>
          <a:xfrm rot="10800000" flipH="1">
            <a:off x="6685076" y="2799147"/>
            <a:ext cx="978299" cy="14700"/>
          </a:xfrm>
          <a:prstGeom prst="straightConnector1">
            <a:avLst/>
          </a:prstGeom>
          <a:noFill/>
          <a:ln w="9525" cap="flat" cmpd="sng">
            <a:solidFill>
              <a:schemeClr val="dk2"/>
            </a:solidFill>
            <a:prstDash val="solid"/>
            <a:round/>
            <a:headEnd type="none" w="lg" len="lg"/>
            <a:tailEnd type="triangle" w="lg" len="lg"/>
          </a:ln>
        </p:spPr>
      </p:cxnSp>
      <p:cxnSp>
        <p:nvCxnSpPr>
          <p:cNvPr id="95" name="Shape 458"/>
          <p:cNvCxnSpPr/>
          <p:nvPr/>
        </p:nvCxnSpPr>
        <p:spPr>
          <a:xfrm rot="10800000" flipH="1">
            <a:off x="6670246" y="2326922"/>
            <a:ext cx="948599" cy="340800"/>
          </a:xfrm>
          <a:prstGeom prst="straightConnector1">
            <a:avLst/>
          </a:prstGeom>
          <a:noFill/>
          <a:ln w="9525" cap="flat" cmpd="sng">
            <a:solidFill>
              <a:schemeClr val="dk2"/>
            </a:solidFill>
            <a:prstDash val="solid"/>
            <a:round/>
            <a:headEnd type="none" w="lg" len="lg"/>
            <a:tailEnd type="triangle" w="lg" len="lg"/>
          </a:ln>
        </p:spPr>
      </p:cxnSp>
      <p:cxnSp>
        <p:nvCxnSpPr>
          <p:cNvPr id="96" name="Shape 459"/>
          <p:cNvCxnSpPr/>
          <p:nvPr/>
        </p:nvCxnSpPr>
        <p:spPr>
          <a:xfrm>
            <a:off x="6653348" y="2955819"/>
            <a:ext cx="1010099" cy="332399"/>
          </a:xfrm>
          <a:prstGeom prst="straightConnector1">
            <a:avLst/>
          </a:prstGeom>
          <a:noFill/>
          <a:ln w="9525" cap="flat" cmpd="sng">
            <a:solidFill>
              <a:schemeClr val="dk2"/>
            </a:solidFill>
            <a:prstDash val="solid"/>
            <a:round/>
            <a:headEnd type="none" w="lg" len="lg"/>
            <a:tailEnd type="triangle" w="lg" len="lg"/>
          </a:ln>
        </p:spPr>
      </p:cxnSp>
      <p:cxnSp>
        <p:nvCxnSpPr>
          <p:cNvPr id="97" name="Shape 460"/>
          <p:cNvCxnSpPr/>
          <p:nvPr/>
        </p:nvCxnSpPr>
        <p:spPr>
          <a:xfrm flipH="1">
            <a:off x="6830070" y="4565022"/>
            <a:ext cx="928500" cy="307800"/>
          </a:xfrm>
          <a:prstGeom prst="straightConnector1">
            <a:avLst/>
          </a:prstGeom>
          <a:noFill/>
          <a:ln w="9525" cap="flat" cmpd="sng">
            <a:solidFill>
              <a:schemeClr val="dk2"/>
            </a:solidFill>
            <a:prstDash val="solid"/>
            <a:round/>
            <a:headEnd type="none" w="lg" len="lg"/>
            <a:tailEnd type="triangle" w="lg" len="lg"/>
          </a:ln>
        </p:spPr>
      </p:cxnSp>
      <p:cxnSp>
        <p:nvCxnSpPr>
          <p:cNvPr id="98" name="Shape 461"/>
          <p:cNvCxnSpPr/>
          <p:nvPr/>
        </p:nvCxnSpPr>
        <p:spPr>
          <a:xfrm flipH="1">
            <a:off x="6810095" y="4961063"/>
            <a:ext cx="1037400" cy="12900"/>
          </a:xfrm>
          <a:prstGeom prst="straightConnector1">
            <a:avLst/>
          </a:prstGeom>
          <a:noFill/>
          <a:ln w="9525" cap="flat" cmpd="sng">
            <a:solidFill>
              <a:schemeClr val="dk2"/>
            </a:solidFill>
            <a:prstDash val="solid"/>
            <a:round/>
            <a:headEnd type="none" w="lg" len="lg"/>
            <a:tailEnd type="triangle" w="lg" len="lg"/>
          </a:ln>
        </p:spPr>
      </p:cxnSp>
      <p:cxnSp>
        <p:nvCxnSpPr>
          <p:cNvPr id="99" name="Shape 462"/>
          <p:cNvCxnSpPr/>
          <p:nvPr/>
        </p:nvCxnSpPr>
        <p:spPr>
          <a:xfrm rot="10800000">
            <a:off x="6822221" y="5093802"/>
            <a:ext cx="965999" cy="284400"/>
          </a:xfrm>
          <a:prstGeom prst="straightConnector1">
            <a:avLst/>
          </a:prstGeom>
          <a:noFill/>
          <a:ln w="9525" cap="flat" cmpd="sng">
            <a:solidFill>
              <a:schemeClr val="dk2"/>
            </a:solidFill>
            <a:prstDash val="solid"/>
            <a:round/>
            <a:headEnd type="none" w="lg" len="lg"/>
            <a:tailEnd type="triangle" w="lg" len="lg"/>
          </a:ln>
        </p:spPr>
      </p:cxnSp>
      <p:pic>
        <p:nvPicPr>
          <p:cNvPr id="100" name="Shape 463"/>
          <p:cNvPicPr preferRelativeResize="0"/>
          <p:nvPr/>
        </p:nvPicPr>
        <p:blipFill>
          <a:blip r:embed="rId3">
            <a:alphaModFix/>
          </a:blip>
          <a:stretch>
            <a:fillRect/>
          </a:stretch>
        </p:blipFill>
        <p:spPr>
          <a:xfrm>
            <a:off x="191585" y="4027348"/>
            <a:ext cx="889514" cy="777600"/>
          </a:xfrm>
          <a:prstGeom prst="rect">
            <a:avLst/>
          </a:prstGeom>
          <a:noFill/>
          <a:ln>
            <a:noFill/>
          </a:ln>
        </p:spPr>
      </p:pic>
      <p:pic>
        <p:nvPicPr>
          <p:cNvPr id="101" name="Shape 464"/>
          <p:cNvPicPr preferRelativeResize="0"/>
          <p:nvPr/>
        </p:nvPicPr>
        <p:blipFill>
          <a:blip r:embed="rId4">
            <a:alphaModFix/>
          </a:blip>
          <a:stretch>
            <a:fillRect/>
          </a:stretch>
        </p:blipFill>
        <p:spPr>
          <a:xfrm flipH="1">
            <a:off x="211351" y="1807556"/>
            <a:ext cx="996299" cy="939857"/>
          </a:xfrm>
          <a:prstGeom prst="rect">
            <a:avLst/>
          </a:prstGeom>
          <a:noFill/>
          <a:ln>
            <a:noFill/>
          </a:ln>
        </p:spPr>
      </p:pic>
      <p:sp>
        <p:nvSpPr>
          <p:cNvPr id="102" name="Shape 465"/>
          <p:cNvSpPr/>
          <p:nvPr/>
        </p:nvSpPr>
        <p:spPr>
          <a:xfrm>
            <a:off x="2880900" y="4442250"/>
            <a:ext cx="1725300" cy="1287900"/>
          </a:xfrm>
          <a:prstGeom prst="can">
            <a:avLst>
              <a:gd name="adj" fmla="val 25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3" name="Shape 466"/>
          <p:cNvSpPr txBox="1"/>
          <p:nvPr/>
        </p:nvSpPr>
        <p:spPr>
          <a:xfrm>
            <a:off x="3147826" y="4861950"/>
            <a:ext cx="1102199" cy="544200"/>
          </a:xfrm>
          <a:prstGeom prst="rect">
            <a:avLst/>
          </a:prstGeom>
          <a:noFill/>
          <a:ln>
            <a:noFill/>
          </a:ln>
        </p:spPr>
        <p:txBody>
          <a:bodyPr lIns="91425" tIns="91425" rIns="91425" bIns="91425" anchor="ctr" anchorCtr="0">
            <a:noAutofit/>
          </a:bodyPr>
          <a:lstStyle/>
          <a:p>
            <a:pPr algn="ctr"/>
            <a:r>
              <a:rPr lang="en"/>
              <a:t>Statistical</a:t>
            </a:r>
          </a:p>
          <a:p>
            <a:pPr algn="ctr"/>
            <a:r>
              <a:rPr lang="en"/>
              <a:t>Debugging</a:t>
            </a:r>
          </a:p>
        </p:txBody>
      </p:sp>
      <p:sp>
        <p:nvSpPr>
          <p:cNvPr id="104" name="Shape 443"/>
          <p:cNvSpPr/>
          <p:nvPr/>
        </p:nvSpPr>
        <p:spPr>
          <a:xfrm>
            <a:off x="1054651" y="2489580"/>
            <a:ext cx="1010099" cy="939875"/>
          </a:xfrm>
          <a:prstGeom prst="flowChartPunchedCard">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r>
              <a:rPr lang="en">
                <a:solidFill>
                  <a:schemeClr val="dk1"/>
                </a:solidFill>
              </a:rPr>
              <a:t>Program Source</a:t>
            </a:r>
          </a:p>
          <a:p>
            <a:endParaRPr/>
          </a:p>
        </p:txBody>
      </p:sp>
      <p:sp>
        <p:nvSpPr>
          <p:cNvPr id="105" name="Shape 467"/>
          <p:cNvSpPr/>
          <p:nvPr/>
        </p:nvSpPr>
        <p:spPr>
          <a:xfrm>
            <a:off x="5501701" y="4497125"/>
            <a:ext cx="1263599" cy="1223100"/>
          </a:xfrm>
          <a:prstGeom prst="flowChartMultidocumen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6" name="Shape 468"/>
          <p:cNvSpPr txBox="1"/>
          <p:nvPr/>
        </p:nvSpPr>
        <p:spPr>
          <a:xfrm>
            <a:off x="5501700" y="4821450"/>
            <a:ext cx="996300" cy="544200"/>
          </a:xfrm>
          <a:prstGeom prst="rect">
            <a:avLst/>
          </a:prstGeom>
          <a:noFill/>
          <a:ln>
            <a:noFill/>
          </a:ln>
        </p:spPr>
        <p:txBody>
          <a:bodyPr lIns="91425" tIns="91425" rIns="91425" bIns="91425" anchor="ctr" anchorCtr="0">
            <a:noAutofit/>
          </a:bodyPr>
          <a:lstStyle/>
          <a:p>
            <a:pPr algn="ctr"/>
            <a:r>
              <a:rPr lang="en"/>
              <a:t>Profile</a:t>
            </a:r>
          </a:p>
          <a:p>
            <a:pPr algn="ctr"/>
            <a:r>
              <a:rPr lang="en"/>
              <a:t>+</a:t>
            </a:r>
            <a:br>
              <a:rPr lang="en"/>
            </a:br>
            <a:r>
              <a:rPr lang="en"/>
              <a:t>😊 / 😡</a:t>
            </a:r>
          </a:p>
        </p:txBody>
      </p:sp>
      <p:sp>
        <p:nvSpPr>
          <p:cNvPr id="107" name="Shape 469"/>
          <p:cNvSpPr/>
          <p:nvPr/>
        </p:nvSpPr>
        <p:spPr>
          <a:xfrm>
            <a:off x="5349750" y="2418751"/>
            <a:ext cx="1263600" cy="947699"/>
          </a:xfrm>
          <a:prstGeom prst="cube">
            <a:avLst>
              <a:gd name="adj" fmla="val 25000"/>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8" name="Shape 445"/>
          <p:cNvSpPr txBox="1"/>
          <p:nvPr/>
        </p:nvSpPr>
        <p:spPr>
          <a:xfrm>
            <a:off x="5304901" y="2685150"/>
            <a:ext cx="1102199" cy="544200"/>
          </a:xfrm>
          <a:prstGeom prst="rect">
            <a:avLst/>
          </a:prstGeom>
          <a:noFill/>
          <a:ln>
            <a:noFill/>
          </a:ln>
        </p:spPr>
        <p:txBody>
          <a:bodyPr lIns="91425" tIns="91425" rIns="91425" bIns="91425" anchor="ctr" anchorCtr="0">
            <a:noAutofit/>
          </a:bodyPr>
          <a:lstStyle/>
          <a:p>
            <a:pPr algn="ctr"/>
            <a:r>
              <a:rPr lang="en"/>
              <a:t>Deployed Application</a:t>
            </a:r>
          </a:p>
        </p:txBody>
      </p:sp>
      <p:pic>
        <p:nvPicPr>
          <p:cNvPr id="109" name="Shape 470"/>
          <p:cNvPicPr preferRelativeResize="0"/>
          <p:nvPr/>
        </p:nvPicPr>
        <p:blipFill>
          <a:blip r:embed="rId5">
            <a:alphaModFix/>
          </a:blip>
          <a:stretch>
            <a:fillRect/>
          </a:stretch>
        </p:blipFill>
        <p:spPr>
          <a:xfrm>
            <a:off x="8169375" y="2940051"/>
            <a:ext cx="361950" cy="733425"/>
          </a:xfrm>
          <a:prstGeom prst="rect">
            <a:avLst/>
          </a:prstGeom>
          <a:noFill/>
          <a:ln>
            <a:noFill/>
          </a:ln>
        </p:spPr>
      </p:pic>
      <p:pic>
        <p:nvPicPr>
          <p:cNvPr id="110" name="Shape 471"/>
          <p:cNvPicPr preferRelativeResize="0"/>
          <p:nvPr/>
        </p:nvPicPr>
        <p:blipFill>
          <a:blip r:embed="rId6">
            <a:alphaModFix/>
          </a:blip>
          <a:stretch>
            <a:fillRect/>
          </a:stretch>
        </p:blipFill>
        <p:spPr>
          <a:xfrm>
            <a:off x="8188425" y="4333163"/>
            <a:ext cx="323850" cy="771525"/>
          </a:xfrm>
          <a:prstGeom prst="rect">
            <a:avLst/>
          </a:prstGeom>
          <a:noFill/>
          <a:ln>
            <a:noFill/>
          </a:ln>
        </p:spPr>
      </p:pic>
      <p:pic>
        <p:nvPicPr>
          <p:cNvPr id="111" name="Shape 472"/>
          <p:cNvPicPr preferRelativeResize="0"/>
          <p:nvPr/>
        </p:nvPicPr>
        <p:blipFill>
          <a:blip r:embed="rId6">
            <a:alphaModFix/>
          </a:blip>
          <a:stretch>
            <a:fillRect/>
          </a:stretch>
        </p:blipFill>
        <p:spPr>
          <a:xfrm>
            <a:off x="8531325" y="2347638"/>
            <a:ext cx="323850" cy="771525"/>
          </a:xfrm>
          <a:prstGeom prst="rect">
            <a:avLst/>
          </a:prstGeom>
          <a:noFill/>
          <a:ln>
            <a:noFill/>
          </a:ln>
        </p:spPr>
      </p:pic>
      <p:pic>
        <p:nvPicPr>
          <p:cNvPr id="112" name="Shape 473"/>
          <p:cNvPicPr preferRelativeResize="0"/>
          <p:nvPr/>
        </p:nvPicPr>
        <p:blipFill>
          <a:blip r:embed="rId5">
            <a:alphaModFix/>
          </a:blip>
          <a:stretch>
            <a:fillRect/>
          </a:stretch>
        </p:blipFill>
        <p:spPr>
          <a:xfrm>
            <a:off x="8620250" y="3599738"/>
            <a:ext cx="361950" cy="733425"/>
          </a:xfrm>
          <a:prstGeom prst="rect">
            <a:avLst/>
          </a:prstGeom>
          <a:noFill/>
          <a:ln>
            <a:noFill/>
          </a:ln>
        </p:spPr>
      </p:pic>
      <p:pic>
        <p:nvPicPr>
          <p:cNvPr id="113" name="Shape 474"/>
          <p:cNvPicPr preferRelativeResize="0"/>
          <p:nvPr/>
        </p:nvPicPr>
        <p:blipFill>
          <a:blip r:embed="rId6">
            <a:alphaModFix/>
          </a:blip>
          <a:stretch>
            <a:fillRect/>
          </a:stretch>
        </p:blipFill>
        <p:spPr>
          <a:xfrm>
            <a:off x="7845525" y="3725588"/>
            <a:ext cx="323850" cy="771525"/>
          </a:xfrm>
          <a:prstGeom prst="rect">
            <a:avLst/>
          </a:prstGeom>
          <a:noFill/>
          <a:ln>
            <a:noFill/>
          </a:ln>
        </p:spPr>
      </p:pic>
      <p:pic>
        <p:nvPicPr>
          <p:cNvPr id="114" name="Shape 475"/>
          <p:cNvPicPr preferRelativeResize="0"/>
          <p:nvPr/>
        </p:nvPicPr>
        <p:blipFill>
          <a:blip r:embed="rId5">
            <a:alphaModFix/>
          </a:blip>
          <a:stretch>
            <a:fillRect/>
          </a:stretch>
        </p:blipFill>
        <p:spPr>
          <a:xfrm>
            <a:off x="7735097" y="2137542"/>
            <a:ext cx="361950" cy="733425"/>
          </a:xfrm>
          <a:prstGeom prst="rect">
            <a:avLst/>
          </a:prstGeom>
          <a:noFill/>
          <a:ln>
            <a:noFill/>
          </a:ln>
        </p:spPr>
      </p:pic>
      <p:sp>
        <p:nvSpPr>
          <p:cNvPr id="115" name="Shape 476"/>
          <p:cNvSpPr txBox="1"/>
          <p:nvPr/>
        </p:nvSpPr>
        <p:spPr>
          <a:xfrm>
            <a:off x="3280125" y="2632087"/>
            <a:ext cx="996300" cy="544200"/>
          </a:xfrm>
          <a:prstGeom prst="rect">
            <a:avLst/>
          </a:prstGeom>
          <a:noFill/>
          <a:ln>
            <a:noFill/>
          </a:ln>
        </p:spPr>
        <p:txBody>
          <a:bodyPr lIns="91425" tIns="91425" rIns="91425" bIns="91425" anchor="ctr" anchorCtr="0">
            <a:noAutofit/>
          </a:bodyPr>
          <a:lstStyle/>
          <a:p>
            <a:pPr algn="ctr"/>
            <a:r>
              <a:rPr lang="en"/>
              <a:t>Sampler</a:t>
            </a:r>
          </a:p>
        </p:txBody>
      </p:sp>
      <p:sp>
        <p:nvSpPr>
          <p:cNvPr id="116" name="Shape 477"/>
          <p:cNvSpPr txBox="1"/>
          <p:nvPr/>
        </p:nvSpPr>
        <p:spPr>
          <a:xfrm>
            <a:off x="3292350" y="3374047"/>
            <a:ext cx="996300" cy="544200"/>
          </a:xfrm>
          <a:prstGeom prst="rect">
            <a:avLst/>
          </a:prstGeom>
          <a:noFill/>
          <a:ln>
            <a:noFill/>
          </a:ln>
        </p:spPr>
        <p:txBody>
          <a:bodyPr lIns="91425" tIns="91425" rIns="91425" bIns="91425" anchor="ctr" anchorCtr="0">
            <a:noAutofit/>
          </a:bodyPr>
          <a:lstStyle/>
          <a:p>
            <a:pPr algn="ctr"/>
            <a:r>
              <a:rPr lang="en"/>
              <a:t>Compiler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An Idea: Statistical Debugging</a:t>
            </a:r>
          </a:p>
        </p:txBody>
      </p:sp>
      <p:sp>
        <p:nvSpPr>
          <p:cNvPr id="101" name="Shape 101"/>
          <p:cNvSpPr txBox="1">
            <a:spLocks noGrp="1"/>
          </p:cNvSpPr>
          <p:nvPr>
            <p:ph idx="1"/>
          </p:nvPr>
        </p:nvSpPr>
        <p:spPr>
          <a:xfrm>
            <a:off x="457200" y="1600201"/>
            <a:ext cx="6566301" cy="4715932"/>
          </a:xfrm>
          <a:prstGeom prst="rect">
            <a:avLst/>
          </a:prstGeom>
          <a:noFill/>
          <a:ln>
            <a:noFill/>
          </a:ln>
        </p:spPr>
        <p:txBody>
          <a:bodyPr vert="horz" lIns="121900" tIns="60933" rIns="121900" bIns="60933" rtlCol="0" anchor="t" anchorCtr="0">
            <a:noAutofit/>
          </a:bodyPr>
          <a:lstStyle/>
          <a:p>
            <a:pPr marL="609585" indent="-541853">
              <a:lnSpc>
                <a:spcPct val="115000"/>
              </a:lnSpc>
              <a:spcBef>
                <a:spcPts val="787"/>
              </a:spcBef>
              <a:buSzPct val="100000"/>
              <a:buFont typeface="Shadows Into Light"/>
            </a:pPr>
            <a:r>
              <a:rPr lang="en" dirty="0">
                <a:sym typeface="Shadows Into Light"/>
              </a:rPr>
              <a:t>Monitor Deployed Code</a:t>
            </a:r>
          </a:p>
          <a:p>
            <a:pPr lvl="1">
              <a:lnSpc>
                <a:spcPct val="115000"/>
              </a:lnSpc>
              <a:spcBef>
                <a:spcPts val="787"/>
              </a:spcBef>
              <a:buClr>
                <a:schemeClr val="dk1"/>
              </a:buClr>
              <a:buSzPct val="100000"/>
              <a:buFont typeface="Shadows Into Light"/>
              <a:buChar char="–"/>
            </a:pPr>
            <a:r>
              <a:rPr lang="en" dirty="0">
                <a:solidFill>
                  <a:schemeClr val="accent1"/>
                </a:solidFill>
                <a:sym typeface="Shadows Into Light"/>
              </a:rPr>
              <a:t>Online</a:t>
            </a:r>
            <a:r>
              <a:rPr lang="en" dirty="0">
                <a:sym typeface="Shadows Into Light"/>
              </a:rPr>
              <a:t>: Collect information</a:t>
            </a:r>
            <a:br>
              <a:rPr lang="en" dirty="0">
                <a:sym typeface="Shadows Into Light"/>
              </a:rPr>
            </a:br>
            <a:r>
              <a:rPr lang="en" dirty="0">
                <a:sym typeface="Shadows Into Light"/>
              </a:rPr>
              <a:t>from user runs</a:t>
            </a:r>
          </a:p>
          <a:p>
            <a:pPr lvl="1">
              <a:lnSpc>
                <a:spcPct val="115000"/>
              </a:lnSpc>
              <a:spcBef>
                <a:spcPts val="787"/>
              </a:spcBef>
              <a:buClr>
                <a:schemeClr val="dk1"/>
              </a:buClr>
              <a:buSzPct val="100000"/>
              <a:buFont typeface="Shadows Into Light"/>
              <a:buChar char="–"/>
            </a:pPr>
            <a:r>
              <a:rPr lang="en" dirty="0">
                <a:solidFill>
                  <a:schemeClr val="accent1"/>
                </a:solidFill>
                <a:sym typeface="Shadows Into Light"/>
              </a:rPr>
              <a:t>Offline</a:t>
            </a:r>
            <a:r>
              <a:rPr lang="en" dirty="0">
                <a:sym typeface="Shadows Into Light"/>
              </a:rPr>
              <a:t>: Analyze information</a:t>
            </a:r>
            <a:br>
              <a:rPr lang="en" dirty="0">
                <a:sym typeface="Shadows Into Light"/>
              </a:rPr>
            </a:br>
            <a:r>
              <a:rPr lang="en" dirty="0">
                <a:sym typeface="Shadows Into Light"/>
              </a:rPr>
              <a:t>to find </a:t>
            </a:r>
            <a:r>
              <a:rPr lang="en" dirty="0" smtClean="0">
                <a:sym typeface="Shadows Into Light"/>
              </a:rPr>
              <a:t>bugs</a:t>
            </a:r>
            <a:endParaRPr lang="en" dirty="0">
              <a:sym typeface="Shadows Into Light"/>
            </a:endParaRPr>
          </a:p>
          <a:p>
            <a:pPr>
              <a:lnSpc>
                <a:spcPct val="115000"/>
              </a:lnSpc>
              <a:spcBef>
                <a:spcPts val="787"/>
              </a:spcBef>
              <a:buClr>
                <a:schemeClr val="dk1"/>
              </a:buClr>
              <a:buSzPct val="114285"/>
              <a:buFont typeface="Shadows Into Light"/>
              <a:buChar char="•"/>
            </a:pPr>
            <a:endParaRPr lang="en-US" sz="1000" dirty="0" smtClean="0">
              <a:sym typeface="Shadows Into Light"/>
            </a:endParaRPr>
          </a:p>
          <a:p>
            <a:pPr>
              <a:lnSpc>
                <a:spcPct val="115000"/>
              </a:lnSpc>
              <a:spcBef>
                <a:spcPts val="787"/>
              </a:spcBef>
              <a:buClr>
                <a:schemeClr val="dk1"/>
              </a:buClr>
              <a:buSzPct val="114285"/>
              <a:buFont typeface="Shadows Into Light"/>
              <a:buChar char="•"/>
            </a:pPr>
            <a:r>
              <a:rPr lang="en" dirty="0" smtClean="0">
                <a:sym typeface="Shadows Into Light"/>
              </a:rPr>
              <a:t>Effectively </a:t>
            </a:r>
            <a:r>
              <a:rPr lang="en" dirty="0">
                <a:sym typeface="Shadows Into Light"/>
              </a:rPr>
              <a:t>a “black box” </a:t>
            </a:r>
            <a:r>
              <a:rPr lang="en-US" dirty="0" smtClean="0">
                <a:sym typeface="Shadows Into Light"/>
              </a:rPr>
              <a:t> 			    </a:t>
            </a:r>
            <a:r>
              <a:rPr lang="en" dirty="0" smtClean="0">
                <a:sym typeface="Shadows Into Light"/>
              </a:rPr>
              <a:t>for software</a:t>
            </a:r>
            <a:endParaRPr lang="en" dirty="0">
              <a:sym typeface="Shadows Into Light"/>
            </a:endParaRPr>
          </a:p>
        </p:txBody>
      </p:sp>
      <p:pic>
        <p:nvPicPr>
          <p:cNvPr id="102" name="Shape 102"/>
          <p:cNvPicPr preferRelativeResize="0"/>
          <p:nvPr/>
        </p:nvPicPr>
        <p:blipFill rotWithShape="1">
          <a:blip r:embed="rId3">
            <a:alphaModFix/>
          </a:blip>
          <a:srcRect l="11333" t="18338" r="10929" b="16420"/>
          <a:stretch/>
        </p:blipFill>
        <p:spPr>
          <a:xfrm>
            <a:off x="5796619" y="1495731"/>
            <a:ext cx="3061797" cy="1308429"/>
          </a:xfrm>
          <a:prstGeom prst="rect">
            <a:avLst/>
          </a:prstGeom>
          <a:noFill/>
          <a:ln>
            <a:noFill/>
          </a:ln>
        </p:spPr>
      </p:pic>
      <p:pic>
        <p:nvPicPr>
          <p:cNvPr id="103" name="Shape 103"/>
          <p:cNvPicPr preferRelativeResize="0"/>
          <p:nvPr/>
        </p:nvPicPr>
        <p:blipFill>
          <a:blip r:embed="rId4">
            <a:alphaModFix/>
          </a:blip>
          <a:stretch>
            <a:fillRect/>
          </a:stretch>
        </p:blipFill>
        <p:spPr>
          <a:xfrm>
            <a:off x="5535322" y="3120797"/>
            <a:ext cx="3529430" cy="1821772"/>
          </a:xfrm>
          <a:prstGeom prst="rect">
            <a:avLst/>
          </a:prstGeom>
          <a:noFill/>
          <a:ln>
            <a:noFill/>
          </a:ln>
        </p:spPr>
      </p:pic>
      <p:pic>
        <p:nvPicPr>
          <p:cNvPr id="104" name="Shape 104"/>
          <p:cNvPicPr preferRelativeResize="0"/>
          <p:nvPr/>
        </p:nvPicPr>
        <p:blipFill rotWithShape="1">
          <a:blip r:embed="rId5">
            <a:alphaModFix/>
          </a:blip>
          <a:srcRect b="8890"/>
          <a:stretch/>
        </p:blipFill>
        <p:spPr>
          <a:xfrm>
            <a:off x="6449761" y="4942569"/>
            <a:ext cx="1753592" cy="1398596"/>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xEl>
                                              <p:pRg st="4" end="4"/>
                                            </p:txEl>
                                          </p:spTgt>
                                        </p:tgtEl>
                                        <p:attrNameLst>
                                          <p:attrName>style.visibility</p:attrName>
                                        </p:attrNameLst>
                                      </p:cBhvr>
                                      <p:to>
                                        <p:strVal val="visible"/>
                                      </p:to>
                                    </p:set>
                                  </p:childTnLst>
                                </p:cTn>
                              </p:par>
                              <p:par>
                                <p:cTn id="19" presetID="9"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dissolve">
                                      <p:cBhvr>
                                        <p:cTn id="21"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Finding Causes of Bugs</a:t>
            </a:r>
          </a:p>
        </p:txBody>
      </p:sp>
      <p:sp>
        <p:nvSpPr>
          <p:cNvPr id="484" name="Shape 484"/>
          <p:cNvSpPr txBox="1">
            <a:spLocks noGrp="1"/>
          </p:cNvSpPr>
          <p:nvPr>
            <p:ph idx="1"/>
          </p:nvPr>
        </p:nvSpPr>
        <p:spPr>
          <a:xfrm>
            <a:off x="228595" y="1600201"/>
            <a:ext cx="8704388" cy="4525963"/>
          </a:xfrm>
          <a:prstGeom prst="rect">
            <a:avLst/>
          </a:prstGeom>
          <a:noFill/>
          <a:ln>
            <a:noFill/>
          </a:ln>
        </p:spPr>
        <p:txBody>
          <a:bodyPr vert="horz" lIns="121900" tIns="60933" rIns="121900" bIns="60933" rtlCol="0" anchor="t" anchorCtr="0">
            <a:noAutofit/>
          </a:bodyPr>
          <a:lstStyle/>
          <a:p>
            <a:pPr marL="609585" indent="-507987">
              <a:lnSpc>
                <a:spcPct val="115000"/>
              </a:lnSpc>
              <a:spcBef>
                <a:spcPts val="787"/>
              </a:spcBef>
              <a:buClr>
                <a:schemeClr val="dk1"/>
              </a:buClr>
              <a:buSzPct val="100000"/>
              <a:buFont typeface="Shadows Into Light"/>
            </a:pPr>
            <a:r>
              <a:rPr lang="en" dirty="0">
                <a:sym typeface="Shadows Into Light"/>
              </a:rPr>
              <a:t>We gather information about many </a:t>
            </a:r>
            <a:r>
              <a:rPr lang="en" dirty="0" smtClean="0">
                <a:sym typeface="Shadows Into Light"/>
              </a:rPr>
              <a:t>predicates</a:t>
            </a:r>
            <a:endParaRPr lang="en-US" dirty="0" smtClean="0">
              <a:sym typeface="Shadows Into Light"/>
            </a:endParaRPr>
          </a:p>
          <a:p>
            <a:pPr marL="1009626" lvl="1" indent="-507987">
              <a:lnSpc>
                <a:spcPct val="115000"/>
              </a:lnSpc>
              <a:spcBef>
                <a:spcPts val="787"/>
              </a:spcBef>
              <a:buClr>
                <a:schemeClr val="dk1"/>
              </a:buClr>
              <a:buSzPct val="100000"/>
              <a:buFont typeface="Shadows Into Light"/>
            </a:pPr>
            <a:r>
              <a:rPr lang="en" dirty="0" smtClean="0">
                <a:sym typeface="Shadows Into Light"/>
              </a:rPr>
              <a:t>≈</a:t>
            </a:r>
            <a:r>
              <a:rPr lang="en-US" dirty="0" smtClean="0">
                <a:sym typeface="Shadows Into Light"/>
              </a:rPr>
              <a:t> </a:t>
            </a:r>
            <a:r>
              <a:rPr lang="en" dirty="0" smtClean="0">
                <a:sym typeface="Shadows Into Light"/>
              </a:rPr>
              <a:t>300K </a:t>
            </a:r>
            <a:r>
              <a:rPr lang="en" dirty="0">
                <a:sym typeface="Shadows Into Light"/>
              </a:rPr>
              <a:t>for </a:t>
            </a:r>
            <a:r>
              <a:rPr lang="en" b="1" dirty="0" err="1">
                <a:sym typeface="Shadows Into Light"/>
              </a:rPr>
              <a:t>bc</a:t>
            </a:r>
            <a:r>
              <a:rPr lang="en" b="1" dirty="0">
                <a:sym typeface="Shadows Into Light"/>
              </a:rPr>
              <a:t> </a:t>
            </a:r>
            <a:r>
              <a:rPr lang="en" dirty="0">
                <a:sym typeface="Shadows Into Light"/>
              </a:rPr>
              <a:t>(“bench calculator” program on Unix</a:t>
            </a:r>
            <a:r>
              <a:rPr lang="en" dirty="0" smtClean="0">
                <a:sym typeface="Shadows Into Light"/>
              </a:rPr>
              <a:t>)</a:t>
            </a:r>
            <a:endParaRPr dirty="0">
              <a:sym typeface="Shadows Into Light"/>
            </a:endParaRPr>
          </a:p>
          <a:p>
            <a:pPr marL="609585" indent="-507987">
              <a:lnSpc>
                <a:spcPct val="115000"/>
              </a:lnSpc>
              <a:spcBef>
                <a:spcPts val="787"/>
              </a:spcBef>
              <a:buSzPct val="100000"/>
              <a:buFont typeface="Shadows Into Light"/>
            </a:pPr>
            <a:endParaRPr lang="en-US" sz="3000" dirty="0" smtClean="0">
              <a:sym typeface="Shadows Into Light"/>
            </a:endParaRPr>
          </a:p>
          <a:p>
            <a:pPr marL="609585" indent="-507987">
              <a:lnSpc>
                <a:spcPct val="115000"/>
              </a:lnSpc>
              <a:spcBef>
                <a:spcPts val="787"/>
              </a:spcBef>
              <a:buSzPct val="100000"/>
              <a:buFont typeface="Shadows Into Light"/>
            </a:pPr>
            <a:r>
              <a:rPr lang="en" dirty="0" smtClean="0">
                <a:sym typeface="Shadows Into Light"/>
              </a:rPr>
              <a:t>Most </a:t>
            </a:r>
            <a:r>
              <a:rPr lang="en" dirty="0">
                <a:sym typeface="Shadows Into Light"/>
              </a:rPr>
              <a:t>of these are not predictive of </a:t>
            </a:r>
            <a:r>
              <a:rPr lang="en" dirty="0" smtClean="0">
                <a:sym typeface="Shadows Into Light"/>
              </a:rPr>
              <a:t>anything</a:t>
            </a:r>
            <a:endParaRPr lang="en-US" dirty="0" smtClean="0">
              <a:sym typeface="Shadows Into Light"/>
            </a:endParaRPr>
          </a:p>
          <a:p>
            <a:pPr marL="609585" indent="-507987">
              <a:lnSpc>
                <a:spcPct val="115000"/>
              </a:lnSpc>
              <a:spcBef>
                <a:spcPts val="787"/>
              </a:spcBef>
              <a:buSzPct val="100000"/>
              <a:buFont typeface="Shadows Into Light"/>
            </a:pPr>
            <a:endParaRPr sz="3000" dirty="0">
              <a:sym typeface="Shadows Into Light"/>
            </a:endParaRPr>
          </a:p>
          <a:p>
            <a:pPr marL="609585" indent="-507987">
              <a:lnSpc>
                <a:spcPct val="115000"/>
              </a:lnSpc>
              <a:spcBef>
                <a:spcPts val="787"/>
              </a:spcBef>
              <a:buSzPct val="100000"/>
              <a:buFont typeface="Shadows Into Light"/>
            </a:pPr>
            <a:r>
              <a:rPr lang="en" dirty="0">
                <a:sym typeface="Shadows Into Light"/>
              </a:rPr>
              <a:t>How do we find the few useful predicates?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Finding Causes of Bugs</a:t>
            </a:r>
          </a:p>
        </p:txBody>
      </p:sp>
      <p:sp>
        <p:nvSpPr>
          <p:cNvPr id="491" name="Shape 491"/>
          <p:cNvSpPr txBox="1">
            <a:spLocks noGrp="1"/>
          </p:cNvSpPr>
          <p:nvPr>
            <p:ph idx="1"/>
          </p:nvPr>
        </p:nvSpPr>
        <p:spPr>
          <a:xfrm>
            <a:off x="457200" y="1598570"/>
            <a:ext cx="8440615" cy="4525963"/>
          </a:xfrm>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sz="2600" dirty="0">
                <a:sym typeface="Shadows Into Light"/>
              </a:rPr>
              <a:t>How likely is failure when predicate </a:t>
            </a:r>
            <a:r>
              <a:rPr lang="en" sz="2600" dirty="0">
                <a:sym typeface="Consolas"/>
              </a:rPr>
              <a:t>P</a:t>
            </a:r>
            <a:r>
              <a:rPr lang="en" sz="2600" dirty="0">
                <a:sym typeface="Shadows Into Light"/>
              </a:rPr>
              <a:t> is observed to </a:t>
            </a:r>
            <a:r>
              <a:rPr lang="en" sz="2600" dirty="0" smtClean="0">
                <a:sym typeface="Shadows Into Light"/>
              </a:rPr>
              <a:t>be</a:t>
            </a:r>
            <a:r>
              <a:rPr lang="en-US" sz="2600" dirty="0" smtClean="0">
                <a:sym typeface="Shadows Into Light"/>
              </a:rPr>
              <a:t> </a:t>
            </a:r>
            <a:r>
              <a:rPr lang="en" sz="2600" dirty="0" smtClean="0">
                <a:sym typeface="Shadows Into Light"/>
              </a:rPr>
              <a:t>true</a:t>
            </a:r>
            <a:r>
              <a:rPr lang="en" sz="2600" dirty="0">
                <a:sym typeface="Shadows Into Light"/>
              </a:rPr>
              <a:t>?</a:t>
            </a:r>
          </a:p>
          <a:p>
            <a:pPr marL="0" indent="0">
              <a:lnSpc>
                <a:spcPct val="115000"/>
              </a:lnSpc>
              <a:spcBef>
                <a:spcPts val="787"/>
              </a:spcBef>
              <a:buNone/>
            </a:pPr>
            <a:endParaRPr sz="2500" dirty="0">
              <a:sym typeface="Shadows Into Light"/>
            </a:endParaRPr>
          </a:p>
          <a:p>
            <a:pPr marL="0" indent="0">
              <a:lnSpc>
                <a:spcPct val="115000"/>
              </a:lnSpc>
              <a:spcBef>
                <a:spcPts val="787"/>
              </a:spcBef>
              <a:buNone/>
            </a:pPr>
            <a:r>
              <a:rPr lang="en" sz="2600" dirty="0">
                <a:solidFill>
                  <a:schemeClr val="accent1"/>
                </a:solidFill>
                <a:sym typeface="Consolas"/>
              </a:rPr>
              <a:t>F(P) </a:t>
            </a:r>
            <a:r>
              <a:rPr lang="en" sz="2600" dirty="0">
                <a:sym typeface="Consolas"/>
              </a:rPr>
              <a:t>= </a:t>
            </a:r>
            <a:r>
              <a:rPr lang="en" sz="2600" dirty="0">
                <a:sym typeface="Shadows Into Light"/>
              </a:rPr>
              <a:t># failing runs where </a:t>
            </a:r>
            <a:r>
              <a:rPr lang="en" sz="2600" dirty="0">
                <a:solidFill>
                  <a:schemeClr val="accent1"/>
                </a:solidFill>
                <a:sym typeface="Consolas"/>
              </a:rPr>
              <a:t>P</a:t>
            </a:r>
            <a:r>
              <a:rPr lang="en" sz="2600" dirty="0">
                <a:solidFill>
                  <a:schemeClr val="accent1"/>
                </a:solidFill>
                <a:sym typeface="Shadows Into Light"/>
              </a:rPr>
              <a:t> </a:t>
            </a:r>
            <a:r>
              <a:rPr lang="en" sz="2600" dirty="0">
                <a:sym typeface="Shadows Into Light"/>
              </a:rPr>
              <a:t>is observed to be true</a:t>
            </a:r>
          </a:p>
          <a:p>
            <a:pPr marL="0" indent="0">
              <a:lnSpc>
                <a:spcPct val="115000"/>
              </a:lnSpc>
              <a:spcBef>
                <a:spcPts val="787"/>
              </a:spcBef>
              <a:buNone/>
            </a:pPr>
            <a:r>
              <a:rPr lang="en" sz="2600" dirty="0">
                <a:solidFill>
                  <a:schemeClr val="accent1"/>
                </a:solidFill>
                <a:sym typeface="Consolas"/>
              </a:rPr>
              <a:t>S(P) </a:t>
            </a:r>
            <a:r>
              <a:rPr lang="en" sz="2600" dirty="0">
                <a:sym typeface="Consolas"/>
              </a:rPr>
              <a:t>= </a:t>
            </a:r>
            <a:r>
              <a:rPr lang="en" sz="2600" dirty="0">
                <a:sym typeface="Shadows Into Light"/>
              </a:rPr>
              <a:t># successful runs where </a:t>
            </a:r>
            <a:r>
              <a:rPr lang="en" sz="2600" dirty="0">
                <a:solidFill>
                  <a:schemeClr val="accent1"/>
                </a:solidFill>
                <a:sym typeface="Consolas"/>
              </a:rPr>
              <a:t>P</a:t>
            </a:r>
            <a:r>
              <a:rPr lang="en" sz="2600" dirty="0">
                <a:solidFill>
                  <a:schemeClr val="accent1"/>
                </a:solidFill>
                <a:sym typeface="Shadows Into Light"/>
              </a:rPr>
              <a:t> </a:t>
            </a:r>
            <a:r>
              <a:rPr lang="en" sz="2600" dirty="0">
                <a:sym typeface="Shadows Into Light"/>
              </a:rPr>
              <a:t>is observed to be true</a:t>
            </a:r>
          </a:p>
          <a:p>
            <a:pPr marL="0" indent="0">
              <a:lnSpc>
                <a:spcPct val="115000"/>
              </a:lnSpc>
              <a:spcBef>
                <a:spcPts val="787"/>
              </a:spcBef>
              <a:buNone/>
            </a:pPr>
            <a:endParaRPr sz="2500" dirty="0">
              <a:sym typeface="Shadows Into Light"/>
            </a:endParaRPr>
          </a:p>
          <a:p>
            <a:pPr marL="0" indent="0">
              <a:lnSpc>
                <a:spcPct val="115000"/>
              </a:lnSpc>
              <a:spcBef>
                <a:spcPts val="787"/>
              </a:spcBef>
              <a:buNone/>
            </a:pPr>
            <a:endParaRPr sz="2500" dirty="0">
              <a:sym typeface="Shadows Into Light"/>
            </a:endParaRPr>
          </a:p>
          <a:p>
            <a:pPr marL="0" indent="0">
              <a:lnSpc>
                <a:spcPct val="115000"/>
              </a:lnSpc>
              <a:spcBef>
                <a:spcPts val="787"/>
              </a:spcBef>
              <a:buNone/>
            </a:pPr>
            <a:endParaRPr sz="2500" dirty="0">
              <a:sym typeface="Shadows Into Light"/>
            </a:endParaRPr>
          </a:p>
          <a:p>
            <a:pPr marL="0" indent="0">
              <a:lnSpc>
                <a:spcPct val="115000"/>
              </a:lnSpc>
              <a:spcBef>
                <a:spcPts val="787"/>
              </a:spcBef>
              <a:buNone/>
            </a:pPr>
            <a:r>
              <a:rPr lang="en" sz="2600" dirty="0">
                <a:sym typeface="Shadows Into Light"/>
              </a:rPr>
              <a:t>Example:</a:t>
            </a:r>
            <a:r>
              <a:rPr lang="en" sz="2500" dirty="0">
                <a:sym typeface="Shadows Into Light"/>
              </a:rPr>
              <a:t> </a:t>
            </a:r>
            <a:r>
              <a:rPr lang="en" sz="2100" dirty="0">
                <a:solidFill>
                  <a:schemeClr val="accent1"/>
                </a:solidFill>
                <a:latin typeface="Consolas" charset="0"/>
                <a:ea typeface="Consolas" charset="0"/>
                <a:cs typeface="Consolas" charset="0"/>
                <a:sym typeface="Consolas"/>
              </a:rPr>
              <a:t>F(P)=20, S(P)=30  ⇒  Failure(P) = 20/50 = 0.4</a:t>
            </a:r>
          </a:p>
        </p:txBody>
      </p:sp>
      <p:sp>
        <p:nvSpPr>
          <p:cNvPr id="492" name="Shape 492"/>
          <p:cNvSpPr txBox="1"/>
          <p:nvPr/>
        </p:nvSpPr>
        <p:spPr>
          <a:xfrm>
            <a:off x="1719600" y="4213552"/>
            <a:ext cx="2770800" cy="725600"/>
          </a:xfrm>
          <a:prstGeom prst="rect">
            <a:avLst/>
          </a:prstGeom>
          <a:noFill/>
          <a:ln>
            <a:noFill/>
          </a:ln>
        </p:spPr>
        <p:txBody>
          <a:bodyPr lIns="121900" tIns="121900" rIns="121900" bIns="121900" anchor="t" anchorCtr="0">
            <a:noAutofit/>
          </a:bodyPr>
          <a:lstStyle/>
          <a:p>
            <a:pPr>
              <a:lnSpc>
                <a:spcPct val="115000"/>
              </a:lnSpc>
              <a:spcBef>
                <a:spcPts val="787"/>
              </a:spcBef>
            </a:pPr>
            <a:r>
              <a:rPr lang="en" sz="2933" b="1" dirty="0">
                <a:solidFill>
                  <a:schemeClr val="accent6"/>
                </a:solidFill>
                <a:latin typeface="Consolas"/>
                <a:ea typeface="Consolas"/>
                <a:cs typeface="Consolas"/>
                <a:sym typeface="Consolas"/>
              </a:rPr>
              <a:t>Failure(P) = </a:t>
            </a:r>
          </a:p>
        </p:txBody>
      </p:sp>
      <p:sp>
        <p:nvSpPr>
          <p:cNvPr id="493" name="Shape 493"/>
          <p:cNvSpPr txBox="1"/>
          <p:nvPr/>
        </p:nvSpPr>
        <p:spPr>
          <a:xfrm>
            <a:off x="5443400" y="3861552"/>
            <a:ext cx="1064000" cy="725600"/>
          </a:xfrm>
          <a:prstGeom prst="rect">
            <a:avLst/>
          </a:prstGeom>
          <a:noFill/>
          <a:ln>
            <a:noFill/>
          </a:ln>
        </p:spPr>
        <p:txBody>
          <a:bodyPr lIns="121900" tIns="121900" rIns="121900" bIns="121900" anchor="t" anchorCtr="0">
            <a:noAutofit/>
          </a:bodyPr>
          <a:lstStyle/>
          <a:p>
            <a:pPr>
              <a:lnSpc>
                <a:spcPct val="115000"/>
              </a:lnSpc>
              <a:spcBef>
                <a:spcPts val="787"/>
              </a:spcBef>
            </a:pPr>
            <a:r>
              <a:rPr lang="en" sz="2933" b="1" dirty="0">
                <a:solidFill>
                  <a:schemeClr val="accent6"/>
                </a:solidFill>
                <a:latin typeface="Consolas"/>
                <a:ea typeface="Consolas"/>
                <a:cs typeface="Consolas"/>
                <a:sym typeface="Consolas"/>
              </a:rPr>
              <a:t>F(P)</a:t>
            </a:r>
          </a:p>
        </p:txBody>
      </p:sp>
      <p:sp>
        <p:nvSpPr>
          <p:cNvPr id="494" name="Shape 494"/>
          <p:cNvSpPr txBox="1"/>
          <p:nvPr/>
        </p:nvSpPr>
        <p:spPr>
          <a:xfrm>
            <a:off x="4630800" y="4571952"/>
            <a:ext cx="2623600" cy="725600"/>
          </a:xfrm>
          <a:prstGeom prst="rect">
            <a:avLst/>
          </a:prstGeom>
          <a:noFill/>
          <a:ln>
            <a:noFill/>
          </a:ln>
        </p:spPr>
        <p:txBody>
          <a:bodyPr lIns="121900" tIns="121900" rIns="121900" bIns="121900" anchor="t" anchorCtr="0">
            <a:noAutofit/>
          </a:bodyPr>
          <a:lstStyle/>
          <a:p>
            <a:pPr algn="ctr">
              <a:lnSpc>
                <a:spcPct val="115000"/>
              </a:lnSpc>
              <a:spcBef>
                <a:spcPts val="787"/>
              </a:spcBef>
            </a:pPr>
            <a:r>
              <a:rPr lang="en" sz="2933" b="1" dirty="0">
                <a:solidFill>
                  <a:schemeClr val="accent6"/>
                </a:solidFill>
                <a:latin typeface="Consolas"/>
                <a:ea typeface="Consolas"/>
                <a:cs typeface="Consolas"/>
                <a:sym typeface="Consolas"/>
              </a:rPr>
              <a:t>F(P) + S(P)</a:t>
            </a:r>
          </a:p>
        </p:txBody>
      </p:sp>
      <p:cxnSp>
        <p:nvCxnSpPr>
          <p:cNvPr id="495" name="Shape 495"/>
          <p:cNvCxnSpPr/>
          <p:nvPr/>
        </p:nvCxnSpPr>
        <p:spPr>
          <a:xfrm>
            <a:off x="4630801" y="4673552"/>
            <a:ext cx="2689199" cy="0"/>
          </a:xfrm>
          <a:prstGeom prst="straightConnector1">
            <a:avLst/>
          </a:prstGeom>
          <a:noFill/>
          <a:ln w="28575" cap="flat" cmpd="sng">
            <a:solidFill>
              <a:schemeClr val="dk2"/>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 grpId="0"/>
      <p:bldP spid="493" grpId="0"/>
      <p:bldP spid="49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2" name="Shape 502"/>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Tracking Failure Is Not Enough</a:t>
            </a:r>
          </a:p>
        </p:txBody>
      </p:sp>
      <p:sp>
        <p:nvSpPr>
          <p:cNvPr id="501" name="Shape 501"/>
          <p:cNvSpPr txBox="1">
            <a:spLocks noGrp="1"/>
          </p:cNvSpPr>
          <p:nvPr>
            <p:ph idx="1"/>
          </p:nvPr>
        </p:nvSpPr>
        <p:spPr>
          <a:xfrm>
            <a:off x="4008886" y="3961057"/>
            <a:ext cx="4676575" cy="2147135"/>
          </a:xfrm>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sz="2800" dirty="0">
                <a:sym typeface="Shadows Into Light"/>
              </a:rPr>
              <a:t>Predicate </a:t>
            </a:r>
            <a:r>
              <a:rPr lang="en" sz="2800" dirty="0">
                <a:solidFill>
                  <a:schemeClr val="accent1"/>
                </a:solidFill>
                <a:sym typeface="Consolas"/>
              </a:rPr>
              <a:t>x == 0 </a:t>
            </a:r>
            <a:r>
              <a:rPr lang="en" sz="2800" dirty="0">
                <a:sym typeface="Shadows Into Light"/>
              </a:rPr>
              <a:t>is an innocent </a:t>
            </a:r>
            <a:r>
              <a:rPr lang="en" sz="2800" dirty="0" smtClean="0">
                <a:sym typeface="Shadows Into Light"/>
              </a:rPr>
              <a:t>bystander</a:t>
            </a:r>
            <a:endParaRPr lang="en-US" sz="2800" dirty="0" smtClean="0">
              <a:sym typeface="Shadows Into Light"/>
            </a:endParaRPr>
          </a:p>
          <a:p>
            <a:pPr>
              <a:lnSpc>
                <a:spcPct val="115000"/>
              </a:lnSpc>
              <a:spcBef>
                <a:spcPts val="787"/>
              </a:spcBef>
            </a:pPr>
            <a:r>
              <a:rPr lang="en" sz="2600" dirty="0" smtClean="0">
                <a:sym typeface="Shadows Into Light"/>
              </a:rPr>
              <a:t>Program </a:t>
            </a:r>
            <a:r>
              <a:rPr lang="en" sz="2600" dirty="0">
                <a:sym typeface="Shadows Into Light"/>
              </a:rPr>
              <a:t>is already doomed</a:t>
            </a:r>
          </a:p>
        </p:txBody>
      </p:sp>
      <p:sp>
        <p:nvSpPr>
          <p:cNvPr id="503" name="Shape 503"/>
          <p:cNvSpPr txBox="1"/>
          <p:nvPr/>
        </p:nvSpPr>
        <p:spPr>
          <a:xfrm>
            <a:off x="4062096" y="2560533"/>
            <a:ext cx="4816800" cy="725600"/>
          </a:xfrm>
          <a:prstGeom prst="rect">
            <a:avLst/>
          </a:prstGeom>
          <a:noFill/>
          <a:ln>
            <a:noFill/>
          </a:ln>
        </p:spPr>
        <p:txBody>
          <a:bodyPr lIns="121900" tIns="121900" rIns="121900" bIns="121900" anchor="t" anchorCtr="0">
            <a:noAutofit/>
          </a:bodyPr>
          <a:lstStyle/>
          <a:p>
            <a:r>
              <a:rPr lang="en" sz="2667" b="1" dirty="0">
                <a:solidFill>
                  <a:schemeClr val="accent1"/>
                </a:solidFill>
                <a:latin typeface="Consolas"/>
                <a:ea typeface="Consolas"/>
                <a:cs typeface="Consolas"/>
                <a:sym typeface="Consolas"/>
              </a:rPr>
              <a:t>Failure(x == 0) = 1.0</a:t>
            </a:r>
          </a:p>
        </p:txBody>
      </p:sp>
      <p:sp>
        <p:nvSpPr>
          <p:cNvPr id="504" name="Shape 504"/>
          <p:cNvSpPr txBox="1"/>
          <p:nvPr/>
        </p:nvSpPr>
        <p:spPr>
          <a:xfrm>
            <a:off x="4062096" y="1834933"/>
            <a:ext cx="4816800" cy="725600"/>
          </a:xfrm>
          <a:prstGeom prst="rect">
            <a:avLst/>
          </a:prstGeom>
          <a:noFill/>
          <a:ln>
            <a:noFill/>
          </a:ln>
        </p:spPr>
        <p:txBody>
          <a:bodyPr lIns="121900" tIns="121900" rIns="121900" bIns="121900" anchor="t" anchorCtr="0">
            <a:noAutofit/>
          </a:bodyPr>
          <a:lstStyle/>
          <a:p>
            <a:r>
              <a:rPr lang="en" sz="2667" b="1" dirty="0">
                <a:solidFill>
                  <a:schemeClr val="accent1"/>
                </a:solidFill>
                <a:latin typeface="Consolas"/>
                <a:ea typeface="Consolas"/>
                <a:cs typeface="Consolas"/>
                <a:sym typeface="Consolas"/>
              </a:rPr>
              <a:t>Failure(f == NULL) = 1.0</a:t>
            </a:r>
          </a:p>
        </p:txBody>
      </p:sp>
      <p:sp>
        <p:nvSpPr>
          <p:cNvPr id="505" name="Shape 505"/>
          <p:cNvSpPr/>
          <p:nvPr/>
        </p:nvSpPr>
        <p:spPr>
          <a:xfrm>
            <a:off x="457200" y="1834933"/>
            <a:ext cx="3035807" cy="4273259"/>
          </a:xfrm>
          <a:prstGeom prst="rect">
            <a:avLst/>
          </a:prstGeom>
          <a:no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nSpc>
                <a:spcPct val="115000"/>
              </a:lnSpc>
              <a:spcBef>
                <a:spcPts val="787"/>
              </a:spcBef>
            </a:pPr>
            <a:r>
              <a:rPr lang="en" sz="2400" dirty="0">
                <a:solidFill>
                  <a:schemeClr val="dk1"/>
                </a:solidFill>
                <a:latin typeface="Consolas"/>
                <a:ea typeface="Consolas"/>
                <a:cs typeface="Consolas"/>
                <a:sym typeface="Consolas"/>
              </a:rPr>
              <a:t>if (f == NULL) {</a:t>
            </a:r>
          </a:p>
          <a:p>
            <a:pPr>
              <a:lnSpc>
                <a:spcPct val="115000"/>
              </a:lnSpc>
              <a:spcBef>
                <a:spcPts val="787"/>
              </a:spcBef>
            </a:pPr>
            <a:r>
              <a:rPr lang="en" sz="2400" dirty="0">
                <a:solidFill>
                  <a:schemeClr val="dk1"/>
                </a:solidFill>
                <a:latin typeface="Consolas"/>
                <a:ea typeface="Consolas"/>
                <a:cs typeface="Consolas"/>
                <a:sym typeface="Consolas"/>
              </a:rPr>
              <a:t>    x = foo();</a:t>
            </a:r>
          </a:p>
          <a:p>
            <a:pPr>
              <a:lnSpc>
                <a:spcPct val="115000"/>
              </a:lnSpc>
              <a:spcBef>
                <a:spcPts val="787"/>
              </a:spcBef>
            </a:pPr>
            <a:r>
              <a:rPr lang="en" sz="2400" dirty="0">
                <a:solidFill>
                  <a:schemeClr val="dk1"/>
                </a:solidFill>
                <a:latin typeface="Consolas"/>
                <a:ea typeface="Consolas"/>
                <a:cs typeface="Consolas"/>
                <a:sym typeface="Consolas"/>
              </a:rPr>
              <a:t>    *f;</a:t>
            </a:r>
          </a:p>
          <a:p>
            <a:pPr>
              <a:lnSpc>
                <a:spcPct val="115000"/>
              </a:lnSpc>
              <a:spcBef>
                <a:spcPts val="787"/>
              </a:spcBef>
            </a:pPr>
            <a:r>
              <a:rPr lang="en" sz="2400" dirty="0">
                <a:solidFill>
                  <a:schemeClr val="dk1"/>
                </a:solidFill>
                <a:latin typeface="Consolas"/>
                <a:ea typeface="Consolas"/>
                <a:cs typeface="Consolas"/>
                <a:sym typeface="Consolas"/>
              </a:rPr>
              <a:t>}</a:t>
            </a:r>
          </a:p>
          <a:p>
            <a:pPr>
              <a:lnSpc>
                <a:spcPct val="115000"/>
              </a:lnSpc>
              <a:spcBef>
                <a:spcPts val="787"/>
              </a:spcBef>
            </a:pPr>
            <a:endParaRPr sz="2400" dirty="0">
              <a:solidFill>
                <a:schemeClr val="dk1"/>
              </a:solidFill>
              <a:latin typeface="Consolas"/>
              <a:ea typeface="Consolas"/>
              <a:cs typeface="Consolas"/>
              <a:sym typeface="Consolas"/>
            </a:endParaRPr>
          </a:p>
          <a:p>
            <a:pPr>
              <a:lnSpc>
                <a:spcPct val="115000"/>
              </a:lnSpc>
              <a:spcBef>
                <a:spcPts val="787"/>
              </a:spcBef>
            </a:pPr>
            <a:r>
              <a:rPr lang="en" sz="2400" dirty="0" err="1">
                <a:solidFill>
                  <a:schemeClr val="dk1"/>
                </a:solidFill>
                <a:latin typeface="Consolas"/>
                <a:ea typeface="Consolas"/>
                <a:cs typeface="Consolas"/>
                <a:sym typeface="Consolas"/>
              </a:rPr>
              <a:t>int</a:t>
            </a:r>
            <a:r>
              <a:rPr lang="en" sz="2400" dirty="0">
                <a:solidFill>
                  <a:schemeClr val="dk1"/>
                </a:solidFill>
                <a:latin typeface="Consolas"/>
                <a:ea typeface="Consolas"/>
                <a:cs typeface="Consolas"/>
                <a:sym typeface="Consolas"/>
              </a:rPr>
              <a:t> foo() {</a:t>
            </a:r>
          </a:p>
          <a:p>
            <a:pPr>
              <a:lnSpc>
                <a:spcPct val="115000"/>
              </a:lnSpc>
              <a:spcBef>
                <a:spcPts val="787"/>
              </a:spcBef>
            </a:pPr>
            <a:r>
              <a:rPr lang="en" sz="2400" dirty="0">
                <a:solidFill>
                  <a:schemeClr val="dk1"/>
                </a:solidFill>
                <a:latin typeface="Consolas"/>
                <a:ea typeface="Consolas"/>
                <a:cs typeface="Consolas"/>
                <a:sym typeface="Consolas"/>
              </a:rPr>
              <a:t>	 return 0;</a:t>
            </a:r>
          </a:p>
          <a:p>
            <a:pPr>
              <a:lnSpc>
                <a:spcPct val="115000"/>
              </a:lnSpc>
              <a:spcBef>
                <a:spcPts val="787"/>
              </a:spcBef>
            </a:pPr>
            <a:r>
              <a:rPr lang="en" sz="2400" dirty="0">
                <a:solidFill>
                  <a:schemeClr val="dk1"/>
                </a:solidFill>
                <a:latin typeface="Consolas"/>
                <a:ea typeface="Consolas"/>
                <a:cs typeface="Consolas"/>
                <a:sym typeface="Consolas"/>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p:bldP spid="504" grpId="0"/>
      <p:bldP spid="50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Tracking Context</a:t>
            </a:r>
          </a:p>
        </p:txBody>
      </p:sp>
      <p:sp>
        <p:nvSpPr>
          <p:cNvPr id="491" name="Shape 491"/>
          <p:cNvSpPr txBox="1">
            <a:spLocks noGrp="1"/>
          </p:cNvSpPr>
          <p:nvPr>
            <p:ph idx="1"/>
          </p:nvPr>
        </p:nvSpPr>
        <p:spPr>
          <a:xfrm>
            <a:off x="298935" y="1529861"/>
            <a:ext cx="8528538" cy="4525963"/>
          </a:xfrm>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sz="2600" dirty="0">
                <a:sym typeface="Shadows Into Light"/>
              </a:rPr>
              <a:t>How likely is failure when predicate </a:t>
            </a:r>
            <a:r>
              <a:rPr lang="en" sz="2600" dirty="0">
                <a:sym typeface="Consolas"/>
              </a:rPr>
              <a:t>P</a:t>
            </a:r>
            <a:r>
              <a:rPr lang="en" sz="2600" dirty="0">
                <a:sym typeface="Shadows Into Light"/>
              </a:rPr>
              <a:t> is observed to </a:t>
            </a:r>
            <a:r>
              <a:rPr lang="en" sz="2600" dirty="0" smtClean="0">
                <a:sym typeface="Shadows Into Light"/>
              </a:rPr>
              <a:t>be</a:t>
            </a:r>
            <a:r>
              <a:rPr lang="en-US" sz="2600" dirty="0" smtClean="0">
                <a:sym typeface="Shadows Into Light"/>
              </a:rPr>
              <a:t> </a:t>
            </a:r>
            <a:r>
              <a:rPr lang="en" sz="2600" dirty="0" smtClean="0">
                <a:sym typeface="Shadows Into Light"/>
              </a:rPr>
              <a:t>true</a:t>
            </a:r>
            <a:r>
              <a:rPr lang="en" sz="2600" dirty="0">
                <a:sym typeface="Shadows Into Light"/>
              </a:rPr>
              <a:t>?</a:t>
            </a:r>
          </a:p>
          <a:p>
            <a:pPr marL="0" indent="0">
              <a:lnSpc>
                <a:spcPct val="115000"/>
              </a:lnSpc>
              <a:spcBef>
                <a:spcPts val="787"/>
              </a:spcBef>
              <a:buNone/>
            </a:pPr>
            <a:endParaRPr sz="2500" dirty="0">
              <a:sym typeface="Shadows Into Light"/>
            </a:endParaRPr>
          </a:p>
          <a:p>
            <a:pPr marL="0" indent="0">
              <a:lnSpc>
                <a:spcPct val="115000"/>
              </a:lnSpc>
              <a:spcBef>
                <a:spcPts val="787"/>
              </a:spcBef>
              <a:buNone/>
            </a:pPr>
            <a:r>
              <a:rPr lang="en" sz="2600" dirty="0" smtClean="0">
                <a:solidFill>
                  <a:schemeClr val="accent1"/>
                </a:solidFill>
                <a:sym typeface="Consolas"/>
              </a:rPr>
              <a:t>F(P</a:t>
            </a:r>
            <a:r>
              <a:rPr lang="en-US" sz="2600" dirty="0" smtClean="0">
                <a:solidFill>
                  <a:schemeClr val="accent1"/>
                </a:solidFill>
                <a:sym typeface="Consolas"/>
              </a:rPr>
              <a:t> observed</a:t>
            </a:r>
            <a:r>
              <a:rPr lang="en" sz="2600" dirty="0" smtClean="0">
                <a:solidFill>
                  <a:schemeClr val="accent1"/>
                </a:solidFill>
                <a:sym typeface="Consolas"/>
              </a:rPr>
              <a:t>) </a:t>
            </a:r>
            <a:r>
              <a:rPr lang="en" sz="2600" dirty="0">
                <a:sym typeface="Consolas"/>
              </a:rPr>
              <a:t>= </a:t>
            </a:r>
            <a:r>
              <a:rPr lang="en" sz="2600" dirty="0">
                <a:sym typeface="Shadows Into Light"/>
              </a:rPr>
              <a:t># failing </a:t>
            </a:r>
            <a:r>
              <a:rPr lang="en" sz="2600" dirty="0" smtClean="0">
                <a:sym typeface="Shadows Into Light"/>
              </a:rPr>
              <a:t>runs</a:t>
            </a:r>
            <a:r>
              <a:rPr lang="en-US" sz="2600" dirty="0" smtClean="0">
                <a:sym typeface="Shadows Into Light"/>
              </a:rPr>
              <a:t> observing </a:t>
            </a:r>
            <a:r>
              <a:rPr lang="en" sz="2600" dirty="0" smtClean="0">
                <a:sym typeface="Consolas"/>
              </a:rPr>
              <a:t>P</a:t>
            </a:r>
            <a:r>
              <a:rPr lang="en-US" sz="2600" dirty="0" smtClean="0">
                <a:sym typeface="Consolas"/>
              </a:rPr>
              <a:t> </a:t>
            </a:r>
          </a:p>
          <a:p>
            <a:pPr marL="0" indent="0">
              <a:lnSpc>
                <a:spcPct val="115000"/>
              </a:lnSpc>
              <a:spcBef>
                <a:spcPts val="787"/>
              </a:spcBef>
              <a:buNone/>
            </a:pPr>
            <a:r>
              <a:rPr lang="en" sz="2600" dirty="0" smtClean="0">
                <a:solidFill>
                  <a:schemeClr val="accent1"/>
                </a:solidFill>
                <a:sym typeface="Consolas"/>
              </a:rPr>
              <a:t>S(P</a:t>
            </a:r>
            <a:r>
              <a:rPr lang="en-US" sz="2600" dirty="0" smtClean="0">
                <a:solidFill>
                  <a:schemeClr val="accent1"/>
                </a:solidFill>
                <a:sym typeface="Consolas"/>
              </a:rPr>
              <a:t> </a:t>
            </a:r>
            <a:r>
              <a:rPr lang="en-US" sz="2600" dirty="0">
                <a:solidFill>
                  <a:schemeClr val="accent1"/>
                </a:solidFill>
                <a:sym typeface="Consolas"/>
              </a:rPr>
              <a:t>observed</a:t>
            </a:r>
            <a:r>
              <a:rPr lang="en" sz="2600" dirty="0" smtClean="0">
                <a:solidFill>
                  <a:schemeClr val="accent1"/>
                </a:solidFill>
                <a:sym typeface="Consolas"/>
              </a:rPr>
              <a:t>) </a:t>
            </a:r>
            <a:r>
              <a:rPr lang="en" sz="2600" dirty="0">
                <a:sym typeface="Consolas"/>
              </a:rPr>
              <a:t>= </a:t>
            </a:r>
            <a:r>
              <a:rPr lang="en" sz="2600" dirty="0">
                <a:sym typeface="Shadows Into Light"/>
              </a:rPr>
              <a:t># successful runs </a:t>
            </a:r>
            <a:r>
              <a:rPr lang="en-US" sz="2600" dirty="0">
                <a:sym typeface="Shadows Into Light"/>
              </a:rPr>
              <a:t>observing </a:t>
            </a:r>
            <a:r>
              <a:rPr lang="en" sz="2600" dirty="0" smtClean="0">
                <a:sym typeface="Consolas"/>
              </a:rPr>
              <a:t>P</a:t>
            </a:r>
            <a:endParaRPr lang="en-US" sz="2600" dirty="0" smtClean="0">
              <a:sym typeface="Consolas"/>
            </a:endParaRPr>
          </a:p>
          <a:p>
            <a:pPr marL="0" indent="0">
              <a:lnSpc>
                <a:spcPct val="115000"/>
              </a:lnSpc>
              <a:spcBef>
                <a:spcPts val="787"/>
              </a:spcBef>
              <a:buNone/>
            </a:pPr>
            <a:endParaRPr sz="2500" dirty="0">
              <a:sym typeface="Shadows Into Light"/>
            </a:endParaRPr>
          </a:p>
          <a:p>
            <a:pPr marL="0" indent="0">
              <a:lnSpc>
                <a:spcPct val="115000"/>
              </a:lnSpc>
              <a:spcBef>
                <a:spcPts val="787"/>
              </a:spcBef>
              <a:buNone/>
            </a:pPr>
            <a:endParaRPr sz="2500" dirty="0">
              <a:sym typeface="Shadows Into Light"/>
            </a:endParaRPr>
          </a:p>
          <a:p>
            <a:pPr marL="0" indent="0">
              <a:lnSpc>
                <a:spcPct val="115000"/>
              </a:lnSpc>
              <a:spcBef>
                <a:spcPts val="787"/>
              </a:spcBef>
              <a:buNone/>
            </a:pPr>
            <a:endParaRPr sz="2500" dirty="0">
              <a:sym typeface="Shadows Into Light"/>
            </a:endParaRPr>
          </a:p>
          <a:p>
            <a:pPr marL="0" indent="0" rtl="0" eaLnBrk="1" latinLnBrk="0" hangingPunct="1">
              <a:buNone/>
            </a:pPr>
            <a:r>
              <a:rPr lang="en" sz="2600" dirty="0">
                <a:sym typeface="Shadows Into Light"/>
              </a:rPr>
              <a:t>Example</a:t>
            </a:r>
            <a:r>
              <a:rPr lang="en" sz="2600" dirty="0" smtClean="0">
                <a:sym typeface="Shadows Into Light"/>
              </a:rPr>
              <a:t>:</a:t>
            </a:r>
            <a:r>
              <a:rPr lang="en-US" sz="2600" dirty="0" smtClean="0">
                <a:sym typeface="Shadows Into Light"/>
              </a:rPr>
              <a:t>   </a:t>
            </a:r>
            <a:r>
              <a:rPr lang="en" sz="2500" dirty="0" smtClean="0">
                <a:sym typeface="Shadows Into Light"/>
              </a:rPr>
              <a:t> </a:t>
            </a:r>
            <a:r>
              <a:rPr lang="en" sz="2100" kern="1200" dirty="0" smtClean="0">
                <a:solidFill>
                  <a:schemeClr val="accent1"/>
                </a:solidFill>
                <a:effectLst/>
                <a:latin typeface="Consolas" charset="0"/>
                <a:ea typeface="Consolas" charset="0"/>
                <a:cs typeface="Consolas" charset="0"/>
              </a:rPr>
              <a:t>F(P observed) = 40, S(P observed) = 80  ⇒</a:t>
            </a:r>
            <a:r>
              <a:rPr lang="en-US" sz="2100" kern="1200" dirty="0" smtClean="0">
                <a:solidFill>
                  <a:schemeClr val="accent1"/>
                </a:solidFill>
                <a:effectLst/>
                <a:latin typeface="Consolas" charset="0"/>
                <a:ea typeface="Consolas" charset="0"/>
                <a:cs typeface="Consolas" charset="0"/>
              </a:rPr>
              <a:t/>
            </a:r>
            <a:br>
              <a:rPr lang="en-US" sz="2100" kern="1200" dirty="0" smtClean="0">
                <a:solidFill>
                  <a:schemeClr val="accent1"/>
                </a:solidFill>
                <a:effectLst/>
                <a:latin typeface="Consolas" charset="0"/>
                <a:ea typeface="Consolas" charset="0"/>
                <a:cs typeface="Consolas" charset="0"/>
              </a:rPr>
            </a:br>
            <a:r>
              <a:rPr lang="en-US" sz="2100" kern="1200" dirty="0" smtClean="0">
                <a:solidFill>
                  <a:schemeClr val="accent1"/>
                </a:solidFill>
                <a:effectLst/>
                <a:latin typeface="Consolas" charset="0"/>
                <a:ea typeface="Consolas" charset="0"/>
                <a:cs typeface="Consolas" charset="0"/>
              </a:rPr>
              <a:t>             </a:t>
            </a:r>
            <a:r>
              <a:rPr lang="en" sz="2100" kern="1200" dirty="0" smtClean="0">
                <a:solidFill>
                  <a:schemeClr val="accent1"/>
                </a:solidFill>
                <a:effectLst/>
                <a:latin typeface="Consolas" charset="0"/>
                <a:ea typeface="Consolas" charset="0"/>
                <a:cs typeface="Consolas" charset="0"/>
              </a:rPr>
              <a:t>Context(P) = 40/120 = 0.333…</a:t>
            </a:r>
            <a:endParaRPr lang="en" sz="2100" dirty="0">
              <a:solidFill>
                <a:schemeClr val="accent1"/>
              </a:solidFill>
              <a:effectLst/>
              <a:latin typeface="Consolas" charset="0"/>
              <a:ea typeface="Consolas" charset="0"/>
              <a:cs typeface="Consolas" charset="0"/>
            </a:endParaRPr>
          </a:p>
        </p:txBody>
      </p:sp>
      <p:sp>
        <p:nvSpPr>
          <p:cNvPr id="492" name="Shape 492"/>
          <p:cNvSpPr txBox="1"/>
          <p:nvPr/>
        </p:nvSpPr>
        <p:spPr>
          <a:xfrm>
            <a:off x="451632" y="4213552"/>
            <a:ext cx="2355180" cy="725600"/>
          </a:xfrm>
          <a:prstGeom prst="rect">
            <a:avLst/>
          </a:prstGeom>
          <a:noFill/>
          <a:ln>
            <a:noFill/>
          </a:ln>
        </p:spPr>
        <p:txBody>
          <a:bodyPr lIns="121900" tIns="121900" rIns="121900" bIns="121900" anchor="t" anchorCtr="0">
            <a:noAutofit/>
          </a:bodyPr>
          <a:lstStyle/>
          <a:p>
            <a:pPr>
              <a:lnSpc>
                <a:spcPct val="115000"/>
              </a:lnSpc>
              <a:spcBef>
                <a:spcPts val="787"/>
              </a:spcBef>
            </a:pPr>
            <a:r>
              <a:rPr lang="en-US" sz="2500" b="1" dirty="0" smtClean="0">
                <a:solidFill>
                  <a:schemeClr val="accent6"/>
                </a:solidFill>
                <a:latin typeface="Consolas"/>
                <a:ea typeface="Consolas"/>
                <a:cs typeface="Consolas"/>
                <a:sym typeface="Consolas"/>
              </a:rPr>
              <a:t>Context(P</a:t>
            </a:r>
            <a:r>
              <a:rPr lang="en" sz="2500" b="1" dirty="0" smtClean="0">
                <a:solidFill>
                  <a:schemeClr val="accent6"/>
                </a:solidFill>
                <a:latin typeface="Consolas"/>
                <a:ea typeface="Consolas"/>
                <a:cs typeface="Consolas"/>
                <a:sym typeface="Consolas"/>
              </a:rPr>
              <a:t>) </a:t>
            </a:r>
            <a:r>
              <a:rPr lang="en" sz="2500" b="1" dirty="0">
                <a:solidFill>
                  <a:schemeClr val="accent6"/>
                </a:solidFill>
                <a:latin typeface="Consolas"/>
                <a:ea typeface="Consolas"/>
                <a:cs typeface="Consolas"/>
                <a:sym typeface="Consolas"/>
              </a:rPr>
              <a:t>= </a:t>
            </a:r>
          </a:p>
        </p:txBody>
      </p:sp>
      <p:sp>
        <p:nvSpPr>
          <p:cNvPr id="493" name="Shape 493"/>
          <p:cNvSpPr txBox="1"/>
          <p:nvPr/>
        </p:nvSpPr>
        <p:spPr>
          <a:xfrm>
            <a:off x="5043196" y="3861552"/>
            <a:ext cx="2596260" cy="710400"/>
          </a:xfrm>
          <a:prstGeom prst="rect">
            <a:avLst/>
          </a:prstGeom>
          <a:noFill/>
          <a:ln>
            <a:noFill/>
          </a:ln>
        </p:spPr>
        <p:txBody>
          <a:bodyPr lIns="121900" tIns="121900" rIns="121900" bIns="121900" anchor="t" anchorCtr="0">
            <a:noAutofit/>
          </a:bodyPr>
          <a:lstStyle/>
          <a:p>
            <a:pPr>
              <a:lnSpc>
                <a:spcPct val="115000"/>
              </a:lnSpc>
              <a:spcBef>
                <a:spcPts val="787"/>
              </a:spcBef>
            </a:pPr>
            <a:r>
              <a:rPr lang="en" sz="2500" b="1" dirty="0" smtClean="0">
                <a:solidFill>
                  <a:schemeClr val="accent6"/>
                </a:solidFill>
                <a:latin typeface="Consolas"/>
                <a:ea typeface="Consolas"/>
                <a:cs typeface="Consolas"/>
                <a:sym typeface="Consolas"/>
              </a:rPr>
              <a:t>F(P</a:t>
            </a:r>
            <a:r>
              <a:rPr lang="en-US" sz="2500" b="1" dirty="0" smtClean="0">
                <a:solidFill>
                  <a:schemeClr val="accent6"/>
                </a:solidFill>
                <a:latin typeface="Consolas"/>
                <a:ea typeface="Consolas"/>
                <a:cs typeface="Consolas"/>
                <a:sym typeface="Consolas"/>
              </a:rPr>
              <a:t> observed</a:t>
            </a:r>
            <a:r>
              <a:rPr lang="en" sz="2500" b="1" dirty="0" smtClean="0">
                <a:solidFill>
                  <a:schemeClr val="accent6"/>
                </a:solidFill>
                <a:latin typeface="Consolas"/>
                <a:ea typeface="Consolas"/>
                <a:cs typeface="Consolas"/>
                <a:sym typeface="Consolas"/>
              </a:rPr>
              <a:t>)</a:t>
            </a:r>
            <a:endParaRPr lang="en" sz="2500" b="1" dirty="0">
              <a:solidFill>
                <a:schemeClr val="accent6"/>
              </a:solidFill>
              <a:latin typeface="Consolas"/>
              <a:ea typeface="Consolas"/>
              <a:cs typeface="Consolas"/>
              <a:sym typeface="Consolas"/>
            </a:endParaRPr>
          </a:p>
        </p:txBody>
      </p:sp>
      <p:sp>
        <p:nvSpPr>
          <p:cNvPr id="494" name="Shape 494"/>
          <p:cNvSpPr txBox="1"/>
          <p:nvPr/>
        </p:nvSpPr>
        <p:spPr>
          <a:xfrm>
            <a:off x="3362833" y="4571952"/>
            <a:ext cx="5452879" cy="725600"/>
          </a:xfrm>
          <a:prstGeom prst="rect">
            <a:avLst/>
          </a:prstGeom>
          <a:noFill/>
          <a:ln>
            <a:noFill/>
          </a:ln>
        </p:spPr>
        <p:txBody>
          <a:bodyPr lIns="121900" tIns="121900" rIns="121900" bIns="121900" anchor="t" anchorCtr="0">
            <a:noAutofit/>
          </a:bodyPr>
          <a:lstStyle/>
          <a:p>
            <a:pPr algn="ctr">
              <a:lnSpc>
                <a:spcPct val="115000"/>
              </a:lnSpc>
              <a:spcBef>
                <a:spcPts val="787"/>
              </a:spcBef>
            </a:pPr>
            <a:r>
              <a:rPr lang="en" sz="2500" b="1" dirty="0" smtClean="0">
                <a:solidFill>
                  <a:schemeClr val="accent6"/>
                </a:solidFill>
                <a:latin typeface="Consolas"/>
                <a:ea typeface="Consolas"/>
                <a:cs typeface="Consolas"/>
                <a:sym typeface="Consolas"/>
              </a:rPr>
              <a:t>F(P</a:t>
            </a:r>
            <a:r>
              <a:rPr lang="en-US" sz="2500" b="1" dirty="0" smtClean="0">
                <a:solidFill>
                  <a:schemeClr val="accent6"/>
                </a:solidFill>
                <a:latin typeface="Consolas"/>
                <a:ea typeface="Consolas"/>
                <a:cs typeface="Consolas"/>
                <a:sym typeface="Consolas"/>
              </a:rPr>
              <a:t> </a:t>
            </a:r>
            <a:r>
              <a:rPr lang="en-US" sz="2500" b="1" dirty="0">
                <a:solidFill>
                  <a:schemeClr val="accent6"/>
                </a:solidFill>
                <a:latin typeface="Consolas"/>
                <a:ea typeface="Consolas"/>
                <a:cs typeface="Consolas"/>
                <a:sym typeface="Consolas"/>
              </a:rPr>
              <a:t>observed</a:t>
            </a:r>
            <a:r>
              <a:rPr lang="en" sz="2500" b="1" dirty="0" smtClean="0">
                <a:solidFill>
                  <a:schemeClr val="accent6"/>
                </a:solidFill>
                <a:latin typeface="Consolas"/>
                <a:ea typeface="Consolas"/>
                <a:cs typeface="Consolas"/>
                <a:sym typeface="Consolas"/>
              </a:rPr>
              <a:t>) </a:t>
            </a:r>
            <a:r>
              <a:rPr lang="en" sz="2500" b="1" dirty="0">
                <a:solidFill>
                  <a:schemeClr val="accent6"/>
                </a:solidFill>
                <a:latin typeface="Consolas"/>
                <a:ea typeface="Consolas"/>
                <a:cs typeface="Consolas"/>
                <a:sym typeface="Consolas"/>
              </a:rPr>
              <a:t>+ </a:t>
            </a:r>
            <a:r>
              <a:rPr lang="en" sz="2500" b="1" dirty="0" smtClean="0">
                <a:solidFill>
                  <a:schemeClr val="accent6"/>
                </a:solidFill>
                <a:latin typeface="Consolas"/>
                <a:ea typeface="Consolas"/>
                <a:cs typeface="Consolas"/>
                <a:sym typeface="Consolas"/>
              </a:rPr>
              <a:t>S(P</a:t>
            </a:r>
            <a:r>
              <a:rPr lang="en-US" sz="2500" b="1" dirty="0" smtClean="0">
                <a:solidFill>
                  <a:schemeClr val="accent6"/>
                </a:solidFill>
                <a:latin typeface="Consolas"/>
                <a:ea typeface="Consolas"/>
                <a:cs typeface="Consolas"/>
                <a:sym typeface="Consolas"/>
              </a:rPr>
              <a:t> </a:t>
            </a:r>
            <a:r>
              <a:rPr lang="en-US" sz="2500" b="1" dirty="0">
                <a:solidFill>
                  <a:schemeClr val="accent6"/>
                </a:solidFill>
                <a:latin typeface="Consolas"/>
                <a:ea typeface="Consolas"/>
                <a:cs typeface="Consolas"/>
                <a:sym typeface="Consolas"/>
              </a:rPr>
              <a:t>observed</a:t>
            </a:r>
            <a:r>
              <a:rPr lang="en" sz="2500" b="1" dirty="0" smtClean="0">
                <a:solidFill>
                  <a:schemeClr val="accent6"/>
                </a:solidFill>
                <a:latin typeface="Consolas"/>
                <a:ea typeface="Consolas"/>
                <a:cs typeface="Consolas"/>
                <a:sym typeface="Consolas"/>
              </a:rPr>
              <a:t>)</a:t>
            </a:r>
            <a:endParaRPr lang="en" sz="2500" b="1" dirty="0">
              <a:solidFill>
                <a:schemeClr val="accent6"/>
              </a:solidFill>
              <a:latin typeface="Consolas"/>
              <a:ea typeface="Consolas"/>
              <a:cs typeface="Consolas"/>
              <a:sym typeface="Consolas"/>
            </a:endParaRPr>
          </a:p>
        </p:txBody>
      </p:sp>
      <p:cxnSp>
        <p:nvCxnSpPr>
          <p:cNvPr id="495" name="Shape 495"/>
          <p:cNvCxnSpPr/>
          <p:nvPr/>
        </p:nvCxnSpPr>
        <p:spPr>
          <a:xfrm flipV="1">
            <a:off x="3557905" y="4571952"/>
            <a:ext cx="5048714" cy="40592"/>
          </a:xfrm>
          <a:prstGeom prst="straightConnector1">
            <a:avLst/>
          </a:prstGeom>
          <a:noFill/>
          <a:ln w="2857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78996898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 grpId="0"/>
      <p:bldP spid="493" grpId="0"/>
      <p:bldP spid="49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 Useful Measure: Increase()</a:t>
            </a:r>
          </a:p>
        </p:txBody>
      </p:sp>
      <p:sp>
        <p:nvSpPr>
          <p:cNvPr id="523" name="Shape 523"/>
          <p:cNvSpPr txBox="1">
            <a:spLocks noGrp="1"/>
          </p:cNvSpPr>
          <p:nvPr>
            <p:ph idx="1"/>
          </p:nvPr>
        </p:nvSpPr>
        <p:spPr>
          <a:xfrm>
            <a:off x="298935" y="1600201"/>
            <a:ext cx="8387866" cy="4525963"/>
          </a:xfrm>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sz="2600" dirty="0" smtClean="0">
                <a:sym typeface="Shadows Into Light"/>
              </a:rPr>
              <a:t>Does </a:t>
            </a:r>
            <a:r>
              <a:rPr lang="en" sz="2600" dirty="0">
                <a:sym typeface="Consolas"/>
              </a:rPr>
              <a:t>P</a:t>
            </a:r>
            <a:r>
              <a:rPr lang="en" sz="2600" dirty="0">
                <a:sym typeface="Shadows Into Light"/>
              </a:rPr>
              <a:t> being true increase chance of failure over the background rate</a:t>
            </a:r>
            <a:r>
              <a:rPr lang="en" sz="2600" dirty="0" smtClean="0">
                <a:sym typeface="Shadows Into Light"/>
              </a:rPr>
              <a:t>?</a:t>
            </a:r>
            <a:r>
              <a:rPr lang="en-US" sz="2600" dirty="0" smtClean="0">
                <a:sym typeface="Shadows Into Light"/>
              </a:rPr>
              <a:t/>
            </a:r>
            <a:br>
              <a:rPr lang="en-US" sz="2600" dirty="0" smtClean="0">
                <a:sym typeface="Shadows Into Light"/>
              </a:rPr>
            </a:br>
            <a:endParaRPr lang="en" sz="1000" dirty="0">
              <a:sym typeface="Shadows Into Light"/>
            </a:endParaRPr>
          </a:p>
          <a:p>
            <a:pPr marL="0" indent="0" algn="ctr">
              <a:lnSpc>
                <a:spcPct val="115000"/>
              </a:lnSpc>
              <a:spcBef>
                <a:spcPts val="787"/>
              </a:spcBef>
              <a:buNone/>
            </a:pPr>
            <a:r>
              <a:rPr lang="en" sz="2500" dirty="0">
                <a:solidFill>
                  <a:schemeClr val="accent6"/>
                </a:solidFill>
                <a:latin typeface="Consolas" charset="0"/>
                <a:ea typeface="Consolas" charset="0"/>
                <a:cs typeface="Consolas" charset="0"/>
                <a:sym typeface="Consolas"/>
              </a:rPr>
              <a:t>Increase(P) = Failure(P) - Context(P</a:t>
            </a:r>
            <a:r>
              <a:rPr lang="en" sz="2500" dirty="0" smtClean="0">
                <a:solidFill>
                  <a:schemeClr val="accent6"/>
                </a:solidFill>
                <a:latin typeface="Consolas" charset="0"/>
                <a:ea typeface="Consolas" charset="0"/>
                <a:cs typeface="Consolas" charset="0"/>
                <a:sym typeface="Consolas"/>
              </a:rPr>
              <a:t>)</a:t>
            </a:r>
            <a:endParaRPr lang="en-US" sz="2500" dirty="0" smtClean="0">
              <a:solidFill>
                <a:schemeClr val="accent6"/>
              </a:solidFill>
              <a:latin typeface="Consolas" charset="0"/>
              <a:ea typeface="Consolas" charset="0"/>
              <a:cs typeface="Consolas" charset="0"/>
              <a:sym typeface="Consolas"/>
            </a:endParaRPr>
          </a:p>
          <a:p>
            <a:pPr marL="0" indent="0" algn="ctr">
              <a:lnSpc>
                <a:spcPct val="115000"/>
              </a:lnSpc>
              <a:spcBef>
                <a:spcPts val="787"/>
              </a:spcBef>
              <a:buNone/>
            </a:pPr>
            <a:endParaRPr sz="1000" dirty="0">
              <a:sym typeface="Shadows Into Light"/>
            </a:endParaRPr>
          </a:p>
          <a:p>
            <a:pPr marL="609585" indent="-491054">
              <a:lnSpc>
                <a:spcPct val="115000"/>
              </a:lnSpc>
              <a:spcBef>
                <a:spcPts val="787"/>
              </a:spcBef>
              <a:buSzPct val="100000"/>
              <a:buFont typeface="Shadows Into Light"/>
            </a:pPr>
            <a:r>
              <a:rPr lang="en" sz="2600" dirty="0">
                <a:sym typeface="Shadows Into Light"/>
              </a:rPr>
              <a:t>A form of likelihood ratio </a:t>
            </a:r>
            <a:r>
              <a:rPr lang="en" sz="2600" dirty="0" smtClean="0">
                <a:sym typeface="Shadows Into Light"/>
              </a:rPr>
              <a:t>testing</a:t>
            </a:r>
            <a:endParaRPr lang="en-US" sz="2600" dirty="0" smtClean="0">
              <a:sym typeface="Shadows Into Light"/>
            </a:endParaRPr>
          </a:p>
          <a:p>
            <a:pPr marL="609585" indent="-491054">
              <a:lnSpc>
                <a:spcPct val="115000"/>
              </a:lnSpc>
              <a:spcBef>
                <a:spcPts val="787"/>
              </a:spcBef>
              <a:buSzPct val="100000"/>
              <a:buFont typeface="Shadows Into Light"/>
            </a:pPr>
            <a:endParaRPr sz="1000" dirty="0">
              <a:sym typeface="Consolas"/>
            </a:endParaRPr>
          </a:p>
          <a:p>
            <a:pPr marL="461431" indent="-342900">
              <a:lnSpc>
                <a:spcPct val="115000"/>
              </a:lnSpc>
              <a:spcBef>
                <a:spcPts val="787"/>
              </a:spcBef>
              <a:buSzPct val="100000"/>
            </a:pPr>
            <a:r>
              <a:rPr lang="en" sz="2100" dirty="0">
                <a:solidFill>
                  <a:schemeClr val="accent1"/>
                </a:solidFill>
                <a:latin typeface="Consolas" charset="0"/>
                <a:ea typeface="Consolas" charset="0"/>
                <a:cs typeface="Consolas" charset="0"/>
                <a:sym typeface="Consolas"/>
              </a:rPr>
              <a:t>Increase(P) </a:t>
            </a:r>
            <a:r>
              <a:rPr lang="en" sz="2100" dirty="0">
                <a:solidFill>
                  <a:schemeClr val="accent1"/>
                </a:solidFill>
                <a:latin typeface="Consolas" charset="0"/>
                <a:ea typeface="Consolas" charset="0"/>
                <a:cs typeface="Consolas" charset="0"/>
                <a:sym typeface="Shadows Into Light"/>
              </a:rPr>
              <a:t>≈ </a:t>
            </a:r>
            <a:r>
              <a:rPr lang="en" sz="2100" dirty="0">
                <a:solidFill>
                  <a:schemeClr val="accent1"/>
                </a:solidFill>
                <a:latin typeface="Consolas" charset="0"/>
                <a:ea typeface="Consolas" charset="0"/>
                <a:cs typeface="Consolas" charset="0"/>
                <a:sym typeface="Consolas"/>
              </a:rPr>
              <a:t> 1</a:t>
            </a:r>
            <a:r>
              <a:rPr lang="en" sz="2000" dirty="0">
                <a:solidFill>
                  <a:schemeClr val="accent1"/>
                </a:solidFill>
                <a:latin typeface="Consolas" charset="0"/>
                <a:ea typeface="Consolas" charset="0"/>
                <a:cs typeface="Consolas" charset="0"/>
                <a:sym typeface="Shadows Into Light"/>
              </a:rPr>
              <a:t> </a:t>
            </a:r>
            <a:r>
              <a:rPr lang="en" sz="2600" dirty="0">
                <a:sym typeface="Shadows Into Light"/>
              </a:rPr>
              <a:t>⇒ High correlation with failing </a:t>
            </a:r>
            <a:r>
              <a:rPr lang="en" sz="2600" dirty="0" smtClean="0">
                <a:sym typeface="Shadows Into Light"/>
              </a:rPr>
              <a:t>runs</a:t>
            </a:r>
            <a:endParaRPr lang="en-US" sz="2600" dirty="0" smtClean="0">
              <a:sym typeface="Shadows Into Light"/>
            </a:endParaRPr>
          </a:p>
          <a:p>
            <a:pPr marL="461431" indent="-342900">
              <a:lnSpc>
                <a:spcPct val="115000"/>
              </a:lnSpc>
              <a:spcBef>
                <a:spcPts val="787"/>
              </a:spcBef>
              <a:buSzPct val="100000"/>
            </a:pPr>
            <a:r>
              <a:rPr lang="en" sz="2100" dirty="0" smtClean="0">
                <a:solidFill>
                  <a:schemeClr val="accent1"/>
                </a:solidFill>
                <a:latin typeface="Consolas" charset="0"/>
                <a:ea typeface="Consolas" charset="0"/>
                <a:cs typeface="Consolas" charset="0"/>
                <a:sym typeface="Consolas"/>
              </a:rPr>
              <a:t>Increase(P</a:t>
            </a:r>
            <a:r>
              <a:rPr lang="en" sz="2100" dirty="0">
                <a:solidFill>
                  <a:schemeClr val="accent1"/>
                </a:solidFill>
                <a:latin typeface="Consolas" charset="0"/>
                <a:ea typeface="Consolas" charset="0"/>
                <a:cs typeface="Consolas" charset="0"/>
                <a:sym typeface="Consolas"/>
              </a:rPr>
              <a:t>) </a:t>
            </a:r>
            <a:r>
              <a:rPr lang="en" sz="2100" dirty="0">
                <a:solidFill>
                  <a:schemeClr val="accent1"/>
                </a:solidFill>
                <a:latin typeface="Consolas" charset="0"/>
                <a:ea typeface="Consolas" charset="0"/>
                <a:cs typeface="Consolas" charset="0"/>
                <a:sym typeface="Shadows Into Light"/>
              </a:rPr>
              <a:t>≈</a:t>
            </a:r>
            <a:r>
              <a:rPr lang="en" sz="2100" dirty="0">
                <a:solidFill>
                  <a:schemeClr val="accent1"/>
                </a:solidFill>
                <a:latin typeface="Consolas" charset="0"/>
                <a:ea typeface="Consolas" charset="0"/>
                <a:cs typeface="Consolas" charset="0"/>
                <a:sym typeface="Consolas"/>
              </a:rPr>
              <a:t> -1</a:t>
            </a:r>
            <a:r>
              <a:rPr lang="en" sz="2000" dirty="0">
                <a:solidFill>
                  <a:schemeClr val="accent1"/>
                </a:solidFill>
                <a:latin typeface="Consolas" charset="0"/>
                <a:ea typeface="Consolas" charset="0"/>
                <a:cs typeface="Consolas" charset="0"/>
                <a:sym typeface="Shadows Into Light"/>
              </a:rPr>
              <a:t> </a:t>
            </a:r>
            <a:r>
              <a:rPr lang="en" sz="2600" dirty="0">
                <a:sym typeface="Shadows Into Light"/>
              </a:rPr>
              <a:t>⇒ High correlation with </a:t>
            </a:r>
            <a:r>
              <a:rPr lang="en" sz="2600" dirty="0" smtClean="0">
                <a:sym typeface="Shadows Into Light"/>
              </a:rPr>
              <a:t>successful</a:t>
            </a:r>
            <a:r>
              <a:rPr lang="en-US" sz="2600" dirty="0" smtClean="0">
                <a:sym typeface="Shadows Into Light"/>
              </a:rPr>
              <a:t/>
            </a:r>
            <a:br>
              <a:rPr lang="en-US" sz="2600" dirty="0" smtClean="0">
                <a:sym typeface="Shadows Into Light"/>
              </a:rPr>
            </a:br>
            <a:r>
              <a:rPr lang="en-US" sz="2600" dirty="0" smtClean="0">
                <a:sym typeface="Shadows Into Light"/>
              </a:rPr>
              <a:t>                                      </a:t>
            </a:r>
            <a:r>
              <a:rPr lang="en" sz="2600" dirty="0" smtClean="0">
                <a:sym typeface="Shadows Into Light"/>
              </a:rPr>
              <a:t> runs</a:t>
            </a:r>
            <a:endParaRPr lang="en" sz="2600" dirty="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Shape 530"/>
          <p:cNvSpPr txBox="1"/>
          <p:nvPr/>
        </p:nvSpPr>
        <p:spPr>
          <a:xfrm>
            <a:off x="4011473" y="4354050"/>
            <a:ext cx="4200542" cy="704458"/>
          </a:xfrm>
          <a:prstGeom prst="rect">
            <a:avLst/>
          </a:prstGeom>
          <a:noFill/>
          <a:ln>
            <a:noFill/>
          </a:ln>
        </p:spPr>
        <p:txBody>
          <a:bodyPr lIns="91425" tIns="91425" rIns="91425" bIns="91425" anchor="t" anchorCtr="0">
            <a:noAutofit/>
          </a:bodyPr>
          <a:lstStyle/>
          <a:p>
            <a:r>
              <a:rPr lang="en" sz="2300" b="1">
                <a:solidFill>
                  <a:schemeClr val="accent1"/>
                </a:solidFill>
                <a:latin typeface="Consolas"/>
                <a:ea typeface="Consolas"/>
                <a:cs typeface="Consolas"/>
                <a:sym typeface="Consolas"/>
              </a:rPr>
              <a:t>Failure(x == 0)  = 1.00</a:t>
            </a:r>
          </a:p>
        </p:txBody>
      </p:sp>
      <p:sp>
        <p:nvSpPr>
          <p:cNvPr id="531" name="Shape 531"/>
          <p:cNvSpPr txBox="1"/>
          <p:nvPr/>
        </p:nvSpPr>
        <p:spPr>
          <a:xfrm>
            <a:off x="3956538" y="3724050"/>
            <a:ext cx="4647385" cy="704458"/>
          </a:xfrm>
          <a:prstGeom prst="rect">
            <a:avLst/>
          </a:prstGeom>
          <a:noFill/>
          <a:ln>
            <a:noFill/>
          </a:ln>
        </p:spPr>
        <p:txBody>
          <a:bodyPr lIns="91425" tIns="91425" rIns="91425" bIns="91425" anchor="t" anchorCtr="0">
            <a:noAutofit/>
          </a:bodyPr>
          <a:lstStyle/>
          <a:p>
            <a:r>
              <a:rPr lang="en" sz="2300" b="1">
                <a:solidFill>
                  <a:schemeClr val="accent1"/>
                </a:solidFill>
                <a:latin typeface="Consolas"/>
                <a:ea typeface="Consolas"/>
                <a:cs typeface="Consolas"/>
                <a:sym typeface="Consolas"/>
              </a:rPr>
              <a:t>Increase(f == NULL) = 0.67</a:t>
            </a:r>
          </a:p>
        </p:txBody>
      </p:sp>
      <p:sp>
        <p:nvSpPr>
          <p:cNvPr id="532" name="Shape 532"/>
          <p:cNvSpPr/>
          <p:nvPr/>
        </p:nvSpPr>
        <p:spPr>
          <a:xfrm>
            <a:off x="914401" y="2004850"/>
            <a:ext cx="2785499" cy="34707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lnSpc>
                <a:spcPct val="115000"/>
              </a:lnSpc>
              <a:spcBef>
                <a:spcPts val="590"/>
              </a:spcBef>
            </a:pPr>
            <a:r>
              <a:rPr lang="en" sz="2000">
                <a:solidFill>
                  <a:schemeClr val="tx1"/>
                </a:solidFill>
                <a:latin typeface="Consolas"/>
                <a:ea typeface="Consolas"/>
                <a:cs typeface="Consolas"/>
                <a:sym typeface="Consolas"/>
              </a:rPr>
              <a:t>if (f == NULL) {</a:t>
            </a:r>
          </a:p>
          <a:p>
            <a:pPr>
              <a:lnSpc>
                <a:spcPct val="115000"/>
              </a:lnSpc>
              <a:spcBef>
                <a:spcPts val="590"/>
              </a:spcBef>
            </a:pPr>
            <a:r>
              <a:rPr lang="en" sz="2000">
                <a:solidFill>
                  <a:schemeClr val="tx1"/>
                </a:solidFill>
                <a:latin typeface="Consolas"/>
                <a:ea typeface="Consolas"/>
                <a:cs typeface="Consolas"/>
                <a:sym typeface="Consolas"/>
              </a:rPr>
              <a:t>    x = foo();</a:t>
            </a:r>
          </a:p>
          <a:p>
            <a:pPr>
              <a:lnSpc>
                <a:spcPct val="115000"/>
              </a:lnSpc>
              <a:spcBef>
                <a:spcPts val="590"/>
              </a:spcBef>
            </a:pPr>
            <a:r>
              <a:rPr lang="en" sz="2000">
                <a:solidFill>
                  <a:schemeClr val="tx1"/>
                </a:solidFill>
                <a:latin typeface="Consolas"/>
                <a:ea typeface="Consolas"/>
                <a:cs typeface="Consolas"/>
                <a:sym typeface="Consolas"/>
              </a:rPr>
              <a:t>    *f;</a:t>
            </a:r>
          </a:p>
          <a:p>
            <a:pPr>
              <a:lnSpc>
                <a:spcPct val="115000"/>
              </a:lnSpc>
              <a:spcBef>
                <a:spcPts val="590"/>
              </a:spcBef>
            </a:pPr>
            <a:r>
              <a:rPr lang="en" sz="2000">
                <a:solidFill>
                  <a:schemeClr val="tx1"/>
                </a:solidFill>
                <a:latin typeface="Consolas"/>
                <a:ea typeface="Consolas"/>
                <a:cs typeface="Consolas"/>
                <a:sym typeface="Consolas"/>
              </a:rPr>
              <a:t>}</a:t>
            </a:r>
          </a:p>
          <a:p>
            <a:pPr>
              <a:lnSpc>
                <a:spcPct val="115000"/>
              </a:lnSpc>
              <a:spcBef>
                <a:spcPts val="590"/>
              </a:spcBef>
            </a:pPr>
            <a:endParaRPr sz="2000">
              <a:solidFill>
                <a:schemeClr val="tx1"/>
              </a:solidFill>
              <a:latin typeface="Consolas"/>
              <a:ea typeface="Consolas"/>
              <a:cs typeface="Consolas"/>
              <a:sym typeface="Consolas"/>
            </a:endParaRPr>
          </a:p>
          <a:p>
            <a:pPr>
              <a:lnSpc>
                <a:spcPct val="115000"/>
              </a:lnSpc>
              <a:spcBef>
                <a:spcPts val="590"/>
              </a:spcBef>
            </a:pPr>
            <a:r>
              <a:rPr lang="en" sz="2000">
                <a:solidFill>
                  <a:schemeClr val="tx1"/>
                </a:solidFill>
                <a:latin typeface="Consolas"/>
                <a:ea typeface="Consolas"/>
                <a:cs typeface="Consolas"/>
                <a:sym typeface="Consolas"/>
              </a:rPr>
              <a:t>int foo() {</a:t>
            </a:r>
          </a:p>
          <a:p>
            <a:pPr>
              <a:lnSpc>
                <a:spcPct val="115000"/>
              </a:lnSpc>
              <a:spcBef>
                <a:spcPts val="590"/>
              </a:spcBef>
            </a:pPr>
            <a:r>
              <a:rPr lang="en" sz="2000">
                <a:solidFill>
                  <a:schemeClr val="tx1"/>
                </a:solidFill>
                <a:latin typeface="Consolas"/>
                <a:ea typeface="Consolas"/>
                <a:cs typeface="Consolas"/>
                <a:sym typeface="Consolas"/>
              </a:rPr>
              <a:t>	return 0;</a:t>
            </a:r>
          </a:p>
          <a:p>
            <a:pPr>
              <a:lnSpc>
                <a:spcPct val="115000"/>
              </a:lnSpc>
              <a:spcBef>
                <a:spcPts val="590"/>
              </a:spcBef>
            </a:pPr>
            <a:r>
              <a:rPr lang="en" sz="2000">
                <a:solidFill>
                  <a:schemeClr val="tx1"/>
                </a:solidFill>
                <a:latin typeface="Consolas"/>
                <a:ea typeface="Consolas"/>
                <a:cs typeface="Consolas"/>
                <a:sym typeface="Consolas"/>
              </a:rPr>
              <a:t>}</a:t>
            </a:r>
          </a:p>
        </p:txBody>
      </p:sp>
      <p:sp>
        <p:nvSpPr>
          <p:cNvPr id="533" name="Shape 533"/>
          <p:cNvSpPr txBox="1"/>
          <p:nvPr/>
        </p:nvSpPr>
        <p:spPr>
          <a:xfrm>
            <a:off x="4011473" y="4735050"/>
            <a:ext cx="4200542" cy="704458"/>
          </a:xfrm>
          <a:prstGeom prst="rect">
            <a:avLst/>
          </a:prstGeom>
          <a:noFill/>
          <a:ln>
            <a:noFill/>
          </a:ln>
        </p:spPr>
        <p:txBody>
          <a:bodyPr lIns="91425" tIns="91425" rIns="91425" bIns="91425" anchor="t" anchorCtr="0">
            <a:noAutofit/>
          </a:bodyPr>
          <a:lstStyle/>
          <a:p>
            <a:r>
              <a:rPr lang="en" sz="2300" b="1" dirty="0">
                <a:solidFill>
                  <a:schemeClr val="accent1"/>
                </a:solidFill>
                <a:latin typeface="Consolas"/>
                <a:ea typeface="Consolas"/>
                <a:cs typeface="Consolas"/>
                <a:sym typeface="Consolas"/>
              </a:rPr>
              <a:t>Context(x == 0)  = 1.00</a:t>
            </a:r>
          </a:p>
        </p:txBody>
      </p:sp>
      <p:sp>
        <p:nvSpPr>
          <p:cNvPr id="534" name="Shape 534"/>
          <p:cNvSpPr txBox="1"/>
          <p:nvPr/>
        </p:nvSpPr>
        <p:spPr>
          <a:xfrm>
            <a:off x="3956538" y="2962050"/>
            <a:ext cx="4647385" cy="704458"/>
          </a:xfrm>
          <a:prstGeom prst="rect">
            <a:avLst/>
          </a:prstGeom>
          <a:noFill/>
          <a:ln>
            <a:noFill/>
          </a:ln>
        </p:spPr>
        <p:txBody>
          <a:bodyPr lIns="91425" tIns="91425" rIns="91425" bIns="91425" anchor="t" anchorCtr="0">
            <a:noAutofit/>
          </a:bodyPr>
          <a:lstStyle/>
          <a:p>
            <a:r>
              <a:rPr lang="en" sz="2300" b="1">
                <a:solidFill>
                  <a:schemeClr val="accent1"/>
                </a:solidFill>
                <a:latin typeface="Consolas"/>
                <a:ea typeface="Consolas"/>
                <a:cs typeface="Consolas"/>
                <a:sym typeface="Consolas"/>
              </a:rPr>
              <a:t>Failure(f == NULL)  = 1.00</a:t>
            </a:r>
          </a:p>
        </p:txBody>
      </p:sp>
      <p:sp>
        <p:nvSpPr>
          <p:cNvPr id="535" name="Shape 535"/>
          <p:cNvSpPr txBox="1"/>
          <p:nvPr/>
        </p:nvSpPr>
        <p:spPr>
          <a:xfrm>
            <a:off x="4011473" y="5116050"/>
            <a:ext cx="4200542" cy="704458"/>
          </a:xfrm>
          <a:prstGeom prst="rect">
            <a:avLst/>
          </a:prstGeom>
          <a:noFill/>
          <a:ln>
            <a:noFill/>
          </a:ln>
        </p:spPr>
        <p:txBody>
          <a:bodyPr lIns="91425" tIns="91425" rIns="91425" bIns="91425" anchor="t" anchorCtr="0">
            <a:noAutofit/>
          </a:bodyPr>
          <a:lstStyle/>
          <a:p>
            <a:r>
              <a:rPr lang="en" sz="2300" b="1">
                <a:solidFill>
                  <a:schemeClr val="accent1"/>
                </a:solidFill>
                <a:latin typeface="Consolas"/>
                <a:ea typeface="Consolas"/>
                <a:cs typeface="Consolas"/>
                <a:sym typeface="Consolas"/>
              </a:rPr>
              <a:t>Increase(x == 0) = 0.00</a:t>
            </a:r>
          </a:p>
        </p:txBody>
      </p:sp>
      <p:sp>
        <p:nvSpPr>
          <p:cNvPr id="536" name="Shape 536"/>
          <p:cNvSpPr txBox="1"/>
          <p:nvPr/>
        </p:nvSpPr>
        <p:spPr>
          <a:xfrm>
            <a:off x="3956538" y="3343050"/>
            <a:ext cx="4647385" cy="704458"/>
          </a:xfrm>
          <a:prstGeom prst="rect">
            <a:avLst/>
          </a:prstGeom>
          <a:noFill/>
          <a:ln>
            <a:noFill/>
          </a:ln>
        </p:spPr>
        <p:txBody>
          <a:bodyPr lIns="91425" tIns="91425" rIns="91425" bIns="91425" anchor="t" anchorCtr="0">
            <a:noAutofit/>
          </a:bodyPr>
          <a:lstStyle/>
          <a:p>
            <a:r>
              <a:rPr lang="en" sz="2300" b="1" dirty="0">
                <a:solidFill>
                  <a:schemeClr val="accent1"/>
                </a:solidFill>
                <a:latin typeface="Consolas"/>
                <a:ea typeface="Consolas"/>
                <a:cs typeface="Consolas"/>
                <a:sym typeface="Consolas"/>
              </a:rPr>
              <a:t>Context(f == NULL)  = 0.33</a:t>
            </a:r>
          </a:p>
        </p:txBody>
      </p:sp>
      <p:sp>
        <p:nvSpPr>
          <p:cNvPr id="537" name="Shape 537"/>
          <p:cNvSpPr txBox="1"/>
          <p:nvPr/>
        </p:nvSpPr>
        <p:spPr>
          <a:xfrm>
            <a:off x="4149970" y="1975400"/>
            <a:ext cx="4374830" cy="857400"/>
          </a:xfrm>
          <a:prstGeom prst="rect">
            <a:avLst/>
          </a:prstGeom>
          <a:noFill/>
          <a:ln>
            <a:noFill/>
          </a:ln>
        </p:spPr>
        <p:txBody>
          <a:bodyPr lIns="91425" tIns="91425" rIns="91425" bIns="91425" anchor="t" anchorCtr="0">
            <a:noAutofit/>
          </a:bodyPr>
          <a:lstStyle/>
          <a:p>
            <a:r>
              <a:rPr lang="en" sz="2400" dirty="0">
                <a:solidFill>
                  <a:schemeClr val="tx1"/>
                </a:solidFill>
                <a:latin typeface="+mn-lt"/>
              </a:rPr>
              <a:t>1 failing run:</a:t>
            </a:r>
            <a:r>
              <a:rPr lang="en" sz="2400" dirty="0">
                <a:solidFill>
                  <a:schemeClr val="tx1"/>
                </a:solidFill>
              </a:rPr>
              <a:t>           </a:t>
            </a:r>
            <a:r>
              <a:rPr lang="en" sz="2300" b="1" dirty="0">
                <a:solidFill>
                  <a:schemeClr val="accent1"/>
                </a:solidFill>
                <a:latin typeface="Consolas"/>
                <a:ea typeface="Consolas"/>
                <a:cs typeface="Consolas"/>
                <a:sym typeface="Consolas"/>
              </a:rPr>
              <a:t>f == NULL</a:t>
            </a:r>
          </a:p>
          <a:p>
            <a:r>
              <a:rPr lang="en" sz="2400" dirty="0">
                <a:solidFill>
                  <a:schemeClr val="tx1"/>
                </a:solidFill>
                <a:latin typeface="+mn-lt"/>
              </a:rPr>
              <a:t>2 successful runs</a:t>
            </a:r>
            <a:r>
              <a:rPr lang="en" sz="2400" dirty="0" smtClean="0">
                <a:solidFill>
                  <a:schemeClr val="tx1"/>
                </a:solidFill>
                <a:latin typeface="+mn-lt"/>
              </a:rPr>
              <a:t>:</a:t>
            </a:r>
            <a:r>
              <a:rPr lang="en-US" sz="2400" dirty="0" smtClean="0">
                <a:solidFill>
                  <a:schemeClr val="tx1"/>
                </a:solidFill>
                <a:latin typeface="+mn-lt"/>
              </a:rPr>
              <a:t>  </a:t>
            </a:r>
            <a:r>
              <a:rPr lang="en" sz="2400" dirty="0" smtClean="0">
                <a:solidFill>
                  <a:schemeClr val="tx1"/>
                </a:solidFill>
              </a:rPr>
              <a:t>  </a:t>
            </a:r>
            <a:r>
              <a:rPr lang="en" sz="2300" b="1" dirty="0">
                <a:solidFill>
                  <a:schemeClr val="accent1"/>
                </a:solidFill>
                <a:latin typeface="Consolas"/>
                <a:ea typeface="Consolas"/>
                <a:cs typeface="Consolas"/>
                <a:sym typeface="Consolas"/>
              </a:rPr>
              <a:t>f != NULL</a:t>
            </a:r>
          </a:p>
        </p:txBody>
      </p:sp>
      <p:sp>
        <p:nvSpPr>
          <p:cNvPr id="2" name="Title 1"/>
          <p:cNvSpPr>
            <a:spLocks noGrp="1"/>
          </p:cNvSpPr>
          <p:nvPr>
            <p:ph type="title"/>
          </p:nvPr>
        </p:nvSpPr>
        <p:spPr/>
        <p:txBody>
          <a:bodyPr/>
          <a:lstStyle/>
          <a:p>
            <a:r>
              <a:rPr lang="en" dirty="0">
                <a:sym typeface="Shadows Into Light"/>
              </a:rPr>
              <a:t>Increase() Works</a:t>
            </a:r>
            <a:endParaRPr lang="en-US" dirty="0"/>
          </a:p>
        </p:txBody>
      </p:sp>
    </p:spTree>
    <p:extLst>
      <p:ext uri="{BB962C8B-B14F-4D97-AF65-F5344CB8AC3E}">
        <p14:creationId xmlns:p14="http://schemas.microsoft.com/office/powerpoint/2010/main" val="182040352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 grpId="0"/>
      <p:bldP spid="531" grpId="0"/>
      <p:bldP spid="532" grpId="0" animBg="1"/>
      <p:bldP spid="533" grpId="0"/>
      <p:bldP spid="534" grpId="0"/>
      <p:bldP spid="535" grpId="0"/>
      <p:bldP spid="536" grpId="0"/>
      <p:bldP spid="5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Computing Increase()</a:t>
            </a:r>
          </a:p>
        </p:txBody>
      </p:sp>
      <p:graphicFrame>
        <p:nvGraphicFramePr>
          <p:cNvPr id="544" name="Shape 544"/>
          <p:cNvGraphicFramePr/>
          <p:nvPr>
            <p:extLst>
              <p:ext uri="{D42A27DB-BD31-4B8C-83A1-F6EECF244321}">
                <p14:modId xmlns:p14="http://schemas.microsoft.com/office/powerpoint/2010/main" val="1492703286"/>
              </p:ext>
            </p:extLst>
          </p:nvPr>
        </p:nvGraphicFramePr>
        <p:xfrm>
          <a:off x="193028" y="2004852"/>
          <a:ext cx="8704787" cy="3913954"/>
        </p:xfrm>
        <a:graphic>
          <a:graphicData uri="http://schemas.openxmlformats.org/drawingml/2006/table">
            <a:tbl>
              <a:tblPr>
                <a:noFill/>
                <a:tableStyleId>{28530F71-5F33-471B-A2A7-AC14B4181A7B}</a:tableStyleId>
              </a:tblPr>
              <a:tblGrid>
                <a:gridCol w="2075387"/>
                <a:gridCol w="1178170"/>
                <a:gridCol w="1230923"/>
                <a:gridCol w="1354015"/>
                <a:gridCol w="1389185"/>
                <a:gridCol w="1477107"/>
              </a:tblGrid>
              <a:tr h="643342">
                <a:tc>
                  <a:txBody>
                    <a:bodyPr/>
                    <a:lstStyle/>
                    <a:p>
                      <a:pPr lvl="0" rtl="0">
                        <a:spcBef>
                          <a:spcPts val="0"/>
                        </a:spcBef>
                        <a:buNone/>
                      </a:pPr>
                      <a:endParaRPr sz="2200" dirty="0"/>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“bba”</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“bbb”</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Failure</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Context</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Increase</a:t>
                      </a:r>
                    </a:p>
                  </a:txBody>
                  <a:tcPr marL="112834" marR="112834" marT="112834" marB="112834"/>
                </a:tc>
              </a:tr>
              <a:tr h="573582">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12834" marR="112834" marT="112834" marB="112834"/>
                </a:tc>
                <a:tc>
                  <a:txBody>
                    <a:bodyPr/>
                    <a:lstStyle/>
                    <a:p>
                      <a:pPr lvl="0" algn="ctr" rtl="0">
                        <a:spcBef>
                          <a:spcPts val="0"/>
                        </a:spcBef>
                        <a:buClr>
                          <a:schemeClr val="dk1"/>
                        </a:buClr>
                        <a:buSzPct val="61111"/>
                        <a:buFont typeface="Arial"/>
                        <a:buNone/>
                      </a:pPr>
                      <a:r>
                        <a:rPr lang="en" sz="2200" b="1">
                          <a:solidFill>
                            <a:srgbClr val="38761D"/>
                          </a:solidFill>
                        </a:rPr>
                        <a:t>*</a:t>
                      </a:r>
                    </a:p>
                  </a:txBody>
                  <a:tcPr marL="112834" marR="112834" marT="112834" marB="112834"/>
                </a:tc>
                <a:tc>
                  <a:txBody>
                    <a:bodyPr/>
                    <a:lstStyle/>
                    <a:p>
                      <a:pPr lvl="0" algn="ctr" rtl="0">
                        <a:spcBef>
                          <a:spcPts val="0"/>
                        </a:spcBef>
                        <a:buNone/>
                      </a:pPr>
                      <a:r>
                        <a:rPr lang="en" sz="2200">
                          <a:solidFill>
                            <a:srgbClr val="38761D"/>
                          </a:solidFill>
                        </a:rPr>
                        <a:t>0</a:t>
                      </a:r>
                    </a:p>
                  </a:txBody>
                  <a:tcPr marL="112834" marR="112834" marT="112834" marB="112834"/>
                </a:tc>
                <a:tc>
                  <a:txBody>
                    <a:bodyPr/>
                    <a:lstStyle/>
                    <a:p>
                      <a:pPr lvl="0" rtl="0">
                        <a:spcBef>
                          <a:spcPts val="0"/>
                        </a:spcBef>
                        <a:buNone/>
                      </a:pPr>
                      <a:endParaRPr sz="2200" dirty="0"/>
                    </a:p>
                  </a:txBody>
                  <a:tcPr marL="112834" marR="112834" marT="112834" marB="112834"/>
                </a:tc>
                <a:tc>
                  <a:txBody>
                    <a:bodyPr/>
                    <a:lstStyle/>
                    <a:p>
                      <a:pPr lvl="0" rtl="0">
                        <a:spcBef>
                          <a:spcPts val="0"/>
                        </a:spcBef>
                        <a:buNone/>
                      </a:pPr>
                      <a:endParaRPr sz="2200"/>
                    </a:p>
                  </a:txBody>
                  <a:tcPr marL="112834" marR="112834" marT="112834" marB="112834"/>
                </a:tc>
                <a:tc>
                  <a:txBody>
                    <a:bodyPr/>
                    <a:lstStyle/>
                    <a:p>
                      <a:pPr lvl="0" rtl="0">
                        <a:spcBef>
                          <a:spcPts val="0"/>
                        </a:spcBef>
                        <a:buNone/>
                      </a:pPr>
                      <a:endParaRPr sz="2200"/>
                    </a:p>
                  </a:txBody>
                  <a:tcPr marL="112834" marR="112834" marT="112834" marB="112834"/>
                </a:tc>
              </a:tr>
              <a:tr h="564226">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12834" marR="112834" marT="112834" marB="112834"/>
                </a:tc>
                <a:tc>
                  <a:txBody>
                    <a:bodyPr/>
                    <a:lstStyle/>
                    <a:p>
                      <a:pPr lvl="0" algn="ctr" rtl="0">
                        <a:spcBef>
                          <a:spcPts val="0"/>
                        </a:spcBef>
                        <a:buClr>
                          <a:schemeClr val="dk1"/>
                        </a:buClr>
                        <a:buSzPct val="61111"/>
                        <a:buFont typeface="Arial"/>
                        <a:buNone/>
                      </a:pPr>
                      <a:r>
                        <a:rPr lang="en" sz="2200" b="1">
                          <a:solidFill>
                            <a:srgbClr val="38761D"/>
                          </a:solidFill>
                        </a:rPr>
                        <a:t>*</a:t>
                      </a:r>
                    </a:p>
                  </a:txBody>
                  <a:tcPr marL="112834" marR="112834" marT="112834" marB="112834"/>
                </a:tc>
                <a:tc>
                  <a:txBody>
                    <a:bodyPr/>
                    <a:lstStyle/>
                    <a:p>
                      <a:pPr lvl="0" algn="ctr" rtl="0">
                        <a:spcBef>
                          <a:spcPts val="0"/>
                        </a:spcBef>
                        <a:buNone/>
                      </a:pPr>
                      <a:r>
                        <a:rPr lang="en" sz="2200">
                          <a:solidFill>
                            <a:srgbClr val="38761D"/>
                          </a:solidFill>
                        </a:rPr>
                        <a:t>1</a:t>
                      </a:r>
                    </a:p>
                  </a:txBody>
                  <a:tcPr marL="112834" marR="112834" marT="112834" marB="112834"/>
                </a:tc>
                <a:tc>
                  <a:txBody>
                    <a:bodyPr/>
                    <a:lstStyle/>
                    <a:p>
                      <a:pPr lvl="0" algn="ctr" rtl="0">
                        <a:spcBef>
                          <a:spcPts val="0"/>
                        </a:spcBef>
                        <a:buNone/>
                      </a:pPr>
                      <a:r>
                        <a:rPr lang="en" sz="220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0.0</a:t>
                      </a:r>
                    </a:p>
                  </a:txBody>
                  <a:tcPr marL="112834" marR="112834" marT="112834" marB="112834"/>
                </a:tc>
              </a:tr>
              <a:tr h="564226">
                <a:tc>
                  <a:txBody>
                    <a:bodyPr/>
                    <a:lstStyle/>
                    <a:p>
                      <a:pPr lvl="0" algn="ctr" rtl="0">
                        <a:spcBef>
                          <a:spcPts val="0"/>
                        </a:spcBef>
                        <a:buNone/>
                      </a:pPr>
                      <a:r>
                        <a:rPr lang="en" sz="2200">
                          <a:latin typeface="Consolas"/>
                          <a:ea typeface="Consolas"/>
                          <a:cs typeface="Consolas"/>
                          <a:sym typeface="Consolas"/>
                        </a:rPr>
                        <a:t>i &lt; 3</a:t>
                      </a:r>
                    </a:p>
                  </a:txBody>
                  <a:tcPr marL="112834" marR="112834" marT="112834" marB="112834"/>
                </a:tc>
                <a:tc>
                  <a:txBody>
                    <a:bodyPr/>
                    <a:lstStyle/>
                    <a:p>
                      <a:pPr lvl="0" algn="ctr" rtl="0">
                        <a:spcBef>
                          <a:spcPts val="0"/>
                        </a:spcBef>
                        <a:buNone/>
                      </a:pPr>
                      <a:r>
                        <a:rPr lang="en" sz="2200">
                          <a:solidFill>
                            <a:srgbClr val="38761D"/>
                          </a:solidFill>
                        </a:rPr>
                        <a:t>1</a:t>
                      </a:r>
                    </a:p>
                  </a:txBody>
                  <a:tcPr marL="112834" marR="112834" marT="112834" marB="112834"/>
                </a:tc>
                <a:tc>
                  <a:txBody>
                    <a:bodyPr/>
                    <a:lstStyle/>
                    <a:p>
                      <a:pPr lvl="0" algn="ctr" rtl="0">
                        <a:spcBef>
                          <a:spcPts val="0"/>
                        </a:spcBef>
                        <a:buNone/>
                      </a:pPr>
                      <a:r>
                        <a:rPr lang="en" sz="2200" b="1">
                          <a:solidFill>
                            <a:srgbClr val="38761D"/>
                          </a:solidFill>
                        </a:rPr>
                        <a:t>*</a:t>
                      </a:r>
                    </a:p>
                  </a:txBody>
                  <a:tcPr marL="112834" marR="112834" marT="112834" marB="112834"/>
                </a:tc>
                <a:tc>
                  <a:txBody>
                    <a:bodyPr/>
                    <a:lstStyle/>
                    <a:p>
                      <a:pPr lvl="0" rtl="0">
                        <a:spcBef>
                          <a:spcPts val="0"/>
                        </a:spcBef>
                        <a:buNone/>
                      </a:pPr>
                      <a:endParaRPr sz="2200"/>
                    </a:p>
                  </a:txBody>
                  <a:tcPr marL="112834" marR="112834" marT="112834" marB="112834"/>
                </a:tc>
                <a:tc>
                  <a:txBody>
                    <a:bodyPr/>
                    <a:lstStyle/>
                    <a:p>
                      <a:pPr lvl="0" rtl="0">
                        <a:spcBef>
                          <a:spcPts val="0"/>
                        </a:spcBef>
                        <a:buNone/>
                      </a:pPr>
                      <a:endParaRPr sz="2200"/>
                    </a:p>
                  </a:txBody>
                  <a:tcPr marL="112834" marR="112834" marT="112834" marB="112834"/>
                </a:tc>
                <a:tc>
                  <a:txBody>
                    <a:bodyPr/>
                    <a:lstStyle/>
                    <a:p>
                      <a:pPr lvl="0" rtl="0">
                        <a:spcBef>
                          <a:spcPts val="0"/>
                        </a:spcBef>
                        <a:buNone/>
                      </a:pPr>
                      <a:endParaRPr sz="2200"/>
                    </a:p>
                  </a:txBody>
                  <a:tcPr marL="112834" marR="112834" marT="112834" marB="112834"/>
                </a:tc>
              </a:tr>
              <a:tr h="564226">
                <a:tc>
                  <a:txBody>
                    <a:bodyPr/>
                    <a:lstStyle/>
                    <a:p>
                      <a:pPr lvl="0" algn="ctr" rtl="0">
                        <a:spcBef>
                          <a:spcPts val="0"/>
                        </a:spcBef>
                        <a:buNone/>
                      </a:pPr>
                      <a:r>
                        <a:rPr lang="en" sz="2200">
                          <a:latin typeface="Consolas"/>
                          <a:ea typeface="Consolas"/>
                          <a:cs typeface="Consolas"/>
                          <a:sym typeface="Consolas"/>
                        </a:rPr>
                        <a:t>i &gt;= 3</a:t>
                      </a:r>
                    </a:p>
                  </a:txBody>
                  <a:tcPr marL="112834" marR="112834" marT="112834" marB="112834"/>
                </a:tc>
                <a:tc>
                  <a:txBody>
                    <a:bodyPr/>
                    <a:lstStyle/>
                    <a:p>
                      <a:pPr lvl="0" algn="ctr" rtl="0">
                        <a:spcBef>
                          <a:spcPts val="0"/>
                        </a:spcBef>
                        <a:buNone/>
                      </a:pPr>
                      <a:r>
                        <a:rPr lang="en" sz="2200">
                          <a:solidFill>
                            <a:srgbClr val="38761D"/>
                          </a:solidFill>
                        </a:rPr>
                        <a:t>0</a:t>
                      </a:r>
                    </a:p>
                  </a:txBody>
                  <a:tcPr marL="112834" marR="112834" marT="112834" marB="112834"/>
                </a:tc>
                <a:tc>
                  <a:txBody>
                    <a:bodyPr/>
                    <a:lstStyle/>
                    <a:p>
                      <a:pPr lvl="0" algn="ctr" rtl="0">
                        <a:spcBef>
                          <a:spcPts val="0"/>
                        </a:spcBef>
                        <a:buNone/>
                      </a:pPr>
                      <a:r>
                        <a:rPr lang="en" sz="2200" b="1">
                          <a:solidFill>
                            <a:srgbClr val="38761D"/>
                          </a:solidFill>
                        </a:rPr>
                        <a:t>*</a:t>
                      </a:r>
                    </a:p>
                  </a:txBody>
                  <a:tcPr marL="112834" marR="112834" marT="112834" marB="112834"/>
                </a:tc>
                <a:tc>
                  <a:txBody>
                    <a:bodyPr/>
                    <a:lstStyle/>
                    <a:p>
                      <a:pPr lvl="0" rtl="0">
                        <a:spcBef>
                          <a:spcPts val="0"/>
                        </a:spcBef>
                        <a:buNone/>
                      </a:pPr>
                      <a:endParaRPr sz="2200"/>
                    </a:p>
                  </a:txBody>
                  <a:tcPr marL="112834" marR="112834" marT="112834" marB="112834"/>
                </a:tc>
                <a:tc>
                  <a:txBody>
                    <a:bodyPr/>
                    <a:lstStyle/>
                    <a:p>
                      <a:pPr lvl="0" rtl="0">
                        <a:spcBef>
                          <a:spcPts val="0"/>
                        </a:spcBef>
                        <a:buNone/>
                      </a:pPr>
                      <a:endParaRPr sz="2200"/>
                    </a:p>
                  </a:txBody>
                  <a:tcPr marL="112834" marR="112834" marT="112834" marB="112834"/>
                </a:tc>
                <a:tc>
                  <a:txBody>
                    <a:bodyPr/>
                    <a:lstStyle/>
                    <a:p>
                      <a:pPr lvl="0" rtl="0">
                        <a:spcBef>
                          <a:spcPts val="0"/>
                        </a:spcBef>
                        <a:buNone/>
                      </a:pPr>
                      <a:endParaRPr sz="2200"/>
                    </a:p>
                  </a:txBody>
                  <a:tcPr marL="112834" marR="112834" marT="112834" marB="112834"/>
                </a:tc>
              </a:tr>
              <a:tr h="1004352">
                <a:tc>
                  <a:txBody>
                    <a:bodyPr/>
                    <a:lstStyle/>
                    <a:p>
                      <a:pPr lvl="0" algn="ctr" rtl="0">
                        <a:lnSpc>
                          <a:spcPct val="115000"/>
                        </a:lnSpc>
                        <a:spcBef>
                          <a:spcPts val="590"/>
                        </a:spcBef>
                        <a:buClr>
                          <a:schemeClr val="dk1"/>
                        </a:buClr>
                        <a:buSzPct val="61111"/>
                        <a:buFont typeface="Arial"/>
                        <a:buNone/>
                      </a:pPr>
                      <a:r>
                        <a:rPr lang="en" sz="2200" b="0" i="0" dirty="0">
                          <a:solidFill>
                            <a:schemeClr val="dk1"/>
                          </a:solidFill>
                          <a:latin typeface="Calibri Regular" charset="0"/>
                          <a:ea typeface="Calibri Regular" charset="0"/>
                          <a:cs typeface="Calibri Regular" charset="0"/>
                          <a:sym typeface="Shadows Into Light"/>
                        </a:rPr>
                        <a:t>Outcome label (S/F)</a:t>
                      </a:r>
                    </a:p>
                  </a:txBody>
                  <a:tcPr marL="112834" marR="112834" marT="112834" marB="112834"/>
                </a:tc>
                <a:tc>
                  <a:txBody>
                    <a:bodyPr/>
                    <a:lstStyle/>
                    <a:p>
                      <a:pPr lvl="0" algn="ctr" rtl="0">
                        <a:spcBef>
                          <a:spcPts val="0"/>
                        </a:spcBef>
                        <a:buNone/>
                      </a:pPr>
                      <a:r>
                        <a:rPr lang="en" sz="2200" b="1">
                          <a:solidFill>
                            <a:srgbClr val="38761D"/>
                          </a:solidFill>
                        </a:rPr>
                        <a:t>F</a:t>
                      </a:r>
                    </a:p>
                  </a:txBody>
                  <a:tcPr marL="112834" marR="112834" marT="112834" marB="112834"/>
                </a:tc>
                <a:tc>
                  <a:txBody>
                    <a:bodyPr/>
                    <a:lstStyle/>
                    <a:p>
                      <a:pPr lvl="0" algn="ctr" rtl="0">
                        <a:spcBef>
                          <a:spcPts val="0"/>
                        </a:spcBef>
                        <a:buNone/>
                      </a:pPr>
                      <a:r>
                        <a:rPr lang="en" sz="2200" b="1">
                          <a:solidFill>
                            <a:srgbClr val="38761D"/>
                          </a:solidFill>
                        </a:rPr>
                        <a:t>S</a:t>
                      </a:r>
                    </a:p>
                  </a:txBody>
                  <a:tcPr marL="112834" marR="112834" marT="112834" marB="112834"/>
                </a:tc>
                <a:tc gridSpan="3">
                  <a:txBody>
                    <a:bodyPr/>
                    <a:lstStyle/>
                    <a:p>
                      <a:pPr lvl="0" rtl="0">
                        <a:spcBef>
                          <a:spcPts val="0"/>
                        </a:spcBef>
                        <a:buNone/>
                      </a:pPr>
                      <a:endParaRPr sz="2200" dirty="0"/>
                    </a:p>
                  </a:txBody>
                  <a:tcPr marL="112834" marR="112834" marT="112834" marB="112834"/>
                </a:tc>
                <a:tc hMerge="1">
                  <a:txBody>
                    <a:bodyPr/>
                    <a:lstStyle/>
                    <a:p>
                      <a:endParaRPr lang="en-US"/>
                    </a:p>
                  </a:txBody>
                  <a:tcPr/>
                </a:tc>
                <a:tc hMerge="1">
                  <a:txBody>
                    <a:bodyPr/>
                    <a:lstStyle/>
                    <a:p>
                      <a:endParaRPr lang="en-US"/>
                    </a:p>
                  </a:txBody>
                  <a:tcPr/>
                </a:tc>
              </a:tr>
            </a:tbl>
          </a:graphicData>
        </a:graphic>
      </p:graphicFrame>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QUIZ: Computing Increase()</a:t>
            </a:r>
          </a:p>
        </p:txBody>
      </p:sp>
      <p:graphicFrame>
        <p:nvGraphicFramePr>
          <p:cNvPr id="544" name="Shape 544"/>
          <p:cNvGraphicFramePr/>
          <p:nvPr>
            <p:extLst>
              <p:ext uri="{D42A27DB-BD31-4B8C-83A1-F6EECF244321}">
                <p14:modId xmlns:p14="http://schemas.microsoft.com/office/powerpoint/2010/main" val="875683786"/>
              </p:ext>
            </p:extLst>
          </p:nvPr>
        </p:nvGraphicFramePr>
        <p:xfrm>
          <a:off x="193028" y="2004852"/>
          <a:ext cx="8704787" cy="3913954"/>
        </p:xfrm>
        <a:graphic>
          <a:graphicData uri="http://schemas.openxmlformats.org/drawingml/2006/table">
            <a:tbl>
              <a:tblPr>
                <a:noFill/>
                <a:tableStyleId>{28530F71-5F33-471B-A2A7-AC14B4181A7B}</a:tableStyleId>
              </a:tblPr>
              <a:tblGrid>
                <a:gridCol w="2075387"/>
                <a:gridCol w="1178170"/>
                <a:gridCol w="1230923"/>
                <a:gridCol w="1354015"/>
                <a:gridCol w="1389185"/>
                <a:gridCol w="1477107"/>
              </a:tblGrid>
              <a:tr h="643342">
                <a:tc>
                  <a:txBody>
                    <a:bodyPr/>
                    <a:lstStyle/>
                    <a:p>
                      <a:pPr lvl="0" rtl="0">
                        <a:spcBef>
                          <a:spcPts val="0"/>
                        </a:spcBef>
                        <a:buNone/>
                      </a:pPr>
                      <a:endParaRPr sz="2200" dirty="0"/>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“bba”</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“bbb”</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Failure</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Context</a:t>
                      </a:r>
                    </a:p>
                  </a:txBody>
                  <a:tcPr marL="112834" marR="112834" marT="112834" marB="112834"/>
                </a:tc>
                <a:tc>
                  <a:txBody>
                    <a:bodyPr/>
                    <a:lstStyle/>
                    <a:p>
                      <a:pPr lvl="0" algn="ctr" rtl="0">
                        <a:spcBef>
                          <a:spcPts val="0"/>
                        </a:spcBef>
                        <a:buNone/>
                      </a:pPr>
                      <a:r>
                        <a:rPr lang="en" sz="2200">
                          <a:latin typeface="Consolas"/>
                          <a:ea typeface="Consolas"/>
                          <a:cs typeface="Consolas"/>
                          <a:sym typeface="Consolas"/>
                        </a:rPr>
                        <a:t>Increase</a:t>
                      </a:r>
                    </a:p>
                  </a:txBody>
                  <a:tcPr marL="112834" marR="112834" marT="112834" marB="112834"/>
                </a:tc>
              </a:tr>
              <a:tr h="573582">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12834" marR="112834" marT="112834" marB="112834"/>
                </a:tc>
                <a:tc>
                  <a:txBody>
                    <a:bodyPr/>
                    <a:lstStyle/>
                    <a:p>
                      <a:pPr lvl="0" algn="ctr" rtl="0">
                        <a:spcBef>
                          <a:spcPts val="0"/>
                        </a:spcBef>
                        <a:buClr>
                          <a:schemeClr val="dk1"/>
                        </a:buClr>
                        <a:buSzPct val="61111"/>
                        <a:buFont typeface="Arial"/>
                        <a:buNone/>
                      </a:pPr>
                      <a:r>
                        <a:rPr lang="en" sz="2200" b="1">
                          <a:solidFill>
                            <a:srgbClr val="38761D"/>
                          </a:solidFill>
                        </a:rPr>
                        <a:t>*</a:t>
                      </a:r>
                    </a:p>
                  </a:txBody>
                  <a:tcPr marL="112834" marR="112834" marT="112834" marB="112834"/>
                </a:tc>
                <a:tc>
                  <a:txBody>
                    <a:bodyPr/>
                    <a:lstStyle/>
                    <a:p>
                      <a:pPr lvl="0" algn="ctr" rtl="0">
                        <a:spcBef>
                          <a:spcPts val="0"/>
                        </a:spcBef>
                        <a:buNone/>
                      </a:pPr>
                      <a:r>
                        <a:rPr lang="en" sz="2200" dirty="0">
                          <a:solidFill>
                            <a:srgbClr val="38761D"/>
                          </a:solidFill>
                        </a:rPr>
                        <a:t>0</a:t>
                      </a:r>
                    </a:p>
                  </a:txBody>
                  <a:tcPr marL="112834" marR="112834" marT="112834" marB="112834"/>
                </a:tc>
                <a:tc>
                  <a:txBody>
                    <a:bodyPr/>
                    <a:lstStyle/>
                    <a:p>
                      <a:pPr lvl="0" algn="ctr" rtl="0">
                        <a:spcBef>
                          <a:spcPts val="0"/>
                        </a:spcBef>
                        <a:buNone/>
                      </a:pPr>
                      <a:r>
                        <a:rPr lang="en" sz="2200" dirty="0">
                          <a:solidFill>
                            <a:srgbClr val="38761D"/>
                          </a:solidFill>
                        </a:rPr>
                        <a:t>1.0</a:t>
                      </a:r>
                    </a:p>
                  </a:txBody>
                  <a:tcPr marL="112834" marR="112834" marT="112834" marB="112834"/>
                </a:tc>
                <a:tc>
                  <a:txBody>
                    <a:bodyPr/>
                    <a:lstStyle/>
                    <a:p>
                      <a:pPr lvl="0" algn="ctr" rtl="0">
                        <a:spcBef>
                          <a:spcPts val="0"/>
                        </a:spcBef>
                        <a:buNone/>
                      </a:pPr>
                      <a:r>
                        <a:rPr lang="en" sz="220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0.5</a:t>
                      </a:r>
                    </a:p>
                  </a:txBody>
                  <a:tcPr marL="112834" marR="112834" marT="112834" marB="112834"/>
                </a:tc>
              </a:tr>
              <a:tr h="564226">
                <a:tc>
                  <a:txBody>
                    <a:bodyPr/>
                    <a:lstStyle/>
                    <a:p>
                      <a:pPr lvl="0" algn="ctr" rtl="0">
                        <a:spcBef>
                          <a:spcPts val="0"/>
                        </a:spcBef>
                        <a:buNone/>
                      </a:pPr>
                      <a:r>
                        <a:rPr lang="en" sz="2200" dirty="0">
                          <a:solidFill>
                            <a:schemeClr val="dk1"/>
                          </a:solidFill>
                          <a:latin typeface="Consolas"/>
                          <a:ea typeface="Consolas"/>
                          <a:cs typeface="Consolas"/>
                          <a:sym typeface="Consolas"/>
                        </a:rPr>
                        <a:t>c != ‘a’</a:t>
                      </a:r>
                    </a:p>
                  </a:txBody>
                  <a:tcPr marL="112834" marR="112834" marT="112834" marB="112834"/>
                </a:tc>
                <a:tc>
                  <a:txBody>
                    <a:bodyPr/>
                    <a:lstStyle/>
                    <a:p>
                      <a:pPr lvl="0" algn="ctr" rtl="0">
                        <a:spcBef>
                          <a:spcPts val="0"/>
                        </a:spcBef>
                        <a:buClr>
                          <a:schemeClr val="dk1"/>
                        </a:buClr>
                        <a:buSzPct val="61111"/>
                        <a:buFont typeface="Arial"/>
                        <a:buNone/>
                      </a:pPr>
                      <a:r>
                        <a:rPr lang="en" sz="2200" b="1">
                          <a:solidFill>
                            <a:srgbClr val="38761D"/>
                          </a:solidFill>
                        </a:rPr>
                        <a:t>*</a:t>
                      </a:r>
                    </a:p>
                  </a:txBody>
                  <a:tcPr marL="112834" marR="112834" marT="112834" marB="112834"/>
                </a:tc>
                <a:tc>
                  <a:txBody>
                    <a:bodyPr/>
                    <a:lstStyle/>
                    <a:p>
                      <a:pPr lvl="0" algn="ctr" rtl="0">
                        <a:spcBef>
                          <a:spcPts val="0"/>
                        </a:spcBef>
                        <a:buNone/>
                      </a:pPr>
                      <a:r>
                        <a:rPr lang="en" sz="2200">
                          <a:solidFill>
                            <a:srgbClr val="38761D"/>
                          </a:solidFill>
                        </a:rPr>
                        <a:t>1</a:t>
                      </a:r>
                    </a:p>
                  </a:txBody>
                  <a:tcPr marL="112834" marR="112834" marT="112834" marB="112834"/>
                </a:tc>
                <a:tc>
                  <a:txBody>
                    <a:bodyPr/>
                    <a:lstStyle/>
                    <a:p>
                      <a:pPr lvl="0" algn="ctr" rtl="0">
                        <a:spcBef>
                          <a:spcPts val="0"/>
                        </a:spcBef>
                        <a:buNone/>
                      </a:pPr>
                      <a:r>
                        <a:rPr lang="en" sz="2200" dirty="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0.0</a:t>
                      </a:r>
                    </a:p>
                  </a:txBody>
                  <a:tcPr marL="112834" marR="112834" marT="112834" marB="112834"/>
                </a:tc>
              </a:tr>
              <a:tr h="564226">
                <a:tc>
                  <a:txBody>
                    <a:bodyPr/>
                    <a:lstStyle/>
                    <a:p>
                      <a:pPr lvl="0" algn="ctr" rtl="0">
                        <a:spcBef>
                          <a:spcPts val="0"/>
                        </a:spcBef>
                        <a:buNone/>
                      </a:pPr>
                      <a:r>
                        <a:rPr lang="en" sz="2200">
                          <a:latin typeface="Consolas"/>
                          <a:ea typeface="Consolas"/>
                          <a:cs typeface="Consolas"/>
                          <a:sym typeface="Consolas"/>
                        </a:rPr>
                        <a:t>i &lt; 3</a:t>
                      </a:r>
                    </a:p>
                  </a:txBody>
                  <a:tcPr marL="112834" marR="112834" marT="112834" marB="112834"/>
                </a:tc>
                <a:tc>
                  <a:txBody>
                    <a:bodyPr/>
                    <a:lstStyle/>
                    <a:p>
                      <a:pPr lvl="0" algn="ctr" rtl="0">
                        <a:spcBef>
                          <a:spcPts val="0"/>
                        </a:spcBef>
                        <a:buNone/>
                      </a:pPr>
                      <a:r>
                        <a:rPr lang="en" sz="2200">
                          <a:solidFill>
                            <a:srgbClr val="38761D"/>
                          </a:solidFill>
                        </a:rPr>
                        <a:t>1</a:t>
                      </a:r>
                    </a:p>
                  </a:txBody>
                  <a:tcPr marL="112834" marR="112834" marT="112834" marB="112834"/>
                </a:tc>
                <a:tc>
                  <a:txBody>
                    <a:bodyPr/>
                    <a:lstStyle/>
                    <a:p>
                      <a:pPr lvl="0" algn="ctr" rtl="0">
                        <a:spcBef>
                          <a:spcPts val="0"/>
                        </a:spcBef>
                        <a:buNone/>
                      </a:pPr>
                      <a:r>
                        <a:rPr lang="en" sz="2200" b="1">
                          <a:solidFill>
                            <a:srgbClr val="38761D"/>
                          </a:solidFill>
                        </a:rPr>
                        <a:t>*</a:t>
                      </a:r>
                    </a:p>
                  </a:txBody>
                  <a:tcPr marL="112834" marR="112834" marT="112834" marB="112834"/>
                </a:tc>
                <a:tc>
                  <a:txBody>
                    <a:bodyPr/>
                    <a:lstStyle/>
                    <a:p>
                      <a:pPr lvl="0" algn="ctr" rtl="0">
                        <a:spcBef>
                          <a:spcPts val="0"/>
                        </a:spcBef>
                        <a:buNone/>
                      </a:pPr>
                      <a:r>
                        <a:rPr lang="en" sz="2200" dirty="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0.5</a:t>
                      </a:r>
                    </a:p>
                  </a:txBody>
                  <a:tcPr marL="112834" marR="112834" marT="112834" marB="112834"/>
                </a:tc>
                <a:tc>
                  <a:txBody>
                    <a:bodyPr/>
                    <a:lstStyle/>
                    <a:p>
                      <a:pPr lvl="0" algn="ctr" rtl="0">
                        <a:spcBef>
                          <a:spcPts val="0"/>
                        </a:spcBef>
                        <a:buNone/>
                      </a:pPr>
                      <a:r>
                        <a:rPr lang="en" sz="2200">
                          <a:solidFill>
                            <a:srgbClr val="38761D"/>
                          </a:solidFill>
                        </a:rPr>
                        <a:t>0.0</a:t>
                      </a:r>
                    </a:p>
                  </a:txBody>
                  <a:tcPr marL="112834" marR="112834" marT="112834" marB="112834"/>
                </a:tc>
              </a:tr>
              <a:tr h="564226">
                <a:tc>
                  <a:txBody>
                    <a:bodyPr/>
                    <a:lstStyle/>
                    <a:p>
                      <a:pPr lvl="0" algn="ctr" rtl="0">
                        <a:spcBef>
                          <a:spcPts val="0"/>
                        </a:spcBef>
                        <a:buNone/>
                      </a:pPr>
                      <a:r>
                        <a:rPr lang="en" sz="2200">
                          <a:latin typeface="Consolas"/>
                          <a:ea typeface="Consolas"/>
                          <a:cs typeface="Consolas"/>
                          <a:sym typeface="Consolas"/>
                        </a:rPr>
                        <a:t>i &gt;= 3</a:t>
                      </a:r>
                    </a:p>
                  </a:txBody>
                  <a:tcPr marL="112834" marR="112834" marT="112834" marB="112834"/>
                </a:tc>
                <a:tc>
                  <a:txBody>
                    <a:bodyPr/>
                    <a:lstStyle/>
                    <a:p>
                      <a:pPr lvl="0" algn="ctr" rtl="0">
                        <a:spcBef>
                          <a:spcPts val="0"/>
                        </a:spcBef>
                        <a:buNone/>
                      </a:pPr>
                      <a:r>
                        <a:rPr lang="en" sz="2200">
                          <a:solidFill>
                            <a:srgbClr val="38761D"/>
                          </a:solidFill>
                        </a:rPr>
                        <a:t>0</a:t>
                      </a:r>
                    </a:p>
                  </a:txBody>
                  <a:tcPr marL="112834" marR="112834" marT="112834" marB="112834"/>
                </a:tc>
                <a:tc>
                  <a:txBody>
                    <a:bodyPr/>
                    <a:lstStyle/>
                    <a:p>
                      <a:pPr lvl="0" algn="ctr" rtl="0">
                        <a:spcBef>
                          <a:spcPts val="0"/>
                        </a:spcBef>
                        <a:buNone/>
                      </a:pPr>
                      <a:r>
                        <a:rPr lang="en" sz="2200" b="1">
                          <a:solidFill>
                            <a:srgbClr val="38761D"/>
                          </a:solidFill>
                        </a:rPr>
                        <a:t>*</a:t>
                      </a:r>
                    </a:p>
                  </a:txBody>
                  <a:tcPr marL="112834" marR="112834" marT="112834" marB="112834"/>
                </a:tc>
                <a:tc>
                  <a:txBody>
                    <a:bodyPr/>
                    <a:lstStyle/>
                    <a:p>
                      <a:pPr lvl="0" algn="ctr" rtl="0">
                        <a:spcBef>
                          <a:spcPts val="0"/>
                        </a:spcBef>
                        <a:buNone/>
                      </a:pPr>
                      <a:r>
                        <a:rPr lang="en" sz="2200" dirty="0">
                          <a:solidFill>
                            <a:srgbClr val="38761D"/>
                          </a:solidFill>
                        </a:rPr>
                        <a:t>0.0</a:t>
                      </a:r>
                    </a:p>
                  </a:txBody>
                  <a:tcPr marL="112834" marR="112834" marT="112834" marB="112834"/>
                </a:tc>
                <a:tc>
                  <a:txBody>
                    <a:bodyPr/>
                    <a:lstStyle/>
                    <a:p>
                      <a:pPr lvl="0" algn="ctr" rtl="0">
                        <a:spcBef>
                          <a:spcPts val="0"/>
                        </a:spcBef>
                        <a:buNone/>
                      </a:pPr>
                      <a:r>
                        <a:rPr lang="en" sz="2200" dirty="0">
                          <a:solidFill>
                            <a:srgbClr val="38761D"/>
                          </a:solidFill>
                        </a:rPr>
                        <a:t>0.5</a:t>
                      </a:r>
                    </a:p>
                  </a:txBody>
                  <a:tcPr marL="112834" marR="112834" marT="112834" marB="112834"/>
                </a:tc>
                <a:tc>
                  <a:txBody>
                    <a:bodyPr/>
                    <a:lstStyle/>
                    <a:p>
                      <a:pPr lvl="0" algn="ctr" rtl="0">
                        <a:spcBef>
                          <a:spcPts val="0"/>
                        </a:spcBef>
                        <a:buNone/>
                      </a:pPr>
                      <a:r>
                        <a:rPr lang="en" sz="2200" dirty="0">
                          <a:solidFill>
                            <a:srgbClr val="38761D"/>
                          </a:solidFill>
                        </a:rPr>
                        <a:t>-0.5</a:t>
                      </a:r>
                    </a:p>
                  </a:txBody>
                  <a:tcPr marL="112834" marR="112834" marT="112834" marB="112834"/>
                </a:tc>
              </a:tr>
              <a:tr h="1004352">
                <a:tc>
                  <a:txBody>
                    <a:bodyPr/>
                    <a:lstStyle/>
                    <a:p>
                      <a:pPr lvl="0" algn="ctr" rtl="0">
                        <a:lnSpc>
                          <a:spcPct val="115000"/>
                        </a:lnSpc>
                        <a:spcBef>
                          <a:spcPts val="590"/>
                        </a:spcBef>
                        <a:buClr>
                          <a:schemeClr val="dk1"/>
                        </a:buClr>
                        <a:buSzPct val="61111"/>
                        <a:buFont typeface="Arial"/>
                        <a:buNone/>
                      </a:pPr>
                      <a:r>
                        <a:rPr lang="en" sz="2200" b="0" i="0" dirty="0">
                          <a:solidFill>
                            <a:schemeClr val="dk1"/>
                          </a:solidFill>
                          <a:latin typeface="Calibri Regular" charset="0"/>
                          <a:ea typeface="Calibri Regular" charset="0"/>
                          <a:cs typeface="Calibri Regular" charset="0"/>
                          <a:sym typeface="Shadows Into Light"/>
                        </a:rPr>
                        <a:t>Outcome label (S/F)</a:t>
                      </a:r>
                    </a:p>
                  </a:txBody>
                  <a:tcPr marL="112834" marR="112834" marT="112834" marB="112834"/>
                </a:tc>
                <a:tc>
                  <a:txBody>
                    <a:bodyPr/>
                    <a:lstStyle/>
                    <a:p>
                      <a:pPr lvl="0" algn="ctr" rtl="0">
                        <a:spcBef>
                          <a:spcPts val="0"/>
                        </a:spcBef>
                        <a:buNone/>
                      </a:pPr>
                      <a:r>
                        <a:rPr lang="en" sz="2200" b="1">
                          <a:solidFill>
                            <a:srgbClr val="38761D"/>
                          </a:solidFill>
                        </a:rPr>
                        <a:t>F</a:t>
                      </a:r>
                    </a:p>
                  </a:txBody>
                  <a:tcPr marL="112834" marR="112834" marT="112834" marB="112834"/>
                </a:tc>
                <a:tc>
                  <a:txBody>
                    <a:bodyPr/>
                    <a:lstStyle/>
                    <a:p>
                      <a:pPr lvl="0" algn="ctr" rtl="0">
                        <a:spcBef>
                          <a:spcPts val="0"/>
                        </a:spcBef>
                        <a:buNone/>
                      </a:pPr>
                      <a:r>
                        <a:rPr lang="en" sz="2200" b="1">
                          <a:solidFill>
                            <a:srgbClr val="38761D"/>
                          </a:solidFill>
                        </a:rPr>
                        <a:t>S</a:t>
                      </a:r>
                    </a:p>
                  </a:txBody>
                  <a:tcPr marL="112834" marR="112834" marT="112834" marB="112834"/>
                </a:tc>
                <a:tc gridSpan="3">
                  <a:txBody>
                    <a:bodyPr/>
                    <a:lstStyle/>
                    <a:p>
                      <a:pPr lvl="0" rtl="0">
                        <a:spcBef>
                          <a:spcPts val="0"/>
                        </a:spcBef>
                        <a:buNone/>
                      </a:pPr>
                      <a:endParaRPr sz="2200" dirty="0"/>
                    </a:p>
                  </a:txBody>
                  <a:tcPr marL="112834" marR="112834" marT="112834" marB="112834"/>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927504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Isolating the Bug</a:t>
            </a:r>
          </a:p>
        </p:txBody>
      </p:sp>
      <p:graphicFrame>
        <p:nvGraphicFramePr>
          <p:cNvPr id="558" name="Shape 558"/>
          <p:cNvGraphicFramePr/>
          <p:nvPr>
            <p:extLst>
              <p:ext uri="{D42A27DB-BD31-4B8C-83A1-F6EECF244321}">
                <p14:modId xmlns:p14="http://schemas.microsoft.com/office/powerpoint/2010/main" val="1892637818"/>
              </p:ext>
            </p:extLst>
          </p:nvPr>
        </p:nvGraphicFramePr>
        <p:xfrm>
          <a:off x="457200" y="2526819"/>
          <a:ext cx="3534508" cy="2741937"/>
        </p:xfrm>
        <a:graphic>
          <a:graphicData uri="http://schemas.openxmlformats.org/drawingml/2006/table">
            <a:tbl>
              <a:tblPr>
                <a:noFill/>
                <a:tableStyleId>{28530F71-5F33-471B-A2A7-AC14B4181A7B}</a:tableStyleId>
              </a:tblPr>
              <a:tblGrid>
                <a:gridCol w="2039815"/>
                <a:gridCol w="1494693"/>
              </a:tblGrid>
              <a:tr h="582921">
                <a:tc>
                  <a:txBody>
                    <a:bodyPr/>
                    <a:lstStyle/>
                    <a:p>
                      <a:pPr lvl="0" rtl="0">
                        <a:spcBef>
                          <a:spcPts val="0"/>
                        </a:spcBef>
                        <a:buNone/>
                      </a:pPr>
                      <a:endParaRPr sz="2200" dirty="0"/>
                    </a:p>
                  </a:txBody>
                  <a:tcPr marL="102237" marR="102237" marT="102237" marB="102237"/>
                </a:tc>
                <a:tc>
                  <a:txBody>
                    <a:bodyPr/>
                    <a:lstStyle/>
                    <a:p>
                      <a:pPr lvl="0" algn="ctr" rtl="0">
                        <a:spcBef>
                          <a:spcPts val="0"/>
                        </a:spcBef>
                        <a:buNone/>
                      </a:pPr>
                      <a:r>
                        <a:rPr lang="en" sz="2200">
                          <a:latin typeface="Consolas"/>
                          <a:ea typeface="Consolas"/>
                          <a:cs typeface="Consolas"/>
                          <a:sym typeface="Consolas"/>
                        </a:rPr>
                        <a:t>Increase</a:t>
                      </a:r>
                    </a:p>
                  </a:txBody>
                  <a:tcPr marL="102237" marR="102237" marT="102237" marB="102237"/>
                </a:tc>
              </a:tr>
              <a:tr h="519711">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02237" marR="102237" marT="102237" marB="102237"/>
                </a:tc>
                <a:tc>
                  <a:txBody>
                    <a:bodyPr/>
                    <a:lstStyle/>
                    <a:p>
                      <a:pPr lvl="0" algn="ctr" rtl="0">
                        <a:spcBef>
                          <a:spcPts val="0"/>
                        </a:spcBef>
                        <a:buNone/>
                      </a:pPr>
                      <a:r>
                        <a:rPr lang="en" sz="2200">
                          <a:solidFill>
                            <a:srgbClr val="38761D"/>
                          </a:solidFill>
                        </a:rPr>
                        <a:t>0.5</a:t>
                      </a:r>
                    </a:p>
                  </a:txBody>
                  <a:tcPr marL="102237" marR="102237" marT="102237" marB="102237"/>
                </a:tc>
              </a:tr>
              <a:tr h="477150">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02237" marR="102237" marT="102237" marB="102237"/>
                </a:tc>
                <a:tc>
                  <a:txBody>
                    <a:bodyPr/>
                    <a:lstStyle/>
                    <a:p>
                      <a:pPr lvl="0" algn="ctr" rtl="0">
                        <a:spcBef>
                          <a:spcPts val="0"/>
                        </a:spcBef>
                        <a:buNone/>
                      </a:pPr>
                      <a:r>
                        <a:rPr lang="en" sz="2200">
                          <a:solidFill>
                            <a:srgbClr val="38761D"/>
                          </a:solidFill>
                        </a:rPr>
                        <a:t>0.0</a:t>
                      </a:r>
                    </a:p>
                  </a:txBody>
                  <a:tcPr marL="102237" marR="102237" marT="102237" marB="102237"/>
                </a:tc>
              </a:tr>
              <a:tr h="488120">
                <a:tc>
                  <a:txBody>
                    <a:bodyPr/>
                    <a:lstStyle/>
                    <a:p>
                      <a:pPr lvl="0" algn="ctr" rtl="0">
                        <a:spcBef>
                          <a:spcPts val="0"/>
                        </a:spcBef>
                        <a:buNone/>
                      </a:pPr>
                      <a:r>
                        <a:rPr lang="en" sz="2200" dirty="0" err="1">
                          <a:latin typeface="Consolas"/>
                          <a:ea typeface="Consolas"/>
                          <a:cs typeface="Consolas"/>
                          <a:sym typeface="Consolas"/>
                        </a:rPr>
                        <a:t>i</a:t>
                      </a:r>
                      <a:r>
                        <a:rPr lang="en" sz="2200" dirty="0">
                          <a:latin typeface="Consolas"/>
                          <a:ea typeface="Consolas"/>
                          <a:cs typeface="Consolas"/>
                          <a:sym typeface="Consolas"/>
                        </a:rPr>
                        <a:t> &lt; 3</a:t>
                      </a:r>
                    </a:p>
                  </a:txBody>
                  <a:tcPr marL="102237" marR="102237" marT="102237" marB="102237"/>
                </a:tc>
                <a:tc>
                  <a:txBody>
                    <a:bodyPr/>
                    <a:lstStyle/>
                    <a:p>
                      <a:pPr lvl="0" algn="ctr" rtl="0">
                        <a:spcBef>
                          <a:spcPts val="0"/>
                        </a:spcBef>
                        <a:buNone/>
                      </a:pPr>
                      <a:r>
                        <a:rPr lang="en" sz="2200">
                          <a:solidFill>
                            <a:srgbClr val="38761D"/>
                          </a:solidFill>
                        </a:rPr>
                        <a:t>0.0</a:t>
                      </a:r>
                    </a:p>
                  </a:txBody>
                  <a:tcPr marL="102237" marR="102237" marT="102237" marB="102237"/>
                </a:tc>
              </a:tr>
              <a:tr h="477150">
                <a:tc>
                  <a:txBody>
                    <a:bodyPr/>
                    <a:lstStyle/>
                    <a:p>
                      <a:pPr lvl="0" algn="ctr" rtl="0">
                        <a:spcBef>
                          <a:spcPts val="0"/>
                        </a:spcBef>
                        <a:buNone/>
                      </a:pPr>
                      <a:r>
                        <a:rPr lang="en" sz="2200">
                          <a:latin typeface="Consolas"/>
                          <a:ea typeface="Consolas"/>
                          <a:cs typeface="Consolas"/>
                          <a:sym typeface="Consolas"/>
                        </a:rPr>
                        <a:t>i &gt;= 3</a:t>
                      </a:r>
                    </a:p>
                  </a:txBody>
                  <a:tcPr marL="102237" marR="102237" marT="102237" marB="102237"/>
                </a:tc>
                <a:tc>
                  <a:txBody>
                    <a:bodyPr/>
                    <a:lstStyle/>
                    <a:p>
                      <a:pPr lvl="0" algn="ctr" rtl="0">
                        <a:spcBef>
                          <a:spcPts val="0"/>
                        </a:spcBef>
                        <a:buNone/>
                      </a:pPr>
                      <a:r>
                        <a:rPr lang="en" sz="2200" dirty="0">
                          <a:solidFill>
                            <a:srgbClr val="38761D"/>
                          </a:solidFill>
                        </a:rPr>
                        <a:t>-0.5</a:t>
                      </a:r>
                    </a:p>
                  </a:txBody>
                  <a:tcPr marL="102237" marR="102237" marT="102237" marB="102237"/>
                </a:tc>
              </a:tr>
            </a:tbl>
          </a:graphicData>
        </a:graphic>
      </p:graphicFrame>
      <p:sp>
        <p:nvSpPr>
          <p:cNvPr id="559" name="Shape 559"/>
          <p:cNvSpPr txBox="1"/>
          <p:nvPr/>
        </p:nvSpPr>
        <p:spPr>
          <a:xfrm>
            <a:off x="4389121" y="1884052"/>
            <a:ext cx="4297680" cy="3833996"/>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buClr>
                <a:srgbClr val="000000"/>
              </a:buClr>
              <a:buSzPct val="25000"/>
            </a:pPr>
            <a:r>
              <a:rPr lang="en" sz="2000" dirty="0">
                <a:latin typeface="Consolas"/>
                <a:ea typeface="Consolas"/>
                <a:cs typeface="Consolas"/>
                <a:sym typeface="Consolas"/>
              </a:rPr>
              <a:t>void main() {</a:t>
            </a:r>
          </a:p>
          <a:p>
            <a:pPr>
              <a:buClr>
                <a:srgbClr val="000000"/>
              </a:buClr>
              <a:buSzPct val="25000"/>
            </a:pPr>
            <a:r>
              <a:rPr lang="en" sz="2000" dirty="0">
                <a:latin typeface="Consolas"/>
                <a:ea typeface="Consolas"/>
                <a:cs typeface="Consolas"/>
                <a:sym typeface="Consolas"/>
              </a:rPr>
              <a:t>  </a:t>
            </a:r>
            <a:r>
              <a:rPr lang="en" sz="2000" dirty="0" err="1">
                <a:latin typeface="Consolas"/>
                <a:ea typeface="Consolas"/>
                <a:cs typeface="Consolas"/>
                <a:sym typeface="Consolas"/>
              </a:rPr>
              <a:t>int</a:t>
            </a:r>
            <a:r>
              <a:rPr lang="en" sz="2000" dirty="0">
                <a:latin typeface="Consolas"/>
                <a:ea typeface="Consolas"/>
                <a:cs typeface="Consolas"/>
                <a:sym typeface="Consolas"/>
              </a:rPr>
              <a:t> z;</a:t>
            </a:r>
          </a:p>
          <a:p>
            <a:pPr>
              <a:buClr>
                <a:srgbClr val="000000"/>
              </a:buClr>
              <a:buSzPct val="25000"/>
            </a:pPr>
            <a:r>
              <a:rPr lang="en" sz="2000" dirty="0">
                <a:latin typeface="Consolas"/>
                <a:ea typeface="Consolas"/>
                <a:cs typeface="Consolas"/>
                <a:sym typeface="Consolas"/>
              </a:rPr>
              <a:t>  for (</a:t>
            </a:r>
            <a:r>
              <a:rPr lang="en" sz="2000" dirty="0" err="1">
                <a:latin typeface="Consolas"/>
                <a:ea typeface="Consolas"/>
                <a:cs typeface="Consolas"/>
                <a:sym typeface="Consolas"/>
              </a:rPr>
              <a:t>int</a:t>
            </a:r>
            <a:r>
              <a:rPr lang="en" sz="2000" dirty="0">
                <a:latin typeface="Consolas"/>
                <a:ea typeface="Consolas"/>
                <a:cs typeface="Consolas"/>
                <a:sym typeface="Consolas"/>
              </a:rPr>
              <a:t> </a:t>
            </a:r>
            <a:r>
              <a:rPr lang="en" sz="2000" dirty="0" err="1">
                <a:latin typeface="Consolas"/>
                <a:ea typeface="Consolas"/>
                <a:cs typeface="Consolas"/>
                <a:sym typeface="Consolas"/>
              </a:rPr>
              <a:t>i</a:t>
            </a:r>
            <a:r>
              <a:rPr lang="en" sz="2000" dirty="0">
                <a:latin typeface="Consolas"/>
                <a:ea typeface="Consolas"/>
                <a:cs typeface="Consolas"/>
                <a:sym typeface="Consolas"/>
              </a:rPr>
              <a:t> = 0; </a:t>
            </a:r>
            <a:r>
              <a:rPr lang="en" sz="2000" dirty="0" err="1">
                <a:latin typeface="Consolas"/>
                <a:ea typeface="Consolas"/>
                <a:cs typeface="Consolas"/>
                <a:sym typeface="Consolas"/>
              </a:rPr>
              <a:t>i</a:t>
            </a:r>
            <a:r>
              <a:rPr lang="en" sz="2000" dirty="0">
                <a:latin typeface="Consolas"/>
                <a:ea typeface="Consolas"/>
                <a:cs typeface="Consolas"/>
                <a:sym typeface="Consolas"/>
              </a:rPr>
              <a:t> &lt; </a:t>
            </a:r>
            <a:r>
              <a:rPr lang="en" sz="2000" dirty="0" smtClean="0">
                <a:latin typeface="Consolas"/>
                <a:ea typeface="Consolas"/>
                <a:cs typeface="Consolas"/>
                <a:sym typeface="Consolas"/>
              </a:rPr>
              <a:t>3;</a:t>
            </a:r>
            <a:r>
              <a:rPr lang="en-US" sz="2000" dirty="0" smtClean="0">
                <a:latin typeface="Consolas"/>
                <a:ea typeface="Consolas"/>
                <a:cs typeface="Consolas"/>
                <a:sym typeface="Consolas"/>
              </a:rPr>
              <a:t> </a:t>
            </a:r>
            <a:r>
              <a:rPr lang="en" sz="2000" dirty="0" err="1" smtClean="0">
                <a:latin typeface="Consolas"/>
                <a:ea typeface="Consolas"/>
                <a:cs typeface="Consolas"/>
                <a:sym typeface="Consolas"/>
              </a:rPr>
              <a:t>i</a:t>
            </a:r>
            <a:r>
              <a:rPr lang="en" sz="2000" dirty="0">
                <a:latin typeface="Consolas"/>
                <a:ea typeface="Consolas"/>
                <a:cs typeface="Consolas"/>
                <a:sym typeface="Consolas"/>
              </a:rPr>
              <a:t>++) {</a:t>
            </a:r>
            <a:br>
              <a:rPr lang="en" sz="2000" dirty="0">
                <a:latin typeface="Consolas"/>
                <a:ea typeface="Consolas"/>
                <a:cs typeface="Consolas"/>
                <a:sym typeface="Consolas"/>
              </a:rPr>
            </a:br>
            <a:r>
              <a:rPr lang="en" sz="2000" dirty="0">
                <a:latin typeface="Consolas"/>
                <a:ea typeface="Consolas"/>
                <a:cs typeface="Consolas"/>
                <a:sym typeface="Consolas"/>
              </a:rPr>
              <a:t>     char c = </a:t>
            </a:r>
            <a:r>
              <a:rPr lang="en" sz="2000" dirty="0" err="1">
                <a:latin typeface="Consolas"/>
                <a:ea typeface="Consolas"/>
                <a:cs typeface="Consolas"/>
                <a:sym typeface="Consolas"/>
              </a:rPr>
              <a:t>getc</a:t>
            </a:r>
            <a:r>
              <a:rPr lang="en" sz="2000" dirty="0">
                <a:latin typeface="Consolas"/>
                <a:ea typeface="Consolas"/>
                <a:cs typeface="Consolas"/>
                <a:sym typeface="Consolas"/>
              </a:rPr>
              <a:t>();</a:t>
            </a:r>
          </a:p>
          <a:p>
            <a:pPr>
              <a:buClr>
                <a:srgbClr val="000000"/>
              </a:buClr>
              <a:buSzPct val="25000"/>
            </a:pPr>
            <a:r>
              <a:rPr lang="en" sz="2000" dirty="0">
                <a:latin typeface="Consolas"/>
                <a:ea typeface="Consolas"/>
                <a:cs typeface="Consolas"/>
                <a:sym typeface="Consolas"/>
              </a:rPr>
              <a:t>     if (c == ‘a’)</a:t>
            </a:r>
          </a:p>
          <a:p>
            <a:pPr>
              <a:buClr>
                <a:srgbClr val="000000"/>
              </a:buClr>
              <a:buSzPct val="25000"/>
            </a:pPr>
            <a:r>
              <a:rPr lang="en" sz="2000" dirty="0">
                <a:latin typeface="Consolas"/>
                <a:ea typeface="Consolas"/>
                <a:cs typeface="Consolas"/>
                <a:sym typeface="Consolas"/>
              </a:rPr>
              <a:t>        z = 0;</a:t>
            </a:r>
          </a:p>
          <a:p>
            <a:pPr>
              <a:buClr>
                <a:srgbClr val="000000"/>
              </a:buClr>
              <a:buSzPct val="25000"/>
            </a:pPr>
            <a:r>
              <a:rPr lang="en" sz="2000" dirty="0">
                <a:latin typeface="Consolas"/>
                <a:ea typeface="Consolas"/>
                <a:cs typeface="Consolas"/>
                <a:sym typeface="Consolas"/>
              </a:rPr>
              <a:t>     else</a:t>
            </a:r>
            <a:br>
              <a:rPr lang="en" sz="2000" dirty="0">
                <a:latin typeface="Consolas"/>
                <a:ea typeface="Consolas"/>
                <a:cs typeface="Consolas"/>
                <a:sym typeface="Consolas"/>
              </a:rPr>
            </a:br>
            <a:r>
              <a:rPr lang="en" sz="2000" dirty="0">
                <a:latin typeface="Consolas"/>
                <a:ea typeface="Consolas"/>
                <a:cs typeface="Consolas"/>
                <a:sym typeface="Consolas"/>
              </a:rPr>
              <a:t>        z = 1;</a:t>
            </a:r>
            <a:br>
              <a:rPr lang="en" sz="2000" dirty="0">
                <a:latin typeface="Consolas"/>
                <a:ea typeface="Consolas"/>
                <a:cs typeface="Consolas"/>
                <a:sym typeface="Consolas"/>
              </a:rPr>
            </a:br>
            <a:r>
              <a:rPr lang="en" sz="2000" dirty="0">
                <a:latin typeface="Consolas"/>
                <a:ea typeface="Consolas"/>
                <a:cs typeface="Consolas"/>
                <a:sym typeface="Consolas"/>
              </a:rPr>
              <a:t>   </a:t>
            </a:r>
            <a:r>
              <a:rPr lang="en" sz="2000" dirty="0">
                <a:solidFill>
                  <a:schemeClr val="dk1"/>
                </a:solidFill>
                <a:latin typeface="Consolas"/>
                <a:ea typeface="Consolas"/>
                <a:cs typeface="Consolas"/>
                <a:sym typeface="Consolas"/>
              </a:rPr>
              <a:t>  assert(z == 1);</a:t>
            </a:r>
          </a:p>
          <a:p>
            <a:pPr>
              <a:buClr>
                <a:srgbClr val="000000"/>
              </a:buClr>
              <a:buSzPct val="25000"/>
            </a:pPr>
            <a:r>
              <a:rPr lang="en" sz="2000" dirty="0">
                <a:latin typeface="Consolas"/>
                <a:ea typeface="Consolas"/>
                <a:cs typeface="Consolas"/>
                <a:sym typeface="Consolas"/>
              </a:rPr>
              <a:t>  }</a:t>
            </a:r>
            <a:br>
              <a:rPr lang="en" sz="2000" dirty="0">
                <a:latin typeface="Consolas"/>
                <a:ea typeface="Consolas"/>
                <a:cs typeface="Consolas"/>
                <a:sym typeface="Consolas"/>
              </a:rPr>
            </a:br>
            <a:r>
              <a:rPr lang="en" sz="2000" dirty="0">
                <a:latin typeface="Consolas"/>
                <a:ea typeface="Consolas"/>
                <a:cs typeface="Consolas"/>
                <a:sym typeface="Consolas"/>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 First Algorithm</a:t>
            </a:r>
          </a:p>
        </p:txBody>
      </p:sp>
      <p:sp>
        <p:nvSpPr>
          <p:cNvPr id="566" name="Shape 566"/>
          <p:cNvSpPr txBox="1">
            <a:spLocks noGrp="1"/>
          </p:cNvSpPr>
          <p:nvPr>
            <p:ph idx="1"/>
          </p:nvPr>
        </p:nvSpPr>
        <p:spPr>
          <a:xfrm>
            <a:off x="457200" y="1600201"/>
            <a:ext cx="7965831" cy="4525963"/>
          </a:xfrm>
          <a:prstGeom prst="rect">
            <a:avLst/>
          </a:prstGeom>
          <a:noFill/>
          <a:ln>
            <a:noFill/>
          </a:ln>
        </p:spPr>
        <p:txBody>
          <a:bodyPr vert="horz" lIns="121900" tIns="60933" rIns="121900" bIns="60933" rtlCol="0" anchor="t" anchorCtr="0">
            <a:noAutofit/>
          </a:bodyPr>
          <a:lstStyle/>
          <a:p>
            <a:pPr marL="632881" indent="-514350">
              <a:lnSpc>
                <a:spcPct val="115000"/>
              </a:lnSpc>
              <a:spcBef>
                <a:spcPts val="787"/>
              </a:spcBef>
              <a:buSzPct val="100000"/>
              <a:buFont typeface="+mj-lt"/>
              <a:buAutoNum type="arabicPeriod"/>
            </a:pPr>
            <a:r>
              <a:rPr lang="en" sz="3000" dirty="0">
                <a:sym typeface="Shadows Into Light"/>
              </a:rPr>
              <a:t>Discard predicates having </a:t>
            </a:r>
            <a:r>
              <a:rPr lang="en" sz="3000" dirty="0">
                <a:solidFill>
                  <a:srgbClr val="7030A0"/>
                </a:solidFill>
                <a:sym typeface="Consolas"/>
              </a:rPr>
              <a:t>Increase(P) ≤ </a:t>
            </a:r>
            <a:r>
              <a:rPr lang="en" sz="3000" dirty="0" smtClean="0">
                <a:solidFill>
                  <a:srgbClr val="7030A0"/>
                </a:solidFill>
                <a:sym typeface="Consolas"/>
              </a:rPr>
              <a:t>0</a:t>
            </a:r>
            <a:endParaRPr lang="en-US" sz="3000" dirty="0">
              <a:solidFill>
                <a:srgbClr val="7030A0"/>
              </a:solidFill>
              <a:sym typeface="Consolas"/>
            </a:endParaRPr>
          </a:p>
          <a:p>
            <a:pPr marL="1032922" lvl="1" indent="-514350">
              <a:lnSpc>
                <a:spcPct val="115000"/>
              </a:lnSpc>
              <a:spcBef>
                <a:spcPts val="787"/>
              </a:spcBef>
              <a:buSzPct val="100000"/>
            </a:pPr>
            <a:r>
              <a:rPr lang="en" sz="2600" dirty="0" smtClean="0">
                <a:sym typeface="Shadows Into Light"/>
              </a:rPr>
              <a:t>e.g</a:t>
            </a:r>
            <a:r>
              <a:rPr lang="en" sz="2600" dirty="0">
                <a:sym typeface="Shadows Into Light"/>
              </a:rPr>
              <a:t>. bystander predicates, predicates correlated with </a:t>
            </a:r>
            <a:r>
              <a:rPr lang="en" sz="2600" dirty="0" smtClean="0">
                <a:sym typeface="Shadows Into Light"/>
              </a:rPr>
              <a:t>success</a:t>
            </a:r>
            <a:endParaRPr lang="en-US" sz="2600" dirty="0" smtClean="0">
              <a:sym typeface="Shadows Into Light"/>
            </a:endParaRPr>
          </a:p>
          <a:p>
            <a:pPr marL="975772" lvl="1" indent="-457200">
              <a:lnSpc>
                <a:spcPct val="115000"/>
              </a:lnSpc>
              <a:spcBef>
                <a:spcPts val="787"/>
              </a:spcBef>
              <a:buSzPct val="100000"/>
            </a:pPr>
            <a:r>
              <a:rPr lang="en" sz="2600" dirty="0" smtClean="0">
                <a:sym typeface="Shadows Into Light"/>
              </a:rPr>
              <a:t>Exact </a:t>
            </a:r>
            <a:r>
              <a:rPr lang="en" sz="2600" dirty="0">
                <a:sym typeface="Shadows Into Light"/>
              </a:rPr>
              <a:t>value is sensitive to few </a:t>
            </a:r>
            <a:r>
              <a:rPr lang="en" sz="2600" dirty="0" smtClean="0">
                <a:sym typeface="Shadows Into Light"/>
              </a:rPr>
              <a:t>observations</a:t>
            </a:r>
            <a:endParaRPr lang="en-US" sz="2600" dirty="0" smtClean="0">
              <a:sym typeface="Shadows Into Light"/>
            </a:endParaRPr>
          </a:p>
          <a:p>
            <a:pPr marL="975772" lvl="1" indent="-457200">
              <a:lnSpc>
                <a:spcPct val="115000"/>
              </a:lnSpc>
              <a:spcBef>
                <a:spcPts val="787"/>
              </a:spcBef>
              <a:buSzPct val="100000"/>
            </a:pPr>
            <a:r>
              <a:rPr lang="en" sz="2600" dirty="0" smtClean="0">
                <a:sym typeface="Shadows Into Light"/>
              </a:rPr>
              <a:t>Use </a:t>
            </a:r>
            <a:r>
              <a:rPr lang="en" sz="2600" dirty="0">
                <a:sym typeface="Shadows Into Light"/>
              </a:rPr>
              <a:t>lower bound of 95% confidence </a:t>
            </a:r>
            <a:r>
              <a:rPr lang="en" sz="2600" dirty="0" smtClean="0">
                <a:sym typeface="Shadows Into Light"/>
              </a:rPr>
              <a:t>interval</a:t>
            </a:r>
            <a:endParaRPr lang="en-US" sz="2600" dirty="0">
              <a:sym typeface="Shadows Into Light"/>
            </a:endParaRPr>
          </a:p>
          <a:p>
            <a:pPr marL="632881" indent="-514350">
              <a:lnSpc>
                <a:spcPct val="115000"/>
              </a:lnSpc>
              <a:spcBef>
                <a:spcPts val="787"/>
              </a:spcBef>
              <a:buSzPct val="100000"/>
              <a:buFont typeface="+mj-lt"/>
              <a:buAutoNum type="arabicPeriod"/>
            </a:pPr>
            <a:r>
              <a:rPr lang="en" sz="3000" dirty="0" smtClean="0">
                <a:sym typeface="Shadows Into Light"/>
              </a:rPr>
              <a:t>Sort </a:t>
            </a:r>
            <a:r>
              <a:rPr lang="en" sz="3000" dirty="0">
                <a:sym typeface="Shadows Into Light"/>
              </a:rPr>
              <a:t>remaining predicates by </a:t>
            </a:r>
            <a:r>
              <a:rPr lang="en" sz="3000" dirty="0" smtClean="0">
                <a:solidFill>
                  <a:srgbClr val="7030A0"/>
                </a:solidFill>
                <a:sym typeface="Consolas"/>
              </a:rPr>
              <a:t>Increase(P)</a:t>
            </a:r>
            <a:endParaRPr lang="en-US" sz="3000" dirty="0" smtClean="0">
              <a:solidFill>
                <a:srgbClr val="7030A0"/>
              </a:solidFill>
              <a:sym typeface="Consolas"/>
            </a:endParaRPr>
          </a:p>
          <a:p>
            <a:pPr marL="1032922" lvl="1" indent="-514350">
              <a:lnSpc>
                <a:spcPct val="115000"/>
              </a:lnSpc>
              <a:spcBef>
                <a:spcPts val="787"/>
              </a:spcBef>
              <a:buSzPct val="100000"/>
            </a:pPr>
            <a:r>
              <a:rPr lang="en" sz="2600" dirty="0" smtClean="0">
                <a:sym typeface="Shadows Into Light"/>
              </a:rPr>
              <a:t>Again</a:t>
            </a:r>
            <a:r>
              <a:rPr lang="en" sz="2600" dirty="0">
                <a:sym typeface="Shadows Into Light"/>
              </a:rPr>
              <a:t>, use 95% lower </a:t>
            </a:r>
            <a:r>
              <a:rPr lang="en" sz="2600" dirty="0" smtClean="0">
                <a:sym typeface="Shadows Into Light"/>
              </a:rPr>
              <a:t>bound</a:t>
            </a:r>
            <a:endParaRPr lang="en-US" sz="2600" dirty="0">
              <a:sym typeface="Shadows Into Light"/>
            </a:endParaRPr>
          </a:p>
          <a:p>
            <a:pPr marL="1032922" lvl="1" indent="-514350">
              <a:lnSpc>
                <a:spcPct val="115000"/>
              </a:lnSpc>
              <a:spcBef>
                <a:spcPts val="787"/>
              </a:spcBef>
              <a:buSzPct val="100000"/>
            </a:pPr>
            <a:r>
              <a:rPr lang="en" sz="2600" dirty="0" smtClean="0">
                <a:sym typeface="Shadows Into Light"/>
              </a:rPr>
              <a:t>Likely </a:t>
            </a:r>
            <a:r>
              <a:rPr lang="en" sz="2600" dirty="0">
                <a:sym typeface="Shadows Into Light"/>
              </a:rPr>
              <a:t>causes with determinacy metrics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Benefits of Statistical Debugging</a:t>
            </a:r>
          </a:p>
        </p:txBody>
      </p:sp>
      <p:sp>
        <p:nvSpPr>
          <p:cNvPr id="111" name="Shape 111"/>
          <p:cNvSpPr txBox="1">
            <a:spLocks noGrp="1"/>
          </p:cNvSpPr>
          <p:nvPr>
            <p:ph idx="1"/>
          </p:nvPr>
        </p:nvSpPr>
        <p:spPr>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dirty="0">
                <a:sym typeface="Shadows Into Light"/>
              </a:rPr>
              <a:t>Actual runs are a vast resource!</a:t>
            </a:r>
            <a:br>
              <a:rPr lang="en" dirty="0">
                <a:sym typeface="Shadows Into Light"/>
              </a:rPr>
            </a:br>
            <a:endParaRPr lang="en" dirty="0">
              <a:sym typeface="Shadows Into Light"/>
            </a:endParaRPr>
          </a:p>
          <a:p>
            <a:pPr>
              <a:lnSpc>
                <a:spcPct val="115000"/>
              </a:lnSpc>
              <a:spcBef>
                <a:spcPts val="787"/>
              </a:spcBef>
              <a:buClr>
                <a:schemeClr val="dk1"/>
              </a:buClr>
              <a:buSzPct val="100000"/>
              <a:buFont typeface="Shadows Into Light"/>
              <a:buChar char="•"/>
            </a:pPr>
            <a:r>
              <a:rPr lang="en" dirty="0">
                <a:sym typeface="Shadows Into Light"/>
              </a:rPr>
              <a:t>Crowdsource-based Testing</a:t>
            </a:r>
          </a:p>
          <a:p>
            <a:pPr lvl="1">
              <a:lnSpc>
                <a:spcPct val="115000"/>
              </a:lnSpc>
              <a:spcBef>
                <a:spcPts val="787"/>
              </a:spcBef>
              <a:buClr>
                <a:schemeClr val="dk1"/>
              </a:buClr>
              <a:buSzPct val="100000"/>
              <a:buFont typeface="Shadows Into Light"/>
              <a:buChar char="–"/>
            </a:pPr>
            <a:r>
              <a:rPr lang="en" dirty="0">
                <a:sym typeface="Shadows Into Light"/>
              </a:rPr>
              <a:t>Number of </a:t>
            </a:r>
            <a:r>
              <a:rPr lang="en" dirty="0">
                <a:solidFill>
                  <a:schemeClr val="accent1"/>
                </a:solidFill>
                <a:sym typeface="Shadows Into Light"/>
              </a:rPr>
              <a:t>real runs </a:t>
            </a:r>
            <a:r>
              <a:rPr lang="en" dirty="0">
                <a:sym typeface="Shadows Into Light"/>
              </a:rPr>
              <a:t>&gt;&gt; number of </a:t>
            </a:r>
            <a:r>
              <a:rPr lang="en" dirty="0">
                <a:solidFill>
                  <a:schemeClr val="accent1"/>
                </a:solidFill>
                <a:sym typeface="Shadows Into Light"/>
              </a:rPr>
              <a:t>testing runs</a:t>
            </a:r>
          </a:p>
          <a:p>
            <a:pPr>
              <a:lnSpc>
                <a:spcPct val="115000"/>
              </a:lnSpc>
              <a:spcBef>
                <a:spcPts val="787"/>
              </a:spcBef>
              <a:buClr>
                <a:srgbClr val="000000"/>
              </a:buClr>
              <a:buSzPct val="100000"/>
              <a:buFont typeface="Shadows Into Light"/>
              <a:buChar char="•"/>
            </a:pPr>
            <a:r>
              <a:rPr lang="en" dirty="0">
                <a:sym typeface="Shadows Into Light"/>
              </a:rPr>
              <a:t>Reality-directed Debugging</a:t>
            </a:r>
          </a:p>
          <a:p>
            <a:pPr lvl="1">
              <a:lnSpc>
                <a:spcPct val="115000"/>
              </a:lnSpc>
              <a:spcBef>
                <a:spcPts val="787"/>
              </a:spcBef>
              <a:buClr>
                <a:schemeClr val="dk1"/>
              </a:buClr>
              <a:buSzPct val="100000"/>
              <a:buFont typeface="Shadows Into Light"/>
              <a:buChar char="–"/>
            </a:pPr>
            <a:r>
              <a:rPr lang="en" dirty="0">
                <a:sym typeface="Shadows Into Light"/>
              </a:rPr>
              <a:t>Real-world runs are the ones that matter most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Isolating the Bug</a:t>
            </a:r>
          </a:p>
        </p:txBody>
      </p:sp>
      <p:sp>
        <p:nvSpPr>
          <p:cNvPr id="559" name="Shape 559"/>
          <p:cNvSpPr txBox="1"/>
          <p:nvPr/>
        </p:nvSpPr>
        <p:spPr>
          <a:xfrm>
            <a:off x="4389121" y="1884052"/>
            <a:ext cx="4297680" cy="3833996"/>
          </a:xfrm>
          <a:prstGeom prst="rect">
            <a:avLst/>
          </a:prstGeom>
          <a:noFill/>
          <a:ln w="22225" cap="flat" cmpd="sng">
            <a:solidFill>
              <a:srgbClr val="000000"/>
            </a:solidFill>
            <a:prstDash val="solid"/>
            <a:miter/>
            <a:headEnd type="none" w="med" len="med"/>
            <a:tailEnd type="none" w="med" len="med"/>
          </a:ln>
        </p:spPr>
        <p:txBody>
          <a:bodyPr lIns="121900" tIns="60933" rIns="121900" bIns="60933" anchor="ctr" anchorCtr="0">
            <a:noAutofit/>
          </a:bodyPr>
          <a:lstStyle/>
          <a:p>
            <a:pPr>
              <a:buClr>
                <a:srgbClr val="000000"/>
              </a:buClr>
              <a:buSzPct val="25000"/>
            </a:pPr>
            <a:r>
              <a:rPr lang="en" sz="2000" dirty="0">
                <a:latin typeface="Consolas"/>
                <a:ea typeface="Consolas"/>
                <a:cs typeface="Consolas"/>
                <a:sym typeface="Consolas"/>
              </a:rPr>
              <a:t>void main() {</a:t>
            </a:r>
          </a:p>
          <a:p>
            <a:pPr>
              <a:buClr>
                <a:srgbClr val="000000"/>
              </a:buClr>
              <a:buSzPct val="25000"/>
            </a:pPr>
            <a:r>
              <a:rPr lang="en" sz="2000" dirty="0">
                <a:latin typeface="Consolas"/>
                <a:ea typeface="Consolas"/>
                <a:cs typeface="Consolas"/>
                <a:sym typeface="Consolas"/>
              </a:rPr>
              <a:t>  </a:t>
            </a:r>
            <a:r>
              <a:rPr lang="en" sz="2000" dirty="0" err="1">
                <a:latin typeface="Consolas"/>
                <a:ea typeface="Consolas"/>
                <a:cs typeface="Consolas"/>
                <a:sym typeface="Consolas"/>
              </a:rPr>
              <a:t>int</a:t>
            </a:r>
            <a:r>
              <a:rPr lang="en" sz="2000" dirty="0">
                <a:latin typeface="Consolas"/>
                <a:ea typeface="Consolas"/>
                <a:cs typeface="Consolas"/>
                <a:sym typeface="Consolas"/>
              </a:rPr>
              <a:t> z;</a:t>
            </a:r>
          </a:p>
          <a:p>
            <a:pPr>
              <a:buClr>
                <a:srgbClr val="000000"/>
              </a:buClr>
              <a:buSzPct val="25000"/>
            </a:pPr>
            <a:r>
              <a:rPr lang="en" sz="2000" dirty="0">
                <a:latin typeface="Consolas"/>
                <a:ea typeface="Consolas"/>
                <a:cs typeface="Consolas"/>
                <a:sym typeface="Consolas"/>
              </a:rPr>
              <a:t>  for (</a:t>
            </a:r>
            <a:r>
              <a:rPr lang="en" sz="2000" dirty="0" err="1">
                <a:latin typeface="Consolas"/>
                <a:ea typeface="Consolas"/>
                <a:cs typeface="Consolas"/>
                <a:sym typeface="Consolas"/>
              </a:rPr>
              <a:t>int</a:t>
            </a:r>
            <a:r>
              <a:rPr lang="en" sz="2000" dirty="0">
                <a:latin typeface="Consolas"/>
                <a:ea typeface="Consolas"/>
                <a:cs typeface="Consolas"/>
                <a:sym typeface="Consolas"/>
              </a:rPr>
              <a:t> </a:t>
            </a:r>
            <a:r>
              <a:rPr lang="en" sz="2000" dirty="0" err="1">
                <a:latin typeface="Consolas"/>
                <a:ea typeface="Consolas"/>
                <a:cs typeface="Consolas"/>
                <a:sym typeface="Consolas"/>
              </a:rPr>
              <a:t>i</a:t>
            </a:r>
            <a:r>
              <a:rPr lang="en" sz="2000" dirty="0">
                <a:latin typeface="Consolas"/>
                <a:ea typeface="Consolas"/>
                <a:cs typeface="Consolas"/>
                <a:sym typeface="Consolas"/>
              </a:rPr>
              <a:t> = 0; </a:t>
            </a:r>
            <a:r>
              <a:rPr lang="en" sz="2000" dirty="0" err="1">
                <a:latin typeface="Consolas"/>
                <a:ea typeface="Consolas"/>
                <a:cs typeface="Consolas"/>
                <a:sym typeface="Consolas"/>
              </a:rPr>
              <a:t>i</a:t>
            </a:r>
            <a:r>
              <a:rPr lang="en" sz="2000" dirty="0">
                <a:latin typeface="Consolas"/>
                <a:ea typeface="Consolas"/>
                <a:cs typeface="Consolas"/>
                <a:sym typeface="Consolas"/>
              </a:rPr>
              <a:t> &lt; </a:t>
            </a:r>
            <a:r>
              <a:rPr lang="en" sz="2000" dirty="0" smtClean="0">
                <a:latin typeface="Consolas"/>
                <a:ea typeface="Consolas"/>
                <a:cs typeface="Consolas"/>
                <a:sym typeface="Consolas"/>
              </a:rPr>
              <a:t>3;</a:t>
            </a:r>
            <a:r>
              <a:rPr lang="en-US" sz="2000" dirty="0" smtClean="0">
                <a:latin typeface="Consolas"/>
                <a:ea typeface="Consolas"/>
                <a:cs typeface="Consolas"/>
                <a:sym typeface="Consolas"/>
              </a:rPr>
              <a:t> </a:t>
            </a:r>
            <a:r>
              <a:rPr lang="en" sz="2000" dirty="0" err="1" smtClean="0">
                <a:latin typeface="Consolas"/>
                <a:ea typeface="Consolas"/>
                <a:cs typeface="Consolas"/>
                <a:sym typeface="Consolas"/>
              </a:rPr>
              <a:t>i</a:t>
            </a:r>
            <a:r>
              <a:rPr lang="en" sz="2000" dirty="0">
                <a:latin typeface="Consolas"/>
                <a:ea typeface="Consolas"/>
                <a:cs typeface="Consolas"/>
                <a:sym typeface="Consolas"/>
              </a:rPr>
              <a:t>++) {</a:t>
            </a:r>
            <a:br>
              <a:rPr lang="en" sz="2000" dirty="0">
                <a:latin typeface="Consolas"/>
                <a:ea typeface="Consolas"/>
                <a:cs typeface="Consolas"/>
                <a:sym typeface="Consolas"/>
              </a:rPr>
            </a:br>
            <a:r>
              <a:rPr lang="en" sz="2000" dirty="0">
                <a:latin typeface="Consolas"/>
                <a:ea typeface="Consolas"/>
                <a:cs typeface="Consolas"/>
                <a:sym typeface="Consolas"/>
              </a:rPr>
              <a:t>     char c = </a:t>
            </a:r>
            <a:r>
              <a:rPr lang="en" sz="2000" dirty="0" err="1">
                <a:latin typeface="Consolas"/>
                <a:ea typeface="Consolas"/>
                <a:cs typeface="Consolas"/>
                <a:sym typeface="Consolas"/>
              </a:rPr>
              <a:t>getc</a:t>
            </a:r>
            <a:r>
              <a:rPr lang="en" sz="2000" dirty="0">
                <a:latin typeface="Consolas"/>
                <a:ea typeface="Consolas"/>
                <a:cs typeface="Consolas"/>
                <a:sym typeface="Consolas"/>
              </a:rPr>
              <a:t>();</a:t>
            </a:r>
          </a:p>
          <a:p>
            <a:pPr>
              <a:buClr>
                <a:srgbClr val="000000"/>
              </a:buClr>
              <a:buSzPct val="25000"/>
            </a:pPr>
            <a:r>
              <a:rPr lang="en" sz="2000" dirty="0">
                <a:latin typeface="Consolas"/>
                <a:ea typeface="Consolas"/>
                <a:cs typeface="Consolas"/>
                <a:sym typeface="Consolas"/>
              </a:rPr>
              <a:t>     if (c == ‘a’)</a:t>
            </a:r>
          </a:p>
          <a:p>
            <a:pPr>
              <a:buClr>
                <a:srgbClr val="000000"/>
              </a:buClr>
              <a:buSzPct val="25000"/>
            </a:pPr>
            <a:r>
              <a:rPr lang="en" sz="2000" dirty="0">
                <a:latin typeface="Consolas"/>
                <a:ea typeface="Consolas"/>
                <a:cs typeface="Consolas"/>
                <a:sym typeface="Consolas"/>
              </a:rPr>
              <a:t>        z = 0;</a:t>
            </a:r>
          </a:p>
          <a:p>
            <a:pPr>
              <a:buClr>
                <a:srgbClr val="000000"/>
              </a:buClr>
              <a:buSzPct val="25000"/>
            </a:pPr>
            <a:r>
              <a:rPr lang="en" sz="2000" dirty="0">
                <a:latin typeface="Consolas"/>
                <a:ea typeface="Consolas"/>
                <a:cs typeface="Consolas"/>
                <a:sym typeface="Consolas"/>
              </a:rPr>
              <a:t>     else</a:t>
            </a:r>
            <a:br>
              <a:rPr lang="en" sz="2000" dirty="0">
                <a:latin typeface="Consolas"/>
                <a:ea typeface="Consolas"/>
                <a:cs typeface="Consolas"/>
                <a:sym typeface="Consolas"/>
              </a:rPr>
            </a:br>
            <a:r>
              <a:rPr lang="en" sz="2000" dirty="0">
                <a:latin typeface="Consolas"/>
                <a:ea typeface="Consolas"/>
                <a:cs typeface="Consolas"/>
                <a:sym typeface="Consolas"/>
              </a:rPr>
              <a:t>        z = 1;</a:t>
            </a:r>
            <a:br>
              <a:rPr lang="en" sz="2000" dirty="0">
                <a:latin typeface="Consolas"/>
                <a:ea typeface="Consolas"/>
                <a:cs typeface="Consolas"/>
                <a:sym typeface="Consolas"/>
              </a:rPr>
            </a:br>
            <a:r>
              <a:rPr lang="en" sz="2000" dirty="0">
                <a:latin typeface="Consolas"/>
                <a:ea typeface="Consolas"/>
                <a:cs typeface="Consolas"/>
                <a:sym typeface="Consolas"/>
              </a:rPr>
              <a:t>   </a:t>
            </a:r>
            <a:r>
              <a:rPr lang="en" sz="2000" dirty="0">
                <a:solidFill>
                  <a:schemeClr val="dk1"/>
                </a:solidFill>
                <a:latin typeface="Consolas"/>
                <a:ea typeface="Consolas"/>
                <a:cs typeface="Consolas"/>
                <a:sym typeface="Consolas"/>
              </a:rPr>
              <a:t>  assert(z == 1);</a:t>
            </a:r>
          </a:p>
          <a:p>
            <a:pPr>
              <a:buClr>
                <a:srgbClr val="000000"/>
              </a:buClr>
              <a:buSzPct val="25000"/>
            </a:pPr>
            <a:r>
              <a:rPr lang="en" sz="2000" dirty="0">
                <a:latin typeface="Consolas"/>
                <a:ea typeface="Consolas"/>
                <a:cs typeface="Consolas"/>
                <a:sym typeface="Consolas"/>
              </a:rPr>
              <a:t>  }</a:t>
            </a:r>
            <a:br>
              <a:rPr lang="en" sz="2000" dirty="0">
                <a:latin typeface="Consolas"/>
                <a:ea typeface="Consolas"/>
                <a:cs typeface="Consolas"/>
                <a:sym typeface="Consolas"/>
              </a:rPr>
            </a:br>
            <a:r>
              <a:rPr lang="en" sz="2000" dirty="0">
                <a:latin typeface="Consolas"/>
                <a:ea typeface="Consolas"/>
                <a:cs typeface="Consolas"/>
                <a:sym typeface="Consolas"/>
              </a:rPr>
              <a:t>}</a:t>
            </a:r>
          </a:p>
        </p:txBody>
      </p:sp>
      <p:graphicFrame>
        <p:nvGraphicFramePr>
          <p:cNvPr id="5" name="Shape 558"/>
          <p:cNvGraphicFramePr/>
          <p:nvPr>
            <p:extLst>
              <p:ext uri="{D42A27DB-BD31-4B8C-83A1-F6EECF244321}">
                <p14:modId xmlns:p14="http://schemas.microsoft.com/office/powerpoint/2010/main" val="1021444692"/>
              </p:ext>
            </p:extLst>
          </p:nvPr>
        </p:nvGraphicFramePr>
        <p:xfrm>
          <a:off x="457200" y="2526819"/>
          <a:ext cx="3534508" cy="2741937"/>
        </p:xfrm>
        <a:graphic>
          <a:graphicData uri="http://schemas.openxmlformats.org/drawingml/2006/table">
            <a:tbl>
              <a:tblPr>
                <a:noFill/>
                <a:tableStyleId>{28530F71-5F33-471B-A2A7-AC14B4181A7B}</a:tableStyleId>
              </a:tblPr>
              <a:tblGrid>
                <a:gridCol w="2039815"/>
                <a:gridCol w="1494693"/>
              </a:tblGrid>
              <a:tr h="582921">
                <a:tc>
                  <a:txBody>
                    <a:bodyPr/>
                    <a:lstStyle/>
                    <a:p>
                      <a:pPr lvl="0" rtl="0">
                        <a:spcBef>
                          <a:spcPts val="0"/>
                        </a:spcBef>
                        <a:buNone/>
                      </a:pPr>
                      <a:endParaRPr sz="2200" dirty="0"/>
                    </a:p>
                  </a:txBody>
                  <a:tcPr marL="102237" marR="102237" marT="102237" marB="102237"/>
                </a:tc>
                <a:tc>
                  <a:txBody>
                    <a:bodyPr/>
                    <a:lstStyle/>
                    <a:p>
                      <a:pPr lvl="0" algn="ctr" rtl="0">
                        <a:spcBef>
                          <a:spcPts val="0"/>
                        </a:spcBef>
                        <a:buNone/>
                      </a:pPr>
                      <a:r>
                        <a:rPr lang="en" sz="2200">
                          <a:latin typeface="Consolas"/>
                          <a:ea typeface="Consolas"/>
                          <a:cs typeface="Consolas"/>
                          <a:sym typeface="Consolas"/>
                        </a:rPr>
                        <a:t>Increase</a:t>
                      </a:r>
                    </a:p>
                  </a:txBody>
                  <a:tcPr marL="102237" marR="102237" marT="102237" marB="102237"/>
                </a:tc>
              </a:tr>
              <a:tr h="519711">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02237" marR="102237" marT="102237" marB="102237"/>
                </a:tc>
                <a:tc>
                  <a:txBody>
                    <a:bodyPr/>
                    <a:lstStyle/>
                    <a:p>
                      <a:pPr lvl="0" algn="ctr" rtl="0">
                        <a:spcBef>
                          <a:spcPts val="0"/>
                        </a:spcBef>
                        <a:buNone/>
                      </a:pPr>
                      <a:r>
                        <a:rPr lang="en" sz="2200">
                          <a:solidFill>
                            <a:srgbClr val="38761D"/>
                          </a:solidFill>
                        </a:rPr>
                        <a:t>0.5</a:t>
                      </a:r>
                    </a:p>
                  </a:txBody>
                  <a:tcPr marL="102237" marR="102237" marT="102237" marB="102237"/>
                </a:tc>
              </a:tr>
              <a:tr h="477150">
                <a:tc>
                  <a:txBody>
                    <a:bodyPr/>
                    <a:lstStyle/>
                    <a:p>
                      <a:pPr lvl="0" algn="ctr" rtl="0">
                        <a:spcBef>
                          <a:spcPts val="0"/>
                        </a:spcBef>
                        <a:buNone/>
                      </a:pPr>
                      <a:r>
                        <a:rPr lang="en" sz="2200">
                          <a:solidFill>
                            <a:schemeClr val="dk1"/>
                          </a:solidFill>
                          <a:latin typeface="Consolas"/>
                          <a:ea typeface="Consolas"/>
                          <a:cs typeface="Consolas"/>
                          <a:sym typeface="Consolas"/>
                        </a:rPr>
                        <a:t>c != ‘a’</a:t>
                      </a:r>
                    </a:p>
                  </a:txBody>
                  <a:tcPr marL="102237" marR="102237" marT="102237" marB="102237"/>
                </a:tc>
                <a:tc>
                  <a:txBody>
                    <a:bodyPr/>
                    <a:lstStyle/>
                    <a:p>
                      <a:pPr lvl="0" algn="ctr" rtl="0">
                        <a:spcBef>
                          <a:spcPts val="0"/>
                        </a:spcBef>
                        <a:buNone/>
                      </a:pPr>
                      <a:r>
                        <a:rPr lang="en" sz="2200">
                          <a:solidFill>
                            <a:srgbClr val="38761D"/>
                          </a:solidFill>
                        </a:rPr>
                        <a:t>0.0</a:t>
                      </a:r>
                    </a:p>
                  </a:txBody>
                  <a:tcPr marL="102237" marR="102237" marT="102237" marB="102237"/>
                </a:tc>
              </a:tr>
              <a:tr h="488120">
                <a:tc>
                  <a:txBody>
                    <a:bodyPr/>
                    <a:lstStyle/>
                    <a:p>
                      <a:pPr lvl="0" algn="ctr" rtl="0">
                        <a:spcBef>
                          <a:spcPts val="0"/>
                        </a:spcBef>
                        <a:buNone/>
                      </a:pPr>
                      <a:r>
                        <a:rPr lang="en" sz="2200" dirty="0" err="1">
                          <a:latin typeface="Consolas"/>
                          <a:ea typeface="Consolas"/>
                          <a:cs typeface="Consolas"/>
                          <a:sym typeface="Consolas"/>
                        </a:rPr>
                        <a:t>i</a:t>
                      </a:r>
                      <a:r>
                        <a:rPr lang="en" sz="2200" dirty="0">
                          <a:latin typeface="Consolas"/>
                          <a:ea typeface="Consolas"/>
                          <a:cs typeface="Consolas"/>
                          <a:sym typeface="Consolas"/>
                        </a:rPr>
                        <a:t> &lt; 3</a:t>
                      </a:r>
                    </a:p>
                  </a:txBody>
                  <a:tcPr marL="102237" marR="102237" marT="102237" marB="102237"/>
                </a:tc>
                <a:tc>
                  <a:txBody>
                    <a:bodyPr/>
                    <a:lstStyle/>
                    <a:p>
                      <a:pPr lvl="0" algn="ctr" rtl="0">
                        <a:spcBef>
                          <a:spcPts val="0"/>
                        </a:spcBef>
                        <a:buNone/>
                      </a:pPr>
                      <a:r>
                        <a:rPr lang="en" sz="2200">
                          <a:solidFill>
                            <a:srgbClr val="38761D"/>
                          </a:solidFill>
                        </a:rPr>
                        <a:t>0.0</a:t>
                      </a:r>
                    </a:p>
                  </a:txBody>
                  <a:tcPr marL="102237" marR="102237" marT="102237" marB="102237"/>
                </a:tc>
              </a:tr>
              <a:tr h="477150">
                <a:tc>
                  <a:txBody>
                    <a:bodyPr/>
                    <a:lstStyle/>
                    <a:p>
                      <a:pPr lvl="0" algn="ctr" rtl="0">
                        <a:spcBef>
                          <a:spcPts val="0"/>
                        </a:spcBef>
                        <a:buNone/>
                      </a:pPr>
                      <a:r>
                        <a:rPr lang="en" sz="2200">
                          <a:latin typeface="Consolas"/>
                          <a:ea typeface="Consolas"/>
                          <a:cs typeface="Consolas"/>
                          <a:sym typeface="Consolas"/>
                        </a:rPr>
                        <a:t>i &gt;= 3</a:t>
                      </a:r>
                    </a:p>
                  </a:txBody>
                  <a:tcPr marL="102237" marR="102237" marT="102237" marB="102237"/>
                </a:tc>
                <a:tc>
                  <a:txBody>
                    <a:bodyPr/>
                    <a:lstStyle/>
                    <a:p>
                      <a:pPr lvl="0" algn="ctr" rtl="0">
                        <a:spcBef>
                          <a:spcPts val="0"/>
                        </a:spcBef>
                        <a:buNone/>
                      </a:pPr>
                      <a:r>
                        <a:rPr lang="en" sz="2200" dirty="0">
                          <a:solidFill>
                            <a:srgbClr val="38761D"/>
                          </a:solidFill>
                        </a:rPr>
                        <a:t>-0.5</a:t>
                      </a:r>
                    </a:p>
                  </a:txBody>
                  <a:tcPr marL="102237" marR="102237" marT="102237" marB="102237"/>
                </a:tc>
              </a:tr>
            </a:tbl>
          </a:graphicData>
        </a:graphic>
      </p:graphicFrame>
    </p:spTree>
    <p:extLst>
      <p:ext uri="{BB962C8B-B14F-4D97-AF65-F5344CB8AC3E}">
        <p14:creationId xmlns:p14="http://schemas.microsoft.com/office/powerpoint/2010/main" val="37825853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1" name="Shape 581"/>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Isolating a Single Bug in </a:t>
            </a:r>
            <a:r>
              <a:rPr lang="en" dirty="0" err="1">
                <a:sym typeface="Shadows Into Light"/>
              </a:rPr>
              <a:t>bc</a:t>
            </a:r>
            <a:endParaRPr lang="en" dirty="0">
              <a:sym typeface="Shadows Into Light"/>
            </a:endParaRPr>
          </a:p>
        </p:txBody>
      </p:sp>
      <p:sp>
        <p:nvSpPr>
          <p:cNvPr id="580" name="Shape 580"/>
          <p:cNvSpPr txBox="1">
            <a:spLocks noGrp="1"/>
          </p:cNvSpPr>
          <p:nvPr>
            <p:ph idx="1"/>
          </p:nvPr>
        </p:nvSpPr>
        <p:spPr>
          <a:xfrm>
            <a:off x="527540" y="2074986"/>
            <a:ext cx="8229600" cy="4525963"/>
          </a:xfrm>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sz="1800" dirty="0">
                <a:latin typeface="Consolas" charset="0"/>
                <a:ea typeface="Consolas" charset="0"/>
                <a:cs typeface="Consolas" charset="0"/>
                <a:sym typeface="Consolas"/>
              </a:rPr>
              <a:t>void </a:t>
            </a:r>
            <a:r>
              <a:rPr lang="en" sz="1800" dirty="0" err="1">
                <a:latin typeface="Consolas" charset="0"/>
                <a:ea typeface="Consolas" charset="0"/>
                <a:cs typeface="Consolas" charset="0"/>
                <a:sym typeface="Consolas"/>
              </a:rPr>
              <a:t>more_arrays</a:t>
            </a:r>
            <a:r>
              <a:rPr lang="en" sz="1800" dirty="0">
                <a:latin typeface="Consolas" charset="0"/>
                <a:ea typeface="Consolas" charset="0"/>
                <a:cs typeface="Consolas" charset="0"/>
                <a:sym typeface="Consolas"/>
              </a:rPr>
              <a:t>()</a:t>
            </a:r>
          </a:p>
          <a:p>
            <a:pPr marL="0" indent="0">
              <a:lnSpc>
                <a:spcPct val="115000"/>
              </a:lnSpc>
              <a:spcBef>
                <a:spcPts val="787"/>
              </a:spcBef>
              <a:buNone/>
            </a:pPr>
            <a:r>
              <a:rPr lang="en" sz="1800" dirty="0">
                <a:latin typeface="Consolas" charset="0"/>
                <a:ea typeface="Consolas" charset="0"/>
                <a:cs typeface="Consolas" charset="0"/>
                <a:sym typeface="Consolas"/>
              </a:rPr>
              <a:t>{</a:t>
            </a:r>
          </a:p>
          <a:p>
            <a:pPr marL="0" indent="0">
              <a:lnSpc>
                <a:spcPct val="115000"/>
              </a:lnSpc>
              <a:spcBef>
                <a:spcPts val="787"/>
              </a:spcBef>
              <a:buNone/>
            </a:pPr>
            <a:r>
              <a:rPr lang="en" sz="1800" dirty="0">
                <a:latin typeface="Consolas" charset="0"/>
                <a:ea typeface="Consolas" charset="0"/>
                <a:cs typeface="Consolas" charset="0"/>
                <a:sym typeface="Consolas"/>
              </a:rPr>
              <a:t>    </a:t>
            </a:r>
            <a:r>
              <a:rPr lang="en-US" sz="1800" dirty="0" smtClean="0">
                <a:latin typeface="Consolas" charset="0"/>
                <a:ea typeface="Consolas" charset="0"/>
                <a:cs typeface="Consolas" charset="0"/>
                <a:sym typeface="Consolas"/>
              </a:rPr>
              <a:t>...</a:t>
            </a:r>
            <a:endParaRPr lang="en" sz="1800" dirty="0">
              <a:latin typeface="Consolas" charset="0"/>
              <a:ea typeface="Consolas" charset="0"/>
              <a:cs typeface="Consolas" charset="0"/>
              <a:sym typeface="Consolas"/>
            </a:endParaRPr>
          </a:p>
          <a:p>
            <a:pPr marL="0" indent="0">
              <a:lnSpc>
                <a:spcPct val="115000"/>
              </a:lnSpc>
              <a:spcBef>
                <a:spcPts val="787"/>
              </a:spcBef>
              <a:buNone/>
            </a:pPr>
            <a:r>
              <a:rPr lang="en" sz="1800" dirty="0">
                <a:latin typeface="Consolas" charset="0"/>
                <a:ea typeface="Consolas" charset="0"/>
                <a:cs typeface="Consolas" charset="0"/>
                <a:sym typeface="Consolas"/>
              </a:rPr>
              <a:t>    /* Copy the old arrays. */</a:t>
            </a:r>
          </a:p>
          <a:p>
            <a:pPr marL="0" indent="0">
              <a:lnSpc>
                <a:spcPct val="115000"/>
              </a:lnSpc>
              <a:spcBef>
                <a:spcPts val="787"/>
              </a:spcBef>
              <a:buNone/>
            </a:pPr>
            <a:r>
              <a:rPr lang="en" sz="1800" dirty="0">
                <a:latin typeface="Consolas" charset="0"/>
                <a:ea typeface="Consolas" charset="0"/>
                <a:cs typeface="Consolas" charset="0"/>
                <a:sym typeface="Consolas"/>
              </a:rPr>
              <a:t>    for (</a:t>
            </a:r>
            <a:r>
              <a:rPr lang="en" sz="1800" dirty="0" err="1">
                <a:latin typeface="Consolas" charset="0"/>
                <a:ea typeface="Consolas" charset="0"/>
                <a:cs typeface="Consolas" charset="0"/>
                <a:sym typeface="Consolas"/>
              </a:rPr>
              <a:t>indx</a:t>
            </a:r>
            <a:r>
              <a:rPr lang="en" sz="1800" dirty="0">
                <a:latin typeface="Consolas" charset="0"/>
                <a:ea typeface="Consolas" charset="0"/>
                <a:cs typeface="Consolas" charset="0"/>
                <a:sym typeface="Consolas"/>
              </a:rPr>
              <a:t> = 1; </a:t>
            </a:r>
            <a:r>
              <a:rPr lang="en" sz="1800" dirty="0" err="1">
                <a:latin typeface="Consolas" charset="0"/>
                <a:ea typeface="Consolas" charset="0"/>
                <a:cs typeface="Consolas" charset="0"/>
                <a:sym typeface="Consolas"/>
              </a:rPr>
              <a:t>indx</a:t>
            </a:r>
            <a:r>
              <a:rPr lang="en" sz="1800" dirty="0">
                <a:latin typeface="Consolas" charset="0"/>
                <a:ea typeface="Consolas" charset="0"/>
                <a:cs typeface="Consolas" charset="0"/>
                <a:sym typeface="Consolas"/>
              </a:rPr>
              <a:t> &lt; </a:t>
            </a:r>
            <a:r>
              <a:rPr lang="en" sz="1800" dirty="0" err="1">
                <a:latin typeface="Consolas" charset="0"/>
                <a:ea typeface="Consolas" charset="0"/>
                <a:cs typeface="Consolas" charset="0"/>
                <a:sym typeface="Consolas"/>
              </a:rPr>
              <a:t>old_count</a:t>
            </a:r>
            <a:r>
              <a:rPr lang="en" sz="1800" dirty="0">
                <a:latin typeface="Consolas" charset="0"/>
                <a:ea typeface="Consolas" charset="0"/>
                <a:cs typeface="Consolas" charset="0"/>
                <a:sym typeface="Consolas"/>
              </a:rPr>
              <a:t>; </a:t>
            </a:r>
            <a:r>
              <a:rPr lang="en" sz="1800" dirty="0" err="1">
                <a:latin typeface="Consolas" charset="0"/>
                <a:ea typeface="Consolas" charset="0"/>
                <a:cs typeface="Consolas" charset="0"/>
                <a:sym typeface="Consolas"/>
              </a:rPr>
              <a:t>indx</a:t>
            </a:r>
            <a:r>
              <a:rPr lang="en" sz="1800" dirty="0">
                <a:latin typeface="Consolas" charset="0"/>
                <a:ea typeface="Consolas" charset="0"/>
                <a:cs typeface="Consolas" charset="0"/>
                <a:sym typeface="Consolas"/>
              </a:rPr>
              <a:t>++)</a:t>
            </a:r>
          </a:p>
          <a:p>
            <a:pPr marL="0" indent="0">
              <a:lnSpc>
                <a:spcPct val="115000"/>
              </a:lnSpc>
              <a:spcBef>
                <a:spcPts val="787"/>
              </a:spcBef>
              <a:buNone/>
            </a:pPr>
            <a:r>
              <a:rPr lang="en" sz="1800" dirty="0">
                <a:latin typeface="Consolas" charset="0"/>
                <a:ea typeface="Consolas" charset="0"/>
                <a:cs typeface="Consolas" charset="0"/>
                <a:sym typeface="Consolas"/>
              </a:rPr>
              <a:t>        arrays[</a:t>
            </a:r>
            <a:r>
              <a:rPr lang="en" sz="1800" dirty="0" err="1">
                <a:latin typeface="Consolas" charset="0"/>
                <a:ea typeface="Consolas" charset="0"/>
                <a:cs typeface="Consolas" charset="0"/>
                <a:sym typeface="Consolas"/>
              </a:rPr>
              <a:t>indx</a:t>
            </a:r>
            <a:r>
              <a:rPr lang="en" sz="1800" dirty="0">
                <a:latin typeface="Consolas" charset="0"/>
                <a:ea typeface="Consolas" charset="0"/>
                <a:cs typeface="Consolas" charset="0"/>
                <a:sym typeface="Consolas"/>
              </a:rPr>
              <a:t>] = </a:t>
            </a:r>
            <a:r>
              <a:rPr lang="en" sz="1800" dirty="0" err="1">
                <a:latin typeface="Consolas" charset="0"/>
                <a:ea typeface="Consolas" charset="0"/>
                <a:cs typeface="Consolas" charset="0"/>
                <a:sym typeface="Consolas"/>
              </a:rPr>
              <a:t>old_ary</a:t>
            </a:r>
            <a:r>
              <a:rPr lang="en" sz="1800" dirty="0">
                <a:latin typeface="Consolas" charset="0"/>
                <a:ea typeface="Consolas" charset="0"/>
                <a:cs typeface="Consolas" charset="0"/>
                <a:sym typeface="Consolas"/>
              </a:rPr>
              <a:t>[</a:t>
            </a:r>
            <a:r>
              <a:rPr lang="en" sz="1800" dirty="0" err="1">
                <a:latin typeface="Consolas" charset="0"/>
                <a:ea typeface="Consolas" charset="0"/>
                <a:cs typeface="Consolas" charset="0"/>
                <a:sym typeface="Consolas"/>
              </a:rPr>
              <a:t>indx</a:t>
            </a:r>
            <a:r>
              <a:rPr lang="en" sz="1800" dirty="0">
                <a:latin typeface="Consolas" charset="0"/>
                <a:ea typeface="Consolas" charset="0"/>
                <a:cs typeface="Consolas" charset="0"/>
                <a:sym typeface="Consolas"/>
              </a:rPr>
              <a:t>];</a:t>
            </a:r>
          </a:p>
          <a:p>
            <a:pPr marL="0" indent="0">
              <a:lnSpc>
                <a:spcPct val="115000"/>
              </a:lnSpc>
              <a:spcBef>
                <a:spcPts val="787"/>
              </a:spcBef>
              <a:buNone/>
            </a:pPr>
            <a:r>
              <a:rPr lang="en" sz="1800" dirty="0">
                <a:latin typeface="Consolas" charset="0"/>
                <a:ea typeface="Consolas" charset="0"/>
                <a:cs typeface="Consolas" charset="0"/>
                <a:sym typeface="Consolas"/>
              </a:rPr>
              <a:t>    /* Initialize the new elements. */</a:t>
            </a:r>
          </a:p>
          <a:p>
            <a:pPr marL="0" indent="0">
              <a:lnSpc>
                <a:spcPct val="115000"/>
              </a:lnSpc>
              <a:spcBef>
                <a:spcPts val="787"/>
              </a:spcBef>
              <a:buNone/>
            </a:pPr>
            <a:r>
              <a:rPr lang="en" sz="1800" dirty="0">
                <a:latin typeface="Consolas" charset="0"/>
                <a:ea typeface="Consolas" charset="0"/>
                <a:cs typeface="Consolas" charset="0"/>
                <a:sym typeface="Consolas"/>
              </a:rPr>
              <a:t>    </a:t>
            </a:r>
            <a:r>
              <a:rPr lang="en" sz="1800" b="1" dirty="0">
                <a:solidFill>
                  <a:schemeClr val="accent3"/>
                </a:solidFill>
                <a:latin typeface="Consolas" charset="0"/>
                <a:ea typeface="Consolas" charset="0"/>
                <a:cs typeface="Consolas" charset="0"/>
                <a:sym typeface="Consolas"/>
              </a:rPr>
              <a:t>for (; </a:t>
            </a:r>
            <a:r>
              <a:rPr lang="en" sz="1800" b="1" dirty="0" err="1">
                <a:solidFill>
                  <a:schemeClr val="accent3"/>
                </a:solidFill>
                <a:latin typeface="Consolas" charset="0"/>
                <a:ea typeface="Consolas" charset="0"/>
                <a:cs typeface="Consolas" charset="0"/>
                <a:sym typeface="Consolas"/>
              </a:rPr>
              <a:t>indx</a:t>
            </a:r>
            <a:r>
              <a:rPr lang="en" sz="1800" b="1" dirty="0">
                <a:solidFill>
                  <a:schemeClr val="accent3"/>
                </a:solidFill>
                <a:latin typeface="Consolas" charset="0"/>
                <a:ea typeface="Consolas" charset="0"/>
                <a:cs typeface="Consolas" charset="0"/>
                <a:sym typeface="Consolas"/>
              </a:rPr>
              <a:t> &lt; </a:t>
            </a:r>
            <a:r>
              <a:rPr lang="en" sz="1800" b="1" dirty="0" err="1">
                <a:solidFill>
                  <a:schemeClr val="accent3"/>
                </a:solidFill>
                <a:latin typeface="Consolas" charset="0"/>
                <a:ea typeface="Consolas" charset="0"/>
                <a:cs typeface="Consolas" charset="0"/>
                <a:sym typeface="Consolas"/>
              </a:rPr>
              <a:t>v_count</a:t>
            </a:r>
            <a:r>
              <a:rPr lang="en" sz="1800" b="1" dirty="0">
                <a:solidFill>
                  <a:schemeClr val="accent3"/>
                </a:solidFill>
                <a:latin typeface="Consolas" charset="0"/>
                <a:ea typeface="Consolas" charset="0"/>
                <a:cs typeface="Consolas" charset="0"/>
                <a:sym typeface="Consolas"/>
              </a:rPr>
              <a:t>; </a:t>
            </a:r>
            <a:r>
              <a:rPr lang="en" sz="1800" b="1" dirty="0" err="1">
                <a:solidFill>
                  <a:schemeClr val="accent3"/>
                </a:solidFill>
                <a:latin typeface="Consolas" charset="0"/>
                <a:ea typeface="Consolas" charset="0"/>
                <a:cs typeface="Consolas" charset="0"/>
                <a:sym typeface="Consolas"/>
              </a:rPr>
              <a:t>indx</a:t>
            </a:r>
            <a:r>
              <a:rPr lang="en" sz="1800" b="1" dirty="0">
                <a:solidFill>
                  <a:schemeClr val="accent3"/>
                </a:solidFill>
                <a:latin typeface="Consolas" charset="0"/>
                <a:ea typeface="Consolas" charset="0"/>
                <a:cs typeface="Consolas" charset="0"/>
                <a:sym typeface="Consolas"/>
              </a:rPr>
              <a:t>++)</a:t>
            </a:r>
          </a:p>
          <a:p>
            <a:pPr marL="0" indent="0">
              <a:lnSpc>
                <a:spcPct val="115000"/>
              </a:lnSpc>
              <a:spcBef>
                <a:spcPts val="787"/>
              </a:spcBef>
              <a:buNone/>
            </a:pPr>
            <a:r>
              <a:rPr lang="en" sz="1800" dirty="0">
                <a:latin typeface="Consolas" charset="0"/>
                <a:ea typeface="Consolas" charset="0"/>
                <a:cs typeface="Consolas" charset="0"/>
                <a:sym typeface="Consolas"/>
              </a:rPr>
              <a:t>        arrays[</a:t>
            </a:r>
            <a:r>
              <a:rPr lang="en" sz="1800" dirty="0" err="1">
                <a:latin typeface="Consolas" charset="0"/>
                <a:ea typeface="Consolas" charset="0"/>
                <a:cs typeface="Consolas" charset="0"/>
                <a:sym typeface="Consolas"/>
              </a:rPr>
              <a:t>indx</a:t>
            </a:r>
            <a:r>
              <a:rPr lang="en" sz="1800" dirty="0">
                <a:latin typeface="Consolas" charset="0"/>
                <a:ea typeface="Consolas" charset="0"/>
                <a:cs typeface="Consolas" charset="0"/>
                <a:sym typeface="Consolas"/>
              </a:rPr>
              <a:t>] = NULL;</a:t>
            </a:r>
          </a:p>
          <a:p>
            <a:pPr marL="0" indent="0">
              <a:lnSpc>
                <a:spcPct val="115000"/>
              </a:lnSpc>
              <a:spcBef>
                <a:spcPts val="787"/>
              </a:spcBef>
              <a:buNone/>
            </a:pPr>
            <a:r>
              <a:rPr lang="en" sz="1800" dirty="0">
                <a:latin typeface="Consolas" charset="0"/>
                <a:ea typeface="Consolas" charset="0"/>
                <a:cs typeface="Consolas" charset="0"/>
                <a:sym typeface="Consolas"/>
              </a:rPr>
              <a:t>    </a:t>
            </a:r>
            <a:r>
              <a:rPr lang="en-US" sz="1800" dirty="0" smtClean="0">
                <a:latin typeface="Consolas" charset="0"/>
                <a:ea typeface="Consolas" charset="0"/>
                <a:cs typeface="Consolas" charset="0"/>
                <a:sym typeface="Consolas"/>
              </a:rPr>
              <a:t>...</a:t>
            </a:r>
            <a:endParaRPr lang="en" sz="1800" dirty="0">
              <a:latin typeface="Consolas" charset="0"/>
              <a:ea typeface="Consolas" charset="0"/>
              <a:cs typeface="Consolas" charset="0"/>
              <a:sym typeface="Consolas"/>
            </a:endParaRPr>
          </a:p>
          <a:p>
            <a:pPr marL="0" indent="0">
              <a:lnSpc>
                <a:spcPct val="115000"/>
              </a:lnSpc>
              <a:spcBef>
                <a:spcPts val="787"/>
              </a:spcBef>
              <a:buNone/>
            </a:pPr>
            <a:r>
              <a:rPr lang="en" sz="1800" dirty="0">
                <a:latin typeface="Consolas" charset="0"/>
                <a:ea typeface="Consolas" charset="0"/>
                <a:cs typeface="Consolas" charset="0"/>
                <a:sym typeface="Consolas"/>
              </a:rPr>
              <a:t>}</a:t>
            </a:r>
          </a:p>
          <a:p>
            <a:pPr marL="0" indent="0">
              <a:lnSpc>
                <a:spcPct val="115000"/>
              </a:lnSpc>
              <a:spcBef>
                <a:spcPts val="787"/>
              </a:spcBef>
              <a:buNone/>
            </a:pPr>
            <a:endParaRPr sz="1800" dirty="0">
              <a:latin typeface="Consolas" charset="0"/>
              <a:ea typeface="Consolas" charset="0"/>
              <a:cs typeface="Consolas" charset="0"/>
              <a:sym typeface="Shadows Into Light"/>
            </a:endParaRPr>
          </a:p>
        </p:txBody>
      </p:sp>
      <p:sp>
        <p:nvSpPr>
          <p:cNvPr id="582" name="Shape 582"/>
          <p:cNvSpPr txBox="1"/>
          <p:nvPr/>
        </p:nvSpPr>
        <p:spPr>
          <a:xfrm>
            <a:off x="5229300" y="1600201"/>
            <a:ext cx="3457500" cy="1965120"/>
          </a:xfrm>
          <a:prstGeom prst="rect">
            <a:avLst/>
          </a:prstGeom>
          <a:solidFill>
            <a:srgbClr val="E06666"/>
          </a:solidFill>
          <a:ln w="9525" cap="flat" cmpd="sng">
            <a:solidFill>
              <a:srgbClr val="000000"/>
            </a:solidFill>
            <a:prstDash val="solid"/>
            <a:round/>
            <a:headEnd type="none" w="med" len="med"/>
            <a:tailEnd type="none" w="med" len="med"/>
          </a:ln>
        </p:spPr>
        <p:txBody>
          <a:bodyPr lIns="121900" tIns="121900" rIns="121900" bIns="121900" anchor="t" anchorCtr="0">
            <a:noAutofit/>
          </a:bodyPr>
          <a:lstStyle/>
          <a:p>
            <a:r>
              <a:rPr lang="en" sz="2000" dirty="0">
                <a:latin typeface="Consolas"/>
                <a:ea typeface="Consolas"/>
                <a:cs typeface="Consolas"/>
                <a:sym typeface="Consolas"/>
              </a:rPr>
              <a:t>#1: </a:t>
            </a:r>
            <a:r>
              <a:rPr lang="en" sz="2000" dirty="0" err="1">
                <a:latin typeface="Consolas"/>
                <a:ea typeface="Consolas"/>
                <a:cs typeface="Consolas"/>
                <a:sym typeface="Consolas"/>
              </a:rPr>
              <a:t>indx</a:t>
            </a:r>
            <a:r>
              <a:rPr lang="en" sz="2000" dirty="0">
                <a:latin typeface="Consolas"/>
                <a:ea typeface="Consolas"/>
                <a:cs typeface="Consolas"/>
                <a:sym typeface="Consolas"/>
              </a:rPr>
              <a:t> &gt; scale</a:t>
            </a:r>
          </a:p>
          <a:p>
            <a:r>
              <a:rPr lang="en" sz="2000" dirty="0">
                <a:latin typeface="Consolas"/>
                <a:ea typeface="Consolas"/>
                <a:cs typeface="Consolas"/>
                <a:sym typeface="Consolas"/>
              </a:rPr>
              <a:t>#2: </a:t>
            </a:r>
            <a:r>
              <a:rPr lang="en" sz="2000" dirty="0" err="1">
                <a:latin typeface="Consolas"/>
                <a:ea typeface="Consolas"/>
                <a:cs typeface="Consolas"/>
                <a:sym typeface="Consolas"/>
              </a:rPr>
              <a:t>indx</a:t>
            </a:r>
            <a:r>
              <a:rPr lang="en" sz="2000" dirty="0">
                <a:latin typeface="Consolas"/>
                <a:ea typeface="Consolas"/>
                <a:cs typeface="Consolas"/>
                <a:sym typeface="Consolas"/>
              </a:rPr>
              <a:t> &gt; </a:t>
            </a:r>
            <a:r>
              <a:rPr lang="en" sz="2000" dirty="0" err="1">
                <a:latin typeface="Consolas"/>
                <a:ea typeface="Consolas"/>
                <a:cs typeface="Consolas"/>
                <a:sym typeface="Consolas"/>
              </a:rPr>
              <a:t>use_math</a:t>
            </a:r>
            <a:endParaRPr lang="en" sz="2000" dirty="0">
              <a:latin typeface="Consolas"/>
              <a:ea typeface="Consolas"/>
              <a:cs typeface="Consolas"/>
              <a:sym typeface="Consolas"/>
            </a:endParaRPr>
          </a:p>
          <a:p>
            <a:r>
              <a:rPr lang="en" sz="2000" dirty="0">
                <a:latin typeface="Consolas"/>
                <a:ea typeface="Consolas"/>
                <a:cs typeface="Consolas"/>
                <a:sym typeface="Consolas"/>
              </a:rPr>
              <a:t>#3: </a:t>
            </a:r>
            <a:r>
              <a:rPr lang="en" sz="2000" dirty="0" err="1">
                <a:latin typeface="Consolas"/>
                <a:ea typeface="Consolas"/>
                <a:cs typeface="Consolas"/>
                <a:sym typeface="Consolas"/>
              </a:rPr>
              <a:t>indx</a:t>
            </a:r>
            <a:r>
              <a:rPr lang="en" sz="2000" dirty="0">
                <a:latin typeface="Consolas"/>
                <a:ea typeface="Consolas"/>
                <a:cs typeface="Consolas"/>
                <a:sym typeface="Consolas"/>
              </a:rPr>
              <a:t> &gt; </a:t>
            </a:r>
            <a:r>
              <a:rPr lang="en" sz="2000" dirty="0" err="1">
                <a:latin typeface="Consolas"/>
                <a:ea typeface="Consolas"/>
                <a:cs typeface="Consolas"/>
                <a:sym typeface="Consolas"/>
              </a:rPr>
              <a:t>opterr</a:t>
            </a:r>
            <a:endParaRPr lang="en" sz="2000" dirty="0">
              <a:latin typeface="Consolas"/>
              <a:ea typeface="Consolas"/>
              <a:cs typeface="Consolas"/>
              <a:sym typeface="Consolas"/>
            </a:endParaRPr>
          </a:p>
          <a:p>
            <a:r>
              <a:rPr lang="en" sz="2000" dirty="0">
                <a:latin typeface="Consolas"/>
                <a:ea typeface="Consolas"/>
                <a:cs typeface="Consolas"/>
                <a:sym typeface="Consolas"/>
              </a:rPr>
              <a:t>#4: </a:t>
            </a:r>
            <a:r>
              <a:rPr lang="en" sz="2000" dirty="0" err="1">
                <a:latin typeface="Consolas"/>
                <a:ea typeface="Consolas"/>
                <a:cs typeface="Consolas"/>
                <a:sym typeface="Consolas"/>
              </a:rPr>
              <a:t>indx</a:t>
            </a:r>
            <a:r>
              <a:rPr lang="en" sz="2000" dirty="0">
                <a:latin typeface="Consolas"/>
                <a:ea typeface="Consolas"/>
                <a:cs typeface="Consolas"/>
                <a:sym typeface="Consolas"/>
              </a:rPr>
              <a:t> &gt; </a:t>
            </a:r>
            <a:r>
              <a:rPr lang="en" sz="2000" dirty="0" err="1">
                <a:latin typeface="Consolas"/>
                <a:ea typeface="Consolas"/>
                <a:cs typeface="Consolas"/>
                <a:sym typeface="Consolas"/>
              </a:rPr>
              <a:t>next_func</a:t>
            </a:r>
            <a:endParaRPr lang="en" sz="2000" dirty="0">
              <a:latin typeface="Consolas"/>
              <a:ea typeface="Consolas"/>
              <a:cs typeface="Consolas"/>
              <a:sym typeface="Consolas"/>
            </a:endParaRPr>
          </a:p>
          <a:p>
            <a:r>
              <a:rPr lang="en" sz="2000" dirty="0">
                <a:latin typeface="Consolas"/>
                <a:ea typeface="Consolas"/>
                <a:cs typeface="Consolas"/>
                <a:sym typeface="Consolas"/>
              </a:rPr>
              <a:t>#5: </a:t>
            </a:r>
            <a:r>
              <a:rPr lang="en" sz="2000" dirty="0" err="1">
                <a:latin typeface="Consolas"/>
                <a:ea typeface="Consolas"/>
                <a:cs typeface="Consolas"/>
                <a:sym typeface="Consolas"/>
              </a:rPr>
              <a:t>indx</a:t>
            </a:r>
            <a:r>
              <a:rPr lang="en" sz="2000" dirty="0">
                <a:latin typeface="Consolas"/>
                <a:ea typeface="Consolas"/>
                <a:cs typeface="Consolas"/>
                <a:sym typeface="Consolas"/>
              </a:rPr>
              <a:t> &gt; </a:t>
            </a:r>
            <a:r>
              <a:rPr lang="en" sz="2000" dirty="0" err="1">
                <a:latin typeface="Consolas"/>
                <a:ea typeface="Consolas"/>
                <a:cs typeface="Consolas"/>
                <a:sym typeface="Consolas"/>
              </a:rPr>
              <a:t>i_base</a:t>
            </a:r>
            <a:endParaRPr lang="en" sz="2000" dirty="0">
              <a:latin typeface="Consolas"/>
              <a:ea typeface="Consolas"/>
              <a:cs typeface="Consolas"/>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It Works!</a:t>
            </a:r>
          </a:p>
        </p:txBody>
      </p:sp>
      <p:sp>
        <p:nvSpPr>
          <p:cNvPr id="589" name="Shape 589"/>
          <p:cNvSpPr txBox="1">
            <a:spLocks noGrp="1"/>
          </p:cNvSpPr>
          <p:nvPr>
            <p:ph idx="1"/>
          </p:nvPr>
        </p:nvSpPr>
        <p:spPr>
          <a:prstGeom prst="rect">
            <a:avLst/>
          </a:prstGeom>
          <a:noFill/>
          <a:ln>
            <a:noFill/>
          </a:ln>
        </p:spPr>
        <p:txBody>
          <a:bodyPr vert="horz" lIns="121900" tIns="60933" rIns="121900" bIns="60933" rtlCol="0" anchor="t" anchorCtr="0">
            <a:noAutofit/>
          </a:bodyPr>
          <a:lstStyle/>
          <a:p>
            <a:pPr marL="609585" indent="-524920">
              <a:lnSpc>
                <a:spcPct val="115000"/>
              </a:lnSpc>
              <a:spcBef>
                <a:spcPts val="787"/>
              </a:spcBef>
              <a:buSzPct val="100000"/>
              <a:buFont typeface="Shadows Into Light"/>
            </a:pPr>
            <a:r>
              <a:rPr lang="en" dirty="0">
                <a:sym typeface="Shadows Into Light"/>
              </a:rPr>
              <a:t>At least for programs with a single bug</a:t>
            </a:r>
          </a:p>
          <a:p>
            <a:pPr marL="0" indent="0">
              <a:lnSpc>
                <a:spcPct val="115000"/>
              </a:lnSpc>
              <a:spcBef>
                <a:spcPts val="787"/>
              </a:spcBef>
              <a:buNone/>
            </a:pPr>
            <a:endParaRPr sz="2000" dirty="0">
              <a:sym typeface="Shadows Into Light"/>
            </a:endParaRPr>
          </a:p>
          <a:p>
            <a:pPr marL="609585" indent="-524920">
              <a:lnSpc>
                <a:spcPct val="115000"/>
              </a:lnSpc>
              <a:spcBef>
                <a:spcPts val="787"/>
              </a:spcBef>
              <a:buSzPct val="100000"/>
              <a:buFont typeface="Shadows Into Light"/>
            </a:pPr>
            <a:r>
              <a:rPr lang="en" dirty="0">
                <a:sym typeface="Shadows Into Light"/>
              </a:rPr>
              <a:t>Real programs typically have multiple, unknown bugs</a:t>
            </a:r>
          </a:p>
          <a:p>
            <a:pPr marL="0" indent="0">
              <a:lnSpc>
                <a:spcPct val="115000"/>
              </a:lnSpc>
              <a:spcBef>
                <a:spcPts val="787"/>
              </a:spcBef>
              <a:buNone/>
            </a:pPr>
            <a:endParaRPr sz="2000" dirty="0">
              <a:sym typeface="Shadows Into Light"/>
            </a:endParaRPr>
          </a:p>
          <a:p>
            <a:pPr marL="609585" indent="-524920">
              <a:lnSpc>
                <a:spcPct val="115000"/>
              </a:lnSpc>
              <a:spcBef>
                <a:spcPts val="787"/>
              </a:spcBef>
              <a:buSzPct val="100000"/>
              <a:buFont typeface="Shadows Into Light"/>
            </a:pPr>
            <a:r>
              <a:rPr lang="en" dirty="0">
                <a:sym typeface="Shadows Into Light"/>
              </a:rPr>
              <a:t>Redundancy in the predicate list is a major problem</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Using the Information</a:t>
            </a:r>
          </a:p>
        </p:txBody>
      </p:sp>
      <p:sp>
        <p:nvSpPr>
          <p:cNvPr id="596" name="Shape 596"/>
          <p:cNvSpPr txBox="1">
            <a:spLocks noGrp="1"/>
          </p:cNvSpPr>
          <p:nvPr>
            <p:ph idx="1"/>
          </p:nvPr>
        </p:nvSpPr>
        <p:spPr>
          <a:xfrm>
            <a:off x="457200" y="1371600"/>
            <a:ext cx="8229600" cy="4525963"/>
          </a:xfrm>
          <a:prstGeom prst="rect">
            <a:avLst/>
          </a:prstGeom>
          <a:noFill/>
          <a:ln>
            <a:noFill/>
          </a:ln>
        </p:spPr>
        <p:txBody>
          <a:bodyPr vert="horz" lIns="121900" tIns="60933" rIns="121900" bIns="60933" rtlCol="0" anchor="t" anchorCtr="0">
            <a:noAutofit/>
          </a:bodyPr>
          <a:lstStyle/>
          <a:p>
            <a:pPr marL="609585" indent="-524920">
              <a:lnSpc>
                <a:spcPct val="115000"/>
              </a:lnSpc>
              <a:spcBef>
                <a:spcPts val="787"/>
              </a:spcBef>
              <a:buClr>
                <a:schemeClr val="dk1"/>
              </a:buClr>
              <a:buSzPct val="100000"/>
              <a:buFont typeface="Shadows Into Light"/>
            </a:pPr>
            <a:r>
              <a:rPr lang="en" dirty="0">
                <a:sym typeface="Shadows Into Light"/>
              </a:rPr>
              <a:t>Multiple useful metrics: </a:t>
            </a:r>
            <a:r>
              <a:rPr lang="en" sz="2600" dirty="0">
                <a:solidFill>
                  <a:schemeClr val="accent1"/>
                </a:solidFill>
                <a:latin typeface="Consolas" charset="0"/>
                <a:ea typeface="Consolas" charset="0"/>
                <a:cs typeface="Consolas" charset="0"/>
                <a:sym typeface="Consolas"/>
              </a:rPr>
              <a:t>Increase(P), Failure(P), F(P), S(P)</a:t>
            </a:r>
          </a:p>
          <a:p>
            <a:pPr marL="609585" indent="-524920">
              <a:lnSpc>
                <a:spcPct val="115000"/>
              </a:lnSpc>
              <a:spcBef>
                <a:spcPts val="787"/>
              </a:spcBef>
              <a:buSzPct val="100000"/>
              <a:buFont typeface="Shadows Into Light"/>
            </a:pPr>
            <a:r>
              <a:rPr lang="en" dirty="0">
                <a:sym typeface="Shadows Into Light"/>
              </a:rPr>
              <a:t>Organize all metrics in compact </a:t>
            </a:r>
            <a:r>
              <a:rPr lang="en" dirty="0" smtClean="0">
                <a:sym typeface="Shadows Into Light"/>
              </a:rPr>
              <a:t>visual</a:t>
            </a:r>
            <a:r>
              <a:rPr lang="en-US" dirty="0" smtClean="0">
                <a:sym typeface="Shadows Into Light"/>
              </a:rPr>
              <a:t/>
            </a:r>
            <a:br>
              <a:rPr lang="en-US" dirty="0" smtClean="0">
                <a:sym typeface="Shadows Into Light"/>
              </a:rPr>
            </a:br>
            <a:r>
              <a:rPr lang="en" dirty="0" smtClean="0">
                <a:sym typeface="Shadows Into Light"/>
              </a:rPr>
              <a:t>(bug </a:t>
            </a:r>
            <a:r>
              <a:rPr lang="en" dirty="0">
                <a:sym typeface="Shadows Into Light"/>
              </a:rPr>
              <a:t>thermometer)</a:t>
            </a:r>
          </a:p>
        </p:txBody>
      </p:sp>
      <p:pic>
        <p:nvPicPr>
          <p:cNvPr id="597" name="Shape 597"/>
          <p:cNvPicPr preferRelativeResize="0"/>
          <p:nvPr/>
        </p:nvPicPr>
        <p:blipFill>
          <a:blip r:embed="rId3">
            <a:alphaModFix/>
          </a:blip>
          <a:stretch>
            <a:fillRect/>
          </a:stretch>
        </p:blipFill>
        <p:spPr>
          <a:xfrm>
            <a:off x="1558593" y="4031164"/>
            <a:ext cx="6024831" cy="2542162"/>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Sample Report</a:t>
            </a:r>
          </a:p>
        </p:txBody>
      </p:sp>
      <p:pic>
        <p:nvPicPr>
          <p:cNvPr id="604" name="Shape 604"/>
          <p:cNvPicPr preferRelativeResize="0"/>
          <p:nvPr/>
        </p:nvPicPr>
        <p:blipFill rotWithShape="1">
          <a:blip r:embed="rId3">
            <a:alphaModFix/>
          </a:blip>
          <a:srcRect l="1261" t="39485" r="10516"/>
          <a:stretch/>
        </p:blipFill>
        <p:spPr>
          <a:xfrm>
            <a:off x="473527" y="1828800"/>
            <a:ext cx="8670473" cy="3608614"/>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Multiple Bugs: The Goal</a:t>
            </a:r>
          </a:p>
        </p:txBody>
      </p:sp>
      <p:sp>
        <p:nvSpPr>
          <p:cNvPr id="611" name="Shape 611"/>
          <p:cNvSpPr txBox="1">
            <a:spLocks noGrp="1"/>
          </p:cNvSpPr>
          <p:nvPr>
            <p:ph idx="1"/>
          </p:nvPr>
        </p:nvSpPr>
        <p:spPr>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endParaRPr dirty="0">
              <a:sym typeface="Shadows Into Light"/>
            </a:endParaRPr>
          </a:p>
          <a:p>
            <a:pPr marL="0" indent="0" algn="ctr">
              <a:lnSpc>
                <a:spcPct val="115000"/>
              </a:lnSpc>
              <a:spcBef>
                <a:spcPts val="787"/>
              </a:spcBef>
              <a:buNone/>
            </a:pPr>
            <a:r>
              <a:rPr lang="en" dirty="0">
                <a:sym typeface="Shadows Into Light"/>
              </a:rPr>
              <a:t>Find the best predictor for each bug,</a:t>
            </a:r>
          </a:p>
          <a:p>
            <a:pPr marL="0" indent="0" algn="ctr">
              <a:lnSpc>
                <a:spcPct val="115000"/>
              </a:lnSpc>
              <a:spcBef>
                <a:spcPts val="787"/>
              </a:spcBef>
              <a:buNone/>
            </a:pPr>
            <a:r>
              <a:rPr lang="en" dirty="0">
                <a:sym typeface="Shadows Into Light"/>
              </a:rPr>
              <a:t>without prior knowledge of the number of bugs,</a:t>
            </a:r>
          </a:p>
          <a:p>
            <a:pPr marL="0" indent="0" algn="ctr">
              <a:lnSpc>
                <a:spcPct val="115000"/>
              </a:lnSpc>
              <a:spcBef>
                <a:spcPts val="787"/>
              </a:spcBef>
              <a:buNone/>
            </a:pPr>
            <a:r>
              <a:rPr lang="en" dirty="0">
                <a:sym typeface="Shadows Into Light"/>
              </a:rPr>
              <a:t>sorted by the importance of the bugs.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Multiple Bugs: Some Issues</a:t>
            </a:r>
          </a:p>
        </p:txBody>
      </p:sp>
      <p:sp>
        <p:nvSpPr>
          <p:cNvPr id="618" name="Shape 618"/>
          <p:cNvSpPr txBox="1">
            <a:spLocks noGrp="1"/>
          </p:cNvSpPr>
          <p:nvPr>
            <p:ph idx="1"/>
          </p:nvPr>
        </p:nvSpPr>
        <p:spPr>
          <a:prstGeom prst="rect">
            <a:avLst/>
          </a:prstGeom>
          <a:noFill/>
          <a:ln>
            <a:noFill/>
          </a:ln>
        </p:spPr>
        <p:txBody>
          <a:bodyPr vert="horz" lIns="121900" tIns="60933" rIns="121900" bIns="60933" rtlCol="0" anchor="t" anchorCtr="0">
            <a:noAutofit/>
          </a:bodyPr>
          <a:lstStyle/>
          <a:p>
            <a:pPr marL="609585" indent="-524920">
              <a:lnSpc>
                <a:spcPct val="115000"/>
              </a:lnSpc>
              <a:spcBef>
                <a:spcPts val="787"/>
              </a:spcBef>
              <a:buClr>
                <a:schemeClr val="dk1"/>
              </a:buClr>
              <a:buSzPct val="100000"/>
              <a:buFont typeface="Shadows Into Light"/>
            </a:pPr>
            <a:r>
              <a:rPr lang="en" dirty="0">
                <a:sym typeface="Shadows Into Light"/>
              </a:rPr>
              <a:t>A bug may have many redundant predictors</a:t>
            </a:r>
          </a:p>
          <a:p>
            <a:pPr marL="1219170" lvl="1" indent="-524920">
              <a:lnSpc>
                <a:spcPct val="115000"/>
              </a:lnSpc>
              <a:spcBef>
                <a:spcPts val="787"/>
              </a:spcBef>
              <a:buSzPct val="100000"/>
              <a:buFont typeface="Shadows Into Light"/>
            </a:pPr>
            <a:r>
              <a:rPr lang="en" dirty="0">
                <a:sym typeface="Shadows Into Light"/>
              </a:rPr>
              <a:t>Only need one</a:t>
            </a:r>
          </a:p>
          <a:p>
            <a:pPr marL="1219170" lvl="1" indent="-524920">
              <a:lnSpc>
                <a:spcPct val="115000"/>
              </a:lnSpc>
              <a:spcBef>
                <a:spcPts val="787"/>
              </a:spcBef>
              <a:buSzPct val="100000"/>
              <a:buFont typeface="Shadows Into Light"/>
            </a:pPr>
            <a:r>
              <a:rPr lang="en" dirty="0">
                <a:sym typeface="Shadows Into Light"/>
              </a:rPr>
              <a:t>But would like to know correlated predictors</a:t>
            </a:r>
          </a:p>
          <a:p>
            <a:pPr marL="0" indent="0">
              <a:lnSpc>
                <a:spcPct val="115000"/>
              </a:lnSpc>
              <a:spcBef>
                <a:spcPts val="787"/>
              </a:spcBef>
              <a:buNone/>
            </a:pPr>
            <a:endParaRPr dirty="0">
              <a:sym typeface="Shadows Into Light"/>
            </a:endParaRPr>
          </a:p>
          <a:p>
            <a:pPr marL="609585" indent="-524920">
              <a:lnSpc>
                <a:spcPct val="115000"/>
              </a:lnSpc>
              <a:spcBef>
                <a:spcPts val="787"/>
              </a:spcBef>
              <a:buSzPct val="100000"/>
              <a:buFont typeface="Shadows Into Light"/>
            </a:pPr>
            <a:r>
              <a:rPr lang="en" dirty="0">
                <a:sym typeface="Shadows Into Light"/>
              </a:rPr>
              <a:t>Bugs occur on vastly different scales</a:t>
            </a:r>
          </a:p>
          <a:p>
            <a:pPr marL="1219170" lvl="1" indent="-524920">
              <a:lnSpc>
                <a:spcPct val="115000"/>
              </a:lnSpc>
              <a:spcBef>
                <a:spcPts val="787"/>
              </a:spcBef>
              <a:buSzPct val="100000"/>
              <a:buFont typeface="Shadows Into Light"/>
            </a:pPr>
            <a:r>
              <a:rPr lang="en" dirty="0">
                <a:sym typeface="Shadows Into Light"/>
              </a:rPr>
              <a:t>Predictors for common bugs may dominate, hiding predictors of less common problems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Shape 624"/>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An Idea</a:t>
            </a:r>
          </a:p>
        </p:txBody>
      </p:sp>
      <p:sp>
        <p:nvSpPr>
          <p:cNvPr id="625" name="Shape 625"/>
          <p:cNvSpPr txBox="1">
            <a:spLocks noGrp="1"/>
          </p:cNvSpPr>
          <p:nvPr>
            <p:ph idx="1"/>
          </p:nvPr>
        </p:nvSpPr>
        <p:spPr>
          <a:prstGeom prst="rect">
            <a:avLst/>
          </a:prstGeom>
          <a:noFill/>
          <a:ln>
            <a:noFill/>
          </a:ln>
        </p:spPr>
        <p:txBody>
          <a:bodyPr vert="horz" lIns="121900" tIns="60933" rIns="121900" bIns="60933" rtlCol="0" anchor="t" anchorCtr="0">
            <a:noAutofit/>
          </a:bodyPr>
          <a:lstStyle/>
          <a:p>
            <a:pPr marL="609585" indent="-524920">
              <a:lnSpc>
                <a:spcPct val="115000"/>
              </a:lnSpc>
              <a:spcBef>
                <a:spcPts val="787"/>
              </a:spcBef>
              <a:buClr>
                <a:schemeClr val="dk1"/>
              </a:buClr>
              <a:buSzPct val="100000"/>
              <a:buFont typeface="Shadows Into Light"/>
            </a:pPr>
            <a:r>
              <a:rPr lang="en" dirty="0">
                <a:sym typeface="Shadows Into Light"/>
              </a:rPr>
              <a:t>Simulate the way humans fix bugs</a:t>
            </a:r>
          </a:p>
          <a:p>
            <a:pPr marL="0" indent="0">
              <a:lnSpc>
                <a:spcPct val="115000"/>
              </a:lnSpc>
              <a:spcBef>
                <a:spcPts val="787"/>
              </a:spcBef>
              <a:buNone/>
            </a:pPr>
            <a:endParaRPr dirty="0">
              <a:sym typeface="Shadows Into Light"/>
            </a:endParaRPr>
          </a:p>
          <a:p>
            <a:pPr marL="609585" indent="-524920">
              <a:lnSpc>
                <a:spcPct val="115000"/>
              </a:lnSpc>
              <a:spcBef>
                <a:spcPts val="787"/>
              </a:spcBef>
              <a:buSzPct val="100000"/>
              <a:buFont typeface="Shadows Into Light"/>
            </a:pPr>
            <a:r>
              <a:rPr lang="en" dirty="0">
                <a:sym typeface="Shadows Into Light"/>
              </a:rPr>
              <a:t>Find the first (most important) bug</a:t>
            </a:r>
          </a:p>
          <a:p>
            <a:pPr marL="0" indent="0">
              <a:lnSpc>
                <a:spcPct val="115000"/>
              </a:lnSpc>
              <a:spcBef>
                <a:spcPts val="787"/>
              </a:spcBef>
              <a:buNone/>
            </a:pPr>
            <a:endParaRPr dirty="0">
              <a:sym typeface="Shadows Into Light"/>
            </a:endParaRPr>
          </a:p>
          <a:p>
            <a:pPr marL="609585" indent="-524920">
              <a:lnSpc>
                <a:spcPct val="115000"/>
              </a:lnSpc>
              <a:spcBef>
                <a:spcPts val="787"/>
              </a:spcBef>
              <a:buSzPct val="100000"/>
              <a:buFont typeface="Shadows Into Light"/>
            </a:pPr>
            <a:r>
              <a:rPr lang="en" dirty="0">
                <a:sym typeface="Shadows Into Light"/>
              </a:rPr>
              <a:t>Fix it, and repeat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Revised Algorithm</a:t>
            </a:r>
          </a:p>
        </p:txBody>
      </p:sp>
      <p:sp>
        <p:nvSpPr>
          <p:cNvPr id="632" name="Shape 632"/>
          <p:cNvSpPr txBox="1">
            <a:spLocks noGrp="1"/>
          </p:cNvSpPr>
          <p:nvPr>
            <p:ph idx="1"/>
          </p:nvPr>
        </p:nvSpPr>
        <p:spPr>
          <a:xfrm>
            <a:off x="351689" y="1600201"/>
            <a:ext cx="8510957" cy="4525963"/>
          </a:xfrm>
          <a:prstGeom prst="rect">
            <a:avLst/>
          </a:prstGeom>
          <a:noFill/>
          <a:ln>
            <a:noFill/>
          </a:ln>
        </p:spPr>
        <p:txBody>
          <a:bodyPr vert="horz" lIns="121900" tIns="60933" rIns="121900" bIns="60933" rtlCol="0" anchor="t" anchorCtr="0">
            <a:noAutofit/>
          </a:bodyPr>
          <a:lstStyle/>
          <a:p>
            <a:pPr marL="0" indent="0">
              <a:lnSpc>
                <a:spcPct val="115000"/>
              </a:lnSpc>
              <a:spcBef>
                <a:spcPts val="787"/>
              </a:spcBef>
              <a:buNone/>
            </a:pPr>
            <a:r>
              <a:rPr lang="en" sz="2800" dirty="0" smtClean="0">
                <a:sym typeface="Shadows Into Light"/>
              </a:rPr>
              <a:t>Repeat</a:t>
            </a:r>
            <a:endParaRPr lang="en-US" sz="2800" dirty="0" smtClean="0">
              <a:sym typeface="Shadows Into Light"/>
            </a:endParaRPr>
          </a:p>
          <a:p>
            <a:pPr marL="0" indent="0">
              <a:lnSpc>
                <a:spcPct val="115000"/>
              </a:lnSpc>
              <a:spcBef>
                <a:spcPts val="787"/>
              </a:spcBef>
              <a:buNone/>
            </a:pPr>
            <a:r>
              <a:rPr lang="en-US" sz="2800" dirty="0">
                <a:solidFill>
                  <a:schemeClr val="accent6"/>
                </a:solidFill>
                <a:sym typeface="Shadows Into Light"/>
              </a:rPr>
              <a:t> </a:t>
            </a:r>
            <a:r>
              <a:rPr lang="en-US" sz="2800" dirty="0" smtClean="0">
                <a:solidFill>
                  <a:schemeClr val="accent6"/>
                </a:solidFill>
                <a:sym typeface="Shadows Into Light"/>
              </a:rPr>
              <a:t>   </a:t>
            </a:r>
            <a:r>
              <a:rPr lang="en" sz="2600" dirty="0" smtClean="0">
                <a:solidFill>
                  <a:schemeClr val="accent6"/>
                </a:solidFill>
                <a:sym typeface="Shadows Into Light"/>
              </a:rPr>
              <a:t>Step 1: </a:t>
            </a:r>
            <a:r>
              <a:rPr lang="en" sz="2600" dirty="0" smtClean="0">
                <a:sym typeface="Shadows Into Light"/>
              </a:rPr>
              <a:t>Compute </a:t>
            </a:r>
            <a:r>
              <a:rPr lang="en" sz="2400" b="1" dirty="0" smtClean="0">
                <a:solidFill>
                  <a:schemeClr val="accent1"/>
                </a:solidFill>
                <a:latin typeface="Consolas" charset="0"/>
                <a:ea typeface="Consolas" charset="0"/>
                <a:cs typeface="Consolas" charset="0"/>
                <a:sym typeface="Shadows Into Light"/>
              </a:rPr>
              <a:t>Increase(), F(),</a:t>
            </a:r>
            <a:r>
              <a:rPr lang="en-US" sz="2600" dirty="0" smtClean="0">
                <a:sym typeface="Shadows Into Light"/>
              </a:rPr>
              <a:t> e</a:t>
            </a:r>
            <a:r>
              <a:rPr lang="en" sz="2600" dirty="0" err="1" smtClean="0">
                <a:sym typeface="Shadows Into Light"/>
              </a:rPr>
              <a:t>tc</a:t>
            </a:r>
            <a:r>
              <a:rPr lang="en" sz="2600" dirty="0" smtClean="0">
                <a:sym typeface="Shadows Into Light"/>
              </a:rPr>
              <a:t>. for all predicates</a:t>
            </a:r>
            <a:endParaRPr lang="en-US" sz="2600" dirty="0" smtClean="0">
              <a:sym typeface="Shadows Into Light"/>
            </a:endParaRPr>
          </a:p>
          <a:p>
            <a:pPr marL="0" indent="0">
              <a:lnSpc>
                <a:spcPct val="115000"/>
              </a:lnSpc>
              <a:spcBef>
                <a:spcPts val="787"/>
              </a:spcBef>
              <a:buNone/>
            </a:pPr>
            <a:r>
              <a:rPr lang="en-US" sz="2600" dirty="0">
                <a:solidFill>
                  <a:schemeClr val="accent6"/>
                </a:solidFill>
                <a:sym typeface="Shadows Into Light"/>
              </a:rPr>
              <a:t> </a:t>
            </a:r>
            <a:r>
              <a:rPr lang="en-US" sz="2600" dirty="0" smtClean="0">
                <a:solidFill>
                  <a:schemeClr val="accent6"/>
                </a:solidFill>
                <a:sym typeface="Shadows Into Light"/>
              </a:rPr>
              <a:t>   </a:t>
            </a:r>
            <a:r>
              <a:rPr lang="en" sz="2600" dirty="0" smtClean="0">
                <a:solidFill>
                  <a:schemeClr val="accent6"/>
                </a:solidFill>
                <a:sym typeface="Shadows Into Light"/>
              </a:rPr>
              <a:t>Step </a:t>
            </a:r>
            <a:r>
              <a:rPr lang="en" sz="2600" dirty="0">
                <a:solidFill>
                  <a:schemeClr val="accent6"/>
                </a:solidFill>
                <a:sym typeface="Shadows Into Light"/>
              </a:rPr>
              <a:t>2: </a:t>
            </a:r>
            <a:r>
              <a:rPr lang="en" sz="2600" dirty="0">
                <a:sym typeface="Shadows Into Light"/>
              </a:rPr>
              <a:t>Rank the </a:t>
            </a:r>
            <a:r>
              <a:rPr lang="en" sz="2600" dirty="0" smtClean="0">
                <a:sym typeface="Shadows Into Light"/>
              </a:rPr>
              <a:t>predicates</a:t>
            </a:r>
            <a:endParaRPr lang="en-US" sz="2600" dirty="0" smtClean="0">
              <a:sym typeface="Shadows Into Light"/>
            </a:endParaRPr>
          </a:p>
          <a:p>
            <a:pPr marL="0" indent="0">
              <a:lnSpc>
                <a:spcPct val="115000"/>
              </a:lnSpc>
              <a:spcBef>
                <a:spcPts val="787"/>
              </a:spcBef>
              <a:buNone/>
            </a:pPr>
            <a:r>
              <a:rPr lang="en-US" sz="2600" dirty="0">
                <a:solidFill>
                  <a:schemeClr val="accent6"/>
                </a:solidFill>
                <a:sym typeface="Shadows Into Light"/>
              </a:rPr>
              <a:t> </a:t>
            </a:r>
            <a:r>
              <a:rPr lang="en-US" sz="2600" dirty="0" smtClean="0">
                <a:solidFill>
                  <a:schemeClr val="accent6"/>
                </a:solidFill>
                <a:sym typeface="Shadows Into Light"/>
              </a:rPr>
              <a:t>   </a:t>
            </a:r>
            <a:r>
              <a:rPr lang="en" sz="2600" dirty="0" smtClean="0">
                <a:solidFill>
                  <a:schemeClr val="accent6"/>
                </a:solidFill>
                <a:sym typeface="Shadows Into Light"/>
              </a:rPr>
              <a:t>Step </a:t>
            </a:r>
            <a:r>
              <a:rPr lang="en" sz="2600" dirty="0">
                <a:solidFill>
                  <a:schemeClr val="accent6"/>
                </a:solidFill>
                <a:sym typeface="Shadows Into Light"/>
              </a:rPr>
              <a:t>3: </a:t>
            </a:r>
            <a:r>
              <a:rPr lang="en" sz="2600" dirty="0">
                <a:sym typeface="Shadows Into Light"/>
              </a:rPr>
              <a:t>Add the top-ranked predicate </a:t>
            </a:r>
            <a:r>
              <a:rPr lang="en" sz="2600" dirty="0">
                <a:solidFill>
                  <a:schemeClr val="accent1"/>
                </a:solidFill>
                <a:sym typeface="Shadows Into Light"/>
              </a:rPr>
              <a:t>P</a:t>
            </a:r>
            <a:r>
              <a:rPr lang="en" sz="2600" dirty="0">
                <a:sym typeface="Shadows Into Light"/>
              </a:rPr>
              <a:t> to the result </a:t>
            </a:r>
            <a:r>
              <a:rPr lang="en" sz="2600" dirty="0" smtClean="0">
                <a:sym typeface="Shadows Into Light"/>
              </a:rPr>
              <a:t>list</a:t>
            </a:r>
            <a:endParaRPr lang="en-US" sz="2600" dirty="0">
              <a:sym typeface="Shadows Into Light"/>
            </a:endParaRPr>
          </a:p>
          <a:p>
            <a:pPr marL="0" indent="0">
              <a:lnSpc>
                <a:spcPct val="115000"/>
              </a:lnSpc>
              <a:spcBef>
                <a:spcPts val="787"/>
              </a:spcBef>
              <a:buNone/>
            </a:pPr>
            <a:r>
              <a:rPr lang="en-US" sz="2600" dirty="0" smtClean="0">
                <a:solidFill>
                  <a:schemeClr val="accent6"/>
                </a:solidFill>
                <a:sym typeface="Shadows Into Light"/>
              </a:rPr>
              <a:t>    </a:t>
            </a:r>
            <a:r>
              <a:rPr lang="en" sz="2600" dirty="0" smtClean="0">
                <a:solidFill>
                  <a:schemeClr val="accent6"/>
                </a:solidFill>
                <a:sym typeface="Shadows Into Light"/>
              </a:rPr>
              <a:t>Step </a:t>
            </a:r>
            <a:r>
              <a:rPr lang="en" sz="2600" dirty="0">
                <a:solidFill>
                  <a:schemeClr val="accent6"/>
                </a:solidFill>
                <a:sym typeface="Shadows Into Light"/>
              </a:rPr>
              <a:t>4: </a:t>
            </a:r>
            <a:r>
              <a:rPr lang="en" sz="2600" dirty="0">
                <a:sym typeface="Shadows Into Light"/>
              </a:rPr>
              <a:t>Remove </a:t>
            </a:r>
            <a:r>
              <a:rPr lang="en" sz="2600" dirty="0">
                <a:solidFill>
                  <a:schemeClr val="accent1"/>
                </a:solidFill>
                <a:sym typeface="Shadows Into Light"/>
              </a:rPr>
              <a:t>P</a:t>
            </a:r>
            <a:r>
              <a:rPr lang="en" sz="2600" dirty="0">
                <a:sym typeface="Shadows Into Light"/>
              </a:rPr>
              <a:t> and discard all runs where </a:t>
            </a:r>
            <a:r>
              <a:rPr lang="en" sz="2600" dirty="0">
                <a:solidFill>
                  <a:schemeClr val="accent1"/>
                </a:solidFill>
                <a:sym typeface="Shadows Into Light"/>
              </a:rPr>
              <a:t>P</a:t>
            </a:r>
            <a:r>
              <a:rPr lang="en" sz="2600" dirty="0">
                <a:sym typeface="Shadows Into Light"/>
              </a:rPr>
              <a:t> is </a:t>
            </a:r>
            <a:r>
              <a:rPr lang="en" sz="2600" dirty="0" err="1" smtClean="0">
                <a:sym typeface="Shadows Into Light"/>
              </a:rPr>
              <a:t>tr</a:t>
            </a:r>
            <a:r>
              <a:rPr lang="en-US" sz="2600" dirty="0" err="1" smtClean="0">
                <a:sym typeface="Shadows Into Light"/>
              </a:rPr>
              <a:t>ue</a:t>
            </a:r>
            <a:endParaRPr lang="en-US" sz="2600" dirty="0" smtClean="0">
              <a:sym typeface="Shadows Into Light"/>
            </a:endParaRPr>
          </a:p>
          <a:p>
            <a:pPr lvl="2">
              <a:lnSpc>
                <a:spcPct val="115000"/>
              </a:lnSpc>
              <a:spcBef>
                <a:spcPts val="787"/>
              </a:spcBef>
            </a:pPr>
            <a:r>
              <a:rPr lang="en" sz="2600" dirty="0" smtClean="0">
                <a:sym typeface="Shadows Into Light"/>
              </a:rPr>
              <a:t>Simulates </a:t>
            </a:r>
            <a:r>
              <a:rPr lang="en" sz="2600" dirty="0">
                <a:sym typeface="Shadows Into Light"/>
              </a:rPr>
              <a:t>fixing the bug corresponding to </a:t>
            </a:r>
            <a:r>
              <a:rPr lang="en" sz="2600" dirty="0" smtClean="0">
                <a:solidFill>
                  <a:schemeClr val="accent1"/>
                </a:solidFill>
                <a:sym typeface="Shadows Into Light"/>
              </a:rPr>
              <a:t>P</a:t>
            </a:r>
            <a:endParaRPr lang="en-US" sz="2600" dirty="0" smtClean="0">
              <a:solidFill>
                <a:schemeClr val="accent1"/>
              </a:solidFill>
              <a:sym typeface="Shadows Into Light"/>
            </a:endParaRPr>
          </a:p>
          <a:p>
            <a:pPr lvl="2">
              <a:lnSpc>
                <a:spcPct val="115000"/>
              </a:lnSpc>
              <a:spcBef>
                <a:spcPts val="787"/>
              </a:spcBef>
            </a:pPr>
            <a:r>
              <a:rPr lang="en" sz="2600" dirty="0" smtClean="0">
                <a:sym typeface="Shadows Into Light"/>
              </a:rPr>
              <a:t>Discard </a:t>
            </a:r>
            <a:r>
              <a:rPr lang="en" sz="2600" dirty="0">
                <a:sym typeface="Shadows Into Light"/>
              </a:rPr>
              <a:t>reduces rank of correlated predicates</a:t>
            </a:r>
          </a:p>
          <a:p>
            <a:pPr marL="0" indent="0">
              <a:lnSpc>
                <a:spcPct val="115000"/>
              </a:lnSpc>
              <a:spcBef>
                <a:spcPts val="787"/>
              </a:spcBef>
              <a:buNone/>
            </a:pPr>
            <a:r>
              <a:rPr lang="en" sz="2800" dirty="0">
                <a:sym typeface="Shadows Into Light"/>
              </a:rPr>
              <a:t>Until no runs are left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Ranking by Increase(P)</a:t>
            </a:r>
          </a:p>
        </p:txBody>
      </p:sp>
      <p:sp>
        <p:nvSpPr>
          <p:cNvPr id="639" name="Shape 639"/>
          <p:cNvSpPr txBox="1">
            <a:spLocks noGrp="1"/>
          </p:cNvSpPr>
          <p:nvPr>
            <p:ph idx="1"/>
          </p:nvPr>
        </p:nvSpPr>
        <p:spPr>
          <a:xfrm>
            <a:off x="87919" y="4985997"/>
            <a:ext cx="8862646" cy="1439105"/>
          </a:xfrm>
          <a:prstGeom prst="rect">
            <a:avLst/>
          </a:prstGeom>
          <a:noFill/>
          <a:ln>
            <a:noFill/>
          </a:ln>
        </p:spPr>
        <p:txBody>
          <a:bodyPr vert="horz" lIns="121900" tIns="60933" rIns="121900" bIns="60933" rtlCol="0" anchor="t" anchorCtr="0">
            <a:noAutofit/>
          </a:bodyPr>
          <a:lstStyle/>
          <a:p>
            <a:pPr marL="0" indent="0" algn="ctr">
              <a:lnSpc>
                <a:spcPct val="115000"/>
              </a:lnSpc>
              <a:spcBef>
                <a:spcPts val="787"/>
              </a:spcBef>
              <a:buNone/>
            </a:pPr>
            <a:r>
              <a:rPr lang="en" sz="2600" dirty="0">
                <a:sym typeface="Shadows Into Light"/>
              </a:rPr>
              <a:t>Problem: High Increase() scores but few failing runs!</a:t>
            </a:r>
          </a:p>
          <a:p>
            <a:pPr marL="0" indent="0" algn="ctr">
              <a:lnSpc>
                <a:spcPct val="115000"/>
              </a:lnSpc>
              <a:spcBef>
                <a:spcPts val="787"/>
              </a:spcBef>
              <a:buNone/>
            </a:pPr>
            <a:r>
              <a:rPr lang="en" sz="2600" dirty="0">
                <a:solidFill>
                  <a:srgbClr val="7030A0"/>
                </a:solidFill>
                <a:sym typeface="Shadows Into Light"/>
              </a:rPr>
              <a:t>Sub-bug </a:t>
            </a:r>
            <a:r>
              <a:rPr lang="en" sz="2600" dirty="0" smtClean="0">
                <a:solidFill>
                  <a:srgbClr val="7030A0"/>
                </a:solidFill>
                <a:sym typeface="Shadows Into Light"/>
              </a:rPr>
              <a:t>predictors</a:t>
            </a:r>
            <a:r>
              <a:rPr lang="en-US" sz="2600" dirty="0" smtClean="0">
                <a:sym typeface="Shadows Into Light"/>
              </a:rPr>
              <a:t>: c</a:t>
            </a:r>
            <a:r>
              <a:rPr lang="en" sz="2600" dirty="0" err="1" smtClean="0">
                <a:sym typeface="Shadows Into Light"/>
              </a:rPr>
              <a:t>overing</a:t>
            </a:r>
            <a:r>
              <a:rPr lang="en" sz="2600" dirty="0" smtClean="0">
                <a:sym typeface="Shadows Into Light"/>
              </a:rPr>
              <a:t> </a:t>
            </a:r>
            <a:r>
              <a:rPr lang="en" sz="2600" dirty="0">
                <a:sym typeface="Shadows Into Light"/>
              </a:rPr>
              <a:t>special cases of </a:t>
            </a:r>
            <a:r>
              <a:rPr lang="en" sz="2600" dirty="0" smtClean="0">
                <a:sym typeface="Shadows Into Light"/>
              </a:rPr>
              <a:t>more</a:t>
            </a:r>
            <a:r>
              <a:rPr lang="en-US" sz="2600" dirty="0" smtClean="0">
                <a:sym typeface="Shadows Into Light"/>
              </a:rPr>
              <a:t/>
            </a:r>
            <a:br>
              <a:rPr lang="en-US" sz="2600" dirty="0" smtClean="0">
                <a:sym typeface="Shadows Into Light"/>
              </a:rPr>
            </a:br>
            <a:r>
              <a:rPr lang="en" sz="2600" dirty="0" smtClean="0">
                <a:sym typeface="Shadows Into Light"/>
              </a:rPr>
              <a:t>general </a:t>
            </a:r>
            <a:r>
              <a:rPr lang="en" sz="2600" dirty="0">
                <a:sym typeface="Shadows Into Light"/>
              </a:rPr>
              <a:t>bugs</a:t>
            </a:r>
          </a:p>
        </p:txBody>
      </p:sp>
      <p:pic>
        <p:nvPicPr>
          <p:cNvPr id="640" name="Shape 640"/>
          <p:cNvPicPr preferRelativeResize="0"/>
          <p:nvPr/>
        </p:nvPicPr>
        <p:blipFill>
          <a:blip r:embed="rId3">
            <a:alphaModFix/>
          </a:blip>
          <a:stretch>
            <a:fillRect/>
          </a:stretch>
        </p:blipFill>
        <p:spPr>
          <a:xfrm>
            <a:off x="1123775" y="1464979"/>
            <a:ext cx="6862267" cy="3261832"/>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Two Key Questions</a:t>
            </a:r>
          </a:p>
        </p:txBody>
      </p:sp>
      <p:sp>
        <p:nvSpPr>
          <p:cNvPr id="117" name="Shape 117"/>
          <p:cNvSpPr txBox="1">
            <a:spLocks noGrp="1"/>
          </p:cNvSpPr>
          <p:nvPr>
            <p:ph idx="1"/>
          </p:nvPr>
        </p:nvSpPr>
        <p:spPr>
          <a:prstGeom prst="rect">
            <a:avLst/>
          </a:prstGeom>
        </p:spPr>
        <p:txBody>
          <a:bodyPr vert="horz" lIns="121900" tIns="121900" rIns="121900" bIns="121900" rtlCol="0" anchor="t" anchorCtr="0">
            <a:noAutofit/>
          </a:bodyPr>
          <a:lstStyle/>
          <a:p>
            <a:pPr>
              <a:lnSpc>
                <a:spcPct val="115000"/>
              </a:lnSpc>
              <a:spcBef>
                <a:spcPts val="787"/>
              </a:spcBef>
              <a:buSzPct val="100000"/>
              <a:buFont typeface="Shadows Into Light"/>
            </a:pPr>
            <a:r>
              <a:rPr lang="en" sz="3600" dirty="0">
                <a:sym typeface="Shadows Into Light"/>
              </a:rPr>
              <a:t>How do we get the data?</a:t>
            </a:r>
          </a:p>
          <a:p>
            <a:pPr marL="0" indent="0">
              <a:lnSpc>
                <a:spcPct val="115000"/>
              </a:lnSpc>
              <a:spcBef>
                <a:spcPts val="787"/>
              </a:spcBef>
              <a:buNone/>
            </a:pPr>
            <a:endParaRPr sz="3600" dirty="0">
              <a:sym typeface="Shadows Into Light"/>
            </a:endParaRPr>
          </a:p>
          <a:p>
            <a:pPr>
              <a:lnSpc>
                <a:spcPct val="115000"/>
              </a:lnSpc>
              <a:spcBef>
                <a:spcPts val="787"/>
              </a:spcBef>
              <a:buSzPct val="100000"/>
              <a:buFont typeface="Shadows Into Light"/>
            </a:pPr>
            <a:r>
              <a:rPr lang="en" sz="3600" dirty="0">
                <a:sym typeface="Shadows Into Light"/>
              </a:rPr>
              <a:t>What do we do with it?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Ranking by F(P)</a:t>
            </a:r>
          </a:p>
        </p:txBody>
      </p:sp>
      <p:pic>
        <p:nvPicPr>
          <p:cNvPr id="648" name="Shape 648"/>
          <p:cNvPicPr preferRelativeResize="0"/>
          <p:nvPr/>
        </p:nvPicPr>
        <p:blipFill>
          <a:blip r:embed="rId3">
            <a:alphaModFix/>
          </a:blip>
          <a:stretch>
            <a:fillRect/>
          </a:stretch>
        </p:blipFill>
        <p:spPr>
          <a:xfrm>
            <a:off x="932531" y="1608653"/>
            <a:ext cx="7525665" cy="3144732"/>
          </a:xfrm>
          <a:prstGeom prst="rect">
            <a:avLst/>
          </a:prstGeom>
          <a:noFill/>
          <a:ln>
            <a:noFill/>
          </a:ln>
        </p:spPr>
      </p:pic>
      <p:sp>
        <p:nvSpPr>
          <p:cNvPr id="6" name="Shape 639"/>
          <p:cNvSpPr txBox="1">
            <a:spLocks noGrp="1"/>
          </p:cNvSpPr>
          <p:nvPr>
            <p:ph idx="1"/>
          </p:nvPr>
        </p:nvSpPr>
        <p:spPr>
          <a:xfrm>
            <a:off x="457200" y="5003582"/>
            <a:ext cx="8229600" cy="1439105"/>
          </a:xfrm>
          <a:prstGeom prst="rect">
            <a:avLst/>
          </a:prstGeom>
          <a:noFill/>
          <a:ln>
            <a:noFill/>
          </a:ln>
        </p:spPr>
        <p:txBody>
          <a:bodyPr vert="horz" lIns="121900" tIns="60933" rIns="121900" bIns="60933" rtlCol="0" anchor="t" anchorCtr="0">
            <a:noAutofit/>
          </a:bodyPr>
          <a:lstStyle/>
          <a:p>
            <a:pPr marL="0" indent="0" algn="ctr">
              <a:lnSpc>
                <a:spcPct val="115000"/>
              </a:lnSpc>
              <a:spcBef>
                <a:spcPts val="787"/>
              </a:spcBef>
              <a:buNone/>
            </a:pPr>
            <a:r>
              <a:rPr lang="en" sz="2600" dirty="0">
                <a:sym typeface="Shadows Into Light"/>
              </a:rPr>
              <a:t>Problem: </a:t>
            </a:r>
            <a:r>
              <a:rPr lang="en-US" sz="2600" dirty="0" smtClean="0">
                <a:sym typeface="Shadows Into Light"/>
              </a:rPr>
              <a:t>Many</a:t>
            </a:r>
            <a:r>
              <a:rPr lang="en" sz="2600" dirty="0" smtClean="0">
                <a:sym typeface="Shadows Into Light"/>
              </a:rPr>
              <a:t> </a:t>
            </a:r>
            <a:r>
              <a:rPr lang="en" sz="2600" dirty="0">
                <a:sym typeface="Shadows Into Light"/>
              </a:rPr>
              <a:t>failing </a:t>
            </a:r>
            <a:r>
              <a:rPr lang="en" sz="2600" dirty="0" smtClean="0">
                <a:sym typeface="Shadows Into Light"/>
              </a:rPr>
              <a:t>runs</a:t>
            </a:r>
            <a:r>
              <a:rPr lang="en-US" sz="2600" dirty="0" smtClean="0">
                <a:sym typeface="Shadows Into Light"/>
              </a:rPr>
              <a:t> but low Increase() scores!</a:t>
            </a:r>
            <a:endParaRPr lang="en" sz="2600" dirty="0">
              <a:sym typeface="Shadows Into Light"/>
            </a:endParaRPr>
          </a:p>
          <a:p>
            <a:pPr marL="0" indent="0" algn="ctr">
              <a:lnSpc>
                <a:spcPct val="115000"/>
              </a:lnSpc>
              <a:spcBef>
                <a:spcPts val="787"/>
              </a:spcBef>
              <a:buNone/>
            </a:pPr>
            <a:r>
              <a:rPr lang="en" sz="2600" dirty="0" smtClean="0">
                <a:solidFill>
                  <a:srgbClr val="7030A0"/>
                </a:solidFill>
                <a:sym typeface="Shadows Into Light"/>
              </a:rPr>
              <a:t>Su</a:t>
            </a:r>
            <a:r>
              <a:rPr lang="en-US" sz="2600" dirty="0" smtClean="0">
                <a:solidFill>
                  <a:srgbClr val="7030A0"/>
                </a:solidFill>
                <a:sym typeface="Shadows Into Light"/>
              </a:rPr>
              <a:t>per</a:t>
            </a:r>
            <a:r>
              <a:rPr lang="en" sz="2600" dirty="0" smtClean="0">
                <a:solidFill>
                  <a:srgbClr val="7030A0"/>
                </a:solidFill>
                <a:sym typeface="Shadows Into Light"/>
              </a:rPr>
              <a:t>-bug </a:t>
            </a:r>
            <a:r>
              <a:rPr lang="en" sz="2600" dirty="0">
                <a:solidFill>
                  <a:srgbClr val="7030A0"/>
                </a:solidFill>
                <a:sym typeface="Shadows Into Light"/>
              </a:rPr>
              <a:t>predictors</a:t>
            </a:r>
            <a:r>
              <a:rPr lang="en" sz="2600" dirty="0">
                <a:sym typeface="Shadows Into Light"/>
              </a:rPr>
              <a:t>: covering </a:t>
            </a:r>
            <a:r>
              <a:rPr lang="en-US" sz="2600" dirty="0" smtClean="0">
                <a:sym typeface="Shadows Into Light"/>
              </a:rPr>
              <a:t>several different bugs together</a:t>
            </a:r>
            <a:endParaRPr lang="en" sz="2600" dirty="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5" name="Shape 655"/>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 Helpful Analogy</a:t>
            </a:r>
          </a:p>
        </p:txBody>
      </p:sp>
      <p:sp>
        <p:nvSpPr>
          <p:cNvPr id="2" name="Content Placeholder 1"/>
          <p:cNvSpPr>
            <a:spLocks noGrp="1"/>
          </p:cNvSpPr>
          <p:nvPr>
            <p:ph idx="1"/>
          </p:nvPr>
        </p:nvSpPr>
        <p:spPr>
          <a:xfrm>
            <a:off x="277581" y="1600201"/>
            <a:ext cx="8686800" cy="4931228"/>
          </a:xfrm>
        </p:spPr>
        <p:txBody>
          <a:bodyPr>
            <a:normAutofit/>
          </a:bodyPr>
          <a:lstStyle/>
          <a:p>
            <a:pPr marL="609585" indent="-524920">
              <a:spcBef>
                <a:spcPts val="0"/>
              </a:spcBef>
              <a:buClr>
                <a:schemeClr val="dk1"/>
              </a:buClr>
              <a:buSzPct val="100000"/>
              <a:buFont typeface="Shadows Into Light"/>
            </a:pPr>
            <a:r>
              <a:rPr lang="en" sz="2800" dirty="0">
                <a:sym typeface="Shadows Into Light"/>
              </a:rPr>
              <a:t>In the language of information retrieval</a:t>
            </a:r>
          </a:p>
          <a:p>
            <a:pPr marL="1219170" lvl="1" indent="-491054">
              <a:spcBef>
                <a:spcPts val="0"/>
              </a:spcBef>
              <a:buSzPct val="100000"/>
              <a:buFont typeface="Shadows Into Light"/>
            </a:pPr>
            <a:r>
              <a:rPr lang="en" sz="2400" b="1" dirty="0">
                <a:solidFill>
                  <a:srgbClr val="7030A0"/>
                </a:solidFill>
                <a:sym typeface="Shadows Into Light"/>
              </a:rPr>
              <a:t>Precision</a:t>
            </a:r>
            <a:r>
              <a:rPr lang="en" sz="2400" dirty="0">
                <a:sym typeface="Shadows Into Light"/>
              </a:rPr>
              <a:t> = fraction of retrieved instances that are relevant</a:t>
            </a:r>
          </a:p>
          <a:p>
            <a:pPr marL="1219170" lvl="1" indent="-491054">
              <a:spcBef>
                <a:spcPts val="0"/>
              </a:spcBef>
              <a:buSzPct val="100000"/>
              <a:buFont typeface="Shadows Into Light"/>
            </a:pPr>
            <a:r>
              <a:rPr lang="en" sz="2400" b="1" dirty="0">
                <a:solidFill>
                  <a:srgbClr val="7030A0"/>
                </a:solidFill>
                <a:sym typeface="Shadows Into Light"/>
              </a:rPr>
              <a:t>Recall</a:t>
            </a:r>
            <a:r>
              <a:rPr lang="en" sz="2400" dirty="0">
                <a:sym typeface="Shadows Into Light"/>
              </a:rPr>
              <a:t> = fraction of relevant instances that are retrieved</a:t>
            </a:r>
          </a:p>
          <a:p>
            <a:pPr marL="609585" indent="-524920">
              <a:spcBef>
                <a:spcPts val="0"/>
              </a:spcBef>
              <a:buSzPct val="100000"/>
              <a:buFont typeface="Shadows Into Light"/>
            </a:pPr>
            <a:endParaRPr lang="en-US" sz="1000" dirty="0" smtClean="0">
              <a:sym typeface="Shadows Into Light"/>
            </a:endParaRPr>
          </a:p>
          <a:p>
            <a:pPr marL="609585" indent="-524920">
              <a:spcBef>
                <a:spcPts val="0"/>
              </a:spcBef>
              <a:buSzPct val="100000"/>
              <a:buFont typeface="Shadows Into Light"/>
            </a:pPr>
            <a:r>
              <a:rPr lang="en" sz="2800" dirty="0" smtClean="0">
                <a:sym typeface="Shadows Into Light"/>
              </a:rPr>
              <a:t>In </a:t>
            </a:r>
            <a:r>
              <a:rPr lang="en" sz="2800" dirty="0">
                <a:sym typeface="Shadows Into Light"/>
              </a:rPr>
              <a:t>our setting:</a:t>
            </a:r>
            <a:endParaRPr lang="en-US" sz="2800" dirty="0">
              <a:sym typeface="Shadows Into Light"/>
            </a:endParaRPr>
          </a:p>
          <a:p>
            <a:pPr marL="1009626" lvl="1" indent="-524920">
              <a:spcBef>
                <a:spcPts val="0"/>
              </a:spcBef>
              <a:buSzPct val="100000"/>
              <a:buFont typeface="Shadows Into Light"/>
            </a:pPr>
            <a:r>
              <a:rPr lang="en" sz="2500" dirty="0">
                <a:sym typeface="Shadows Into Light"/>
              </a:rPr>
              <a:t>Retrieved instances ~ </a:t>
            </a:r>
            <a:r>
              <a:rPr lang="en-US" sz="2500" dirty="0" smtClean="0">
                <a:sym typeface="Shadows Into Light"/>
              </a:rPr>
              <a:t> </a:t>
            </a:r>
            <a:r>
              <a:rPr lang="en" sz="2500" dirty="0" smtClean="0">
                <a:sym typeface="Shadows Into Light"/>
              </a:rPr>
              <a:t>predicates reported </a:t>
            </a:r>
            <a:r>
              <a:rPr lang="en" sz="2500" dirty="0">
                <a:sym typeface="Shadows Into Light"/>
              </a:rPr>
              <a:t>as </a:t>
            </a:r>
            <a:r>
              <a:rPr lang="en" sz="2500" dirty="0" smtClean="0">
                <a:sym typeface="Shadows Into Light"/>
              </a:rPr>
              <a:t>bug</a:t>
            </a:r>
            <a:r>
              <a:rPr lang="en-US" sz="2500" dirty="0">
                <a:sym typeface="Shadows Into Light"/>
              </a:rPr>
              <a:t> </a:t>
            </a:r>
            <a:r>
              <a:rPr lang="en" sz="2500" dirty="0" smtClean="0">
                <a:sym typeface="Shadows Into Light"/>
              </a:rPr>
              <a:t>predictors</a:t>
            </a:r>
            <a:endParaRPr lang="en-US" sz="2500" dirty="0" smtClean="0">
              <a:sym typeface="Shadows Into Light"/>
            </a:endParaRPr>
          </a:p>
          <a:p>
            <a:pPr marL="1009626" lvl="1" indent="-524920">
              <a:spcBef>
                <a:spcPts val="0"/>
              </a:spcBef>
              <a:buSzPct val="100000"/>
              <a:buFont typeface="Shadows Into Light"/>
            </a:pPr>
            <a:r>
              <a:rPr lang="en" sz="2500" dirty="0" smtClean="0">
                <a:sym typeface="Shadows Into Light"/>
              </a:rPr>
              <a:t>Relevant </a:t>
            </a:r>
            <a:r>
              <a:rPr lang="en" sz="2500" dirty="0">
                <a:sym typeface="Shadows Into Light"/>
              </a:rPr>
              <a:t>instances </a:t>
            </a:r>
            <a:r>
              <a:rPr lang="en" sz="2500" dirty="0" smtClean="0">
                <a:sym typeface="Shadows Into Light"/>
              </a:rPr>
              <a:t>~</a:t>
            </a:r>
            <a:r>
              <a:rPr lang="en-US" sz="2500" dirty="0">
                <a:sym typeface="Shadows Into Light"/>
              </a:rPr>
              <a:t> </a:t>
            </a:r>
            <a:r>
              <a:rPr lang="en" sz="2500" dirty="0" smtClean="0">
                <a:sym typeface="Shadows Into Light"/>
              </a:rPr>
              <a:t>predicates </a:t>
            </a:r>
            <a:r>
              <a:rPr lang="en" sz="2500" dirty="0">
                <a:sym typeface="Shadows Into Light"/>
              </a:rPr>
              <a:t>that are actual bug predictors</a:t>
            </a:r>
          </a:p>
          <a:p>
            <a:pPr marL="609585" indent="-524920">
              <a:spcBef>
                <a:spcPts val="0"/>
              </a:spcBef>
              <a:buSzPct val="100000"/>
              <a:buFont typeface="Shadows Into Light"/>
            </a:pPr>
            <a:endParaRPr lang="en-US" sz="1000" dirty="0" smtClean="0">
              <a:sym typeface="Shadows Into Light"/>
            </a:endParaRPr>
          </a:p>
          <a:p>
            <a:pPr marL="609585" indent="-524920">
              <a:spcBef>
                <a:spcPts val="0"/>
              </a:spcBef>
              <a:buSzPct val="100000"/>
              <a:buFont typeface="Shadows Into Light"/>
            </a:pPr>
            <a:r>
              <a:rPr lang="en" sz="2800" dirty="0" smtClean="0">
                <a:sym typeface="Shadows Into Light"/>
              </a:rPr>
              <a:t>Trivial </a:t>
            </a:r>
            <a:r>
              <a:rPr lang="en" sz="2800" dirty="0">
                <a:sym typeface="Shadows Into Light"/>
              </a:rPr>
              <a:t>to achieve only high precision or only high recall</a:t>
            </a:r>
          </a:p>
          <a:p>
            <a:pPr marL="609585" indent="-524920">
              <a:spcBef>
                <a:spcPts val="0"/>
              </a:spcBef>
              <a:buSzPct val="100000"/>
              <a:buFont typeface="Shadows Into Light"/>
            </a:pPr>
            <a:endParaRPr lang="en-US" sz="1000" dirty="0" smtClean="0">
              <a:sym typeface="Shadows Into Light"/>
            </a:endParaRPr>
          </a:p>
          <a:p>
            <a:pPr marL="609585" indent="-524920">
              <a:spcBef>
                <a:spcPts val="0"/>
              </a:spcBef>
              <a:buSzPct val="100000"/>
              <a:buFont typeface="Shadows Into Light"/>
            </a:pPr>
            <a:r>
              <a:rPr lang="en" sz="2800" dirty="0" smtClean="0">
                <a:sym typeface="Shadows Into Light"/>
              </a:rPr>
              <a:t>Need </a:t>
            </a:r>
            <a:r>
              <a:rPr lang="en" sz="2800" dirty="0">
                <a:sym typeface="Shadows Into Light"/>
              </a:rPr>
              <a:t>both high precision and high </a:t>
            </a:r>
            <a:r>
              <a:rPr lang="en" sz="2800" dirty="0" smtClean="0">
                <a:sym typeface="Shadows Into Light"/>
              </a:rPr>
              <a:t>recall</a:t>
            </a:r>
            <a:endParaRPr lang="en" sz="2800" dirty="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Combining Precision and Recall</a:t>
            </a:r>
          </a:p>
        </p:txBody>
      </p:sp>
      <p:sp>
        <p:nvSpPr>
          <p:cNvPr id="662" name="Shape 662"/>
          <p:cNvSpPr txBox="1">
            <a:spLocks noGrp="1"/>
          </p:cNvSpPr>
          <p:nvPr>
            <p:ph idx="1"/>
          </p:nvPr>
        </p:nvSpPr>
        <p:spPr>
          <a:prstGeom prst="rect">
            <a:avLst/>
          </a:prstGeom>
          <a:noFill/>
          <a:ln>
            <a:noFill/>
          </a:ln>
        </p:spPr>
        <p:txBody>
          <a:bodyPr vert="horz" lIns="121900" tIns="60933" rIns="121900" bIns="60933" rtlCol="0" anchor="t" anchorCtr="0">
            <a:noAutofit/>
          </a:bodyPr>
          <a:lstStyle/>
          <a:p>
            <a:pPr marL="609585" indent="-491054">
              <a:lnSpc>
                <a:spcPct val="115000"/>
              </a:lnSpc>
              <a:spcBef>
                <a:spcPts val="787"/>
              </a:spcBef>
              <a:buClr>
                <a:schemeClr val="dk1"/>
              </a:buClr>
              <a:buSzPct val="84615"/>
              <a:buFont typeface="Shadows Into Light"/>
            </a:pPr>
            <a:r>
              <a:rPr lang="en" sz="2600" b="1" dirty="0">
                <a:solidFill>
                  <a:schemeClr val="accent1"/>
                </a:solidFill>
                <a:latin typeface="Consolas" charset="0"/>
                <a:ea typeface="Consolas" charset="0"/>
                <a:cs typeface="Consolas" charset="0"/>
                <a:sym typeface="Consolas"/>
              </a:rPr>
              <a:t>Increase(P)</a:t>
            </a:r>
            <a:r>
              <a:rPr lang="en" sz="2600" b="1" dirty="0">
                <a:solidFill>
                  <a:schemeClr val="accent1"/>
                </a:solidFill>
                <a:latin typeface="Consolas" charset="0"/>
                <a:ea typeface="Consolas" charset="0"/>
                <a:cs typeface="Consolas" charset="0"/>
                <a:sym typeface="Shadows Into Light"/>
              </a:rPr>
              <a:t> </a:t>
            </a:r>
            <a:r>
              <a:rPr lang="en" sz="2600" dirty="0">
                <a:sym typeface="Shadows Into Light"/>
              </a:rPr>
              <a:t>has high precision, low recall</a:t>
            </a:r>
          </a:p>
          <a:p>
            <a:pPr marL="0" indent="0">
              <a:lnSpc>
                <a:spcPct val="115000"/>
              </a:lnSpc>
              <a:spcBef>
                <a:spcPts val="787"/>
              </a:spcBef>
              <a:buNone/>
            </a:pPr>
            <a:endParaRPr sz="2400" dirty="0">
              <a:sym typeface="Shadows Into Light"/>
            </a:endParaRPr>
          </a:p>
          <a:p>
            <a:pPr marL="609585" indent="-491054">
              <a:lnSpc>
                <a:spcPct val="115000"/>
              </a:lnSpc>
              <a:spcBef>
                <a:spcPts val="787"/>
              </a:spcBef>
              <a:buClr>
                <a:schemeClr val="dk1"/>
              </a:buClr>
              <a:buSzPct val="84615"/>
              <a:buFont typeface="Shadows Into Light"/>
            </a:pPr>
            <a:r>
              <a:rPr lang="en" sz="2600" b="1" dirty="0">
                <a:solidFill>
                  <a:schemeClr val="accent1"/>
                </a:solidFill>
                <a:latin typeface="Consolas" charset="0"/>
                <a:ea typeface="Consolas" charset="0"/>
                <a:cs typeface="Consolas" charset="0"/>
                <a:sym typeface="Consolas"/>
              </a:rPr>
              <a:t>F(P)</a:t>
            </a:r>
            <a:r>
              <a:rPr lang="en" sz="2600" b="1" dirty="0">
                <a:solidFill>
                  <a:schemeClr val="accent1"/>
                </a:solidFill>
                <a:latin typeface="Consolas" charset="0"/>
                <a:ea typeface="Consolas" charset="0"/>
                <a:cs typeface="Consolas" charset="0"/>
                <a:sym typeface="Shadows Into Light"/>
              </a:rPr>
              <a:t> </a:t>
            </a:r>
            <a:r>
              <a:rPr lang="en" sz="2600" dirty="0">
                <a:sym typeface="Shadows Into Light"/>
              </a:rPr>
              <a:t>has a high recall, low precision</a:t>
            </a:r>
          </a:p>
          <a:p>
            <a:pPr marL="0" indent="0">
              <a:lnSpc>
                <a:spcPct val="115000"/>
              </a:lnSpc>
              <a:spcBef>
                <a:spcPts val="787"/>
              </a:spcBef>
              <a:buNone/>
            </a:pPr>
            <a:endParaRPr sz="2400" dirty="0">
              <a:sym typeface="Shadows Into Light"/>
            </a:endParaRPr>
          </a:p>
          <a:p>
            <a:pPr marL="609585" indent="-491054">
              <a:lnSpc>
                <a:spcPct val="115000"/>
              </a:lnSpc>
              <a:spcBef>
                <a:spcPts val="787"/>
              </a:spcBef>
              <a:buSzPct val="84615"/>
              <a:buFont typeface="Shadows Into Light"/>
            </a:pPr>
            <a:r>
              <a:rPr lang="en" sz="2600" dirty="0">
                <a:sym typeface="Shadows Into Light"/>
              </a:rPr>
              <a:t>Standard solution: take the </a:t>
            </a:r>
            <a:r>
              <a:rPr lang="en" sz="2600" b="1" dirty="0">
                <a:sym typeface="Shadows Into Light"/>
              </a:rPr>
              <a:t>harmonic mean</a:t>
            </a:r>
            <a:r>
              <a:rPr lang="en" sz="2600" dirty="0">
                <a:sym typeface="Shadows Into Light"/>
              </a:rPr>
              <a:t> of both</a:t>
            </a:r>
          </a:p>
          <a:p>
            <a:pPr marL="609585" indent="0">
              <a:lnSpc>
                <a:spcPct val="115000"/>
              </a:lnSpc>
              <a:spcBef>
                <a:spcPts val="787"/>
              </a:spcBef>
              <a:buNone/>
            </a:pPr>
            <a:endParaRPr sz="2400" dirty="0">
              <a:sym typeface="Consolas"/>
            </a:endParaRPr>
          </a:p>
          <a:p>
            <a:pPr marL="609585" indent="0">
              <a:lnSpc>
                <a:spcPct val="115000"/>
              </a:lnSpc>
              <a:spcBef>
                <a:spcPts val="787"/>
              </a:spcBef>
              <a:buNone/>
            </a:pPr>
            <a:endParaRPr sz="2400" dirty="0">
              <a:sym typeface="Consolas"/>
            </a:endParaRPr>
          </a:p>
          <a:p>
            <a:pPr marL="609585" indent="-491054">
              <a:lnSpc>
                <a:spcPct val="115000"/>
              </a:lnSpc>
              <a:spcBef>
                <a:spcPts val="787"/>
              </a:spcBef>
              <a:buSzPct val="84615"/>
              <a:buFont typeface="Shadows Into Light"/>
            </a:pPr>
            <a:r>
              <a:rPr lang="en" sz="2600" dirty="0">
                <a:sym typeface="Shadows Into Light"/>
              </a:rPr>
              <a:t>Rewards high scores in both dimensions</a:t>
            </a:r>
          </a:p>
        </p:txBody>
      </p:sp>
      <p:sp>
        <p:nvSpPr>
          <p:cNvPr id="663" name="Shape 663"/>
          <p:cNvSpPr txBox="1"/>
          <p:nvPr/>
        </p:nvSpPr>
        <p:spPr>
          <a:xfrm>
            <a:off x="2351032" y="4096316"/>
            <a:ext cx="4976360" cy="1443226"/>
          </a:xfrm>
          <a:prstGeom prst="rect">
            <a:avLst/>
          </a:prstGeom>
          <a:noFill/>
          <a:ln>
            <a:noFill/>
          </a:ln>
        </p:spPr>
        <p:txBody>
          <a:bodyPr lIns="121900" tIns="121900" rIns="121900" bIns="121900" anchor="t" anchorCtr="0">
            <a:noAutofit/>
          </a:bodyPr>
          <a:lstStyle/>
          <a:p>
            <a:pPr algn="ctr">
              <a:lnSpc>
                <a:spcPct val="115000"/>
              </a:lnSpc>
              <a:spcBef>
                <a:spcPts val="787"/>
              </a:spcBef>
            </a:pPr>
            <a:r>
              <a:rPr lang="en" sz="2600" b="1" dirty="0">
                <a:solidFill>
                  <a:schemeClr val="accent1"/>
                </a:solidFill>
                <a:latin typeface="Consolas"/>
                <a:ea typeface="Consolas"/>
                <a:cs typeface="Consolas"/>
                <a:sym typeface="Consolas"/>
              </a:rPr>
              <a:t>2</a:t>
            </a:r>
          </a:p>
          <a:p>
            <a:pPr indent="-93131" algn="ctr">
              <a:lnSpc>
                <a:spcPct val="115000"/>
              </a:lnSpc>
              <a:spcBef>
                <a:spcPts val="787"/>
              </a:spcBef>
              <a:buClr>
                <a:schemeClr val="dk1"/>
              </a:buClr>
              <a:buSzPct val="42307"/>
            </a:pPr>
            <a:r>
              <a:rPr lang="en" sz="2600" b="1" dirty="0">
                <a:solidFill>
                  <a:schemeClr val="accent1"/>
                </a:solidFill>
                <a:latin typeface="Consolas"/>
                <a:ea typeface="Consolas"/>
                <a:cs typeface="Consolas"/>
                <a:sym typeface="Consolas"/>
              </a:rPr>
              <a:t>1/Increase(P) + 1/F(P)</a:t>
            </a:r>
          </a:p>
        </p:txBody>
      </p:sp>
      <p:cxnSp>
        <p:nvCxnSpPr>
          <p:cNvPr id="664" name="Shape 664"/>
          <p:cNvCxnSpPr/>
          <p:nvPr/>
        </p:nvCxnSpPr>
        <p:spPr>
          <a:xfrm>
            <a:off x="2618705" y="4687607"/>
            <a:ext cx="4357553" cy="1"/>
          </a:xfrm>
          <a:prstGeom prst="straightConnector1">
            <a:avLst/>
          </a:prstGeom>
          <a:noFill/>
          <a:ln w="19050" cap="flat" cmpd="sng">
            <a:solidFill>
              <a:srgbClr val="0B5394"/>
            </a:solidFill>
            <a:prstDash val="solid"/>
            <a:round/>
            <a:headEnd type="none" w="lg" len="lg"/>
            <a:tailEnd type="none" w="lg" len="lg"/>
          </a:ln>
        </p:spPr>
      </p:cxnSp>
      <p:sp>
        <p:nvSpPr>
          <p:cNvPr id="665" name="Shape 665"/>
          <p:cNvSpPr txBox="1"/>
          <p:nvPr/>
        </p:nvSpPr>
        <p:spPr>
          <a:xfrm>
            <a:off x="1567834" y="4224468"/>
            <a:ext cx="1308446" cy="646024"/>
          </a:xfrm>
          <a:prstGeom prst="rect">
            <a:avLst/>
          </a:prstGeom>
          <a:noFill/>
          <a:ln>
            <a:noFill/>
          </a:ln>
        </p:spPr>
        <p:txBody>
          <a:bodyPr lIns="121900" tIns="121900" rIns="121900" bIns="121900" anchor="t" anchorCtr="0">
            <a:noAutofit/>
          </a:bodyPr>
          <a:lstStyle/>
          <a:p>
            <a:pPr algn="ctr">
              <a:lnSpc>
                <a:spcPct val="115000"/>
              </a:lnSpc>
              <a:spcBef>
                <a:spcPts val="787"/>
              </a:spcBef>
            </a:pPr>
            <a:r>
              <a:rPr lang="en" sz="3467" b="1" dirty="0">
                <a:solidFill>
                  <a:schemeClr val="tx1"/>
                </a:solidFill>
                <a:latin typeface="Consolas"/>
                <a:ea typeface="Consolas"/>
                <a:cs typeface="Consolas"/>
                <a:sym typeface="Consolas"/>
              </a:rPr>
              <a:t>=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 grpId="0"/>
      <p:bldP spid="66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Sorting by the Harmonic Mean</a:t>
            </a:r>
          </a:p>
        </p:txBody>
      </p:sp>
      <p:sp>
        <p:nvSpPr>
          <p:cNvPr id="673" name="Shape 673"/>
          <p:cNvSpPr txBox="1">
            <a:spLocks noGrp="1"/>
          </p:cNvSpPr>
          <p:nvPr>
            <p:ph idx="1"/>
          </p:nvPr>
        </p:nvSpPr>
        <p:spPr>
          <a:xfrm>
            <a:off x="457200" y="5181600"/>
            <a:ext cx="8229600" cy="944564"/>
          </a:xfrm>
          <a:prstGeom prst="rect">
            <a:avLst/>
          </a:prstGeom>
          <a:noFill/>
          <a:ln>
            <a:noFill/>
          </a:ln>
        </p:spPr>
        <p:txBody>
          <a:bodyPr vert="horz" lIns="121900" tIns="60933" rIns="121900" bIns="60933" rtlCol="0" anchor="t" anchorCtr="0">
            <a:noAutofit/>
          </a:bodyPr>
          <a:lstStyle/>
          <a:p>
            <a:pPr marL="0" indent="0" algn="ctr">
              <a:lnSpc>
                <a:spcPct val="115000"/>
              </a:lnSpc>
              <a:spcBef>
                <a:spcPts val="787"/>
              </a:spcBef>
              <a:buNone/>
            </a:pPr>
            <a:r>
              <a:rPr lang="en" dirty="0">
                <a:sym typeface="Shadows Into Light"/>
              </a:rPr>
              <a:t>It works!</a:t>
            </a:r>
          </a:p>
          <a:p>
            <a:pPr marL="0" indent="0">
              <a:lnSpc>
                <a:spcPct val="115000"/>
              </a:lnSpc>
              <a:spcBef>
                <a:spcPts val="787"/>
              </a:spcBef>
              <a:buNone/>
            </a:pPr>
            <a:endParaRPr dirty="0">
              <a:sym typeface="Shadows Into Light"/>
            </a:endParaRPr>
          </a:p>
          <a:p>
            <a:pPr marL="0" indent="0">
              <a:lnSpc>
                <a:spcPct val="115000"/>
              </a:lnSpc>
              <a:spcBef>
                <a:spcPts val="787"/>
              </a:spcBef>
              <a:buNone/>
            </a:pPr>
            <a:endParaRPr dirty="0">
              <a:sym typeface="Shadows Into Light"/>
            </a:endParaRPr>
          </a:p>
        </p:txBody>
      </p:sp>
      <p:pic>
        <p:nvPicPr>
          <p:cNvPr id="672" name="Shape 672"/>
          <p:cNvPicPr preferRelativeResize="0"/>
          <p:nvPr/>
        </p:nvPicPr>
        <p:blipFill>
          <a:blip r:embed="rId3">
            <a:alphaModFix/>
          </a:blip>
          <a:stretch>
            <a:fillRect/>
          </a:stretch>
        </p:blipFill>
        <p:spPr>
          <a:xfrm>
            <a:off x="1060465" y="1611601"/>
            <a:ext cx="7194532" cy="3273332"/>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9" name="Shape 679"/>
          <p:cNvSpPr txBox="1">
            <a:spLocks noGrp="1"/>
          </p:cNvSpPr>
          <p:nvPr>
            <p:ph type="title"/>
          </p:nvPr>
        </p:nvSpPr>
        <p:spPr>
          <a:prstGeom prst="rect">
            <a:avLst/>
          </a:prstGeom>
          <a:noFill/>
          <a:ln>
            <a:noFill/>
          </a:ln>
        </p:spPr>
        <p:txBody>
          <a:bodyPr vert="horz" lIns="121900" tIns="60933" rIns="121900" bIns="60933" rtlCol="0" anchor="ctr" anchorCtr="0">
            <a:noAutofit/>
          </a:bodyPr>
          <a:lstStyle/>
          <a:p>
            <a:pPr>
              <a:spcBef>
                <a:spcPts val="0"/>
              </a:spcBef>
              <a:buClr>
                <a:schemeClr val="dk1"/>
              </a:buClr>
              <a:buSzPct val="25000"/>
            </a:pPr>
            <a:r>
              <a:rPr lang="en" dirty="0">
                <a:sym typeface="Shadows Into Light"/>
              </a:rPr>
              <a:t>What Have We Learned?</a:t>
            </a:r>
          </a:p>
        </p:txBody>
      </p:sp>
      <p:sp>
        <p:nvSpPr>
          <p:cNvPr id="678" name="Shape 678"/>
          <p:cNvSpPr txBox="1">
            <a:spLocks noGrp="1"/>
          </p:cNvSpPr>
          <p:nvPr>
            <p:ph idx="1"/>
          </p:nvPr>
        </p:nvSpPr>
        <p:spPr>
          <a:prstGeom prst="rect">
            <a:avLst/>
          </a:prstGeom>
          <a:noFill/>
          <a:ln>
            <a:noFill/>
          </a:ln>
        </p:spPr>
        <p:txBody>
          <a:bodyPr vert="horz" lIns="121900" tIns="60933" rIns="121900" bIns="60933" rtlCol="0" anchor="t" anchorCtr="0">
            <a:noAutofit/>
          </a:bodyPr>
          <a:lstStyle/>
          <a:p>
            <a:pPr marL="457189" indent="-410623">
              <a:lnSpc>
                <a:spcPct val="115000"/>
              </a:lnSpc>
              <a:spcBef>
                <a:spcPts val="787"/>
              </a:spcBef>
              <a:buClr>
                <a:schemeClr val="dk1"/>
              </a:buClr>
              <a:buSzPct val="100000"/>
              <a:buFont typeface="Shadows Into Light"/>
              <a:buChar char="•"/>
            </a:pPr>
            <a:r>
              <a:rPr lang="en" sz="2800" dirty="0">
                <a:sym typeface="Shadows Into Light"/>
              </a:rPr>
              <a:t>Monitoring deployed code to find </a:t>
            </a:r>
            <a:r>
              <a:rPr lang="en" sz="2800" dirty="0" smtClean="0">
                <a:sym typeface="Shadows Into Light"/>
              </a:rPr>
              <a:t>bugs</a:t>
            </a:r>
            <a:r>
              <a:rPr lang="en-US" sz="2800" dirty="0" smtClean="0">
                <a:sym typeface="Shadows Into Light"/>
              </a:rPr>
              <a:t/>
            </a:r>
            <a:br>
              <a:rPr lang="en-US" sz="2800" dirty="0" smtClean="0">
                <a:sym typeface="Shadows Into Light"/>
              </a:rPr>
            </a:br>
            <a:endParaRPr sz="1000" dirty="0">
              <a:sym typeface="Shadows Into Light"/>
            </a:endParaRPr>
          </a:p>
          <a:p>
            <a:pPr marL="457189" indent="-410623">
              <a:lnSpc>
                <a:spcPct val="115000"/>
              </a:lnSpc>
              <a:spcBef>
                <a:spcPts val="787"/>
              </a:spcBef>
              <a:buClr>
                <a:schemeClr val="dk1"/>
              </a:buClr>
              <a:buSzPct val="100000"/>
              <a:buFont typeface="Shadows Into Light"/>
              <a:buChar char="•"/>
            </a:pPr>
            <a:r>
              <a:rPr lang="en" sz="2800" dirty="0">
                <a:sym typeface="Shadows Into Light"/>
              </a:rPr>
              <a:t>Observing predicates as model of program </a:t>
            </a:r>
            <a:r>
              <a:rPr lang="en" sz="2800" dirty="0" smtClean="0">
                <a:sym typeface="Shadows Into Light"/>
              </a:rPr>
              <a:t>behavior</a:t>
            </a:r>
            <a:endParaRPr sz="2800" dirty="0">
              <a:sym typeface="Shadows Into Light"/>
            </a:endParaRPr>
          </a:p>
          <a:p>
            <a:pPr marL="457189" indent="-410623">
              <a:lnSpc>
                <a:spcPct val="115000"/>
              </a:lnSpc>
              <a:spcBef>
                <a:spcPts val="787"/>
              </a:spcBef>
              <a:buClr>
                <a:schemeClr val="dk1"/>
              </a:buClr>
              <a:buSzPct val="100000"/>
              <a:buFont typeface="Shadows Into Light"/>
              <a:buChar char="•"/>
            </a:pPr>
            <a:endParaRPr lang="en-US" sz="1000" dirty="0" smtClean="0">
              <a:sym typeface="Shadows Into Light"/>
            </a:endParaRPr>
          </a:p>
          <a:p>
            <a:pPr marL="457189" indent="-410623">
              <a:lnSpc>
                <a:spcPct val="115000"/>
              </a:lnSpc>
              <a:spcBef>
                <a:spcPts val="787"/>
              </a:spcBef>
              <a:buClr>
                <a:schemeClr val="dk1"/>
              </a:buClr>
              <a:buSzPct val="100000"/>
              <a:buFont typeface="Shadows Into Light"/>
              <a:buChar char="•"/>
            </a:pPr>
            <a:r>
              <a:rPr lang="en" sz="2800" dirty="0" smtClean="0">
                <a:sym typeface="Shadows Into Light"/>
              </a:rPr>
              <a:t>Sampling </a:t>
            </a:r>
            <a:r>
              <a:rPr lang="en" sz="2800" dirty="0">
                <a:sym typeface="Shadows Into Light"/>
              </a:rPr>
              <a:t>instrumentation </a:t>
            </a:r>
            <a:r>
              <a:rPr lang="en" sz="2800" dirty="0" smtClean="0">
                <a:sym typeface="Shadows Into Light"/>
              </a:rPr>
              <a:t>framework</a:t>
            </a:r>
            <a:endParaRPr sz="2800" dirty="0">
              <a:sym typeface="Shadows Into Light"/>
            </a:endParaRPr>
          </a:p>
          <a:p>
            <a:pPr marL="457189" indent="-410623">
              <a:lnSpc>
                <a:spcPct val="115000"/>
              </a:lnSpc>
              <a:spcBef>
                <a:spcPts val="787"/>
              </a:spcBef>
              <a:buClr>
                <a:schemeClr val="dk1"/>
              </a:buClr>
              <a:buSzPct val="100000"/>
              <a:buFont typeface="Shadows Into Light"/>
              <a:buChar char="•"/>
            </a:pPr>
            <a:endParaRPr lang="en-US" sz="1000" dirty="0" smtClean="0">
              <a:sym typeface="Shadows Into Light"/>
            </a:endParaRPr>
          </a:p>
          <a:p>
            <a:pPr marL="457189" indent="-410623">
              <a:lnSpc>
                <a:spcPct val="115000"/>
              </a:lnSpc>
              <a:spcBef>
                <a:spcPts val="787"/>
              </a:spcBef>
              <a:buClr>
                <a:schemeClr val="dk1"/>
              </a:buClr>
              <a:buSzPct val="100000"/>
              <a:buFont typeface="Shadows Into Light"/>
              <a:buChar char="•"/>
            </a:pPr>
            <a:r>
              <a:rPr lang="en" sz="2800" dirty="0" smtClean="0">
                <a:sym typeface="Shadows Into Light"/>
              </a:rPr>
              <a:t>Metrics </a:t>
            </a:r>
            <a:r>
              <a:rPr lang="en" sz="2800" dirty="0">
                <a:sym typeface="Shadows Into Light"/>
              </a:rPr>
              <a:t>to rank predicates by importance</a:t>
            </a:r>
            <a:r>
              <a:rPr lang="en" sz="2800" dirty="0" smtClean="0">
                <a:sym typeface="Shadows Into Light"/>
              </a:rPr>
              <a:t>:</a:t>
            </a:r>
            <a:r>
              <a:rPr lang="en-US" sz="2800" dirty="0" smtClean="0">
                <a:sym typeface="Shadows Into Light"/>
              </a:rPr>
              <a:t>  </a:t>
            </a:r>
            <a:r>
              <a:rPr lang="en" sz="2800" dirty="0" smtClean="0">
                <a:sym typeface="Shadows Into Light"/>
              </a:rPr>
              <a:t> </a:t>
            </a:r>
            <a:r>
              <a:rPr lang="en" sz="2800" dirty="0">
                <a:solidFill>
                  <a:srgbClr val="7030A0"/>
                </a:solidFill>
                <a:sym typeface="Shadows Into Light"/>
              </a:rPr>
              <a:t>Failure(P)</a:t>
            </a:r>
            <a:r>
              <a:rPr lang="en" sz="2800" dirty="0">
                <a:sym typeface="Shadows Into Light"/>
              </a:rPr>
              <a:t>, </a:t>
            </a:r>
            <a:r>
              <a:rPr lang="en" sz="2800" dirty="0">
                <a:solidFill>
                  <a:srgbClr val="7030A0"/>
                </a:solidFill>
                <a:sym typeface="Shadows Into Light"/>
              </a:rPr>
              <a:t>Context(P)</a:t>
            </a:r>
            <a:r>
              <a:rPr lang="en" sz="2800" dirty="0">
                <a:sym typeface="Shadows Into Light"/>
              </a:rPr>
              <a:t>, </a:t>
            </a:r>
            <a:r>
              <a:rPr lang="en" sz="2800" dirty="0">
                <a:solidFill>
                  <a:srgbClr val="7030A0"/>
                </a:solidFill>
                <a:sym typeface="Shadows Into Light"/>
              </a:rPr>
              <a:t>Increase(P)</a:t>
            </a:r>
            <a:r>
              <a:rPr lang="en" sz="2800" dirty="0">
                <a:sym typeface="Shadows Into Light"/>
              </a:rPr>
              <a:t>, </a:t>
            </a:r>
            <a:r>
              <a:rPr lang="en" sz="2800" dirty="0" smtClean="0">
                <a:sym typeface="Shadows Into Light"/>
              </a:rPr>
              <a:t>...</a:t>
            </a:r>
            <a:endParaRPr sz="2800" dirty="0" smtClean="0">
              <a:sym typeface="Shadows Into Light"/>
            </a:endParaRPr>
          </a:p>
          <a:p>
            <a:pPr marL="457189" indent="-410623">
              <a:lnSpc>
                <a:spcPct val="115000"/>
              </a:lnSpc>
              <a:spcBef>
                <a:spcPts val="787"/>
              </a:spcBef>
              <a:buClr>
                <a:schemeClr val="dk1"/>
              </a:buClr>
              <a:buSzPct val="100000"/>
              <a:buFont typeface="Shadows Into Light"/>
              <a:buChar char="•"/>
            </a:pPr>
            <a:endParaRPr lang="en-US" sz="1000" dirty="0" smtClean="0">
              <a:sym typeface="Shadows Into Light"/>
            </a:endParaRPr>
          </a:p>
          <a:p>
            <a:pPr marL="457189" indent="-410623">
              <a:lnSpc>
                <a:spcPct val="115000"/>
              </a:lnSpc>
              <a:spcBef>
                <a:spcPts val="787"/>
              </a:spcBef>
              <a:buClr>
                <a:schemeClr val="dk1"/>
              </a:buClr>
              <a:buSzPct val="100000"/>
              <a:buFont typeface="Shadows Into Light"/>
              <a:buChar char="•"/>
            </a:pPr>
            <a:r>
              <a:rPr lang="en" sz="2800" dirty="0" smtClean="0">
                <a:sym typeface="Shadows Into Light"/>
              </a:rPr>
              <a:t>Statistical </a:t>
            </a:r>
            <a:r>
              <a:rPr lang="en" sz="2800" dirty="0">
                <a:sym typeface="Shadows Into Light"/>
              </a:rPr>
              <a:t>debugging algorithm to isolate bugs</a:t>
            </a:r>
          </a:p>
        </p:txBody>
      </p:sp>
    </p:spTree>
    <p:extLst>
      <p:ext uri="{BB962C8B-B14F-4D97-AF65-F5344CB8AC3E}">
        <p14:creationId xmlns:p14="http://schemas.microsoft.com/office/powerpoint/2010/main" val="342900776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p:nvPr>
        </p:nvSpPr>
        <p:spPr>
          <a:prstGeom prst="rect">
            <a:avLst/>
          </a:prstGeom>
          <a:noFill/>
          <a:ln>
            <a:noFill/>
          </a:ln>
        </p:spPr>
        <p:txBody>
          <a:bodyPr vert="horz" lIns="121900" tIns="60933" rIns="121900" bIns="60933" rtlCol="0" anchor="ctr" anchorCtr="0">
            <a:noAutofit/>
          </a:bodyPr>
          <a:lstStyle/>
          <a:p>
            <a:pPr>
              <a:spcBef>
                <a:spcPts val="0"/>
              </a:spcBef>
              <a:buClr>
                <a:schemeClr val="dk1"/>
              </a:buClr>
              <a:buSzPct val="25000"/>
            </a:pPr>
            <a:r>
              <a:rPr lang="en" dirty="0">
                <a:sym typeface="Shadows Into Light"/>
              </a:rPr>
              <a:t>Key Takeaway S1 of 2</a:t>
            </a:r>
          </a:p>
        </p:txBody>
      </p:sp>
      <p:sp>
        <p:nvSpPr>
          <p:cNvPr id="685" name="Shape 685"/>
          <p:cNvSpPr txBox="1">
            <a:spLocks noGrp="1"/>
          </p:cNvSpPr>
          <p:nvPr>
            <p:ph idx="1"/>
          </p:nvPr>
        </p:nvSpPr>
        <p:spPr>
          <a:xfrm>
            <a:off x="408213" y="1600201"/>
            <a:ext cx="8229600" cy="4525963"/>
          </a:xfrm>
          <a:prstGeom prst="rect">
            <a:avLst/>
          </a:prstGeom>
          <a:noFill/>
          <a:ln>
            <a:noFill/>
          </a:ln>
        </p:spPr>
        <p:txBody>
          <a:bodyPr vert="horz" lIns="121900" tIns="60933" rIns="121900" bIns="60933" rtlCol="0" anchor="t" anchorCtr="0">
            <a:noAutofit/>
          </a:bodyPr>
          <a:lstStyle/>
          <a:p>
            <a:pPr marL="457189" indent="-427556">
              <a:lnSpc>
                <a:spcPct val="115000"/>
              </a:lnSpc>
              <a:spcBef>
                <a:spcPts val="787"/>
              </a:spcBef>
              <a:buClr>
                <a:schemeClr val="dk1"/>
              </a:buClr>
              <a:buSzPct val="100000"/>
              <a:buFont typeface="Shadows Into Light"/>
              <a:buChar char="•"/>
            </a:pPr>
            <a:r>
              <a:rPr lang="en" dirty="0">
                <a:sym typeface="Shadows Into Light"/>
              </a:rPr>
              <a:t>A lot can be learned from actual executions</a:t>
            </a:r>
          </a:p>
          <a:p>
            <a:pPr lvl="1">
              <a:lnSpc>
                <a:spcPct val="115000"/>
              </a:lnSpc>
              <a:spcBef>
                <a:spcPts val="787"/>
              </a:spcBef>
              <a:buClr>
                <a:schemeClr val="dk1"/>
              </a:buClr>
              <a:buSzPct val="100000"/>
              <a:buFont typeface="Shadows Into Light"/>
              <a:buChar char="–"/>
            </a:pPr>
            <a:r>
              <a:rPr lang="en" dirty="0">
                <a:sym typeface="Shadows Into Light"/>
              </a:rPr>
              <a:t>Users are executing them anyway</a:t>
            </a:r>
          </a:p>
          <a:p>
            <a:pPr lvl="1">
              <a:lnSpc>
                <a:spcPct val="115000"/>
              </a:lnSpc>
              <a:spcBef>
                <a:spcPts val="787"/>
              </a:spcBef>
              <a:buClr>
                <a:schemeClr val="dk1"/>
              </a:buClr>
              <a:buSzPct val="100000"/>
              <a:buFont typeface="Shadows Into Light"/>
              <a:buChar char="–"/>
            </a:pPr>
            <a:r>
              <a:rPr lang="en" dirty="0">
                <a:sym typeface="Shadows Into Light"/>
              </a:rPr>
              <a:t>We should capture some of that information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Shape 690"/>
          <p:cNvSpPr txBox="1">
            <a:spLocks noGrp="1"/>
          </p:cNvSpPr>
          <p:nvPr>
            <p:ph type="title"/>
          </p:nvPr>
        </p:nvSpPr>
        <p:spPr>
          <a:prstGeom prst="rect">
            <a:avLst/>
          </a:prstGeom>
          <a:noFill/>
          <a:ln>
            <a:noFill/>
          </a:ln>
        </p:spPr>
        <p:txBody>
          <a:bodyPr vert="horz" lIns="121900" tIns="60933" rIns="121900" bIns="60933" rtlCol="0" anchor="ctr" anchorCtr="0">
            <a:noAutofit/>
          </a:bodyPr>
          <a:lstStyle/>
          <a:p>
            <a:pPr>
              <a:spcBef>
                <a:spcPts val="0"/>
              </a:spcBef>
              <a:buClr>
                <a:schemeClr val="dk1"/>
              </a:buClr>
              <a:buSzPct val="25000"/>
            </a:pPr>
            <a:r>
              <a:rPr lang="en" dirty="0">
                <a:sym typeface="Shadows Into Light"/>
              </a:rPr>
              <a:t>Key Takeaway S2 of 2</a:t>
            </a:r>
          </a:p>
        </p:txBody>
      </p:sp>
      <p:sp>
        <p:nvSpPr>
          <p:cNvPr id="691" name="Shape 691"/>
          <p:cNvSpPr txBox="1">
            <a:spLocks noGrp="1"/>
          </p:cNvSpPr>
          <p:nvPr>
            <p:ph idx="1"/>
          </p:nvPr>
        </p:nvSpPr>
        <p:spPr>
          <a:xfrm>
            <a:off x="440871" y="1469571"/>
            <a:ext cx="8229600" cy="4525963"/>
          </a:xfrm>
          <a:prstGeom prst="rect">
            <a:avLst/>
          </a:prstGeom>
          <a:noFill/>
          <a:ln>
            <a:noFill/>
          </a:ln>
        </p:spPr>
        <p:txBody>
          <a:bodyPr vert="horz" lIns="121900" tIns="60933" rIns="121900" bIns="60933" rtlCol="0" anchor="t" anchorCtr="0">
            <a:noAutofit/>
          </a:bodyPr>
          <a:lstStyle/>
          <a:p>
            <a:pPr>
              <a:lnSpc>
                <a:spcPct val="115000"/>
              </a:lnSpc>
              <a:spcBef>
                <a:spcPts val="787"/>
              </a:spcBef>
              <a:buClr>
                <a:schemeClr val="dk1"/>
              </a:buClr>
              <a:buSzPct val="100000"/>
              <a:buFont typeface="Shadows Into Light"/>
              <a:buChar char="•"/>
            </a:pPr>
            <a:r>
              <a:rPr lang="en" dirty="0">
                <a:sym typeface="Shadows Into Light"/>
              </a:rPr>
              <a:t>Crash reporting is a step in the right direction</a:t>
            </a:r>
          </a:p>
          <a:p>
            <a:pPr lvl="1">
              <a:lnSpc>
                <a:spcPct val="115000"/>
              </a:lnSpc>
              <a:spcBef>
                <a:spcPts val="787"/>
              </a:spcBef>
              <a:buClr>
                <a:schemeClr val="dk1"/>
              </a:buClr>
              <a:buSzPct val="100000"/>
              <a:buFont typeface="Shadows Into Light"/>
              <a:buChar char="–"/>
            </a:pPr>
            <a:r>
              <a:rPr lang="en" dirty="0">
                <a:sym typeface="Shadows Into Light"/>
              </a:rPr>
              <a:t>But stack is useful for only about 50% of bugs</a:t>
            </a:r>
          </a:p>
          <a:p>
            <a:pPr lvl="1">
              <a:lnSpc>
                <a:spcPct val="115000"/>
              </a:lnSpc>
              <a:spcBef>
                <a:spcPts val="787"/>
              </a:spcBef>
              <a:buClr>
                <a:schemeClr val="dk1"/>
              </a:buClr>
              <a:buSzPct val="100000"/>
              <a:buFont typeface="Shadows Into Light"/>
              <a:buChar char="–"/>
            </a:pPr>
            <a:r>
              <a:rPr lang="en" dirty="0">
                <a:sym typeface="Shadows Into Light"/>
              </a:rPr>
              <a:t>Doesn’t characterize successful runs</a:t>
            </a:r>
          </a:p>
          <a:p>
            <a:pPr lvl="2">
              <a:lnSpc>
                <a:spcPct val="115000"/>
              </a:lnSpc>
              <a:spcBef>
                <a:spcPts val="787"/>
              </a:spcBef>
              <a:buFont typeface="Shadows Into Light"/>
            </a:pPr>
            <a:r>
              <a:rPr lang="en" sz="2600" dirty="0">
                <a:sym typeface="Shadows Into Light"/>
              </a:rPr>
              <a:t>But this is changing ...</a:t>
            </a:r>
          </a:p>
        </p:txBody>
      </p:sp>
      <p:sp>
        <p:nvSpPr>
          <p:cNvPr id="694" name="Shape 694"/>
          <p:cNvSpPr/>
          <p:nvPr/>
        </p:nvSpPr>
        <p:spPr>
          <a:xfrm>
            <a:off x="3788605" y="4680855"/>
            <a:ext cx="1828799" cy="939999"/>
          </a:xfrm>
          <a:prstGeom prst="notched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193" y="4181924"/>
            <a:ext cx="2777563" cy="1743731"/>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4572" b="45551"/>
          <a:stretch/>
        </p:blipFill>
        <p:spPr>
          <a:xfrm>
            <a:off x="5930765" y="4181924"/>
            <a:ext cx="2548321" cy="1906513"/>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par>
                                <p:cTn id="27" presetID="9" presetClass="entr" presetSubtype="0" fill="hold" grpId="2" nodeType="withEffect">
                                  <p:stCondLst>
                                    <p:cond delay="0"/>
                                  </p:stCondLst>
                                  <p:childTnLst>
                                    <p:set>
                                      <p:cBhvr>
                                        <p:cTn id="28" dur="1" fill="hold">
                                          <p:stCondLst>
                                            <p:cond delay="0"/>
                                          </p:stCondLst>
                                        </p:cTn>
                                        <p:tgtEl>
                                          <p:spTgt spid="694"/>
                                        </p:tgtEl>
                                        <p:attrNameLst>
                                          <p:attrName>style.visibility</p:attrName>
                                        </p:attrNameLst>
                                      </p:cBhvr>
                                      <p:to>
                                        <p:strVal val="visible"/>
                                      </p:to>
                                    </p:set>
                                    <p:animEffect transition="in" filter="dissolve">
                                      <p:cBhvr>
                                        <p:cTn id="29" dur="500"/>
                                        <p:tgtEl>
                                          <p:spTgt spid="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Practical Challenges</a:t>
            </a:r>
          </a:p>
        </p:txBody>
      </p:sp>
      <p:sp>
        <p:nvSpPr>
          <p:cNvPr id="124" name="Shape 124"/>
          <p:cNvSpPr txBox="1">
            <a:spLocks noGrp="1"/>
          </p:cNvSpPr>
          <p:nvPr>
            <p:ph idx="1"/>
          </p:nvPr>
        </p:nvSpPr>
        <p:spPr>
          <a:xfrm>
            <a:off x="298175" y="2448339"/>
            <a:ext cx="8229600" cy="4230757"/>
          </a:xfrm>
          <a:prstGeom prst="rect">
            <a:avLst/>
          </a:prstGeom>
          <a:noFill/>
          <a:ln>
            <a:noFill/>
          </a:ln>
        </p:spPr>
        <p:txBody>
          <a:bodyPr vert="horz" lIns="121900" tIns="60933" rIns="121900" bIns="60933" rtlCol="0" anchor="t" anchorCtr="0">
            <a:noAutofit/>
          </a:bodyPr>
          <a:lstStyle/>
          <a:p>
            <a:pPr marL="457189" indent="-376757">
              <a:lnSpc>
                <a:spcPct val="115000"/>
              </a:lnSpc>
              <a:spcBef>
                <a:spcPts val="0"/>
              </a:spcBef>
              <a:buClr>
                <a:schemeClr val="dk1"/>
              </a:buClr>
              <a:buSzPct val="100000"/>
              <a:buFont typeface="Shadows Into Light"/>
              <a:buAutoNum type="arabicPeriod"/>
            </a:pPr>
            <a:r>
              <a:rPr lang="en" sz="2800" dirty="0" smtClean="0">
                <a:solidFill>
                  <a:schemeClr val="accent6"/>
                </a:solidFill>
                <a:sym typeface="Shadows Into Light"/>
              </a:rPr>
              <a:t>Complex </a:t>
            </a:r>
            <a:r>
              <a:rPr lang="en" sz="2800" dirty="0">
                <a:solidFill>
                  <a:schemeClr val="accent6"/>
                </a:solidFill>
                <a:sym typeface="Shadows Into Light"/>
              </a:rPr>
              <a:t>systems</a:t>
            </a:r>
          </a:p>
          <a:p>
            <a:pPr lvl="1">
              <a:lnSpc>
                <a:spcPct val="115000"/>
              </a:lnSpc>
              <a:spcBef>
                <a:spcPts val="0"/>
              </a:spcBef>
              <a:buClr>
                <a:schemeClr val="dk1"/>
              </a:buClr>
              <a:buSzPct val="100000"/>
              <a:buFont typeface="Shadows Into Light"/>
              <a:buChar char="–"/>
            </a:pPr>
            <a:r>
              <a:rPr lang="en" sz="2600" dirty="0">
                <a:sym typeface="Shadows Into Light"/>
              </a:rPr>
              <a:t>Millions of lines of code</a:t>
            </a:r>
          </a:p>
          <a:p>
            <a:pPr lvl="1">
              <a:lnSpc>
                <a:spcPct val="115000"/>
              </a:lnSpc>
              <a:spcBef>
                <a:spcPts val="0"/>
              </a:spcBef>
              <a:buClr>
                <a:schemeClr val="dk1"/>
              </a:buClr>
              <a:buSzPct val="100000"/>
              <a:buFont typeface="Shadows Into Light"/>
              <a:buChar char="–"/>
            </a:pPr>
            <a:r>
              <a:rPr lang="en" sz="2600" dirty="0">
                <a:sym typeface="Shadows Into Light"/>
              </a:rPr>
              <a:t>Mix of controlled and uncontrolled code</a:t>
            </a:r>
          </a:p>
          <a:p>
            <a:pPr>
              <a:lnSpc>
                <a:spcPct val="115000"/>
              </a:lnSpc>
              <a:spcBef>
                <a:spcPts val="0"/>
              </a:spcBef>
              <a:buClr>
                <a:schemeClr val="dk1"/>
              </a:buClr>
              <a:buSzPct val="100000"/>
              <a:buFont typeface="Shadows Into Light"/>
              <a:buAutoNum type="arabicPeriod"/>
            </a:pPr>
            <a:r>
              <a:rPr lang="en" sz="2800" dirty="0">
                <a:solidFill>
                  <a:schemeClr val="accent6"/>
                </a:solidFill>
                <a:sym typeface="Shadows Into Light"/>
              </a:rPr>
              <a:t>Remote monitoring constraints</a:t>
            </a:r>
          </a:p>
          <a:p>
            <a:pPr lvl="1">
              <a:lnSpc>
                <a:spcPct val="115000"/>
              </a:lnSpc>
              <a:spcBef>
                <a:spcPts val="0"/>
              </a:spcBef>
              <a:buClr>
                <a:schemeClr val="dk1"/>
              </a:buClr>
              <a:buSzPct val="100000"/>
              <a:buFont typeface="Shadows Into Light"/>
              <a:buChar char="–"/>
            </a:pPr>
            <a:r>
              <a:rPr lang="en" sz="2600" dirty="0">
                <a:sym typeface="Shadows Into Light"/>
              </a:rPr>
              <a:t>Limited disk space, network bandwidth, power, etc.</a:t>
            </a:r>
          </a:p>
          <a:p>
            <a:pPr>
              <a:lnSpc>
                <a:spcPct val="115000"/>
              </a:lnSpc>
              <a:spcBef>
                <a:spcPts val="0"/>
              </a:spcBef>
              <a:buClr>
                <a:schemeClr val="dk1"/>
              </a:buClr>
              <a:buSzPct val="100000"/>
              <a:buFont typeface="Shadows Into Light"/>
              <a:buAutoNum type="arabicPeriod"/>
            </a:pPr>
            <a:r>
              <a:rPr lang="en" sz="2800" dirty="0">
                <a:solidFill>
                  <a:schemeClr val="accent6"/>
                </a:solidFill>
                <a:sym typeface="Shadows Into Light"/>
              </a:rPr>
              <a:t>Incomplete information</a:t>
            </a:r>
          </a:p>
          <a:p>
            <a:pPr lvl="1">
              <a:lnSpc>
                <a:spcPct val="115000"/>
              </a:lnSpc>
              <a:spcBef>
                <a:spcPts val="0"/>
              </a:spcBef>
              <a:buClr>
                <a:schemeClr val="dk1"/>
              </a:buClr>
              <a:buSzPct val="100000"/>
              <a:buFont typeface="Shadows Into Light"/>
              <a:buChar char="–"/>
            </a:pPr>
            <a:r>
              <a:rPr lang="en" sz="2600" dirty="0">
                <a:sym typeface="Shadows Into Light"/>
              </a:rPr>
              <a:t>Limit performance </a:t>
            </a:r>
            <a:r>
              <a:rPr lang="en" sz="2600" dirty="0" smtClean="0">
                <a:sym typeface="Shadows Into Light"/>
              </a:rPr>
              <a:t>overhead</a:t>
            </a:r>
            <a:endParaRPr lang="en-US" sz="2600" dirty="0" smtClean="0">
              <a:sym typeface="Shadows Into Light"/>
            </a:endParaRPr>
          </a:p>
          <a:p>
            <a:pPr lvl="1">
              <a:lnSpc>
                <a:spcPct val="115000"/>
              </a:lnSpc>
              <a:spcBef>
                <a:spcPts val="0"/>
              </a:spcBef>
              <a:buClr>
                <a:schemeClr val="dk1"/>
              </a:buClr>
              <a:buSzPct val="100000"/>
              <a:buFont typeface="Shadows Into Light"/>
              <a:buChar char="–"/>
            </a:pPr>
            <a:r>
              <a:rPr lang="en" sz="2600" dirty="0" smtClean="0">
                <a:sym typeface="Shadows Into Light"/>
              </a:rPr>
              <a:t>Privacy </a:t>
            </a:r>
            <a:r>
              <a:rPr lang="en" sz="2600" dirty="0">
                <a:sym typeface="Shadows Into Light"/>
              </a:rPr>
              <a:t>and security</a:t>
            </a:r>
          </a:p>
        </p:txBody>
      </p:sp>
      <p:sp>
        <p:nvSpPr>
          <p:cNvPr id="125" name="Shape 125"/>
          <p:cNvSpPr/>
          <p:nvPr/>
        </p:nvSpPr>
        <p:spPr>
          <a:xfrm flipH="1">
            <a:off x="4146818" y="1686081"/>
            <a:ext cx="773599" cy="449999"/>
          </a:xfrm>
          <a:prstGeom prst="parallelogram">
            <a:avLst>
              <a:gd name="adj" fmla="val 25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p>
        </p:txBody>
      </p:sp>
      <p:sp>
        <p:nvSpPr>
          <p:cNvPr id="126" name="Shape 126"/>
          <p:cNvSpPr/>
          <p:nvPr/>
        </p:nvSpPr>
        <p:spPr>
          <a:xfrm flipH="1">
            <a:off x="4248460" y="2136248"/>
            <a:ext cx="919600" cy="191599"/>
          </a:xfrm>
          <a:prstGeom prst="parallelogram">
            <a:avLst>
              <a:gd name="adj" fmla="val 121363"/>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p>
        </p:txBody>
      </p:sp>
      <p:sp>
        <p:nvSpPr>
          <p:cNvPr id="127" name="Shape 127"/>
          <p:cNvSpPr/>
          <p:nvPr/>
        </p:nvSpPr>
        <p:spPr>
          <a:xfrm>
            <a:off x="7598884" y="1581447"/>
            <a:ext cx="511200" cy="814000"/>
          </a:xfrm>
          <a:prstGeom prst="round2SameRect">
            <a:avLst>
              <a:gd name="adj1" fmla="val 16667"/>
              <a:gd name="adj2" fmla="val 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p>
        </p:txBody>
      </p:sp>
      <p:cxnSp>
        <p:nvCxnSpPr>
          <p:cNvPr id="128" name="Shape 128"/>
          <p:cNvCxnSpPr/>
          <p:nvPr/>
        </p:nvCxnSpPr>
        <p:spPr>
          <a:xfrm rot="10800000" flipH="1">
            <a:off x="7646785" y="1305181"/>
            <a:ext cx="478799" cy="277599"/>
          </a:xfrm>
          <a:prstGeom prst="straightConnector1">
            <a:avLst/>
          </a:prstGeom>
          <a:noFill/>
          <a:ln w="9525" cap="flat" cmpd="sng">
            <a:solidFill>
              <a:schemeClr val="dk2"/>
            </a:solidFill>
            <a:prstDash val="solid"/>
            <a:round/>
            <a:headEnd type="none" w="lg" len="lg"/>
            <a:tailEnd type="none" w="lg" len="lg"/>
          </a:ln>
        </p:spPr>
      </p:cxnSp>
      <p:cxnSp>
        <p:nvCxnSpPr>
          <p:cNvPr id="129" name="Shape 129"/>
          <p:cNvCxnSpPr/>
          <p:nvPr/>
        </p:nvCxnSpPr>
        <p:spPr>
          <a:xfrm rot="10800000" flipH="1">
            <a:off x="8125685" y="1295112"/>
            <a:ext cx="402399" cy="326000"/>
          </a:xfrm>
          <a:prstGeom prst="straightConnector1">
            <a:avLst/>
          </a:prstGeom>
          <a:noFill/>
          <a:ln w="9525" cap="flat" cmpd="sng">
            <a:solidFill>
              <a:schemeClr val="dk2"/>
            </a:solidFill>
            <a:prstDash val="solid"/>
            <a:round/>
            <a:headEnd type="none" w="lg" len="lg"/>
            <a:tailEnd type="none" w="lg" len="lg"/>
          </a:ln>
        </p:spPr>
      </p:cxnSp>
      <p:cxnSp>
        <p:nvCxnSpPr>
          <p:cNvPr id="130" name="Shape 130"/>
          <p:cNvCxnSpPr/>
          <p:nvPr/>
        </p:nvCxnSpPr>
        <p:spPr>
          <a:xfrm rot="10800000" flipH="1">
            <a:off x="8111851" y="1288881"/>
            <a:ext cx="443199" cy="7199"/>
          </a:xfrm>
          <a:prstGeom prst="straightConnector1">
            <a:avLst/>
          </a:prstGeom>
          <a:noFill/>
          <a:ln w="9525" cap="flat" cmpd="sng">
            <a:solidFill>
              <a:schemeClr val="dk2"/>
            </a:solidFill>
            <a:prstDash val="solid"/>
            <a:round/>
            <a:headEnd type="none" w="lg" len="lg"/>
            <a:tailEnd type="none" w="lg" len="lg"/>
          </a:ln>
        </p:spPr>
      </p:cxnSp>
      <p:cxnSp>
        <p:nvCxnSpPr>
          <p:cNvPr id="131" name="Shape 131"/>
          <p:cNvCxnSpPr/>
          <p:nvPr/>
        </p:nvCxnSpPr>
        <p:spPr>
          <a:xfrm rot="10800000" flipH="1">
            <a:off x="8527984" y="1288881"/>
            <a:ext cx="13600" cy="600399"/>
          </a:xfrm>
          <a:prstGeom prst="straightConnector1">
            <a:avLst/>
          </a:prstGeom>
          <a:noFill/>
          <a:ln w="9525" cap="flat" cmpd="sng">
            <a:solidFill>
              <a:schemeClr val="dk2"/>
            </a:solidFill>
            <a:prstDash val="solid"/>
            <a:round/>
            <a:headEnd type="none" w="lg" len="lg"/>
            <a:tailEnd type="none" w="lg" len="lg"/>
          </a:ln>
        </p:spPr>
      </p:cxnSp>
      <p:cxnSp>
        <p:nvCxnSpPr>
          <p:cNvPr id="132" name="Shape 132"/>
          <p:cNvCxnSpPr/>
          <p:nvPr/>
        </p:nvCxnSpPr>
        <p:spPr>
          <a:xfrm rot="10800000" flipH="1">
            <a:off x="8138855" y="1841281"/>
            <a:ext cx="389200" cy="516399"/>
          </a:xfrm>
          <a:prstGeom prst="straightConnector1">
            <a:avLst/>
          </a:prstGeom>
          <a:noFill/>
          <a:ln w="9525" cap="flat" cmpd="sng">
            <a:solidFill>
              <a:schemeClr val="dk2"/>
            </a:solidFill>
            <a:prstDash val="solid"/>
            <a:round/>
            <a:headEnd type="none" w="lg" len="lg"/>
            <a:tailEnd type="none" w="lg" len="lg"/>
          </a:ln>
        </p:spPr>
      </p:cxnSp>
      <p:sp>
        <p:nvSpPr>
          <p:cNvPr id="133" name="Shape 133"/>
          <p:cNvSpPr/>
          <p:nvPr/>
        </p:nvSpPr>
        <p:spPr>
          <a:xfrm>
            <a:off x="5714651" y="1640247"/>
            <a:ext cx="1293200" cy="814000"/>
          </a:xfrm>
          <a:prstGeom prst="cloudCallout">
            <a:avLst>
              <a:gd name="adj1" fmla="val -35527"/>
              <a:gd name="adj2" fmla="val -26466"/>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1867"/>
          </a:p>
        </p:txBody>
      </p:sp>
      <p:sp>
        <p:nvSpPr>
          <p:cNvPr id="134" name="Shape 134"/>
          <p:cNvSpPr txBox="1"/>
          <p:nvPr/>
        </p:nvSpPr>
        <p:spPr>
          <a:xfrm>
            <a:off x="5874817" y="2025412"/>
            <a:ext cx="919600" cy="323599"/>
          </a:xfrm>
          <a:prstGeom prst="rect">
            <a:avLst/>
          </a:prstGeom>
          <a:noFill/>
          <a:ln>
            <a:noFill/>
          </a:ln>
        </p:spPr>
        <p:txBody>
          <a:bodyPr lIns="121900" tIns="121900" rIns="121900" bIns="121900" anchor="ctr" anchorCtr="0">
            <a:noAutofit/>
          </a:bodyPr>
          <a:lstStyle/>
          <a:p>
            <a:pPr algn="ctr"/>
            <a:r>
              <a:rPr lang="en" sz="1600">
                <a:solidFill>
                  <a:schemeClr val="dk1"/>
                </a:solidFill>
              </a:rPr>
              <a:t>data</a:t>
            </a:r>
          </a:p>
        </p:txBody>
      </p:sp>
      <p:sp>
        <p:nvSpPr>
          <p:cNvPr id="135" name="Shape 135"/>
          <p:cNvSpPr/>
          <p:nvPr/>
        </p:nvSpPr>
        <p:spPr>
          <a:xfrm rot="281651">
            <a:off x="4995679" y="1929694"/>
            <a:ext cx="2477079" cy="153175"/>
          </a:xfrm>
          <a:custGeom>
            <a:avLst/>
            <a:gdLst/>
            <a:ahLst/>
            <a:cxnLst/>
            <a:rect l="0" t="0" r="0" b="0"/>
            <a:pathLst>
              <a:path w="25287" h="4595" extrusionOk="0">
                <a:moveTo>
                  <a:pt x="0" y="2141"/>
                </a:moveTo>
                <a:cubicBezTo>
                  <a:pt x="2316" y="1368"/>
                  <a:pt x="5658" y="-1203"/>
                  <a:pt x="7184" y="704"/>
                </a:cubicBezTo>
                <a:cubicBezTo>
                  <a:pt x="8417" y="2246"/>
                  <a:pt x="9908" y="5063"/>
                  <a:pt x="11782" y="4439"/>
                </a:cubicBezTo>
                <a:cubicBezTo>
                  <a:pt x="16265" y="2945"/>
                  <a:pt x="20653" y="1057"/>
                  <a:pt x="25287" y="129"/>
                </a:cubicBezTo>
              </a:path>
            </a:pathLst>
          </a:custGeom>
          <a:noFill/>
          <a:ln w="9525" cap="flat" cmpd="sng">
            <a:solidFill>
              <a:schemeClr val="dk2"/>
            </a:solidFill>
            <a:prstDash val="solid"/>
            <a:round/>
            <a:headEnd type="none" w="lg" len="lg"/>
            <a:tailEnd type="triangle" w="lg" len="lg"/>
          </a:ln>
        </p:spPr>
      </p:sp>
      <p:sp>
        <p:nvSpPr>
          <p:cNvPr id="136" name="Shape 136"/>
          <p:cNvSpPr txBox="1"/>
          <p:nvPr/>
        </p:nvSpPr>
        <p:spPr>
          <a:xfrm>
            <a:off x="4352600" y="2459848"/>
            <a:ext cx="919600" cy="323599"/>
          </a:xfrm>
          <a:prstGeom prst="rect">
            <a:avLst/>
          </a:prstGeom>
          <a:noFill/>
          <a:ln>
            <a:noFill/>
          </a:ln>
        </p:spPr>
        <p:txBody>
          <a:bodyPr lIns="121900" tIns="121900" rIns="121900" bIns="121900" anchor="ctr" anchorCtr="0">
            <a:noAutofit/>
          </a:bodyPr>
          <a:lstStyle/>
          <a:p>
            <a:pPr algn="ctr"/>
            <a:r>
              <a:rPr lang="en" sz="1600">
                <a:solidFill>
                  <a:schemeClr val="dk1"/>
                </a:solidFill>
              </a:rPr>
              <a:t>remote client</a:t>
            </a:r>
          </a:p>
        </p:txBody>
      </p:sp>
      <p:sp>
        <p:nvSpPr>
          <p:cNvPr id="137" name="Shape 137"/>
          <p:cNvSpPr txBox="1"/>
          <p:nvPr/>
        </p:nvSpPr>
        <p:spPr>
          <a:xfrm>
            <a:off x="7562433" y="2469425"/>
            <a:ext cx="919600" cy="323599"/>
          </a:xfrm>
          <a:prstGeom prst="rect">
            <a:avLst/>
          </a:prstGeom>
          <a:noFill/>
          <a:ln>
            <a:noFill/>
          </a:ln>
        </p:spPr>
        <p:txBody>
          <a:bodyPr lIns="121900" tIns="121900" rIns="121900" bIns="121900" anchor="ctr" anchorCtr="0">
            <a:noAutofit/>
          </a:bodyPr>
          <a:lstStyle/>
          <a:p>
            <a:pPr algn="ctr"/>
            <a:r>
              <a:rPr lang="en" sz="1600">
                <a:solidFill>
                  <a:schemeClr val="dk1"/>
                </a:solidFill>
              </a:rPr>
              <a:t>central server</a:t>
            </a:r>
          </a:p>
        </p:txBody>
      </p:sp>
      <p:sp>
        <p:nvSpPr>
          <p:cNvPr id="138" name="Shape 138"/>
          <p:cNvSpPr txBox="1"/>
          <p:nvPr/>
        </p:nvSpPr>
        <p:spPr>
          <a:xfrm>
            <a:off x="5874818" y="1282181"/>
            <a:ext cx="946399" cy="323599"/>
          </a:xfrm>
          <a:prstGeom prst="rect">
            <a:avLst/>
          </a:prstGeom>
          <a:noFill/>
          <a:ln>
            <a:noFill/>
          </a:ln>
        </p:spPr>
        <p:txBody>
          <a:bodyPr lIns="121900" tIns="121900" rIns="121900" bIns="121900" anchor="ctr" anchorCtr="0">
            <a:noAutofit/>
          </a:bodyPr>
          <a:lstStyle/>
          <a:p>
            <a:pPr algn="ctr"/>
            <a:r>
              <a:rPr lang="en" sz="1600">
                <a:solidFill>
                  <a:schemeClr val="dk1"/>
                </a:solidFill>
              </a:rPr>
              <a:t>Internet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4">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4">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4">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4">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4">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33" grpId="0" animBg="1"/>
      <p:bldP spid="134" grpId="0"/>
      <p:bldP spid="136" grpId="0"/>
      <p:bldP spid="137" grpId="0"/>
      <p:bldP spid="1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The Approach</a:t>
            </a:r>
          </a:p>
        </p:txBody>
      </p:sp>
      <p:sp>
        <p:nvSpPr>
          <p:cNvPr id="145" name="Shape 145"/>
          <p:cNvSpPr txBox="1">
            <a:spLocks noGrp="1"/>
          </p:cNvSpPr>
          <p:nvPr>
            <p:ph idx="1"/>
          </p:nvPr>
        </p:nvSpPr>
        <p:spPr>
          <a:xfrm>
            <a:off x="457200" y="1520689"/>
            <a:ext cx="8229600" cy="5092147"/>
          </a:xfrm>
          <a:prstGeom prst="rect">
            <a:avLst/>
          </a:prstGeom>
          <a:noFill/>
          <a:ln>
            <a:noFill/>
          </a:ln>
        </p:spPr>
        <p:txBody>
          <a:bodyPr vert="horz" lIns="121900" tIns="60933" rIns="121900" bIns="60933" rtlCol="0" anchor="t" anchorCtr="0">
            <a:noAutofit/>
          </a:bodyPr>
          <a:lstStyle/>
          <a:p>
            <a:pPr marL="457189" indent="-376757">
              <a:lnSpc>
                <a:spcPct val="115000"/>
              </a:lnSpc>
              <a:spcBef>
                <a:spcPts val="0"/>
              </a:spcBef>
              <a:buClr>
                <a:schemeClr val="dk1"/>
              </a:buClr>
              <a:buSzPct val="100000"/>
              <a:buFont typeface="Shadows Into Light"/>
              <a:buChar char="•"/>
            </a:pPr>
            <a:r>
              <a:rPr lang="en" sz="2800" dirty="0">
                <a:sym typeface="Shadows Into Light"/>
              </a:rPr>
              <a:t>Guess behaviors that are “potentially interesting”</a:t>
            </a:r>
          </a:p>
          <a:p>
            <a:pPr lvl="1">
              <a:lnSpc>
                <a:spcPct val="115000"/>
              </a:lnSpc>
              <a:spcBef>
                <a:spcPts val="0"/>
              </a:spcBef>
              <a:buClr>
                <a:schemeClr val="dk1"/>
              </a:buClr>
              <a:buSzPct val="100000"/>
              <a:buFont typeface="Shadows Into Light"/>
              <a:buChar char="–"/>
            </a:pPr>
            <a:r>
              <a:rPr lang="en" sz="2600" dirty="0">
                <a:sym typeface="Shadows Into Light"/>
              </a:rPr>
              <a:t>Compile-time </a:t>
            </a:r>
            <a:r>
              <a:rPr lang="en" sz="2600" dirty="0">
                <a:solidFill>
                  <a:schemeClr val="accent1"/>
                </a:solidFill>
                <a:sym typeface="Shadows Into Light"/>
              </a:rPr>
              <a:t>instrumentation</a:t>
            </a:r>
            <a:r>
              <a:rPr lang="en" sz="2600" dirty="0">
                <a:sym typeface="Shadows Into Light"/>
              </a:rPr>
              <a:t> of </a:t>
            </a:r>
            <a:r>
              <a:rPr lang="en" sz="2600" dirty="0" smtClean="0">
                <a:sym typeface="Shadows Into Light"/>
              </a:rPr>
              <a:t>program</a:t>
            </a:r>
            <a:endParaRPr lang="en-US" sz="2600" dirty="0" smtClean="0">
              <a:sym typeface="Shadows Into Light"/>
            </a:endParaRPr>
          </a:p>
          <a:p>
            <a:pPr lvl="1">
              <a:lnSpc>
                <a:spcPct val="115000"/>
              </a:lnSpc>
              <a:spcBef>
                <a:spcPts val="0"/>
              </a:spcBef>
              <a:buClr>
                <a:schemeClr val="dk1"/>
              </a:buClr>
              <a:buSzPct val="100000"/>
              <a:buFont typeface="Shadows Into Light"/>
              <a:buChar char="–"/>
            </a:pPr>
            <a:endParaRPr lang="en" sz="1500" dirty="0">
              <a:sym typeface="Shadows Into Light"/>
            </a:endParaRPr>
          </a:p>
          <a:p>
            <a:pPr>
              <a:lnSpc>
                <a:spcPct val="115000"/>
              </a:lnSpc>
              <a:spcBef>
                <a:spcPts val="0"/>
              </a:spcBef>
              <a:buClr>
                <a:schemeClr val="dk1"/>
              </a:buClr>
              <a:buSzPct val="100000"/>
              <a:buFont typeface="Shadows Into Light"/>
              <a:buChar char="•"/>
            </a:pPr>
            <a:r>
              <a:rPr lang="en" sz="2800" dirty="0">
                <a:sym typeface="Shadows Into Light"/>
              </a:rPr>
              <a:t>Collect sparse, fair subset of these behaviors</a:t>
            </a:r>
          </a:p>
          <a:p>
            <a:pPr lvl="1">
              <a:lnSpc>
                <a:spcPct val="115000"/>
              </a:lnSpc>
              <a:spcBef>
                <a:spcPts val="0"/>
              </a:spcBef>
              <a:buClr>
                <a:schemeClr val="dk1"/>
              </a:buClr>
              <a:buSzPct val="100000"/>
              <a:buFont typeface="Shadows Into Light"/>
              <a:buChar char="–"/>
            </a:pPr>
            <a:r>
              <a:rPr lang="en" sz="2600" dirty="0">
                <a:sym typeface="Shadows Into Light"/>
              </a:rPr>
              <a:t>Generic </a:t>
            </a:r>
            <a:r>
              <a:rPr lang="en" sz="2600" dirty="0">
                <a:solidFill>
                  <a:schemeClr val="accent1"/>
                </a:solidFill>
                <a:sym typeface="Shadows Into Light"/>
              </a:rPr>
              <a:t>sampling</a:t>
            </a:r>
            <a:r>
              <a:rPr lang="en" sz="2600" dirty="0">
                <a:sym typeface="Shadows Into Light"/>
              </a:rPr>
              <a:t> framework</a:t>
            </a:r>
          </a:p>
          <a:p>
            <a:pPr lvl="1">
              <a:lnSpc>
                <a:spcPct val="115000"/>
              </a:lnSpc>
              <a:spcBef>
                <a:spcPts val="0"/>
              </a:spcBef>
              <a:buClr>
                <a:schemeClr val="dk1"/>
              </a:buClr>
              <a:buSzPct val="100000"/>
              <a:buFont typeface="Shadows Into Light"/>
              <a:buChar char="–"/>
            </a:pPr>
            <a:r>
              <a:rPr lang="en" sz="2600" dirty="0">
                <a:sym typeface="Shadows Into Light"/>
              </a:rPr>
              <a:t>Feedback profile + outcome label (success vs. failure) for each </a:t>
            </a:r>
            <a:r>
              <a:rPr lang="en" sz="2600" dirty="0" smtClean="0">
                <a:sym typeface="Shadows Into Light"/>
              </a:rPr>
              <a:t>run</a:t>
            </a:r>
            <a:endParaRPr lang="en-US" sz="2600" dirty="0" smtClean="0">
              <a:sym typeface="Shadows Into Light"/>
            </a:endParaRPr>
          </a:p>
          <a:p>
            <a:pPr lvl="1">
              <a:lnSpc>
                <a:spcPct val="115000"/>
              </a:lnSpc>
              <a:spcBef>
                <a:spcPts val="0"/>
              </a:spcBef>
              <a:buClr>
                <a:schemeClr val="dk1"/>
              </a:buClr>
              <a:buSzPct val="100000"/>
              <a:buFont typeface="Shadows Into Light"/>
              <a:buChar char="–"/>
            </a:pPr>
            <a:endParaRPr lang="en" sz="1500" dirty="0">
              <a:sym typeface="Shadows Into Light"/>
            </a:endParaRPr>
          </a:p>
          <a:p>
            <a:pPr>
              <a:lnSpc>
                <a:spcPct val="115000"/>
              </a:lnSpc>
              <a:spcBef>
                <a:spcPts val="0"/>
              </a:spcBef>
              <a:buClr>
                <a:schemeClr val="dk1"/>
              </a:buClr>
              <a:buSzPct val="100000"/>
              <a:buFont typeface="Shadows Into Light"/>
              <a:buChar char="•"/>
            </a:pPr>
            <a:r>
              <a:rPr lang="en" sz="2800" dirty="0">
                <a:sym typeface="Shadows Into Light"/>
              </a:rPr>
              <a:t>Analyze behavioral changes in successful vs. failing runs to find bugs</a:t>
            </a:r>
          </a:p>
          <a:p>
            <a:pPr lvl="1">
              <a:lnSpc>
                <a:spcPct val="115000"/>
              </a:lnSpc>
              <a:spcBef>
                <a:spcPts val="0"/>
              </a:spcBef>
              <a:buClr>
                <a:schemeClr val="dk1"/>
              </a:buClr>
              <a:buSzPct val="100000"/>
              <a:buFont typeface="Shadows Into Light"/>
              <a:buChar char="–"/>
            </a:pPr>
            <a:r>
              <a:rPr lang="en" sz="2600" dirty="0">
                <a:solidFill>
                  <a:schemeClr val="accent1"/>
                </a:solidFill>
                <a:sym typeface="Shadows Into Light"/>
              </a:rPr>
              <a:t>Statistical debugging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smtClean="0">
                <a:sym typeface="Shadows Into Light"/>
              </a:rPr>
              <a:t>O</a:t>
            </a:r>
            <a:r>
              <a:rPr lang="en-US" dirty="0" smtClean="0">
                <a:sym typeface="Shadows Into Light"/>
              </a:rPr>
              <a:t>v</a:t>
            </a:r>
            <a:r>
              <a:rPr lang="en" dirty="0" err="1" smtClean="0">
                <a:sym typeface="Shadows Into Light"/>
              </a:rPr>
              <a:t>erall</a:t>
            </a:r>
            <a:r>
              <a:rPr lang="en" dirty="0" smtClean="0">
                <a:sym typeface="Shadows Into Light"/>
              </a:rPr>
              <a:t> </a:t>
            </a:r>
            <a:r>
              <a:rPr lang="en" dirty="0">
                <a:sym typeface="Shadows Into Light"/>
              </a:rPr>
              <a:t>Architecture</a:t>
            </a:r>
          </a:p>
        </p:txBody>
      </p:sp>
      <p:sp>
        <p:nvSpPr>
          <p:cNvPr id="41" name="Shape 152"/>
          <p:cNvSpPr txBox="1"/>
          <p:nvPr/>
        </p:nvSpPr>
        <p:spPr>
          <a:xfrm>
            <a:off x="3304509" y="2151159"/>
            <a:ext cx="996300" cy="544200"/>
          </a:xfrm>
          <a:prstGeom prst="rect">
            <a:avLst/>
          </a:prstGeom>
          <a:noFill/>
          <a:ln>
            <a:noFill/>
          </a:ln>
        </p:spPr>
        <p:txBody>
          <a:bodyPr lIns="91425" tIns="91425" rIns="91425" bIns="91425" anchor="ctr" anchorCtr="0">
            <a:noAutofit/>
          </a:bodyPr>
          <a:lstStyle/>
          <a:p>
            <a:pPr algn="ctr"/>
            <a:r>
              <a:rPr lang="en"/>
              <a:t>Guesses</a:t>
            </a:r>
          </a:p>
        </p:txBody>
      </p:sp>
      <p:sp>
        <p:nvSpPr>
          <p:cNvPr id="42" name="Shape 153"/>
          <p:cNvSpPr/>
          <p:nvPr/>
        </p:nvSpPr>
        <p:spPr>
          <a:xfrm>
            <a:off x="2855035" y="2090023"/>
            <a:ext cx="1984499" cy="2121299"/>
          </a:xfrm>
          <a:prstGeom prst="rect">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43" name="Shape 154"/>
          <p:cNvCxnSpPr/>
          <p:nvPr/>
        </p:nvCxnSpPr>
        <p:spPr>
          <a:xfrm rot="10800000" flipH="1">
            <a:off x="2165333" y="3150688"/>
            <a:ext cx="689700" cy="3900"/>
          </a:xfrm>
          <a:prstGeom prst="straightConnector1">
            <a:avLst/>
          </a:prstGeom>
          <a:noFill/>
          <a:ln w="9525" cap="flat" cmpd="sng">
            <a:solidFill>
              <a:schemeClr val="dk2"/>
            </a:solidFill>
            <a:prstDash val="solid"/>
            <a:round/>
            <a:headEnd type="none" w="lg" len="lg"/>
            <a:tailEnd type="triangle" w="lg" len="lg"/>
          </a:ln>
        </p:spPr>
      </p:cxnSp>
      <p:cxnSp>
        <p:nvCxnSpPr>
          <p:cNvPr id="44" name="Shape 156"/>
          <p:cNvCxnSpPr/>
          <p:nvPr/>
        </p:nvCxnSpPr>
        <p:spPr>
          <a:xfrm>
            <a:off x="4839533" y="3150671"/>
            <a:ext cx="489900" cy="1800"/>
          </a:xfrm>
          <a:prstGeom prst="straightConnector1">
            <a:avLst/>
          </a:prstGeom>
          <a:noFill/>
          <a:ln w="9525" cap="flat" cmpd="sng">
            <a:solidFill>
              <a:schemeClr val="dk2"/>
            </a:solidFill>
            <a:prstDash val="solid"/>
            <a:round/>
            <a:headEnd type="none" w="lg" len="lg"/>
            <a:tailEnd type="triangle" w="lg" len="lg"/>
          </a:ln>
        </p:spPr>
      </p:cxnSp>
      <p:sp>
        <p:nvSpPr>
          <p:cNvPr id="45" name="Shape 158"/>
          <p:cNvSpPr/>
          <p:nvPr/>
        </p:nvSpPr>
        <p:spPr>
          <a:xfrm>
            <a:off x="1141108" y="4814772"/>
            <a:ext cx="1037400" cy="947700"/>
          </a:xfrm>
          <a:prstGeom prst="flowChartPunchedCard">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a:solidFill>
                  <a:schemeClr val="dk1"/>
                </a:solidFill>
              </a:rPr>
              <a:t>Top bugs with likely causes</a:t>
            </a:r>
            <a:br>
              <a:rPr lang="en">
                <a:solidFill>
                  <a:schemeClr val="dk1"/>
                </a:solidFill>
              </a:rPr>
            </a:br>
            <a:endParaRPr lang="en">
              <a:solidFill>
                <a:schemeClr val="dk1"/>
              </a:solidFill>
            </a:endParaRPr>
          </a:p>
        </p:txBody>
      </p:sp>
      <p:sp>
        <p:nvSpPr>
          <p:cNvPr id="46" name="Shape 159"/>
          <p:cNvSpPr/>
          <p:nvPr/>
        </p:nvSpPr>
        <p:spPr>
          <a:xfrm>
            <a:off x="3313761" y="3611078"/>
            <a:ext cx="1037400" cy="494100"/>
          </a:xfrm>
          <a:prstGeom prst="rect">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47" name="Shape 160"/>
          <p:cNvCxnSpPr/>
          <p:nvPr/>
        </p:nvCxnSpPr>
        <p:spPr>
          <a:xfrm rot="10800000">
            <a:off x="4627608" y="5302250"/>
            <a:ext cx="919200" cy="4199"/>
          </a:xfrm>
          <a:prstGeom prst="straightConnector1">
            <a:avLst/>
          </a:prstGeom>
          <a:noFill/>
          <a:ln w="9525" cap="flat" cmpd="sng">
            <a:solidFill>
              <a:schemeClr val="dk2"/>
            </a:solidFill>
            <a:prstDash val="solid"/>
            <a:round/>
            <a:headEnd type="none" w="lg" len="lg"/>
            <a:tailEnd type="triangle" w="lg" len="lg"/>
          </a:ln>
        </p:spPr>
      </p:cxnSp>
      <p:cxnSp>
        <p:nvCxnSpPr>
          <p:cNvPr id="48" name="Shape 161"/>
          <p:cNvCxnSpPr/>
          <p:nvPr/>
        </p:nvCxnSpPr>
        <p:spPr>
          <a:xfrm flipH="1">
            <a:off x="2178508" y="5281422"/>
            <a:ext cx="726900" cy="7200"/>
          </a:xfrm>
          <a:prstGeom prst="straightConnector1">
            <a:avLst/>
          </a:prstGeom>
          <a:noFill/>
          <a:ln w="9525" cap="flat" cmpd="sng">
            <a:solidFill>
              <a:schemeClr val="dk2"/>
            </a:solidFill>
            <a:prstDash val="solid"/>
            <a:round/>
            <a:headEnd type="none" w="lg" len="lg"/>
            <a:tailEnd type="triangle" w="lg" len="lg"/>
          </a:ln>
        </p:spPr>
      </p:cxnSp>
      <p:cxnSp>
        <p:nvCxnSpPr>
          <p:cNvPr id="49" name="Shape 162"/>
          <p:cNvCxnSpPr/>
          <p:nvPr/>
        </p:nvCxnSpPr>
        <p:spPr>
          <a:xfrm flipH="1">
            <a:off x="4703735" y="5365753"/>
            <a:ext cx="874799" cy="292200"/>
          </a:xfrm>
          <a:prstGeom prst="straightConnector1">
            <a:avLst/>
          </a:prstGeom>
          <a:noFill/>
          <a:ln w="9525" cap="flat" cmpd="sng">
            <a:solidFill>
              <a:schemeClr val="dk2"/>
            </a:solidFill>
            <a:prstDash val="solid"/>
            <a:round/>
            <a:headEnd type="none" w="lg" len="lg"/>
            <a:tailEnd type="triangle" w="lg" len="lg"/>
          </a:ln>
        </p:spPr>
      </p:cxnSp>
      <p:cxnSp>
        <p:nvCxnSpPr>
          <p:cNvPr id="50" name="Shape 163"/>
          <p:cNvCxnSpPr/>
          <p:nvPr/>
        </p:nvCxnSpPr>
        <p:spPr>
          <a:xfrm rot="10800000">
            <a:off x="4674508" y="4946564"/>
            <a:ext cx="889200" cy="300599"/>
          </a:xfrm>
          <a:prstGeom prst="straightConnector1">
            <a:avLst/>
          </a:prstGeom>
          <a:noFill/>
          <a:ln w="9525" cap="flat" cmpd="sng">
            <a:solidFill>
              <a:schemeClr val="dk2"/>
            </a:solidFill>
            <a:prstDash val="solid"/>
            <a:round/>
            <a:headEnd type="none" w="lg" len="lg"/>
            <a:tailEnd type="triangle" w="lg" len="lg"/>
          </a:ln>
        </p:spPr>
      </p:cxnSp>
      <p:sp>
        <p:nvSpPr>
          <p:cNvPr id="51" name="Shape 164"/>
          <p:cNvSpPr/>
          <p:nvPr/>
        </p:nvSpPr>
        <p:spPr>
          <a:xfrm>
            <a:off x="3640735" y="2648923"/>
            <a:ext cx="348299" cy="218699"/>
          </a:xfrm>
          <a:prstGeom prst="down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2" name="Shape 165"/>
          <p:cNvSpPr/>
          <p:nvPr/>
        </p:nvSpPr>
        <p:spPr>
          <a:xfrm>
            <a:off x="3283959" y="2151684"/>
            <a:ext cx="1037400" cy="494100"/>
          </a:xfrm>
          <a:prstGeom prst="rec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3" name="Shape 166"/>
          <p:cNvSpPr/>
          <p:nvPr/>
        </p:nvSpPr>
        <p:spPr>
          <a:xfrm>
            <a:off x="3640735" y="3362839"/>
            <a:ext cx="348299" cy="218699"/>
          </a:xfrm>
          <a:prstGeom prst="down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4" name="Shape 167"/>
          <p:cNvSpPr/>
          <p:nvPr/>
        </p:nvSpPr>
        <p:spPr>
          <a:xfrm>
            <a:off x="3283959" y="2873976"/>
            <a:ext cx="1037400" cy="494100"/>
          </a:xfrm>
          <a:prstGeom prst="rec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5" name="Shape 168"/>
          <p:cNvSpPr txBox="1"/>
          <p:nvPr/>
        </p:nvSpPr>
        <p:spPr>
          <a:xfrm>
            <a:off x="3304509" y="2126634"/>
            <a:ext cx="996300" cy="544200"/>
          </a:xfrm>
          <a:prstGeom prst="rect">
            <a:avLst/>
          </a:prstGeom>
          <a:noFill/>
          <a:ln>
            <a:noFill/>
          </a:ln>
        </p:spPr>
        <p:txBody>
          <a:bodyPr lIns="91425" tIns="91425" rIns="91425" bIns="91425" anchor="ctr" anchorCtr="0">
            <a:noAutofit/>
          </a:bodyPr>
          <a:lstStyle/>
          <a:p>
            <a:pPr algn="ctr"/>
            <a:r>
              <a:rPr lang="en"/>
              <a:t>Guesses</a:t>
            </a:r>
          </a:p>
        </p:txBody>
      </p:sp>
      <p:cxnSp>
        <p:nvCxnSpPr>
          <p:cNvPr id="56" name="Shape 169"/>
          <p:cNvCxnSpPr/>
          <p:nvPr/>
        </p:nvCxnSpPr>
        <p:spPr>
          <a:xfrm rot="10800000" flipH="1">
            <a:off x="6709460" y="2994219"/>
            <a:ext cx="978299" cy="14700"/>
          </a:xfrm>
          <a:prstGeom prst="straightConnector1">
            <a:avLst/>
          </a:prstGeom>
          <a:noFill/>
          <a:ln w="9525" cap="flat" cmpd="sng">
            <a:solidFill>
              <a:schemeClr val="dk2"/>
            </a:solidFill>
            <a:prstDash val="solid"/>
            <a:round/>
            <a:headEnd type="none" w="lg" len="lg"/>
            <a:tailEnd type="triangle" w="lg" len="lg"/>
          </a:ln>
        </p:spPr>
      </p:cxnSp>
      <p:cxnSp>
        <p:nvCxnSpPr>
          <p:cNvPr id="57" name="Shape 170"/>
          <p:cNvCxnSpPr/>
          <p:nvPr/>
        </p:nvCxnSpPr>
        <p:spPr>
          <a:xfrm rot="10800000" flipH="1">
            <a:off x="6694630" y="2521994"/>
            <a:ext cx="948599" cy="340800"/>
          </a:xfrm>
          <a:prstGeom prst="straightConnector1">
            <a:avLst/>
          </a:prstGeom>
          <a:noFill/>
          <a:ln w="9525" cap="flat" cmpd="sng">
            <a:solidFill>
              <a:schemeClr val="dk2"/>
            </a:solidFill>
            <a:prstDash val="solid"/>
            <a:round/>
            <a:headEnd type="none" w="lg" len="lg"/>
            <a:tailEnd type="triangle" w="lg" len="lg"/>
          </a:ln>
        </p:spPr>
      </p:cxnSp>
      <p:cxnSp>
        <p:nvCxnSpPr>
          <p:cNvPr id="58" name="Shape 171"/>
          <p:cNvCxnSpPr/>
          <p:nvPr/>
        </p:nvCxnSpPr>
        <p:spPr>
          <a:xfrm>
            <a:off x="6677732" y="3150891"/>
            <a:ext cx="1010099" cy="332399"/>
          </a:xfrm>
          <a:prstGeom prst="straightConnector1">
            <a:avLst/>
          </a:prstGeom>
          <a:noFill/>
          <a:ln w="9525" cap="flat" cmpd="sng">
            <a:solidFill>
              <a:schemeClr val="dk2"/>
            </a:solidFill>
            <a:prstDash val="solid"/>
            <a:round/>
            <a:headEnd type="none" w="lg" len="lg"/>
            <a:tailEnd type="triangle" w="lg" len="lg"/>
          </a:ln>
        </p:spPr>
      </p:cxnSp>
      <p:cxnSp>
        <p:nvCxnSpPr>
          <p:cNvPr id="59" name="Shape 172"/>
          <p:cNvCxnSpPr/>
          <p:nvPr/>
        </p:nvCxnSpPr>
        <p:spPr>
          <a:xfrm flipH="1">
            <a:off x="6854454" y="4760094"/>
            <a:ext cx="928500" cy="307800"/>
          </a:xfrm>
          <a:prstGeom prst="straightConnector1">
            <a:avLst/>
          </a:prstGeom>
          <a:noFill/>
          <a:ln w="9525" cap="flat" cmpd="sng">
            <a:solidFill>
              <a:schemeClr val="dk2"/>
            </a:solidFill>
            <a:prstDash val="solid"/>
            <a:round/>
            <a:headEnd type="none" w="lg" len="lg"/>
            <a:tailEnd type="triangle" w="lg" len="lg"/>
          </a:ln>
        </p:spPr>
      </p:cxnSp>
      <p:cxnSp>
        <p:nvCxnSpPr>
          <p:cNvPr id="60" name="Shape 173"/>
          <p:cNvCxnSpPr/>
          <p:nvPr/>
        </p:nvCxnSpPr>
        <p:spPr>
          <a:xfrm flipH="1">
            <a:off x="6834479" y="5156135"/>
            <a:ext cx="1037400" cy="12900"/>
          </a:xfrm>
          <a:prstGeom prst="straightConnector1">
            <a:avLst/>
          </a:prstGeom>
          <a:noFill/>
          <a:ln w="9525" cap="flat" cmpd="sng">
            <a:solidFill>
              <a:schemeClr val="dk2"/>
            </a:solidFill>
            <a:prstDash val="solid"/>
            <a:round/>
            <a:headEnd type="none" w="lg" len="lg"/>
            <a:tailEnd type="triangle" w="lg" len="lg"/>
          </a:ln>
        </p:spPr>
      </p:cxnSp>
      <p:cxnSp>
        <p:nvCxnSpPr>
          <p:cNvPr id="61" name="Shape 174"/>
          <p:cNvCxnSpPr/>
          <p:nvPr/>
        </p:nvCxnSpPr>
        <p:spPr>
          <a:xfrm rot="10800000">
            <a:off x="6846605" y="5288874"/>
            <a:ext cx="965999" cy="284400"/>
          </a:xfrm>
          <a:prstGeom prst="straightConnector1">
            <a:avLst/>
          </a:prstGeom>
          <a:noFill/>
          <a:ln w="9525" cap="flat" cmpd="sng">
            <a:solidFill>
              <a:schemeClr val="dk2"/>
            </a:solidFill>
            <a:prstDash val="solid"/>
            <a:round/>
            <a:headEnd type="none" w="lg" len="lg"/>
            <a:tailEnd type="triangle" w="lg" len="lg"/>
          </a:ln>
        </p:spPr>
      </p:cxnSp>
      <p:pic>
        <p:nvPicPr>
          <p:cNvPr id="62" name="Shape 175"/>
          <p:cNvPicPr preferRelativeResize="0"/>
          <p:nvPr/>
        </p:nvPicPr>
        <p:blipFill>
          <a:blip r:embed="rId3">
            <a:alphaModFix/>
          </a:blip>
          <a:stretch>
            <a:fillRect/>
          </a:stretch>
        </p:blipFill>
        <p:spPr>
          <a:xfrm>
            <a:off x="215969" y="4374820"/>
            <a:ext cx="889514" cy="777600"/>
          </a:xfrm>
          <a:prstGeom prst="rect">
            <a:avLst/>
          </a:prstGeom>
          <a:noFill/>
          <a:ln>
            <a:noFill/>
          </a:ln>
        </p:spPr>
      </p:pic>
      <p:pic>
        <p:nvPicPr>
          <p:cNvPr id="63" name="Shape 176"/>
          <p:cNvPicPr preferRelativeResize="0"/>
          <p:nvPr/>
        </p:nvPicPr>
        <p:blipFill>
          <a:blip r:embed="rId4">
            <a:alphaModFix/>
          </a:blip>
          <a:stretch>
            <a:fillRect/>
          </a:stretch>
        </p:blipFill>
        <p:spPr>
          <a:xfrm flipH="1">
            <a:off x="311935" y="2002628"/>
            <a:ext cx="996299" cy="939857"/>
          </a:xfrm>
          <a:prstGeom prst="rect">
            <a:avLst/>
          </a:prstGeom>
          <a:noFill/>
          <a:ln>
            <a:noFill/>
          </a:ln>
        </p:spPr>
      </p:pic>
      <p:sp>
        <p:nvSpPr>
          <p:cNvPr id="64" name="Shape 177"/>
          <p:cNvSpPr/>
          <p:nvPr/>
        </p:nvSpPr>
        <p:spPr>
          <a:xfrm>
            <a:off x="2905284" y="4637322"/>
            <a:ext cx="1725300" cy="1287900"/>
          </a:xfrm>
          <a:prstGeom prst="can">
            <a:avLst>
              <a:gd name="adj" fmla="val 25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65" name="Shape 178"/>
          <p:cNvSpPr txBox="1"/>
          <p:nvPr/>
        </p:nvSpPr>
        <p:spPr>
          <a:xfrm>
            <a:off x="3172210" y="5057022"/>
            <a:ext cx="1102199" cy="544200"/>
          </a:xfrm>
          <a:prstGeom prst="rect">
            <a:avLst/>
          </a:prstGeom>
          <a:noFill/>
          <a:ln>
            <a:noFill/>
          </a:ln>
        </p:spPr>
        <p:txBody>
          <a:bodyPr lIns="91425" tIns="91425" rIns="91425" bIns="91425" anchor="ctr" anchorCtr="0">
            <a:noAutofit/>
          </a:bodyPr>
          <a:lstStyle/>
          <a:p>
            <a:pPr algn="ctr"/>
            <a:r>
              <a:rPr lang="en"/>
              <a:t>Statistical</a:t>
            </a:r>
          </a:p>
          <a:p>
            <a:pPr algn="ctr"/>
            <a:r>
              <a:rPr lang="en"/>
              <a:t>Debugging</a:t>
            </a:r>
          </a:p>
        </p:txBody>
      </p:sp>
      <p:sp>
        <p:nvSpPr>
          <p:cNvPr id="66" name="Shape 155"/>
          <p:cNvSpPr/>
          <p:nvPr/>
        </p:nvSpPr>
        <p:spPr>
          <a:xfrm>
            <a:off x="1155235" y="2684652"/>
            <a:ext cx="1010099" cy="939875"/>
          </a:xfrm>
          <a:prstGeom prst="flowChartPunchedCard">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r>
              <a:rPr lang="en">
                <a:solidFill>
                  <a:schemeClr val="dk1"/>
                </a:solidFill>
              </a:rPr>
              <a:t>Program Source</a:t>
            </a:r>
          </a:p>
          <a:p>
            <a:endParaRPr/>
          </a:p>
        </p:txBody>
      </p:sp>
      <p:sp>
        <p:nvSpPr>
          <p:cNvPr id="67" name="Shape 179"/>
          <p:cNvSpPr/>
          <p:nvPr/>
        </p:nvSpPr>
        <p:spPr>
          <a:xfrm>
            <a:off x="5526085" y="4692197"/>
            <a:ext cx="1263599" cy="1223100"/>
          </a:xfrm>
          <a:prstGeom prst="flowChartMultidocumen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68" name="Shape 180"/>
          <p:cNvSpPr txBox="1"/>
          <p:nvPr/>
        </p:nvSpPr>
        <p:spPr>
          <a:xfrm>
            <a:off x="5526084" y="5016522"/>
            <a:ext cx="996300" cy="544200"/>
          </a:xfrm>
          <a:prstGeom prst="rect">
            <a:avLst/>
          </a:prstGeom>
          <a:noFill/>
          <a:ln>
            <a:noFill/>
          </a:ln>
        </p:spPr>
        <p:txBody>
          <a:bodyPr lIns="91425" tIns="91425" rIns="91425" bIns="91425" anchor="ctr" anchorCtr="0">
            <a:noAutofit/>
          </a:bodyPr>
          <a:lstStyle/>
          <a:p>
            <a:pPr algn="ctr"/>
            <a:r>
              <a:rPr lang="en"/>
              <a:t>Profile</a:t>
            </a:r>
          </a:p>
          <a:p>
            <a:pPr algn="ctr"/>
            <a:r>
              <a:rPr lang="en"/>
              <a:t>+</a:t>
            </a:r>
            <a:br>
              <a:rPr lang="en"/>
            </a:br>
            <a:r>
              <a:rPr lang="en"/>
              <a:t>😊 / 😡</a:t>
            </a:r>
          </a:p>
        </p:txBody>
      </p:sp>
      <p:sp>
        <p:nvSpPr>
          <p:cNvPr id="69" name="Shape 181"/>
          <p:cNvSpPr/>
          <p:nvPr/>
        </p:nvSpPr>
        <p:spPr>
          <a:xfrm>
            <a:off x="5374134" y="2613823"/>
            <a:ext cx="1263600" cy="947699"/>
          </a:xfrm>
          <a:prstGeom prst="cube">
            <a:avLst>
              <a:gd name="adj" fmla="val 25000"/>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70" name="Shape 157"/>
          <p:cNvSpPr txBox="1"/>
          <p:nvPr/>
        </p:nvSpPr>
        <p:spPr>
          <a:xfrm>
            <a:off x="5329285" y="2880222"/>
            <a:ext cx="1102199" cy="544200"/>
          </a:xfrm>
          <a:prstGeom prst="rect">
            <a:avLst/>
          </a:prstGeom>
          <a:noFill/>
          <a:ln>
            <a:noFill/>
          </a:ln>
        </p:spPr>
        <p:txBody>
          <a:bodyPr lIns="91425" tIns="91425" rIns="91425" bIns="91425" anchor="ctr" anchorCtr="0">
            <a:noAutofit/>
          </a:bodyPr>
          <a:lstStyle/>
          <a:p>
            <a:pPr algn="ctr"/>
            <a:r>
              <a:rPr lang="en"/>
              <a:t>Deployed Application</a:t>
            </a:r>
          </a:p>
        </p:txBody>
      </p:sp>
      <p:pic>
        <p:nvPicPr>
          <p:cNvPr id="71" name="Shape 182"/>
          <p:cNvPicPr preferRelativeResize="0"/>
          <p:nvPr/>
        </p:nvPicPr>
        <p:blipFill>
          <a:blip r:embed="rId5">
            <a:alphaModFix/>
          </a:blip>
          <a:stretch>
            <a:fillRect/>
          </a:stretch>
        </p:blipFill>
        <p:spPr>
          <a:xfrm>
            <a:off x="8193759" y="3135123"/>
            <a:ext cx="361950" cy="733425"/>
          </a:xfrm>
          <a:prstGeom prst="rect">
            <a:avLst/>
          </a:prstGeom>
          <a:noFill/>
          <a:ln>
            <a:noFill/>
          </a:ln>
        </p:spPr>
      </p:pic>
      <p:pic>
        <p:nvPicPr>
          <p:cNvPr id="72" name="Shape 183"/>
          <p:cNvPicPr preferRelativeResize="0"/>
          <p:nvPr/>
        </p:nvPicPr>
        <p:blipFill>
          <a:blip r:embed="rId6">
            <a:alphaModFix/>
          </a:blip>
          <a:stretch>
            <a:fillRect/>
          </a:stretch>
        </p:blipFill>
        <p:spPr>
          <a:xfrm>
            <a:off x="8212809" y="4528235"/>
            <a:ext cx="323850" cy="771525"/>
          </a:xfrm>
          <a:prstGeom prst="rect">
            <a:avLst/>
          </a:prstGeom>
          <a:noFill/>
          <a:ln>
            <a:noFill/>
          </a:ln>
        </p:spPr>
      </p:pic>
      <p:pic>
        <p:nvPicPr>
          <p:cNvPr id="73" name="Shape 184"/>
          <p:cNvPicPr preferRelativeResize="0"/>
          <p:nvPr/>
        </p:nvPicPr>
        <p:blipFill>
          <a:blip r:embed="rId6">
            <a:alphaModFix/>
          </a:blip>
          <a:stretch>
            <a:fillRect/>
          </a:stretch>
        </p:blipFill>
        <p:spPr>
          <a:xfrm>
            <a:off x="8555709" y="2542710"/>
            <a:ext cx="323850" cy="771525"/>
          </a:xfrm>
          <a:prstGeom prst="rect">
            <a:avLst/>
          </a:prstGeom>
          <a:noFill/>
          <a:ln>
            <a:noFill/>
          </a:ln>
        </p:spPr>
      </p:pic>
      <p:pic>
        <p:nvPicPr>
          <p:cNvPr id="74" name="Shape 185"/>
          <p:cNvPicPr preferRelativeResize="0"/>
          <p:nvPr/>
        </p:nvPicPr>
        <p:blipFill>
          <a:blip r:embed="rId5">
            <a:alphaModFix/>
          </a:blip>
          <a:stretch>
            <a:fillRect/>
          </a:stretch>
        </p:blipFill>
        <p:spPr>
          <a:xfrm>
            <a:off x="8644634" y="3794810"/>
            <a:ext cx="361950" cy="733425"/>
          </a:xfrm>
          <a:prstGeom prst="rect">
            <a:avLst/>
          </a:prstGeom>
          <a:noFill/>
          <a:ln>
            <a:noFill/>
          </a:ln>
        </p:spPr>
      </p:pic>
      <p:pic>
        <p:nvPicPr>
          <p:cNvPr id="75" name="Shape 186"/>
          <p:cNvPicPr preferRelativeResize="0"/>
          <p:nvPr/>
        </p:nvPicPr>
        <p:blipFill>
          <a:blip r:embed="rId6">
            <a:alphaModFix/>
          </a:blip>
          <a:stretch>
            <a:fillRect/>
          </a:stretch>
        </p:blipFill>
        <p:spPr>
          <a:xfrm>
            <a:off x="7869909" y="3920660"/>
            <a:ext cx="323850" cy="771525"/>
          </a:xfrm>
          <a:prstGeom prst="rect">
            <a:avLst/>
          </a:prstGeom>
          <a:noFill/>
          <a:ln>
            <a:noFill/>
          </a:ln>
        </p:spPr>
      </p:pic>
      <p:pic>
        <p:nvPicPr>
          <p:cNvPr id="76" name="Shape 187"/>
          <p:cNvPicPr preferRelativeResize="0"/>
          <p:nvPr/>
        </p:nvPicPr>
        <p:blipFill>
          <a:blip r:embed="rId5">
            <a:alphaModFix/>
          </a:blip>
          <a:stretch>
            <a:fillRect/>
          </a:stretch>
        </p:blipFill>
        <p:spPr>
          <a:xfrm>
            <a:off x="7759481" y="2332614"/>
            <a:ext cx="361950" cy="733425"/>
          </a:xfrm>
          <a:prstGeom prst="rect">
            <a:avLst/>
          </a:prstGeom>
          <a:noFill/>
          <a:ln>
            <a:noFill/>
          </a:ln>
        </p:spPr>
      </p:pic>
      <p:sp>
        <p:nvSpPr>
          <p:cNvPr id="77" name="Shape 188"/>
          <p:cNvSpPr txBox="1"/>
          <p:nvPr/>
        </p:nvSpPr>
        <p:spPr>
          <a:xfrm>
            <a:off x="3304509" y="2827159"/>
            <a:ext cx="996300" cy="544200"/>
          </a:xfrm>
          <a:prstGeom prst="rect">
            <a:avLst/>
          </a:prstGeom>
          <a:noFill/>
          <a:ln>
            <a:noFill/>
          </a:ln>
        </p:spPr>
        <p:txBody>
          <a:bodyPr lIns="91425" tIns="91425" rIns="91425" bIns="91425" anchor="ctr" anchorCtr="0">
            <a:noAutofit/>
          </a:bodyPr>
          <a:lstStyle/>
          <a:p>
            <a:pPr algn="ctr"/>
            <a:r>
              <a:rPr lang="en"/>
              <a:t>Sampler</a:t>
            </a:r>
          </a:p>
        </p:txBody>
      </p:sp>
      <p:sp>
        <p:nvSpPr>
          <p:cNvPr id="78" name="Shape 189"/>
          <p:cNvSpPr txBox="1"/>
          <p:nvPr/>
        </p:nvSpPr>
        <p:spPr>
          <a:xfrm>
            <a:off x="3316734" y="3569119"/>
            <a:ext cx="996300" cy="544200"/>
          </a:xfrm>
          <a:prstGeom prst="rect">
            <a:avLst/>
          </a:prstGeom>
          <a:noFill/>
          <a:ln>
            <a:noFill/>
          </a:ln>
        </p:spPr>
        <p:txBody>
          <a:bodyPr lIns="91425" tIns="91425" rIns="91425" bIns="91425" anchor="ctr" anchorCtr="0">
            <a:noAutofit/>
          </a:bodyPr>
          <a:lstStyle/>
          <a:p>
            <a:pPr algn="ctr"/>
            <a:r>
              <a:rPr lang="en"/>
              <a:t>Compiler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p:spPr>
        <p:txBody>
          <a:bodyPr vert="horz" lIns="121900" tIns="121900" rIns="121900" bIns="121900" rtlCol="0" anchor="ctr" anchorCtr="0">
            <a:noAutofit/>
          </a:bodyPr>
          <a:lstStyle/>
          <a:p>
            <a:pPr>
              <a:spcBef>
                <a:spcPts val="0"/>
              </a:spcBef>
            </a:pPr>
            <a:r>
              <a:rPr lang="en" dirty="0">
                <a:sym typeface="Shadows Into Light"/>
              </a:rPr>
              <a:t>A Model of Behavior</a:t>
            </a:r>
          </a:p>
        </p:txBody>
      </p:sp>
      <p:sp>
        <p:nvSpPr>
          <p:cNvPr id="196" name="Shape 196"/>
          <p:cNvSpPr txBox="1">
            <a:spLocks noGrp="1"/>
          </p:cNvSpPr>
          <p:nvPr>
            <p:ph idx="1"/>
          </p:nvPr>
        </p:nvSpPr>
        <p:spPr>
          <a:xfrm>
            <a:off x="457199" y="1600201"/>
            <a:ext cx="8461513" cy="4525963"/>
          </a:xfrm>
          <a:prstGeom prst="rect">
            <a:avLst/>
          </a:prstGeom>
          <a:solidFill>
            <a:srgbClr val="FFFFFF"/>
          </a:solidFill>
          <a:ln>
            <a:noFill/>
          </a:ln>
        </p:spPr>
        <p:txBody>
          <a:bodyPr vert="horz" lIns="121900" tIns="60933" rIns="121900" bIns="60933" rtlCol="0" anchor="t" anchorCtr="0">
            <a:noAutofit/>
          </a:bodyPr>
          <a:lstStyle/>
          <a:p>
            <a:pPr marL="503766" indent="-457200">
              <a:spcBef>
                <a:spcPts val="0"/>
              </a:spcBef>
              <a:buClr>
                <a:schemeClr val="dk1"/>
              </a:buClr>
              <a:buSzPct val="100000"/>
            </a:pPr>
            <a:r>
              <a:rPr lang="en" sz="2800" dirty="0">
                <a:sym typeface="Shadows Into Light"/>
              </a:rPr>
              <a:t>Assume any interesting behavior is </a:t>
            </a:r>
            <a:r>
              <a:rPr lang="en" sz="2800" dirty="0" smtClean="0">
                <a:sym typeface="Shadows Into Light"/>
              </a:rPr>
              <a:t>expressible</a:t>
            </a:r>
            <a:r>
              <a:rPr lang="en-US" sz="2800" dirty="0" smtClean="0">
                <a:sym typeface="Shadows Into Light"/>
              </a:rPr>
              <a:t> as</a:t>
            </a:r>
            <a:br>
              <a:rPr lang="en-US" sz="2800" dirty="0" smtClean="0">
                <a:sym typeface="Shadows Into Light"/>
              </a:rPr>
            </a:br>
            <a:r>
              <a:rPr lang="en" sz="2800" dirty="0" smtClean="0">
                <a:sym typeface="Shadows Into Light"/>
              </a:rPr>
              <a:t>a</a:t>
            </a:r>
            <a:r>
              <a:rPr lang="en-US" sz="2800" dirty="0" smtClean="0">
                <a:sym typeface="Shadows Into Light"/>
              </a:rPr>
              <a:t> </a:t>
            </a:r>
            <a:r>
              <a:rPr lang="en" sz="2800" dirty="0" smtClean="0">
                <a:sym typeface="Shadows Into Light"/>
              </a:rPr>
              <a:t>predicate </a:t>
            </a:r>
            <a:r>
              <a:rPr lang="en" sz="2800" dirty="0">
                <a:solidFill>
                  <a:schemeClr val="accent1"/>
                </a:solidFill>
                <a:sym typeface="Consolas"/>
              </a:rPr>
              <a:t>P</a:t>
            </a:r>
            <a:r>
              <a:rPr lang="en" sz="2800" dirty="0">
                <a:solidFill>
                  <a:schemeClr val="accent1"/>
                </a:solidFill>
                <a:sym typeface="Shadows Into Light"/>
              </a:rPr>
              <a:t> </a:t>
            </a:r>
            <a:r>
              <a:rPr lang="en" sz="2800" dirty="0">
                <a:sym typeface="Shadows Into Light"/>
              </a:rPr>
              <a:t>on a program state at </a:t>
            </a:r>
            <a:r>
              <a:rPr lang="en" sz="2800" dirty="0" smtClean="0">
                <a:sym typeface="Shadows Into Light"/>
              </a:rPr>
              <a:t>a </a:t>
            </a:r>
            <a:r>
              <a:rPr lang="en" sz="2800" dirty="0">
                <a:sym typeface="Shadows Into Light"/>
              </a:rPr>
              <a:t>particular program point</a:t>
            </a:r>
            <a:r>
              <a:rPr lang="en" sz="2800" dirty="0" smtClean="0">
                <a:sym typeface="Shadows Into Light"/>
              </a:rPr>
              <a:t>.</a:t>
            </a:r>
            <a:endParaRPr lang="en-US" sz="2800" dirty="0" smtClean="0">
              <a:sym typeface="Shadows Into Light"/>
            </a:endParaRPr>
          </a:p>
          <a:p>
            <a:pPr marL="503766" indent="-457200">
              <a:spcBef>
                <a:spcPts val="0"/>
              </a:spcBef>
              <a:buClr>
                <a:schemeClr val="dk1"/>
              </a:buClr>
              <a:buSzPct val="100000"/>
            </a:pPr>
            <a:endParaRPr lang="en" sz="2800" dirty="0">
              <a:sym typeface="Shadows Into Light"/>
            </a:endParaRPr>
          </a:p>
          <a:p>
            <a:pPr marL="0" indent="0" algn="ctr">
              <a:spcBef>
                <a:spcPts val="0"/>
              </a:spcBef>
              <a:buNone/>
            </a:pPr>
            <a:r>
              <a:rPr lang="en" sz="3000" b="1" dirty="0" smtClean="0">
                <a:sym typeface="Shadows Into Light"/>
              </a:rPr>
              <a:t>Observation </a:t>
            </a:r>
            <a:r>
              <a:rPr lang="en" sz="3000" b="1" dirty="0">
                <a:sym typeface="Shadows Into Light"/>
              </a:rPr>
              <a:t>of behavior = observing </a:t>
            </a:r>
            <a:r>
              <a:rPr lang="en" sz="3000" b="1" dirty="0" smtClean="0">
                <a:solidFill>
                  <a:schemeClr val="accent1"/>
                </a:solidFill>
                <a:sym typeface="Consolas"/>
              </a:rPr>
              <a:t>P</a:t>
            </a:r>
            <a:endParaRPr lang="en-US" sz="3000" b="1" dirty="0" smtClean="0">
              <a:solidFill>
                <a:schemeClr val="accent1"/>
              </a:solidFill>
              <a:sym typeface="Consolas"/>
            </a:endParaRPr>
          </a:p>
          <a:p>
            <a:pPr>
              <a:spcBef>
                <a:spcPts val="0"/>
              </a:spcBef>
            </a:pPr>
            <a:endParaRPr lang="en-US" sz="2800" dirty="0" smtClean="0">
              <a:sym typeface="Shadows Into Light"/>
            </a:endParaRPr>
          </a:p>
          <a:p>
            <a:pPr>
              <a:spcBef>
                <a:spcPts val="0"/>
              </a:spcBef>
            </a:pPr>
            <a:r>
              <a:rPr lang="en" sz="2800" dirty="0" smtClean="0">
                <a:sym typeface="Shadows Into Light"/>
              </a:rPr>
              <a:t>Instrument </a:t>
            </a:r>
            <a:r>
              <a:rPr lang="en" sz="2800" dirty="0">
                <a:sym typeface="Shadows Into Light"/>
              </a:rPr>
              <a:t>the program to observe each </a:t>
            </a:r>
            <a:r>
              <a:rPr lang="en" sz="2800" dirty="0" err="1" smtClean="0">
                <a:sym typeface="Shadows Into Light"/>
              </a:rPr>
              <a:t>predicat</a:t>
            </a:r>
            <a:r>
              <a:rPr lang="en-US" sz="2800" dirty="0" smtClean="0">
                <a:sym typeface="Shadows Into Light"/>
              </a:rPr>
              <a:t>e</a:t>
            </a:r>
          </a:p>
          <a:p>
            <a:pPr>
              <a:spcBef>
                <a:spcPts val="0"/>
              </a:spcBef>
            </a:pPr>
            <a:endParaRPr lang="en-US" sz="2800" dirty="0" smtClean="0">
              <a:sym typeface="Shadows Into Light"/>
            </a:endParaRPr>
          </a:p>
          <a:p>
            <a:pPr>
              <a:spcBef>
                <a:spcPts val="0"/>
              </a:spcBef>
            </a:pPr>
            <a:r>
              <a:rPr lang="en" sz="2800" dirty="0" smtClean="0">
                <a:sym typeface="Shadows Into Light"/>
              </a:rPr>
              <a:t>Which </a:t>
            </a:r>
            <a:r>
              <a:rPr lang="en" sz="2800" dirty="0">
                <a:sym typeface="Shadows Into Light"/>
              </a:rPr>
              <a:t>predicates should we observe?</a:t>
            </a:r>
          </a:p>
          <a:p>
            <a:pPr marL="0" indent="0">
              <a:spcBef>
                <a:spcPts val="0"/>
              </a:spcBef>
              <a:buNone/>
            </a:pPr>
            <a:endParaRPr sz="3000" dirty="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W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NEWTHEME" id="{BF59F219-E5A0-244D-B0D5-13F3E00E0B60}" vid="{271F1E8C-5450-4D4D-9211-6E3F581BAAF7}"/>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NEWTHEME</Template>
  <TotalTime>5375</TotalTime>
  <Words>10990</Words>
  <Application>Microsoft Macintosh PowerPoint</Application>
  <PresentationFormat>On-screen Show (4:3)</PresentationFormat>
  <Paragraphs>1090</Paragraphs>
  <Slides>56</Slides>
  <Notes>56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NEWTHEME</vt:lpstr>
      <vt:lpstr>Statistical Debugging</vt:lpstr>
      <vt:lpstr>Motivation</vt:lpstr>
      <vt:lpstr>An Idea: Statistical Debugging</vt:lpstr>
      <vt:lpstr>Benefits of Statistical Debugging</vt:lpstr>
      <vt:lpstr>Two Key Questions</vt:lpstr>
      <vt:lpstr>Practical Challenges</vt:lpstr>
      <vt:lpstr>The Approach</vt:lpstr>
      <vt:lpstr>Overall Architecture</vt:lpstr>
      <vt:lpstr>A Model of Behavior</vt:lpstr>
      <vt:lpstr>Branches Are Interesting</vt:lpstr>
      <vt:lpstr>Return Values Are Interesting</vt:lpstr>
      <vt:lpstr>What Other Behaviors Are Interesting?</vt:lpstr>
      <vt:lpstr>QUIZ: Identify the Predicates</vt:lpstr>
      <vt:lpstr>QUIZ: Identify the Predicates</vt:lpstr>
      <vt:lpstr>Summarization and Reporting</vt:lpstr>
      <vt:lpstr>Summarization and Reporting</vt:lpstr>
      <vt:lpstr>QUIZ: Abstracting Predicate Counts</vt:lpstr>
      <vt:lpstr>QUIZ: Abstracting Predicate Counts</vt:lpstr>
      <vt:lpstr>QUIZ: Populate the Predicates</vt:lpstr>
      <vt:lpstr>QUIZ: Populate the Predicates</vt:lpstr>
      <vt:lpstr>The Need for Sampling</vt:lpstr>
      <vt:lpstr>A Naive Sampling Approach</vt:lpstr>
      <vt:lpstr>Some Other Problematic Approaches</vt:lpstr>
      <vt:lpstr>Amortized Coin Tossing</vt:lpstr>
      <vt:lpstr>An Efficient Approach</vt:lpstr>
      <vt:lpstr>Feedback Reports with Sampling</vt:lpstr>
      <vt:lpstr>QUIZ: Uncertainty Due to Sampling</vt:lpstr>
      <vt:lpstr>QUIZ: Uncertainty Due to Sampling</vt:lpstr>
      <vt:lpstr>Overall Architecture Revisited</vt:lpstr>
      <vt:lpstr>Finding Causes of Bugs</vt:lpstr>
      <vt:lpstr>Finding Causes of Bugs</vt:lpstr>
      <vt:lpstr>Tracking Failure Is Not Enough</vt:lpstr>
      <vt:lpstr>Tracking Context</vt:lpstr>
      <vt:lpstr>A Useful Measure: Increase()</vt:lpstr>
      <vt:lpstr>Increase() Works</vt:lpstr>
      <vt:lpstr>QUIZ: Computing Increase()</vt:lpstr>
      <vt:lpstr>QUIZ: Computing Increase()</vt:lpstr>
      <vt:lpstr>Isolating the Bug</vt:lpstr>
      <vt:lpstr>A First Algorithm</vt:lpstr>
      <vt:lpstr>Isolating the Bug</vt:lpstr>
      <vt:lpstr>Isolating a Single Bug in bc</vt:lpstr>
      <vt:lpstr>It Works!</vt:lpstr>
      <vt:lpstr>Using the Information</vt:lpstr>
      <vt:lpstr>Sample Report</vt:lpstr>
      <vt:lpstr>Multiple Bugs: The Goal</vt:lpstr>
      <vt:lpstr>Multiple Bugs: Some Issues</vt:lpstr>
      <vt:lpstr>An Idea</vt:lpstr>
      <vt:lpstr>Revised Algorithm</vt:lpstr>
      <vt:lpstr>Ranking by Increase(P)</vt:lpstr>
      <vt:lpstr>Ranking by F(P)</vt:lpstr>
      <vt:lpstr>A Helpful Analogy</vt:lpstr>
      <vt:lpstr>Combining Precision and Recall</vt:lpstr>
      <vt:lpstr>Sorting by the Harmonic Mean</vt:lpstr>
      <vt:lpstr>What Have We Learned?</vt:lpstr>
      <vt:lpstr>Key Takeaway S1 of 2</vt:lpstr>
      <vt:lpstr>Key Takeaway S2 of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Debugging</dc:title>
  <cp:lastModifiedBy>Mayur Naik</cp:lastModifiedBy>
  <cp:revision>132</cp:revision>
  <cp:lastPrinted>2016-12-29T15:05:25Z</cp:lastPrinted>
  <dcterms:modified xsi:type="dcterms:W3CDTF">2016-12-30T00:00:00Z</dcterms:modified>
</cp:coreProperties>
</file>