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85" r:id="rId5"/>
    <p:sldId id="267" r:id="rId6"/>
    <p:sldId id="268" r:id="rId7"/>
    <p:sldId id="269" r:id="rId8"/>
    <p:sldId id="270" r:id="rId9"/>
    <p:sldId id="271" r:id="rId10"/>
    <p:sldId id="272" r:id="rId11"/>
    <p:sldId id="273" r:id="rId12"/>
    <p:sldId id="274" r:id="rId13"/>
    <p:sldId id="275" r:id="rId14"/>
    <p:sldId id="276" r:id="rId15"/>
    <p:sldId id="277" r:id="rId16"/>
    <p:sldId id="279" r:id="rId17"/>
    <p:sldId id="278" r:id="rId18"/>
    <p:sldId id="280" r:id="rId19"/>
    <p:sldId id="281" r:id="rId20"/>
    <p:sldId id="282" r:id="rId21"/>
    <p:sldId id="283" r:id="rId22"/>
    <p:sldId id="286" r:id="rId23"/>
    <p:sldId id="284" r:id="rId24"/>
    <p:sldId id="288" r:id="rId25"/>
    <p:sldId id="298" r:id="rId26"/>
    <p:sldId id="300" r:id="rId27"/>
    <p:sldId id="302" r:id="rId28"/>
    <p:sldId id="299" r:id="rId29"/>
    <p:sldId id="301" r:id="rId30"/>
    <p:sldId id="303" r:id="rId31"/>
    <p:sldId id="294" r:id="rId32"/>
    <p:sldId id="304" r:id="rId33"/>
    <p:sldId id="307" r:id="rId34"/>
    <p:sldId id="308" r:id="rId35"/>
    <p:sldId id="309" r:id="rId36"/>
    <p:sldId id="310" r:id="rId37"/>
    <p:sldId id="295" r:id="rId38"/>
    <p:sldId id="311" r:id="rId39"/>
    <p:sldId id="296" r:id="rId40"/>
    <p:sldId id="289" r:id="rId41"/>
    <p:sldId id="297" r:id="rId42"/>
    <p:sldId id="290" r:id="rId43"/>
    <p:sldId id="291" r:id="rId44"/>
    <p:sldId id="292" r:id="rId45"/>
    <p:sldId id="293" r:id="rId46"/>
    <p:sldId id="266" r:id="rId47"/>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p:cViewPr varScale="1">
        <p:scale>
          <a:sx n="52" d="100"/>
          <a:sy n="52" d="100"/>
        </p:scale>
        <p:origin x="84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491AAACA-BC8E-4A9D-B068-EFC88FD8A277}" type="datetimeFigureOut">
              <a:rPr lang="ko-KR" altLang="en-US" smtClean="0"/>
              <a:t>2023-05-26</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3CCF18D-7831-400B-B3A6-2842DF00F132}" type="slidenum">
              <a:rPr lang="ko-KR" altLang="en-US" smtClean="0"/>
              <a:t>‹#›</a:t>
            </a:fld>
            <a:endParaRPr lang="ko-KR" altLang="en-US"/>
          </a:p>
        </p:txBody>
      </p:sp>
    </p:spTree>
    <p:extLst>
      <p:ext uri="{BB962C8B-B14F-4D97-AF65-F5344CB8AC3E}">
        <p14:creationId xmlns:p14="http://schemas.microsoft.com/office/powerpoint/2010/main" val="21391313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21</a:t>
            </a:fld>
            <a:endParaRPr lang="ko-KR" altLang="en-US"/>
          </a:p>
        </p:txBody>
      </p:sp>
    </p:spTree>
    <p:extLst>
      <p:ext uri="{BB962C8B-B14F-4D97-AF65-F5344CB8AC3E}">
        <p14:creationId xmlns:p14="http://schemas.microsoft.com/office/powerpoint/2010/main" val="2522827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30</a:t>
            </a:fld>
            <a:endParaRPr lang="ko-KR" altLang="en-US"/>
          </a:p>
        </p:txBody>
      </p:sp>
    </p:spTree>
    <p:extLst>
      <p:ext uri="{BB962C8B-B14F-4D97-AF65-F5344CB8AC3E}">
        <p14:creationId xmlns:p14="http://schemas.microsoft.com/office/powerpoint/2010/main" val="467902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31</a:t>
            </a:fld>
            <a:endParaRPr lang="ko-KR" altLang="en-US"/>
          </a:p>
        </p:txBody>
      </p:sp>
    </p:spTree>
    <p:extLst>
      <p:ext uri="{BB962C8B-B14F-4D97-AF65-F5344CB8AC3E}">
        <p14:creationId xmlns:p14="http://schemas.microsoft.com/office/powerpoint/2010/main" val="428316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32</a:t>
            </a:fld>
            <a:endParaRPr lang="ko-KR" altLang="en-US"/>
          </a:p>
        </p:txBody>
      </p:sp>
    </p:spTree>
    <p:extLst>
      <p:ext uri="{BB962C8B-B14F-4D97-AF65-F5344CB8AC3E}">
        <p14:creationId xmlns:p14="http://schemas.microsoft.com/office/powerpoint/2010/main" val="374648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33</a:t>
            </a:fld>
            <a:endParaRPr lang="ko-KR" altLang="en-US"/>
          </a:p>
        </p:txBody>
      </p:sp>
    </p:spTree>
    <p:extLst>
      <p:ext uri="{BB962C8B-B14F-4D97-AF65-F5344CB8AC3E}">
        <p14:creationId xmlns:p14="http://schemas.microsoft.com/office/powerpoint/2010/main" val="354118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34</a:t>
            </a:fld>
            <a:endParaRPr lang="ko-KR" altLang="en-US"/>
          </a:p>
        </p:txBody>
      </p:sp>
    </p:spTree>
    <p:extLst>
      <p:ext uri="{BB962C8B-B14F-4D97-AF65-F5344CB8AC3E}">
        <p14:creationId xmlns:p14="http://schemas.microsoft.com/office/powerpoint/2010/main" val="166787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35</a:t>
            </a:fld>
            <a:endParaRPr lang="ko-KR" altLang="en-US"/>
          </a:p>
        </p:txBody>
      </p:sp>
    </p:spTree>
    <p:extLst>
      <p:ext uri="{BB962C8B-B14F-4D97-AF65-F5344CB8AC3E}">
        <p14:creationId xmlns:p14="http://schemas.microsoft.com/office/powerpoint/2010/main" val="6095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36</a:t>
            </a:fld>
            <a:endParaRPr lang="ko-KR" altLang="en-US"/>
          </a:p>
        </p:txBody>
      </p:sp>
    </p:spTree>
    <p:extLst>
      <p:ext uri="{BB962C8B-B14F-4D97-AF65-F5344CB8AC3E}">
        <p14:creationId xmlns:p14="http://schemas.microsoft.com/office/powerpoint/2010/main" val="328569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37</a:t>
            </a:fld>
            <a:endParaRPr lang="ko-KR" altLang="en-US"/>
          </a:p>
        </p:txBody>
      </p:sp>
    </p:spTree>
    <p:extLst>
      <p:ext uri="{BB962C8B-B14F-4D97-AF65-F5344CB8AC3E}">
        <p14:creationId xmlns:p14="http://schemas.microsoft.com/office/powerpoint/2010/main" val="108457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38</a:t>
            </a:fld>
            <a:endParaRPr lang="ko-KR" altLang="en-US"/>
          </a:p>
        </p:txBody>
      </p:sp>
    </p:spTree>
    <p:extLst>
      <p:ext uri="{BB962C8B-B14F-4D97-AF65-F5344CB8AC3E}">
        <p14:creationId xmlns:p14="http://schemas.microsoft.com/office/powerpoint/2010/main" val="2714817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39</a:t>
            </a:fld>
            <a:endParaRPr lang="ko-KR" altLang="en-US"/>
          </a:p>
        </p:txBody>
      </p:sp>
    </p:spTree>
    <p:extLst>
      <p:ext uri="{BB962C8B-B14F-4D97-AF65-F5344CB8AC3E}">
        <p14:creationId xmlns:p14="http://schemas.microsoft.com/office/powerpoint/2010/main" val="248612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22</a:t>
            </a:fld>
            <a:endParaRPr lang="ko-KR" altLang="en-US"/>
          </a:p>
        </p:txBody>
      </p:sp>
    </p:spTree>
    <p:extLst>
      <p:ext uri="{BB962C8B-B14F-4D97-AF65-F5344CB8AC3E}">
        <p14:creationId xmlns:p14="http://schemas.microsoft.com/office/powerpoint/2010/main" val="2673425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40</a:t>
            </a:fld>
            <a:endParaRPr lang="ko-KR" altLang="en-US"/>
          </a:p>
        </p:txBody>
      </p:sp>
    </p:spTree>
    <p:extLst>
      <p:ext uri="{BB962C8B-B14F-4D97-AF65-F5344CB8AC3E}">
        <p14:creationId xmlns:p14="http://schemas.microsoft.com/office/powerpoint/2010/main" val="322777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41</a:t>
            </a:fld>
            <a:endParaRPr lang="ko-KR" altLang="en-US"/>
          </a:p>
        </p:txBody>
      </p:sp>
    </p:spTree>
    <p:extLst>
      <p:ext uri="{BB962C8B-B14F-4D97-AF65-F5344CB8AC3E}">
        <p14:creationId xmlns:p14="http://schemas.microsoft.com/office/powerpoint/2010/main" val="3580428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42</a:t>
            </a:fld>
            <a:endParaRPr lang="ko-KR" altLang="en-US"/>
          </a:p>
        </p:txBody>
      </p:sp>
    </p:spTree>
    <p:extLst>
      <p:ext uri="{BB962C8B-B14F-4D97-AF65-F5344CB8AC3E}">
        <p14:creationId xmlns:p14="http://schemas.microsoft.com/office/powerpoint/2010/main" val="1805365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43</a:t>
            </a:fld>
            <a:endParaRPr lang="ko-KR" altLang="en-US"/>
          </a:p>
        </p:txBody>
      </p:sp>
    </p:spTree>
    <p:extLst>
      <p:ext uri="{BB962C8B-B14F-4D97-AF65-F5344CB8AC3E}">
        <p14:creationId xmlns:p14="http://schemas.microsoft.com/office/powerpoint/2010/main" val="2406107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44</a:t>
            </a:fld>
            <a:endParaRPr lang="ko-KR" altLang="en-US"/>
          </a:p>
        </p:txBody>
      </p:sp>
    </p:spTree>
    <p:extLst>
      <p:ext uri="{BB962C8B-B14F-4D97-AF65-F5344CB8AC3E}">
        <p14:creationId xmlns:p14="http://schemas.microsoft.com/office/powerpoint/2010/main" val="407988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45</a:t>
            </a:fld>
            <a:endParaRPr lang="ko-KR" altLang="en-US"/>
          </a:p>
        </p:txBody>
      </p:sp>
    </p:spTree>
    <p:extLst>
      <p:ext uri="{BB962C8B-B14F-4D97-AF65-F5344CB8AC3E}">
        <p14:creationId xmlns:p14="http://schemas.microsoft.com/office/powerpoint/2010/main" val="398358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23</a:t>
            </a:fld>
            <a:endParaRPr lang="ko-KR" altLang="en-US"/>
          </a:p>
        </p:txBody>
      </p:sp>
    </p:spTree>
    <p:extLst>
      <p:ext uri="{BB962C8B-B14F-4D97-AF65-F5344CB8AC3E}">
        <p14:creationId xmlns:p14="http://schemas.microsoft.com/office/powerpoint/2010/main" val="8576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24</a:t>
            </a:fld>
            <a:endParaRPr lang="ko-KR" altLang="en-US"/>
          </a:p>
        </p:txBody>
      </p:sp>
    </p:spTree>
    <p:extLst>
      <p:ext uri="{BB962C8B-B14F-4D97-AF65-F5344CB8AC3E}">
        <p14:creationId xmlns:p14="http://schemas.microsoft.com/office/powerpoint/2010/main" val="38069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25</a:t>
            </a:fld>
            <a:endParaRPr lang="ko-KR" altLang="en-US"/>
          </a:p>
        </p:txBody>
      </p:sp>
    </p:spTree>
    <p:extLst>
      <p:ext uri="{BB962C8B-B14F-4D97-AF65-F5344CB8AC3E}">
        <p14:creationId xmlns:p14="http://schemas.microsoft.com/office/powerpoint/2010/main" val="415346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26</a:t>
            </a:fld>
            <a:endParaRPr lang="ko-KR" altLang="en-US"/>
          </a:p>
        </p:txBody>
      </p:sp>
    </p:spTree>
    <p:extLst>
      <p:ext uri="{BB962C8B-B14F-4D97-AF65-F5344CB8AC3E}">
        <p14:creationId xmlns:p14="http://schemas.microsoft.com/office/powerpoint/2010/main" val="71803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27</a:t>
            </a:fld>
            <a:endParaRPr lang="ko-KR" altLang="en-US"/>
          </a:p>
        </p:txBody>
      </p:sp>
    </p:spTree>
    <p:extLst>
      <p:ext uri="{BB962C8B-B14F-4D97-AF65-F5344CB8AC3E}">
        <p14:creationId xmlns:p14="http://schemas.microsoft.com/office/powerpoint/2010/main" val="54348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28</a:t>
            </a:fld>
            <a:endParaRPr lang="ko-KR" altLang="en-US"/>
          </a:p>
        </p:txBody>
      </p:sp>
    </p:spTree>
    <p:extLst>
      <p:ext uri="{BB962C8B-B14F-4D97-AF65-F5344CB8AC3E}">
        <p14:creationId xmlns:p14="http://schemas.microsoft.com/office/powerpoint/2010/main" val="299061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3CCF18D-7831-400B-B3A6-2842DF00F132}" type="slidenum">
              <a:rPr lang="ko-KR" altLang="en-US" smtClean="0"/>
              <a:t>29</a:t>
            </a:fld>
            <a:endParaRPr lang="ko-KR" altLang="en-US"/>
          </a:p>
        </p:txBody>
      </p:sp>
    </p:spTree>
    <p:extLst>
      <p:ext uri="{BB962C8B-B14F-4D97-AF65-F5344CB8AC3E}">
        <p14:creationId xmlns:p14="http://schemas.microsoft.com/office/powerpoint/2010/main" val="230778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5/26/2023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www.data.go.kr/"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dart.fss.or.kr/"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dart.fss.or.kr/"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data.go.kr/"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2" cstate="print"/>
            <a:stretch>
              <a:fillRect/>
            </a:stretch>
          </p:blipFill>
          <p:spPr>
            <a:xfrm>
              <a:off x="-512046" y="7046611"/>
              <a:ext cx="4140341" cy="4038786"/>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5" name="Object 14"/>
            <p:cNvPicPr>
              <a:picLocks noChangeAspect="1"/>
            </p:cNvPicPr>
            <p:nvPr/>
          </p:nvPicPr>
          <p:blipFill>
            <a:blip r:embed="rId3"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8" name="Object 17"/>
            <p:cNvPicPr>
              <a:picLocks noChangeAspect="1"/>
            </p:cNvPicPr>
            <p:nvPr/>
          </p:nvPicPr>
          <p:blipFill>
            <a:blip r:embed="rId4"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21" name="Object 20"/>
            <p:cNvPicPr>
              <a:picLocks noChangeAspect="1"/>
            </p:cNvPicPr>
            <p:nvPr/>
          </p:nvPicPr>
          <p:blipFill>
            <a:blip r:embed="rId5" cstate="print"/>
            <a:stretch>
              <a:fillRect/>
            </a:stretch>
          </p:blipFill>
          <p:spPr>
            <a:xfrm>
              <a:off x="1253844" y="4570018"/>
              <a:ext cx="1218084" cy="1846986"/>
            </a:xfrm>
            <a:prstGeom prst="rect">
              <a:avLst/>
            </a:prstGeom>
          </p:spPr>
        </p:pic>
      </p:grpSp>
      <p:sp>
        <p:nvSpPr>
          <p:cNvPr id="7" name="TextBox 6">
            <a:extLst>
              <a:ext uri="{FF2B5EF4-FFF2-40B4-BE49-F238E27FC236}">
                <a16:creationId xmlns:a16="http://schemas.microsoft.com/office/drawing/2014/main" id="{4FD8AD86-B103-7139-2968-84739DA4C853}"/>
              </a:ext>
            </a:extLst>
          </p:cNvPr>
          <p:cNvSpPr txBox="1"/>
          <p:nvPr/>
        </p:nvSpPr>
        <p:spPr>
          <a:xfrm>
            <a:off x="457200" y="647700"/>
            <a:ext cx="8458200" cy="1015663"/>
          </a:xfrm>
          <a:prstGeom prst="rect">
            <a:avLst/>
          </a:prstGeom>
          <a:noFill/>
        </p:spPr>
        <p:txBody>
          <a:bodyPr wrap="square" rtlCol="0">
            <a:spAutoFit/>
          </a:bodyPr>
          <a:lstStyle/>
          <a:p>
            <a:r>
              <a:rPr lang="en-US" altLang="ko-KR" sz="6000" dirty="0"/>
              <a:t>Big Data Analytics</a:t>
            </a:r>
            <a:endParaRPr lang="ko-KR" altLang="en-US" sz="6000" dirty="0"/>
          </a:p>
        </p:txBody>
      </p:sp>
      <p:sp>
        <p:nvSpPr>
          <p:cNvPr id="9" name="TextBox 8">
            <a:extLst>
              <a:ext uri="{FF2B5EF4-FFF2-40B4-BE49-F238E27FC236}">
                <a16:creationId xmlns:a16="http://schemas.microsoft.com/office/drawing/2014/main" id="{6AC2EFA8-AECC-D502-881F-5B1D0E7B40A8}"/>
              </a:ext>
            </a:extLst>
          </p:cNvPr>
          <p:cNvSpPr txBox="1"/>
          <p:nvPr/>
        </p:nvSpPr>
        <p:spPr>
          <a:xfrm>
            <a:off x="9681567" y="8256383"/>
            <a:ext cx="8686800" cy="1446550"/>
          </a:xfrm>
          <a:prstGeom prst="rect">
            <a:avLst/>
          </a:prstGeom>
          <a:noFill/>
        </p:spPr>
        <p:txBody>
          <a:bodyPr wrap="square" rtlCol="0">
            <a:spAutoFit/>
          </a:bodyPr>
          <a:lstStyle/>
          <a:p>
            <a:pPr algn="ctr"/>
            <a:r>
              <a:rPr lang="en-US" altLang="ko-KR" sz="4400" b="0" i="0" dirty="0">
                <a:solidFill>
                  <a:srgbClr val="000000"/>
                </a:solidFill>
                <a:effectLst/>
                <a:latin typeface="-apple-system"/>
              </a:rPr>
              <a:t>management information systems</a:t>
            </a:r>
          </a:p>
          <a:p>
            <a:pPr algn="ctr"/>
            <a:r>
              <a:rPr lang="en-US" altLang="ko-KR" sz="4400" dirty="0">
                <a:solidFill>
                  <a:srgbClr val="000000"/>
                </a:solidFill>
                <a:latin typeface="-apple-system"/>
              </a:rPr>
              <a:t>2019011033 </a:t>
            </a:r>
            <a:r>
              <a:rPr lang="ko-KR" altLang="en-US" sz="4400" dirty="0">
                <a:solidFill>
                  <a:srgbClr val="000000"/>
                </a:solidFill>
                <a:latin typeface="-apple-system"/>
              </a:rPr>
              <a:t>김재용</a:t>
            </a:r>
            <a:endParaRPr lang="en-US" altLang="ko-KR" sz="4400" b="1" i="0" dirty="0">
              <a:solidFill>
                <a:srgbClr val="000000"/>
              </a:solidFill>
              <a:effectLst/>
              <a:latin typeface="-apple-system"/>
            </a:endParaRPr>
          </a:p>
        </p:txBody>
      </p:sp>
      <p:sp>
        <p:nvSpPr>
          <p:cNvPr id="11" name="TextBox 10">
            <a:extLst>
              <a:ext uri="{FF2B5EF4-FFF2-40B4-BE49-F238E27FC236}">
                <a16:creationId xmlns:a16="http://schemas.microsoft.com/office/drawing/2014/main" id="{CB44A824-8478-636F-AB92-28C5A966D8C1}"/>
              </a:ext>
            </a:extLst>
          </p:cNvPr>
          <p:cNvSpPr txBox="1"/>
          <p:nvPr/>
        </p:nvSpPr>
        <p:spPr>
          <a:xfrm>
            <a:off x="3771900" y="3554682"/>
            <a:ext cx="10287000" cy="4247317"/>
          </a:xfrm>
          <a:prstGeom prst="rect">
            <a:avLst/>
          </a:prstGeom>
          <a:noFill/>
        </p:spPr>
        <p:txBody>
          <a:bodyPr wrap="square" rtlCol="0">
            <a:spAutoFit/>
          </a:bodyPr>
          <a:lstStyle/>
          <a:p>
            <a:pPr algn="ctr"/>
            <a:r>
              <a:rPr lang="en-US" altLang="ko-KR" sz="6000" b="0" i="0" dirty="0">
                <a:solidFill>
                  <a:srgbClr val="374151"/>
                </a:solidFill>
                <a:effectLst/>
                <a:latin typeface="Söhne"/>
              </a:rPr>
              <a:t>Current Status of Electric Vehicles in Korea and Future of Battery Industry</a:t>
            </a:r>
          </a:p>
          <a:p>
            <a:pPr algn="ctr"/>
            <a:endParaRPr lang="en-US" altLang="ko-KR" sz="6000" dirty="0">
              <a:solidFill>
                <a:srgbClr val="374151"/>
              </a:solidFill>
              <a:latin typeface="Söhne"/>
            </a:endParaRPr>
          </a:p>
          <a:p>
            <a:pPr algn="ctr"/>
            <a:r>
              <a:rPr lang="en-US" altLang="ko-KR" sz="3000" b="0" i="0" dirty="0">
                <a:solidFill>
                  <a:srgbClr val="374151"/>
                </a:solidFill>
                <a:effectLst/>
                <a:latin typeface="Söhne"/>
              </a:rPr>
              <a:t>-the correlation between related stocks.-</a:t>
            </a:r>
            <a:endParaRPr lang="ko-KR" alt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4076700"/>
            <a:ext cx="17279733" cy="1569660"/>
          </a:xfrm>
          <a:prstGeom prst="rect">
            <a:avLst/>
          </a:prstGeom>
          <a:noFill/>
        </p:spPr>
        <p:txBody>
          <a:bodyPr wrap="square" rtlCol="0">
            <a:spAutoFit/>
          </a:bodyPr>
          <a:lstStyle/>
          <a:p>
            <a:r>
              <a:rPr lang="en-US" altLang="ko-KR" sz="4800" dirty="0">
                <a:solidFill>
                  <a:srgbClr val="374151"/>
                </a:solidFill>
                <a:latin typeface="Söhne"/>
              </a:rPr>
              <a:t>2</a:t>
            </a:r>
            <a:r>
              <a:rPr lang="en-US" altLang="ko-KR" sz="4800" b="0" i="0" dirty="0">
                <a:solidFill>
                  <a:srgbClr val="374151"/>
                </a:solidFill>
                <a:effectLst/>
                <a:latin typeface="Söhne"/>
              </a:rPr>
              <a:t>. Name is ‘</a:t>
            </a:r>
            <a:r>
              <a:rPr kumimoji="0" lang="ko-KR" altLang="ko-KR" sz="4800" b="0" i="0" u="none" strike="noStrike" cap="none" normalizeH="0" baseline="0" dirty="0">
                <a:ln>
                  <a:noFill/>
                </a:ln>
                <a:solidFill>
                  <a:srgbClr val="000000"/>
                </a:solidFill>
                <a:effectLst/>
                <a:latin typeface="Arial" panose="020B0604020202020204" pitchFamily="34" charset="0"/>
                <a:ea typeface="Noto Sans KR"/>
              </a:rPr>
              <a:t>현대자동차(전기차)의 중국 진출 전략 : - 현대 전기차를 중심으로 </a:t>
            </a:r>
            <a:r>
              <a:rPr kumimoji="0" lang="en-US" altLang="ko-KR" sz="4800" b="0" i="0" u="none" strike="noStrike" cap="none" normalizeH="0" baseline="0" dirty="0">
                <a:ln>
                  <a:noFill/>
                </a:ln>
                <a:solidFill>
                  <a:srgbClr val="000000"/>
                </a:solidFill>
                <a:effectLst/>
                <a:latin typeface="Arial" panose="020B0604020202020204" pitchFamily="34" charset="0"/>
                <a:ea typeface="Noto Sans KR"/>
              </a:rPr>
              <a:t>– </a:t>
            </a:r>
            <a:r>
              <a:rPr lang="en-US" altLang="ko-KR" sz="3000" b="0" i="0" dirty="0">
                <a:solidFill>
                  <a:srgbClr val="000000"/>
                </a:solidFill>
                <a:effectLst/>
                <a:latin typeface="Noto Sans KR"/>
              </a:rPr>
              <a:t>by</a:t>
            </a:r>
            <a:r>
              <a:rPr lang="ko-KR" altLang="en-US" sz="3000" b="0" i="0" dirty="0" err="1">
                <a:solidFill>
                  <a:srgbClr val="000000"/>
                </a:solidFill>
                <a:effectLst/>
                <a:latin typeface="Noto Sans KR"/>
              </a:rPr>
              <a:t>왕밍하오</a:t>
            </a:r>
            <a:r>
              <a:rPr lang="ko-KR" altLang="en-US" sz="3000" b="0" i="0" dirty="0">
                <a:solidFill>
                  <a:srgbClr val="000000"/>
                </a:solidFill>
                <a:effectLst/>
                <a:latin typeface="Noto Sans KR"/>
              </a:rPr>
              <a:t> </a:t>
            </a:r>
            <a:r>
              <a:rPr lang="en-US" altLang="ko-KR" sz="3000" b="0" i="0" dirty="0">
                <a:solidFill>
                  <a:srgbClr val="000000"/>
                </a:solidFill>
                <a:effectLst/>
                <a:latin typeface="Noto Sans KR"/>
              </a:rPr>
              <a:t>(</a:t>
            </a:r>
            <a:r>
              <a:rPr lang="ko-KR" altLang="en-US" sz="3200" b="0" i="0" dirty="0">
                <a:solidFill>
                  <a:srgbClr val="202020"/>
                </a:solidFill>
                <a:effectLst/>
                <a:latin typeface="Roboto" panose="02000000000000000000" pitchFamily="2" charset="0"/>
              </a:rPr>
              <a:t>부산 </a:t>
            </a:r>
            <a:r>
              <a:rPr lang="en-US" altLang="ko-KR" sz="3200" b="0" i="0" dirty="0">
                <a:solidFill>
                  <a:srgbClr val="202020"/>
                </a:solidFill>
                <a:effectLst/>
                <a:latin typeface="Roboto" panose="02000000000000000000" pitchFamily="2" charset="0"/>
              </a:rPr>
              <a:t>: </a:t>
            </a:r>
            <a:r>
              <a:rPr lang="ko-KR" altLang="en-US" sz="3200" b="0" i="0" dirty="0">
                <a:solidFill>
                  <a:srgbClr val="202020"/>
                </a:solidFill>
                <a:effectLst/>
                <a:latin typeface="Roboto" panose="02000000000000000000" pitchFamily="2" charset="0"/>
              </a:rPr>
              <a:t>동서대학교 일반대학원</a:t>
            </a:r>
            <a:r>
              <a:rPr lang="en-US" altLang="ko-KR" sz="3200" b="0" i="0" dirty="0">
                <a:solidFill>
                  <a:srgbClr val="202020"/>
                </a:solidFill>
                <a:effectLst/>
                <a:latin typeface="Roboto" panose="02000000000000000000" pitchFamily="2" charset="0"/>
              </a:rPr>
              <a:t>, 2023</a:t>
            </a:r>
            <a:r>
              <a:rPr lang="en-US" altLang="ko-KR" sz="3000" b="0" i="0" dirty="0">
                <a:solidFill>
                  <a:srgbClr val="000000"/>
                </a:solidFill>
                <a:effectLst/>
                <a:latin typeface="Noto Sans KR"/>
              </a:rPr>
              <a:t>)</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143000" y="6134100"/>
            <a:ext cx="14492750"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https://scienceon.kisti.re.kr/srch/selectPORSrchArticle.do?cn=DIKO0016682089</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143666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914400" y="3432340"/>
            <a:ext cx="17279733" cy="5262979"/>
          </a:xfrm>
          <a:prstGeom prst="rect">
            <a:avLst/>
          </a:prstGeom>
          <a:noFill/>
        </p:spPr>
        <p:txBody>
          <a:bodyPr wrap="square" rtlCol="0">
            <a:spAutoFit/>
          </a:bodyPr>
          <a:lstStyle/>
          <a:p>
            <a:pPr algn="l"/>
            <a:r>
              <a:rPr lang="en-US" altLang="ko-KR" sz="4800" dirty="0">
                <a:solidFill>
                  <a:srgbClr val="374151"/>
                </a:solidFill>
                <a:latin typeface="Söhne"/>
              </a:rPr>
              <a:t>2</a:t>
            </a:r>
            <a:r>
              <a:rPr lang="en-US" altLang="ko-KR" sz="4800" b="0" i="0" dirty="0">
                <a:solidFill>
                  <a:srgbClr val="374151"/>
                </a:solidFill>
                <a:effectLst/>
                <a:latin typeface="Söhne"/>
              </a:rPr>
              <a:t>. This paper discusses how Hyundai Motor Company's electric vehicles can grow in the Chinese market, amidst the rapid growth of Chinese electric vehicle companies. From a marketing perspective, the paper addresses the challenges and solutions that Hyundai Motor Company faces. Although the paper discusses electric vehicles, it differs from my project in that it focuses on Hyundai Motor Company as a business and is set in China, not Korea.</a:t>
            </a:r>
          </a:p>
        </p:txBody>
      </p:sp>
    </p:spTree>
    <p:extLst>
      <p:ext uri="{BB962C8B-B14F-4D97-AF65-F5344CB8AC3E}">
        <p14:creationId xmlns:p14="http://schemas.microsoft.com/office/powerpoint/2010/main" val="336349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b="0" i="0" dirty="0">
                <a:solidFill>
                  <a:srgbClr val="374151"/>
                </a:solidFill>
                <a:effectLst/>
                <a:latin typeface="Söhne"/>
              </a:rPr>
              <a:t>3. Name is ‘</a:t>
            </a:r>
            <a:r>
              <a:rPr lang="en-US" altLang="ko-KR" sz="4800" b="0" i="0" dirty="0">
                <a:solidFill>
                  <a:srgbClr val="000000"/>
                </a:solidFill>
                <a:effectLst/>
                <a:latin typeface="Noto Sans KR"/>
              </a:rPr>
              <a:t>Change in enterprise value in semiconductor, display, and battery before and after COVID-19 outbreak’</a:t>
            </a:r>
          </a:p>
          <a:p>
            <a:r>
              <a:rPr lang="en-US" altLang="ko-KR" sz="2000" dirty="0">
                <a:solidFill>
                  <a:srgbClr val="1D1D1D"/>
                </a:solidFill>
                <a:latin typeface="NotoSansKRM"/>
              </a:rPr>
              <a:t>by</a:t>
            </a:r>
            <a:r>
              <a:rPr lang="ko-KR" altLang="en-US" sz="2000" dirty="0">
                <a:solidFill>
                  <a:srgbClr val="1D1D1D"/>
                </a:solidFill>
                <a:latin typeface="NotoSansKRM"/>
              </a:rPr>
              <a:t> </a:t>
            </a:r>
            <a:r>
              <a:rPr lang="ko-KR" altLang="en-US" sz="2000" dirty="0" err="1">
                <a:solidFill>
                  <a:srgbClr val="1D1D1D"/>
                </a:solidFill>
                <a:latin typeface="NotoSansKRM"/>
              </a:rPr>
              <a:t>박선</a:t>
            </a:r>
            <a:r>
              <a:rPr lang="ko-KR" altLang="en-US" sz="2000" dirty="0">
                <a:solidFill>
                  <a:srgbClr val="1D1D1D"/>
                </a:solidFill>
                <a:latin typeface="NotoSansKRM"/>
              </a:rPr>
              <a:t> 연세대학교 경제대학원</a:t>
            </a:r>
            <a:r>
              <a:rPr lang="en-US" altLang="ko-KR" sz="2000" dirty="0">
                <a:solidFill>
                  <a:srgbClr val="1D1D1D"/>
                </a:solidFill>
                <a:latin typeface="NotoSansKRM"/>
              </a:rPr>
              <a:t>: </a:t>
            </a:r>
            <a:r>
              <a:rPr lang="ko-KR" altLang="en-US" sz="2000" dirty="0">
                <a:solidFill>
                  <a:srgbClr val="1D1D1D"/>
                </a:solidFill>
                <a:latin typeface="NotoSansKRM"/>
              </a:rPr>
              <a:t>금융공학</a:t>
            </a:r>
            <a:r>
              <a:rPr lang="en-US" altLang="ko-KR" sz="2000" dirty="0">
                <a:solidFill>
                  <a:srgbClr val="1D1D1D"/>
                </a:solidFill>
                <a:latin typeface="NotoSansKRM"/>
              </a:rPr>
              <a:t> </a:t>
            </a:r>
            <a:r>
              <a:rPr kumimoji="0" lang="en-US" altLang="ko-KR" sz="2000" b="0" i="0" u="none" strike="noStrike" cap="none" normalizeH="0" baseline="0" dirty="0">
                <a:ln>
                  <a:noFill/>
                </a:ln>
                <a:solidFill>
                  <a:srgbClr val="1D1D1D"/>
                </a:solidFill>
                <a:effectLst/>
                <a:latin typeface="NotoSansKRM"/>
                <a:ea typeface="Noto Sans KR"/>
              </a:rPr>
              <a:t>2</a:t>
            </a:r>
            <a:r>
              <a:rPr lang="en-US" altLang="ko-KR" sz="2000" dirty="0">
                <a:solidFill>
                  <a:srgbClr val="1D1D1D"/>
                </a:solidFill>
                <a:latin typeface="NotoSansKRM"/>
                <a:ea typeface="Noto Sans KR"/>
              </a:rPr>
              <a:t>023.2</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5794274"/>
            <a:ext cx="14086677" cy="8752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http://www.riss.kr/search/detail/DetailView.do?p_mat_type</a:t>
            </a:r>
          </a:p>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=be54d9b8bc7cdb09&amp;control_no=7354e97df9c85f5bffe0bdc3ef48d419&amp;outLink=K</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296662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09600" y="2705100"/>
            <a:ext cx="17279733" cy="6001643"/>
          </a:xfrm>
          <a:prstGeom prst="rect">
            <a:avLst/>
          </a:prstGeom>
          <a:noFill/>
        </p:spPr>
        <p:txBody>
          <a:bodyPr wrap="square" rtlCol="0">
            <a:spAutoFit/>
          </a:bodyPr>
          <a:lstStyle/>
          <a:p>
            <a:pPr algn="l"/>
            <a:r>
              <a:rPr lang="en-US" altLang="ko-KR" sz="4800" b="0" i="0" dirty="0">
                <a:solidFill>
                  <a:srgbClr val="374151"/>
                </a:solidFill>
                <a:effectLst/>
                <a:latin typeface="Söhne"/>
              </a:rPr>
              <a:t>3. The study uses the excess earnings model, which is considered the most practical valuation method, to calculate the value of companies in the semiconductor, display, and battery industries before and after the COVID-19 pandemic. The model's explanatory power is then validated by comparing the calculated values with actual stock prices. Furthermore, the study analyzes whether the companies' values have actually changed by comparing their values before and after the pandemic.</a:t>
            </a:r>
          </a:p>
        </p:txBody>
      </p:sp>
    </p:spTree>
    <p:extLst>
      <p:ext uri="{BB962C8B-B14F-4D97-AF65-F5344CB8AC3E}">
        <p14:creationId xmlns:p14="http://schemas.microsoft.com/office/powerpoint/2010/main" val="86304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162300"/>
            <a:ext cx="17279733" cy="4524315"/>
          </a:xfrm>
          <a:prstGeom prst="rect">
            <a:avLst/>
          </a:prstGeom>
          <a:noFill/>
        </p:spPr>
        <p:txBody>
          <a:bodyPr wrap="square" rtlCol="0">
            <a:spAutoFit/>
          </a:bodyPr>
          <a:lstStyle/>
          <a:p>
            <a:pPr algn="l"/>
            <a:r>
              <a:rPr lang="en-US" altLang="ko-KR" sz="4800" b="0" i="0" dirty="0">
                <a:solidFill>
                  <a:srgbClr val="374151"/>
                </a:solidFill>
                <a:effectLst/>
                <a:latin typeface="Söhne"/>
              </a:rPr>
              <a:t>3. This paper discusses stock investment and corporate valuation, which is similar to my project. However, this paper analyzes not only second-hand batteries but also semiconductor and display companies. This is different from my project. Additionally, this paper uses the "excess earnings model" analysis technique to analyze corporate value, which is more in-depth than my project.</a:t>
            </a:r>
          </a:p>
        </p:txBody>
      </p:sp>
    </p:spTree>
    <p:extLst>
      <p:ext uri="{BB962C8B-B14F-4D97-AF65-F5344CB8AC3E}">
        <p14:creationId xmlns:p14="http://schemas.microsoft.com/office/powerpoint/2010/main" val="372785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dirty="0">
                <a:solidFill>
                  <a:srgbClr val="374151"/>
                </a:solidFill>
                <a:latin typeface="Söhne"/>
              </a:rPr>
              <a:t>4</a:t>
            </a:r>
            <a:r>
              <a:rPr lang="en-US" altLang="ko-KR" sz="4800" b="0" i="0" dirty="0">
                <a:solidFill>
                  <a:srgbClr val="374151"/>
                </a:solidFill>
                <a:effectLst/>
                <a:latin typeface="Söhne"/>
              </a:rPr>
              <a:t>. </a:t>
            </a:r>
            <a:r>
              <a:rPr lang="en-US" altLang="ko-KR" sz="4800" b="0" i="0" dirty="0">
                <a:solidFill>
                  <a:srgbClr val="000000"/>
                </a:solidFill>
                <a:effectLst/>
                <a:latin typeface="Noto Sans KR"/>
              </a:rPr>
              <a:t>Demand Analysis and Forecasting of Battery Electric Vehicles in Korea</a:t>
            </a:r>
            <a:r>
              <a:rPr lang="en-US" altLang="ko-KR" sz="4800" b="0" i="0" dirty="0">
                <a:solidFill>
                  <a:srgbClr val="1D1D1D"/>
                </a:solidFill>
                <a:effectLst/>
                <a:latin typeface="NotoSansKRM"/>
              </a:rPr>
              <a:t>’</a:t>
            </a:r>
            <a:r>
              <a:rPr lang="ko-KR" altLang="en-US" sz="4800" dirty="0">
                <a:solidFill>
                  <a:srgbClr val="1D1D1D"/>
                </a:solidFill>
                <a:latin typeface="NotoSansKRM"/>
              </a:rPr>
              <a:t> </a:t>
            </a:r>
            <a:r>
              <a:rPr lang="en-US" altLang="ko-KR" sz="2000" b="0" i="0" dirty="0">
                <a:solidFill>
                  <a:srgbClr val="676A6C"/>
                </a:solidFill>
                <a:effectLst/>
                <a:latin typeface="Menlo"/>
              </a:rPr>
              <a:t>Kwak, J., &amp; Kim, S. (2020, May 31). Demand Analysis and Forecasting of Battery Electric Vehicles in Korea. </a:t>
            </a:r>
            <a:r>
              <a:rPr lang="en-US" altLang="ko-KR" sz="2000" b="0" i="1" dirty="0">
                <a:solidFill>
                  <a:srgbClr val="676A6C"/>
                </a:solidFill>
                <a:effectLst/>
                <a:latin typeface="Menlo"/>
              </a:rPr>
              <a:t>Journal of the Korean Society of Supply Chain Management</a:t>
            </a:r>
            <a:r>
              <a:rPr lang="en-US" altLang="ko-KR" sz="2000" b="0" i="0" dirty="0">
                <a:solidFill>
                  <a:srgbClr val="676A6C"/>
                </a:solidFill>
                <a:effectLst/>
                <a:latin typeface="Menlo"/>
              </a:rPr>
              <a:t>. Korean Society of Supply Chain Management. https://doi.org/10.25052/kscm.2020.05.20.1.24</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6025106"/>
            <a:ext cx="14506664"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https://scienceon.kisti.re.kr/srch/selectPORSrchArticle.do?cn=NART107459355</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187820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250674"/>
            <a:ext cx="17279733" cy="3785652"/>
          </a:xfrm>
          <a:prstGeom prst="rect">
            <a:avLst/>
          </a:prstGeom>
          <a:noFill/>
        </p:spPr>
        <p:txBody>
          <a:bodyPr wrap="square" rtlCol="0">
            <a:spAutoFit/>
          </a:bodyPr>
          <a:lstStyle/>
          <a:p>
            <a:pPr algn="l"/>
            <a:r>
              <a:rPr lang="en-US" altLang="ko-KR" sz="4800" dirty="0">
                <a:solidFill>
                  <a:srgbClr val="374151"/>
                </a:solidFill>
                <a:latin typeface="Söhne"/>
              </a:rPr>
              <a:t>4</a:t>
            </a:r>
            <a:r>
              <a:rPr lang="en-US" altLang="ko-KR" sz="4800" b="0" i="0" dirty="0">
                <a:solidFill>
                  <a:srgbClr val="374151"/>
                </a:solidFill>
                <a:effectLst/>
                <a:latin typeface="Söhne"/>
              </a:rPr>
              <a:t>. In this paper, a new variable, the amount of media coverage on electric cars, which had not been previously considered, was taken into account to increase the accuracy of electric vehicle demand prediction. Multiple linear regression models and a machine learning model, random forest, were used.</a:t>
            </a:r>
          </a:p>
        </p:txBody>
      </p:sp>
    </p:spTree>
    <p:extLst>
      <p:ext uri="{BB962C8B-B14F-4D97-AF65-F5344CB8AC3E}">
        <p14:creationId xmlns:p14="http://schemas.microsoft.com/office/powerpoint/2010/main" val="401245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85800" y="3162300"/>
            <a:ext cx="17279733" cy="4524315"/>
          </a:xfrm>
          <a:prstGeom prst="rect">
            <a:avLst/>
          </a:prstGeom>
          <a:noFill/>
        </p:spPr>
        <p:txBody>
          <a:bodyPr wrap="square" rtlCol="0">
            <a:spAutoFit/>
          </a:bodyPr>
          <a:lstStyle/>
          <a:p>
            <a:pPr algn="l"/>
            <a:r>
              <a:rPr lang="en-US" altLang="ko-KR" sz="4800" dirty="0">
                <a:solidFill>
                  <a:srgbClr val="374151"/>
                </a:solidFill>
                <a:latin typeface="Söhne"/>
              </a:rPr>
              <a:t>4</a:t>
            </a:r>
            <a:r>
              <a:rPr lang="en-US" altLang="ko-KR" sz="4800" b="0" i="0" dirty="0">
                <a:solidFill>
                  <a:srgbClr val="374151"/>
                </a:solidFill>
                <a:effectLst/>
                <a:latin typeface="Söhne"/>
              </a:rPr>
              <a:t>. This paper analyzed data on the electric vehicle industry and secondary batteries. This is similar to my project in terms of topic and method. However, I focused on the number of electric vehicles and charging stations in Korea, while this paper analyzed not only the registration status of electric vehicles, but also many other factors such as gasoline prices, and electric vehicle driving ranges </a:t>
            </a:r>
            <a:r>
              <a:rPr lang="en-US" altLang="ko-KR" sz="4800" dirty="0">
                <a:solidFill>
                  <a:srgbClr val="374151"/>
                </a:solidFill>
                <a:latin typeface="Söhne"/>
              </a:rPr>
              <a:t>etc</a:t>
            </a:r>
            <a:r>
              <a:rPr lang="en-US" altLang="ko-KR" sz="4800" b="0" i="0" dirty="0">
                <a:solidFill>
                  <a:srgbClr val="374151"/>
                </a:solidFill>
                <a:effectLst/>
                <a:latin typeface="Söhne"/>
              </a:rPr>
              <a:t>.</a:t>
            </a:r>
          </a:p>
        </p:txBody>
      </p:sp>
    </p:spTree>
    <p:extLst>
      <p:ext uri="{BB962C8B-B14F-4D97-AF65-F5344CB8AC3E}">
        <p14:creationId xmlns:p14="http://schemas.microsoft.com/office/powerpoint/2010/main" val="293562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2" name="TextBox 1">
            <a:extLst>
              <a:ext uri="{FF2B5EF4-FFF2-40B4-BE49-F238E27FC236}">
                <a16:creationId xmlns:a16="http://schemas.microsoft.com/office/drawing/2014/main" id="{54243965-391F-1FFB-230A-AE028A10E3F9}"/>
              </a:ext>
            </a:extLst>
          </p:cNvPr>
          <p:cNvSpPr txBox="1"/>
          <p:nvPr/>
        </p:nvSpPr>
        <p:spPr>
          <a:xfrm>
            <a:off x="1008267" y="3562779"/>
            <a:ext cx="17279733" cy="1877437"/>
          </a:xfrm>
          <a:prstGeom prst="rect">
            <a:avLst/>
          </a:prstGeom>
          <a:noFill/>
        </p:spPr>
        <p:txBody>
          <a:bodyPr wrap="square" rtlCol="0">
            <a:spAutoFit/>
          </a:bodyPr>
          <a:lstStyle/>
          <a:p>
            <a:r>
              <a:rPr lang="en-US" altLang="ko-KR" sz="4800" dirty="0">
                <a:solidFill>
                  <a:srgbClr val="374151"/>
                </a:solidFill>
                <a:latin typeface="Söhne"/>
              </a:rPr>
              <a:t>5. </a:t>
            </a:r>
            <a:r>
              <a:rPr lang="en-US" altLang="ko-KR" sz="4800" b="0" i="0" dirty="0">
                <a:solidFill>
                  <a:srgbClr val="000000"/>
                </a:solidFill>
                <a:effectLst/>
                <a:latin typeface="Noto Sans KR"/>
              </a:rPr>
              <a:t>Subsidy on Battery Electric Vehicle and Its Impact on Greenhouse Gas Emission Reduction </a:t>
            </a:r>
            <a:r>
              <a:rPr lang="en-US" altLang="ko-KR" sz="4800" b="0" i="0" dirty="0">
                <a:solidFill>
                  <a:srgbClr val="1D1D1D"/>
                </a:solidFill>
                <a:effectLst/>
                <a:latin typeface="NotoSansKRM"/>
              </a:rPr>
              <a:t>’</a:t>
            </a:r>
            <a:r>
              <a:rPr lang="ko-KR" altLang="en-US" sz="4800" dirty="0">
                <a:solidFill>
                  <a:srgbClr val="1D1D1D"/>
                </a:solidFill>
                <a:latin typeface="NotoSansKRM"/>
              </a:rPr>
              <a:t> </a:t>
            </a:r>
            <a:r>
              <a:rPr lang="en-US" altLang="ko-KR" sz="2000" b="0" i="0" dirty="0">
                <a:solidFill>
                  <a:srgbClr val="676A6C"/>
                </a:solidFill>
                <a:effectLst/>
                <a:latin typeface="Menlo"/>
              </a:rPr>
              <a:t>JEON, S., &amp; KIM, S. (2019, April 30). Subsidy on Battery Electric Vehicle and Its Impact on Greenhouse Gas Emission Reduction. </a:t>
            </a:r>
            <a:r>
              <a:rPr lang="en-US" altLang="ko-KR" sz="2000" b="0" i="1" dirty="0">
                <a:solidFill>
                  <a:srgbClr val="676A6C"/>
                </a:solidFill>
                <a:effectLst/>
                <a:latin typeface="Menlo"/>
              </a:rPr>
              <a:t>Journal of Korean Society of Transportation</a:t>
            </a:r>
            <a:r>
              <a:rPr lang="en-US" altLang="ko-KR" sz="2000" b="0" i="0" dirty="0">
                <a:solidFill>
                  <a:srgbClr val="676A6C"/>
                </a:solidFill>
                <a:effectLst/>
                <a:latin typeface="Menlo"/>
              </a:rPr>
              <a:t>. Korean Society of Transportation. https://doi.org/10.7470/jkst.2019.37.2.092</a:t>
            </a:r>
            <a:endParaRPr kumimoji="0" lang="ko-KR" altLang="ko-KR" sz="2000" b="0" i="0" u="none" strike="noStrike" cap="none" normalizeH="0" baseline="0" dirty="0">
              <a:ln>
                <a:noFill/>
              </a:ln>
              <a:solidFill>
                <a:srgbClr val="000000"/>
              </a:solidFill>
              <a:effectLst/>
              <a:latin typeface="Arial" panose="020B0604020202020204" pitchFamily="34" charset="0"/>
              <a:ea typeface="Noto Sans KR"/>
            </a:endParaRPr>
          </a:p>
        </p:txBody>
      </p:sp>
      <p:sp>
        <p:nvSpPr>
          <p:cNvPr id="3" name="Rectangle 1">
            <a:extLst>
              <a:ext uri="{FF2B5EF4-FFF2-40B4-BE49-F238E27FC236}">
                <a16:creationId xmlns:a16="http://schemas.microsoft.com/office/drawing/2014/main" id="{61483EA7-E5C2-03D3-D797-79DE8C82CEF9}"/>
              </a:ext>
            </a:extLst>
          </p:cNvPr>
          <p:cNvSpPr>
            <a:spLocks noChangeArrowheads="1"/>
          </p:cNvSpPr>
          <p:nvPr/>
        </p:nvSpPr>
        <p:spPr bwMode="auto">
          <a:xfrm>
            <a:off x="1219200" y="6025106"/>
            <a:ext cx="14506664" cy="413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lang="en-US" altLang="ko-KR" sz="3000" dirty="0">
                <a:ea typeface="Noto Sans KR"/>
              </a:rPr>
              <a:t>From https://scienceon.kisti.re.kr/srch/selectPORSrchArticle.do?cn=NART110602757</a:t>
            </a:r>
            <a:endParaRPr kumimoji="0" lang="ko-KR" altLang="ko-KR" sz="3000" b="0" i="0" u="none" strike="noStrike" cap="none" normalizeH="0" baseline="0" dirty="0">
              <a:ln>
                <a:noFill/>
              </a:ln>
              <a:solidFill>
                <a:srgbClr val="000000"/>
              </a:solidFill>
              <a:effectLst/>
              <a:latin typeface="Arial" panose="020B0604020202020204" pitchFamily="34" charset="0"/>
              <a:ea typeface="Noto Sans KR"/>
            </a:endParaRPr>
          </a:p>
        </p:txBody>
      </p:sp>
    </p:spTree>
    <p:extLst>
      <p:ext uri="{BB962C8B-B14F-4D97-AF65-F5344CB8AC3E}">
        <p14:creationId xmlns:p14="http://schemas.microsoft.com/office/powerpoint/2010/main" val="361626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620006"/>
            <a:ext cx="17279733" cy="3046988"/>
          </a:xfrm>
          <a:prstGeom prst="rect">
            <a:avLst/>
          </a:prstGeom>
          <a:noFill/>
        </p:spPr>
        <p:txBody>
          <a:bodyPr wrap="square" rtlCol="0">
            <a:spAutoFit/>
          </a:bodyPr>
          <a:lstStyle/>
          <a:p>
            <a:pPr algn="l"/>
            <a:r>
              <a:rPr lang="en-US" altLang="ko-KR" sz="4800" dirty="0">
                <a:solidFill>
                  <a:srgbClr val="374151"/>
                </a:solidFill>
                <a:latin typeface="Söhne"/>
              </a:rPr>
              <a:t>5</a:t>
            </a:r>
            <a:r>
              <a:rPr lang="en-US" altLang="ko-KR" sz="4800" b="0" i="0" dirty="0">
                <a:solidFill>
                  <a:srgbClr val="374151"/>
                </a:solidFill>
                <a:effectLst/>
                <a:latin typeface="Söhne"/>
              </a:rPr>
              <a:t>. In this paper, the integrated model GCAM was used to set subsidy scenarios and analyze the achievement of the government's electric vehicle deployment plan and the impact of the government's subsidy policy on greenhouse gas reduction effects. </a:t>
            </a:r>
          </a:p>
        </p:txBody>
      </p:sp>
    </p:spTree>
    <p:extLst>
      <p:ext uri="{BB962C8B-B14F-4D97-AF65-F5344CB8AC3E}">
        <p14:creationId xmlns:p14="http://schemas.microsoft.com/office/powerpoint/2010/main" val="355229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889505" y="562650"/>
            <a:ext cx="2232905" cy="2178136"/>
            <a:chOff x="889505" y="562650"/>
            <a:chExt cx="2232905" cy="2178136"/>
          </a:xfrm>
        </p:grpSpPr>
        <p:pic>
          <p:nvPicPr>
            <p:cNvPr id="3" name="Object 2"/>
            <p:cNvPicPr>
              <a:picLocks noChangeAspect="1"/>
            </p:cNvPicPr>
            <p:nvPr/>
          </p:nvPicPr>
          <p:blipFill>
            <a:blip r:embed="rId2" cstate="print"/>
            <a:stretch>
              <a:fillRect/>
            </a:stretch>
          </p:blipFill>
          <p:spPr>
            <a:xfrm>
              <a:off x="889505" y="562650"/>
              <a:ext cx="2232905" cy="2178136"/>
            </a:xfrm>
            <a:prstGeom prst="rect">
              <a:avLst/>
            </a:prstGeom>
          </p:spPr>
        </p:pic>
      </p:grpSp>
      <p:grpSp>
        <p:nvGrpSpPr>
          <p:cNvPr id="1002" name="그룹 1002"/>
          <p:cNvGrpSpPr/>
          <p:nvPr/>
        </p:nvGrpSpPr>
        <p:grpSpPr>
          <a:xfrm>
            <a:off x="272387" y="4354054"/>
            <a:ext cx="2139362" cy="175853"/>
            <a:chOff x="272387" y="4354054"/>
            <a:chExt cx="2139362" cy="175853"/>
          </a:xfrm>
        </p:grpSpPr>
        <p:pic>
          <p:nvPicPr>
            <p:cNvPr id="17" name="Object 16"/>
            <p:cNvPicPr>
              <a:picLocks noChangeAspect="1"/>
            </p:cNvPicPr>
            <p:nvPr/>
          </p:nvPicPr>
          <p:blipFill>
            <a:blip r:embed="rId3" cstate="print"/>
            <a:stretch>
              <a:fillRect/>
            </a:stretch>
          </p:blipFill>
          <p:spPr>
            <a:xfrm rot="5400000">
              <a:off x="272387" y="4354054"/>
              <a:ext cx="2139362" cy="175853"/>
            </a:xfrm>
            <a:prstGeom prst="rect">
              <a:avLst/>
            </a:prstGeom>
          </p:spPr>
        </p:pic>
      </p:grpSp>
      <p:grpSp>
        <p:nvGrpSpPr>
          <p:cNvPr id="1003" name="그룹 1003"/>
          <p:cNvGrpSpPr/>
          <p:nvPr/>
        </p:nvGrpSpPr>
        <p:grpSpPr>
          <a:xfrm>
            <a:off x="16478898" y="8580105"/>
            <a:ext cx="491544" cy="1874196"/>
            <a:chOff x="16478898" y="8580105"/>
            <a:chExt cx="491544" cy="1874196"/>
          </a:xfrm>
        </p:grpSpPr>
        <p:pic>
          <p:nvPicPr>
            <p:cNvPr id="20" name="Object 19"/>
            <p:cNvPicPr>
              <a:picLocks noChangeAspect="1"/>
            </p:cNvPicPr>
            <p:nvPr/>
          </p:nvPicPr>
          <p:blipFill>
            <a:blip r:embed="rId4" cstate="print"/>
            <a:stretch>
              <a:fillRect/>
            </a:stretch>
          </p:blipFill>
          <p:spPr>
            <a:xfrm>
              <a:off x="16478898" y="8580105"/>
              <a:ext cx="491544" cy="1874196"/>
            </a:xfrm>
            <a:prstGeom prst="rect">
              <a:avLst/>
            </a:prstGeom>
          </p:spPr>
        </p:pic>
      </p:grpSp>
      <p:grpSp>
        <p:nvGrpSpPr>
          <p:cNvPr id="1004" name="그룹 1004"/>
          <p:cNvGrpSpPr/>
          <p:nvPr/>
        </p:nvGrpSpPr>
        <p:grpSpPr>
          <a:xfrm>
            <a:off x="4249233" y="4354054"/>
            <a:ext cx="2139362" cy="175853"/>
            <a:chOff x="4249233" y="4354054"/>
            <a:chExt cx="2139362" cy="175853"/>
          </a:xfrm>
        </p:grpSpPr>
        <p:pic>
          <p:nvPicPr>
            <p:cNvPr id="23" name="Object 22"/>
            <p:cNvPicPr>
              <a:picLocks noChangeAspect="1"/>
            </p:cNvPicPr>
            <p:nvPr/>
          </p:nvPicPr>
          <p:blipFill>
            <a:blip r:embed="rId3" cstate="print"/>
            <a:stretch>
              <a:fillRect/>
            </a:stretch>
          </p:blipFill>
          <p:spPr>
            <a:xfrm rot="5400000">
              <a:off x="4249233" y="4354054"/>
              <a:ext cx="2139362" cy="175853"/>
            </a:xfrm>
            <a:prstGeom prst="rect">
              <a:avLst/>
            </a:prstGeom>
          </p:spPr>
        </p:pic>
      </p:grpSp>
      <p:grpSp>
        <p:nvGrpSpPr>
          <p:cNvPr id="1005" name="그룹 1005"/>
          <p:cNvGrpSpPr/>
          <p:nvPr/>
        </p:nvGrpSpPr>
        <p:grpSpPr>
          <a:xfrm>
            <a:off x="8226079" y="4354054"/>
            <a:ext cx="2139362" cy="175853"/>
            <a:chOff x="8226079" y="4354054"/>
            <a:chExt cx="2139362" cy="175853"/>
          </a:xfrm>
        </p:grpSpPr>
        <p:pic>
          <p:nvPicPr>
            <p:cNvPr id="26" name="Object 25"/>
            <p:cNvPicPr>
              <a:picLocks noChangeAspect="1"/>
            </p:cNvPicPr>
            <p:nvPr/>
          </p:nvPicPr>
          <p:blipFill>
            <a:blip r:embed="rId3" cstate="print"/>
            <a:stretch>
              <a:fillRect/>
            </a:stretch>
          </p:blipFill>
          <p:spPr>
            <a:xfrm rot="5400000">
              <a:off x="8226079" y="4354054"/>
              <a:ext cx="2139362" cy="175853"/>
            </a:xfrm>
            <a:prstGeom prst="rect">
              <a:avLst/>
            </a:prstGeom>
          </p:spPr>
        </p:pic>
      </p:grpSp>
      <p:grpSp>
        <p:nvGrpSpPr>
          <p:cNvPr id="1006" name="그룹 1006"/>
          <p:cNvGrpSpPr/>
          <p:nvPr/>
        </p:nvGrpSpPr>
        <p:grpSpPr>
          <a:xfrm>
            <a:off x="12202925" y="4354054"/>
            <a:ext cx="2139362" cy="175853"/>
            <a:chOff x="12202925" y="4354054"/>
            <a:chExt cx="2139362" cy="175853"/>
          </a:xfrm>
        </p:grpSpPr>
        <p:pic>
          <p:nvPicPr>
            <p:cNvPr id="29" name="Object 28"/>
            <p:cNvPicPr>
              <a:picLocks noChangeAspect="1"/>
            </p:cNvPicPr>
            <p:nvPr/>
          </p:nvPicPr>
          <p:blipFill>
            <a:blip r:embed="rId3" cstate="print"/>
            <a:stretch>
              <a:fillRect/>
            </a:stretch>
          </p:blipFill>
          <p:spPr>
            <a:xfrm rot="5400000">
              <a:off x="12202925" y="4354054"/>
              <a:ext cx="2139362" cy="175853"/>
            </a:xfrm>
            <a:prstGeom prst="rect">
              <a:avLst/>
            </a:prstGeom>
          </p:spPr>
        </p:pic>
      </p:grpSp>
      <p:grpSp>
        <p:nvGrpSpPr>
          <p:cNvPr id="1007" name="그룹 1007"/>
          <p:cNvGrpSpPr/>
          <p:nvPr/>
        </p:nvGrpSpPr>
        <p:grpSpPr>
          <a:xfrm>
            <a:off x="272387" y="7422498"/>
            <a:ext cx="2139362" cy="175853"/>
            <a:chOff x="272387" y="7422498"/>
            <a:chExt cx="2139362" cy="175853"/>
          </a:xfrm>
        </p:grpSpPr>
        <p:pic>
          <p:nvPicPr>
            <p:cNvPr id="32" name="Object 31"/>
            <p:cNvPicPr>
              <a:picLocks noChangeAspect="1"/>
            </p:cNvPicPr>
            <p:nvPr/>
          </p:nvPicPr>
          <p:blipFill>
            <a:blip r:embed="rId3" cstate="print"/>
            <a:stretch>
              <a:fillRect/>
            </a:stretch>
          </p:blipFill>
          <p:spPr>
            <a:xfrm rot="5400000">
              <a:off x="272387" y="7422498"/>
              <a:ext cx="2139362" cy="175853"/>
            </a:xfrm>
            <a:prstGeom prst="rect">
              <a:avLst/>
            </a:prstGeom>
          </p:spPr>
        </p:pic>
      </p:grpSp>
      <p:grpSp>
        <p:nvGrpSpPr>
          <p:cNvPr id="1008" name="그룹 1008"/>
          <p:cNvGrpSpPr/>
          <p:nvPr/>
        </p:nvGrpSpPr>
        <p:grpSpPr>
          <a:xfrm>
            <a:off x="4249233" y="7422498"/>
            <a:ext cx="2139362" cy="175853"/>
            <a:chOff x="4249233" y="7422498"/>
            <a:chExt cx="2139362" cy="175853"/>
          </a:xfrm>
        </p:grpSpPr>
        <p:pic>
          <p:nvPicPr>
            <p:cNvPr id="35" name="Object 34"/>
            <p:cNvPicPr>
              <a:picLocks noChangeAspect="1"/>
            </p:cNvPicPr>
            <p:nvPr/>
          </p:nvPicPr>
          <p:blipFill>
            <a:blip r:embed="rId3" cstate="print"/>
            <a:stretch>
              <a:fillRect/>
            </a:stretch>
          </p:blipFill>
          <p:spPr>
            <a:xfrm rot="5400000">
              <a:off x="4249233" y="7422498"/>
              <a:ext cx="2139362" cy="175853"/>
            </a:xfrm>
            <a:prstGeom prst="rect">
              <a:avLst/>
            </a:prstGeom>
          </p:spPr>
        </p:pic>
      </p:grpSp>
      <p:sp>
        <p:nvSpPr>
          <p:cNvPr id="2" name="TextBox 1">
            <a:extLst>
              <a:ext uri="{FF2B5EF4-FFF2-40B4-BE49-F238E27FC236}">
                <a16:creationId xmlns:a16="http://schemas.microsoft.com/office/drawing/2014/main" id="{8B4FD683-58A7-0517-5533-9137134D276F}"/>
              </a:ext>
            </a:extLst>
          </p:cNvPr>
          <p:cNvSpPr txBox="1"/>
          <p:nvPr/>
        </p:nvSpPr>
        <p:spPr>
          <a:xfrm>
            <a:off x="1261427" y="1401718"/>
            <a:ext cx="1489059" cy="523220"/>
          </a:xfrm>
          <a:prstGeom prst="rect">
            <a:avLst/>
          </a:prstGeom>
          <a:noFill/>
        </p:spPr>
        <p:txBody>
          <a:bodyPr wrap="square" rtlCol="0">
            <a:spAutoFit/>
          </a:bodyPr>
          <a:lstStyle/>
          <a:p>
            <a:r>
              <a:rPr lang="en-US" altLang="ko-KR" sz="2800" b="0" i="0" dirty="0">
                <a:solidFill>
                  <a:srgbClr val="374151"/>
                </a:solidFill>
                <a:effectLst/>
                <a:latin typeface="Söhne"/>
              </a:rPr>
              <a:t>Contents</a:t>
            </a:r>
            <a:endParaRPr lang="ko-KR" altLang="en-US" sz="2800" dirty="0"/>
          </a:p>
        </p:txBody>
      </p:sp>
      <p:sp>
        <p:nvSpPr>
          <p:cNvPr id="4" name="TextBox 3">
            <a:extLst>
              <a:ext uri="{FF2B5EF4-FFF2-40B4-BE49-F238E27FC236}">
                <a16:creationId xmlns:a16="http://schemas.microsoft.com/office/drawing/2014/main" id="{65FA9FB9-D9E5-C973-FA3B-0F5B8DE97190}"/>
              </a:ext>
            </a:extLst>
          </p:cNvPr>
          <p:cNvSpPr txBox="1"/>
          <p:nvPr/>
        </p:nvSpPr>
        <p:spPr>
          <a:xfrm>
            <a:off x="1636639" y="4057259"/>
            <a:ext cx="2887568" cy="769441"/>
          </a:xfrm>
          <a:prstGeom prst="rect">
            <a:avLst/>
          </a:prstGeom>
          <a:noFill/>
        </p:spPr>
        <p:txBody>
          <a:bodyPr wrap="square" rtlCol="0">
            <a:spAutoFit/>
          </a:bodyPr>
          <a:lstStyle/>
          <a:p>
            <a:r>
              <a:rPr lang="en-US" altLang="ko-KR" sz="4400" dirty="0"/>
              <a:t>Dataset(s)</a:t>
            </a:r>
            <a:endParaRPr lang="ko-KR" altLang="en-US" sz="4400" dirty="0"/>
          </a:p>
        </p:txBody>
      </p:sp>
      <p:sp>
        <p:nvSpPr>
          <p:cNvPr id="16" name="TextBox 15">
            <a:extLst>
              <a:ext uri="{FF2B5EF4-FFF2-40B4-BE49-F238E27FC236}">
                <a16:creationId xmlns:a16="http://schemas.microsoft.com/office/drawing/2014/main" id="{D1F49FA2-DBDE-5371-0008-2D2DB60FBB4A}"/>
              </a:ext>
            </a:extLst>
          </p:cNvPr>
          <p:cNvSpPr txBox="1"/>
          <p:nvPr/>
        </p:nvSpPr>
        <p:spPr>
          <a:xfrm>
            <a:off x="5811845" y="4057259"/>
            <a:ext cx="2887568" cy="769441"/>
          </a:xfrm>
          <a:prstGeom prst="rect">
            <a:avLst/>
          </a:prstGeom>
          <a:noFill/>
        </p:spPr>
        <p:txBody>
          <a:bodyPr wrap="square" rtlCol="0">
            <a:spAutoFit/>
          </a:bodyPr>
          <a:lstStyle/>
          <a:p>
            <a:r>
              <a:rPr lang="en-US" altLang="ko-KR" sz="4400" dirty="0"/>
              <a:t>Motivation</a:t>
            </a:r>
            <a:endParaRPr lang="ko-KR" altLang="en-US" sz="4400" dirty="0"/>
          </a:p>
        </p:txBody>
      </p:sp>
      <p:sp>
        <p:nvSpPr>
          <p:cNvPr id="18" name="TextBox 17">
            <a:extLst>
              <a:ext uri="{FF2B5EF4-FFF2-40B4-BE49-F238E27FC236}">
                <a16:creationId xmlns:a16="http://schemas.microsoft.com/office/drawing/2014/main" id="{396EF50A-7050-35DB-4984-7D51C1D29567}"/>
              </a:ext>
            </a:extLst>
          </p:cNvPr>
          <p:cNvSpPr txBox="1"/>
          <p:nvPr/>
        </p:nvSpPr>
        <p:spPr>
          <a:xfrm>
            <a:off x="9823818" y="3718704"/>
            <a:ext cx="2887568" cy="1446550"/>
          </a:xfrm>
          <a:prstGeom prst="rect">
            <a:avLst/>
          </a:prstGeom>
          <a:noFill/>
        </p:spPr>
        <p:txBody>
          <a:bodyPr wrap="square" rtlCol="0">
            <a:spAutoFit/>
          </a:bodyPr>
          <a:lstStyle/>
          <a:p>
            <a:r>
              <a:rPr lang="en-US" altLang="ko-KR" sz="4400" dirty="0"/>
              <a:t>Research Question(s)</a:t>
            </a:r>
            <a:endParaRPr lang="ko-KR" altLang="en-US" sz="4400" dirty="0"/>
          </a:p>
        </p:txBody>
      </p:sp>
      <p:sp>
        <p:nvSpPr>
          <p:cNvPr id="19" name="TextBox 18">
            <a:extLst>
              <a:ext uri="{FF2B5EF4-FFF2-40B4-BE49-F238E27FC236}">
                <a16:creationId xmlns:a16="http://schemas.microsoft.com/office/drawing/2014/main" id="{40D63B12-F2FE-85AC-114C-AD098AAD807D}"/>
              </a:ext>
            </a:extLst>
          </p:cNvPr>
          <p:cNvSpPr txBox="1"/>
          <p:nvPr/>
        </p:nvSpPr>
        <p:spPr>
          <a:xfrm>
            <a:off x="13756419" y="4057258"/>
            <a:ext cx="2887568" cy="769441"/>
          </a:xfrm>
          <a:prstGeom prst="rect">
            <a:avLst/>
          </a:prstGeom>
          <a:noFill/>
        </p:spPr>
        <p:txBody>
          <a:bodyPr wrap="square" rtlCol="0">
            <a:spAutoFit/>
          </a:bodyPr>
          <a:lstStyle/>
          <a:p>
            <a:r>
              <a:rPr lang="en-US" altLang="ko-KR" sz="4400" dirty="0"/>
              <a:t>Dataset(s)</a:t>
            </a:r>
            <a:endParaRPr lang="ko-KR" altLang="en-US" sz="4400" dirty="0"/>
          </a:p>
        </p:txBody>
      </p:sp>
      <p:sp>
        <p:nvSpPr>
          <p:cNvPr id="21" name="TextBox 20">
            <a:extLst>
              <a:ext uri="{FF2B5EF4-FFF2-40B4-BE49-F238E27FC236}">
                <a16:creationId xmlns:a16="http://schemas.microsoft.com/office/drawing/2014/main" id="{71657009-5A66-1D00-8BA9-5EB2CDAE8DE0}"/>
              </a:ext>
            </a:extLst>
          </p:cNvPr>
          <p:cNvSpPr txBox="1"/>
          <p:nvPr/>
        </p:nvSpPr>
        <p:spPr>
          <a:xfrm>
            <a:off x="1573121" y="6952544"/>
            <a:ext cx="4036222" cy="769441"/>
          </a:xfrm>
          <a:prstGeom prst="rect">
            <a:avLst/>
          </a:prstGeom>
          <a:noFill/>
        </p:spPr>
        <p:txBody>
          <a:bodyPr wrap="square" rtlCol="0">
            <a:spAutoFit/>
          </a:bodyPr>
          <a:lstStyle/>
          <a:p>
            <a:r>
              <a:rPr lang="en-US" altLang="ko-KR" sz="4400" dirty="0"/>
              <a:t>Related</a:t>
            </a:r>
            <a:r>
              <a:rPr lang="ko-KR" altLang="en-US" sz="4400" dirty="0"/>
              <a:t> </a:t>
            </a:r>
            <a:r>
              <a:rPr lang="en-US" altLang="ko-KR" sz="4400" dirty="0"/>
              <a:t>Works</a:t>
            </a:r>
            <a:endParaRPr lang="ko-KR" altLang="en-US" sz="4400" dirty="0"/>
          </a:p>
        </p:txBody>
      </p:sp>
      <p:sp>
        <p:nvSpPr>
          <p:cNvPr id="24" name="TextBox 23">
            <a:extLst>
              <a:ext uri="{FF2B5EF4-FFF2-40B4-BE49-F238E27FC236}">
                <a16:creationId xmlns:a16="http://schemas.microsoft.com/office/drawing/2014/main" id="{1614CCA9-C15E-0441-A3A9-483959FB8890}"/>
              </a:ext>
            </a:extLst>
          </p:cNvPr>
          <p:cNvSpPr txBox="1"/>
          <p:nvPr/>
        </p:nvSpPr>
        <p:spPr>
          <a:xfrm>
            <a:off x="5811845" y="6787149"/>
            <a:ext cx="4398955" cy="1446550"/>
          </a:xfrm>
          <a:prstGeom prst="rect">
            <a:avLst/>
          </a:prstGeom>
          <a:noFill/>
        </p:spPr>
        <p:txBody>
          <a:bodyPr wrap="square" rtlCol="0">
            <a:spAutoFit/>
          </a:bodyPr>
          <a:lstStyle/>
          <a:p>
            <a:r>
              <a:rPr lang="en-US" altLang="ko-KR" sz="4400" dirty="0"/>
              <a:t>Expectations on Findings</a:t>
            </a:r>
            <a:endParaRPr lang="ko-KR" alt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3620006"/>
            <a:ext cx="17279733" cy="3046988"/>
          </a:xfrm>
          <a:prstGeom prst="rect">
            <a:avLst/>
          </a:prstGeom>
          <a:noFill/>
        </p:spPr>
        <p:txBody>
          <a:bodyPr wrap="square" rtlCol="0">
            <a:spAutoFit/>
          </a:bodyPr>
          <a:lstStyle/>
          <a:p>
            <a:pPr algn="l"/>
            <a:r>
              <a:rPr lang="en-US" altLang="ko-KR" sz="4800" dirty="0">
                <a:solidFill>
                  <a:srgbClr val="374151"/>
                </a:solidFill>
                <a:latin typeface="Söhne"/>
              </a:rPr>
              <a:t>5</a:t>
            </a:r>
            <a:r>
              <a:rPr lang="en-US" altLang="ko-KR" sz="4800" b="0" i="0" dirty="0">
                <a:solidFill>
                  <a:srgbClr val="374151"/>
                </a:solidFill>
                <a:effectLst/>
                <a:latin typeface="Söhne"/>
              </a:rPr>
              <a:t>. Discussing the outlook for electric vehicle usage is similar to my project. However, this paper focuses on policy, specifically discussing the reduction of greenhouse gas emissions and the use of government subsidies.</a:t>
            </a:r>
          </a:p>
        </p:txBody>
      </p:sp>
    </p:spTree>
    <p:extLst>
      <p:ext uri="{BB962C8B-B14F-4D97-AF65-F5344CB8AC3E}">
        <p14:creationId xmlns:p14="http://schemas.microsoft.com/office/powerpoint/2010/main" val="108019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2628900"/>
            <a:ext cx="17279733" cy="6247864"/>
          </a:xfrm>
          <a:prstGeom prst="rect">
            <a:avLst/>
          </a:prstGeom>
          <a:noFill/>
        </p:spPr>
        <p:txBody>
          <a:bodyPr wrap="square" rtlCol="0">
            <a:spAutoFit/>
          </a:bodyPr>
          <a:lstStyle/>
          <a:p>
            <a:pPr algn="l"/>
            <a:r>
              <a:rPr lang="en-US" altLang="ko-KR" sz="4000" b="0" i="0" dirty="0">
                <a:solidFill>
                  <a:srgbClr val="374151"/>
                </a:solidFill>
                <a:effectLst/>
                <a:latin typeface="Söhne"/>
              </a:rPr>
              <a:t>Based on my data and the five papers mentioned above, it is predicted that the electric vehicle and battery markets will grow.</a:t>
            </a:r>
          </a:p>
          <a:p>
            <a:pPr algn="l"/>
            <a:r>
              <a:rPr lang="en-US" altLang="ko-KR" sz="4000" b="0" i="0" dirty="0">
                <a:solidFill>
                  <a:srgbClr val="374151"/>
                </a:solidFill>
                <a:effectLst/>
                <a:latin typeface="Söhne"/>
              </a:rPr>
              <a:t>Summaries of each paper are as follows:</a:t>
            </a:r>
          </a:p>
          <a:p>
            <a:pPr algn="l">
              <a:buFont typeface="Arial" panose="020B0604020202020204" pitchFamily="34" charset="0"/>
              <a:buChar char="•"/>
            </a:pPr>
            <a:r>
              <a:rPr lang="en-US" altLang="ko-KR" sz="4000" b="0" i="0" dirty="0">
                <a:solidFill>
                  <a:srgbClr val="374151"/>
                </a:solidFill>
                <a:effectLst/>
                <a:latin typeface="Söhne"/>
              </a:rPr>
              <a:t>Status and outlook of the battery industry in Korea</a:t>
            </a:r>
          </a:p>
          <a:p>
            <a:pPr algn="l">
              <a:buFont typeface="Arial" panose="020B0604020202020204" pitchFamily="34" charset="0"/>
              <a:buChar char="•"/>
            </a:pPr>
            <a:r>
              <a:rPr lang="en-US" altLang="ko-KR" sz="4000" b="0" i="0" dirty="0">
                <a:solidFill>
                  <a:srgbClr val="374151"/>
                </a:solidFill>
                <a:effectLst/>
                <a:latin typeface="Söhne"/>
              </a:rPr>
              <a:t>Korean companies' entry into and success strategies in the Chinese electric vehicle market</a:t>
            </a:r>
          </a:p>
          <a:p>
            <a:pPr algn="l">
              <a:buFont typeface="Arial" panose="020B0604020202020204" pitchFamily="34" charset="0"/>
              <a:buChar char="•"/>
            </a:pPr>
            <a:r>
              <a:rPr lang="en-US" altLang="ko-KR" sz="4000" b="0" i="0" dirty="0">
                <a:solidFill>
                  <a:srgbClr val="374151"/>
                </a:solidFill>
                <a:effectLst/>
                <a:latin typeface="Söhne"/>
              </a:rPr>
              <a:t>Analysis of battery company stock price changes and stock prices after COVID-19</a:t>
            </a:r>
          </a:p>
          <a:p>
            <a:pPr algn="l">
              <a:buFont typeface="Arial" panose="020B0604020202020204" pitchFamily="34" charset="0"/>
              <a:buChar char="•"/>
            </a:pPr>
            <a:r>
              <a:rPr lang="en-US" altLang="ko-KR" sz="4000" b="0" i="0" dirty="0">
                <a:solidFill>
                  <a:srgbClr val="374151"/>
                </a:solidFill>
                <a:effectLst/>
                <a:latin typeface="Söhne"/>
              </a:rPr>
              <a:t>Analysis of electric vehicle demand based on registration status, charging stations, gasoline prices, and electric vehicle driving range</a:t>
            </a:r>
          </a:p>
          <a:p>
            <a:pPr algn="l">
              <a:buFont typeface="Arial" panose="020B0604020202020204" pitchFamily="34" charset="0"/>
              <a:buChar char="•"/>
            </a:pPr>
            <a:r>
              <a:rPr lang="en-US" altLang="ko-KR" sz="4000" b="0" i="0" dirty="0">
                <a:solidFill>
                  <a:srgbClr val="374151"/>
                </a:solidFill>
                <a:effectLst/>
                <a:latin typeface="Söhne"/>
              </a:rPr>
              <a:t>Analysis of electric vehicle demand prediction and subsidies</a:t>
            </a:r>
          </a:p>
        </p:txBody>
      </p:sp>
    </p:spTree>
    <p:extLst>
      <p:ext uri="{BB962C8B-B14F-4D97-AF65-F5344CB8AC3E}">
        <p14:creationId xmlns:p14="http://schemas.microsoft.com/office/powerpoint/2010/main" val="3930251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 - </a:t>
            </a:r>
            <a:r>
              <a:rPr lang="en-US" altLang="ko-KR" sz="6000" b="0" i="0" dirty="0">
                <a:solidFill>
                  <a:srgbClr val="374151"/>
                </a:solidFill>
                <a:effectLst/>
                <a:latin typeface="Söhne"/>
              </a:rPr>
              <a:t>relevance</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20557" y="2792009"/>
            <a:ext cx="17279733" cy="5632311"/>
          </a:xfrm>
          <a:prstGeom prst="rect">
            <a:avLst/>
          </a:prstGeom>
          <a:noFill/>
        </p:spPr>
        <p:txBody>
          <a:bodyPr wrap="square" rtlCol="0">
            <a:spAutoFit/>
          </a:bodyPr>
          <a:lstStyle/>
          <a:p>
            <a:pPr algn="l"/>
            <a:r>
              <a:rPr lang="en-US" altLang="ko-KR" sz="4500" b="0" i="0" dirty="0">
                <a:solidFill>
                  <a:srgbClr val="374151"/>
                </a:solidFill>
                <a:effectLst/>
                <a:latin typeface="Söhne"/>
              </a:rPr>
              <a:t>All of the above studies are related to secondary batteries and electric vehicles. After reviewing these studies, I found the following information relevant to my topic: the increasing revenue of the secondary battery industry, the growing number of electric vehicles, the increasing number of electric vehicle charging stations, and the rising stock prices of companies related to these developments, among other things. Ultimately, these findings provide a basis for addressing my research questions.</a:t>
            </a:r>
          </a:p>
        </p:txBody>
      </p:sp>
    </p:spTree>
    <p:extLst>
      <p:ext uri="{BB962C8B-B14F-4D97-AF65-F5344CB8AC3E}">
        <p14:creationId xmlns:p14="http://schemas.microsoft.com/office/powerpoint/2010/main" val="308075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Expectations on Findings - </a:t>
            </a:r>
            <a:r>
              <a:rPr lang="en-US" altLang="ko-KR" sz="6000" b="0" i="0" dirty="0">
                <a:solidFill>
                  <a:srgbClr val="374151"/>
                </a:solidFill>
                <a:effectLst/>
                <a:latin typeface="Söhne"/>
              </a:rPr>
              <a:t>Conclusion</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1323439"/>
          </a:xfrm>
          <a:prstGeom prst="rect">
            <a:avLst/>
          </a:prstGeom>
          <a:noFill/>
        </p:spPr>
        <p:txBody>
          <a:bodyPr wrap="square" rtlCol="0">
            <a:spAutoFit/>
          </a:bodyPr>
          <a:lstStyle/>
          <a:p>
            <a:pPr algn="l"/>
            <a:r>
              <a:rPr lang="en-US" altLang="ko-KR" sz="4000" b="0" i="0" dirty="0">
                <a:solidFill>
                  <a:srgbClr val="374151"/>
                </a:solidFill>
                <a:effectLst/>
                <a:latin typeface="Söhne"/>
              </a:rPr>
              <a:t>Through these analyses, it is predicted that the electric vehicle and battery markets will grow, and the value of related stocks is also expected to rise.</a:t>
            </a:r>
          </a:p>
        </p:txBody>
      </p:sp>
    </p:spTree>
    <p:extLst>
      <p:ext uri="{BB962C8B-B14F-4D97-AF65-F5344CB8AC3E}">
        <p14:creationId xmlns:p14="http://schemas.microsoft.com/office/powerpoint/2010/main" val="164519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3785652"/>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a:t>
            </a:r>
          </a:p>
          <a:p>
            <a:pPr marL="685800" indent="-685800" algn="l">
              <a:buFontTx/>
              <a:buChar char="-"/>
            </a:pPr>
            <a:r>
              <a:rPr lang="en-US" altLang="ko-KR" sz="4000" b="0" i="0" dirty="0">
                <a:solidFill>
                  <a:srgbClr val="374151"/>
                </a:solidFill>
                <a:effectLst/>
                <a:latin typeface="Söhne"/>
              </a:rPr>
              <a:t>know about the current status of electric vehicle numbers and charging stations in South Korea.</a:t>
            </a:r>
          </a:p>
          <a:p>
            <a:pPr algn="l"/>
            <a:r>
              <a:rPr lang="en-US" altLang="ko-KR" sz="4000" b="0" i="0" dirty="0">
                <a:solidFill>
                  <a:srgbClr val="374151"/>
                </a:solidFill>
                <a:effectLst/>
                <a:latin typeface="Söhne"/>
              </a:rPr>
              <a:t> </a:t>
            </a:r>
          </a:p>
        </p:txBody>
      </p:sp>
    </p:spTree>
    <p:extLst>
      <p:ext uri="{BB962C8B-B14F-4D97-AF65-F5344CB8AC3E}">
        <p14:creationId xmlns:p14="http://schemas.microsoft.com/office/powerpoint/2010/main" val="359177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3170099"/>
          </a:xfrm>
          <a:prstGeom prst="rect">
            <a:avLst/>
          </a:prstGeom>
          <a:noFill/>
        </p:spPr>
        <p:txBody>
          <a:bodyPr wrap="square" rtlCol="0">
            <a:spAutoFit/>
          </a:bodyPr>
          <a:lstStyle/>
          <a:p>
            <a:pPr algn="l"/>
            <a:r>
              <a:rPr lang="en-US" altLang="ko-KR" sz="4000" b="0" i="0" dirty="0">
                <a:solidFill>
                  <a:srgbClr val="374151"/>
                </a:solidFill>
                <a:effectLst/>
                <a:latin typeface="Söhne"/>
              </a:rPr>
              <a:t>Question1 – Findings </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 ("Collecting data for a period of four years starting from January 1st each year.)  ON TABLE</a:t>
            </a:r>
          </a:p>
          <a:p>
            <a:pPr algn="l"/>
            <a:endParaRPr lang="en-US" altLang="ko-KR" sz="4000" b="0" i="0" dirty="0">
              <a:solidFill>
                <a:srgbClr val="374151"/>
              </a:solidFill>
              <a:effectLst/>
              <a:latin typeface="Söhne"/>
            </a:endParaRPr>
          </a:p>
        </p:txBody>
      </p:sp>
      <p:pic>
        <p:nvPicPr>
          <p:cNvPr id="3" name="그림 2">
            <a:extLst>
              <a:ext uri="{FF2B5EF4-FFF2-40B4-BE49-F238E27FC236}">
                <a16:creationId xmlns:a16="http://schemas.microsoft.com/office/drawing/2014/main" id="{8B26DC4D-35F9-BEA1-F5C4-1A39B86752C4}"/>
              </a:ext>
            </a:extLst>
          </p:cNvPr>
          <p:cNvPicPr>
            <a:picLocks noChangeAspect="1"/>
          </p:cNvPicPr>
          <p:nvPr/>
        </p:nvPicPr>
        <p:blipFill>
          <a:blip r:embed="rId4"/>
          <a:stretch>
            <a:fillRect/>
          </a:stretch>
        </p:blipFill>
        <p:spPr>
          <a:xfrm>
            <a:off x="504133" y="6576190"/>
            <a:ext cx="17279733" cy="2526754"/>
          </a:xfrm>
          <a:prstGeom prst="rect">
            <a:avLst/>
          </a:prstGeom>
        </p:spPr>
      </p:pic>
    </p:spTree>
    <p:extLst>
      <p:ext uri="{BB962C8B-B14F-4D97-AF65-F5344CB8AC3E}">
        <p14:creationId xmlns:p14="http://schemas.microsoft.com/office/powerpoint/2010/main" val="275758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370574"/>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219200" y="354911"/>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1943100"/>
            <a:ext cx="17279733" cy="2246769"/>
          </a:xfrm>
          <a:prstGeom prst="rect">
            <a:avLst/>
          </a:prstGeom>
          <a:noFill/>
        </p:spPr>
        <p:txBody>
          <a:bodyPr wrap="square" rtlCol="0">
            <a:spAutoFit/>
          </a:bodyPr>
          <a:lstStyle/>
          <a:p>
            <a:pPr algn="l"/>
            <a:r>
              <a:rPr lang="en-US" altLang="ko-KR" sz="2500" b="0" i="0" dirty="0">
                <a:solidFill>
                  <a:srgbClr val="374151"/>
                </a:solidFill>
                <a:effectLst/>
                <a:latin typeface="Söhne"/>
              </a:rPr>
              <a:t>Question1 - Findings</a:t>
            </a:r>
          </a:p>
          <a:p>
            <a:pPr algn="l"/>
            <a:endParaRPr lang="en-US" altLang="ko-KR" sz="2500" b="0" i="0" dirty="0">
              <a:solidFill>
                <a:srgbClr val="374151"/>
              </a:solidFill>
              <a:effectLst/>
              <a:latin typeface="Söhne"/>
            </a:endParaRPr>
          </a:p>
          <a:p>
            <a:pPr algn="l"/>
            <a:r>
              <a:rPr lang="en-US" altLang="ko-KR" sz="2500" b="0" i="0" dirty="0">
                <a:solidFill>
                  <a:srgbClr val="374151"/>
                </a:solidFill>
                <a:effectLst/>
                <a:latin typeface="Söhne"/>
              </a:rPr>
              <a:t> - Status of electric vehicles in South Korea ("Collecting data for a period of four years starting from January 1st each year.)  ON GRAPH</a:t>
            </a:r>
          </a:p>
          <a:p>
            <a:pPr algn="l"/>
            <a:endParaRPr lang="en-US" altLang="ko-KR" sz="4000" b="0" i="0" dirty="0">
              <a:solidFill>
                <a:srgbClr val="374151"/>
              </a:solidFill>
              <a:effectLst/>
              <a:latin typeface="Söhne"/>
            </a:endParaRPr>
          </a:p>
        </p:txBody>
      </p:sp>
      <p:pic>
        <p:nvPicPr>
          <p:cNvPr id="2" name="그림 1">
            <a:extLst>
              <a:ext uri="{FF2B5EF4-FFF2-40B4-BE49-F238E27FC236}">
                <a16:creationId xmlns:a16="http://schemas.microsoft.com/office/drawing/2014/main" id="{99954E3A-D3C1-7FF5-BFC6-BE16A7728AA4}"/>
              </a:ext>
            </a:extLst>
          </p:cNvPr>
          <p:cNvPicPr>
            <a:picLocks noChangeAspect="1"/>
          </p:cNvPicPr>
          <p:nvPr/>
        </p:nvPicPr>
        <p:blipFill>
          <a:blip r:embed="rId4"/>
          <a:stretch>
            <a:fillRect/>
          </a:stretch>
        </p:blipFill>
        <p:spPr>
          <a:xfrm>
            <a:off x="1008267" y="3774229"/>
            <a:ext cx="15163800" cy="6509084"/>
          </a:xfrm>
          <a:prstGeom prst="rect">
            <a:avLst/>
          </a:prstGeom>
        </p:spPr>
      </p:pic>
    </p:spTree>
    <p:extLst>
      <p:ext uri="{BB962C8B-B14F-4D97-AF65-F5344CB8AC3E}">
        <p14:creationId xmlns:p14="http://schemas.microsoft.com/office/powerpoint/2010/main" val="1340554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5632311"/>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Status of electric vehicles in South Korea</a:t>
            </a:r>
          </a:p>
          <a:p>
            <a:pPr algn="l"/>
            <a:endParaRPr lang="en-US" altLang="ko-KR" sz="4000" b="0" i="0" dirty="0">
              <a:solidFill>
                <a:srgbClr val="374151"/>
              </a:solidFill>
              <a:effectLst/>
              <a:latin typeface="Söhne"/>
            </a:endParaRPr>
          </a:p>
          <a:p>
            <a:pPr algn="l"/>
            <a:r>
              <a:rPr lang="en-US" altLang="ko-KR" sz="4000" dirty="0">
                <a:solidFill>
                  <a:srgbClr val="374151"/>
                </a:solidFill>
                <a:latin typeface="Söhne"/>
              </a:rPr>
              <a:t>Findings</a:t>
            </a:r>
          </a:p>
          <a:p>
            <a:pPr algn="l"/>
            <a:endParaRPr lang="en-US" altLang="ko-KR" sz="4000" b="0" i="0" dirty="0">
              <a:solidFill>
                <a:srgbClr val="374151"/>
              </a:solidFill>
              <a:effectLst/>
              <a:latin typeface="Söhne"/>
            </a:endParaRPr>
          </a:p>
          <a:p>
            <a:pPr algn="l"/>
            <a:r>
              <a:rPr lang="en-US" altLang="ko-KR" sz="4000" b="0" i="0" dirty="0">
                <a:solidFill>
                  <a:srgbClr val="000000"/>
                </a:solidFill>
                <a:effectLst/>
                <a:latin typeface="noto"/>
              </a:rPr>
              <a:t>=&gt; Looking at the tables and graphs, it can be seen that the number of electric vehicles by region is increasing every year. And it can be seen that there are many electric vehicles in Seoul and the metropolitan area, and Sejong City has the least.</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3070586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7297533" cy="3170099"/>
          </a:xfrm>
          <a:prstGeom prst="rect">
            <a:avLst/>
          </a:prstGeom>
          <a:noFill/>
        </p:spPr>
        <p:txBody>
          <a:bodyPr wrap="square" rtlCol="0">
            <a:spAutoFit/>
          </a:bodyPr>
          <a:lstStyle/>
          <a:p>
            <a:pPr algn="l"/>
            <a:r>
              <a:rPr lang="en-US" altLang="ko-KR" sz="4000" b="0" i="0" dirty="0">
                <a:solidFill>
                  <a:srgbClr val="374151"/>
                </a:solidFill>
                <a:effectLst/>
                <a:latin typeface="Söhne"/>
              </a:rPr>
              <a:t>Question1 - Findings</a:t>
            </a:r>
          </a:p>
          <a:p>
            <a:pPr algn="l"/>
            <a:endParaRPr lang="en-US" altLang="ko-KR" sz="4000" dirty="0">
              <a:solidFill>
                <a:srgbClr val="374151"/>
              </a:solidFill>
              <a:latin typeface="Söhne"/>
            </a:endParaRPr>
          </a:p>
          <a:p>
            <a:pPr algn="l"/>
            <a:r>
              <a:rPr lang="en-US" altLang="ko-KR" sz="4000" b="0" i="0" dirty="0">
                <a:solidFill>
                  <a:srgbClr val="374151"/>
                </a:solidFill>
                <a:effectLst/>
                <a:latin typeface="Söhne"/>
              </a:rPr>
              <a:t>know about charging stations in South Korea. ON TABLE</a:t>
            </a:r>
          </a:p>
          <a:p>
            <a:pPr algn="l"/>
            <a:r>
              <a:rPr lang="en-US" altLang="ko-KR" sz="4000" b="0" i="0" dirty="0">
                <a:solidFill>
                  <a:srgbClr val="374151"/>
                </a:solidFill>
                <a:effectLst/>
                <a:latin typeface="Söhne"/>
              </a:rPr>
              <a:t> </a:t>
            </a:r>
          </a:p>
        </p:txBody>
      </p:sp>
      <p:pic>
        <p:nvPicPr>
          <p:cNvPr id="3" name="그림 2">
            <a:extLst>
              <a:ext uri="{FF2B5EF4-FFF2-40B4-BE49-F238E27FC236}">
                <a16:creationId xmlns:a16="http://schemas.microsoft.com/office/drawing/2014/main" id="{3424487B-182B-1A0F-7E5F-C3419DBA48AD}"/>
              </a:ext>
            </a:extLst>
          </p:cNvPr>
          <p:cNvPicPr>
            <a:picLocks noChangeAspect="1"/>
          </p:cNvPicPr>
          <p:nvPr/>
        </p:nvPicPr>
        <p:blipFill>
          <a:blip r:embed="rId4"/>
          <a:stretch>
            <a:fillRect/>
          </a:stretch>
        </p:blipFill>
        <p:spPr>
          <a:xfrm>
            <a:off x="10896600" y="1232364"/>
            <a:ext cx="6781798" cy="8785509"/>
          </a:xfrm>
          <a:prstGeom prst="rect">
            <a:avLst/>
          </a:prstGeom>
        </p:spPr>
      </p:pic>
    </p:spTree>
    <p:extLst>
      <p:ext uri="{BB962C8B-B14F-4D97-AF65-F5344CB8AC3E}">
        <p14:creationId xmlns:p14="http://schemas.microsoft.com/office/powerpoint/2010/main" val="1159579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995976" y="1429363"/>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299023"/>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46374" y="2083026"/>
            <a:ext cx="17736933" cy="1862048"/>
          </a:xfrm>
          <a:prstGeom prst="rect">
            <a:avLst/>
          </a:prstGeom>
          <a:noFill/>
        </p:spPr>
        <p:txBody>
          <a:bodyPr wrap="square" rtlCol="0">
            <a:spAutoFit/>
          </a:bodyPr>
          <a:lstStyle/>
          <a:p>
            <a:pPr algn="l"/>
            <a:r>
              <a:rPr lang="en-US" altLang="ko-KR" sz="2500" b="0" i="0" dirty="0">
                <a:solidFill>
                  <a:srgbClr val="374151"/>
                </a:solidFill>
                <a:effectLst/>
                <a:latin typeface="Söhne"/>
              </a:rPr>
              <a:t>Question1 - Findings</a:t>
            </a:r>
          </a:p>
          <a:p>
            <a:pPr algn="l"/>
            <a:endParaRPr lang="en-US" altLang="ko-KR" sz="2500" dirty="0">
              <a:solidFill>
                <a:srgbClr val="374151"/>
              </a:solidFill>
              <a:latin typeface="Söhne"/>
            </a:endParaRPr>
          </a:p>
          <a:p>
            <a:pPr algn="l"/>
            <a:r>
              <a:rPr lang="en-US" altLang="ko-KR" sz="2500" b="0" i="0" dirty="0">
                <a:solidFill>
                  <a:srgbClr val="374151"/>
                </a:solidFill>
                <a:effectLst/>
                <a:latin typeface="Söhne"/>
              </a:rPr>
              <a:t>know about charging stations in South Korea. ON GRAPH</a:t>
            </a:r>
          </a:p>
          <a:p>
            <a:pPr algn="l"/>
            <a:r>
              <a:rPr lang="en-US" altLang="ko-KR" sz="4000" b="0" i="0" dirty="0">
                <a:solidFill>
                  <a:srgbClr val="374151"/>
                </a:solidFill>
                <a:effectLst/>
                <a:latin typeface="Söhne"/>
              </a:rPr>
              <a:t> </a:t>
            </a:r>
          </a:p>
        </p:txBody>
      </p:sp>
      <p:pic>
        <p:nvPicPr>
          <p:cNvPr id="9" name="그림 8">
            <a:extLst>
              <a:ext uri="{FF2B5EF4-FFF2-40B4-BE49-F238E27FC236}">
                <a16:creationId xmlns:a16="http://schemas.microsoft.com/office/drawing/2014/main" id="{93D58D08-7E0A-801F-40A3-F124622EA9F9}"/>
              </a:ext>
            </a:extLst>
          </p:cNvPr>
          <p:cNvPicPr>
            <a:picLocks noChangeAspect="1"/>
          </p:cNvPicPr>
          <p:nvPr/>
        </p:nvPicPr>
        <p:blipFill>
          <a:blip r:embed="rId4"/>
          <a:stretch>
            <a:fillRect/>
          </a:stretch>
        </p:blipFill>
        <p:spPr>
          <a:xfrm>
            <a:off x="2286000" y="3543300"/>
            <a:ext cx="12980280" cy="6542848"/>
          </a:xfrm>
          <a:prstGeom prst="rect">
            <a:avLst/>
          </a:prstGeom>
        </p:spPr>
      </p:pic>
    </p:spTree>
    <p:extLst>
      <p:ext uri="{BB962C8B-B14F-4D97-AF65-F5344CB8AC3E}">
        <p14:creationId xmlns:p14="http://schemas.microsoft.com/office/powerpoint/2010/main" val="184611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6" name="TextBox 5">
            <a:extLst>
              <a:ext uri="{FF2B5EF4-FFF2-40B4-BE49-F238E27FC236}">
                <a16:creationId xmlns:a16="http://schemas.microsoft.com/office/drawing/2014/main" id="{71899F0D-61F6-0B46-432A-EE04B533C622}"/>
              </a:ext>
            </a:extLst>
          </p:cNvPr>
          <p:cNvSpPr txBox="1"/>
          <p:nvPr/>
        </p:nvSpPr>
        <p:spPr>
          <a:xfrm>
            <a:off x="1008267" y="2949395"/>
            <a:ext cx="12877800" cy="1938992"/>
          </a:xfrm>
          <a:prstGeom prst="rect">
            <a:avLst/>
          </a:prstGeom>
          <a:noFill/>
        </p:spPr>
        <p:txBody>
          <a:bodyPr wrap="square" rtlCol="0">
            <a:spAutoFit/>
          </a:bodyPr>
          <a:lstStyle/>
          <a:p>
            <a:r>
              <a:rPr lang="en-US" altLang="ko-KR" sz="6000" dirty="0"/>
              <a:t>Open data portal : </a:t>
            </a:r>
            <a:r>
              <a:rPr lang="en-US" altLang="ko-KR" sz="6000" b="0" i="0" u="none" strike="noStrike" dirty="0">
                <a:effectLst/>
                <a:latin typeface="-apple-system"/>
                <a:hlinkClick r:id="rId3"/>
              </a:rPr>
              <a:t>www.data.go.kr</a:t>
            </a:r>
            <a:endParaRPr lang="en-US" altLang="ko-KR" sz="6000" b="0" i="0" u="none" strike="noStrike" dirty="0">
              <a:effectLst/>
              <a:latin typeface="-apple-system"/>
            </a:endParaRPr>
          </a:p>
          <a:p>
            <a:r>
              <a:rPr lang="en-US" altLang="ko-KR" sz="6000" dirty="0">
                <a:latin typeface="-apple-system"/>
              </a:rPr>
              <a:t>&amp; python library ‘</a:t>
            </a:r>
            <a:r>
              <a:rPr lang="en-US" altLang="ko-KR" sz="6000" dirty="0" err="1">
                <a:latin typeface="-apple-system"/>
              </a:rPr>
              <a:t>financedatareader</a:t>
            </a:r>
            <a:r>
              <a:rPr lang="en-US" altLang="ko-KR" sz="6000" dirty="0">
                <a:latin typeface="-apple-system"/>
              </a:rPr>
              <a:t>’</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5471414"/>
            <a:ext cx="17279733" cy="1938992"/>
          </a:xfrm>
          <a:prstGeom prst="rect">
            <a:avLst/>
          </a:prstGeom>
          <a:noFill/>
        </p:spPr>
        <p:txBody>
          <a:bodyPr wrap="square" rtlCol="0">
            <a:spAutoFit/>
          </a:bodyPr>
          <a:lstStyle/>
          <a:p>
            <a:r>
              <a:rPr lang="en-US" altLang="ko-KR" sz="6000" dirty="0"/>
              <a:t>DATA Description: </a:t>
            </a:r>
          </a:p>
          <a:p>
            <a:r>
              <a:rPr lang="en-US" altLang="ko-KR" sz="6000" dirty="0"/>
              <a:t>The first is ‘</a:t>
            </a:r>
            <a:r>
              <a:rPr lang="ko-KR" altLang="en-US" sz="6000" b="1" i="0" dirty="0">
                <a:solidFill>
                  <a:srgbClr val="333333"/>
                </a:solidFill>
                <a:effectLst/>
                <a:latin typeface="Malgun Gothic" panose="020B0503020000020004" pitchFamily="50" charset="-127"/>
                <a:ea typeface="Malgun Gothic" panose="020B0503020000020004" pitchFamily="50" charset="-127"/>
              </a:rPr>
              <a:t>한국전력공사</a:t>
            </a:r>
            <a:r>
              <a:rPr lang="en-US" altLang="ko-KR" sz="6000" b="1" i="0" dirty="0">
                <a:solidFill>
                  <a:srgbClr val="333333"/>
                </a:solidFill>
                <a:effectLst/>
                <a:latin typeface="Malgun Gothic" panose="020B0503020000020004" pitchFamily="50" charset="-127"/>
                <a:ea typeface="Malgun Gothic" panose="020B0503020000020004" pitchFamily="50" charset="-127"/>
              </a:rPr>
              <a:t>_</a:t>
            </a:r>
            <a:r>
              <a:rPr lang="ko-KR" altLang="en-US" sz="6000" b="1" i="0" dirty="0">
                <a:solidFill>
                  <a:srgbClr val="333333"/>
                </a:solidFill>
                <a:effectLst/>
                <a:latin typeface="Malgun Gothic" panose="020B0503020000020004" pitchFamily="50" charset="-127"/>
                <a:ea typeface="Malgun Gothic" panose="020B0503020000020004" pitchFamily="50" charset="-127"/>
              </a:rPr>
              <a:t>지역별 전기차 현황정보</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endParaRPr lang="en-US" altLang="ko-KR" sz="6000" dirty="0"/>
          </a:p>
        </p:txBody>
      </p:sp>
      <p:sp>
        <p:nvSpPr>
          <p:cNvPr id="9" name="TextBox 8">
            <a:extLst>
              <a:ext uri="{FF2B5EF4-FFF2-40B4-BE49-F238E27FC236}">
                <a16:creationId xmlns:a16="http://schemas.microsoft.com/office/drawing/2014/main" id="{2433CD42-CECE-BE7B-72FB-27987CB61B89}"/>
              </a:ext>
            </a:extLst>
          </p:cNvPr>
          <p:cNvSpPr txBox="1"/>
          <p:nvPr/>
        </p:nvSpPr>
        <p:spPr>
          <a:xfrm>
            <a:off x="986144" y="7993433"/>
            <a:ext cx="19816456" cy="861774"/>
          </a:xfrm>
          <a:prstGeom prst="rect">
            <a:avLst/>
          </a:prstGeom>
          <a:noFill/>
        </p:spPr>
        <p:txBody>
          <a:bodyPr wrap="square" rtlCol="0">
            <a:spAutoFit/>
          </a:bodyPr>
          <a:lstStyle/>
          <a:p>
            <a:r>
              <a:rPr lang="en-US" altLang="ko-KR" sz="5000" dirty="0"/>
              <a:t>Link is ‘https://www.data.go.kr/data/15039554/fileData.do’</a:t>
            </a:r>
            <a:endParaRPr lang="ko-KR" altLang="en-US" sz="5000" dirty="0"/>
          </a:p>
        </p:txBody>
      </p:sp>
      <p:sp>
        <p:nvSpPr>
          <p:cNvPr id="2" name="TextBox 1">
            <a:extLst>
              <a:ext uri="{FF2B5EF4-FFF2-40B4-BE49-F238E27FC236}">
                <a16:creationId xmlns:a16="http://schemas.microsoft.com/office/drawing/2014/main" id="{4E1C287B-62E6-892E-F9BC-B8556EC0D026}"/>
              </a:ext>
            </a:extLst>
          </p:cNvPr>
          <p:cNvSpPr txBox="1"/>
          <p:nvPr/>
        </p:nvSpPr>
        <p:spPr>
          <a:xfrm>
            <a:off x="1149605" y="8936963"/>
            <a:ext cx="19489533" cy="861774"/>
          </a:xfrm>
          <a:prstGeom prst="rect">
            <a:avLst/>
          </a:prstGeom>
          <a:noFill/>
        </p:spPr>
        <p:txBody>
          <a:bodyPr wrap="square" rtlCol="0">
            <a:spAutoFit/>
          </a:bodyPr>
          <a:lstStyle/>
          <a:p>
            <a:r>
              <a:rPr lang="en-US" altLang="ko-KR" sz="5000" b="0" i="0" dirty="0">
                <a:solidFill>
                  <a:srgbClr val="404040"/>
                </a:solidFill>
                <a:effectLst/>
                <a:latin typeface="-apple-system"/>
              </a:rPr>
              <a:t>Management department: Digital conversion destination</a:t>
            </a:r>
            <a:endParaRPr lang="ko-KR" altLang="en-US" sz="5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5632311"/>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Question1</a:t>
            </a:r>
          </a:p>
          <a:p>
            <a:pPr algn="l"/>
            <a:endParaRPr lang="en-US" altLang="ko-KR" sz="4000" b="0" i="0" dirty="0">
              <a:solidFill>
                <a:srgbClr val="374151"/>
              </a:solidFill>
              <a:effectLst/>
              <a:latin typeface="Söhne"/>
            </a:endParaRPr>
          </a:p>
          <a:p>
            <a:pPr algn="l"/>
            <a:r>
              <a:rPr lang="en-US" altLang="ko-KR" sz="4000" b="0" i="0" dirty="0">
                <a:solidFill>
                  <a:srgbClr val="374151"/>
                </a:solidFill>
                <a:effectLst/>
                <a:latin typeface="Söhne"/>
              </a:rPr>
              <a:t> - charging stations in South Korea</a:t>
            </a:r>
          </a:p>
          <a:p>
            <a:pPr algn="l"/>
            <a:endParaRPr lang="en-US" altLang="ko-KR" sz="4000" dirty="0">
              <a:solidFill>
                <a:srgbClr val="374151"/>
              </a:solidFill>
              <a:latin typeface="Söhne"/>
            </a:endParaRPr>
          </a:p>
          <a:p>
            <a:pPr algn="l"/>
            <a:r>
              <a:rPr lang="en-US" altLang="ko-KR" sz="4000" dirty="0">
                <a:solidFill>
                  <a:srgbClr val="374151"/>
                </a:solidFill>
                <a:latin typeface="Söhne"/>
              </a:rPr>
              <a:t>Findings</a:t>
            </a:r>
          </a:p>
          <a:p>
            <a:pPr algn="l"/>
            <a:r>
              <a:rPr lang="en-US" altLang="ko-KR" sz="4000" b="0" i="0" dirty="0">
                <a:solidFill>
                  <a:srgbClr val="000000"/>
                </a:solidFill>
                <a:effectLst/>
                <a:latin typeface="noto"/>
              </a:rPr>
              <a:t>=&gt; Looking at the graphs and tables, the number of electric vehicle charging stations in Korea is increasing every year. Like electric vehicles, charging stations in Seoul and the metropolitan area are being installed faster than charging stations in other regions.</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254634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Question2</a:t>
            </a:r>
          </a:p>
          <a:p>
            <a:pPr algn="l"/>
            <a:r>
              <a:rPr lang="en-US" altLang="ko-KR" sz="4000" dirty="0">
                <a:solidFill>
                  <a:srgbClr val="374151"/>
                </a:solidFill>
                <a:latin typeface="Söhne"/>
              </a:rPr>
              <a:t> - </a:t>
            </a:r>
            <a:r>
              <a:rPr lang="en-US" altLang="ko-KR" sz="4000" b="0" i="0" dirty="0">
                <a:solidFill>
                  <a:srgbClr val="374151"/>
                </a:solidFill>
                <a:effectLst/>
                <a:latin typeface="Söhne"/>
              </a:rPr>
              <a:t>Analysis of stock prices of companies related to secondary batteries listed on KOSPI(LG Energy Solution, Samsung SDI, SK Innovation)</a:t>
            </a:r>
          </a:p>
          <a:p>
            <a:pPr algn="l"/>
            <a:r>
              <a:rPr lang="en-US" altLang="ko-KR" sz="4000" b="0" i="0" dirty="0">
                <a:solidFill>
                  <a:srgbClr val="374151"/>
                </a:solidFill>
                <a:effectLst/>
                <a:latin typeface="Söhne"/>
              </a:rPr>
              <a:t>Findings on TABLE</a:t>
            </a:r>
          </a:p>
        </p:txBody>
      </p:sp>
      <p:pic>
        <p:nvPicPr>
          <p:cNvPr id="3" name="그림 2">
            <a:extLst>
              <a:ext uri="{FF2B5EF4-FFF2-40B4-BE49-F238E27FC236}">
                <a16:creationId xmlns:a16="http://schemas.microsoft.com/office/drawing/2014/main" id="{2950B7D7-3EF0-E402-945C-8EC2CFBBBB36}"/>
              </a:ext>
            </a:extLst>
          </p:cNvPr>
          <p:cNvPicPr>
            <a:picLocks noChangeAspect="1"/>
          </p:cNvPicPr>
          <p:nvPr/>
        </p:nvPicPr>
        <p:blipFill>
          <a:blip r:embed="rId4"/>
          <a:stretch>
            <a:fillRect/>
          </a:stretch>
        </p:blipFill>
        <p:spPr>
          <a:xfrm>
            <a:off x="1506938" y="5568132"/>
            <a:ext cx="5392813" cy="4343400"/>
          </a:xfrm>
          <a:prstGeom prst="rect">
            <a:avLst/>
          </a:prstGeom>
        </p:spPr>
      </p:pic>
      <p:sp>
        <p:nvSpPr>
          <p:cNvPr id="6" name="TextBox 5">
            <a:extLst>
              <a:ext uri="{FF2B5EF4-FFF2-40B4-BE49-F238E27FC236}">
                <a16:creationId xmlns:a16="http://schemas.microsoft.com/office/drawing/2014/main" id="{FE0B0BE9-F442-C33F-1A18-30730DBADEF0}"/>
              </a:ext>
            </a:extLst>
          </p:cNvPr>
          <p:cNvSpPr txBox="1"/>
          <p:nvPr/>
        </p:nvSpPr>
        <p:spPr>
          <a:xfrm>
            <a:off x="6962468" y="6876236"/>
            <a:ext cx="990600" cy="646331"/>
          </a:xfrm>
          <a:prstGeom prst="rect">
            <a:avLst/>
          </a:prstGeom>
          <a:noFill/>
        </p:spPr>
        <p:txBody>
          <a:bodyPr wrap="square" rtlCol="0">
            <a:spAutoFit/>
          </a:bodyPr>
          <a:lstStyle/>
          <a:p>
            <a:r>
              <a:rPr lang="en-US" altLang="ko-KR" sz="1800" b="0" i="0" dirty="0">
                <a:solidFill>
                  <a:srgbClr val="374151"/>
                </a:solidFill>
                <a:effectLst/>
                <a:latin typeface="Söhne"/>
              </a:rPr>
              <a:t>Samsung SDI</a:t>
            </a:r>
            <a:endParaRPr lang="ko-KR" altLang="en-US" dirty="0"/>
          </a:p>
        </p:txBody>
      </p:sp>
      <p:pic>
        <p:nvPicPr>
          <p:cNvPr id="9" name="그림 8">
            <a:extLst>
              <a:ext uri="{FF2B5EF4-FFF2-40B4-BE49-F238E27FC236}">
                <a16:creationId xmlns:a16="http://schemas.microsoft.com/office/drawing/2014/main" id="{2B6A2BEF-AB8F-F033-B888-AD0CCB5FBF5F}"/>
              </a:ext>
            </a:extLst>
          </p:cNvPr>
          <p:cNvPicPr>
            <a:picLocks noChangeAspect="1"/>
          </p:cNvPicPr>
          <p:nvPr/>
        </p:nvPicPr>
        <p:blipFill>
          <a:blip r:embed="rId5"/>
          <a:stretch>
            <a:fillRect/>
          </a:stretch>
        </p:blipFill>
        <p:spPr>
          <a:xfrm>
            <a:off x="7880203" y="5558063"/>
            <a:ext cx="4863278" cy="4055722"/>
          </a:xfrm>
          <a:prstGeom prst="rect">
            <a:avLst/>
          </a:prstGeom>
        </p:spPr>
      </p:pic>
      <p:sp>
        <p:nvSpPr>
          <p:cNvPr id="10" name="TextBox 9">
            <a:extLst>
              <a:ext uri="{FF2B5EF4-FFF2-40B4-BE49-F238E27FC236}">
                <a16:creationId xmlns:a16="http://schemas.microsoft.com/office/drawing/2014/main" id="{5C3AC835-FA67-F07A-39FB-9C6A7D4D773F}"/>
              </a:ext>
            </a:extLst>
          </p:cNvPr>
          <p:cNvSpPr txBox="1"/>
          <p:nvPr/>
        </p:nvSpPr>
        <p:spPr>
          <a:xfrm>
            <a:off x="526486" y="6858423"/>
            <a:ext cx="990600" cy="923330"/>
          </a:xfrm>
          <a:prstGeom prst="rect">
            <a:avLst/>
          </a:prstGeom>
          <a:noFill/>
        </p:spPr>
        <p:txBody>
          <a:bodyPr wrap="square" rtlCol="0">
            <a:spAutoFit/>
          </a:bodyPr>
          <a:lstStyle/>
          <a:p>
            <a:r>
              <a:rPr lang="en-US" altLang="ko-KR" sz="1800" b="0" i="0" dirty="0">
                <a:solidFill>
                  <a:srgbClr val="374151"/>
                </a:solidFill>
                <a:effectLst/>
                <a:latin typeface="Söhne"/>
              </a:rPr>
              <a:t>LG Energy Solution</a:t>
            </a:r>
            <a:r>
              <a:rPr lang="en-US" altLang="ko-KR" dirty="0"/>
              <a:t> </a:t>
            </a:r>
            <a:endParaRPr lang="ko-KR" altLang="en-US" dirty="0"/>
          </a:p>
        </p:txBody>
      </p:sp>
      <p:sp>
        <p:nvSpPr>
          <p:cNvPr id="13" name="TextBox 12">
            <a:extLst>
              <a:ext uri="{FF2B5EF4-FFF2-40B4-BE49-F238E27FC236}">
                <a16:creationId xmlns:a16="http://schemas.microsoft.com/office/drawing/2014/main" id="{B00F7DB3-91C4-8143-644A-5CC713FC69D9}"/>
              </a:ext>
            </a:extLst>
          </p:cNvPr>
          <p:cNvSpPr txBox="1"/>
          <p:nvPr/>
        </p:nvSpPr>
        <p:spPr>
          <a:xfrm>
            <a:off x="12580022" y="6858423"/>
            <a:ext cx="990600" cy="923330"/>
          </a:xfrm>
          <a:prstGeom prst="rect">
            <a:avLst/>
          </a:prstGeom>
          <a:noFill/>
        </p:spPr>
        <p:txBody>
          <a:bodyPr wrap="square" rtlCol="0">
            <a:spAutoFit/>
          </a:bodyPr>
          <a:lstStyle/>
          <a:p>
            <a:r>
              <a:rPr lang="en-US" altLang="ko-KR" b="0" i="0" dirty="0">
                <a:solidFill>
                  <a:srgbClr val="374151"/>
                </a:solidFill>
                <a:effectLst/>
                <a:latin typeface="Söhne"/>
              </a:rPr>
              <a:t>SK Innovation</a:t>
            </a:r>
            <a:endParaRPr lang="ko-KR" altLang="en-US" dirty="0"/>
          </a:p>
        </p:txBody>
      </p:sp>
      <p:pic>
        <p:nvPicPr>
          <p:cNvPr id="15" name="그림 14">
            <a:extLst>
              <a:ext uri="{FF2B5EF4-FFF2-40B4-BE49-F238E27FC236}">
                <a16:creationId xmlns:a16="http://schemas.microsoft.com/office/drawing/2014/main" id="{F914A9CB-DB55-F1DB-79BA-E064EC35F7B1}"/>
              </a:ext>
            </a:extLst>
          </p:cNvPr>
          <p:cNvPicPr>
            <a:picLocks noChangeAspect="1"/>
          </p:cNvPicPr>
          <p:nvPr/>
        </p:nvPicPr>
        <p:blipFill>
          <a:blip r:embed="rId6"/>
          <a:stretch>
            <a:fillRect/>
          </a:stretch>
        </p:blipFill>
        <p:spPr>
          <a:xfrm>
            <a:off x="13570622" y="5546141"/>
            <a:ext cx="4513477" cy="4055721"/>
          </a:xfrm>
          <a:prstGeom prst="rect">
            <a:avLst/>
          </a:prstGeom>
        </p:spPr>
      </p:pic>
    </p:spTree>
    <p:extLst>
      <p:ext uri="{BB962C8B-B14F-4D97-AF65-F5344CB8AC3E}">
        <p14:creationId xmlns:p14="http://schemas.microsoft.com/office/powerpoint/2010/main" val="371233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pic>
        <p:nvPicPr>
          <p:cNvPr id="8" name="그림 7">
            <a:extLst>
              <a:ext uri="{FF2B5EF4-FFF2-40B4-BE49-F238E27FC236}">
                <a16:creationId xmlns:a16="http://schemas.microsoft.com/office/drawing/2014/main" id="{B53546CC-AD26-699D-12CF-6DFCFFBD713C}"/>
              </a:ext>
            </a:extLst>
          </p:cNvPr>
          <p:cNvPicPr>
            <a:picLocks noChangeAspect="1"/>
          </p:cNvPicPr>
          <p:nvPr/>
        </p:nvPicPr>
        <p:blipFill>
          <a:blip r:embed="rId4"/>
          <a:stretch>
            <a:fillRect/>
          </a:stretch>
        </p:blipFill>
        <p:spPr>
          <a:xfrm>
            <a:off x="3276600" y="3423783"/>
            <a:ext cx="10439400" cy="6881652"/>
          </a:xfrm>
          <a:prstGeom prst="rect">
            <a:avLst/>
          </a:prstGeom>
        </p:spPr>
      </p:pic>
      <p:sp>
        <p:nvSpPr>
          <p:cNvPr id="9" name="TextBox 8">
            <a:extLst>
              <a:ext uri="{FF2B5EF4-FFF2-40B4-BE49-F238E27FC236}">
                <a16:creationId xmlns:a16="http://schemas.microsoft.com/office/drawing/2014/main" id="{DCE3D3CF-7A70-0D88-A062-E47B049BC6CA}"/>
              </a:ext>
            </a:extLst>
          </p:cNvPr>
          <p:cNvSpPr txBox="1"/>
          <p:nvPr/>
        </p:nvSpPr>
        <p:spPr>
          <a:xfrm>
            <a:off x="228600" y="6057900"/>
            <a:ext cx="5645714" cy="553998"/>
          </a:xfrm>
          <a:prstGeom prst="rect">
            <a:avLst/>
          </a:prstGeom>
          <a:noFill/>
        </p:spPr>
        <p:txBody>
          <a:bodyPr wrap="square" rtlCol="0">
            <a:spAutoFit/>
          </a:bodyPr>
          <a:lstStyle/>
          <a:p>
            <a:r>
              <a:rPr lang="en-US" altLang="ko-KR" sz="3000" b="0" i="0" dirty="0">
                <a:solidFill>
                  <a:srgbClr val="374151"/>
                </a:solidFill>
                <a:effectLst/>
                <a:latin typeface="Söhne"/>
              </a:rPr>
              <a:t>LG Energy Solution</a:t>
            </a:r>
            <a:r>
              <a:rPr lang="en-US" altLang="ko-KR" sz="3000" dirty="0"/>
              <a:t> </a:t>
            </a:r>
            <a:endParaRPr lang="ko-KR" altLang="en-US" sz="3000" dirty="0"/>
          </a:p>
        </p:txBody>
      </p:sp>
    </p:spTree>
    <p:extLst>
      <p:ext uri="{BB962C8B-B14F-4D97-AF65-F5344CB8AC3E}">
        <p14:creationId xmlns:p14="http://schemas.microsoft.com/office/powerpoint/2010/main" val="228227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sp>
        <p:nvSpPr>
          <p:cNvPr id="9" name="TextBox 8">
            <a:extLst>
              <a:ext uri="{FF2B5EF4-FFF2-40B4-BE49-F238E27FC236}">
                <a16:creationId xmlns:a16="http://schemas.microsoft.com/office/drawing/2014/main" id="{DCE3D3CF-7A70-0D88-A062-E47B049BC6CA}"/>
              </a:ext>
            </a:extLst>
          </p:cNvPr>
          <p:cNvSpPr txBox="1"/>
          <p:nvPr/>
        </p:nvSpPr>
        <p:spPr>
          <a:xfrm>
            <a:off x="762000" y="6072667"/>
            <a:ext cx="5645714" cy="584775"/>
          </a:xfrm>
          <a:prstGeom prst="rect">
            <a:avLst/>
          </a:prstGeom>
          <a:noFill/>
        </p:spPr>
        <p:txBody>
          <a:bodyPr wrap="square" rtlCol="0">
            <a:spAutoFit/>
          </a:bodyPr>
          <a:lstStyle/>
          <a:p>
            <a:r>
              <a:rPr lang="en-US" altLang="ko-KR" sz="3200" b="0" i="0" dirty="0">
                <a:solidFill>
                  <a:srgbClr val="374151"/>
                </a:solidFill>
                <a:effectLst/>
                <a:latin typeface="Söhne"/>
              </a:rPr>
              <a:t>Samsung SDI</a:t>
            </a:r>
            <a:endParaRPr lang="ko-KR" altLang="en-US" sz="3000" dirty="0"/>
          </a:p>
        </p:txBody>
      </p:sp>
      <p:pic>
        <p:nvPicPr>
          <p:cNvPr id="3" name="그림 2">
            <a:extLst>
              <a:ext uri="{FF2B5EF4-FFF2-40B4-BE49-F238E27FC236}">
                <a16:creationId xmlns:a16="http://schemas.microsoft.com/office/drawing/2014/main" id="{290896B0-AF21-1F2F-E226-85558FD4C7E8}"/>
              </a:ext>
            </a:extLst>
          </p:cNvPr>
          <p:cNvPicPr>
            <a:picLocks noChangeAspect="1"/>
          </p:cNvPicPr>
          <p:nvPr/>
        </p:nvPicPr>
        <p:blipFill>
          <a:blip r:embed="rId4"/>
          <a:stretch>
            <a:fillRect/>
          </a:stretch>
        </p:blipFill>
        <p:spPr>
          <a:xfrm>
            <a:off x="3733800" y="3419672"/>
            <a:ext cx="9601074" cy="6541908"/>
          </a:xfrm>
          <a:prstGeom prst="rect">
            <a:avLst/>
          </a:prstGeom>
        </p:spPr>
      </p:pic>
    </p:spTree>
    <p:extLst>
      <p:ext uri="{BB962C8B-B14F-4D97-AF65-F5344CB8AC3E}">
        <p14:creationId xmlns:p14="http://schemas.microsoft.com/office/powerpoint/2010/main" val="297271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203173"/>
            <a:ext cx="17279733" cy="1015663"/>
          </a:xfrm>
          <a:prstGeom prst="rect">
            <a:avLst/>
          </a:prstGeom>
          <a:noFill/>
        </p:spPr>
        <p:txBody>
          <a:bodyPr wrap="square" rtlCol="0">
            <a:spAutoFit/>
          </a:bodyPr>
          <a:lstStyle/>
          <a:p>
            <a:pPr algn="l"/>
            <a:r>
              <a:rPr lang="en-US" altLang="ko-KR" sz="2000" b="0" i="0" dirty="0">
                <a:solidFill>
                  <a:srgbClr val="374151"/>
                </a:solidFill>
                <a:effectLst/>
                <a:latin typeface="Söhne"/>
              </a:rPr>
              <a:t>Research Question2</a:t>
            </a:r>
          </a:p>
          <a:p>
            <a:pPr algn="l"/>
            <a:r>
              <a:rPr lang="en-US" altLang="ko-KR" sz="2000" dirty="0">
                <a:solidFill>
                  <a:srgbClr val="374151"/>
                </a:solidFill>
                <a:latin typeface="Söhne"/>
              </a:rPr>
              <a:t> - </a:t>
            </a:r>
            <a:r>
              <a:rPr lang="en-US" altLang="ko-KR" sz="2000" b="0" i="0" dirty="0">
                <a:solidFill>
                  <a:srgbClr val="374151"/>
                </a:solidFill>
                <a:effectLst/>
                <a:latin typeface="Söhne"/>
              </a:rPr>
              <a:t>Analysis of stock prices of companies related to secondary batteries listed on KOSPI</a:t>
            </a:r>
          </a:p>
          <a:p>
            <a:pPr algn="l"/>
            <a:r>
              <a:rPr lang="en-US" altLang="ko-KR" sz="2000" b="0" i="0" dirty="0">
                <a:solidFill>
                  <a:srgbClr val="374151"/>
                </a:solidFill>
                <a:effectLst/>
                <a:latin typeface="Söhne"/>
              </a:rPr>
              <a:t>Findings on GRAPH(Visualizing stock prices based on closing prices)</a:t>
            </a:r>
          </a:p>
        </p:txBody>
      </p:sp>
      <p:sp>
        <p:nvSpPr>
          <p:cNvPr id="9" name="TextBox 8">
            <a:extLst>
              <a:ext uri="{FF2B5EF4-FFF2-40B4-BE49-F238E27FC236}">
                <a16:creationId xmlns:a16="http://schemas.microsoft.com/office/drawing/2014/main" id="{DCE3D3CF-7A70-0D88-A062-E47B049BC6CA}"/>
              </a:ext>
            </a:extLst>
          </p:cNvPr>
          <p:cNvSpPr txBox="1"/>
          <p:nvPr/>
        </p:nvSpPr>
        <p:spPr>
          <a:xfrm>
            <a:off x="1371600" y="6127955"/>
            <a:ext cx="5645714" cy="584775"/>
          </a:xfrm>
          <a:prstGeom prst="rect">
            <a:avLst/>
          </a:prstGeom>
          <a:noFill/>
        </p:spPr>
        <p:txBody>
          <a:bodyPr wrap="square" rtlCol="0">
            <a:spAutoFit/>
          </a:bodyPr>
          <a:lstStyle/>
          <a:p>
            <a:r>
              <a:rPr lang="en-US" altLang="ko-KR" sz="3200" b="0" i="0" dirty="0">
                <a:solidFill>
                  <a:srgbClr val="374151"/>
                </a:solidFill>
                <a:effectLst/>
                <a:latin typeface="Söhne"/>
              </a:rPr>
              <a:t>SK Innovation</a:t>
            </a:r>
            <a:endParaRPr lang="ko-KR" altLang="en-US" sz="3000" dirty="0"/>
          </a:p>
        </p:txBody>
      </p:sp>
      <p:pic>
        <p:nvPicPr>
          <p:cNvPr id="10" name="그림 9">
            <a:extLst>
              <a:ext uri="{FF2B5EF4-FFF2-40B4-BE49-F238E27FC236}">
                <a16:creationId xmlns:a16="http://schemas.microsoft.com/office/drawing/2014/main" id="{2E808CC4-E85C-60C7-256A-2D6025FDFDE3}"/>
              </a:ext>
            </a:extLst>
          </p:cNvPr>
          <p:cNvPicPr>
            <a:picLocks noChangeAspect="1"/>
          </p:cNvPicPr>
          <p:nvPr/>
        </p:nvPicPr>
        <p:blipFill>
          <a:blip r:embed="rId4"/>
          <a:stretch>
            <a:fillRect/>
          </a:stretch>
        </p:blipFill>
        <p:spPr>
          <a:xfrm>
            <a:off x="5334000" y="3543300"/>
            <a:ext cx="10689159" cy="6567681"/>
          </a:xfrm>
          <a:prstGeom prst="rect">
            <a:avLst/>
          </a:prstGeom>
        </p:spPr>
      </p:pic>
    </p:spTree>
    <p:extLst>
      <p:ext uri="{BB962C8B-B14F-4D97-AF65-F5344CB8AC3E}">
        <p14:creationId xmlns:p14="http://schemas.microsoft.com/office/powerpoint/2010/main" val="1528986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838200" y="3390900"/>
            <a:ext cx="17279733" cy="4401205"/>
          </a:xfrm>
          <a:prstGeom prst="rect">
            <a:avLst/>
          </a:prstGeom>
          <a:noFill/>
        </p:spPr>
        <p:txBody>
          <a:bodyPr wrap="square" rtlCol="0">
            <a:spAutoFit/>
          </a:bodyPr>
          <a:lstStyle/>
          <a:p>
            <a:pPr algn="l"/>
            <a:r>
              <a:rPr lang="en-US" altLang="ko-KR" sz="4000" b="0" i="0" dirty="0">
                <a:solidFill>
                  <a:srgbClr val="374151"/>
                </a:solidFill>
                <a:effectLst/>
                <a:latin typeface="Söhne"/>
              </a:rPr>
              <a:t>Findings 2</a:t>
            </a:r>
          </a:p>
          <a:p>
            <a:pPr algn="l"/>
            <a:r>
              <a:rPr lang="en-US" altLang="ko-KR" sz="4000" dirty="0">
                <a:solidFill>
                  <a:srgbClr val="374151"/>
                </a:solidFill>
                <a:latin typeface="Söhne"/>
              </a:rPr>
              <a:t> - </a:t>
            </a:r>
            <a:r>
              <a:rPr lang="en-US" altLang="ko-KR" sz="4000" b="0" i="0" dirty="0">
                <a:solidFill>
                  <a:srgbClr val="374151"/>
                </a:solidFill>
                <a:effectLst/>
                <a:latin typeface="Söhne"/>
              </a:rPr>
              <a:t>Analysis of stock prices of companies related to secondary batteries listed on KOSPI</a:t>
            </a:r>
          </a:p>
          <a:p>
            <a:pPr algn="l"/>
            <a:endParaRPr lang="en-US" altLang="ko-KR" sz="4000" dirty="0">
              <a:solidFill>
                <a:srgbClr val="374151"/>
              </a:solidFill>
              <a:latin typeface="Söhne"/>
            </a:endParaRPr>
          </a:p>
          <a:p>
            <a:pPr algn="l"/>
            <a:r>
              <a:rPr lang="en-US" altLang="ko-KR" sz="4000" b="0" i="0" dirty="0">
                <a:solidFill>
                  <a:srgbClr val="000000"/>
                </a:solidFill>
                <a:effectLst/>
                <a:latin typeface="noto"/>
              </a:rPr>
              <a:t>=&gt; Referring to the table and graph, LG Energy Solution and Samsung SDI showed a rise in stock prices at the present time from May last year. However, SK Innovation's stock price fell.</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711109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 </a:t>
            </a:r>
            <a:r>
              <a:rPr lang="en-US" altLang="ko-KR" sz="4000" b="0" i="0" dirty="0">
                <a:solidFill>
                  <a:srgbClr val="374151"/>
                </a:solidFill>
                <a:effectLst/>
                <a:latin typeface="Söhne"/>
              </a:rPr>
              <a:t>Status of the secondary battery industry </a:t>
            </a:r>
            <a:r>
              <a:rPr lang="en-US" altLang="ko-KR" sz="4000" dirty="0">
                <a:solidFill>
                  <a:srgbClr val="374151"/>
                </a:solidFill>
                <a:latin typeface="Söhne"/>
              </a:rPr>
              <a:t>in South Korea.</a:t>
            </a:r>
          </a:p>
          <a:p>
            <a:r>
              <a:rPr lang="en-US" altLang="ko-KR" sz="4000" b="0" i="0" dirty="0">
                <a:solidFill>
                  <a:srgbClr val="374151"/>
                </a:solidFill>
                <a:effectLst/>
                <a:latin typeface="Söhne"/>
              </a:rPr>
              <a:t>with a focus on revenue  </a:t>
            </a:r>
            <a:r>
              <a:rPr lang="en-US" altLang="ko-KR" sz="2000" b="0" i="0" dirty="0">
                <a:solidFill>
                  <a:srgbClr val="000000"/>
                </a:solidFill>
                <a:effectLst/>
                <a:latin typeface="noto"/>
              </a:rPr>
              <a:t>(Source of Information - </a:t>
            </a:r>
            <a:r>
              <a:rPr lang="en-US" altLang="ko-KR" sz="2000" b="0" i="0" dirty="0">
                <a:solidFill>
                  <a:srgbClr val="000000"/>
                </a:solidFill>
                <a:effectLst/>
                <a:latin typeface="noto"/>
                <a:hlinkClick r:id="rId4"/>
              </a:rPr>
              <a:t>https://dart.fss.or.kr/</a:t>
            </a:r>
            <a:r>
              <a:rPr lang="en-US" altLang="ko-KR" sz="2000" b="0" i="0" dirty="0">
                <a:solidFill>
                  <a:srgbClr val="000000"/>
                </a:solidFill>
                <a:effectLst/>
                <a:latin typeface="noto"/>
              </a:rPr>
              <a:t>)  on TABLE</a:t>
            </a:r>
            <a:endParaRPr lang="en-US" altLang="ko-KR" sz="2000" dirty="0">
              <a:solidFill>
                <a:srgbClr val="374151"/>
              </a:solidFill>
              <a:latin typeface="Söhne"/>
            </a:endParaRPr>
          </a:p>
          <a:p>
            <a:pPr algn="l"/>
            <a:endParaRPr lang="en-US" altLang="ko-KR" sz="4000" b="0" i="0" dirty="0">
              <a:solidFill>
                <a:srgbClr val="374151"/>
              </a:solidFill>
              <a:effectLst/>
              <a:latin typeface="Söhne"/>
            </a:endParaRPr>
          </a:p>
        </p:txBody>
      </p:sp>
      <p:pic>
        <p:nvPicPr>
          <p:cNvPr id="3" name="그림 2">
            <a:extLst>
              <a:ext uri="{FF2B5EF4-FFF2-40B4-BE49-F238E27FC236}">
                <a16:creationId xmlns:a16="http://schemas.microsoft.com/office/drawing/2014/main" id="{11596B2A-7508-EC03-B1F6-2073F0D29FB9}"/>
              </a:ext>
            </a:extLst>
          </p:cNvPr>
          <p:cNvPicPr>
            <a:picLocks noChangeAspect="1"/>
          </p:cNvPicPr>
          <p:nvPr/>
        </p:nvPicPr>
        <p:blipFill>
          <a:blip r:embed="rId5"/>
          <a:stretch>
            <a:fillRect/>
          </a:stretch>
        </p:blipFill>
        <p:spPr>
          <a:xfrm>
            <a:off x="1143000" y="4864886"/>
            <a:ext cx="8001000" cy="3931762"/>
          </a:xfrm>
          <a:prstGeom prst="rect">
            <a:avLst/>
          </a:prstGeom>
        </p:spPr>
      </p:pic>
      <p:pic>
        <p:nvPicPr>
          <p:cNvPr id="9" name="그림 8">
            <a:extLst>
              <a:ext uri="{FF2B5EF4-FFF2-40B4-BE49-F238E27FC236}">
                <a16:creationId xmlns:a16="http://schemas.microsoft.com/office/drawing/2014/main" id="{825DFE39-B83E-9E94-2929-1B561CE6A650}"/>
              </a:ext>
            </a:extLst>
          </p:cNvPr>
          <p:cNvPicPr>
            <a:picLocks noChangeAspect="1"/>
          </p:cNvPicPr>
          <p:nvPr/>
        </p:nvPicPr>
        <p:blipFill>
          <a:blip r:embed="rId6"/>
          <a:stretch>
            <a:fillRect/>
          </a:stretch>
        </p:blipFill>
        <p:spPr>
          <a:xfrm>
            <a:off x="7378652" y="6023963"/>
            <a:ext cx="3886200" cy="2694115"/>
          </a:xfrm>
          <a:prstGeom prst="rect">
            <a:avLst/>
          </a:prstGeom>
        </p:spPr>
      </p:pic>
      <p:sp>
        <p:nvSpPr>
          <p:cNvPr id="14" name="TextBox 13">
            <a:extLst>
              <a:ext uri="{FF2B5EF4-FFF2-40B4-BE49-F238E27FC236}">
                <a16:creationId xmlns:a16="http://schemas.microsoft.com/office/drawing/2014/main" id="{31EB035F-E426-4D2B-D2D5-90E16B0C67FB}"/>
              </a:ext>
            </a:extLst>
          </p:cNvPr>
          <p:cNvSpPr txBox="1"/>
          <p:nvPr/>
        </p:nvSpPr>
        <p:spPr>
          <a:xfrm>
            <a:off x="6114978" y="6969266"/>
            <a:ext cx="990600" cy="646331"/>
          </a:xfrm>
          <a:prstGeom prst="rect">
            <a:avLst/>
          </a:prstGeom>
          <a:noFill/>
        </p:spPr>
        <p:txBody>
          <a:bodyPr wrap="square" rtlCol="0">
            <a:spAutoFit/>
          </a:bodyPr>
          <a:lstStyle/>
          <a:p>
            <a:r>
              <a:rPr lang="en-US" altLang="ko-KR" sz="1800" b="0" i="0" dirty="0">
                <a:solidFill>
                  <a:srgbClr val="374151"/>
                </a:solidFill>
                <a:effectLst/>
                <a:latin typeface="Söhne"/>
              </a:rPr>
              <a:t>Samsung SDI</a:t>
            </a:r>
            <a:endParaRPr lang="ko-KR" altLang="en-US" dirty="0"/>
          </a:p>
        </p:txBody>
      </p:sp>
      <p:sp>
        <p:nvSpPr>
          <p:cNvPr id="15" name="TextBox 14">
            <a:extLst>
              <a:ext uri="{FF2B5EF4-FFF2-40B4-BE49-F238E27FC236}">
                <a16:creationId xmlns:a16="http://schemas.microsoft.com/office/drawing/2014/main" id="{014782BA-5509-1C21-ABA4-6945CFFD82B1}"/>
              </a:ext>
            </a:extLst>
          </p:cNvPr>
          <p:cNvSpPr txBox="1"/>
          <p:nvPr/>
        </p:nvSpPr>
        <p:spPr>
          <a:xfrm>
            <a:off x="526486" y="6858423"/>
            <a:ext cx="990600" cy="923330"/>
          </a:xfrm>
          <a:prstGeom prst="rect">
            <a:avLst/>
          </a:prstGeom>
          <a:noFill/>
        </p:spPr>
        <p:txBody>
          <a:bodyPr wrap="square" rtlCol="0">
            <a:spAutoFit/>
          </a:bodyPr>
          <a:lstStyle/>
          <a:p>
            <a:r>
              <a:rPr lang="en-US" altLang="ko-KR" sz="1800" b="0" i="0" dirty="0">
                <a:solidFill>
                  <a:srgbClr val="374151"/>
                </a:solidFill>
                <a:effectLst/>
                <a:latin typeface="Söhne"/>
              </a:rPr>
              <a:t>LG Energy Solution</a:t>
            </a:r>
            <a:r>
              <a:rPr lang="en-US" altLang="ko-KR" dirty="0"/>
              <a:t> </a:t>
            </a:r>
            <a:endParaRPr lang="ko-KR" altLang="en-US" dirty="0"/>
          </a:p>
        </p:txBody>
      </p:sp>
      <p:sp>
        <p:nvSpPr>
          <p:cNvPr id="16" name="TextBox 15">
            <a:extLst>
              <a:ext uri="{FF2B5EF4-FFF2-40B4-BE49-F238E27FC236}">
                <a16:creationId xmlns:a16="http://schemas.microsoft.com/office/drawing/2014/main" id="{EAE1D61D-2D7B-11A4-EFC6-C8F4D7E01490}"/>
              </a:ext>
            </a:extLst>
          </p:cNvPr>
          <p:cNvSpPr txBox="1"/>
          <p:nvPr/>
        </p:nvSpPr>
        <p:spPr>
          <a:xfrm>
            <a:off x="11811000" y="6830767"/>
            <a:ext cx="990600" cy="923330"/>
          </a:xfrm>
          <a:prstGeom prst="rect">
            <a:avLst/>
          </a:prstGeom>
          <a:noFill/>
        </p:spPr>
        <p:txBody>
          <a:bodyPr wrap="square" rtlCol="0">
            <a:spAutoFit/>
          </a:bodyPr>
          <a:lstStyle/>
          <a:p>
            <a:r>
              <a:rPr lang="en-US" altLang="ko-KR" b="0" i="0" dirty="0">
                <a:solidFill>
                  <a:srgbClr val="374151"/>
                </a:solidFill>
                <a:effectLst/>
                <a:latin typeface="Söhne"/>
              </a:rPr>
              <a:t>SK Innovation</a:t>
            </a:r>
            <a:endParaRPr lang="ko-KR" altLang="en-US" dirty="0"/>
          </a:p>
        </p:txBody>
      </p:sp>
      <p:pic>
        <p:nvPicPr>
          <p:cNvPr id="18" name="그림 17">
            <a:extLst>
              <a:ext uri="{FF2B5EF4-FFF2-40B4-BE49-F238E27FC236}">
                <a16:creationId xmlns:a16="http://schemas.microsoft.com/office/drawing/2014/main" id="{7C08A7D8-CAC4-6FA4-A29F-F87247DB1A4E}"/>
              </a:ext>
            </a:extLst>
          </p:cNvPr>
          <p:cNvPicPr>
            <a:picLocks noChangeAspect="1"/>
          </p:cNvPicPr>
          <p:nvPr/>
        </p:nvPicPr>
        <p:blipFill>
          <a:blip r:embed="rId7"/>
          <a:stretch>
            <a:fillRect/>
          </a:stretch>
        </p:blipFill>
        <p:spPr>
          <a:xfrm>
            <a:off x="13727144" y="6224961"/>
            <a:ext cx="3471555" cy="2292117"/>
          </a:xfrm>
          <a:prstGeom prst="rect">
            <a:avLst/>
          </a:prstGeom>
        </p:spPr>
      </p:pic>
    </p:spTree>
    <p:extLst>
      <p:ext uri="{BB962C8B-B14F-4D97-AF65-F5344CB8AC3E}">
        <p14:creationId xmlns:p14="http://schemas.microsoft.com/office/powerpoint/2010/main" val="3269011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2554545"/>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 </a:t>
            </a:r>
            <a:r>
              <a:rPr lang="en-US" altLang="ko-KR" sz="4000" b="0" i="0" dirty="0">
                <a:solidFill>
                  <a:srgbClr val="374151"/>
                </a:solidFill>
                <a:effectLst/>
                <a:latin typeface="Söhne"/>
              </a:rPr>
              <a:t>Status of the secondary battery industry </a:t>
            </a:r>
            <a:r>
              <a:rPr lang="en-US" altLang="ko-KR" sz="4000" dirty="0">
                <a:solidFill>
                  <a:srgbClr val="374151"/>
                </a:solidFill>
                <a:latin typeface="Söhne"/>
              </a:rPr>
              <a:t>in South Korea.</a:t>
            </a:r>
          </a:p>
          <a:p>
            <a:r>
              <a:rPr lang="en-US" altLang="ko-KR" sz="4000" b="0" i="0" dirty="0">
                <a:solidFill>
                  <a:srgbClr val="374151"/>
                </a:solidFill>
                <a:effectLst/>
                <a:latin typeface="Söhne"/>
              </a:rPr>
              <a:t>with a focus on revenue  </a:t>
            </a:r>
            <a:r>
              <a:rPr lang="en-US" altLang="ko-KR" sz="2000" b="0" i="0" dirty="0">
                <a:solidFill>
                  <a:srgbClr val="000000"/>
                </a:solidFill>
                <a:effectLst/>
                <a:latin typeface="noto"/>
              </a:rPr>
              <a:t>(Source of Information - </a:t>
            </a:r>
            <a:r>
              <a:rPr lang="en-US" altLang="ko-KR" sz="2000" b="0" i="0" dirty="0">
                <a:solidFill>
                  <a:srgbClr val="000000"/>
                </a:solidFill>
                <a:effectLst/>
                <a:latin typeface="noto"/>
                <a:hlinkClick r:id="rId4"/>
              </a:rPr>
              <a:t>https://dart.fss.or.kr/</a:t>
            </a:r>
            <a:r>
              <a:rPr lang="en-US" altLang="ko-KR" sz="2000" b="0" i="0" dirty="0">
                <a:solidFill>
                  <a:srgbClr val="000000"/>
                </a:solidFill>
                <a:effectLst/>
                <a:latin typeface="noto"/>
              </a:rPr>
              <a:t>)  ON graph</a:t>
            </a:r>
            <a:endParaRPr lang="en-US" altLang="ko-KR" sz="2000" dirty="0">
              <a:solidFill>
                <a:srgbClr val="374151"/>
              </a:solidFill>
              <a:latin typeface="Söhne"/>
            </a:endParaRPr>
          </a:p>
          <a:p>
            <a:pPr algn="l"/>
            <a:endParaRPr lang="en-US" altLang="ko-KR" sz="4000" b="0" i="0" dirty="0">
              <a:solidFill>
                <a:srgbClr val="374151"/>
              </a:solidFill>
              <a:effectLst/>
              <a:latin typeface="Söhne"/>
            </a:endParaRPr>
          </a:p>
        </p:txBody>
      </p:sp>
      <p:pic>
        <p:nvPicPr>
          <p:cNvPr id="14" name="그림 13">
            <a:extLst>
              <a:ext uri="{FF2B5EF4-FFF2-40B4-BE49-F238E27FC236}">
                <a16:creationId xmlns:a16="http://schemas.microsoft.com/office/drawing/2014/main" id="{731062A5-FFDC-34B9-8333-799D6F8C277B}"/>
              </a:ext>
            </a:extLst>
          </p:cNvPr>
          <p:cNvPicPr>
            <a:picLocks noChangeAspect="1"/>
          </p:cNvPicPr>
          <p:nvPr/>
        </p:nvPicPr>
        <p:blipFill>
          <a:blip r:embed="rId5"/>
          <a:stretch>
            <a:fillRect/>
          </a:stretch>
        </p:blipFill>
        <p:spPr>
          <a:xfrm>
            <a:off x="6317227" y="5107266"/>
            <a:ext cx="6435516" cy="4520415"/>
          </a:xfrm>
          <a:prstGeom prst="rect">
            <a:avLst/>
          </a:prstGeom>
        </p:spPr>
      </p:pic>
      <p:pic>
        <p:nvPicPr>
          <p:cNvPr id="18" name="그림 17">
            <a:extLst>
              <a:ext uri="{FF2B5EF4-FFF2-40B4-BE49-F238E27FC236}">
                <a16:creationId xmlns:a16="http://schemas.microsoft.com/office/drawing/2014/main" id="{31EA4E2D-D701-1969-7E24-67D1CEDCF1FA}"/>
              </a:ext>
            </a:extLst>
          </p:cNvPr>
          <p:cNvPicPr>
            <a:picLocks noChangeAspect="1"/>
          </p:cNvPicPr>
          <p:nvPr/>
        </p:nvPicPr>
        <p:blipFill>
          <a:blip r:embed="rId6"/>
          <a:stretch>
            <a:fillRect/>
          </a:stretch>
        </p:blipFill>
        <p:spPr>
          <a:xfrm>
            <a:off x="12311885" y="5286000"/>
            <a:ext cx="5976115" cy="3992891"/>
          </a:xfrm>
          <a:prstGeom prst="rect">
            <a:avLst/>
          </a:prstGeom>
        </p:spPr>
      </p:pic>
      <p:pic>
        <p:nvPicPr>
          <p:cNvPr id="20" name="그림 19">
            <a:extLst>
              <a:ext uri="{FF2B5EF4-FFF2-40B4-BE49-F238E27FC236}">
                <a16:creationId xmlns:a16="http://schemas.microsoft.com/office/drawing/2014/main" id="{DC91E801-734C-24EB-FE91-C161EA6BFE6D}"/>
              </a:ext>
            </a:extLst>
          </p:cNvPr>
          <p:cNvPicPr>
            <a:picLocks noChangeAspect="1"/>
          </p:cNvPicPr>
          <p:nvPr/>
        </p:nvPicPr>
        <p:blipFill>
          <a:blip r:embed="rId7"/>
          <a:stretch>
            <a:fillRect/>
          </a:stretch>
        </p:blipFill>
        <p:spPr>
          <a:xfrm>
            <a:off x="469417" y="5081456"/>
            <a:ext cx="6172200" cy="4386773"/>
          </a:xfrm>
          <a:prstGeom prst="rect">
            <a:avLst/>
          </a:prstGeom>
        </p:spPr>
      </p:pic>
    </p:spTree>
    <p:extLst>
      <p:ext uri="{BB962C8B-B14F-4D97-AF65-F5344CB8AC3E}">
        <p14:creationId xmlns:p14="http://schemas.microsoft.com/office/powerpoint/2010/main" val="33416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2618306"/>
            <a:ext cx="17279733" cy="5016758"/>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Question3</a:t>
            </a:r>
          </a:p>
          <a:p>
            <a:r>
              <a:rPr lang="en-US" altLang="ko-KR" sz="4000" dirty="0">
                <a:solidFill>
                  <a:srgbClr val="374151"/>
                </a:solidFill>
                <a:latin typeface="Söhne"/>
              </a:rPr>
              <a:t> </a:t>
            </a:r>
          </a:p>
          <a:p>
            <a:pPr marL="571500" indent="-571500">
              <a:buFontTx/>
              <a:buChar char="-"/>
            </a:pPr>
            <a:r>
              <a:rPr lang="en-US" altLang="ko-KR" sz="4000" dirty="0">
                <a:solidFill>
                  <a:srgbClr val="374151"/>
                </a:solidFill>
                <a:latin typeface="Söhne"/>
              </a:rPr>
              <a:t>Findings</a:t>
            </a:r>
          </a:p>
          <a:p>
            <a:pPr marL="571500" indent="-571500">
              <a:buFontTx/>
              <a:buChar char="-"/>
            </a:pPr>
            <a:endParaRPr lang="en-US" altLang="ko-KR" sz="4000" b="0" i="0" dirty="0">
              <a:solidFill>
                <a:srgbClr val="374151"/>
              </a:solidFill>
              <a:effectLst/>
              <a:latin typeface="Söhne"/>
            </a:endParaRPr>
          </a:p>
          <a:p>
            <a:r>
              <a:rPr lang="en-US" altLang="ko-KR" sz="4000" b="0" i="0" dirty="0">
                <a:solidFill>
                  <a:srgbClr val="374151"/>
                </a:solidFill>
                <a:effectLst/>
                <a:latin typeface="Söhne"/>
              </a:rPr>
              <a:t>=&gt;  </a:t>
            </a:r>
            <a:r>
              <a:rPr lang="en-US" altLang="ko-KR" sz="4000" b="0" i="0" dirty="0">
                <a:solidFill>
                  <a:srgbClr val="000000"/>
                </a:solidFill>
                <a:effectLst/>
                <a:latin typeface="noto"/>
              </a:rPr>
              <a:t>As shown Table and graph, LG Energy solutions and </a:t>
            </a:r>
            <a:r>
              <a:rPr lang="en-US" altLang="ko-KR" sz="4000" b="0" i="0" dirty="0" err="1">
                <a:solidFill>
                  <a:srgbClr val="000000"/>
                </a:solidFill>
                <a:effectLst/>
                <a:latin typeface="noto"/>
              </a:rPr>
              <a:t>SamsungSDI</a:t>
            </a:r>
            <a:r>
              <a:rPr lang="en-US" altLang="ko-KR" sz="4000" b="0" i="0" dirty="0">
                <a:solidFill>
                  <a:srgbClr val="000000"/>
                </a:solidFill>
                <a:effectLst/>
                <a:latin typeface="noto"/>
              </a:rPr>
              <a:t> may be seen that the sales amount of sales in 2022.However, SK Innovation has decreased sales in the fourth quarter of 2022.Looking at the chart, it can be seen that sales and stock prices are related to sales and stock prices.</a:t>
            </a:r>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4265417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Findings </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009900"/>
            <a:ext cx="17279733" cy="3785652"/>
          </a:xfrm>
          <a:prstGeom prst="rect">
            <a:avLst/>
          </a:prstGeom>
          <a:noFill/>
        </p:spPr>
        <p:txBody>
          <a:bodyPr wrap="square" rtlCol="0">
            <a:spAutoFit/>
          </a:bodyPr>
          <a:lstStyle/>
          <a:p>
            <a:pPr algn="l"/>
            <a:r>
              <a:rPr lang="en-US" altLang="ko-KR" sz="4000" b="0" i="0" dirty="0">
                <a:solidFill>
                  <a:srgbClr val="374151"/>
                </a:solidFill>
                <a:effectLst/>
                <a:latin typeface="Söhne"/>
              </a:rPr>
              <a:t>Research Question4</a:t>
            </a:r>
          </a:p>
          <a:p>
            <a:pPr algn="l"/>
            <a:endParaRPr lang="en-US" altLang="ko-KR" sz="4000" dirty="0">
              <a:solidFill>
                <a:srgbClr val="374151"/>
              </a:solidFill>
              <a:latin typeface="Söhne"/>
            </a:endParaRPr>
          </a:p>
          <a:p>
            <a:r>
              <a:rPr lang="en-US" altLang="ko-KR" sz="4000" b="0" i="0" dirty="0">
                <a:solidFill>
                  <a:srgbClr val="374151"/>
                </a:solidFill>
                <a:effectLst/>
                <a:latin typeface="Söhne"/>
              </a:rPr>
              <a:t> - Future stock price prediction based on industry status and stock prices</a:t>
            </a:r>
          </a:p>
          <a:p>
            <a:endParaRPr lang="en-US" altLang="ko-KR" sz="4000" dirty="0">
              <a:solidFill>
                <a:srgbClr val="374151"/>
              </a:solidFill>
              <a:latin typeface="Söhne"/>
            </a:endParaRPr>
          </a:p>
          <a:p>
            <a:r>
              <a:rPr lang="ko-KR" altLang="en-US" sz="4000" b="0" i="0" dirty="0">
                <a:solidFill>
                  <a:srgbClr val="000000"/>
                </a:solidFill>
                <a:effectLst/>
                <a:latin typeface="noto"/>
              </a:rPr>
              <a:t>업계 현황 및 주가를 기반으로 한 향후 주가 예측</a:t>
            </a:r>
            <a:endParaRPr lang="en-US" altLang="ko-KR" sz="4000" b="0" i="0" dirty="0">
              <a:solidFill>
                <a:srgbClr val="374151"/>
              </a:solidFill>
              <a:effectLst/>
              <a:latin typeface="Söhne"/>
            </a:endParaRPr>
          </a:p>
          <a:p>
            <a:pPr algn="l"/>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760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6" name="TextBox 5">
            <a:extLst>
              <a:ext uri="{FF2B5EF4-FFF2-40B4-BE49-F238E27FC236}">
                <a16:creationId xmlns:a16="http://schemas.microsoft.com/office/drawing/2014/main" id="{71899F0D-61F6-0B46-432A-EE04B533C622}"/>
              </a:ext>
            </a:extLst>
          </p:cNvPr>
          <p:cNvSpPr txBox="1"/>
          <p:nvPr/>
        </p:nvSpPr>
        <p:spPr>
          <a:xfrm>
            <a:off x="1008267" y="2949395"/>
            <a:ext cx="12877800" cy="1938992"/>
          </a:xfrm>
          <a:prstGeom prst="rect">
            <a:avLst/>
          </a:prstGeom>
          <a:noFill/>
        </p:spPr>
        <p:txBody>
          <a:bodyPr wrap="square" rtlCol="0">
            <a:spAutoFit/>
          </a:bodyPr>
          <a:lstStyle/>
          <a:p>
            <a:r>
              <a:rPr lang="en-US" altLang="ko-KR" sz="6000" dirty="0"/>
              <a:t>Open data portal : </a:t>
            </a:r>
            <a:r>
              <a:rPr lang="en-US" altLang="ko-KR" sz="6000" b="0" i="0" u="none" strike="noStrike" dirty="0">
                <a:effectLst/>
                <a:latin typeface="-apple-system"/>
                <a:hlinkClick r:id="rId3"/>
              </a:rPr>
              <a:t>www.data.go.kr</a:t>
            </a:r>
            <a:endParaRPr lang="en-US" altLang="ko-KR" sz="6000" b="0" i="0" u="none" strike="noStrike" dirty="0">
              <a:effectLst/>
              <a:latin typeface="-apple-system"/>
            </a:endParaRPr>
          </a:p>
          <a:p>
            <a:r>
              <a:rPr lang="en-US" altLang="ko-KR" sz="6000" dirty="0">
                <a:latin typeface="-apple-system"/>
              </a:rPr>
              <a:t>&amp; python library ‘</a:t>
            </a:r>
            <a:r>
              <a:rPr lang="en-US" altLang="ko-KR" sz="6000" dirty="0" err="1">
                <a:latin typeface="-apple-system"/>
              </a:rPr>
              <a:t>financedatareader</a:t>
            </a:r>
            <a:r>
              <a:rPr lang="en-US" altLang="ko-KR" sz="6000" dirty="0">
                <a:latin typeface="-apple-system"/>
              </a:rPr>
              <a:t>’</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10725" y="5143500"/>
            <a:ext cx="17279733" cy="2862322"/>
          </a:xfrm>
          <a:prstGeom prst="rect">
            <a:avLst/>
          </a:prstGeom>
          <a:noFill/>
        </p:spPr>
        <p:txBody>
          <a:bodyPr wrap="square" rtlCol="0">
            <a:spAutoFit/>
          </a:bodyPr>
          <a:lstStyle/>
          <a:p>
            <a:r>
              <a:rPr lang="en-US" altLang="ko-KR" sz="6000" dirty="0"/>
              <a:t>DATA Description: </a:t>
            </a:r>
          </a:p>
          <a:p>
            <a:r>
              <a:rPr lang="en-US" altLang="ko-KR" sz="6000" dirty="0"/>
              <a:t>The second is ‘</a:t>
            </a:r>
            <a:r>
              <a:rPr lang="ko-KR" altLang="en-US" sz="6000" b="1" i="0" dirty="0">
                <a:solidFill>
                  <a:srgbClr val="333333"/>
                </a:solidFill>
                <a:effectLst/>
                <a:latin typeface="Malgun Gothic" panose="020B0503020000020004" pitchFamily="50" charset="-127"/>
                <a:ea typeface="Malgun Gothic" panose="020B0503020000020004" pitchFamily="50" charset="-127"/>
              </a:rPr>
              <a:t>한국전력공사</a:t>
            </a:r>
            <a:r>
              <a:rPr lang="en-US" altLang="ko-KR" sz="6000" b="1" i="0" dirty="0">
                <a:solidFill>
                  <a:srgbClr val="333333"/>
                </a:solidFill>
                <a:effectLst/>
                <a:latin typeface="Malgun Gothic" panose="020B0503020000020004" pitchFamily="50" charset="-127"/>
                <a:ea typeface="Malgun Gothic" panose="020B0503020000020004" pitchFamily="50" charset="-127"/>
              </a:rPr>
              <a:t>_</a:t>
            </a:r>
            <a:r>
              <a:rPr lang="ko-KR" altLang="en-US" sz="6000" b="1" i="0" dirty="0">
                <a:solidFill>
                  <a:srgbClr val="333333"/>
                </a:solidFill>
                <a:effectLst/>
                <a:latin typeface="Malgun Gothic" panose="020B0503020000020004" pitchFamily="50" charset="-127"/>
                <a:ea typeface="Malgun Gothic" panose="020B0503020000020004" pitchFamily="50" charset="-127"/>
              </a:rPr>
              <a:t>지역별 전기차 충전소 현황정보</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endParaRPr lang="en-US" altLang="ko-KR" sz="6000" dirty="0"/>
          </a:p>
        </p:txBody>
      </p:sp>
      <p:sp>
        <p:nvSpPr>
          <p:cNvPr id="9" name="TextBox 8">
            <a:extLst>
              <a:ext uri="{FF2B5EF4-FFF2-40B4-BE49-F238E27FC236}">
                <a16:creationId xmlns:a16="http://schemas.microsoft.com/office/drawing/2014/main" id="{2433CD42-CECE-BE7B-72FB-27987CB61B89}"/>
              </a:ext>
            </a:extLst>
          </p:cNvPr>
          <p:cNvSpPr txBox="1"/>
          <p:nvPr/>
        </p:nvSpPr>
        <p:spPr>
          <a:xfrm>
            <a:off x="986144" y="7993433"/>
            <a:ext cx="19816456" cy="861774"/>
          </a:xfrm>
          <a:prstGeom prst="rect">
            <a:avLst/>
          </a:prstGeom>
          <a:noFill/>
        </p:spPr>
        <p:txBody>
          <a:bodyPr wrap="square" rtlCol="0">
            <a:spAutoFit/>
          </a:bodyPr>
          <a:lstStyle/>
          <a:p>
            <a:r>
              <a:rPr lang="en-US" altLang="ko-KR" sz="5000" dirty="0"/>
              <a:t>Link is ‘https://www.data.go.kr/data/15039765/fileData.do’</a:t>
            </a:r>
            <a:endParaRPr lang="ko-KR" altLang="en-US" sz="5000" dirty="0"/>
          </a:p>
        </p:txBody>
      </p:sp>
      <p:sp>
        <p:nvSpPr>
          <p:cNvPr id="3" name="TextBox 2">
            <a:extLst>
              <a:ext uri="{FF2B5EF4-FFF2-40B4-BE49-F238E27FC236}">
                <a16:creationId xmlns:a16="http://schemas.microsoft.com/office/drawing/2014/main" id="{9FA14072-1561-2A75-D59B-1AF81D0E882D}"/>
              </a:ext>
            </a:extLst>
          </p:cNvPr>
          <p:cNvSpPr txBox="1"/>
          <p:nvPr/>
        </p:nvSpPr>
        <p:spPr>
          <a:xfrm>
            <a:off x="1149605" y="8936963"/>
            <a:ext cx="19489533" cy="923330"/>
          </a:xfrm>
          <a:prstGeom prst="rect">
            <a:avLst/>
          </a:prstGeom>
          <a:noFill/>
        </p:spPr>
        <p:txBody>
          <a:bodyPr wrap="square" rtlCol="0">
            <a:spAutoFit/>
          </a:bodyPr>
          <a:lstStyle/>
          <a:p>
            <a:r>
              <a:rPr lang="en-US" altLang="ko-KR" sz="5000" b="0" i="0" dirty="0">
                <a:solidFill>
                  <a:srgbClr val="404040"/>
                </a:solidFill>
                <a:effectLst/>
                <a:latin typeface="-apple-system"/>
              </a:rPr>
              <a:t>Management department: </a:t>
            </a:r>
            <a:r>
              <a:rPr lang="en-US" altLang="ko-KR" sz="5400" b="0" i="0" dirty="0">
                <a:solidFill>
                  <a:srgbClr val="374151"/>
                </a:solidFill>
                <a:effectLst/>
                <a:latin typeface="Söhne"/>
              </a:rPr>
              <a:t>ICT Operations Department</a:t>
            </a:r>
            <a:endParaRPr lang="ko-KR" altLang="en-US" sz="5000" dirty="0"/>
          </a:p>
        </p:txBody>
      </p:sp>
    </p:spTree>
    <p:extLst>
      <p:ext uri="{BB962C8B-B14F-4D97-AF65-F5344CB8AC3E}">
        <p14:creationId xmlns:p14="http://schemas.microsoft.com/office/powerpoint/2010/main" val="3445407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37764" y="3407562"/>
            <a:ext cx="17279733" cy="5016758"/>
          </a:xfrm>
          <a:prstGeom prst="rect">
            <a:avLst/>
          </a:prstGeom>
          <a:noFill/>
        </p:spPr>
        <p:txBody>
          <a:bodyPr wrap="square" rtlCol="0">
            <a:spAutoFit/>
          </a:bodyPr>
          <a:lstStyle/>
          <a:p>
            <a:pPr algn="l"/>
            <a:r>
              <a:rPr lang="ko-KR" altLang="en-US" sz="4000" b="0" i="0" dirty="0">
                <a:solidFill>
                  <a:srgbClr val="374151"/>
                </a:solidFill>
                <a:effectLst/>
                <a:latin typeface="Söhne"/>
              </a:rPr>
              <a:t>기대와 발견을 기반으로</a:t>
            </a:r>
            <a:r>
              <a:rPr lang="en-US" altLang="ko-KR" sz="4000" b="0" i="0" dirty="0">
                <a:solidFill>
                  <a:srgbClr val="374151"/>
                </a:solidFill>
                <a:effectLst/>
                <a:latin typeface="Söhne"/>
              </a:rPr>
              <a:t>, </a:t>
            </a:r>
            <a:r>
              <a:rPr lang="ko-KR" altLang="en-US" sz="4000" b="0" i="0" dirty="0">
                <a:solidFill>
                  <a:srgbClr val="374151"/>
                </a:solidFill>
                <a:effectLst/>
                <a:latin typeface="Söhne"/>
              </a:rPr>
              <a:t>그들 사이에 차이가 존재하는 이유에 대해 가능하다면 논의할 수 있습니다</a:t>
            </a:r>
            <a:r>
              <a:rPr lang="en-US" altLang="ko-KR" sz="4000" b="0" i="0" dirty="0">
                <a:solidFill>
                  <a:srgbClr val="374151"/>
                </a:solidFill>
                <a:effectLst/>
                <a:latin typeface="Söhne"/>
              </a:rPr>
              <a:t>.</a:t>
            </a:r>
          </a:p>
          <a:p>
            <a:pPr algn="l"/>
            <a:r>
              <a:rPr lang="en-US" altLang="ko-KR" sz="4000" b="0" i="0" dirty="0">
                <a:solidFill>
                  <a:srgbClr val="374151"/>
                </a:solidFill>
                <a:effectLst/>
                <a:latin typeface="Söhne"/>
              </a:rPr>
              <a:t> = </a:t>
            </a:r>
            <a:r>
              <a:rPr lang="ko-KR" altLang="en-US" sz="4000" b="0" i="0" dirty="0">
                <a:solidFill>
                  <a:srgbClr val="374151"/>
                </a:solidFill>
                <a:effectLst/>
                <a:latin typeface="Söhne"/>
              </a:rPr>
              <a:t>기대와 결과의 차이를 바탕으로 서술</a:t>
            </a:r>
          </a:p>
          <a:p>
            <a:pPr algn="l"/>
            <a:r>
              <a:rPr lang="ko-KR" altLang="en-US" sz="4000" b="0" i="0" dirty="0">
                <a:solidFill>
                  <a:srgbClr val="374151"/>
                </a:solidFill>
                <a:effectLst/>
                <a:latin typeface="Söhne"/>
              </a:rPr>
              <a:t>제 발견을 바탕으로</a:t>
            </a:r>
            <a:r>
              <a:rPr lang="en-US" altLang="ko-KR" sz="4000" b="0" i="0" dirty="0">
                <a:solidFill>
                  <a:srgbClr val="374151"/>
                </a:solidFill>
                <a:effectLst/>
                <a:latin typeface="Söhne"/>
              </a:rPr>
              <a:t>, </a:t>
            </a:r>
            <a:r>
              <a:rPr lang="ko-KR" altLang="en-US" sz="4000" b="0" i="0" dirty="0">
                <a:solidFill>
                  <a:srgbClr val="374151"/>
                </a:solidFill>
                <a:effectLst/>
                <a:latin typeface="Söhne"/>
              </a:rPr>
              <a:t>더 많은 가능한 연구 질문에 대해 논의해 보겠습니다</a:t>
            </a:r>
            <a:r>
              <a:rPr lang="en-US" altLang="ko-KR" sz="4000" b="0" i="0" dirty="0">
                <a:solidFill>
                  <a:srgbClr val="374151"/>
                </a:solidFill>
                <a:effectLst/>
                <a:latin typeface="Söhne"/>
              </a:rPr>
              <a:t>. = </a:t>
            </a:r>
            <a:r>
              <a:rPr lang="ko-KR" altLang="en-US" sz="4000" b="0" i="0" dirty="0">
                <a:solidFill>
                  <a:srgbClr val="374151"/>
                </a:solidFill>
                <a:effectLst/>
                <a:latin typeface="Söhne"/>
              </a:rPr>
              <a:t>다른 결과 발견이나 질문</a:t>
            </a:r>
          </a:p>
          <a:p>
            <a:pPr algn="l"/>
            <a:r>
              <a:rPr lang="ko-KR" altLang="en-US" sz="4000" b="0" i="0" dirty="0">
                <a:solidFill>
                  <a:srgbClr val="374151"/>
                </a:solidFill>
                <a:effectLst/>
                <a:latin typeface="Söhne"/>
              </a:rPr>
              <a:t>제 발견의 의미나 중요성에 대해 설명하거나 논의할 수 있습니다</a:t>
            </a:r>
            <a:r>
              <a:rPr lang="en-US" altLang="ko-KR" sz="4000" b="0" i="0" dirty="0">
                <a:solidFill>
                  <a:srgbClr val="374151"/>
                </a:solidFill>
                <a:effectLst/>
                <a:latin typeface="Söhne"/>
              </a:rPr>
              <a:t>.</a:t>
            </a:r>
          </a:p>
          <a:p>
            <a:pPr algn="l"/>
            <a:r>
              <a:rPr lang="ko-KR" altLang="en-US" sz="4000" b="0" i="0" dirty="0">
                <a:solidFill>
                  <a:srgbClr val="374151"/>
                </a:solidFill>
                <a:effectLst/>
                <a:latin typeface="Söhne"/>
              </a:rPr>
              <a:t>탐색의 한계나 약점에 대해 논의할 수 있습니다</a:t>
            </a:r>
            <a:r>
              <a:rPr lang="en-US" altLang="ko-KR" sz="4000" b="0" i="0" dirty="0">
                <a:solidFill>
                  <a:srgbClr val="374151"/>
                </a:solidFill>
                <a:effectLst/>
                <a:latin typeface="Söhne"/>
              </a:rPr>
              <a:t>.  = </a:t>
            </a:r>
            <a:r>
              <a:rPr lang="ko-KR" altLang="en-US" sz="4000" b="0" i="0" dirty="0">
                <a:solidFill>
                  <a:srgbClr val="374151"/>
                </a:solidFill>
                <a:effectLst/>
                <a:latin typeface="Söhne"/>
              </a:rPr>
              <a:t>단점</a:t>
            </a:r>
          </a:p>
          <a:p>
            <a:pPr algn="l"/>
            <a:endParaRPr lang="en-US" altLang="ko-KR" sz="4000" b="0" i="0" dirty="0">
              <a:solidFill>
                <a:srgbClr val="374151"/>
              </a:solidFill>
              <a:effectLst/>
              <a:latin typeface="Söhne"/>
            </a:endParaRPr>
          </a:p>
        </p:txBody>
      </p:sp>
    </p:spTree>
    <p:extLst>
      <p:ext uri="{BB962C8B-B14F-4D97-AF65-F5344CB8AC3E}">
        <p14:creationId xmlns:p14="http://schemas.microsoft.com/office/powerpoint/2010/main" val="2643594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707886"/>
          </a:xfrm>
          <a:prstGeom prst="rect">
            <a:avLst/>
          </a:prstGeom>
          <a:noFill/>
        </p:spPr>
        <p:txBody>
          <a:bodyPr wrap="square" rtlCol="0">
            <a:spAutoFit/>
          </a:bodyPr>
          <a:lstStyle/>
          <a:p>
            <a:pPr algn="l"/>
            <a:r>
              <a:rPr lang="en-US" altLang="ko-KR" sz="4000" b="0" i="0" dirty="0">
                <a:solidFill>
                  <a:srgbClr val="374151"/>
                </a:solidFill>
                <a:effectLst/>
                <a:latin typeface="Söhne"/>
              </a:rPr>
              <a:t>1</a:t>
            </a:r>
          </a:p>
        </p:txBody>
      </p:sp>
    </p:spTree>
    <p:extLst>
      <p:ext uri="{BB962C8B-B14F-4D97-AF65-F5344CB8AC3E}">
        <p14:creationId xmlns:p14="http://schemas.microsoft.com/office/powerpoint/2010/main" val="2076973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Discussions</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707886"/>
          </a:xfrm>
          <a:prstGeom prst="rect">
            <a:avLst/>
          </a:prstGeom>
          <a:noFill/>
        </p:spPr>
        <p:txBody>
          <a:bodyPr wrap="square" rtlCol="0">
            <a:spAutoFit/>
          </a:bodyPr>
          <a:lstStyle/>
          <a:p>
            <a:pPr algn="l"/>
            <a:r>
              <a:rPr lang="en-US" altLang="ko-KR" sz="4000" b="0" i="0" dirty="0">
                <a:solidFill>
                  <a:srgbClr val="374151"/>
                </a:solidFill>
                <a:effectLst/>
                <a:latin typeface="Söhne"/>
              </a:rPr>
              <a:t>1</a:t>
            </a:r>
          </a:p>
        </p:txBody>
      </p:sp>
    </p:spTree>
    <p:extLst>
      <p:ext uri="{BB962C8B-B14F-4D97-AF65-F5344CB8AC3E}">
        <p14:creationId xmlns:p14="http://schemas.microsoft.com/office/powerpoint/2010/main" val="2761439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1.</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707886"/>
          </a:xfrm>
          <a:prstGeom prst="rect">
            <a:avLst/>
          </a:prstGeom>
          <a:noFill/>
        </p:spPr>
        <p:txBody>
          <a:bodyPr wrap="square" rtlCol="0">
            <a:spAutoFit/>
          </a:bodyPr>
          <a:lstStyle/>
          <a:p>
            <a:pPr algn="l"/>
            <a:r>
              <a:rPr lang="en-US" altLang="ko-KR" sz="4000" b="0" i="0" dirty="0">
                <a:solidFill>
                  <a:srgbClr val="374151"/>
                </a:solidFill>
                <a:effectLst/>
                <a:latin typeface="Söhne"/>
              </a:rPr>
              <a:t>1</a:t>
            </a:r>
          </a:p>
        </p:txBody>
      </p:sp>
    </p:spTree>
    <p:extLst>
      <p:ext uri="{BB962C8B-B14F-4D97-AF65-F5344CB8AC3E}">
        <p14:creationId xmlns:p14="http://schemas.microsoft.com/office/powerpoint/2010/main" val="3615747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1.</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707886"/>
          </a:xfrm>
          <a:prstGeom prst="rect">
            <a:avLst/>
          </a:prstGeom>
          <a:noFill/>
        </p:spPr>
        <p:txBody>
          <a:bodyPr wrap="square" rtlCol="0">
            <a:spAutoFit/>
          </a:bodyPr>
          <a:lstStyle/>
          <a:p>
            <a:pPr algn="l"/>
            <a:r>
              <a:rPr lang="en-US" altLang="ko-KR" sz="4000" b="0" i="0" dirty="0">
                <a:solidFill>
                  <a:srgbClr val="374151"/>
                </a:solidFill>
                <a:effectLst/>
                <a:latin typeface="Söhne"/>
              </a:rPr>
              <a:t>1</a:t>
            </a:r>
          </a:p>
        </p:txBody>
      </p:sp>
    </p:spTree>
    <p:extLst>
      <p:ext uri="{BB962C8B-B14F-4D97-AF65-F5344CB8AC3E}">
        <p14:creationId xmlns:p14="http://schemas.microsoft.com/office/powerpoint/2010/main" val="225927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3"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371600" y="700259"/>
            <a:ext cx="14173200" cy="1015663"/>
          </a:xfrm>
          <a:prstGeom prst="rect">
            <a:avLst/>
          </a:prstGeom>
          <a:noFill/>
        </p:spPr>
        <p:txBody>
          <a:bodyPr wrap="square" rtlCol="0">
            <a:spAutoFit/>
          </a:bodyPr>
          <a:lstStyle/>
          <a:p>
            <a:r>
              <a:rPr lang="en-US" altLang="ko-KR" sz="6000" dirty="0"/>
              <a:t>1.</a:t>
            </a:r>
            <a:endParaRPr lang="ko-KR" altLang="en-US" sz="6000"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4610100"/>
            <a:ext cx="17279733" cy="707886"/>
          </a:xfrm>
          <a:prstGeom prst="rect">
            <a:avLst/>
          </a:prstGeom>
          <a:noFill/>
        </p:spPr>
        <p:txBody>
          <a:bodyPr wrap="square" rtlCol="0">
            <a:spAutoFit/>
          </a:bodyPr>
          <a:lstStyle/>
          <a:p>
            <a:pPr algn="l"/>
            <a:r>
              <a:rPr lang="en-US" altLang="ko-KR" sz="4000" b="0" i="0" dirty="0">
                <a:solidFill>
                  <a:srgbClr val="374151"/>
                </a:solidFill>
                <a:effectLst/>
                <a:latin typeface="Söhne"/>
              </a:rPr>
              <a:t>1</a:t>
            </a:r>
          </a:p>
        </p:txBody>
      </p:sp>
    </p:spTree>
    <p:extLst>
      <p:ext uri="{BB962C8B-B14F-4D97-AF65-F5344CB8AC3E}">
        <p14:creationId xmlns:p14="http://schemas.microsoft.com/office/powerpoint/2010/main" val="2391342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11">
    <p:bg>
      <p:bgPr>
        <a:solidFill>
          <a:srgbClr val="92CFA5"/>
        </a:solidFill>
        <a:effectLst/>
      </p:bgPr>
    </p:bg>
    <p:spTree>
      <p:nvGrpSpPr>
        <p:cNvPr id="1" name=""/>
        <p:cNvGrpSpPr/>
        <p:nvPr/>
      </p:nvGrpSpPr>
      <p:grpSpPr>
        <a:xfrm>
          <a:off x="0" y="0"/>
          <a:ext cx="0" cy="0"/>
          <a:chOff x="0" y="0"/>
          <a:chExt cx="0" cy="0"/>
        </a:xfrm>
      </p:grpSpPr>
      <p:grpSp>
        <p:nvGrpSpPr>
          <p:cNvPr id="1001" name="그룹 1001"/>
          <p:cNvGrpSpPr/>
          <p:nvPr/>
        </p:nvGrpSpPr>
        <p:grpSpPr>
          <a:xfrm>
            <a:off x="6669677" y="5073359"/>
            <a:ext cx="4928631" cy="175853"/>
            <a:chOff x="6669677" y="5073359"/>
            <a:chExt cx="4928631" cy="175853"/>
          </a:xfrm>
        </p:grpSpPr>
        <p:pic>
          <p:nvPicPr>
            <p:cNvPr id="5" name="Object 4"/>
            <p:cNvPicPr>
              <a:picLocks noChangeAspect="1"/>
            </p:cNvPicPr>
            <p:nvPr/>
          </p:nvPicPr>
          <p:blipFill>
            <a:blip r:embed="rId2" cstate="print"/>
            <a:stretch>
              <a:fillRect/>
            </a:stretch>
          </p:blipFill>
          <p:spPr>
            <a:xfrm>
              <a:off x="6669677" y="5073359"/>
              <a:ext cx="4928631" cy="175853"/>
            </a:xfrm>
            <a:prstGeom prst="rect">
              <a:avLst/>
            </a:prstGeom>
          </p:spPr>
        </p:pic>
      </p:grpSp>
      <p:grpSp>
        <p:nvGrpSpPr>
          <p:cNvPr id="1002" name="그룹 1002"/>
          <p:cNvGrpSpPr/>
          <p:nvPr/>
        </p:nvGrpSpPr>
        <p:grpSpPr>
          <a:xfrm>
            <a:off x="-512046" y="7046611"/>
            <a:ext cx="4140341" cy="4038786"/>
            <a:chOff x="-512046" y="7046611"/>
            <a:chExt cx="4140341" cy="4038786"/>
          </a:xfrm>
        </p:grpSpPr>
        <p:pic>
          <p:nvPicPr>
            <p:cNvPr id="8" name="Object 7"/>
            <p:cNvPicPr>
              <a:picLocks noChangeAspect="1"/>
            </p:cNvPicPr>
            <p:nvPr/>
          </p:nvPicPr>
          <p:blipFill>
            <a:blip r:embed="rId3" cstate="print"/>
            <a:stretch>
              <a:fillRect/>
            </a:stretch>
          </p:blipFill>
          <p:spPr>
            <a:xfrm>
              <a:off x="-512046" y="7046611"/>
              <a:ext cx="4140341" cy="4038786"/>
            </a:xfrm>
            <a:prstGeom prst="rect">
              <a:avLst/>
            </a:prstGeom>
          </p:spPr>
        </p:pic>
      </p:grpSp>
      <p:grpSp>
        <p:nvGrpSpPr>
          <p:cNvPr id="1003" name="그룹 1003"/>
          <p:cNvGrpSpPr/>
          <p:nvPr/>
        </p:nvGrpSpPr>
        <p:grpSpPr>
          <a:xfrm>
            <a:off x="15285954" y="-932374"/>
            <a:ext cx="5416968" cy="4735422"/>
            <a:chOff x="15285954" y="-932374"/>
            <a:chExt cx="5416968" cy="4735422"/>
          </a:xfrm>
        </p:grpSpPr>
        <p:pic>
          <p:nvPicPr>
            <p:cNvPr id="11" name="Object 10"/>
            <p:cNvPicPr>
              <a:picLocks noChangeAspect="1"/>
            </p:cNvPicPr>
            <p:nvPr/>
          </p:nvPicPr>
          <p:blipFill>
            <a:blip r:embed="rId4" cstate="print"/>
            <a:stretch>
              <a:fillRect/>
            </a:stretch>
          </p:blipFill>
          <p:spPr>
            <a:xfrm>
              <a:off x="15285954" y="-932374"/>
              <a:ext cx="5416968" cy="4735422"/>
            </a:xfrm>
            <a:prstGeom prst="rect">
              <a:avLst/>
            </a:prstGeom>
          </p:spPr>
        </p:pic>
      </p:grpSp>
      <p:grpSp>
        <p:nvGrpSpPr>
          <p:cNvPr id="1004" name="그룹 1004"/>
          <p:cNvGrpSpPr/>
          <p:nvPr/>
        </p:nvGrpSpPr>
        <p:grpSpPr>
          <a:xfrm>
            <a:off x="16434989" y="2822406"/>
            <a:ext cx="897711" cy="3422863"/>
            <a:chOff x="16434989" y="2822406"/>
            <a:chExt cx="897711" cy="3422863"/>
          </a:xfrm>
        </p:grpSpPr>
        <p:pic>
          <p:nvPicPr>
            <p:cNvPr id="14" name="Object 13"/>
            <p:cNvPicPr>
              <a:picLocks noChangeAspect="1"/>
            </p:cNvPicPr>
            <p:nvPr/>
          </p:nvPicPr>
          <p:blipFill>
            <a:blip r:embed="rId5" cstate="print"/>
            <a:stretch>
              <a:fillRect/>
            </a:stretch>
          </p:blipFill>
          <p:spPr>
            <a:xfrm>
              <a:off x="16434989" y="2822406"/>
              <a:ext cx="897711" cy="3422863"/>
            </a:xfrm>
            <a:prstGeom prst="rect">
              <a:avLst/>
            </a:prstGeom>
          </p:spPr>
        </p:pic>
      </p:grpSp>
      <p:grpSp>
        <p:nvGrpSpPr>
          <p:cNvPr id="1005" name="그룹 1005"/>
          <p:cNvGrpSpPr/>
          <p:nvPr/>
        </p:nvGrpSpPr>
        <p:grpSpPr>
          <a:xfrm>
            <a:off x="1253844" y="4570018"/>
            <a:ext cx="1218084" cy="1846986"/>
            <a:chOff x="1253844" y="4570018"/>
            <a:chExt cx="1218084" cy="1846986"/>
          </a:xfrm>
        </p:grpSpPr>
        <p:pic>
          <p:nvPicPr>
            <p:cNvPr id="17" name="Object 16"/>
            <p:cNvPicPr>
              <a:picLocks noChangeAspect="1"/>
            </p:cNvPicPr>
            <p:nvPr/>
          </p:nvPicPr>
          <p:blipFill>
            <a:blip r:embed="rId6" cstate="print"/>
            <a:stretch>
              <a:fillRect/>
            </a:stretch>
          </p:blipFill>
          <p:spPr>
            <a:xfrm>
              <a:off x="1253844" y="4570018"/>
              <a:ext cx="1218084" cy="1846986"/>
            </a:xfrm>
            <a:prstGeom prst="rect">
              <a:avLst/>
            </a:prstGeom>
          </p:spPr>
        </p:pic>
      </p:grpSp>
      <p:sp>
        <p:nvSpPr>
          <p:cNvPr id="4" name="TextBox 3">
            <a:extLst>
              <a:ext uri="{FF2B5EF4-FFF2-40B4-BE49-F238E27FC236}">
                <a16:creationId xmlns:a16="http://schemas.microsoft.com/office/drawing/2014/main" id="{05C3B740-A651-0045-75A3-1985BA481340}"/>
              </a:ext>
            </a:extLst>
          </p:cNvPr>
          <p:cNvSpPr txBox="1"/>
          <p:nvPr/>
        </p:nvSpPr>
        <p:spPr>
          <a:xfrm>
            <a:off x="7162800" y="4026005"/>
            <a:ext cx="14173200" cy="1015663"/>
          </a:xfrm>
          <a:prstGeom prst="rect">
            <a:avLst/>
          </a:prstGeom>
          <a:noFill/>
        </p:spPr>
        <p:txBody>
          <a:bodyPr wrap="square" rtlCol="0">
            <a:spAutoFit/>
          </a:bodyPr>
          <a:lstStyle/>
          <a:p>
            <a:r>
              <a:rPr lang="en-US" altLang="ko-KR" sz="6000" dirty="0"/>
              <a:t>Thank you !</a:t>
            </a:r>
            <a:endParaRPr lang="ko-KR" alt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505200" y="488263"/>
            <a:ext cx="9677400" cy="1477328"/>
          </a:xfrm>
          <a:prstGeom prst="rect">
            <a:avLst/>
          </a:prstGeom>
          <a:noFill/>
        </p:spPr>
        <p:txBody>
          <a:bodyPr wrap="square" rtlCol="0">
            <a:spAutoFit/>
          </a:bodyPr>
          <a:lstStyle/>
          <a:p>
            <a:r>
              <a:rPr lang="en-US" altLang="ko-KR" sz="7200" dirty="0"/>
              <a:t>Dataset(s)</a:t>
            </a:r>
            <a:endParaRPr lang="ko-KR" altLang="en-US" sz="7200" dirty="0"/>
          </a:p>
          <a:p>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1008267" y="3924300"/>
            <a:ext cx="17279733" cy="2862322"/>
          </a:xfrm>
          <a:prstGeom prst="rect">
            <a:avLst/>
          </a:prstGeom>
          <a:noFill/>
        </p:spPr>
        <p:txBody>
          <a:bodyPr wrap="square" rtlCol="0">
            <a:spAutoFit/>
          </a:bodyPr>
          <a:lstStyle/>
          <a:p>
            <a:r>
              <a:rPr lang="en-US" altLang="ko-KR" sz="6000" dirty="0"/>
              <a:t>Data Description: </a:t>
            </a:r>
          </a:p>
          <a:p>
            <a:r>
              <a:rPr lang="en-US" altLang="ko-KR" sz="6000" dirty="0"/>
              <a:t>The Library name is ‘</a:t>
            </a:r>
            <a:r>
              <a:rPr lang="en-US" altLang="ko-KR" sz="6000" dirty="0" err="1">
                <a:latin typeface="-apple-system"/>
              </a:rPr>
              <a:t>FinanceDataReader</a:t>
            </a:r>
            <a:r>
              <a:rPr lang="en-US" altLang="ko-KR" sz="6000" b="1" i="0" dirty="0">
                <a:solidFill>
                  <a:srgbClr val="333333"/>
                </a:solidFill>
                <a:effectLst/>
                <a:latin typeface="Malgun Gothic" panose="020B0503020000020004" pitchFamily="50" charset="-127"/>
                <a:ea typeface="Malgun Gothic" panose="020B0503020000020004" pitchFamily="50" charset="-127"/>
              </a:rPr>
              <a:t>’</a:t>
            </a:r>
          </a:p>
          <a:p>
            <a:r>
              <a:rPr lang="en-US" altLang="ko-KR" sz="6000" dirty="0"/>
              <a:t>programming language</a:t>
            </a:r>
            <a:r>
              <a:rPr lang="en-US" altLang="ko-KR" sz="6000" b="1" dirty="0">
                <a:solidFill>
                  <a:srgbClr val="333333"/>
                </a:solidFill>
                <a:latin typeface="Malgun Gothic" panose="020B0503020000020004" pitchFamily="50" charset="-127"/>
                <a:ea typeface="Malgun Gothic" panose="020B0503020000020004" pitchFamily="50" charset="-127"/>
              </a:rPr>
              <a:t>: Python</a:t>
            </a:r>
            <a:endParaRPr lang="en-US" altLang="ko-KR" sz="6000" dirty="0"/>
          </a:p>
        </p:txBody>
      </p:sp>
    </p:spTree>
    <p:extLst>
      <p:ext uri="{BB962C8B-B14F-4D97-AF65-F5344CB8AC3E}">
        <p14:creationId xmlns:p14="http://schemas.microsoft.com/office/powerpoint/2010/main" val="308863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3048000" y="443504"/>
            <a:ext cx="9677400" cy="1477328"/>
          </a:xfrm>
          <a:prstGeom prst="rect">
            <a:avLst/>
          </a:prstGeom>
          <a:noFill/>
        </p:spPr>
        <p:txBody>
          <a:bodyPr wrap="square" rtlCol="0">
            <a:spAutoFit/>
          </a:bodyPr>
          <a:lstStyle/>
          <a:p>
            <a:r>
              <a:rPr lang="en-US" altLang="ko-KR" sz="8800" dirty="0"/>
              <a:t>Motivation</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504133" y="3340008"/>
            <a:ext cx="17279733" cy="4939814"/>
          </a:xfrm>
          <a:prstGeom prst="rect">
            <a:avLst/>
          </a:prstGeom>
          <a:noFill/>
        </p:spPr>
        <p:txBody>
          <a:bodyPr wrap="square" rtlCol="0">
            <a:spAutoFit/>
          </a:bodyPr>
          <a:lstStyle/>
          <a:p>
            <a:r>
              <a:rPr lang="en-US" altLang="ko-KR" sz="4500" b="0" i="0" dirty="0">
                <a:solidFill>
                  <a:srgbClr val="374151"/>
                </a:solidFill>
                <a:effectLst/>
                <a:latin typeface="Söhne"/>
              </a:rPr>
              <a:t>I've always been interested in stocks. To understand stocks, it's important to have an outlook on related industries. I've heard that the battery industry in Korea is rapidly growing, but I couldn't easily find out how much it's growing. As batteries are a key component of electric vehicles, I want to analyze the battery industry through electric vehicle data. I believe that by combining this with studying stocks and the industry, I can increase my understanding.</a:t>
            </a:r>
            <a:endParaRPr lang="en-US" altLang="ko-KR" sz="4500" dirty="0"/>
          </a:p>
        </p:txBody>
      </p:sp>
    </p:spTree>
    <p:extLst>
      <p:ext uri="{BB962C8B-B14F-4D97-AF65-F5344CB8AC3E}">
        <p14:creationId xmlns:p14="http://schemas.microsoft.com/office/powerpoint/2010/main" val="429420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762000" y="376749"/>
            <a:ext cx="9677400" cy="1477328"/>
          </a:xfrm>
          <a:prstGeom prst="rect">
            <a:avLst/>
          </a:prstGeom>
          <a:noFill/>
        </p:spPr>
        <p:txBody>
          <a:bodyPr wrap="square" rtlCol="0">
            <a:spAutoFit/>
          </a:bodyPr>
          <a:lstStyle/>
          <a:p>
            <a:r>
              <a:rPr lang="en-US" altLang="ko-KR" sz="8800" dirty="0"/>
              <a:t>Research Question(s)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762000" y="2552700"/>
            <a:ext cx="17279733" cy="7540526"/>
          </a:xfrm>
          <a:prstGeom prst="rect">
            <a:avLst/>
          </a:prstGeom>
          <a:noFill/>
        </p:spPr>
        <p:txBody>
          <a:bodyPr wrap="square" rtlCol="0">
            <a:spAutoFit/>
          </a:bodyPr>
          <a:lstStyle/>
          <a:p>
            <a:pPr algn="l">
              <a:buFont typeface="Arial" panose="020B0604020202020204" pitchFamily="34" charset="0"/>
              <a:buChar char="•"/>
            </a:pPr>
            <a:r>
              <a:rPr lang="en-US" altLang="ko-KR" sz="4400" b="0" i="0" dirty="0">
                <a:solidFill>
                  <a:srgbClr val="374151"/>
                </a:solidFill>
                <a:effectLst/>
                <a:latin typeface="Söhne"/>
              </a:rPr>
              <a:t>Status of electric vehicles in South Korea</a:t>
            </a:r>
          </a:p>
          <a:p>
            <a:pPr marL="685800" indent="-685800" algn="l">
              <a:buFontTx/>
              <a:buChar char="-"/>
            </a:pPr>
            <a:r>
              <a:rPr lang="en-US" altLang="ko-KR" sz="4400" b="0" i="0" dirty="0">
                <a:solidFill>
                  <a:srgbClr val="374151"/>
                </a:solidFill>
                <a:effectLst/>
                <a:latin typeface="Söhne"/>
              </a:rPr>
              <a:t>know about the current status of electric vehicle numbers and charging stations in South Korea.</a:t>
            </a:r>
          </a:p>
          <a:p>
            <a:pPr marL="685800" indent="-685800" algn="l">
              <a:buFontTx/>
              <a:buChar char="-"/>
            </a:pPr>
            <a:endParaRPr lang="en-US" altLang="ko-KR" sz="4400" b="0" i="0" dirty="0">
              <a:solidFill>
                <a:srgbClr val="374151"/>
              </a:solidFill>
              <a:effectLst/>
              <a:latin typeface="Söhne"/>
            </a:endParaRPr>
          </a:p>
          <a:p>
            <a:pPr algn="l">
              <a:buFont typeface="Arial" panose="020B0604020202020204" pitchFamily="34" charset="0"/>
              <a:buChar char="•"/>
            </a:pPr>
            <a:r>
              <a:rPr lang="en-US" altLang="ko-KR" sz="4400" b="0" i="0" dirty="0">
                <a:solidFill>
                  <a:srgbClr val="374151"/>
                </a:solidFill>
                <a:effectLst/>
                <a:latin typeface="Söhne"/>
              </a:rPr>
              <a:t>Analysis of stock prices of companies related to secondary batteries listed on KOSPI</a:t>
            </a:r>
          </a:p>
          <a:p>
            <a:pPr algn="l">
              <a:buFont typeface="Arial" panose="020B0604020202020204" pitchFamily="34" charset="0"/>
              <a:buChar char="•"/>
            </a:pPr>
            <a:endParaRPr lang="en-US" altLang="ko-KR" sz="4400" b="0" i="0" dirty="0">
              <a:solidFill>
                <a:srgbClr val="374151"/>
              </a:solidFill>
              <a:effectLst/>
              <a:latin typeface="Söhne"/>
            </a:endParaRPr>
          </a:p>
          <a:p>
            <a:pPr>
              <a:buFont typeface="Arial" panose="020B0604020202020204" pitchFamily="34" charset="0"/>
              <a:buChar char="•"/>
            </a:pPr>
            <a:r>
              <a:rPr lang="en-US" altLang="ko-KR" sz="4400" b="0" i="0" dirty="0">
                <a:solidFill>
                  <a:srgbClr val="374151"/>
                </a:solidFill>
                <a:effectLst/>
                <a:latin typeface="Söhne"/>
              </a:rPr>
              <a:t>Status of the secondary battery industry </a:t>
            </a:r>
            <a:r>
              <a:rPr lang="en-US" altLang="ko-KR" sz="4400" dirty="0">
                <a:solidFill>
                  <a:srgbClr val="374151"/>
                </a:solidFill>
                <a:latin typeface="Söhne"/>
              </a:rPr>
              <a:t>in South Korea.</a:t>
            </a:r>
          </a:p>
          <a:p>
            <a:r>
              <a:rPr lang="en-US" altLang="ko-KR" sz="4400" b="0" i="0" dirty="0">
                <a:solidFill>
                  <a:srgbClr val="374151"/>
                </a:solidFill>
                <a:effectLst/>
                <a:latin typeface="Söhne"/>
              </a:rPr>
              <a:t>- with a focus on revenue</a:t>
            </a:r>
            <a:endParaRPr lang="en-US" altLang="ko-KR" sz="4400" dirty="0">
              <a:solidFill>
                <a:srgbClr val="374151"/>
              </a:solidFill>
              <a:latin typeface="Söhne"/>
            </a:endParaRPr>
          </a:p>
          <a:p>
            <a:pPr>
              <a:buFont typeface="Arial" panose="020B0604020202020204" pitchFamily="34" charset="0"/>
              <a:buChar char="•"/>
            </a:pPr>
            <a:endParaRPr lang="en-US" altLang="ko-KR" sz="4400" b="0" i="0" dirty="0">
              <a:solidFill>
                <a:srgbClr val="374151"/>
              </a:solidFill>
              <a:effectLst/>
              <a:latin typeface="Söhne"/>
            </a:endParaRPr>
          </a:p>
          <a:p>
            <a:pPr algn="l">
              <a:buFont typeface="Arial" panose="020B0604020202020204" pitchFamily="34" charset="0"/>
              <a:buChar char="•"/>
            </a:pPr>
            <a:r>
              <a:rPr lang="en-US" altLang="ko-KR" sz="4400" b="0" i="0" dirty="0">
                <a:solidFill>
                  <a:srgbClr val="374151"/>
                </a:solidFill>
                <a:effectLst/>
                <a:latin typeface="Söhne"/>
              </a:rPr>
              <a:t>Future stock price prediction based on industry status and stock prices</a:t>
            </a:r>
          </a:p>
        </p:txBody>
      </p:sp>
    </p:spTree>
    <p:extLst>
      <p:ext uri="{BB962C8B-B14F-4D97-AF65-F5344CB8AC3E}">
        <p14:creationId xmlns:p14="http://schemas.microsoft.com/office/powerpoint/2010/main" val="88651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685800" y="3314700"/>
            <a:ext cx="17279733" cy="2308324"/>
          </a:xfrm>
          <a:prstGeom prst="rect">
            <a:avLst/>
          </a:prstGeom>
          <a:noFill/>
        </p:spPr>
        <p:txBody>
          <a:bodyPr wrap="square" rtlCol="0">
            <a:spAutoFit/>
          </a:bodyPr>
          <a:lstStyle/>
          <a:p>
            <a:pPr algn="l"/>
            <a:r>
              <a:rPr lang="en-US" altLang="ko-KR" sz="4800" b="0" i="0" dirty="0">
                <a:solidFill>
                  <a:srgbClr val="374151"/>
                </a:solidFill>
                <a:effectLst/>
                <a:latin typeface="Söhne"/>
              </a:rPr>
              <a:t>I first looked for reliable information to address the technical issue, so I searched on the website '</a:t>
            </a:r>
            <a:r>
              <a:rPr lang="en-US" altLang="ko-KR" sz="4800" b="0" i="0" dirty="0" err="1">
                <a:solidFill>
                  <a:srgbClr val="374151"/>
                </a:solidFill>
                <a:effectLst/>
                <a:latin typeface="Söhne"/>
              </a:rPr>
              <a:t>scienceon</a:t>
            </a:r>
            <a:r>
              <a:rPr lang="en-US" altLang="ko-KR" sz="4800" b="0" i="0" dirty="0">
                <a:solidFill>
                  <a:srgbClr val="374151"/>
                </a:solidFill>
                <a:effectLst/>
                <a:latin typeface="Söhne"/>
              </a:rPr>
              <a:t>' operated by the Korea Institute of Science and Technology Information.</a:t>
            </a:r>
          </a:p>
        </p:txBody>
      </p:sp>
      <p:sp>
        <p:nvSpPr>
          <p:cNvPr id="2" name="TextBox 1">
            <a:extLst>
              <a:ext uri="{FF2B5EF4-FFF2-40B4-BE49-F238E27FC236}">
                <a16:creationId xmlns:a16="http://schemas.microsoft.com/office/drawing/2014/main" id="{54243965-391F-1FFB-230A-AE028A10E3F9}"/>
              </a:ext>
            </a:extLst>
          </p:cNvPr>
          <p:cNvSpPr txBox="1"/>
          <p:nvPr/>
        </p:nvSpPr>
        <p:spPr>
          <a:xfrm>
            <a:off x="685800" y="6923096"/>
            <a:ext cx="17279733" cy="1569660"/>
          </a:xfrm>
          <a:prstGeom prst="rect">
            <a:avLst/>
          </a:prstGeom>
          <a:noFill/>
        </p:spPr>
        <p:txBody>
          <a:bodyPr wrap="square" rtlCol="0">
            <a:spAutoFit/>
          </a:bodyPr>
          <a:lstStyle/>
          <a:p>
            <a:pPr algn="l"/>
            <a:r>
              <a:rPr lang="en-US" altLang="ko-KR" sz="4800" b="0" i="0" dirty="0">
                <a:solidFill>
                  <a:srgbClr val="374151"/>
                </a:solidFill>
                <a:effectLst/>
                <a:latin typeface="Söhne"/>
              </a:rPr>
              <a:t>1. Name is ‘2</a:t>
            </a:r>
            <a:r>
              <a:rPr lang="ko-KR" altLang="en-US" sz="4800" b="0" i="0" dirty="0" err="1">
                <a:solidFill>
                  <a:srgbClr val="374151"/>
                </a:solidFill>
                <a:effectLst/>
                <a:latin typeface="Söhne"/>
              </a:rPr>
              <a:t>차전지</a:t>
            </a:r>
            <a:r>
              <a:rPr lang="ko-KR" altLang="en-US" sz="4800" b="0" i="0" dirty="0">
                <a:solidFill>
                  <a:srgbClr val="374151"/>
                </a:solidFill>
                <a:effectLst/>
                <a:latin typeface="Söhne"/>
              </a:rPr>
              <a:t> 사업동향</a:t>
            </a:r>
            <a:r>
              <a:rPr lang="en-US" altLang="ko-KR" sz="4800" b="0" i="0" dirty="0">
                <a:solidFill>
                  <a:srgbClr val="374151"/>
                </a:solidFill>
                <a:effectLst/>
                <a:latin typeface="Söhne"/>
              </a:rPr>
              <a:t>’</a:t>
            </a:r>
            <a:r>
              <a:rPr lang="en-US" altLang="ko-KR" sz="2000" b="0" i="0" dirty="0">
                <a:solidFill>
                  <a:srgbClr val="374151"/>
                </a:solidFill>
                <a:effectLst/>
                <a:latin typeface="Söhne"/>
              </a:rPr>
              <a:t>(</a:t>
            </a:r>
            <a:r>
              <a:rPr lang="en-US" altLang="ko-KR" sz="2000" dirty="0">
                <a:solidFill>
                  <a:srgbClr val="374151"/>
                </a:solidFill>
                <a:latin typeface="Söhne"/>
              </a:rPr>
              <a:t>by</a:t>
            </a:r>
            <a:r>
              <a:rPr lang="ko-KR" altLang="en-US" sz="2000" b="0" i="0" u="none" strike="noStrike" dirty="0">
                <a:solidFill>
                  <a:srgbClr val="0085D8"/>
                </a:solidFill>
                <a:effectLst/>
                <a:latin typeface="Noto Sans KR"/>
              </a:rPr>
              <a:t>전자진흥</a:t>
            </a:r>
            <a:r>
              <a:rPr lang="en-US" altLang="ko-KR" sz="2000" b="0" i="0" u="none" strike="noStrike" dirty="0">
                <a:solidFill>
                  <a:srgbClr val="0085D8"/>
                </a:solidFill>
                <a:effectLst/>
                <a:latin typeface="Noto Sans KR"/>
              </a:rPr>
              <a:t>= Journal of Korean electronics</a:t>
            </a:r>
            <a:r>
              <a:rPr lang="en-US" altLang="ko-KR" sz="2000" b="0" i="0" dirty="0">
                <a:solidFill>
                  <a:srgbClr val="111111"/>
                </a:solidFill>
                <a:effectLst/>
                <a:latin typeface="Noto Sans KR"/>
              </a:rPr>
              <a:t> </a:t>
            </a:r>
            <a:r>
              <a:rPr lang="en-US" altLang="ko-KR" sz="2000" b="0" i="0" u="none" strike="noStrike" dirty="0">
                <a:solidFill>
                  <a:srgbClr val="0085D8"/>
                </a:solidFill>
                <a:effectLst/>
                <a:latin typeface="Noto Sans KR"/>
              </a:rPr>
              <a:t>v.23 no.8</a:t>
            </a:r>
            <a:r>
              <a:rPr lang="en-US" altLang="ko-KR" sz="2000" b="0" i="0" dirty="0">
                <a:solidFill>
                  <a:srgbClr val="111111"/>
                </a:solidFill>
                <a:effectLst/>
                <a:latin typeface="Noto Sans KR"/>
              </a:rPr>
              <a:t> , 2003</a:t>
            </a:r>
            <a:r>
              <a:rPr lang="ko-KR" altLang="en-US" sz="2000" b="0" i="0" dirty="0">
                <a:solidFill>
                  <a:srgbClr val="111111"/>
                </a:solidFill>
                <a:effectLst/>
                <a:latin typeface="Noto Sans KR"/>
              </a:rPr>
              <a:t>년</a:t>
            </a:r>
            <a:r>
              <a:rPr lang="en-US" altLang="ko-KR" sz="2000" b="0" i="0" dirty="0">
                <a:solidFill>
                  <a:srgbClr val="111111"/>
                </a:solidFill>
                <a:effectLst/>
                <a:latin typeface="Noto Sans KR"/>
              </a:rPr>
              <a:t>, pp.17 - 21  </a:t>
            </a:r>
          </a:p>
          <a:p>
            <a:pPr algn="l"/>
            <a:r>
              <a:rPr lang="ko-KR" altLang="en-US" sz="2000" b="0" i="0" u="none" strike="noStrike" dirty="0" err="1">
                <a:solidFill>
                  <a:srgbClr val="0085D8"/>
                </a:solidFill>
                <a:effectLst/>
                <a:latin typeface="Noto Sans KR"/>
              </a:rPr>
              <a:t>하몽렬</a:t>
            </a:r>
            <a:r>
              <a:rPr lang="ko-KR" altLang="en-US" sz="2000" b="0" i="0" dirty="0">
                <a:solidFill>
                  <a:srgbClr val="111111"/>
                </a:solidFill>
                <a:effectLst/>
                <a:latin typeface="Noto Sans KR"/>
              </a:rPr>
              <a:t> </a:t>
            </a:r>
            <a:r>
              <a:rPr lang="en-US" altLang="ko-KR" sz="2000" b="0" i="0" dirty="0">
                <a:solidFill>
                  <a:srgbClr val="111111"/>
                </a:solidFill>
                <a:effectLst/>
                <a:latin typeface="Noto Sans KR"/>
              </a:rPr>
              <a:t>(</a:t>
            </a:r>
            <a:r>
              <a:rPr lang="ko-KR" altLang="en-US" sz="2000" b="0" i="0" u="none" strike="noStrike" dirty="0">
                <a:solidFill>
                  <a:srgbClr val="0085D8"/>
                </a:solidFill>
                <a:effectLst/>
                <a:latin typeface="Noto Sans KR"/>
              </a:rPr>
              <a:t>부품소재산업팀</a:t>
            </a:r>
            <a:r>
              <a:rPr lang="en-US" altLang="ko-KR" sz="2000" b="0" i="0" dirty="0">
                <a:solidFill>
                  <a:srgbClr val="111111"/>
                </a:solidFill>
                <a:effectLst/>
                <a:latin typeface="Noto Sans KR"/>
              </a:rPr>
              <a:t>)</a:t>
            </a:r>
            <a:r>
              <a:rPr lang="en-US" altLang="ko-KR" sz="2000" b="0" i="0" dirty="0">
                <a:solidFill>
                  <a:srgbClr val="374151"/>
                </a:solidFill>
                <a:effectLst/>
                <a:latin typeface="Söhne"/>
              </a:rPr>
              <a:t>)</a:t>
            </a:r>
            <a:r>
              <a:rPr lang="en-US" altLang="ko-KR" sz="4800" b="0" i="0" dirty="0">
                <a:solidFill>
                  <a:srgbClr val="374151"/>
                </a:solidFill>
                <a:effectLst/>
                <a:latin typeface="Söhne"/>
              </a:rPr>
              <a:t>from </a:t>
            </a:r>
            <a:r>
              <a:rPr lang="en-US" altLang="ko-KR" sz="2000" b="0" i="0" dirty="0">
                <a:solidFill>
                  <a:srgbClr val="374151"/>
                </a:solidFill>
                <a:effectLst/>
                <a:latin typeface="Söhne"/>
              </a:rPr>
              <a:t>https://scienceon.kisti.re.kr/srch/selectPORSrchArticle.do?cn=JAKO200373879885144</a:t>
            </a:r>
          </a:p>
        </p:txBody>
      </p:sp>
    </p:spTree>
    <p:extLst>
      <p:ext uri="{BB962C8B-B14F-4D97-AF65-F5344CB8AC3E}">
        <p14:creationId xmlns:p14="http://schemas.microsoft.com/office/powerpoint/2010/main" val="387238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008267" y="1862681"/>
            <a:ext cx="8918865" cy="163007"/>
            <a:chOff x="1008267" y="1862681"/>
            <a:chExt cx="8918865" cy="163007"/>
          </a:xfrm>
        </p:grpSpPr>
        <p:pic>
          <p:nvPicPr>
            <p:cNvPr id="5" name="Object 4"/>
            <p:cNvPicPr>
              <a:picLocks noChangeAspect="1"/>
            </p:cNvPicPr>
            <p:nvPr/>
          </p:nvPicPr>
          <p:blipFill>
            <a:blip r:embed="rId2" cstate="print"/>
            <a:stretch>
              <a:fillRect/>
            </a:stretch>
          </p:blipFill>
          <p:spPr>
            <a:xfrm rot="-10800000">
              <a:off x="1008267" y="1862681"/>
              <a:ext cx="8918865" cy="163007"/>
            </a:xfrm>
            <a:prstGeom prst="rect">
              <a:avLst/>
            </a:prstGeom>
          </p:spPr>
        </p:pic>
      </p:grpSp>
      <p:sp>
        <p:nvSpPr>
          <p:cNvPr id="4" name="TextBox 3">
            <a:extLst>
              <a:ext uri="{FF2B5EF4-FFF2-40B4-BE49-F238E27FC236}">
                <a16:creationId xmlns:a16="http://schemas.microsoft.com/office/drawing/2014/main" id="{9A0C5B9A-7ED7-A69E-A6E9-BBE85DFF83F3}"/>
              </a:ext>
            </a:extLst>
          </p:cNvPr>
          <p:cNvSpPr txBox="1"/>
          <p:nvPr/>
        </p:nvSpPr>
        <p:spPr>
          <a:xfrm>
            <a:off x="1524000" y="456029"/>
            <a:ext cx="9677400" cy="1569660"/>
          </a:xfrm>
          <a:prstGeom prst="rect">
            <a:avLst/>
          </a:prstGeom>
          <a:noFill/>
        </p:spPr>
        <p:txBody>
          <a:bodyPr wrap="square" rtlCol="0">
            <a:spAutoFit/>
          </a:bodyPr>
          <a:lstStyle/>
          <a:p>
            <a:r>
              <a:rPr lang="en-US" altLang="ko-KR" sz="9600" dirty="0"/>
              <a:t>Related</a:t>
            </a:r>
            <a:r>
              <a:rPr lang="ko-KR" altLang="en-US" sz="9600" dirty="0"/>
              <a:t> </a:t>
            </a:r>
            <a:r>
              <a:rPr lang="en-US" altLang="ko-KR" sz="9600" dirty="0"/>
              <a:t>Works</a:t>
            </a:r>
            <a:endParaRPr lang="ko-KR" altLang="en-US" dirty="0"/>
          </a:p>
        </p:txBody>
      </p:sp>
      <p:sp>
        <p:nvSpPr>
          <p:cNvPr id="7" name="TextBox 6">
            <a:extLst>
              <a:ext uri="{FF2B5EF4-FFF2-40B4-BE49-F238E27FC236}">
                <a16:creationId xmlns:a16="http://schemas.microsoft.com/office/drawing/2014/main" id="{A7D4880D-F854-891E-4A46-E30B06D48B69}"/>
              </a:ext>
            </a:extLst>
          </p:cNvPr>
          <p:cNvSpPr txBox="1"/>
          <p:nvPr/>
        </p:nvSpPr>
        <p:spPr>
          <a:xfrm>
            <a:off x="914400" y="3432340"/>
            <a:ext cx="17279733" cy="5262979"/>
          </a:xfrm>
          <a:prstGeom prst="rect">
            <a:avLst/>
          </a:prstGeom>
          <a:noFill/>
        </p:spPr>
        <p:txBody>
          <a:bodyPr wrap="square" rtlCol="0">
            <a:spAutoFit/>
          </a:bodyPr>
          <a:lstStyle/>
          <a:p>
            <a:pPr algn="l"/>
            <a:r>
              <a:rPr lang="en-US" altLang="ko-KR" sz="4800" b="0" i="0" dirty="0">
                <a:solidFill>
                  <a:srgbClr val="374151"/>
                </a:solidFill>
                <a:effectLst/>
                <a:latin typeface="Söhne"/>
              </a:rPr>
              <a:t>1. This paper elaborates on the types and technological trends of secondary batteries. Although there are some </a:t>
            </a:r>
            <a:r>
              <a:rPr lang="en-US" altLang="ko-KR" sz="4800" b="0" i="0" dirty="0">
                <a:solidFill>
                  <a:srgbClr val="0070C0"/>
                </a:solidFill>
                <a:effectLst/>
                <a:latin typeface="Söhne"/>
              </a:rPr>
              <a:t>similarities</a:t>
            </a:r>
            <a:r>
              <a:rPr lang="en-US" altLang="ko-KR" sz="4800" b="0" i="0" dirty="0">
                <a:solidFill>
                  <a:srgbClr val="374151"/>
                </a:solidFill>
                <a:effectLst/>
                <a:latin typeface="Söhne"/>
              </a:rPr>
              <a:t> in terms of the export status and focusing on revenue, there are slight </a:t>
            </a:r>
            <a:r>
              <a:rPr lang="en-US" altLang="ko-KR" sz="4800" b="0" i="0" dirty="0">
                <a:solidFill>
                  <a:srgbClr val="FF0000"/>
                </a:solidFill>
                <a:effectLst/>
                <a:latin typeface="Söhne"/>
              </a:rPr>
              <a:t>differences</a:t>
            </a:r>
            <a:r>
              <a:rPr lang="en-US" altLang="ko-KR" sz="4800" b="0" i="0" dirty="0">
                <a:solidFill>
                  <a:srgbClr val="374151"/>
                </a:solidFill>
                <a:effectLst/>
                <a:latin typeface="Söhne"/>
              </a:rPr>
              <a:t> between this paper and my research on the types of secondary batteries. This is because my research focuses more on the industry as a whole rather than just the technological capabilities of secondary batteries.</a:t>
            </a:r>
          </a:p>
        </p:txBody>
      </p:sp>
    </p:spTree>
    <p:extLst>
      <p:ext uri="{BB962C8B-B14F-4D97-AF65-F5344CB8AC3E}">
        <p14:creationId xmlns:p14="http://schemas.microsoft.com/office/powerpoint/2010/main" val="72043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2172</Words>
  <Application>Microsoft Office PowerPoint</Application>
  <PresentationFormat>사용자 지정</PresentationFormat>
  <Paragraphs>220</Paragraphs>
  <Slides>46</Slides>
  <Notes>25</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46</vt:i4>
      </vt:variant>
    </vt:vector>
  </HeadingPairs>
  <TitlesOfParts>
    <vt:vector size="58" baseType="lpstr">
      <vt:lpstr>-apple-system</vt:lpstr>
      <vt:lpstr>Menlo</vt:lpstr>
      <vt:lpstr>noto</vt:lpstr>
      <vt:lpstr>Noto Sans KR</vt:lpstr>
      <vt:lpstr>NotoSansKRM</vt:lpstr>
      <vt:lpstr>Söhne</vt:lpstr>
      <vt:lpstr>Malgun Gothic</vt:lpstr>
      <vt:lpstr>Malgun Gothic</vt:lpstr>
      <vt:lpstr>Arial</vt:lpstr>
      <vt:lpstr>Calibri</vt:lpstr>
      <vt:lpstr>Roboto</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 재용</cp:lastModifiedBy>
  <cp:revision>131</cp:revision>
  <dcterms:created xsi:type="dcterms:W3CDTF">2023-04-06T00:08:16Z</dcterms:created>
  <dcterms:modified xsi:type="dcterms:W3CDTF">2023-05-26T14:04:35Z</dcterms:modified>
</cp:coreProperties>
</file>