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85"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 id="281" r:id="rId20"/>
    <p:sldId id="282" r:id="rId21"/>
    <p:sldId id="283" r:id="rId22"/>
    <p:sldId id="286" r:id="rId23"/>
    <p:sldId id="284" r:id="rId24"/>
    <p:sldId id="288" r:id="rId25"/>
    <p:sldId id="298" r:id="rId26"/>
    <p:sldId id="300" r:id="rId27"/>
    <p:sldId id="302" r:id="rId28"/>
    <p:sldId id="299" r:id="rId29"/>
    <p:sldId id="301" r:id="rId30"/>
    <p:sldId id="303" r:id="rId31"/>
    <p:sldId id="294" r:id="rId32"/>
    <p:sldId id="304" r:id="rId33"/>
    <p:sldId id="307" r:id="rId34"/>
    <p:sldId id="308" r:id="rId35"/>
    <p:sldId id="309" r:id="rId36"/>
    <p:sldId id="310" r:id="rId37"/>
    <p:sldId id="295" r:id="rId38"/>
    <p:sldId id="311" r:id="rId39"/>
    <p:sldId id="314" r:id="rId40"/>
    <p:sldId id="296" r:id="rId41"/>
    <p:sldId id="289" r:id="rId42"/>
    <p:sldId id="297" r:id="rId43"/>
    <p:sldId id="290" r:id="rId44"/>
    <p:sldId id="312" r:id="rId45"/>
    <p:sldId id="291" r:id="rId46"/>
    <p:sldId id="266" r:id="rId47"/>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0969" autoAdjust="0"/>
  </p:normalViewPr>
  <p:slideViewPr>
    <p:cSldViewPr>
      <p:cViewPr varScale="1">
        <p:scale>
          <a:sx n="50" d="100"/>
          <a:sy n="50" d="100"/>
        </p:scale>
        <p:origin x="9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491AAACA-BC8E-4A9D-B068-EFC88FD8A277}" type="datetimeFigureOut">
              <a:rPr lang="ko-KR" altLang="en-US" smtClean="0"/>
              <a:t>2023-06-02</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3CCF18D-7831-400B-B3A6-2842DF00F132}" type="slidenum">
              <a:rPr lang="ko-KR" altLang="en-US" smtClean="0"/>
              <a:t>‹#›</a:t>
            </a:fld>
            <a:endParaRPr lang="ko-KR" altLang="en-US"/>
          </a:p>
        </p:txBody>
      </p:sp>
    </p:spTree>
    <p:extLst>
      <p:ext uri="{BB962C8B-B14F-4D97-AF65-F5344CB8AC3E}">
        <p14:creationId xmlns:p14="http://schemas.microsoft.com/office/powerpoint/2010/main" val="21391313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21</a:t>
            </a:fld>
            <a:endParaRPr lang="ko-KR" altLang="en-US"/>
          </a:p>
        </p:txBody>
      </p:sp>
    </p:spTree>
    <p:extLst>
      <p:ext uri="{BB962C8B-B14F-4D97-AF65-F5344CB8AC3E}">
        <p14:creationId xmlns:p14="http://schemas.microsoft.com/office/powerpoint/2010/main" val="252282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30</a:t>
            </a:fld>
            <a:endParaRPr lang="ko-KR" altLang="en-US"/>
          </a:p>
        </p:txBody>
      </p:sp>
    </p:spTree>
    <p:extLst>
      <p:ext uri="{BB962C8B-B14F-4D97-AF65-F5344CB8AC3E}">
        <p14:creationId xmlns:p14="http://schemas.microsoft.com/office/powerpoint/2010/main" val="46790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31</a:t>
            </a:fld>
            <a:endParaRPr lang="ko-KR" altLang="en-US"/>
          </a:p>
        </p:txBody>
      </p:sp>
    </p:spTree>
    <p:extLst>
      <p:ext uri="{BB962C8B-B14F-4D97-AF65-F5344CB8AC3E}">
        <p14:creationId xmlns:p14="http://schemas.microsoft.com/office/powerpoint/2010/main" val="428316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32</a:t>
            </a:fld>
            <a:endParaRPr lang="ko-KR" altLang="en-US"/>
          </a:p>
        </p:txBody>
      </p:sp>
    </p:spTree>
    <p:extLst>
      <p:ext uri="{BB962C8B-B14F-4D97-AF65-F5344CB8AC3E}">
        <p14:creationId xmlns:p14="http://schemas.microsoft.com/office/powerpoint/2010/main" val="374648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33</a:t>
            </a:fld>
            <a:endParaRPr lang="ko-KR" altLang="en-US"/>
          </a:p>
        </p:txBody>
      </p:sp>
    </p:spTree>
    <p:extLst>
      <p:ext uri="{BB962C8B-B14F-4D97-AF65-F5344CB8AC3E}">
        <p14:creationId xmlns:p14="http://schemas.microsoft.com/office/powerpoint/2010/main" val="354118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34</a:t>
            </a:fld>
            <a:endParaRPr lang="ko-KR" altLang="en-US"/>
          </a:p>
        </p:txBody>
      </p:sp>
    </p:spTree>
    <p:extLst>
      <p:ext uri="{BB962C8B-B14F-4D97-AF65-F5344CB8AC3E}">
        <p14:creationId xmlns:p14="http://schemas.microsoft.com/office/powerpoint/2010/main" val="166787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35</a:t>
            </a:fld>
            <a:endParaRPr lang="ko-KR" altLang="en-US"/>
          </a:p>
        </p:txBody>
      </p:sp>
    </p:spTree>
    <p:extLst>
      <p:ext uri="{BB962C8B-B14F-4D97-AF65-F5344CB8AC3E}">
        <p14:creationId xmlns:p14="http://schemas.microsoft.com/office/powerpoint/2010/main" val="6095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36</a:t>
            </a:fld>
            <a:endParaRPr lang="ko-KR" altLang="en-US"/>
          </a:p>
        </p:txBody>
      </p:sp>
    </p:spTree>
    <p:extLst>
      <p:ext uri="{BB962C8B-B14F-4D97-AF65-F5344CB8AC3E}">
        <p14:creationId xmlns:p14="http://schemas.microsoft.com/office/powerpoint/2010/main" val="328569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37</a:t>
            </a:fld>
            <a:endParaRPr lang="ko-KR" altLang="en-US"/>
          </a:p>
        </p:txBody>
      </p:sp>
    </p:spTree>
    <p:extLst>
      <p:ext uri="{BB962C8B-B14F-4D97-AF65-F5344CB8AC3E}">
        <p14:creationId xmlns:p14="http://schemas.microsoft.com/office/powerpoint/2010/main" val="108457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38</a:t>
            </a:fld>
            <a:endParaRPr lang="ko-KR" altLang="en-US"/>
          </a:p>
        </p:txBody>
      </p:sp>
    </p:spTree>
    <p:extLst>
      <p:ext uri="{BB962C8B-B14F-4D97-AF65-F5344CB8AC3E}">
        <p14:creationId xmlns:p14="http://schemas.microsoft.com/office/powerpoint/2010/main" val="271481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39</a:t>
            </a:fld>
            <a:endParaRPr lang="ko-KR" altLang="en-US"/>
          </a:p>
        </p:txBody>
      </p:sp>
    </p:spTree>
    <p:extLst>
      <p:ext uri="{BB962C8B-B14F-4D97-AF65-F5344CB8AC3E}">
        <p14:creationId xmlns:p14="http://schemas.microsoft.com/office/powerpoint/2010/main" val="221546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22</a:t>
            </a:fld>
            <a:endParaRPr lang="ko-KR" altLang="en-US"/>
          </a:p>
        </p:txBody>
      </p:sp>
    </p:spTree>
    <p:extLst>
      <p:ext uri="{BB962C8B-B14F-4D97-AF65-F5344CB8AC3E}">
        <p14:creationId xmlns:p14="http://schemas.microsoft.com/office/powerpoint/2010/main" val="2673425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40</a:t>
            </a:fld>
            <a:endParaRPr lang="ko-KR" altLang="en-US"/>
          </a:p>
        </p:txBody>
      </p:sp>
    </p:spTree>
    <p:extLst>
      <p:ext uri="{BB962C8B-B14F-4D97-AF65-F5344CB8AC3E}">
        <p14:creationId xmlns:p14="http://schemas.microsoft.com/office/powerpoint/2010/main" val="248612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41</a:t>
            </a:fld>
            <a:endParaRPr lang="ko-KR" altLang="en-US"/>
          </a:p>
        </p:txBody>
      </p:sp>
    </p:spTree>
    <p:extLst>
      <p:ext uri="{BB962C8B-B14F-4D97-AF65-F5344CB8AC3E}">
        <p14:creationId xmlns:p14="http://schemas.microsoft.com/office/powerpoint/2010/main" val="322777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42</a:t>
            </a:fld>
            <a:endParaRPr lang="ko-KR" altLang="en-US"/>
          </a:p>
        </p:txBody>
      </p:sp>
    </p:spTree>
    <p:extLst>
      <p:ext uri="{BB962C8B-B14F-4D97-AF65-F5344CB8AC3E}">
        <p14:creationId xmlns:p14="http://schemas.microsoft.com/office/powerpoint/2010/main" val="3580428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43</a:t>
            </a:fld>
            <a:endParaRPr lang="ko-KR" altLang="en-US"/>
          </a:p>
        </p:txBody>
      </p:sp>
    </p:spTree>
    <p:extLst>
      <p:ext uri="{BB962C8B-B14F-4D97-AF65-F5344CB8AC3E}">
        <p14:creationId xmlns:p14="http://schemas.microsoft.com/office/powerpoint/2010/main" val="1805365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44</a:t>
            </a:fld>
            <a:endParaRPr lang="ko-KR" altLang="en-US"/>
          </a:p>
        </p:txBody>
      </p:sp>
    </p:spTree>
    <p:extLst>
      <p:ext uri="{BB962C8B-B14F-4D97-AF65-F5344CB8AC3E}">
        <p14:creationId xmlns:p14="http://schemas.microsoft.com/office/powerpoint/2010/main" val="3318327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45</a:t>
            </a:fld>
            <a:endParaRPr lang="ko-KR" altLang="en-US"/>
          </a:p>
        </p:txBody>
      </p:sp>
    </p:spTree>
    <p:extLst>
      <p:ext uri="{BB962C8B-B14F-4D97-AF65-F5344CB8AC3E}">
        <p14:creationId xmlns:p14="http://schemas.microsoft.com/office/powerpoint/2010/main" val="240610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23</a:t>
            </a:fld>
            <a:endParaRPr lang="ko-KR" altLang="en-US"/>
          </a:p>
        </p:txBody>
      </p:sp>
    </p:spTree>
    <p:extLst>
      <p:ext uri="{BB962C8B-B14F-4D97-AF65-F5344CB8AC3E}">
        <p14:creationId xmlns:p14="http://schemas.microsoft.com/office/powerpoint/2010/main" val="8576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24</a:t>
            </a:fld>
            <a:endParaRPr lang="ko-KR" altLang="en-US"/>
          </a:p>
        </p:txBody>
      </p:sp>
    </p:spTree>
    <p:extLst>
      <p:ext uri="{BB962C8B-B14F-4D97-AF65-F5344CB8AC3E}">
        <p14:creationId xmlns:p14="http://schemas.microsoft.com/office/powerpoint/2010/main" val="38069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25</a:t>
            </a:fld>
            <a:endParaRPr lang="ko-KR" altLang="en-US"/>
          </a:p>
        </p:txBody>
      </p:sp>
    </p:spTree>
    <p:extLst>
      <p:ext uri="{BB962C8B-B14F-4D97-AF65-F5344CB8AC3E}">
        <p14:creationId xmlns:p14="http://schemas.microsoft.com/office/powerpoint/2010/main" val="415346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26</a:t>
            </a:fld>
            <a:endParaRPr lang="ko-KR" altLang="en-US"/>
          </a:p>
        </p:txBody>
      </p:sp>
    </p:spTree>
    <p:extLst>
      <p:ext uri="{BB962C8B-B14F-4D97-AF65-F5344CB8AC3E}">
        <p14:creationId xmlns:p14="http://schemas.microsoft.com/office/powerpoint/2010/main" val="71803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27</a:t>
            </a:fld>
            <a:endParaRPr lang="ko-KR" altLang="en-US"/>
          </a:p>
        </p:txBody>
      </p:sp>
    </p:spTree>
    <p:extLst>
      <p:ext uri="{BB962C8B-B14F-4D97-AF65-F5344CB8AC3E}">
        <p14:creationId xmlns:p14="http://schemas.microsoft.com/office/powerpoint/2010/main" val="54348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28</a:t>
            </a:fld>
            <a:endParaRPr lang="ko-KR" altLang="en-US"/>
          </a:p>
        </p:txBody>
      </p:sp>
    </p:spTree>
    <p:extLst>
      <p:ext uri="{BB962C8B-B14F-4D97-AF65-F5344CB8AC3E}">
        <p14:creationId xmlns:p14="http://schemas.microsoft.com/office/powerpoint/2010/main" val="299061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29</a:t>
            </a:fld>
            <a:endParaRPr lang="ko-KR" altLang="en-US"/>
          </a:p>
        </p:txBody>
      </p:sp>
    </p:spTree>
    <p:extLst>
      <p:ext uri="{BB962C8B-B14F-4D97-AF65-F5344CB8AC3E}">
        <p14:creationId xmlns:p14="http://schemas.microsoft.com/office/powerpoint/2010/main" val="230778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dart.fss.or.kr/"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dart.fss.or.k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2"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5" name="Object 14"/>
            <p:cNvPicPr>
              <a:picLocks noChangeAspect="1"/>
            </p:cNvPicPr>
            <p:nvPr/>
          </p:nvPicPr>
          <p:blipFill>
            <a:blip r:embed="rId3"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8" name="Object 17"/>
            <p:cNvPicPr>
              <a:picLocks noChangeAspect="1"/>
            </p:cNvPicPr>
            <p:nvPr/>
          </p:nvPicPr>
          <p:blipFill>
            <a:blip r:embed="rId4"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21" name="Object 20"/>
            <p:cNvPicPr>
              <a:picLocks noChangeAspect="1"/>
            </p:cNvPicPr>
            <p:nvPr/>
          </p:nvPicPr>
          <p:blipFill>
            <a:blip r:embed="rId5" cstate="print"/>
            <a:stretch>
              <a:fillRect/>
            </a:stretch>
          </p:blipFill>
          <p:spPr>
            <a:xfrm>
              <a:off x="1253844" y="4570018"/>
              <a:ext cx="1218084" cy="1846986"/>
            </a:xfrm>
            <a:prstGeom prst="rect">
              <a:avLst/>
            </a:prstGeom>
          </p:spPr>
        </p:pic>
      </p:grpSp>
      <p:sp>
        <p:nvSpPr>
          <p:cNvPr id="7" name="TextBox 6">
            <a:extLst>
              <a:ext uri="{FF2B5EF4-FFF2-40B4-BE49-F238E27FC236}">
                <a16:creationId xmlns:a16="http://schemas.microsoft.com/office/drawing/2014/main" id="{4FD8AD86-B103-7139-2968-84739DA4C853}"/>
              </a:ext>
            </a:extLst>
          </p:cNvPr>
          <p:cNvSpPr txBox="1"/>
          <p:nvPr/>
        </p:nvSpPr>
        <p:spPr>
          <a:xfrm>
            <a:off x="457200" y="647700"/>
            <a:ext cx="8458200" cy="1015663"/>
          </a:xfrm>
          <a:prstGeom prst="rect">
            <a:avLst/>
          </a:prstGeom>
          <a:noFill/>
        </p:spPr>
        <p:txBody>
          <a:bodyPr wrap="square" rtlCol="0">
            <a:spAutoFit/>
          </a:bodyPr>
          <a:lstStyle/>
          <a:p>
            <a:r>
              <a:rPr lang="en-US" altLang="ko-KR" sz="6000" dirty="0"/>
              <a:t>Big Data Analytics</a:t>
            </a:r>
            <a:endParaRPr lang="ko-KR" altLang="en-US" sz="6000" dirty="0"/>
          </a:p>
        </p:txBody>
      </p:sp>
      <p:sp>
        <p:nvSpPr>
          <p:cNvPr id="9" name="TextBox 8">
            <a:extLst>
              <a:ext uri="{FF2B5EF4-FFF2-40B4-BE49-F238E27FC236}">
                <a16:creationId xmlns:a16="http://schemas.microsoft.com/office/drawing/2014/main" id="{6AC2EFA8-AECC-D502-881F-5B1D0E7B40A8}"/>
              </a:ext>
            </a:extLst>
          </p:cNvPr>
          <p:cNvSpPr txBox="1"/>
          <p:nvPr/>
        </p:nvSpPr>
        <p:spPr>
          <a:xfrm>
            <a:off x="9681567" y="8256383"/>
            <a:ext cx="8686800" cy="1446550"/>
          </a:xfrm>
          <a:prstGeom prst="rect">
            <a:avLst/>
          </a:prstGeom>
          <a:noFill/>
        </p:spPr>
        <p:txBody>
          <a:bodyPr wrap="square" rtlCol="0">
            <a:spAutoFit/>
          </a:bodyPr>
          <a:lstStyle/>
          <a:p>
            <a:pPr algn="ctr"/>
            <a:r>
              <a:rPr lang="en-US" altLang="ko-KR" sz="4400" b="0" i="0" dirty="0">
                <a:solidFill>
                  <a:srgbClr val="000000"/>
                </a:solidFill>
                <a:effectLst/>
                <a:latin typeface="-apple-system"/>
              </a:rPr>
              <a:t>management information systems</a:t>
            </a:r>
          </a:p>
          <a:p>
            <a:pPr algn="ctr"/>
            <a:r>
              <a:rPr lang="en-US" altLang="ko-KR" sz="4400" dirty="0">
                <a:solidFill>
                  <a:srgbClr val="000000"/>
                </a:solidFill>
                <a:latin typeface="-apple-system"/>
              </a:rPr>
              <a:t>2019011033 </a:t>
            </a:r>
            <a:r>
              <a:rPr lang="ko-KR" altLang="en-US" sz="4400" dirty="0">
                <a:solidFill>
                  <a:srgbClr val="000000"/>
                </a:solidFill>
                <a:latin typeface="-apple-system"/>
              </a:rPr>
              <a:t>김재용</a:t>
            </a:r>
            <a:endParaRPr lang="en-US" altLang="ko-KR" sz="4400" b="1" i="0" dirty="0">
              <a:solidFill>
                <a:srgbClr val="000000"/>
              </a:solidFill>
              <a:effectLst/>
              <a:latin typeface="-apple-system"/>
            </a:endParaRPr>
          </a:p>
        </p:txBody>
      </p:sp>
      <p:sp>
        <p:nvSpPr>
          <p:cNvPr id="11" name="TextBox 10">
            <a:extLst>
              <a:ext uri="{FF2B5EF4-FFF2-40B4-BE49-F238E27FC236}">
                <a16:creationId xmlns:a16="http://schemas.microsoft.com/office/drawing/2014/main" id="{CB44A824-8478-636F-AB92-28C5A966D8C1}"/>
              </a:ext>
            </a:extLst>
          </p:cNvPr>
          <p:cNvSpPr txBox="1"/>
          <p:nvPr/>
        </p:nvSpPr>
        <p:spPr>
          <a:xfrm>
            <a:off x="3771900" y="3554682"/>
            <a:ext cx="10287000" cy="4247317"/>
          </a:xfrm>
          <a:prstGeom prst="rect">
            <a:avLst/>
          </a:prstGeom>
          <a:noFill/>
        </p:spPr>
        <p:txBody>
          <a:bodyPr wrap="square" rtlCol="0">
            <a:spAutoFit/>
          </a:bodyPr>
          <a:lstStyle/>
          <a:p>
            <a:pPr algn="ctr"/>
            <a:r>
              <a:rPr lang="en-US" altLang="ko-KR" sz="6000" b="0" i="0" dirty="0">
                <a:solidFill>
                  <a:srgbClr val="374151"/>
                </a:solidFill>
                <a:effectLst/>
                <a:latin typeface="Söhne"/>
              </a:rPr>
              <a:t>Current Status of Electric Vehicles in Korea and Future of Battery Industry</a:t>
            </a:r>
          </a:p>
          <a:p>
            <a:pPr algn="ctr"/>
            <a:endParaRPr lang="en-US" altLang="ko-KR" sz="6000" dirty="0">
              <a:solidFill>
                <a:srgbClr val="374151"/>
              </a:solidFill>
              <a:latin typeface="Söhne"/>
            </a:endParaRPr>
          </a:p>
          <a:p>
            <a:pPr algn="ctr"/>
            <a:r>
              <a:rPr lang="en-US" altLang="ko-KR" sz="3000" b="0" i="0" dirty="0">
                <a:solidFill>
                  <a:srgbClr val="374151"/>
                </a:solidFill>
                <a:effectLst/>
                <a:latin typeface="Söhne"/>
              </a:rPr>
              <a:t>-the correlation between related stocks.-</a:t>
            </a:r>
            <a:endParaRPr lang="ko-KR" alt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4076700"/>
            <a:ext cx="17279733" cy="1569660"/>
          </a:xfrm>
          <a:prstGeom prst="rect">
            <a:avLst/>
          </a:prstGeom>
          <a:noFill/>
        </p:spPr>
        <p:txBody>
          <a:bodyPr wrap="square" rtlCol="0">
            <a:spAutoFit/>
          </a:bodyPr>
          <a:lstStyle/>
          <a:p>
            <a:r>
              <a:rPr lang="en-US" altLang="ko-KR" sz="4800" dirty="0">
                <a:solidFill>
                  <a:srgbClr val="374151"/>
                </a:solidFill>
                <a:latin typeface="Söhne"/>
              </a:rPr>
              <a:t>2</a:t>
            </a:r>
            <a:r>
              <a:rPr lang="en-US" altLang="ko-KR" sz="4800" b="0" i="0" dirty="0">
                <a:solidFill>
                  <a:srgbClr val="374151"/>
                </a:solidFill>
                <a:effectLst/>
                <a:latin typeface="Söhne"/>
              </a:rPr>
              <a:t>. Name is ‘</a:t>
            </a:r>
            <a:r>
              <a:rPr kumimoji="0" lang="ko-KR" altLang="ko-KR" sz="4800" b="0" i="0" u="none" strike="noStrike" cap="none" normalizeH="0" baseline="0" dirty="0">
                <a:ln>
                  <a:noFill/>
                </a:ln>
                <a:solidFill>
                  <a:srgbClr val="000000"/>
                </a:solidFill>
                <a:effectLst/>
                <a:latin typeface="Arial" panose="020B0604020202020204" pitchFamily="34" charset="0"/>
                <a:ea typeface="Noto Sans KR"/>
              </a:rPr>
              <a:t>현대자동차(전기차)의 중국 진출 전략 : - 현대 전기차를 중심으로 </a:t>
            </a:r>
            <a:r>
              <a:rPr kumimoji="0" lang="en-US" altLang="ko-KR" sz="4800" b="0" i="0" u="none" strike="noStrike" cap="none" normalizeH="0" baseline="0" dirty="0">
                <a:ln>
                  <a:noFill/>
                </a:ln>
                <a:solidFill>
                  <a:srgbClr val="000000"/>
                </a:solidFill>
                <a:effectLst/>
                <a:latin typeface="Arial" panose="020B0604020202020204" pitchFamily="34" charset="0"/>
                <a:ea typeface="Noto Sans KR"/>
              </a:rPr>
              <a:t>– </a:t>
            </a:r>
            <a:r>
              <a:rPr lang="en-US" altLang="ko-KR" sz="3000" b="0" i="0" dirty="0">
                <a:solidFill>
                  <a:srgbClr val="000000"/>
                </a:solidFill>
                <a:effectLst/>
                <a:latin typeface="Noto Sans KR"/>
              </a:rPr>
              <a:t>by</a:t>
            </a:r>
            <a:r>
              <a:rPr lang="ko-KR" altLang="en-US" sz="3000" b="0" i="0" dirty="0" err="1">
                <a:solidFill>
                  <a:srgbClr val="000000"/>
                </a:solidFill>
                <a:effectLst/>
                <a:latin typeface="Noto Sans KR"/>
              </a:rPr>
              <a:t>왕밍하오</a:t>
            </a:r>
            <a:r>
              <a:rPr lang="ko-KR" altLang="en-US" sz="3000" b="0" i="0" dirty="0">
                <a:solidFill>
                  <a:srgbClr val="000000"/>
                </a:solidFill>
                <a:effectLst/>
                <a:latin typeface="Noto Sans KR"/>
              </a:rPr>
              <a:t> </a:t>
            </a:r>
            <a:r>
              <a:rPr lang="en-US" altLang="ko-KR" sz="3000" b="0" i="0" dirty="0">
                <a:solidFill>
                  <a:srgbClr val="000000"/>
                </a:solidFill>
                <a:effectLst/>
                <a:latin typeface="Noto Sans KR"/>
              </a:rPr>
              <a:t>(</a:t>
            </a:r>
            <a:r>
              <a:rPr lang="ko-KR" altLang="en-US" sz="3200" b="0" i="0" dirty="0">
                <a:solidFill>
                  <a:srgbClr val="202020"/>
                </a:solidFill>
                <a:effectLst/>
                <a:latin typeface="Roboto" panose="02000000000000000000" pitchFamily="2" charset="0"/>
              </a:rPr>
              <a:t>부산 </a:t>
            </a:r>
            <a:r>
              <a:rPr lang="en-US" altLang="ko-KR" sz="3200" b="0" i="0" dirty="0">
                <a:solidFill>
                  <a:srgbClr val="202020"/>
                </a:solidFill>
                <a:effectLst/>
                <a:latin typeface="Roboto" panose="02000000000000000000" pitchFamily="2" charset="0"/>
              </a:rPr>
              <a:t>: </a:t>
            </a:r>
            <a:r>
              <a:rPr lang="ko-KR" altLang="en-US" sz="3200" b="0" i="0" dirty="0">
                <a:solidFill>
                  <a:srgbClr val="202020"/>
                </a:solidFill>
                <a:effectLst/>
                <a:latin typeface="Roboto" panose="02000000000000000000" pitchFamily="2" charset="0"/>
              </a:rPr>
              <a:t>동서대학교 일반대학원</a:t>
            </a:r>
            <a:r>
              <a:rPr lang="en-US" altLang="ko-KR" sz="3200" b="0" i="0" dirty="0">
                <a:solidFill>
                  <a:srgbClr val="202020"/>
                </a:solidFill>
                <a:effectLst/>
                <a:latin typeface="Roboto" panose="02000000000000000000" pitchFamily="2" charset="0"/>
              </a:rPr>
              <a:t>, 2023</a:t>
            </a:r>
            <a:r>
              <a:rPr lang="en-US" altLang="ko-KR" sz="3000" b="0" i="0" dirty="0">
                <a:solidFill>
                  <a:srgbClr val="000000"/>
                </a:solidFill>
                <a:effectLst/>
                <a:latin typeface="Noto Sans KR"/>
              </a:rPr>
              <a:t>)</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143000" y="6134100"/>
            <a:ext cx="14492750"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https://scienceon.kisti.re.kr/srch/selectPORSrchArticle.do?cn=DIKO0016682089</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43666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dirty="0">
                <a:solidFill>
                  <a:srgbClr val="374151"/>
                </a:solidFill>
                <a:latin typeface="Söhne"/>
              </a:rPr>
              <a:t>2</a:t>
            </a:r>
            <a:r>
              <a:rPr lang="en-US" altLang="ko-KR" sz="4800" b="0" i="0" dirty="0">
                <a:solidFill>
                  <a:srgbClr val="374151"/>
                </a:solidFill>
                <a:effectLst/>
                <a:latin typeface="Söhne"/>
              </a:rPr>
              <a:t>. This paper discusses how Hyundai Motor Company's electric vehicles can grow in the Chinese market, amidst the rapid growth of Chinese electric vehicle companies. From a marketing perspective, the paper addresses the challenges and solutions that Hyundai Motor Company faces. Although the paper discusses electric vehicles, it differs from my project in that it focuses on Hyundai Motor Company as a business and is set in China, not Korea.</a:t>
            </a:r>
          </a:p>
        </p:txBody>
      </p:sp>
    </p:spTree>
    <p:extLst>
      <p:ext uri="{BB962C8B-B14F-4D97-AF65-F5344CB8AC3E}">
        <p14:creationId xmlns:p14="http://schemas.microsoft.com/office/powerpoint/2010/main" val="336349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b="0" i="0" dirty="0">
                <a:solidFill>
                  <a:srgbClr val="374151"/>
                </a:solidFill>
                <a:effectLst/>
                <a:latin typeface="Söhne"/>
              </a:rPr>
              <a:t>3. Name is ‘</a:t>
            </a:r>
            <a:r>
              <a:rPr lang="en-US" altLang="ko-KR" sz="4800" b="0" i="0" dirty="0">
                <a:solidFill>
                  <a:srgbClr val="000000"/>
                </a:solidFill>
                <a:effectLst/>
                <a:latin typeface="Noto Sans KR"/>
              </a:rPr>
              <a:t>Change in enterprise value in semiconductor, display, and battery before and after COVID-19 outbreak’</a:t>
            </a:r>
          </a:p>
          <a:p>
            <a:r>
              <a:rPr lang="en-US" altLang="ko-KR" sz="2000" dirty="0">
                <a:solidFill>
                  <a:srgbClr val="1D1D1D"/>
                </a:solidFill>
                <a:latin typeface="NotoSansKRM"/>
              </a:rPr>
              <a:t>by</a:t>
            </a:r>
            <a:r>
              <a:rPr lang="ko-KR" altLang="en-US" sz="2000" dirty="0">
                <a:solidFill>
                  <a:srgbClr val="1D1D1D"/>
                </a:solidFill>
                <a:latin typeface="NotoSansKRM"/>
              </a:rPr>
              <a:t> </a:t>
            </a:r>
            <a:r>
              <a:rPr lang="ko-KR" altLang="en-US" sz="2000" dirty="0" err="1">
                <a:solidFill>
                  <a:srgbClr val="1D1D1D"/>
                </a:solidFill>
                <a:latin typeface="NotoSansKRM"/>
              </a:rPr>
              <a:t>박선</a:t>
            </a:r>
            <a:r>
              <a:rPr lang="ko-KR" altLang="en-US" sz="2000" dirty="0">
                <a:solidFill>
                  <a:srgbClr val="1D1D1D"/>
                </a:solidFill>
                <a:latin typeface="NotoSansKRM"/>
              </a:rPr>
              <a:t> 연세대학교 경제대학원</a:t>
            </a:r>
            <a:r>
              <a:rPr lang="en-US" altLang="ko-KR" sz="2000" dirty="0">
                <a:solidFill>
                  <a:srgbClr val="1D1D1D"/>
                </a:solidFill>
                <a:latin typeface="NotoSansKRM"/>
              </a:rPr>
              <a:t>: </a:t>
            </a:r>
            <a:r>
              <a:rPr lang="ko-KR" altLang="en-US" sz="2000" dirty="0">
                <a:solidFill>
                  <a:srgbClr val="1D1D1D"/>
                </a:solidFill>
                <a:latin typeface="NotoSansKRM"/>
              </a:rPr>
              <a:t>금융공학</a:t>
            </a:r>
            <a:r>
              <a:rPr lang="en-US" altLang="ko-KR" sz="2000" dirty="0">
                <a:solidFill>
                  <a:srgbClr val="1D1D1D"/>
                </a:solidFill>
                <a:latin typeface="NotoSansKRM"/>
              </a:rPr>
              <a:t> </a:t>
            </a:r>
            <a:r>
              <a:rPr kumimoji="0" lang="en-US" altLang="ko-KR" sz="2000" b="0" i="0" u="none" strike="noStrike" cap="none" normalizeH="0" baseline="0" dirty="0">
                <a:ln>
                  <a:noFill/>
                </a:ln>
                <a:solidFill>
                  <a:srgbClr val="1D1D1D"/>
                </a:solidFill>
                <a:effectLst/>
                <a:latin typeface="NotoSansKRM"/>
                <a:ea typeface="Noto Sans KR"/>
              </a:rPr>
              <a:t>2</a:t>
            </a:r>
            <a:r>
              <a:rPr lang="en-US" altLang="ko-KR" sz="2000" dirty="0">
                <a:solidFill>
                  <a:srgbClr val="1D1D1D"/>
                </a:solidFill>
                <a:latin typeface="NotoSansKRM"/>
                <a:ea typeface="Noto Sans KR"/>
              </a:rPr>
              <a:t>023.2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5794274"/>
            <a:ext cx="14086677" cy="8752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http://www.riss.kr/search/detail/DetailView.do?p_mat_type</a:t>
            </a:r>
          </a:p>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=be54d9b8bc7cdb09&amp;control_no=7354e97df9c85f5bffe0bdc3ef48d419&amp;outLink=K</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296662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09600" y="2705100"/>
            <a:ext cx="17279733" cy="6001643"/>
          </a:xfrm>
          <a:prstGeom prst="rect">
            <a:avLst/>
          </a:prstGeom>
          <a:noFill/>
        </p:spPr>
        <p:txBody>
          <a:bodyPr wrap="square" rtlCol="0">
            <a:spAutoFit/>
          </a:bodyPr>
          <a:lstStyle/>
          <a:p>
            <a:pPr algn="l"/>
            <a:r>
              <a:rPr lang="en-US" altLang="ko-KR" sz="4800" b="0" i="0" dirty="0">
                <a:solidFill>
                  <a:srgbClr val="374151"/>
                </a:solidFill>
                <a:effectLst/>
                <a:latin typeface="Söhne"/>
              </a:rPr>
              <a:t>3. The study uses the excess earnings model, which is considered the most practical valuation method, to calculate the value of companies in the semiconductor, display, and battery industries before and after the COVID-19 pandemic. The model's explanatory power is then validated by comparing the calculated values with actual stock prices. Furthermore, the study analyzes whether the companies' values have actually changed by comparing their values before and after the pandemic.</a:t>
            </a:r>
          </a:p>
        </p:txBody>
      </p:sp>
    </p:spTree>
    <p:extLst>
      <p:ext uri="{BB962C8B-B14F-4D97-AF65-F5344CB8AC3E}">
        <p14:creationId xmlns:p14="http://schemas.microsoft.com/office/powerpoint/2010/main" val="86304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162300"/>
            <a:ext cx="17279733" cy="4524315"/>
          </a:xfrm>
          <a:prstGeom prst="rect">
            <a:avLst/>
          </a:prstGeom>
          <a:noFill/>
        </p:spPr>
        <p:txBody>
          <a:bodyPr wrap="square" rtlCol="0">
            <a:spAutoFit/>
          </a:bodyPr>
          <a:lstStyle/>
          <a:p>
            <a:pPr algn="l"/>
            <a:r>
              <a:rPr lang="en-US" altLang="ko-KR" sz="4800" b="0" i="0" dirty="0">
                <a:solidFill>
                  <a:srgbClr val="374151"/>
                </a:solidFill>
                <a:effectLst/>
                <a:latin typeface="Söhne"/>
              </a:rPr>
              <a:t>3. This paper discusses stock investment and corporate valuation, which is similar to my project. However, this paper analyzes not only second-hand batteries but also semiconductor and display companies. This is different from my project. Additionally, this paper uses the "excess earnings model" analysis technique to analyze corporate value, which is more in-depth than my project.</a:t>
            </a:r>
          </a:p>
        </p:txBody>
      </p:sp>
    </p:spTree>
    <p:extLst>
      <p:ext uri="{BB962C8B-B14F-4D97-AF65-F5344CB8AC3E}">
        <p14:creationId xmlns:p14="http://schemas.microsoft.com/office/powerpoint/2010/main" val="372785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4</a:t>
            </a:r>
            <a:r>
              <a:rPr lang="en-US" altLang="ko-KR" sz="4800" b="0" i="0" dirty="0">
                <a:solidFill>
                  <a:srgbClr val="374151"/>
                </a:solidFill>
                <a:effectLst/>
                <a:latin typeface="Söhne"/>
              </a:rPr>
              <a:t>. </a:t>
            </a:r>
            <a:r>
              <a:rPr lang="en-US" altLang="ko-KR" sz="4800" b="0" i="0" dirty="0">
                <a:solidFill>
                  <a:srgbClr val="000000"/>
                </a:solidFill>
                <a:effectLst/>
                <a:latin typeface="Noto Sans KR"/>
              </a:rPr>
              <a:t>Demand Analysis and Forecasting of Battery Electric Vehicles in Korea</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Kwak, J., &amp; Kim, S. (2020, May 31). Demand Analysis and Forecasting of Battery Electric Vehicles in Korea. </a:t>
            </a:r>
            <a:r>
              <a:rPr lang="en-US" altLang="ko-KR" sz="2000" b="0" i="1" dirty="0">
                <a:solidFill>
                  <a:srgbClr val="676A6C"/>
                </a:solidFill>
                <a:effectLst/>
                <a:latin typeface="Menlo"/>
              </a:rPr>
              <a:t>Journal of the Korean Society of Supply Chain Management</a:t>
            </a:r>
            <a:r>
              <a:rPr lang="en-US" altLang="ko-KR" sz="2000" b="0" i="0" dirty="0">
                <a:solidFill>
                  <a:srgbClr val="676A6C"/>
                </a:solidFill>
                <a:effectLst/>
                <a:latin typeface="Menlo"/>
              </a:rPr>
              <a:t>. Korean Society of Supply Chain Management. https://doi.org/10.25052/kscm.2020.05.20.1.24</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https://scienceon.kisti.re.kr/srch/selectPORSrchArticle.do?cn=NART107459355</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87820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250674"/>
            <a:ext cx="17279733" cy="3785652"/>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In this paper, a new variable, the amount of media coverage on electric cars, which had not been previously considered, was taken into account to increase the accuracy of electric vehicle demand prediction. Multiple linear regression models and a machine learning model, random forest, were used.</a:t>
            </a:r>
          </a:p>
        </p:txBody>
      </p:sp>
    </p:spTree>
    <p:extLst>
      <p:ext uri="{BB962C8B-B14F-4D97-AF65-F5344CB8AC3E}">
        <p14:creationId xmlns:p14="http://schemas.microsoft.com/office/powerpoint/2010/main" val="401245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162300"/>
            <a:ext cx="17279733" cy="4524315"/>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This paper analyzed data on the electric vehicle industry and secondary batteries. This is similar to my project in terms of topic and method. However, I focused on the number of electric vehicles and charging stations in Korea, while this paper analyzed not only the registration status of electric vehicles, but also many other factors such as gasoline prices, and electric vehicle driving ranges </a:t>
            </a:r>
            <a:r>
              <a:rPr lang="en-US" altLang="ko-KR" sz="4800" dirty="0">
                <a:solidFill>
                  <a:srgbClr val="374151"/>
                </a:solidFill>
                <a:latin typeface="Söhne"/>
              </a:rPr>
              <a:t>etc</a:t>
            </a:r>
            <a:r>
              <a:rPr lang="en-US" altLang="ko-KR" sz="4800" b="0" i="0" dirty="0">
                <a:solidFill>
                  <a:srgbClr val="374151"/>
                </a:solidFill>
                <a:effectLst/>
                <a:latin typeface="Söhne"/>
              </a:rPr>
              <a:t>.</a:t>
            </a:r>
          </a:p>
        </p:txBody>
      </p:sp>
    </p:spTree>
    <p:extLst>
      <p:ext uri="{BB962C8B-B14F-4D97-AF65-F5344CB8AC3E}">
        <p14:creationId xmlns:p14="http://schemas.microsoft.com/office/powerpoint/2010/main" val="293562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5. </a:t>
            </a:r>
            <a:r>
              <a:rPr lang="en-US" altLang="ko-KR" sz="4800" b="0" i="0" dirty="0">
                <a:solidFill>
                  <a:srgbClr val="000000"/>
                </a:solidFill>
                <a:effectLst/>
                <a:latin typeface="Noto Sans KR"/>
              </a:rPr>
              <a:t>Subsidy on Battery Electric Vehicle and Its Impact on Greenhouse Gas Emission Reduction </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JEON, S., &amp; KIM, S. (2019, April 30). Subsidy on Battery Electric Vehicle and Its Impact on Greenhouse Gas Emission Reduction. </a:t>
            </a:r>
            <a:r>
              <a:rPr lang="en-US" altLang="ko-KR" sz="2000" b="0" i="1" dirty="0">
                <a:solidFill>
                  <a:srgbClr val="676A6C"/>
                </a:solidFill>
                <a:effectLst/>
                <a:latin typeface="Menlo"/>
              </a:rPr>
              <a:t>Journal of Korean Society of Transportation</a:t>
            </a:r>
            <a:r>
              <a:rPr lang="en-US" altLang="ko-KR" sz="2000" b="0" i="0" dirty="0">
                <a:solidFill>
                  <a:srgbClr val="676A6C"/>
                </a:solidFill>
                <a:effectLst/>
                <a:latin typeface="Menlo"/>
              </a:rPr>
              <a:t>. Korean Society of Transportation. https://doi.org/10.7470/jkst.2019.37.2.092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https://scienceon.kisti.re.kr/srch/selectPORSrchArticle.do?cn=NART110602757</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361626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In this paper, the integrated model GCAM was used to set subsidy scenarios and analyze the achievement of the government's electric vehicle deployment plan and the impact of the government's subsidy policy on greenhouse gas reduction effects. </a:t>
            </a:r>
          </a:p>
        </p:txBody>
      </p:sp>
    </p:spTree>
    <p:extLst>
      <p:ext uri="{BB962C8B-B14F-4D97-AF65-F5344CB8AC3E}">
        <p14:creationId xmlns:p14="http://schemas.microsoft.com/office/powerpoint/2010/main" val="355229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889505" y="562650"/>
            <a:ext cx="2232905" cy="2178136"/>
            <a:chOff x="889505" y="562650"/>
            <a:chExt cx="2232905" cy="2178136"/>
          </a:xfrm>
        </p:grpSpPr>
        <p:pic>
          <p:nvPicPr>
            <p:cNvPr id="3" name="Object 2"/>
            <p:cNvPicPr>
              <a:picLocks noChangeAspect="1"/>
            </p:cNvPicPr>
            <p:nvPr/>
          </p:nvPicPr>
          <p:blipFill>
            <a:blip r:embed="rId2" cstate="print"/>
            <a:stretch>
              <a:fillRect/>
            </a:stretch>
          </p:blipFill>
          <p:spPr>
            <a:xfrm>
              <a:off x="889505" y="562650"/>
              <a:ext cx="2232905" cy="2178136"/>
            </a:xfrm>
            <a:prstGeom prst="rect">
              <a:avLst/>
            </a:prstGeom>
          </p:spPr>
        </p:pic>
      </p:grpSp>
      <p:grpSp>
        <p:nvGrpSpPr>
          <p:cNvPr id="1002" name="그룹 1002"/>
          <p:cNvGrpSpPr/>
          <p:nvPr/>
        </p:nvGrpSpPr>
        <p:grpSpPr>
          <a:xfrm>
            <a:off x="272387" y="4354054"/>
            <a:ext cx="2139362" cy="175853"/>
            <a:chOff x="272387" y="4354054"/>
            <a:chExt cx="2139362" cy="175853"/>
          </a:xfrm>
        </p:grpSpPr>
        <p:pic>
          <p:nvPicPr>
            <p:cNvPr id="17" name="Object 16"/>
            <p:cNvPicPr>
              <a:picLocks noChangeAspect="1"/>
            </p:cNvPicPr>
            <p:nvPr/>
          </p:nvPicPr>
          <p:blipFill>
            <a:blip r:embed="rId3" cstate="print"/>
            <a:stretch>
              <a:fillRect/>
            </a:stretch>
          </p:blipFill>
          <p:spPr>
            <a:xfrm rot="5400000">
              <a:off x="272387" y="4354054"/>
              <a:ext cx="2139362" cy="175853"/>
            </a:xfrm>
            <a:prstGeom prst="rect">
              <a:avLst/>
            </a:prstGeom>
          </p:spPr>
        </p:pic>
      </p:grpSp>
      <p:grpSp>
        <p:nvGrpSpPr>
          <p:cNvPr id="1003" name="그룹 1003"/>
          <p:cNvGrpSpPr/>
          <p:nvPr/>
        </p:nvGrpSpPr>
        <p:grpSpPr>
          <a:xfrm>
            <a:off x="16478898" y="8580105"/>
            <a:ext cx="491544" cy="1874196"/>
            <a:chOff x="16478898" y="8580105"/>
            <a:chExt cx="491544" cy="1874196"/>
          </a:xfrm>
        </p:grpSpPr>
        <p:pic>
          <p:nvPicPr>
            <p:cNvPr id="20" name="Object 19"/>
            <p:cNvPicPr>
              <a:picLocks noChangeAspect="1"/>
            </p:cNvPicPr>
            <p:nvPr/>
          </p:nvPicPr>
          <p:blipFill>
            <a:blip r:embed="rId4" cstate="print"/>
            <a:stretch>
              <a:fillRect/>
            </a:stretch>
          </p:blipFill>
          <p:spPr>
            <a:xfrm>
              <a:off x="16478898" y="8580105"/>
              <a:ext cx="491544" cy="1874196"/>
            </a:xfrm>
            <a:prstGeom prst="rect">
              <a:avLst/>
            </a:prstGeom>
          </p:spPr>
        </p:pic>
      </p:grpSp>
      <p:grpSp>
        <p:nvGrpSpPr>
          <p:cNvPr id="1004" name="그룹 1004"/>
          <p:cNvGrpSpPr/>
          <p:nvPr/>
        </p:nvGrpSpPr>
        <p:grpSpPr>
          <a:xfrm>
            <a:off x="4249233" y="4354054"/>
            <a:ext cx="2139362" cy="175853"/>
            <a:chOff x="4249233" y="4354054"/>
            <a:chExt cx="2139362" cy="175853"/>
          </a:xfrm>
        </p:grpSpPr>
        <p:pic>
          <p:nvPicPr>
            <p:cNvPr id="23" name="Object 22"/>
            <p:cNvPicPr>
              <a:picLocks noChangeAspect="1"/>
            </p:cNvPicPr>
            <p:nvPr/>
          </p:nvPicPr>
          <p:blipFill>
            <a:blip r:embed="rId3" cstate="print"/>
            <a:stretch>
              <a:fillRect/>
            </a:stretch>
          </p:blipFill>
          <p:spPr>
            <a:xfrm rot="5400000">
              <a:off x="4249233" y="4354054"/>
              <a:ext cx="2139362" cy="175853"/>
            </a:xfrm>
            <a:prstGeom prst="rect">
              <a:avLst/>
            </a:prstGeom>
          </p:spPr>
        </p:pic>
      </p:grpSp>
      <p:grpSp>
        <p:nvGrpSpPr>
          <p:cNvPr id="1005" name="그룹 1005"/>
          <p:cNvGrpSpPr/>
          <p:nvPr/>
        </p:nvGrpSpPr>
        <p:grpSpPr>
          <a:xfrm>
            <a:off x="8226079" y="4354054"/>
            <a:ext cx="2139362" cy="175853"/>
            <a:chOff x="8226079" y="4354054"/>
            <a:chExt cx="2139362" cy="175853"/>
          </a:xfrm>
        </p:grpSpPr>
        <p:pic>
          <p:nvPicPr>
            <p:cNvPr id="26" name="Object 25"/>
            <p:cNvPicPr>
              <a:picLocks noChangeAspect="1"/>
            </p:cNvPicPr>
            <p:nvPr/>
          </p:nvPicPr>
          <p:blipFill>
            <a:blip r:embed="rId3" cstate="print"/>
            <a:stretch>
              <a:fillRect/>
            </a:stretch>
          </p:blipFill>
          <p:spPr>
            <a:xfrm rot="5400000">
              <a:off x="8226079" y="4354054"/>
              <a:ext cx="2139362" cy="175853"/>
            </a:xfrm>
            <a:prstGeom prst="rect">
              <a:avLst/>
            </a:prstGeom>
          </p:spPr>
        </p:pic>
      </p:grpSp>
      <p:grpSp>
        <p:nvGrpSpPr>
          <p:cNvPr id="1006" name="그룹 1006"/>
          <p:cNvGrpSpPr/>
          <p:nvPr/>
        </p:nvGrpSpPr>
        <p:grpSpPr>
          <a:xfrm>
            <a:off x="12202925" y="4354054"/>
            <a:ext cx="2139362" cy="175853"/>
            <a:chOff x="12202925" y="4354054"/>
            <a:chExt cx="2139362" cy="175853"/>
          </a:xfrm>
        </p:grpSpPr>
        <p:pic>
          <p:nvPicPr>
            <p:cNvPr id="29" name="Object 28"/>
            <p:cNvPicPr>
              <a:picLocks noChangeAspect="1"/>
            </p:cNvPicPr>
            <p:nvPr/>
          </p:nvPicPr>
          <p:blipFill>
            <a:blip r:embed="rId3" cstate="print"/>
            <a:stretch>
              <a:fillRect/>
            </a:stretch>
          </p:blipFill>
          <p:spPr>
            <a:xfrm rot="5400000">
              <a:off x="12202925" y="4354054"/>
              <a:ext cx="2139362" cy="175853"/>
            </a:xfrm>
            <a:prstGeom prst="rect">
              <a:avLst/>
            </a:prstGeom>
          </p:spPr>
        </p:pic>
      </p:grpSp>
      <p:grpSp>
        <p:nvGrpSpPr>
          <p:cNvPr id="1007" name="그룹 1007"/>
          <p:cNvGrpSpPr/>
          <p:nvPr/>
        </p:nvGrpSpPr>
        <p:grpSpPr>
          <a:xfrm>
            <a:off x="272387" y="7422498"/>
            <a:ext cx="2139362" cy="175853"/>
            <a:chOff x="272387" y="7422498"/>
            <a:chExt cx="2139362" cy="175853"/>
          </a:xfrm>
        </p:grpSpPr>
        <p:pic>
          <p:nvPicPr>
            <p:cNvPr id="32" name="Object 31"/>
            <p:cNvPicPr>
              <a:picLocks noChangeAspect="1"/>
            </p:cNvPicPr>
            <p:nvPr/>
          </p:nvPicPr>
          <p:blipFill>
            <a:blip r:embed="rId3" cstate="print"/>
            <a:stretch>
              <a:fillRect/>
            </a:stretch>
          </p:blipFill>
          <p:spPr>
            <a:xfrm rot="5400000">
              <a:off x="272387" y="7422498"/>
              <a:ext cx="2139362" cy="175853"/>
            </a:xfrm>
            <a:prstGeom prst="rect">
              <a:avLst/>
            </a:prstGeom>
          </p:spPr>
        </p:pic>
      </p:grpSp>
      <p:grpSp>
        <p:nvGrpSpPr>
          <p:cNvPr id="1008" name="그룹 1008"/>
          <p:cNvGrpSpPr/>
          <p:nvPr/>
        </p:nvGrpSpPr>
        <p:grpSpPr>
          <a:xfrm>
            <a:off x="4249233" y="7422498"/>
            <a:ext cx="2139362" cy="175853"/>
            <a:chOff x="4249233" y="7422498"/>
            <a:chExt cx="2139362" cy="175853"/>
          </a:xfrm>
        </p:grpSpPr>
        <p:pic>
          <p:nvPicPr>
            <p:cNvPr id="35" name="Object 34"/>
            <p:cNvPicPr>
              <a:picLocks noChangeAspect="1"/>
            </p:cNvPicPr>
            <p:nvPr/>
          </p:nvPicPr>
          <p:blipFill>
            <a:blip r:embed="rId3" cstate="print"/>
            <a:stretch>
              <a:fillRect/>
            </a:stretch>
          </p:blipFill>
          <p:spPr>
            <a:xfrm rot="5400000">
              <a:off x="4249233" y="7422498"/>
              <a:ext cx="2139362" cy="175853"/>
            </a:xfrm>
            <a:prstGeom prst="rect">
              <a:avLst/>
            </a:prstGeom>
          </p:spPr>
        </p:pic>
      </p:grpSp>
      <p:sp>
        <p:nvSpPr>
          <p:cNvPr id="2" name="TextBox 1">
            <a:extLst>
              <a:ext uri="{FF2B5EF4-FFF2-40B4-BE49-F238E27FC236}">
                <a16:creationId xmlns:a16="http://schemas.microsoft.com/office/drawing/2014/main" id="{8B4FD683-58A7-0517-5533-9137134D276F}"/>
              </a:ext>
            </a:extLst>
          </p:cNvPr>
          <p:cNvSpPr txBox="1"/>
          <p:nvPr/>
        </p:nvSpPr>
        <p:spPr>
          <a:xfrm>
            <a:off x="1261427" y="1401718"/>
            <a:ext cx="1489059" cy="523220"/>
          </a:xfrm>
          <a:prstGeom prst="rect">
            <a:avLst/>
          </a:prstGeom>
          <a:noFill/>
        </p:spPr>
        <p:txBody>
          <a:bodyPr wrap="square" rtlCol="0">
            <a:spAutoFit/>
          </a:bodyPr>
          <a:lstStyle/>
          <a:p>
            <a:r>
              <a:rPr lang="en-US" altLang="ko-KR" sz="2800" b="0" i="0" dirty="0">
                <a:solidFill>
                  <a:srgbClr val="374151"/>
                </a:solidFill>
                <a:effectLst/>
                <a:latin typeface="Söhne"/>
              </a:rPr>
              <a:t>Contents</a:t>
            </a:r>
            <a:endParaRPr lang="ko-KR" altLang="en-US" sz="2800" dirty="0"/>
          </a:p>
        </p:txBody>
      </p:sp>
      <p:sp>
        <p:nvSpPr>
          <p:cNvPr id="4" name="TextBox 3">
            <a:extLst>
              <a:ext uri="{FF2B5EF4-FFF2-40B4-BE49-F238E27FC236}">
                <a16:creationId xmlns:a16="http://schemas.microsoft.com/office/drawing/2014/main" id="{65FA9FB9-D9E5-C973-FA3B-0F5B8DE97190}"/>
              </a:ext>
            </a:extLst>
          </p:cNvPr>
          <p:cNvSpPr txBox="1"/>
          <p:nvPr/>
        </p:nvSpPr>
        <p:spPr>
          <a:xfrm>
            <a:off x="1636639" y="4057259"/>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16" name="TextBox 15">
            <a:extLst>
              <a:ext uri="{FF2B5EF4-FFF2-40B4-BE49-F238E27FC236}">
                <a16:creationId xmlns:a16="http://schemas.microsoft.com/office/drawing/2014/main" id="{D1F49FA2-DBDE-5371-0008-2D2DB60FBB4A}"/>
              </a:ext>
            </a:extLst>
          </p:cNvPr>
          <p:cNvSpPr txBox="1"/>
          <p:nvPr/>
        </p:nvSpPr>
        <p:spPr>
          <a:xfrm>
            <a:off x="5811845" y="4057259"/>
            <a:ext cx="2887568" cy="769441"/>
          </a:xfrm>
          <a:prstGeom prst="rect">
            <a:avLst/>
          </a:prstGeom>
          <a:noFill/>
        </p:spPr>
        <p:txBody>
          <a:bodyPr wrap="square" rtlCol="0">
            <a:spAutoFit/>
          </a:bodyPr>
          <a:lstStyle/>
          <a:p>
            <a:r>
              <a:rPr lang="en-US" altLang="ko-KR" sz="4400" dirty="0"/>
              <a:t>Motivation</a:t>
            </a:r>
            <a:endParaRPr lang="ko-KR" altLang="en-US" sz="4400" dirty="0"/>
          </a:p>
        </p:txBody>
      </p:sp>
      <p:sp>
        <p:nvSpPr>
          <p:cNvPr id="18" name="TextBox 17">
            <a:extLst>
              <a:ext uri="{FF2B5EF4-FFF2-40B4-BE49-F238E27FC236}">
                <a16:creationId xmlns:a16="http://schemas.microsoft.com/office/drawing/2014/main" id="{396EF50A-7050-35DB-4984-7D51C1D29567}"/>
              </a:ext>
            </a:extLst>
          </p:cNvPr>
          <p:cNvSpPr txBox="1"/>
          <p:nvPr/>
        </p:nvSpPr>
        <p:spPr>
          <a:xfrm>
            <a:off x="9823818" y="3718704"/>
            <a:ext cx="2887568" cy="1446550"/>
          </a:xfrm>
          <a:prstGeom prst="rect">
            <a:avLst/>
          </a:prstGeom>
          <a:noFill/>
        </p:spPr>
        <p:txBody>
          <a:bodyPr wrap="square" rtlCol="0">
            <a:spAutoFit/>
          </a:bodyPr>
          <a:lstStyle/>
          <a:p>
            <a:r>
              <a:rPr lang="en-US" altLang="ko-KR" sz="4400" dirty="0"/>
              <a:t>Research Question(s)</a:t>
            </a:r>
            <a:endParaRPr lang="ko-KR" altLang="en-US" sz="4400" dirty="0"/>
          </a:p>
        </p:txBody>
      </p:sp>
      <p:sp>
        <p:nvSpPr>
          <p:cNvPr id="19" name="TextBox 18">
            <a:extLst>
              <a:ext uri="{FF2B5EF4-FFF2-40B4-BE49-F238E27FC236}">
                <a16:creationId xmlns:a16="http://schemas.microsoft.com/office/drawing/2014/main" id="{40D63B12-F2FE-85AC-114C-AD098AAD807D}"/>
              </a:ext>
            </a:extLst>
          </p:cNvPr>
          <p:cNvSpPr txBox="1"/>
          <p:nvPr/>
        </p:nvSpPr>
        <p:spPr>
          <a:xfrm>
            <a:off x="13756419" y="4057258"/>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21" name="TextBox 20">
            <a:extLst>
              <a:ext uri="{FF2B5EF4-FFF2-40B4-BE49-F238E27FC236}">
                <a16:creationId xmlns:a16="http://schemas.microsoft.com/office/drawing/2014/main" id="{71657009-5A66-1D00-8BA9-5EB2CDAE8DE0}"/>
              </a:ext>
            </a:extLst>
          </p:cNvPr>
          <p:cNvSpPr txBox="1"/>
          <p:nvPr/>
        </p:nvSpPr>
        <p:spPr>
          <a:xfrm>
            <a:off x="1573121" y="6952544"/>
            <a:ext cx="4036222" cy="769441"/>
          </a:xfrm>
          <a:prstGeom prst="rect">
            <a:avLst/>
          </a:prstGeom>
          <a:noFill/>
        </p:spPr>
        <p:txBody>
          <a:bodyPr wrap="square" rtlCol="0">
            <a:spAutoFit/>
          </a:bodyPr>
          <a:lstStyle/>
          <a:p>
            <a:r>
              <a:rPr lang="en-US" altLang="ko-KR" sz="4400" dirty="0"/>
              <a:t>Related</a:t>
            </a:r>
            <a:r>
              <a:rPr lang="ko-KR" altLang="en-US" sz="4400" dirty="0"/>
              <a:t> </a:t>
            </a:r>
            <a:r>
              <a:rPr lang="en-US" altLang="ko-KR" sz="4400" dirty="0"/>
              <a:t>Works</a:t>
            </a:r>
            <a:endParaRPr lang="ko-KR" altLang="en-US" sz="4400" dirty="0"/>
          </a:p>
        </p:txBody>
      </p:sp>
      <p:sp>
        <p:nvSpPr>
          <p:cNvPr id="24" name="TextBox 23">
            <a:extLst>
              <a:ext uri="{FF2B5EF4-FFF2-40B4-BE49-F238E27FC236}">
                <a16:creationId xmlns:a16="http://schemas.microsoft.com/office/drawing/2014/main" id="{1614CCA9-C15E-0441-A3A9-483959FB8890}"/>
              </a:ext>
            </a:extLst>
          </p:cNvPr>
          <p:cNvSpPr txBox="1"/>
          <p:nvPr/>
        </p:nvSpPr>
        <p:spPr>
          <a:xfrm>
            <a:off x="5811845" y="6787149"/>
            <a:ext cx="4398955" cy="1446550"/>
          </a:xfrm>
          <a:prstGeom prst="rect">
            <a:avLst/>
          </a:prstGeom>
          <a:noFill/>
        </p:spPr>
        <p:txBody>
          <a:bodyPr wrap="square" rtlCol="0">
            <a:spAutoFit/>
          </a:bodyPr>
          <a:lstStyle/>
          <a:p>
            <a:r>
              <a:rPr lang="en-US" altLang="ko-KR" sz="4400" dirty="0"/>
              <a:t>Expectations on Findings</a:t>
            </a:r>
            <a:endParaRPr lang="ko-KR" alt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Discussing the outlook for electric vehicle usage is similar to my project. However, this paper focuses on policy, specifically discussing the reduction of greenhouse gas emissions and the use of government subsidies.</a:t>
            </a:r>
          </a:p>
        </p:txBody>
      </p:sp>
    </p:spTree>
    <p:extLst>
      <p:ext uri="{BB962C8B-B14F-4D97-AF65-F5344CB8AC3E}">
        <p14:creationId xmlns:p14="http://schemas.microsoft.com/office/powerpoint/2010/main" val="108019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628900"/>
            <a:ext cx="17279733" cy="6247864"/>
          </a:xfrm>
          <a:prstGeom prst="rect">
            <a:avLst/>
          </a:prstGeom>
          <a:noFill/>
        </p:spPr>
        <p:txBody>
          <a:bodyPr wrap="square" rtlCol="0">
            <a:spAutoFit/>
          </a:bodyPr>
          <a:lstStyle/>
          <a:p>
            <a:pPr algn="l"/>
            <a:r>
              <a:rPr lang="en-US" altLang="ko-KR" sz="4000" b="0" i="0" dirty="0">
                <a:solidFill>
                  <a:srgbClr val="374151"/>
                </a:solidFill>
                <a:effectLst/>
                <a:latin typeface="Söhne"/>
              </a:rPr>
              <a:t>Based on my data and the five papers mentioned above, it is predicted that the electric vehicle and battery markets will grow.</a:t>
            </a:r>
          </a:p>
          <a:p>
            <a:pPr algn="l"/>
            <a:r>
              <a:rPr lang="en-US" altLang="ko-KR" sz="4000" b="0" i="0" dirty="0">
                <a:solidFill>
                  <a:srgbClr val="374151"/>
                </a:solidFill>
                <a:effectLst/>
                <a:latin typeface="Söhne"/>
              </a:rPr>
              <a:t>Summaries of each paper are as follows:</a:t>
            </a:r>
          </a:p>
          <a:p>
            <a:pPr algn="l">
              <a:buFont typeface="Arial" panose="020B0604020202020204" pitchFamily="34" charset="0"/>
              <a:buChar char="•"/>
            </a:pPr>
            <a:r>
              <a:rPr lang="en-US" altLang="ko-KR" sz="4000" b="0" i="0" dirty="0">
                <a:solidFill>
                  <a:srgbClr val="374151"/>
                </a:solidFill>
                <a:effectLst/>
                <a:latin typeface="Söhne"/>
              </a:rPr>
              <a:t>Status and outlook of the battery industry in Korea</a:t>
            </a:r>
          </a:p>
          <a:p>
            <a:pPr algn="l">
              <a:buFont typeface="Arial" panose="020B0604020202020204" pitchFamily="34" charset="0"/>
              <a:buChar char="•"/>
            </a:pPr>
            <a:r>
              <a:rPr lang="en-US" altLang="ko-KR" sz="4000" b="0" i="0" dirty="0">
                <a:solidFill>
                  <a:srgbClr val="374151"/>
                </a:solidFill>
                <a:effectLst/>
                <a:latin typeface="Söhne"/>
              </a:rPr>
              <a:t>Korean companies' entry into and success strategies in the Chinese electric vehicle market</a:t>
            </a:r>
          </a:p>
          <a:p>
            <a:pPr algn="l">
              <a:buFont typeface="Arial" panose="020B0604020202020204" pitchFamily="34" charset="0"/>
              <a:buChar char="•"/>
            </a:pPr>
            <a:r>
              <a:rPr lang="en-US" altLang="ko-KR" sz="4000" b="0" i="0" dirty="0">
                <a:solidFill>
                  <a:srgbClr val="374151"/>
                </a:solidFill>
                <a:effectLst/>
                <a:latin typeface="Söhne"/>
              </a:rPr>
              <a:t>Analysis of battery company stock price changes and stock prices after COVID-19</a:t>
            </a:r>
          </a:p>
          <a:p>
            <a:pPr algn="l">
              <a:buFont typeface="Arial" panose="020B0604020202020204" pitchFamily="34" charset="0"/>
              <a:buChar char="•"/>
            </a:pPr>
            <a:r>
              <a:rPr lang="en-US" altLang="ko-KR" sz="4000" b="0" i="0" dirty="0">
                <a:solidFill>
                  <a:srgbClr val="374151"/>
                </a:solidFill>
                <a:effectLst/>
                <a:latin typeface="Söhne"/>
              </a:rPr>
              <a:t>Analysis of electric vehicle demand based on registration status, charging stations, gasoline prices, and electric vehicle driving range</a:t>
            </a:r>
          </a:p>
          <a:p>
            <a:pPr algn="l">
              <a:buFont typeface="Arial" panose="020B0604020202020204" pitchFamily="34" charset="0"/>
              <a:buChar char="•"/>
            </a:pPr>
            <a:r>
              <a:rPr lang="en-US" altLang="ko-KR" sz="4000" b="0" i="0" dirty="0">
                <a:solidFill>
                  <a:srgbClr val="374151"/>
                </a:solidFill>
                <a:effectLst/>
                <a:latin typeface="Söhne"/>
              </a:rPr>
              <a:t>Analysis of electric vehicle demand prediction and subsidies</a:t>
            </a:r>
          </a:p>
        </p:txBody>
      </p:sp>
    </p:spTree>
    <p:extLst>
      <p:ext uri="{BB962C8B-B14F-4D97-AF65-F5344CB8AC3E}">
        <p14:creationId xmlns:p14="http://schemas.microsoft.com/office/powerpoint/2010/main" val="393025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relevance</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20557" y="2792009"/>
            <a:ext cx="17279733" cy="5632311"/>
          </a:xfrm>
          <a:prstGeom prst="rect">
            <a:avLst/>
          </a:prstGeom>
          <a:noFill/>
        </p:spPr>
        <p:txBody>
          <a:bodyPr wrap="square" rtlCol="0">
            <a:spAutoFit/>
          </a:bodyPr>
          <a:lstStyle/>
          <a:p>
            <a:pPr algn="l"/>
            <a:r>
              <a:rPr lang="en-US" altLang="ko-KR" sz="4500" b="0" i="0" dirty="0">
                <a:solidFill>
                  <a:srgbClr val="374151"/>
                </a:solidFill>
                <a:effectLst/>
                <a:latin typeface="Söhne"/>
              </a:rPr>
              <a:t>All of the above studies are related to secondary batteries and electric vehicles. After reviewing these studies, I found the following information relevant to my topic: the increasing revenue of the secondary battery industry, the growing number of electric vehicles, the increasing number of electric vehicle charging stations, and the rising stock prices of companies related to these developments, among other things. Ultimately, these findings provide a basis for addressing my research questions.</a:t>
            </a:r>
          </a:p>
        </p:txBody>
      </p:sp>
    </p:spTree>
    <p:extLst>
      <p:ext uri="{BB962C8B-B14F-4D97-AF65-F5344CB8AC3E}">
        <p14:creationId xmlns:p14="http://schemas.microsoft.com/office/powerpoint/2010/main" val="308075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Conclusion</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1323439"/>
          </a:xfrm>
          <a:prstGeom prst="rect">
            <a:avLst/>
          </a:prstGeom>
          <a:noFill/>
        </p:spPr>
        <p:txBody>
          <a:bodyPr wrap="square" rtlCol="0">
            <a:spAutoFit/>
          </a:bodyPr>
          <a:lstStyle/>
          <a:p>
            <a:pPr algn="l"/>
            <a:r>
              <a:rPr lang="en-US" altLang="ko-KR" sz="4000" b="0" i="0" dirty="0">
                <a:solidFill>
                  <a:srgbClr val="374151"/>
                </a:solidFill>
                <a:effectLst/>
                <a:latin typeface="Söhne"/>
              </a:rPr>
              <a:t>Through these analyses, it is predicted that the electric vehicle and battery markets will grow, and the value of related stocks is also expected to rise.</a:t>
            </a:r>
          </a:p>
        </p:txBody>
      </p:sp>
    </p:spTree>
    <p:extLst>
      <p:ext uri="{BB962C8B-B14F-4D97-AF65-F5344CB8AC3E}">
        <p14:creationId xmlns:p14="http://schemas.microsoft.com/office/powerpoint/2010/main" val="164519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785652"/>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marL="685800" indent="-685800" algn="l">
              <a:buFontTx/>
              <a:buChar char="-"/>
            </a:pPr>
            <a:r>
              <a:rPr lang="en-US" altLang="ko-KR" sz="4000" b="0" i="0" dirty="0">
                <a:solidFill>
                  <a:srgbClr val="374151"/>
                </a:solidFill>
                <a:effectLst/>
                <a:latin typeface="Söhne"/>
              </a:rPr>
              <a:t>know about the current status of electric vehicle numbers and charging stations in South Korea.</a:t>
            </a:r>
          </a:p>
          <a:p>
            <a:pPr algn="l"/>
            <a:r>
              <a:rPr lang="en-US" altLang="ko-KR" sz="4000" b="0" i="0" dirty="0">
                <a:solidFill>
                  <a:srgbClr val="374151"/>
                </a:solidFill>
                <a:effectLst/>
                <a:latin typeface="Söhne"/>
              </a:rPr>
              <a:t> </a:t>
            </a:r>
          </a:p>
        </p:txBody>
      </p:sp>
    </p:spTree>
    <p:extLst>
      <p:ext uri="{BB962C8B-B14F-4D97-AF65-F5344CB8AC3E}">
        <p14:creationId xmlns:p14="http://schemas.microsoft.com/office/powerpoint/2010/main" val="359177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 </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 ("Collecting data for a period of four years starting from January 1st each year.)  ON TABLE</a:t>
            </a: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8B26DC4D-35F9-BEA1-F5C4-1A39B86752C4}"/>
              </a:ext>
            </a:extLst>
          </p:cNvPr>
          <p:cNvPicPr>
            <a:picLocks noChangeAspect="1"/>
          </p:cNvPicPr>
          <p:nvPr/>
        </p:nvPicPr>
        <p:blipFill>
          <a:blip r:embed="rId4"/>
          <a:stretch>
            <a:fillRect/>
          </a:stretch>
        </p:blipFill>
        <p:spPr>
          <a:xfrm>
            <a:off x="504133" y="6576190"/>
            <a:ext cx="17279733" cy="2526754"/>
          </a:xfrm>
          <a:prstGeom prst="rect">
            <a:avLst/>
          </a:prstGeom>
        </p:spPr>
      </p:pic>
    </p:spTree>
    <p:extLst>
      <p:ext uri="{BB962C8B-B14F-4D97-AF65-F5344CB8AC3E}">
        <p14:creationId xmlns:p14="http://schemas.microsoft.com/office/powerpoint/2010/main" val="275758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370574"/>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219200" y="354911"/>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1943100"/>
            <a:ext cx="17279733" cy="2246769"/>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b="0" i="0" dirty="0">
              <a:solidFill>
                <a:srgbClr val="374151"/>
              </a:solidFill>
              <a:effectLst/>
              <a:latin typeface="Söhne"/>
            </a:endParaRPr>
          </a:p>
          <a:p>
            <a:pPr algn="l"/>
            <a:r>
              <a:rPr lang="en-US" altLang="ko-KR" sz="2500" b="0" i="0" dirty="0">
                <a:solidFill>
                  <a:srgbClr val="374151"/>
                </a:solidFill>
                <a:effectLst/>
                <a:latin typeface="Söhne"/>
              </a:rPr>
              <a:t> - Status of electric vehicles in South Korea ("Collecting data for a period of four years starting from January 1st each year.)  ON GRAPH</a:t>
            </a:r>
          </a:p>
          <a:p>
            <a:pPr algn="l"/>
            <a:endParaRPr lang="en-US" altLang="ko-KR" sz="4000" b="0" i="0" dirty="0">
              <a:solidFill>
                <a:srgbClr val="374151"/>
              </a:solidFill>
              <a:effectLst/>
              <a:latin typeface="Söhne"/>
            </a:endParaRPr>
          </a:p>
        </p:txBody>
      </p:sp>
      <p:pic>
        <p:nvPicPr>
          <p:cNvPr id="6" name="그림 5">
            <a:extLst>
              <a:ext uri="{FF2B5EF4-FFF2-40B4-BE49-F238E27FC236}">
                <a16:creationId xmlns:a16="http://schemas.microsoft.com/office/drawing/2014/main" id="{FCE5D7EB-1BAE-3687-B493-EC836EAEFDBA}"/>
              </a:ext>
            </a:extLst>
          </p:cNvPr>
          <p:cNvPicPr>
            <a:picLocks noChangeAspect="1"/>
          </p:cNvPicPr>
          <p:nvPr/>
        </p:nvPicPr>
        <p:blipFill>
          <a:blip r:embed="rId4"/>
          <a:stretch>
            <a:fillRect/>
          </a:stretch>
        </p:blipFill>
        <p:spPr>
          <a:xfrm>
            <a:off x="2590800" y="3125510"/>
            <a:ext cx="12496800" cy="7161490"/>
          </a:xfrm>
          <a:prstGeom prst="rect">
            <a:avLst/>
          </a:prstGeom>
        </p:spPr>
      </p:pic>
    </p:spTree>
    <p:extLst>
      <p:ext uri="{BB962C8B-B14F-4D97-AF65-F5344CB8AC3E}">
        <p14:creationId xmlns:p14="http://schemas.microsoft.com/office/powerpoint/2010/main" val="134055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algn="l"/>
            <a:endParaRPr lang="en-US" altLang="ko-KR" sz="4000" b="0" i="0" dirty="0">
              <a:solidFill>
                <a:srgbClr val="374151"/>
              </a:solidFill>
              <a:effectLst/>
              <a:latin typeface="Söhne"/>
            </a:endParaRPr>
          </a:p>
          <a:p>
            <a:pPr algn="l"/>
            <a:r>
              <a:rPr lang="en-US" altLang="ko-KR" sz="4000" dirty="0">
                <a:solidFill>
                  <a:srgbClr val="374151"/>
                </a:solidFill>
                <a:latin typeface="Söhne"/>
              </a:rPr>
              <a:t>Findings</a:t>
            </a:r>
          </a:p>
          <a:p>
            <a:pPr algn="l"/>
            <a:endParaRPr lang="en-US" altLang="ko-KR" sz="4000" b="0" i="0" dirty="0">
              <a:solidFill>
                <a:srgbClr val="374151"/>
              </a:solidFill>
              <a:effectLst/>
              <a:latin typeface="Söhne"/>
            </a:endParaRPr>
          </a:p>
          <a:p>
            <a:pPr algn="l"/>
            <a:r>
              <a:rPr lang="en-US" altLang="ko-KR" sz="4000" b="0" i="0" dirty="0">
                <a:solidFill>
                  <a:srgbClr val="000000"/>
                </a:solidFill>
                <a:effectLst/>
                <a:latin typeface="noto"/>
              </a:rPr>
              <a:t>=&gt; Looking at the tables and graphs, it can be seen that the number of electric vehicles by region is increasing every year. And it can be seen that there are many electric vehicles in Seoul and the metropolitan area, and Sejong City has the least.</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307058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72975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a:t>
            </a:r>
          </a:p>
          <a:p>
            <a:pPr algn="l"/>
            <a:endParaRPr lang="en-US" altLang="ko-KR" sz="4000" dirty="0">
              <a:solidFill>
                <a:srgbClr val="374151"/>
              </a:solidFill>
              <a:latin typeface="Söhne"/>
            </a:endParaRPr>
          </a:p>
          <a:p>
            <a:pPr algn="l"/>
            <a:r>
              <a:rPr lang="en-US" altLang="ko-KR" sz="4000" b="0" i="0" dirty="0">
                <a:solidFill>
                  <a:srgbClr val="374151"/>
                </a:solidFill>
                <a:effectLst/>
                <a:latin typeface="Söhne"/>
              </a:rPr>
              <a:t>know about charging stations in South Korea. ON TABLE</a:t>
            </a:r>
          </a:p>
          <a:p>
            <a:pPr algn="l"/>
            <a:r>
              <a:rPr lang="en-US" altLang="ko-KR" sz="4000" b="0" i="0" dirty="0">
                <a:solidFill>
                  <a:srgbClr val="374151"/>
                </a:solidFill>
                <a:effectLst/>
                <a:latin typeface="Söhne"/>
              </a:rPr>
              <a:t> </a:t>
            </a:r>
          </a:p>
        </p:txBody>
      </p:sp>
      <p:pic>
        <p:nvPicPr>
          <p:cNvPr id="3" name="그림 2">
            <a:extLst>
              <a:ext uri="{FF2B5EF4-FFF2-40B4-BE49-F238E27FC236}">
                <a16:creationId xmlns:a16="http://schemas.microsoft.com/office/drawing/2014/main" id="{3424487B-182B-1A0F-7E5F-C3419DBA48AD}"/>
              </a:ext>
            </a:extLst>
          </p:cNvPr>
          <p:cNvPicPr>
            <a:picLocks noChangeAspect="1"/>
          </p:cNvPicPr>
          <p:nvPr/>
        </p:nvPicPr>
        <p:blipFill>
          <a:blip r:embed="rId4"/>
          <a:stretch>
            <a:fillRect/>
          </a:stretch>
        </p:blipFill>
        <p:spPr>
          <a:xfrm>
            <a:off x="10896600" y="1232364"/>
            <a:ext cx="6781798" cy="8785509"/>
          </a:xfrm>
          <a:prstGeom prst="rect">
            <a:avLst/>
          </a:prstGeom>
        </p:spPr>
      </p:pic>
    </p:spTree>
    <p:extLst>
      <p:ext uri="{BB962C8B-B14F-4D97-AF65-F5344CB8AC3E}">
        <p14:creationId xmlns:p14="http://schemas.microsoft.com/office/powerpoint/2010/main" val="115957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95976" y="1429363"/>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299023"/>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46374" y="2083026"/>
            <a:ext cx="17736933" cy="1862048"/>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dirty="0">
              <a:solidFill>
                <a:srgbClr val="374151"/>
              </a:solidFill>
              <a:latin typeface="Söhne"/>
            </a:endParaRPr>
          </a:p>
          <a:p>
            <a:pPr algn="l"/>
            <a:r>
              <a:rPr lang="en-US" altLang="ko-KR" sz="2500" b="0" i="0" dirty="0">
                <a:solidFill>
                  <a:srgbClr val="374151"/>
                </a:solidFill>
                <a:effectLst/>
                <a:latin typeface="Söhne"/>
              </a:rPr>
              <a:t>know about charging stations in South Korea. ON GRAPH</a:t>
            </a:r>
          </a:p>
          <a:p>
            <a:pPr algn="l"/>
            <a:r>
              <a:rPr lang="en-US" altLang="ko-KR" sz="4000" b="0" i="0" dirty="0">
                <a:solidFill>
                  <a:srgbClr val="374151"/>
                </a:solidFill>
                <a:effectLst/>
                <a:latin typeface="Söhne"/>
              </a:rPr>
              <a:t> </a:t>
            </a:r>
          </a:p>
        </p:txBody>
      </p:sp>
      <p:pic>
        <p:nvPicPr>
          <p:cNvPr id="9" name="그림 8">
            <a:extLst>
              <a:ext uri="{FF2B5EF4-FFF2-40B4-BE49-F238E27FC236}">
                <a16:creationId xmlns:a16="http://schemas.microsoft.com/office/drawing/2014/main" id="{93D58D08-7E0A-801F-40A3-F124622EA9F9}"/>
              </a:ext>
            </a:extLst>
          </p:cNvPr>
          <p:cNvPicPr>
            <a:picLocks noChangeAspect="1"/>
          </p:cNvPicPr>
          <p:nvPr/>
        </p:nvPicPr>
        <p:blipFill>
          <a:blip r:embed="rId4"/>
          <a:stretch>
            <a:fillRect/>
          </a:stretch>
        </p:blipFill>
        <p:spPr>
          <a:xfrm>
            <a:off x="2286000" y="3543300"/>
            <a:ext cx="12980280" cy="6542848"/>
          </a:xfrm>
          <a:prstGeom prst="rect">
            <a:avLst/>
          </a:prstGeom>
        </p:spPr>
      </p:pic>
    </p:spTree>
    <p:extLst>
      <p:ext uri="{BB962C8B-B14F-4D97-AF65-F5344CB8AC3E}">
        <p14:creationId xmlns:p14="http://schemas.microsoft.com/office/powerpoint/2010/main" val="184611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5471414"/>
            <a:ext cx="17279733" cy="1938992"/>
          </a:xfrm>
          <a:prstGeom prst="rect">
            <a:avLst/>
          </a:prstGeom>
          <a:noFill/>
        </p:spPr>
        <p:txBody>
          <a:bodyPr wrap="square" rtlCol="0">
            <a:spAutoFit/>
          </a:bodyPr>
          <a:lstStyle/>
          <a:p>
            <a:r>
              <a:rPr lang="en-US" altLang="ko-KR" sz="6000" dirty="0"/>
              <a:t>DATA Description: </a:t>
            </a:r>
          </a:p>
          <a:p>
            <a:r>
              <a:rPr lang="en-US" altLang="ko-KR" sz="6000" dirty="0"/>
              <a:t>The first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‘https://www.data.go.kr/data/15039554/fileData.do’</a:t>
            </a:r>
            <a:endParaRPr lang="ko-KR" altLang="en-US" sz="5000" dirty="0"/>
          </a:p>
        </p:txBody>
      </p:sp>
      <p:sp>
        <p:nvSpPr>
          <p:cNvPr id="2" name="TextBox 1">
            <a:extLst>
              <a:ext uri="{FF2B5EF4-FFF2-40B4-BE49-F238E27FC236}">
                <a16:creationId xmlns:a16="http://schemas.microsoft.com/office/drawing/2014/main" id="{4E1C287B-62E6-892E-F9BC-B8556EC0D026}"/>
              </a:ext>
            </a:extLst>
          </p:cNvPr>
          <p:cNvSpPr txBox="1"/>
          <p:nvPr/>
        </p:nvSpPr>
        <p:spPr>
          <a:xfrm>
            <a:off x="1149605" y="8936963"/>
            <a:ext cx="19489533" cy="861774"/>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Digital conversion destination</a:t>
            </a:r>
            <a:endParaRPr lang="ko-KR" altLang="en-US" sz="5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charging stations in South Korea</a:t>
            </a:r>
          </a:p>
          <a:p>
            <a:pPr algn="l"/>
            <a:endParaRPr lang="en-US" altLang="ko-KR" sz="4000" dirty="0">
              <a:solidFill>
                <a:srgbClr val="374151"/>
              </a:solidFill>
              <a:latin typeface="Söhne"/>
            </a:endParaRPr>
          </a:p>
          <a:p>
            <a:pPr algn="l"/>
            <a:r>
              <a:rPr lang="en-US" altLang="ko-KR" sz="4000" dirty="0">
                <a:solidFill>
                  <a:srgbClr val="374151"/>
                </a:solidFill>
                <a:latin typeface="Söhne"/>
              </a:rPr>
              <a:t>Findings</a:t>
            </a:r>
          </a:p>
          <a:p>
            <a:pPr algn="l"/>
            <a:r>
              <a:rPr lang="en-US" altLang="ko-KR" sz="4000" b="0" i="0" dirty="0">
                <a:solidFill>
                  <a:srgbClr val="000000"/>
                </a:solidFill>
                <a:effectLst/>
                <a:latin typeface="noto"/>
              </a:rPr>
              <a:t>=&gt; Looking at the graphs and tables, the number of electric vehicle charging stations in Korea is increasing every year. Like electric vehicles, charging stations in Seoul and the metropolitan area are being installed faster than charging stations in other regions.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25463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KOSPI(LG Energy Solution, Samsung SDI, SK Innovation)</a:t>
            </a:r>
          </a:p>
          <a:p>
            <a:pPr algn="l"/>
            <a:r>
              <a:rPr lang="en-US" altLang="ko-KR" sz="4000" b="0" i="0" dirty="0">
                <a:solidFill>
                  <a:srgbClr val="374151"/>
                </a:solidFill>
                <a:effectLst/>
                <a:latin typeface="Söhne"/>
              </a:rPr>
              <a:t>Findings on TABLE</a:t>
            </a:r>
          </a:p>
        </p:txBody>
      </p:sp>
      <p:pic>
        <p:nvPicPr>
          <p:cNvPr id="3" name="그림 2">
            <a:extLst>
              <a:ext uri="{FF2B5EF4-FFF2-40B4-BE49-F238E27FC236}">
                <a16:creationId xmlns:a16="http://schemas.microsoft.com/office/drawing/2014/main" id="{2950B7D7-3EF0-E402-945C-8EC2CFBBBB36}"/>
              </a:ext>
            </a:extLst>
          </p:cNvPr>
          <p:cNvPicPr>
            <a:picLocks noChangeAspect="1"/>
          </p:cNvPicPr>
          <p:nvPr/>
        </p:nvPicPr>
        <p:blipFill>
          <a:blip r:embed="rId4"/>
          <a:stretch>
            <a:fillRect/>
          </a:stretch>
        </p:blipFill>
        <p:spPr>
          <a:xfrm>
            <a:off x="1506938" y="5568132"/>
            <a:ext cx="5392813" cy="4343400"/>
          </a:xfrm>
          <a:prstGeom prst="rect">
            <a:avLst/>
          </a:prstGeom>
        </p:spPr>
      </p:pic>
      <p:sp>
        <p:nvSpPr>
          <p:cNvPr id="6" name="TextBox 5">
            <a:extLst>
              <a:ext uri="{FF2B5EF4-FFF2-40B4-BE49-F238E27FC236}">
                <a16:creationId xmlns:a16="http://schemas.microsoft.com/office/drawing/2014/main" id="{FE0B0BE9-F442-C33F-1A18-30730DBADEF0}"/>
              </a:ext>
            </a:extLst>
          </p:cNvPr>
          <p:cNvSpPr txBox="1"/>
          <p:nvPr/>
        </p:nvSpPr>
        <p:spPr>
          <a:xfrm>
            <a:off x="6962468" y="687623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pic>
        <p:nvPicPr>
          <p:cNvPr id="9" name="그림 8">
            <a:extLst>
              <a:ext uri="{FF2B5EF4-FFF2-40B4-BE49-F238E27FC236}">
                <a16:creationId xmlns:a16="http://schemas.microsoft.com/office/drawing/2014/main" id="{2B6A2BEF-AB8F-F033-B888-AD0CCB5FBF5F}"/>
              </a:ext>
            </a:extLst>
          </p:cNvPr>
          <p:cNvPicPr>
            <a:picLocks noChangeAspect="1"/>
          </p:cNvPicPr>
          <p:nvPr/>
        </p:nvPicPr>
        <p:blipFill>
          <a:blip r:embed="rId5"/>
          <a:stretch>
            <a:fillRect/>
          </a:stretch>
        </p:blipFill>
        <p:spPr>
          <a:xfrm>
            <a:off x="7880203" y="5558063"/>
            <a:ext cx="4863278" cy="4055722"/>
          </a:xfrm>
          <a:prstGeom prst="rect">
            <a:avLst/>
          </a:prstGeom>
        </p:spPr>
      </p:pic>
      <p:sp>
        <p:nvSpPr>
          <p:cNvPr id="10" name="TextBox 9">
            <a:extLst>
              <a:ext uri="{FF2B5EF4-FFF2-40B4-BE49-F238E27FC236}">
                <a16:creationId xmlns:a16="http://schemas.microsoft.com/office/drawing/2014/main" id="{5C3AC835-FA67-F07A-39FB-9C6A7D4D773F}"/>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3" name="TextBox 12">
            <a:extLst>
              <a:ext uri="{FF2B5EF4-FFF2-40B4-BE49-F238E27FC236}">
                <a16:creationId xmlns:a16="http://schemas.microsoft.com/office/drawing/2014/main" id="{B00F7DB3-91C4-8143-644A-5CC713FC69D9}"/>
              </a:ext>
            </a:extLst>
          </p:cNvPr>
          <p:cNvSpPr txBox="1"/>
          <p:nvPr/>
        </p:nvSpPr>
        <p:spPr>
          <a:xfrm>
            <a:off x="12580022" y="6858423"/>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5" name="그림 14">
            <a:extLst>
              <a:ext uri="{FF2B5EF4-FFF2-40B4-BE49-F238E27FC236}">
                <a16:creationId xmlns:a16="http://schemas.microsoft.com/office/drawing/2014/main" id="{F914A9CB-DB55-F1DB-79BA-E064EC35F7B1}"/>
              </a:ext>
            </a:extLst>
          </p:cNvPr>
          <p:cNvPicPr>
            <a:picLocks noChangeAspect="1"/>
          </p:cNvPicPr>
          <p:nvPr/>
        </p:nvPicPr>
        <p:blipFill>
          <a:blip r:embed="rId6"/>
          <a:stretch>
            <a:fillRect/>
          </a:stretch>
        </p:blipFill>
        <p:spPr>
          <a:xfrm>
            <a:off x="13570622" y="5546141"/>
            <a:ext cx="4513477" cy="4055721"/>
          </a:xfrm>
          <a:prstGeom prst="rect">
            <a:avLst/>
          </a:prstGeom>
        </p:spPr>
      </p:pic>
    </p:spTree>
    <p:extLst>
      <p:ext uri="{BB962C8B-B14F-4D97-AF65-F5344CB8AC3E}">
        <p14:creationId xmlns:p14="http://schemas.microsoft.com/office/powerpoint/2010/main" val="371233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pic>
        <p:nvPicPr>
          <p:cNvPr id="8" name="그림 7">
            <a:extLst>
              <a:ext uri="{FF2B5EF4-FFF2-40B4-BE49-F238E27FC236}">
                <a16:creationId xmlns:a16="http://schemas.microsoft.com/office/drawing/2014/main" id="{B53546CC-AD26-699D-12CF-6DFCFFBD713C}"/>
              </a:ext>
            </a:extLst>
          </p:cNvPr>
          <p:cNvPicPr>
            <a:picLocks noChangeAspect="1"/>
          </p:cNvPicPr>
          <p:nvPr/>
        </p:nvPicPr>
        <p:blipFill>
          <a:blip r:embed="rId4"/>
          <a:stretch>
            <a:fillRect/>
          </a:stretch>
        </p:blipFill>
        <p:spPr>
          <a:xfrm>
            <a:off x="3276600" y="3423783"/>
            <a:ext cx="10439400" cy="6881652"/>
          </a:xfrm>
          <a:prstGeom prst="rect">
            <a:avLst/>
          </a:prstGeom>
        </p:spPr>
      </p:pic>
      <p:sp>
        <p:nvSpPr>
          <p:cNvPr id="9" name="TextBox 8">
            <a:extLst>
              <a:ext uri="{FF2B5EF4-FFF2-40B4-BE49-F238E27FC236}">
                <a16:creationId xmlns:a16="http://schemas.microsoft.com/office/drawing/2014/main" id="{DCE3D3CF-7A70-0D88-A062-E47B049BC6CA}"/>
              </a:ext>
            </a:extLst>
          </p:cNvPr>
          <p:cNvSpPr txBox="1"/>
          <p:nvPr/>
        </p:nvSpPr>
        <p:spPr>
          <a:xfrm>
            <a:off x="228600" y="6057900"/>
            <a:ext cx="5645714" cy="553998"/>
          </a:xfrm>
          <a:prstGeom prst="rect">
            <a:avLst/>
          </a:prstGeom>
          <a:noFill/>
        </p:spPr>
        <p:txBody>
          <a:bodyPr wrap="square" rtlCol="0">
            <a:spAutoFit/>
          </a:bodyPr>
          <a:lstStyle/>
          <a:p>
            <a:r>
              <a:rPr lang="en-US" altLang="ko-KR" sz="3000" b="0" i="0" dirty="0">
                <a:solidFill>
                  <a:srgbClr val="374151"/>
                </a:solidFill>
                <a:effectLst/>
                <a:latin typeface="Söhne"/>
              </a:rPr>
              <a:t>LG Energy Solution</a:t>
            </a:r>
            <a:r>
              <a:rPr lang="en-US" altLang="ko-KR" sz="3000" dirty="0"/>
              <a:t> </a:t>
            </a:r>
            <a:endParaRPr lang="ko-KR" altLang="en-US" sz="3000" dirty="0"/>
          </a:p>
        </p:txBody>
      </p:sp>
    </p:spTree>
    <p:extLst>
      <p:ext uri="{BB962C8B-B14F-4D97-AF65-F5344CB8AC3E}">
        <p14:creationId xmlns:p14="http://schemas.microsoft.com/office/powerpoint/2010/main" val="228227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762000" y="6072667"/>
            <a:ext cx="5645714" cy="584775"/>
          </a:xfrm>
          <a:prstGeom prst="rect">
            <a:avLst/>
          </a:prstGeom>
          <a:noFill/>
        </p:spPr>
        <p:txBody>
          <a:bodyPr wrap="square" rtlCol="0">
            <a:spAutoFit/>
          </a:bodyPr>
          <a:lstStyle/>
          <a:p>
            <a:r>
              <a:rPr lang="en-US" altLang="ko-KR" sz="3200" b="0" i="0" dirty="0">
                <a:solidFill>
                  <a:srgbClr val="374151"/>
                </a:solidFill>
                <a:effectLst/>
                <a:latin typeface="Söhne"/>
              </a:rPr>
              <a:t>Samsung SDI</a:t>
            </a:r>
            <a:endParaRPr lang="ko-KR" altLang="en-US" sz="3000" dirty="0"/>
          </a:p>
        </p:txBody>
      </p:sp>
      <p:pic>
        <p:nvPicPr>
          <p:cNvPr id="3" name="그림 2">
            <a:extLst>
              <a:ext uri="{FF2B5EF4-FFF2-40B4-BE49-F238E27FC236}">
                <a16:creationId xmlns:a16="http://schemas.microsoft.com/office/drawing/2014/main" id="{290896B0-AF21-1F2F-E226-85558FD4C7E8}"/>
              </a:ext>
            </a:extLst>
          </p:cNvPr>
          <p:cNvPicPr>
            <a:picLocks noChangeAspect="1"/>
          </p:cNvPicPr>
          <p:nvPr/>
        </p:nvPicPr>
        <p:blipFill>
          <a:blip r:embed="rId4"/>
          <a:stretch>
            <a:fillRect/>
          </a:stretch>
        </p:blipFill>
        <p:spPr>
          <a:xfrm>
            <a:off x="3733800" y="3419672"/>
            <a:ext cx="9601074" cy="6541908"/>
          </a:xfrm>
          <a:prstGeom prst="rect">
            <a:avLst/>
          </a:prstGeom>
        </p:spPr>
      </p:pic>
    </p:spTree>
    <p:extLst>
      <p:ext uri="{BB962C8B-B14F-4D97-AF65-F5344CB8AC3E}">
        <p14:creationId xmlns:p14="http://schemas.microsoft.com/office/powerpoint/2010/main" val="297271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1371600" y="6127955"/>
            <a:ext cx="5645714" cy="584775"/>
          </a:xfrm>
          <a:prstGeom prst="rect">
            <a:avLst/>
          </a:prstGeom>
          <a:noFill/>
        </p:spPr>
        <p:txBody>
          <a:bodyPr wrap="square" rtlCol="0">
            <a:spAutoFit/>
          </a:bodyPr>
          <a:lstStyle/>
          <a:p>
            <a:r>
              <a:rPr lang="en-US" altLang="ko-KR" sz="3200" b="0" i="0" dirty="0">
                <a:solidFill>
                  <a:srgbClr val="374151"/>
                </a:solidFill>
                <a:effectLst/>
                <a:latin typeface="Söhne"/>
              </a:rPr>
              <a:t>SK Innovation</a:t>
            </a:r>
            <a:endParaRPr lang="ko-KR" altLang="en-US" sz="3000" dirty="0"/>
          </a:p>
        </p:txBody>
      </p:sp>
      <p:pic>
        <p:nvPicPr>
          <p:cNvPr id="10" name="그림 9">
            <a:extLst>
              <a:ext uri="{FF2B5EF4-FFF2-40B4-BE49-F238E27FC236}">
                <a16:creationId xmlns:a16="http://schemas.microsoft.com/office/drawing/2014/main" id="{2E808CC4-E85C-60C7-256A-2D6025FDFDE3}"/>
              </a:ext>
            </a:extLst>
          </p:cNvPr>
          <p:cNvPicPr>
            <a:picLocks noChangeAspect="1"/>
          </p:cNvPicPr>
          <p:nvPr/>
        </p:nvPicPr>
        <p:blipFill>
          <a:blip r:embed="rId4"/>
          <a:stretch>
            <a:fillRect/>
          </a:stretch>
        </p:blipFill>
        <p:spPr>
          <a:xfrm>
            <a:off x="5334000" y="3543300"/>
            <a:ext cx="10689159" cy="6567681"/>
          </a:xfrm>
          <a:prstGeom prst="rect">
            <a:avLst/>
          </a:prstGeom>
        </p:spPr>
      </p:pic>
    </p:spTree>
    <p:extLst>
      <p:ext uri="{BB962C8B-B14F-4D97-AF65-F5344CB8AC3E}">
        <p14:creationId xmlns:p14="http://schemas.microsoft.com/office/powerpoint/2010/main" val="152898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4401205"/>
          </a:xfrm>
          <a:prstGeom prst="rect">
            <a:avLst/>
          </a:prstGeom>
          <a:noFill/>
        </p:spPr>
        <p:txBody>
          <a:bodyPr wrap="square" rtlCol="0">
            <a:spAutoFit/>
          </a:bodyPr>
          <a:lstStyle/>
          <a:p>
            <a:pPr algn="l"/>
            <a:r>
              <a:rPr lang="en-US" altLang="ko-KR" sz="4000" b="0" i="0" dirty="0">
                <a:solidFill>
                  <a:srgbClr val="374151"/>
                </a:solidFill>
                <a:effectLst/>
                <a:latin typeface="Söhne"/>
              </a:rPr>
              <a:t>Findings 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a:t>
            </a:r>
          </a:p>
          <a:p>
            <a:pPr algn="l"/>
            <a:endParaRPr lang="en-US" altLang="ko-KR" sz="4000" dirty="0">
              <a:solidFill>
                <a:srgbClr val="374151"/>
              </a:solidFill>
              <a:latin typeface="Söhne"/>
            </a:endParaRPr>
          </a:p>
          <a:p>
            <a:pPr algn="l"/>
            <a:r>
              <a:rPr lang="en-US" altLang="ko-KR" sz="4000" b="0" i="0" dirty="0">
                <a:solidFill>
                  <a:srgbClr val="000000"/>
                </a:solidFill>
                <a:effectLst/>
                <a:latin typeface="noto"/>
              </a:rPr>
              <a:t>=&gt; Referring to the table and graph, LG Energy Solution and Samsung SDI showed a rise in stock prices at the present time from May last year. However, SK Innovation's stock price fell.</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71110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TABLE</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11596B2A-7508-EC03-B1F6-2073F0D29FB9}"/>
              </a:ext>
            </a:extLst>
          </p:cNvPr>
          <p:cNvPicPr>
            <a:picLocks noChangeAspect="1"/>
          </p:cNvPicPr>
          <p:nvPr/>
        </p:nvPicPr>
        <p:blipFill>
          <a:blip r:embed="rId5"/>
          <a:stretch>
            <a:fillRect/>
          </a:stretch>
        </p:blipFill>
        <p:spPr>
          <a:xfrm>
            <a:off x="1143000" y="4864886"/>
            <a:ext cx="8001000" cy="3931762"/>
          </a:xfrm>
          <a:prstGeom prst="rect">
            <a:avLst/>
          </a:prstGeom>
        </p:spPr>
      </p:pic>
      <p:pic>
        <p:nvPicPr>
          <p:cNvPr id="9" name="그림 8">
            <a:extLst>
              <a:ext uri="{FF2B5EF4-FFF2-40B4-BE49-F238E27FC236}">
                <a16:creationId xmlns:a16="http://schemas.microsoft.com/office/drawing/2014/main" id="{825DFE39-B83E-9E94-2929-1B561CE6A650}"/>
              </a:ext>
            </a:extLst>
          </p:cNvPr>
          <p:cNvPicPr>
            <a:picLocks noChangeAspect="1"/>
          </p:cNvPicPr>
          <p:nvPr/>
        </p:nvPicPr>
        <p:blipFill>
          <a:blip r:embed="rId6"/>
          <a:stretch>
            <a:fillRect/>
          </a:stretch>
        </p:blipFill>
        <p:spPr>
          <a:xfrm>
            <a:off x="7378652" y="6023963"/>
            <a:ext cx="3886200" cy="2694115"/>
          </a:xfrm>
          <a:prstGeom prst="rect">
            <a:avLst/>
          </a:prstGeom>
        </p:spPr>
      </p:pic>
      <p:sp>
        <p:nvSpPr>
          <p:cNvPr id="14" name="TextBox 13">
            <a:extLst>
              <a:ext uri="{FF2B5EF4-FFF2-40B4-BE49-F238E27FC236}">
                <a16:creationId xmlns:a16="http://schemas.microsoft.com/office/drawing/2014/main" id="{31EB035F-E426-4D2B-D2D5-90E16B0C67FB}"/>
              </a:ext>
            </a:extLst>
          </p:cNvPr>
          <p:cNvSpPr txBox="1"/>
          <p:nvPr/>
        </p:nvSpPr>
        <p:spPr>
          <a:xfrm>
            <a:off x="6114978" y="696926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sp>
        <p:nvSpPr>
          <p:cNvPr id="15" name="TextBox 14">
            <a:extLst>
              <a:ext uri="{FF2B5EF4-FFF2-40B4-BE49-F238E27FC236}">
                <a16:creationId xmlns:a16="http://schemas.microsoft.com/office/drawing/2014/main" id="{014782BA-5509-1C21-ABA4-6945CFFD82B1}"/>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6" name="TextBox 15">
            <a:extLst>
              <a:ext uri="{FF2B5EF4-FFF2-40B4-BE49-F238E27FC236}">
                <a16:creationId xmlns:a16="http://schemas.microsoft.com/office/drawing/2014/main" id="{EAE1D61D-2D7B-11A4-EFC6-C8F4D7E01490}"/>
              </a:ext>
            </a:extLst>
          </p:cNvPr>
          <p:cNvSpPr txBox="1"/>
          <p:nvPr/>
        </p:nvSpPr>
        <p:spPr>
          <a:xfrm>
            <a:off x="11811000" y="6830767"/>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8" name="그림 17">
            <a:extLst>
              <a:ext uri="{FF2B5EF4-FFF2-40B4-BE49-F238E27FC236}">
                <a16:creationId xmlns:a16="http://schemas.microsoft.com/office/drawing/2014/main" id="{7C08A7D8-CAC4-6FA4-A29F-F87247DB1A4E}"/>
              </a:ext>
            </a:extLst>
          </p:cNvPr>
          <p:cNvPicPr>
            <a:picLocks noChangeAspect="1"/>
          </p:cNvPicPr>
          <p:nvPr/>
        </p:nvPicPr>
        <p:blipFill>
          <a:blip r:embed="rId7"/>
          <a:stretch>
            <a:fillRect/>
          </a:stretch>
        </p:blipFill>
        <p:spPr>
          <a:xfrm>
            <a:off x="13727144" y="6224961"/>
            <a:ext cx="3471555" cy="2292117"/>
          </a:xfrm>
          <a:prstGeom prst="rect">
            <a:avLst/>
          </a:prstGeom>
        </p:spPr>
      </p:pic>
    </p:spTree>
    <p:extLst>
      <p:ext uri="{BB962C8B-B14F-4D97-AF65-F5344CB8AC3E}">
        <p14:creationId xmlns:p14="http://schemas.microsoft.com/office/powerpoint/2010/main" val="3269011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graph</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14" name="그림 13">
            <a:extLst>
              <a:ext uri="{FF2B5EF4-FFF2-40B4-BE49-F238E27FC236}">
                <a16:creationId xmlns:a16="http://schemas.microsoft.com/office/drawing/2014/main" id="{731062A5-FFDC-34B9-8333-799D6F8C277B}"/>
              </a:ext>
            </a:extLst>
          </p:cNvPr>
          <p:cNvPicPr>
            <a:picLocks noChangeAspect="1"/>
          </p:cNvPicPr>
          <p:nvPr/>
        </p:nvPicPr>
        <p:blipFill>
          <a:blip r:embed="rId5"/>
          <a:stretch>
            <a:fillRect/>
          </a:stretch>
        </p:blipFill>
        <p:spPr>
          <a:xfrm>
            <a:off x="6317227" y="5107266"/>
            <a:ext cx="6435516" cy="4520415"/>
          </a:xfrm>
          <a:prstGeom prst="rect">
            <a:avLst/>
          </a:prstGeom>
        </p:spPr>
      </p:pic>
      <p:pic>
        <p:nvPicPr>
          <p:cNvPr id="18" name="그림 17">
            <a:extLst>
              <a:ext uri="{FF2B5EF4-FFF2-40B4-BE49-F238E27FC236}">
                <a16:creationId xmlns:a16="http://schemas.microsoft.com/office/drawing/2014/main" id="{31EA4E2D-D701-1969-7E24-67D1CEDCF1FA}"/>
              </a:ext>
            </a:extLst>
          </p:cNvPr>
          <p:cNvPicPr>
            <a:picLocks noChangeAspect="1"/>
          </p:cNvPicPr>
          <p:nvPr/>
        </p:nvPicPr>
        <p:blipFill>
          <a:blip r:embed="rId6"/>
          <a:stretch>
            <a:fillRect/>
          </a:stretch>
        </p:blipFill>
        <p:spPr>
          <a:xfrm>
            <a:off x="12311885" y="5286000"/>
            <a:ext cx="5976115" cy="3992891"/>
          </a:xfrm>
          <a:prstGeom prst="rect">
            <a:avLst/>
          </a:prstGeom>
        </p:spPr>
      </p:pic>
      <p:pic>
        <p:nvPicPr>
          <p:cNvPr id="20" name="그림 19">
            <a:extLst>
              <a:ext uri="{FF2B5EF4-FFF2-40B4-BE49-F238E27FC236}">
                <a16:creationId xmlns:a16="http://schemas.microsoft.com/office/drawing/2014/main" id="{DC91E801-734C-24EB-FE91-C161EA6BFE6D}"/>
              </a:ext>
            </a:extLst>
          </p:cNvPr>
          <p:cNvPicPr>
            <a:picLocks noChangeAspect="1"/>
          </p:cNvPicPr>
          <p:nvPr/>
        </p:nvPicPr>
        <p:blipFill>
          <a:blip r:embed="rId7"/>
          <a:stretch>
            <a:fillRect/>
          </a:stretch>
        </p:blipFill>
        <p:spPr>
          <a:xfrm>
            <a:off x="469417" y="5081456"/>
            <a:ext cx="6172200" cy="4386773"/>
          </a:xfrm>
          <a:prstGeom prst="rect">
            <a:avLst/>
          </a:prstGeom>
        </p:spPr>
      </p:pic>
    </p:spTree>
    <p:extLst>
      <p:ext uri="{BB962C8B-B14F-4D97-AF65-F5344CB8AC3E}">
        <p14:creationId xmlns:p14="http://schemas.microsoft.com/office/powerpoint/2010/main" val="33416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5016758"/>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a:t>
            </a:r>
          </a:p>
          <a:p>
            <a:pPr marL="571500" indent="-571500">
              <a:buFontTx/>
              <a:buChar char="-"/>
            </a:pPr>
            <a:r>
              <a:rPr lang="en-US" altLang="ko-KR" sz="4000" dirty="0">
                <a:solidFill>
                  <a:srgbClr val="374151"/>
                </a:solidFill>
                <a:latin typeface="Söhne"/>
              </a:rPr>
              <a:t>Findings</a:t>
            </a:r>
          </a:p>
          <a:p>
            <a:pPr marL="571500" indent="-571500">
              <a:buFontTx/>
              <a:buChar char="-"/>
            </a:pPr>
            <a:endParaRPr lang="en-US" altLang="ko-KR" sz="4000" b="0" i="0" dirty="0">
              <a:solidFill>
                <a:srgbClr val="374151"/>
              </a:solidFill>
              <a:effectLst/>
              <a:latin typeface="Söhne"/>
            </a:endParaRPr>
          </a:p>
          <a:p>
            <a:r>
              <a:rPr lang="en-US" altLang="ko-KR" sz="4000" b="0" i="0" dirty="0">
                <a:solidFill>
                  <a:srgbClr val="374151"/>
                </a:solidFill>
                <a:effectLst/>
                <a:latin typeface="Söhne"/>
              </a:rPr>
              <a:t>=&gt;  </a:t>
            </a:r>
            <a:r>
              <a:rPr lang="en-US" altLang="ko-KR" sz="4000" b="0" i="0" dirty="0">
                <a:solidFill>
                  <a:srgbClr val="000000"/>
                </a:solidFill>
                <a:effectLst/>
                <a:latin typeface="noto"/>
              </a:rPr>
              <a:t>As shown Table and graph, LG Energy solutions and </a:t>
            </a:r>
            <a:r>
              <a:rPr lang="en-US" altLang="ko-KR" sz="4000" b="0" i="0" dirty="0" err="1">
                <a:solidFill>
                  <a:srgbClr val="000000"/>
                </a:solidFill>
                <a:effectLst/>
                <a:latin typeface="noto"/>
              </a:rPr>
              <a:t>SamsungSDI</a:t>
            </a:r>
            <a:r>
              <a:rPr lang="en-US" altLang="ko-KR" sz="4000" b="0" i="0" dirty="0">
                <a:solidFill>
                  <a:srgbClr val="000000"/>
                </a:solidFill>
                <a:effectLst/>
                <a:latin typeface="noto"/>
              </a:rPr>
              <a:t> may be seen that the sales amount of sales in 2022.However, SK Innovation has decreased sales in the fourth quarter of 2022.Looking at the chart, it can be seen that sales and stock prices are related to sales and stock prices.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4265417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2476500"/>
            <a:ext cx="7230169" cy="3785652"/>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Question4</a:t>
            </a:r>
          </a:p>
          <a:p>
            <a:pPr algn="l"/>
            <a:endParaRPr lang="en-US" altLang="ko-KR" sz="4000" dirty="0">
              <a:solidFill>
                <a:srgbClr val="374151"/>
              </a:solidFill>
              <a:latin typeface="Söhne"/>
            </a:endParaRPr>
          </a:p>
          <a:p>
            <a:r>
              <a:rPr lang="en-US" altLang="ko-KR" sz="4000" b="0" i="0" dirty="0">
                <a:solidFill>
                  <a:srgbClr val="374151"/>
                </a:solidFill>
                <a:effectLst/>
                <a:latin typeface="Söhne"/>
              </a:rPr>
              <a:t> - Future stock price prediction based on industry status and stock prices</a:t>
            </a:r>
            <a:endParaRPr lang="en-US" altLang="ko-KR" sz="4000" dirty="0">
              <a:solidFill>
                <a:srgbClr val="374151"/>
              </a:solidFill>
              <a:latin typeface="Söhne"/>
            </a:endParaRPr>
          </a:p>
          <a:p>
            <a:endParaRPr lang="en-US" altLang="ko-KR" sz="4000" dirty="0">
              <a:solidFill>
                <a:srgbClr val="374151"/>
              </a:solidFill>
              <a:latin typeface="Söhne"/>
            </a:endParaRPr>
          </a:p>
        </p:txBody>
      </p:sp>
      <p:pic>
        <p:nvPicPr>
          <p:cNvPr id="3" name="그림 2">
            <a:extLst>
              <a:ext uri="{FF2B5EF4-FFF2-40B4-BE49-F238E27FC236}">
                <a16:creationId xmlns:a16="http://schemas.microsoft.com/office/drawing/2014/main" id="{D6E62630-F429-3326-3C83-9BBB22454CD9}"/>
              </a:ext>
            </a:extLst>
          </p:cNvPr>
          <p:cNvPicPr>
            <a:picLocks noChangeAspect="1"/>
          </p:cNvPicPr>
          <p:nvPr/>
        </p:nvPicPr>
        <p:blipFill>
          <a:blip r:embed="rId4"/>
          <a:stretch>
            <a:fillRect/>
          </a:stretch>
        </p:blipFill>
        <p:spPr>
          <a:xfrm>
            <a:off x="8053129" y="2172447"/>
            <a:ext cx="9715498" cy="7550991"/>
          </a:xfrm>
          <a:prstGeom prst="rect">
            <a:avLst/>
          </a:prstGeom>
        </p:spPr>
      </p:pic>
      <p:sp>
        <p:nvSpPr>
          <p:cNvPr id="6" name="TextBox 5">
            <a:extLst>
              <a:ext uri="{FF2B5EF4-FFF2-40B4-BE49-F238E27FC236}">
                <a16:creationId xmlns:a16="http://schemas.microsoft.com/office/drawing/2014/main" id="{932BD555-8D55-94F7-F97F-900C6CE7E401}"/>
              </a:ext>
            </a:extLst>
          </p:cNvPr>
          <p:cNvSpPr txBox="1"/>
          <p:nvPr/>
        </p:nvSpPr>
        <p:spPr>
          <a:xfrm>
            <a:off x="504133" y="6515100"/>
            <a:ext cx="7044862" cy="2939266"/>
          </a:xfrm>
          <a:prstGeom prst="rect">
            <a:avLst/>
          </a:prstGeom>
          <a:noFill/>
        </p:spPr>
        <p:txBody>
          <a:bodyPr wrap="square" rtlCol="0">
            <a:spAutoFit/>
          </a:bodyPr>
          <a:lstStyle/>
          <a:p>
            <a:r>
              <a:rPr lang="en-US" altLang="ko-KR" sz="4500" b="0" i="0" dirty="0">
                <a:solidFill>
                  <a:srgbClr val="374151"/>
                </a:solidFill>
                <a:effectLst/>
                <a:latin typeface="Söhne"/>
              </a:rPr>
              <a:t>- </a:t>
            </a:r>
            <a:r>
              <a:rPr lang="en-US" altLang="ko-KR" sz="4500" b="0" i="0" dirty="0">
                <a:solidFill>
                  <a:srgbClr val="000000"/>
                </a:solidFill>
                <a:effectLst/>
                <a:latin typeface="noto"/>
              </a:rPr>
              <a:t>The following graph shows the returns of the three companies</a:t>
            </a:r>
            <a:endParaRPr lang="en-US" altLang="ko-KR" sz="4500" b="0" i="0" dirty="0">
              <a:solidFill>
                <a:srgbClr val="374151"/>
              </a:solidFill>
              <a:effectLst/>
              <a:latin typeface="Söhne"/>
            </a:endParaRPr>
          </a:p>
          <a:p>
            <a:endParaRPr lang="ko-KR" altLang="en-US" sz="5000" dirty="0"/>
          </a:p>
        </p:txBody>
      </p:sp>
    </p:spTree>
    <p:extLst>
      <p:ext uri="{BB962C8B-B14F-4D97-AF65-F5344CB8AC3E}">
        <p14:creationId xmlns:p14="http://schemas.microsoft.com/office/powerpoint/2010/main" val="211466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10725" y="5143500"/>
            <a:ext cx="17279733" cy="2862322"/>
          </a:xfrm>
          <a:prstGeom prst="rect">
            <a:avLst/>
          </a:prstGeom>
          <a:noFill/>
        </p:spPr>
        <p:txBody>
          <a:bodyPr wrap="square" rtlCol="0">
            <a:spAutoFit/>
          </a:bodyPr>
          <a:lstStyle/>
          <a:p>
            <a:r>
              <a:rPr lang="en-US" altLang="ko-KR" sz="6000" dirty="0"/>
              <a:t>DATA Description: </a:t>
            </a:r>
          </a:p>
          <a:p>
            <a:r>
              <a:rPr lang="en-US" altLang="ko-KR" sz="6000" dirty="0"/>
              <a:t>The second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충전소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‘https://www.data.go.kr/data/15039765/fileData.do’</a:t>
            </a:r>
            <a:endParaRPr lang="ko-KR" altLang="en-US" sz="5000" dirty="0"/>
          </a:p>
        </p:txBody>
      </p:sp>
      <p:sp>
        <p:nvSpPr>
          <p:cNvPr id="3" name="TextBox 2">
            <a:extLst>
              <a:ext uri="{FF2B5EF4-FFF2-40B4-BE49-F238E27FC236}">
                <a16:creationId xmlns:a16="http://schemas.microsoft.com/office/drawing/2014/main" id="{9FA14072-1561-2A75-D59B-1AF81D0E882D}"/>
              </a:ext>
            </a:extLst>
          </p:cNvPr>
          <p:cNvSpPr txBox="1"/>
          <p:nvPr/>
        </p:nvSpPr>
        <p:spPr>
          <a:xfrm>
            <a:off x="1149605" y="8936963"/>
            <a:ext cx="19489533" cy="923330"/>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a:t>
            </a:r>
            <a:r>
              <a:rPr lang="en-US" altLang="ko-KR" sz="5400" b="0" i="0" dirty="0">
                <a:solidFill>
                  <a:srgbClr val="374151"/>
                </a:solidFill>
                <a:effectLst/>
                <a:latin typeface="Söhne"/>
              </a:rPr>
              <a:t>ICT Operations Department</a:t>
            </a:r>
            <a:endParaRPr lang="ko-KR" altLang="en-US" sz="5000" dirty="0"/>
          </a:p>
        </p:txBody>
      </p:sp>
    </p:spTree>
    <p:extLst>
      <p:ext uri="{BB962C8B-B14F-4D97-AF65-F5344CB8AC3E}">
        <p14:creationId xmlns:p14="http://schemas.microsoft.com/office/powerpoint/2010/main" val="3445407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2476500"/>
            <a:ext cx="17279733" cy="6863417"/>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Question4</a:t>
            </a:r>
          </a:p>
          <a:p>
            <a:pPr algn="l"/>
            <a:endParaRPr lang="en-US" altLang="ko-KR" sz="4000" dirty="0">
              <a:solidFill>
                <a:srgbClr val="374151"/>
              </a:solidFill>
              <a:latin typeface="Söhne"/>
            </a:endParaRPr>
          </a:p>
          <a:p>
            <a:r>
              <a:rPr lang="en-US" altLang="ko-KR" sz="4000" b="0" i="0" dirty="0">
                <a:solidFill>
                  <a:srgbClr val="374151"/>
                </a:solidFill>
                <a:effectLst/>
                <a:latin typeface="Söhne"/>
              </a:rPr>
              <a:t> - Future stock price prediction based on industry status and stock prices</a:t>
            </a:r>
          </a:p>
          <a:p>
            <a:endParaRPr lang="en-US" altLang="ko-KR" sz="4000" dirty="0">
              <a:solidFill>
                <a:srgbClr val="374151"/>
              </a:solidFill>
              <a:latin typeface="Söhne"/>
            </a:endParaRPr>
          </a:p>
          <a:p>
            <a:r>
              <a:rPr lang="en-US" altLang="ko-KR" sz="4000" b="0" i="0" dirty="0">
                <a:solidFill>
                  <a:srgbClr val="374151"/>
                </a:solidFill>
                <a:effectLst/>
                <a:latin typeface="Söhne"/>
              </a:rPr>
              <a:t>=&gt; </a:t>
            </a:r>
            <a:r>
              <a:rPr lang="en-US" altLang="ko-KR" sz="4000" b="0" i="0" dirty="0">
                <a:solidFill>
                  <a:srgbClr val="000000"/>
                </a:solidFill>
                <a:effectLst/>
                <a:latin typeface="noto"/>
              </a:rPr>
              <a:t>Looking at the five papers found above, the status of electric vehicles and electric vehicle charging stations in Korea, and sales of related companies, it is clear that the outlook for electric vehicle and battery-related industries is bright. LG Energy Solution and Samsung SDI saw their sales rise and stock prices rise. Therefore, the outlook for these two companies is bright. However, considering SK Innovation's decline in sales and stock prices in the fourth quarter of 2022, SK Innovation's stocks are not attractive.</a:t>
            </a:r>
            <a:endParaRPr lang="en-US" altLang="ko-KR" sz="4000" dirty="0">
              <a:solidFill>
                <a:srgbClr val="374151"/>
              </a:solidFill>
              <a:latin typeface="Söhne"/>
            </a:endParaRPr>
          </a:p>
        </p:txBody>
      </p:sp>
    </p:spTree>
    <p:extLst>
      <p:ext uri="{BB962C8B-B14F-4D97-AF65-F5344CB8AC3E}">
        <p14:creationId xmlns:p14="http://schemas.microsoft.com/office/powerpoint/2010/main" val="760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2" name="TextBox 1">
            <a:extLst>
              <a:ext uri="{FF2B5EF4-FFF2-40B4-BE49-F238E27FC236}">
                <a16:creationId xmlns:a16="http://schemas.microsoft.com/office/drawing/2014/main" id="{21C16C1B-2401-C864-7789-E5EE9F5A5333}"/>
              </a:ext>
            </a:extLst>
          </p:cNvPr>
          <p:cNvSpPr txBox="1"/>
          <p:nvPr/>
        </p:nvSpPr>
        <p:spPr>
          <a:xfrm>
            <a:off x="504133" y="3009900"/>
            <a:ext cx="17279733" cy="5016758"/>
          </a:xfrm>
          <a:prstGeom prst="rect">
            <a:avLst/>
          </a:prstGeom>
          <a:noFill/>
        </p:spPr>
        <p:txBody>
          <a:bodyPr wrap="square" rtlCol="0">
            <a:spAutoFit/>
          </a:bodyPr>
          <a:lstStyle/>
          <a:p>
            <a:pPr algn="l"/>
            <a:r>
              <a:rPr lang="en-US" altLang="ko-KR" sz="4000" b="0" i="0" dirty="0">
                <a:solidFill>
                  <a:srgbClr val="374151"/>
                </a:solidFill>
                <a:effectLst/>
                <a:latin typeface="Söhne"/>
              </a:rPr>
              <a:t>In fact, it is not easy to predict stock prices. Various factors such as interest rates, exchange rates, industry status, internal status of companies, and financial statements affect stock prices. But based on the above data, when analyzed I thought that the increase in the number of electric vehicles and electric vehicle charging stations by region would have naturally increased the company. As can be seen from SK Innovation, sales in the fourth quarter of 2022 decreased and stock prices fell compared to a year ago. </a:t>
            </a:r>
            <a:r>
              <a:rPr lang="en-US" altLang="ko-KR" sz="4000" b="0" i="0" dirty="0">
                <a:solidFill>
                  <a:srgbClr val="000000"/>
                </a:solidFill>
                <a:effectLst/>
                <a:latin typeface="noto"/>
              </a:rPr>
              <a:t>Therefore, I think we should judge based on other additional data.</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643594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2" name="TextBox 1">
            <a:extLst>
              <a:ext uri="{FF2B5EF4-FFF2-40B4-BE49-F238E27FC236}">
                <a16:creationId xmlns:a16="http://schemas.microsoft.com/office/drawing/2014/main" id="{69C50708-5671-6E78-905F-50847EE97915}"/>
              </a:ext>
            </a:extLst>
          </p:cNvPr>
          <p:cNvSpPr txBox="1"/>
          <p:nvPr/>
        </p:nvSpPr>
        <p:spPr>
          <a:xfrm>
            <a:off x="838200" y="3086100"/>
            <a:ext cx="17279733" cy="5016758"/>
          </a:xfrm>
          <a:prstGeom prst="rect">
            <a:avLst/>
          </a:prstGeom>
          <a:noFill/>
        </p:spPr>
        <p:txBody>
          <a:bodyPr wrap="square" rtlCol="0">
            <a:spAutoFit/>
          </a:bodyPr>
          <a:lstStyle/>
          <a:p>
            <a:r>
              <a:rPr lang="en-US" altLang="ko-KR" sz="4000" b="0" i="0" dirty="0">
                <a:solidFill>
                  <a:srgbClr val="000000"/>
                </a:solidFill>
                <a:effectLst/>
                <a:latin typeface="noto"/>
              </a:rPr>
              <a:t>There are many factors that affect a company's stock price. At first, I simply considered the status of electric vehicles and charging stations in the country. However, LG Energy Solution, Samsung SDI, and SK Innovation all collaborate with overseas electric vehicle companies and export them overseas. Looking at the current status of electric vehicles and charging stations around the world will also improve understanding of the electric vehicle industry. In addition, rather than simply focusing on sales and sales, political factors such as policies related to electric vehicle subsidies will be better understood.</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076973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6" name="TextBox 5">
            <a:extLst>
              <a:ext uri="{FF2B5EF4-FFF2-40B4-BE49-F238E27FC236}">
                <a16:creationId xmlns:a16="http://schemas.microsoft.com/office/drawing/2014/main" id="{9EC54EF5-4873-E12F-A360-D5A09072C2CB}"/>
              </a:ext>
            </a:extLst>
          </p:cNvPr>
          <p:cNvSpPr txBox="1"/>
          <p:nvPr/>
        </p:nvSpPr>
        <p:spPr>
          <a:xfrm>
            <a:off x="838200" y="2723324"/>
            <a:ext cx="17279733" cy="6863417"/>
          </a:xfrm>
          <a:prstGeom prst="rect">
            <a:avLst/>
          </a:prstGeom>
          <a:noFill/>
        </p:spPr>
        <p:txBody>
          <a:bodyPr wrap="square" rtlCol="0">
            <a:spAutoFit/>
          </a:bodyPr>
          <a:lstStyle/>
          <a:p>
            <a:pPr algn="l"/>
            <a:r>
              <a:rPr lang="en-US" altLang="ko-KR" sz="4000" b="0" i="0" dirty="0">
                <a:solidFill>
                  <a:srgbClr val="000000"/>
                </a:solidFill>
                <a:effectLst/>
                <a:latin typeface="noto"/>
              </a:rPr>
              <a:t>Electric vehicles and secondary batteries are currently the most promising industries. These are industries that adapt to environmental issues and climate change. It also plays an important role in national policy and energy strategies, with technological innovation and economic impact. I researched three representative Korean companies belonging to these industries and identified their sales figures. This predicted the price of stocks, which is the most basic behavior in stock investment and industry analysis. Through this, it is possible to analyze the stock prices of related industries and companies with objective and specific data. Also, since they are the core of the Korean industry, it is very important to understand these things, and based on this method, it is expected to be of great help in understanding other industries and investigating other companies.</a:t>
            </a:r>
            <a:endParaRPr lang="en-US" altLang="ko-KR" sz="4000" dirty="0">
              <a:solidFill>
                <a:srgbClr val="374151"/>
              </a:solidFill>
              <a:latin typeface="Söhne"/>
            </a:endParaRPr>
          </a:p>
        </p:txBody>
      </p:sp>
    </p:spTree>
    <p:extLst>
      <p:ext uri="{BB962C8B-B14F-4D97-AF65-F5344CB8AC3E}">
        <p14:creationId xmlns:p14="http://schemas.microsoft.com/office/powerpoint/2010/main" val="2761439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6" name="TextBox 5">
            <a:extLst>
              <a:ext uri="{FF2B5EF4-FFF2-40B4-BE49-F238E27FC236}">
                <a16:creationId xmlns:a16="http://schemas.microsoft.com/office/drawing/2014/main" id="{9EC54EF5-4873-E12F-A360-D5A09072C2CB}"/>
              </a:ext>
            </a:extLst>
          </p:cNvPr>
          <p:cNvSpPr txBox="1"/>
          <p:nvPr/>
        </p:nvSpPr>
        <p:spPr>
          <a:xfrm>
            <a:off x="838200" y="3238500"/>
            <a:ext cx="17279733" cy="4401205"/>
          </a:xfrm>
          <a:prstGeom prst="rect">
            <a:avLst/>
          </a:prstGeom>
          <a:noFill/>
        </p:spPr>
        <p:txBody>
          <a:bodyPr wrap="square" rtlCol="0">
            <a:spAutoFit/>
          </a:bodyPr>
          <a:lstStyle/>
          <a:p>
            <a:pPr algn="l"/>
            <a:r>
              <a:rPr lang="en-US" altLang="ko-KR" sz="4000" b="0" i="0" dirty="0">
                <a:solidFill>
                  <a:srgbClr val="000000"/>
                </a:solidFill>
                <a:effectLst/>
                <a:latin typeface="noto"/>
              </a:rPr>
              <a:t>In fact, a lot of data is needed to analyze the stock prices of industries and companies. I judge industries and stocks with three data, but I actually have to analyze dozens of data to make a judgment. I have to put a lot of effort into my data collection ability.</a:t>
            </a:r>
            <a:br>
              <a:rPr lang="en-US" altLang="ko-KR" sz="4000" dirty="0"/>
            </a:br>
            <a:r>
              <a:rPr lang="en-US" altLang="ko-KR" sz="4000" b="0" i="0" dirty="0">
                <a:solidFill>
                  <a:srgbClr val="000000"/>
                </a:solidFill>
                <a:effectLst/>
                <a:latin typeface="noto"/>
              </a:rPr>
              <a:t>It also requires the ability to process and analyze the data. I visualized it with only tables and graphs, but in reality, I believe that analysis using various analysis tools will improve understanding.</a:t>
            </a:r>
            <a:endParaRPr lang="ko-KR" altLang="en-US" sz="4000" b="0" i="0" dirty="0">
              <a:solidFill>
                <a:srgbClr val="374151"/>
              </a:solidFill>
              <a:effectLst/>
              <a:latin typeface="Söhne"/>
            </a:endParaRPr>
          </a:p>
        </p:txBody>
      </p:sp>
    </p:spTree>
    <p:extLst>
      <p:ext uri="{BB962C8B-B14F-4D97-AF65-F5344CB8AC3E}">
        <p14:creationId xmlns:p14="http://schemas.microsoft.com/office/powerpoint/2010/main" val="117996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b="0" i="0" dirty="0">
                <a:solidFill>
                  <a:srgbClr val="000000"/>
                </a:solidFill>
                <a:effectLst/>
                <a:latin typeface="noto"/>
              </a:rPr>
              <a:t>Realization</a:t>
            </a:r>
            <a:endParaRPr lang="ko-KR" altLang="en-US" sz="6000" dirty="0"/>
          </a:p>
        </p:txBody>
      </p:sp>
      <p:sp>
        <p:nvSpPr>
          <p:cNvPr id="2" name="TextBox 1">
            <a:extLst>
              <a:ext uri="{FF2B5EF4-FFF2-40B4-BE49-F238E27FC236}">
                <a16:creationId xmlns:a16="http://schemas.microsoft.com/office/drawing/2014/main" id="{F2D1B530-F511-A430-D595-B30511AC06A8}"/>
              </a:ext>
            </a:extLst>
          </p:cNvPr>
          <p:cNvSpPr txBox="1"/>
          <p:nvPr/>
        </p:nvSpPr>
        <p:spPr>
          <a:xfrm>
            <a:off x="1023507" y="3467100"/>
            <a:ext cx="17279733" cy="3785652"/>
          </a:xfrm>
          <a:prstGeom prst="rect">
            <a:avLst/>
          </a:prstGeom>
          <a:noFill/>
        </p:spPr>
        <p:txBody>
          <a:bodyPr wrap="square" rtlCol="0">
            <a:spAutoFit/>
          </a:bodyPr>
          <a:lstStyle/>
          <a:p>
            <a:pPr algn="l"/>
            <a:r>
              <a:rPr lang="en-US" altLang="ko-KR" sz="4000" b="0" i="0" dirty="0">
                <a:solidFill>
                  <a:srgbClr val="000000"/>
                </a:solidFill>
                <a:effectLst/>
                <a:latin typeface="noto"/>
              </a:rPr>
              <a:t>There were many difficulties because I was not used to using </a:t>
            </a:r>
            <a:r>
              <a:rPr lang="en-US" altLang="ko-KR" sz="4000" dirty="0" err="1">
                <a:solidFill>
                  <a:srgbClr val="000000"/>
                </a:solidFill>
                <a:latin typeface="noto"/>
              </a:rPr>
              <a:t>C</a:t>
            </a:r>
            <a:r>
              <a:rPr lang="en-US" altLang="ko-KR" sz="4000" b="0" i="0" dirty="0" err="1">
                <a:solidFill>
                  <a:srgbClr val="000000"/>
                </a:solidFill>
                <a:effectLst/>
                <a:latin typeface="noto"/>
              </a:rPr>
              <a:t>olab</a:t>
            </a:r>
            <a:r>
              <a:rPr lang="en-US" altLang="ko-KR" sz="4000" b="0" i="0" dirty="0">
                <a:solidFill>
                  <a:srgbClr val="000000"/>
                </a:solidFill>
                <a:effectLst/>
                <a:latin typeface="noto"/>
              </a:rPr>
              <a:t> for the first time and doing data analysis. Representing data as a table, visualizing it as a graph with the table, and finally, I found it on the Internet because the Korean font did not come out properly.</a:t>
            </a:r>
            <a:br>
              <a:rPr lang="en-US" altLang="ko-KR" sz="4000" dirty="0"/>
            </a:br>
            <a:r>
              <a:rPr lang="en-US" altLang="ko-KR" sz="4000" b="0" i="0" dirty="0">
                <a:solidFill>
                  <a:srgbClr val="000000"/>
                </a:solidFill>
                <a:effectLst/>
                <a:latin typeface="noto"/>
              </a:rPr>
              <a:t>By solving these problems, I think my data analysis skills have improved with this task.</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3615747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11">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6669677" y="5073359"/>
            <a:ext cx="4928631" cy="175853"/>
            <a:chOff x="6669677" y="5073359"/>
            <a:chExt cx="4928631" cy="175853"/>
          </a:xfrm>
        </p:grpSpPr>
        <p:pic>
          <p:nvPicPr>
            <p:cNvPr id="5" name="Object 4"/>
            <p:cNvPicPr>
              <a:picLocks noChangeAspect="1"/>
            </p:cNvPicPr>
            <p:nvPr/>
          </p:nvPicPr>
          <p:blipFill>
            <a:blip r:embed="rId2" cstate="print"/>
            <a:stretch>
              <a:fillRect/>
            </a:stretch>
          </p:blipFill>
          <p:spPr>
            <a:xfrm>
              <a:off x="6669677" y="5073359"/>
              <a:ext cx="4928631" cy="175853"/>
            </a:xfrm>
            <a:prstGeom prst="rect">
              <a:avLst/>
            </a:prstGeom>
          </p:spPr>
        </p:pic>
      </p:grpSp>
      <p:grpSp>
        <p:nvGrpSpPr>
          <p:cNvPr id="1002" name="그룹 1002"/>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3"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1" name="Object 10"/>
            <p:cNvPicPr>
              <a:picLocks noChangeAspect="1"/>
            </p:cNvPicPr>
            <p:nvPr/>
          </p:nvPicPr>
          <p:blipFill>
            <a:blip r:embed="rId4"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4" name="Object 13"/>
            <p:cNvPicPr>
              <a:picLocks noChangeAspect="1"/>
            </p:cNvPicPr>
            <p:nvPr/>
          </p:nvPicPr>
          <p:blipFill>
            <a:blip r:embed="rId5"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17" name="Object 16"/>
            <p:cNvPicPr>
              <a:picLocks noChangeAspect="1"/>
            </p:cNvPicPr>
            <p:nvPr/>
          </p:nvPicPr>
          <p:blipFill>
            <a:blip r:embed="rId6" cstate="print"/>
            <a:stretch>
              <a:fillRect/>
            </a:stretch>
          </p:blipFill>
          <p:spPr>
            <a:xfrm>
              <a:off x="1253844" y="4570018"/>
              <a:ext cx="1218084" cy="1846986"/>
            </a:xfrm>
            <a:prstGeom prst="rect">
              <a:avLst/>
            </a:prstGeom>
          </p:spPr>
        </p:pic>
      </p:grpSp>
      <p:sp>
        <p:nvSpPr>
          <p:cNvPr id="4" name="TextBox 3">
            <a:extLst>
              <a:ext uri="{FF2B5EF4-FFF2-40B4-BE49-F238E27FC236}">
                <a16:creationId xmlns:a16="http://schemas.microsoft.com/office/drawing/2014/main" id="{05C3B740-A651-0045-75A3-1985BA481340}"/>
              </a:ext>
            </a:extLst>
          </p:cNvPr>
          <p:cNvSpPr txBox="1"/>
          <p:nvPr/>
        </p:nvSpPr>
        <p:spPr>
          <a:xfrm>
            <a:off x="7162800" y="4026005"/>
            <a:ext cx="14173200" cy="1015663"/>
          </a:xfrm>
          <a:prstGeom prst="rect">
            <a:avLst/>
          </a:prstGeom>
          <a:noFill/>
        </p:spPr>
        <p:txBody>
          <a:bodyPr wrap="square" rtlCol="0">
            <a:spAutoFit/>
          </a:bodyPr>
          <a:lstStyle/>
          <a:p>
            <a:r>
              <a:rPr lang="en-US" altLang="ko-KR" sz="6000" dirty="0"/>
              <a:t>Thank you !</a:t>
            </a:r>
            <a:endParaRPr lang="ko-KR" alt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924300"/>
            <a:ext cx="17279733" cy="2862322"/>
          </a:xfrm>
          <a:prstGeom prst="rect">
            <a:avLst/>
          </a:prstGeom>
          <a:noFill/>
        </p:spPr>
        <p:txBody>
          <a:bodyPr wrap="square" rtlCol="0">
            <a:spAutoFit/>
          </a:bodyPr>
          <a:lstStyle/>
          <a:p>
            <a:r>
              <a:rPr lang="en-US" altLang="ko-KR" sz="6000" dirty="0"/>
              <a:t>Data Description: </a:t>
            </a:r>
          </a:p>
          <a:p>
            <a:r>
              <a:rPr lang="en-US" altLang="ko-KR" sz="6000" dirty="0"/>
              <a:t>The Library name is ‘</a:t>
            </a:r>
            <a:r>
              <a:rPr lang="en-US" altLang="ko-KR" sz="6000" dirty="0" err="1">
                <a:latin typeface="-apple-system"/>
              </a:rPr>
              <a:t>FinanceDataReader</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p>
          <a:p>
            <a:r>
              <a:rPr lang="en-US" altLang="ko-KR" sz="6000" dirty="0"/>
              <a:t>programming language</a:t>
            </a:r>
            <a:r>
              <a:rPr lang="en-US" altLang="ko-KR" sz="6000" b="1" dirty="0">
                <a:solidFill>
                  <a:srgbClr val="333333"/>
                </a:solidFill>
                <a:latin typeface="Malgun Gothic" panose="020B0503020000020004" pitchFamily="50" charset="-127"/>
                <a:ea typeface="Malgun Gothic" panose="020B0503020000020004" pitchFamily="50" charset="-127"/>
              </a:rPr>
              <a:t>: Python</a:t>
            </a:r>
            <a:endParaRPr lang="en-US" altLang="ko-KR" sz="6000" dirty="0"/>
          </a:p>
        </p:txBody>
      </p:sp>
    </p:spTree>
    <p:extLst>
      <p:ext uri="{BB962C8B-B14F-4D97-AF65-F5344CB8AC3E}">
        <p14:creationId xmlns:p14="http://schemas.microsoft.com/office/powerpoint/2010/main" val="308863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048000" y="443504"/>
            <a:ext cx="9677400" cy="1477328"/>
          </a:xfrm>
          <a:prstGeom prst="rect">
            <a:avLst/>
          </a:prstGeom>
          <a:noFill/>
        </p:spPr>
        <p:txBody>
          <a:bodyPr wrap="square" rtlCol="0">
            <a:spAutoFit/>
          </a:bodyPr>
          <a:lstStyle/>
          <a:p>
            <a:r>
              <a:rPr lang="en-US" altLang="ko-KR" sz="8800" dirty="0"/>
              <a:t>Motivation</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3340008"/>
            <a:ext cx="17279733" cy="4939814"/>
          </a:xfrm>
          <a:prstGeom prst="rect">
            <a:avLst/>
          </a:prstGeom>
          <a:noFill/>
        </p:spPr>
        <p:txBody>
          <a:bodyPr wrap="square" rtlCol="0">
            <a:spAutoFit/>
          </a:bodyPr>
          <a:lstStyle/>
          <a:p>
            <a:r>
              <a:rPr lang="en-US" altLang="ko-KR" sz="4500" b="0" i="0" dirty="0">
                <a:solidFill>
                  <a:srgbClr val="374151"/>
                </a:solidFill>
                <a:effectLst/>
                <a:latin typeface="Söhne"/>
              </a:rPr>
              <a:t>I've always been interested in stocks. To understand stocks, it's important to have an outlook on related industries. I've heard that the battery industry in Korea is rapidly growing, but I couldn't easily find out how much it's growing. As batteries are a key component of electric vehicles, I want to analyze the battery industry through electric vehicle data. I believe that by combining this with studying stocks and the industry, I can increase my understanding.</a:t>
            </a:r>
            <a:endParaRPr lang="en-US" altLang="ko-KR" sz="4500" dirty="0"/>
          </a:p>
        </p:txBody>
      </p:sp>
    </p:spTree>
    <p:extLst>
      <p:ext uri="{BB962C8B-B14F-4D97-AF65-F5344CB8AC3E}">
        <p14:creationId xmlns:p14="http://schemas.microsoft.com/office/powerpoint/2010/main" val="429420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762000" y="376749"/>
            <a:ext cx="9677400" cy="1477328"/>
          </a:xfrm>
          <a:prstGeom prst="rect">
            <a:avLst/>
          </a:prstGeom>
          <a:noFill/>
        </p:spPr>
        <p:txBody>
          <a:bodyPr wrap="square" rtlCol="0">
            <a:spAutoFit/>
          </a:bodyPr>
          <a:lstStyle/>
          <a:p>
            <a:r>
              <a:rPr lang="en-US" altLang="ko-KR" sz="8800" dirty="0"/>
              <a:t>Research Question(s)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552700"/>
            <a:ext cx="17279733" cy="7540526"/>
          </a:xfrm>
          <a:prstGeom prst="rect">
            <a:avLst/>
          </a:prstGeom>
          <a:noFill/>
        </p:spPr>
        <p:txBody>
          <a:bodyPr wrap="square" rtlCol="0">
            <a:spAutoFit/>
          </a:bodyPr>
          <a:lstStyle/>
          <a:p>
            <a:pPr algn="l">
              <a:buFont typeface="Arial" panose="020B0604020202020204" pitchFamily="34" charset="0"/>
              <a:buChar char="•"/>
            </a:pPr>
            <a:r>
              <a:rPr lang="en-US" altLang="ko-KR" sz="4400" b="0" i="0" dirty="0">
                <a:solidFill>
                  <a:srgbClr val="374151"/>
                </a:solidFill>
                <a:effectLst/>
                <a:latin typeface="Söhne"/>
              </a:rPr>
              <a:t>Status of electric vehicles in South Korea</a:t>
            </a:r>
          </a:p>
          <a:p>
            <a:pPr marL="685800" indent="-685800" algn="l">
              <a:buFontTx/>
              <a:buChar char="-"/>
            </a:pPr>
            <a:r>
              <a:rPr lang="en-US" altLang="ko-KR" sz="4400" b="0" i="0" dirty="0">
                <a:solidFill>
                  <a:srgbClr val="374151"/>
                </a:solidFill>
                <a:effectLst/>
                <a:latin typeface="Söhne"/>
              </a:rPr>
              <a:t>know about the current status of electric vehicle numbers and charging stations in South Korea.</a:t>
            </a:r>
          </a:p>
          <a:p>
            <a:pPr marL="685800" indent="-685800" algn="l">
              <a:buFontTx/>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Analysis of stock prices of companies related to secondary batteries listed on KOSPI</a:t>
            </a:r>
          </a:p>
          <a:p>
            <a:pPr algn="l">
              <a:buFont typeface="Arial" panose="020B0604020202020204" pitchFamily="34" charset="0"/>
              <a:buChar char="•"/>
            </a:pPr>
            <a:endParaRPr lang="en-US" altLang="ko-KR" sz="4400" b="0" i="0" dirty="0">
              <a:solidFill>
                <a:srgbClr val="374151"/>
              </a:solidFill>
              <a:effectLst/>
              <a:latin typeface="Söhne"/>
            </a:endParaRPr>
          </a:p>
          <a:p>
            <a:pPr>
              <a:buFont typeface="Arial" panose="020B0604020202020204" pitchFamily="34" charset="0"/>
              <a:buChar char="•"/>
            </a:pPr>
            <a:r>
              <a:rPr lang="en-US" altLang="ko-KR" sz="4400" b="0" i="0" dirty="0">
                <a:solidFill>
                  <a:srgbClr val="374151"/>
                </a:solidFill>
                <a:effectLst/>
                <a:latin typeface="Söhne"/>
              </a:rPr>
              <a:t>Status of the secondary battery industry </a:t>
            </a:r>
            <a:r>
              <a:rPr lang="en-US" altLang="ko-KR" sz="4400" dirty="0">
                <a:solidFill>
                  <a:srgbClr val="374151"/>
                </a:solidFill>
                <a:latin typeface="Söhne"/>
              </a:rPr>
              <a:t>in South Korea.</a:t>
            </a:r>
          </a:p>
          <a:p>
            <a:r>
              <a:rPr lang="en-US" altLang="ko-KR" sz="4400" b="0" i="0" dirty="0">
                <a:solidFill>
                  <a:srgbClr val="374151"/>
                </a:solidFill>
                <a:effectLst/>
                <a:latin typeface="Söhne"/>
              </a:rPr>
              <a:t>- with a focus on revenue</a:t>
            </a:r>
            <a:endParaRPr lang="en-US" altLang="ko-KR" sz="4400" dirty="0">
              <a:solidFill>
                <a:srgbClr val="374151"/>
              </a:solidFill>
              <a:latin typeface="Söhne"/>
            </a:endParaRPr>
          </a:p>
          <a:p>
            <a:pPr>
              <a:buFont typeface="Arial" panose="020B0604020202020204" pitchFamily="34" charset="0"/>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Future stock price prediction based on industry status and stock prices</a:t>
            </a:r>
          </a:p>
        </p:txBody>
      </p:sp>
    </p:spTree>
    <p:extLst>
      <p:ext uri="{BB962C8B-B14F-4D97-AF65-F5344CB8AC3E}">
        <p14:creationId xmlns:p14="http://schemas.microsoft.com/office/powerpoint/2010/main" val="8865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314700"/>
            <a:ext cx="17279733" cy="2308324"/>
          </a:xfrm>
          <a:prstGeom prst="rect">
            <a:avLst/>
          </a:prstGeom>
          <a:noFill/>
        </p:spPr>
        <p:txBody>
          <a:bodyPr wrap="square" rtlCol="0">
            <a:spAutoFit/>
          </a:bodyPr>
          <a:lstStyle/>
          <a:p>
            <a:pPr algn="l"/>
            <a:r>
              <a:rPr lang="en-US" altLang="ko-KR" sz="4800" b="0" i="0" dirty="0">
                <a:solidFill>
                  <a:srgbClr val="374151"/>
                </a:solidFill>
                <a:effectLst/>
                <a:latin typeface="Söhne"/>
              </a:rPr>
              <a:t>I first looked for reliable information to address the technical issue, so I searched on the website '</a:t>
            </a:r>
            <a:r>
              <a:rPr lang="en-US" altLang="ko-KR" sz="4800" b="0" i="0" dirty="0" err="1">
                <a:solidFill>
                  <a:srgbClr val="374151"/>
                </a:solidFill>
                <a:effectLst/>
                <a:latin typeface="Söhne"/>
              </a:rPr>
              <a:t>scienceon</a:t>
            </a:r>
            <a:r>
              <a:rPr lang="en-US" altLang="ko-KR" sz="4800" b="0" i="0" dirty="0">
                <a:solidFill>
                  <a:srgbClr val="374151"/>
                </a:solidFill>
                <a:effectLst/>
                <a:latin typeface="Söhne"/>
              </a:rPr>
              <a:t>' operated by the Korea Institute of Science and Technology Information.</a:t>
            </a:r>
          </a:p>
        </p:txBody>
      </p:sp>
      <p:sp>
        <p:nvSpPr>
          <p:cNvPr id="2" name="TextBox 1">
            <a:extLst>
              <a:ext uri="{FF2B5EF4-FFF2-40B4-BE49-F238E27FC236}">
                <a16:creationId xmlns:a16="http://schemas.microsoft.com/office/drawing/2014/main" id="{54243965-391F-1FFB-230A-AE028A10E3F9}"/>
              </a:ext>
            </a:extLst>
          </p:cNvPr>
          <p:cNvSpPr txBox="1"/>
          <p:nvPr/>
        </p:nvSpPr>
        <p:spPr>
          <a:xfrm>
            <a:off x="685800" y="6923096"/>
            <a:ext cx="17279733" cy="1569660"/>
          </a:xfrm>
          <a:prstGeom prst="rect">
            <a:avLst/>
          </a:prstGeom>
          <a:noFill/>
        </p:spPr>
        <p:txBody>
          <a:bodyPr wrap="square" rtlCol="0">
            <a:spAutoFit/>
          </a:bodyPr>
          <a:lstStyle/>
          <a:p>
            <a:pPr algn="l"/>
            <a:r>
              <a:rPr lang="en-US" altLang="ko-KR" sz="4800" b="0" i="0" dirty="0">
                <a:solidFill>
                  <a:srgbClr val="374151"/>
                </a:solidFill>
                <a:effectLst/>
                <a:latin typeface="Söhne"/>
              </a:rPr>
              <a:t>1. Name is ‘2</a:t>
            </a:r>
            <a:r>
              <a:rPr lang="ko-KR" altLang="en-US" sz="4800" b="0" i="0" dirty="0" err="1">
                <a:solidFill>
                  <a:srgbClr val="374151"/>
                </a:solidFill>
                <a:effectLst/>
                <a:latin typeface="Söhne"/>
              </a:rPr>
              <a:t>차전지</a:t>
            </a:r>
            <a:r>
              <a:rPr lang="ko-KR" altLang="en-US" sz="4800" b="0" i="0" dirty="0">
                <a:solidFill>
                  <a:srgbClr val="374151"/>
                </a:solidFill>
                <a:effectLst/>
                <a:latin typeface="Söhne"/>
              </a:rPr>
              <a:t> 사업동향</a:t>
            </a:r>
            <a:r>
              <a:rPr lang="en-US" altLang="ko-KR" sz="4800" b="0" i="0" dirty="0">
                <a:solidFill>
                  <a:srgbClr val="374151"/>
                </a:solidFill>
                <a:effectLst/>
                <a:latin typeface="Söhne"/>
              </a:rPr>
              <a:t>’</a:t>
            </a:r>
            <a:r>
              <a:rPr lang="en-US" altLang="ko-KR" sz="2000" b="0" i="0" dirty="0">
                <a:solidFill>
                  <a:srgbClr val="374151"/>
                </a:solidFill>
                <a:effectLst/>
                <a:latin typeface="Söhne"/>
              </a:rPr>
              <a:t>(</a:t>
            </a:r>
            <a:r>
              <a:rPr lang="en-US" altLang="ko-KR" sz="2000" dirty="0">
                <a:solidFill>
                  <a:srgbClr val="374151"/>
                </a:solidFill>
                <a:latin typeface="Söhne"/>
              </a:rPr>
              <a:t>by</a:t>
            </a:r>
            <a:r>
              <a:rPr lang="ko-KR" altLang="en-US" sz="2000" b="0" i="0" u="none" strike="noStrike" dirty="0">
                <a:solidFill>
                  <a:srgbClr val="0085D8"/>
                </a:solidFill>
                <a:effectLst/>
                <a:latin typeface="Noto Sans KR"/>
              </a:rPr>
              <a:t>전자진흥</a:t>
            </a:r>
            <a:r>
              <a:rPr lang="en-US" altLang="ko-KR" sz="2000" b="0" i="0" u="none" strike="noStrike" dirty="0">
                <a:solidFill>
                  <a:srgbClr val="0085D8"/>
                </a:solidFill>
                <a:effectLst/>
                <a:latin typeface="Noto Sans KR"/>
              </a:rPr>
              <a:t>= Journal of Korean electronics</a:t>
            </a:r>
            <a:r>
              <a:rPr lang="en-US" altLang="ko-KR" sz="2000" b="0" i="0" dirty="0">
                <a:solidFill>
                  <a:srgbClr val="111111"/>
                </a:solidFill>
                <a:effectLst/>
                <a:latin typeface="Noto Sans KR"/>
              </a:rPr>
              <a:t> </a:t>
            </a:r>
            <a:r>
              <a:rPr lang="en-US" altLang="ko-KR" sz="2000" b="0" i="0" u="none" strike="noStrike" dirty="0">
                <a:solidFill>
                  <a:srgbClr val="0085D8"/>
                </a:solidFill>
                <a:effectLst/>
                <a:latin typeface="Noto Sans KR"/>
              </a:rPr>
              <a:t>v.23 no.8</a:t>
            </a:r>
            <a:r>
              <a:rPr lang="en-US" altLang="ko-KR" sz="2000" b="0" i="0" dirty="0">
                <a:solidFill>
                  <a:srgbClr val="111111"/>
                </a:solidFill>
                <a:effectLst/>
                <a:latin typeface="Noto Sans KR"/>
              </a:rPr>
              <a:t> , 2003</a:t>
            </a:r>
            <a:r>
              <a:rPr lang="ko-KR" altLang="en-US" sz="2000" b="0" i="0" dirty="0">
                <a:solidFill>
                  <a:srgbClr val="111111"/>
                </a:solidFill>
                <a:effectLst/>
                <a:latin typeface="Noto Sans KR"/>
              </a:rPr>
              <a:t>년</a:t>
            </a:r>
            <a:r>
              <a:rPr lang="en-US" altLang="ko-KR" sz="2000" b="0" i="0" dirty="0">
                <a:solidFill>
                  <a:srgbClr val="111111"/>
                </a:solidFill>
                <a:effectLst/>
                <a:latin typeface="Noto Sans KR"/>
              </a:rPr>
              <a:t>, pp.17 - 21  </a:t>
            </a:r>
          </a:p>
          <a:p>
            <a:pPr algn="l"/>
            <a:r>
              <a:rPr lang="ko-KR" altLang="en-US" sz="2000" b="0" i="0" u="none" strike="noStrike" dirty="0" err="1">
                <a:solidFill>
                  <a:srgbClr val="0085D8"/>
                </a:solidFill>
                <a:effectLst/>
                <a:latin typeface="Noto Sans KR"/>
              </a:rPr>
              <a:t>하몽렬</a:t>
            </a:r>
            <a:r>
              <a:rPr lang="ko-KR" altLang="en-US" sz="2000" b="0" i="0" dirty="0">
                <a:solidFill>
                  <a:srgbClr val="111111"/>
                </a:solidFill>
                <a:effectLst/>
                <a:latin typeface="Noto Sans KR"/>
              </a:rPr>
              <a:t> </a:t>
            </a:r>
            <a:r>
              <a:rPr lang="en-US" altLang="ko-KR" sz="2000" b="0" i="0" dirty="0">
                <a:solidFill>
                  <a:srgbClr val="111111"/>
                </a:solidFill>
                <a:effectLst/>
                <a:latin typeface="Noto Sans KR"/>
              </a:rPr>
              <a:t>(</a:t>
            </a:r>
            <a:r>
              <a:rPr lang="ko-KR" altLang="en-US" sz="2000" b="0" i="0" u="none" strike="noStrike" dirty="0">
                <a:solidFill>
                  <a:srgbClr val="0085D8"/>
                </a:solidFill>
                <a:effectLst/>
                <a:latin typeface="Noto Sans KR"/>
              </a:rPr>
              <a:t>부품소재산업팀</a:t>
            </a:r>
            <a:r>
              <a:rPr lang="en-US" altLang="ko-KR" sz="2000" b="0" i="0" dirty="0">
                <a:solidFill>
                  <a:srgbClr val="111111"/>
                </a:solidFill>
                <a:effectLst/>
                <a:latin typeface="Noto Sans KR"/>
              </a:rPr>
              <a:t>)</a:t>
            </a:r>
            <a:r>
              <a:rPr lang="en-US" altLang="ko-KR" sz="2000" b="0" i="0" dirty="0">
                <a:solidFill>
                  <a:srgbClr val="374151"/>
                </a:solidFill>
                <a:effectLst/>
                <a:latin typeface="Söhne"/>
              </a:rPr>
              <a:t>)</a:t>
            </a:r>
            <a:r>
              <a:rPr lang="en-US" altLang="ko-KR" sz="4800" b="0" i="0" dirty="0">
                <a:solidFill>
                  <a:srgbClr val="374151"/>
                </a:solidFill>
                <a:effectLst/>
                <a:latin typeface="Söhne"/>
              </a:rPr>
              <a:t>from </a:t>
            </a:r>
            <a:r>
              <a:rPr lang="en-US" altLang="ko-KR" sz="2000" b="0" i="0" dirty="0">
                <a:solidFill>
                  <a:srgbClr val="374151"/>
                </a:solidFill>
                <a:effectLst/>
                <a:latin typeface="Söhne"/>
              </a:rPr>
              <a:t>https://scienceon.kisti.re.kr/srch/selectPORSrchArticle.do?cn=JAKO200373879885144</a:t>
            </a:r>
          </a:p>
        </p:txBody>
      </p:sp>
    </p:spTree>
    <p:extLst>
      <p:ext uri="{BB962C8B-B14F-4D97-AF65-F5344CB8AC3E}">
        <p14:creationId xmlns:p14="http://schemas.microsoft.com/office/powerpoint/2010/main" val="38723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b="0" i="0" dirty="0">
                <a:solidFill>
                  <a:srgbClr val="374151"/>
                </a:solidFill>
                <a:effectLst/>
                <a:latin typeface="Söhne"/>
              </a:rPr>
              <a:t>1. This paper elaborates on the types and technological trends of secondary batteries. Although there are some </a:t>
            </a:r>
            <a:r>
              <a:rPr lang="en-US" altLang="ko-KR" sz="4800" b="0" i="0" dirty="0">
                <a:solidFill>
                  <a:srgbClr val="0070C0"/>
                </a:solidFill>
                <a:effectLst/>
                <a:latin typeface="Söhne"/>
              </a:rPr>
              <a:t>similarities</a:t>
            </a:r>
            <a:r>
              <a:rPr lang="en-US" altLang="ko-KR" sz="4800" b="0" i="0" dirty="0">
                <a:solidFill>
                  <a:srgbClr val="374151"/>
                </a:solidFill>
                <a:effectLst/>
                <a:latin typeface="Söhne"/>
              </a:rPr>
              <a:t> in terms of the export status and focusing on revenue, there are slight </a:t>
            </a:r>
            <a:r>
              <a:rPr lang="en-US" altLang="ko-KR" sz="4800" b="0" i="0" dirty="0">
                <a:solidFill>
                  <a:srgbClr val="FF0000"/>
                </a:solidFill>
                <a:effectLst/>
                <a:latin typeface="Söhne"/>
              </a:rPr>
              <a:t>differences</a:t>
            </a:r>
            <a:r>
              <a:rPr lang="en-US" altLang="ko-KR" sz="4800" b="0" i="0" dirty="0">
                <a:solidFill>
                  <a:srgbClr val="374151"/>
                </a:solidFill>
                <a:effectLst/>
                <a:latin typeface="Söhne"/>
              </a:rPr>
              <a:t> between this paper and my research on the types of secondary batteries. This is because my research focuses more on the industry as a whole rather than just the technological capabilities of secondary batteries.</a:t>
            </a:r>
          </a:p>
        </p:txBody>
      </p:sp>
    </p:spTree>
    <p:extLst>
      <p:ext uri="{BB962C8B-B14F-4D97-AF65-F5344CB8AC3E}">
        <p14:creationId xmlns:p14="http://schemas.microsoft.com/office/powerpoint/2010/main" val="72043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2742</Words>
  <Application>Microsoft Office PowerPoint</Application>
  <PresentationFormat>사용자 지정</PresentationFormat>
  <Paragraphs>219</Paragraphs>
  <Slides>46</Slides>
  <Notes>25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46</vt:i4>
      </vt:variant>
    </vt:vector>
  </HeadingPairs>
  <TitlesOfParts>
    <vt:vector size="58" baseType="lpstr">
      <vt:lpstr>-apple-system</vt:lpstr>
      <vt:lpstr>Menlo</vt:lpstr>
      <vt:lpstr>noto</vt:lpstr>
      <vt:lpstr>Noto Sans KR</vt:lpstr>
      <vt:lpstr>NotoSansKRM</vt:lpstr>
      <vt:lpstr>Söhne</vt:lpstr>
      <vt:lpstr>Malgun Gothic</vt:lpstr>
      <vt:lpstr>Malgun Gothic</vt:lpstr>
      <vt:lpstr>Arial</vt:lpstr>
      <vt:lpstr>Calibri</vt:lpstr>
      <vt:lpstr>Roboto</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 재용</cp:lastModifiedBy>
  <cp:revision>158</cp:revision>
  <dcterms:created xsi:type="dcterms:W3CDTF">2023-04-06T00:08:16Z</dcterms:created>
  <dcterms:modified xsi:type="dcterms:W3CDTF">2023-06-01T17:37:22Z</dcterms:modified>
</cp:coreProperties>
</file>