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9"/>
  </p:notesMasterIdLst>
  <p:handoutMasterIdLst>
    <p:handoutMasterId r:id="rId10"/>
  </p:handoutMasterIdLst>
  <p:sldIdLst>
    <p:sldId id="256" r:id="rId2"/>
    <p:sldId id="277" r:id="rId3"/>
    <p:sldId id="336" r:id="rId4"/>
    <p:sldId id="337" r:id="rId5"/>
    <p:sldId id="338" r:id="rId6"/>
    <p:sldId id="339" r:id="rId7"/>
    <p:sldId id="340" r:id="rId8"/>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18" autoAdjust="0"/>
    <p:restoredTop sz="86410" autoAdjust="0"/>
  </p:normalViewPr>
  <p:slideViewPr>
    <p:cSldViewPr snapToGrid="0">
      <p:cViewPr varScale="1">
        <p:scale>
          <a:sx n="52" d="100"/>
          <a:sy n="52" d="100"/>
        </p:scale>
        <p:origin x="66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602"/>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11/7/2015</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11/7/2015</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89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874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11/7/2015</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smtClean="0"/>
              <a:t>TeamSTARS "tsWxGTUI_PyVx" Toolkit prepared &amp; presented by Richard S. Gordon</a:t>
            </a:r>
            <a:endParaRPr lang="en-US" dirty="0"/>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11/7/2015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11/7/2015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11/7/2015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11/7/2015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11/7/2015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11/7/2015</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11/7/2015</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11/7/2015</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11/7/2015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11/7/2015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11/7/2015</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smtClean="0"/>
              <a:t>TeamSTARS "tsWxGTUI_PyVx" Toolkit prepared &amp; presented by Richard S. Gordon</a:t>
            </a:r>
            <a:endParaRPr lang="en-US" dirty="0"/>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UseCases_tsWxGTUI_PyVx.pptx" TargetMode="External"/><Relationship Id="rId3" Type="http://schemas.openxmlformats.org/officeDocument/2006/relationships/hyperlink" Target="Introduction_tsWxGTUI_PyVx.pptx" TargetMode="External"/><Relationship Id="rId7" Type="http://schemas.openxmlformats.org/officeDocument/2006/relationships/hyperlink" Target="Project_tsWxGTUI_PyVx.ppt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hyperlink" Target="Release_tsWxGTUI_PyVx.pptx" TargetMode="Externa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dirty="0" smtClean="0"/>
          </a:p>
          <a:p>
            <a:pPr marL="0" indent="0" algn="ctr" eaLnBrk="1" hangingPunct="1">
              <a:buFont typeface="Wingdings" pitchFamily="2" charset="2"/>
              <a:buNone/>
            </a:pPr>
            <a:endParaRPr lang="en-US" sz="2800" dirty="0" smtClean="0"/>
          </a:p>
        </p:txBody>
      </p:sp>
      <p:sp>
        <p:nvSpPr>
          <p:cNvPr id="6146" name="Date Placeholder 1"/>
          <p:cNvSpPr>
            <a:spLocks noGrp="1"/>
          </p:cNvSpPr>
          <p:nvPr>
            <p:ph type="dt" sz="half" idx="10"/>
          </p:nvPr>
        </p:nvSpPr>
        <p:spPr>
          <a:noFill/>
        </p:spPr>
        <p:txBody>
          <a:bodyPr/>
          <a:lstStyle/>
          <a:p>
            <a:fld id="{878D0E70-D567-4EAD-BEEC-D30EFDF84A73}" type="datetime1">
              <a:rPr lang="en-US" smtClean="0"/>
              <a:t>11/7/2015</a:t>
            </a:fld>
            <a:endParaRPr lang="en-US" smtClean="0"/>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6151" name="Picture 5" descr="tsWxGTUI_PyVx Masthead"/>
          <p:cNvPicPr>
            <a:picLocks noChangeAspect="1" noChangeArrowheads="1"/>
          </p:cNvPicPr>
          <p:nvPr/>
        </p:nvPicPr>
        <p:blipFill>
          <a:blip r:embed="rId3"/>
          <a:srcRect/>
          <a:stretch>
            <a:fillRect/>
          </a:stretch>
        </p:blipFill>
        <p:spPr bwMode="auto">
          <a:xfrm>
            <a:off x="1524000" y="2195513"/>
            <a:ext cx="9196388" cy="2259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smtClean="0"/>
              <a:t>Introduction</a:t>
            </a:r>
            <a:br>
              <a:rPr lang="en-US" dirty="0" smtClean="0"/>
            </a:br>
            <a:r>
              <a:rPr lang="en-US" sz="3200" dirty="0" smtClean="0"/>
              <a:t>Table of Contents </a:t>
            </a:r>
            <a:r>
              <a:rPr lang="en-US" sz="2000" dirty="0" smtClean="0"/>
              <a:t>(</a:t>
            </a:r>
            <a:r>
              <a:rPr lang="en-US" sz="2000" i="1" dirty="0" smtClean="0"/>
              <a:t>with slide show</a:t>
            </a:r>
            <a:r>
              <a:rPr lang="en-US" sz="2000" dirty="0" smtClean="0"/>
              <a:t> </a:t>
            </a:r>
            <a:r>
              <a:rPr lang="en-US" sz="2000" u="sng" dirty="0" smtClean="0">
                <a:solidFill>
                  <a:srgbClr val="FF0000"/>
                </a:solidFill>
              </a:rPr>
              <a:t>Hyperlinks</a:t>
            </a:r>
            <a:r>
              <a:rPr lang="en-US" sz="2000" dirty="0" smtClean="0"/>
              <a:t>)</a:t>
            </a:r>
          </a:p>
        </p:txBody>
      </p:sp>
      <p:sp>
        <p:nvSpPr>
          <p:cNvPr id="8195" name="Rectangle 18"/>
          <p:cNvSpPr>
            <a:spLocks noGrp="1" noChangeArrowheads="1"/>
          </p:cNvSpPr>
          <p:nvPr>
            <p:ph idx="1"/>
          </p:nvPr>
        </p:nvSpPr>
        <p:spPr/>
        <p:txBody>
          <a:bodyPr/>
          <a:lstStyle/>
          <a:p>
            <a:pPr eaLnBrk="1" hangingPunct="1"/>
            <a:r>
              <a:rPr lang="en-US" sz="2800" dirty="0" smtClean="0"/>
              <a:t>Introduction</a:t>
            </a:r>
          </a:p>
          <a:p>
            <a:pPr lvl="1" eaLnBrk="1" hangingPunct="1"/>
            <a:r>
              <a:rPr lang="en-US" sz="2400" i="1" dirty="0" smtClean="0">
                <a:hlinkClick r:id="rId3" action="ppaction://hlinkpres?slideindex=1&amp;slidetitle="/>
              </a:rPr>
              <a:t>Team</a:t>
            </a:r>
            <a:r>
              <a:rPr lang="en-US" sz="2400" dirty="0" smtClean="0">
                <a:hlinkClick r:id="rId3" action="ppaction://hlinkpres?slideindex=1&amp;slidetitle="/>
              </a:rPr>
              <a:t>STARS </a:t>
            </a:r>
            <a:r>
              <a:rPr lang="en-US" sz="2400" dirty="0">
                <a:hlinkClick r:id="rId3" action="ppaction://hlinkpres?slideindex=1&amp;slidetitle="/>
              </a:rPr>
              <a:t>“tsWxGTUI_PyVx” Toolkit</a:t>
            </a:r>
            <a:r>
              <a:rPr lang="en-US" sz="2400" dirty="0"/>
              <a:t> </a:t>
            </a:r>
          </a:p>
          <a:p>
            <a:pPr lvl="1" eaLnBrk="1" hangingPunct="1"/>
            <a:r>
              <a:rPr lang="en-US" sz="2400" dirty="0">
                <a:hlinkClick r:id="rId4" action="ppaction://hlinksldjump"/>
              </a:rPr>
              <a:t>Python (2x &amp; 3x)” virtual machines</a:t>
            </a:r>
            <a:endParaRPr lang="en-US" sz="2400" dirty="0"/>
          </a:p>
          <a:p>
            <a:pPr lvl="1" eaLnBrk="1" hangingPunct="1"/>
            <a:r>
              <a:rPr lang="en-US" sz="2400" dirty="0">
                <a:hlinkClick r:id="rId5" action="ppaction://hlinksldjump"/>
              </a:rPr>
              <a:t>wxPython high level, pixel-mode, graphical widgets</a:t>
            </a:r>
            <a:endParaRPr lang="en-US" sz="2400" dirty="0"/>
          </a:p>
          <a:p>
            <a:pPr lvl="1" eaLnBrk="1" hangingPunct="1"/>
            <a:r>
              <a:rPr lang="en-US" sz="2400" dirty="0">
                <a:hlinkClick r:id="rId6" action="ppaction://hlinksldjump"/>
              </a:rPr>
              <a:t>Curses terminal control library and low level graphical </a:t>
            </a:r>
            <a:r>
              <a:rPr lang="en-US" sz="2400" dirty="0" smtClean="0">
                <a:hlinkClick r:id="rId6" action="ppaction://hlinksldjump"/>
              </a:rPr>
              <a:t>widgets</a:t>
            </a:r>
            <a:endParaRPr lang="en-US" sz="2400" dirty="0" smtClean="0"/>
          </a:p>
          <a:p>
            <a:pPr eaLnBrk="1" hangingPunct="1"/>
            <a:r>
              <a:rPr lang="en-US" sz="2800" dirty="0" smtClean="0">
                <a:hlinkClick r:id="rId7" action="ppaction://hlinkpres?slideindex=1&amp;slidetitle="/>
              </a:rPr>
              <a:t>Project</a:t>
            </a:r>
            <a:r>
              <a:rPr lang="en-US" sz="2800" dirty="0" smtClean="0"/>
              <a:t> </a:t>
            </a:r>
            <a:r>
              <a:rPr lang="en-US" sz="2000" dirty="0" smtClean="0"/>
              <a:t>(</a:t>
            </a:r>
            <a:r>
              <a:rPr lang="en-US" sz="2000" i="1" dirty="0" smtClean="0"/>
              <a:t>Hyperlink to popup separate </a:t>
            </a:r>
            <a:r>
              <a:rPr lang="en-US" sz="2000" i="1" dirty="0"/>
              <a:t>slide show </a:t>
            </a:r>
            <a:r>
              <a:rPr lang="en-US" sz="2000" dirty="0"/>
              <a:t>)</a:t>
            </a:r>
            <a:endParaRPr lang="en-US" sz="2000" dirty="0" smtClean="0"/>
          </a:p>
          <a:p>
            <a:pPr eaLnBrk="1" hangingPunct="1"/>
            <a:r>
              <a:rPr lang="en-US" sz="2800" dirty="0" smtClean="0">
                <a:hlinkClick r:id="rId8" action="ppaction://hlinkpres?slideindex=1&amp;slidetitle="/>
              </a:rPr>
              <a:t>Use Cases</a:t>
            </a:r>
            <a:r>
              <a:rPr lang="en-US" sz="2000" dirty="0"/>
              <a:t> </a:t>
            </a:r>
            <a:r>
              <a:rPr lang="en-US" sz="2000" dirty="0" smtClean="0"/>
              <a:t>(</a:t>
            </a:r>
            <a:r>
              <a:rPr lang="en-US" sz="2000" i="1" dirty="0"/>
              <a:t>Hyperlink to popup separate slide show </a:t>
            </a:r>
            <a:r>
              <a:rPr lang="en-US" sz="2000" dirty="0" smtClean="0"/>
              <a:t>)</a:t>
            </a:r>
            <a:endParaRPr lang="en-US" sz="2000" dirty="0"/>
          </a:p>
          <a:p>
            <a:pPr eaLnBrk="1" hangingPunct="1"/>
            <a:r>
              <a:rPr lang="en-US" sz="2800" smtClean="0">
                <a:hlinkClick r:id="rId9" action="ppaction://hlinkpres?slideindex=1&amp;slidetitle="/>
              </a:rPr>
              <a:t>Release</a:t>
            </a:r>
            <a:r>
              <a:rPr lang="en-US" sz="2000"/>
              <a:t> </a:t>
            </a:r>
            <a:r>
              <a:rPr lang="en-US" sz="2000" smtClean="0"/>
              <a:t>(</a:t>
            </a:r>
            <a:r>
              <a:rPr lang="en-US" sz="2000" i="1"/>
              <a:t>Hyperlink to popup separate slide show </a:t>
            </a:r>
            <a:r>
              <a:rPr lang="en-US" sz="2000" smtClean="0"/>
              <a:t>)</a:t>
            </a:r>
            <a:endParaRPr lang="en-US" sz="2000"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11/7/2015</a:t>
            </a:fld>
            <a:endParaRPr lang="en-US" smtClean="0"/>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a:t>
            </a:r>
            <a:r>
              <a:rPr lang="en-US" sz="2000" dirty="0"/>
              <a:t>(</a:t>
            </a:r>
            <a:r>
              <a:rPr lang="en-US" sz="2000" dirty="0">
                <a:hlinkClick r:id="rId2" action="ppaction://hlinksldjump"/>
              </a:rPr>
              <a:t>Table of Contents</a:t>
            </a:r>
            <a:r>
              <a:rPr lang="en-US" sz="2000" dirty="0" smtClean="0"/>
              <a:t>)</a:t>
            </a:r>
            <a:r>
              <a:rPr lang="en-US" dirty="0" smtClean="0"/>
              <a:t/>
            </a:r>
            <a:br>
              <a:rPr lang="en-US" dirty="0" smtClean="0"/>
            </a:br>
            <a:r>
              <a:rPr lang="en-US" sz="3200" i="1" dirty="0" smtClean="0"/>
              <a:t>Team</a:t>
            </a:r>
            <a:r>
              <a:rPr lang="en-US" sz="3200" dirty="0" smtClean="0"/>
              <a:t>STARS </a:t>
            </a:r>
            <a:r>
              <a:rPr lang="en-US" sz="3200" dirty="0"/>
              <a:t>“tsWxGTUI_PyVx” Toolkit</a:t>
            </a:r>
          </a:p>
        </p:txBody>
      </p:sp>
      <p:sp>
        <p:nvSpPr>
          <p:cNvPr id="6" name="Content Placeholder 5"/>
          <p:cNvSpPr>
            <a:spLocks noGrp="1"/>
          </p:cNvSpPr>
          <p:nvPr>
            <p:ph idx="1"/>
          </p:nvPr>
        </p:nvSpPr>
        <p:spPr/>
        <p:txBody>
          <a:bodyPr/>
          <a:lstStyle/>
          <a:p>
            <a:r>
              <a:rPr lang="en-US" sz="2400" dirty="0"/>
              <a:t>It is a </a:t>
            </a:r>
            <a:r>
              <a:rPr lang="en-US" sz="2400" dirty="0" smtClean="0"/>
              <a:t>productive, software development toolkit </a:t>
            </a:r>
            <a:r>
              <a:rPr lang="en-US" sz="2400" dirty="0"/>
              <a:t>for rapidly prototyping </a:t>
            </a:r>
            <a:r>
              <a:rPr lang="en-US" sz="2400" dirty="0" smtClean="0"/>
              <a:t>platform-independent application programs for embedded </a:t>
            </a:r>
            <a:r>
              <a:rPr lang="en-US" sz="2400" dirty="0"/>
              <a:t>systems.</a:t>
            </a:r>
          </a:p>
          <a:p>
            <a:r>
              <a:rPr lang="en-US" sz="2400" dirty="0" smtClean="0"/>
              <a:t>It takes advantage of the cross-platform capabilities of:</a:t>
            </a:r>
          </a:p>
          <a:p>
            <a:pPr lvl="1"/>
            <a:r>
              <a:rPr lang="en-US" sz="2000" dirty="0" smtClean="0"/>
              <a:t>“</a:t>
            </a:r>
            <a:r>
              <a:rPr lang="en-US" sz="2000" b="1" dirty="0" smtClean="0"/>
              <a:t>Python”</a:t>
            </a:r>
            <a:r>
              <a:rPr lang="en-US" sz="2000" dirty="0" smtClean="0"/>
              <a:t> </a:t>
            </a:r>
            <a:r>
              <a:rPr lang="en-US" sz="2000" dirty="0"/>
              <a:t>(2x &amp; </a:t>
            </a:r>
            <a:r>
              <a:rPr lang="en-US" sz="2000" dirty="0" smtClean="0"/>
              <a:t>3x) programming languages. interpreters </a:t>
            </a:r>
            <a:r>
              <a:rPr lang="en-US" sz="2000" dirty="0"/>
              <a:t>and virtual </a:t>
            </a:r>
            <a:r>
              <a:rPr lang="en-US" sz="2000" dirty="0" smtClean="0"/>
              <a:t>machines </a:t>
            </a:r>
          </a:p>
          <a:p>
            <a:pPr lvl="1"/>
            <a:r>
              <a:rPr lang="en-US" sz="2000" dirty="0" smtClean="0"/>
              <a:t>“</a:t>
            </a:r>
            <a:r>
              <a:rPr lang="en-US" sz="2000" b="1" dirty="0" err="1" smtClean="0"/>
              <a:t>wxPython</a:t>
            </a:r>
            <a:r>
              <a:rPr lang="en-US" sz="2000" b="1" dirty="0" smtClean="0"/>
              <a:t>” </a:t>
            </a:r>
            <a:r>
              <a:rPr lang="en-US" sz="2000" dirty="0" smtClean="0"/>
              <a:t>(Python wrapper for “</a:t>
            </a:r>
            <a:r>
              <a:rPr lang="en-US" sz="2000" dirty="0" err="1" smtClean="0"/>
              <a:t>wxWidgets</a:t>
            </a:r>
            <a:r>
              <a:rPr lang="en-US" sz="2000" dirty="0" smtClean="0"/>
              <a:t>”) high level, pixel-mode, graphical widget application programming interface</a:t>
            </a:r>
          </a:p>
          <a:p>
            <a:pPr lvl="1"/>
            <a:r>
              <a:rPr lang="en-US" sz="2000" dirty="0" smtClean="0"/>
              <a:t>“</a:t>
            </a:r>
            <a:r>
              <a:rPr lang="en-US" sz="2000" b="1" dirty="0" smtClean="0"/>
              <a:t>Curses” </a:t>
            </a:r>
            <a:r>
              <a:rPr lang="en-US" sz="2000" dirty="0" smtClean="0"/>
              <a:t>(traditional or new “Curses”) </a:t>
            </a:r>
            <a:r>
              <a:rPr lang="en-US" sz="2000" dirty="0"/>
              <a:t>terminal control library </a:t>
            </a:r>
            <a:r>
              <a:rPr lang="en-US" sz="2000" dirty="0" smtClean="0"/>
              <a:t>and low level, text-mode, graphical-style </a:t>
            </a:r>
            <a:r>
              <a:rPr lang="en-US" sz="2000" dirty="0"/>
              <a:t>widget application programming </a:t>
            </a:r>
            <a:r>
              <a:rPr lang="en-US" sz="2000" dirty="0" smtClean="0"/>
              <a:t>interface</a:t>
            </a:r>
          </a:p>
          <a:p>
            <a:pPr marL="0" indent="0">
              <a:buNone/>
            </a:pPr>
            <a:endParaRPr lang="en-US" sz="1400" dirty="0" smtClean="0"/>
          </a:p>
        </p:txBody>
      </p:sp>
      <p:sp>
        <p:nvSpPr>
          <p:cNvPr id="2" name="Date Placeholder 1"/>
          <p:cNvSpPr>
            <a:spLocks noGrp="1"/>
          </p:cNvSpPr>
          <p:nvPr>
            <p:ph type="dt" sz="half" idx="10"/>
          </p:nvPr>
        </p:nvSpPr>
        <p:spPr/>
        <p:txBody>
          <a:bodyPr/>
          <a:lstStyle/>
          <a:p>
            <a:pPr>
              <a:defRPr/>
            </a:pPr>
            <a:fld id="{FB277746-3C8E-4161-A66B-B97D4FD5213A}" type="datetime1">
              <a:rPr lang="en-US" smtClean="0"/>
              <a:t>11/7/2015</a:t>
            </a:fld>
            <a:endParaRPr lang="en-US" dirty="0"/>
          </a:p>
        </p:txBody>
      </p:sp>
      <p:sp>
        <p:nvSpPr>
          <p:cNvPr id="3" name="Footer Placeholder 2"/>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4" name="Slide Number Placeholder 3"/>
          <p:cNvSpPr>
            <a:spLocks noGrp="1"/>
          </p:cNvSpPr>
          <p:nvPr>
            <p:ph type="sldNum" sz="quarter" idx="12"/>
          </p:nvPr>
        </p:nvSpPr>
        <p:spPr/>
        <p:txBody>
          <a:bodyPr/>
          <a:lstStyle/>
          <a:p>
            <a:fld id="{E68FF856-8BC3-47A5-8598-9C27B3760761}" type="slidenum">
              <a:rPr lang="en-US" smtClean="0"/>
              <a:pPr/>
              <a:t>3</a:t>
            </a:fld>
            <a:endParaRPr lang="en-US"/>
          </a:p>
        </p:txBody>
      </p:sp>
    </p:spTree>
    <p:extLst>
      <p:ext uri="{BB962C8B-B14F-4D97-AF65-F5344CB8AC3E}">
        <p14:creationId xmlns:p14="http://schemas.microsoft.com/office/powerpoint/2010/main" val="2306459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2000" dirty="0"/>
              <a:t>(</a:t>
            </a:r>
            <a:r>
              <a:rPr lang="en-US" sz="2000" dirty="0">
                <a:hlinkClick r:id="rId2" action="ppaction://hlinksldjump"/>
              </a:rPr>
              <a:t>Table of Contents</a:t>
            </a:r>
            <a:r>
              <a:rPr lang="en-US" sz="2000" dirty="0" smtClean="0"/>
              <a:t>)</a:t>
            </a:r>
            <a:r>
              <a:rPr lang="en-US" dirty="0" smtClean="0"/>
              <a:t/>
            </a:r>
            <a:br>
              <a:rPr lang="en-US" dirty="0" smtClean="0"/>
            </a:br>
            <a:r>
              <a:rPr lang="en-US" sz="3200" dirty="0" smtClean="0"/>
              <a:t>Python Programming Language</a:t>
            </a:r>
            <a:endParaRPr lang="en-US" sz="3200" dirty="0"/>
          </a:p>
        </p:txBody>
      </p:sp>
      <p:sp>
        <p:nvSpPr>
          <p:cNvPr id="3" name="Content Placeholder 2"/>
          <p:cNvSpPr>
            <a:spLocks noGrp="1"/>
          </p:cNvSpPr>
          <p:nvPr>
            <p:ph idx="1"/>
          </p:nvPr>
        </p:nvSpPr>
        <p:spPr/>
        <p:txBody>
          <a:bodyPr/>
          <a:lstStyle/>
          <a:p>
            <a:pPr marL="0" indent="0">
              <a:buNone/>
            </a:pPr>
            <a:r>
              <a:rPr lang="en-US" sz="2400" dirty="0"/>
              <a:t>Excerpts From Wikipedia, the free encyclopedia:</a:t>
            </a:r>
          </a:p>
          <a:p>
            <a:r>
              <a:rPr lang="en-US" sz="2400" dirty="0" smtClean="0"/>
              <a:t>“Python </a:t>
            </a:r>
            <a:r>
              <a:rPr lang="en-US" sz="2400" dirty="0"/>
              <a:t>is a widely used general-purpose, high-level programming language</a:t>
            </a:r>
            <a:r>
              <a:rPr lang="en-US" sz="2400" dirty="0" smtClean="0"/>
              <a:t>.”</a:t>
            </a:r>
          </a:p>
          <a:p>
            <a:r>
              <a:rPr lang="en-US" sz="2400" dirty="0" smtClean="0"/>
              <a:t>“Its </a:t>
            </a:r>
            <a:r>
              <a:rPr lang="en-US" sz="2400" dirty="0"/>
              <a:t>design philosophy emphasizes code readability, and its syntax allows programmers to express concepts in fewer lines of code than would be possible in languages such as C++ or Java</a:t>
            </a:r>
            <a:r>
              <a:rPr lang="en-US" sz="2400" dirty="0" smtClean="0"/>
              <a:t>.”</a:t>
            </a:r>
          </a:p>
          <a:p>
            <a:r>
              <a:rPr lang="en-US" sz="2400" dirty="0" smtClean="0"/>
              <a:t>“The </a:t>
            </a:r>
            <a:r>
              <a:rPr lang="en-US" sz="2400" dirty="0"/>
              <a:t>language provides constructs intended to enable clear programs on both a small and large scale</a:t>
            </a:r>
            <a:r>
              <a:rPr lang="en-US" sz="2400" dirty="0" smtClean="0"/>
              <a:t>.”</a:t>
            </a:r>
            <a:endParaRPr lang="en-US" sz="24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11/7/2015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4</a:t>
            </a:fld>
            <a:endParaRPr lang="en-US"/>
          </a:p>
        </p:txBody>
      </p:sp>
    </p:spTree>
    <p:extLst>
      <p:ext uri="{BB962C8B-B14F-4D97-AF65-F5344CB8AC3E}">
        <p14:creationId xmlns:p14="http://schemas.microsoft.com/office/powerpoint/2010/main" val="2929890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2000" dirty="0"/>
              <a:t>(</a:t>
            </a:r>
            <a:r>
              <a:rPr lang="en-US" sz="2000" dirty="0">
                <a:hlinkClick r:id="rId2" action="ppaction://hlinksldjump"/>
              </a:rPr>
              <a:t>Table of Contents</a:t>
            </a:r>
            <a:r>
              <a:rPr lang="en-US" sz="2000" dirty="0"/>
              <a:t>)</a:t>
            </a:r>
            <a:r>
              <a:rPr lang="en-US" dirty="0" smtClean="0"/>
              <a:t/>
            </a:r>
            <a:br>
              <a:rPr lang="en-US" dirty="0" smtClean="0"/>
            </a:br>
            <a:r>
              <a:rPr lang="en-US" sz="3200" dirty="0" smtClean="0"/>
              <a:t>wxPython Graphical User Interface API</a:t>
            </a:r>
            <a:endParaRPr lang="en-US" sz="3200" dirty="0"/>
          </a:p>
        </p:txBody>
      </p:sp>
      <p:sp>
        <p:nvSpPr>
          <p:cNvPr id="3" name="Content Placeholder 2"/>
          <p:cNvSpPr>
            <a:spLocks noGrp="1"/>
          </p:cNvSpPr>
          <p:nvPr>
            <p:ph idx="1"/>
          </p:nvPr>
        </p:nvSpPr>
        <p:spPr/>
        <p:txBody>
          <a:bodyPr/>
          <a:lstStyle/>
          <a:p>
            <a:pPr marL="0" indent="0">
              <a:buNone/>
            </a:pPr>
            <a:r>
              <a:rPr lang="en-US" sz="2400" dirty="0"/>
              <a:t>Excerpts From Wikipedia, the free encyclopedia:</a:t>
            </a:r>
          </a:p>
          <a:p>
            <a:r>
              <a:rPr lang="en-US" sz="2400" dirty="0" smtClean="0"/>
              <a:t>“wxPython </a:t>
            </a:r>
            <a:r>
              <a:rPr lang="en-US" sz="2400" dirty="0"/>
              <a:t>is a wrapper for the cross-platform GUI API (often referred to as a 'toolkit') </a:t>
            </a:r>
            <a:r>
              <a:rPr lang="en-US" sz="2400" dirty="0" err="1"/>
              <a:t>wxWidgets</a:t>
            </a:r>
            <a:r>
              <a:rPr lang="en-US" sz="2400" dirty="0"/>
              <a:t> (which is written in C++) for the Python programming language</a:t>
            </a:r>
            <a:r>
              <a:rPr lang="en-US" sz="2400" dirty="0" smtClean="0"/>
              <a:t>.”</a:t>
            </a:r>
          </a:p>
          <a:p>
            <a:pPr lvl="1"/>
            <a:r>
              <a:rPr lang="en-US" sz="1600" dirty="0"/>
              <a:t>“In computer programming, an application programming interface (API) is a set 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the interface. A good API makes it easier to develop a program by providing all the building blocks. A programmer then puts the blocks together</a:t>
            </a:r>
            <a:r>
              <a:rPr lang="en-US" sz="1600" dirty="0" smtClean="0"/>
              <a:t>.”</a:t>
            </a:r>
          </a:p>
          <a:p>
            <a:r>
              <a:rPr lang="en-US" sz="2400" dirty="0" smtClean="0"/>
              <a:t>“It </a:t>
            </a:r>
            <a:r>
              <a:rPr lang="en-US" sz="2400" dirty="0"/>
              <a:t>is implemented as a Python extension module (native code</a:t>
            </a:r>
            <a:r>
              <a:rPr lang="en-US" sz="2400" dirty="0" smtClean="0"/>
              <a:t>).“</a:t>
            </a:r>
          </a:p>
          <a:p>
            <a:r>
              <a:rPr lang="en-US" sz="2400" dirty="0" smtClean="0"/>
              <a:t>“Like </a:t>
            </a:r>
            <a:r>
              <a:rPr lang="en-US" sz="2400" dirty="0" err="1"/>
              <a:t>wxWidgets</a:t>
            </a:r>
            <a:r>
              <a:rPr lang="en-US" sz="2400" dirty="0"/>
              <a:t>, wxPython is free software</a:t>
            </a:r>
            <a:r>
              <a:rPr lang="en-US" sz="2400" dirty="0" smtClean="0"/>
              <a:t>.”</a:t>
            </a:r>
          </a:p>
        </p:txBody>
      </p:sp>
      <p:sp>
        <p:nvSpPr>
          <p:cNvPr id="4" name="Date Placeholder 3"/>
          <p:cNvSpPr>
            <a:spLocks noGrp="1"/>
          </p:cNvSpPr>
          <p:nvPr>
            <p:ph type="dt" sz="half" idx="10"/>
          </p:nvPr>
        </p:nvSpPr>
        <p:spPr/>
        <p:txBody>
          <a:bodyPr/>
          <a:lstStyle/>
          <a:p>
            <a:pPr>
              <a:defRPr/>
            </a:pPr>
            <a:fld id="{65B11A62-63AA-4067-ACEB-AA6A42CE3A38}" type="datetime1">
              <a:rPr lang="en-US" smtClean="0"/>
              <a:t>11/7/2015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5</a:t>
            </a:fld>
            <a:endParaRPr lang="en-US"/>
          </a:p>
        </p:txBody>
      </p:sp>
    </p:spTree>
    <p:extLst>
      <p:ext uri="{BB962C8B-B14F-4D97-AF65-F5344CB8AC3E}">
        <p14:creationId xmlns:p14="http://schemas.microsoft.com/office/powerpoint/2010/main" val="3434252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2000" dirty="0"/>
              <a:t>(</a:t>
            </a:r>
            <a:r>
              <a:rPr lang="en-US" sz="2000" dirty="0">
                <a:hlinkClick r:id="rId2" action="ppaction://hlinksldjump"/>
              </a:rPr>
              <a:t>Table of Contents</a:t>
            </a:r>
            <a:r>
              <a:rPr lang="en-US" sz="2000" dirty="0"/>
              <a:t>)</a:t>
            </a:r>
            <a:r>
              <a:rPr lang="en-US" dirty="0" smtClean="0"/>
              <a:t/>
            </a:r>
            <a:br>
              <a:rPr lang="en-US" dirty="0" smtClean="0"/>
            </a:br>
            <a:r>
              <a:rPr lang="en-US" sz="3200" dirty="0" smtClean="0"/>
              <a:t>Curses</a:t>
            </a:r>
            <a:r>
              <a:rPr lang="en-US" sz="3200" dirty="0"/>
              <a:t> </a:t>
            </a:r>
            <a:r>
              <a:rPr lang="en-US" sz="3200" dirty="0" smtClean="0"/>
              <a:t>Terminal Control Library 1 of 3</a:t>
            </a:r>
            <a:endParaRPr lang="en-US" sz="3200" dirty="0"/>
          </a:p>
        </p:txBody>
      </p:sp>
      <p:sp>
        <p:nvSpPr>
          <p:cNvPr id="3" name="Content Placeholder 2"/>
          <p:cNvSpPr>
            <a:spLocks noGrp="1"/>
          </p:cNvSpPr>
          <p:nvPr>
            <p:ph idx="1"/>
          </p:nvPr>
        </p:nvSpPr>
        <p:spPr/>
        <p:txBody>
          <a:bodyPr/>
          <a:lstStyle/>
          <a:p>
            <a:pPr marL="0" indent="0">
              <a:buNone/>
            </a:pPr>
            <a:r>
              <a:rPr lang="en-US" sz="2800" dirty="0"/>
              <a:t>Excerpts From Wikipedia, the free encyclopedia:</a:t>
            </a:r>
          </a:p>
          <a:p>
            <a:r>
              <a:rPr lang="en-US" sz="2800" dirty="0" smtClean="0"/>
              <a:t>“Curses-based </a:t>
            </a:r>
            <a:r>
              <a:rPr lang="en-US" sz="2800" dirty="0"/>
              <a:t>software is software whose user interface is implemented through the Curses library, or a compatible library (such as </a:t>
            </a:r>
            <a:r>
              <a:rPr lang="en-US" sz="2800" dirty="0" err="1" smtClean="0"/>
              <a:t>nCurses</a:t>
            </a:r>
            <a:r>
              <a:rPr lang="en-US" sz="2800" dirty="0" smtClean="0"/>
              <a:t>).”</a:t>
            </a:r>
            <a:endParaRPr lang="en-US" sz="2800" u="sng" dirty="0"/>
          </a:p>
          <a:p>
            <a:r>
              <a:rPr lang="en-US" sz="2800" dirty="0" smtClean="0"/>
              <a:t>“Curses </a:t>
            </a:r>
            <a:r>
              <a:rPr lang="en-US" sz="2800" dirty="0"/>
              <a:t>is designed to facilitate GUI-like functionality on a text-only device, such as a PC running in console mode, a hardware ANSI terminal, a Telnet or SSH client, or similar</a:t>
            </a:r>
            <a:r>
              <a:rPr lang="en-US" sz="2800" dirty="0" smtClean="0"/>
              <a:t>.”</a:t>
            </a:r>
            <a:endParaRPr lang="en-US" sz="28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11/7/2015</a:t>
            </a:fld>
            <a:endParaRPr lang="en-US" dirty="0"/>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6</a:t>
            </a:fld>
            <a:endParaRPr lang="en-US"/>
          </a:p>
        </p:txBody>
      </p:sp>
    </p:spTree>
    <p:extLst>
      <p:ext uri="{BB962C8B-B14F-4D97-AF65-F5344CB8AC3E}">
        <p14:creationId xmlns:p14="http://schemas.microsoft.com/office/powerpoint/2010/main" val="1391488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a:t>Curses Terminal Control </a:t>
            </a:r>
            <a:r>
              <a:rPr lang="en-US" sz="3200" dirty="0" smtClean="0"/>
              <a:t>Library 2 of 3</a:t>
            </a:r>
            <a:endParaRPr lang="en-US" sz="3200" dirty="0"/>
          </a:p>
        </p:txBody>
      </p:sp>
      <p:sp>
        <p:nvSpPr>
          <p:cNvPr id="3" name="Content Placeholder 2"/>
          <p:cNvSpPr>
            <a:spLocks noGrp="1"/>
          </p:cNvSpPr>
          <p:nvPr>
            <p:ph idx="1"/>
          </p:nvPr>
        </p:nvSpPr>
        <p:spPr/>
        <p:txBody>
          <a:bodyPr/>
          <a:lstStyle/>
          <a:p>
            <a:r>
              <a:rPr lang="en-US" sz="2800" dirty="0" smtClean="0"/>
              <a:t>“Curses-based </a:t>
            </a:r>
            <a:r>
              <a:rPr lang="en-US" sz="2800" dirty="0"/>
              <a:t>programs often have a user interface that resembles a traditional graphical user interface, including 'widgets' such as text boxes and scrollable lists, rather than the command line interface (CLI) most commonly found on text-only devices. This can make them more user-friendly than a CLI-based program, while still being able to run on text-only devices</a:t>
            </a:r>
            <a:r>
              <a:rPr lang="en-US" sz="2800" dirty="0" smtClean="0"/>
              <a:t>.”</a:t>
            </a:r>
            <a:endParaRPr lang="en-US" sz="2800" u="sng"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11/7/2015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7</a:t>
            </a:fld>
            <a:endParaRPr lang="en-US"/>
          </a:p>
        </p:txBody>
      </p:sp>
    </p:spTree>
    <p:extLst>
      <p:ext uri="{BB962C8B-B14F-4D97-AF65-F5344CB8AC3E}">
        <p14:creationId xmlns:p14="http://schemas.microsoft.com/office/powerpoint/2010/main" val="4063749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6050</TotalTime>
  <Words>644</Words>
  <Application>Microsoft Office PowerPoint</Application>
  <PresentationFormat>Widescreen</PresentationFormat>
  <Paragraphs>54</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Tahoma</vt:lpstr>
      <vt:lpstr>Wingdings</vt:lpstr>
      <vt:lpstr>Blends</vt:lpstr>
      <vt:lpstr>Introduction</vt:lpstr>
      <vt:lpstr>Introduction Table of Contents (with slide show Hyperlinks)</vt:lpstr>
      <vt:lpstr>Introduction (Table of Contents) TeamSTARS “tsWxGTUI_PyVx” Toolkit</vt:lpstr>
      <vt:lpstr>Introduction (Table of Contents) Python Programming Language</vt:lpstr>
      <vt:lpstr>Introduction (Table of Contents) wxPython Graphical User Interface API</vt:lpstr>
      <vt:lpstr>Introduction (Table of Contents) Curses Terminal Control Library 1 of 3</vt:lpstr>
      <vt:lpstr>Introduction (Table of Contents) Curses Terminal Control Library 2 of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897</cp:revision>
  <cp:lastPrinted>2015-10-14T13:19:33Z</cp:lastPrinted>
  <dcterms:created xsi:type="dcterms:W3CDTF">2014-11-27T14:34:08Z</dcterms:created>
  <dcterms:modified xsi:type="dcterms:W3CDTF">2015-11-07T06:53:26Z</dcterms:modified>
</cp:coreProperties>
</file>