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5" r:id="rId3"/>
    <p:sldId id="367" r:id="rId4"/>
    <p:sldId id="258" r:id="rId5"/>
    <p:sldId id="304" r:id="rId6"/>
    <p:sldId id="322" r:id="rId7"/>
    <p:sldId id="326" r:id="rId8"/>
    <p:sldId id="330" r:id="rId9"/>
    <p:sldId id="331" r:id="rId10"/>
    <p:sldId id="332" r:id="rId11"/>
    <p:sldId id="303" r:id="rId12"/>
    <p:sldId id="334" r:id="rId13"/>
    <p:sldId id="305" r:id="rId14"/>
    <p:sldId id="368" r:id="rId15"/>
    <p:sldId id="306" r:id="rId16"/>
    <p:sldId id="284" r:id="rId17"/>
    <p:sldId id="317" r:id="rId18"/>
    <p:sldId id="283" r:id="rId19"/>
    <p:sldId id="323" r:id="rId20"/>
    <p:sldId id="318" r:id="rId21"/>
    <p:sldId id="319" r:id="rId22"/>
    <p:sldId id="329" r:id="rId23"/>
    <p:sldId id="328" r:id="rId24"/>
    <p:sldId id="316" r:id="rId25"/>
    <p:sldId id="327" r:id="rId26"/>
    <p:sldId id="366" r:id="rId27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6" d="100"/>
          <a:sy n="56" d="100"/>
        </p:scale>
        <p:origin x="58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24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11/6/2015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225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01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152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11/6/2015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11/6/2015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11/6/2015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11/6/2015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6.xml"/><Relationship Id="rId3" Type="http://schemas.openxmlformats.org/officeDocument/2006/relationships/slide" Target="slide15.xml"/><Relationship Id="rId7" Type="http://schemas.openxmlformats.org/officeDocument/2006/relationships/slide" Target="slide20.xml"/><Relationship Id="rId12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6.xml"/><Relationship Id="rId9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6151" name="Picture 5" descr="tsWxGTUI_PyVx Masth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195513"/>
            <a:ext cx="9196388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/>
              <a:t>Goals </a:t>
            </a:r>
            <a:r>
              <a:rPr lang="en-US" sz="3200" dirty="0" smtClean="0"/>
              <a:t>(User “How-to-Guide” </a:t>
            </a:r>
            <a:r>
              <a:rPr lang="en-US" sz="3200" dirty="0"/>
              <a:t>Capabilities)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Documents</a:t>
            </a:r>
          </a:p>
          <a:p>
            <a:pPr lvl="1" eaLnBrk="1" hangingPunct="1"/>
            <a:r>
              <a:rPr lang="en-US" sz="2000" dirty="0"/>
              <a:t>Typical install, configure, operate and troubleshoot how-to guides with applicable terms and conditions for usage and redistribution.</a:t>
            </a:r>
          </a:p>
          <a:p>
            <a:pPr lvl="1" eaLnBrk="1" hangingPunct="1"/>
            <a:r>
              <a:rPr lang="en-US" sz="2000" dirty="0"/>
              <a:t>In a plain text format suitable for embedded systems with only character-mode terminals.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Manual Pages</a:t>
            </a:r>
          </a:p>
          <a:p>
            <a:pPr lvl="1" eaLnBrk="1" hangingPunct="1"/>
            <a:r>
              <a:rPr lang="en-US" sz="2000" dirty="0"/>
              <a:t>Typical on-line information about </a:t>
            </a:r>
            <a:r>
              <a:rPr lang="en-US" sz="2000" dirty="0" smtClean="0"/>
              <a:t>Command Line Interface &amp; Graphical  User Interface use </a:t>
            </a:r>
            <a:r>
              <a:rPr lang="en-US" sz="2000" dirty="0"/>
              <a:t>and application programming for each building block and tool.</a:t>
            </a:r>
          </a:p>
          <a:p>
            <a:pPr lvl="1" eaLnBrk="1" hangingPunct="1"/>
            <a:r>
              <a:rPr lang="en-US" sz="2000" dirty="0"/>
              <a:t>In a plain text format suitable for embedded systems with only character-mode terminals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BE0EAB-809B-453B-94C6-DF83651F7AB4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/>
              <a:t>Non-Goals </a:t>
            </a:r>
            <a:r>
              <a:rPr lang="en-US" sz="3200" dirty="0" smtClean="0"/>
              <a:t>(Host Virtual Machine Limitation)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Foundation will NOT provide </a:t>
            </a:r>
            <a:r>
              <a:rPr lang="en-US" sz="2400" i="1" dirty="0" smtClean="0"/>
              <a:t>“Magical”  </a:t>
            </a:r>
            <a:r>
              <a:rPr lang="en-US" sz="2400" dirty="0" smtClean="0"/>
              <a:t>Host Virtual Machines which:</a:t>
            </a:r>
          </a:p>
          <a:p>
            <a:pPr lvl="1" eaLnBrk="1" hangingPunct="1"/>
            <a:r>
              <a:rPr lang="en-US" sz="2000" b="1" dirty="0" smtClean="0"/>
              <a:t>Runs incompatible Processor &amp; Operating System Specific Applications:</a:t>
            </a:r>
          </a:p>
          <a:p>
            <a:pPr lvl="2" eaLnBrk="1" hangingPunct="1"/>
            <a:r>
              <a:rPr lang="en-US" sz="1600" dirty="0" smtClean="0"/>
              <a:t>You should </a:t>
            </a:r>
            <a:r>
              <a:rPr lang="en-US" sz="1600" b="1" dirty="0" smtClean="0"/>
              <a:t>NOT</a:t>
            </a:r>
            <a:r>
              <a:rPr lang="en-US" sz="1600" dirty="0" smtClean="0"/>
              <a:t> expect to be able to run application programs designed specifically for one processor make &amp; model and one make &amp; model operating system on a different processor and operating system. </a:t>
            </a:r>
          </a:p>
          <a:p>
            <a:pPr lvl="2" eaLnBrk="1" hangingPunct="1"/>
            <a:r>
              <a:rPr lang="en-US" sz="1600" dirty="0" smtClean="0"/>
              <a:t>You should </a:t>
            </a:r>
            <a:r>
              <a:rPr lang="en-US" sz="1600" b="1" dirty="0" smtClean="0"/>
              <a:t>ONLY</a:t>
            </a:r>
            <a:r>
              <a:rPr lang="en-US" sz="1600" dirty="0" smtClean="0"/>
              <a:t> expect to be able to run applications designed to run on a Python “virtual machine” that itself has been designed (by the Python Software Foundation) for the specific processor &amp; operating system, tested and certified to correctly interpret and execute source code appropriate for the Python language generation (such as 1x, 2x or 3x).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8F0F5F-9303-4499-90F7-FE71ED45DE25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803D6-7162-411A-B91C-F13F7CD876B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/>
              <a:t>Non-Goals </a:t>
            </a:r>
            <a:r>
              <a:rPr lang="en-US" sz="3200" dirty="0" smtClean="0"/>
              <a:t>(GUI Virtual </a:t>
            </a:r>
            <a:r>
              <a:rPr lang="en-US" sz="3200" dirty="0"/>
              <a:t>Machine Limitation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Foundation will NOT provide </a:t>
            </a:r>
            <a:r>
              <a:rPr lang="en-US" sz="2400" i="1" dirty="0"/>
              <a:t>“Magical” </a:t>
            </a:r>
            <a:r>
              <a:rPr lang="en-US" sz="2400" i="1" dirty="0" smtClean="0"/>
              <a:t> </a:t>
            </a:r>
            <a:r>
              <a:rPr lang="en-US" sz="2400" dirty="0" smtClean="0"/>
              <a:t>GUI </a:t>
            </a:r>
            <a:r>
              <a:rPr lang="en-US" sz="2400" dirty="0"/>
              <a:t>Virtual </a:t>
            </a:r>
            <a:r>
              <a:rPr lang="en-US" sz="2400" dirty="0" smtClean="0"/>
              <a:t>Machines </a:t>
            </a:r>
            <a:r>
              <a:rPr lang="en-US" sz="2400" dirty="0"/>
              <a:t>which:</a:t>
            </a:r>
          </a:p>
          <a:p>
            <a:pPr lvl="1" eaLnBrk="1" hangingPunct="1"/>
            <a:r>
              <a:rPr lang="en-US" sz="2000" b="1" dirty="0" smtClean="0"/>
              <a:t>Run incompatible GUI Applications:</a:t>
            </a:r>
          </a:p>
          <a:p>
            <a:pPr lvl="2" eaLnBrk="1" hangingPunct="1"/>
            <a:r>
              <a:rPr lang="en-US" sz="1800" dirty="0" smtClean="0"/>
              <a:t>You </a:t>
            </a:r>
            <a:r>
              <a:rPr lang="en-US" sz="1800" dirty="0"/>
              <a:t>should </a:t>
            </a:r>
            <a:r>
              <a:rPr lang="en-US" sz="1800" b="1" dirty="0"/>
              <a:t>NOT</a:t>
            </a:r>
            <a:r>
              <a:rPr lang="en-US" sz="1800" dirty="0"/>
              <a:t> expect to be able to run </a:t>
            </a:r>
            <a:r>
              <a:rPr lang="en-US" sz="1800" dirty="0" smtClean="0"/>
              <a:t>pixel-mode “wxPython”, “</a:t>
            </a:r>
            <a:r>
              <a:rPr lang="en-US" sz="1800" dirty="0" err="1" smtClean="0"/>
              <a:t>wxWidgets</a:t>
            </a:r>
            <a:r>
              <a:rPr lang="en-US" sz="1800" dirty="0" smtClean="0"/>
              <a:t>”, “</a:t>
            </a:r>
            <a:r>
              <a:rPr lang="en-US" sz="1800" dirty="0" err="1" smtClean="0"/>
              <a:t>Qt</a:t>
            </a:r>
            <a:r>
              <a:rPr lang="en-US" sz="1800" dirty="0" smtClean="0"/>
              <a:t>” or “</a:t>
            </a:r>
            <a:r>
              <a:rPr lang="en-US" sz="1800" dirty="0" err="1" smtClean="0"/>
              <a:t>Tcl</a:t>
            </a:r>
            <a:r>
              <a:rPr lang="en-US" sz="1800" dirty="0" smtClean="0"/>
              <a:t>/</a:t>
            </a:r>
            <a:r>
              <a:rPr lang="en-US" sz="1800" dirty="0" err="1" smtClean="0"/>
              <a:t>Tk</a:t>
            </a:r>
            <a:r>
              <a:rPr lang="en-US" sz="1800" dirty="0" smtClean="0"/>
              <a:t>” applications </a:t>
            </a:r>
            <a:r>
              <a:rPr lang="en-US" sz="1800" dirty="0"/>
              <a:t>that can copy graphic images from a file to the display and dynamically construct and output an array of pixels to the display which depicts the desired icons, graphic objects and text images.</a:t>
            </a:r>
          </a:p>
          <a:p>
            <a:pPr lvl="2" eaLnBrk="1" hangingPunct="1"/>
            <a:r>
              <a:rPr lang="en-US" sz="1800" dirty="0"/>
              <a:t>You should </a:t>
            </a:r>
            <a:r>
              <a:rPr lang="en-US" sz="1800" b="1" dirty="0"/>
              <a:t>ONLY</a:t>
            </a:r>
            <a:r>
              <a:rPr lang="en-US" sz="1800" dirty="0"/>
              <a:t> expect to be able to run </a:t>
            </a:r>
            <a:r>
              <a:rPr lang="en-US" sz="1800" dirty="0" smtClean="0"/>
              <a:t>character-mode “wxPython</a:t>
            </a:r>
            <a:r>
              <a:rPr lang="en-US" sz="1800" dirty="0"/>
              <a:t>”-style </a:t>
            </a:r>
            <a:r>
              <a:rPr lang="en-US" sz="1800" dirty="0" smtClean="0"/>
              <a:t>GUI applications </a:t>
            </a:r>
            <a:r>
              <a:rPr lang="en-US" sz="1800" dirty="0"/>
              <a:t>designed to dynamically construct and output to the display an array or sequence </a:t>
            </a:r>
            <a:r>
              <a:rPr lang="en-US" sz="1800" dirty="0" smtClean="0"/>
              <a:t>Curses-standard alpha-numeric</a:t>
            </a:r>
            <a:r>
              <a:rPr lang="en-US" sz="1800" dirty="0"/>
              <a:t>, punctuation and </a:t>
            </a:r>
            <a:r>
              <a:rPr lang="en-US" sz="1800" dirty="0" smtClean="0"/>
              <a:t>line-drawing characters (with escape sequences to control output to a desired display screen column and row position).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/>
              <a:t>Non-Goals (</a:t>
            </a:r>
            <a:r>
              <a:rPr lang="en-US" sz="3200" dirty="0" smtClean="0"/>
              <a:t>Retrofit </a:t>
            </a:r>
            <a:r>
              <a:rPr lang="en-US" sz="3200" dirty="0"/>
              <a:t>Limitations</a:t>
            </a:r>
            <a:r>
              <a:rPr lang="en-US" sz="3200" dirty="0" smtClean="0"/>
              <a:t>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Foundation will </a:t>
            </a:r>
            <a:r>
              <a:rPr lang="en-US" sz="2400" b="1" dirty="0" smtClean="0"/>
              <a:t>NOT</a:t>
            </a:r>
            <a:r>
              <a:rPr lang="en-US" sz="2400" dirty="0" smtClean="0"/>
              <a:t> provide </a:t>
            </a:r>
            <a:r>
              <a:rPr lang="en-US" sz="2400" i="1" dirty="0" smtClean="0"/>
              <a:t>“Magical”  </a:t>
            </a:r>
            <a:r>
              <a:rPr lang="en-US" sz="2400" dirty="0" smtClean="0"/>
              <a:t>Python Virtual Machine cross-platforms for use with a diverse assortment of obsolete Hardware and Software platforms.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Open</a:t>
            </a:r>
            <a:r>
              <a:rPr lang="en-US" sz="2000" dirty="0"/>
              <a:t> (HW such as 8-/16-bit Intel &amp; Motorola microprocessors, 32-/64-bit Intel </a:t>
            </a:r>
            <a:r>
              <a:rPr lang="en-US" sz="2000" dirty="0" err="1"/>
              <a:t>iAPX</a:t>
            </a:r>
            <a:r>
              <a:rPr lang="en-US" sz="2000" dirty="0"/>
              <a:t> 432, i860; SW source code such as implemented in assembler, Ada, C/C++, FORTRAN and Python 1.x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/>
              <a:t>Proprietary</a:t>
            </a:r>
            <a:r>
              <a:rPr lang="en-US" sz="2000" dirty="0"/>
              <a:t> (HW as in Digital Equipment Corp. &amp; SGI systems; SW such as VAX/VMS &amp; IRIX operating systems)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Even </a:t>
            </a:r>
            <a:r>
              <a:rPr lang="en-US" sz="2400" dirty="0"/>
              <a:t>if others have or could obtain such long discontinued </a:t>
            </a:r>
            <a:r>
              <a:rPr lang="en-US" sz="2400" dirty="0" smtClean="0"/>
              <a:t>platforms</a:t>
            </a:r>
            <a:r>
              <a:rPr lang="en-US" sz="2400" dirty="0"/>
              <a:t>, this </a:t>
            </a:r>
            <a:r>
              <a:rPr lang="en-US" sz="2400" dirty="0" smtClean="0"/>
              <a:t>project author </a:t>
            </a:r>
            <a:r>
              <a:rPr lang="en-US" sz="2400" dirty="0"/>
              <a:t>will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seek </a:t>
            </a:r>
            <a:r>
              <a:rPr lang="en-US" sz="2400" dirty="0"/>
              <a:t>funding to </a:t>
            </a:r>
            <a:r>
              <a:rPr lang="en-US" sz="2400" dirty="0" smtClean="0"/>
              <a:t>obtain, reconstruct or simulate such platforms.</a:t>
            </a:r>
            <a:endParaRPr lang="en-US" sz="2400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5323D04-6F31-42A2-B780-11D51B970F42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C75C6-5485-4E0C-9DAB-CB10E21C22C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Plans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hlinkClick r:id="rId3" action="ppaction://hlinksldjump"/>
              </a:rPr>
              <a:t>Adopt Cross-Platform Technology Plan</a:t>
            </a:r>
            <a:endParaRPr lang="en-US" sz="2000" dirty="0" smtClean="0"/>
          </a:p>
          <a:p>
            <a:r>
              <a:rPr lang="en-US" sz="2000" dirty="0" smtClean="0">
                <a:hlinkClick r:id="rId4" action="ppaction://hlinksldjump"/>
              </a:rPr>
              <a:t>Adopt Modular Software Architecture Plan</a:t>
            </a:r>
            <a:endParaRPr lang="en-US" sz="2000" dirty="0" smtClean="0"/>
          </a:p>
          <a:p>
            <a:r>
              <a:rPr lang="fr-FR" sz="2000" dirty="0" err="1" smtClean="0">
                <a:hlinkClick r:id="rId5" action="ppaction://hlinksldjump"/>
              </a:rPr>
              <a:t>Adopt</a:t>
            </a:r>
            <a:r>
              <a:rPr lang="fr-FR" sz="2000" dirty="0" smtClean="0">
                <a:hlinkClick r:id="rId5" action="ppaction://hlinksldjump"/>
              </a:rPr>
              <a:t> Python 2x Source Code Plan</a:t>
            </a:r>
            <a:endParaRPr lang="fr-FR" sz="2000" dirty="0" smtClean="0"/>
          </a:p>
          <a:p>
            <a:r>
              <a:rPr lang="fr-FR" sz="2000" dirty="0" err="1" smtClean="0">
                <a:hlinkClick r:id="rId6" action="ppaction://hlinksldjump"/>
              </a:rPr>
              <a:t>Adopt</a:t>
            </a:r>
            <a:r>
              <a:rPr lang="fr-FR" sz="2000" dirty="0" smtClean="0">
                <a:hlinkClick r:id="rId6" action="ppaction://hlinksldjump"/>
              </a:rPr>
              <a:t> Python 3x Source Code Plan</a:t>
            </a:r>
            <a:endParaRPr lang="fr-FR" sz="2000" dirty="0" smtClean="0"/>
          </a:p>
          <a:p>
            <a:r>
              <a:rPr lang="en-US" sz="2000" dirty="0" smtClean="0">
                <a:hlinkClick r:id="rId7" action="ppaction://hlinksldjump"/>
              </a:rPr>
              <a:t>Adopt Development, Debug and Test Environment Plan</a:t>
            </a:r>
            <a:endParaRPr lang="en-US" sz="2000" dirty="0" smtClean="0"/>
          </a:p>
          <a:p>
            <a:r>
              <a:rPr lang="en-US" sz="2000" dirty="0" smtClean="0">
                <a:hlinkClick r:id="rId8" action="ppaction://hlinksldjump"/>
              </a:rPr>
              <a:t>Adopt Python Virtual Machine (VM) Environment Plan</a:t>
            </a:r>
            <a:endParaRPr lang="en-US" sz="2000" dirty="0" smtClean="0"/>
          </a:p>
          <a:p>
            <a:r>
              <a:rPr lang="en-US" sz="2000" dirty="0" smtClean="0">
                <a:hlinkClick r:id="rId9" action="ppaction://hlinksldjump"/>
              </a:rPr>
              <a:t>Adopt Python Virtual Machine (VM) Plan</a:t>
            </a:r>
          </a:p>
          <a:p>
            <a:r>
              <a:rPr lang="en-US" sz="2000" dirty="0" smtClean="0">
                <a:hlinkClick r:id="rId10" action="ppaction://hlinksldjump"/>
              </a:rPr>
              <a:t>Adopt Engineering Notebook Plan</a:t>
            </a:r>
            <a:endParaRPr lang="en-US" sz="2000" dirty="0" smtClean="0"/>
          </a:p>
          <a:p>
            <a:r>
              <a:rPr lang="en-US" sz="2000" dirty="0" smtClean="0">
                <a:hlinkClick r:id="rId11" action="ppaction://hlinksldjump"/>
              </a:rPr>
              <a:t>Adopt Operator, System Administrator &amp; Field Service Plan</a:t>
            </a:r>
            <a:endParaRPr lang="en-US" sz="2000" dirty="0" smtClean="0"/>
          </a:p>
          <a:p>
            <a:r>
              <a:rPr lang="en-US" sz="2000" dirty="0" smtClean="0">
                <a:hlinkClick r:id="rId12" action="ppaction://hlinksldjump"/>
              </a:rPr>
              <a:t>Adopt Document Focus Plan</a:t>
            </a:r>
            <a:endParaRPr lang="en-US" sz="2000" dirty="0" smtClean="0"/>
          </a:p>
          <a:p>
            <a:r>
              <a:rPr lang="en-US" sz="2000" dirty="0" smtClean="0">
                <a:hlinkClick r:id="rId13" action="ppaction://hlinksldjump"/>
              </a:rPr>
              <a:t>Adopt Release &amp; Publication Plan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4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Plans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Adopt </a:t>
            </a:r>
            <a:r>
              <a:rPr lang="en-US" sz="3200" dirty="0"/>
              <a:t>Cross-Platform </a:t>
            </a:r>
            <a:r>
              <a:rPr lang="en-US" sz="3200" dirty="0" smtClean="0"/>
              <a:t>Technology Plan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Apply Hardware &amp; Software </a:t>
            </a:r>
            <a:r>
              <a:rPr lang="en-US" sz="2400" dirty="0"/>
              <a:t>Technology that lets you work more quickly and integrate your systems more </a:t>
            </a:r>
            <a:r>
              <a:rPr lang="en-US" sz="2400" dirty="0" smtClean="0"/>
              <a:t>effectively:</a:t>
            </a:r>
          </a:p>
          <a:p>
            <a:pPr lvl="1" eaLnBrk="1" hangingPunct="1"/>
            <a:r>
              <a:rPr lang="en-US" sz="2000" dirty="0" smtClean="0"/>
              <a:t>Popular, readily available and/or within the project budget</a:t>
            </a:r>
          </a:p>
          <a:p>
            <a:pPr lvl="1" eaLnBrk="1" hangingPunct="1"/>
            <a:r>
              <a:rPr lang="en-US" sz="2000" dirty="0" smtClean="0"/>
              <a:t>Suitable for rapid prototyping</a:t>
            </a:r>
          </a:p>
          <a:p>
            <a:pPr lvl="1" eaLnBrk="1" hangingPunct="1"/>
            <a:r>
              <a:rPr lang="en-US" sz="2000" dirty="0" smtClean="0"/>
              <a:t>Field proven with a long term track record of support</a:t>
            </a:r>
          </a:p>
          <a:p>
            <a:pPr lvl="1" eaLnBrk="1" hangingPunct="1"/>
            <a:r>
              <a:rPr lang="en-US" sz="2000" dirty="0" smtClean="0"/>
              <a:t>Software &amp; Documentation must be free to study, modify, use and redistribute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4531C5-72DF-47EE-BB0C-9107869FBFB9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41F91-F830-48C5-8E66-F85E8C4A302C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538675-C345-409D-B198-8DB5367C4FC1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2F7CA-4CB9-4854-B4A3-37595E9CEA0B}" type="slidenum">
              <a:rPr lang="en-US"/>
              <a:pPr/>
              <a:t>16</a:t>
            </a:fld>
            <a:endParaRPr lang="en-US"/>
          </a:p>
        </p:txBody>
      </p:sp>
      <p:sp>
        <p:nvSpPr>
          <p:cNvPr id="2867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Adopt Modular Software Architecture Plan</a:t>
            </a:r>
          </a:p>
        </p:txBody>
      </p:sp>
      <p:sp>
        <p:nvSpPr>
          <p:cNvPr id="28678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Provide source </a:t>
            </a:r>
            <a:r>
              <a:rPr lang="en-US" sz="2400" dirty="0"/>
              <a:t>code for </a:t>
            </a:r>
            <a:r>
              <a:rPr lang="en-US" sz="2400" dirty="0" smtClean="0"/>
              <a:t>cross-platform software development: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Libraries</a:t>
            </a:r>
            <a:r>
              <a:rPr lang="en-US" sz="1800" dirty="0" smtClean="0"/>
              <a:t> of </a:t>
            </a:r>
            <a:r>
              <a:rPr lang="en-US" sz="1800" dirty="0"/>
              <a:t>Application and Troubleshooting Building </a:t>
            </a:r>
            <a:r>
              <a:rPr lang="en-US" sz="1800" dirty="0" smtClean="0"/>
              <a:t>Block components.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Tools</a:t>
            </a:r>
            <a:r>
              <a:rPr lang="en-US" sz="1800" dirty="0" smtClean="0"/>
              <a:t> for </a:t>
            </a:r>
            <a:r>
              <a:rPr lang="en-US" sz="1800" dirty="0"/>
              <a:t>Facilitating and </a:t>
            </a:r>
            <a:r>
              <a:rPr lang="en-US" sz="1800" dirty="0" smtClean="0"/>
              <a:t>Tracking developer productivity.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Utilities</a:t>
            </a:r>
            <a:r>
              <a:rPr lang="en-US" sz="1800" dirty="0" smtClean="0"/>
              <a:t> for Monitoring and Changing hardware and software configuration.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Tests</a:t>
            </a:r>
            <a:r>
              <a:rPr lang="en-US" sz="1800" dirty="0" smtClean="0"/>
              <a:t> (Unit, Integration, System, Regression and Acceptance) for design verification and quality assurance.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Examples</a:t>
            </a:r>
            <a:r>
              <a:rPr lang="en-US" sz="1800" dirty="0" smtClean="0"/>
              <a:t> for Algorithms, Coding Style, Programmer Productivity Metrics and System Performance.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Provide source code and associated install tools for: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Site-Packages</a:t>
            </a:r>
            <a:r>
              <a:rPr lang="en-US" sz="1800" dirty="0" smtClean="0"/>
              <a:t> (tailored for </a:t>
            </a:r>
            <a:r>
              <a:rPr lang="en-US" sz="1800" dirty="0"/>
              <a:t>each Python 2x and Python 3x generation language) </a:t>
            </a:r>
            <a:r>
              <a:rPr lang="en-US" sz="1800" dirty="0" smtClean="0"/>
              <a:t>that installs and thereby connects third-party </a:t>
            </a:r>
            <a:r>
              <a:rPr lang="en-US" sz="1800" dirty="0"/>
              <a:t>packages </a:t>
            </a:r>
            <a:r>
              <a:rPr lang="en-US" sz="1800" dirty="0" smtClean="0"/>
              <a:t>with one or more System Administrator designated previously installed Python 2.x.y or 3.x.y distribution.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/>
              <a:t>Developer-Sandboxes</a:t>
            </a:r>
            <a:r>
              <a:rPr lang="en-US" sz="1800" dirty="0" smtClean="0"/>
              <a:t> </a:t>
            </a:r>
            <a:r>
              <a:rPr lang="en-US" sz="1800" dirty="0"/>
              <a:t>(tailored for each Python 2x and Python 3x generation language) that will isolate untested code changes and outright experimentation from the production </a:t>
            </a:r>
            <a:r>
              <a:rPr lang="en-US" sz="1800" dirty="0" smtClean="0"/>
              <a:t>(“</a:t>
            </a:r>
            <a:r>
              <a:rPr lang="en-US" sz="1800" dirty="0"/>
              <a:t>Site-Package”) environment </a:t>
            </a:r>
            <a:r>
              <a:rPr lang="en-US" sz="1800" dirty="0" smtClean="0"/>
              <a:t>or </a:t>
            </a:r>
            <a:r>
              <a:rPr lang="en-US" sz="1800" dirty="0"/>
              <a:t>repository.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 smtClean="0"/>
              <a:t>Adopt Cross-Platform Software Environment Plan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POSIX</a:t>
            </a:r>
            <a:r>
              <a:rPr lang="en-US" sz="2400" dirty="0" smtClean="0"/>
              <a:t>, a Unix-like operating system complying with the Portable Operating System Interface: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Apple Mac OS X</a:t>
            </a:r>
            <a:r>
              <a:rPr lang="en-US" sz="2000" dirty="0" smtClean="0"/>
              <a:t> (Darwin-/BSD-based Unix)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GNU/Linux </a:t>
            </a:r>
            <a:r>
              <a:rPr lang="en-US" sz="2000" dirty="0" smtClean="0"/>
              <a:t>(combination of Unix-like GNU tools with Linux kernel)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Microsoft Windows</a:t>
            </a:r>
            <a:r>
              <a:rPr lang="en-US" sz="2000" dirty="0" smtClean="0"/>
              <a:t> (requires </a:t>
            </a:r>
            <a:r>
              <a:rPr lang="en-US" sz="2000" b="1" dirty="0" smtClean="0"/>
              <a:t>Cygwin</a:t>
            </a:r>
            <a:r>
              <a:rPr lang="en-US" sz="2000" dirty="0" smtClean="0"/>
              <a:t>, the GNU/Linux-like toolkit and command-line interface plug-in from Red Hat)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Unix </a:t>
            </a:r>
            <a:r>
              <a:rPr lang="en-US" sz="2000" dirty="0" smtClean="0"/>
              <a:t>(derived directly or indirectly from the original AT&amp;T UNIX)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Python</a:t>
            </a:r>
            <a:r>
              <a:rPr lang="en-US" sz="2400" dirty="0" smtClean="0"/>
              <a:t>, an interpreted, object-oriented programming language and cross-platform virtual machine: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3x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b="1" dirty="0" smtClean="0"/>
              <a:t>actively evolving</a:t>
            </a:r>
            <a:r>
              <a:rPr lang="en-US" sz="2000" b="1" dirty="0"/>
              <a:t> </a:t>
            </a:r>
            <a:r>
              <a:rPr lang="en-US" sz="2000" b="1" dirty="0" smtClean="0"/>
              <a:t>&amp; maintained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generation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/>
              <a:t>Python 2x</a:t>
            </a:r>
            <a:r>
              <a:rPr lang="en-US" sz="2000" dirty="0"/>
              <a:t> (</a:t>
            </a:r>
            <a:r>
              <a:rPr lang="en-US" sz="2000" b="1" dirty="0" smtClean="0"/>
              <a:t>mature &amp; actively maintained</a:t>
            </a:r>
            <a:r>
              <a:rPr lang="en-US" sz="2000" dirty="0" smtClean="0"/>
              <a:t> </a:t>
            </a: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generation language)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smtClean="0"/>
              <a:t>Python 1x</a:t>
            </a:r>
            <a:r>
              <a:rPr lang="en-US" sz="2000" dirty="0" smtClean="0"/>
              <a:t> (</a:t>
            </a:r>
            <a:r>
              <a:rPr lang="en-US" sz="2000" b="1" dirty="0" smtClean="0"/>
              <a:t>obsolete &amp; unmaintained</a:t>
            </a:r>
            <a:r>
              <a:rPr lang="en-US" sz="2000" dirty="0" smtClean="0"/>
              <a:t>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generation language)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wxPython</a:t>
            </a:r>
            <a:r>
              <a:rPr lang="en-US" sz="2400" dirty="0" smtClean="0"/>
              <a:t>, a cross-platform GUI Application Programming Interface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BF1F25-6830-458D-9022-4A247435BD20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498600-33A0-496A-A91E-A4312A8D7A9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46FC3F-579F-435A-8B13-B0C42927FA68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3372D3-9385-429A-878E-843B3F47349B}" type="slidenum">
              <a:rPr lang="en-US"/>
              <a:pPr/>
              <a:t>18</a:t>
            </a:fld>
            <a:endParaRPr lang="en-US"/>
          </a:p>
        </p:txBody>
      </p:sp>
      <p:sp>
        <p:nvSpPr>
          <p:cNvPr id="317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Adopt </a:t>
            </a:r>
            <a:r>
              <a:rPr lang="en-US" sz="3200" dirty="0"/>
              <a:t>Python </a:t>
            </a:r>
            <a:r>
              <a:rPr lang="en-US" sz="3200" dirty="0" smtClean="0"/>
              <a:t>2x Source Code Plan</a:t>
            </a:r>
          </a:p>
        </p:txBody>
      </p:sp>
      <p:sp>
        <p:nvSpPr>
          <p:cNvPr id="3175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 software in mature &amp; actively maintained Python 2x (2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generation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non-installable Python 2x </a:t>
            </a:r>
            <a:r>
              <a:rPr lang="en-US" sz="2000" b="1" dirty="0" smtClean="0"/>
              <a:t>Developer Sandbox</a:t>
            </a:r>
            <a:r>
              <a:rPr lang="en-US" sz="2000" dirty="0" smtClean="0"/>
              <a:t> to facilitate troubleshooting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“__init__.py” defines nested package structure and dependency relationships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Modules import from other modules &amp; packages within “try-except” logic to report import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Create installable Python 2x </a:t>
            </a:r>
            <a:r>
              <a:rPr lang="en-US" sz="2000" b="1" dirty="0" smtClean="0"/>
              <a:t>Site-Package</a:t>
            </a:r>
            <a:r>
              <a:rPr lang="en-US" sz="2000" dirty="0" smtClean="0"/>
              <a:t> to facilitate to use of Toolkit building blocks in same manner as library components registered in Python Global Module Index.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Copy Python 2x </a:t>
            </a:r>
            <a:r>
              <a:rPr lang="en-US" sz="1800" b="1" dirty="0" smtClean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Replace </a:t>
            </a:r>
            <a:r>
              <a:rPr lang="en-US" sz="1800" dirty="0"/>
              <a:t>“__init__.py” </a:t>
            </a:r>
            <a:r>
              <a:rPr lang="en-US" sz="1800" dirty="0" smtClean="0"/>
              <a:t>modules with empty 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Replace “try-except” import logic with explicit references to site-package identifier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 smtClean="0"/>
              <a:t>Adopt Python 3x Source Code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Develop software in </a:t>
            </a:r>
            <a:r>
              <a:rPr lang="en-US" sz="2800" dirty="0" smtClean="0"/>
              <a:t>actively evolving &amp; maintained </a:t>
            </a:r>
            <a:r>
              <a:rPr lang="en-US" sz="2800" dirty="0"/>
              <a:t>Python 3x (3</a:t>
            </a:r>
            <a:r>
              <a:rPr lang="en-US" sz="2800" baseline="30000" dirty="0"/>
              <a:t>rd</a:t>
            </a:r>
            <a:r>
              <a:rPr lang="en-US" sz="2800" dirty="0"/>
              <a:t> generation </a:t>
            </a:r>
            <a:r>
              <a:rPr lang="en-US" sz="2800" dirty="0" smtClean="0"/>
              <a:t>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non-installable </a:t>
            </a:r>
            <a:r>
              <a:rPr lang="en-US" sz="2000" dirty="0" smtClean="0"/>
              <a:t>Python 3x </a:t>
            </a:r>
            <a:r>
              <a:rPr lang="en-US" sz="2000" b="1" dirty="0" smtClean="0"/>
              <a:t>Developer </a:t>
            </a:r>
            <a:r>
              <a:rPr lang="en-US" sz="2000" b="1" dirty="0"/>
              <a:t>Sandbox</a:t>
            </a:r>
            <a:r>
              <a:rPr lang="en-US" sz="2000" dirty="0"/>
              <a:t> to facilitate troubleshooting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Copy </a:t>
            </a:r>
            <a:r>
              <a:rPr lang="en-US" sz="1600" dirty="0"/>
              <a:t>non-installable Python 2x </a:t>
            </a:r>
            <a:r>
              <a:rPr lang="en-US" sz="1600" b="1" dirty="0"/>
              <a:t>Developer </a:t>
            </a:r>
            <a:r>
              <a:rPr lang="en-US" sz="1600" b="1" dirty="0" smtClean="0"/>
              <a:t>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Convert </a:t>
            </a:r>
            <a:r>
              <a:rPr lang="en-US" sz="1600" dirty="0"/>
              <a:t>syntax of Python 2x to Python 3x (3</a:t>
            </a:r>
            <a:r>
              <a:rPr lang="en-US" sz="1600" baseline="30000" dirty="0"/>
              <a:t>rd</a:t>
            </a:r>
            <a:r>
              <a:rPr lang="en-US" sz="1600" dirty="0"/>
              <a:t> generation language) using Python </a:t>
            </a:r>
            <a:r>
              <a:rPr lang="en-US" sz="1600" dirty="0" smtClean="0"/>
              <a:t>“</a:t>
            </a:r>
            <a:r>
              <a:rPr lang="en-US" sz="1600" b="1" dirty="0" smtClean="0"/>
              <a:t>2to3”</a:t>
            </a:r>
            <a:r>
              <a:rPr lang="en-US" sz="1600" dirty="0" smtClean="0"/>
              <a:t> utility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Debug </a:t>
            </a:r>
            <a:r>
              <a:rPr lang="en-US" sz="1600" dirty="0"/>
              <a:t>to identify and resolve remaining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Create installable </a:t>
            </a:r>
            <a:r>
              <a:rPr lang="en-US" sz="2000" dirty="0" smtClean="0"/>
              <a:t>Python 3x </a:t>
            </a:r>
            <a:r>
              <a:rPr lang="en-US" sz="2000" b="1" dirty="0" smtClean="0"/>
              <a:t>Site-Package</a:t>
            </a:r>
            <a:r>
              <a:rPr lang="en-US" sz="2000" dirty="0" smtClean="0"/>
              <a:t> </a:t>
            </a:r>
            <a:r>
              <a:rPr lang="en-US" sz="2000" dirty="0"/>
              <a:t>to facilitate to use of Toolkit building blocks in same manner as library components registered in Python Global Module </a:t>
            </a:r>
            <a:r>
              <a:rPr lang="en-US" sz="2000" dirty="0" smtClean="0"/>
              <a:t>Index.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Copy Python 3x </a:t>
            </a:r>
            <a:r>
              <a:rPr lang="en-US" sz="1600" b="1" dirty="0" smtClean="0"/>
              <a:t>Developer Sandbox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Replace </a:t>
            </a:r>
            <a:r>
              <a:rPr lang="en-US" sz="1600" dirty="0"/>
              <a:t>“__init__.py” modules with empty </a:t>
            </a:r>
            <a:r>
              <a:rPr lang="en-US" sz="1600" dirty="0" smtClean="0"/>
              <a:t>ones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Replace “try-except” import logic with </a:t>
            </a:r>
            <a:r>
              <a:rPr lang="en-US" sz="1600" dirty="0"/>
              <a:t>explicit </a:t>
            </a:r>
            <a:r>
              <a:rPr lang="en-US" sz="1600" dirty="0" smtClean="0"/>
              <a:t>references to </a:t>
            </a:r>
            <a:r>
              <a:rPr lang="en-US" sz="1600" dirty="0"/>
              <a:t>site-package identifier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9E256-7FA8-4D13-85C9-457788346F8B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Table of Contents </a:t>
            </a:r>
            <a:r>
              <a:rPr lang="en-US" sz="2000" dirty="0"/>
              <a:t>(</a:t>
            </a:r>
            <a:r>
              <a:rPr lang="en-US" sz="2000" i="1" dirty="0"/>
              <a:t>with slide show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Hyperlinks</a:t>
            </a:r>
            <a:r>
              <a:rPr lang="en-US" sz="2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200" b="1" dirty="0" smtClean="0">
                <a:hlinkClick r:id="rId2" action="ppaction://hlinksldjump"/>
              </a:rPr>
              <a:t>Objectives</a:t>
            </a:r>
            <a:endParaRPr lang="en-US" sz="2200" b="1" dirty="0" smtClean="0"/>
          </a:p>
          <a:p>
            <a:pPr lvl="1" eaLnBrk="1" hangingPunct="1"/>
            <a:r>
              <a:rPr lang="en-US" sz="1800" b="1" dirty="0" smtClean="0"/>
              <a:t>Goals (Capabilities)</a:t>
            </a:r>
          </a:p>
          <a:p>
            <a:pPr lvl="1" eaLnBrk="1" hangingPunct="1"/>
            <a:r>
              <a:rPr lang="en-US" sz="1800" b="1" dirty="0" smtClean="0"/>
              <a:t>Non-Goals (Limitations)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hlinkClick r:id="rId3" action="ppaction://hlinksldjump"/>
              </a:rPr>
              <a:t>Plans</a:t>
            </a:r>
            <a:endParaRPr lang="en-US" sz="2200" b="1" dirty="0"/>
          </a:p>
          <a:p>
            <a:pPr lvl="1" eaLnBrk="1" hangingPunct="1"/>
            <a:r>
              <a:rPr lang="en-US" sz="1800" b="1" dirty="0" smtClean="0"/>
              <a:t>Technologies (Cross-Platform)</a:t>
            </a:r>
          </a:p>
          <a:p>
            <a:pPr lvl="1" eaLnBrk="1" hangingPunct="1"/>
            <a:r>
              <a:rPr lang="en-US" sz="1800" b="1" dirty="0" smtClean="0"/>
              <a:t>Design Decisions (System Architecture, Source Code &amp; Documentation)</a:t>
            </a:r>
          </a:p>
          <a:p>
            <a:pPr lvl="1" eaLnBrk="1" hangingPunct="1"/>
            <a:r>
              <a:rPr lang="en-US" sz="1800" b="1" dirty="0" smtClean="0"/>
              <a:t>Release </a:t>
            </a:r>
            <a:r>
              <a:rPr lang="en-US" sz="1800" b="1" dirty="0"/>
              <a:t>&amp; </a:t>
            </a:r>
            <a:r>
              <a:rPr lang="en-US" sz="1800" b="1" dirty="0" smtClean="0"/>
              <a:t>Publication (</a:t>
            </a:r>
            <a:r>
              <a:rPr lang="en-US" sz="1800" b="1" dirty="0" smtClean="0"/>
              <a:t>Stages, Phases </a:t>
            </a:r>
            <a:r>
              <a:rPr lang="en-US" sz="1800" b="1" smtClean="0"/>
              <a:t>and Issues)</a:t>
            </a:r>
            <a:endParaRPr lang="en-US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TeamSTARS</a:t>
            </a:r>
            <a:r>
              <a:rPr lang="en-US" dirty="0" smtClean="0"/>
              <a:t> "</a:t>
            </a:r>
            <a:r>
              <a:rPr lang="en-US" dirty="0" err="1" smtClean="0"/>
              <a:t>tsWxGTUI_PyVx</a:t>
            </a:r>
            <a:r>
              <a:rPr lang="en-US" dirty="0" smtClean="0"/>
              <a:t>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 smtClean="0"/>
              <a:t>Adopt Development, Debug </a:t>
            </a:r>
            <a:r>
              <a:rPr lang="en-US" sz="3200" dirty="0"/>
              <a:t>and </a:t>
            </a:r>
            <a:r>
              <a:rPr lang="en-US" sz="3200" dirty="0" smtClean="0"/>
              <a:t>Test Environment Plan</a:t>
            </a:r>
            <a:endParaRPr lang="en-US" sz="40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dirty="0" smtClean="0"/>
              <a:t>Representative &amp; Readily Available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dirty="0" smtClean="0"/>
              <a:t>Processors (32-</a:t>
            </a:r>
            <a:r>
              <a:rPr lang="en-US" dirty="0"/>
              <a:t>/</a:t>
            </a:r>
            <a:r>
              <a:rPr lang="en-US" dirty="0" smtClean="0"/>
              <a:t>64-bit data register width)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Single Core --- A component </a:t>
            </a:r>
            <a:r>
              <a:rPr lang="en-US" sz="1800" dirty="0"/>
              <a:t>containing a </a:t>
            </a:r>
            <a:r>
              <a:rPr lang="en-US" sz="1800" dirty="0" smtClean="0"/>
              <a:t>single processor performing all of the work.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Multi-Core or Multi-Processor --- One or more components containing multiple processors each performing their delegated portion </a:t>
            </a:r>
            <a:r>
              <a:rPr lang="en-US" sz="1800" dirty="0"/>
              <a:t>of the </a:t>
            </a:r>
            <a:r>
              <a:rPr lang="en-US" sz="1800" dirty="0" smtClean="0"/>
              <a:t>work.</a:t>
            </a:r>
          </a:p>
          <a:p>
            <a:pPr marL="742950" lvl="2" indent="-342900" eaLnBrk="1" hangingPunct="1">
              <a:lnSpc>
                <a:spcPct val="90000"/>
              </a:lnSpc>
              <a:buSzPct val="60000"/>
            </a:pPr>
            <a:r>
              <a:rPr lang="en-US" dirty="0" smtClean="0"/>
              <a:t>Processor-specific </a:t>
            </a:r>
            <a:r>
              <a:rPr lang="en-US" dirty="0"/>
              <a:t>“Host” </a:t>
            </a:r>
            <a:r>
              <a:rPr lang="en-US" dirty="0" smtClean="0"/>
              <a:t>and </a:t>
            </a:r>
            <a:r>
              <a:rPr lang="en-US" dirty="0"/>
              <a:t>optional </a:t>
            </a:r>
            <a:r>
              <a:rPr lang="en-US" dirty="0" smtClean="0"/>
              <a:t>“Guest” </a:t>
            </a:r>
            <a:r>
              <a:rPr lang="en-US" dirty="0"/>
              <a:t>operating </a:t>
            </a:r>
            <a:r>
              <a:rPr lang="en-US" dirty="0" smtClean="0"/>
              <a:t>systems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Host OS --- Primary operating system connected to other computers or terminals to which it provides data or computing services via a hard-wired connection or switched telecommunication network.</a:t>
            </a:r>
          </a:p>
          <a:p>
            <a:pPr marL="1200150" lvl="3" indent="-342900" eaLnBrk="1" hangingPunct="1">
              <a:lnSpc>
                <a:spcPct val="90000"/>
              </a:lnSpc>
              <a:buSzPct val="60000"/>
            </a:pPr>
            <a:r>
              <a:rPr lang="en-US" sz="1800" dirty="0" smtClean="0"/>
              <a:t>Guest OS --- Secondary operating system that is </a:t>
            </a:r>
            <a:r>
              <a:rPr lang="en-US" sz="1800" dirty="0"/>
              <a:t>either part of a partitioned system or part of a virtual machine (VM) setup.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Develop, Debug and Test on available Sample Platforms</a:t>
            </a:r>
            <a:endParaRPr lang="en-US" sz="2400" dirty="0" smtClean="0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C4BA9ED-AB6E-4A64-A36B-A41D64AC330B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741EA8-C4A7-4299-94C5-C998567705D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 smtClean="0"/>
              <a:t>Adopt Python Virtual Machine (VM) Environment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 Cross-Platform Environment is created by VMs which are typically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Implemented</a:t>
            </a:r>
            <a:r>
              <a:rPr lang="en-US" sz="2000" dirty="0" smtClean="0"/>
              <a:t> in a platform-independent programming language such as “C/C++”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Compiled</a:t>
            </a:r>
            <a:r>
              <a:rPr lang="en-US" sz="2000" dirty="0" smtClean="0"/>
              <a:t> into executable </a:t>
            </a:r>
            <a:r>
              <a:rPr lang="en-US" sz="2000" dirty="0"/>
              <a:t>platform-specific </a:t>
            </a:r>
            <a:r>
              <a:rPr lang="en-US" sz="2000" dirty="0" smtClean="0"/>
              <a:t>VM building </a:t>
            </a:r>
            <a:r>
              <a:rPr lang="en-US" sz="2000" dirty="0"/>
              <a:t>block library functions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Executed</a:t>
            </a:r>
            <a:r>
              <a:rPr lang="en-US" sz="2000" dirty="0" smtClean="0"/>
              <a:t> upon an operator’s shell command (such as “python </a:t>
            </a:r>
            <a:r>
              <a:rPr lang="en-US" sz="2000" b="1" dirty="0" smtClean="0"/>
              <a:t>DEMO.py</a:t>
            </a:r>
            <a:r>
              <a:rPr lang="en-US" sz="2000" dirty="0" smtClean="0"/>
              <a:t> –help”)</a:t>
            </a: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VMs typically execute the Python application, upon its launch, via the following process: 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Compile</a:t>
            </a:r>
            <a:r>
              <a:rPr lang="en-US" sz="2000" dirty="0" smtClean="0"/>
              <a:t> any </a:t>
            </a:r>
            <a:r>
              <a:rPr lang="en-US" sz="2000" dirty="0"/>
              <a:t>un-compiled Python </a:t>
            </a:r>
            <a:r>
              <a:rPr lang="en-US" sz="2000" dirty="0" smtClean="0"/>
              <a:t>application </a:t>
            </a:r>
            <a:r>
              <a:rPr lang="en-US" sz="2000" dirty="0"/>
              <a:t>&amp; </a:t>
            </a:r>
            <a:r>
              <a:rPr lang="en-US" sz="2000" dirty="0" smtClean="0"/>
              <a:t>imported source code into a processor-independent byte-code containing tokens for each standard Python statement or subprogram operation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Interpret</a:t>
            </a:r>
            <a:r>
              <a:rPr lang="en-US" sz="2000" dirty="0" smtClean="0"/>
              <a:t> the VM tokens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smtClean="0"/>
              <a:t>Execute</a:t>
            </a:r>
            <a:r>
              <a:rPr lang="en-US" sz="2000" dirty="0" smtClean="0"/>
              <a:t> VM </a:t>
            </a:r>
            <a:r>
              <a:rPr lang="en-US" sz="2000" dirty="0"/>
              <a:t>token-associated executable platform-specific VM building block library </a:t>
            </a:r>
            <a:r>
              <a:rPr lang="en-US" sz="2000" dirty="0" smtClean="0"/>
              <a:t>functions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BEE119-DC0C-419E-9642-690389E94C00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D4374-F400-4AF5-BED3-BE3B4BFDBA3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 smtClean="0"/>
              <a:t>Adopt Python </a:t>
            </a:r>
            <a:r>
              <a:rPr lang="en-US" sz="3200" dirty="0"/>
              <a:t>Virtual Machine (VM) </a:t>
            </a:r>
            <a:r>
              <a:rPr lang="en-US" sz="3200" dirty="0" smtClean="0"/>
              <a:t>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Project </a:t>
            </a:r>
            <a:r>
              <a:rPr lang="en-US" sz="2800" dirty="0"/>
              <a:t>Author and Release </a:t>
            </a:r>
            <a:r>
              <a:rPr lang="en-US" sz="2800" dirty="0" smtClean="0"/>
              <a:t>Adopters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Default use of popular Python (2.x.y </a:t>
            </a:r>
            <a:r>
              <a:rPr lang="en-US" sz="2400" dirty="0"/>
              <a:t>and </a:t>
            </a:r>
            <a:r>
              <a:rPr lang="en-US" sz="2400" dirty="0" smtClean="0"/>
              <a:t>3.x.y) </a:t>
            </a:r>
            <a:r>
              <a:rPr lang="en-US" sz="2400" dirty="0"/>
              <a:t>Virtual </a:t>
            </a:r>
            <a:r>
              <a:rPr lang="en-US" sz="2400" dirty="0" smtClean="0"/>
              <a:t>Machines developed: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by </a:t>
            </a:r>
            <a:r>
              <a:rPr lang="en-US" sz="2000" dirty="0"/>
              <a:t>the Python Software Foundation (PSF</a:t>
            </a:r>
            <a:r>
              <a:rPr lang="en-US" sz="2000" dirty="0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for </a:t>
            </a:r>
            <a:r>
              <a:rPr lang="en-US" sz="2000" dirty="0"/>
              <a:t>popular and readily available Intel processors (x86 &amp; x64) and </a:t>
            </a:r>
            <a:r>
              <a:rPr lang="en-US" sz="2000" dirty="0" smtClean="0"/>
              <a:t>processor-specific </a:t>
            </a:r>
            <a:r>
              <a:rPr lang="en-US" sz="2000" dirty="0"/>
              <a:t>operating systems.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Optional use of equivalent </a:t>
            </a:r>
            <a:r>
              <a:rPr lang="en-US" sz="2400" dirty="0"/>
              <a:t>Python (2.x.y and 3.x.y) Virtual Machines (or the source code to build them) </a:t>
            </a:r>
            <a:r>
              <a:rPr lang="en-US" sz="2400" dirty="0" smtClean="0"/>
              <a:t>developed: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by </a:t>
            </a:r>
            <a:r>
              <a:rPr lang="en-US" sz="2000" dirty="0"/>
              <a:t>the Python Software </a:t>
            </a:r>
            <a:r>
              <a:rPr lang="en-US" sz="2000" dirty="0" smtClean="0"/>
              <a:t>Foundation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for other, less popular, processor </a:t>
            </a:r>
            <a:r>
              <a:rPr lang="en-US" sz="2000" dirty="0"/>
              <a:t>types and processor-specific operating systems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675CE-2FFE-4CFE-ACC7-30894193D781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 smtClean="0"/>
              <a:t>Adopt Engineering Notebook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Engineering Notebooks</a:t>
            </a:r>
            <a:r>
              <a:rPr lang="en-US" sz="2000" dirty="0"/>
              <a:t> </a:t>
            </a:r>
            <a:r>
              <a:rPr lang="en-US" sz="2000" b="1" dirty="0"/>
              <a:t>(master in repository on development system)</a:t>
            </a:r>
            <a:endParaRPr lang="en-US" sz="2000" dirty="0"/>
          </a:p>
          <a:p>
            <a:pPr lvl="1" eaLnBrk="1" hangingPunct="1"/>
            <a:r>
              <a:rPr lang="en-US" sz="1800" dirty="0"/>
              <a:t>Collection of commentaries that express opinions or offerings of explanations about events or situations that might be useful to </a:t>
            </a:r>
            <a:r>
              <a:rPr lang="en-US" sz="1800" dirty="0" smtClean="0"/>
              <a:t>installers</a:t>
            </a:r>
            <a:r>
              <a:rPr lang="en-US" sz="1800" dirty="0"/>
              <a:t>, developers, operators, troubleshooters and </a:t>
            </a:r>
            <a:r>
              <a:rPr lang="en-US" sz="1800" dirty="0" smtClean="0"/>
              <a:t>distributors of the toolkit framework. </a:t>
            </a:r>
          </a:p>
          <a:p>
            <a:pPr lvl="1" eaLnBrk="1" hangingPunct="1"/>
            <a:r>
              <a:rPr lang="en-US" sz="1800" dirty="0" smtClean="0"/>
              <a:t>Formats include </a:t>
            </a:r>
            <a:r>
              <a:rPr lang="en-US" sz="1800" dirty="0"/>
              <a:t>text, tables and complex graphical images requiring </a:t>
            </a:r>
            <a:r>
              <a:rPr lang="en-US" sz="1800" dirty="0" smtClean="0"/>
              <a:t>an office </a:t>
            </a:r>
            <a:r>
              <a:rPr lang="en-US" sz="1800" dirty="0"/>
              <a:t>suite application programs </a:t>
            </a:r>
            <a:r>
              <a:rPr lang="en-US" sz="1800" dirty="0" smtClean="0"/>
              <a:t>(such as from </a:t>
            </a:r>
            <a:r>
              <a:rPr lang="en-US" sz="1800" dirty="0"/>
              <a:t>“Adobe”, “Microsoft“, “LibreOffice” etc.) </a:t>
            </a:r>
            <a:r>
              <a:rPr lang="en-US" sz="1800" dirty="0" smtClean="0"/>
              <a:t>typically </a:t>
            </a:r>
            <a:r>
              <a:rPr lang="en-US" sz="1800" dirty="0"/>
              <a:t>found on a general purpose </a:t>
            </a:r>
            <a:r>
              <a:rPr lang="en-US" sz="1800" dirty="0" smtClean="0"/>
              <a:t>workstation, desktop or laptop computer systems.</a:t>
            </a:r>
          </a:p>
          <a:p>
            <a:pPr eaLnBrk="1" hangingPunct="1"/>
            <a:r>
              <a:rPr lang="en-US" sz="2000" b="1" dirty="0"/>
              <a:t>Project (master in repository on development system; copy in site-package on embedded system)</a:t>
            </a:r>
          </a:p>
          <a:p>
            <a:pPr lvl="1" eaLnBrk="1" hangingPunct="1"/>
            <a:r>
              <a:rPr lang="en-US" sz="1800" dirty="0"/>
              <a:t>Excerpts from the Engineering </a:t>
            </a:r>
            <a:r>
              <a:rPr lang="en-US" sz="1800" dirty="0" smtClean="0"/>
              <a:t>Project Notebook </a:t>
            </a:r>
            <a:r>
              <a:rPr lang="en-US" sz="1800" dirty="0"/>
              <a:t>that is in plain text format and suitable </a:t>
            </a:r>
            <a:r>
              <a:rPr lang="en-US" sz="1800" dirty="0" smtClean="0"/>
              <a:t>for embedded </a:t>
            </a:r>
            <a:r>
              <a:rPr lang="en-US" sz="1800" dirty="0"/>
              <a:t>systems with only character-mode </a:t>
            </a:r>
            <a:r>
              <a:rPr lang="en-US" sz="2000" dirty="0"/>
              <a:t>terminals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EDB0D0-DE95-4588-8489-6D932E7514AB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800" dirty="0" smtClean="0"/>
              <a:t>Adopt Operator, </a:t>
            </a:r>
            <a:r>
              <a:rPr lang="en-US" sz="2800" dirty="0"/>
              <a:t>System </a:t>
            </a:r>
            <a:r>
              <a:rPr lang="en-US" sz="2800" dirty="0" smtClean="0"/>
              <a:t>Administrator &amp; Field Service Plan</a:t>
            </a:r>
            <a:endParaRPr lang="en-US" sz="40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 smtClean="0"/>
              <a:t>Documents (master in repository </a:t>
            </a:r>
            <a:r>
              <a:rPr lang="en-US" sz="2000" b="1" dirty="0"/>
              <a:t>on development </a:t>
            </a:r>
            <a:r>
              <a:rPr lang="en-US" sz="2000" b="1" dirty="0" smtClean="0"/>
              <a:t>systems with copies in developer sandboxes; copies also in site-packages on embedded systems)</a:t>
            </a:r>
          </a:p>
          <a:p>
            <a:pPr lvl="1" eaLnBrk="1" hangingPunct="1"/>
            <a:r>
              <a:rPr lang="en-US" sz="1800" dirty="0" smtClean="0"/>
              <a:t>Typical install, configure, operate and </a:t>
            </a:r>
            <a:r>
              <a:rPr lang="en-US" sz="1800" dirty="0"/>
              <a:t>troubleshoot how-to guides </a:t>
            </a:r>
            <a:r>
              <a:rPr lang="en-US" sz="1800" dirty="0" smtClean="0"/>
              <a:t>with applicable terms and conditions for usage and redistribution. In a plain text format suitable for embedded systems with only character-mode terminals.</a:t>
            </a:r>
          </a:p>
          <a:p>
            <a:pPr eaLnBrk="1" hangingPunct="1"/>
            <a:r>
              <a:rPr lang="en-US" sz="2000" b="1" dirty="0" smtClean="0"/>
              <a:t>Manual Pages (</a:t>
            </a:r>
            <a:r>
              <a:rPr lang="en-US" sz="2000" b="1" dirty="0"/>
              <a:t>master in repository </a:t>
            </a:r>
            <a:r>
              <a:rPr lang="en-US" sz="2000" b="1" dirty="0" smtClean="0"/>
              <a:t>on </a:t>
            </a:r>
            <a:r>
              <a:rPr lang="en-US" sz="2000" b="1" dirty="0"/>
              <a:t>development </a:t>
            </a:r>
            <a:r>
              <a:rPr lang="en-US" sz="2000" b="1" dirty="0" smtClean="0"/>
              <a:t>systems </a:t>
            </a:r>
            <a:r>
              <a:rPr lang="en-US" sz="2000" b="1" dirty="0"/>
              <a:t>with copies in developer sandboxes; copies also in </a:t>
            </a:r>
            <a:r>
              <a:rPr lang="en-US" sz="2000" b="1" dirty="0" smtClean="0"/>
              <a:t>site-packages on </a:t>
            </a:r>
            <a:r>
              <a:rPr lang="en-US" sz="2000" b="1" dirty="0"/>
              <a:t>embedded </a:t>
            </a:r>
            <a:r>
              <a:rPr lang="en-US" sz="2000" b="1" dirty="0" smtClean="0"/>
              <a:t>systems)</a:t>
            </a:r>
          </a:p>
          <a:p>
            <a:pPr lvl="1" eaLnBrk="1" hangingPunct="1"/>
            <a:r>
              <a:rPr lang="en-US" sz="1800" dirty="0" smtClean="0"/>
              <a:t>Typical on-line information about command line use and application programming for each building block and tool. Each is generated, by a Python source code processing tool, in a plain text format </a:t>
            </a:r>
            <a:r>
              <a:rPr lang="en-US" sz="1800" dirty="0"/>
              <a:t>suitable for embedded systems with only character-mode terminals</a:t>
            </a:r>
            <a:r>
              <a:rPr lang="en-US" sz="1800" dirty="0" smtClean="0"/>
              <a:t>.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2D1BDCC-B7AB-4459-80E9-0A3CABAD0864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517633-6706-45A4-9231-3CCEAF3B045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Adopt Document Focus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System Administrators </a:t>
            </a:r>
            <a:r>
              <a:rPr lang="en-US" sz="2000" dirty="0" smtClean="0"/>
              <a:t>and </a:t>
            </a:r>
            <a:r>
              <a:rPr lang="en-US" sz="2000" b="1" dirty="0" smtClean="0"/>
              <a:t>Field Service</a:t>
            </a:r>
            <a:r>
              <a:rPr lang="en-US" sz="2000" dirty="0" smtClean="0"/>
              <a:t> will need </a:t>
            </a:r>
            <a:r>
              <a:rPr lang="en-US" sz="2000" dirty="0"/>
              <a:t>to </a:t>
            </a:r>
            <a:r>
              <a:rPr lang="en-US" sz="2000" dirty="0" smtClean="0"/>
              <a:t>know or learn:</a:t>
            </a:r>
            <a:endParaRPr lang="en-US" sz="2000" dirty="0"/>
          </a:p>
          <a:p>
            <a:pPr lvl="1"/>
            <a:r>
              <a:rPr lang="en-US" sz="1800" dirty="0" smtClean="0"/>
              <a:t>Hardware and Software Requirements for System and Applications</a:t>
            </a:r>
            <a:endParaRPr lang="en-US" sz="1800" dirty="0"/>
          </a:p>
          <a:p>
            <a:pPr lvl="1"/>
            <a:r>
              <a:rPr lang="en-US" sz="1800" dirty="0"/>
              <a:t>Available </a:t>
            </a:r>
            <a:r>
              <a:rPr lang="en-US" sz="1800" dirty="0" smtClean="0"/>
              <a:t>Hardware </a:t>
            </a:r>
            <a:r>
              <a:rPr lang="en-US" sz="1800" dirty="0"/>
              <a:t>and Software Product </a:t>
            </a:r>
            <a:r>
              <a:rPr lang="en-US" sz="1800" dirty="0" smtClean="0"/>
              <a:t>&amp; Support Resources</a:t>
            </a:r>
            <a:endParaRPr lang="en-US" sz="1800" dirty="0"/>
          </a:p>
          <a:p>
            <a:pPr lvl="1"/>
            <a:r>
              <a:rPr lang="en-US" sz="1800" dirty="0"/>
              <a:t>How to </a:t>
            </a:r>
            <a:r>
              <a:rPr lang="en-US" sz="1800" dirty="0" smtClean="0"/>
              <a:t>Install, Configure, Operate and Troubleshoot </a:t>
            </a:r>
            <a:r>
              <a:rPr lang="en-US" sz="1800" dirty="0"/>
              <a:t>the </a:t>
            </a:r>
            <a:r>
              <a:rPr lang="en-US" sz="1800" dirty="0" smtClean="0"/>
              <a:t>Hardware and Software for </a:t>
            </a:r>
            <a:r>
              <a:rPr lang="en-US" sz="1800" dirty="0"/>
              <a:t>System and </a:t>
            </a:r>
            <a:r>
              <a:rPr lang="en-US" sz="1800" dirty="0" smtClean="0"/>
              <a:t>Applications</a:t>
            </a:r>
          </a:p>
          <a:p>
            <a:r>
              <a:rPr lang="en-US" sz="2000" b="1" dirty="0"/>
              <a:t>Operators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Available System and Application Hardware and Software features and how to use </a:t>
            </a:r>
            <a:r>
              <a:rPr lang="en-US" sz="1800" dirty="0" smtClean="0"/>
              <a:t>them</a:t>
            </a:r>
            <a:endParaRPr lang="en-US" sz="1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/>
              <a:t>Developers</a:t>
            </a:r>
            <a:r>
              <a:rPr lang="en-US" sz="2000" dirty="0"/>
              <a:t> will need to know or learn:</a:t>
            </a:r>
          </a:p>
          <a:p>
            <a:pPr lvl="1"/>
            <a:r>
              <a:rPr lang="en-US" sz="1800" dirty="0"/>
              <a:t>Hardware and Software Architecture</a:t>
            </a:r>
          </a:p>
          <a:p>
            <a:pPr lvl="1"/>
            <a:r>
              <a:rPr lang="en-US" sz="1800" dirty="0"/>
              <a:t>Hardware and Software Interfaces</a:t>
            </a:r>
          </a:p>
          <a:p>
            <a:pPr lvl="1"/>
            <a:r>
              <a:rPr lang="en-US" sz="1800" dirty="0"/>
              <a:t>Software </a:t>
            </a:r>
            <a:r>
              <a:rPr lang="en-US" sz="1800" dirty="0" smtClean="0"/>
              <a:t>Design and Qualification Requirements</a:t>
            </a:r>
          </a:p>
          <a:p>
            <a:pPr lvl="1"/>
            <a:r>
              <a:rPr lang="en-US" sz="1800" dirty="0"/>
              <a:t>How to Install, Configure, Operate and Troubleshoot the H</a:t>
            </a:r>
            <a:r>
              <a:rPr lang="en-US" sz="1800" dirty="0" smtClean="0"/>
              <a:t>ardware </a:t>
            </a:r>
            <a:r>
              <a:rPr lang="en-US" sz="1800" dirty="0"/>
              <a:t>and </a:t>
            </a:r>
            <a:r>
              <a:rPr lang="en-US" sz="1800" dirty="0" smtClean="0"/>
              <a:t>Software for local and remote Systems and Applications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368E8-7849-47E5-B852-AA3A926F635A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Project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 action="ppaction://hlinksldjump"/>
              </a:rPr>
              <a:t>Table </a:t>
            </a:r>
            <a:r>
              <a:rPr lang="en-US" sz="2000" dirty="0">
                <a:hlinkClick r:id="rId2" action="ppaction://hlinksldjump"/>
              </a:rPr>
              <a:t>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Adopt</a:t>
            </a:r>
            <a:r>
              <a:rPr lang="en-US" sz="2000" dirty="0" smtClean="0"/>
              <a:t> </a:t>
            </a:r>
            <a:r>
              <a:rPr lang="en-US" sz="3200" dirty="0" smtClean="0"/>
              <a:t>Release &amp; Publication Plan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1400" b="1" dirty="0" smtClean="0"/>
              <a:t>Pre-Alpha</a:t>
            </a:r>
          </a:p>
          <a:p>
            <a:pPr lvl="1" eaLnBrk="1" hangingPunct="1"/>
            <a:r>
              <a:rPr lang="en-US" sz="1200" dirty="0" smtClean="0"/>
              <a:t>Pre-testing phase begins during </a:t>
            </a:r>
            <a:r>
              <a:rPr lang="en-US" sz="1200" dirty="0"/>
              <a:t>the software </a:t>
            </a:r>
            <a:r>
              <a:rPr lang="en-US" sz="1200" dirty="0" smtClean="0"/>
              <a:t>and documentation development.</a:t>
            </a:r>
          </a:p>
          <a:p>
            <a:pPr lvl="1" eaLnBrk="1" hangingPunct="1"/>
            <a:r>
              <a:rPr lang="en-US" sz="1200" dirty="0" smtClean="0"/>
              <a:t>Milestone </a:t>
            </a:r>
            <a:r>
              <a:rPr lang="en-US" sz="1200" dirty="0"/>
              <a:t>versions include specific sets of functions and are released as soon as the functionality is complete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400" b="1" dirty="0" smtClean="0"/>
              <a:t>Alpha</a:t>
            </a:r>
          </a:p>
          <a:p>
            <a:pPr lvl="1" eaLnBrk="1" hangingPunct="1"/>
            <a:r>
              <a:rPr lang="en-US" sz="1200" dirty="0" smtClean="0"/>
              <a:t>Testing phase begins when the software</a:t>
            </a:r>
            <a:r>
              <a:rPr lang="en-US" sz="1200" dirty="0"/>
              <a:t> and documentation </a:t>
            </a:r>
            <a:r>
              <a:rPr lang="en-US" sz="1200" dirty="0" smtClean="0"/>
              <a:t>still may </a:t>
            </a:r>
            <a:r>
              <a:rPr lang="en-US" sz="1200" dirty="0"/>
              <a:t>not contain all of the features that are planned for the final </a:t>
            </a:r>
            <a:r>
              <a:rPr lang="en-US" sz="1200" dirty="0" smtClean="0"/>
              <a:t>version. </a:t>
            </a:r>
          </a:p>
          <a:p>
            <a:pPr lvl="1" eaLnBrk="1" hangingPunct="1"/>
            <a:r>
              <a:rPr lang="en-US" sz="1200" dirty="0" smtClean="0"/>
              <a:t>The software can be unstable </a:t>
            </a:r>
            <a:r>
              <a:rPr lang="en-US" sz="1200" dirty="0"/>
              <a:t>and could cause crashes or data loss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400" b="1" dirty="0" smtClean="0"/>
              <a:t>Beta</a:t>
            </a:r>
          </a:p>
          <a:p>
            <a:pPr lvl="1" eaLnBrk="1" hangingPunct="1"/>
            <a:r>
              <a:rPr lang="en-US" sz="1200" dirty="0" smtClean="0"/>
              <a:t>Testing phase begins </a:t>
            </a:r>
            <a:r>
              <a:rPr lang="en-US" sz="1200" dirty="0"/>
              <a:t>when the software and documentation </a:t>
            </a:r>
            <a:r>
              <a:rPr lang="en-US" sz="1200" dirty="0" smtClean="0"/>
              <a:t>is </a:t>
            </a:r>
            <a:r>
              <a:rPr lang="en-US" sz="1200" dirty="0"/>
              <a:t>feature complete but likely to contain a number of known or unknown </a:t>
            </a:r>
            <a:r>
              <a:rPr lang="en-US" sz="1200" dirty="0" smtClean="0"/>
              <a:t>bugs.</a:t>
            </a:r>
          </a:p>
          <a:p>
            <a:pPr lvl="1" eaLnBrk="1" hangingPunct="1"/>
            <a:r>
              <a:rPr lang="en-US" sz="1200" dirty="0" smtClean="0"/>
              <a:t>It will </a:t>
            </a:r>
            <a:r>
              <a:rPr lang="en-US" sz="1200" dirty="0"/>
              <a:t>generally have many more bugs in it than completed software, as well as speed/performance issues and may still cause crashes or data loss</a:t>
            </a:r>
            <a:r>
              <a:rPr lang="en-US" sz="1200" dirty="0" smtClean="0"/>
              <a:t>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b="1" dirty="0"/>
              <a:t>Release Candidate</a:t>
            </a:r>
          </a:p>
          <a:p>
            <a:pPr lvl="1" eaLnBrk="1" hangingPunct="1"/>
            <a:r>
              <a:rPr lang="en-US" sz="1200" dirty="0"/>
              <a:t>Testing phase begins when the software and documentation </a:t>
            </a:r>
            <a:r>
              <a:rPr lang="en-US" sz="1200" dirty="0" smtClean="0"/>
              <a:t>has </a:t>
            </a:r>
            <a:r>
              <a:rPr lang="en-US" sz="1200" dirty="0"/>
              <a:t>potential to be a final product, which is ready to release unless significant bugs </a:t>
            </a:r>
            <a:r>
              <a:rPr lang="en-US" sz="1200" dirty="0" smtClean="0"/>
              <a:t>emerge.</a:t>
            </a:r>
          </a:p>
          <a:p>
            <a:pPr lvl="1" eaLnBrk="1" hangingPunct="1"/>
            <a:r>
              <a:rPr lang="en-US" sz="1200" dirty="0" smtClean="0"/>
              <a:t>In </a:t>
            </a:r>
            <a:r>
              <a:rPr lang="en-US" sz="1200" dirty="0"/>
              <a:t>this stage of product stabilization, all product features have been designed, coded and tested through one or more beta cycles with no known showstopper-class </a:t>
            </a:r>
            <a:r>
              <a:rPr lang="en-US" sz="1200" dirty="0" smtClean="0"/>
              <a:t>bug.</a:t>
            </a:r>
          </a:p>
          <a:p>
            <a:pPr lvl="1" eaLnBrk="1" hangingPunct="1"/>
            <a:r>
              <a:rPr lang="en-US" sz="1200" dirty="0" smtClean="0"/>
              <a:t>A </a:t>
            </a:r>
            <a:r>
              <a:rPr lang="en-US" sz="1200" dirty="0"/>
              <a:t>release is called code complete when the development team agrees that no entirely new source code and documentation </a:t>
            </a:r>
            <a:r>
              <a:rPr lang="en-US" sz="1200" dirty="0" smtClean="0"/>
              <a:t>will </a:t>
            </a:r>
            <a:r>
              <a:rPr lang="en-US" sz="1200" dirty="0"/>
              <a:t>be added to this </a:t>
            </a:r>
            <a:r>
              <a:rPr lang="en-US" sz="1200" dirty="0" smtClean="0"/>
              <a:t>release.</a:t>
            </a:r>
          </a:p>
          <a:p>
            <a:pPr lvl="1" eaLnBrk="1" hangingPunct="1"/>
            <a:r>
              <a:rPr lang="en-US" sz="1200" dirty="0" smtClean="0"/>
              <a:t>There </a:t>
            </a:r>
            <a:r>
              <a:rPr lang="en-US" sz="1200" dirty="0"/>
              <a:t>could still be source code changes to fix defects, changes to documentation and data files, and peripheral code for test cases or utilities.</a:t>
            </a:r>
            <a:endParaRPr lang="en-US" sz="800" dirty="0"/>
          </a:p>
          <a:p>
            <a:pPr eaLnBrk="1" hangingPunct="1"/>
            <a:r>
              <a:rPr lang="en-US" sz="1400" b="1" dirty="0"/>
              <a:t>Release to World Wide Web</a:t>
            </a:r>
          </a:p>
          <a:p>
            <a:pPr lvl="1" eaLnBrk="1" hangingPunct="1"/>
            <a:r>
              <a:rPr lang="en-US" sz="1200" dirty="0"/>
              <a:t>The means of software and documentation delivery, at the final release or at any previous testing stage, that utilizes the Internet for </a:t>
            </a:r>
            <a:r>
              <a:rPr lang="en-US" sz="1200" dirty="0" smtClean="0"/>
              <a:t>distribution.</a:t>
            </a:r>
          </a:p>
          <a:p>
            <a:pPr lvl="1" eaLnBrk="1" hangingPunct="1"/>
            <a:r>
              <a:rPr lang="en-US" sz="1200" dirty="0" smtClean="0"/>
              <a:t>No </a:t>
            </a:r>
            <a:r>
              <a:rPr lang="en-US" sz="1200" dirty="0"/>
              <a:t>physical media are produced in this type of release mechanism by the manufacturer.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5368E8-7849-47E5-B852-AA3A926F635A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sz="2000" dirty="0" smtClean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Goals (Capabilities)</a:t>
            </a:r>
          </a:p>
          <a:p>
            <a:pPr lvl="1" eaLnBrk="1" hangingPunct="1"/>
            <a:r>
              <a:rPr lang="en-US" sz="2000" dirty="0" smtClean="0">
                <a:hlinkClick r:id="rId3" action="ppaction://hlinksldjump"/>
              </a:rPr>
              <a:t>Mission Critical </a:t>
            </a:r>
            <a:r>
              <a:rPr lang="en-US" sz="2000" dirty="0" err="1" smtClean="0">
                <a:hlinkClick r:id="rId3" action="ppaction://hlinksldjump"/>
              </a:rPr>
              <a:t>Capabilitiwa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4" action="ppaction://hlinksldjump"/>
              </a:rPr>
              <a:t>Cross-Platform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5" action="ppaction://hlinksldjump"/>
              </a:rPr>
              <a:t>Architecture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6" action="ppaction://hlinksldjump"/>
              </a:rPr>
              <a:t>Documentation Audience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7" action="ppaction://hlinksldjump"/>
              </a:rPr>
              <a:t>Documentation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8" action="ppaction://hlinksldjump"/>
              </a:rPr>
              <a:t>Engineering Notebook Capabilities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9" action="ppaction://hlinksldjump"/>
              </a:rPr>
              <a:t>User “How-to-Guide Capabilities</a:t>
            </a:r>
            <a:endParaRPr lang="en-US" sz="2000" dirty="0" smtClean="0"/>
          </a:p>
          <a:p>
            <a:pPr eaLnBrk="1" hangingPunct="1"/>
            <a:endParaRPr lang="en-US" sz="22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Non-Goals (Limitations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sz="2000" dirty="0" smtClean="0">
                <a:hlinkClick r:id="rId10" action="ppaction://hlinksldjump"/>
              </a:rPr>
              <a:t>Host Virtual Machine Limitations</a:t>
            </a:r>
            <a:endParaRPr lang="en-US" sz="2000" dirty="0"/>
          </a:p>
          <a:p>
            <a:pPr lvl="1" eaLnBrk="1" hangingPunct="1"/>
            <a:r>
              <a:rPr lang="en-US" sz="2000" dirty="0" smtClean="0">
                <a:hlinkClick r:id="rId11" action="ppaction://hlinksldjump"/>
              </a:rPr>
              <a:t>GUI Virtual Machine Limitations</a:t>
            </a:r>
            <a:endParaRPr lang="en-US" sz="2000" dirty="0" smtClean="0"/>
          </a:p>
          <a:p>
            <a:pPr lvl="1" eaLnBrk="1" hangingPunct="1"/>
            <a:r>
              <a:rPr lang="en-US" sz="2000" dirty="0" smtClean="0">
                <a:hlinkClick r:id="rId12" action="ppaction://hlinksldjump"/>
              </a:rPr>
              <a:t>Retrofit Limitations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9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Objectives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action="ppaction://hlinksldjump"/>
              </a:rPr>
              <a:t>Table </a:t>
            </a:r>
            <a:r>
              <a:rPr lang="en-US" sz="2000" dirty="0">
                <a:hlinkClick r:id="rId3" action="ppaction://hlinksldjump"/>
              </a:rPr>
              <a:t>of </a:t>
            </a:r>
            <a:r>
              <a:rPr lang="en-US" sz="2000" dirty="0" smtClean="0">
                <a:hlinkClick r:id="rId3" action="ppaction://hlinksldjump"/>
              </a:rPr>
              <a:t>Contents</a:t>
            </a:r>
            <a:r>
              <a:rPr lang="en-US" sz="200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Goals (Mission Critical Capabilities</a:t>
            </a:r>
            <a:r>
              <a:rPr lang="en-US" sz="3200" dirty="0" smtClean="0"/>
              <a:t>)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Provide a foundation of building block libraries, tools and utilities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lets </a:t>
            </a:r>
            <a:r>
              <a:rPr lang="en-US" sz="1600" dirty="0"/>
              <a:t>you work more quickly and integrate your systems more </a:t>
            </a:r>
            <a:r>
              <a:rPr lang="en-US" sz="1600" dirty="0" smtClean="0"/>
              <a:t>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/>
              <a:t>facilitates </a:t>
            </a:r>
            <a:r>
              <a:rPr lang="en-US" sz="1600" dirty="0" smtClean="0"/>
              <a:t>the rapid prototyping of application software used to monitor, control and coordinate </a:t>
            </a:r>
            <a:r>
              <a:rPr lang="en-US" sz="1600" b="1" dirty="0" smtClean="0"/>
              <a:t>Mission Critical Equipment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foundation components must be general purpose and re-usable in order to support the following markets: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Commercial</a:t>
            </a:r>
            <a:r>
              <a:rPr lang="en-US" sz="1800" dirty="0" smtClean="0"/>
              <a:t> (as in building energy management)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Industrial</a:t>
            </a:r>
            <a:r>
              <a:rPr lang="en-US" sz="1800" dirty="0" smtClean="0"/>
              <a:t> (as in power generation)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Medical</a:t>
            </a:r>
            <a:r>
              <a:rPr lang="en-US" sz="1800" dirty="0" smtClean="0"/>
              <a:t> (as in cat-scan)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Military</a:t>
            </a:r>
            <a:r>
              <a:rPr lang="en-US" sz="1800" dirty="0" smtClean="0"/>
              <a:t> (as in weapon control)</a:t>
            </a:r>
          </a:p>
        </p:txBody>
      </p:sp>
      <p:sp>
        <p:nvSpPr>
          <p:cNvPr id="21508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</a:t>
            </a:r>
            <a:r>
              <a:rPr lang="en-US" sz="2000" dirty="0" smtClean="0"/>
              <a:t>oundation components must </a:t>
            </a:r>
            <a:r>
              <a:rPr lang="en-US" sz="2000" dirty="0"/>
              <a:t>facilitate the rapid prototyping of </a:t>
            </a:r>
            <a:r>
              <a:rPr lang="en-US" sz="2000" dirty="0" smtClean="0"/>
              <a:t>application software on diverse assortment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General Purpose Desktop &amp; Laptop Computer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Application-Specific Embedded Computer Systems</a:t>
            </a:r>
            <a:r>
              <a:rPr lang="en-US" sz="1600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dirty="0" smtClean="0"/>
              <a:t>Automation</a:t>
            </a:r>
            <a:r>
              <a:rPr lang="en-US" sz="1400" dirty="0" smtClean="0"/>
              <a:t> (as in robotics)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dirty="0" smtClean="0"/>
              <a:t>Communication</a:t>
            </a:r>
            <a:r>
              <a:rPr lang="en-US" sz="1400" dirty="0" smtClean="0"/>
              <a:t> (as in network traffic)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dirty="0" smtClean="0"/>
              <a:t>Control</a:t>
            </a:r>
            <a:r>
              <a:rPr lang="en-US" sz="1400" dirty="0" smtClean="0"/>
              <a:t> (as in supervisory and feedback of equipment and processes)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dirty="0" smtClean="0"/>
              <a:t>Diagnostic</a:t>
            </a:r>
            <a:r>
              <a:rPr lang="en-US" sz="1400" dirty="0" smtClean="0"/>
              <a:t> (as in hardware and software failure modes and effects)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dirty="0" smtClean="0"/>
              <a:t>Instrumentation</a:t>
            </a:r>
            <a:r>
              <a:rPr lang="en-US" sz="1400" dirty="0" smtClean="0"/>
              <a:t> (as in sensor data acquisition and analysis)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b="1" dirty="0" smtClean="0"/>
              <a:t>Simulation</a:t>
            </a:r>
            <a:r>
              <a:rPr lang="en-US" sz="1400" dirty="0" smtClean="0"/>
              <a:t> (as in flight control)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150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498D42-2F94-4B09-AC13-B1075B6C7DB8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15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15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F50925-5604-4B4E-868A-881A85A4930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/>
              <a:t>Goals (Cross-Platform Capabilities</a:t>
            </a:r>
            <a:r>
              <a:rPr lang="en-US" sz="3200" dirty="0" smtClean="0"/>
              <a:t>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Foundation components must be compatible with and portable to a diverse assortment of popular and readily available hardware and software platforms: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HW as in Arm &amp; Intel microprocessor components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SW as in GNU’s Unix-like tool components &amp; Linus Torvalds’ Linux operating system kernel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Proprietary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HW as in Dell, HP, IBM &amp; Lenovo systems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SW as in Microsoft’s Windows &amp; Oracle’s Solaris operating system components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24E664-CBFD-4787-B794-DB8C59C22AC0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814E26-D943-43C1-90F7-BDC8C2F7505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/>
              <a:t>Goals (Architecture Capabilities</a:t>
            </a:r>
            <a:r>
              <a:rPr lang="en-US" sz="3200" dirty="0" smtClean="0"/>
              <a:t>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Foundation architecture must be modular to support product life-cycle.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/>
              <a:t>Segregation of Python language generations (such as </a:t>
            </a:r>
            <a:r>
              <a:rPr lang="en-US" sz="1600" b="1" dirty="0" smtClean="0"/>
              <a:t>1x, 2x and 3x</a:t>
            </a:r>
            <a:r>
              <a:rPr lang="en-US" sz="1600" b="1" dirty="0"/>
              <a:t>) </a:t>
            </a:r>
            <a:r>
              <a:rPr lang="en-US" sz="1600" dirty="0"/>
              <a:t>to facilitate: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/>
              <a:t>Future Back-Porting Python 1x from Python 2x.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/>
              <a:t>Future Back-Porting Python 2.0.x-2.6.x from Python 2.7.x using “</a:t>
            </a:r>
            <a:r>
              <a:rPr lang="en-US" sz="1200" b="1" dirty="0"/>
              <a:t>Six</a:t>
            </a:r>
            <a:r>
              <a:rPr lang="en-US" sz="1200" dirty="0"/>
              <a:t>”, a Python 2.x and 3.x compatibility library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/>
              <a:t>Porting Python 3.x from Python 2x using Python syntactical converter “</a:t>
            </a:r>
            <a:r>
              <a:rPr lang="en-US" sz="1200" b="1" dirty="0"/>
              <a:t>2to3</a:t>
            </a:r>
            <a:r>
              <a:rPr lang="en-US" sz="1200" dirty="0"/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/>
              <a:t>Future Porting Python 4x from Python 3x using Python syntactical converter </a:t>
            </a:r>
            <a:r>
              <a:rPr lang="en-US" sz="1200" dirty="0" smtClean="0"/>
              <a:t>“3</a:t>
            </a:r>
            <a:r>
              <a:rPr lang="en-US" sz="1200" b="1" dirty="0" smtClean="0"/>
              <a:t>to4</a:t>
            </a:r>
            <a:r>
              <a:rPr lang="en-US" sz="1200" dirty="0" smtClean="0"/>
              <a:t>”</a:t>
            </a:r>
            <a:endParaRPr lang="en-US" sz="1200" dirty="0"/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Non-Installable Developer Sandbox </a:t>
            </a:r>
            <a:r>
              <a:rPr lang="en-US" sz="1600" dirty="0" smtClean="0"/>
              <a:t>to facilitate foundation component development, maintenance and troubleshooting.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b="1" dirty="0" smtClean="0"/>
              <a:t>Installable Site-Package </a:t>
            </a:r>
            <a:r>
              <a:rPr lang="en-US" sz="1600" dirty="0" smtClean="0"/>
              <a:t>to facilitate foundation user’s application software development and deployment.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Foundation components must be customizable in order to support a diverse assortment of operators &amp;  organizations: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Customizable “</a:t>
            </a:r>
            <a:r>
              <a:rPr lang="en-US" sz="1800" dirty="0" err="1" smtClean="0"/>
              <a:t>txCxGlobals</a:t>
            </a:r>
            <a:r>
              <a:rPr lang="en-US" sz="1800" dirty="0" smtClean="0"/>
              <a:t>”</a:t>
            </a:r>
            <a:r>
              <a:rPr lang="en-US" sz="1800" b="1" dirty="0" smtClean="0"/>
              <a:t> </a:t>
            </a:r>
            <a:r>
              <a:rPr lang="en-US" sz="1800" dirty="0" smtClean="0"/>
              <a:t>file of </a:t>
            </a:r>
            <a:r>
              <a:rPr lang="en-US" sz="1800" dirty="0"/>
              <a:t>organization-/product-specific </a:t>
            </a:r>
            <a:r>
              <a:rPr lang="en-US" sz="1800" dirty="0" smtClean="0"/>
              <a:t>usage terms &amp; conditions and operator-specific CLI </a:t>
            </a:r>
            <a:r>
              <a:rPr lang="en-US" sz="1800" dirty="0"/>
              <a:t>theme-based feature </a:t>
            </a:r>
            <a:r>
              <a:rPr lang="en-US" sz="1800" dirty="0" smtClean="0"/>
              <a:t>settings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Customizable “</a:t>
            </a:r>
            <a:r>
              <a:rPr lang="en-US" sz="1800" dirty="0" err="1" smtClean="0"/>
              <a:t>tsWxGlobals</a:t>
            </a:r>
            <a:r>
              <a:rPr lang="en-US" sz="1800" dirty="0" smtClean="0"/>
              <a:t>” file of organization-/product-specific </a:t>
            </a:r>
            <a:r>
              <a:rPr lang="en-US" sz="1800" dirty="0"/>
              <a:t>GUI theme-based feature </a:t>
            </a:r>
            <a:r>
              <a:rPr lang="en-US" sz="1800" dirty="0" smtClean="0"/>
              <a:t>settings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EB6303-E2A8-4345-89E0-58C7CD468843}" type="datetime1">
              <a:rPr lang="en-US" smtClean="0"/>
              <a:t>11/6/2015</a:t>
            </a:fld>
            <a:endParaRPr lang="en-US" smtClean="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TeamSTARS "tsWxGTUI_PyVx" Toolkit prepared &amp; presented by Richard S. Gordon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F04BC3-0523-4ABF-92AF-35F5DBD6CC6A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200" dirty="0" smtClean="0"/>
              <a:t>Goals (</a:t>
            </a:r>
            <a:r>
              <a:rPr lang="en-US" sz="3200" dirty="0"/>
              <a:t>Documentation </a:t>
            </a:r>
            <a:r>
              <a:rPr lang="en-US" sz="3200" dirty="0" smtClean="0"/>
              <a:t>Audience)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Prospective </a:t>
            </a:r>
            <a:r>
              <a:rPr lang="en-US" sz="2000" b="1" dirty="0" smtClean="0"/>
              <a:t>&amp; </a:t>
            </a:r>
            <a:r>
              <a:rPr lang="en-US" sz="2000" b="1" dirty="0"/>
              <a:t>New </a:t>
            </a:r>
            <a:r>
              <a:rPr lang="en-US" sz="2000" b="1" dirty="0" smtClean="0"/>
              <a:t>Users </a:t>
            </a:r>
            <a:r>
              <a:rPr lang="en-US" sz="2000" dirty="0" smtClean="0"/>
              <a:t>seek reason to dig deeper or look elsewhere</a:t>
            </a:r>
            <a:endParaRPr lang="en-US" sz="2000" dirty="0"/>
          </a:p>
          <a:p>
            <a:r>
              <a:rPr lang="en-US" sz="2000" b="1" dirty="0"/>
              <a:t>Student Users </a:t>
            </a:r>
            <a:r>
              <a:rPr lang="en-US" sz="2000" dirty="0" smtClean="0"/>
              <a:t>seek rationale for unfamiliar computer </a:t>
            </a:r>
            <a:r>
              <a:rPr lang="en-US" sz="2000" dirty="0"/>
              <a:t>hardware and software </a:t>
            </a:r>
            <a:r>
              <a:rPr lang="en-US" sz="2000" dirty="0" smtClean="0"/>
              <a:t>technology usage</a:t>
            </a:r>
            <a:endParaRPr lang="en-US" sz="2000" dirty="0"/>
          </a:p>
          <a:p>
            <a:r>
              <a:rPr lang="en-US" sz="2000" b="1" dirty="0"/>
              <a:t>Intermediate Users </a:t>
            </a:r>
            <a:r>
              <a:rPr lang="en-US" sz="2000" dirty="0"/>
              <a:t>seek rationale </a:t>
            </a:r>
            <a:r>
              <a:rPr lang="en-US" sz="2000" dirty="0" smtClean="0"/>
              <a:t>for architecture, design and implementation </a:t>
            </a:r>
            <a:r>
              <a:rPr lang="en-US" sz="2000" dirty="0"/>
              <a:t>of unfamiliar “</a:t>
            </a:r>
            <a:r>
              <a:rPr lang="en-US" sz="2000" dirty="0" smtClean="0"/>
              <a:t>Python”, "Curses</a:t>
            </a:r>
            <a:r>
              <a:rPr lang="en-US" sz="2000" dirty="0"/>
              <a:t>" </a:t>
            </a:r>
            <a:r>
              <a:rPr lang="en-US" sz="2000" dirty="0" smtClean="0"/>
              <a:t>and </a:t>
            </a:r>
            <a:r>
              <a:rPr lang="en-US" sz="2000" dirty="0"/>
              <a:t>"wxPython" programming techniques</a:t>
            </a:r>
            <a:endParaRPr lang="en-US" sz="2000" dirty="0" smtClean="0"/>
          </a:p>
          <a:p>
            <a:r>
              <a:rPr lang="en-US" sz="2000" b="1" dirty="0" smtClean="0"/>
              <a:t>Advance Users </a:t>
            </a:r>
            <a:r>
              <a:rPr lang="en-US" sz="2000" dirty="0"/>
              <a:t>seek rationale </a:t>
            </a:r>
            <a:r>
              <a:rPr lang="en-US" sz="2000" dirty="0" smtClean="0"/>
              <a:t>for </a:t>
            </a:r>
            <a:r>
              <a:rPr lang="en-US" sz="2000" dirty="0"/>
              <a:t>unfamiliar project planning and engineering </a:t>
            </a:r>
            <a:r>
              <a:rPr lang="en-US" sz="2000" dirty="0" smtClean="0"/>
              <a:t>techniques</a:t>
            </a:r>
            <a:endParaRPr lang="en-US" sz="2000" dirty="0"/>
          </a:p>
          <a:p>
            <a:r>
              <a:rPr lang="en-US" sz="2000" b="1" dirty="0"/>
              <a:t>Expert </a:t>
            </a:r>
            <a:r>
              <a:rPr lang="en-US" sz="2000" b="1" dirty="0" smtClean="0"/>
              <a:t>Users </a:t>
            </a:r>
            <a:r>
              <a:rPr lang="en-US" sz="2000" dirty="0"/>
              <a:t>seek rationale </a:t>
            </a:r>
            <a:r>
              <a:rPr lang="en-US" sz="2000" dirty="0" smtClean="0"/>
              <a:t>for </a:t>
            </a:r>
            <a:r>
              <a:rPr lang="en-US" sz="2000" dirty="0"/>
              <a:t>unfamiliar troubleshooting, maintenance, porting and enhancement </a:t>
            </a:r>
            <a:r>
              <a:rPr lang="en-US" sz="2000" dirty="0" smtClean="0"/>
              <a:t>techniques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26BBDD-94FC-4974-B7B2-112ED4B044D0}" type="datetime1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/>
              <a:t>Goals </a:t>
            </a:r>
            <a:r>
              <a:rPr lang="en-US" sz="3200" dirty="0" smtClean="0"/>
              <a:t>(Documentation Capabilities</a:t>
            </a:r>
            <a:r>
              <a:rPr lang="en-US" sz="3200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Documentation for system administrators &amp; installers, developers &amp; maintainers, operators, troubleshooters </a:t>
            </a:r>
            <a:r>
              <a:rPr lang="en-US" sz="2400" dirty="0"/>
              <a:t>and </a:t>
            </a:r>
            <a:r>
              <a:rPr lang="en-US" sz="2400" dirty="0" smtClean="0"/>
              <a:t>students.</a:t>
            </a:r>
          </a:p>
          <a:p>
            <a:pPr lvl="1"/>
            <a:r>
              <a:rPr lang="en-US" sz="2000" dirty="0" smtClean="0"/>
              <a:t>Establish a reference library (for Objectives</a:t>
            </a:r>
            <a:r>
              <a:rPr lang="en-US" sz="2000" dirty="0"/>
              <a:t>, Plans, Requirements, Architecture, Design, Implementation, Debug, Test &amp; Release)</a:t>
            </a:r>
          </a:p>
          <a:p>
            <a:pPr lvl="2"/>
            <a:r>
              <a:rPr lang="en-US" sz="1800" dirty="0" smtClean="0"/>
              <a:t>Orients &amp; Trains new contributors &amp; users</a:t>
            </a:r>
          </a:p>
          <a:p>
            <a:pPr lvl="2"/>
            <a:r>
              <a:rPr lang="en-US" sz="1800" dirty="0" smtClean="0"/>
              <a:t>Focuses or reminds contributors of goals, non-goals, plans and unresolved issues </a:t>
            </a:r>
          </a:p>
          <a:p>
            <a:pPr lvl="1"/>
            <a:r>
              <a:rPr lang="en-US" sz="2000" dirty="0" smtClean="0"/>
              <a:t>Establish a convenient </a:t>
            </a:r>
            <a:r>
              <a:rPr lang="en-US" sz="2000" dirty="0"/>
              <a:t>reference library </a:t>
            </a:r>
            <a:r>
              <a:rPr lang="en-US" sz="2000" dirty="0" smtClean="0"/>
              <a:t>of third-party material, found on internet, which was relevant but might eventually be subject to change or removal</a:t>
            </a:r>
            <a:endParaRPr lang="en-US" sz="2000" dirty="0"/>
          </a:p>
          <a:p>
            <a:pPr lvl="2"/>
            <a:r>
              <a:rPr lang="en-US" sz="1800" dirty="0"/>
              <a:t>Computer &amp; System Engineering </a:t>
            </a:r>
            <a:r>
              <a:rPr lang="en-US" sz="1800" dirty="0" smtClean="0"/>
              <a:t>(Definitions, Theory, Technology &amp; Practices)</a:t>
            </a:r>
            <a:endParaRPr lang="en-US" sz="1800" dirty="0"/>
          </a:p>
          <a:p>
            <a:pPr lvl="2"/>
            <a:r>
              <a:rPr lang="en-US" sz="1800" dirty="0" smtClean="0"/>
              <a:t>External Goods &amp; Services Resources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316E46-FFBA-47B5-8B29-92D001382D0B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3200" dirty="0"/>
              <a:t>Goals </a:t>
            </a:r>
            <a:r>
              <a:rPr lang="en-US" sz="3200" dirty="0" smtClean="0"/>
              <a:t>(Engineering Notebook Capabilities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Typical engineering project information with commentaries describing rationale and </a:t>
            </a:r>
            <a:r>
              <a:rPr lang="en-US" sz="2000" dirty="0"/>
              <a:t>evolutionary changes </a:t>
            </a:r>
            <a:r>
              <a:rPr lang="en-US" sz="2000" dirty="0" smtClean="0"/>
              <a:t>(for </a:t>
            </a:r>
            <a:r>
              <a:rPr lang="en-US" sz="2000" dirty="0"/>
              <a:t>System, Hardware, Software &amp; </a:t>
            </a:r>
            <a:r>
              <a:rPr lang="en-US" sz="2000" dirty="0" smtClean="0"/>
              <a:t>Interfaces):</a:t>
            </a:r>
          </a:p>
          <a:p>
            <a:pPr lvl="1" eaLnBrk="1" hangingPunct="1"/>
            <a:r>
              <a:rPr lang="en-US" sz="1800" dirty="0" smtClean="0"/>
              <a:t>Concept, Dictionary, Use Cases &amp; </a:t>
            </a:r>
            <a:r>
              <a:rPr lang="en-US" sz="1800" dirty="0"/>
              <a:t>Development </a:t>
            </a:r>
            <a:r>
              <a:rPr lang="en-US" sz="1800" dirty="0" smtClean="0"/>
              <a:t>Plan</a:t>
            </a:r>
          </a:p>
          <a:p>
            <a:pPr lvl="1" eaLnBrk="1" hangingPunct="1"/>
            <a:r>
              <a:rPr lang="en-US" sz="1800" dirty="0" smtClean="0"/>
              <a:t>Requirement, Design, </a:t>
            </a:r>
            <a:r>
              <a:rPr lang="en-US" sz="1800" dirty="0"/>
              <a:t>Test &amp; Qualification</a:t>
            </a:r>
            <a:r>
              <a:rPr lang="en-US" sz="1800" dirty="0" smtClean="0"/>
              <a:t> Specifications</a:t>
            </a:r>
          </a:p>
          <a:p>
            <a:pPr lvl="1" eaLnBrk="1" hangingPunct="1"/>
            <a:r>
              <a:rPr lang="en-US" sz="1800" dirty="0" smtClean="0"/>
              <a:t>Release </a:t>
            </a:r>
            <a:r>
              <a:rPr lang="en-US" sz="1800" dirty="0"/>
              <a:t>Notes </a:t>
            </a:r>
            <a:r>
              <a:rPr lang="en-US" sz="1800" dirty="0" smtClean="0"/>
              <a:t>&amp; User’s Manual</a:t>
            </a:r>
          </a:p>
          <a:p>
            <a:pPr eaLnBrk="1" hangingPunct="1"/>
            <a:r>
              <a:rPr lang="en-US" sz="2000" dirty="0" smtClean="0"/>
              <a:t>Typical engineering project contributor information:</a:t>
            </a:r>
          </a:p>
          <a:p>
            <a:pPr lvl="1" eaLnBrk="1" hangingPunct="1"/>
            <a:r>
              <a:rPr lang="en-US" sz="1800" dirty="0"/>
              <a:t>Document Authoring &amp; </a:t>
            </a:r>
            <a:r>
              <a:rPr lang="en-US" sz="1800" dirty="0" smtClean="0"/>
              <a:t>Publishing Tools</a:t>
            </a:r>
          </a:p>
          <a:p>
            <a:pPr lvl="1" eaLnBrk="1" hangingPunct="1"/>
            <a:r>
              <a:rPr lang="en-US" sz="1800" dirty="0" smtClean="0"/>
              <a:t>Software </a:t>
            </a:r>
            <a:r>
              <a:rPr lang="en-US" sz="1800" dirty="0"/>
              <a:t>Development Tools</a:t>
            </a:r>
          </a:p>
          <a:p>
            <a:pPr lvl="1" eaLnBrk="1" hangingPunct="1"/>
            <a:r>
              <a:rPr lang="en-US" sz="1800" dirty="0"/>
              <a:t>Introduction and </a:t>
            </a:r>
            <a:r>
              <a:rPr lang="en-US" sz="1800" dirty="0" smtClean="0"/>
              <a:t>Training</a:t>
            </a:r>
            <a:endParaRPr lang="en-US" sz="1800" dirty="0"/>
          </a:p>
          <a:p>
            <a:pPr eaLnBrk="1" hangingPunct="1"/>
            <a:r>
              <a:rPr lang="en-US" sz="2000" dirty="0" smtClean="0"/>
              <a:t>In </a:t>
            </a:r>
            <a:r>
              <a:rPr lang="en-US" sz="2000" dirty="0"/>
              <a:t>various formats with text, </a:t>
            </a:r>
            <a:r>
              <a:rPr lang="en-US" sz="2000" dirty="0" smtClean="0"/>
              <a:t>tables and </a:t>
            </a:r>
            <a:r>
              <a:rPr lang="en-US" sz="2000" dirty="0"/>
              <a:t>complex graphical images requiring </a:t>
            </a:r>
            <a:r>
              <a:rPr lang="en-US" sz="2000" dirty="0" smtClean="0"/>
              <a:t>an office </a:t>
            </a:r>
            <a:r>
              <a:rPr lang="en-US" sz="2000" dirty="0"/>
              <a:t>suite </a:t>
            </a:r>
            <a:r>
              <a:rPr lang="en-US" sz="2000" dirty="0" smtClean="0"/>
              <a:t>(such as from </a:t>
            </a:r>
            <a:r>
              <a:rPr lang="en-US" sz="2000" dirty="0"/>
              <a:t>“Adobe”, “Microsoft“, “LibreOffice” etc.) application programs typically found on a general purpose </a:t>
            </a:r>
            <a:r>
              <a:rPr lang="en-US" sz="2000" dirty="0" smtClean="0"/>
              <a:t>desktop </a:t>
            </a:r>
            <a:r>
              <a:rPr lang="en-US" sz="2000" dirty="0"/>
              <a:t>computer system</a:t>
            </a:r>
            <a:r>
              <a:rPr lang="en-US" sz="2000" dirty="0" smtClean="0"/>
              <a:t>.</a:t>
            </a:r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6E1B1-C76C-4CDC-A296-5CF1D6AC2225}" type="datetime1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TeamSTARS "tsWxGTUI_PyVx" Toolkit prepared &amp; presented by Richard S. Gordon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6321</TotalTime>
  <Words>3265</Words>
  <Application>Microsoft Office PowerPoint</Application>
  <PresentationFormat>Widescreen</PresentationFormat>
  <Paragraphs>310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Wingdings</vt:lpstr>
      <vt:lpstr>Blends</vt:lpstr>
      <vt:lpstr>Project</vt:lpstr>
      <vt:lpstr>Project Table of Contents (with slide show Hyperlinks)</vt:lpstr>
      <vt:lpstr>Project (Table of Contents)  Objectives</vt:lpstr>
      <vt:lpstr>Project Objectives (Table of Contents)  Goals (Mission Critical Capabilities)</vt:lpstr>
      <vt:lpstr>Project Objectives (Table of Contents) Goals (Cross-Platform Capabilities)</vt:lpstr>
      <vt:lpstr>Project Objectives (Table of Contents) Goals (Architecture Capabilities)</vt:lpstr>
      <vt:lpstr>Project Objectives (Table of Contents) Goals (Documentation Audience)</vt:lpstr>
      <vt:lpstr>Project Objectives (Table of Contents) Goals (Documentation Capabilities)</vt:lpstr>
      <vt:lpstr>Project Objectives (Table of Contents) Goals (Engineering Notebook Capabilities)</vt:lpstr>
      <vt:lpstr>Project Objectives (Table of Contents) Goals (User “How-to-Guide” Capabilities)</vt:lpstr>
      <vt:lpstr>Project Objectives (Table of Contents) Non-Goals (Host Virtual Machine Limitation)</vt:lpstr>
      <vt:lpstr>Project Objectives (Table of Contents) Non-Goals (GUI Virtual Machine Limitation)</vt:lpstr>
      <vt:lpstr>Project Objectives (Table of Contents) Non-Goals (Retrofit Limitations)</vt:lpstr>
      <vt:lpstr>Project (Table of Contents)  Plans</vt:lpstr>
      <vt:lpstr>Project Plans (Table of Contents) Adopt Cross-Platform Technology Plan</vt:lpstr>
      <vt:lpstr>Project Plans (Table of Contents) Adopt Modular Software Architecture Plan</vt:lpstr>
      <vt:lpstr>Project Plans (Table of Contents) Adopt Cross-Platform Software Environment Plan</vt:lpstr>
      <vt:lpstr>Project Plans (Table of Contents) Adopt Python 2x Source Code Plan</vt:lpstr>
      <vt:lpstr>Project Plans (Table of Contents) Adopt Python 3x Source Code Plan</vt:lpstr>
      <vt:lpstr>Project Plans (Table of Contents) Adopt Development, Debug and Test Environment Plan</vt:lpstr>
      <vt:lpstr>Project Plans (Table of Contents) Adopt Python Virtual Machine (VM) Environment Plan </vt:lpstr>
      <vt:lpstr>Project Plans (Table of Contents) Adopt Python Virtual Machine (VM) Plan</vt:lpstr>
      <vt:lpstr>Project Plans (Table of Contents) Adopt Engineering Notebook Plan</vt:lpstr>
      <vt:lpstr>Project Plans (Table of Contents) Adopt Operator, System Administrator &amp; Field Service Plan</vt:lpstr>
      <vt:lpstr>Project Plans (Table of Contents) Adopt Document Focus Plan</vt:lpstr>
      <vt:lpstr>Project (Table of Contents) Adopt Release &amp; Publication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936</cp:revision>
  <cp:lastPrinted>2015-10-14T13:19:33Z</cp:lastPrinted>
  <dcterms:created xsi:type="dcterms:W3CDTF">2014-11-27T14:34:08Z</dcterms:created>
  <dcterms:modified xsi:type="dcterms:W3CDTF">2015-11-06T12:52:37Z</dcterms:modified>
</cp:coreProperties>
</file>