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85" r:id="rId4"/>
    <p:sldId id="297" r:id="rId5"/>
    <p:sldId id="259" r:id="rId6"/>
    <p:sldId id="286" r:id="rId7"/>
    <p:sldId id="288" r:id="rId8"/>
    <p:sldId id="312" r:id="rId9"/>
    <p:sldId id="313" r:id="rId10"/>
    <p:sldId id="314" r:id="rId11"/>
    <p:sldId id="315" r:id="rId12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11/7/2015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11/7/2015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73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30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62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801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53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11/7/2015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11/7/2015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ordo959/tsWxGTUI_PyVx_Repositor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Release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3200" dirty="0" smtClean="0"/>
              <a:t>Where and how to get further information?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2017713"/>
            <a:ext cx="6233214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GitHub Repository </a:t>
            </a:r>
            <a:r>
              <a:rPr lang="en-US" sz="2400" dirty="0" smtClean="0"/>
              <a:t>Display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on an Item of Interest (menu “Pull requests”, “Issues” or “Gist) to initiate an activity or view its contents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on an Item of </a:t>
            </a:r>
            <a:r>
              <a:rPr lang="en-US" sz="2000" dirty="0" smtClean="0"/>
              <a:t>Interest (subdirectory or file) </a:t>
            </a:r>
            <a:r>
              <a:rPr lang="en-US" sz="2000" dirty="0"/>
              <a:t>to view its </a:t>
            </a:r>
            <a:r>
              <a:rPr lang="en-US" sz="2000" dirty="0" smtClean="0"/>
              <a:t>contents</a:t>
            </a:r>
            <a:endParaRPr lang="en-US" sz="2000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11/7/2015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Release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3200" dirty="0" smtClean="0"/>
              <a:t>Where and how to get further information?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2017713"/>
            <a:ext cx="6043433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GitHub Repository Issues </a:t>
            </a:r>
            <a:r>
              <a:rPr lang="en-US" sz="2400" dirty="0" smtClean="0"/>
              <a:t>Display</a:t>
            </a:r>
          </a:p>
          <a:p>
            <a:pPr lvl="1"/>
            <a:r>
              <a:rPr lang="en-US" sz="2000" dirty="0"/>
              <a:t>Click on an Item of Interest (menu “Pull requests”, “Issues” or “Gist) to initiate an activity or view its contents</a:t>
            </a:r>
          </a:p>
          <a:p>
            <a:pPr lvl="1"/>
            <a:r>
              <a:rPr lang="en-US" sz="2000" dirty="0" smtClean="0"/>
              <a:t>Click on an Item of Interest (Issue list entry) to view its reported details and any subsequent comments</a:t>
            </a:r>
            <a:endParaRPr lang="en-US" sz="2000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11/7/2015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sz="3200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hlinkClick r:id="rId3" action="ppaction://hlinksldjump"/>
              </a:rPr>
              <a:t>Capabilities</a:t>
            </a:r>
            <a:endParaRPr lang="en-US" sz="2800" dirty="0" smtClean="0"/>
          </a:p>
          <a:p>
            <a:pPr lvl="1" eaLnBrk="1" hangingPunct="1"/>
            <a:r>
              <a:rPr lang="en-US" sz="1800" dirty="0">
                <a:hlinkClick r:id="rId3" action="ppaction://hlinksldjump"/>
              </a:rPr>
              <a:t>Command Line Interface (CLI) Capabilities</a:t>
            </a:r>
            <a:endParaRPr lang="en-US" sz="1800" dirty="0"/>
          </a:p>
          <a:p>
            <a:pPr lvl="1" eaLnBrk="1" hangingPunct="1"/>
            <a:r>
              <a:rPr lang="en-US" sz="1800" dirty="0">
                <a:hlinkClick r:id="rId4" action="ppaction://hlinksldjump"/>
              </a:rPr>
              <a:t>Graphical User Interface (GUI) Capabilities</a:t>
            </a:r>
            <a:endParaRPr lang="en-US" sz="1800" dirty="0"/>
          </a:p>
          <a:p>
            <a:pPr lvl="1" eaLnBrk="1" hangingPunct="1"/>
            <a:r>
              <a:rPr lang="en-US" sz="1800" dirty="0">
                <a:hlinkClick r:id="rId5" action="ppaction://hlinksldjump"/>
              </a:rPr>
              <a:t>Local Monitoring / Control Capabilities</a:t>
            </a:r>
            <a:endParaRPr lang="en-US" sz="1800" dirty="0"/>
          </a:p>
          <a:p>
            <a:pPr eaLnBrk="1" hangingPunct="1"/>
            <a:r>
              <a:rPr lang="en-US" sz="2800" dirty="0" smtClean="0">
                <a:hlinkClick r:id="rId6" action="ppaction://hlinksldjump"/>
              </a:rPr>
              <a:t>Limitations</a:t>
            </a:r>
            <a:endParaRPr lang="en-US" sz="2800" dirty="0"/>
          </a:p>
          <a:p>
            <a:pPr lvl="1" eaLnBrk="1" hangingPunct="1"/>
            <a:r>
              <a:rPr lang="en-US" sz="1800" dirty="0">
                <a:hlinkClick r:id="rId6" action="ppaction://hlinksldjump"/>
              </a:rPr>
              <a:t>Pre-Alpha Stage Release Limitations</a:t>
            </a:r>
            <a:endParaRPr lang="en-US" sz="1800" dirty="0"/>
          </a:p>
          <a:p>
            <a:pPr eaLnBrk="1" hangingPunct="1"/>
            <a:r>
              <a:rPr lang="en-US" sz="2800" dirty="0" smtClean="0">
                <a:hlinkClick r:id="rId7" action="ppaction://hlinksldjump"/>
              </a:rPr>
              <a:t>Engineering &amp; User Issues and Associated Resolutions</a:t>
            </a:r>
            <a:endParaRPr lang="en-US" sz="2800" dirty="0"/>
          </a:p>
          <a:p>
            <a:pPr eaLnBrk="1" hangingPunct="1"/>
            <a:r>
              <a:rPr lang="en-US" sz="2800" dirty="0" smtClean="0">
                <a:hlinkClick r:id="rId8" action="ppaction://hlinksldjump"/>
              </a:rPr>
              <a:t>Where and how to get further information?</a:t>
            </a:r>
            <a:endParaRPr lang="en-US" sz="28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C0D068-D9DE-4058-BAC9-F7BE6B539B76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8AFD7-9F71-49AB-ADEC-9236E66484D7}" type="slidenum">
              <a:rPr lang="en-US"/>
              <a:pPr/>
              <a:t>3</a:t>
            </a:fld>
            <a:endParaRPr lang="en-US"/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</a:t>
            </a:r>
            <a:r>
              <a:rPr lang="en-US" sz="32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</a:t>
            </a:r>
            <a:r>
              <a:rPr lang="en-US" sz="2000" dirty="0" smtClean="0">
                <a:hlinkClick r:id="rId3" action="ppaction://hlinksldjump"/>
              </a:rPr>
              <a:t>Contents</a:t>
            </a:r>
            <a:r>
              <a:rPr lang="en-US" sz="2000" dirty="0" smtClean="0"/>
              <a:t>)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Command Line Interface (CLI) Capabilities</a:t>
            </a:r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Launch application programs with or without: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operator key word-value pair 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positional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Create platform configuration and event log files for date and time stamped messages notifying operator and field service of situations requiring: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later troubleshooting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Generate and return Unix-type exit code to coordinate operation of multiple collaborating scripts.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6DDA98-CACB-4713-B2F9-A8B1C5468B04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4D05D-81AD-4F47-9781-054E7E9CF06D}" type="slidenum">
              <a:rPr lang="en-US"/>
              <a:pPr/>
              <a:t>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</a:t>
            </a:r>
            <a:r>
              <a:rPr lang="en-US" sz="6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Graphical User Interface (GUI) Capabilities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Launch character-mode wxPython-like application programs (mimicking the look and feel of native GUI applications on Microsoft Windows) with or without configurable options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Splash Screen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Trademark, Copyright, License and/or Notice depending on screen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Redirected Output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Event log files for date and time stamped messages notifying operator of situations requiring 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Taskbar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 row of buttons that represent open programs, among which the user can switch back and forth by clicking on the appropriate button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Generate and return Unix-type exit code to coordinate operation of multiple collaborating scripts.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00D3E7-AAF6-4F89-853E-7A49B1377EB2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6A3289-A63D-4D92-9440-CEE4701DBF84}" type="slidenum">
              <a:rPr lang="en-US"/>
              <a:pPr/>
              <a:t>5</a:t>
            </a:fld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</a:t>
            </a:r>
            <a:r>
              <a:rPr lang="en-US" sz="3200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Local Monitoring / Control Capabilities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Once you've logged into your local computer, you can launch one or more local shells (such as "</a:t>
            </a:r>
            <a:r>
              <a:rPr lang="en-US" sz="2400" dirty="0" err="1" smtClean="0"/>
              <a:t>sh</a:t>
            </a:r>
            <a:r>
              <a:rPr lang="en-US" sz="2400" dirty="0" smtClean="0"/>
              <a:t>" and "bash") associated with the local operating system's command line interface.</a:t>
            </a:r>
          </a:p>
          <a:p>
            <a:pPr eaLnBrk="1" hangingPunct="1"/>
            <a:r>
              <a:rPr lang="en-US" sz="2400" dirty="0" smtClean="0"/>
              <a:t>The local operating system's command line interface provides access to associated terminal interface and the TeamSTARS  "tsWxGTUI_PyVx" Toolkit's Python and "</a:t>
            </a:r>
            <a:r>
              <a:rPr lang="en-US" sz="2400" dirty="0" err="1" smtClean="0"/>
              <a:t>nCurses</a:t>
            </a:r>
            <a:r>
              <a:rPr lang="en-US" sz="2400" dirty="0" smtClean="0"/>
              <a:t>" based character-mode user interfaces which enable you to monitor and control one or more local application programs.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AECBB3-F8A3-4228-8D1C-0C9659E879AA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3EFA9-834E-477E-A740-8A1C1833BC00}" type="slidenum">
              <a:rPr lang="en-US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</a:t>
            </a:r>
            <a:r>
              <a:rPr lang="en-US" sz="3200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Pre-Alpha </a:t>
            </a:r>
            <a:r>
              <a:rPr lang="en-US" sz="3200" dirty="0" smtClean="0"/>
              <a:t>Stage </a:t>
            </a:r>
            <a:r>
              <a:rPr lang="en-US" sz="3200" dirty="0"/>
              <a:t>Limitations</a:t>
            </a:r>
            <a:endParaRPr lang="en-US" sz="3200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Designates a program or application that is NOT:</a:t>
            </a:r>
          </a:p>
          <a:p>
            <a:pPr lvl="1" eaLnBrk="1" hangingPunct="1"/>
            <a:r>
              <a:rPr lang="en-US" sz="2000" dirty="0" smtClean="0"/>
              <a:t>Feature complete</a:t>
            </a:r>
          </a:p>
          <a:p>
            <a:pPr lvl="1" eaLnBrk="1" hangingPunct="1"/>
            <a:r>
              <a:rPr lang="en-US" sz="2000" dirty="0" smtClean="0"/>
              <a:t>Independently tested</a:t>
            </a:r>
          </a:p>
          <a:p>
            <a:pPr lvl="1" eaLnBrk="1" hangingPunct="1"/>
            <a:r>
              <a:rPr lang="en-US" sz="2000" dirty="0" smtClean="0"/>
              <a:t>Usually released to the public</a:t>
            </a:r>
          </a:p>
          <a:p>
            <a:pPr eaLnBrk="1" hangingPunct="1"/>
            <a:r>
              <a:rPr lang="en-US" sz="2400" dirty="0" smtClean="0"/>
              <a:t>Developers are still deciding on what features the source code and documentation should have and are seeking input from third-parties willing to try it and provide constructive feedback.</a:t>
            </a:r>
          </a:p>
          <a:p>
            <a:pPr lvl="1" eaLnBrk="1" hangingPunct="1"/>
            <a:r>
              <a:rPr lang="en-US" sz="2000" dirty="0" smtClean="0"/>
              <a:t>Current source code and documentation is subject to change without notice.</a:t>
            </a:r>
          </a:p>
          <a:p>
            <a:pPr lvl="1" eaLnBrk="1" hangingPunct="1"/>
            <a:r>
              <a:rPr lang="en-US" sz="2000" dirty="0" smtClean="0"/>
              <a:t>Previous </a:t>
            </a:r>
            <a:r>
              <a:rPr lang="en-US" sz="2000" dirty="0"/>
              <a:t>versions </a:t>
            </a:r>
            <a:r>
              <a:rPr lang="en-US" sz="2000" dirty="0" smtClean="0"/>
              <a:t>of the source </a:t>
            </a:r>
            <a:r>
              <a:rPr lang="en-US" sz="2000" dirty="0"/>
              <a:t>code and documentation </a:t>
            </a:r>
            <a:r>
              <a:rPr lang="en-US" sz="2000" dirty="0" smtClean="0"/>
              <a:t>are archived and remain available in the GitHub repository.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Release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Engineering &amp; User Issues and </a:t>
            </a:r>
            <a:r>
              <a:rPr lang="en-US" sz="3200" dirty="0" smtClean="0"/>
              <a:t>Associated Resolutions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Associated </a:t>
            </a:r>
            <a:r>
              <a:rPr lang="en-US" dirty="0"/>
              <a:t>“GitHub” Public </a:t>
            </a:r>
            <a:r>
              <a:rPr lang="en-US" dirty="0" smtClean="0"/>
              <a:t>Repository </a:t>
            </a:r>
            <a:r>
              <a:rPr lang="en-US" b="1" dirty="0" smtClean="0"/>
              <a:t>Issues</a:t>
            </a:r>
            <a:r>
              <a:rPr lang="en-US" dirty="0" smtClean="0"/>
              <a:t> Database:</a:t>
            </a:r>
            <a:endParaRPr lang="en-US" dirty="0"/>
          </a:p>
          <a:p>
            <a:pPr lvl="1" eaLnBrk="1" hangingPunct="1"/>
            <a:r>
              <a:rPr lang="en-US" dirty="0" smtClean="0"/>
              <a:t>Click on Menu Item of Interest (“</a:t>
            </a:r>
            <a:r>
              <a:rPr lang="en-US" b="1" dirty="0" smtClean="0"/>
              <a:t>Pull requests</a:t>
            </a:r>
            <a:r>
              <a:rPr lang="en-US" dirty="0" smtClean="0"/>
              <a:t>”  | “</a:t>
            </a:r>
            <a:r>
              <a:rPr lang="en-US" b="1" dirty="0" smtClean="0"/>
              <a:t>Issues</a:t>
            </a:r>
            <a:r>
              <a:rPr lang="en-US" dirty="0" smtClean="0"/>
              <a:t>” | “</a:t>
            </a:r>
            <a:r>
              <a:rPr lang="en-US" b="1" dirty="0" smtClean="0"/>
              <a:t>Gist</a:t>
            </a:r>
            <a:r>
              <a:rPr lang="en-US" dirty="0" smtClean="0"/>
              <a:t>”) on Top-Line of Repository Display Window</a:t>
            </a:r>
          </a:p>
          <a:p>
            <a:pPr lvl="1" eaLnBrk="1" hangingPunct="1"/>
            <a:r>
              <a:rPr lang="en-US" dirty="0"/>
              <a:t>Click on Release </a:t>
            </a:r>
            <a:r>
              <a:rPr lang="en-US" dirty="0" smtClean="0"/>
              <a:t>Subdirectory and File Items of Interest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Associated “GitHub” Public Repository Subdirectories and Files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dirty="0"/>
              <a:t>on Release Subdirectory and File Items of Interest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/>
              <a:t>Documents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“./Bugs.txt” file</a:t>
            </a:r>
          </a:p>
          <a:p>
            <a:pPr lvl="3" eaLnBrk="1" hangingPunct="1"/>
            <a:r>
              <a:rPr lang="en-US" sz="1400" dirty="0"/>
              <a:t>“./Changes.txt” file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 err="1"/>
              <a:t>SourceDistributions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“./Developer-Sandboxes” source code file(s)</a:t>
            </a:r>
          </a:p>
          <a:p>
            <a:pPr lvl="3" eaLnBrk="1" hangingPunct="1"/>
            <a:r>
              <a:rPr lang="en-US" sz="1400" dirty="0"/>
              <a:t>“./Site-Packages” source code file(s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57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7FF7CE2-074E-4431-B886-9A20496E94C1}" type="datetime1">
              <a:rPr lang="en-US" smtClean="0"/>
              <a:t>11/7/2015</a:t>
            </a:fld>
            <a:endParaRPr lang="en-US" smtClean="0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42820-0E86-4B98-B006-857E2FBE41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Release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3200" dirty="0" smtClean="0"/>
              <a:t>Where and how to get further information?</a:t>
            </a:r>
            <a:endParaRPr lang="en-US" sz="1800" dirty="0"/>
          </a:p>
        </p:txBody>
      </p:sp>
      <p:sp>
        <p:nvSpPr>
          <p:cNvPr id="74755" name="Tex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eaLnBrk="1" hangingPunct="1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github.com/rigordo959/tsWxGTUI_PyVx_Repository</a:t>
            </a:r>
            <a:endParaRPr lang="en-US" sz="2800" dirty="0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11/7/2015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Release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3200" dirty="0" smtClean="0"/>
              <a:t>Where and how to get further information?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017713"/>
            <a:ext cx="6095192" cy="41148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GitHub Repository Author </a:t>
            </a:r>
            <a:r>
              <a:rPr lang="en-US" sz="2400" dirty="0" smtClean="0"/>
              <a:t>Screen</a:t>
            </a:r>
          </a:p>
          <a:p>
            <a:pPr lvl="1"/>
            <a:r>
              <a:rPr lang="en-US" sz="2000" dirty="0"/>
              <a:t>Click on an Item of Interest </a:t>
            </a:r>
            <a:r>
              <a:rPr lang="en-US" sz="2000" dirty="0" smtClean="0"/>
              <a:t>(icon “Set up </a:t>
            </a:r>
            <a:r>
              <a:rPr lang="en-US" sz="2000" dirty="0" err="1" smtClean="0"/>
              <a:t>Git</a:t>
            </a:r>
            <a:r>
              <a:rPr lang="en-US" sz="2000" dirty="0" smtClean="0"/>
              <a:t>”, “Create Repositories”, “Fork Repositories” or “Work Together”) </a:t>
            </a:r>
            <a:r>
              <a:rPr lang="en-US" sz="2000" dirty="0"/>
              <a:t>to </a:t>
            </a:r>
            <a:r>
              <a:rPr lang="en-US" sz="2000" dirty="0" smtClean="0"/>
              <a:t>initiate an activity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on an Item of Interest </a:t>
            </a:r>
            <a:r>
              <a:rPr lang="en-US" sz="2000" dirty="0" smtClean="0"/>
              <a:t>(menu “Pull requests”, “Issues” or “Gist) </a:t>
            </a:r>
            <a:r>
              <a:rPr lang="en-US" sz="2000" dirty="0"/>
              <a:t>to </a:t>
            </a:r>
            <a:r>
              <a:rPr lang="en-US" sz="2000" dirty="0" smtClean="0"/>
              <a:t>initiate </a:t>
            </a:r>
            <a:r>
              <a:rPr lang="en-US" sz="2000" dirty="0"/>
              <a:t>an activity </a:t>
            </a:r>
            <a:r>
              <a:rPr lang="en-US" sz="2000" dirty="0" smtClean="0"/>
              <a:t>or view </a:t>
            </a:r>
            <a:r>
              <a:rPr lang="en-US" sz="2000" dirty="0"/>
              <a:t>its </a:t>
            </a:r>
            <a:r>
              <a:rPr lang="en-US" sz="2000" dirty="0" smtClean="0"/>
              <a:t>contents</a:t>
            </a:r>
            <a:endParaRPr lang="en-US" sz="2000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11/7/2015</a:t>
            </a:fld>
            <a:endParaRPr lang="en-US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6129</TotalTime>
  <Words>823</Words>
  <Application>Microsoft Office PowerPoint</Application>
  <PresentationFormat>Widescreen</PresentationFormat>
  <Paragraphs>97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Blends</vt:lpstr>
      <vt:lpstr>Release</vt:lpstr>
      <vt:lpstr>Release Table of Contents (with slide show Hyperlinks)</vt:lpstr>
      <vt:lpstr>Release (Table of Contents)  Command Line Interface (CLI) Capabilities</vt:lpstr>
      <vt:lpstr>Release (Table of Contents) Graphical User Interface (GUI) Capabilities</vt:lpstr>
      <vt:lpstr>Release (Table of Contents) Local Monitoring / Control Capabilities</vt:lpstr>
      <vt:lpstr>Release (Table of Contents) Pre-Alpha Stage Limitations</vt:lpstr>
      <vt:lpstr>Release (Table of Contents) Engineering &amp; User Issues and Associated Resolutions</vt:lpstr>
      <vt:lpstr>Release (Table of Contents) Where and how to get further information?</vt:lpstr>
      <vt:lpstr>Release (Table of Contents) Where and how to get further information?</vt:lpstr>
      <vt:lpstr>Release (Table of Contents) Where and how to get further information?</vt:lpstr>
      <vt:lpstr>Release (Table of Contents) Where and how to get further information?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913</cp:revision>
  <cp:lastPrinted>2015-10-14T13:19:33Z</cp:lastPrinted>
  <dcterms:created xsi:type="dcterms:W3CDTF">2014-11-27T14:34:08Z</dcterms:created>
  <dcterms:modified xsi:type="dcterms:W3CDTF">2015-11-07T06:03:32Z</dcterms:modified>
</cp:coreProperties>
</file>