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67"/>
  </p:notesMasterIdLst>
  <p:handoutMasterIdLst>
    <p:handoutMasterId r:id="rId68"/>
  </p:handoutMasterIdLst>
  <p:sldIdLst>
    <p:sldId id="256" r:id="rId2"/>
    <p:sldId id="277" r:id="rId3"/>
    <p:sldId id="344" r:id="rId4"/>
    <p:sldId id="345" r:id="rId5"/>
    <p:sldId id="346" r:id="rId6"/>
    <p:sldId id="347" r:id="rId7"/>
    <p:sldId id="348" r:id="rId8"/>
    <p:sldId id="417" r:id="rId9"/>
    <p:sldId id="349" r:id="rId10"/>
    <p:sldId id="350" r:id="rId11"/>
    <p:sldId id="351" r:id="rId12"/>
    <p:sldId id="369" r:id="rId13"/>
    <p:sldId id="370" r:id="rId14"/>
    <p:sldId id="371" r:id="rId15"/>
    <p:sldId id="352" r:id="rId16"/>
    <p:sldId id="372" r:id="rId17"/>
    <p:sldId id="353" r:id="rId18"/>
    <p:sldId id="355" r:id="rId19"/>
    <p:sldId id="354" r:id="rId20"/>
    <p:sldId id="373" r:id="rId21"/>
    <p:sldId id="356" r:id="rId22"/>
    <p:sldId id="363" r:id="rId23"/>
    <p:sldId id="357"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58" r:id="rId38"/>
    <p:sldId id="387" r:id="rId39"/>
    <p:sldId id="388" r:id="rId40"/>
    <p:sldId id="389" r:id="rId41"/>
    <p:sldId id="390" r:id="rId42"/>
    <p:sldId id="391" r:id="rId43"/>
    <p:sldId id="359" r:id="rId44"/>
    <p:sldId id="360" r:id="rId45"/>
    <p:sldId id="361" r:id="rId46"/>
    <p:sldId id="394" r:id="rId47"/>
    <p:sldId id="402" r:id="rId48"/>
    <p:sldId id="395" r:id="rId49"/>
    <p:sldId id="396" r:id="rId50"/>
    <p:sldId id="397" r:id="rId51"/>
    <p:sldId id="398" r:id="rId52"/>
    <p:sldId id="399" r:id="rId53"/>
    <p:sldId id="400" r:id="rId54"/>
    <p:sldId id="401" r:id="rId55"/>
    <p:sldId id="403" r:id="rId56"/>
    <p:sldId id="404" r:id="rId57"/>
    <p:sldId id="405" r:id="rId58"/>
    <p:sldId id="406" r:id="rId59"/>
    <p:sldId id="407" r:id="rId60"/>
    <p:sldId id="408" r:id="rId61"/>
    <p:sldId id="409" r:id="rId62"/>
    <p:sldId id="416" r:id="rId63"/>
    <p:sldId id="362" r:id="rId64"/>
    <p:sldId id="392" r:id="rId65"/>
    <p:sldId id="393" r:id="rId66"/>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096" autoAdjust="0"/>
  </p:normalViewPr>
  <p:slideViewPr>
    <p:cSldViewPr snapToGrid="0">
      <p:cViewPr varScale="1">
        <p:scale>
          <a:sx n="56" d="100"/>
          <a:sy n="56" d="100"/>
        </p:scale>
        <p:origin x="588" y="60"/>
      </p:cViewPr>
      <p:guideLst>
        <p:guide orient="horz" pos="2160"/>
        <p:guide pos="3840"/>
      </p:guideLst>
    </p:cSldViewPr>
  </p:slideViewPr>
  <p:outlineViewPr>
    <p:cViewPr>
      <p:scale>
        <a:sx n="33" d="100"/>
        <a:sy n="33" d="100"/>
      </p:scale>
      <p:origin x="0" y="-94128"/>
    </p:cViewPr>
  </p:outlineViewPr>
  <p:notesTextViewPr>
    <p:cViewPr>
      <p:scale>
        <a:sx n="1" d="1"/>
        <a:sy n="1" d="1"/>
      </p:scale>
      <p:origin x="0" y="0"/>
    </p:cViewPr>
  </p:notesTextViewPr>
  <p:sorterViewPr>
    <p:cViewPr>
      <p:scale>
        <a:sx n="66" d="100"/>
        <a:sy n="66" d="100"/>
      </p:scale>
      <p:origin x="0" y="-12876"/>
    </p:cViewPr>
  </p:sorterViewPr>
  <p:notesViewPr>
    <p:cSldViewPr snapToGrid="0">
      <p:cViewPr varScale="1">
        <p:scale>
          <a:sx n="69" d="100"/>
          <a:sy n="69" d="100"/>
        </p:scale>
        <p:origin x="276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11/6/2015</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11/6/2015</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98956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068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52625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20030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5899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37961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74461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5497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51916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32987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52354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8741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20899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00562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61739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42919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65023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52735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25838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47569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68226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70762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86644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13037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65018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731397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83741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95949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868028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12121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77908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68221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00426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824109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94684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17912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5296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43676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8122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11/6/2015</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dirty="0" smtClean="0"/>
              <a:t>TeamSTARS "tsWxGTUI_PyVx" Toolkit prepared &amp; presented by Richard S. Gordon</a:t>
            </a:r>
            <a:endParaRPr lang="en-US" dirty="0"/>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11/6/2015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11/6/2015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t>11/6/2015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11/6/2015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11/6/2015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11/6/2015</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11/6/2015</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11/6/2015</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11/6/2015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11/6/2015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11/6/2015</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dirty="0" smtClean="0"/>
              <a:t>TeamSTARS "tsWxGTUI_PyVx" Toolkit prepared &amp; presented by Richard S. Gordon</a:t>
            </a:r>
            <a:endParaRPr lang="en-US" dirty="0"/>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18.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10.xml"/><Relationship Id="rId7" Type="http://schemas.openxmlformats.org/officeDocument/2006/relationships/slide" Target="slide37.xml"/><Relationship Id="rId12" Type="http://schemas.openxmlformats.org/officeDocument/2006/relationships/slide" Target="slide65.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24.xml"/><Relationship Id="rId11" Type="http://schemas.openxmlformats.org/officeDocument/2006/relationships/slide" Target="slide64.xml"/><Relationship Id="rId5" Type="http://schemas.openxmlformats.org/officeDocument/2006/relationships/slide" Target="slide22.xml"/><Relationship Id="rId10" Type="http://schemas.openxmlformats.org/officeDocument/2006/relationships/slide" Target="slide63.xml"/><Relationship Id="rId4" Type="http://schemas.openxmlformats.org/officeDocument/2006/relationships/slide" Target="slide18.xml"/><Relationship Id="rId9" Type="http://schemas.openxmlformats.org/officeDocument/2006/relationships/slide" Target="slide45.xml"/></Relationships>
</file>

<file path=ppt/slides/_rels/slide2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5.xml"/><Relationship Id="rId4" Type="http://schemas.openxmlformats.org/officeDocument/2006/relationships/slide" Target="slide4.xml"/></Relationships>
</file>

<file path=ppt/slides/_rels/slide3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7.xml"/><Relationship Id="rId7" Type="http://schemas.openxmlformats.org/officeDocument/2006/relationships/slide" Target="slide41.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8.xml"/><Relationship Id="rId9" Type="http://schemas.openxmlformats.org/officeDocument/2006/relationships/slide" Target="slide43.xml"/></Relationships>
</file>

<file path=ppt/slides/_rels/slide3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7.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slide" Target="slide52.xml"/><Relationship Id="rId3" Type="http://schemas.openxmlformats.org/officeDocument/2006/relationships/slide" Target="slide7.xml"/><Relationship Id="rId7" Type="http://schemas.openxmlformats.org/officeDocument/2006/relationships/slide" Target="slide51.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slide" Target="slide50.xml"/><Relationship Id="rId5" Type="http://schemas.openxmlformats.org/officeDocument/2006/relationships/slide" Target="slide45.xml"/><Relationship Id="rId10" Type="http://schemas.openxmlformats.org/officeDocument/2006/relationships/slide" Target="slide54.xml"/><Relationship Id="rId4" Type="http://schemas.openxmlformats.org/officeDocument/2006/relationships/slide" Target="slide46.xml"/><Relationship Id="rId9" Type="http://schemas.openxmlformats.org/officeDocument/2006/relationships/slide" Target="slide53.xml"/></Relationships>
</file>

<file path=ppt/slides/_rels/slide4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50.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slide" Target="slide49.xml"/><Relationship Id="rId5" Type="http://schemas.openxmlformats.org/officeDocument/2006/relationships/slide" Target="slide45.xml"/><Relationship Id="rId4" Type="http://schemas.openxmlformats.org/officeDocument/2006/relationships/slide" Target="slide46.xml"/></Relationships>
</file>

<file path=ppt/slides/_rels/slide4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7.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slide" Target="slide7.xml"/><Relationship Id="rId7" Type="http://schemas.openxmlformats.org/officeDocument/2006/relationships/slide" Target="slide59.xm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slide" Target="slide58.xml"/><Relationship Id="rId5" Type="http://schemas.openxmlformats.org/officeDocument/2006/relationships/slide" Target="slide57.xml"/><Relationship Id="rId4" Type="http://schemas.openxmlformats.org/officeDocument/2006/relationships/slide" Target="slide56.xml"/><Relationship Id="rId9" Type="http://schemas.openxmlformats.org/officeDocument/2006/relationships/slide" Target="slide61.xml"/></Relationships>
</file>

<file path=ppt/slides/_rels/slide5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7.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6.xml"/><Relationship Id="rId7"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6150" name="Subtitle 2"/>
          <p:cNvSpPr>
            <a:spLocks noGrp="1"/>
          </p:cNvSpPr>
          <p:nvPr>
            <p:ph idx="1"/>
          </p:nvPr>
        </p:nvSpPr>
        <p:spPr/>
        <p:txBody>
          <a:bodyPr/>
          <a:lstStyle/>
          <a:p>
            <a:pPr marL="0" indent="0" algn="ctr" eaLnBrk="1" hangingPunct="1">
              <a:buFont typeface="Wingdings" pitchFamily="2" charset="2"/>
              <a:buNone/>
            </a:pPr>
            <a:endParaRPr lang="en-US" sz="2800" smtClean="0"/>
          </a:p>
          <a:p>
            <a:pPr marL="0" indent="0" algn="ctr" eaLnBrk="1" hangingPunct="1">
              <a:buFont typeface="Wingdings" pitchFamily="2" charset="2"/>
              <a:buNone/>
            </a:pPr>
            <a:endParaRPr lang="en-US" sz="2800" smtClean="0"/>
          </a:p>
        </p:txBody>
      </p:sp>
      <p:sp>
        <p:nvSpPr>
          <p:cNvPr id="6146" name="Date Placeholder 1"/>
          <p:cNvSpPr>
            <a:spLocks noGrp="1"/>
          </p:cNvSpPr>
          <p:nvPr>
            <p:ph type="dt" sz="half" idx="10"/>
          </p:nvPr>
        </p:nvSpPr>
        <p:spPr>
          <a:noFill/>
        </p:spPr>
        <p:txBody>
          <a:bodyPr/>
          <a:lstStyle/>
          <a:p>
            <a:fld id="{878D0E70-D567-4EAD-BEEC-D30EFDF84A73}" type="datetime1">
              <a:rPr lang="en-US" smtClean="0"/>
              <a:t>11/6/2015</a:t>
            </a:fld>
            <a:endParaRPr lang="en-US" smtClean="0"/>
          </a:p>
        </p:txBody>
      </p:sp>
      <p:sp>
        <p:nvSpPr>
          <p:cNvPr id="6147" name="Footer Placeholder 2"/>
          <p:cNvSpPr>
            <a:spLocks noGrp="1"/>
          </p:cNvSpPr>
          <p:nvPr>
            <p:ph type="ftr" sz="quarter" idx="11"/>
          </p:nvPr>
        </p:nvSpPr>
        <p:spPr>
          <a:noFill/>
        </p:spPr>
        <p:txBody>
          <a:bodyPr/>
          <a:lstStyle/>
          <a:p>
            <a:r>
              <a:rPr lang="en-US" dirty="0"/>
              <a:t>TeamSTARS "tsWxGTUI_PyVx"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pic>
        <p:nvPicPr>
          <p:cNvPr id="6151" name="Picture 5" descr="tsWxGTUI_PyVx Masthead"/>
          <p:cNvPicPr>
            <a:picLocks noChangeAspect="1" noChangeArrowheads="1"/>
          </p:cNvPicPr>
          <p:nvPr/>
        </p:nvPicPr>
        <p:blipFill>
          <a:blip r:embed="rId3"/>
          <a:srcRect/>
          <a:stretch>
            <a:fillRect/>
          </a:stretch>
        </p:blipFill>
        <p:spPr bwMode="auto">
          <a:xfrm>
            <a:off x="1524000" y="2195513"/>
            <a:ext cx="9196388" cy="22590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a:xfrm>
            <a:off x="1535113" y="162554"/>
            <a:ext cx="10390187" cy="1462087"/>
          </a:xfrm>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smtClean="0"/>
              <a:t>Toolkit Building Block Diagram</a:t>
            </a:r>
          </a:p>
        </p:txBody>
      </p:sp>
      <p:pic>
        <p:nvPicPr>
          <p:cNvPr id="14339" name="Picture 8"/>
          <p:cNvPicPr>
            <a:picLocks noGrp="1" noChangeAspect="1" noChangeArrowheads="1"/>
          </p:cNvPicPr>
          <p:nvPr>
            <p:ph sz="half" idx="1"/>
          </p:nvPr>
        </p:nvPicPr>
        <p:blipFill>
          <a:blip r:embed="rId4"/>
          <a:srcRect/>
          <a:stretch>
            <a:fillRect/>
          </a:stretch>
        </p:blipFill>
        <p:spPr>
          <a:xfrm>
            <a:off x="1017588" y="1787525"/>
            <a:ext cx="5607050" cy="4456113"/>
          </a:xfrm>
        </p:spPr>
      </p:pic>
      <p:sp>
        <p:nvSpPr>
          <p:cNvPr id="14340" name="Content Placeholder 1"/>
          <p:cNvSpPr>
            <a:spLocks noGrp="1"/>
          </p:cNvSpPr>
          <p:nvPr>
            <p:ph sz="half" idx="2"/>
          </p:nvPr>
        </p:nvSpPr>
        <p:spPr>
          <a:xfrm>
            <a:off x="6834188" y="1931988"/>
            <a:ext cx="5105400" cy="4200525"/>
          </a:xfrm>
        </p:spPr>
        <p:txBody>
          <a:bodyPr/>
          <a:lstStyle/>
          <a:p>
            <a:pPr eaLnBrk="1" hangingPunct="1"/>
            <a:r>
              <a:rPr lang="en-US" sz="2400" dirty="0" smtClean="0"/>
              <a:t>Cross-platform, Character-mode</a:t>
            </a:r>
            <a:r>
              <a:rPr lang="en-US" sz="2400" b="1" dirty="0" smtClean="0"/>
              <a:t> Curses</a:t>
            </a:r>
            <a:r>
              <a:rPr lang="en-US" sz="2400" dirty="0" smtClean="0"/>
              <a:t>-based emulation of Pixel-mode cross-platform </a:t>
            </a:r>
            <a:r>
              <a:rPr lang="en-US" sz="2400" b="1" dirty="0" smtClean="0"/>
              <a:t>wxPython</a:t>
            </a:r>
            <a:r>
              <a:rPr lang="en-US" sz="2400" dirty="0" smtClean="0"/>
              <a:t> GUI Application Programming Interface</a:t>
            </a:r>
          </a:p>
          <a:p>
            <a:pPr eaLnBrk="1" hangingPunct="1"/>
            <a:r>
              <a:rPr lang="en-US" sz="2400" dirty="0" smtClean="0"/>
              <a:t>Cross-platform, Linux-/Unix-like </a:t>
            </a:r>
            <a:r>
              <a:rPr lang="en-US" sz="2400" b="1" dirty="0" smtClean="0"/>
              <a:t>POSIX</a:t>
            </a:r>
            <a:r>
              <a:rPr lang="en-US" sz="2400" dirty="0" smtClean="0"/>
              <a:t>-based Command Line Interface</a:t>
            </a:r>
          </a:p>
          <a:p>
            <a:pPr eaLnBrk="1" hangingPunct="1"/>
            <a:r>
              <a:rPr lang="en-US" sz="2400" b="1" dirty="0" smtClean="0"/>
              <a:t>Operator’s Computer Terminal </a:t>
            </a:r>
            <a:r>
              <a:rPr lang="en-US" sz="2400" dirty="0" smtClean="0"/>
              <a:t>with Display, Keyboard and Mouse</a:t>
            </a:r>
            <a:endParaRPr lang="en-US" sz="3200" dirty="0" smtClean="0"/>
          </a:p>
        </p:txBody>
      </p:sp>
      <p:sp>
        <p:nvSpPr>
          <p:cNvPr id="14341" name="Date Placeholder 3"/>
          <p:cNvSpPr>
            <a:spLocks noGrp="1"/>
          </p:cNvSpPr>
          <p:nvPr>
            <p:ph type="dt" sz="quarter" idx="10"/>
          </p:nvPr>
        </p:nvSpPr>
        <p:spPr>
          <a:noFill/>
        </p:spPr>
        <p:txBody>
          <a:bodyPr/>
          <a:lstStyle/>
          <a:p>
            <a:fld id="{C4CD0F24-D883-406C-B918-66E9EB5E340B}" type="datetime1">
              <a:rPr lang="en-US" smtClean="0"/>
              <a:t>11/6/2015</a:t>
            </a:fld>
            <a:endParaRPr lang="en-US" smtClean="0"/>
          </a:p>
        </p:txBody>
      </p:sp>
      <p:sp>
        <p:nvSpPr>
          <p:cNvPr id="14342"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4343" name="Slide Number Placeholder 5"/>
          <p:cNvSpPr>
            <a:spLocks noGrp="1"/>
          </p:cNvSpPr>
          <p:nvPr>
            <p:ph type="sldNum" sz="quarter" idx="12"/>
          </p:nvPr>
        </p:nvSpPr>
        <p:spPr>
          <a:noFill/>
        </p:spPr>
        <p:txBody>
          <a:bodyPr/>
          <a:lstStyle/>
          <a:p>
            <a:fld id="{E6FDD56B-D562-4C7F-9E8F-3CE64042CB7E}" type="slidenum">
              <a:rPr lang="en-US"/>
              <a:pPr/>
              <a:t>10</a:t>
            </a:fld>
            <a:endParaRPr lang="en-US"/>
          </a:p>
        </p:txBody>
      </p:sp>
    </p:spTree>
    <p:extLst>
      <p:ext uri="{BB962C8B-B14F-4D97-AF65-F5344CB8AC3E}">
        <p14:creationId xmlns:p14="http://schemas.microsoft.com/office/powerpoint/2010/main" val="395245631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78686B57-566D-48D3-BCCF-03F0F7CEA2D3}" type="datetime1">
              <a:rPr lang="en-US" smtClean="0"/>
              <a:t>11/6/2015</a:t>
            </a:fld>
            <a:endParaRPr lang="en-US" smtClean="0"/>
          </a:p>
        </p:txBody>
      </p:sp>
      <p:sp>
        <p:nvSpPr>
          <p:cNvPr id="1638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6388" name="Slide Number Placeholder 5"/>
          <p:cNvSpPr>
            <a:spLocks noGrp="1"/>
          </p:cNvSpPr>
          <p:nvPr>
            <p:ph type="sldNum" sz="quarter" idx="12"/>
          </p:nvPr>
        </p:nvSpPr>
        <p:spPr>
          <a:noFill/>
        </p:spPr>
        <p:txBody>
          <a:bodyPr/>
          <a:lstStyle/>
          <a:p>
            <a:fld id="{8FC2AC40-2010-49FF-9C2F-B7F04C5FA3A9}" type="slidenum">
              <a:rPr lang="en-US"/>
              <a:pPr/>
              <a:t>11</a:t>
            </a:fld>
            <a:endParaRPr lang="en-US"/>
          </a:p>
        </p:txBody>
      </p:sp>
      <p:sp>
        <p:nvSpPr>
          <p:cNvPr id="16389" name="Rectangle 4"/>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smtClean="0"/>
              <a:t>)</a:t>
            </a:r>
            <a:r>
              <a:rPr lang="en-US" dirty="0"/>
              <a:t/>
            </a:r>
            <a:br>
              <a:rPr lang="en-US" dirty="0"/>
            </a:br>
            <a:r>
              <a:rPr lang="en-US" sz="2800" dirty="0"/>
              <a:t>Non-Networked (Stand-Alone) </a:t>
            </a:r>
            <a:r>
              <a:rPr lang="en-US" sz="2800" dirty="0" smtClean="0"/>
              <a:t>Mode</a:t>
            </a:r>
            <a:br>
              <a:rPr lang="en-US" sz="2800" dirty="0" smtClean="0"/>
            </a:br>
            <a:r>
              <a:rPr lang="en-US" sz="2800" dirty="0" smtClean="0"/>
              <a:t>System (HW-SW) Block Diagram</a:t>
            </a:r>
            <a:endParaRPr lang="en-US" sz="1600" dirty="0" smtClean="0"/>
          </a:p>
        </p:txBody>
      </p:sp>
      <p:pic>
        <p:nvPicPr>
          <p:cNvPr id="16390" name="Picture 5"/>
          <p:cNvPicPr>
            <a:picLocks noGrp="1" noChangeAspect="1" noChangeArrowheads="1"/>
          </p:cNvPicPr>
          <p:nvPr>
            <p:ph idx="1"/>
          </p:nvPr>
        </p:nvPicPr>
        <p:blipFill>
          <a:blip r:embed="rId4"/>
          <a:srcRect/>
          <a:stretch>
            <a:fillRect/>
          </a:stretch>
        </p:blipFill>
        <p:spPr>
          <a:xfrm>
            <a:off x="4700588" y="2017713"/>
            <a:ext cx="4114800" cy="4114800"/>
          </a:xfrm>
        </p:spPr>
      </p:pic>
    </p:spTree>
    <p:extLst>
      <p:ext uri="{BB962C8B-B14F-4D97-AF65-F5344CB8AC3E}">
        <p14:creationId xmlns:p14="http://schemas.microsoft.com/office/powerpoint/2010/main" val="41431567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smtClean="0"/>
              <a:t>)</a:t>
            </a:r>
            <a:r>
              <a:rPr lang="en-US" dirty="0"/>
              <a:t/>
            </a:r>
            <a:br>
              <a:rPr lang="en-US" dirty="0"/>
            </a:br>
            <a:r>
              <a:rPr lang="en-US" sz="2800" dirty="0" smtClean="0"/>
              <a:t>Hardware</a:t>
            </a:r>
            <a:r>
              <a:rPr lang="en-US" dirty="0" smtClean="0"/>
              <a:t> </a:t>
            </a:r>
            <a:r>
              <a:rPr lang="en-US" sz="2800" dirty="0" smtClean="0"/>
              <a:t>Component Usage Notes</a:t>
            </a:r>
            <a:endParaRPr lang="en-US" sz="1600" dirty="0" smtClean="0"/>
          </a:p>
        </p:txBody>
      </p:sp>
      <p:sp>
        <p:nvSpPr>
          <p:cNvPr id="2" name="Content Placeholder 1"/>
          <p:cNvSpPr>
            <a:spLocks noGrp="1"/>
          </p:cNvSpPr>
          <p:nvPr>
            <p:ph sz="half" idx="2"/>
          </p:nvPr>
        </p:nvSpPr>
        <p:spPr>
          <a:xfrm>
            <a:off x="6090248" y="2017713"/>
            <a:ext cx="5849339" cy="4114800"/>
          </a:xfrm>
        </p:spPr>
        <p:txBody>
          <a:bodyPr/>
          <a:lstStyle/>
          <a:p>
            <a:r>
              <a:rPr lang="en-US" sz="1200" b="1" dirty="0"/>
              <a:t>Processor, Memory, Storage and Communication Hardware</a:t>
            </a:r>
            <a:r>
              <a:rPr lang="en-US" sz="1200" dirty="0"/>
              <a:t> - Platform specific resources that are required by the Operating System and Application software.</a:t>
            </a:r>
          </a:p>
          <a:p>
            <a:r>
              <a:rPr lang="en-US" sz="1200" b="1" dirty="0"/>
              <a:t>Network Hardware Interface</a:t>
            </a:r>
            <a:r>
              <a:rPr lang="en-US" sz="1200" dirty="0"/>
              <a:t> - The optional platform specific Ethernet, blue-tooth and RS-232 serial port hardware for physical connections between the local system and one or more remote systems. It may also include such external hardware as gateways, routers, network bridges, switches, hubs, and repeaters. It may also include hybrid network devices such as multilayer switches, protocol converters, bridge routers, proxy servers, firewalls, network address translators, multiplexers, network interface controllers, wireless network interface controllers, modems, ISDN terminal adapters, line drivers, wireless access points, networking cables and other related hardware.</a:t>
            </a:r>
          </a:p>
          <a:p>
            <a:r>
              <a:rPr lang="en-US" sz="1200" b="1" dirty="0"/>
              <a:t>Terminal Hardware Interface</a:t>
            </a:r>
            <a:r>
              <a:rPr lang="en-US" sz="1200" dirty="0"/>
              <a:t> - The platform specific hardware with connections to the device units of the Operator Terminal.</a:t>
            </a:r>
          </a:p>
          <a:p>
            <a:r>
              <a:rPr lang="en-US" sz="1200" b="1" dirty="0"/>
              <a:t>Operator Terminal</a:t>
            </a:r>
            <a:r>
              <a:rPr lang="en-US" sz="1200" dirty="0"/>
              <a:t> - A device for human interaction that includes: A Keyboard unit for text input; A Mouse unit (mouse, trackball, trackpad or touchscreen with one or more physical or logical buttons) for selecting one of many displayed GUI objects to initiate an associated action.; A Display unit (1-color "ON"/"OFF" or multi-color two-dimensional screen) for output of text and graphic-style, tiled and overlaid boxes. </a:t>
            </a:r>
          </a:p>
        </p:txBody>
      </p:sp>
      <p:sp>
        <p:nvSpPr>
          <p:cNvPr id="16386" name="Date Placeholder 3"/>
          <p:cNvSpPr>
            <a:spLocks noGrp="1"/>
          </p:cNvSpPr>
          <p:nvPr>
            <p:ph type="dt" sz="half" idx="10"/>
          </p:nvPr>
        </p:nvSpPr>
        <p:spPr>
          <a:noFill/>
        </p:spPr>
        <p:txBody>
          <a:bodyPr/>
          <a:lstStyle/>
          <a:p>
            <a:fld id="{78686B57-566D-48D3-BCCF-03F0F7CEA2D3}" type="datetime1">
              <a:rPr lang="en-US" smtClean="0"/>
              <a:t>11/6/2015</a:t>
            </a:fld>
            <a:endParaRPr lang="en-US" smtClean="0"/>
          </a:p>
        </p:txBody>
      </p:sp>
      <p:sp>
        <p:nvSpPr>
          <p:cNvPr id="1638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6388" name="Slide Number Placeholder 5"/>
          <p:cNvSpPr>
            <a:spLocks noGrp="1"/>
          </p:cNvSpPr>
          <p:nvPr>
            <p:ph type="sldNum" sz="quarter" idx="12"/>
          </p:nvPr>
        </p:nvSpPr>
        <p:spPr>
          <a:noFill/>
        </p:spPr>
        <p:txBody>
          <a:bodyPr/>
          <a:lstStyle/>
          <a:p>
            <a:fld id="{8FC2AC40-2010-49FF-9C2F-B7F04C5FA3A9}" type="slidenum">
              <a:rPr lang="en-US"/>
              <a:pPr/>
              <a:t>12</a:t>
            </a:fld>
            <a:endParaRPr lang="en-US"/>
          </a:p>
        </p:txBody>
      </p:sp>
      <p:pic>
        <p:nvPicPr>
          <p:cNvPr id="9" name="Picture 5"/>
          <p:cNvPicPr>
            <a:picLocks noGrp="1" noChangeAspect="1" noChangeArrowheads="1"/>
          </p:cNvPicPr>
          <p:nvPr>
            <p:ph sz="half" idx="1"/>
          </p:nvPr>
        </p:nvPicPr>
        <p:blipFill>
          <a:blip r:embed="rId4"/>
          <a:stretch>
            <a:fillRect/>
          </a:stretch>
        </p:blipFill>
        <p:spPr>
          <a:xfrm>
            <a:off x="586596" y="2017713"/>
            <a:ext cx="5365630" cy="4114800"/>
          </a:xfrm>
        </p:spPr>
      </p:pic>
    </p:spTree>
    <p:extLst>
      <p:ext uri="{BB962C8B-B14F-4D97-AF65-F5344CB8AC3E}">
        <p14:creationId xmlns:p14="http://schemas.microsoft.com/office/powerpoint/2010/main" val="144180577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smtClean="0"/>
              <a:t>)</a:t>
            </a:r>
            <a:r>
              <a:rPr lang="en-US" dirty="0"/>
              <a:t/>
            </a:r>
            <a:br>
              <a:rPr lang="en-US" dirty="0"/>
            </a:br>
            <a:r>
              <a:rPr lang="en-US" sz="2800" dirty="0" smtClean="0"/>
              <a:t>Operating System Software Component Usage Notes</a:t>
            </a:r>
            <a:endParaRPr lang="en-US" sz="1600" dirty="0" smtClean="0"/>
          </a:p>
        </p:txBody>
      </p:sp>
      <p:sp>
        <p:nvSpPr>
          <p:cNvPr id="3" name="Content Placeholder 2"/>
          <p:cNvSpPr>
            <a:spLocks noGrp="1"/>
          </p:cNvSpPr>
          <p:nvPr>
            <p:ph sz="half" idx="1"/>
          </p:nvPr>
        </p:nvSpPr>
        <p:spPr/>
        <p:txBody>
          <a:bodyPr/>
          <a:lstStyle/>
          <a:p>
            <a:pPr marL="0" indent="0">
              <a:buNone/>
            </a:pPr>
            <a:endParaRPr lang="en-US" sz="1050" dirty="0"/>
          </a:p>
          <a:p>
            <a:pPr marL="0" indent="0">
              <a:buNone/>
            </a:pPr>
            <a:endParaRPr lang="en-US" sz="1000" dirty="0"/>
          </a:p>
        </p:txBody>
      </p:sp>
      <p:sp>
        <p:nvSpPr>
          <p:cNvPr id="2" name="Content Placeholder 1"/>
          <p:cNvSpPr>
            <a:spLocks noGrp="1"/>
          </p:cNvSpPr>
          <p:nvPr>
            <p:ph sz="half" idx="2"/>
          </p:nvPr>
        </p:nvSpPr>
        <p:spPr>
          <a:xfrm>
            <a:off x="6681788" y="2017713"/>
            <a:ext cx="5257800" cy="4114800"/>
          </a:xfrm>
        </p:spPr>
        <p:txBody>
          <a:bodyPr/>
          <a:lstStyle/>
          <a:p>
            <a:r>
              <a:rPr lang="en-US" sz="1400" b="1" dirty="0"/>
              <a:t>Operating System</a:t>
            </a:r>
            <a:r>
              <a:rPr lang="en-US" sz="1400" dirty="0"/>
              <a:t> - The platform specific software (such as Linux, </a:t>
            </a:r>
            <a:r>
              <a:rPr lang="en-US" sz="1400" dirty="0" smtClean="0"/>
              <a:t>Mac OS </a:t>
            </a:r>
            <a:r>
              <a:rPr lang="en-US" sz="1400" dirty="0"/>
              <a:t>X, Microsoft Windows and Unix) that coordinates and manages the time-shared use of a platform's processor, memory, storage and input/output hardware resources by multiple application programs and their associated users/operators.</a:t>
            </a:r>
          </a:p>
          <a:p>
            <a:r>
              <a:rPr lang="en-US" sz="1400" b="1" dirty="0"/>
              <a:t>Network Device Driver Interface</a:t>
            </a:r>
            <a:r>
              <a:rPr lang="en-US" sz="1400" dirty="0"/>
              <a:t> - The optional platform specific software whose layered protocol suite (such as TCP/IP) enables the concurrent sharing of the physical connection between the local system and one or more remote systems.</a:t>
            </a:r>
          </a:p>
          <a:p>
            <a:r>
              <a:rPr lang="en-US" sz="1400" b="1" dirty="0"/>
              <a:t>Terminal Device Driver </a:t>
            </a:r>
            <a:r>
              <a:rPr lang="en-US" sz="1400" dirty="0"/>
              <a:t>- The platform specific software for transforming data (such as single button scan codes, multi-button flags and pointer position) to and from the platform independent formats (such as upper and lower case text, display screen column and row and displayed colors, fonts and special effects) used by the Command Line Interface and Graphical User Interface software</a:t>
            </a:r>
            <a:r>
              <a:rPr lang="en-US" sz="1400" dirty="0" smtClean="0"/>
              <a:t>.</a:t>
            </a:r>
            <a:endParaRPr lang="en-US" sz="1400" dirty="0"/>
          </a:p>
        </p:txBody>
      </p:sp>
      <p:sp>
        <p:nvSpPr>
          <p:cNvPr id="16386" name="Date Placeholder 3"/>
          <p:cNvSpPr>
            <a:spLocks noGrp="1"/>
          </p:cNvSpPr>
          <p:nvPr>
            <p:ph type="dt" sz="half" idx="10"/>
          </p:nvPr>
        </p:nvSpPr>
        <p:spPr>
          <a:noFill/>
        </p:spPr>
        <p:txBody>
          <a:bodyPr/>
          <a:lstStyle/>
          <a:p>
            <a:fld id="{78686B57-566D-48D3-BCCF-03F0F7CEA2D3}" type="datetime1">
              <a:rPr lang="en-US" smtClean="0"/>
              <a:t>11/6/2015</a:t>
            </a:fld>
            <a:endParaRPr lang="en-US" smtClean="0"/>
          </a:p>
        </p:txBody>
      </p:sp>
      <p:sp>
        <p:nvSpPr>
          <p:cNvPr id="1638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6388" name="Slide Number Placeholder 5"/>
          <p:cNvSpPr>
            <a:spLocks noGrp="1"/>
          </p:cNvSpPr>
          <p:nvPr>
            <p:ph type="sldNum" sz="quarter" idx="12"/>
          </p:nvPr>
        </p:nvSpPr>
        <p:spPr>
          <a:noFill/>
        </p:spPr>
        <p:txBody>
          <a:bodyPr/>
          <a:lstStyle/>
          <a:p>
            <a:fld id="{8FC2AC40-2010-49FF-9C2F-B7F04C5FA3A9}" type="slidenum">
              <a:rPr lang="en-US"/>
              <a:pPr/>
              <a:t>13</a:t>
            </a:fld>
            <a:endParaRPr lang="en-US"/>
          </a:p>
        </p:txBody>
      </p:sp>
      <p:pic>
        <p:nvPicPr>
          <p:cNvPr id="9" name="Picture 5"/>
          <p:cNvPicPr>
            <a:picLocks noChangeAspect="1" noChangeArrowheads="1"/>
          </p:cNvPicPr>
          <p:nvPr/>
        </p:nvPicPr>
        <p:blipFill>
          <a:blip r:embed="rId4"/>
          <a:stretch>
            <a:fillRect/>
          </a:stretch>
        </p:blipFill>
        <p:spPr bwMode="auto">
          <a:xfrm>
            <a:off x="1035170" y="2017713"/>
            <a:ext cx="5520904" cy="4114800"/>
          </a:xfrm>
          <a:prstGeom prst="rect">
            <a:avLst/>
          </a:prstGeom>
          <a:noFill/>
          <a:ln w="9525">
            <a:noFill/>
            <a:miter lim="800000"/>
            <a:headEnd/>
            <a:tailEnd/>
          </a:ln>
        </p:spPr>
      </p:pic>
    </p:spTree>
    <p:extLst>
      <p:ext uri="{BB962C8B-B14F-4D97-AF65-F5344CB8AC3E}">
        <p14:creationId xmlns:p14="http://schemas.microsoft.com/office/powerpoint/2010/main" val="323256348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smtClean="0"/>
              <a:t>)</a:t>
            </a:r>
            <a:r>
              <a:rPr lang="en-US" dirty="0"/>
              <a:t/>
            </a:r>
            <a:br>
              <a:rPr lang="en-US" dirty="0"/>
            </a:br>
            <a:r>
              <a:rPr lang="en-US" sz="2800" dirty="0" smtClean="0"/>
              <a:t>Application Software Usage Notes</a:t>
            </a:r>
            <a:endParaRPr lang="en-US" sz="1600" dirty="0" smtClean="0"/>
          </a:p>
        </p:txBody>
      </p:sp>
      <p:sp>
        <p:nvSpPr>
          <p:cNvPr id="5" name="Content Placeholder 4"/>
          <p:cNvSpPr>
            <a:spLocks noGrp="1"/>
          </p:cNvSpPr>
          <p:nvPr>
            <p:ph sz="half" idx="2"/>
          </p:nvPr>
        </p:nvSpPr>
        <p:spPr>
          <a:xfrm>
            <a:off x="6262777" y="2017713"/>
            <a:ext cx="5676811" cy="4114800"/>
          </a:xfrm>
        </p:spPr>
        <p:txBody>
          <a:bodyPr/>
          <a:lstStyle/>
          <a:p>
            <a:r>
              <a:rPr lang="en-US" sz="1200" b="1" dirty="0"/>
              <a:t>Non-Python Application Program</a:t>
            </a:r>
            <a:r>
              <a:rPr lang="en-US" sz="1200" dirty="0"/>
              <a:t> - The application specific program that performs its service when its pre-compiled, platform specific machine code is executed. Typically, these services are used to analyze, edit, view, copy, move or delete those data and log files which are of interest or no longer needed.</a:t>
            </a:r>
          </a:p>
          <a:p>
            <a:r>
              <a:rPr lang="en-US" sz="1200" b="1" dirty="0"/>
              <a:t>Python Application Program</a:t>
            </a:r>
            <a:r>
              <a:rPr lang="en-US" sz="1200" dirty="0"/>
              <a:t> - The application specific program that performs its service when executed by the Python Virtual Machine.</a:t>
            </a:r>
          </a:p>
          <a:p>
            <a:pPr lvl="1"/>
            <a:r>
              <a:rPr lang="en-US" sz="1200" b="1" dirty="0"/>
              <a:t>Command Line-Style Interface ("tsLibCLI")</a:t>
            </a:r>
            <a:r>
              <a:rPr lang="en-US" sz="1200" dirty="0"/>
              <a:t> - The platform </a:t>
            </a:r>
            <a:r>
              <a:rPr lang="en-US" sz="1100" dirty="0"/>
              <a:t>specific keywords arguments, positional arguments and their associated values and syntax of text used to request services from the Operating System and various Application Programs.</a:t>
            </a:r>
          </a:p>
          <a:p>
            <a:pPr lvl="1"/>
            <a:r>
              <a:rPr lang="en-NZ" sz="1100" b="1" dirty="0"/>
              <a:t>Graphical-Style User Interface ("</a:t>
            </a:r>
            <a:r>
              <a:rPr lang="en-NZ" sz="1100" b="1" dirty="0" err="1"/>
              <a:t>tsLibGUI</a:t>
            </a:r>
            <a:r>
              <a:rPr lang="en-NZ" sz="1100" b="1" dirty="0"/>
              <a:t>")</a:t>
            </a:r>
            <a:r>
              <a:rPr lang="en-NZ" sz="1100" dirty="0"/>
              <a:t> - The platform specific tiled, overlaid and click-to-select Frames, Dialogs, Pull-down Menus, Buttons, </a:t>
            </a:r>
            <a:r>
              <a:rPr lang="en-NZ" sz="1100" dirty="0" err="1"/>
              <a:t>CheckBoxes</a:t>
            </a:r>
            <a:r>
              <a:rPr lang="en-NZ" sz="1100" dirty="0"/>
              <a:t>, Radio Buttons, Scrollbars and associated keywords, values and syntax of text used to request services from the Operating System and various Application Programs.</a:t>
            </a:r>
          </a:p>
          <a:p>
            <a:r>
              <a:rPr lang="en-US" sz="1200" b="1" dirty="0"/>
              <a:t>Python Virtual Machine</a:t>
            </a:r>
            <a:r>
              <a:rPr lang="en-US" sz="1200" dirty="0"/>
              <a:t> - The platform specific program that loads, compiles Python language application program source code into platform independent tokenized byte-code and then interprets and executes the byte-code using a processor and operating system specific run time library</a:t>
            </a:r>
            <a:r>
              <a:rPr lang="en-US" sz="1200" dirty="0" smtClean="0"/>
              <a:t>.</a:t>
            </a:r>
            <a:endParaRPr lang="en-US" sz="1200" dirty="0"/>
          </a:p>
        </p:txBody>
      </p:sp>
      <p:sp>
        <p:nvSpPr>
          <p:cNvPr id="16386" name="Date Placeholder 3"/>
          <p:cNvSpPr>
            <a:spLocks noGrp="1"/>
          </p:cNvSpPr>
          <p:nvPr>
            <p:ph type="dt" sz="half" idx="10"/>
          </p:nvPr>
        </p:nvSpPr>
        <p:spPr>
          <a:noFill/>
        </p:spPr>
        <p:txBody>
          <a:bodyPr/>
          <a:lstStyle/>
          <a:p>
            <a:fld id="{78686B57-566D-48D3-BCCF-03F0F7CEA2D3}" type="datetime1">
              <a:rPr lang="en-US" smtClean="0"/>
              <a:t>11/6/2015</a:t>
            </a:fld>
            <a:endParaRPr lang="en-US" smtClean="0"/>
          </a:p>
        </p:txBody>
      </p:sp>
      <p:sp>
        <p:nvSpPr>
          <p:cNvPr id="1638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6388" name="Slide Number Placeholder 5"/>
          <p:cNvSpPr>
            <a:spLocks noGrp="1"/>
          </p:cNvSpPr>
          <p:nvPr>
            <p:ph type="sldNum" sz="quarter" idx="12"/>
          </p:nvPr>
        </p:nvSpPr>
        <p:spPr>
          <a:noFill/>
        </p:spPr>
        <p:txBody>
          <a:bodyPr/>
          <a:lstStyle/>
          <a:p>
            <a:fld id="{8FC2AC40-2010-49FF-9C2F-B7F04C5FA3A9}" type="slidenum">
              <a:rPr lang="en-US"/>
              <a:pPr/>
              <a:t>14</a:t>
            </a:fld>
            <a:endParaRPr lang="en-US"/>
          </a:p>
        </p:txBody>
      </p:sp>
      <p:pic>
        <p:nvPicPr>
          <p:cNvPr id="10" name="Picture 5"/>
          <p:cNvPicPr>
            <a:picLocks noGrp="1" noChangeAspect="1" noChangeArrowheads="1"/>
          </p:cNvPicPr>
          <p:nvPr>
            <p:ph sz="half" idx="1"/>
          </p:nvPr>
        </p:nvPicPr>
        <p:blipFill>
          <a:blip r:embed="rId4"/>
          <a:stretch>
            <a:fillRect/>
          </a:stretch>
        </p:blipFill>
        <p:spPr>
          <a:xfrm>
            <a:off x="1035170" y="2017713"/>
            <a:ext cx="5227607" cy="4114800"/>
          </a:xfrm>
        </p:spPr>
      </p:pic>
    </p:spTree>
    <p:extLst>
      <p:ext uri="{BB962C8B-B14F-4D97-AF65-F5344CB8AC3E}">
        <p14:creationId xmlns:p14="http://schemas.microsoft.com/office/powerpoint/2010/main" val="51830372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9EDEA496-4C01-48E6-8338-28952F847476}" type="datetime1">
              <a:rPr lang="en-US" smtClean="0"/>
              <a:t>11/6/2015</a:t>
            </a:fld>
            <a:endParaRPr lang="en-US" smtClean="0"/>
          </a:p>
        </p:txBody>
      </p:sp>
      <p:sp>
        <p:nvSpPr>
          <p:cNvPr id="18435"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8436" name="Slide Number Placeholder 5"/>
          <p:cNvSpPr>
            <a:spLocks noGrp="1"/>
          </p:cNvSpPr>
          <p:nvPr>
            <p:ph type="sldNum" sz="quarter" idx="12"/>
          </p:nvPr>
        </p:nvSpPr>
        <p:spPr>
          <a:noFill/>
        </p:spPr>
        <p:txBody>
          <a:bodyPr/>
          <a:lstStyle/>
          <a:p>
            <a:fld id="{2EC0784F-C1DC-452E-B44D-0B408D9EC9F9}" type="slidenum">
              <a:rPr lang="en-US"/>
              <a:pPr/>
              <a:t>15</a:t>
            </a:fld>
            <a:endParaRPr lang="en-US"/>
          </a:p>
        </p:txBody>
      </p:sp>
      <p:sp>
        <p:nvSpPr>
          <p:cNvPr id="18437" name="Rectangle 4"/>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smtClean="0"/>
              <a:t>)</a:t>
            </a:r>
            <a:r>
              <a:rPr lang="en-US" sz="3200" dirty="0" smtClean="0"/>
              <a:t/>
            </a:r>
            <a:br>
              <a:rPr lang="en-US" sz="3200" dirty="0" smtClean="0"/>
            </a:br>
            <a:r>
              <a:rPr lang="en-US" sz="2800" dirty="0" smtClean="0"/>
              <a:t>Networked </a:t>
            </a:r>
            <a:r>
              <a:rPr lang="en-US" sz="2800" dirty="0"/>
              <a:t>(</a:t>
            </a:r>
            <a:r>
              <a:rPr lang="en-US" sz="2800" dirty="0" smtClean="0"/>
              <a:t>Stand-Among) </a:t>
            </a:r>
            <a:r>
              <a:rPr lang="en-US" sz="2800" dirty="0"/>
              <a:t>Mode</a:t>
            </a:r>
            <a:br>
              <a:rPr lang="en-US" sz="2800" dirty="0"/>
            </a:br>
            <a:r>
              <a:rPr lang="en-US" sz="2800" dirty="0"/>
              <a:t>System (HW-SW) Block Diagram</a:t>
            </a:r>
            <a:endParaRPr lang="en-US" sz="2800" dirty="0" smtClean="0"/>
          </a:p>
        </p:txBody>
      </p:sp>
      <p:pic>
        <p:nvPicPr>
          <p:cNvPr id="18438" name="Picture 5"/>
          <p:cNvPicPr>
            <a:picLocks noGrp="1" noChangeAspect="1" noChangeArrowheads="1"/>
          </p:cNvPicPr>
          <p:nvPr>
            <p:ph idx="1"/>
          </p:nvPr>
        </p:nvPicPr>
        <p:blipFill>
          <a:blip r:embed="rId4"/>
          <a:srcRect/>
          <a:stretch>
            <a:fillRect/>
          </a:stretch>
        </p:blipFill>
        <p:spPr>
          <a:xfrm>
            <a:off x="1035169" y="2017713"/>
            <a:ext cx="10017005" cy="4114800"/>
          </a:xfrm>
        </p:spPr>
      </p:pic>
    </p:spTree>
    <p:extLst>
      <p:ext uri="{BB962C8B-B14F-4D97-AF65-F5344CB8AC3E}">
        <p14:creationId xmlns:p14="http://schemas.microsoft.com/office/powerpoint/2010/main" val="177371898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4"/>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smtClean="0"/>
              <a:t>)</a:t>
            </a:r>
            <a:r>
              <a:rPr lang="en-US" sz="3200" dirty="0" smtClean="0"/>
              <a:t/>
            </a:r>
            <a:br>
              <a:rPr lang="en-US" sz="3200" dirty="0" smtClean="0"/>
            </a:br>
            <a:r>
              <a:rPr lang="en-US" sz="2800" dirty="0" smtClean="0"/>
              <a:t>Local &amp; Remote System Usage Notes</a:t>
            </a:r>
          </a:p>
        </p:txBody>
      </p:sp>
      <p:pic>
        <p:nvPicPr>
          <p:cNvPr id="18438" name="Picture 5"/>
          <p:cNvPicPr>
            <a:picLocks noGrp="1" noChangeAspect="1" noChangeArrowheads="1"/>
          </p:cNvPicPr>
          <p:nvPr>
            <p:ph sz="half" idx="1"/>
          </p:nvPr>
        </p:nvPicPr>
        <p:blipFill>
          <a:blip r:embed="rId4"/>
          <a:stretch>
            <a:fillRect/>
          </a:stretch>
        </p:blipFill>
        <p:spPr>
          <a:xfrm>
            <a:off x="983411" y="2017713"/>
            <a:ext cx="5698377" cy="4114800"/>
          </a:xfrm>
        </p:spPr>
      </p:pic>
      <p:sp>
        <p:nvSpPr>
          <p:cNvPr id="2" name="Content Placeholder 1"/>
          <p:cNvSpPr>
            <a:spLocks noGrp="1"/>
          </p:cNvSpPr>
          <p:nvPr>
            <p:ph sz="half" idx="2"/>
          </p:nvPr>
        </p:nvSpPr>
        <p:spPr/>
        <p:txBody>
          <a:bodyPr/>
          <a:lstStyle/>
          <a:p>
            <a:r>
              <a:rPr lang="en-US" sz="1400" dirty="0" smtClean="0"/>
              <a:t>Launch </a:t>
            </a:r>
            <a:r>
              <a:rPr lang="en-US" sz="1400" dirty="0"/>
              <a:t>the </a:t>
            </a:r>
            <a:r>
              <a:rPr lang="en-US" sz="1400" dirty="0" smtClean="0"/>
              <a:t>Local (Left) Command </a:t>
            </a:r>
            <a:r>
              <a:rPr lang="en-US" sz="1400" dirty="0"/>
              <a:t>Line Interface shell </a:t>
            </a:r>
            <a:r>
              <a:rPr lang="en-US" sz="1400" dirty="0" smtClean="0"/>
              <a:t>session (bash).</a:t>
            </a:r>
            <a:endParaRPr lang="en-US" sz="1400" dirty="0"/>
          </a:p>
          <a:p>
            <a:r>
              <a:rPr lang="en-US" sz="1400" dirty="0"/>
              <a:t>Set </a:t>
            </a:r>
            <a:r>
              <a:rPr lang="en-US" sz="1400" dirty="0" smtClean="0"/>
              <a:t>Local Working </a:t>
            </a:r>
            <a:r>
              <a:rPr lang="en-US" sz="1400" dirty="0"/>
              <a:t>Directory</a:t>
            </a:r>
          </a:p>
          <a:p>
            <a:r>
              <a:rPr lang="en-US" sz="1400" dirty="0" smtClean="0"/>
              <a:t>Login </a:t>
            </a:r>
            <a:r>
              <a:rPr lang="en-US" sz="1400" dirty="0"/>
              <a:t>to Remote </a:t>
            </a:r>
            <a:r>
              <a:rPr lang="en-US" sz="1400" dirty="0" smtClean="0"/>
              <a:t>(Right) System, via SSH (secure shell) or SFTP (secure file transfer protocol), as </a:t>
            </a:r>
            <a:r>
              <a:rPr lang="en-US" sz="1400" dirty="0"/>
              <a:t>user </a:t>
            </a:r>
            <a:r>
              <a:rPr lang="en-US" sz="1400" dirty="0" smtClean="0"/>
              <a:t>with/without administrative </a:t>
            </a:r>
            <a:r>
              <a:rPr lang="en-US" sz="1400" dirty="0"/>
              <a:t>privileges</a:t>
            </a:r>
            <a:r>
              <a:rPr lang="en-US" sz="1400" dirty="0" smtClean="0"/>
              <a:t>.</a:t>
            </a:r>
            <a:endParaRPr lang="en-US" sz="1400" dirty="0"/>
          </a:p>
          <a:p>
            <a:r>
              <a:rPr lang="en-US" sz="1400" dirty="0" smtClean="0"/>
              <a:t>Set Remote Working Directory</a:t>
            </a:r>
            <a:endParaRPr lang="en-US" sz="1400" dirty="0"/>
          </a:p>
          <a:p>
            <a:r>
              <a:rPr lang="en-US" sz="1400" dirty="0"/>
              <a:t>Transfer </a:t>
            </a:r>
            <a:r>
              <a:rPr lang="en-US" sz="1400" dirty="0" smtClean="0"/>
              <a:t>any missing application programs from Local to Remote System </a:t>
            </a:r>
            <a:r>
              <a:rPr lang="en-US" sz="1400" dirty="0"/>
              <a:t>via SFTP</a:t>
            </a:r>
          </a:p>
          <a:p>
            <a:r>
              <a:rPr lang="en-US" sz="1400" dirty="0" smtClean="0"/>
              <a:t>Launch one or more Remote Application(s)</a:t>
            </a:r>
            <a:endParaRPr lang="en-US" sz="1400" dirty="0"/>
          </a:p>
          <a:p>
            <a:r>
              <a:rPr lang="en-US" sz="1400" dirty="0" smtClean="0"/>
              <a:t>Create archive </a:t>
            </a:r>
            <a:r>
              <a:rPr lang="en-US" sz="1400" dirty="0"/>
              <a:t>of Remote </a:t>
            </a:r>
            <a:r>
              <a:rPr lang="en-US" sz="1400" dirty="0" smtClean="0"/>
              <a:t>Application logs directory(s)</a:t>
            </a:r>
            <a:endParaRPr lang="en-US" sz="1400" dirty="0"/>
          </a:p>
          <a:p>
            <a:r>
              <a:rPr lang="en-US" sz="1400" dirty="0" smtClean="0"/>
              <a:t>Transfer archive(s) </a:t>
            </a:r>
            <a:r>
              <a:rPr lang="en-US" sz="1400" dirty="0"/>
              <a:t>of Remote Application </a:t>
            </a:r>
            <a:r>
              <a:rPr lang="en-US" sz="1400" dirty="0" smtClean="0"/>
              <a:t>logs directory from Remote to Local System via SFTP</a:t>
            </a:r>
            <a:endParaRPr lang="en-US" sz="1400" dirty="0"/>
          </a:p>
          <a:p>
            <a:r>
              <a:rPr lang="en-US" sz="1400" dirty="0" smtClean="0"/>
              <a:t>Logout </a:t>
            </a:r>
            <a:r>
              <a:rPr lang="en-US" sz="1400" dirty="0"/>
              <a:t>of Remote </a:t>
            </a:r>
            <a:r>
              <a:rPr lang="en-US" sz="1400" dirty="0" smtClean="0"/>
              <a:t>System</a:t>
            </a:r>
          </a:p>
          <a:p>
            <a:r>
              <a:rPr lang="en-US" sz="1400" dirty="0" smtClean="0"/>
              <a:t>Logout of Local System</a:t>
            </a:r>
          </a:p>
        </p:txBody>
      </p:sp>
      <p:sp>
        <p:nvSpPr>
          <p:cNvPr id="18434" name="Date Placeholder 3"/>
          <p:cNvSpPr>
            <a:spLocks noGrp="1"/>
          </p:cNvSpPr>
          <p:nvPr>
            <p:ph type="dt" sz="half" idx="10"/>
          </p:nvPr>
        </p:nvSpPr>
        <p:spPr>
          <a:noFill/>
        </p:spPr>
        <p:txBody>
          <a:bodyPr/>
          <a:lstStyle/>
          <a:p>
            <a:fld id="{9EDEA496-4C01-48E6-8338-28952F847476}" type="datetime1">
              <a:rPr lang="en-US" smtClean="0"/>
              <a:t>11/6/2015</a:t>
            </a:fld>
            <a:endParaRPr lang="en-US" smtClean="0"/>
          </a:p>
        </p:txBody>
      </p:sp>
      <p:sp>
        <p:nvSpPr>
          <p:cNvPr id="18435"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8436" name="Slide Number Placeholder 5"/>
          <p:cNvSpPr>
            <a:spLocks noGrp="1"/>
          </p:cNvSpPr>
          <p:nvPr>
            <p:ph type="sldNum" sz="quarter" idx="12"/>
          </p:nvPr>
        </p:nvSpPr>
        <p:spPr>
          <a:noFill/>
        </p:spPr>
        <p:txBody>
          <a:bodyPr/>
          <a:lstStyle/>
          <a:p>
            <a:fld id="{2EC0784F-C1DC-452E-B44D-0B408D9EC9F9}" type="slidenum">
              <a:rPr lang="en-US"/>
              <a:pPr/>
              <a:t>16</a:t>
            </a:fld>
            <a:endParaRPr lang="en-US"/>
          </a:p>
        </p:txBody>
      </p:sp>
    </p:spTree>
    <p:extLst>
      <p:ext uri="{BB962C8B-B14F-4D97-AF65-F5344CB8AC3E}">
        <p14:creationId xmlns:p14="http://schemas.microsoft.com/office/powerpoint/2010/main" val="255419806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Use </a:t>
            </a:r>
            <a:r>
              <a:rPr lang="en-US" dirty="0" smtClean="0"/>
              <a:t>Cases: </a:t>
            </a:r>
            <a:r>
              <a:rPr lang="en-US" sz="1800" dirty="0" smtClean="0"/>
              <a:t>(</a:t>
            </a:r>
            <a:r>
              <a:rPr lang="en-US" sz="1800" dirty="0">
                <a:hlinkClick r:id="rId2" action="ppaction://hlinksldjump"/>
              </a:rPr>
              <a:t>Table of Contents</a:t>
            </a:r>
            <a:r>
              <a:rPr lang="en-US" sz="1800" dirty="0"/>
              <a:t>)</a:t>
            </a:r>
            <a:r>
              <a:rPr lang="en-US" sz="1800" dirty="0" smtClean="0"/>
              <a:t/>
            </a:r>
            <a:br>
              <a:rPr lang="en-US" sz="1800" dirty="0" smtClean="0"/>
            </a:br>
            <a:r>
              <a:rPr lang="en-US" sz="3200" dirty="0" smtClean="0"/>
              <a:t>Sample Platform Configurations</a:t>
            </a:r>
            <a:endParaRPr lang="en-US" sz="1800" dirty="0"/>
          </a:p>
        </p:txBody>
      </p:sp>
      <p:sp>
        <p:nvSpPr>
          <p:cNvPr id="51203" name="Text Placeholder 2"/>
          <p:cNvSpPr>
            <a:spLocks noGrp="1"/>
          </p:cNvSpPr>
          <p:nvPr>
            <p:ph idx="1"/>
          </p:nvPr>
        </p:nvSpPr>
        <p:spPr/>
        <p:txBody>
          <a:bodyPr/>
          <a:lstStyle/>
          <a:p>
            <a:pPr marL="0" indent="0" eaLnBrk="1" hangingPunct="1">
              <a:lnSpc>
                <a:spcPct val="90000"/>
              </a:lnSpc>
              <a:buNone/>
            </a:pPr>
            <a:r>
              <a:rPr lang="en-US" sz="2000" dirty="0" smtClean="0"/>
              <a:t>Readily available consumer-oriented configurations suitable for use as software &amp; documentation development systems and as tag along “simulations” </a:t>
            </a:r>
            <a:r>
              <a:rPr lang="en-US" sz="2000" dirty="0"/>
              <a:t>of customized </a:t>
            </a:r>
            <a:r>
              <a:rPr lang="en-US" sz="2000" dirty="0" smtClean="0"/>
              <a:t>application-specific </a:t>
            </a:r>
            <a:r>
              <a:rPr lang="en-US" sz="2000" dirty="0"/>
              <a:t>embedded </a:t>
            </a:r>
            <a:r>
              <a:rPr lang="en-US" sz="2000" dirty="0" smtClean="0"/>
              <a:t>systems.</a:t>
            </a:r>
          </a:p>
          <a:p>
            <a:pPr eaLnBrk="1" hangingPunct="1">
              <a:lnSpc>
                <a:spcPct val="90000"/>
              </a:lnSpc>
            </a:pPr>
            <a:r>
              <a:rPr lang="en-US" sz="1800" dirty="0" smtClean="0">
                <a:hlinkClick r:id="rId3" action="ppaction://hlinksldjump"/>
              </a:rPr>
              <a:t>Hypervisor Virtual Machines</a:t>
            </a:r>
            <a:endParaRPr lang="en-US" sz="1800" dirty="0" smtClean="0"/>
          </a:p>
          <a:p>
            <a:pPr lvl="1" eaLnBrk="1" hangingPunct="1">
              <a:lnSpc>
                <a:spcPct val="90000"/>
              </a:lnSpc>
            </a:pPr>
            <a:r>
              <a:rPr lang="en-US" sz="1400" dirty="0" smtClean="0"/>
              <a:t>Third-party add-ons for host computers that are used to concurrently run one </a:t>
            </a:r>
            <a:r>
              <a:rPr lang="en-US" sz="1400" smtClean="0"/>
              <a:t>or more guest </a:t>
            </a:r>
            <a:r>
              <a:rPr lang="en-US" sz="1400" dirty="0"/>
              <a:t>operating systems </a:t>
            </a:r>
            <a:r>
              <a:rPr lang="en-US" sz="1400" dirty="0" smtClean="0"/>
              <a:t>(and </a:t>
            </a:r>
            <a:r>
              <a:rPr lang="en-US" sz="1400" dirty="0"/>
              <a:t>t</a:t>
            </a:r>
            <a:r>
              <a:rPr lang="en-US" sz="1400" dirty="0" smtClean="0"/>
              <a:t>heir applications).</a:t>
            </a:r>
          </a:p>
          <a:p>
            <a:pPr eaLnBrk="1" hangingPunct="1">
              <a:lnSpc>
                <a:spcPct val="90000"/>
              </a:lnSpc>
            </a:pPr>
            <a:r>
              <a:rPr lang="en-US" sz="1800" dirty="0" smtClean="0">
                <a:hlinkClick r:id="rId4" action="ppaction://hlinksldjump"/>
              </a:rPr>
              <a:t>Basic “Development” Laptop and Pseudo “Embedded” System</a:t>
            </a:r>
            <a:endParaRPr lang="en-US" sz="1800" dirty="0" smtClean="0"/>
          </a:p>
          <a:p>
            <a:pPr lvl="1" eaLnBrk="1" hangingPunct="1">
              <a:lnSpc>
                <a:spcPct val="90000"/>
              </a:lnSpc>
            </a:pPr>
            <a:r>
              <a:rPr lang="en-US" sz="1400" dirty="0" smtClean="0"/>
              <a:t>Platform </a:t>
            </a:r>
            <a:r>
              <a:rPr lang="en-US" sz="1400" dirty="0"/>
              <a:t>with minimal resources: single-core processor with low horse-power and only enough memory to support host operating systems with both command line and graphical user </a:t>
            </a:r>
            <a:r>
              <a:rPr lang="en-US" sz="1400" dirty="0" smtClean="0"/>
              <a:t>interfaces.</a:t>
            </a:r>
          </a:p>
          <a:p>
            <a:pPr eaLnBrk="1" hangingPunct="1">
              <a:lnSpc>
                <a:spcPct val="90000"/>
              </a:lnSpc>
            </a:pPr>
            <a:r>
              <a:rPr lang="en-US" sz="1800" dirty="0" smtClean="0">
                <a:hlinkClick r:id="" action="ppaction://noaction"/>
              </a:rPr>
              <a:t>Accessorized </a:t>
            </a:r>
            <a:r>
              <a:rPr lang="en-US" sz="1800" dirty="0">
                <a:hlinkClick r:id="" action="ppaction://noaction"/>
              </a:rPr>
              <a:t>“Development” Laptop and Guest “Embedded” </a:t>
            </a:r>
            <a:r>
              <a:rPr lang="en-US" sz="1800" dirty="0" smtClean="0">
                <a:hlinkClick r:id="" action="ppaction://noaction"/>
              </a:rPr>
              <a:t>System</a:t>
            </a:r>
            <a:endParaRPr lang="en-US" sz="1800" dirty="0" smtClean="0"/>
          </a:p>
          <a:p>
            <a:pPr marL="800100" lvl="3" indent="-342900" eaLnBrk="1" hangingPunct="1">
              <a:lnSpc>
                <a:spcPct val="90000"/>
              </a:lnSpc>
              <a:buSzPct val="60000"/>
            </a:pPr>
            <a:r>
              <a:rPr lang="en-US" sz="1400" dirty="0" smtClean="0"/>
              <a:t>Platform </a:t>
            </a:r>
            <a:r>
              <a:rPr lang="en-US" sz="1400" dirty="0"/>
              <a:t>with moderate resources: dual-core processor with average horse-power and enough memory to </a:t>
            </a:r>
            <a:r>
              <a:rPr lang="en-US" sz="1400" dirty="0" smtClean="0"/>
              <a:t>concurrently </a:t>
            </a:r>
            <a:r>
              <a:rPr lang="en-US" sz="1400" dirty="0"/>
              <a:t>support host, hypervisor and </a:t>
            </a:r>
            <a:r>
              <a:rPr lang="en-US" sz="1400" dirty="0" smtClean="0"/>
              <a:t>at least one guest </a:t>
            </a:r>
            <a:r>
              <a:rPr lang="en-US" sz="1400" dirty="0"/>
              <a:t>operating system with both command line and graphical user interfaces</a:t>
            </a:r>
            <a:r>
              <a:rPr lang="en-US" sz="1400" dirty="0" smtClean="0"/>
              <a:t>.</a:t>
            </a:r>
          </a:p>
          <a:p>
            <a:pPr eaLnBrk="1" hangingPunct="1">
              <a:lnSpc>
                <a:spcPct val="90000"/>
              </a:lnSpc>
            </a:pPr>
            <a:r>
              <a:rPr lang="en-US" sz="1800" dirty="0">
                <a:hlinkClick r:id="" action="ppaction://noaction"/>
              </a:rPr>
              <a:t>Accessorized “Development” Desktop and Guest “Embedded” </a:t>
            </a:r>
            <a:r>
              <a:rPr lang="en-US" sz="1800" dirty="0" smtClean="0">
                <a:hlinkClick r:id="" action="ppaction://noaction"/>
              </a:rPr>
              <a:t>Systems</a:t>
            </a:r>
            <a:endParaRPr lang="en-US" sz="1800" dirty="0" smtClean="0"/>
          </a:p>
          <a:p>
            <a:pPr lvl="1" eaLnBrk="1" hangingPunct="1">
              <a:lnSpc>
                <a:spcPct val="90000"/>
              </a:lnSpc>
            </a:pPr>
            <a:r>
              <a:rPr lang="en-US" sz="1400" dirty="0" smtClean="0"/>
              <a:t>Platform </a:t>
            </a:r>
            <a:r>
              <a:rPr lang="en-US" sz="1400" dirty="0"/>
              <a:t>with additional resources: quad-core processor with sufficient horse-power and memory to concurrently support host, hypervisor and </a:t>
            </a:r>
            <a:r>
              <a:rPr lang="en-US" sz="1400" dirty="0" smtClean="0"/>
              <a:t>multiple guest </a:t>
            </a:r>
            <a:r>
              <a:rPr lang="en-US" sz="1400" dirty="0"/>
              <a:t>operating systems with both command line and graphical user </a:t>
            </a:r>
            <a:r>
              <a:rPr lang="en-US" sz="1400" dirty="0" smtClean="0"/>
              <a:t>interfaces</a:t>
            </a:r>
            <a:r>
              <a:rPr lang="en-US" sz="1400" dirty="0"/>
              <a:t>.</a:t>
            </a:r>
          </a:p>
        </p:txBody>
      </p:sp>
      <p:sp>
        <p:nvSpPr>
          <p:cNvPr id="51204" name="Date Placeholder 3"/>
          <p:cNvSpPr>
            <a:spLocks noGrp="1"/>
          </p:cNvSpPr>
          <p:nvPr>
            <p:ph type="dt" sz="half" idx="10"/>
          </p:nvPr>
        </p:nvSpPr>
        <p:spPr>
          <a:noFill/>
        </p:spPr>
        <p:txBody>
          <a:bodyPr/>
          <a:lstStyle/>
          <a:p>
            <a:fld id="{77E94D17-F24B-46DB-8E9A-04168156E0FF}" type="datetime1">
              <a:rPr lang="en-US" smtClean="0"/>
              <a:t>11/6/2015</a:t>
            </a:fld>
            <a:endParaRPr lang="en-US" dirty="0" smtClean="0"/>
          </a:p>
        </p:txBody>
      </p:sp>
      <p:sp>
        <p:nvSpPr>
          <p:cNvPr id="51205"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51206" name="Slide Number Placeholder 5"/>
          <p:cNvSpPr>
            <a:spLocks noGrp="1"/>
          </p:cNvSpPr>
          <p:nvPr>
            <p:ph type="sldNum" sz="quarter" idx="12"/>
          </p:nvPr>
        </p:nvSpPr>
        <p:spPr>
          <a:noFill/>
        </p:spPr>
        <p:txBody>
          <a:bodyPr/>
          <a:lstStyle/>
          <a:p>
            <a:fld id="{8F03964B-86DE-46D3-8ACD-1D3755493A3C}" type="slidenum">
              <a:rPr lang="en-US"/>
              <a:pPr/>
              <a:t>17</a:t>
            </a:fld>
            <a:endParaRPr lang="en-US"/>
          </a:p>
        </p:txBody>
      </p:sp>
    </p:spTree>
    <p:extLst>
      <p:ext uri="{BB962C8B-B14F-4D97-AF65-F5344CB8AC3E}">
        <p14:creationId xmlns:p14="http://schemas.microsoft.com/office/powerpoint/2010/main" val="2373773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4"/>
          <p:cNvSpPr>
            <a:spLocks noGrp="1"/>
          </p:cNvSpPr>
          <p:nvPr>
            <p:ph type="dt" sz="quarter" idx="10"/>
          </p:nvPr>
        </p:nvSpPr>
        <p:spPr>
          <a:noFill/>
        </p:spPr>
        <p:txBody>
          <a:bodyPr/>
          <a:lstStyle/>
          <a:p>
            <a:fld id="{780AC770-591B-46CD-918F-F04F5DAD2833}" type="datetime1">
              <a:rPr lang="en-US" smtClean="0"/>
              <a:t>11/6/2015</a:t>
            </a:fld>
            <a:endParaRPr lang="en-US" smtClean="0"/>
          </a:p>
        </p:txBody>
      </p:sp>
      <p:sp>
        <p:nvSpPr>
          <p:cNvPr id="54275"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54276" name="Slide Number Placeholder 6"/>
          <p:cNvSpPr>
            <a:spLocks noGrp="1"/>
          </p:cNvSpPr>
          <p:nvPr>
            <p:ph type="sldNum" sz="quarter" idx="12"/>
          </p:nvPr>
        </p:nvSpPr>
        <p:spPr>
          <a:noFill/>
        </p:spPr>
        <p:txBody>
          <a:bodyPr/>
          <a:lstStyle/>
          <a:p>
            <a:fld id="{985A200F-4479-46D5-B1CD-8474E2CCD2E4}" type="slidenum">
              <a:rPr lang="en-US"/>
              <a:pPr/>
              <a:t>18</a:t>
            </a:fld>
            <a:endParaRPr lang="en-US"/>
          </a:p>
        </p:txBody>
      </p:sp>
      <p:sp>
        <p:nvSpPr>
          <p:cNvPr id="54277" name="Rectangle 2"/>
          <p:cNvSpPr>
            <a:spLocks noGrp="1" noChangeArrowheads="1"/>
          </p:cNvSpPr>
          <p:nvPr>
            <p:ph type="title"/>
          </p:nvPr>
        </p:nvSpPr>
        <p:spPr/>
        <p:txBody>
          <a:bodyPr/>
          <a:lstStyle/>
          <a:p>
            <a:pPr eaLnBrk="1" hangingPunct="1"/>
            <a:r>
              <a:rPr lang="en-US" sz="4000" dirty="0" smtClean="0"/>
              <a:t/>
            </a:r>
            <a:br>
              <a:rPr lang="en-US" sz="4000" dirty="0" smtClean="0"/>
            </a:br>
            <a:r>
              <a:rPr lang="en-US" dirty="0" smtClean="0"/>
              <a:t>Use Cases: </a:t>
            </a:r>
            <a:r>
              <a:rPr lang="en-US" sz="2000" dirty="0" smtClean="0"/>
              <a:t>(</a:t>
            </a:r>
            <a:r>
              <a:rPr lang="en-US" sz="2000" dirty="0" smtClean="0">
                <a:hlinkClick r:id="rId3" action="ppaction://hlinksldjump"/>
              </a:rPr>
              <a:t>Sample Platform Configurations</a:t>
            </a:r>
            <a:r>
              <a:rPr lang="en-US" sz="2000" dirty="0" smtClean="0"/>
              <a:t>)</a:t>
            </a:r>
            <a:r>
              <a:rPr lang="en-US" sz="4000" dirty="0" smtClean="0"/>
              <a:t/>
            </a:r>
            <a:br>
              <a:rPr lang="en-US" sz="4000" dirty="0" smtClean="0"/>
            </a:br>
            <a:r>
              <a:rPr lang="en-US" sz="3200" dirty="0" smtClean="0"/>
              <a:t>Hypervisor Virtual Machines</a:t>
            </a:r>
          </a:p>
        </p:txBody>
      </p:sp>
      <p:sp>
        <p:nvSpPr>
          <p:cNvPr id="54278" name="Rectangle 4"/>
          <p:cNvSpPr>
            <a:spLocks noGrp="1" noChangeArrowheads="1"/>
          </p:cNvSpPr>
          <p:nvPr>
            <p:ph type="body" sz="half" idx="1"/>
          </p:nvPr>
        </p:nvSpPr>
        <p:spPr/>
        <p:txBody>
          <a:bodyPr/>
          <a:lstStyle/>
          <a:p>
            <a:pPr eaLnBrk="1" hangingPunct="1">
              <a:lnSpc>
                <a:spcPct val="80000"/>
              </a:lnSpc>
            </a:pPr>
            <a:r>
              <a:rPr lang="en-US" sz="1800" dirty="0" smtClean="0"/>
              <a:t>A </a:t>
            </a:r>
            <a:r>
              <a:rPr lang="en-US" sz="1800" b="1" dirty="0" smtClean="0"/>
              <a:t>hypervisor</a:t>
            </a:r>
            <a:r>
              <a:rPr lang="en-US" sz="1800" dirty="0" smtClean="0"/>
              <a:t> or </a:t>
            </a:r>
            <a:r>
              <a:rPr lang="en-US" sz="1800" b="1" dirty="0" smtClean="0"/>
              <a:t>virtual machine monitor</a:t>
            </a:r>
            <a:r>
              <a:rPr lang="en-US" sz="1800" dirty="0" smtClean="0"/>
              <a:t> (</a:t>
            </a:r>
            <a:r>
              <a:rPr lang="en-US" sz="1800" b="1" dirty="0" smtClean="0"/>
              <a:t>VMM</a:t>
            </a:r>
            <a:r>
              <a:rPr lang="en-US" sz="1800" dirty="0" smtClean="0"/>
              <a:t>) is a piece of computer software, firmware or hardware that creates </a:t>
            </a:r>
            <a:r>
              <a:rPr lang="en-US" sz="1800" dirty="0"/>
              <a:t>and runs virtual machines</a:t>
            </a:r>
            <a:r>
              <a:rPr lang="en-US" sz="1800" dirty="0" smtClean="0"/>
              <a:t>.</a:t>
            </a:r>
          </a:p>
          <a:p>
            <a:pPr eaLnBrk="1" hangingPunct="1">
              <a:lnSpc>
                <a:spcPct val="80000"/>
              </a:lnSpc>
            </a:pPr>
            <a:r>
              <a:rPr lang="en-US" sz="1800" dirty="0" smtClean="0"/>
              <a:t>A </a:t>
            </a:r>
            <a:r>
              <a:rPr lang="en-US" sz="1800" dirty="0"/>
              <a:t>computer on which a hypervisor is running one or more virtual machines is defined as a host machine. </a:t>
            </a:r>
            <a:endParaRPr lang="en-US" sz="1800" dirty="0" smtClean="0"/>
          </a:p>
          <a:p>
            <a:pPr eaLnBrk="1" hangingPunct="1">
              <a:lnSpc>
                <a:spcPct val="80000"/>
              </a:lnSpc>
            </a:pPr>
            <a:r>
              <a:rPr lang="en-US" sz="1800" dirty="0" smtClean="0"/>
              <a:t>Each </a:t>
            </a:r>
            <a:r>
              <a:rPr lang="en-US" sz="1800" dirty="0"/>
              <a:t>virtual machine is called a guest machine. </a:t>
            </a:r>
            <a:endParaRPr lang="en-US" sz="1800" dirty="0" smtClean="0"/>
          </a:p>
          <a:p>
            <a:pPr eaLnBrk="1" hangingPunct="1">
              <a:lnSpc>
                <a:spcPct val="80000"/>
              </a:lnSpc>
            </a:pPr>
            <a:r>
              <a:rPr lang="en-US" sz="1800" dirty="0" smtClean="0"/>
              <a:t>The </a:t>
            </a:r>
            <a:r>
              <a:rPr lang="en-US" sz="1800" dirty="0"/>
              <a:t>hypervisor presents the guest operating systems with a virtual operating platform and manages the execution of the guest operating systems. </a:t>
            </a:r>
            <a:endParaRPr lang="en-US" sz="1800" dirty="0" smtClean="0"/>
          </a:p>
          <a:p>
            <a:pPr eaLnBrk="1" hangingPunct="1">
              <a:lnSpc>
                <a:spcPct val="80000"/>
              </a:lnSpc>
            </a:pPr>
            <a:r>
              <a:rPr lang="en-US" sz="1800" dirty="0" smtClean="0"/>
              <a:t>Multiple </a:t>
            </a:r>
            <a:r>
              <a:rPr lang="en-US" sz="1800" dirty="0"/>
              <a:t>instances of a variety of operating systems may share the virtualized hardware resources.</a:t>
            </a:r>
            <a:endParaRPr lang="en-US" sz="1800" dirty="0" smtClean="0"/>
          </a:p>
        </p:txBody>
      </p:sp>
      <p:sp>
        <p:nvSpPr>
          <p:cNvPr id="54279" name="Rectangle 5"/>
          <p:cNvSpPr>
            <a:spLocks noGrp="1" noChangeArrowheads="1"/>
          </p:cNvSpPr>
          <p:nvPr>
            <p:ph type="body" sz="half" idx="2"/>
          </p:nvPr>
        </p:nvSpPr>
        <p:spPr/>
        <p:txBody>
          <a:bodyPr/>
          <a:lstStyle/>
          <a:p>
            <a:pPr eaLnBrk="1" hangingPunct="1">
              <a:lnSpc>
                <a:spcPct val="80000"/>
              </a:lnSpc>
            </a:pPr>
            <a:r>
              <a:rPr lang="en-US" sz="1800" b="1" dirty="0"/>
              <a:t>Parallels Desktop for Mac, </a:t>
            </a:r>
            <a:r>
              <a:rPr lang="en-US" sz="1800" dirty="0"/>
              <a:t>by Parallels</a:t>
            </a:r>
            <a:r>
              <a:rPr lang="en-US" sz="1800" dirty="0" smtClean="0"/>
              <a:t>, and </a:t>
            </a:r>
            <a:r>
              <a:rPr lang="en-US" sz="1800" b="1" dirty="0"/>
              <a:t>VMware </a:t>
            </a:r>
            <a:r>
              <a:rPr lang="en-US" sz="1800" b="1" dirty="0" smtClean="0"/>
              <a:t>Fusion, </a:t>
            </a:r>
            <a:r>
              <a:rPr lang="en-US" sz="1800" dirty="0"/>
              <a:t>by VMware</a:t>
            </a:r>
            <a:r>
              <a:rPr lang="en-US" sz="1800" dirty="0" smtClean="0"/>
              <a:t> are hypervisors </a:t>
            </a:r>
            <a:r>
              <a:rPr lang="en-US" sz="1800" dirty="0"/>
              <a:t>that </a:t>
            </a:r>
            <a:r>
              <a:rPr lang="en-US" sz="1800" dirty="0" smtClean="0"/>
              <a:t>provides </a:t>
            </a:r>
            <a:r>
              <a:rPr lang="en-US" sz="1800" dirty="0"/>
              <a:t>hardware virtualization </a:t>
            </a:r>
            <a:r>
              <a:rPr lang="en-US" sz="1800" dirty="0" smtClean="0"/>
              <a:t>only for </a:t>
            </a:r>
            <a:r>
              <a:rPr lang="en-US" sz="1800" dirty="0"/>
              <a:t>Macintosh </a:t>
            </a:r>
            <a:r>
              <a:rPr lang="en-US" sz="1800" dirty="0" smtClean="0"/>
              <a:t>host computers with </a:t>
            </a:r>
            <a:r>
              <a:rPr lang="en-US" sz="1800" dirty="0"/>
              <a:t>Intel </a:t>
            </a:r>
            <a:r>
              <a:rPr lang="en-US" sz="1800" dirty="0" smtClean="0"/>
              <a:t>x86 or x64 processors that are running Mac OS X.</a:t>
            </a:r>
            <a:r>
              <a:rPr lang="en-US" sz="1800" dirty="0"/>
              <a:t> Each virtual machine can execute its own operating system, including versions of Microsoft Windows, Linux, </a:t>
            </a:r>
            <a:r>
              <a:rPr lang="en-US" sz="1800" dirty="0" smtClean="0"/>
              <a:t>BSD Unix, </a:t>
            </a:r>
            <a:r>
              <a:rPr lang="en-US" sz="1800" dirty="0"/>
              <a:t>and </a:t>
            </a:r>
            <a:r>
              <a:rPr lang="en-US" sz="1800" dirty="0" smtClean="0"/>
              <a:t>MS-DOS.</a:t>
            </a:r>
          </a:p>
          <a:p>
            <a:pPr eaLnBrk="1" hangingPunct="1">
              <a:lnSpc>
                <a:spcPct val="80000"/>
              </a:lnSpc>
            </a:pPr>
            <a:r>
              <a:rPr lang="en-US" sz="1800" b="1" dirty="0" smtClean="0"/>
              <a:t>VMware Workstation, </a:t>
            </a:r>
            <a:r>
              <a:rPr lang="en-US" sz="1800" dirty="0" smtClean="0"/>
              <a:t>by VMware, </a:t>
            </a:r>
            <a:r>
              <a:rPr lang="en-US" sz="1800" dirty="0"/>
              <a:t>is a hypervisor that runs on x64 </a:t>
            </a:r>
            <a:r>
              <a:rPr lang="en-US" sz="1800" dirty="0" smtClean="0"/>
              <a:t>host computers </a:t>
            </a:r>
            <a:r>
              <a:rPr lang="en-US" sz="1800" dirty="0"/>
              <a:t>(an x86 version of earlier releases was available</a:t>
            </a:r>
            <a:r>
              <a:rPr lang="en-US" sz="1800" dirty="0" smtClean="0"/>
              <a:t>) running Linux or Microsoft Windows. Each </a:t>
            </a:r>
            <a:r>
              <a:rPr lang="en-US" sz="1800" dirty="0"/>
              <a:t>virtual machine can execute its own operating system, including versions of Microsoft Windows, Linux, </a:t>
            </a:r>
            <a:r>
              <a:rPr lang="en-US" sz="1800" dirty="0" smtClean="0"/>
              <a:t>BSD Unix, </a:t>
            </a:r>
            <a:r>
              <a:rPr lang="en-US" sz="1800" dirty="0"/>
              <a:t>and </a:t>
            </a:r>
            <a:r>
              <a:rPr lang="en-US" sz="1800" dirty="0" smtClean="0"/>
              <a:t>MS-DOS.</a:t>
            </a:r>
          </a:p>
        </p:txBody>
      </p:sp>
    </p:spTree>
    <p:extLst>
      <p:ext uri="{BB962C8B-B14F-4D97-AF65-F5344CB8AC3E}">
        <p14:creationId xmlns:p14="http://schemas.microsoft.com/office/powerpoint/2010/main" val="2957120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4"/>
          <p:cNvSpPr>
            <a:spLocks noGrp="1"/>
          </p:cNvSpPr>
          <p:nvPr>
            <p:ph type="dt" sz="quarter" idx="10"/>
          </p:nvPr>
        </p:nvSpPr>
        <p:spPr>
          <a:noFill/>
        </p:spPr>
        <p:txBody>
          <a:bodyPr/>
          <a:lstStyle/>
          <a:p>
            <a:fld id="{746E36C7-6127-4BA9-BED8-EAC455FFBE59}" type="datetime1">
              <a:rPr lang="en-US" smtClean="0"/>
              <a:t>11/6/2015</a:t>
            </a:fld>
            <a:endParaRPr lang="en-US" smtClean="0"/>
          </a:p>
        </p:txBody>
      </p:sp>
      <p:sp>
        <p:nvSpPr>
          <p:cNvPr id="56323"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56324" name="Slide Number Placeholder 6"/>
          <p:cNvSpPr>
            <a:spLocks noGrp="1"/>
          </p:cNvSpPr>
          <p:nvPr>
            <p:ph type="sldNum" sz="quarter" idx="12"/>
          </p:nvPr>
        </p:nvSpPr>
        <p:spPr>
          <a:noFill/>
        </p:spPr>
        <p:txBody>
          <a:bodyPr/>
          <a:lstStyle/>
          <a:p>
            <a:fld id="{4D317C2B-6C98-447F-945D-B99538A18C7E}" type="slidenum">
              <a:rPr lang="en-US"/>
              <a:pPr/>
              <a:t>19</a:t>
            </a:fld>
            <a:endParaRPr lang="en-US"/>
          </a:p>
        </p:txBody>
      </p:sp>
      <p:sp>
        <p:nvSpPr>
          <p:cNvPr id="56325" name="Rectangle 2"/>
          <p:cNvSpPr>
            <a:spLocks noGrp="1" noChangeArrowheads="1"/>
          </p:cNvSpPr>
          <p:nvPr>
            <p:ph type="title"/>
          </p:nvPr>
        </p:nvSpPr>
        <p:spPr/>
        <p:txBody>
          <a:bodyPr/>
          <a:lstStyle/>
          <a:p>
            <a:pPr eaLnBrk="1" hangingPunct="1"/>
            <a:r>
              <a:rPr lang="en-US" dirty="0" smtClean="0"/>
              <a:t>Use Cases: </a:t>
            </a:r>
            <a:r>
              <a:rPr lang="en-US" sz="2000" dirty="0" smtClean="0"/>
              <a:t>(</a:t>
            </a:r>
            <a:r>
              <a:rPr lang="en-US" sz="2000" dirty="0" smtClean="0">
                <a:hlinkClick r:id="rId3" action="ppaction://hlinksldjump"/>
              </a:rPr>
              <a:t>Sample Platform Configurations</a:t>
            </a:r>
            <a:r>
              <a:rPr lang="en-US" sz="2000" dirty="0" smtClean="0"/>
              <a:t>)</a:t>
            </a:r>
            <a:r>
              <a:rPr lang="en-US" sz="4000" dirty="0" smtClean="0"/>
              <a:t/>
            </a:r>
            <a:br>
              <a:rPr lang="en-US" sz="4000" dirty="0" smtClean="0"/>
            </a:br>
            <a:r>
              <a:rPr lang="en-US" sz="3200" dirty="0" smtClean="0"/>
              <a:t>Basic “Development” Laptop </a:t>
            </a:r>
            <a:br>
              <a:rPr lang="en-US" sz="3200" dirty="0" smtClean="0"/>
            </a:br>
            <a:r>
              <a:rPr lang="en-US" sz="3200" dirty="0"/>
              <a:t> </a:t>
            </a:r>
            <a:r>
              <a:rPr lang="en-US" sz="3200" dirty="0" smtClean="0"/>
              <a:t>   and Pseudo “Embedded” System</a:t>
            </a:r>
          </a:p>
        </p:txBody>
      </p:sp>
      <p:sp>
        <p:nvSpPr>
          <p:cNvPr id="56326" name="Rectangle 3"/>
          <p:cNvSpPr>
            <a:spLocks noGrp="1" noChangeArrowheads="1"/>
          </p:cNvSpPr>
          <p:nvPr>
            <p:ph type="body" sz="half" idx="1"/>
          </p:nvPr>
        </p:nvSpPr>
        <p:spPr/>
        <p:txBody>
          <a:bodyPr/>
          <a:lstStyle/>
          <a:p>
            <a:pPr eaLnBrk="1" hangingPunct="1">
              <a:lnSpc>
                <a:spcPct val="90000"/>
              </a:lnSpc>
            </a:pPr>
            <a:r>
              <a:rPr lang="en-US" sz="2000" b="1" smtClean="0"/>
              <a:t>1998 Dell Inspiron 7000 Hardware</a:t>
            </a:r>
          </a:p>
          <a:p>
            <a:pPr lvl="1" eaLnBrk="1" hangingPunct="1">
              <a:lnSpc>
                <a:spcPct val="90000"/>
              </a:lnSpc>
            </a:pPr>
            <a:r>
              <a:rPr lang="en-US" sz="1800" smtClean="0"/>
              <a:t>366 MHz </a:t>
            </a:r>
            <a:r>
              <a:rPr lang="en-US" sz="1800" b="1" smtClean="0"/>
              <a:t>Intel Pentium II</a:t>
            </a:r>
            <a:r>
              <a:rPr lang="en-US" sz="1800" smtClean="0"/>
              <a:t> processor</a:t>
            </a:r>
          </a:p>
          <a:p>
            <a:pPr lvl="1" eaLnBrk="1" hangingPunct="1">
              <a:lnSpc>
                <a:spcPct val="90000"/>
              </a:lnSpc>
            </a:pPr>
            <a:r>
              <a:rPr lang="en-US" sz="1800" smtClean="0"/>
              <a:t>384 MB RAM</a:t>
            </a:r>
          </a:p>
          <a:p>
            <a:pPr lvl="1" eaLnBrk="1" hangingPunct="1">
              <a:lnSpc>
                <a:spcPct val="90000"/>
              </a:lnSpc>
            </a:pPr>
            <a:r>
              <a:rPr lang="en-US" sz="1800" smtClean="0"/>
              <a:t>15.6” </a:t>
            </a:r>
            <a:r>
              <a:rPr lang="en-US" sz="1800" b="1" smtClean="0"/>
              <a:t>VGA</a:t>
            </a:r>
            <a:r>
              <a:rPr lang="en-US" sz="1800" smtClean="0"/>
              <a:t> (640x480) / </a:t>
            </a:r>
            <a:r>
              <a:rPr lang="en-US" sz="1800" b="1" smtClean="0"/>
              <a:t>SVGA</a:t>
            </a:r>
            <a:r>
              <a:rPr lang="en-US" sz="1800" smtClean="0"/>
              <a:t> (1024x768) pixel LCD display</a:t>
            </a:r>
          </a:p>
          <a:p>
            <a:pPr lvl="1" eaLnBrk="1" hangingPunct="1">
              <a:lnSpc>
                <a:spcPct val="90000"/>
              </a:lnSpc>
            </a:pPr>
            <a:r>
              <a:rPr lang="en-US" sz="1800" smtClean="0"/>
              <a:t>Two Interchangeable 32 GB (4200 RPM) ATA hard drives</a:t>
            </a:r>
          </a:p>
          <a:p>
            <a:pPr lvl="2" eaLnBrk="1" hangingPunct="1">
              <a:lnSpc>
                <a:spcPct val="90000"/>
              </a:lnSpc>
            </a:pPr>
            <a:r>
              <a:rPr lang="en-US" sz="1600" b="1" smtClean="0"/>
              <a:t>Microsoft Windows XP</a:t>
            </a:r>
            <a:endParaRPr lang="en-US" sz="1600" smtClean="0"/>
          </a:p>
          <a:p>
            <a:pPr lvl="2" eaLnBrk="1" hangingPunct="1">
              <a:lnSpc>
                <a:spcPct val="90000"/>
              </a:lnSpc>
            </a:pPr>
            <a:r>
              <a:rPr lang="en-US" sz="1600" b="1" smtClean="0"/>
              <a:t>Ubuntu Linux</a:t>
            </a:r>
            <a:r>
              <a:rPr lang="en-US" sz="1600" smtClean="0"/>
              <a:t> 12.04 LTS</a:t>
            </a:r>
          </a:p>
          <a:p>
            <a:pPr lvl="1" eaLnBrk="1" hangingPunct="1">
              <a:lnSpc>
                <a:spcPct val="90000"/>
              </a:lnSpc>
            </a:pPr>
            <a:r>
              <a:rPr lang="en-US" sz="1800" b="1" smtClean="0"/>
              <a:t>Xircom</a:t>
            </a:r>
            <a:r>
              <a:rPr lang="en-US" sz="1800" smtClean="0"/>
              <a:t> Ethernet and 3Com WiFi Wireless Plug-in Network adapters for </a:t>
            </a:r>
            <a:r>
              <a:rPr lang="en-US" sz="1800" b="1" smtClean="0"/>
              <a:t>Microsoft Windows XP</a:t>
            </a:r>
            <a:r>
              <a:rPr lang="en-US" sz="1800" smtClean="0"/>
              <a:t> </a:t>
            </a:r>
            <a:endParaRPr lang="en-US" sz="1800" b="1" smtClean="0"/>
          </a:p>
          <a:p>
            <a:pPr lvl="1" eaLnBrk="1" hangingPunct="1">
              <a:lnSpc>
                <a:spcPct val="90000"/>
              </a:lnSpc>
            </a:pPr>
            <a:r>
              <a:rPr lang="en-US" sz="1800" b="1" smtClean="0"/>
              <a:t>Linksys</a:t>
            </a:r>
            <a:r>
              <a:rPr lang="en-US" sz="1800" smtClean="0"/>
              <a:t> WiFi Wireless Plug-in Network adapter for </a:t>
            </a:r>
            <a:r>
              <a:rPr lang="en-US" sz="1800" b="1" smtClean="0"/>
              <a:t>Ubuntu Linux</a:t>
            </a:r>
            <a:r>
              <a:rPr lang="en-US" sz="1800" smtClean="0"/>
              <a:t> 12.04 LTS</a:t>
            </a:r>
          </a:p>
        </p:txBody>
      </p:sp>
      <p:sp>
        <p:nvSpPr>
          <p:cNvPr id="56327" name="Rectangle 4"/>
          <p:cNvSpPr>
            <a:spLocks noGrp="1" noChangeArrowheads="1"/>
          </p:cNvSpPr>
          <p:nvPr>
            <p:ph type="body" sz="half" idx="2"/>
          </p:nvPr>
        </p:nvSpPr>
        <p:spPr/>
        <p:txBody>
          <a:bodyPr/>
          <a:lstStyle/>
          <a:p>
            <a:pPr eaLnBrk="1" hangingPunct="1">
              <a:lnSpc>
                <a:spcPct val="90000"/>
              </a:lnSpc>
            </a:pPr>
            <a:r>
              <a:rPr lang="en-US" sz="2000" b="1" dirty="0" smtClean="0"/>
              <a:t>Development / Pseudo (non-optimized) Embedded Software</a:t>
            </a:r>
          </a:p>
          <a:p>
            <a:pPr lvl="1" eaLnBrk="1" hangingPunct="1">
              <a:lnSpc>
                <a:spcPct val="90000"/>
              </a:lnSpc>
            </a:pPr>
            <a:r>
              <a:rPr lang="en-US" sz="1800" b="1" dirty="0" smtClean="0"/>
              <a:t>Microsoft Windows XP Configuration</a:t>
            </a:r>
          </a:p>
          <a:p>
            <a:pPr lvl="2" eaLnBrk="1" hangingPunct="1">
              <a:lnSpc>
                <a:spcPct val="90000"/>
              </a:lnSpc>
            </a:pPr>
            <a:r>
              <a:rPr lang="en-US" sz="1600" dirty="0" smtClean="0"/>
              <a:t>Cygwin 1.7 (includes various GNU, Linux &amp; Python components)</a:t>
            </a:r>
          </a:p>
          <a:p>
            <a:pPr lvl="2" eaLnBrk="1" hangingPunct="1">
              <a:lnSpc>
                <a:spcPct val="90000"/>
              </a:lnSpc>
            </a:pPr>
            <a:r>
              <a:rPr lang="en-US" sz="1600" dirty="0" smtClean="0"/>
              <a:t>Office 2002</a:t>
            </a:r>
          </a:p>
          <a:p>
            <a:pPr lvl="2" eaLnBrk="1" hangingPunct="1">
              <a:lnSpc>
                <a:spcPct val="90000"/>
              </a:lnSpc>
            </a:pPr>
            <a:r>
              <a:rPr lang="en-US" sz="1600" dirty="0" err="1" smtClean="0"/>
              <a:t>XEmacs</a:t>
            </a:r>
            <a:endParaRPr lang="en-US" sz="1600" dirty="0"/>
          </a:p>
          <a:p>
            <a:pPr lvl="2" eaLnBrk="1" hangingPunct="1">
              <a:lnSpc>
                <a:spcPct val="90000"/>
              </a:lnSpc>
            </a:pPr>
            <a:r>
              <a:rPr lang="en-US" sz="1600" dirty="0" smtClean="0"/>
              <a:t>Python 2x </a:t>
            </a:r>
            <a:r>
              <a:rPr lang="en-US" sz="1600" dirty="0"/>
              <a:t>&amp; </a:t>
            </a:r>
            <a:r>
              <a:rPr lang="en-US" sz="1600" dirty="0" smtClean="0"/>
              <a:t>3x</a:t>
            </a:r>
          </a:p>
          <a:p>
            <a:pPr lvl="1" eaLnBrk="1" hangingPunct="1">
              <a:lnSpc>
                <a:spcPct val="90000"/>
              </a:lnSpc>
            </a:pPr>
            <a:r>
              <a:rPr lang="en-US" sz="1800" b="1" dirty="0" smtClean="0"/>
              <a:t>Ubuntu Linux</a:t>
            </a:r>
            <a:r>
              <a:rPr lang="en-US" sz="1800" dirty="0" smtClean="0"/>
              <a:t> </a:t>
            </a:r>
            <a:r>
              <a:rPr lang="en-US" sz="1800" b="1" dirty="0" smtClean="0"/>
              <a:t>12.04 </a:t>
            </a:r>
            <a:r>
              <a:rPr lang="en-US" sz="1800" b="1" dirty="0"/>
              <a:t>LTS Configuration</a:t>
            </a:r>
            <a:endParaRPr lang="en-US" sz="1800" b="1" dirty="0" smtClean="0"/>
          </a:p>
          <a:p>
            <a:pPr lvl="2" eaLnBrk="1" hangingPunct="1">
              <a:lnSpc>
                <a:spcPct val="90000"/>
              </a:lnSpc>
            </a:pPr>
            <a:r>
              <a:rPr lang="en-US" sz="1600" dirty="0" smtClean="0"/>
              <a:t>GNOME Desktop</a:t>
            </a:r>
          </a:p>
          <a:p>
            <a:pPr lvl="2" eaLnBrk="1" hangingPunct="1">
              <a:lnSpc>
                <a:spcPct val="90000"/>
              </a:lnSpc>
            </a:pPr>
            <a:r>
              <a:rPr lang="en-US" sz="1600" dirty="0" err="1" smtClean="0"/>
              <a:t>LibraOffice</a:t>
            </a:r>
            <a:endParaRPr lang="en-US" sz="1600" dirty="0" smtClean="0"/>
          </a:p>
          <a:p>
            <a:pPr lvl="2" eaLnBrk="1" hangingPunct="1">
              <a:lnSpc>
                <a:spcPct val="90000"/>
              </a:lnSpc>
            </a:pPr>
            <a:r>
              <a:rPr lang="en-US" sz="1600" dirty="0" err="1" smtClean="0"/>
              <a:t>XEmacs</a:t>
            </a:r>
            <a:endParaRPr lang="en-US" sz="1600" dirty="0" smtClean="0"/>
          </a:p>
          <a:p>
            <a:pPr lvl="2" eaLnBrk="1" hangingPunct="1">
              <a:lnSpc>
                <a:spcPct val="90000"/>
              </a:lnSpc>
            </a:pPr>
            <a:r>
              <a:rPr lang="en-US" sz="1600" dirty="0" smtClean="0"/>
              <a:t>Python 2x &amp; 3x</a:t>
            </a:r>
          </a:p>
        </p:txBody>
      </p:sp>
    </p:spTree>
    <p:extLst>
      <p:ext uri="{BB962C8B-B14F-4D97-AF65-F5344CB8AC3E}">
        <p14:creationId xmlns:p14="http://schemas.microsoft.com/office/powerpoint/2010/main" val="1443019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r>
              <a:rPr lang="en-US" dirty="0"/>
              <a:t>Use </a:t>
            </a:r>
            <a:r>
              <a:rPr lang="en-US" dirty="0" smtClean="0"/>
              <a:t>Cases</a:t>
            </a:r>
            <a:br>
              <a:rPr lang="en-US" dirty="0" smtClean="0"/>
            </a:br>
            <a:r>
              <a:rPr lang="en-US" sz="3200" dirty="0" smtClean="0"/>
              <a:t>Table of Contents </a:t>
            </a:r>
            <a:r>
              <a:rPr lang="en-US" sz="2000" dirty="0" smtClean="0"/>
              <a:t>(</a:t>
            </a:r>
            <a:r>
              <a:rPr lang="en-US" sz="2000" i="1" dirty="0" smtClean="0"/>
              <a:t>with slide show</a:t>
            </a:r>
            <a:r>
              <a:rPr lang="en-US" sz="2000" dirty="0" smtClean="0"/>
              <a:t> </a:t>
            </a:r>
            <a:r>
              <a:rPr lang="en-US" sz="2000" u="sng" dirty="0" smtClean="0">
                <a:solidFill>
                  <a:srgbClr val="FF0000"/>
                </a:solidFill>
              </a:rPr>
              <a:t>Hyperlinks</a:t>
            </a:r>
            <a:r>
              <a:rPr lang="en-US" sz="2000" dirty="0" smtClean="0"/>
              <a:t>)</a:t>
            </a:r>
          </a:p>
        </p:txBody>
      </p:sp>
      <p:sp>
        <p:nvSpPr>
          <p:cNvPr id="8195" name="Rectangle 18"/>
          <p:cNvSpPr>
            <a:spLocks noGrp="1" noChangeArrowheads="1"/>
          </p:cNvSpPr>
          <p:nvPr>
            <p:ph sz="half" idx="1"/>
          </p:nvPr>
        </p:nvSpPr>
        <p:spPr/>
        <p:txBody>
          <a:bodyPr/>
          <a:lstStyle/>
          <a:p>
            <a:pPr marL="342900" lvl="1" indent="-342900">
              <a:buSzPct val="60000"/>
            </a:pPr>
            <a:r>
              <a:rPr lang="en-US" dirty="0" smtClean="0">
                <a:hlinkClick r:id="rId3" action="ppaction://hlinksldjump"/>
              </a:rPr>
              <a:t>Sample </a:t>
            </a:r>
            <a:r>
              <a:rPr lang="en-US" dirty="0">
                <a:hlinkClick r:id="rId3" action="ppaction://hlinksldjump"/>
              </a:rPr>
              <a:t>Screen </a:t>
            </a:r>
            <a:r>
              <a:rPr lang="en-US" dirty="0" smtClean="0">
                <a:hlinkClick r:id="rId3" action="ppaction://hlinksldjump"/>
              </a:rPr>
              <a:t>Shots</a:t>
            </a:r>
            <a:endParaRPr lang="en-US" dirty="0" smtClean="0"/>
          </a:p>
          <a:p>
            <a:pPr marL="342900" lvl="1" indent="-342900">
              <a:buSzPct val="60000"/>
            </a:pPr>
            <a:r>
              <a:rPr lang="en-US" dirty="0" smtClean="0">
                <a:hlinkClick r:id="rId4" action="ppaction://hlinksldjump"/>
              </a:rPr>
              <a:t>Sample Platform Configurations</a:t>
            </a:r>
            <a:endParaRPr lang="en-US" dirty="0"/>
          </a:p>
          <a:p>
            <a:pPr marL="342900" lvl="1" indent="-342900">
              <a:buSzPct val="60000"/>
            </a:pPr>
            <a:r>
              <a:rPr lang="en-US" dirty="0">
                <a:hlinkClick r:id="rId5" action="ppaction://hlinksldjump"/>
              </a:rPr>
              <a:t>Command Line Interface (CLI</a:t>
            </a:r>
            <a:r>
              <a:rPr lang="en-US" dirty="0" smtClean="0">
                <a:hlinkClick r:id="rId5" action="ppaction://hlinksldjump"/>
              </a:rPr>
              <a:t>)</a:t>
            </a:r>
            <a:endParaRPr lang="en-US" dirty="0" smtClean="0"/>
          </a:p>
          <a:p>
            <a:pPr marL="742950" lvl="2" indent="-342900">
              <a:buSzPct val="60000"/>
            </a:pPr>
            <a:r>
              <a:rPr lang="en-US" dirty="0" smtClean="0">
                <a:hlinkClick r:id="rId6" action="ppaction://hlinksldjump"/>
              </a:rPr>
              <a:t>tsLibCLI</a:t>
            </a:r>
            <a:endParaRPr lang="en-US" dirty="0" smtClean="0"/>
          </a:p>
          <a:p>
            <a:pPr marL="742950" lvl="2" indent="-342900">
              <a:buSzPct val="60000"/>
            </a:pPr>
            <a:r>
              <a:rPr lang="en-US" dirty="0" smtClean="0">
                <a:hlinkClick r:id="rId7" action="ppaction://hlinksldjump"/>
              </a:rPr>
              <a:t>tsToolsCLI</a:t>
            </a:r>
            <a:endParaRPr lang="en-US" dirty="0"/>
          </a:p>
          <a:p>
            <a:pPr marL="342900" lvl="1" indent="-342900">
              <a:buSzPct val="60000"/>
            </a:pPr>
            <a:r>
              <a:rPr lang="en-US" dirty="0">
                <a:hlinkClick r:id="rId8" action="ppaction://hlinksldjump"/>
              </a:rPr>
              <a:t>Graphical User Interface (GUI</a:t>
            </a:r>
            <a:r>
              <a:rPr lang="en-US" dirty="0" smtClean="0">
                <a:hlinkClick r:id="rId8" action="ppaction://hlinksldjump"/>
              </a:rPr>
              <a:t>)</a:t>
            </a:r>
            <a:endParaRPr lang="en-US" dirty="0" smtClean="0"/>
          </a:p>
          <a:p>
            <a:pPr marL="742950" lvl="2" indent="-342900">
              <a:buSzPct val="60000"/>
            </a:pPr>
            <a:r>
              <a:rPr lang="en-US" dirty="0" smtClean="0">
                <a:hlinkClick r:id="rId9" action="ppaction://hlinksldjump"/>
              </a:rPr>
              <a:t>tsLibGUI</a:t>
            </a:r>
            <a:endParaRPr lang="en-US" dirty="0" smtClean="0"/>
          </a:p>
          <a:p>
            <a:pPr marL="342900" lvl="1" indent="-342900">
              <a:buSzPct val="60000"/>
            </a:pPr>
            <a:r>
              <a:rPr lang="en-US" dirty="0" smtClean="0">
                <a:hlinkClick r:id="rId10" action="ppaction://hlinksldjump"/>
              </a:rPr>
              <a:t>Remote </a:t>
            </a:r>
            <a:r>
              <a:rPr lang="en-US" dirty="0">
                <a:hlinkClick r:id="rId10" action="ppaction://hlinksldjump"/>
              </a:rPr>
              <a:t>Monitoring / </a:t>
            </a:r>
            <a:r>
              <a:rPr lang="en-US" dirty="0" smtClean="0">
                <a:hlinkClick r:id="rId10" action="ppaction://hlinksldjump"/>
              </a:rPr>
              <a:t>Control</a:t>
            </a:r>
            <a:endParaRPr lang="en-US" dirty="0"/>
          </a:p>
        </p:txBody>
      </p:sp>
      <p:sp>
        <p:nvSpPr>
          <p:cNvPr id="2" name="Content Placeholder 1"/>
          <p:cNvSpPr>
            <a:spLocks noGrp="1"/>
          </p:cNvSpPr>
          <p:nvPr>
            <p:ph sz="half" idx="2"/>
          </p:nvPr>
        </p:nvSpPr>
        <p:spPr/>
        <p:txBody>
          <a:bodyPr/>
          <a:lstStyle/>
          <a:p>
            <a:r>
              <a:rPr lang="en-US" sz="2400" dirty="0" smtClean="0">
                <a:hlinkClick r:id="rId11" action="ppaction://hlinksldjump"/>
              </a:rPr>
              <a:t>Site-Packages</a:t>
            </a:r>
            <a:endParaRPr lang="en-US" sz="2400" dirty="0" smtClean="0"/>
          </a:p>
          <a:p>
            <a:r>
              <a:rPr lang="en-US" sz="2400" dirty="0" smtClean="0">
                <a:hlinkClick r:id="rId12" action="ppaction://hlinksldjump"/>
              </a:rPr>
              <a:t>Developer-Sandboxes</a:t>
            </a:r>
            <a:endParaRPr lang="en-US" sz="2400" dirty="0"/>
          </a:p>
        </p:txBody>
      </p:sp>
      <p:sp>
        <p:nvSpPr>
          <p:cNvPr id="8196" name="Date Placeholder 4"/>
          <p:cNvSpPr>
            <a:spLocks noGrp="1"/>
          </p:cNvSpPr>
          <p:nvPr>
            <p:ph type="dt" sz="half" idx="10"/>
          </p:nvPr>
        </p:nvSpPr>
        <p:spPr>
          <a:noFill/>
        </p:spPr>
        <p:txBody>
          <a:bodyPr/>
          <a:lstStyle/>
          <a:p>
            <a:fld id="{594743C1-DE31-4E12-9F9F-1BA9DE6E7B96}" type="datetime1">
              <a:rPr lang="en-US" smtClean="0"/>
              <a:t>11/6/2015</a:t>
            </a:fld>
            <a:endParaRPr lang="en-US" smtClean="0"/>
          </a:p>
        </p:txBody>
      </p:sp>
      <p:sp>
        <p:nvSpPr>
          <p:cNvPr id="819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4"/>
          <p:cNvSpPr>
            <a:spLocks noGrp="1"/>
          </p:cNvSpPr>
          <p:nvPr>
            <p:ph type="dt" sz="quarter" idx="10"/>
          </p:nvPr>
        </p:nvSpPr>
        <p:spPr>
          <a:noFill/>
        </p:spPr>
        <p:txBody>
          <a:bodyPr/>
          <a:lstStyle/>
          <a:p>
            <a:fld id="{780AC770-591B-46CD-918F-F04F5DAD2833}" type="datetime1">
              <a:rPr lang="en-US" smtClean="0"/>
              <a:t>11/6/2015</a:t>
            </a:fld>
            <a:endParaRPr lang="en-US" smtClean="0"/>
          </a:p>
        </p:txBody>
      </p:sp>
      <p:sp>
        <p:nvSpPr>
          <p:cNvPr id="54275"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54276" name="Slide Number Placeholder 6"/>
          <p:cNvSpPr>
            <a:spLocks noGrp="1"/>
          </p:cNvSpPr>
          <p:nvPr>
            <p:ph type="sldNum" sz="quarter" idx="12"/>
          </p:nvPr>
        </p:nvSpPr>
        <p:spPr>
          <a:noFill/>
        </p:spPr>
        <p:txBody>
          <a:bodyPr/>
          <a:lstStyle/>
          <a:p>
            <a:fld id="{985A200F-4479-46D5-B1CD-8474E2CCD2E4}" type="slidenum">
              <a:rPr lang="en-US"/>
              <a:pPr/>
              <a:t>20</a:t>
            </a:fld>
            <a:endParaRPr lang="en-US"/>
          </a:p>
        </p:txBody>
      </p:sp>
      <p:sp>
        <p:nvSpPr>
          <p:cNvPr id="54277" name="Rectangle 2"/>
          <p:cNvSpPr>
            <a:spLocks noGrp="1" noChangeArrowheads="1"/>
          </p:cNvSpPr>
          <p:nvPr>
            <p:ph type="title"/>
          </p:nvPr>
        </p:nvSpPr>
        <p:spPr/>
        <p:txBody>
          <a:bodyPr/>
          <a:lstStyle/>
          <a:p>
            <a:pPr eaLnBrk="1" hangingPunct="1"/>
            <a:r>
              <a:rPr lang="en-US" sz="4000" dirty="0" smtClean="0"/>
              <a:t/>
            </a:r>
            <a:br>
              <a:rPr lang="en-US" sz="4000" dirty="0" smtClean="0"/>
            </a:br>
            <a:r>
              <a:rPr lang="en-US" sz="4000" dirty="0"/>
              <a:t/>
            </a:r>
            <a:br>
              <a:rPr lang="en-US" sz="4000" dirty="0"/>
            </a:br>
            <a:r>
              <a:rPr lang="en-US" dirty="0"/>
              <a:t>Use Cases: </a:t>
            </a:r>
            <a:r>
              <a:rPr lang="en-US" sz="2000" dirty="0" smtClean="0"/>
              <a:t>(</a:t>
            </a:r>
            <a:r>
              <a:rPr lang="en-US" sz="2000" dirty="0" smtClean="0">
                <a:hlinkClick r:id="rId3" action="ppaction://hlinksldjump"/>
              </a:rPr>
              <a:t>Sample Platform Configurations</a:t>
            </a:r>
            <a:r>
              <a:rPr lang="en-US" sz="2000" dirty="0" smtClean="0"/>
              <a:t>)</a:t>
            </a:r>
            <a:r>
              <a:rPr lang="en-US" sz="4000" dirty="0" smtClean="0"/>
              <a:t/>
            </a:r>
            <a:br>
              <a:rPr lang="en-US" sz="4000" dirty="0" smtClean="0"/>
            </a:br>
            <a:r>
              <a:rPr lang="en-US" sz="3200" dirty="0" smtClean="0"/>
              <a:t>Accessorized “Development” Laptop</a:t>
            </a:r>
            <a:br>
              <a:rPr lang="en-US" sz="3200" dirty="0" smtClean="0"/>
            </a:br>
            <a:r>
              <a:rPr lang="en-US" sz="3200" dirty="0" smtClean="0"/>
              <a:t>    and Guest “Embedded” System</a:t>
            </a:r>
          </a:p>
        </p:txBody>
      </p:sp>
      <p:sp>
        <p:nvSpPr>
          <p:cNvPr id="54278" name="Rectangle 4"/>
          <p:cNvSpPr>
            <a:spLocks noGrp="1" noChangeArrowheads="1"/>
          </p:cNvSpPr>
          <p:nvPr>
            <p:ph type="body" sz="half" idx="1"/>
          </p:nvPr>
        </p:nvSpPr>
        <p:spPr/>
        <p:txBody>
          <a:bodyPr/>
          <a:lstStyle/>
          <a:p>
            <a:pPr eaLnBrk="1" hangingPunct="1">
              <a:lnSpc>
                <a:spcPct val="80000"/>
              </a:lnSpc>
            </a:pPr>
            <a:r>
              <a:rPr lang="en-US" sz="1800" b="1" dirty="0" smtClean="0"/>
              <a:t>2007 Apple MacBook Pro Hardware</a:t>
            </a:r>
          </a:p>
          <a:p>
            <a:pPr lvl="1" eaLnBrk="1" hangingPunct="1">
              <a:lnSpc>
                <a:spcPct val="80000"/>
              </a:lnSpc>
            </a:pPr>
            <a:r>
              <a:rPr lang="en-NZ" sz="1600" dirty="0" smtClean="0"/>
              <a:t>2.33 GHz Intel Core 2 Duo </a:t>
            </a:r>
            <a:r>
              <a:rPr lang="en-US" sz="1600" dirty="0" smtClean="0"/>
              <a:t>processor</a:t>
            </a:r>
          </a:p>
          <a:p>
            <a:pPr lvl="1" eaLnBrk="1" hangingPunct="1">
              <a:lnSpc>
                <a:spcPct val="80000"/>
              </a:lnSpc>
            </a:pPr>
            <a:r>
              <a:rPr lang="en-US" sz="1600" dirty="0" smtClean="0"/>
              <a:t>4 GB RAM</a:t>
            </a:r>
          </a:p>
          <a:p>
            <a:pPr lvl="1" eaLnBrk="1" hangingPunct="1">
              <a:lnSpc>
                <a:spcPct val="80000"/>
              </a:lnSpc>
            </a:pPr>
            <a:r>
              <a:rPr lang="en-NZ" sz="1600" dirty="0" smtClean="0"/>
              <a:t>17” 1920x1200</a:t>
            </a:r>
            <a:r>
              <a:rPr lang="en-US" sz="1600" dirty="0" smtClean="0"/>
              <a:t> pixel LCD display</a:t>
            </a:r>
          </a:p>
          <a:p>
            <a:pPr lvl="1" eaLnBrk="1" hangingPunct="1">
              <a:lnSpc>
                <a:spcPct val="80000"/>
              </a:lnSpc>
            </a:pPr>
            <a:r>
              <a:rPr lang="en-NZ" sz="1600" dirty="0" smtClean="0"/>
              <a:t>160 GB (5400 RPM) SATA 1.5 Gb/s internal hard drive</a:t>
            </a:r>
            <a:endParaRPr lang="en-US" sz="1600" dirty="0" smtClean="0"/>
          </a:p>
          <a:p>
            <a:pPr lvl="1" eaLnBrk="1" hangingPunct="1">
              <a:lnSpc>
                <a:spcPct val="80000"/>
              </a:lnSpc>
            </a:pPr>
            <a:r>
              <a:rPr lang="en-NZ" sz="1600" dirty="0" smtClean="0"/>
              <a:t>1.5 TB (7200 RPM) SATA 3 Gb/s external hard drive</a:t>
            </a:r>
          </a:p>
          <a:p>
            <a:pPr lvl="1" eaLnBrk="1" hangingPunct="1">
              <a:lnSpc>
                <a:spcPct val="80000"/>
              </a:lnSpc>
            </a:pPr>
            <a:r>
              <a:rPr lang="en-US" sz="1600" dirty="0" smtClean="0"/>
              <a:t>Ethernet Network Adapter</a:t>
            </a:r>
          </a:p>
          <a:p>
            <a:pPr lvl="1" eaLnBrk="1" hangingPunct="1">
              <a:lnSpc>
                <a:spcPct val="80000"/>
              </a:lnSpc>
            </a:pPr>
            <a:r>
              <a:rPr lang="en-US" sz="1600" dirty="0" err="1" smtClean="0"/>
              <a:t>WiFi</a:t>
            </a:r>
            <a:r>
              <a:rPr lang="en-US" sz="1600" dirty="0" smtClean="0"/>
              <a:t> Wireless Network Adapter</a:t>
            </a:r>
          </a:p>
          <a:p>
            <a:pPr eaLnBrk="1" hangingPunct="1">
              <a:lnSpc>
                <a:spcPct val="80000"/>
              </a:lnSpc>
            </a:pPr>
            <a:r>
              <a:rPr lang="en-US" sz="1800" b="1" dirty="0" smtClean="0"/>
              <a:t>Development / Embedded Software</a:t>
            </a:r>
          </a:p>
          <a:p>
            <a:pPr lvl="1" eaLnBrk="1" hangingPunct="1">
              <a:lnSpc>
                <a:spcPct val="80000"/>
              </a:lnSpc>
            </a:pPr>
            <a:r>
              <a:rPr lang="en-US" sz="1600" dirty="0" smtClean="0"/>
              <a:t>MAC OS X 10.7.5 Lion</a:t>
            </a:r>
            <a:r>
              <a:rPr lang="en-US" sz="1600" b="1" dirty="0" smtClean="0"/>
              <a:t> </a:t>
            </a:r>
          </a:p>
          <a:p>
            <a:pPr lvl="1" eaLnBrk="1" hangingPunct="1">
              <a:lnSpc>
                <a:spcPct val="80000"/>
              </a:lnSpc>
            </a:pPr>
            <a:r>
              <a:rPr lang="en-US" sz="1600" dirty="0" smtClean="0"/>
              <a:t>Wing IDE 3-4</a:t>
            </a:r>
          </a:p>
          <a:p>
            <a:pPr lvl="1" eaLnBrk="1" hangingPunct="1">
              <a:lnSpc>
                <a:spcPct val="80000"/>
              </a:lnSpc>
            </a:pPr>
            <a:r>
              <a:rPr lang="en-US" sz="1600" dirty="0" smtClean="0"/>
              <a:t>LibreOffice</a:t>
            </a:r>
          </a:p>
          <a:p>
            <a:pPr lvl="1" eaLnBrk="1" hangingPunct="1">
              <a:lnSpc>
                <a:spcPct val="80000"/>
              </a:lnSpc>
            </a:pPr>
            <a:r>
              <a:rPr lang="en-US" sz="1600" dirty="0" err="1" smtClean="0"/>
              <a:t>Xemacs</a:t>
            </a:r>
            <a:endParaRPr lang="en-US" sz="1600" dirty="0" smtClean="0"/>
          </a:p>
          <a:p>
            <a:pPr lvl="1" eaLnBrk="1" hangingPunct="1">
              <a:lnSpc>
                <a:spcPct val="80000"/>
              </a:lnSpc>
            </a:pPr>
            <a:r>
              <a:rPr lang="en-US" sz="1600" dirty="0" smtClean="0"/>
              <a:t>Python 2x &amp; 3x</a:t>
            </a:r>
          </a:p>
        </p:txBody>
      </p:sp>
      <p:sp>
        <p:nvSpPr>
          <p:cNvPr id="54279" name="Rectangle 5"/>
          <p:cNvSpPr>
            <a:spLocks noGrp="1" noChangeArrowheads="1"/>
          </p:cNvSpPr>
          <p:nvPr>
            <p:ph type="body" sz="half" idx="2"/>
          </p:nvPr>
        </p:nvSpPr>
        <p:spPr/>
        <p:txBody>
          <a:bodyPr/>
          <a:lstStyle/>
          <a:p>
            <a:pPr eaLnBrk="1" hangingPunct="1">
              <a:lnSpc>
                <a:spcPct val="80000"/>
              </a:lnSpc>
            </a:pPr>
            <a:r>
              <a:rPr lang="en-US" sz="1800" b="1" dirty="0" smtClean="0"/>
              <a:t>Guest (non-optimized) Embedded Software</a:t>
            </a:r>
          </a:p>
          <a:p>
            <a:pPr lvl="1" eaLnBrk="1" hangingPunct="1">
              <a:lnSpc>
                <a:spcPct val="80000"/>
              </a:lnSpc>
            </a:pPr>
            <a:r>
              <a:rPr lang="en-US" sz="1600" b="1" dirty="0" smtClean="0"/>
              <a:t>Parallels Desktop</a:t>
            </a:r>
            <a:r>
              <a:rPr lang="en-US" sz="1600" dirty="0" smtClean="0"/>
              <a:t> 8 Hypervisor for running Guest OS:</a:t>
            </a:r>
          </a:p>
          <a:p>
            <a:pPr lvl="2" eaLnBrk="1" hangingPunct="1">
              <a:lnSpc>
                <a:spcPct val="80000"/>
              </a:lnSpc>
            </a:pPr>
            <a:r>
              <a:rPr lang="en-NZ" sz="1400" dirty="0" smtClean="0"/>
              <a:t>Linux (Fedora 20 32-bit, </a:t>
            </a:r>
            <a:r>
              <a:rPr lang="en-NZ" sz="1400" dirty="0" err="1" smtClean="0"/>
              <a:t>OpenSuSE</a:t>
            </a:r>
            <a:r>
              <a:rPr lang="en-NZ" sz="1400" dirty="0" smtClean="0"/>
              <a:t> 12.2 32-bit, Scientific (CentOS) 6.4-6.5 64-bit, Ubuntu 12.04 32-bit) with Python 2.7 and 3.2 </a:t>
            </a:r>
            <a:r>
              <a:rPr lang="en-US" sz="1400" dirty="0" smtClean="0"/>
              <a:t>with Wing IDE 3, </a:t>
            </a:r>
            <a:r>
              <a:rPr lang="en-US" sz="1400" dirty="0" err="1" smtClean="0"/>
              <a:t>LibraOffice</a:t>
            </a:r>
            <a:r>
              <a:rPr lang="en-US" sz="1400" dirty="0" smtClean="0"/>
              <a:t> and </a:t>
            </a:r>
            <a:r>
              <a:rPr lang="en-US" sz="1400" dirty="0" err="1" smtClean="0"/>
              <a:t>XEmacs</a:t>
            </a:r>
            <a:endParaRPr lang="en-US" sz="1400" dirty="0" smtClean="0"/>
          </a:p>
          <a:p>
            <a:pPr lvl="2" eaLnBrk="1" hangingPunct="1">
              <a:lnSpc>
                <a:spcPct val="80000"/>
              </a:lnSpc>
            </a:pPr>
            <a:r>
              <a:rPr lang="en-US" sz="1400" dirty="0" smtClean="0"/>
              <a:t>Microsoft Windows (XP, 7, 8 &amp; 8.1 each with Cygwin 1.7.8) with Wing IDE 3, AuthorIt-5, Office 2002 &amp; </a:t>
            </a:r>
            <a:r>
              <a:rPr lang="en-US" sz="1400" dirty="0" err="1" smtClean="0"/>
              <a:t>XEmacs</a:t>
            </a:r>
            <a:endParaRPr lang="en-US" sz="1400" dirty="0" smtClean="0"/>
          </a:p>
          <a:p>
            <a:pPr lvl="2" eaLnBrk="1" hangingPunct="1">
              <a:lnSpc>
                <a:spcPct val="80000"/>
              </a:lnSpc>
            </a:pPr>
            <a:r>
              <a:rPr lang="en-US" sz="1400" dirty="0" smtClean="0"/>
              <a:t>Unix (PC-BSD 9.2-10.0, </a:t>
            </a:r>
            <a:r>
              <a:rPr lang="en-US" sz="1400" dirty="0" err="1" smtClean="0"/>
              <a:t>OpenIndiana</a:t>
            </a:r>
            <a:r>
              <a:rPr lang="en-US" sz="1400" dirty="0" smtClean="0"/>
              <a:t> 151a3 &amp; </a:t>
            </a:r>
            <a:r>
              <a:rPr lang="en-US" sz="1400" dirty="0" err="1" smtClean="0"/>
              <a:t>OpenSolaris</a:t>
            </a:r>
            <a:r>
              <a:rPr lang="en-US" sz="1400" dirty="0" smtClean="0"/>
              <a:t> 11) with </a:t>
            </a:r>
            <a:r>
              <a:rPr lang="en-US" sz="1400" dirty="0" err="1" smtClean="0"/>
              <a:t>LibraOffice</a:t>
            </a:r>
            <a:r>
              <a:rPr lang="en-US" sz="1400" dirty="0" smtClean="0"/>
              <a:t> and </a:t>
            </a:r>
            <a:r>
              <a:rPr lang="en-US" sz="1400" dirty="0" err="1" smtClean="0"/>
              <a:t>Xemacs</a:t>
            </a:r>
            <a:endParaRPr lang="en-US" sz="1400" dirty="0" smtClean="0"/>
          </a:p>
          <a:p>
            <a:pPr lvl="1" eaLnBrk="1" hangingPunct="1">
              <a:lnSpc>
                <a:spcPct val="80000"/>
              </a:lnSpc>
            </a:pPr>
            <a:r>
              <a:rPr lang="en-US" sz="1600" b="1" dirty="0" smtClean="0"/>
              <a:t>VMware Fusion</a:t>
            </a:r>
            <a:r>
              <a:rPr lang="en-US" sz="1600" dirty="0" smtClean="0"/>
              <a:t> 7 Hypervisor for running Guest OS:</a:t>
            </a:r>
          </a:p>
          <a:p>
            <a:pPr lvl="2" eaLnBrk="1" hangingPunct="1">
              <a:lnSpc>
                <a:spcPct val="80000"/>
              </a:lnSpc>
            </a:pPr>
            <a:r>
              <a:rPr lang="en-US" sz="1400" dirty="0" smtClean="0"/>
              <a:t>Linux (</a:t>
            </a:r>
            <a:r>
              <a:rPr lang="en-US" sz="1400" dirty="0" err="1" smtClean="0"/>
              <a:t>OpenSuSE</a:t>
            </a:r>
            <a:r>
              <a:rPr lang="en-US" sz="1400" dirty="0" smtClean="0"/>
              <a:t> 13.1)</a:t>
            </a:r>
          </a:p>
          <a:p>
            <a:pPr lvl="2" eaLnBrk="1" hangingPunct="1">
              <a:lnSpc>
                <a:spcPct val="80000"/>
              </a:lnSpc>
            </a:pPr>
            <a:r>
              <a:rPr lang="en-US" sz="1400" dirty="0" smtClean="0"/>
              <a:t>Microsoft Windows (3.1)</a:t>
            </a:r>
          </a:p>
        </p:txBody>
      </p:sp>
    </p:spTree>
    <p:extLst>
      <p:ext uri="{BB962C8B-B14F-4D97-AF65-F5344CB8AC3E}">
        <p14:creationId xmlns:p14="http://schemas.microsoft.com/office/powerpoint/2010/main" val="803193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4"/>
          <p:cNvSpPr>
            <a:spLocks noGrp="1"/>
          </p:cNvSpPr>
          <p:nvPr>
            <p:ph type="dt" sz="quarter" idx="10"/>
          </p:nvPr>
        </p:nvSpPr>
        <p:spPr>
          <a:noFill/>
        </p:spPr>
        <p:txBody>
          <a:bodyPr/>
          <a:lstStyle/>
          <a:p>
            <a:fld id="{3379E2F9-EB65-40CE-B811-500394624150}" type="datetime1">
              <a:rPr lang="en-US" smtClean="0"/>
              <a:t>11/6/2015</a:t>
            </a:fld>
            <a:endParaRPr lang="en-US" smtClean="0"/>
          </a:p>
        </p:txBody>
      </p:sp>
      <p:sp>
        <p:nvSpPr>
          <p:cNvPr id="5222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52228" name="Slide Number Placeholder 6"/>
          <p:cNvSpPr>
            <a:spLocks noGrp="1"/>
          </p:cNvSpPr>
          <p:nvPr>
            <p:ph type="sldNum" sz="quarter" idx="12"/>
          </p:nvPr>
        </p:nvSpPr>
        <p:spPr>
          <a:noFill/>
        </p:spPr>
        <p:txBody>
          <a:bodyPr/>
          <a:lstStyle/>
          <a:p>
            <a:fld id="{C101758A-A179-44BD-8D72-E4F0BB3756DD}" type="slidenum">
              <a:rPr lang="en-US"/>
              <a:pPr/>
              <a:t>21</a:t>
            </a:fld>
            <a:endParaRPr lang="en-US"/>
          </a:p>
        </p:txBody>
      </p:sp>
      <p:sp>
        <p:nvSpPr>
          <p:cNvPr id="52229" name="Rectangle 4"/>
          <p:cNvSpPr>
            <a:spLocks noGrp="1" noChangeArrowheads="1"/>
          </p:cNvSpPr>
          <p:nvPr>
            <p:ph type="title"/>
          </p:nvPr>
        </p:nvSpPr>
        <p:spPr/>
        <p:txBody>
          <a:bodyPr/>
          <a:lstStyle/>
          <a:p>
            <a:pPr eaLnBrk="1" hangingPunct="1"/>
            <a:r>
              <a:rPr lang="en-US" dirty="0"/>
              <a:t>Use Cases: </a:t>
            </a:r>
            <a:r>
              <a:rPr lang="en-US" sz="2000" dirty="0" smtClean="0"/>
              <a:t>(</a:t>
            </a:r>
            <a:r>
              <a:rPr lang="en-US" sz="2000" dirty="0" smtClean="0">
                <a:hlinkClick r:id="rId3" action="ppaction://hlinksldjump"/>
              </a:rPr>
              <a:t>Sample Platform Configurations</a:t>
            </a:r>
            <a:r>
              <a:rPr lang="en-US" sz="2000" dirty="0" smtClean="0"/>
              <a:t>)</a:t>
            </a:r>
            <a:r>
              <a:rPr lang="en-US" sz="4000" dirty="0" smtClean="0"/>
              <a:t/>
            </a:r>
            <a:br>
              <a:rPr lang="en-US" sz="4000" dirty="0" smtClean="0"/>
            </a:br>
            <a:r>
              <a:rPr lang="en-US" sz="3200" dirty="0" smtClean="0"/>
              <a:t>Accessorized “Development” Desktop</a:t>
            </a:r>
            <a:br>
              <a:rPr lang="en-US" sz="3200" dirty="0" smtClean="0"/>
            </a:br>
            <a:r>
              <a:rPr lang="en-US" sz="3200" dirty="0" smtClean="0"/>
              <a:t>    and Guest “Embedded” System</a:t>
            </a:r>
          </a:p>
        </p:txBody>
      </p:sp>
      <p:sp>
        <p:nvSpPr>
          <p:cNvPr id="52230" name="Rectangle 5"/>
          <p:cNvSpPr>
            <a:spLocks noGrp="1" noChangeArrowheads="1"/>
          </p:cNvSpPr>
          <p:nvPr>
            <p:ph type="body" sz="half" idx="1"/>
          </p:nvPr>
        </p:nvSpPr>
        <p:spPr/>
        <p:txBody>
          <a:bodyPr/>
          <a:lstStyle/>
          <a:p>
            <a:pPr eaLnBrk="1" hangingPunct="1">
              <a:lnSpc>
                <a:spcPct val="80000"/>
              </a:lnSpc>
            </a:pPr>
            <a:r>
              <a:rPr lang="en-US" sz="1800" b="1" smtClean="0"/>
              <a:t>2013 Apple iMac Desktop Hardware </a:t>
            </a:r>
          </a:p>
          <a:p>
            <a:pPr lvl="1" eaLnBrk="1" hangingPunct="1">
              <a:lnSpc>
                <a:spcPct val="80000"/>
              </a:lnSpc>
            </a:pPr>
            <a:r>
              <a:rPr lang="en-US" sz="1600" smtClean="0"/>
              <a:t>3.5 GHz Intel Quad Core i7 processor</a:t>
            </a:r>
          </a:p>
          <a:p>
            <a:pPr lvl="1" eaLnBrk="1" hangingPunct="1">
              <a:lnSpc>
                <a:spcPct val="80000"/>
              </a:lnSpc>
            </a:pPr>
            <a:r>
              <a:rPr lang="en-US" sz="1600" smtClean="0"/>
              <a:t>16 GB RAM</a:t>
            </a:r>
          </a:p>
          <a:p>
            <a:pPr lvl="1" eaLnBrk="1" hangingPunct="1">
              <a:lnSpc>
                <a:spcPct val="80000"/>
              </a:lnSpc>
            </a:pPr>
            <a:r>
              <a:rPr lang="en-US" sz="1600" smtClean="0"/>
              <a:t>27” 2560x1440 pixel LCD display</a:t>
            </a:r>
          </a:p>
          <a:p>
            <a:pPr lvl="1" eaLnBrk="1" hangingPunct="1">
              <a:lnSpc>
                <a:spcPct val="80000"/>
              </a:lnSpc>
            </a:pPr>
            <a:r>
              <a:rPr lang="en-US" sz="1600" smtClean="0"/>
              <a:t>3 TB (7200 RPM) SATA 6 Gb/s internal hard drive with 128 GB Solid State Flash memory  </a:t>
            </a:r>
          </a:p>
          <a:p>
            <a:pPr lvl="1" eaLnBrk="1" hangingPunct="1">
              <a:lnSpc>
                <a:spcPct val="80000"/>
              </a:lnSpc>
            </a:pPr>
            <a:r>
              <a:rPr lang="en-US" sz="1600" smtClean="0"/>
              <a:t>Ethernet Network Adapter</a:t>
            </a:r>
          </a:p>
          <a:p>
            <a:pPr lvl="1" eaLnBrk="1" hangingPunct="1">
              <a:lnSpc>
                <a:spcPct val="80000"/>
              </a:lnSpc>
            </a:pPr>
            <a:r>
              <a:rPr lang="en-US" sz="1600" smtClean="0"/>
              <a:t>WiFi Wireless Network Adapter</a:t>
            </a:r>
            <a:endParaRPr lang="en-US" sz="1600" b="1" smtClean="0"/>
          </a:p>
          <a:p>
            <a:pPr eaLnBrk="1" hangingPunct="1">
              <a:lnSpc>
                <a:spcPct val="80000"/>
              </a:lnSpc>
            </a:pPr>
            <a:r>
              <a:rPr lang="en-US" sz="1800" b="1" smtClean="0"/>
              <a:t>Development / Embedded Software</a:t>
            </a:r>
          </a:p>
          <a:p>
            <a:pPr lvl="1" eaLnBrk="1" hangingPunct="1">
              <a:lnSpc>
                <a:spcPct val="80000"/>
              </a:lnSpc>
            </a:pPr>
            <a:r>
              <a:rPr lang="en-US" sz="1600" smtClean="0"/>
              <a:t>MAC OS X 10.11 El Capitan</a:t>
            </a:r>
          </a:p>
          <a:p>
            <a:pPr lvl="1" eaLnBrk="1" hangingPunct="1">
              <a:lnSpc>
                <a:spcPct val="80000"/>
              </a:lnSpc>
            </a:pPr>
            <a:r>
              <a:rPr lang="en-US" sz="1600" smtClean="0"/>
              <a:t>Wing IDE 5</a:t>
            </a:r>
          </a:p>
          <a:p>
            <a:pPr lvl="1" eaLnBrk="1" hangingPunct="1">
              <a:lnSpc>
                <a:spcPct val="80000"/>
              </a:lnSpc>
            </a:pPr>
            <a:r>
              <a:rPr lang="en-US" sz="1600" smtClean="0"/>
              <a:t>LibreOffice</a:t>
            </a:r>
          </a:p>
          <a:p>
            <a:pPr lvl="1" eaLnBrk="1" hangingPunct="1">
              <a:lnSpc>
                <a:spcPct val="80000"/>
              </a:lnSpc>
            </a:pPr>
            <a:r>
              <a:rPr lang="en-US" sz="1600" smtClean="0"/>
              <a:t>Microsoft Office for Mac 2011</a:t>
            </a:r>
          </a:p>
          <a:p>
            <a:pPr lvl="1" eaLnBrk="1" hangingPunct="1">
              <a:lnSpc>
                <a:spcPct val="80000"/>
              </a:lnSpc>
            </a:pPr>
            <a:r>
              <a:rPr lang="en-US" sz="1600" smtClean="0"/>
              <a:t>Xemacs</a:t>
            </a:r>
          </a:p>
          <a:p>
            <a:pPr lvl="1" eaLnBrk="1" hangingPunct="1">
              <a:lnSpc>
                <a:spcPct val="80000"/>
              </a:lnSpc>
            </a:pPr>
            <a:r>
              <a:rPr lang="en-US" sz="1600" smtClean="0"/>
              <a:t>Python 2x &amp; 3x</a:t>
            </a:r>
          </a:p>
        </p:txBody>
      </p:sp>
      <p:sp>
        <p:nvSpPr>
          <p:cNvPr id="52231" name="Rectangle 6"/>
          <p:cNvSpPr>
            <a:spLocks noGrp="1" noChangeArrowheads="1"/>
          </p:cNvSpPr>
          <p:nvPr>
            <p:ph type="body" sz="half" idx="2"/>
          </p:nvPr>
        </p:nvSpPr>
        <p:spPr/>
        <p:txBody>
          <a:bodyPr/>
          <a:lstStyle/>
          <a:p>
            <a:pPr eaLnBrk="1" hangingPunct="1">
              <a:lnSpc>
                <a:spcPct val="80000"/>
              </a:lnSpc>
            </a:pPr>
            <a:r>
              <a:rPr lang="en-US" sz="1800" b="1" dirty="0" smtClean="0"/>
              <a:t>Guest (non-optimized) Embedded Software</a:t>
            </a:r>
          </a:p>
          <a:p>
            <a:pPr lvl="1" eaLnBrk="1" hangingPunct="1">
              <a:lnSpc>
                <a:spcPct val="80000"/>
              </a:lnSpc>
            </a:pPr>
            <a:r>
              <a:rPr lang="en-US" sz="1600" b="1" dirty="0" smtClean="0"/>
              <a:t>Parallels Desktop</a:t>
            </a:r>
            <a:r>
              <a:rPr lang="en-US" sz="1600" dirty="0" smtClean="0"/>
              <a:t> 11 Hypervisor for running Guest OS:</a:t>
            </a:r>
          </a:p>
          <a:p>
            <a:pPr lvl="2" eaLnBrk="1" hangingPunct="1">
              <a:lnSpc>
                <a:spcPct val="80000"/>
              </a:lnSpc>
            </a:pPr>
            <a:r>
              <a:rPr lang="en-US" sz="1400" dirty="0" smtClean="0"/>
              <a:t>Linux (Centos 7, </a:t>
            </a:r>
            <a:r>
              <a:rPr lang="en-US" sz="1400" dirty="0" err="1" smtClean="0"/>
              <a:t>Debian</a:t>
            </a:r>
            <a:r>
              <a:rPr lang="en-US" sz="1400" dirty="0" smtClean="0"/>
              <a:t> 8, Fedora 22, </a:t>
            </a:r>
            <a:r>
              <a:rPr lang="en-US" sz="1400" dirty="0" err="1" smtClean="0"/>
              <a:t>OpenSuSE</a:t>
            </a:r>
            <a:r>
              <a:rPr lang="en-US" sz="1400" dirty="0" smtClean="0"/>
              <a:t> 13.2, Scientific 7 &amp; Ubuntu 14.04 LTS &amp; 15.04) with Wing IDE 5, </a:t>
            </a:r>
            <a:r>
              <a:rPr lang="en-US" sz="1400" dirty="0" err="1" smtClean="0"/>
              <a:t>LibraOffice</a:t>
            </a:r>
            <a:r>
              <a:rPr lang="en-US" sz="1400" dirty="0" smtClean="0"/>
              <a:t> and </a:t>
            </a:r>
            <a:r>
              <a:rPr lang="en-US" sz="1400" dirty="0" err="1" smtClean="0"/>
              <a:t>XEmacs</a:t>
            </a:r>
            <a:endParaRPr lang="en-US" sz="1400" dirty="0" smtClean="0"/>
          </a:p>
          <a:p>
            <a:pPr lvl="2" eaLnBrk="1" hangingPunct="1">
              <a:lnSpc>
                <a:spcPct val="80000"/>
              </a:lnSpc>
            </a:pPr>
            <a:r>
              <a:rPr lang="en-US" sz="1400" dirty="0" smtClean="0"/>
              <a:t>Microsoft Windows (XP, 7, 8, 8.1 &amp; 10) with Wing IDE 5, AuthorIt-5, Office 2002 &amp; </a:t>
            </a:r>
            <a:r>
              <a:rPr lang="en-US" sz="1400" dirty="0" err="1" smtClean="0"/>
              <a:t>XEmacs</a:t>
            </a:r>
            <a:endParaRPr lang="en-US" sz="1400" dirty="0" smtClean="0"/>
          </a:p>
          <a:p>
            <a:pPr lvl="2" eaLnBrk="1" hangingPunct="1">
              <a:lnSpc>
                <a:spcPct val="80000"/>
              </a:lnSpc>
            </a:pPr>
            <a:r>
              <a:rPr lang="en-US" sz="1400" dirty="0" smtClean="0"/>
              <a:t>Unix (FreeBSD 11/PC-BSD 11, </a:t>
            </a:r>
            <a:r>
              <a:rPr lang="en-US" sz="1400" dirty="0" err="1" smtClean="0"/>
              <a:t>OpenIndiana</a:t>
            </a:r>
            <a:r>
              <a:rPr lang="en-US" sz="1400" dirty="0" smtClean="0"/>
              <a:t> 151a8 &amp; </a:t>
            </a:r>
            <a:r>
              <a:rPr lang="en-US" sz="1400" dirty="0" err="1" smtClean="0"/>
              <a:t>OpenSolaris</a:t>
            </a:r>
            <a:r>
              <a:rPr lang="en-US" sz="1400" dirty="0" smtClean="0"/>
              <a:t> 11) with </a:t>
            </a:r>
            <a:r>
              <a:rPr lang="en-US" sz="1400" dirty="0" err="1" smtClean="0"/>
              <a:t>LibraOffice</a:t>
            </a:r>
            <a:r>
              <a:rPr lang="en-US" sz="1400" dirty="0" smtClean="0"/>
              <a:t> and </a:t>
            </a:r>
            <a:r>
              <a:rPr lang="en-US" sz="1400" dirty="0" err="1" smtClean="0"/>
              <a:t>Xemacs</a:t>
            </a:r>
            <a:endParaRPr lang="en-US" sz="1400" dirty="0" smtClean="0"/>
          </a:p>
          <a:p>
            <a:pPr lvl="1" eaLnBrk="1" hangingPunct="1">
              <a:lnSpc>
                <a:spcPct val="80000"/>
              </a:lnSpc>
            </a:pPr>
            <a:r>
              <a:rPr lang="en-US" sz="1600" b="1" dirty="0" smtClean="0"/>
              <a:t>VMware Fusion</a:t>
            </a:r>
            <a:r>
              <a:rPr lang="en-US" sz="1600" dirty="0" smtClean="0"/>
              <a:t> 7 Hypervisor for running Guest OS:</a:t>
            </a:r>
          </a:p>
          <a:p>
            <a:pPr lvl="2" eaLnBrk="1" hangingPunct="1">
              <a:lnSpc>
                <a:spcPct val="80000"/>
              </a:lnSpc>
            </a:pPr>
            <a:r>
              <a:rPr lang="en-US" sz="1400" dirty="0" smtClean="0"/>
              <a:t>Linux (</a:t>
            </a:r>
            <a:r>
              <a:rPr lang="en-US" sz="1400" dirty="0" err="1" smtClean="0"/>
              <a:t>OpenSuSE</a:t>
            </a:r>
            <a:r>
              <a:rPr lang="en-US" sz="1400" dirty="0" smtClean="0"/>
              <a:t> 13.1)</a:t>
            </a:r>
          </a:p>
          <a:p>
            <a:pPr lvl="2" eaLnBrk="1" hangingPunct="1">
              <a:lnSpc>
                <a:spcPct val="80000"/>
              </a:lnSpc>
            </a:pPr>
            <a:r>
              <a:rPr lang="en-US" sz="1400" dirty="0" smtClean="0"/>
              <a:t>Microsoft Windows (2000) </a:t>
            </a:r>
          </a:p>
        </p:txBody>
      </p:sp>
    </p:spTree>
    <p:extLst>
      <p:ext uri="{BB962C8B-B14F-4D97-AF65-F5344CB8AC3E}">
        <p14:creationId xmlns:p14="http://schemas.microsoft.com/office/powerpoint/2010/main" val="2197579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p>
            <a:fld id="{C3FB1654-67BB-4BFC-9431-2E9085587B48}" type="datetime1">
              <a:rPr lang="en-US" smtClean="0"/>
              <a:t>11/6/2015</a:t>
            </a:fld>
            <a:endParaRPr lang="en-US" smtClean="0"/>
          </a:p>
        </p:txBody>
      </p:sp>
      <p:sp>
        <p:nvSpPr>
          <p:cNvPr id="6246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62468" name="Slide Number Placeholder 5"/>
          <p:cNvSpPr>
            <a:spLocks noGrp="1"/>
          </p:cNvSpPr>
          <p:nvPr>
            <p:ph type="sldNum" sz="quarter" idx="12"/>
          </p:nvPr>
        </p:nvSpPr>
        <p:spPr>
          <a:noFill/>
        </p:spPr>
        <p:txBody>
          <a:bodyPr/>
          <a:lstStyle/>
          <a:p>
            <a:fld id="{E6AE2087-0EF4-4B20-8541-95C0DC597CD3}" type="slidenum">
              <a:rPr lang="en-US"/>
              <a:pPr/>
              <a:t>22</a:t>
            </a:fld>
            <a:endParaRPr lang="en-US"/>
          </a:p>
        </p:txBody>
      </p:sp>
      <p:sp>
        <p:nvSpPr>
          <p:cNvPr id="62469" name="Rectangle 4"/>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a:t>Command </a:t>
            </a:r>
            <a:r>
              <a:rPr lang="en-US" sz="3200" dirty="0" smtClean="0"/>
              <a:t>Line Interface (CLI)</a:t>
            </a:r>
          </a:p>
        </p:txBody>
      </p:sp>
      <p:sp>
        <p:nvSpPr>
          <p:cNvPr id="62470" name="Rectangle 5"/>
          <p:cNvSpPr>
            <a:spLocks noGrp="1" noChangeArrowheads="1"/>
          </p:cNvSpPr>
          <p:nvPr>
            <p:ph type="body" idx="1"/>
          </p:nvPr>
        </p:nvSpPr>
        <p:spPr/>
        <p:txBody>
          <a:bodyPr/>
          <a:lstStyle/>
          <a:p>
            <a:pPr eaLnBrk="1" hangingPunct="1"/>
            <a:r>
              <a:rPr lang="en-US" dirty="0" smtClean="0"/>
              <a:t>Output to the User:</a:t>
            </a:r>
          </a:p>
          <a:p>
            <a:pPr lvl="1" eaLnBrk="1" hangingPunct="1"/>
            <a:r>
              <a:rPr lang="en-US" dirty="0" smtClean="0"/>
              <a:t>A chronological sequence of lines of text written from top to bottom and then scrolling off the top as each new line is written to the bottom of the terminal display.</a:t>
            </a:r>
          </a:p>
          <a:p>
            <a:pPr eaLnBrk="1" hangingPunct="1"/>
            <a:r>
              <a:rPr lang="en-US" dirty="0" smtClean="0"/>
              <a:t>Input from the User:</a:t>
            </a:r>
          </a:p>
          <a:p>
            <a:pPr lvl="1" eaLnBrk="1" hangingPunct="1"/>
            <a:r>
              <a:rPr lang="en-US" dirty="0" smtClean="0"/>
              <a:t>Via a computer terminal keyboard with input echoed to the display below the previous output.       </a:t>
            </a:r>
          </a:p>
        </p:txBody>
      </p:sp>
    </p:spTree>
    <p:extLst>
      <p:ext uri="{BB962C8B-B14F-4D97-AF65-F5344CB8AC3E}">
        <p14:creationId xmlns:p14="http://schemas.microsoft.com/office/powerpoint/2010/main" val="343306799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4"/>
          <p:cNvSpPr>
            <a:spLocks noGrp="1"/>
          </p:cNvSpPr>
          <p:nvPr>
            <p:ph type="dt" sz="quarter" idx="10"/>
          </p:nvPr>
        </p:nvSpPr>
        <p:spPr>
          <a:noFill/>
        </p:spPr>
        <p:txBody>
          <a:bodyPr/>
          <a:lstStyle/>
          <a:p>
            <a:fld id="{5753C16F-E93E-49D1-BDBD-6B87DFE94ADD}" type="datetime1">
              <a:rPr lang="en-US" smtClean="0"/>
              <a:t>11/6/2015</a:t>
            </a:fld>
            <a:endParaRPr lang="en-US" smtClean="0"/>
          </a:p>
        </p:txBody>
      </p:sp>
      <p:sp>
        <p:nvSpPr>
          <p:cNvPr id="64515"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64516" name="Slide Number Placeholder 6"/>
          <p:cNvSpPr>
            <a:spLocks noGrp="1"/>
          </p:cNvSpPr>
          <p:nvPr>
            <p:ph type="sldNum" sz="quarter" idx="12"/>
          </p:nvPr>
        </p:nvSpPr>
        <p:spPr>
          <a:noFill/>
        </p:spPr>
        <p:txBody>
          <a:bodyPr/>
          <a:lstStyle/>
          <a:p>
            <a:fld id="{E5D0CEEA-5B88-48C2-B183-C207DCFA5CF8}" type="slidenum">
              <a:rPr lang="en-US"/>
              <a:pPr/>
              <a:t>23</a:t>
            </a:fld>
            <a:endParaRPr lang="en-US"/>
          </a:p>
        </p:txBody>
      </p:sp>
      <p:sp>
        <p:nvSpPr>
          <p:cNvPr id="64517" name="Rectangle 5"/>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br>
              <a:rPr lang="en-US" sz="2000" dirty="0"/>
            </a:br>
            <a:r>
              <a:rPr lang="en-US" sz="3200" dirty="0" smtClean="0"/>
              <a:t>CLI Building Blocks (tsLibCLI)</a:t>
            </a:r>
          </a:p>
        </p:txBody>
      </p:sp>
      <p:sp>
        <p:nvSpPr>
          <p:cNvPr id="64518" name="Rectangle 6"/>
          <p:cNvSpPr>
            <a:spLocks noGrp="1" noChangeArrowheads="1"/>
          </p:cNvSpPr>
          <p:nvPr>
            <p:ph type="body" sz="half" idx="1"/>
          </p:nvPr>
        </p:nvSpPr>
        <p:spPr/>
        <p:txBody>
          <a:bodyPr/>
          <a:lstStyle/>
          <a:p>
            <a:pPr eaLnBrk="1" hangingPunct="1"/>
            <a:r>
              <a:rPr lang="en-US" dirty="0" smtClean="0"/>
              <a:t>Application Building Blocks</a:t>
            </a:r>
          </a:p>
          <a:p>
            <a:pPr lvl="1" eaLnBrk="1" hangingPunct="1"/>
            <a:r>
              <a:rPr lang="en-US" dirty="0" err="1" smtClean="0"/>
              <a:t>tsCommandLineInterface</a:t>
            </a:r>
            <a:endParaRPr lang="en-US" dirty="0" smtClean="0"/>
          </a:p>
          <a:p>
            <a:pPr lvl="1" eaLnBrk="1" hangingPunct="1"/>
            <a:r>
              <a:rPr lang="en-US" dirty="0" err="1" smtClean="0"/>
              <a:t>tsDoubleLinkedList</a:t>
            </a:r>
            <a:endParaRPr lang="en-US" dirty="0" smtClean="0"/>
          </a:p>
          <a:p>
            <a:pPr lvl="1" eaLnBrk="1" hangingPunct="1"/>
            <a:r>
              <a:rPr lang="en-US" dirty="0" err="1" smtClean="0"/>
              <a:t>tsOperatorSettingsParser</a:t>
            </a:r>
            <a:endParaRPr lang="en-US" dirty="0" smtClean="0"/>
          </a:p>
          <a:p>
            <a:pPr lvl="1" eaLnBrk="1" hangingPunct="1"/>
            <a:r>
              <a:rPr lang="en-US" dirty="0" err="1" smtClean="0"/>
              <a:t>tsReportUtilities</a:t>
            </a:r>
            <a:endParaRPr lang="en-US" dirty="0" smtClean="0"/>
          </a:p>
          <a:p>
            <a:pPr eaLnBrk="1" hangingPunct="1"/>
            <a:r>
              <a:rPr lang="en-US" dirty="0" smtClean="0"/>
              <a:t>Application Diagnostics</a:t>
            </a:r>
          </a:p>
          <a:p>
            <a:pPr lvl="1" eaLnBrk="1" hangingPunct="1"/>
            <a:r>
              <a:rPr lang="en-US" dirty="0" err="1" smtClean="0"/>
              <a:t>tsExceptions</a:t>
            </a:r>
            <a:endParaRPr lang="en-US" dirty="0" smtClean="0"/>
          </a:p>
          <a:p>
            <a:pPr lvl="1" eaLnBrk="1" hangingPunct="1"/>
            <a:r>
              <a:rPr lang="en-US" dirty="0" err="1" smtClean="0"/>
              <a:t>tsLogger</a:t>
            </a:r>
            <a:endParaRPr lang="en-US" dirty="0" smtClean="0"/>
          </a:p>
        </p:txBody>
      </p:sp>
      <p:sp>
        <p:nvSpPr>
          <p:cNvPr id="64519" name="Rectangle 7"/>
          <p:cNvSpPr>
            <a:spLocks noGrp="1" noChangeArrowheads="1"/>
          </p:cNvSpPr>
          <p:nvPr>
            <p:ph type="body" sz="half" idx="2"/>
          </p:nvPr>
        </p:nvSpPr>
        <p:spPr/>
        <p:txBody>
          <a:bodyPr/>
          <a:lstStyle/>
          <a:p>
            <a:pPr eaLnBrk="1" hangingPunct="1"/>
            <a:r>
              <a:rPr lang="en-US" smtClean="0"/>
              <a:t>Application Configuration</a:t>
            </a:r>
          </a:p>
          <a:p>
            <a:pPr lvl="1" eaLnBrk="1" hangingPunct="1"/>
            <a:r>
              <a:rPr lang="en-US" smtClean="0"/>
              <a:t>tsCxGlobals</a:t>
            </a:r>
          </a:p>
          <a:p>
            <a:pPr lvl="1" eaLnBrk="1" hangingPunct="1"/>
            <a:r>
              <a:rPr lang="en-US" smtClean="0"/>
              <a:t>tsGistGetTerminalSize</a:t>
            </a:r>
          </a:p>
          <a:p>
            <a:pPr lvl="1" eaLnBrk="1" hangingPunct="1"/>
            <a:r>
              <a:rPr lang="en-US" smtClean="0"/>
              <a:t>tsPlatformRunTimeEnviroment</a:t>
            </a:r>
          </a:p>
          <a:p>
            <a:pPr eaLnBrk="1" hangingPunct="1"/>
            <a:r>
              <a:rPr lang="en-US" smtClean="0"/>
              <a:t>Application Launchers </a:t>
            </a:r>
          </a:p>
          <a:p>
            <a:pPr lvl="1" eaLnBrk="1" hangingPunct="1"/>
            <a:r>
              <a:rPr lang="en-US" smtClean="0"/>
              <a:t>tsApplication</a:t>
            </a:r>
          </a:p>
          <a:p>
            <a:pPr lvl="1" eaLnBrk="1" hangingPunct="1"/>
            <a:r>
              <a:rPr lang="en-US" smtClean="0"/>
              <a:t>tsCommandLineEnv</a:t>
            </a:r>
          </a:p>
          <a:p>
            <a:pPr lvl="1" eaLnBrk="1" hangingPunct="1"/>
            <a:r>
              <a:rPr lang="en-US" smtClean="0"/>
              <a:t>tsSysCommands</a:t>
            </a:r>
          </a:p>
        </p:txBody>
      </p:sp>
    </p:spTree>
    <p:extLst>
      <p:ext uri="{BB962C8B-B14F-4D97-AF65-F5344CB8AC3E}">
        <p14:creationId xmlns:p14="http://schemas.microsoft.com/office/powerpoint/2010/main" val="359099229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smtClean="0"/>
              <a:t>tsLibCLI</a:t>
            </a:r>
            <a:endParaRPr lang="en-US" sz="3200" dirty="0"/>
          </a:p>
        </p:txBody>
      </p:sp>
      <p:sp>
        <p:nvSpPr>
          <p:cNvPr id="8" name="Content Placeholder 7"/>
          <p:cNvSpPr>
            <a:spLocks noGrp="1"/>
          </p:cNvSpPr>
          <p:nvPr>
            <p:ph idx="1"/>
          </p:nvPr>
        </p:nvSpPr>
        <p:spPr/>
        <p:txBody>
          <a:bodyPr/>
          <a:lstStyle/>
          <a:p>
            <a:r>
              <a:rPr lang="en-US" dirty="0" smtClean="0"/>
              <a:t>This </a:t>
            </a:r>
            <a:r>
              <a:rPr lang="en-US" dirty="0"/>
              <a:t>library of building blocks is organized, by </a:t>
            </a:r>
            <a:r>
              <a:rPr lang="en-US" dirty="0" smtClean="0"/>
              <a:t>the    </a:t>
            </a:r>
            <a:r>
              <a:rPr lang="en-US" dirty="0"/>
              <a:t>functional scope of each component, into a collection </a:t>
            </a:r>
            <a:r>
              <a:rPr lang="en-US" dirty="0" smtClean="0"/>
              <a:t>of Python "modules".</a:t>
            </a:r>
          </a:p>
          <a:p>
            <a:r>
              <a:rPr lang="en-US" dirty="0" smtClean="0"/>
              <a:t>When </a:t>
            </a:r>
            <a:r>
              <a:rPr lang="en-US" dirty="0"/>
              <a:t>appropriate, tsLibCLI modules may import </a:t>
            </a:r>
            <a:r>
              <a:rPr lang="en-US" dirty="0" smtClean="0"/>
              <a:t>and use </a:t>
            </a:r>
            <a:r>
              <a:rPr lang="en-US" dirty="0"/>
              <a:t>the services </a:t>
            </a:r>
            <a:r>
              <a:rPr lang="en-US" dirty="0" smtClean="0"/>
              <a:t>of:</a:t>
            </a:r>
          </a:p>
          <a:p>
            <a:pPr lvl="1"/>
            <a:r>
              <a:rPr lang="en-US" dirty="0" smtClean="0"/>
              <a:t>any </a:t>
            </a:r>
            <a:r>
              <a:rPr lang="en-US" dirty="0"/>
              <a:t>other tsLibCLI </a:t>
            </a:r>
            <a:r>
              <a:rPr lang="en-US" dirty="0" smtClean="0"/>
              <a:t>module</a:t>
            </a:r>
          </a:p>
          <a:p>
            <a:pPr lvl="1"/>
            <a:r>
              <a:rPr lang="en-US" dirty="0" smtClean="0"/>
              <a:t>any module listed in the Python Global Module Index</a:t>
            </a:r>
            <a:endParaRPr lang="en-US" dirty="0"/>
          </a:p>
        </p:txBody>
      </p:sp>
      <p:sp>
        <p:nvSpPr>
          <p:cNvPr id="5" name="Date Placeholder 4"/>
          <p:cNvSpPr>
            <a:spLocks noGrp="1"/>
          </p:cNvSpPr>
          <p:nvPr>
            <p:ph type="dt" sz="half" idx="10"/>
          </p:nvPr>
        </p:nvSpPr>
        <p:spPr/>
        <p:txBody>
          <a:bodyPr/>
          <a:lstStyle/>
          <a:p>
            <a:pPr>
              <a:defRPr/>
            </a:pPr>
            <a:fld id="{44D06F95-D493-494F-B0EB-3EDFAA385886}" type="datetime1">
              <a:rPr lang="en-US" smtClean="0"/>
              <a:t>11/6/2015</a:t>
            </a:fld>
            <a:endParaRPr lang="en-US"/>
          </a:p>
        </p:txBody>
      </p:sp>
      <p:sp>
        <p:nvSpPr>
          <p:cNvPr id="6" name="Footer Placeholder 5"/>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24</a:t>
            </a:fld>
            <a:endParaRPr lang="en-US"/>
          </a:p>
        </p:txBody>
      </p:sp>
    </p:spTree>
    <p:extLst>
      <p:ext uri="{BB962C8B-B14F-4D97-AF65-F5344CB8AC3E}">
        <p14:creationId xmlns:p14="http://schemas.microsoft.com/office/powerpoint/2010/main" val="2225695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smtClean="0"/>
              <a:t>tsApplication.py</a:t>
            </a:r>
            <a:endParaRPr lang="en-US" sz="3200" dirty="0"/>
          </a:p>
        </p:txBody>
      </p:sp>
      <p:sp>
        <p:nvSpPr>
          <p:cNvPr id="3" name="Content Placeholder 2"/>
          <p:cNvSpPr>
            <a:spLocks noGrp="1"/>
          </p:cNvSpPr>
          <p:nvPr>
            <p:ph idx="1"/>
          </p:nvPr>
        </p:nvSpPr>
        <p:spPr/>
        <p:txBody>
          <a:bodyPr/>
          <a:lstStyle/>
          <a:p>
            <a:r>
              <a:rPr lang="en-US" sz="2400" dirty="0" smtClean="0"/>
              <a:t>Module enables </a:t>
            </a:r>
            <a:r>
              <a:rPr lang="en-US" sz="2400" dirty="0"/>
              <a:t>the application program launched by an </a:t>
            </a:r>
            <a:r>
              <a:rPr lang="en-US" sz="2400" dirty="0" smtClean="0"/>
              <a:t>operator </a:t>
            </a:r>
            <a:r>
              <a:rPr lang="en-US" sz="2400" dirty="0"/>
              <a:t>via a Command Line Interface (CLI) to also </a:t>
            </a:r>
            <a:r>
              <a:rPr lang="en-US" sz="2400" dirty="0" smtClean="0"/>
              <a:t>initialize</a:t>
            </a:r>
            <a:r>
              <a:rPr lang="en-US" sz="2400" dirty="0"/>
              <a:t>, configure and use the same character-mode </a:t>
            </a:r>
            <a:r>
              <a:rPr lang="en-US" sz="2400" dirty="0" smtClean="0"/>
              <a:t>terminal with </a:t>
            </a:r>
            <a:r>
              <a:rPr lang="en-US" sz="2400" dirty="0"/>
              <a:t>a Graphical-style User Interface (GUI</a:t>
            </a:r>
            <a:r>
              <a:rPr lang="en-US" sz="2400" dirty="0" smtClean="0"/>
              <a:t>).</a:t>
            </a:r>
            <a:endParaRPr lang="en-US" sz="2400" dirty="0"/>
          </a:p>
          <a:p>
            <a:pPr lvl="1"/>
            <a:r>
              <a:rPr lang="en-US" sz="2000" dirty="0"/>
              <a:t>Module registers and validates</a:t>
            </a:r>
            <a:r>
              <a:rPr lang="en-US" sz="2000" dirty="0" smtClean="0"/>
              <a:t>:</a:t>
            </a:r>
            <a:endParaRPr lang="en-US" sz="2000" dirty="0"/>
          </a:p>
          <a:p>
            <a:pPr lvl="2"/>
            <a:r>
              <a:rPr lang="en-US" sz="2000" dirty="0" smtClean="0"/>
              <a:t>operator </a:t>
            </a:r>
            <a:r>
              <a:rPr lang="en-US" sz="2000" dirty="0"/>
              <a:t>application settings inputs from </a:t>
            </a:r>
            <a:r>
              <a:rPr lang="en-US" sz="2000" dirty="0" smtClean="0"/>
              <a:t>command line </a:t>
            </a:r>
            <a:r>
              <a:rPr lang="en-US" sz="2000" dirty="0"/>
              <a:t>keyword-value pairs and positional arguments.</a:t>
            </a:r>
          </a:p>
          <a:p>
            <a:pPr lvl="2"/>
            <a:r>
              <a:rPr lang="en-US" sz="2000" dirty="0" smtClean="0"/>
              <a:t>instantiation </a:t>
            </a:r>
            <a:r>
              <a:rPr lang="en-US" sz="2000" dirty="0"/>
              <a:t>settings input from </a:t>
            </a:r>
            <a:r>
              <a:rPr lang="en-US" sz="2000" dirty="0" smtClean="0"/>
              <a:t>applications via </a:t>
            </a:r>
            <a:r>
              <a:rPr lang="en-US" sz="2000" dirty="0"/>
              <a:t>caller parameter list.</a:t>
            </a:r>
          </a:p>
          <a:p>
            <a:r>
              <a:rPr lang="en-US" sz="2400" dirty="0"/>
              <a:t>Module is the base class, for </a:t>
            </a:r>
            <a:r>
              <a:rPr lang="en-US" sz="2400" b="1" dirty="0" err="1"/>
              <a:t>tsCommandLineEnv</a:t>
            </a:r>
            <a:r>
              <a:rPr lang="en-US" sz="2400" dirty="0"/>
              <a:t> which </a:t>
            </a:r>
            <a:r>
              <a:rPr lang="en-US" sz="2400" dirty="0" smtClean="0"/>
              <a:t>itself is </a:t>
            </a:r>
            <a:r>
              <a:rPr lang="en-US" sz="2400" dirty="0"/>
              <a:t>the base class for </a:t>
            </a:r>
            <a:r>
              <a:rPr lang="en-US" sz="2400" b="1" dirty="0" err="1"/>
              <a:t>tsWxMultiFrameEnv</a:t>
            </a:r>
            <a:r>
              <a:rPr lang="en-US" sz="2400" dirty="0" smtClean="0"/>
              <a:t>.</a:t>
            </a:r>
            <a:endParaRPr lang="en-US" sz="24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11/6/2015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25</a:t>
            </a:fld>
            <a:endParaRPr lang="en-US"/>
          </a:p>
        </p:txBody>
      </p:sp>
    </p:spTree>
    <p:extLst>
      <p:ext uri="{BB962C8B-B14F-4D97-AF65-F5344CB8AC3E}">
        <p14:creationId xmlns:p14="http://schemas.microsoft.com/office/powerpoint/2010/main" val="343173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br>
              <a:rPr lang="en-US" sz="2000" dirty="0"/>
            </a:br>
            <a:r>
              <a:rPr lang="en-US" sz="3200" dirty="0" smtClean="0"/>
              <a:t>tsCommandLineEnv.py</a:t>
            </a:r>
            <a:endParaRPr lang="en-US" sz="3200" dirty="0"/>
          </a:p>
        </p:txBody>
      </p:sp>
      <p:sp>
        <p:nvSpPr>
          <p:cNvPr id="3" name="Content Placeholder 2"/>
          <p:cNvSpPr>
            <a:spLocks noGrp="1"/>
          </p:cNvSpPr>
          <p:nvPr>
            <p:ph idx="1"/>
          </p:nvPr>
        </p:nvSpPr>
        <p:spPr/>
        <p:txBody>
          <a:bodyPr/>
          <a:lstStyle/>
          <a:p>
            <a:r>
              <a:rPr lang="en-US" sz="2800" dirty="0" smtClean="0"/>
              <a:t>Class </a:t>
            </a:r>
            <a:r>
              <a:rPr lang="en-US" sz="2800" dirty="0"/>
              <a:t>to initialize and configure the application </a:t>
            </a:r>
            <a:r>
              <a:rPr lang="en-US" sz="2800" dirty="0" smtClean="0"/>
              <a:t>program launched </a:t>
            </a:r>
            <a:r>
              <a:rPr lang="en-US" sz="2800" dirty="0"/>
              <a:t>by an operator</a:t>
            </a:r>
            <a:r>
              <a:rPr lang="en-US" sz="2800" dirty="0" smtClean="0"/>
              <a:t>.</a:t>
            </a:r>
          </a:p>
          <a:p>
            <a:pPr lvl="1"/>
            <a:r>
              <a:rPr lang="en-US" sz="2400" dirty="0"/>
              <a:t>Class delivers those </a:t>
            </a:r>
            <a:r>
              <a:rPr lang="en-US" sz="2400" dirty="0" smtClean="0"/>
              <a:t>keyword-value pair </a:t>
            </a:r>
            <a:r>
              <a:rPr lang="en-US" sz="2400" dirty="0"/>
              <a:t>options and positional arguments specified by </a:t>
            </a:r>
            <a:r>
              <a:rPr lang="en-US" sz="2400" dirty="0" smtClean="0"/>
              <a:t>the application</a:t>
            </a:r>
            <a:r>
              <a:rPr lang="en-US" sz="2400" dirty="0"/>
              <a:t>, in its invocation parameter list</a:t>
            </a:r>
            <a:r>
              <a:rPr lang="en-US" sz="2400" dirty="0" smtClean="0"/>
              <a:t>.</a:t>
            </a:r>
          </a:p>
          <a:p>
            <a:pPr lvl="1"/>
            <a:r>
              <a:rPr lang="en-US" sz="2400" dirty="0"/>
              <a:t>Class wraps </a:t>
            </a:r>
            <a:r>
              <a:rPr lang="en-US" sz="2400" dirty="0" smtClean="0"/>
              <a:t>the </a:t>
            </a:r>
            <a:r>
              <a:rPr lang="en-US" sz="2400" dirty="0"/>
              <a:t>Command Line Interface application with </a:t>
            </a:r>
            <a:r>
              <a:rPr lang="en-US" sz="2400" dirty="0" smtClean="0"/>
              <a:t>exception handlers </a:t>
            </a:r>
            <a:r>
              <a:rPr lang="en-US" sz="2400" dirty="0"/>
              <a:t>to control exit codes and messages that may </a:t>
            </a:r>
            <a:r>
              <a:rPr lang="en-US" sz="2400" dirty="0" smtClean="0"/>
              <a:t>be used </a:t>
            </a:r>
            <a:r>
              <a:rPr lang="en-US" sz="2400" dirty="0"/>
              <a:t>to co-ordinate other application programs.</a:t>
            </a:r>
          </a:p>
        </p:txBody>
      </p:sp>
      <p:sp>
        <p:nvSpPr>
          <p:cNvPr id="4" name="Date Placeholder 3"/>
          <p:cNvSpPr>
            <a:spLocks noGrp="1"/>
          </p:cNvSpPr>
          <p:nvPr>
            <p:ph type="dt" sz="half" idx="10"/>
          </p:nvPr>
        </p:nvSpPr>
        <p:spPr/>
        <p:txBody>
          <a:bodyPr/>
          <a:lstStyle/>
          <a:p>
            <a:pPr>
              <a:defRPr/>
            </a:pPr>
            <a:fld id="{65B11A62-63AA-4067-ACEB-AA6A42CE3A38}" type="datetime1">
              <a:rPr lang="en-US" smtClean="0"/>
              <a:t>11/6/2015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26</a:t>
            </a:fld>
            <a:endParaRPr lang="en-US"/>
          </a:p>
        </p:txBody>
      </p:sp>
    </p:spTree>
    <p:extLst>
      <p:ext uri="{BB962C8B-B14F-4D97-AF65-F5344CB8AC3E}">
        <p14:creationId xmlns:p14="http://schemas.microsoft.com/office/powerpoint/2010/main" val="719380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smtClean="0"/>
              <a:t>tsCommandLineInterface.py</a:t>
            </a:r>
            <a:endParaRPr lang="en-US" sz="3200" dirty="0"/>
          </a:p>
        </p:txBody>
      </p:sp>
      <p:sp>
        <p:nvSpPr>
          <p:cNvPr id="3" name="Content Placeholder 2"/>
          <p:cNvSpPr>
            <a:spLocks noGrp="1"/>
          </p:cNvSpPr>
          <p:nvPr>
            <p:ph idx="1"/>
          </p:nvPr>
        </p:nvSpPr>
        <p:spPr/>
        <p:txBody>
          <a:bodyPr/>
          <a:lstStyle/>
          <a:p>
            <a:r>
              <a:rPr lang="en-US" dirty="0" smtClean="0"/>
              <a:t>Class establishes </a:t>
            </a:r>
            <a:r>
              <a:rPr lang="en-US" dirty="0"/>
              <a:t>methods </a:t>
            </a:r>
            <a:r>
              <a:rPr lang="en-US" dirty="0" smtClean="0"/>
              <a:t>that:</a:t>
            </a:r>
          </a:p>
          <a:p>
            <a:pPr lvl="1"/>
            <a:r>
              <a:rPr lang="en-US" dirty="0" smtClean="0"/>
              <a:t>prompt </a:t>
            </a:r>
            <a:r>
              <a:rPr lang="en-US" dirty="0"/>
              <a:t>or </a:t>
            </a:r>
            <a:r>
              <a:rPr lang="en-US" dirty="0" smtClean="0"/>
              <a:t>re-prompt </a:t>
            </a:r>
            <a:r>
              <a:rPr lang="en-US" dirty="0"/>
              <a:t>the operator for </a:t>
            </a:r>
            <a:r>
              <a:rPr lang="en-US" dirty="0" smtClean="0"/>
              <a:t>input</a:t>
            </a:r>
          </a:p>
          <a:p>
            <a:pPr lvl="1"/>
            <a:r>
              <a:rPr lang="en-US" dirty="0" smtClean="0"/>
              <a:t>validate </a:t>
            </a:r>
            <a:r>
              <a:rPr lang="en-US" dirty="0"/>
              <a:t>that the </a:t>
            </a:r>
            <a:r>
              <a:rPr lang="en-US" dirty="0" smtClean="0"/>
              <a:t>operator has </a:t>
            </a:r>
            <a:r>
              <a:rPr lang="en-US" dirty="0"/>
              <a:t>supplied the expected number of inputs and </a:t>
            </a:r>
            <a:r>
              <a:rPr lang="en-US" dirty="0" smtClean="0"/>
              <a:t>that each </a:t>
            </a:r>
            <a:r>
              <a:rPr lang="en-US" dirty="0"/>
              <a:t>is of the expected type</a:t>
            </a:r>
            <a:r>
              <a:rPr lang="en-US" dirty="0" smtClean="0"/>
              <a:t>.\</a:t>
            </a:r>
          </a:p>
          <a:p>
            <a:pPr lvl="1"/>
            <a:r>
              <a:rPr lang="en-US" dirty="0"/>
              <a:t>d</a:t>
            </a:r>
            <a:r>
              <a:rPr lang="en-US" dirty="0" smtClean="0"/>
              <a:t>oes NOT validate the input value</a:t>
            </a:r>
            <a:endParaRPr lang="en-US" dirty="0"/>
          </a:p>
          <a:p>
            <a:endParaRPr lang="en-US"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11/6/2015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27</a:t>
            </a:fld>
            <a:endParaRPr lang="en-US"/>
          </a:p>
        </p:txBody>
      </p:sp>
    </p:spTree>
    <p:extLst>
      <p:ext uri="{BB962C8B-B14F-4D97-AF65-F5344CB8AC3E}">
        <p14:creationId xmlns:p14="http://schemas.microsoft.com/office/powerpoint/2010/main" val="1508398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t>
            </a:r>
            <a:r>
              <a:rPr lang="en-US" sz="2000" dirty="0">
                <a:hlinkClick r:id="rId2" action="ppaction://hlinksldjump"/>
              </a:rPr>
              <a:t>Table of Contents</a:t>
            </a:r>
            <a:r>
              <a:rPr lang="en-US" sz="2000" dirty="0"/>
              <a:t>)</a:t>
            </a:r>
            <a:r>
              <a:rPr lang="en-US" dirty="0"/>
              <a:t/>
            </a:r>
            <a:br>
              <a:rPr lang="en-US" dirty="0"/>
            </a:br>
            <a:r>
              <a:rPr lang="en-US" sz="3200" dirty="0" smtClean="0"/>
              <a:t>tsCxGlobals.py</a:t>
            </a:r>
            <a:endParaRPr lang="en-US" sz="3200" dirty="0"/>
          </a:p>
        </p:txBody>
      </p:sp>
      <p:sp>
        <p:nvSpPr>
          <p:cNvPr id="3" name="Content Placeholder 2"/>
          <p:cNvSpPr>
            <a:spLocks noGrp="1"/>
          </p:cNvSpPr>
          <p:nvPr>
            <p:ph idx="1"/>
          </p:nvPr>
        </p:nvSpPr>
        <p:spPr/>
        <p:txBody>
          <a:bodyPr/>
          <a:lstStyle/>
          <a:p>
            <a:r>
              <a:rPr lang="en-US" dirty="0" smtClean="0"/>
              <a:t>Module </a:t>
            </a:r>
            <a:r>
              <a:rPr lang="en-US" dirty="0"/>
              <a:t>to establish configuration constants </a:t>
            </a:r>
            <a:r>
              <a:rPr lang="en-US" dirty="0" smtClean="0"/>
              <a:t>and macro-type </a:t>
            </a:r>
            <a:r>
              <a:rPr lang="en-US" dirty="0"/>
              <a:t>functions for the Command Line </a:t>
            </a:r>
            <a:r>
              <a:rPr lang="en-US" dirty="0" smtClean="0"/>
              <a:t>Interface mode </a:t>
            </a:r>
            <a:r>
              <a:rPr lang="en-US" dirty="0"/>
              <a:t>of the "</a:t>
            </a:r>
            <a:r>
              <a:rPr lang="en-US" dirty="0" err="1"/>
              <a:t>tsWxGTUI</a:t>
            </a:r>
            <a:r>
              <a:rPr lang="en-US" dirty="0"/>
              <a:t>" Toolkit.</a:t>
            </a:r>
          </a:p>
          <a:p>
            <a:pPr lvl="1"/>
            <a:r>
              <a:rPr lang="en-US" dirty="0"/>
              <a:t>Module provides a theme-based mechanism for </a:t>
            </a:r>
            <a:r>
              <a:rPr lang="en-US" dirty="0" smtClean="0"/>
              <a:t>modifying/restoring </a:t>
            </a:r>
            <a:r>
              <a:rPr lang="en-US" dirty="0"/>
              <a:t>configuration constants as appropriate </a:t>
            </a:r>
            <a:r>
              <a:rPr lang="en-US" dirty="0" smtClean="0"/>
              <a:t>for </a:t>
            </a:r>
            <a:r>
              <a:rPr lang="en-US" dirty="0"/>
              <a:t>various </a:t>
            </a:r>
            <a:r>
              <a:rPr lang="en-US" dirty="0" smtClean="0"/>
              <a:t>user roles </a:t>
            </a:r>
            <a:r>
              <a:rPr lang="en-US" dirty="0"/>
              <a:t>and </a:t>
            </a:r>
            <a:r>
              <a:rPr lang="en-US" dirty="0" smtClean="0"/>
              <a:t>activities</a:t>
            </a:r>
            <a:r>
              <a:rPr lang="en-US" dirty="0"/>
              <a:t>.</a:t>
            </a:r>
          </a:p>
          <a:p>
            <a:endParaRPr lang="en-US"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11/6/2015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28</a:t>
            </a:fld>
            <a:endParaRPr lang="en-US"/>
          </a:p>
        </p:txBody>
      </p:sp>
    </p:spTree>
    <p:extLst>
      <p:ext uri="{BB962C8B-B14F-4D97-AF65-F5344CB8AC3E}">
        <p14:creationId xmlns:p14="http://schemas.microsoft.com/office/powerpoint/2010/main" val="4021749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smtClean="0"/>
              <a:t>tsDoubleLinkedList.py</a:t>
            </a:r>
            <a:endParaRPr lang="en-US" sz="3200" dirty="0"/>
          </a:p>
        </p:txBody>
      </p:sp>
      <p:sp>
        <p:nvSpPr>
          <p:cNvPr id="3" name="Content Placeholder 2"/>
          <p:cNvSpPr>
            <a:spLocks noGrp="1"/>
          </p:cNvSpPr>
          <p:nvPr>
            <p:ph idx="1"/>
          </p:nvPr>
        </p:nvSpPr>
        <p:spPr/>
        <p:txBody>
          <a:bodyPr/>
          <a:lstStyle/>
          <a:p>
            <a:r>
              <a:rPr lang="en-US" dirty="0" smtClean="0"/>
              <a:t>Class </a:t>
            </a:r>
            <a:r>
              <a:rPr lang="en-US" dirty="0"/>
              <a:t>to establish a </a:t>
            </a:r>
            <a:r>
              <a:rPr lang="en-US" dirty="0" smtClean="0"/>
              <a:t>general purpose representation </a:t>
            </a:r>
            <a:r>
              <a:rPr lang="en-US" dirty="0"/>
              <a:t>of a linked </a:t>
            </a:r>
            <a:r>
              <a:rPr lang="en-US" dirty="0" smtClean="0"/>
              <a:t>list </a:t>
            </a:r>
            <a:r>
              <a:rPr lang="en-US" dirty="0"/>
              <a:t>with forward and backward </a:t>
            </a:r>
            <a:r>
              <a:rPr lang="en-US" dirty="0" smtClean="0"/>
              <a:t>pointers</a:t>
            </a:r>
          </a:p>
          <a:p>
            <a:pPr lvl="1"/>
            <a:r>
              <a:rPr lang="en-US" dirty="0" smtClean="0"/>
              <a:t>Class provides methods to append, insert, delete and access the ordered list of entries.</a:t>
            </a:r>
            <a:endParaRPr lang="en-US"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11/6/2015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29</a:t>
            </a:fld>
            <a:endParaRPr lang="en-US"/>
          </a:p>
        </p:txBody>
      </p:sp>
    </p:spTree>
    <p:extLst>
      <p:ext uri="{BB962C8B-B14F-4D97-AF65-F5344CB8AC3E}">
        <p14:creationId xmlns:p14="http://schemas.microsoft.com/office/powerpoint/2010/main" val="155252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r>
              <a:rPr lang="en-US" dirty="0"/>
              <a:t> </a:t>
            </a:r>
            <a:r>
              <a:rPr lang="en-US" sz="2000" dirty="0"/>
              <a:t>(</a:t>
            </a:r>
            <a:r>
              <a:rPr lang="en-US" sz="2000" dirty="0">
                <a:hlinkClick r:id="rId2" action="ppaction://hlinksldjump"/>
              </a:rPr>
              <a:t>Table of Contents</a:t>
            </a:r>
            <a:r>
              <a:rPr lang="en-US" sz="2000" dirty="0"/>
              <a:t>)</a:t>
            </a:r>
            <a:r>
              <a:rPr lang="en-US" dirty="0" smtClean="0"/>
              <a:t/>
            </a:r>
            <a:br>
              <a:rPr lang="en-US" dirty="0" smtClean="0"/>
            </a:br>
            <a:r>
              <a:rPr lang="en-US" sz="3200" dirty="0" smtClean="0"/>
              <a:t>Sample Screen Shots</a:t>
            </a:r>
            <a:endParaRPr lang="en-US" sz="3200" dirty="0"/>
          </a:p>
        </p:txBody>
      </p:sp>
      <p:sp>
        <p:nvSpPr>
          <p:cNvPr id="3" name="Content Placeholder 2"/>
          <p:cNvSpPr>
            <a:spLocks noGrp="1"/>
          </p:cNvSpPr>
          <p:nvPr>
            <p:ph idx="1"/>
          </p:nvPr>
        </p:nvSpPr>
        <p:spPr/>
        <p:txBody>
          <a:bodyPr/>
          <a:lstStyle/>
          <a:p>
            <a:pPr eaLnBrk="1" hangingPunct="1"/>
            <a:r>
              <a:rPr lang="en-US" sz="2400" dirty="0" smtClean="0"/>
              <a:t>Command </a:t>
            </a:r>
            <a:r>
              <a:rPr lang="en-US" sz="2400" dirty="0"/>
              <a:t>Line Interface (CLI)</a:t>
            </a:r>
          </a:p>
          <a:p>
            <a:pPr lvl="1" eaLnBrk="1" hangingPunct="1"/>
            <a:r>
              <a:rPr lang="en-US" sz="2000" dirty="0">
                <a:hlinkClick r:id="rId3" action="ppaction://hlinksldjump"/>
              </a:rPr>
              <a:t>Sample CLI Display</a:t>
            </a:r>
            <a:endParaRPr lang="en-US" sz="2000" dirty="0"/>
          </a:p>
          <a:p>
            <a:pPr eaLnBrk="1" hangingPunct="1"/>
            <a:r>
              <a:rPr lang="en-US" sz="2400" dirty="0"/>
              <a:t>Graphical User Interface (GUI)</a:t>
            </a:r>
          </a:p>
          <a:p>
            <a:pPr lvl="1" eaLnBrk="1" hangingPunct="1"/>
            <a:r>
              <a:rPr lang="en-US" sz="2000" dirty="0">
                <a:hlinkClick r:id="rId3" action="ppaction://hlinksldjump"/>
              </a:rPr>
              <a:t>Sample GUI Widgets</a:t>
            </a:r>
            <a:endParaRPr lang="en-US" sz="2000" dirty="0"/>
          </a:p>
          <a:p>
            <a:pPr lvl="1" eaLnBrk="1" hangingPunct="1"/>
            <a:r>
              <a:rPr lang="en-US" sz="2000" dirty="0">
                <a:hlinkClick r:id="rId4" action="ppaction://hlinksldjump"/>
              </a:rPr>
              <a:t>Sample GUI Scrolled Windows (</a:t>
            </a:r>
            <a:r>
              <a:rPr lang="en-US" sz="2000" dirty="0" err="1">
                <a:hlinkClick r:id="rId4" action="ppaction://hlinksldjump"/>
              </a:rPr>
              <a:t>xterm</a:t>
            </a:r>
            <a:r>
              <a:rPr lang="en-US" sz="2000" dirty="0">
                <a:hlinkClick r:id="rId4" action="ppaction://hlinksldjump"/>
              </a:rPr>
              <a:t> 8-color)</a:t>
            </a:r>
            <a:endParaRPr lang="en-US" sz="2000" dirty="0"/>
          </a:p>
          <a:p>
            <a:pPr lvl="1" eaLnBrk="1" hangingPunct="1"/>
            <a:r>
              <a:rPr lang="en-US" sz="2000" dirty="0">
                <a:hlinkClick r:id="rId5" action="ppaction://hlinksldjump"/>
              </a:rPr>
              <a:t>Sample GUI Scrolled Windows (vt100 Black-on-White) &amp; (vt100 White-on-Black</a:t>
            </a:r>
            <a:r>
              <a:rPr lang="en-US" sz="2000" dirty="0" smtClean="0">
                <a:hlinkClick r:id="rId5" action="ppaction://hlinksldjump"/>
              </a:rPr>
              <a:t>)</a:t>
            </a:r>
            <a:endParaRPr lang="en-US" sz="2000" dirty="0" smtClean="0"/>
          </a:p>
          <a:p>
            <a:pPr eaLnBrk="1" hangingPunct="1"/>
            <a:r>
              <a:rPr lang="en-US" sz="2400" smtClean="0"/>
              <a:t>Workstation Desktop </a:t>
            </a:r>
            <a:r>
              <a:rPr lang="en-US" sz="2400" dirty="0" smtClean="0"/>
              <a:t>for Development &amp; Embedded Systems (HOST)</a:t>
            </a:r>
            <a:endParaRPr lang="en-US" sz="2400" dirty="0"/>
          </a:p>
          <a:p>
            <a:pPr lvl="1" eaLnBrk="1" hangingPunct="1"/>
            <a:r>
              <a:rPr lang="en-US" sz="2000" dirty="0">
                <a:hlinkClick r:id="rId6" action="ppaction://hlinksldjump"/>
              </a:rPr>
              <a:t>Sample Mac OS X Desktop with Parallels &amp; VMware Hypervisors &amp; 3 Guest </a:t>
            </a:r>
            <a:r>
              <a:rPr lang="en-US" sz="2000" dirty="0" smtClean="0">
                <a:hlinkClick r:id="rId6" action="ppaction://hlinksldjump"/>
              </a:rPr>
              <a:t>OSs</a:t>
            </a:r>
            <a:endParaRPr lang="en-US" sz="20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11/6/2015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3</a:t>
            </a:fld>
            <a:endParaRPr lang="en-US"/>
          </a:p>
        </p:txBody>
      </p:sp>
    </p:spTree>
    <p:extLst>
      <p:ext uri="{BB962C8B-B14F-4D97-AF65-F5344CB8AC3E}">
        <p14:creationId xmlns:p14="http://schemas.microsoft.com/office/powerpoint/2010/main" val="312986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smtClean="0"/>
              <a:t>tsException.py</a:t>
            </a:r>
            <a:endParaRPr lang="en-US" sz="3200" dirty="0"/>
          </a:p>
        </p:txBody>
      </p:sp>
      <p:sp>
        <p:nvSpPr>
          <p:cNvPr id="3" name="Content Placeholder 2"/>
          <p:cNvSpPr>
            <a:spLocks noGrp="1"/>
          </p:cNvSpPr>
          <p:nvPr>
            <p:ph idx="1"/>
          </p:nvPr>
        </p:nvSpPr>
        <p:spPr/>
        <p:txBody>
          <a:bodyPr/>
          <a:lstStyle/>
          <a:p>
            <a:r>
              <a:rPr lang="en-US" dirty="0" smtClean="0"/>
              <a:t>Class </a:t>
            </a:r>
            <a:r>
              <a:rPr lang="en-US" dirty="0"/>
              <a:t>to define and handle error </a:t>
            </a:r>
            <a:r>
              <a:rPr lang="en-US" dirty="0" smtClean="0"/>
              <a:t>exception events.</a:t>
            </a:r>
          </a:p>
          <a:p>
            <a:pPr lvl="1"/>
            <a:r>
              <a:rPr lang="en-US" dirty="0"/>
              <a:t>Class </a:t>
            </a:r>
            <a:r>
              <a:rPr lang="en-US" dirty="0" smtClean="0"/>
              <a:t>maps run </a:t>
            </a:r>
            <a:r>
              <a:rPr lang="en-US" dirty="0"/>
              <a:t>time exception types into 8-bit exit </a:t>
            </a:r>
            <a:r>
              <a:rPr lang="en-US" dirty="0" smtClean="0"/>
              <a:t>codes</a:t>
            </a:r>
          </a:p>
          <a:p>
            <a:pPr lvl="1"/>
            <a:r>
              <a:rPr lang="en-US" dirty="0"/>
              <a:t>Class </a:t>
            </a:r>
            <a:r>
              <a:rPr lang="en-US" dirty="0" smtClean="0"/>
              <a:t>prints </a:t>
            </a:r>
            <a:r>
              <a:rPr lang="en-US" dirty="0"/>
              <a:t>associated exception diagnostic message and </a:t>
            </a:r>
            <a:r>
              <a:rPr lang="en-US" dirty="0" smtClean="0"/>
              <a:t>trace back information</a:t>
            </a:r>
            <a:endParaRPr lang="en-US"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11/6/2015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30</a:t>
            </a:fld>
            <a:endParaRPr lang="en-US"/>
          </a:p>
        </p:txBody>
      </p:sp>
    </p:spTree>
    <p:extLst>
      <p:ext uri="{BB962C8B-B14F-4D97-AF65-F5344CB8AC3E}">
        <p14:creationId xmlns:p14="http://schemas.microsoft.com/office/powerpoint/2010/main" val="1160632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smtClean="0"/>
              <a:t>tsGistGetTerminalSize.py</a:t>
            </a:r>
            <a:endParaRPr lang="en-US" sz="3200" dirty="0"/>
          </a:p>
        </p:txBody>
      </p:sp>
      <p:sp>
        <p:nvSpPr>
          <p:cNvPr id="3" name="Content Placeholder 2"/>
          <p:cNvSpPr>
            <a:spLocks noGrp="1"/>
          </p:cNvSpPr>
          <p:nvPr>
            <p:ph idx="1"/>
          </p:nvPr>
        </p:nvSpPr>
        <p:spPr/>
        <p:txBody>
          <a:bodyPr/>
          <a:lstStyle/>
          <a:p>
            <a:r>
              <a:rPr lang="en-US" dirty="0" smtClean="0"/>
              <a:t>Third-Party </a:t>
            </a:r>
            <a:r>
              <a:rPr lang="en-US" dirty="0"/>
              <a:t>Module, derived from "terminalsize.py" </a:t>
            </a:r>
            <a:r>
              <a:rPr lang="en-US" dirty="0" smtClean="0"/>
              <a:t>by Justin </a:t>
            </a:r>
            <a:r>
              <a:rPr lang="en-US" dirty="0"/>
              <a:t>T. </a:t>
            </a:r>
            <a:r>
              <a:rPr lang="en-US" dirty="0" smtClean="0"/>
              <a:t>Riley:</a:t>
            </a:r>
          </a:p>
          <a:p>
            <a:pPr lvl="1"/>
            <a:r>
              <a:rPr lang="en-US" dirty="0" smtClean="0"/>
              <a:t>Module acquires </a:t>
            </a:r>
            <a:r>
              <a:rPr lang="en-US" dirty="0"/>
              <a:t>the character size of </a:t>
            </a:r>
            <a:r>
              <a:rPr lang="en-US" dirty="0" smtClean="0"/>
              <a:t>the Python </a:t>
            </a:r>
            <a:r>
              <a:rPr lang="en-US" dirty="0"/>
              <a:t>console window as </a:t>
            </a:r>
            <a:r>
              <a:rPr lang="en-US" dirty="0" smtClean="0"/>
              <a:t>a Python tuple </a:t>
            </a:r>
            <a:r>
              <a:rPr lang="en-US" dirty="0"/>
              <a:t>(width, height) on </a:t>
            </a:r>
            <a:r>
              <a:rPr lang="en-US" dirty="0" smtClean="0"/>
              <a:t>host operating </a:t>
            </a:r>
            <a:r>
              <a:rPr lang="en-US" dirty="0"/>
              <a:t>systems (such as Linux, Mac OS X, </a:t>
            </a:r>
            <a:r>
              <a:rPr lang="en-US" dirty="0" smtClean="0"/>
              <a:t>Microsoft Windows </a:t>
            </a:r>
            <a:r>
              <a:rPr lang="en-US" dirty="0"/>
              <a:t>and Unix).</a:t>
            </a:r>
          </a:p>
        </p:txBody>
      </p:sp>
      <p:sp>
        <p:nvSpPr>
          <p:cNvPr id="4" name="Date Placeholder 3"/>
          <p:cNvSpPr>
            <a:spLocks noGrp="1"/>
          </p:cNvSpPr>
          <p:nvPr>
            <p:ph type="dt" sz="half" idx="10"/>
          </p:nvPr>
        </p:nvSpPr>
        <p:spPr/>
        <p:txBody>
          <a:bodyPr/>
          <a:lstStyle/>
          <a:p>
            <a:pPr>
              <a:defRPr/>
            </a:pPr>
            <a:fld id="{65B11A62-63AA-4067-ACEB-AA6A42CE3A38}" type="datetime1">
              <a:rPr lang="en-US" smtClean="0"/>
              <a:t>11/6/2015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31</a:t>
            </a:fld>
            <a:endParaRPr lang="en-US"/>
          </a:p>
        </p:txBody>
      </p:sp>
    </p:spTree>
    <p:extLst>
      <p:ext uri="{BB962C8B-B14F-4D97-AF65-F5344CB8AC3E}">
        <p14:creationId xmlns:p14="http://schemas.microsoft.com/office/powerpoint/2010/main" val="2427359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smtClean="0"/>
              <a:t>tsLogger.py</a:t>
            </a:r>
            <a:endParaRPr lang="en-US" sz="3200" dirty="0"/>
          </a:p>
        </p:txBody>
      </p:sp>
      <p:sp>
        <p:nvSpPr>
          <p:cNvPr id="3" name="Content Placeholder 2"/>
          <p:cNvSpPr>
            <a:spLocks noGrp="1"/>
          </p:cNvSpPr>
          <p:nvPr>
            <p:ph idx="1"/>
          </p:nvPr>
        </p:nvSpPr>
        <p:spPr/>
        <p:txBody>
          <a:bodyPr/>
          <a:lstStyle/>
          <a:p>
            <a:r>
              <a:rPr lang="en-US" sz="2800" dirty="0" smtClean="0"/>
              <a:t>Class emulates </a:t>
            </a:r>
            <a:r>
              <a:rPr lang="en-US" sz="2800" dirty="0"/>
              <a:t>a subset of Python logging API</a:t>
            </a:r>
            <a:r>
              <a:rPr lang="en-US" sz="2800" dirty="0" smtClean="0"/>
              <a:t>.</a:t>
            </a:r>
          </a:p>
          <a:p>
            <a:pPr lvl="1"/>
            <a:r>
              <a:rPr lang="en-US" sz="2400" dirty="0"/>
              <a:t>Class defines and handles prioritized, time and date </a:t>
            </a:r>
            <a:r>
              <a:rPr lang="en-US" sz="2400" dirty="0" smtClean="0"/>
              <a:t>stamped event </a:t>
            </a:r>
            <a:r>
              <a:rPr lang="en-US" sz="2400" dirty="0"/>
              <a:t>message formatting and output to files and </a:t>
            </a:r>
            <a:r>
              <a:rPr lang="en-US" sz="2400" dirty="0" smtClean="0"/>
              <a:t>devices:</a:t>
            </a:r>
            <a:endParaRPr lang="en-US" sz="2400" dirty="0"/>
          </a:p>
          <a:p>
            <a:pPr lvl="2"/>
            <a:r>
              <a:rPr lang="en-US" sz="2000" dirty="0" smtClean="0"/>
              <a:t>Log files </a:t>
            </a:r>
            <a:r>
              <a:rPr lang="en-US" sz="2000" dirty="0"/>
              <a:t>are organized in a date and time stamped </a:t>
            </a:r>
            <a:r>
              <a:rPr lang="en-US" sz="2000" dirty="0" smtClean="0"/>
              <a:t>directory named </a:t>
            </a:r>
            <a:r>
              <a:rPr lang="en-US" sz="2000" dirty="0"/>
              <a:t>for the launched application</a:t>
            </a:r>
            <a:r>
              <a:rPr lang="en-US" sz="2000" dirty="0" smtClean="0"/>
              <a:t>.</a:t>
            </a:r>
          </a:p>
          <a:p>
            <a:pPr lvl="2"/>
            <a:r>
              <a:rPr lang="en-US" sz="2000" dirty="0"/>
              <a:t>Log devices include </a:t>
            </a:r>
            <a:r>
              <a:rPr lang="en-US" sz="2000" dirty="0" smtClean="0"/>
              <a:t>the Unix-type syslog, </a:t>
            </a:r>
            <a:r>
              <a:rPr lang="en-US" sz="2000" dirty="0" err="1" smtClean="0"/>
              <a:t>stderr</a:t>
            </a:r>
            <a:r>
              <a:rPr lang="en-US" sz="2000" dirty="0"/>
              <a:t>,</a:t>
            </a:r>
            <a:r>
              <a:rPr lang="en-US" sz="2000" dirty="0" smtClean="0"/>
              <a:t> </a:t>
            </a:r>
            <a:r>
              <a:rPr lang="en-US" sz="2000" dirty="0" err="1" smtClean="0"/>
              <a:t>stdout</a:t>
            </a:r>
            <a:r>
              <a:rPr lang="en-US" sz="2000" dirty="0" smtClean="0"/>
              <a:t> and </a:t>
            </a:r>
            <a:r>
              <a:rPr lang="en-US" sz="2000" dirty="0" err="1"/>
              <a:t>stdscr</a:t>
            </a:r>
            <a:r>
              <a:rPr lang="en-US" sz="2000" dirty="0"/>
              <a:t> (the </a:t>
            </a:r>
            <a:r>
              <a:rPr lang="en-US" sz="2000" dirty="0" smtClean="0"/>
              <a:t>Curses display </a:t>
            </a:r>
            <a:r>
              <a:rPr lang="en-US" sz="2000" dirty="0"/>
              <a:t>screen</a:t>
            </a:r>
            <a:r>
              <a:rPr lang="en-US" sz="2000" dirty="0" smtClean="0"/>
              <a:t>).</a:t>
            </a:r>
          </a:p>
          <a:p>
            <a:r>
              <a:rPr lang="en-US" sz="2800" dirty="0"/>
              <a:t>Class also supports "</a:t>
            </a:r>
            <a:r>
              <a:rPr lang="en-US" sz="2800" dirty="0" err="1"/>
              <a:t>wxPython</a:t>
            </a:r>
            <a:r>
              <a:rPr lang="en-US" sz="2800" dirty="0"/>
              <a:t>"-style </a:t>
            </a:r>
            <a:r>
              <a:rPr lang="en-US" sz="2800" dirty="0" smtClean="0"/>
              <a:t>logging </a:t>
            </a:r>
            <a:r>
              <a:rPr lang="en-US" sz="2800" dirty="0"/>
              <a:t>of assert and check case results</a:t>
            </a:r>
            <a:r>
              <a:rPr lang="en-US" sz="2800" dirty="0" smtClean="0"/>
              <a:t>.</a:t>
            </a:r>
            <a:endParaRPr lang="en-US" sz="28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11/6/2015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32</a:t>
            </a:fld>
            <a:endParaRPr lang="en-US"/>
          </a:p>
        </p:txBody>
      </p:sp>
    </p:spTree>
    <p:extLst>
      <p:ext uri="{BB962C8B-B14F-4D97-AF65-F5344CB8AC3E}">
        <p14:creationId xmlns:p14="http://schemas.microsoft.com/office/powerpoint/2010/main" val="1392030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smtClean="0"/>
              <a:t>tsOperatorSettingsParser.py</a:t>
            </a:r>
            <a:endParaRPr lang="en-US" sz="3200" dirty="0"/>
          </a:p>
        </p:txBody>
      </p:sp>
      <p:sp>
        <p:nvSpPr>
          <p:cNvPr id="3" name="Content Placeholder 2"/>
          <p:cNvSpPr>
            <a:spLocks noGrp="1"/>
          </p:cNvSpPr>
          <p:nvPr>
            <p:ph idx="1"/>
          </p:nvPr>
        </p:nvSpPr>
        <p:spPr/>
        <p:txBody>
          <a:bodyPr/>
          <a:lstStyle/>
          <a:p>
            <a:r>
              <a:rPr lang="en-US" sz="2800" dirty="0" smtClean="0"/>
              <a:t>Class </a:t>
            </a:r>
            <a:r>
              <a:rPr lang="en-US" sz="2800" dirty="0"/>
              <a:t>to parse the command line entered by the </a:t>
            </a:r>
            <a:r>
              <a:rPr lang="en-US" sz="2800" dirty="0" smtClean="0"/>
              <a:t>operator </a:t>
            </a:r>
            <a:r>
              <a:rPr lang="en-US" sz="2800" dirty="0"/>
              <a:t>of an application </a:t>
            </a:r>
            <a:r>
              <a:rPr lang="en-US" sz="2800" dirty="0" smtClean="0"/>
              <a:t>program:</a:t>
            </a:r>
            <a:endParaRPr lang="en-US" sz="2800" dirty="0"/>
          </a:p>
          <a:p>
            <a:pPr lvl="1"/>
            <a:r>
              <a:rPr lang="en-US" sz="2400" dirty="0" smtClean="0"/>
              <a:t>Platform-independent </a:t>
            </a:r>
            <a:r>
              <a:rPr lang="en-US" sz="2400" dirty="0"/>
              <a:t>parsing algorithm </a:t>
            </a:r>
            <a:r>
              <a:rPr lang="en-US" sz="2400" dirty="0" smtClean="0"/>
              <a:t>extracts and returns </a:t>
            </a:r>
            <a:r>
              <a:rPr lang="en-US" sz="2400" dirty="0"/>
              <a:t>the Keyword-Value pair Options </a:t>
            </a:r>
            <a:r>
              <a:rPr lang="en-US" sz="2400" dirty="0" smtClean="0"/>
              <a:t>and Positional </a:t>
            </a:r>
            <a:r>
              <a:rPr lang="en-US" sz="2400" dirty="0"/>
              <a:t>Arguments that will configure and </a:t>
            </a:r>
            <a:r>
              <a:rPr lang="en-US" sz="2400" dirty="0" smtClean="0"/>
              <a:t>control the </a:t>
            </a:r>
            <a:r>
              <a:rPr lang="en-US" sz="2400" dirty="0"/>
              <a:t>application during its execution</a:t>
            </a:r>
            <a:r>
              <a:rPr lang="en-US" sz="2400" dirty="0" smtClean="0"/>
              <a:t>.</a:t>
            </a:r>
          </a:p>
          <a:p>
            <a:pPr lvl="1"/>
            <a:r>
              <a:rPr lang="en-US" sz="2400" dirty="0" smtClean="0"/>
              <a:t>Platform–specific parsing algorithm applies </a:t>
            </a:r>
            <a:r>
              <a:rPr lang="en-US" sz="2400" dirty="0"/>
              <a:t>the </a:t>
            </a:r>
            <a:r>
              <a:rPr lang="en-US" sz="2400" dirty="0" smtClean="0"/>
              <a:t>standard Python </a:t>
            </a:r>
            <a:r>
              <a:rPr lang="en-US" sz="2400" dirty="0"/>
              <a:t>library </a:t>
            </a:r>
            <a:r>
              <a:rPr lang="en-US" sz="2400" dirty="0" smtClean="0"/>
              <a:t>module </a:t>
            </a:r>
            <a:r>
              <a:rPr lang="en-US" sz="2400" dirty="0"/>
              <a:t>("</a:t>
            </a:r>
            <a:r>
              <a:rPr lang="en-US" sz="2400" dirty="0" err="1"/>
              <a:t>argparse</a:t>
            </a:r>
            <a:r>
              <a:rPr lang="en-US" sz="2400" dirty="0"/>
              <a:t>", "</a:t>
            </a:r>
            <a:r>
              <a:rPr lang="en-US" sz="2400" dirty="0" err="1" smtClean="0"/>
              <a:t>optparse</a:t>
            </a:r>
            <a:r>
              <a:rPr lang="en-US" sz="2400" dirty="0"/>
              <a:t>" or "</a:t>
            </a:r>
            <a:r>
              <a:rPr lang="en-US" sz="2400" dirty="0" err="1"/>
              <a:t>getopt</a:t>
            </a:r>
            <a:r>
              <a:rPr lang="en-US" sz="2400" dirty="0"/>
              <a:t>") appropriate for the active </a:t>
            </a:r>
            <a:r>
              <a:rPr lang="en-US" sz="2400" dirty="0" smtClean="0"/>
              <a:t>Python version.</a:t>
            </a:r>
            <a:endParaRPr lang="en-US" sz="24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11/6/2015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33</a:t>
            </a:fld>
            <a:endParaRPr lang="en-US"/>
          </a:p>
        </p:txBody>
      </p:sp>
    </p:spTree>
    <p:extLst>
      <p:ext uri="{BB962C8B-B14F-4D97-AF65-F5344CB8AC3E}">
        <p14:creationId xmlns:p14="http://schemas.microsoft.com/office/powerpoint/2010/main" val="388017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smtClean="0"/>
              <a:t>tsPlatformRunTimeEnvironment.py</a:t>
            </a:r>
            <a:endParaRPr lang="en-US" sz="3200" dirty="0"/>
          </a:p>
        </p:txBody>
      </p:sp>
      <p:sp>
        <p:nvSpPr>
          <p:cNvPr id="3" name="Content Placeholder 2"/>
          <p:cNvSpPr>
            <a:spLocks noGrp="1"/>
          </p:cNvSpPr>
          <p:nvPr>
            <p:ph idx="1"/>
          </p:nvPr>
        </p:nvSpPr>
        <p:spPr/>
        <p:txBody>
          <a:bodyPr/>
          <a:lstStyle/>
          <a:p>
            <a:r>
              <a:rPr lang="en-US" sz="2400" dirty="0" smtClean="0"/>
              <a:t>Class </a:t>
            </a:r>
            <a:r>
              <a:rPr lang="en-US" sz="2400" dirty="0"/>
              <a:t>to capture current hardware, software </a:t>
            </a:r>
            <a:r>
              <a:rPr lang="en-US" sz="2400" dirty="0" smtClean="0"/>
              <a:t>and network </a:t>
            </a:r>
            <a:r>
              <a:rPr lang="en-US" sz="2400" dirty="0"/>
              <a:t>information about the run time </a:t>
            </a:r>
            <a:r>
              <a:rPr lang="en-US" sz="2400" dirty="0" smtClean="0"/>
              <a:t>environment for </a:t>
            </a:r>
            <a:r>
              <a:rPr lang="en-US" sz="2400" dirty="0"/>
              <a:t>the user process</a:t>
            </a:r>
            <a:r>
              <a:rPr lang="en-US" sz="2400" dirty="0" smtClean="0"/>
              <a:t>.</a:t>
            </a:r>
          </a:p>
          <a:p>
            <a:pPr lvl="1"/>
            <a:r>
              <a:rPr lang="en-US" sz="2000" dirty="0"/>
              <a:t>Host processor hardware support includes various releases of Arm, x86, PowerPC, SPARC and others.</a:t>
            </a:r>
          </a:p>
          <a:p>
            <a:pPr lvl="1"/>
            <a:r>
              <a:rPr lang="en-US" sz="2000" dirty="0"/>
              <a:t>Host operating system software support includes various releases of Cygwin, </a:t>
            </a:r>
            <a:r>
              <a:rPr lang="en-US" sz="2000" dirty="0" smtClean="0"/>
              <a:t>Linux, </a:t>
            </a:r>
            <a:r>
              <a:rPr lang="en-US" sz="2000" dirty="0"/>
              <a:t>Mac OS X, </a:t>
            </a:r>
            <a:r>
              <a:rPr lang="en-US" sz="2000" dirty="0" smtClean="0"/>
              <a:t>Unix, Windows </a:t>
            </a:r>
            <a:r>
              <a:rPr lang="en-US" sz="2000" dirty="0"/>
              <a:t>and others</a:t>
            </a:r>
            <a:r>
              <a:rPr lang="en-US" sz="2000" dirty="0" smtClean="0"/>
              <a:t>.</a:t>
            </a:r>
          </a:p>
          <a:p>
            <a:pPr lvl="1"/>
            <a:r>
              <a:rPr lang="en-US" sz="2000" dirty="0"/>
              <a:t>Host virtual machine software support </a:t>
            </a:r>
            <a:r>
              <a:rPr lang="en-US" sz="2000" dirty="0" smtClean="0"/>
              <a:t>includes various </a:t>
            </a:r>
            <a:r>
              <a:rPr lang="en-US" sz="2000" dirty="0"/>
              <a:t>releases of Java and Python</a:t>
            </a:r>
            <a:r>
              <a:rPr lang="en-US" sz="2000" dirty="0" smtClean="0"/>
              <a:t>.</a:t>
            </a:r>
            <a:endParaRPr lang="en-US" sz="2000" dirty="0"/>
          </a:p>
          <a:p>
            <a:pPr lvl="1"/>
            <a:r>
              <a:rPr lang="en-US" sz="2000" dirty="0" smtClean="0"/>
              <a:t>Network </a:t>
            </a:r>
            <a:r>
              <a:rPr lang="en-US" sz="2000" dirty="0"/>
              <a:t>identification support includes host name</a:t>
            </a:r>
            <a:r>
              <a:rPr lang="en-US" sz="2000" dirty="0" smtClean="0"/>
              <a:t>, aliases </a:t>
            </a:r>
            <a:r>
              <a:rPr lang="en-US" sz="2000" dirty="0"/>
              <a:t>and </a:t>
            </a:r>
            <a:r>
              <a:rPr lang="en-US" sz="2000" dirty="0" err="1" smtClean="0"/>
              <a:t>ip</a:t>
            </a:r>
            <a:r>
              <a:rPr lang="en-US" sz="2000" dirty="0" smtClean="0"/>
              <a:t>-address </a:t>
            </a:r>
            <a:r>
              <a:rPr lang="en-US" sz="2000" dirty="0"/>
              <a:t>list.</a:t>
            </a:r>
          </a:p>
          <a:p>
            <a:pPr lvl="1"/>
            <a:r>
              <a:rPr lang="en-US" sz="2000" dirty="0" smtClean="0"/>
              <a:t>Environment </a:t>
            </a:r>
            <a:r>
              <a:rPr lang="en-US" sz="2000" dirty="0"/>
              <a:t>Variable support includes user, </a:t>
            </a:r>
            <a:r>
              <a:rPr lang="en-US" sz="2000" dirty="0" smtClean="0"/>
              <a:t>session</a:t>
            </a:r>
            <a:r>
              <a:rPr lang="en-US" sz="2000" dirty="0"/>
              <a:t>, shell, path and time zone</a:t>
            </a:r>
            <a:endParaRPr lang="en-US" sz="2000" dirty="0" smtClean="0"/>
          </a:p>
          <a:p>
            <a:r>
              <a:rPr lang="en-US" sz="2400" dirty="0" smtClean="0"/>
              <a:t>It </a:t>
            </a:r>
            <a:r>
              <a:rPr lang="en-US" sz="2400" dirty="0"/>
              <a:t>makes this </a:t>
            </a:r>
            <a:r>
              <a:rPr lang="en-US" sz="2400" dirty="0" smtClean="0"/>
              <a:t>information available </a:t>
            </a:r>
            <a:r>
              <a:rPr lang="en-US" sz="2400" dirty="0"/>
              <a:t>via a file (default is "./</a:t>
            </a:r>
            <a:r>
              <a:rPr lang="en-US" sz="2400" dirty="0" smtClean="0"/>
              <a:t>PlatformRunTimeEnvironment.txt").</a:t>
            </a:r>
            <a:endParaRPr lang="en-US" sz="24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11/6/2015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34</a:t>
            </a:fld>
            <a:endParaRPr lang="en-US" dirty="0"/>
          </a:p>
        </p:txBody>
      </p:sp>
    </p:spTree>
    <p:extLst>
      <p:ext uri="{BB962C8B-B14F-4D97-AF65-F5344CB8AC3E}">
        <p14:creationId xmlns:p14="http://schemas.microsoft.com/office/powerpoint/2010/main" val="1525964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smtClean="0"/>
              <a:t>tsReportUtility.py</a:t>
            </a:r>
            <a:endParaRPr lang="en-US" sz="3200" dirty="0"/>
          </a:p>
        </p:txBody>
      </p:sp>
      <p:sp>
        <p:nvSpPr>
          <p:cNvPr id="3" name="Content Placeholder 2"/>
          <p:cNvSpPr>
            <a:spLocks noGrp="1"/>
          </p:cNvSpPr>
          <p:nvPr>
            <p:ph idx="1"/>
          </p:nvPr>
        </p:nvSpPr>
        <p:spPr/>
        <p:txBody>
          <a:bodyPr/>
          <a:lstStyle/>
          <a:p>
            <a:r>
              <a:rPr lang="en-US" sz="2400" dirty="0" smtClean="0"/>
              <a:t>Class </a:t>
            </a:r>
            <a:r>
              <a:rPr lang="en-US" sz="2400" dirty="0"/>
              <a:t>defining methods used to format </a:t>
            </a:r>
            <a:r>
              <a:rPr lang="en-US" sz="2400" dirty="0" smtClean="0"/>
              <a:t>information for the operator’s display and log files:</a:t>
            </a:r>
            <a:endParaRPr lang="en-US" sz="2400" dirty="0"/>
          </a:p>
          <a:p>
            <a:pPr lvl="1"/>
            <a:r>
              <a:rPr lang="en-US" sz="1800" dirty="0"/>
              <a:t>Convert file size from numeric and string </a:t>
            </a:r>
            <a:r>
              <a:rPr lang="en-US" sz="1800" dirty="0" smtClean="0"/>
              <a:t>format with optional </a:t>
            </a:r>
            <a:r>
              <a:rPr lang="en-US" sz="1800" dirty="0"/>
              <a:t>kilo-, mega-, </a:t>
            </a:r>
            <a:r>
              <a:rPr lang="en-US" sz="1800" dirty="0" err="1"/>
              <a:t>giga</a:t>
            </a:r>
            <a:r>
              <a:rPr lang="en-US" sz="1800" dirty="0"/>
              <a:t>-, </a:t>
            </a:r>
            <a:r>
              <a:rPr lang="en-US" sz="1800" dirty="0" err="1"/>
              <a:t>tera</a:t>
            </a:r>
            <a:r>
              <a:rPr lang="en-US" sz="1800" dirty="0"/>
              <a:t>-, </a:t>
            </a:r>
            <a:r>
              <a:rPr lang="en-US" sz="1800" dirty="0" err="1"/>
              <a:t>peta</a:t>
            </a:r>
            <a:r>
              <a:rPr lang="en-US" sz="1800" dirty="0"/>
              <a:t>-, </a:t>
            </a:r>
            <a:r>
              <a:rPr lang="en-US" sz="1800" dirty="0" err="1"/>
              <a:t>exa</a:t>
            </a:r>
            <a:r>
              <a:rPr lang="en-US" sz="1800" dirty="0"/>
              <a:t>-, zeta- and </a:t>
            </a:r>
            <a:r>
              <a:rPr lang="en-US" sz="1800" dirty="0" err="1"/>
              <a:t>yotta</a:t>
            </a:r>
            <a:r>
              <a:rPr lang="en-US" sz="1800" dirty="0"/>
              <a:t>-byte </a:t>
            </a:r>
            <a:r>
              <a:rPr lang="en-US" sz="1800" dirty="0" smtClean="0"/>
              <a:t>units</a:t>
            </a:r>
            <a:endParaRPr lang="en-US" sz="1800" dirty="0"/>
          </a:p>
          <a:p>
            <a:pPr lvl="1"/>
            <a:r>
              <a:rPr lang="en-US" sz="1800" dirty="0" smtClean="0"/>
              <a:t>Convert </a:t>
            </a:r>
            <a:r>
              <a:rPr lang="en-US" sz="1800" dirty="0"/>
              <a:t>time </a:t>
            </a:r>
            <a:r>
              <a:rPr lang="en-US" sz="1800" dirty="0" smtClean="0"/>
              <a:t>between </a:t>
            </a:r>
            <a:r>
              <a:rPr lang="en-US" sz="1800" dirty="0"/>
              <a:t>string </a:t>
            </a:r>
            <a:r>
              <a:rPr lang="en-US" sz="1800" dirty="0" smtClean="0"/>
              <a:t>and seconds formats.</a:t>
            </a:r>
          </a:p>
          <a:p>
            <a:pPr lvl="1"/>
            <a:r>
              <a:rPr lang="en-US" sz="1800" dirty="0" smtClean="0"/>
              <a:t>Construct a formatted log of multi-level nested Python dictionary contents</a:t>
            </a:r>
            <a:endParaRPr lang="en-US" sz="1800" dirty="0"/>
          </a:p>
          <a:p>
            <a:pPr lvl="1"/>
            <a:r>
              <a:rPr lang="en-US" sz="1800" dirty="0" smtClean="0"/>
              <a:t>Construct a string </a:t>
            </a:r>
            <a:r>
              <a:rPr lang="en-US" sz="1800" dirty="0"/>
              <a:t>of </a:t>
            </a:r>
            <a:r>
              <a:rPr lang="en-US" sz="1800" dirty="0" smtClean="0"/>
              <a:t>title and </a:t>
            </a:r>
            <a:r>
              <a:rPr lang="en-US" sz="1800" dirty="0"/>
              <a:t>white space to separate one section of </a:t>
            </a:r>
            <a:r>
              <a:rPr lang="en-US" sz="1800" dirty="0" smtClean="0"/>
              <a:t>text from another.</a:t>
            </a:r>
          </a:p>
          <a:p>
            <a:pPr lvl="1"/>
            <a:r>
              <a:rPr lang="en-US" sz="1800" dirty="0" smtClean="0"/>
              <a:t>Construct a </a:t>
            </a:r>
            <a:r>
              <a:rPr lang="en-US" sz="1800" dirty="0"/>
              <a:t>string of white </a:t>
            </a:r>
            <a:r>
              <a:rPr lang="en-US" sz="1800" dirty="0" smtClean="0"/>
              <a:t>space appropriate </a:t>
            </a:r>
            <a:r>
              <a:rPr lang="en-US" sz="1800" dirty="0"/>
              <a:t>for indenting level</a:t>
            </a:r>
            <a:r>
              <a:rPr lang="en-US" sz="1800" dirty="0" smtClean="0"/>
              <a:t>.</a:t>
            </a:r>
          </a:p>
          <a:p>
            <a:pPr lvl="1"/>
            <a:r>
              <a:rPr lang="en-US" sz="1800" dirty="0" smtClean="0"/>
              <a:t>Construct the path to the next log file.</a:t>
            </a:r>
          </a:p>
          <a:p>
            <a:pPr lvl="1"/>
            <a:r>
              <a:rPr lang="en-US" sz="1800" dirty="0" smtClean="0"/>
              <a:t>Create test summary after elapsed time with statistics details on the</a:t>
            </a:r>
          </a:p>
          <a:p>
            <a:pPr lvl="2"/>
            <a:r>
              <a:rPr lang="en-US" sz="1600" dirty="0" smtClean="0"/>
              <a:t>Number of (total test runs, passing </a:t>
            </a:r>
            <a:r>
              <a:rPr lang="en-US" sz="1600" dirty="0"/>
              <a:t>test </a:t>
            </a:r>
            <a:r>
              <a:rPr lang="en-US" sz="1600" dirty="0" smtClean="0"/>
              <a:t>run</a:t>
            </a:r>
            <a:r>
              <a:rPr lang="en-US" sz="1600" dirty="0"/>
              <a:t> subtotal</a:t>
            </a:r>
            <a:r>
              <a:rPr lang="en-US" sz="1600" dirty="0" smtClean="0"/>
              <a:t> and failing </a:t>
            </a:r>
            <a:r>
              <a:rPr lang="en-US" sz="1600" dirty="0"/>
              <a:t>test </a:t>
            </a:r>
            <a:r>
              <a:rPr lang="en-US" sz="1600" dirty="0" smtClean="0"/>
              <a:t>run</a:t>
            </a:r>
            <a:r>
              <a:rPr lang="en-US" sz="1600" dirty="0"/>
              <a:t> </a:t>
            </a:r>
            <a:r>
              <a:rPr lang="en-US" sz="1600" dirty="0" smtClean="0"/>
              <a:t>subtotal)</a:t>
            </a:r>
          </a:p>
          <a:p>
            <a:pPr lvl="2"/>
            <a:r>
              <a:rPr lang="en-US" sz="1600" dirty="0" smtClean="0"/>
              <a:t>Timestamp (startup, shutdown and elapsed)</a:t>
            </a:r>
          </a:p>
        </p:txBody>
      </p:sp>
      <p:sp>
        <p:nvSpPr>
          <p:cNvPr id="4" name="Date Placeholder 3"/>
          <p:cNvSpPr>
            <a:spLocks noGrp="1"/>
          </p:cNvSpPr>
          <p:nvPr>
            <p:ph type="dt" sz="half" idx="10"/>
          </p:nvPr>
        </p:nvSpPr>
        <p:spPr/>
        <p:txBody>
          <a:bodyPr/>
          <a:lstStyle/>
          <a:p>
            <a:pPr>
              <a:defRPr/>
            </a:pPr>
            <a:fld id="{65B11A62-63AA-4067-ACEB-AA6A42CE3A38}" type="datetime1">
              <a:rPr lang="en-US" smtClean="0"/>
              <a:t>11/6/2015</a:t>
            </a:fld>
            <a:endParaRPr lang="en-US" dirty="0"/>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35</a:t>
            </a:fld>
            <a:endParaRPr lang="en-US"/>
          </a:p>
        </p:txBody>
      </p:sp>
    </p:spTree>
    <p:extLst>
      <p:ext uri="{BB962C8B-B14F-4D97-AF65-F5344CB8AC3E}">
        <p14:creationId xmlns:p14="http://schemas.microsoft.com/office/powerpoint/2010/main" val="770955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smtClean="0"/>
              <a:t>tsSysCommands.py</a:t>
            </a:r>
            <a:endParaRPr lang="en-US" sz="3200" dirty="0"/>
          </a:p>
        </p:txBody>
      </p:sp>
      <p:sp>
        <p:nvSpPr>
          <p:cNvPr id="3" name="Content Placeholder 2"/>
          <p:cNvSpPr>
            <a:spLocks noGrp="1"/>
          </p:cNvSpPr>
          <p:nvPr>
            <p:ph idx="1"/>
          </p:nvPr>
        </p:nvSpPr>
        <p:spPr/>
        <p:txBody>
          <a:bodyPr/>
          <a:lstStyle/>
          <a:p>
            <a:r>
              <a:rPr lang="en-US" dirty="0" smtClean="0"/>
              <a:t>Class </a:t>
            </a:r>
            <a:r>
              <a:rPr lang="en-US" dirty="0"/>
              <a:t>definition and methods </a:t>
            </a:r>
            <a:r>
              <a:rPr lang="en-US" dirty="0" smtClean="0"/>
              <a:t>for:</a:t>
            </a:r>
          </a:p>
          <a:p>
            <a:pPr lvl="1"/>
            <a:r>
              <a:rPr lang="en-US" dirty="0" smtClean="0"/>
              <a:t>Issuing shell commands to</a:t>
            </a:r>
            <a:r>
              <a:rPr lang="en-US" dirty="0"/>
              <a:t> </a:t>
            </a:r>
            <a:r>
              <a:rPr lang="en-US" dirty="0" smtClean="0"/>
              <a:t>the host </a:t>
            </a:r>
            <a:r>
              <a:rPr lang="en-US" dirty="0"/>
              <a:t>operating system</a:t>
            </a:r>
            <a:endParaRPr lang="en-US" dirty="0" smtClean="0"/>
          </a:p>
          <a:p>
            <a:pPr lvl="1"/>
            <a:r>
              <a:rPr lang="en-US" dirty="0" smtClean="0"/>
              <a:t>Receiving responses </a:t>
            </a:r>
            <a:r>
              <a:rPr lang="en-US" dirty="0"/>
              <a:t>from </a:t>
            </a:r>
            <a:r>
              <a:rPr lang="en-US" dirty="0" smtClean="0"/>
              <a:t>the host </a:t>
            </a:r>
            <a:r>
              <a:rPr lang="en-US" dirty="0"/>
              <a:t>operating </a:t>
            </a:r>
            <a:r>
              <a:rPr lang="en-US" dirty="0" smtClean="0"/>
              <a:t>system</a:t>
            </a:r>
            <a:endParaRPr lang="en-US" dirty="0"/>
          </a:p>
          <a:p>
            <a:pPr lvl="1"/>
            <a:r>
              <a:rPr lang="en-US" dirty="0" smtClean="0"/>
              <a:t>Wrapping </a:t>
            </a:r>
            <a:r>
              <a:rPr lang="en-US" dirty="0"/>
              <a:t>and </a:t>
            </a:r>
            <a:r>
              <a:rPr lang="en-US" dirty="0" smtClean="0"/>
              <a:t>using </a:t>
            </a:r>
            <a:r>
              <a:rPr lang="en-US" dirty="0"/>
              <a:t>appropriate Python </a:t>
            </a:r>
            <a:r>
              <a:rPr lang="en-US" dirty="0" smtClean="0"/>
              <a:t>sub-process    </a:t>
            </a:r>
            <a:r>
              <a:rPr lang="en-US" dirty="0"/>
              <a:t>module methods</a:t>
            </a:r>
            <a:r>
              <a:rPr lang="en-US" dirty="0" smtClean="0"/>
              <a:t>.</a:t>
            </a:r>
            <a:endParaRPr lang="en-US"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11/6/2015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36</a:t>
            </a:fld>
            <a:endParaRPr lang="en-US"/>
          </a:p>
        </p:txBody>
      </p:sp>
    </p:spTree>
    <p:extLst>
      <p:ext uri="{BB962C8B-B14F-4D97-AF65-F5344CB8AC3E}">
        <p14:creationId xmlns:p14="http://schemas.microsoft.com/office/powerpoint/2010/main" val="2528932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8"/>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smtClean="0"/>
              <a:t>tsToolsCLI</a:t>
            </a:r>
          </a:p>
        </p:txBody>
      </p:sp>
      <p:sp>
        <p:nvSpPr>
          <p:cNvPr id="66566" name="Rectangle 9"/>
          <p:cNvSpPr>
            <a:spLocks noGrp="1" noChangeArrowheads="1"/>
          </p:cNvSpPr>
          <p:nvPr>
            <p:ph sz="half" idx="1"/>
          </p:nvPr>
        </p:nvSpPr>
        <p:spPr/>
        <p:txBody>
          <a:bodyPr/>
          <a:lstStyle/>
          <a:p>
            <a:pPr eaLnBrk="1" hangingPunct="1"/>
            <a:r>
              <a:rPr lang="en-US" dirty="0" smtClean="0"/>
              <a:t>Developer Tools</a:t>
            </a:r>
          </a:p>
          <a:p>
            <a:pPr lvl="1" eaLnBrk="1" hangingPunct="1"/>
            <a:r>
              <a:rPr lang="en-US" dirty="0" smtClean="0">
                <a:hlinkClick r:id="rId4" action="ppaction://hlinksldjump"/>
              </a:rPr>
              <a:t>tsStripComments</a:t>
            </a:r>
            <a:endParaRPr lang="en-US" dirty="0" smtClean="0"/>
          </a:p>
          <a:p>
            <a:pPr lvl="1" eaLnBrk="1" hangingPunct="1"/>
            <a:r>
              <a:rPr lang="en-US" dirty="0" smtClean="0">
                <a:hlinkClick r:id="rId5" action="ppaction://hlinksldjump"/>
              </a:rPr>
              <a:t>tsStripLineNumbers</a:t>
            </a:r>
            <a:endParaRPr lang="en-US" dirty="0" smtClean="0"/>
          </a:p>
          <a:p>
            <a:pPr lvl="1" eaLnBrk="1" hangingPunct="1"/>
            <a:r>
              <a:rPr lang="en-US" dirty="0" smtClean="0">
                <a:hlinkClick r:id="rId6" action="ppaction://hlinksldjump"/>
              </a:rPr>
              <a:t>tsTreeCopy</a:t>
            </a:r>
            <a:endParaRPr lang="en-US" dirty="0" smtClean="0"/>
          </a:p>
          <a:p>
            <a:pPr lvl="1" eaLnBrk="1" hangingPunct="1"/>
            <a:r>
              <a:rPr lang="en-US" dirty="0" smtClean="0">
                <a:hlinkClick r:id="rId7" action="ppaction://hlinksldjump"/>
              </a:rPr>
              <a:t>tsTreeTrimLines.py</a:t>
            </a:r>
            <a:endParaRPr lang="en-US" dirty="0" smtClean="0"/>
          </a:p>
          <a:p>
            <a:pPr eaLnBrk="1" hangingPunct="1"/>
            <a:r>
              <a:rPr lang="en-US" dirty="0"/>
              <a:t>Troubleshooter Tools</a:t>
            </a:r>
          </a:p>
          <a:p>
            <a:pPr lvl="1" eaLnBrk="1" hangingPunct="1"/>
            <a:r>
              <a:rPr lang="en-US" dirty="0" smtClean="0">
                <a:hlinkClick r:id="rId8" action="ppaction://hlinksldjump"/>
              </a:rPr>
              <a:t>tsPlatformQuery</a:t>
            </a:r>
            <a:endParaRPr lang="en-US" dirty="0"/>
          </a:p>
        </p:txBody>
      </p:sp>
      <p:sp>
        <p:nvSpPr>
          <p:cNvPr id="2" name="Content Placeholder 1"/>
          <p:cNvSpPr>
            <a:spLocks noGrp="1"/>
          </p:cNvSpPr>
          <p:nvPr>
            <p:ph sz="half" idx="2"/>
          </p:nvPr>
        </p:nvSpPr>
        <p:spPr/>
        <p:txBody>
          <a:bodyPr/>
          <a:lstStyle/>
          <a:p>
            <a:r>
              <a:rPr lang="en-US" dirty="0" smtClean="0"/>
              <a:t>Project Tools</a:t>
            </a:r>
          </a:p>
          <a:p>
            <a:pPr lvl="1"/>
            <a:r>
              <a:rPr lang="en-US" dirty="0">
                <a:hlinkClick r:id="rId9" action="ppaction://hlinksldjump"/>
              </a:rPr>
              <a:t>tsLinesOfCodeProjectMetrics</a:t>
            </a:r>
            <a:endParaRPr lang="en-US" dirty="0"/>
          </a:p>
        </p:txBody>
      </p:sp>
      <p:sp>
        <p:nvSpPr>
          <p:cNvPr id="66562" name="Date Placeholder 3"/>
          <p:cNvSpPr>
            <a:spLocks noGrp="1"/>
          </p:cNvSpPr>
          <p:nvPr>
            <p:ph type="dt" sz="half" idx="10"/>
          </p:nvPr>
        </p:nvSpPr>
        <p:spPr>
          <a:noFill/>
        </p:spPr>
        <p:txBody>
          <a:bodyPr/>
          <a:lstStyle/>
          <a:p>
            <a:fld id="{B83EAEC6-4CE3-47FF-8FF6-95CE169A5AF2}" type="datetime1">
              <a:rPr lang="en-US" smtClean="0"/>
              <a:t>11/6/2015</a:t>
            </a:fld>
            <a:endParaRPr lang="en-US" smtClean="0"/>
          </a:p>
        </p:txBody>
      </p:sp>
      <p:sp>
        <p:nvSpPr>
          <p:cNvPr id="66563"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66564" name="Slide Number Placeholder 5"/>
          <p:cNvSpPr>
            <a:spLocks noGrp="1"/>
          </p:cNvSpPr>
          <p:nvPr>
            <p:ph type="sldNum" sz="quarter" idx="12"/>
          </p:nvPr>
        </p:nvSpPr>
        <p:spPr>
          <a:noFill/>
        </p:spPr>
        <p:txBody>
          <a:bodyPr/>
          <a:lstStyle/>
          <a:p>
            <a:fld id="{ADE2E150-9B19-48F0-8C0C-4ED91E370D09}" type="slidenum">
              <a:rPr lang="en-US"/>
              <a:pPr/>
              <a:t>37</a:t>
            </a:fld>
            <a:endParaRPr lang="en-US"/>
          </a:p>
        </p:txBody>
      </p:sp>
    </p:spTree>
    <p:extLst>
      <p:ext uri="{BB962C8B-B14F-4D97-AF65-F5344CB8AC3E}">
        <p14:creationId xmlns:p14="http://schemas.microsoft.com/office/powerpoint/2010/main" val="141360743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a:t>tsStripComments</a:t>
            </a:r>
          </a:p>
        </p:txBody>
      </p:sp>
      <p:sp>
        <p:nvSpPr>
          <p:cNvPr id="9" name="Content Placeholder 8"/>
          <p:cNvSpPr>
            <a:spLocks noGrp="1"/>
          </p:cNvSpPr>
          <p:nvPr>
            <p:ph idx="1"/>
          </p:nvPr>
        </p:nvSpPr>
        <p:spPr/>
        <p:txBody>
          <a:bodyPr/>
          <a:lstStyle/>
          <a:p>
            <a:r>
              <a:rPr lang="en-US" sz="2400" dirty="0"/>
              <a:t>Python application program, l</a:t>
            </a:r>
            <a:r>
              <a:rPr lang="en-US" sz="2400" dirty="0" smtClean="0"/>
              <a:t>aunched via a </a:t>
            </a:r>
            <a:r>
              <a:rPr lang="en-US" sz="2400" dirty="0"/>
              <a:t>Command Line Interface (CLI</a:t>
            </a:r>
            <a:r>
              <a:rPr lang="en-US" sz="2400" dirty="0" smtClean="0"/>
              <a:t>) with options for the operator to designate input and output directories.</a:t>
            </a:r>
          </a:p>
          <a:p>
            <a:pPr lvl="1"/>
            <a:r>
              <a:rPr lang="en-US" sz="2000" dirty="0" smtClean="0"/>
              <a:t>The application transforms </a:t>
            </a:r>
            <a:r>
              <a:rPr lang="en-US" sz="2000" dirty="0"/>
              <a:t>an annotated</a:t>
            </a:r>
            <a:r>
              <a:rPr lang="en-US" sz="2000" dirty="0" smtClean="0"/>
              <a:t>, development </a:t>
            </a:r>
            <a:r>
              <a:rPr lang="en-US" sz="2000" dirty="0"/>
              <a:t>version of a directory </a:t>
            </a:r>
            <a:r>
              <a:rPr lang="en-US" sz="2000" dirty="0" smtClean="0"/>
              <a:t>containing subdirectories and </a:t>
            </a:r>
            <a:r>
              <a:rPr lang="en-US" sz="2000" dirty="0"/>
              <a:t>Python source files into an </a:t>
            </a:r>
            <a:r>
              <a:rPr lang="en-US" sz="2000" dirty="0" smtClean="0"/>
              <a:t>unannotated </a:t>
            </a:r>
            <a:r>
              <a:rPr lang="en-US" sz="2000" dirty="0"/>
              <a:t>copy</a:t>
            </a:r>
            <a:r>
              <a:rPr lang="en-US" sz="2000" dirty="0" smtClean="0"/>
              <a:t>.</a:t>
            </a:r>
          </a:p>
          <a:p>
            <a:pPr lvl="1"/>
            <a:r>
              <a:rPr lang="en-US" sz="2000" dirty="0" smtClean="0"/>
              <a:t>The </a:t>
            </a:r>
            <a:r>
              <a:rPr lang="en-US" sz="2000" dirty="0"/>
              <a:t>unannotated </a:t>
            </a:r>
            <a:r>
              <a:rPr lang="en-US" sz="2000" dirty="0" smtClean="0"/>
              <a:t>copy </a:t>
            </a:r>
            <a:r>
              <a:rPr lang="en-US" sz="2000" dirty="0"/>
              <a:t>is intended to conserve storage space when </a:t>
            </a:r>
            <a:r>
              <a:rPr lang="en-US" sz="2000" dirty="0" smtClean="0"/>
              <a:t>installed in </a:t>
            </a:r>
            <a:r>
              <a:rPr lang="en-US" sz="2000" dirty="0"/>
              <a:t>an embedded system</a:t>
            </a:r>
            <a:r>
              <a:rPr lang="en-US" sz="2000" dirty="0" smtClean="0"/>
              <a:t>.</a:t>
            </a:r>
          </a:p>
          <a:p>
            <a:pPr lvl="1"/>
            <a:r>
              <a:rPr lang="en-US" sz="2000" dirty="0" smtClean="0"/>
              <a:t>The </a:t>
            </a:r>
            <a:r>
              <a:rPr lang="en-US" sz="2000" dirty="0"/>
              <a:t>transformation </a:t>
            </a:r>
            <a:r>
              <a:rPr lang="en-US" sz="2000" dirty="0" smtClean="0"/>
              <a:t>involves stripping </a:t>
            </a:r>
            <a:r>
              <a:rPr lang="en-US" sz="2000" dirty="0"/>
              <a:t>comments and </a:t>
            </a:r>
            <a:r>
              <a:rPr lang="en-US" sz="2000" dirty="0" smtClean="0"/>
              <a:t>“</a:t>
            </a:r>
            <a:r>
              <a:rPr lang="en-US" sz="2000" dirty="0" err="1" smtClean="0"/>
              <a:t>docstrings</a:t>
            </a:r>
            <a:r>
              <a:rPr lang="en-US" sz="2000" dirty="0" smtClean="0"/>
              <a:t>” by detokenizing a tokenized </a:t>
            </a:r>
            <a:r>
              <a:rPr lang="en-US" sz="2000" dirty="0"/>
              <a:t>version of each Python source </a:t>
            </a:r>
            <a:r>
              <a:rPr lang="en-US" sz="2000" dirty="0" smtClean="0"/>
              <a:t>file.</a:t>
            </a:r>
          </a:p>
          <a:p>
            <a:pPr lvl="1"/>
            <a:r>
              <a:rPr lang="en-US" sz="2000" dirty="0" smtClean="0"/>
              <a:t>Non-Python files </a:t>
            </a:r>
            <a:r>
              <a:rPr lang="en-US" sz="2000" dirty="0"/>
              <a:t>are trimmed of trailing whitespace</a:t>
            </a:r>
            <a:r>
              <a:rPr lang="en-US" sz="2000" dirty="0" smtClean="0"/>
              <a:t>.</a:t>
            </a:r>
            <a:endParaRPr lang="en-US" sz="2000" dirty="0"/>
          </a:p>
        </p:txBody>
      </p:sp>
      <p:sp>
        <p:nvSpPr>
          <p:cNvPr id="5" name="Date Placeholder 4"/>
          <p:cNvSpPr>
            <a:spLocks noGrp="1"/>
          </p:cNvSpPr>
          <p:nvPr>
            <p:ph type="dt" sz="half" idx="10"/>
          </p:nvPr>
        </p:nvSpPr>
        <p:spPr/>
        <p:txBody>
          <a:bodyPr/>
          <a:lstStyle/>
          <a:p>
            <a:pPr>
              <a:defRPr/>
            </a:pPr>
            <a:fld id="{44D06F95-D493-494F-B0EB-3EDFAA385886}" type="datetime1">
              <a:rPr lang="en-US" smtClean="0"/>
              <a:t>11/6/2015</a:t>
            </a:fld>
            <a:endParaRPr lang="en-US"/>
          </a:p>
        </p:txBody>
      </p:sp>
      <p:sp>
        <p:nvSpPr>
          <p:cNvPr id="6" name="Footer Placeholder 5"/>
          <p:cNvSpPr>
            <a:spLocks noGrp="1"/>
          </p:cNvSpPr>
          <p:nvPr>
            <p:ph type="ftr" sz="quarter" idx="11"/>
          </p:nvPr>
        </p:nvSpPr>
        <p:spPr/>
        <p:txBody>
          <a:bodyPr/>
          <a:lstStyle/>
          <a:p>
            <a:pPr>
              <a:defRPr/>
            </a:pPr>
            <a:r>
              <a:rPr lang="en-US" dirty="0" err="1" smtClean="0"/>
              <a:t>TeamSTARS</a:t>
            </a:r>
            <a:r>
              <a:rPr lang="en-US" dirty="0" smtClean="0"/>
              <a:t> "</a:t>
            </a:r>
            <a:r>
              <a:rPr lang="en-US" dirty="0" err="1" smtClean="0"/>
              <a:t>tsWxGTUI_PyVx</a:t>
            </a:r>
            <a:r>
              <a:rPr lang="en-US" dirty="0" smtClean="0"/>
              <a:t>"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38</a:t>
            </a:fld>
            <a:endParaRPr lang="en-US" dirty="0"/>
          </a:p>
        </p:txBody>
      </p:sp>
    </p:spTree>
    <p:extLst>
      <p:ext uri="{BB962C8B-B14F-4D97-AF65-F5344CB8AC3E}">
        <p14:creationId xmlns:p14="http://schemas.microsoft.com/office/powerpoint/2010/main" val="2225261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a:t>tsStripLineNumbers</a:t>
            </a:r>
          </a:p>
        </p:txBody>
      </p:sp>
      <p:sp>
        <p:nvSpPr>
          <p:cNvPr id="9" name="Content Placeholder 8"/>
          <p:cNvSpPr>
            <a:spLocks noGrp="1"/>
          </p:cNvSpPr>
          <p:nvPr>
            <p:ph idx="1"/>
          </p:nvPr>
        </p:nvSpPr>
        <p:spPr/>
        <p:txBody>
          <a:bodyPr/>
          <a:lstStyle/>
          <a:p>
            <a:r>
              <a:rPr lang="en-US" dirty="0"/>
              <a:t>Python application program, </a:t>
            </a:r>
            <a:r>
              <a:rPr lang="en-US" dirty="0" smtClean="0"/>
              <a:t>launched via a </a:t>
            </a:r>
            <a:r>
              <a:rPr lang="en-US" dirty="0"/>
              <a:t>Command Line Interface (CLI</a:t>
            </a:r>
            <a:r>
              <a:rPr lang="en-US" dirty="0" smtClean="0"/>
              <a:t>)</a:t>
            </a:r>
            <a:r>
              <a:rPr lang="en-US" dirty="0"/>
              <a:t> with options for the operator to designate input and output </a:t>
            </a:r>
            <a:r>
              <a:rPr lang="en-US" dirty="0" smtClean="0"/>
              <a:t>directories.</a:t>
            </a:r>
          </a:p>
          <a:p>
            <a:pPr lvl="1"/>
            <a:r>
              <a:rPr lang="en-US" dirty="0" smtClean="0"/>
              <a:t>Application strips </a:t>
            </a:r>
            <a:r>
              <a:rPr lang="en-US" dirty="0"/>
              <a:t>line </a:t>
            </a:r>
            <a:r>
              <a:rPr lang="en-US" dirty="0" smtClean="0"/>
              <a:t>numbers from </a:t>
            </a:r>
            <a:r>
              <a:rPr lang="en-US" dirty="0"/>
              <a:t>source code (such as </a:t>
            </a:r>
            <a:r>
              <a:rPr lang="en-US" dirty="0" smtClean="0"/>
              <a:t>from annotated documentation listings</a:t>
            </a:r>
            <a:r>
              <a:rPr lang="en-US" dirty="0"/>
              <a:t>) that </a:t>
            </a:r>
            <a:r>
              <a:rPr lang="en-US" dirty="0" smtClean="0"/>
              <a:t>would not be required as </a:t>
            </a:r>
            <a:r>
              <a:rPr lang="en-US" dirty="0"/>
              <a:t>reference </a:t>
            </a:r>
            <a:r>
              <a:rPr lang="en-US" dirty="0" smtClean="0"/>
              <a:t>points </a:t>
            </a:r>
            <a:r>
              <a:rPr lang="en-US" dirty="0"/>
              <a:t>for conditional branching.</a:t>
            </a:r>
          </a:p>
        </p:txBody>
      </p:sp>
      <p:sp>
        <p:nvSpPr>
          <p:cNvPr id="5" name="Date Placeholder 4"/>
          <p:cNvSpPr>
            <a:spLocks noGrp="1"/>
          </p:cNvSpPr>
          <p:nvPr>
            <p:ph type="dt" sz="half" idx="10"/>
          </p:nvPr>
        </p:nvSpPr>
        <p:spPr/>
        <p:txBody>
          <a:bodyPr/>
          <a:lstStyle/>
          <a:p>
            <a:pPr>
              <a:defRPr/>
            </a:pPr>
            <a:fld id="{44D06F95-D493-494F-B0EB-3EDFAA385886}" type="datetime1">
              <a:rPr lang="en-US" smtClean="0"/>
              <a:t>11/6/2015</a:t>
            </a:fld>
            <a:endParaRPr lang="en-US"/>
          </a:p>
        </p:txBody>
      </p:sp>
      <p:sp>
        <p:nvSpPr>
          <p:cNvPr id="6" name="Footer Placeholder 5"/>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39</a:t>
            </a:fld>
            <a:endParaRPr lang="en-US"/>
          </a:p>
        </p:txBody>
      </p:sp>
    </p:spTree>
    <p:extLst>
      <p:ext uri="{BB962C8B-B14F-4D97-AF65-F5344CB8AC3E}">
        <p14:creationId xmlns:p14="http://schemas.microsoft.com/office/powerpoint/2010/main" val="78445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a:t>Use Cases: </a:t>
            </a:r>
            <a:r>
              <a:rPr lang="en-US" sz="2000" dirty="0"/>
              <a:t>(</a:t>
            </a:r>
            <a:r>
              <a:rPr lang="en-US" sz="2000" dirty="0">
                <a:hlinkClick r:id="rId2" action="ppaction://hlinksldjump"/>
              </a:rPr>
              <a:t>Table of Contents</a:t>
            </a:r>
            <a:r>
              <a:rPr lang="en-US" sz="2000" dirty="0" smtClean="0"/>
              <a:t>)</a:t>
            </a:r>
            <a:br>
              <a:rPr lang="en-US" sz="2000" dirty="0" smtClean="0"/>
            </a:br>
            <a:r>
              <a:rPr lang="en-US" sz="3200" dirty="0" smtClean="0"/>
              <a:t>Sample CLI Display</a:t>
            </a:r>
          </a:p>
        </p:txBody>
      </p:sp>
      <p:pic>
        <p:nvPicPr>
          <p:cNvPr id="11267" name="Content Placeholder 6"/>
          <p:cNvPicPr>
            <a:picLocks noGrp="1" noChangeAspect="1"/>
          </p:cNvPicPr>
          <p:nvPr>
            <p:ph sz="half" idx="1"/>
          </p:nvPr>
        </p:nvPicPr>
        <p:blipFill>
          <a:blip r:embed="rId3"/>
          <a:srcRect/>
          <a:stretch>
            <a:fillRect/>
          </a:stretch>
        </p:blipFill>
        <p:spPr>
          <a:xfrm>
            <a:off x="603850" y="2006600"/>
            <a:ext cx="6125564" cy="4125913"/>
          </a:xfrm>
        </p:spPr>
      </p:pic>
      <p:sp>
        <p:nvSpPr>
          <p:cNvPr id="11268" name="Content Placeholder 2"/>
          <p:cNvSpPr>
            <a:spLocks noGrp="1"/>
          </p:cNvSpPr>
          <p:nvPr>
            <p:ph sz="half" idx="2"/>
          </p:nvPr>
        </p:nvSpPr>
        <p:spPr/>
        <p:txBody>
          <a:bodyPr/>
          <a:lstStyle/>
          <a:p>
            <a:pPr eaLnBrk="1" hangingPunct="1"/>
            <a:r>
              <a:rPr lang="en-US" sz="2400" smtClean="0"/>
              <a:t>The </a:t>
            </a:r>
            <a:r>
              <a:rPr lang="en-US" sz="2400" b="1" smtClean="0"/>
              <a:t>cd </a:t>
            </a:r>
            <a:r>
              <a:rPr lang="en-US" sz="2400" smtClean="0"/>
              <a:t>command, also known as </a:t>
            </a:r>
            <a:r>
              <a:rPr lang="en-US" sz="2400" b="1" smtClean="0"/>
              <a:t>chdir</a:t>
            </a:r>
            <a:r>
              <a:rPr lang="en-US" sz="2400" smtClean="0"/>
              <a:t>, changes the directory as specified.</a:t>
            </a:r>
          </a:p>
          <a:p>
            <a:pPr eaLnBrk="1" hangingPunct="1"/>
            <a:r>
              <a:rPr lang="en-US" sz="2400" smtClean="0"/>
              <a:t>The </a:t>
            </a:r>
            <a:r>
              <a:rPr lang="en-US" sz="2400" b="1" smtClean="0"/>
              <a:t>ls </a:t>
            </a:r>
            <a:r>
              <a:rPr lang="en-US" sz="2400" smtClean="0"/>
              <a:t>command lists files in the directory.</a:t>
            </a:r>
          </a:p>
          <a:p>
            <a:pPr eaLnBrk="1" hangingPunct="1"/>
            <a:r>
              <a:rPr lang="en-US" sz="2400" smtClean="0"/>
              <a:t>The </a:t>
            </a:r>
            <a:r>
              <a:rPr lang="en-US" sz="2400" b="1" smtClean="0"/>
              <a:t>python </a:t>
            </a:r>
            <a:r>
              <a:rPr lang="en-US" sz="2400" smtClean="0"/>
              <a:t>command</a:t>
            </a:r>
            <a:r>
              <a:rPr lang="en-US" sz="2400" b="1" smtClean="0"/>
              <a:t> </a:t>
            </a:r>
            <a:r>
              <a:rPr lang="en-US" sz="2400" smtClean="0"/>
              <a:t>executes the named program which displays the location of its results before terminating.</a:t>
            </a:r>
          </a:p>
        </p:txBody>
      </p:sp>
      <p:sp>
        <p:nvSpPr>
          <p:cNvPr id="11269" name="Date Placeholder 3"/>
          <p:cNvSpPr>
            <a:spLocks noGrp="1"/>
          </p:cNvSpPr>
          <p:nvPr>
            <p:ph type="dt" sz="quarter" idx="10"/>
          </p:nvPr>
        </p:nvSpPr>
        <p:spPr>
          <a:noFill/>
        </p:spPr>
        <p:txBody>
          <a:bodyPr/>
          <a:lstStyle/>
          <a:p>
            <a:fld id="{9A9EE76F-2FFA-43CF-B2CE-C9407F5D7B8A}" type="datetime1">
              <a:rPr lang="en-US" smtClean="0"/>
              <a:t>11/6/2015</a:t>
            </a:fld>
            <a:endParaRPr lang="en-US" smtClean="0"/>
          </a:p>
        </p:txBody>
      </p:sp>
      <p:sp>
        <p:nvSpPr>
          <p:cNvPr id="11270"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1271" name="Slide Number Placeholder 5"/>
          <p:cNvSpPr>
            <a:spLocks noGrp="1"/>
          </p:cNvSpPr>
          <p:nvPr>
            <p:ph type="sldNum" sz="quarter" idx="12"/>
          </p:nvPr>
        </p:nvSpPr>
        <p:spPr>
          <a:noFill/>
        </p:spPr>
        <p:txBody>
          <a:bodyPr/>
          <a:lstStyle/>
          <a:p>
            <a:fld id="{F7EBE2D0-4F7E-497A-9C7F-278A72EFE644}" type="slidenum">
              <a:rPr lang="en-US"/>
              <a:pPr/>
              <a:t>4</a:t>
            </a:fld>
            <a:endParaRPr lang="en-US"/>
          </a:p>
        </p:txBody>
      </p:sp>
    </p:spTree>
    <p:extLst>
      <p:ext uri="{BB962C8B-B14F-4D97-AF65-F5344CB8AC3E}">
        <p14:creationId xmlns:p14="http://schemas.microsoft.com/office/powerpoint/2010/main" val="19126958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a:t>tsTreeCopy</a:t>
            </a:r>
          </a:p>
        </p:txBody>
      </p:sp>
      <p:sp>
        <p:nvSpPr>
          <p:cNvPr id="9" name="Content Placeholder 8"/>
          <p:cNvSpPr>
            <a:spLocks noGrp="1"/>
          </p:cNvSpPr>
          <p:nvPr>
            <p:ph idx="1"/>
          </p:nvPr>
        </p:nvSpPr>
        <p:spPr/>
        <p:txBody>
          <a:bodyPr/>
          <a:lstStyle/>
          <a:p>
            <a:r>
              <a:rPr lang="en-US" dirty="0"/>
              <a:t>Python application program, launched via a Command Line Interface (CLI) with options for the operator to designate input and output directories</a:t>
            </a:r>
            <a:r>
              <a:rPr lang="en-US" dirty="0" smtClean="0"/>
              <a:t>.</a:t>
            </a:r>
          </a:p>
          <a:p>
            <a:pPr lvl="1"/>
            <a:r>
              <a:rPr lang="en-US" dirty="0"/>
              <a:t>A</a:t>
            </a:r>
            <a:r>
              <a:rPr lang="en-US" dirty="0" smtClean="0"/>
              <a:t>pplication copies </a:t>
            </a:r>
            <a:r>
              <a:rPr lang="en-US" dirty="0"/>
              <a:t>the </a:t>
            </a:r>
            <a:r>
              <a:rPr lang="en-US" dirty="0" smtClean="0"/>
              <a:t>files and </a:t>
            </a:r>
            <a:r>
              <a:rPr lang="en-US" dirty="0"/>
              <a:t>directories contained in </a:t>
            </a:r>
            <a:r>
              <a:rPr lang="en-US" dirty="0" smtClean="0"/>
              <a:t>an input source directory to an output </a:t>
            </a:r>
            <a:r>
              <a:rPr lang="en-US" dirty="0"/>
              <a:t>target directory.</a:t>
            </a:r>
          </a:p>
          <a:p>
            <a:pPr lvl="1"/>
            <a:endParaRPr lang="en-US" dirty="0"/>
          </a:p>
          <a:p>
            <a:endParaRPr lang="en-US" dirty="0"/>
          </a:p>
        </p:txBody>
      </p:sp>
      <p:sp>
        <p:nvSpPr>
          <p:cNvPr id="5" name="Date Placeholder 4"/>
          <p:cNvSpPr>
            <a:spLocks noGrp="1"/>
          </p:cNvSpPr>
          <p:nvPr>
            <p:ph type="dt" sz="half" idx="10"/>
          </p:nvPr>
        </p:nvSpPr>
        <p:spPr/>
        <p:txBody>
          <a:bodyPr/>
          <a:lstStyle/>
          <a:p>
            <a:pPr>
              <a:defRPr/>
            </a:pPr>
            <a:fld id="{44D06F95-D493-494F-B0EB-3EDFAA385886}" type="datetime1">
              <a:rPr lang="en-US" smtClean="0"/>
              <a:t>11/6/2015</a:t>
            </a:fld>
            <a:endParaRPr lang="en-US"/>
          </a:p>
        </p:txBody>
      </p:sp>
      <p:sp>
        <p:nvSpPr>
          <p:cNvPr id="6" name="Footer Placeholder 5"/>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40</a:t>
            </a:fld>
            <a:endParaRPr lang="en-US"/>
          </a:p>
        </p:txBody>
      </p:sp>
    </p:spTree>
    <p:extLst>
      <p:ext uri="{BB962C8B-B14F-4D97-AF65-F5344CB8AC3E}">
        <p14:creationId xmlns:p14="http://schemas.microsoft.com/office/powerpoint/2010/main" val="1926294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a:t>tsTreeTrimLines.py</a:t>
            </a:r>
          </a:p>
        </p:txBody>
      </p:sp>
      <p:sp>
        <p:nvSpPr>
          <p:cNvPr id="9" name="Content Placeholder 8"/>
          <p:cNvSpPr>
            <a:spLocks noGrp="1"/>
          </p:cNvSpPr>
          <p:nvPr>
            <p:ph idx="1"/>
          </p:nvPr>
        </p:nvSpPr>
        <p:spPr/>
        <p:txBody>
          <a:bodyPr/>
          <a:lstStyle/>
          <a:p>
            <a:r>
              <a:rPr lang="en-US" dirty="0"/>
              <a:t>Python application program, launched via a Command Line Interface (CLI) with options for the operator to designate input and output directories</a:t>
            </a:r>
            <a:r>
              <a:rPr lang="en-US" dirty="0" smtClean="0"/>
              <a:t>.</a:t>
            </a:r>
          </a:p>
          <a:p>
            <a:pPr lvl="1"/>
            <a:r>
              <a:rPr lang="en-US" dirty="0"/>
              <a:t>Application copies the files and directories contained in an input source directory to an output target </a:t>
            </a:r>
            <a:r>
              <a:rPr lang="en-US" dirty="0" smtClean="0"/>
              <a:t>directory after </a:t>
            </a:r>
            <a:r>
              <a:rPr lang="en-US" dirty="0"/>
              <a:t>stripping superfluous white </a:t>
            </a:r>
            <a:r>
              <a:rPr lang="en-US" dirty="0" smtClean="0"/>
              <a:t>space (</a:t>
            </a:r>
            <a:r>
              <a:rPr lang="en-US" dirty="0"/>
              <a:t>blanks) from end of each line</a:t>
            </a:r>
            <a:r>
              <a:rPr lang="en-US" dirty="0" smtClean="0"/>
              <a:t>.</a:t>
            </a:r>
            <a:endParaRPr lang="en-US" dirty="0"/>
          </a:p>
          <a:p>
            <a:endParaRPr lang="en-US" dirty="0"/>
          </a:p>
        </p:txBody>
      </p:sp>
      <p:sp>
        <p:nvSpPr>
          <p:cNvPr id="5" name="Date Placeholder 4"/>
          <p:cNvSpPr>
            <a:spLocks noGrp="1"/>
          </p:cNvSpPr>
          <p:nvPr>
            <p:ph type="dt" sz="half" idx="10"/>
          </p:nvPr>
        </p:nvSpPr>
        <p:spPr/>
        <p:txBody>
          <a:bodyPr/>
          <a:lstStyle/>
          <a:p>
            <a:pPr>
              <a:defRPr/>
            </a:pPr>
            <a:fld id="{44D06F95-D493-494F-B0EB-3EDFAA385886}" type="datetime1">
              <a:rPr lang="en-US" smtClean="0"/>
              <a:t>11/6/2015</a:t>
            </a:fld>
            <a:endParaRPr lang="en-US"/>
          </a:p>
        </p:txBody>
      </p:sp>
      <p:sp>
        <p:nvSpPr>
          <p:cNvPr id="6" name="Footer Placeholder 5"/>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41</a:t>
            </a:fld>
            <a:endParaRPr lang="en-US"/>
          </a:p>
        </p:txBody>
      </p:sp>
    </p:spTree>
    <p:extLst>
      <p:ext uri="{BB962C8B-B14F-4D97-AF65-F5344CB8AC3E}">
        <p14:creationId xmlns:p14="http://schemas.microsoft.com/office/powerpoint/2010/main" val="3255555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a:t>tsPlatformQuery</a:t>
            </a:r>
          </a:p>
        </p:txBody>
      </p:sp>
      <p:sp>
        <p:nvSpPr>
          <p:cNvPr id="9" name="Content Placeholder 8"/>
          <p:cNvSpPr>
            <a:spLocks noGrp="1"/>
          </p:cNvSpPr>
          <p:nvPr>
            <p:ph idx="1"/>
          </p:nvPr>
        </p:nvSpPr>
        <p:spPr/>
        <p:txBody>
          <a:bodyPr/>
          <a:lstStyle/>
          <a:p>
            <a:r>
              <a:rPr lang="en-US" dirty="0"/>
              <a:t>Python application program, launched via a Command Line Interface (CLI) with options for the operator to designate input and output directories</a:t>
            </a:r>
            <a:r>
              <a:rPr lang="en-US" dirty="0" smtClean="0"/>
              <a:t>.</a:t>
            </a:r>
          </a:p>
          <a:p>
            <a:pPr lvl="1"/>
            <a:r>
              <a:rPr lang="en-US" dirty="0"/>
              <a:t>Application </a:t>
            </a:r>
            <a:r>
              <a:rPr lang="en-US" dirty="0" smtClean="0"/>
              <a:t>uses </a:t>
            </a:r>
            <a:r>
              <a:rPr lang="en-US" dirty="0" smtClean="0">
                <a:hlinkClick r:id="rId3" action="ppaction://hlinksldjump"/>
              </a:rPr>
              <a:t>tsPlatformRunTimeEnvironment </a:t>
            </a:r>
            <a:r>
              <a:rPr lang="en-US" dirty="0" smtClean="0"/>
              <a:t>module </a:t>
            </a:r>
            <a:r>
              <a:rPr lang="en-US" dirty="0"/>
              <a:t>to capture </a:t>
            </a:r>
            <a:r>
              <a:rPr lang="en-US" dirty="0" smtClean="0"/>
              <a:t>and report current </a:t>
            </a:r>
            <a:r>
              <a:rPr lang="en-US" dirty="0"/>
              <a:t>hardware </a:t>
            </a:r>
            <a:r>
              <a:rPr lang="en-US" dirty="0" smtClean="0"/>
              <a:t>and software </a:t>
            </a:r>
            <a:r>
              <a:rPr lang="en-US" dirty="0"/>
              <a:t>information about the run time </a:t>
            </a:r>
            <a:r>
              <a:rPr lang="en-US" dirty="0" smtClean="0"/>
              <a:t>environment available </a:t>
            </a:r>
            <a:r>
              <a:rPr lang="en-US" dirty="0"/>
              <a:t>to computer programs.</a:t>
            </a:r>
          </a:p>
          <a:p>
            <a:endParaRPr lang="en-US" dirty="0"/>
          </a:p>
        </p:txBody>
      </p:sp>
      <p:sp>
        <p:nvSpPr>
          <p:cNvPr id="5" name="Date Placeholder 4"/>
          <p:cNvSpPr>
            <a:spLocks noGrp="1"/>
          </p:cNvSpPr>
          <p:nvPr>
            <p:ph type="dt" sz="half" idx="10"/>
          </p:nvPr>
        </p:nvSpPr>
        <p:spPr/>
        <p:txBody>
          <a:bodyPr/>
          <a:lstStyle/>
          <a:p>
            <a:pPr>
              <a:defRPr/>
            </a:pPr>
            <a:fld id="{44D06F95-D493-494F-B0EB-3EDFAA385886}" type="datetime1">
              <a:rPr lang="en-US" smtClean="0"/>
              <a:t>11/6/2015</a:t>
            </a:fld>
            <a:endParaRPr lang="en-US"/>
          </a:p>
        </p:txBody>
      </p:sp>
      <p:sp>
        <p:nvSpPr>
          <p:cNvPr id="6" name="Footer Placeholder 5"/>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42</a:t>
            </a:fld>
            <a:endParaRPr lang="en-US"/>
          </a:p>
        </p:txBody>
      </p:sp>
    </p:spTree>
    <p:extLst>
      <p:ext uri="{BB962C8B-B14F-4D97-AF65-F5344CB8AC3E}">
        <p14:creationId xmlns:p14="http://schemas.microsoft.com/office/powerpoint/2010/main" val="3137951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p>
            <a:fld id="{B6B15CA1-2409-4C93-81ED-1B97AA5E48A9}" type="datetime1">
              <a:rPr lang="en-US" smtClean="0"/>
              <a:t>11/6/2015</a:t>
            </a:fld>
            <a:endParaRPr lang="en-US" smtClean="0"/>
          </a:p>
        </p:txBody>
      </p:sp>
      <p:sp>
        <p:nvSpPr>
          <p:cNvPr id="68611"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68612" name="Slide Number Placeholder 5"/>
          <p:cNvSpPr>
            <a:spLocks noGrp="1"/>
          </p:cNvSpPr>
          <p:nvPr>
            <p:ph type="sldNum" sz="quarter" idx="12"/>
          </p:nvPr>
        </p:nvSpPr>
        <p:spPr>
          <a:noFill/>
        </p:spPr>
        <p:txBody>
          <a:bodyPr/>
          <a:lstStyle/>
          <a:p>
            <a:fld id="{89C5BF51-9024-4AEC-86AD-A4087E9A3F1E}" type="slidenum">
              <a:rPr lang="en-US"/>
              <a:pPr/>
              <a:t>43</a:t>
            </a:fld>
            <a:endParaRPr lang="en-US"/>
          </a:p>
        </p:txBody>
      </p:sp>
      <p:sp>
        <p:nvSpPr>
          <p:cNvPr id="68613" name="Rectangle 2"/>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a:t>tsLinesOfCodeProjectMetrics</a:t>
            </a:r>
            <a:endParaRPr lang="en-US" sz="3200" dirty="0" smtClean="0"/>
          </a:p>
        </p:txBody>
      </p:sp>
      <p:sp>
        <p:nvSpPr>
          <p:cNvPr id="68614" name="Rectangle 3"/>
          <p:cNvSpPr>
            <a:spLocks noGrp="1" noChangeArrowheads="1"/>
          </p:cNvSpPr>
          <p:nvPr>
            <p:ph type="body" idx="1"/>
          </p:nvPr>
        </p:nvSpPr>
        <p:spPr/>
        <p:txBody>
          <a:bodyPr/>
          <a:lstStyle/>
          <a:p>
            <a:pPr eaLnBrk="1" hangingPunct="1"/>
            <a:r>
              <a:rPr lang="en-US" sz="2400" dirty="0" smtClean="0"/>
              <a:t>Python </a:t>
            </a:r>
            <a:r>
              <a:rPr lang="en-US" sz="2400" dirty="0"/>
              <a:t>application </a:t>
            </a:r>
            <a:r>
              <a:rPr lang="en-US" sz="2400" dirty="0" smtClean="0"/>
              <a:t>program that:</a:t>
            </a:r>
          </a:p>
          <a:p>
            <a:pPr lvl="1" eaLnBrk="1" hangingPunct="1"/>
            <a:r>
              <a:rPr lang="en-US" sz="2000" dirty="0" smtClean="0"/>
              <a:t>Launches via Command </a:t>
            </a:r>
            <a:r>
              <a:rPr lang="en-US" sz="2000" dirty="0"/>
              <a:t>Line Interface (CLI</a:t>
            </a:r>
            <a:r>
              <a:rPr lang="en-US" sz="2000" dirty="0" smtClean="0"/>
              <a:t>) with options designating input directory and output file</a:t>
            </a:r>
          </a:p>
          <a:p>
            <a:pPr lvl="1" eaLnBrk="1" hangingPunct="1"/>
            <a:r>
              <a:rPr lang="en-US" sz="2000" dirty="0" smtClean="0"/>
              <a:t>Scans an </a:t>
            </a:r>
            <a:r>
              <a:rPr lang="en-US" sz="2000" dirty="0"/>
              <a:t>operator designated file directory tree containing the source files, in one or more programming language specific formats (such as Ada, Assembler, C/C++, Cobol, Fortran, PL/M, Python, Text, and various command line shells</a:t>
            </a:r>
            <a:r>
              <a:rPr lang="en-US" sz="2000" dirty="0" smtClean="0"/>
              <a:t>).</a:t>
            </a:r>
          </a:p>
          <a:p>
            <a:pPr lvl="1" eaLnBrk="1" hangingPunct="1"/>
            <a:r>
              <a:rPr lang="en-US" sz="2000" dirty="0" smtClean="0"/>
              <a:t>Accumulates and </a:t>
            </a:r>
            <a:r>
              <a:rPr lang="en-US" sz="2000" dirty="0"/>
              <a:t>reports </a:t>
            </a:r>
            <a:r>
              <a:rPr lang="en-US" sz="2000" dirty="0" smtClean="0"/>
              <a:t>the number </a:t>
            </a:r>
            <a:r>
              <a:rPr lang="en-US" sz="2000" dirty="0"/>
              <a:t>of code lines, </a:t>
            </a:r>
            <a:r>
              <a:rPr lang="en-US" sz="2000" dirty="0" smtClean="0"/>
              <a:t>blank/comment </a:t>
            </a:r>
            <a:r>
              <a:rPr lang="en-US" sz="2000" dirty="0"/>
              <a:t>lines, words </a:t>
            </a:r>
            <a:r>
              <a:rPr lang="en-US" sz="2000" dirty="0" smtClean="0"/>
              <a:t>and characters </a:t>
            </a:r>
            <a:r>
              <a:rPr lang="en-US" sz="2000" dirty="0"/>
              <a:t>for individual </a:t>
            </a:r>
            <a:r>
              <a:rPr lang="en-US" sz="2000" dirty="0" smtClean="0"/>
              <a:t>files, language subtotals and project totals.</a:t>
            </a:r>
            <a:endParaRPr lang="en-US" sz="2000" dirty="0"/>
          </a:p>
          <a:p>
            <a:pPr lvl="1" eaLnBrk="1" hangingPunct="1"/>
            <a:r>
              <a:rPr lang="en-US" sz="2000" dirty="0" smtClean="0"/>
              <a:t>Generates reports </a:t>
            </a:r>
            <a:r>
              <a:rPr lang="en-US" sz="2000" dirty="0"/>
              <a:t>of software project progress and </a:t>
            </a:r>
            <a:r>
              <a:rPr lang="en-US" sz="2000" dirty="0" smtClean="0"/>
              <a:t>metrics for the software </a:t>
            </a:r>
            <a:r>
              <a:rPr lang="en-US" sz="2000" dirty="0"/>
              <a:t>development project (such as labor, </a:t>
            </a:r>
            <a:r>
              <a:rPr lang="en-US" sz="2000" dirty="0" smtClean="0"/>
              <a:t>cost or contributed value, schedule </a:t>
            </a:r>
            <a:r>
              <a:rPr lang="en-US" sz="2000" dirty="0"/>
              <a:t>and lines of code per day productivity</a:t>
            </a:r>
            <a:r>
              <a:rPr lang="en-US" sz="2000" dirty="0" smtClean="0"/>
              <a:t>).</a:t>
            </a:r>
            <a:endParaRPr lang="en-US" sz="2000" dirty="0"/>
          </a:p>
        </p:txBody>
      </p:sp>
    </p:spTree>
    <p:extLst>
      <p:ext uri="{BB962C8B-B14F-4D97-AF65-F5344CB8AC3E}">
        <p14:creationId xmlns:p14="http://schemas.microsoft.com/office/powerpoint/2010/main" val="8846063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noFill/>
        </p:spPr>
        <p:txBody>
          <a:bodyPr/>
          <a:lstStyle/>
          <a:p>
            <a:fld id="{A628D7B9-A196-43FB-98FC-214F3C36C725}" type="datetime1">
              <a:rPr lang="en-US" smtClean="0"/>
              <a:t>11/6/2015</a:t>
            </a:fld>
            <a:endParaRPr lang="en-US" smtClean="0"/>
          </a:p>
        </p:txBody>
      </p:sp>
      <p:sp>
        <p:nvSpPr>
          <p:cNvPr id="70659"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0660" name="Slide Number Placeholder 5"/>
          <p:cNvSpPr>
            <a:spLocks noGrp="1"/>
          </p:cNvSpPr>
          <p:nvPr>
            <p:ph type="sldNum" sz="quarter" idx="12"/>
          </p:nvPr>
        </p:nvSpPr>
        <p:spPr>
          <a:noFill/>
        </p:spPr>
        <p:txBody>
          <a:bodyPr/>
          <a:lstStyle/>
          <a:p>
            <a:fld id="{06C89DBE-70DC-4028-85B2-43970D1B379A}" type="slidenum">
              <a:rPr lang="en-US"/>
              <a:pPr/>
              <a:t>44</a:t>
            </a:fld>
            <a:endParaRPr lang="en-US"/>
          </a:p>
        </p:txBody>
      </p:sp>
      <p:sp>
        <p:nvSpPr>
          <p:cNvPr id="70661" name="Rectangle 4"/>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a:t>Graphical </a:t>
            </a:r>
            <a:r>
              <a:rPr lang="en-US" sz="3200" dirty="0" smtClean="0"/>
              <a:t>User Interface (GUI)</a:t>
            </a:r>
          </a:p>
        </p:txBody>
      </p:sp>
      <p:sp>
        <p:nvSpPr>
          <p:cNvPr id="70662" name="Rectangle 5"/>
          <p:cNvSpPr>
            <a:spLocks noGrp="1" noChangeArrowheads="1"/>
          </p:cNvSpPr>
          <p:nvPr>
            <p:ph type="body" idx="1"/>
          </p:nvPr>
        </p:nvSpPr>
        <p:spPr/>
        <p:txBody>
          <a:bodyPr/>
          <a:lstStyle/>
          <a:p>
            <a:pPr eaLnBrk="1" hangingPunct="1"/>
            <a:r>
              <a:rPr lang="en-US" sz="2400" dirty="0" smtClean="0"/>
              <a:t>Output to the user of </a:t>
            </a:r>
            <a:r>
              <a:rPr lang="en-US" sz="2400" dirty="0"/>
              <a:t>text </a:t>
            </a:r>
            <a:r>
              <a:rPr lang="en-US" sz="2400" dirty="0" smtClean="0"/>
              <a:t>string characters to application-specified column and row (line) fields on a computer terminal display.</a:t>
            </a:r>
          </a:p>
          <a:p>
            <a:pPr eaLnBrk="1" hangingPunct="1"/>
            <a:r>
              <a:rPr lang="en-US" sz="2400" dirty="0" smtClean="0"/>
              <a:t>Input from the user via a pointing device (such as mouse, trackball, touchpad or touch screen) that is moved into a position by its operator before a mouse button is clicked to trigger a function button, radio button, checkbox or keyboard input operation.</a:t>
            </a:r>
          </a:p>
          <a:p>
            <a:pPr eaLnBrk="1" hangingPunct="1"/>
            <a:r>
              <a:rPr lang="en-US" sz="2400" dirty="0" smtClean="0"/>
              <a:t>Input from the user via a computer terminal keyboard that is echoed as output to a reserved area of the display that is written from top to bottom and then scrolling off the top as each new line is written to the bottom of the reserved area.</a:t>
            </a:r>
          </a:p>
        </p:txBody>
      </p:sp>
    </p:spTree>
    <p:extLst>
      <p:ext uri="{BB962C8B-B14F-4D97-AF65-F5344CB8AC3E}">
        <p14:creationId xmlns:p14="http://schemas.microsoft.com/office/powerpoint/2010/main" val="336164824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a:t>GUI Building </a:t>
            </a:r>
            <a:r>
              <a:rPr lang="en-US" sz="3200" dirty="0" smtClean="0"/>
              <a:t>Blocks (</a:t>
            </a:r>
            <a:r>
              <a:rPr lang="en-US" sz="3200" dirty="0" err="1" smtClean="0"/>
              <a:t>tsLibGUI</a:t>
            </a:r>
            <a:r>
              <a:rPr lang="en-US" sz="3200" dirty="0" smtClean="0"/>
              <a:t>)</a:t>
            </a:r>
          </a:p>
        </p:txBody>
      </p:sp>
      <p:sp>
        <p:nvSpPr>
          <p:cNvPr id="72710" name="Rectangle 6"/>
          <p:cNvSpPr>
            <a:spLocks noGrp="1" noChangeArrowheads="1"/>
          </p:cNvSpPr>
          <p:nvPr>
            <p:ph sz="half" idx="1"/>
          </p:nvPr>
        </p:nvSpPr>
        <p:spPr/>
        <p:txBody>
          <a:bodyPr/>
          <a:lstStyle/>
          <a:p>
            <a:pPr eaLnBrk="1" hangingPunct="1">
              <a:lnSpc>
                <a:spcPct val="80000"/>
              </a:lnSpc>
            </a:pPr>
            <a:r>
              <a:rPr lang="en-US" dirty="0" smtClean="0"/>
              <a:t>“</a:t>
            </a:r>
            <a:r>
              <a:rPr lang="en-US" dirty="0" err="1" smtClean="0"/>
              <a:t>wxPython</a:t>
            </a:r>
            <a:r>
              <a:rPr lang="en-US" dirty="0" smtClean="0"/>
              <a:t>” API Mode</a:t>
            </a:r>
          </a:p>
          <a:p>
            <a:pPr lvl="1" eaLnBrk="1" hangingPunct="1">
              <a:lnSpc>
                <a:spcPct val="80000"/>
              </a:lnSpc>
            </a:pPr>
            <a:r>
              <a:rPr lang="en-US" dirty="0" smtClean="0">
                <a:hlinkClick r:id="rId4" action="ppaction://hlinksldjump"/>
              </a:rPr>
              <a:t>Application Building Blocks (partial listing)</a:t>
            </a:r>
            <a:endParaRPr lang="en-US" dirty="0" smtClean="0"/>
          </a:p>
          <a:p>
            <a:pPr lvl="2" eaLnBrk="1" hangingPunct="1">
              <a:lnSpc>
                <a:spcPct val="80000"/>
              </a:lnSpc>
            </a:pPr>
            <a:r>
              <a:rPr lang="en-US" sz="2000" dirty="0" smtClean="0">
                <a:hlinkClick r:id="rId4" action="ppaction://hlinksldjump"/>
              </a:rPr>
              <a:t>Top-Level GUI Objects</a:t>
            </a:r>
            <a:endParaRPr lang="en-US" sz="2000" dirty="0" smtClean="0"/>
          </a:p>
          <a:p>
            <a:pPr lvl="2" eaLnBrk="1" hangingPunct="1">
              <a:lnSpc>
                <a:spcPct val="80000"/>
              </a:lnSpc>
            </a:pPr>
            <a:r>
              <a:rPr lang="en-US" sz="2000" dirty="0" smtClean="0">
                <a:hlinkClick r:id="rId5" action="ppaction://hlinksldjump"/>
              </a:rPr>
              <a:t>Lower-Level GUI Objects</a:t>
            </a:r>
            <a:endParaRPr lang="en-US" sz="2000" dirty="0" smtClean="0"/>
          </a:p>
          <a:p>
            <a:pPr lvl="2" eaLnBrk="1" hangingPunct="1">
              <a:lnSpc>
                <a:spcPct val="80000"/>
              </a:lnSpc>
            </a:pPr>
            <a:r>
              <a:rPr lang="en-US" sz="2000" dirty="0" smtClean="0">
                <a:hlinkClick r:id="rId5" action="ppaction://hlinksldjump"/>
              </a:rPr>
              <a:t>GUI Controls</a:t>
            </a:r>
            <a:endParaRPr lang="en-US" sz="2000" dirty="0" smtClean="0"/>
          </a:p>
          <a:p>
            <a:pPr lvl="2" eaLnBrk="1" hangingPunct="1">
              <a:lnSpc>
                <a:spcPct val="80000"/>
              </a:lnSpc>
            </a:pPr>
            <a:r>
              <a:rPr lang="en-US" sz="2000" dirty="0" smtClean="0">
                <a:hlinkClick r:id="rId6" action="ppaction://hlinksldjump"/>
              </a:rPr>
              <a:t>GUI Events</a:t>
            </a:r>
            <a:endParaRPr lang="en-US" sz="2000" dirty="0" smtClean="0"/>
          </a:p>
          <a:p>
            <a:pPr lvl="2" eaLnBrk="1" hangingPunct="1">
              <a:lnSpc>
                <a:spcPct val="80000"/>
              </a:lnSpc>
            </a:pPr>
            <a:r>
              <a:rPr lang="en-US" sz="2000" dirty="0" smtClean="0">
                <a:hlinkClick r:id="rId7" action="ppaction://hlinksldjump"/>
              </a:rPr>
              <a:t>GUI Sizers</a:t>
            </a:r>
            <a:endParaRPr lang="en-US" sz="2000" dirty="0" smtClean="0"/>
          </a:p>
          <a:p>
            <a:pPr lvl="1" eaLnBrk="1" hangingPunct="1">
              <a:lnSpc>
                <a:spcPct val="80000"/>
              </a:lnSpc>
            </a:pPr>
            <a:r>
              <a:rPr lang="en-US" dirty="0">
                <a:hlinkClick r:id="rId8" action="ppaction://hlinksldjump"/>
              </a:rPr>
              <a:t>Application Configuration</a:t>
            </a:r>
            <a:endParaRPr lang="en-US" dirty="0"/>
          </a:p>
          <a:p>
            <a:pPr lvl="1" eaLnBrk="1" hangingPunct="1">
              <a:lnSpc>
                <a:spcPct val="80000"/>
              </a:lnSpc>
            </a:pPr>
            <a:r>
              <a:rPr lang="en-US" dirty="0">
                <a:hlinkClick r:id="rId9" action="ppaction://hlinksldjump"/>
              </a:rPr>
              <a:t>Application Diagnostics</a:t>
            </a:r>
            <a:endParaRPr lang="en-US" dirty="0"/>
          </a:p>
          <a:p>
            <a:pPr lvl="1" eaLnBrk="1" hangingPunct="1">
              <a:lnSpc>
                <a:spcPct val="80000"/>
              </a:lnSpc>
            </a:pPr>
            <a:r>
              <a:rPr lang="en-US" dirty="0">
                <a:hlinkClick r:id="rId10" action="ppaction://hlinksldjump"/>
              </a:rPr>
              <a:t>Application Launchers </a:t>
            </a:r>
            <a:endParaRPr lang="en-US" dirty="0" smtClean="0"/>
          </a:p>
        </p:txBody>
      </p:sp>
      <p:sp>
        <p:nvSpPr>
          <p:cNvPr id="2" name="Content Placeholder 1"/>
          <p:cNvSpPr>
            <a:spLocks noGrp="1"/>
          </p:cNvSpPr>
          <p:nvPr>
            <p:ph sz="half" idx="2"/>
          </p:nvPr>
        </p:nvSpPr>
        <p:spPr/>
        <p:txBody>
          <a:bodyPr/>
          <a:lstStyle/>
          <a:p>
            <a:r>
              <a:rPr lang="en-US" dirty="0" smtClean="0"/>
              <a:t>“Curses” API Mode</a:t>
            </a:r>
            <a:endParaRPr lang="en-US" dirty="0"/>
          </a:p>
          <a:p>
            <a:pPr lvl="1"/>
            <a:r>
              <a:rPr lang="en-US" dirty="0" smtClean="0">
                <a:hlinkClick r:id="rId4" action="ppaction://hlinksldjump"/>
              </a:rPr>
              <a:t>GraphicalTextUserInterface</a:t>
            </a:r>
            <a:endParaRPr lang="en-US" dirty="0"/>
          </a:p>
          <a:p>
            <a:endParaRPr lang="en-US"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45</a:t>
            </a:fld>
            <a:endParaRPr lang="en-US"/>
          </a:p>
        </p:txBody>
      </p:sp>
    </p:spTree>
    <p:extLst>
      <p:ext uri="{BB962C8B-B14F-4D97-AF65-F5344CB8AC3E}">
        <p14:creationId xmlns:p14="http://schemas.microsoft.com/office/powerpoint/2010/main" val="2408559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lvl="1"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a:t>Application Building </a:t>
            </a:r>
            <a:r>
              <a:rPr lang="en-US" sz="3200" dirty="0" smtClean="0"/>
              <a:t>Blocks</a:t>
            </a:r>
            <a:r>
              <a:rPr lang="en-US" sz="3200" i="1" dirty="0"/>
              <a:t> </a:t>
            </a:r>
            <a:r>
              <a:rPr lang="en-US" sz="2000" i="1" dirty="0"/>
              <a:t>partial listing</a:t>
            </a:r>
            <a:r>
              <a:rPr lang="en-US" sz="2000" dirty="0" smtClean="0"/>
              <a:t> </a:t>
            </a:r>
            <a:r>
              <a:rPr lang="en-US" sz="3200" dirty="0" smtClean="0"/>
              <a:t>(tsLibGUI)</a:t>
            </a:r>
          </a:p>
        </p:txBody>
      </p:sp>
      <p:sp>
        <p:nvSpPr>
          <p:cNvPr id="72710" name="Rectangle 6"/>
          <p:cNvSpPr>
            <a:spLocks noGrp="1" noChangeArrowheads="1"/>
          </p:cNvSpPr>
          <p:nvPr>
            <p:ph sz="half" idx="1"/>
          </p:nvPr>
        </p:nvSpPr>
        <p:spPr/>
        <p:txBody>
          <a:bodyPr/>
          <a:lstStyle/>
          <a:p>
            <a:pPr eaLnBrk="1" hangingPunct="1">
              <a:lnSpc>
                <a:spcPct val="80000"/>
              </a:lnSpc>
            </a:pPr>
            <a:r>
              <a:rPr lang="en-US" sz="2000" dirty="0">
                <a:hlinkClick r:id="rId4" action="ppaction://hlinksldjump"/>
              </a:rPr>
              <a:t>Top-Level GUI Objects</a:t>
            </a:r>
            <a:endParaRPr lang="en-US" sz="2000" dirty="0"/>
          </a:p>
          <a:p>
            <a:pPr lvl="1" eaLnBrk="1" hangingPunct="1">
              <a:lnSpc>
                <a:spcPct val="80000"/>
              </a:lnSpc>
            </a:pPr>
            <a:r>
              <a:rPr lang="en-US" sz="1800" dirty="0" err="1"/>
              <a:t>tsWxFrame</a:t>
            </a:r>
            <a:endParaRPr lang="en-US" sz="1800" dirty="0"/>
          </a:p>
          <a:p>
            <a:pPr lvl="1" eaLnBrk="1" hangingPunct="1">
              <a:lnSpc>
                <a:spcPct val="80000"/>
              </a:lnSpc>
            </a:pPr>
            <a:r>
              <a:rPr lang="en-US" sz="1800" dirty="0" err="1" smtClean="0"/>
              <a:t>tsWxDialog</a:t>
            </a:r>
            <a:endParaRPr lang="en-US" sz="1800" dirty="0" smtClean="0"/>
          </a:p>
          <a:p>
            <a:pPr lvl="1" eaLnBrk="1" hangingPunct="1">
              <a:lnSpc>
                <a:spcPct val="80000"/>
              </a:lnSpc>
            </a:pPr>
            <a:r>
              <a:rPr lang="en-US" sz="1800" dirty="0" err="1" smtClean="0"/>
              <a:t>tsWxPyOnDemandOutputWindow</a:t>
            </a:r>
            <a:r>
              <a:rPr lang="en-US" sz="1800" dirty="0" smtClean="0"/>
              <a:t> (Frame for </a:t>
            </a:r>
            <a:r>
              <a:rPr lang="en-US" sz="1800" dirty="0" err="1" smtClean="0"/>
              <a:t>RedirectedOutput</a:t>
            </a:r>
            <a:r>
              <a:rPr lang="en-US" sz="1800" dirty="0" smtClean="0"/>
              <a:t>)</a:t>
            </a:r>
          </a:p>
          <a:p>
            <a:pPr lvl="1" eaLnBrk="1" hangingPunct="1">
              <a:lnSpc>
                <a:spcPct val="80000"/>
              </a:lnSpc>
            </a:pPr>
            <a:r>
              <a:rPr lang="en-US" sz="1800" dirty="0" err="1"/>
              <a:t>tsWxTaskBar</a:t>
            </a:r>
            <a:r>
              <a:rPr lang="en-US" sz="1800" dirty="0"/>
              <a:t> (Frame</a:t>
            </a:r>
            <a:r>
              <a:rPr lang="en-US" sz="1800" dirty="0" smtClean="0"/>
              <a:t>)</a:t>
            </a:r>
            <a:endParaRPr lang="en-US" sz="1800" dirty="0"/>
          </a:p>
          <a:p>
            <a:pPr eaLnBrk="1" hangingPunct="1">
              <a:lnSpc>
                <a:spcPct val="80000"/>
              </a:lnSpc>
            </a:pPr>
            <a:r>
              <a:rPr lang="en-US" sz="2000" dirty="0" smtClean="0">
                <a:hlinkClick r:id="rId5" action="ppaction://hlinksldjump"/>
              </a:rPr>
              <a:t>Lower-Level </a:t>
            </a:r>
            <a:r>
              <a:rPr lang="en-US" sz="2000" dirty="0">
                <a:hlinkClick r:id="rId5" action="ppaction://hlinksldjump"/>
              </a:rPr>
              <a:t>GUI Objects</a:t>
            </a:r>
            <a:endParaRPr lang="en-US" sz="2000" dirty="0"/>
          </a:p>
          <a:p>
            <a:pPr lvl="1" eaLnBrk="1" hangingPunct="1">
              <a:lnSpc>
                <a:spcPct val="80000"/>
              </a:lnSpc>
            </a:pPr>
            <a:r>
              <a:rPr lang="en-US" sz="1800" dirty="0" err="1"/>
              <a:t>tsWxPanel</a:t>
            </a:r>
            <a:endParaRPr lang="en-US" sz="1800" dirty="0"/>
          </a:p>
          <a:p>
            <a:pPr lvl="1" eaLnBrk="1" hangingPunct="1">
              <a:lnSpc>
                <a:spcPct val="80000"/>
              </a:lnSpc>
            </a:pPr>
            <a:r>
              <a:rPr lang="en-US" sz="1800" dirty="0" err="1" smtClean="0"/>
              <a:t>tsWxStatusBar</a:t>
            </a:r>
            <a:endParaRPr lang="en-US" sz="1800" dirty="0"/>
          </a:p>
        </p:txBody>
      </p:sp>
      <p:sp>
        <p:nvSpPr>
          <p:cNvPr id="2" name="Content Placeholder 1"/>
          <p:cNvSpPr>
            <a:spLocks noGrp="1"/>
          </p:cNvSpPr>
          <p:nvPr>
            <p:ph sz="half" idx="2"/>
          </p:nvPr>
        </p:nvSpPr>
        <p:spPr/>
        <p:txBody>
          <a:bodyPr/>
          <a:lstStyle/>
          <a:p>
            <a:pPr eaLnBrk="1" hangingPunct="1">
              <a:lnSpc>
                <a:spcPct val="80000"/>
              </a:lnSpc>
            </a:pPr>
            <a:r>
              <a:rPr lang="en-US" sz="2000" dirty="0">
                <a:hlinkClick r:id="rId5" action="ppaction://hlinksldjump"/>
              </a:rPr>
              <a:t>GUI Controls</a:t>
            </a:r>
            <a:endParaRPr lang="en-US" sz="2000" dirty="0"/>
          </a:p>
          <a:p>
            <a:pPr lvl="1" eaLnBrk="1" hangingPunct="1">
              <a:lnSpc>
                <a:spcPct val="80000"/>
              </a:lnSpc>
            </a:pPr>
            <a:r>
              <a:rPr lang="en-US" sz="1800" dirty="0" err="1"/>
              <a:t>wxWxButton</a:t>
            </a:r>
            <a:endParaRPr lang="en-US" sz="1800" dirty="0"/>
          </a:p>
          <a:p>
            <a:pPr lvl="1" eaLnBrk="1" hangingPunct="1">
              <a:lnSpc>
                <a:spcPct val="80000"/>
              </a:lnSpc>
            </a:pPr>
            <a:r>
              <a:rPr lang="en-US" sz="1800" dirty="0" err="1"/>
              <a:t>tsWxCheckbox</a:t>
            </a:r>
            <a:endParaRPr lang="en-US" sz="1800" dirty="0"/>
          </a:p>
          <a:p>
            <a:pPr lvl="1" eaLnBrk="1" hangingPunct="1">
              <a:lnSpc>
                <a:spcPct val="80000"/>
              </a:lnSpc>
            </a:pPr>
            <a:r>
              <a:rPr lang="en-US" sz="1800" dirty="0" err="1"/>
              <a:t>tsWxGauge</a:t>
            </a:r>
            <a:endParaRPr lang="en-US" sz="1800" dirty="0"/>
          </a:p>
          <a:p>
            <a:pPr lvl="1" eaLnBrk="1" hangingPunct="1">
              <a:lnSpc>
                <a:spcPct val="80000"/>
              </a:lnSpc>
            </a:pPr>
            <a:r>
              <a:rPr lang="en-US" sz="1800" dirty="0" err="1"/>
              <a:t>tsWxMenuBar</a:t>
            </a:r>
            <a:endParaRPr lang="en-US" sz="1800" dirty="0"/>
          </a:p>
          <a:p>
            <a:pPr lvl="1" eaLnBrk="1" hangingPunct="1">
              <a:lnSpc>
                <a:spcPct val="80000"/>
              </a:lnSpc>
            </a:pPr>
            <a:r>
              <a:rPr lang="en-US" sz="1800" dirty="0" err="1"/>
              <a:t>tsWxRadioButton</a:t>
            </a:r>
            <a:endParaRPr lang="en-US" sz="1800" dirty="0"/>
          </a:p>
          <a:p>
            <a:pPr lvl="1" eaLnBrk="1" hangingPunct="1">
              <a:lnSpc>
                <a:spcPct val="80000"/>
              </a:lnSpc>
            </a:pPr>
            <a:r>
              <a:rPr lang="en-US" sz="1800" dirty="0" err="1" smtClean="0"/>
              <a:t>tsWxScrollBar</a:t>
            </a:r>
            <a:r>
              <a:rPr lang="en-US" sz="1800" dirty="0" smtClean="0"/>
              <a:t> (Buttons &amp; Gauge)</a:t>
            </a:r>
            <a:endParaRPr lang="en-US" sz="1800" dirty="0"/>
          </a:p>
          <a:p>
            <a:pPr lvl="1" eaLnBrk="1" hangingPunct="1">
              <a:lnSpc>
                <a:spcPct val="80000"/>
              </a:lnSpc>
            </a:pPr>
            <a:r>
              <a:rPr lang="en-US" sz="1800" dirty="0" err="1" smtClean="0"/>
              <a:t>tsWxTaskBar</a:t>
            </a:r>
            <a:r>
              <a:rPr lang="en-US" sz="1800" dirty="0"/>
              <a:t> </a:t>
            </a:r>
            <a:r>
              <a:rPr lang="en-US" sz="1800" dirty="0" smtClean="0"/>
              <a:t>(Buttons)</a:t>
            </a:r>
            <a:endParaRPr lang="en-US" sz="1800" dirty="0"/>
          </a:p>
          <a:p>
            <a:pPr eaLnBrk="1" hangingPunct="1">
              <a:lnSpc>
                <a:spcPct val="80000"/>
              </a:lnSpc>
            </a:pPr>
            <a:r>
              <a:rPr lang="en-US" sz="2000" dirty="0" smtClean="0">
                <a:hlinkClick r:id="rId6" action="ppaction://hlinksldjump"/>
              </a:rPr>
              <a:t>GUI Events</a:t>
            </a:r>
            <a:endParaRPr lang="en-US" sz="2000" dirty="0"/>
          </a:p>
          <a:p>
            <a:pPr lvl="1" eaLnBrk="1" hangingPunct="1">
              <a:lnSpc>
                <a:spcPct val="80000"/>
              </a:lnSpc>
            </a:pPr>
            <a:r>
              <a:rPr lang="en-US" sz="1800" dirty="0"/>
              <a:t>Keyboard / Mouse / </a:t>
            </a:r>
            <a:r>
              <a:rPr lang="en-US" sz="1800" dirty="0" smtClean="0"/>
              <a:t>Timer</a:t>
            </a:r>
            <a:endParaRPr lang="en-US" sz="1800" dirty="0"/>
          </a:p>
          <a:p>
            <a:pPr eaLnBrk="1" hangingPunct="1">
              <a:lnSpc>
                <a:spcPct val="80000"/>
              </a:lnSpc>
            </a:pPr>
            <a:r>
              <a:rPr lang="en-US" sz="2000" dirty="0">
                <a:hlinkClick r:id="rId7" action="ppaction://hlinksldjump"/>
              </a:rPr>
              <a:t>GUI Sizers</a:t>
            </a:r>
            <a:endParaRPr lang="en-US" sz="2000" dirty="0"/>
          </a:p>
          <a:p>
            <a:pPr lvl="1" eaLnBrk="1" hangingPunct="1">
              <a:lnSpc>
                <a:spcPct val="80000"/>
              </a:lnSpc>
            </a:pPr>
            <a:r>
              <a:rPr lang="en-US" sz="1800" dirty="0" err="1"/>
              <a:t>tsWxBoxSizer</a:t>
            </a:r>
            <a:endParaRPr lang="en-US" sz="1800" dirty="0"/>
          </a:p>
          <a:p>
            <a:pPr lvl="1" eaLnBrk="1" hangingPunct="1">
              <a:lnSpc>
                <a:spcPct val="80000"/>
              </a:lnSpc>
            </a:pPr>
            <a:r>
              <a:rPr lang="en-US" sz="1800" dirty="0" err="1" smtClean="0"/>
              <a:t>tsWxGridSizer</a:t>
            </a:r>
            <a:endParaRPr lang="en-US" sz="18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46</a:t>
            </a:fld>
            <a:endParaRPr lang="en-US"/>
          </a:p>
        </p:txBody>
      </p:sp>
    </p:spTree>
    <p:extLst>
      <p:ext uri="{BB962C8B-B14F-4D97-AF65-F5344CB8AC3E}">
        <p14:creationId xmlns:p14="http://schemas.microsoft.com/office/powerpoint/2010/main" val="50684895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lvl="1"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a:t>Top-Level GUI </a:t>
            </a:r>
            <a:r>
              <a:rPr lang="en-US" sz="3200" dirty="0" smtClean="0"/>
              <a:t>Objects (tsLibGUI)</a:t>
            </a:r>
          </a:p>
        </p:txBody>
      </p:sp>
      <p:sp>
        <p:nvSpPr>
          <p:cNvPr id="72710" name="Rectangle 6"/>
          <p:cNvSpPr>
            <a:spLocks noGrp="1" noChangeArrowheads="1"/>
          </p:cNvSpPr>
          <p:nvPr>
            <p:ph idx="1"/>
          </p:nvPr>
        </p:nvSpPr>
        <p:spPr/>
        <p:txBody>
          <a:bodyPr/>
          <a:lstStyle/>
          <a:p>
            <a:pPr eaLnBrk="1" hangingPunct="1">
              <a:lnSpc>
                <a:spcPct val="80000"/>
              </a:lnSpc>
            </a:pPr>
            <a:r>
              <a:rPr lang="en-US" sz="2000" b="1" dirty="0" err="1" smtClean="0"/>
              <a:t>tsWxFrame</a:t>
            </a:r>
            <a:endParaRPr lang="en-US" sz="2000" b="1" dirty="0" smtClean="0"/>
          </a:p>
          <a:p>
            <a:pPr lvl="1" eaLnBrk="1" hangingPunct="1">
              <a:lnSpc>
                <a:spcPct val="80000"/>
              </a:lnSpc>
            </a:pPr>
            <a:r>
              <a:rPr lang="en-US" sz="1600" dirty="0" smtClean="0"/>
              <a:t>A window </a:t>
            </a:r>
            <a:r>
              <a:rPr lang="en-US" sz="1600" dirty="0"/>
              <a:t>whose size and position can (usually) be changed </a:t>
            </a:r>
            <a:r>
              <a:rPr lang="en-US" sz="1600" dirty="0" smtClean="0"/>
              <a:t>by </a:t>
            </a:r>
            <a:r>
              <a:rPr lang="en-US" sz="1600" dirty="0"/>
              <a:t>the user. It usually has thick borders and a title bar, and </a:t>
            </a:r>
            <a:r>
              <a:rPr lang="en-US" sz="1600" dirty="0" smtClean="0"/>
              <a:t>can optionally </a:t>
            </a:r>
            <a:r>
              <a:rPr lang="en-US" sz="1600" dirty="0"/>
              <a:t>contain a menu bar, toolbar and status bar. A frame </a:t>
            </a:r>
            <a:r>
              <a:rPr lang="en-US" sz="1600" dirty="0" smtClean="0"/>
              <a:t>can contain </a:t>
            </a:r>
            <a:r>
              <a:rPr lang="en-US" sz="1600" dirty="0"/>
              <a:t>any window that is not a Frame or Dialog. It is one of the </a:t>
            </a:r>
            <a:r>
              <a:rPr lang="en-US" sz="1600" dirty="0" smtClean="0"/>
              <a:t>most fundamental </a:t>
            </a:r>
            <a:r>
              <a:rPr lang="en-US" sz="1600" dirty="0"/>
              <a:t>of the </a:t>
            </a:r>
            <a:r>
              <a:rPr lang="en-US" sz="1600" dirty="0" err="1"/>
              <a:t>wxWindows</a:t>
            </a:r>
            <a:r>
              <a:rPr lang="en-US" sz="1600" dirty="0"/>
              <a:t> components.</a:t>
            </a:r>
          </a:p>
          <a:p>
            <a:pPr lvl="1" eaLnBrk="1" hangingPunct="1">
              <a:lnSpc>
                <a:spcPct val="80000"/>
              </a:lnSpc>
            </a:pPr>
            <a:r>
              <a:rPr lang="en-US" sz="1600" dirty="0" smtClean="0"/>
              <a:t>A </a:t>
            </a:r>
            <a:r>
              <a:rPr lang="en-US" sz="1600" dirty="0"/>
              <a:t>Frame that has a status bar and toolbar created via </a:t>
            </a:r>
            <a:r>
              <a:rPr lang="en-US" sz="1600" dirty="0" smtClean="0"/>
              <a:t>the </a:t>
            </a:r>
            <a:r>
              <a:rPr lang="en-US" sz="1600" dirty="0" err="1" smtClean="0"/>
              <a:t>CreateStatusBar</a:t>
            </a:r>
            <a:r>
              <a:rPr lang="en-US" sz="1600" dirty="0" smtClean="0"/>
              <a:t> </a:t>
            </a:r>
            <a:r>
              <a:rPr lang="en-US" sz="1600" dirty="0"/>
              <a:t>/ </a:t>
            </a:r>
            <a:r>
              <a:rPr lang="en-US" sz="1600" dirty="0" err="1"/>
              <a:t>CreateToolBar</a:t>
            </a:r>
            <a:r>
              <a:rPr lang="en-US" sz="1600" dirty="0"/>
              <a:t> functions manages these windows, </a:t>
            </a:r>
            <a:r>
              <a:rPr lang="en-US" sz="1600" dirty="0" smtClean="0"/>
              <a:t>and adjusts </a:t>
            </a:r>
            <a:r>
              <a:rPr lang="en-US" sz="1600" dirty="0"/>
              <a:t>the value returned by </a:t>
            </a:r>
            <a:r>
              <a:rPr lang="en-US" sz="1600" dirty="0" err="1"/>
              <a:t>GetClientSize</a:t>
            </a:r>
            <a:r>
              <a:rPr lang="en-US" sz="1600" dirty="0"/>
              <a:t> to reflect the </a:t>
            </a:r>
            <a:r>
              <a:rPr lang="en-US" sz="1600" dirty="0" smtClean="0"/>
              <a:t>remaining </a:t>
            </a:r>
            <a:r>
              <a:rPr lang="en-US" sz="1600" dirty="0"/>
              <a:t>size available to application windows.</a:t>
            </a:r>
          </a:p>
          <a:p>
            <a:pPr lvl="1" eaLnBrk="1" hangingPunct="1">
              <a:lnSpc>
                <a:spcPct val="80000"/>
              </a:lnSpc>
            </a:pPr>
            <a:r>
              <a:rPr lang="en-US" sz="1600" dirty="0" smtClean="0"/>
              <a:t>By </a:t>
            </a:r>
            <a:r>
              <a:rPr lang="en-US" sz="1600" dirty="0"/>
              <a:t>itself, a Frame is not too useful, but with the addition of </a:t>
            </a:r>
            <a:r>
              <a:rPr lang="en-US" sz="1600" dirty="0" smtClean="0"/>
              <a:t>Panels and </a:t>
            </a:r>
            <a:r>
              <a:rPr lang="en-US" sz="1600" dirty="0"/>
              <a:t>other child objects, it </a:t>
            </a:r>
            <a:r>
              <a:rPr lang="en-US" sz="1600" dirty="0" smtClean="0"/>
              <a:t>user </a:t>
            </a:r>
            <a:r>
              <a:rPr lang="en-US" sz="1600" dirty="0"/>
              <a:t>interfaces are constructed.</a:t>
            </a:r>
            <a:endParaRPr lang="en-US" sz="1600" dirty="0" smtClean="0"/>
          </a:p>
          <a:p>
            <a:pPr eaLnBrk="1" hangingPunct="1">
              <a:lnSpc>
                <a:spcPct val="80000"/>
              </a:lnSpc>
            </a:pPr>
            <a:r>
              <a:rPr lang="en-US" sz="2000" b="1" dirty="0" err="1" smtClean="0"/>
              <a:t>tsWxDialog</a:t>
            </a:r>
            <a:endParaRPr lang="en-US" sz="2000" b="1" dirty="0" smtClean="0"/>
          </a:p>
          <a:p>
            <a:pPr lvl="1" eaLnBrk="1" hangingPunct="1">
              <a:lnSpc>
                <a:spcPct val="80000"/>
              </a:lnSpc>
            </a:pPr>
            <a:r>
              <a:rPr lang="en-US" sz="1600" dirty="0" smtClean="0"/>
              <a:t>A </a:t>
            </a:r>
            <a:r>
              <a:rPr lang="en-US" sz="1600" dirty="0"/>
              <a:t>window with a title bar </a:t>
            </a:r>
            <a:r>
              <a:rPr lang="en-US" sz="1600" dirty="0" smtClean="0"/>
              <a:t>and sometimes </a:t>
            </a:r>
            <a:r>
              <a:rPr lang="en-US" sz="1600" dirty="0"/>
              <a:t>a system menu, which can be moved around the screen</a:t>
            </a:r>
            <a:r>
              <a:rPr lang="en-US" sz="1600" dirty="0" smtClean="0"/>
              <a:t>. It </a:t>
            </a:r>
            <a:r>
              <a:rPr lang="en-US" sz="1600" dirty="0"/>
              <a:t>can contain controls and other windows and is often </a:t>
            </a:r>
            <a:r>
              <a:rPr lang="en-US" sz="1600" dirty="0" smtClean="0"/>
              <a:t>used to </a:t>
            </a:r>
            <a:r>
              <a:rPr lang="en-US" sz="1600" dirty="0"/>
              <a:t>allow the user to make some choice or to answer a question.</a:t>
            </a:r>
          </a:p>
          <a:p>
            <a:pPr lvl="1" eaLnBrk="1" hangingPunct="1">
              <a:lnSpc>
                <a:spcPct val="80000"/>
              </a:lnSpc>
            </a:pPr>
            <a:r>
              <a:rPr lang="en-US" sz="1600" dirty="0" smtClean="0"/>
              <a:t>Dialogs </a:t>
            </a:r>
            <a:r>
              <a:rPr lang="en-US" sz="1600" dirty="0"/>
              <a:t>can be made scrollable, automatically, for </a:t>
            </a:r>
            <a:r>
              <a:rPr lang="en-US" sz="1600" dirty="0" smtClean="0"/>
              <a:t>computers with </a:t>
            </a:r>
            <a:r>
              <a:rPr lang="en-US" sz="1600" dirty="0"/>
              <a:t>low resolution </a:t>
            </a:r>
            <a:r>
              <a:rPr lang="en-US" sz="1600" dirty="0" smtClean="0"/>
              <a:t>screens.</a:t>
            </a:r>
            <a:endParaRPr lang="en-US" sz="1600" dirty="0"/>
          </a:p>
          <a:p>
            <a:pPr lvl="1" eaLnBrk="1" hangingPunct="1">
              <a:lnSpc>
                <a:spcPct val="80000"/>
              </a:lnSpc>
            </a:pPr>
            <a:r>
              <a:rPr lang="en-US" sz="1600" dirty="0" smtClean="0"/>
              <a:t>Dialogs </a:t>
            </a:r>
            <a:r>
              <a:rPr lang="en-US" sz="1600" dirty="0"/>
              <a:t>usually contains either a single button allowing </a:t>
            </a:r>
            <a:r>
              <a:rPr lang="en-US" sz="1600" dirty="0" smtClean="0"/>
              <a:t>to close </a:t>
            </a:r>
            <a:r>
              <a:rPr lang="en-US" sz="1600" dirty="0"/>
              <a:t>the dialog or two buttons, one accepting the changes </a:t>
            </a:r>
            <a:r>
              <a:rPr lang="en-US" sz="1600" dirty="0" smtClean="0"/>
              <a:t>and the </a:t>
            </a:r>
            <a:r>
              <a:rPr lang="en-US" sz="1600" dirty="0"/>
              <a:t>other one discarding them (such button, if present, </a:t>
            </a:r>
            <a:r>
              <a:rPr lang="en-US" sz="1600" dirty="0" smtClean="0"/>
              <a:t>is automatically </a:t>
            </a:r>
            <a:r>
              <a:rPr lang="en-US" sz="1600" dirty="0"/>
              <a:t>activated if the user presses the "Esc" key</a:t>
            </a:r>
            <a:r>
              <a:rPr lang="en-US" sz="1600" dirty="0" smtClean="0"/>
              <a:t>).</a:t>
            </a:r>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47</a:t>
            </a:fld>
            <a:endParaRPr lang="en-US" dirty="0"/>
          </a:p>
        </p:txBody>
      </p:sp>
    </p:spTree>
    <p:extLst>
      <p:ext uri="{BB962C8B-B14F-4D97-AF65-F5344CB8AC3E}">
        <p14:creationId xmlns:p14="http://schemas.microsoft.com/office/powerpoint/2010/main" val="219751439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smtClean="0"/>
              <a:t>Lower-Level GUI Objects </a:t>
            </a:r>
            <a:r>
              <a:rPr lang="en-US" sz="3200" dirty="0"/>
              <a:t>(</a:t>
            </a:r>
            <a:r>
              <a:rPr lang="en-US" sz="3200" dirty="0" smtClean="0"/>
              <a:t>tsLibGUI)</a:t>
            </a:r>
          </a:p>
        </p:txBody>
      </p:sp>
      <p:sp>
        <p:nvSpPr>
          <p:cNvPr id="72710" name="Rectangle 6"/>
          <p:cNvSpPr>
            <a:spLocks noGrp="1" noChangeArrowheads="1"/>
          </p:cNvSpPr>
          <p:nvPr>
            <p:ph idx="1"/>
          </p:nvPr>
        </p:nvSpPr>
        <p:spPr/>
        <p:txBody>
          <a:bodyPr/>
          <a:lstStyle/>
          <a:p>
            <a:pPr eaLnBrk="1" hangingPunct="1">
              <a:lnSpc>
                <a:spcPct val="80000"/>
              </a:lnSpc>
            </a:pPr>
            <a:r>
              <a:rPr lang="en-US" sz="2000" b="1" dirty="0" err="1" smtClean="0"/>
              <a:t>tsWxPanel</a:t>
            </a:r>
            <a:endParaRPr lang="en-US" sz="2000" b="1" dirty="0" smtClean="0"/>
          </a:p>
          <a:p>
            <a:pPr lvl="1" eaLnBrk="1" hangingPunct="1">
              <a:lnSpc>
                <a:spcPct val="80000"/>
              </a:lnSpc>
            </a:pPr>
            <a:r>
              <a:rPr lang="en-US" sz="1600" dirty="0"/>
              <a:t>A window </a:t>
            </a:r>
            <a:r>
              <a:rPr lang="en-US" sz="1600" dirty="0" smtClean="0"/>
              <a:t>on which </a:t>
            </a:r>
            <a:r>
              <a:rPr lang="en-US" sz="1600" dirty="0"/>
              <a:t>controls are placed. It is usually placed within a frame.</a:t>
            </a:r>
          </a:p>
          <a:p>
            <a:pPr lvl="1" eaLnBrk="1" hangingPunct="1">
              <a:lnSpc>
                <a:spcPct val="80000"/>
              </a:lnSpc>
            </a:pPr>
            <a:r>
              <a:rPr lang="en-US" sz="1600" dirty="0"/>
              <a:t>Its main feature over its parent class </a:t>
            </a:r>
            <a:r>
              <a:rPr lang="en-US" sz="1600" dirty="0" err="1"/>
              <a:t>wxWindow</a:t>
            </a:r>
            <a:r>
              <a:rPr lang="en-US" sz="1600" dirty="0"/>
              <a:t> is code </a:t>
            </a:r>
            <a:r>
              <a:rPr lang="en-US" sz="1600" dirty="0" smtClean="0"/>
              <a:t>for handling </a:t>
            </a:r>
            <a:r>
              <a:rPr lang="en-US" sz="1600" dirty="0"/>
              <a:t>child windows and TAB traversal.</a:t>
            </a:r>
            <a:endParaRPr lang="en-US" sz="1600" dirty="0" smtClean="0"/>
          </a:p>
          <a:p>
            <a:pPr eaLnBrk="1" hangingPunct="1">
              <a:lnSpc>
                <a:spcPct val="80000"/>
              </a:lnSpc>
            </a:pPr>
            <a:r>
              <a:rPr lang="en-US" sz="2000" b="1" dirty="0" err="1" smtClean="0"/>
              <a:t>tsWxStatusBar</a:t>
            </a:r>
            <a:endParaRPr lang="en-US" sz="2000" b="1" dirty="0" smtClean="0"/>
          </a:p>
          <a:p>
            <a:pPr lvl="1" eaLnBrk="1" hangingPunct="1">
              <a:lnSpc>
                <a:spcPct val="80000"/>
              </a:lnSpc>
            </a:pPr>
            <a:r>
              <a:rPr lang="en-US" sz="1600" dirty="0" smtClean="0"/>
              <a:t>A narrow window </a:t>
            </a:r>
            <a:r>
              <a:rPr lang="en-US" sz="1600" dirty="0"/>
              <a:t>that can be placed along the bottom of a frame to </a:t>
            </a:r>
            <a:r>
              <a:rPr lang="en-US" sz="1600" dirty="0" smtClean="0"/>
              <a:t>give small </a:t>
            </a:r>
            <a:r>
              <a:rPr lang="en-US" sz="1600" dirty="0"/>
              <a:t>amounts of status information. </a:t>
            </a:r>
            <a:endParaRPr lang="en-US" sz="1600" dirty="0" smtClean="0"/>
          </a:p>
          <a:p>
            <a:pPr lvl="1" eaLnBrk="1" hangingPunct="1">
              <a:lnSpc>
                <a:spcPct val="80000"/>
              </a:lnSpc>
            </a:pPr>
            <a:r>
              <a:rPr lang="en-US" sz="1600" dirty="0" smtClean="0"/>
              <a:t>It </a:t>
            </a:r>
            <a:r>
              <a:rPr lang="en-US" sz="1600" dirty="0"/>
              <a:t>can contain one </a:t>
            </a:r>
            <a:r>
              <a:rPr lang="en-US" sz="1600" dirty="0" smtClean="0"/>
              <a:t>or more </a:t>
            </a:r>
            <a:r>
              <a:rPr lang="en-US" sz="1600" dirty="0"/>
              <a:t>fields, one or more of which can be variable </a:t>
            </a:r>
            <a:r>
              <a:rPr lang="en-US" sz="1600" dirty="0" smtClean="0"/>
              <a:t>length according </a:t>
            </a:r>
            <a:r>
              <a:rPr lang="en-US" sz="1600" dirty="0"/>
              <a:t>to the size of the window.</a:t>
            </a:r>
          </a:p>
          <a:p>
            <a:pPr lvl="1" eaLnBrk="1" hangingPunct="1">
              <a:lnSpc>
                <a:spcPct val="80000"/>
              </a:lnSpc>
            </a:pPr>
            <a:endParaRPr lang="en-US" sz="1600" dirty="0" smtClean="0"/>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48</a:t>
            </a:fld>
            <a:endParaRPr lang="en-US"/>
          </a:p>
        </p:txBody>
      </p:sp>
    </p:spTree>
    <p:extLst>
      <p:ext uri="{BB962C8B-B14F-4D97-AF65-F5344CB8AC3E}">
        <p14:creationId xmlns:p14="http://schemas.microsoft.com/office/powerpoint/2010/main" val="225665367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a:t>GUI </a:t>
            </a:r>
            <a:r>
              <a:rPr lang="en-US" sz="3200" dirty="0" smtClean="0"/>
              <a:t>Controls </a:t>
            </a:r>
            <a:r>
              <a:rPr lang="en-US" sz="3200" dirty="0"/>
              <a:t>(</a:t>
            </a:r>
            <a:r>
              <a:rPr lang="en-US" sz="3200" dirty="0" smtClean="0"/>
              <a:t>tsLibGUI)</a:t>
            </a:r>
          </a:p>
        </p:txBody>
      </p:sp>
      <p:sp>
        <p:nvSpPr>
          <p:cNvPr id="72710" name="Rectangle 6"/>
          <p:cNvSpPr>
            <a:spLocks noGrp="1" noChangeArrowheads="1"/>
          </p:cNvSpPr>
          <p:nvPr>
            <p:ph sz="half" idx="1"/>
          </p:nvPr>
        </p:nvSpPr>
        <p:spPr/>
        <p:txBody>
          <a:bodyPr/>
          <a:lstStyle/>
          <a:p>
            <a:pPr eaLnBrk="1" hangingPunct="1">
              <a:lnSpc>
                <a:spcPct val="80000"/>
              </a:lnSpc>
            </a:pPr>
            <a:r>
              <a:rPr lang="en-US" sz="1400" b="1" dirty="0" err="1" smtClean="0"/>
              <a:t>wxWxButton</a:t>
            </a:r>
            <a:endParaRPr lang="en-US" sz="1400" b="1" dirty="0" smtClean="0"/>
          </a:p>
          <a:p>
            <a:pPr lvl="1" eaLnBrk="1" hangingPunct="1">
              <a:lnSpc>
                <a:spcPct val="80000"/>
              </a:lnSpc>
            </a:pPr>
            <a:r>
              <a:rPr lang="en-US" sz="1400" dirty="0" smtClean="0"/>
              <a:t>A control that </a:t>
            </a:r>
            <a:r>
              <a:rPr lang="en-US" sz="1400" dirty="0"/>
              <a:t>contains a text string. It is one of the most common </a:t>
            </a:r>
            <a:r>
              <a:rPr lang="en-US" sz="1400" dirty="0" smtClean="0"/>
              <a:t>elements of </a:t>
            </a:r>
            <a:r>
              <a:rPr lang="en-US" sz="1400" dirty="0"/>
              <a:t>a </a:t>
            </a:r>
            <a:r>
              <a:rPr lang="en-US" sz="1400" dirty="0" smtClean="0"/>
              <a:t>GUI. It </a:t>
            </a:r>
            <a:r>
              <a:rPr lang="en-US" sz="1400" dirty="0"/>
              <a:t>may be placed on a dialog box or panel, or </a:t>
            </a:r>
            <a:r>
              <a:rPr lang="en-US" sz="1400" dirty="0" smtClean="0"/>
              <a:t>indeed almost </a:t>
            </a:r>
            <a:r>
              <a:rPr lang="en-US" sz="1400" dirty="0"/>
              <a:t>any other window</a:t>
            </a:r>
            <a:r>
              <a:rPr lang="en-US" sz="1400" dirty="0" smtClean="0"/>
              <a:t>.</a:t>
            </a:r>
          </a:p>
          <a:p>
            <a:pPr eaLnBrk="1" hangingPunct="1">
              <a:lnSpc>
                <a:spcPct val="80000"/>
              </a:lnSpc>
            </a:pPr>
            <a:r>
              <a:rPr lang="en-US" sz="1400" b="1" dirty="0" err="1" smtClean="0"/>
              <a:t>tsWxCheckbox</a:t>
            </a:r>
            <a:endParaRPr lang="en-US" sz="1400" b="1" dirty="0" smtClean="0"/>
          </a:p>
          <a:p>
            <a:pPr lvl="1" eaLnBrk="1" hangingPunct="1">
              <a:lnSpc>
                <a:spcPct val="80000"/>
              </a:lnSpc>
            </a:pPr>
            <a:r>
              <a:rPr lang="en-US" sz="1400" dirty="0" smtClean="0"/>
              <a:t>A labelled </a:t>
            </a:r>
            <a:r>
              <a:rPr lang="en-US" sz="1400" dirty="0"/>
              <a:t>box that by default is either on (the </a:t>
            </a:r>
            <a:r>
              <a:rPr lang="en-US" sz="1400" dirty="0" smtClean="0"/>
              <a:t>checkmark is </a:t>
            </a:r>
            <a:r>
              <a:rPr lang="en-US" sz="1400" dirty="0"/>
              <a:t>visible) or off (no checkmark). </a:t>
            </a:r>
            <a:r>
              <a:rPr lang="en-US" sz="1400" dirty="0" smtClean="0"/>
              <a:t> Optionally </a:t>
            </a:r>
            <a:r>
              <a:rPr lang="en-US" sz="1400" dirty="0"/>
              <a:t>(When </a:t>
            </a:r>
            <a:r>
              <a:rPr lang="en-US" sz="1400" dirty="0" smtClean="0"/>
              <a:t>the wx.CHK_3STATE </a:t>
            </a:r>
            <a:r>
              <a:rPr lang="en-US" sz="1400" dirty="0"/>
              <a:t>style flag is set) it can have a third state</a:t>
            </a:r>
            <a:r>
              <a:rPr lang="en-US" sz="1400" dirty="0" smtClean="0"/>
              <a:t>, called </a:t>
            </a:r>
            <a:r>
              <a:rPr lang="en-US" sz="1400" dirty="0"/>
              <a:t>the mixed or undetermined state. Often this is </a:t>
            </a:r>
            <a:r>
              <a:rPr lang="en-US" sz="1400" dirty="0" smtClean="0"/>
              <a:t>used as </a:t>
            </a:r>
            <a:r>
              <a:rPr lang="en-US" sz="1400" dirty="0"/>
              <a:t>a "Does Not Apply" state</a:t>
            </a:r>
            <a:r>
              <a:rPr lang="en-US" sz="1400" dirty="0" smtClean="0"/>
              <a:t>.</a:t>
            </a:r>
          </a:p>
          <a:p>
            <a:pPr eaLnBrk="1" hangingPunct="1">
              <a:lnSpc>
                <a:spcPct val="80000"/>
              </a:lnSpc>
            </a:pPr>
            <a:r>
              <a:rPr lang="en-US" sz="1400" b="1" dirty="0" err="1"/>
              <a:t>tsWxRadioButton</a:t>
            </a:r>
            <a:endParaRPr lang="en-US" sz="1400" b="1" dirty="0"/>
          </a:p>
          <a:p>
            <a:pPr lvl="1" eaLnBrk="1" hangingPunct="1">
              <a:lnSpc>
                <a:spcPct val="80000"/>
              </a:lnSpc>
            </a:pPr>
            <a:r>
              <a:rPr lang="en-US" sz="1400" dirty="0"/>
              <a:t>A labelled box which by default is either on (the checkmark is visible) or off (no checkmark</a:t>
            </a:r>
            <a:r>
              <a:rPr lang="en-US" sz="1400" dirty="0" smtClean="0"/>
              <a:t>). When the operator turns one </a:t>
            </a:r>
            <a:r>
              <a:rPr lang="en-US" sz="1400" dirty="0" err="1" smtClean="0"/>
              <a:t>RadioButton</a:t>
            </a:r>
            <a:r>
              <a:rPr lang="en-US" sz="1400" dirty="0" smtClean="0"/>
              <a:t> on, all other Radio Buttons within the same </a:t>
            </a:r>
            <a:r>
              <a:rPr lang="en-US" sz="1400" dirty="0" err="1" smtClean="0"/>
              <a:t>RadioBox</a:t>
            </a:r>
            <a:r>
              <a:rPr lang="en-US" sz="1400" dirty="0" smtClean="0"/>
              <a:t> group are automatically turned off.  </a:t>
            </a:r>
          </a:p>
          <a:p>
            <a:pPr eaLnBrk="1" hangingPunct="1">
              <a:lnSpc>
                <a:spcPct val="80000"/>
              </a:lnSpc>
            </a:pPr>
            <a:r>
              <a:rPr lang="en-US" sz="1400" b="1" dirty="0" err="1"/>
              <a:t>tsWxMenuBar</a:t>
            </a:r>
            <a:endParaRPr lang="en-US" sz="1400" b="1" dirty="0"/>
          </a:p>
          <a:p>
            <a:pPr lvl="1" eaLnBrk="1" hangingPunct="1">
              <a:lnSpc>
                <a:spcPct val="80000"/>
              </a:lnSpc>
            </a:pPr>
            <a:r>
              <a:rPr lang="en-US" sz="1400" dirty="0"/>
              <a:t>Aa series of menus accessible from the top of a frame</a:t>
            </a:r>
            <a:r>
              <a:rPr lang="en-US" sz="1400" dirty="0" smtClean="0"/>
              <a:t>.</a:t>
            </a:r>
          </a:p>
        </p:txBody>
      </p:sp>
      <p:sp>
        <p:nvSpPr>
          <p:cNvPr id="2" name="Content Placeholder 1"/>
          <p:cNvSpPr>
            <a:spLocks noGrp="1"/>
          </p:cNvSpPr>
          <p:nvPr>
            <p:ph sz="half" idx="2"/>
          </p:nvPr>
        </p:nvSpPr>
        <p:spPr/>
        <p:txBody>
          <a:bodyPr/>
          <a:lstStyle/>
          <a:p>
            <a:pPr eaLnBrk="1" hangingPunct="1">
              <a:lnSpc>
                <a:spcPct val="80000"/>
              </a:lnSpc>
            </a:pPr>
            <a:r>
              <a:rPr lang="en-US" sz="1400" b="1" dirty="0" err="1" smtClean="0"/>
              <a:t>tsWxGauge</a:t>
            </a:r>
            <a:endParaRPr lang="en-US" sz="1400" b="1" dirty="0"/>
          </a:p>
          <a:p>
            <a:pPr lvl="1" eaLnBrk="1" hangingPunct="1">
              <a:lnSpc>
                <a:spcPct val="80000"/>
              </a:lnSpc>
            </a:pPr>
            <a:r>
              <a:rPr lang="en-US" sz="1400" dirty="0"/>
              <a:t>A horizontal or vertical bar which shows a quantity (often time). </a:t>
            </a:r>
            <a:r>
              <a:rPr lang="en-US" sz="1400" dirty="0" err="1"/>
              <a:t>wxGauge</a:t>
            </a:r>
            <a:r>
              <a:rPr lang="en-US" sz="1400" dirty="0"/>
              <a:t> supports two working modes: determinate and indeterminate progress. The first is the usual working mode (see </a:t>
            </a:r>
            <a:r>
              <a:rPr lang="en-US" sz="1400" dirty="0" err="1"/>
              <a:t>SetValue</a:t>
            </a:r>
            <a:r>
              <a:rPr lang="en-US" sz="1400" dirty="0"/>
              <a:t>() and </a:t>
            </a:r>
            <a:r>
              <a:rPr lang="en-US" sz="1400" dirty="0" err="1"/>
              <a:t>SetRange</a:t>
            </a:r>
            <a:r>
              <a:rPr lang="en-US" sz="1400" dirty="0"/>
              <a:t>()) while the second can be used when the program is doing some processing but you do not know how much progress is being done. In this case, you can periodically call the Pulse() function to make the progress bar switch to indeterminate mode (graphically it is usually a set of blocks which move or bounce in the bar control</a:t>
            </a:r>
            <a:r>
              <a:rPr lang="en-US" sz="1400" dirty="0" smtClean="0"/>
              <a:t>).</a:t>
            </a:r>
          </a:p>
          <a:p>
            <a:pPr eaLnBrk="1" hangingPunct="1">
              <a:lnSpc>
                <a:spcPct val="80000"/>
              </a:lnSpc>
            </a:pPr>
            <a:r>
              <a:rPr lang="en-US" sz="1400" b="1" dirty="0" err="1"/>
              <a:t>tsWxScrollBar</a:t>
            </a:r>
            <a:endParaRPr lang="en-US" sz="1400" b="1" dirty="0"/>
          </a:p>
          <a:p>
            <a:pPr lvl="1" eaLnBrk="1" hangingPunct="1">
              <a:lnSpc>
                <a:spcPct val="80000"/>
              </a:lnSpc>
            </a:pPr>
            <a:r>
              <a:rPr lang="en-US" sz="1400" dirty="0"/>
              <a:t>A control that represents a horizontal or vertical scrollbar. It is distinct from the two scrollbars that some windows provide automatically, but the two types of scrollbar share the way events are received.</a:t>
            </a:r>
          </a:p>
          <a:p>
            <a:pPr eaLnBrk="1" hangingPunct="1">
              <a:lnSpc>
                <a:spcPct val="80000"/>
              </a:lnSpc>
            </a:pPr>
            <a:r>
              <a:rPr lang="en-US" sz="1400" b="1" dirty="0" err="1" smtClean="0"/>
              <a:t>tsWxTaskBar</a:t>
            </a:r>
            <a:r>
              <a:rPr lang="en-US" sz="1400" b="1" dirty="0" smtClean="0"/>
              <a:t> (buttons)</a:t>
            </a:r>
            <a:endParaRPr lang="en-US" sz="1400" b="1" dirty="0"/>
          </a:p>
          <a:p>
            <a:pPr lvl="1" eaLnBrk="1" hangingPunct="1">
              <a:lnSpc>
                <a:spcPct val="80000"/>
              </a:lnSpc>
            </a:pPr>
            <a:r>
              <a:rPr lang="en-US" sz="1400" dirty="0"/>
              <a:t>A narrow window with a taskbar icon (button) for each top level window (frame, dialog etc.). A taskbar icon appears in the "system tray" and responds to mouse clicks, optionally with a tooltip above it to help provide information</a:t>
            </a:r>
            <a:r>
              <a:rPr lang="en-US" sz="1400" dirty="0" smtClean="0"/>
              <a:t>.</a:t>
            </a:r>
            <a:endParaRPr lang="en-US" sz="14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49</a:t>
            </a:fld>
            <a:endParaRPr lang="en-US"/>
          </a:p>
        </p:txBody>
      </p:sp>
    </p:spTree>
    <p:extLst>
      <p:ext uri="{BB962C8B-B14F-4D97-AF65-F5344CB8AC3E}">
        <p14:creationId xmlns:p14="http://schemas.microsoft.com/office/powerpoint/2010/main" val="28096322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a:t>Sample </a:t>
            </a:r>
            <a:r>
              <a:rPr lang="en-US" sz="3200" dirty="0" smtClean="0"/>
              <a:t>GUI Widgets</a:t>
            </a:r>
          </a:p>
        </p:txBody>
      </p:sp>
      <p:pic>
        <p:nvPicPr>
          <p:cNvPr id="12291" name="Content Placeholder 7"/>
          <p:cNvPicPr>
            <a:picLocks noGrp="1" noChangeAspect="1"/>
          </p:cNvPicPr>
          <p:nvPr>
            <p:ph sz="half" idx="1"/>
          </p:nvPr>
        </p:nvPicPr>
        <p:blipFill>
          <a:blip r:embed="rId3"/>
          <a:srcRect/>
          <a:stretch>
            <a:fillRect/>
          </a:stretch>
        </p:blipFill>
        <p:spPr>
          <a:xfrm>
            <a:off x="603849" y="2017713"/>
            <a:ext cx="6077939" cy="4114800"/>
          </a:xfrm>
        </p:spPr>
      </p:pic>
      <p:sp>
        <p:nvSpPr>
          <p:cNvPr id="12292" name="Content Placeholder 3"/>
          <p:cNvSpPr>
            <a:spLocks noGrp="1"/>
          </p:cNvSpPr>
          <p:nvPr>
            <p:ph sz="half" idx="2"/>
          </p:nvPr>
        </p:nvSpPr>
        <p:spPr/>
        <p:txBody>
          <a:bodyPr/>
          <a:lstStyle/>
          <a:p>
            <a:pPr eaLnBrk="1" hangingPunct="1"/>
            <a:r>
              <a:rPr lang="en-US" sz="1800" b="1" smtClean="0"/>
              <a:t>Blue Frame </a:t>
            </a:r>
            <a:r>
              <a:rPr lang="en-US" sz="1800" smtClean="0"/>
              <a:t>(partially hidden)</a:t>
            </a:r>
          </a:p>
          <a:p>
            <a:pPr lvl="1" eaLnBrk="1" hangingPunct="1"/>
            <a:r>
              <a:rPr lang="en-US" sz="1400" smtClean="0"/>
              <a:t>With Menu Bar, Horizontal &amp; Vertical Gauges, Check Boxes and Status Bar</a:t>
            </a:r>
          </a:p>
          <a:p>
            <a:pPr eaLnBrk="1" hangingPunct="1"/>
            <a:r>
              <a:rPr lang="en-US" sz="1800" b="1" smtClean="0"/>
              <a:t>White Dialog</a:t>
            </a:r>
          </a:p>
          <a:p>
            <a:pPr lvl="1" eaLnBrk="1" hangingPunct="1"/>
            <a:r>
              <a:rPr lang="en-US" sz="1400" smtClean="0"/>
              <a:t>With Window Control Buttons and Radio Boxes &amp; Buttons</a:t>
            </a:r>
          </a:p>
          <a:p>
            <a:pPr eaLnBrk="1" hangingPunct="1"/>
            <a:r>
              <a:rPr lang="en-US" sz="1800" b="1" smtClean="0"/>
              <a:t>Black Redirected Output: stdout/stderr Frame</a:t>
            </a:r>
          </a:p>
          <a:p>
            <a:pPr lvl="1" eaLnBrk="1" hangingPunct="1"/>
            <a:r>
              <a:rPr lang="en-US" sz="1400" smtClean="0"/>
              <a:t>Output of date &amp; time stamped debug statements</a:t>
            </a:r>
          </a:p>
          <a:p>
            <a:pPr lvl="1" eaLnBrk="1" hangingPunct="1"/>
            <a:r>
              <a:rPr lang="en-US" sz="1400" smtClean="0"/>
              <a:t>Output of colorized, date, time &amp; severity-level stamped event notifications (</a:t>
            </a:r>
            <a:r>
              <a:rPr lang="en-US" sz="1400" b="1" smtClean="0">
                <a:solidFill>
                  <a:srgbClr val="FF0000"/>
                </a:solidFill>
              </a:rPr>
              <a:t>not shown</a:t>
            </a:r>
            <a:r>
              <a:rPr lang="en-US" sz="1400" smtClean="0"/>
              <a:t>)</a:t>
            </a:r>
          </a:p>
          <a:p>
            <a:pPr eaLnBrk="1" hangingPunct="1"/>
            <a:r>
              <a:rPr lang="en-US" sz="1800" b="1" smtClean="0"/>
              <a:t>Task Bar Frame</a:t>
            </a:r>
          </a:p>
          <a:p>
            <a:pPr lvl="1" eaLnBrk="1" hangingPunct="1"/>
            <a:r>
              <a:rPr lang="en-US" sz="1400" smtClean="0"/>
              <a:t>With Network &amp;  Program Name, Task (Frame &amp; Dialog) Focus Control Buttons, Idle Time Spinner and Current Date &amp; Time</a:t>
            </a:r>
          </a:p>
        </p:txBody>
      </p:sp>
      <p:sp>
        <p:nvSpPr>
          <p:cNvPr id="12293" name="Date Placeholder 4"/>
          <p:cNvSpPr>
            <a:spLocks noGrp="1"/>
          </p:cNvSpPr>
          <p:nvPr>
            <p:ph type="dt" sz="quarter" idx="10"/>
          </p:nvPr>
        </p:nvSpPr>
        <p:spPr>
          <a:noFill/>
        </p:spPr>
        <p:txBody>
          <a:bodyPr/>
          <a:lstStyle/>
          <a:p>
            <a:fld id="{DBD39040-50A8-46F4-9D42-5A467A9B87D5}" type="datetime1">
              <a:rPr lang="en-US" smtClean="0"/>
              <a:t>11/6/2015</a:t>
            </a:fld>
            <a:endParaRPr lang="en-US" smtClean="0"/>
          </a:p>
        </p:txBody>
      </p:sp>
      <p:sp>
        <p:nvSpPr>
          <p:cNvPr id="12294"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2295" name="Slide Number Placeholder 6"/>
          <p:cNvSpPr>
            <a:spLocks noGrp="1"/>
          </p:cNvSpPr>
          <p:nvPr>
            <p:ph type="sldNum" sz="quarter" idx="12"/>
          </p:nvPr>
        </p:nvSpPr>
        <p:spPr>
          <a:noFill/>
        </p:spPr>
        <p:txBody>
          <a:bodyPr/>
          <a:lstStyle/>
          <a:p>
            <a:fld id="{AE78E0F5-B7D1-4DF6-8C54-7CC0CC8CE847}" type="slidenum">
              <a:rPr lang="en-US"/>
              <a:pPr/>
              <a:t>5</a:t>
            </a:fld>
            <a:endParaRPr lang="en-US"/>
          </a:p>
        </p:txBody>
      </p:sp>
    </p:spTree>
    <p:extLst>
      <p:ext uri="{BB962C8B-B14F-4D97-AF65-F5344CB8AC3E}">
        <p14:creationId xmlns:p14="http://schemas.microsoft.com/office/powerpoint/2010/main" val="41044330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a:t>GUI </a:t>
            </a:r>
            <a:r>
              <a:rPr lang="en-US" sz="3200" dirty="0" smtClean="0"/>
              <a:t>Events </a:t>
            </a:r>
            <a:r>
              <a:rPr lang="en-US" sz="3200" dirty="0"/>
              <a:t>(</a:t>
            </a:r>
            <a:r>
              <a:rPr lang="en-US" sz="3200" dirty="0" smtClean="0"/>
              <a:t>tsLibGUI)</a:t>
            </a:r>
          </a:p>
        </p:txBody>
      </p:sp>
      <p:sp>
        <p:nvSpPr>
          <p:cNvPr id="72710" name="Rectangle 6"/>
          <p:cNvSpPr>
            <a:spLocks noGrp="1" noChangeArrowheads="1"/>
          </p:cNvSpPr>
          <p:nvPr>
            <p:ph idx="1"/>
          </p:nvPr>
        </p:nvSpPr>
        <p:spPr/>
        <p:txBody>
          <a:bodyPr/>
          <a:lstStyle/>
          <a:p>
            <a:pPr eaLnBrk="1" hangingPunct="1">
              <a:lnSpc>
                <a:spcPct val="80000"/>
              </a:lnSpc>
            </a:pPr>
            <a:r>
              <a:rPr lang="en-US" sz="1800" b="1" dirty="0" smtClean="0"/>
              <a:t>Keyboard</a:t>
            </a:r>
            <a:endParaRPr lang="en-US" sz="1800" b="1" dirty="0"/>
          </a:p>
          <a:p>
            <a:pPr lvl="1" eaLnBrk="1" hangingPunct="1">
              <a:lnSpc>
                <a:spcPct val="80000"/>
              </a:lnSpc>
            </a:pPr>
            <a:r>
              <a:rPr lang="en-US" sz="2000" dirty="0"/>
              <a:t>An event class that </a:t>
            </a:r>
            <a:r>
              <a:rPr lang="en-US" sz="2000" dirty="0" smtClean="0"/>
              <a:t>contains:</a:t>
            </a:r>
          </a:p>
          <a:p>
            <a:pPr lvl="2" eaLnBrk="1" hangingPunct="1">
              <a:lnSpc>
                <a:spcPct val="80000"/>
              </a:lnSpc>
            </a:pPr>
            <a:r>
              <a:rPr lang="en-US" sz="1800" dirty="0" smtClean="0"/>
              <a:t>key identifier</a:t>
            </a:r>
          </a:p>
          <a:p>
            <a:pPr lvl="2" eaLnBrk="1" hangingPunct="1">
              <a:lnSpc>
                <a:spcPct val="80000"/>
              </a:lnSpc>
            </a:pPr>
            <a:r>
              <a:rPr lang="en-US" sz="1800" dirty="0" smtClean="0"/>
              <a:t>key pressed/released state</a:t>
            </a:r>
            <a:endParaRPr lang="en-US" sz="1800" dirty="0"/>
          </a:p>
          <a:p>
            <a:pPr eaLnBrk="1" hangingPunct="1">
              <a:lnSpc>
                <a:spcPct val="80000"/>
              </a:lnSpc>
            </a:pPr>
            <a:r>
              <a:rPr lang="en-US" sz="1800" b="1" dirty="0" smtClean="0"/>
              <a:t>Mouse</a:t>
            </a:r>
            <a:endParaRPr lang="en-US" sz="1800" b="1" dirty="0"/>
          </a:p>
          <a:p>
            <a:pPr lvl="1" eaLnBrk="1" hangingPunct="1">
              <a:lnSpc>
                <a:spcPct val="80000"/>
              </a:lnSpc>
            </a:pPr>
            <a:r>
              <a:rPr lang="en-US" sz="2000" dirty="0"/>
              <a:t>An event class that </a:t>
            </a:r>
            <a:r>
              <a:rPr lang="en-US" sz="2000" dirty="0" smtClean="0"/>
              <a:t>contains:</a:t>
            </a:r>
          </a:p>
          <a:p>
            <a:pPr lvl="2" eaLnBrk="1" hangingPunct="1">
              <a:lnSpc>
                <a:spcPct val="80000"/>
              </a:lnSpc>
            </a:pPr>
            <a:r>
              <a:rPr lang="en-US" sz="1800" dirty="0" smtClean="0"/>
              <a:t>mouse identifier</a:t>
            </a:r>
          </a:p>
          <a:p>
            <a:pPr lvl="2" eaLnBrk="1" hangingPunct="1">
              <a:lnSpc>
                <a:spcPct val="80000"/>
              </a:lnSpc>
            </a:pPr>
            <a:r>
              <a:rPr lang="en-US" sz="1800" dirty="0" smtClean="0"/>
              <a:t>button identifier</a:t>
            </a:r>
          </a:p>
          <a:p>
            <a:pPr lvl="2" eaLnBrk="1" hangingPunct="1">
              <a:lnSpc>
                <a:spcPct val="80000"/>
              </a:lnSpc>
            </a:pPr>
            <a:r>
              <a:rPr lang="en-US" sz="1800" dirty="0" smtClean="0"/>
              <a:t>button state (pressed, released, single-clicked</a:t>
            </a:r>
            <a:r>
              <a:rPr lang="en-US" sz="1800" dirty="0"/>
              <a:t>, </a:t>
            </a:r>
            <a:r>
              <a:rPr lang="en-US" sz="1800" dirty="0" smtClean="0"/>
              <a:t>double-clicked, triple-clicked)</a:t>
            </a:r>
          </a:p>
          <a:p>
            <a:pPr lvl="2" eaLnBrk="1" hangingPunct="1">
              <a:lnSpc>
                <a:spcPct val="80000"/>
              </a:lnSpc>
            </a:pPr>
            <a:r>
              <a:rPr lang="en-US" sz="1800" dirty="0" smtClean="0"/>
              <a:t>current cursor </a:t>
            </a:r>
            <a:r>
              <a:rPr lang="en-US" sz="1800" dirty="0"/>
              <a:t>position </a:t>
            </a:r>
            <a:r>
              <a:rPr lang="en-US" sz="1800" dirty="0" smtClean="0"/>
              <a:t>(display screen character cell row/column coordinates)</a:t>
            </a:r>
            <a:endParaRPr lang="en-US" sz="1800" dirty="0"/>
          </a:p>
          <a:p>
            <a:pPr eaLnBrk="1" hangingPunct="1">
              <a:lnSpc>
                <a:spcPct val="80000"/>
              </a:lnSpc>
            </a:pPr>
            <a:r>
              <a:rPr lang="en-US" sz="1800" b="1" dirty="0" smtClean="0"/>
              <a:t>Timer</a:t>
            </a:r>
          </a:p>
          <a:p>
            <a:pPr lvl="1" eaLnBrk="1" hangingPunct="1">
              <a:lnSpc>
                <a:spcPct val="80000"/>
              </a:lnSpc>
            </a:pPr>
            <a:r>
              <a:rPr lang="en-US" sz="2000" dirty="0" smtClean="0"/>
              <a:t>An event </a:t>
            </a:r>
            <a:r>
              <a:rPr lang="en-US" sz="2000" dirty="0"/>
              <a:t>class </a:t>
            </a:r>
            <a:r>
              <a:rPr lang="en-US" sz="2000" dirty="0" smtClean="0"/>
              <a:t>to </a:t>
            </a:r>
            <a:r>
              <a:rPr lang="en-US" sz="2000" dirty="0"/>
              <a:t>allow you to execute code at </a:t>
            </a:r>
            <a:r>
              <a:rPr lang="en-US" sz="2000" dirty="0" smtClean="0"/>
              <a:t>specified intervals.</a:t>
            </a:r>
          </a:p>
          <a:p>
            <a:pPr lvl="1" eaLnBrk="1" hangingPunct="1">
              <a:lnSpc>
                <a:spcPct val="80000"/>
              </a:lnSpc>
            </a:pPr>
            <a:r>
              <a:rPr lang="en-US" sz="2000" dirty="0" smtClean="0"/>
              <a:t>Its </a:t>
            </a:r>
            <a:r>
              <a:rPr lang="en-US" sz="2000" dirty="0"/>
              <a:t>precision is platform-dependent, but in </a:t>
            </a:r>
            <a:r>
              <a:rPr lang="en-US" sz="2000" dirty="0" smtClean="0"/>
              <a:t>general will </a:t>
            </a:r>
            <a:r>
              <a:rPr lang="en-US" sz="2000" dirty="0"/>
              <a:t>not be better than </a:t>
            </a:r>
            <a:r>
              <a:rPr lang="en-US" sz="2000" dirty="0" smtClean="0"/>
              <a:t>1 millisecond </a:t>
            </a:r>
            <a:r>
              <a:rPr lang="en-US" sz="2000" dirty="0"/>
              <a:t>nor worse than </a:t>
            </a:r>
            <a:r>
              <a:rPr lang="en-US" sz="2000" dirty="0" smtClean="0"/>
              <a:t>1 second.</a:t>
            </a:r>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50</a:t>
            </a:fld>
            <a:endParaRPr lang="en-US"/>
          </a:p>
        </p:txBody>
      </p:sp>
    </p:spTree>
    <p:extLst>
      <p:ext uri="{BB962C8B-B14F-4D97-AF65-F5344CB8AC3E}">
        <p14:creationId xmlns:p14="http://schemas.microsoft.com/office/powerpoint/2010/main" val="362065590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a:t>GUI </a:t>
            </a:r>
            <a:r>
              <a:rPr lang="en-US" sz="3200" dirty="0" smtClean="0"/>
              <a:t>Sizers </a:t>
            </a:r>
            <a:r>
              <a:rPr lang="en-US" sz="3200" dirty="0"/>
              <a:t>(</a:t>
            </a:r>
            <a:r>
              <a:rPr lang="en-US" sz="3200" dirty="0" smtClean="0"/>
              <a:t>tsLibGUI)</a:t>
            </a:r>
          </a:p>
        </p:txBody>
      </p:sp>
      <p:sp>
        <p:nvSpPr>
          <p:cNvPr id="72710" name="Rectangle 6"/>
          <p:cNvSpPr>
            <a:spLocks noGrp="1" noChangeArrowheads="1"/>
          </p:cNvSpPr>
          <p:nvPr>
            <p:ph sz="half" idx="1"/>
          </p:nvPr>
        </p:nvSpPr>
        <p:spPr/>
        <p:txBody>
          <a:bodyPr/>
          <a:lstStyle/>
          <a:p>
            <a:pPr eaLnBrk="1" hangingPunct="1">
              <a:lnSpc>
                <a:spcPct val="80000"/>
              </a:lnSpc>
            </a:pPr>
            <a:r>
              <a:rPr lang="en-US" sz="2000" b="1" dirty="0" err="1" smtClean="0"/>
              <a:t>tsWxBoxSizer</a:t>
            </a:r>
            <a:endParaRPr lang="en-US" sz="2000" b="1" dirty="0" smtClean="0"/>
          </a:p>
          <a:p>
            <a:pPr lvl="1" eaLnBrk="1" hangingPunct="1">
              <a:lnSpc>
                <a:spcPct val="80000"/>
              </a:lnSpc>
            </a:pPr>
            <a:r>
              <a:rPr lang="en-US" sz="1600" dirty="0"/>
              <a:t>The basic idea behind a box sizer is that windows will most often </a:t>
            </a:r>
            <a:r>
              <a:rPr lang="en-US" sz="1600" dirty="0" smtClean="0"/>
              <a:t>be laid </a:t>
            </a:r>
            <a:r>
              <a:rPr lang="en-US" sz="1600" dirty="0"/>
              <a:t>out in rather simple basic geometry, typically in a row or </a:t>
            </a:r>
            <a:r>
              <a:rPr lang="en-US" sz="1600" dirty="0" smtClean="0"/>
              <a:t>a column </a:t>
            </a:r>
            <a:r>
              <a:rPr lang="en-US" sz="1600" dirty="0"/>
              <a:t>or nested hierarchies of </a:t>
            </a:r>
            <a:r>
              <a:rPr lang="en-US" sz="1600" dirty="0" smtClean="0"/>
              <a:t>either.</a:t>
            </a:r>
          </a:p>
          <a:p>
            <a:pPr lvl="1" eaLnBrk="1" hangingPunct="1">
              <a:lnSpc>
                <a:spcPct val="80000"/>
              </a:lnSpc>
            </a:pPr>
            <a:r>
              <a:rPr lang="en-US" sz="1600" dirty="0" smtClean="0"/>
              <a:t>A </a:t>
            </a:r>
            <a:r>
              <a:rPr lang="en-US" sz="1600" dirty="0" err="1"/>
              <a:t>wx.BoxSizer</a:t>
            </a:r>
            <a:r>
              <a:rPr lang="en-US" sz="1600" dirty="0"/>
              <a:t> will lay </a:t>
            </a:r>
            <a:r>
              <a:rPr lang="en-US" sz="1600" dirty="0" smtClean="0"/>
              <a:t>out its </a:t>
            </a:r>
            <a:r>
              <a:rPr lang="en-US" sz="1600" dirty="0"/>
              <a:t>items in a simple row or column, depending on the </a:t>
            </a:r>
            <a:r>
              <a:rPr lang="en-US" sz="1600" dirty="0" smtClean="0"/>
              <a:t>orientation parameter </a:t>
            </a:r>
            <a:r>
              <a:rPr lang="en-US" sz="1600" dirty="0"/>
              <a:t>passed to the </a:t>
            </a:r>
            <a:r>
              <a:rPr lang="en-US" sz="1600" dirty="0" smtClean="0"/>
              <a:t>constructor.</a:t>
            </a:r>
          </a:p>
        </p:txBody>
      </p:sp>
      <p:sp>
        <p:nvSpPr>
          <p:cNvPr id="2" name="Content Placeholder 1"/>
          <p:cNvSpPr>
            <a:spLocks noGrp="1"/>
          </p:cNvSpPr>
          <p:nvPr>
            <p:ph sz="half" idx="2"/>
          </p:nvPr>
        </p:nvSpPr>
        <p:spPr/>
        <p:txBody>
          <a:bodyPr/>
          <a:lstStyle/>
          <a:p>
            <a:pPr eaLnBrk="1" hangingPunct="1">
              <a:lnSpc>
                <a:spcPct val="80000"/>
              </a:lnSpc>
            </a:pPr>
            <a:r>
              <a:rPr lang="en-US" sz="2000" b="1" dirty="0" err="1"/>
              <a:t>tsWxGridSizer</a:t>
            </a:r>
            <a:endParaRPr lang="en-US" sz="2000" b="1" dirty="0"/>
          </a:p>
          <a:p>
            <a:pPr lvl="1" eaLnBrk="1" hangingPunct="1">
              <a:lnSpc>
                <a:spcPct val="80000"/>
              </a:lnSpc>
            </a:pPr>
            <a:r>
              <a:rPr lang="en-US" sz="1600" dirty="0"/>
              <a:t>A grid sizer is a sizer which lays out its children in a two-dimensional table with all cells having the same size. In other words, the width of each cell within the grid is the width of the widest item added to the  sizer and the height of each grid cell is the height of the tallest item.</a:t>
            </a:r>
          </a:p>
          <a:p>
            <a:pPr lvl="1" eaLnBrk="1" hangingPunct="1">
              <a:lnSpc>
                <a:spcPct val="80000"/>
              </a:lnSpc>
            </a:pPr>
            <a:r>
              <a:rPr lang="en-US" sz="1600" dirty="0"/>
              <a:t>An optional vertical and/or horizontal gap between items can also be specified (in pixels.)</a:t>
            </a:r>
          </a:p>
          <a:p>
            <a:pPr lvl="1" eaLnBrk="1" hangingPunct="1">
              <a:lnSpc>
                <a:spcPct val="80000"/>
              </a:lnSpc>
            </a:pPr>
            <a:r>
              <a:rPr lang="en-US" sz="1600" dirty="0"/>
              <a:t>Items are placed in the cells of the grid in the order they are added, in row-major order. In other words, the first row is filled first, then the second, and so on until all items have been added. (If necessary, additional rows will be added as items are added.) If you need to have greater control over the cells that items are placed in then use the </a:t>
            </a:r>
            <a:r>
              <a:rPr lang="en-US" sz="1600" dirty="0" err="1"/>
              <a:t>wx.GridBagSizer</a:t>
            </a:r>
            <a:r>
              <a:rPr lang="en-US" sz="1600" dirty="0"/>
              <a:t>.</a:t>
            </a:r>
          </a:p>
          <a:p>
            <a:pPr marL="0" indent="0">
              <a:buNone/>
            </a:pPr>
            <a:endParaRPr lang="en-US"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51</a:t>
            </a:fld>
            <a:endParaRPr lang="en-US"/>
          </a:p>
        </p:txBody>
      </p:sp>
    </p:spTree>
    <p:extLst>
      <p:ext uri="{BB962C8B-B14F-4D97-AF65-F5344CB8AC3E}">
        <p14:creationId xmlns:p14="http://schemas.microsoft.com/office/powerpoint/2010/main" val="209025221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smtClean="0"/>
              <a:t>Application Configuration </a:t>
            </a:r>
            <a:r>
              <a:rPr lang="en-US" sz="3200" dirty="0"/>
              <a:t>(</a:t>
            </a:r>
            <a:r>
              <a:rPr lang="en-US" sz="3200" dirty="0" smtClean="0"/>
              <a:t>tsLibGUI)</a:t>
            </a:r>
          </a:p>
        </p:txBody>
      </p:sp>
      <p:sp>
        <p:nvSpPr>
          <p:cNvPr id="72710" name="Rectangle 6"/>
          <p:cNvSpPr>
            <a:spLocks noGrp="1" noChangeArrowheads="1"/>
          </p:cNvSpPr>
          <p:nvPr>
            <p:ph sz="half" idx="1"/>
          </p:nvPr>
        </p:nvSpPr>
        <p:spPr/>
        <p:txBody>
          <a:bodyPr/>
          <a:lstStyle/>
          <a:p>
            <a:pPr eaLnBrk="1" hangingPunct="1">
              <a:lnSpc>
                <a:spcPct val="80000"/>
              </a:lnSpc>
            </a:pPr>
            <a:r>
              <a:rPr lang="en-US" sz="1600" b="1" dirty="0" err="1" smtClean="0"/>
              <a:t>tsWxGraphicalTextUserInterface</a:t>
            </a:r>
            <a:endParaRPr lang="en-US" sz="1600" b="1" dirty="0" smtClean="0"/>
          </a:p>
          <a:p>
            <a:pPr lvl="1" eaLnBrk="1" hangingPunct="1">
              <a:lnSpc>
                <a:spcPct val="80000"/>
              </a:lnSpc>
            </a:pPr>
            <a:r>
              <a:rPr lang="en-US" sz="1600" dirty="0"/>
              <a:t>Class uses the </a:t>
            </a:r>
            <a:r>
              <a:rPr lang="en-US" sz="1600" dirty="0" smtClean="0"/>
              <a:t>Standard Python </a:t>
            </a:r>
            <a:r>
              <a:rPr lang="en-US" sz="1600" dirty="0"/>
              <a:t>Curses API to initialize, manage and shutdown </a:t>
            </a:r>
            <a:r>
              <a:rPr lang="en-US" sz="1600" dirty="0" smtClean="0"/>
              <a:t>input (</a:t>
            </a:r>
            <a:r>
              <a:rPr lang="en-US" sz="1600" dirty="0"/>
              <a:t>from a keyboard and mouse) and output (to a </a:t>
            </a:r>
            <a:r>
              <a:rPr lang="en-US" sz="1600" dirty="0" smtClean="0"/>
              <a:t>two-dimensional display </a:t>
            </a:r>
            <a:r>
              <a:rPr lang="en-US" sz="1600" dirty="0"/>
              <a:t>screen</a:t>
            </a:r>
            <a:r>
              <a:rPr lang="en-US" sz="1600" dirty="0" smtClean="0"/>
              <a:t>).</a:t>
            </a:r>
          </a:p>
          <a:p>
            <a:pPr lvl="1" eaLnBrk="1" hangingPunct="1">
              <a:lnSpc>
                <a:spcPct val="80000"/>
              </a:lnSpc>
            </a:pPr>
            <a:r>
              <a:rPr lang="en-US" sz="1600" dirty="0" smtClean="0"/>
              <a:t>Uses built-in or builds monochrome or “</a:t>
            </a:r>
            <a:r>
              <a:rPr lang="en-US" sz="1600" dirty="0" err="1" smtClean="0"/>
              <a:t>wxPython</a:t>
            </a:r>
            <a:r>
              <a:rPr lang="en-US" sz="1600" dirty="0" smtClean="0"/>
              <a:t>” 68-color palette for operator designated terminal or terminal emulator (vt100-family or </a:t>
            </a:r>
            <a:r>
              <a:rPr lang="en-US" sz="1600" dirty="0" err="1" smtClean="0"/>
              <a:t>xterm</a:t>
            </a:r>
            <a:r>
              <a:rPr lang="en-US" sz="1600" dirty="0" smtClean="0"/>
              <a:t>-family). </a:t>
            </a:r>
          </a:p>
          <a:p>
            <a:pPr lvl="1" eaLnBrk="1" hangingPunct="1">
              <a:lnSpc>
                <a:spcPct val="80000"/>
              </a:lnSpc>
            </a:pPr>
            <a:r>
              <a:rPr lang="en-US" sz="1600" dirty="0" smtClean="0"/>
              <a:t>When appropriate, it substitutes available </a:t>
            </a:r>
            <a:r>
              <a:rPr lang="en-US" sz="1600" dirty="0"/>
              <a:t>“Curses” </a:t>
            </a:r>
            <a:r>
              <a:rPr lang="en-US" sz="1600" dirty="0" smtClean="0"/>
              <a:t>8-/16-colors for those “</a:t>
            </a:r>
            <a:r>
              <a:rPr lang="en-US" sz="1600" dirty="0" err="1" smtClean="0"/>
              <a:t>wxPython</a:t>
            </a:r>
            <a:r>
              <a:rPr lang="en-US" sz="1600" dirty="0" smtClean="0"/>
              <a:t>” 68-colors</a:t>
            </a:r>
            <a:r>
              <a:rPr lang="en-US" sz="1600" dirty="0"/>
              <a:t> </a:t>
            </a:r>
            <a:r>
              <a:rPr lang="en-US" sz="1600" dirty="0" smtClean="0"/>
              <a:t>which </a:t>
            </a:r>
            <a:r>
              <a:rPr lang="en-US" sz="1600" dirty="0"/>
              <a:t>are NOT available</a:t>
            </a:r>
            <a:r>
              <a:rPr lang="en-US" sz="1600" dirty="0" smtClean="0"/>
              <a:t>.</a:t>
            </a:r>
          </a:p>
          <a:p>
            <a:pPr lvl="1" eaLnBrk="1" hangingPunct="1">
              <a:lnSpc>
                <a:spcPct val="80000"/>
              </a:lnSpc>
            </a:pPr>
            <a:r>
              <a:rPr lang="en-US" sz="1600" dirty="0"/>
              <a:t>When appropriate, it </a:t>
            </a:r>
            <a:r>
              <a:rPr lang="en-US" sz="1600" dirty="0" smtClean="0"/>
              <a:t>synthesizes a single click “Curses</a:t>
            </a:r>
            <a:r>
              <a:rPr lang="en-US" sz="1600" dirty="0"/>
              <a:t>” </a:t>
            </a:r>
            <a:r>
              <a:rPr lang="en-US" sz="1600" dirty="0" err="1" smtClean="0"/>
              <a:t>xterm</a:t>
            </a:r>
            <a:r>
              <a:rPr lang="en-US" sz="1600" dirty="0" smtClean="0"/>
              <a:t>-family mouse button input from a sequence of available </a:t>
            </a:r>
            <a:r>
              <a:rPr lang="en-US" sz="1600" dirty="0"/>
              <a:t>press-release </a:t>
            </a:r>
            <a:r>
              <a:rPr lang="en-US" sz="1600" dirty="0" smtClean="0"/>
              <a:t>vt100-family </a:t>
            </a:r>
            <a:r>
              <a:rPr lang="en-US" sz="1600" dirty="0"/>
              <a:t>mouse </a:t>
            </a:r>
            <a:r>
              <a:rPr lang="en-US" sz="1600" dirty="0" smtClean="0"/>
              <a:t>button input.</a:t>
            </a:r>
          </a:p>
          <a:p>
            <a:pPr lvl="1" eaLnBrk="1" hangingPunct="1">
              <a:lnSpc>
                <a:spcPct val="80000"/>
              </a:lnSpc>
            </a:pPr>
            <a:r>
              <a:rPr lang="en-US" sz="1600" dirty="0" smtClean="0"/>
              <a:t>Builds platform-specific splash screen </a:t>
            </a:r>
            <a:r>
              <a:rPr lang="en-US" sz="1600" dirty="0"/>
              <a:t>from configuration data extracted from </a:t>
            </a:r>
            <a:r>
              <a:rPr lang="en-US" sz="1600" dirty="0" err="1"/>
              <a:t>txCxGlobals</a:t>
            </a:r>
            <a:r>
              <a:rPr lang="en-US" sz="1600" dirty="0" smtClean="0"/>
              <a:t>.</a:t>
            </a:r>
            <a:endParaRPr lang="en-US" sz="1400" dirty="0"/>
          </a:p>
          <a:p>
            <a:pPr lvl="1" eaLnBrk="1" hangingPunct="1">
              <a:lnSpc>
                <a:spcPct val="80000"/>
              </a:lnSpc>
            </a:pPr>
            <a:endParaRPr lang="en-US" sz="1400" dirty="0"/>
          </a:p>
          <a:p>
            <a:pPr marL="0" indent="0" eaLnBrk="1" hangingPunct="1">
              <a:lnSpc>
                <a:spcPct val="80000"/>
              </a:lnSpc>
              <a:buNone/>
            </a:pPr>
            <a:endParaRPr lang="en-US" sz="1200" dirty="0" smtClean="0"/>
          </a:p>
        </p:txBody>
      </p:sp>
      <p:sp>
        <p:nvSpPr>
          <p:cNvPr id="2" name="Content Placeholder 1"/>
          <p:cNvSpPr>
            <a:spLocks noGrp="1"/>
          </p:cNvSpPr>
          <p:nvPr>
            <p:ph sz="half" idx="2"/>
          </p:nvPr>
        </p:nvSpPr>
        <p:spPr/>
        <p:txBody>
          <a:bodyPr/>
          <a:lstStyle/>
          <a:p>
            <a:pPr eaLnBrk="1" hangingPunct="1">
              <a:lnSpc>
                <a:spcPct val="80000"/>
              </a:lnSpc>
            </a:pPr>
            <a:r>
              <a:rPr lang="en-US" sz="1400" b="1" dirty="0" err="1"/>
              <a:t>tsWxSplashScreen</a:t>
            </a:r>
            <a:endParaRPr lang="en-US" sz="1400" b="1" dirty="0"/>
          </a:p>
          <a:p>
            <a:pPr lvl="1" eaLnBrk="1" hangingPunct="1">
              <a:lnSpc>
                <a:spcPct val="80000"/>
              </a:lnSpc>
            </a:pPr>
            <a:r>
              <a:rPr lang="en-US" sz="1100" dirty="0"/>
              <a:t>Class to show a window with a thin border, displaying a "bitmap" (text) describing your application. The splash screen is shown during application initialization. The application then either explicitly destroys it or lets it time-out.</a:t>
            </a:r>
          </a:p>
          <a:p>
            <a:pPr lvl="1" eaLnBrk="1" hangingPunct="1">
              <a:lnSpc>
                <a:spcPct val="80000"/>
              </a:lnSpc>
            </a:pPr>
            <a:r>
              <a:rPr lang="en-US" sz="1100" dirty="0"/>
              <a:t>Became deprecated when </a:t>
            </a:r>
            <a:r>
              <a:rPr lang="en-US" sz="1100" dirty="0" err="1"/>
              <a:t>tsWxGraphicalTextUserInterface</a:t>
            </a:r>
            <a:r>
              <a:rPr lang="en-US" sz="1100" dirty="0"/>
              <a:t> module began building splash screen from configuration data extracted from </a:t>
            </a:r>
            <a:r>
              <a:rPr lang="en-US" sz="1100" dirty="0" err="1"/>
              <a:t>txCxGlobals</a:t>
            </a:r>
            <a:r>
              <a:rPr lang="en-US" sz="1100" dirty="0"/>
              <a:t>.</a:t>
            </a:r>
          </a:p>
          <a:p>
            <a:pPr eaLnBrk="1" hangingPunct="1">
              <a:lnSpc>
                <a:spcPct val="80000"/>
              </a:lnSpc>
            </a:pPr>
            <a:r>
              <a:rPr lang="en-US" sz="1400" b="1" dirty="0" err="1" smtClean="0"/>
              <a:t>tsWx</a:t>
            </a:r>
            <a:endParaRPr lang="en-US" sz="1400" b="1" dirty="0"/>
          </a:p>
          <a:p>
            <a:pPr lvl="1" eaLnBrk="1" hangingPunct="1">
              <a:lnSpc>
                <a:spcPct val="80000"/>
              </a:lnSpc>
            </a:pPr>
            <a:r>
              <a:rPr lang="en-US" sz="1200" dirty="0"/>
              <a:t>Module to load all symbols that should appear within the </a:t>
            </a:r>
            <a:r>
              <a:rPr lang="en-US" sz="1200" dirty="0" err="1"/>
              <a:t>wxPython</a:t>
            </a:r>
            <a:r>
              <a:rPr lang="en-US" sz="1200" dirty="0"/>
              <a:t> </a:t>
            </a:r>
            <a:r>
              <a:rPr lang="en-US" sz="1200" dirty="0" err="1"/>
              <a:t>wx</a:t>
            </a:r>
            <a:r>
              <a:rPr lang="en-US" sz="1200" dirty="0"/>
              <a:t> emulation namespace.</a:t>
            </a:r>
          </a:p>
          <a:p>
            <a:pPr lvl="1" eaLnBrk="1" hangingPunct="1">
              <a:lnSpc>
                <a:spcPct val="80000"/>
              </a:lnSpc>
            </a:pPr>
            <a:r>
              <a:rPr lang="en-US" sz="1200" dirty="0"/>
              <a:t>Includes various classes, constants, functions and methods available for use by applications built with components from the “</a:t>
            </a:r>
            <a:r>
              <a:rPr lang="en-US" sz="1200" dirty="0" err="1"/>
              <a:t>wxPython</a:t>
            </a:r>
            <a:r>
              <a:rPr lang="en-US" sz="1200" dirty="0"/>
              <a:t>” emulation infrastructure.</a:t>
            </a:r>
          </a:p>
          <a:p>
            <a:pPr marL="742950" lvl="2" indent="-342900" eaLnBrk="1" hangingPunct="1">
              <a:lnSpc>
                <a:spcPct val="80000"/>
              </a:lnSpc>
              <a:buSzPct val="60000"/>
            </a:pPr>
            <a:r>
              <a:rPr lang="en-US" sz="1200" dirty="0"/>
              <a:t>The </a:t>
            </a:r>
            <a:r>
              <a:rPr lang="en-US" sz="1200" dirty="0" err="1"/>
              <a:t>tsWx</a:t>
            </a:r>
            <a:r>
              <a:rPr lang="en-US" sz="1200" dirty="0"/>
              <a:t> module is intended to be imported by each Toolkit user applications and Toolkit Test.</a:t>
            </a:r>
          </a:p>
          <a:p>
            <a:pPr eaLnBrk="1" hangingPunct="1">
              <a:lnSpc>
                <a:spcPct val="80000"/>
              </a:lnSpc>
            </a:pPr>
            <a:r>
              <a:rPr lang="en-US" sz="1400" b="1" dirty="0" err="1"/>
              <a:t>tsWxGlobals</a:t>
            </a:r>
            <a:endParaRPr lang="en-US" sz="1400" b="1" dirty="0"/>
          </a:p>
          <a:p>
            <a:pPr lvl="1" eaLnBrk="1" hangingPunct="1">
              <a:lnSpc>
                <a:spcPct val="80000"/>
              </a:lnSpc>
            </a:pPr>
            <a:r>
              <a:rPr lang="en-US" sz="1200" dirty="0"/>
              <a:t>The </a:t>
            </a:r>
            <a:r>
              <a:rPr lang="en-US" sz="1200" dirty="0" err="1"/>
              <a:t>tsWxGTUI_PyVx</a:t>
            </a:r>
            <a:r>
              <a:rPr lang="en-US" sz="1200" dirty="0"/>
              <a:t> Toolkit emulates the definitions of and references to constant and variable names used by the C++ based “</a:t>
            </a:r>
            <a:r>
              <a:rPr lang="en-US" sz="1200" dirty="0" err="1"/>
              <a:t>wxWidgets</a:t>
            </a:r>
            <a:r>
              <a:rPr lang="en-US" sz="1200" dirty="0"/>
              <a:t>” API and the </a:t>
            </a:r>
            <a:r>
              <a:rPr lang="en-US" sz="1200" dirty="0" err="1"/>
              <a:t>wxPython</a:t>
            </a:r>
            <a:r>
              <a:rPr lang="en-US" sz="1200" dirty="0"/>
              <a:t> interface wrapper used by Python programmers.</a:t>
            </a:r>
          </a:p>
          <a:p>
            <a:pPr lvl="1" eaLnBrk="1" hangingPunct="1">
              <a:lnSpc>
                <a:spcPct val="80000"/>
              </a:lnSpc>
            </a:pPr>
            <a:r>
              <a:rPr lang="en-US" sz="1200" dirty="0"/>
              <a:t>The </a:t>
            </a:r>
            <a:r>
              <a:rPr lang="en-US" sz="1200" dirty="0" err="1"/>
              <a:t>tsWxGlobals</a:t>
            </a:r>
            <a:r>
              <a:rPr lang="en-US" sz="1200" dirty="0"/>
              <a:t> module and emulated </a:t>
            </a:r>
            <a:r>
              <a:rPr lang="en-US" sz="1200" dirty="0" err="1"/>
              <a:t>tsWxPython</a:t>
            </a:r>
            <a:r>
              <a:rPr lang="en-US" sz="1200" dirty="0"/>
              <a:t> classes and methods are then imported by the </a:t>
            </a:r>
            <a:r>
              <a:rPr lang="en-US" sz="1200" dirty="0" err="1"/>
              <a:t>tsWx</a:t>
            </a:r>
            <a:r>
              <a:rPr lang="en-US" sz="1200" dirty="0"/>
              <a:t> module to emulate the “</a:t>
            </a:r>
            <a:r>
              <a:rPr lang="en-US" sz="1200" dirty="0" err="1"/>
              <a:t>wxPython</a:t>
            </a:r>
            <a:r>
              <a:rPr lang="en-US" sz="1200" dirty="0"/>
              <a:t>” </a:t>
            </a:r>
            <a:r>
              <a:rPr lang="en-US" sz="1200" dirty="0" err="1"/>
              <a:t>wx</a:t>
            </a:r>
            <a:r>
              <a:rPr lang="en-US" sz="1200" dirty="0"/>
              <a:t> module</a:t>
            </a:r>
            <a:r>
              <a:rPr lang="en-US" sz="1200" dirty="0" smtClean="0"/>
              <a:t>.</a:t>
            </a:r>
            <a:endParaRPr lang="en-US" sz="12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52</a:t>
            </a:fld>
            <a:endParaRPr lang="en-US"/>
          </a:p>
        </p:txBody>
      </p:sp>
    </p:spTree>
    <p:extLst>
      <p:ext uri="{BB962C8B-B14F-4D97-AF65-F5344CB8AC3E}">
        <p14:creationId xmlns:p14="http://schemas.microsoft.com/office/powerpoint/2010/main" val="364529359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a:t>Application </a:t>
            </a:r>
            <a:r>
              <a:rPr lang="en-US" sz="3200" dirty="0" smtClean="0"/>
              <a:t>Diagnostics (</a:t>
            </a:r>
            <a:r>
              <a:rPr lang="en-US" sz="3200" dirty="0" err="1" smtClean="0"/>
              <a:t>tsLibGUI</a:t>
            </a:r>
            <a:r>
              <a:rPr lang="en-US" sz="3200" dirty="0" smtClean="0"/>
              <a:t>)</a:t>
            </a:r>
          </a:p>
        </p:txBody>
      </p:sp>
      <p:sp>
        <p:nvSpPr>
          <p:cNvPr id="72710" name="Rectangle 6"/>
          <p:cNvSpPr>
            <a:spLocks noGrp="1" noChangeArrowheads="1"/>
          </p:cNvSpPr>
          <p:nvPr>
            <p:ph idx="1"/>
          </p:nvPr>
        </p:nvSpPr>
        <p:spPr/>
        <p:txBody>
          <a:bodyPr/>
          <a:lstStyle/>
          <a:p>
            <a:pPr eaLnBrk="1" hangingPunct="1">
              <a:lnSpc>
                <a:spcPct val="80000"/>
              </a:lnSpc>
            </a:pPr>
            <a:r>
              <a:rPr lang="en-US" sz="2000" b="1" dirty="0" err="1" smtClean="0"/>
              <a:t>tsWxGraphicalTextUserInterface</a:t>
            </a:r>
            <a:endParaRPr lang="en-US" sz="2000" b="1" dirty="0" smtClean="0"/>
          </a:p>
          <a:p>
            <a:pPr lvl="1" eaLnBrk="1" hangingPunct="1">
              <a:lnSpc>
                <a:spcPct val="80000"/>
              </a:lnSpc>
            </a:pPr>
            <a:r>
              <a:rPr lang="en-US" sz="1600" dirty="0" smtClean="0"/>
              <a:t>Logs the following platform configuration information:</a:t>
            </a:r>
          </a:p>
          <a:p>
            <a:pPr lvl="2" eaLnBrk="1" hangingPunct="1">
              <a:lnSpc>
                <a:spcPct val="80000"/>
              </a:lnSpc>
            </a:pPr>
            <a:r>
              <a:rPr lang="en-US" sz="1400" dirty="0"/>
              <a:t>“Curses” GUI </a:t>
            </a:r>
            <a:r>
              <a:rPr lang="en-US" sz="1400" dirty="0" smtClean="0"/>
              <a:t>platform configuration constants</a:t>
            </a:r>
          </a:p>
          <a:p>
            <a:pPr lvl="3" eaLnBrk="1" hangingPunct="1">
              <a:lnSpc>
                <a:spcPct val="80000"/>
              </a:lnSpc>
            </a:pPr>
            <a:r>
              <a:rPr lang="en-US" sz="1200" dirty="0" smtClean="0"/>
              <a:t>Keyboard</a:t>
            </a:r>
            <a:r>
              <a:rPr lang="en-US" sz="1200" dirty="0"/>
              <a:t>, Mouse, </a:t>
            </a:r>
            <a:r>
              <a:rPr lang="en-US" sz="1200" dirty="0" smtClean="0"/>
              <a:t>Display</a:t>
            </a:r>
            <a:endParaRPr lang="en-US" sz="1200" dirty="0"/>
          </a:p>
          <a:p>
            <a:pPr lvl="2" eaLnBrk="1" hangingPunct="1">
              <a:lnSpc>
                <a:spcPct val="80000"/>
              </a:lnSpc>
            </a:pPr>
            <a:r>
              <a:rPr lang="en-US" sz="1400" dirty="0"/>
              <a:t>“Curses” GUI </a:t>
            </a:r>
            <a:r>
              <a:rPr lang="en-US" sz="1400" dirty="0" smtClean="0"/>
              <a:t>operator-designated run time configuration</a:t>
            </a:r>
          </a:p>
          <a:p>
            <a:pPr lvl="3" eaLnBrk="1" hangingPunct="1">
              <a:lnSpc>
                <a:spcPct val="80000"/>
              </a:lnSpc>
            </a:pPr>
            <a:r>
              <a:rPr lang="en-US" sz="1200" dirty="0" smtClean="0"/>
              <a:t>Terminal Name / Type</a:t>
            </a:r>
          </a:p>
          <a:p>
            <a:pPr lvl="3" eaLnBrk="1" hangingPunct="1">
              <a:lnSpc>
                <a:spcPct val="80000"/>
              </a:lnSpc>
            </a:pPr>
            <a:r>
              <a:rPr lang="en-US" sz="1200" dirty="0" smtClean="0"/>
              <a:t>Terminal Has Colors</a:t>
            </a:r>
          </a:p>
          <a:p>
            <a:pPr lvl="4" eaLnBrk="1" hangingPunct="1">
              <a:lnSpc>
                <a:spcPct val="80000"/>
              </a:lnSpc>
            </a:pPr>
            <a:r>
              <a:rPr lang="en-US" sz="1200" dirty="0" smtClean="0"/>
              <a:t>Number of Colors</a:t>
            </a:r>
          </a:p>
          <a:p>
            <a:pPr lvl="4" eaLnBrk="1" hangingPunct="1">
              <a:lnSpc>
                <a:spcPct val="80000"/>
              </a:lnSpc>
            </a:pPr>
            <a:r>
              <a:rPr lang="en-US" sz="1200" dirty="0" smtClean="0"/>
              <a:t>Number of Color-Pairs</a:t>
            </a:r>
          </a:p>
          <a:p>
            <a:pPr lvl="4" eaLnBrk="1" hangingPunct="1">
              <a:lnSpc>
                <a:spcPct val="80000"/>
              </a:lnSpc>
            </a:pPr>
            <a:r>
              <a:rPr lang="en-US" sz="1200" dirty="0" smtClean="0"/>
              <a:t>Built-in Color Palette</a:t>
            </a:r>
          </a:p>
          <a:p>
            <a:pPr lvl="4" eaLnBrk="1" hangingPunct="1">
              <a:lnSpc>
                <a:spcPct val="80000"/>
              </a:lnSpc>
            </a:pPr>
            <a:r>
              <a:rPr lang="en-US" sz="1200" dirty="0" smtClean="0"/>
              <a:t>Generated “</a:t>
            </a:r>
            <a:r>
              <a:rPr lang="en-US" sz="1200" dirty="0" err="1" smtClean="0"/>
              <a:t>wxPython</a:t>
            </a:r>
            <a:r>
              <a:rPr lang="en-US" sz="1200" dirty="0" smtClean="0"/>
              <a:t>”-style Color Palette</a:t>
            </a:r>
          </a:p>
          <a:p>
            <a:pPr lvl="2" eaLnBrk="1" hangingPunct="1">
              <a:lnSpc>
                <a:spcPct val="80000"/>
              </a:lnSpc>
            </a:pPr>
            <a:r>
              <a:rPr lang="en-US" sz="1400" dirty="0" smtClean="0"/>
              <a:t>“</a:t>
            </a:r>
            <a:r>
              <a:rPr lang="en-US" sz="1400" dirty="0" err="1" smtClean="0"/>
              <a:t>wxPython</a:t>
            </a:r>
            <a:r>
              <a:rPr lang="en-US" sz="1400" dirty="0" smtClean="0"/>
              <a:t>”-style GUI Object configuration (including parent-child relationship(s), type, position, size, style, color-pair, title, label, border and curses GUI object handle etc.)</a:t>
            </a:r>
          </a:p>
          <a:p>
            <a:pPr lvl="1" eaLnBrk="1" hangingPunct="1">
              <a:lnSpc>
                <a:spcPct val="80000"/>
              </a:lnSpc>
            </a:pPr>
            <a:r>
              <a:rPr lang="en-US" sz="1800" dirty="0" smtClean="0"/>
              <a:t>Logs </a:t>
            </a:r>
            <a:r>
              <a:rPr lang="en-US" sz="1800" dirty="0"/>
              <a:t>the following </a:t>
            </a:r>
            <a:r>
              <a:rPr lang="en-US" sz="1800" dirty="0" smtClean="0"/>
              <a:t>run time event </a:t>
            </a:r>
            <a:r>
              <a:rPr lang="en-US" sz="1800" dirty="0"/>
              <a:t>notification </a:t>
            </a:r>
            <a:r>
              <a:rPr lang="en-US" sz="1800" dirty="0" smtClean="0"/>
              <a:t>information:</a:t>
            </a:r>
            <a:endParaRPr lang="en-US" sz="1400" dirty="0" smtClean="0"/>
          </a:p>
          <a:p>
            <a:pPr lvl="2" eaLnBrk="1" hangingPunct="1">
              <a:lnSpc>
                <a:spcPct val="80000"/>
              </a:lnSpc>
            </a:pPr>
            <a:r>
              <a:rPr lang="en-US" sz="1400" dirty="0" smtClean="0"/>
              <a:t>Equipment Operator event notifications</a:t>
            </a:r>
          </a:p>
          <a:p>
            <a:pPr lvl="2" eaLnBrk="1" hangingPunct="1">
              <a:lnSpc>
                <a:spcPct val="80000"/>
              </a:lnSpc>
            </a:pPr>
            <a:r>
              <a:rPr lang="en-US" sz="1400" dirty="0" smtClean="0"/>
              <a:t>Maintenance / </a:t>
            </a:r>
            <a:r>
              <a:rPr lang="en-US" sz="1400" dirty="0"/>
              <a:t>Field Service </a:t>
            </a:r>
            <a:r>
              <a:rPr lang="en-US" sz="1400" dirty="0" smtClean="0"/>
              <a:t>event notifications</a:t>
            </a:r>
          </a:p>
          <a:p>
            <a:pPr lvl="2" eaLnBrk="1" hangingPunct="1">
              <a:lnSpc>
                <a:spcPct val="80000"/>
              </a:lnSpc>
            </a:pPr>
            <a:r>
              <a:rPr lang="en-US" sz="1400" dirty="0"/>
              <a:t>Developer </a:t>
            </a:r>
            <a:r>
              <a:rPr lang="en-US" sz="1400" dirty="0" smtClean="0"/>
              <a:t>Debug </a:t>
            </a:r>
            <a:r>
              <a:rPr lang="en-US" sz="1400" dirty="0"/>
              <a:t>event </a:t>
            </a:r>
            <a:r>
              <a:rPr lang="en-US" sz="1400" dirty="0" smtClean="0"/>
              <a:t>notifications</a:t>
            </a:r>
          </a:p>
          <a:p>
            <a:pPr eaLnBrk="1" hangingPunct="1">
              <a:lnSpc>
                <a:spcPct val="80000"/>
              </a:lnSpc>
            </a:pPr>
            <a:r>
              <a:rPr lang="en-US" sz="2400" b="1" dirty="0" err="1"/>
              <a:t>tsWxLog</a:t>
            </a:r>
            <a:r>
              <a:rPr lang="en-US" sz="2400" dirty="0"/>
              <a:t> (Future</a:t>
            </a:r>
            <a:r>
              <a:rPr lang="en-US" sz="2400" dirty="0" smtClean="0"/>
              <a:t>)</a:t>
            </a:r>
            <a:endParaRPr lang="en-US" sz="24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53</a:t>
            </a:fld>
            <a:endParaRPr lang="en-US"/>
          </a:p>
        </p:txBody>
      </p:sp>
    </p:spTree>
    <p:extLst>
      <p:ext uri="{BB962C8B-B14F-4D97-AF65-F5344CB8AC3E}">
        <p14:creationId xmlns:p14="http://schemas.microsoft.com/office/powerpoint/2010/main" val="150506557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smtClean="0"/>
              <a:t>Application Launchers </a:t>
            </a:r>
            <a:r>
              <a:rPr lang="en-US" sz="3200" dirty="0"/>
              <a:t>(</a:t>
            </a:r>
            <a:r>
              <a:rPr lang="en-US" sz="3200" dirty="0" smtClean="0"/>
              <a:t>tsLibGUI)</a:t>
            </a:r>
          </a:p>
        </p:txBody>
      </p:sp>
      <p:sp>
        <p:nvSpPr>
          <p:cNvPr id="72710" name="Rectangle 6"/>
          <p:cNvSpPr>
            <a:spLocks noGrp="1" noChangeArrowheads="1"/>
          </p:cNvSpPr>
          <p:nvPr>
            <p:ph sz="half" idx="1"/>
          </p:nvPr>
        </p:nvSpPr>
        <p:spPr/>
        <p:txBody>
          <a:bodyPr/>
          <a:lstStyle/>
          <a:p>
            <a:pPr eaLnBrk="1" hangingPunct="1">
              <a:lnSpc>
                <a:spcPct val="80000"/>
              </a:lnSpc>
            </a:pPr>
            <a:r>
              <a:rPr lang="en-US" sz="1600" b="1" dirty="0" err="1"/>
              <a:t>tsWxPyApp</a:t>
            </a:r>
            <a:endParaRPr lang="en-US" sz="1600" b="1" dirty="0"/>
          </a:p>
          <a:p>
            <a:pPr lvl="1" eaLnBrk="1" hangingPunct="1">
              <a:lnSpc>
                <a:spcPct val="80000"/>
              </a:lnSpc>
            </a:pPr>
            <a:r>
              <a:rPr lang="en-US" sz="1400" dirty="0" err="1" smtClean="0"/>
              <a:t>PyApp</a:t>
            </a:r>
            <a:r>
              <a:rPr lang="en-US" sz="1400" dirty="0" smtClean="0"/>
              <a:t> class, based </a:t>
            </a:r>
            <a:r>
              <a:rPr lang="en-US" sz="1400" dirty="0"/>
              <a:t>on </a:t>
            </a:r>
            <a:r>
              <a:rPr lang="en-US" sz="1400" dirty="0" err="1" smtClean="0"/>
              <a:t>tsWxEvtHandler</a:t>
            </a:r>
            <a:r>
              <a:rPr lang="en-US" sz="1400" dirty="0" smtClean="0"/>
              <a:t>, </a:t>
            </a:r>
            <a:r>
              <a:rPr lang="en-US" sz="1400" dirty="0"/>
              <a:t>to represent the application and is used to:</a:t>
            </a:r>
          </a:p>
          <a:p>
            <a:pPr lvl="2" eaLnBrk="1" hangingPunct="1">
              <a:lnSpc>
                <a:spcPct val="80000"/>
              </a:lnSpc>
            </a:pPr>
            <a:r>
              <a:rPr lang="en-US" sz="1200" dirty="0"/>
              <a:t>Bootstrap the “</a:t>
            </a:r>
            <a:r>
              <a:rPr lang="en-US" sz="1200" dirty="0" err="1"/>
              <a:t>wxPython</a:t>
            </a:r>
            <a:r>
              <a:rPr lang="en-US" sz="1200" dirty="0"/>
              <a:t>”-style system and initialize the underlying GUI  toolkit</a:t>
            </a:r>
          </a:p>
          <a:p>
            <a:pPr lvl="2" eaLnBrk="1" hangingPunct="1">
              <a:lnSpc>
                <a:spcPct val="80000"/>
              </a:lnSpc>
            </a:pPr>
            <a:r>
              <a:rPr lang="en-US" sz="1200" dirty="0"/>
              <a:t>Set and get application-wide properties</a:t>
            </a:r>
          </a:p>
          <a:p>
            <a:pPr lvl="2" eaLnBrk="1" hangingPunct="1">
              <a:lnSpc>
                <a:spcPct val="80000"/>
              </a:lnSpc>
            </a:pPr>
            <a:r>
              <a:rPr lang="en-US" sz="1200" dirty="0"/>
              <a:t>Implement the windowing system main message or event loop, and to dispatch events to window </a:t>
            </a:r>
            <a:r>
              <a:rPr lang="en-US" sz="1200" dirty="0" smtClean="0"/>
              <a:t>instances. </a:t>
            </a:r>
            <a:endParaRPr lang="en-US" sz="1200" dirty="0"/>
          </a:p>
          <a:p>
            <a:pPr eaLnBrk="1" hangingPunct="1">
              <a:lnSpc>
                <a:spcPct val="80000"/>
              </a:lnSpc>
            </a:pPr>
            <a:r>
              <a:rPr lang="en-US" sz="1600" b="1" dirty="0" err="1" smtClean="0"/>
              <a:t>tsWxApp</a:t>
            </a:r>
            <a:endParaRPr lang="en-US" sz="1800" b="1" dirty="0" smtClean="0"/>
          </a:p>
          <a:p>
            <a:pPr lvl="1" eaLnBrk="1" hangingPunct="1">
              <a:lnSpc>
                <a:spcPct val="80000"/>
              </a:lnSpc>
            </a:pPr>
            <a:r>
              <a:rPr lang="en-US" sz="1400" dirty="0" smtClean="0"/>
              <a:t>App class</a:t>
            </a:r>
            <a:r>
              <a:rPr lang="en-US" sz="1400" dirty="0"/>
              <a:t>, based on </a:t>
            </a:r>
            <a:r>
              <a:rPr lang="en-US" sz="1400" dirty="0" err="1" smtClean="0"/>
              <a:t>tsWxPyApp</a:t>
            </a:r>
            <a:r>
              <a:rPr lang="en-US" sz="1400" dirty="0" smtClean="0"/>
              <a:t>, </a:t>
            </a:r>
            <a:r>
              <a:rPr lang="en-US" sz="1400" dirty="0"/>
              <a:t>to represent the application and is used </a:t>
            </a:r>
            <a:r>
              <a:rPr lang="en-US" sz="1400" dirty="0" smtClean="0"/>
              <a:t>to do the same things</a:t>
            </a:r>
            <a:r>
              <a:rPr lang="en-US" sz="1200" dirty="0" smtClean="0"/>
              <a:t>. </a:t>
            </a:r>
          </a:p>
          <a:p>
            <a:pPr eaLnBrk="1" hangingPunct="1">
              <a:lnSpc>
                <a:spcPct val="80000"/>
              </a:lnSpc>
            </a:pPr>
            <a:r>
              <a:rPr lang="en-US" sz="1600" b="1" dirty="0" err="1"/>
              <a:t>tsWxPySimpleApp</a:t>
            </a:r>
            <a:endParaRPr lang="en-US" sz="1800" b="1" dirty="0"/>
          </a:p>
          <a:p>
            <a:pPr lvl="1" eaLnBrk="1" hangingPunct="1">
              <a:lnSpc>
                <a:spcPct val="80000"/>
              </a:lnSpc>
            </a:pPr>
            <a:r>
              <a:rPr lang="en-US" sz="1400" dirty="0" err="1" smtClean="0"/>
              <a:t>PySimple</a:t>
            </a:r>
            <a:r>
              <a:rPr lang="en-US" sz="1400" dirty="0" smtClean="0"/>
              <a:t> is a simple application class</a:t>
            </a:r>
            <a:r>
              <a:rPr lang="en-US" sz="1400" dirty="0"/>
              <a:t>, based on </a:t>
            </a:r>
            <a:r>
              <a:rPr lang="en-US" sz="1400" dirty="0" err="1" smtClean="0"/>
              <a:t>tsWxApp</a:t>
            </a:r>
            <a:r>
              <a:rPr lang="en-US" sz="1400" dirty="0"/>
              <a:t>.</a:t>
            </a:r>
          </a:p>
          <a:p>
            <a:pPr lvl="1" eaLnBrk="1" hangingPunct="1">
              <a:lnSpc>
                <a:spcPct val="80000"/>
              </a:lnSpc>
            </a:pPr>
            <a:r>
              <a:rPr lang="en-US" sz="1400" dirty="0"/>
              <a:t>You can just create one of these and then make your top level windows later, and not have to worry about </a:t>
            </a:r>
            <a:r>
              <a:rPr lang="en-US" sz="1400" dirty="0" err="1"/>
              <a:t>OnInit</a:t>
            </a:r>
            <a:r>
              <a:rPr lang="en-US" sz="1400" dirty="0"/>
              <a:t>.</a:t>
            </a:r>
          </a:p>
          <a:p>
            <a:pPr lvl="2" eaLnBrk="1" hangingPunct="1">
              <a:lnSpc>
                <a:spcPct val="80000"/>
              </a:lnSpc>
            </a:pPr>
            <a:endParaRPr lang="en-US" sz="1200" dirty="0"/>
          </a:p>
        </p:txBody>
      </p:sp>
      <p:sp>
        <p:nvSpPr>
          <p:cNvPr id="2" name="Content Placeholder 1"/>
          <p:cNvSpPr>
            <a:spLocks noGrp="1"/>
          </p:cNvSpPr>
          <p:nvPr>
            <p:ph sz="half" idx="2"/>
          </p:nvPr>
        </p:nvSpPr>
        <p:spPr/>
        <p:txBody>
          <a:bodyPr/>
          <a:lstStyle/>
          <a:p>
            <a:pPr eaLnBrk="1" hangingPunct="1">
              <a:lnSpc>
                <a:spcPct val="80000"/>
              </a:lnSpc>
            </a:pPr>
            <a:r>
              <a:rPr lang="en-US" sz="1600" b="1" dirty="0" err="1"/>
              <a:t>tsWxPyOnDemandOutputWindow</a:t>
            </a:r>
            <a:endParaRPr lang="en-US" sz="1800" b="1" dirty="0"/>
          </a:p>
          <a:p>
            <a:pPr lvl="1" eaLnBrk="1" hangingPunct="1">
              <a:lnSpc>
                <a:spcPct val="80000"/>
              </a:lnSpc>
            </a:pPr>
            <a:r>
              <a:rPr lang="en-US" sz="1400" dirty="0" err="1" smtClean="0"/>
              <a:t>PyOnDemandOutputWindow</a:t>
            </a:r>
            <a:r>
              <a:rPr lang="en-US" sz="1400" dirty="0" smtClean="0"/>
              <a:t> class </a:t>
            </a:r>
            <a:r>
              <a:rPr lang="en-US" sz="1400" dirty="0"/>
              <a:t>that can be used for redirecting Python </a:t>
            </a:r>
            <a:r>
              <a:rPr lang="en-US" sz="1400" dirty="0" err="1"/>
              <a:t>stdout</a:t>
            </a:r>
            <a:r>
              <a:rPr lang="en-US" sz="1400" dirty="0"/>
              <a:t> and </a:t>
            </a:r>
            <a:r>
              <a:rPr lang="en-US" sz="1400" dirty="0" err="1"/>
              <a:t>stderr</a:t>
            </a:r>
            <a:r>
              <a:rPr lang="en-US" sz="1400" dirty="0"/>
              <a:t> streams.</a:t>
            </a:r>
          </a:p>
          <a:p>
            <a:pPr lvl="1" eaLnBrk="1" hangingPunct="1">
              <a:lnSpc>
                <a:spcPct val="80000"/>
              </a:lnSpc>
            </a:pPr>
            <a:r>
              <a:rPr lang="en-US" sz="1400" dirty="0"/>
              <a:t>It will do nothing until something is written to the stream at which point it will create a Frame with a text area and write the text there.</a:t>
            </a:r>
          </a:p>
          <a:p>
            <a:r>
              <a:rPr lang="en-US" sz="1600" b="1" dirty="0" err="1" smtClean="0"/>
              <a:t>tsWxMultiFrameEnv</a:t>
            </a:r>
            <a:endParaRPr lang="en-US" b="1" dirty="0"/>
          </a:p>
          <a:p>
            <a:pPr lvl="1"/>
            <a:r>
              <a:rPr lang="en-US" sz="1400" dirty="0" err="1" smtClean="0"/>
              <a:t>MultiFrameEnv</a:t>
            </a:r>
            <a:r>
              <a:rPr lang="en-US" sz="1400" b="1" dirty="0" smtClean="0"/>
              <a:t> c</a:t>
            </a:r>
            <a:r>
              <a:rPr lang="en-US" sz="1400" dirty="0" smtClean="0"/>
              <a:t>lass </a:t>
            </a:r>
            <a:r>
              <a:rPr lang="en-US" sz="1400" dirty="0"/>
              <a:t>to enable an application using </a:t>
            </a:r>
            <a:r>
              <a:rPr lang="en-US" sz="1400" dirty="0" smtClean="0"/>
              <a:t>a Command </a:t>
            </a:r>
            <a:r>
              <a:rPr lang="en-US" sz="1400" dirty="0"/>
              <a:t>Line Interface (CLI) to launch and use the same </a:t>
            </a:r>
            <a:r>
              <a:rPr lang="en-US" sz="1400" dirty="0" smtClean="0"/>
              <a:t>character-mode </a:t>
            </a:r>
            <a:r>
              <a:rPr lang="en-US" sz="1400" dirty="0"/>
              <a:t>terminal with a Graphical-style User Interface (GUI).</a:t>
            </a:r>
          </a:p>
          <a:p>
            <a:pPr lvl="1"/>
            <a:r>
              <a:rPr lang="en-US" sz="1400" dirty="0"/>
              <a:t>It uses application specified configuration keyword-value </a:t>
            </a:r>
            <a:r>
              <a:rPr lang="en-US" sz="1400" dirty="0" smtClean="0"/>
              <a:t>pair options </a:t>
            </a:r>
            <a:r>
              <a:rPr lang="en-US" sz="1400" dirty="0"/>
              <a:t>to initialize any application specific logger(s)</a:t>
            </a:r>
          </a:p>
          <a:p>
            <a:pPr lvl="1"/>
            <a:r>
              <a:rPr lang="en-US" sz="1400" dirty="0"/>
              <a:t>It wraps the CLI, underlying the GUI, and the GUI with </a:t>
            </a:r>
            <a:r>
              <a:rPr lang="en-US" sz="1400" dirty="0" smtClean="0"/>
              <a:t>exception handlers </a:t>
            </a:r>
            <a:r>
              <a:rPr lang="en-US" sz="1400" dirty="0"/>
              <a:t>to control the exit codes and </a:t>
            </a:r>
            <a:r>
              <a:rPr lang="en-US" sz="1400" dirty="0" smtClean="0"/>
              <a:t>messages </a:t>
            </a:r>
            <a:r>
              <a:rPr lang="en-US" sz="1400" dirty="0"/>
              <a:t>used </a:t>
            </a:r>
            <a:r>
              <a:rPr lang="en-US" sz="1400" dirty="0" smtClean="0"/>
              <a:t>to coordinate </a:t>
            </a:r>
            <a:r>
              <a:rPr lang="en-US" sz="1400" dirty="0"/>
              <a:t>other application programs</a:t>
            </a:r>
            <a:r>
              <a:rPr lang="en-US" sz="1400" dirty="0" smtClean="0"/>
              <a:t>.</a:t>
            </a:r>
            <a:endParaRPr lang="en-US" sz="14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54</a:t>
            </a:fld>
            <a:endParaRPr lang="en-US"/>
          </a:p>
        </p:txBody>
      </p:sp>
    </p:spTree>
    <p:extLst>
      <p:ext uri="{BB962C8B-B14F-4D97-AF65-F5344CB8AC3E}">
        <p14:creationId xmlns:p14="http://schemas.microsoft.com/office/powerpoint/2010/main" val="294004946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Use Cases: </a:t>
            </a:r>
            <a:r>
              <a:rPr lang="en-US" sz="2000" dirty="0" smtClean="0"/>
              <a:t>(</a:t>
            </a:r>
            <a:r>
              <a:rPr lang="en-US" sz="2000" dirty="0" smtClean="0">
                <a:hlinkClick r:id="rId3" action="ppaction://hlinksldjump"/>
              </a:rPr>
              <a:t>Table of Contents</a:t>
            </a:r>
            <a:r>
              <a:rPr lang="en-US" sz="2000" dirty="0" smtClean="0"/>
              <a:t>)</a:t>
            </a:r>
            <a:r>
              <a:rPr lang="en-US" dirty="0" smtClean="0"/>
              <a:t/>
            </a:r>
            <a:br>
              <a:rPr lang="en-US" dirty="0" smtClean="0"/>
            </a:br>
            <a:r>
              <a:rPr lang="en-US" sz="3200" dirty="0" smtClean="0"/>
              <a:t>GraphicalTextUserInterface </a:t>
            </a:r>
            <a:r>
              <a:rPr lang="en-US" sz="1600" i="1" dirty="0" smtClean="0"/>
              <a:t>partial listing </a:t>
            </a:r>
            <a:r>
              <a:rPr lang="en-US" sz="3200" dirty="0" smtClean="0"/>
              <a:t>(</a:t>
            </a:r>
            <a:r>
              <a:rPr lang="en-US" sz="3200" dirty="0" err="1" smtClean="0"/>
              <a:t>tsLibGUI</a:t>
            </a:r>
            <a:r>
              <a:rPr lang="en-US" sz="3200" dirty="0" smtClean="0"/>
              <a:t>)</a:t>
            </a:r>
          </a:p>
        </p:txBody>
      </p:sp>
      <p:sp>
        <p:nvSpPr>
          <p:cNvPr id="72710" name="Rectangle 6"/>
          <p:cNvSpPr>
            <a:spLocks noGrp="1" noChangeArrowheads="1"/>
          </p:cNvSpPr>
          <p:nvPr>
            <p:ph sz="half" idx="1"/>
          </p:nvPr>
        </p:nvSpPr>
        <p:spPr/>
        <p:txBody>
          <a:bodyPr/>
          <a:lstStyle/>
          <a:p>
            <a:pPr eaLnBrk="1" hangingPunct="1">
              <a:lnSpc>
                <a:spcPct val="80000"/>
              </a:lnSpc>
            </a:pPr>
            <a:r>
              <a:rPr lang="en-US" sz="1800" dirty="0" smtClean="0">
                <a:hlinkClick r:id="rId4" action="ppaction://hlinksldjump"/>
              </a:rPr>
              <a:t>Curses Supervisor</a:t>
            </a:r>
            <a:endParaRPr lang="en-US" sz="1800" dirty="0" smtClean="0"/>
          </a:p>
          <a:p>
            <a:pPr lvl="1" eaLnBrk="1" hangingPunct="1">
              <a:lnSpc>
                <a:spcPct val="80000"/>
              </a:lnSpc>
            </a:pPr>
            <a:r>
              <a:rPr lang="en-US" sz="1400" dirty="0" smtClean="0"/>
              <a:t>tsWxGraphicalTextUserInterface.py</a:t>
            </a:r>
          </a:p>
          <a:p>
            <a:pPr lvl="1" eaLnBrk="1" hangingPunct="1">
              <a:lnSpc>
                <a:spcPct val="80000"/>
              </a:lnSpc>
            </a:pPr>
            <a:r>
              <a:rPr lang="en-US" sz="1400" dirty="0" smtClean="0"/>
              <a:t>tsWxMultiFrameEnv.py</a:t>
            </a:r>
            <a:endParaRPr lang="en-US" sz="1400" dirty="0"/>
          </a:p>
          <a:p>
            <a:pPr lvl="1" eaLnBrk="1" hangingPunct="1">
              <a:lnSpc>
                <a:spcPct val="80000"/>
              </a:lnSpc>
            </a:pPr>
            <a:r>
              <a:rPr lang="en-US" sz="1400" dirty="0" smtClean="0"/>
              <a:t>tsWxScrollBarButton.py</a:t>
            </a:r>
            <a:endParaRPr lang="en-US" sz="1400" dirty="0"/>
          </a:p>
          <a:p>
            <a:pPr lvl="1" eaLnBrk="1" hangingPunct="1">
              <a:lnSpc>
                <a:spcPct val="80000"/>
              </a:lnSpc>
            </a:pPr>
            <a:r>
              <a:rPr lang="en-US" sz="1400" dirty="0"/>
              <a:t>tsWxScrollBarGauge.py</a:t>
            </a:r>
          </a:p>
          <a:p>
            <a:pPr lvl="1" eaLnBrk="1" hangingPunct="1">
              <a:lnSpc>
                <a:spcPct val="80000"/>
              </a:lnSpc>
            </a:pPr>
            <a:r>
              <a:rPr lang="en-US" sz="1400" dirty="0"/>
              <a:t>tsWxSplashScreen.py</a:t>
            </a:r>
          </a:p>
          <a:p>
            <a:pPr lvl="1" eaLnBrk="1" hangingPunct="1">
              <a:lnSpc>
                <a:spcPct val="80000"/>
              </a:lnSpc>
            </a:pPr>
            <a:r>
              <a:rPr lang="en-US" sz="1400" dirty="0"/>
              <a:t>tsWxTaskBar.py</a:t>
            </a:r>
          </a:p>
          <a:p>
            <a:pPr eaLnBrk="1" hangingPunct="1">
              <a:lnSpc>
                <a:spcPct val="80000"/>
              </a:lnSpc>
            </a:pPr>
            <a:r>
              <a:rPr lang="en-US" sz="1800" dirty="0">
                <a:hlinkClick r:id="rId5" action="ppaction://hlinksldjump"/>
              </a:rPr>
              <a:t>Curses </a:t>
            </a:r>
            <a:r>
              <a:rPr lang="en-US" sz="1800" dirty="0" smtClean="0">
                <a:hlinkClick r:id="rId5" action="ppaction://hlinksldjump"/>
              </a:rPr>
              <a:t>Event </a:t>
            </a:r>
            <a:r>
              <a:rPr lang="en-US" sz="1800" dirty="0">
                <a:hlinkClick r:id="rId5" action="ppaction://hlinksldjump"/>
              </a:rPr>
              <a:t>Handler</a:t>
            </a:r>
            <a:endParaRPr lang="en-US" sz="1800" dirty="0"/>
          </a:p>
          <a:p>
            <a:pPr marL="742950" lvl="2" indent="-342900" eaLnBrk="1" hangingPunct="1">
              <a:lnSpc>
                <a:spcPct val="80000"/>
              </a:lnSpc>
              <a:buSzPct val="60000"/>
            </a:pPr>
            <a:r>
              <a:rPr lang="en-US" sz="1400" dirty="0"/>
              <a:t>tsWxEvtHandler.py</a:t>
            </a:r>
          </a:p>
          <a:p>
            <a:pPr eaLnBrk="1" hangingPunct="1">
              <a:lnSpc>
                <a:spcPct val="80000"/>
              </a:lnSpc>
            </a:pPr>
            <a:r>
              <a:rPr lang="en-US" sz="1800" dirty="0">
                <a:hlinkClick r:id="rId6" action="ppaction://hlinksldjump"/>
              </a:rPr>
              <a:t>Curses </a:t>
            </a:r>
            <a:r>
              <a:rPr lang="en-US" sz="1800" dirty="0" smtClean="0">
                <a:hlinkClick r:id="rId6" action="ppaction://hlinksldjump"/>
              </a:rPr>
              <a:t>Keyboard</a:t>
            </a:r>
            <a:endParaRPr lang="en-US" sz="1800" dirty="0"/>
          </a:p>
          <a:p>
            <a:pPr lvl="1" eaLnBrk="1" hangingPunct="1">
              <a:lnSpc>
                <a:spcPct val="80000"/>
              </a:lnSpc>
            </a:pPr>
            <a:r>
              <a:rPr lang="en-US" sz="1400" dirty="0"/>
              <a:t>tsWxCursesKeyCodesDataBase.py</a:t>
            </a:r>
          </a:p>
          <a:p>
            <a:pPr eaLnBrk="1" hangingPunct="1">
              <a:lnSpc>
                <a:spcPct val="80000"/>
              </a:lnSpc>
            </a:pPr>
            <a:r>
              <a:rPr lang="en-US" sz="1800" dirty="0">
                <a:hlinkClick r:id="rId7" action="ppaction://hlinksldjump"/>
              </a:rPr>
              <a:t>Curses </a:t>
            </a:r>
            <a:r>
              <a:rPr lang="en-US" sz="1800" dirty="0" smtClean="0">
                <a:hlinkClick r:id="rId7" action="ppaction://hlinksldjump"/>
              </a:rPr>
              <a:t>Mouse</a:t>
            </a:r>
            <a:endParaRPr lang="en-US" sz="1800" dirty="0"/>
          </a:p>
          <a:p>
            <a:pPr lvl="1" eaLnBrk="1" hangingPunct="1">
              <a:lnSpc>
                <a:spcPct val="80000"/>
              </a:lnSpc>
            </a:pPr>
            <a:r>
              <a:rPr lang="en-US" sz="1400" dirty="0"/>
              <a:t>tsWxCursesMouseButtonCodesDataBase.py</a:t>
            </a:r>
          </a:p>
          <a:p>
            <a:pPr eaLnBrk="1" hangingPunct="1">
              <a:lnSpc>
                <a:spcPct val="80000"/>
              </a:lnSpc>
            </a:pPr>
            <a:r>
              <a:rPr lang="en-US" sz="1800" dirty="0">
                <a:hlinkClick r:id="rId8" action="ppaction://hlinksldjump"/>
              </a:rPr>
              <a:t>Curses Utilities</a:t>
            </a:r>
            <a:endParaRPr lang="en-US" sz="1800" dirty="0" smtClean="0"/>
          </a:p>
          <a:p>
            <a:pPr lvl="1" eaLnBrk="1" hangingPunct="1">
              <a:lnSpc>
                <a:spcPct val="80000"/>
              </a:lnSpc>
            </a:pPr>
            <a:r>
              <a:rPr lang="en-US" sz="1400" dirty="0"/>
              <a:t>tsWxPythonPrivateLogger.py</a:t>
            </a:r>
          </a:p>
          <a:p>
            <a:pPr lvl="1" eaLnBrk="1" hangingPunct="1">
              <a:lnSpc>
                <a:spcPct val="80000"/>
              </a:lnSpc>
            </a:pPr>
            <a:r>
              <a:rPr lang="en-US" sz="1400" dirty="0" smtClean="0"/>
              <a:t>tsWxCursesServices.py</a:t>
            </a:r>
            <a:endParaRPr lang="en-US" sz="1400" dirty="0"/>
          </a:p>
          <a:p>
            <a:pPr lvl="1" eaLnBrk="1" hangingPunct="1">
              <a:lnSpc>
                <a:spcPct val="80000"/>
              </a:lnSpc>
            </a:pPr>
            <a:r>
              <a:rPr lang="en-US" sz="1400" dirty="0" smtClean="0"/>
              <a:t>tsWxWindowCurses.py</a:t>
            </a:r>
          </a:p>
        </p:txBody>
      </p:sp>
      <p:sp>
        <p:nvSpPr>
          <p:cNvPr id="2" name="Content Placeholder 1"/>
          <p:cNvSpPr>
            <a:spLocks noGrp="1"/>
          </p:cNvSpPr>
          <p:nvPr>
            <p:ph sz="half" idx="2"/>
          </p:nvPr>
        </p:nvSpPr>
        <p:spPr/>
        <p:txBody>
          <a:bodyPr/>
          <a:lstStyle/>
          <a:p>
            <a:pPr eaLnBrk="1" hangingPunct="1">
              <a:lnSpc>
                <a:spcPct val="80000"/>
              </a:lnSpc>
            </a:pPr>
            <a:r>
              <a:rPr lang="en-US" sz="1800" dirty="0">
                <a:hlinkClick r:id="rId9" action="ppaction://hlinksldjump"/>
              </a:rPr>
              <a:t>Curses </a:t>
            </a:r>
            <a:r>
              <a:rPr lang="en-US" sz="1800" dirty="0" smtClean="0">
                <a:hlinkClick r:id="rId9" action="ppaction://hlinksldjump"/>
              </a:rPr>
              <a:t>Configuration</a:t>
            </a:r>
            <a:endParaRPr lang="en-US" sz="1800" dirty="0"/>
          </a:p>
          <a:p>
            <a:pPr lvl="1" eaLnBrk="1" hangingPunct="1">
              <a:lnSpc>
                <a:spcPct val="80000"/>
              </a:lnSpc>
            </a:pPr>
            <a:r>
              <a:rPr lang="en-US" sz="1400" dirty="0" err="1"/>
              <a:t>tsWx</a:t>
            </a:r>
            <a:endParaRPr lang="en-US" sz="1400" dirty="0"/>
          </a:p>
          <a:p>
            <a:pPr lvl="1" eaLnBrk="1" hangingPunct="1">
              <a:lnSpc>
                <a:spcPct val="80000"/>
              </a:lnSpc>
            </a:pPr>
            <a:r>
              <a:rPr lang="en-US" sz="1400" dirty="0"/>
              <a:t>tsWxGlobals.py</a:t>
            </a:r>
          </a:p>
          <a:p>
            <a:pPr eaLnBrk="1" hangingPunct="1">
              <a:lnSpc>
                <a:spcPct val="80000"/>
              </a:lnSpc>
            </a:pPr>
            <a:r>
              <a:rPr lang="en-US" sz="1800" dirty="0">
                <a:hlinkClick r:id="rId5" action="ppaction://hlinksldjump"/>
              </a:rPr>
              <a:t>Curses Display</a:t>
            </a:r>
            <a:endParaRPr lang="en-US" sz="1800" dirty="0"/>
          </a:p>
          <a:p>
            <a:pPr lvl="1" eaLnBrk="1" hangingPunct="1">
              <a:lnSpc>
                <a:spcPct val="80000"/>
              </a:lnSpc>
            </a:pPr>
            <a:r>
              <a:rPr lang="en-US" sz="1400" dirty="0"/>
              <a:t>tsWxDisplay.py</a:t>
            </a:r>
          </a:p>
          <a:p>
            <a:pPr lvl="1" eaLnBrk="1" hangingPunct="1">
              <a:lnSpc>
                <a:spcPct val="80000"/>
              </a:lnSpc>
            </a:pPr>
            <a:r>
              <a:rPr lang="en-US" sz="1400" dirty="0"/>
              <a:t>tsWxScreen.py</a:t>
            </a:r>
          </a:p>
          <a:p>
            <a:pPr lvl="1" eaLnBrk="1" hangingPunct="1">
              <a:lnSpc>
                <a:spcPct val="80000"/>
              </a:lnSpc>
            </a:pPr>
            <a:r>
              <a:rPr lang="en-US" sz="1400" dirty="0"/>
              <a:t>tsWxColorDatabase.py</a:t>
            </a:r>
          </a:p>
          <a:p>
            <a:pPr lvl="1" eaLnBrk="1" hangingPunct="1">
              <a:lnSpc>
                <a:spcPct val="80000"/>
              </a:lnSpc>
            </a:pPr>
            <a:r>
              <a:rPr lang="en-US" sz="1400" dirty="0"/>
              <a:t>tsWxPythonColor16DataBase.py</a:t>
            </a:r>
          </a:p>
          <a:p>
            <a:pPr lvl="1" eaLnBrk="1" hangingPunct="1">
              <a:lnSpc>
                <a:spcPct val="80000"/>
              </a:lnSpc>
            </a:pPr>
            <a:r>
              <a:rPr lang="en-US" sz="1400" dirty="0"/>
              <a:t>tsWxPythonColor16SubstitutionMap.py</a:t>
            </a:r>
          </a:p>
          <a:p>
            <a:pPr lvl="1" eaLnBrk="1" hangingPunct="1">
              <a:lnSpc>
                <a:spcPct val="80000"/>
              </a:lnSpc>
            </a:pPr>
            <a:r>
              <a:rPr lang="en-US" sz="1400" dirty="0"/>
              <a:t>tsWxPythonColor256DataBase.py</a:t>
            </a:r>
          </a:p>
          <a:p>
            <a:pPr lvl="1" eaLnBrk="1" hangingPunct="1">
              <a:lnSpc>
                <a:spcPct val="80000"/>
              </a:lnSpc>
            </a:pPr>
            <a:r>
              <a:rPr lang="en-US" sz="1400" dirty="0"/>
              <a:t>tsWxPythonColor88DataBase.py</a:t>
            </a:r>
          </a:p>
          <a:p>
            <a:pPr lvl="1" eaLnBrk="1" hangingPunct="1">
              <a:lnSpc>
                <a:spcPct val="80000"/>
              </a:lnSpc>
            </a:pPr>
            <a:r>
              <a:rPr lang="en-US" sz="1400" dirty="0"/>
              <a:t>tsWxPythonColor8DataBase.py</a:t>
            </a:r>
          </a:p>
          <a:p>
            <a:pPr lvl="1" eaLnBrk="1" hangingPunct="1">
              <a:lnSpc>
                <a:spcPct val="80000"/>
              </a:lnSpc>
            </a:pPr>
            <a:r>
              <a:rPr lang="en-US" sz="1400" dirty="0"/>
              <a:t>tsWxPythonColor8SubstitutionMap.py</a:t>
            </a:r>
          </a:p>
          <a:p>
            <a:pPr lvl="1" eaLnBrk="1" hangingPunct="1">
              <a:lnSpc>
                <a:spcPct val="80000"/>
              </a:lnSpc>
            </a:pPr>
            <a:r>
              <a:rPr lang="en-US" sz="1400" dirty="0"/>
              <a:t>tsWxPythonColorDataBaseRGB.py</a:t>
            </a:r>
          </a:p>
          <a:p>
            <a:pPr lvl="1" eaLnBrk="1" hangingPunct="1">
              <a:lnSpc>
                <a:spcPct val="80000"/>
              </a:lnSpc>
            </a:pPr>
            <a:r>
              <a:rPr lang="en-US" sz="1400" dirty="0"/>
              <a:t>tsWxPythonColorNames.py</a:t>
            </a:r>
          </a:p>
          <a:p>
            <a:pPr lvl="1" eaLnBrk="1" hangingPunct="1">
              <a:lnSpc>
                <a:spcPct val="80000"/>
              </a:lnSpc>
            </a:pPr>
            <a:r>
              <a:rPr lang="en-US" sz="1400" dirty="0"/>
              <a:t>tsWxPythonColorRGBNames.py</a:t>
            </a:r>
          </a:p>
          <a:p>
            <a:pPr lvl="1" eaLnBrk="1" hangingPunct="1">
              <a:lnSpc>
                <a:spcPct val="80000"/>
              </a:lnSpc>
            </a:pPr>
            <a:r>
              <a:rPr lang="en-US" sz="1400" dirty="0"/>
              <a:t>tsWxPythonColorRGBValues.py</a:t>
            </a:r>
          </a:p>
          <a:p>
            <a:pPr lvl="1" eaLnBrk="1" hangingPunct="1">
              <a:lnSpc>
                <a:spcPct val="80000"/>
              </a:lnSpc>
            </a:pPr>
            <a:r>
              <a:rPr lang="en-US" sz="1400" dirty="0" smtClean="0"/>
              <a:t>tsWxPythonMonochromeDataBase.py</a:t>
            </a:r>
            <a:endParaRPr lang="en-US" sz="14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55</a:t>
            </a:fld>
            <a:endParaRPr lang="en-US"/>
          </a:p>
        </p:txBody>
      </p:sp>
    </p:spTree>
    <p:extLst>
      <p:ext uri="{BB962C8B-B14F-4D97-AF65-F5344CB8AC3E}">
        <p14:creationId xmlns:p14="http://schemas.microsoft.com/office/powerpoint/2010/main" val="188880870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Use Cases: </a:t>
            </a:r>
            <a:r>
              <a:rPr lang="en-US" sz="2000" dirty="0" smtClean="0"/>
              <a:t>(</a:t>
            </a:r>
            <a:r>
              <a:rPr lang="en-US" sz="2000" dirty="0" smtClean="0">
                <a:hlinkClick r:id="rId3" action="ppaction://hlinksldjump"/>
              </a:rPr>
              <a:t>Table of Contents</a:t>
            </a:r>
            <a:r>
              <a:rPr lang="en-US" sz="2000" dirty="0" smtClean="0"/>
              <a:t>)</a:t>
            </a:r>
            <a:r>
              <a:rPr lang="en-US" dirty="0" smtClean="0"/>
              <a:t/>
            </a:r>
            <a:br>
              <a:rPr lang="en-US" dirty="0" smtClean="0"/>
            </a:br>
            <a:r>
              <a:rPr lang="en-US" sz="3200" dirty="0" smtClean="0"/>
              <a:t>Curses Supervisor (</a:t>
            </a:r>
            <a:r>
              <a:rPr lang="en-US" sz="3200" dirty="0" err="1" smtClean="0"/>
              <a:t>tsLibGUI</a:t>
            </a:r>
            <a:r>
              <a:rPr lang="en-US" sz="3200" dirty="0" smtClean="0"/>
              <a:t>)</a:t>
            </a:r>
          </a:p>
        </p:txBody>
      </p:sp>
      <p:sp>
        <p:nvSpPr>
          <p:cNvPr id="72710" name="Rectangle 6"/>
          <p:cNvSpPr>
            <a:spLocks noGrp="1" noChangeArrowheads="1"/>
          </p:cNvSpPr>
          <p:nvPr>
            <p:ph idx="1"/>
          </p:nvPr>
        </p:nvSpPr>
        <p:spPr/>
        <p:txBody>
          <a:bodyPr/>
          <a:lstStyle/>
          <a:p>
            <a:pPr eaLnBrk="1" hangingPunct="1">
              <a:lnSpc>
                <a:spcPct val="80000"/>
              </a:lnSpc>
            </a:pPr>
            <a:r>
              <a:rPr lang="en-US" sz="1800" dirty="0" smtClean="0"/>
              <a:t>tsWxGraphicalTextUserInterface.py</a:t>
            </a:r>
          </a:p>
          <a:p>
            <a:pPr eaLnBrk="1" hangingPunct="1">
              <a:lnSpc>
                <a:spcPct val="80000"/>
              </a:lnSpc>
            </a:pPr>
            <a:r>
              <a:rPr lang="en-US" sz="1800" dirty="0" smtClean="0"/>
              <a:t>tsWxMultiFrameEnv.py</a:t>
            </a:r>
            <a:endParaRPr lang="en-US" sz="1800" dirty="0"/>
          </a:p>
          <a:p>
            <a:pPr eaLnBrk="1" hangingPunct="1">
              <a:lnSpc>
                <a:spcPct val="80000"/>
              </a:lnSpc>
            </a:pPr>
            <a:r>
              <a:rPr lang="en-US" sz="1800" dirty="0" smtClean="0"/>
              <a:t>tsWxScrollBarButton.py</a:t>
            </a:r>
            <a:endParaRPr lang="en-US" sz="1800" dirty="0"/>
          </a:p>
          <a:p>
            <a:pPr eaLnBrk="1" hangingPunct="1">
              <a:lnSpc>
                <a:spcPct val="80000"/>
              </a:lnSpc>
            </a:pPr>
            <a:r>
              <a:rPr lang="en-US" sz="1800" dirty="0"/>
              <a:t>tsWxScrollBarGauge.py</a:t>
            </a:r>
          </a:p>
          <a:p>
            <a:pPr eaLnBrk="1" hangingPunct="1">
              <a:lnSpc>
                <a:spcPct val="80000"/>
              </a:lnSpc>
            </a:pPr>
            <a:r>
              <a:rPr lang="en-US" sz="1800" dirty="0"/>
              <a:t>tsWxSplashScreen.py</a:t>
            </a:r>
          </a:p>
          <a:p>
            <a:pPr eaLnBrk="1" hangingPunct="1">
              <a:lnSpc>
                <a:spcPct val="80000"/>
              </a:lnSpc>
            </a:pPr>
            <a:r>
              <a:rPr lang="en-US" sz="1800" dirty="0" smtClean="0"/>
              <a:t>tsWxTaskBar.py</a:t>
            </a:r>
            <a:endParaRPr lang="en-US" sz="18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56</a:t>
            </a:fld>
            <a:endParaRPr lang="en-US"/>
          </a:p>
        </p:txBody>
      </p:sp>
    </p:spTree>
    <p:extLst>
      <p:ext uri="{BB962C8B-B14F-4D97-AF65-F5344CB8AC3E}">
        <p14:creationId xmlns:p14="http://schemas.microsoft.com/office/powerpoint/2010/main" val="2381502714"/>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Use Cases: </a:t>
            </a:r>
            <a:r>
              <a:rPr lang="en-US" sz="2000" dirty="0" smtClean="0"/>
              <a:t>(</a:t>
            </a:r>
            <a:r>
              <a:rPr lang="en-US" sz="2000" dirty="0" smtClean="0">
                <a:hlinkClick r:id="rId3" action="ppaction://hlinksldjump"/>
              </a:rPr>
              <a:t>Table of Contents</a:t>
            </a:r>
            <a:r>
              <a:rPr lang="en-US" sz="2000" dirty="0" smtClean="0"/>
              <a:t>)</a:t>
            </a:r>
            <a:r>
              <a:rPr lang="en-US" dirty="0" smtClean="0"/>
              <a:t/>
            </a:r>
            <a:br>
              <a:rPr lang="en-US" dirty="0" smtClean="0"/>
            </a:br>
            <a:r>
              <a:rPr lang="en-US" sz="3200" dirty="0"/>
              <a:t>Curses Event </a:t>
            </a:r>
            <a:r>
              <a:rPr lang="en-US" sz="3200" dirty="0" smtClean="0"/>
              <a:t>Handler (</a:t>
            </a:r>
            <a:r>
              <a:rPr lang="en-US" sz="3200" dirty="0" err="1" smtClean="0"/>
              <a:t>tsLibGUI</a:t>
            </a:r>
            <a:r>
              <a:rPr lang="en-US" sz="3200" dirty="0" smtClean="0"/>
              <a:t>)</a:t>
            </a:r>
          </a:p>
        </p:txBody>
      </p:sp>
      <p:sp>
        <p:nvSpPr>
          <p:cNvPr id="72710" name="Rectangle 6"/>
          <p:cNvSpPr>
            <a:spLocks noGrp="1" noChangeArrowheads="1"/>
          </p:cNvSpPr>
          <p:nvPr>
            <p:ph idx="1"/>
          </p:nvPr>
        </p:nvSpPr>
        <p:spPr/>
        <p:txBody>
          <a:bodyPr/>
          <a:lstStyle/>
          <a:p>
            <a:pPr marL="342900" lvl="1" indent="-342900" eaLnBrk="1" hangingPunct="1">
              <a:lnSpc>
                <a:spcPct val="80000"/>
              </a:lnSpc>
              <a:buSzPct val="60000"/>
            </a:pPr>
            <a:r>
              <a:rPr lang="en-US" sz="2000" dirty="0" smtClean="0"/>
              <a:t>tsWxEvtHandler.py</a:t>
            </a:r>
            <a:endParaRPr lang="en-US" sz="20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57</a:t>
            </a:fld>
            <a:endParaRPr lang="en-US"/>
          </a:p>
        </p:txBody>
      </p:sp>
    </p:spTree>
    <p:extLst>
      <p:ext uri="{BB962C8B-B14F-4D97-AF65-F5344CB8AC3E}">
        <p14:creationId xmlns:p14="http://schemas.microsoft.com/office/powerpoint/2010/main" val="136310428"/>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Use Cases: </a:t>
            </a:r>
            <a:r>
              <a:rPr lang="en-US" sz="2000" dirty="0" smtClean="0"/>
              <a:t>(</a:t>
            </a:r>
            <a:r>
              <a:rPr lang="en-US" sz="2000" dirty="0" smtClean="0">
                <a:hlinkClick r:id="rId3" action="ppaction://hlinksldjump"/>
              </a:rPr>
              <a:t>Table of Contents</a:t>
            </a:r>
            <a:r>
              <a:rPr lang="en-US" sz="2000" dirty="0" smtClean="0"/>
              <a:t>)</a:t>
            </a:r>
            <a:r>
              <a:rPr lang="en-US" dirty="0" smtClean="0"/>
              <a:t/>
            </a:r>
            <a:br>
              <a:rPr lang="en-US" dirty="0" smtClean="0"/>
            </a:br>
            <a:r>
              <a:rPr lang="en-US" sz="3200" dirty="0"/>
              <a:t>Curses </a:t>
            </a:r>
            <a:r>
              <a:rPr lang="en-US" sz="3200" dirty="0" smtClean="0"/>
              <a:t>Keyboard (</a:t>
            </a:r>
            <a:r>
              <a:rPr lang="en-US" sz="3200" dirty="0" err="1"/>
              <a:t>tsLibGUI</a:t>
            </a:r>
            <a:r>
              <a:rPr lang="en-US" sz="3200" dirty="0" smtClean="0"/>
              <a:t>)</a:t>
            </a:r>
          </a:p>
        </p:txBody>
      </p:sp>
      <p:sp>
        <p:nvSpPr>
          <p:cNvPr id="72710" name="Rectangle 6"/>
          <p:cNvSpPr>
            <a:spLocks noGrp="1" noChangeArrowheads="1"/>
          </p:cNvSpPr>
          <p:nvPr>
            <p:ph idx="1"/>
          </p:nvPr>
        </p:nvSpPr>
        <p:spPr/>
        <p:txBody>
          <a:bodyPr/>
          <a:lstStyle/>
          <a:p>
            <a:pPr eaLnBrk="1" hangingPunct="1">
              <a:lnSpc>
                <a:spcPct val="80000"/>
              </a:lnSpc>
            </a:pPr>
            <a:r>
              <a:rPr lang="en-US" sz="2000" dirty="0" smtClean="0"/>
              <a:t>tsWxCursesKeyCodesDataBase.py</a:t>
            </a:r>
            <a:endParaRPr lang="en-US" sz="20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58</a:t>
            </a:fld>
            <a:endParaRPr lang="en-US"/>
          </a:p>
        </p:txBody>
      </p:sp>
    </p:spTree>
    <p:extLst>
      <p:ext uri="{BB962C8B-B14F-4D97-AF65-F5344CB8AC3E}">
        <p14:creationId xmlns:p14="http://schemas.microsoft.com/office/powerpoint/2010/main" val="166447515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Use Cases: </a:t>
            </a:r>
            <a:r>
              <a:rPr lang="en-US" sz="2000" dirty="0" smtClean="0"/>
              <a:t>(</a:t>
            </a:r>
            <a:r>
              <a:rPr lang="en-US" sz="2000" dirty="0" smtClean="0">
                <a:hlinkClick r:id="rId3" action="ppaction://hlinksldjump"/>
              </a:rPr>
              <a:t>Table of Contents</a:t>
            </a:r>
            <a:r>
              <a:rPr lang="en-US" sz="2000" dirty="0" smtClean="0"/>
              <a:t>)</a:t>
            </a:r>
            <a:r>
              <a:rPr lang="en-US" dirty="0" smtClean="0"/>
              <a:t/>
            </a:r>
            <a:br>
              <a:rPr lang="en-US" dirty="0" smtClean="0"/>
            </a:br>
            <a:r>
              <a:rPr lang="en-US" sz="3200" dirty="0"/>
              <a:t>Curses </a:t>
            </a:r>
            <a:r>
              <a:rPr lang="en-US" sz="3200" dirty="0" smtClean="0"/>
              <a:t>Mouse (</a:t>
            </a:r>
            <a:r>
              <a:rPr lang="en-US" sz="3200" dirty="0" err="1" smtClean="0"/>
              <a:t>tsLibGUI</a:t>
            </a:r>
            <a:r>
              <a:rPr lang="en-US" sz="3200" dirty="0" smtClean="0"/>
              <a:t>)</a:t>
            </a:r>
          </a:p>
        </p:txBody>
      </p:sp>
      <p:sp>
        <p:nvSpPr>
          <p:cNvPr id="72710" name="Rectangle 6"/>
          <p:cNvSpPr>
            <a:spLocks noGrp="1" noChangeArrowheads="1"/>
          </p:cNvSpPr>
          <p:nvPr>
            <p:ph idx="1"/>
          </p:nvPr>
        </p:nvSpPr>
        <p:spPr/>
        <p:txBody>
          <a:bodyPr/>
          <a:lstStyle/>
          <a:p>
            <a:pPr eaLnBrk="1" hangingPunct="1">
              <a:lnSpc>
                <a:spcPct val="80000"/>
              </a:lnSpc>
            </a:pPr>
            <a:r>
              <a:rPr lang="en-US" sz="2000" dirty="0" smtClean="0"/>
              <a:t>tsWxCursesMouseButtonCodesDataBase.py</a:t>
            </a:r>
            <a:endParaRPr lang="en-US" sz="20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59</a:t>
            </a:fld>
            <a:endParaRPr lang="en-US"/>
          </a:p>
        </p:txBody>
      </p:sp>
    </p:spTree>
    <p:extLst>
      <p:ext uri="{BB962C8B-B14F-4D97-AF65-F5344CB8AC3E}">
        <p14:creationId xmlns:p14="http://schemas.microsoft.com/office/powerpoint/2010/main" val="139051016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smtClean="0"/>
              <a:t>Sample GUI Scrolled Windows (</a:t>
            </a:r>
            <a:r>
              <a:rPr lang="en-US" sz="3200" dirty="0" err="1" smtClean="0"/>
              <a:t>xterm</a:t>
            </a:r>
            <a:r>
              <a:rPr lang="en-US" sz="3200" dirty="0"/>
              <a:t> </a:t>
            </a:r>
            <a:r>
              <a:rPr lang="en-US" sz="3200" dirty="0" smtClean="0"/>
              <a:t>8-color)</a:t>
            </a:r>
            <a:endParaRPr lang="en-US" sz="2000" dirty="0" smtClean="0"/>
          </a:p>
        </p:txBody>
      </p:sp>
      <p:pic>
        <p:nvPicPr>
          <p:cNvPr id="13315" name="Content Placeholder 7"/>
          <p:cNvPicPr>
            <a:picLocks noGrp="1" noChangeAspect="1"/>
          </p:cNvPicPr>
          <p:nvPr>
            <p:ph sz="half" idx="1"/>
          </p:nvPr>
        </p:nvPicPr>
        <p:blipFill>
          <a:blip r:embed="rId3"/>
          <a:srcRect/>
          <a:stretch>
            <a:fillRect/>
          </a:stretch>
        </p:blipFill>
        <p:spPr>
          <a:xfrm>
            <a:off x="534838" y="2017713"/>
            <a:ext cx="6029475" cy="4114800"/>
          </a:xfrm>
        </p:spPr>
      </p:pic>
      <p:sp>
        <p:nvSpPr>
          <p:cNvPr id="13316" name="Content Placeholder 3"/>
          <p:cNvSpPr>
            <a:spLocks noGrp="1"/>
          </p:cNvSpPr>
          <p:nvPr>
            <p:ph sz="half" idx="2"/>
          </p:nvPr>
        </p:nvSpPr>
        <p:spPr/>
        <p:txBody>
          <a:bodyPr/>
          <a:lstStyle/>
          <a:p>
            <a:pPr eaLnBrk="1" hangingPunct="1"/>
            <a:r>
              <a:rPr lang="en-US" sz="1600" b="1" dirty="0" smtClean="0"/>
              <a:t>Blue Application Frame</a:t>
            </a:r>
            <a:endParaRPr lang="en-US" sz="1600" dirty="0" smtClean="0"/>
          </a:p>
          <a:p>
            <a:pPr lvl="1" eaLnBrk="1" hangingPunct="1"/>
            <a:r>
              <a:rPr lang="en-US" sz="1200" dirty="0" smtClean="0"/>
              <a:t>With Menu Bar, Window Size &amp; Close Control Buttons and three scrollable panels.</a:t>
            </a:r>
          </a:p>
          <a:p>
            <a:pPr eaLnBrk="1" hangingPunct="1"/>
            <a:r>
              <a:rPr lang="en-US" sz="1600" b="1" dirty="0" smtClean="0"/>
              <a:t>Three Scrollable </a:t>
            </a:r>
            <a:r>
              <a:rPr lang="en-US" sz="1600" b="1" dirty="0"/>
              <a:t>Application </a:t>
            </a:r>
            <a:r>
              <a:rPr lang="en-US" sz="1600" b="1" dirty="0" smtClean="0"/>
              <a:t>Panels</a:t>
            </a:r>
            <a:r>
              <a:rPr lang="en-US" sz="1600" b="1" dirty="0"/>
              <a:t> </a:t>
            </a:r>
            <a:r>
              <a:rPr lang="en-US" sz="1600" b="1" dirty="0" smtClean="0"/>
              <a:t>(</a:t>
            </a:r>
            <a:r>
              <a:rPr lang="en-US" sz="1600" b="1" dirty="0"/>
              <a:t>Cyan </a:t>
            </a:r>
            <a:r>
              <a:rPr lang="en-US" sz="1600" b="1" dirty="0" smtClean="0"/>
              <a:t>Horizontal, Green </a:t>
            </a:r>
            <a:r>
              <a:rPr lang="en-US" sz="1600" b="1" dirty="0"/>
              <a:t>Vertical </a:t>
            </a:r>
            <a:r>
              <a:rPr lang="en-US" sz="1600" b="1" dirty="0" smtClean="0"/>
              <a:t>&amp; Yellow</a:t>
            </a:r>
            <a:r>
              <a:rPr lang="en-US" sz="1600" b="1" dirty="0"/>
              <a:t> Dual </a:t>
            </a:r>
            <a:r>
              <a:rPr lang="en-US" sz="1600" b="1" dirty="0" smtClean="0"/>
              <a:t>) </a:t>
            </a:r>
            <a:endParaRPr lang="en-US" sz="1600" b="1" dirty="0"/>
          </a:p>
          <a:p>
            <a:pPr lvl="1" eaLnBrk="1" hangingPunct="1"/>
            <a:r>
              <a:rPr lang="en-US" sz="1200" dirty="0" smtClean="0"/>
              <a:t>Each with Multi-Colored &amp; Non-Colored Text, Horizontal and/or Vertical scroll bars, associated clickable arrow buttons and clickable gauge depicting relative size and position or displayed text. </a:t>
            </a:r>
          </a:p>
          <a:p>
            <a:pPr eaLnBrk="1" hangingPunct="1"/>
            <a:r>
              <a:rPr lang="en-US" sz="1600" b="1" dirty="0" smtClean="0"/>
              <a:t>Black Redirected Output: </a:t>
            </a:r>
            <a:r>
              <a:rPr lang="en-US" sz="1600" b="1" dirty="0" err="1" smtClean="0"/>
              <a:t>stdout</a:t>
            </a:r>
            <a:r>
              <a:rPr lang="en-US" sz="1600" b="1" dirty="0" smtClean="0"/>
              <a:t>/</a:t>
            </a:r>
            <a:r>
              <a:rPr lang="en-US" sz="1600" b="1" dirty="0" err="1" smtClean="0"/>
              <a:t>stderr</a:t>
            </a:r>
            <a:r>
              <a:rPr lang="en-US" sz="1600" b="1" dirty="0" smtClean="0"/>
              <a:t> Frame</a:t>
            </a:r>
          </a:p>
          <a:p>
            <a:pPr lvl="1" eaLnBrk="1" hangingPunct="1"/>
            <a:r>
              <a:rPr lang="en-US" sz="1200" dirty="0" smtClean="0"/>
              <a:t>Output of colorized, date, time &amp; severity-level stamped event notifications (</a:t>
            </a:r>
            <a:r>
              <a:rPr lang="en-US" sz="1200" b="1" dirty="0" smtClean="0">
                <a:solidFill>
                  <a:srgbClr val="FF0000"/>
                </a:solidFill>
              </a:rPr>
              <a:t>debug-level shown</a:t>
            </a:r>
            <a:r>
              <a:rPr lang="en-US" sz="1200" dirty="0" smtClean="0"/>
              <a:t>)</a:t>
            </a:r>
          </a:p>
          <a:p>
            <a:pPr eaLnBrk="1" hangingPunct="1"/>
            <a:r>
              <a:rPr lang="en-US" sz="1600" b="1" dirty="0" smtClean="0"/>
              <a:t>Task Bar Frame</a:t>
            </a:r>
          </a:p>
          <a:p>
            <a:pPr lvl="1" eaLnBrk="1" hangingPunct="1"/>
            <a:r>
              <a:rPr lang="en-US" sz="1200" dirty="0" smtClean="0"/>
              <a:t>With Network &amp;  Program Name, Task (Redirected &amp; </a:t>
            </a:r>
            <a:r>
              <a:rPr lang="en-US" sz="1200" dirty="0" err="1" smtClean="0"/>
              <a:t>Gui_Test_Units</a:t>
            </a:r>
            <a:r>
              <a:rPr lang="en-US" sz="1200" dirty="0" smtClean="0"/>
              <a:t>) Focus Control Buttons, Idle Time Spinner and Current Date &amp; Time</a:t>
            </a:r>
            <a:endParaRPr lang="en-US" sz="2000" dirty="0" smtClean="0"/>
          </a:p>
        </p:txBody>
      </p:sp>
      <p:sp>
        <p:nvSpPr>
          <p:cNvPr id="13317" name="Date Placeholder 4"/>
          <p:cNvSpPr>
            <a:spLocks noGrp="1"/>
          </p:cNvSpPr>
          <p:nvPr>
            <p:ph type="dt" sz="quarter" idx="10"/>
          </p:nvPr>
        </p:nvSpPr>
        <p:spPr>
          <a:noFill/>
        </p:spPr>
        <p:txBody>
          <a:bodyPr/>
          <a:lstStyle/>
          <a:p>
            <a:fld id="{12F7545A-B2B6-4F10-B5DC-087934EAA2D7}" type="datetime1">
              <a:rPr lang="en-US" smtClean="0"/>
              <a:t>11/6/2015</a:t>
            </a:fld>
            <a:endParaRPr lang="en-US" smtClean="0"/>
          </a:p>
        </p:txBody>
      </p:sp>
      <p:sp>
        <p:nvSpPr>
          <p:cNvPr id="13318"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3319" name="Slide Number Placeholder 6"/>
          <p:cNvSpPr>
            <a:spLocks noGrp="1"/>
          </p:cNvSpPr>
          <p:nvPr>
            <p:ph type="sldNum" sz="quarter" idx="12"/>
          </p:nvPr>
        </p:nvSpPr>
        <p:spPr>
          <a:noFill/>
        </p:spPr>
        <p:txBody>
          <a:bodyPr/>
          <a:lstStyle/>
          <a:p>
            <a:fld id="{7F0F3125-9FB0-4EBE-8504-9BB661828FB3}" type="slidenum">
              <a:rPr lang="en-US"/>
              <a:pPr/>
              <a:t>6</a:t>
            </a:fld>
            <a:endParaRPr lang="en-US"/>
          </a:p>
        </p:txBody>
      </p:sp>
    </p:spTree>
    <p:extLst>
      <p:ext uri="{BB962C8B-B14F-4D97-AF65-F5344CB8AC3E}">
        <p14:creationId xmlns:p14="http://schemas.microsoft.com/office/powerpoint/2010/main" val="34291369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Use Cases: </a:t>
            </a:r>
            <a:r>
              <a:rPr lang="en-US" sz="2000" dirty="0" smtClean="0"/>
              <a:t>(</a:t>
            </a:r>
            <a:r>
              <a:rPr lang="en-US" sz="2000" dirty="0" smtClean="0">
                <a:hlinkClick r:id="rId3" action="ppaction://hlinksldjump"/>
              </a:rPr>
              <a:t>Table of Contents</a:t>
            </a:r>
            <a:r>
              <a:rPr lang="en-US" sz="2000" dirty="0" smtClean="0"/>
              <a:t>)</a:t>
            </a:r>
            <a:r>
              <a:rPr lang="en-US" dirty="0" smtClean="0"/>
              <a:t/>
            </a:r>
            <a:br>
              <a:rPr lang="en-US" dirty="0" smtClean="0"/>
            </a:br>
            <a:r>
              <a:rPr lang="en-US" sz="3200" dirty="0"/>
              <a:t>Curses </a:t>
            </a:r>
            <a:r>
              <a:rPr lang="en-US" sz="3200" dirty="0" smtClean="0"/>
              <a:t>Utilities (</a:t>
            </a:r>
            <a:r>
              <a:rPr lang="en-US" sz="3200" dirty="0" err="1" smtClean="0"/>
              <a:t>tsLibGUI</a:t>
            </a:r>
            <a:r>
              <a:rPr lang="en-US" sz="3200" dirty="0" smtClean="0"/>
              <a:t>)</a:t>
            </a:r>
          </a:p>
        </p:txBody>
      </p:sp>
      <p:sp>
        <p:nvSpPr>
          <p:cNvPr id="72710" name="Rectangle 6"/>
          <p:cNvSpPr>
            <a:spLocks noGrp="1" noChangeArrowheads="1"/>
          </p:cNvSpPr>
          <p:nvPr>
            <p:ph idx="1"/>
          </p:nvPr>
        </p:nvSpPr>
        <p:spPr/>
        <p:txBody>
          <a:bodyPr/>
          <a:lstStyle/>
          <a:p>
            <a:pPr eaLnBrk="1" hangingPunct="1">
              <a:lnSpc>
                <a:spcPct val="80000"/>
              </a:lnSpc>
            </a:pPr>
            <a:r>
              <a:rPr lang="en-US" sz="2000" dirty="0" smtClean="0"/>
              <a:t>tsWxPythonPrivateLogger.py</a:t>
            </a:r>
            <a:endParaRPr lang="en-US" sz="2000" dirty="0"/>
          </a:p>
          <a:p>
            <a:pPr eaLnBrk="1" hangingPunct="1">
              <a:lnSpc>
                <a:spcPct val="80000"/>
              </a:lnSpc>
            </a:pPr>
            <a:r>
              <a:rPr lang="en-US" sz="2000" dirty="0" smtClean="0"/>
              <a:t>tsWxCursesServices.py</a:t>
            </a:r>
            <a:endParaRPr lang="en-US" sz="2000" dirty="0"/>
          </a:p>
          <a:p>
            <a:pPr eaLnBrk="1" hangingPunct="1">
              <a:lnSpc>
                <a:spcPct val="80000"/>
              </a:lnSpc>
            </a:pPr>
            <a:r>
              <a:rPr lang="en-US" sz="2000" dirty="0" smtClean="0"/>
              <a:t>tsWxWindowCurses.py</a:t>
            </a:r>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60</a:t>
            </a:fld>
            <a:endParaRPr lang="en-US"/>
          </a:p>
        </p:txBody>
      </p:sp>
    </p:spTree>
    <p:extLst>
      <p:ext uri="{BB962C8B-B14F-4D97-AF65-F5344CB8AC3E}">
        <p14:creationId xmlns:p14="http://schemas.microsoft.com/office/powerpoint/2010/main" val="228890901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Use Cases: </a:t>
            </a:r>
            <a:r>
              <a:rPr lang="en-US" sz="2000" dirty="0" smtClean="0"/>
              <a:t>(</a:t>
            </a:r>
            <a:r>
              <a:rPr lang="en-US" sz="2000" dirty="0" smtClean="0">
                <a:hlinkClick r:id="rId3" action="ppaction://hlinksldjump"/>
              </a:rPr>
              <a:t>Table of Contents</a:t>
            </a:r>
            <a:r>
              <a:rPr lang="en-US" sz="2000" dirty="0" smtClean="0"/>
              <a:t>)</a:t>
            </a:r>
            <a:r>
              <a:rPr lang="en-US" dirty="0" smtClean="0"/>
              <a:t/>
            </a:r>
            <a:br>
              <a:rPr lang="en-US" dirty="0" smtClean="0"/>
            </a:br>
            <a:r>
              <a:rPr lang="en-US" sz="3200" dirty="0"/>
              <a:t>Curses </a:t>
            </a:r>
            <a:r>
              <a:rPr lang="en-US" sz="3200" dirty="0" smtClean="0"/>
              <a:t>Configuration (</a:t>
            </a:r>
            <a:r>
              <a:rPr lang="en-US" sz="3200" dirty="0" err="1" smtClean="0"/>
              <a:t>tsLibGUI</a:t>
            </a:r>
            <a:r>
              <a:rPr lang="en-US" sz="3200" dirty="0" smtClean="0"/>
              <a:t>)</a:t>
            </a:r>
          </a:p>
        </p:txBody>
      </p:sp>
      <p:sp>
        <p:nvSpPr>
          <p:cNvPr id="72710" name="Rectangle 6"/>
          <p:cNvSpPr>
            <a:spLocks noGrp="1" noChangeArrowheads="1"/>
          </p:cNvSpPr>
          <p:nvPr>
            <p:ph idx="1"/>
          </p:nvPr>
        </p:nvSpPr>
        <p:spPr/>
        <p:txBody>
          <a:bodyPr/>
          <a:lstStyle/>
          <a:p>
            <a:pPr eaLnBrk="1" hangingPunct="1">
              <a:lnSpc>
                <a:spcPct val="80000"/>
              </a:lnSpc>
            </a:pPr>
            <a:r>
              <a:rPr lang="en-US" sz="2000" dirty="0" err="1" smtClean="0"/>
              <a:t>tsWx</a:t>
            </a:r>
            <a:endParaRPr lang="en-US" sz="2000" dirty="0"/>
          </a:p>
          <a:p>
            <a:pPr eaLnBrk="1" hangingPunct="1">
              <a:lnSpc>
                <a:spcPct val="80000"/>
              </a:lnSpc>
            </a:pPr>
            <a:r>
              <a:rPr lang="en-US" sz="2000" dirty="0"/>
              <a:t>tsWxGlobals.py</a:t>
            </a:r>
          </a:p>
          <a:p>
            <a:pPr marL="0" indent="0" eaLnBrk="1" hangingPunct="1">
              <a:lnSpc>
                <a:spcPct val="80000"/>
              </a:lnSpc>
              <a:buNone/>
            </a:pPr>
            <a:endParaRPr lang="en-US" sz="1400" dirty="0" smtClean="0"/>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61</a:t>
            </a:fld>
            <a:endParaRPr lang="en-US"/>
          </a:p>
        </p:txBody>
      </p:sp>
    </p:spTree>
    <p:extLst>
      <p:ext uri="{BB962C8B-B14F-4D97-AF65-F5344CB8AC3E}">
        <p14:creationId xmlns:p14="http://schemas.microsoft.com/office/powerpoint/2010/main" val="302848740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Use Cases: </a:t>
            </a:r>
            <a:r>
              <a:rPr lang="en-US" sz="2000" dirty="0" smtClean="0"/>
              <a:t>(</a:t>
            </a:r>
            <a:r>
              <a:rPr lang="en-US" sz="2000" dirty="0" smtClean="0">
                <a:hlinkClick r:id="rId3" action="ppaction://hlinksldjump"/>
              </a:rPr>
              <a:t>Table of Contents</a:t>
            </a:r>
            <a:r>
              <a:rPr lang="en-US" sz="2000" dirty="0" smtClean="0"/>
              <a:t>)</a:t>
            </a:r>
            <a:r>
              <a:rPr lang="en-US" dirty="0" smtClean="0"/>
              <a:t/>
            </a:r>
            <a:br>
              <a:rPr lang="en-US" dirty="0" smtClean="0"/>
            </a:br>
            <a:r>
              <a:rPr lang="en-US" sz="3200" dirty="0"/>
              <a:t>Curses </a:t>
            </a:r>
            <a:r>
              <a:rPr lang="en-US" sz="3200" dirty="0" smtClean="0"/>
              <a:t>Display (</a:t>
            </a:r>
            <a:r>
              <a:rPr lang="en-US" sz="3200" dirty="0" err="1" smtClean="0"/>
              <a:t>tsLibGUI</a:t>
            </a:r>
            <a:r>
              <a:rPr lang="en-US" sz="3200" dirty="0" smtClean="0"/>
              <a:t>)</a:t>
            </a:r>
          </a:p>
        </p:txBody>
      </p:sp>
      <p:sp>
        <p:nvSpPr>
          <p:cNvPr id="72710" name="Rectangle 6"/>
          <p:cNvSpPr>
            <a:spLocks noGrp="1" noChangeArrowheads="1"/>
          </p:cNvSpPr>
          <p:nvPr>
            <p:ph idx="1"/>
          </p:nvPr>
        </p:nvSpPr>
        <p:spPr/>
        <p:txBody>
          <a:bodyPr/>
          <a:lstStyle/>
          <a:p>
            <a:pPr eaLnBrk="1" hangingPunct="1">
              <a:lnSpc>
                <a:spcPct val="80000"/>
              </a:lnSpc>
            </a:pPr>
            <a:r>
              <a:rPr lang="en-US" sz="2000" dirty="0" smtClean="0"/>
              <a:t>tsWxDisplay.py</a:t>
            </a:r>
            <a:endParaRPr lang="en-US" sz="2000" dirty="0"/>
          </a:p>
          <a:p>
            <a:pPr eaLnBrk="1" hangingPunct="1">
              <a:lnSpc>
                <a:spcPct val="80000"/>
              </a:lnSpc>
            </a:pPr>
            <a:r>
              <a:rPr lang="en-US" sz="2000" dirty="0"/>
              <a:t>tsWxScreen.py</a:t>
            </a:r>
          </a:p>
          <a:p>
            <a:pPr eaLnBrk="1" hangingPunct="1">
              <a:lnSpc>
                <a:spcPct val="80000"/>
              </a:lnSpc>
            </a:pPr>
            <a:r>
              <a:rPr lang="en-US" sz="2000" dirty="0"/>
              <a:t>tsWxColorDatabase.py</a:t>
            </a:r>
          </a:p>
          <a:p>
            <a:pPr eaLnBrk="1" hangingPunct="1">
              <a:lnSpc>
                <a:spcPct val="80000"/>
              </a:lnSpc>
            </a:pPr>
            <a:r>
              <a:rPr lang="en-US" sz="2000" dirty="0"/>
              <a:t>tsWxPythonColor16DataBase.py</a:t>
            </a:r>
          </a:p>
          <a:p>
            <a:pPr eaLnBrk="1" hangingPunct="1">
              <a:lnSpc>
                <a:spcPct val="80000"/>
              </a:lnSpc>
            </a:pPr>
            <a:r>
              <a:rPr lang="en-US" sz="2000" dirty="0"/>
              <a:t>tsWxPythonColor16SubstitutionMap.py</a:t>
            </a:r>
          </a:p>
          <a:p>
            <a:pPr eaLnBrk="1" hangingPunct="1">
              <a:lnSpc>
                <a:spcPct val="80000"/>
              </a:lnSpc>
            </a:pPr>
            <a:r>
              <a:rPr lang="en-US" sz="2000" dirty="0"/>
              <a:t>tsWxPythonColor256DataBase.py</a:t>
            </a:r>
          </a:p>
          <a:p>
            <a:pPr eaLnBrk="1" hangingPunct="1">
              <a:lnSpc>
                <a:spcPct val="80000"/>
              </a:lnSpc>
            </a:pPr>
            <a:r>
              <a:rPr lang="en-US" sz="2000" dirty="0"/>
              <a:t>tsWxPythonColor88DataBase.py</a:t>
            </a:r>
          </a:p>
          <a:p>
            <a:pPr eaLnBrk="1" hangingPunct="1">
              <a:lnSpc>
                <a:spcPct val="80000"/>
              </a:lnSpc>
            </a:pPr>
            <a:r>
              <a:rPr lang="en-US" sz="2000" dirty="0"/>
              <a:t>tsWxPythonColor8DataBase.py</a:t>
            </a:r>
          </a:p>
          <a:p>
            <a:pPr eaLnBrk="1" hangingPunct="1">
              <a:lnSpc>
                <a:spcPct val="80000"/>
              </a:lnSpc>
            </a:pPr>
            <a:r>
              <a:rPr lang="en-US" sz="2000" dirty="0"/>
              <a:t>tsWxPythonColor8SubstitutionMap.py</a:t>
            </a:r>
          </a:p>
          <a:p>
            <a:pPr eaLnBrk="1" hangingPunct="1">
              <a:lnSpc>
                <a:spcPct val="80000"/>
              </a:lnSpc>
            </a:pPr>
            <a:r>
              <a:rPr lang="en-US" sz="2000" dirty="0"/>
              <a:t>tsWxPythonColorDataBaseRGB.py</a:t>
            </a:r>
          </a:p>
          <a:p>
            <a:pPr eaLnBrk="1" hangingPunct="1">
              <a:lnSpc>
                <a:spcPct val="80000"/>
              </a:lnSpc>
            </a:pPr>
            <a:r>
              <a:rPr lang="en-US" sz="2000" dirty="0"/>
              <a:t>tsWxPythonColorNames.py</a:t>
            </a:r>
          </a:p>
          <a:p>
            <a:pPr eaLnBrk="1" hangingPunct="1">
              <a:lnSpc>
                <a:spcPct val="80000"/>
              </a:lnSpc>
            </a:pPr>
            <a:r>
              <a:rPr lang="en-US" sz="2000" dirty="0"/>
              <a:t>tsWxPythonColorRGBNames.py</a:t>
            </a:r>
          </a:p>
          <a:p>
            <a:pPr eaLnBrk="1" hangingPunct="1">
              <a:lnSpc>
                <a:spcPct val="80000"/>
              </a:lnSpc>
            </a:pPr>
            <a:r>
              <a:rPr lang="en-US" sz="2000" dirty="0"/>
              <a:t>tsWxPythonColorRGBValues.py</a:t>
            </a:r>
          </a:p>
          <a:p>
            <a:pPr eaLnBrk="1" hangingPunct="1">
              <a:lnSpc>
                <a:spcPct val="80000"/>
              </a:lnSpc>
            </a:pPr>
            <a:r>
              <a:rPr lang="en-US" sz="2000" dirty="0" smtClean="0"/>
              <a:t>tsWxPythonMonochromeDataBase.py</a:t>
            </a:r>
            <a:endParaRPr lang="en-US" sz="20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11/6/2015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62</a:t>
            </a:fld>
            <a:endParaRPr lang="en-US"/>
          </a:p>
        </p:txBody>
      </p:sp>
    </p:spTree>
    <p:extLst>
      <p:ext uri="{BB962C8B-B14F-4D97-AF65-F5344CB8AC3E}">
        <p14:creationId xmlns:p14="http://schemas.microsoft.com/office/powerpoint/2010/main" val="453071867"/>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p:spPr>
        <p:txBody>
          <a:bodyPr/>
          <a:lstStyle/>
          <a:p>
            <a:fld id="{2304A905-ED1A-4633-88B3-7A6C464DC1BC}" type="datetime1">
              <a:rPr lang="en-US" smtClean="0"/>
              <a:t>11/6/2015</a:t>
            </a:fld>
            <a:endParaRPr lang="en-US" smtClean="0"/>
          </a:p>
        </p:txBody>
      </p:sp>
      <p:sp>
        <p:nvSpPr>
          <p:cNvPr id="79875"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9876" name="Slide Number Placeholder 5"/>
          <p:cNvSpPr>
            <a:spLocks noGrp="1"/>
          </p:cNvSpPr>
          <p:nvPr>
            <p:ph type="sldNum" sz="quarter" idx="12"/>
          </p:nvPr>
        </p:nvSpPr>
        <p:spPr>
          <a:noFill/>
        </p:spPr>
        <p:txBody>
          <a:bodyPr/>
          <a:lstStyle/>
          <a:p>
            <a:fld id="{FF6A9CED-108A-4321-8BAF-390218E2130A}" type="slidenum">
              <a:rPr lang="en-US"/>
              <a:pPr/>
              <a:t>63</a:t>
            </a:fld>
            <a:endParaRPr lang="en-US"/>
          </a:p>
        </p:txBody>
      </p:sp>
      <p:sp>
        <p:nvSpPr>
          <p:cNvPr id="79877" name="Rectangle 4"/>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smtClean="0"/>
              <a:t>Remote Monitoring / Control</a:t>
            </a:r>
          </a:p>
        </p:txBody>
      </p:sp>
      <p:sp>
        <p:nvSpPr>
          <p:cNvPr id="79878" name="Rectangle 5"/>
          <p:cNvSpPr>
            <a:spLocks noGrp="1" noChangeArrowheads="1"/>
          </p:cNvSpPr>
          <p:nvPr>
            <p:ph type="body" idx="1"/>
          </p:nvPr>
        </p:nvSpPr>
        <p:spPr/>
        <p:txBody>
          <a:bodyPr/>
          <a:lstStyle/>
          <a:p>
            <a:pPr eaLnBrk="1" hangingPunct="1">
              <a:lnSpc>
                <a:spcPct val="80000"/>
              </a:lnSpc>
            </a:pPr>
            <a:r>
              <a:rPr lang="en-US" sz="1800" dirty="0" smtClean="0"/>
              <a:t>Once you've logged into your local computer, you may then login to a remote computer using one or more secure shells ("</a:t>
            </a:r>
            <a:r>
              <a:rPr lang="en-US" sz="1800" dirty="0" err="1" smtClean="0"/>
              <a:t>ssh</a:t>
            </a:r>
            <a:r>
              <a:rPr lang="en-US" sz="1800" dirty="0" smtClean="0"/>
              <a:t>") or non-secure shells ("</a:t>
            </a:r>
            <a:r>
              <a:rPr lang="en-US" sz="1800" dirty="0" err="1" smtClean="0"/>
              <a:t>rsh</a:t>
            </a:r>
            <a:r>
              <a:rPr lang="en-US" sz="1800" dirty="0" smtClean="0"/>
              <a:t>") provided by the local operating system.</a:t>
            </a:r>
          </a:p>
          <a:p>
            <a:pPr eaLnBrk="1" hangingPunct="1">
              <a:lnSpc>
                <a:spcPct val="80000"/>
              </a:lnSpc>
            </a:pPr>
            <a:r>
              <a:rPr lang="en-US" sz="1800" dirty="0" smtClean="0"/>
              <a:t>The Secure Shell ("</a:t>
            </a:r>
            <a:r>
              <a:rPr lang="en-US" sz="1800" dirty="0" err="1" smtClean="0"/>
              <a:t>ssh</a:t>
            </a:r>
            <a:r>
              <a:rPr lang="en-US" sz="1800" dirty="0" smtClean="0"/>
              <a:t>") is a cryptographic network protocol for secure data communication, remote command-line login, remote command execution, and other secure network services between two networked computers. It connects, via a secure channel over an insecure network, a server and a client running "</a:t>
            </a:r>
            <a:r>
              <a:rPr lang="en-US" sz="1800" dirty="0" err="1" smtClean="0"/>
              <a:t>ssh</a:t>
            </a:r>
            <a:r>
              <a:rPr lang="en-US" sz="1800" dirty="0" smtClean="0"/>
              <a:t>" server and "</a:t>
            </a:r>
            <a:r>
              <a:rPr lang="en-US" sz="1800" dirty="0" err="1" smtClean="0"/>
              <a:t>ssh</a:t>
            </a:r>
            <a:r>
              <a:rPr lang="en-US" sz="1800" dirty="0" smtClean="0"/>
              <a:t>" client programs, respectively.</a:t>
            </a:r>
          </a:p>
          <a:p>
            <a:pPr eaLnBrk="1" hangingPunct="1">
              <a:lnSpc>
                <a:spcPct val="80000"/>
              </a:lnSpc>
            </a:pPr>
            <a:r>
              <a:rPr lang="en-US" sz="1800" dirty="0" smtClean="0"/>
              <a:t>The remote shell ("</a:t>
            </a:r>
            <a:r>
              <a:rPr lang="en-US" sz="1800" dirty="0" err="1" smtClean="0"/>
              <a:t>rsh</a:t>
            </a:r>
            <a:r>
              <a:rPr lang="en-US" sz="1800" dirty="0" smtClean="0"/>
              <a:t>") is a command line computer program that can execute shell commands as another user, and on another computer across  a computer network. The remote system to which  "</a:t>
            </a:r>
            <a:r>
              <a:rPr lang="en-US" sz="1800" dirty="0" err="1" smtClean="0"/>
              <a:t>rsh</a:t>
            </a:r>
            <a:r>
              <a:rPr lang="en-US" sz="1800" dirty="0" smtClean="0"/>
              <a:t>" connects runs the "</a:t>
            </a:r>
            <a:r>
              <a:rPr lang="en-US" sz="1800" dirty="0" err="1" smtClean="0"/>
              <a:t>rsh</a:t>
            </a:r>
            <a:r>
              <a:rPr lang="en-US" sz="1800" dirty="0" smtClean="0"/>
              <a:t>" daemon ("</a:t>
            </a:r>
            <a:r>
              <a:rPr lang="en-US" sz="1800" dirty="0" err="1" smtClean="0"/>
              <a:t>rshd</a:t>
            </a:r>
            <a:r>
              <a:rPr lang="en-US" sz="1800" dirty="0" smtClean="0"/>
              <a:t>").</a:t>
            </a:r>
          </a:p>
          <a:p>
            <a:pPr eaLnBrk="1" hangingPunct="1">
              <a:lnSpc>
                <a:spcPct val="80000"/>
              </a:lnSpc>
            </a:pPr>
            <a:r>
              <a:rPr lang="en-US" sz="1800" dirty="0" smtClean="0"/>
              <a:t>The local and remote operating system's command line interfaces provides access to associated terminal interface and the TeamSTARS  "tsWxGTUI_PyVx" Toolkit's Python and "</a:t>
            </a:r>
            <a:r>
              <a:rPr lang="en-US" sz="1800" dirty="0" err="1" smtClean="0"/>
              <a:t>nCurses</a:t>
            </a:r>
            <a:r>
              <a:rPr lang="en-US" sz="1800" dirty="0" smtClean="0"/>
              <a:t>" based character-mode user interfaces which then communicate.</a:t>
            </a:r>
          </a:p>
          <a:p>
            <a:pPr eaLnBrk="1" hangingPunct="1">
              <a:lnSpc>
                <a:spcPct val="80000"/>
              </a:lnSpc>
            </a:pPr>
            <a:r>
              <a:rPr lang="en-US" sz="1800" dirty="0" smtClean="0"/>
              <a:t>This enables you to monitor and control one or more remote and local application programs, from the convenience of your local computer terminal, with greater speed and efficiency than possible with the larger communication traffic associated with pixel-mode.</a:t>
            </a:r>
          </a:p>
        </p:txBody>
      </p:sp>
    </p:spTree>
    <p:extLst>
      <p:ext uri="{BB962C8B-B14F-4D97-AF65-F5344CB8AC3E}">
        <p14:creationId xmlns:p14="http://schemas.microsoft.com/office/powerpoint/2010/main" val="976586840"/>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4"/>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smtClean="0"/>
              <a:t>Site-Packages</a:t>
            </a:r>
          </a:p>
        </p:txBody>
      </p:sp>
      <p:sp>
        <p:nvSpPr>
          <p:cNvPr id="79878" name="Rectangle 5"/>
          <p:cNvSpPr>
            <a:spLocks noGrp="1" noChangeArrowheads="1"/>
          </p:cNvSpPr>
          <p:nvPr>
            <p:ph sz="half" idx="1"/>
          </p:nvPr>
        </p:nvSpPr>
        <p:spPr/>
        <p:txBody>
          <a:bodyPr/>
          <a:lstStyle/>
          <a:p>
            <a:pPr eaLnBrk="1" hangingPunct="1">
              <a:lnSpc>
                <a:spcPct val="80000"/>
              </a:lnSpc>
            </a:pPr>
            <a:r>
              <a:rPr lang="en-US" sz="1800" dirty="0" smtClean="0"/>
              <a:t>Site-Packages are </a:t>
            </a:r>
            <a:r>
              <a:rPr lang="en-US" sz="1800" dirty="0"/>
              <a:t>the location where </a:t>
            </a:r>
            <a:r>
              <a:rPr lang="en-US" sz="1800" dirty="0" smtClean="0"/>
              <a:t>third-party </a:t>
            </a:r>
            <a:r>
              <a:rPr lang="en-US" sz="1800" dirty="0"/>
              <a:t>packages are installed (i.e., </a:t>
            </a:r>
            <a:r>
              <a:rPr lang="en-US" sz="1800" dirty="0" smtClean="0"/>
              <a:t>those not </a:t>
            </a:r>
            <a:r>
              <a:rPr lang="en-US" sz="1800" dirty="0"/>
              <a:t>part of the core Python distribution</a:t>
            </a:r>
            <a:r>
              <a:rPr lang="en-US" sz="1800" dirty="0" smtClean="0"/>
              <a:t>).</a:t>
            </a:r>
          </a:p>
          <a:p>
            <a:pPr lvl="1" eaLnBrk="1" hangingPunct="1">
              <a:lnSpc>
                <a:spcPct val="80000"/>
              </a:lnSpc>
            </a:pPr>
            <a:r>
              <a:rPr lang="en-US" sz="1600" dirty="0" smtClean="0"/>
              <a:t>A Site-Package can only be used with those Python versions for which it has been explicitly installed.</a:t>
            </a:r>
          </a:p>
          <a:p>
            <a:pPr lvl="1" eaLnBrk="1" hangingPunct="1">
              <a:lnSpc>
                <a:spcPct val="80000"/>
              </a:lnSpc>
            </a:pPr>
            <a:r>
              <a:rPr lang="en-US" sz="1600" dirty="0" smtClean="0"/>
              <a:t>For </a:t>
            </a:r>
            <a:r>
              <a:rPr lang="en-US" sz="1600" dirty="0"/>
              <a:t>Linux, Mac OS X and Unix operating systems, one must have </a:t>
            </a:r>
            <a:r>
              <a:rPr lang="en-US" sz="1600" dirty="0" smtClean="0"/>
              <a:t>“root” or administrator </a:t>
            </a:r>
            <a:r>
              <a:rPr lang="en-US" sz="1600" dirty="0"/>
              <a:t>privileges to write to </a:t>
            </a:r>
            <a:r>
              <a:rPr lang="en-US" sz="1600" dirty="0" smtClean="0"/>
              <a:t>the install location</a:t>
            </a:r>
            <a:r>
              <a:rPr lang="en-US" sz="1400" dirty="0" smtClean="0"/>
              <a:t>.</a:t>
            </a:r>
          </a:p>
          <a:p>
            <a:pPr eaLnBrk="1" hangingPunct="1">
              <a:lnSpc>
                <a:spcPct val="80000"/>
              </a:lnSpc>
            </a:pPr>
            <a:r>
              <a:rPr lang="en-US" sz="1800" dirty="0" smtClean="0"/>
              <a:t>To facilitate application software development and deployment, Site-Packages:</a:t>
            </a:r>
          </a:p>
          <a:p>
            <a:pPr lvl="1" eaLnBrk="1" hangingPunct="1">
              <a:lnSpc>
                <a:spcPct val="80000"/>
              </a:lnSpc>
            </a:pPr>
            <a:r>
              <a:rPr lang="en-US" sz="1600" dirty="0" smtClean="0"/>
              <a:t>Organize source code into a single layer set of subdirectories within the Site-Package directory.</a:t>
            </a:r>
          </a:p>
          <a:p>
            <a:pPr lvl="1" eaLnBrk="1" hangingPunct="1">
              <a:lnSpc>
                <a:spcPct val="80000"/>
              </a:lnSpc>
            </a:pPr>
            <a:r>
              <a:rPr lang="en-US" sz="1600" dirty="0" smtClean="0"/>
              <a:t>Import modules, via static Site-Package directory relative path specifications.</a:t>
            </a:r>
          </a:p>
          <a:p>
            <a:pPr eaLnBrk="1" hangingPunct="1">
              <a:lnSpc>
                <a:spcPct val="80000"/>
              </a:lnSpc>
            </a:pPr>
            <a:endParaRPr lang="en-US" sz="2000" dirty="0" smtClean="0"/>
          </a:p>
        </p:txBody>
      </p:sp>
      <p:sp>
        <p:nvSpPr>
          <p:cNvPr id="2" name="Content Placeholder 1"/>
          <p:cNvSpPr>
            <a:spLocks noGrp="1"/>
          </p:cNvSpPr>
          <p:nvPr>
            <p:ph sz="half" idx="2"/>
          </p:nvPr>
        </p:nvSpPr>
        <p:spPr/>
        <p:txBody>
          <a:bodyPr/>
          <a:lstStyle/>
          <a:p>
            <a:pPr eaLnBrk="1" hangingPunct="1">
              <a:lnSpc>
                <a:spcPct val="80000"/>
              </a:lnSpc>
            </a:pPr>
            <a:r>
              <a:rPr lang="en-US" sz="1800" b="1" dirty="0"/>
              <a:t>Default Python Example</a:t>
            </a:r>
            <a:r>
              <a:rPr lang="en-US" sz="1800" dirty="0" smtClean="0"/>
              <a:t>: </a:t>
            </a:r>
            <a:r>
              <a:rPr lang="en-US" sz="1600" dirty="0" smtClean="0"/>
              <a:t>A </a:t>
            </a:r>
            <a:r>
              <a:rPr lang="en-US" sz="1600" dirty="0"/>
              <a:t>Site-Package, installed for use </a:t>
            </a:r>
            <a:r>
              <a:rPr lang="en-US" sz="1600" dirty="0" smtClean="0"/>
              <a:t>with the platform’s default </a:t>
            </a:r>
            <a:r>
              <a:rPr lang="en-US" sz="1600" dirty="0"/>
              <a:t>Python must be installed via</a:t>
            </a:r>
          </a:p>
          <a:p>
            <a:pPr lvl="2" eaLnBrk="1" hangingPunct="1">
              <a:lnSpc>
                <a:spcPct val="80000"/>
              </a:lnSpc>
            </a:pPr>
            <a:r>
              <a:rPr lang="en-US" sz="1600" dirty="0"/>
              <a:t>“python setup.py install” </a:t>
            </a:r>
          </a:p>
          <a:p>
            <a:pPr eaLnBrk="1" hangingPunct="1">
              <a:lnSpc>
                <a:spcPct val="80000"/>
              </a:lnSpc>
            </a:pPr>
            <a:r>
              <a:rPr lang="en-US" sz="1800" b="1" dirty="0" smtClean="0"/>
              <a:t>Optional Python </a:t>
            </a:r>
            <a:r>
              <a:rPr lang="en-US" sz="1800" b="1" dirty="0"/>
              <a:t>2x </a:t>
            </a:r>
            <a:r>
              <a:rPr lang="en-US" sz="1800" b="1" dirty="0" smtClean="0"/>
              <a:t>Example</a:t>
            </a:r>
            <a:r>
              <a:rPr lang="en-US" sz="1800" dirty="0" smtClean="0"/>
              <a:t>: </a:t>
            </a:r>
            <a:r>
              <a:rPr lang="en-US" sz="1600" dirty="0" smtClean="0"/>
              <a:t>A </a:t>
            </a:r>
            <a:r>
              <a:rPr lang="en-US" sz="1600" dirty="0"/>
              <a:t>Site-Package, installed for use with the </a:t>
            </a:r>
            <a:r>
              <a:rPr lang="en-US" sz="1600" dirty="0" smtClean="0"/>
              <a:t>platform’s add-on Python </a:t>
            </a:r>
            <a:r>
              <a:rPr lang="en-US" sz="1600" dirty="0"/>
              <a:t>2.7.10 must be installed via</a:t>
            </a:r>
          </a:p>
          <a:p>
            <a:pPr lvl="2" eaLnBrk="1" hangingPunct="1">
              <a:lnSpc>
                <a:spcPct val="80000"/>
              </a:lnSpc>
            </a:pPr>
            <a:r>
              <a:rPr lang="en-US" sz="1600" dirty="0"/>
              <a:t>“python2.7.10 setup.py install” </a:t>
            </a:r>
          </a:p>
          <a:p>
            <a:pPr eaLnBrk="1" hangingPunct="1">
              <a:lnSpc>
                <a:spcPct val="80000"/>
              </a:lnSpc>
            </a:pPr>
            <a:r>
              <a:rPr lang="en-US" sz="1800" b="1" dirty="0"/>
              <a:t>Optional </a:t>
            </a:r>
            <a:r>
              <a:rPr lang="en-US" sz="1800" b="1" dirty="0" smtClean="0"/>
              <a:t>Python </a:t>
            </a:r>
            <a:r>
              <a:rPr lang="en-US" sz="1800" b="1" dirty="0"/>
              <a:t>3x </a:t>
            </a:r>
            <a:r>
              <a:rPr lang="en-US" sz="1800" b="1" dirty="0" smtClean="0"/>
              <a:t>Example</a:t>
            </a:r>
            <a:r>
              <a:rPr lang="en-US" sz="1800" dirty="0" smtClean="0"/>
              <a:t>: </a:t>
            </a:r>
            <a:r>
              <a:rPr lang="en-US" sz="1600" dirty="0" smtClean="0"/>
              <a:t>A </a:t>
            </a:r>
            <a:r>
              <a:rPr lang="en-US" sz="1600" dirty="0"/>
              <a:t>Site-Package, installed for use with the </a:t>
            </a:r>
            <a:r>
              <a:rPr lang="en-US" sz="1600" dirty="0" smtClean="0"/>
              <a:t>platform’s </a:t>
            </a:r>
            <a:r>
              <a:rPr lang="en-US" sz="1600" dirty="0"/>
              <a:t>add-on </a:t>
            </a:r>
            <a:r>
              <a:rPr lang="en-US" sz="1600" dirty="0" smtClean="0"/>
              <a:t>Python </a:t>
            </a:r>
            <a:r>
              <a:rPr lang="en-US" sz="1600" dirty="0"/>
              <a:t>3.5.0 must be installed via</a:t>
            </a:r>
          </a:p>
          <a:p>
            <a:pPr lvl="2" eaLnBrk="1" hangingPunct="1">
              <a:lnSpc>
                <a:spcPct val="80000"/>
              </a:lnSpc>
            </a:pPr>
            <a:r>
              <a:rPr lang="en-US" sz="1600" dirty="0"/>
              <a:t>“python3.5.0 setup.py </a:t>
            </a:r>
            <a:r>
              <a:rPr lang="en-US" sz="1600" dirty="0" smtClean="0"/>
              <a:t>install</a:t>
            </a:r>
            <a:endParaRPr lang="en-US" sz="1600" dirty="0"/>
          </a:p>
        </p:txBody>
      </p:sp>
      <p:sp>
        <p:nvSpPr>
          <p:cNvPr id="79874" name="Date Placeholder 3"/>
          <p:cNvSpPr>
            <a:spLocks noGrp="1"/>
          </p:cNvSpPr>
          <p:nvPr>
            <p:ph type="dt" sz="half" idx="10"/>
          </p:nvPr>
        </p:nvSpPr>
        <p:spPr>
          <a:noFill/>
        </p:spPr>
        <p:txBody>
          <a:bodyPr/>
          <a:lstStyle/>
          <a:p>
            <a:fld id="{2304A905-ED1A-4633-88B3-7A6C464DC1BC}" type="datetime1">
              <a:rPr lang="en-US" smtClean="0"/>
              <a:t>11/6/2015</a:t>
            </a:fld>
            <a:r>
              <a:rPr lang="en-US" dirty="0" smtClean="0"/>
              <a:t>Site-Package directory</a:t>
            </a:r>
          </a:p>
        </p:txBody>
      </p:sp>
      <p:sp>
        <p:nvSpPr>
          <p:cNvPr id="79875"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9876" name="Slide Number Placeholder 5"/>
          <p:cNvSpPr>
            <a:spLocks noGrp="1"/>
          </p:cNvSpPr>
          <p:nvPr>
            <p:ph type="sldNum" sz="quarter" idx="12"/>
          </p:nvPr>
        </p:nvSpPr>
        <p:spPr>
          <a:noFill/>
        </p:spPr>
        <p:txBody>
          <a:bodyPr/>
          <a:lstStyle/>
          <a:p>
            <a:fld id="{FF6A9CED-108A-4321-8BAF-390218E2130A}" type="slidenum">
              <a:rPr lang="en-US"/>
              <a:pPr/>
              <a:t>64</a:t>
            </a:fld>
            <a:endParaRPr lang="en-US"/>
          </a:p>
        </p:txBody>
      </p:sp>
    </p:spTree>
    <p:extLst>
      <p:ext uri="{BB962C8B-B14F-4D97-AF65-F5344CB8AC3E}">
        <p14:creationId xmlns:p14="http://schemas.microsoft.com/office/powerpoint/2010/main" val="134685355"/>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4"/>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smtClean="0"/>
              <a:t>Developer-Sandboxes</a:t>
            </a:r>
          </a:p>
        </p:txBody>
      </p:sp>
      <p:sp>
        <p:nvSpPr>
          <p:cNvPr id="2" name="Content Placeholder 1"/>
          <p:cNvSpPr>
            <a:spLocks noGrp="1"/>
          </p:cNvSpPr>
          <p:nvPr>
            <p:ph idx="1"/>
          </p:nvPr>
        </p:nvSpPr>
        <p:spPr/>
        <p:txBody>
          <a:bodyPr/>
          <a:lstStyle/>
          <a:p>
            <a:r>
              <a:rPr lang="en-US" sz="2400" dirty="0"/>
              <a:t>A </a:t>
            </a:r>
            <a:r>
              <a:rPr lang="en-US" sz="2400" dirty="0" smtClean="0"/>
              <a:t>Developer-Sandbox </a:t>
            </a:r>
            <a:r>
              <a:rPr lang="en-US" sz="2400" dirty="0"/>
              <a:t>is a </a:t>
            </a:r>
            <a:r>
              <a:rPr lang="en-US" sz="2400" dirty="0" smtClean="0"/>
              <a:t>testing environment </a:t>
            </a:r>
            <a:r>
              <a:rPr lang="en-US" sz="2400" dirty="0"/>
              <a:t>that </a:t>
            </a:r>
            <a:r>
              <a:rPr lang="en-US" sz="2400" dirty="0" smtClean="0"/>
              <a:t>isolates </a:t>
            </a:r>
            <a:r>
              <a:rPr lang="en-US" sz="2400" dirty="0"/>
              <a:t>untested code changes </a:t>
            </a:r>
            <a:r>
              <a:rPr lang="en-US" sz="2400" dirty="0" smtClean="0"/>
              <a:t>and outright experimentation </a:t>
            </a:r>
            <a:r>
              <a:rPr lang="en-US" sz="2400" dirty="0"/>
              <a:t>from the </a:t>
            </a:r>
            <a:r>
              <a:rPr lang="en-US" sz="2400" dirty="0" smtClean="0"/>
              <a:t>production (Site-Package) environment </a:t>
            </a:r>
            <a:r>
              <a:rPr lang="en-US" sz="2400" dirty="0"/>
              <a:t>or </a:t>
            </a:r>
            <a:r>
              <a:rPr lang="en-US" sz="2400" dirty="0" smtClean="0"/>
              <a:t>repository.</a:t>
            </a:r>
          </a:p>
          <a:p>
            <a:pPr lvl="1" eaLnBrk="1" hangingPunct="1">
              <a:lnSpc>
                <a:spcPct val="80000"/>
              </a:lnSpc>
            </a:pPr>
            <a:r>
              <a:rPr lang="en-US" sz="2000" dirty="0"/>
              <a:t>There should be one Developer-Sandbox for any or all Python 2x (second generation language) releases.</a:t>
            </a:r>
          </a:p>
          <a:p>
            <a:pPr lvl="1" eaLnBrk="1" hangingPunct="1">
              <a:lnSpc>
                <a:spcPct val="80000"/>
              </a:lnSpc>
            </a:pPr>
            <a:r>
              <a:rPr lang="en-US" sz="2000" dirty="0"/>
              <a:t>There should be one Developer-Sandbox for any or all Python 3x (third generation language) releases</a:t>
            </a:r>
            <a:r>
              <a:rPr lang="en-US" sz="2000" dirty="0" smtClean="0"/>
              <a:t>.</a:t>
            </a:r>
          </a:p>
          <a:p>
            <a:pPr eaLnBrk="1" hangingPunct="1">
              <a:lnSpc>
                <a:spcPct val="80000"/>
              </a:lnSpc>
            </a:pPr>
            <a:r>
              <a:rPr lang="en-US" sz="2400" dirty="0" smtClean="0"/>
              <a:t>To facilitate software development and troubleshooting, Developer-Sandboxes:</a:t>
            </a:r>
          </a:p>
          <a:p>
            <a:pPr lvl="1" eaLnBrk="1" hangingPunct="1">
              <a:lnSpc>
                <a:spcPct val="80000"/>
              </a:lnSpc>
            </a:pPr>
            <a:r>
              <a:rPr lang="en-US" sz="2000" dirty="0" smtClean="0"/>
              <a:t>Organize source code into a set of multi-level nested directories within the Developer-Sandbox directory.</a:t>
            </a:r>
          </a:p>
          <a:p>
            <a:pPr lvl="1" eaLnBrk="1" hangingPunct="1">
              <a:lnSpc>
                <a:spcPct val="80000"/>
              </a:lnSpc>
            </a:pPr>
            <a:r>
              <a:rPr lang="en-US" sz="2000" dirty="0" smtClean="0"/>
              <a:t>Import modules, within </a:t>
            </a:r>
            <a:r>
              <a:rPr lang="en-US" sz="2000" dirty="0"/>
              <a:t>try-except </a:t>
            </a:r>
            <a:r>
              <a:rPr lang="en-US" sz="2000" dirty="0" smtClean="0"/>
              <a:t>blocks, </a:t>
            </a:r>
            <a:r>
              <a:rPr lang="en-US" sz="2000" dirty="0"/>
              <a:t>via </a:t>
            </a:r>
            <a:r>
              <a:rPr lang="en-US" sz="2000" dirty="0" smtClean="0"/>
              <a:t>dynamic </a:t>
            </a:r>
            <a:r>
              <a:rPr lang="en-US" sz="2000" dirty="0"/>
              <a:t>multi-level nested </a:t>
            </a:r>
            <a:r>
              <a:rPr lang="en-US" sz="2000" dirty="0" smtClean="0"/>
              <a:t>path</a:t>
            </a:r>
            <a:r>
              <a:rPr lang="en-US" sz="2000" dirty="0"/>
              <a:t> specifications</a:t>
            </a:r>
            <a:r>
              <a:rPr lang="en-US" sz="2000" dirty="0" smtClean="0"/>
              <a:t>.</a:t>
            </a:r>
            <a:endParaRPr lang="en-US" sz="2000" dirty="0"/>
          </a:p>
        </p:txBody>
      </p:sp>
      <p:sp>
        <p:nvSpPr>
          <p:cNvPr id="79874" name="Date Placeholder 3"/>
          <p:cNvSpPr>
            <a:spLocks noGrp="1"/>
          </p:cNvSpPr>
          <p:nvPr>
            <p:ph type="dt" sz="half" idx="10"/>
          </p:nvPr>
        </p:nvSpPr>
        <p:spPr>
          <a:noFill/>
        </p:spPr>
        <p:txBody>
          <a:bodyPr/>
          <a:lstStyle/>
          <a:p>
            <a:fld id="{2304A905-ED1A-4633-88B3-7A6C464DC1BC}" type="datetime1">
              <a:rPr lang="en-US" smtClean="0"/>
              <a:t>11/6/2015</a:t>
            </a:fld>
            <a:endParaRPr lang="en-US" dirty="0" smtClean="0"/>
          </a:p>
        </p:txBody>
      </p:sp>
      <p:sp>
        <p:nvSpPr>
          <p:cNvPr id="79875"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9876" name="Slide Number Placeholder 5"/>
          <p:cNvSpPr>
            <a:spLocks noGrp="1"/>
          </p:cNvSpPr>
          <p:nvPr>
            <p:ph type="sldNum" sz="quarter" idx="12"/>
          </p:nvPr>
        </p:nvSpPr>
        <p:spPr>
          <a:noFill/>
        </p:spPr>
        <p:txBody>
          <a:bodyPr/>
          <a:lstStyle/>
          <a:p>
            <a:fld id="{FF6A9CED-108A-4321-8BAF-390218E2130A}" type="slidenum">
              <a:rPr lang="en-US"/>
              <a:pPr/>
              <a:t>65</a:t>
            </a:fld>
            <a:endParaRPr lang="en-US"/>
          </a:p>
        </p:txBody>
      </p:sp>
    </p:spTree>
    <p:extLst>
      <p:ext uri="{BB962C8B-B14F-4D97-AF65-F5344CB8AC3E}">
        <p14:creationId xmlns:p14="http://schemas.microsoft.com/office/powerpoint/2010/main" val="255105062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br>
              <a:rPr lang="en-US" sz="2000" dirty="0"/>
            </a:br>
            <a:r>
              <a:rPr lang="en-US" sz="3200" dirty="0" smtClean="0"/>
              <a:t>Sample GUI </a:t>
            </a:r>
            <a:r>
              <a:rPr lang="en-US" sz="3200" dirty="0"/>
              <a:t>Scrolled </a:t>
            </a:r>
            <a:r>
              <a:rPr lang="en-US" sz="3200" dirty="0" smtClean="0"/>
              <a:t>Windows</a:t>
            </a:r>
            <a:br>
              <a:rPr lang="en-US" sz="3200" dirty="0" smtClean="0"/>
            </a:br>
            <a:r>
              <a:rPr lang="en-US" sz="1800" dirty="0" smtClean="0"/>
              <a:t>(vt100 Black-on-White) </a:t>
            </a:r>
            <a:r>
              <a:rPr lang="en-US" sz="1800" dirty="0"/>
              <a:t>&amp; </a:t>
            </a:r>
            <a:r>
              <a:rPr lang="en-US" sz="1800" dirty="0" smtClean="0"/>
              <a:t>(vt100 White-on-Black)</a:t>
            </a:r>
            <a:endParaRPr lang="en-US" sz="3200" dirty="0"/>
          </a:p>
        </p:txBody>
      </p:sp>
      <p:pic>
        <p:nvPicPr>
          <p:cNvPr id="10" name="Content Placeholder 9"/>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83079" y="2017713"/>
            <a:ext cx="6198709" cy="4225925"/>
          </a:xfrm>
        </p:spPr>
      </p:pic>
      <p:sp>
        <p:nvSpPr>
          <p:cNvPr id="11" name="Content Placeholder 10"/>
          <p:cNvSpPr>
            <a:spLocks noGrp="1"/>
          </p:cNvSpPr>
          <p:nvPr>
            <p:ph sz="half" idx="2"/>
          </p:nvPr>
        </p:nvSpPr>
        <p:spPr>
          <a:xfrm>
            <a:off x="6819900" y="2017712"/>
            <a:ext cx="5105400" cy="4003495"/>
          </a:xfrm>
        </p:spPr>
        <p:txBody>
          <a:bodyPr/>
          <a:lstStyle/>
          <a:p>
            <a:pPr eaLnBrk="1" hangingPunct="1"/>
            <a:r>
              <a:rPr lang="en-US" sz="1600" b="1" dirty="0" smtClean="0"/>
              <a:t>Outer-Most Application Frames</a:t>
            </a:r>
            <a:endParaRPr lang="en-US" sz="1600" dirty="0"/>
          </a:p>
          <a:p>
            <a:pPr lvl="1" eaLnBrk="1" hangingPunct="1"/>
            <a:r>
              <a:rPr lang="en-US" sz="1200" dirty="0"/>
              <a:t>With Menu Bar, Window Size &amp; Close Control Buttons and three scrollable panels.</a:t>
            </a:r>
          </a:p>
          <a:p>
            <a:pPr eaLnBrk="1" hangingPunct="1"/>
            <a:r>
              <a:rPr lang="en-US" sz="1600" b="1" dirty="0" smtClean="0"/>
              <a:t>Three Scrollable </a:t>
            </a:r>
            <a:r>
              <a:rPr lang="en-US" sz="1600" b="1" dirty="0"/>
              <a:t>Application </a:t>
            </a:r>
            <a:r>
              <a:rPr lang="en-US" sz="1600" b="1" dirty="0" smtClean="0"/>
              <a:t>Panels (Horizontal, Vertical &amp; Dual) </a:t>
            </a:r>
            <a:endParaRPr lang="en-US" sz="1600" b="1" dirty="0"/>
          </a:p>
          <a:p>
            <a:pPr lvl="1" eaLnBrk="1" hangingPunct="1"/>
            <a:r>
              <a:rPr lang="en-US" sz="1200" dirty="0"/>
              <a:t>Each with Multi-Colored &amp; Non-Colored Text, Horizontal and/or Vertical scroll bars, associated clickable arrow buttons and clickable gauge depicting relative size and position or displayed text. </a:t>
            </a:r>
          </a:p>
          <a:p>
            <a:pPr eaLnBrk="1" hangingPunct="1"/>
            <a:r>
              <a:rPr lang="en-US" sz="1600" b="1" dirty="0"/>
              <a:t>Black Redirected Output: </a:t>
            </a:r>
            <a:r>
              <a:rPr lang="en-US" sz="1600" b="1" dirty="0" err="1"/>
              <a:t>stdout</a:t>
            </a:r>
            <a:r>
              <a:rPr lang="en-US" sz="1600" b="1" dirty="0"/>
              <a:t>/</a:t>
            </a:r>
            <a:r>
              <a:rPr lang="en-US" sz="1600" b="1" dirty="0" err="1"/>
              <a:t>stderr</a:t>
            </a:r>
            <a:r>
              <a:rPr lang="en-US" sz="1600" b="1" dirty="0"/>
              <a:t> Frame</a:t>
            </a:r>
          </a:p>
          <a:p>
            <a:pPr lvl="1" eaLnBrk="1" hangingPunct="1"/>
            <a:r>
              <a:rPr lang="en-US" sz="1200" dirty="0"/>
              <a:t>Output of colorized, date, time &amp; severity-level stamped event notifications (</a:t>
            </a:r>
            <a:r>
              <a:rPr lang="en-US" sz="1200" b="1" dirty="0">
                <a:solidFill>
                  <a:srgbClr val="FF0000"/>
                </a:solidFill>
              </a:rPr>
              <a:t>debug-level shown</a:t>
            </a:r>
            <a:r>
              <a:rPr lang="en-US" sz="1200" dirty="0"/>
              <a:t>)</a:t>
            </a:r>
          </a:p>
          <a:p>
            <a:pPr eaLnBrk="1" hangingPunct="1"/>
            <a:r>
              <a:rPr lang="en-US" sz="1600" b="1" dirty="0"/>
              <a:t>Task Bar Frame</a:t>
            </a:r>
          </a:p>
          <a:p>
            <a:pPr lvl="1" eaLnBrk="1" hangingPunct="1"/>
            <a:r>
              <a:rPr lang="en-US" sz="1200" dirty="0"/>
              <a:t>With Network &amp;  Program Name, Task (Redirected &amp; </a:t>
            </a:r>
            <a:r>
              <a:rPr lang="en-US" sz="1200" dirty="0" err="1"/>
              <a:t>Gui_Test_Units</a:t>
            </a:r>
            <a:r>
              <a:rPr lang="en-US" sz="1200" dirty="0"/>
              <a:t>) Focus Control Buttons, Idle Time Spinner and Current Date &amp; Time</a:t>
            </a:r>
            <a:endParaRPr lang="en-US" sz="2000" dirty="0"/>
          </a:p>
          <a:p>
            <a:endParaRPr lang="en-US" dirty="0"/>
          </a:p>
        </p:txBody>
      </p:sp>
      <p:sp>
        <p:nvSpPr>
          <p:cNvPr id="5" name="Date Placeholder 4"/>
          <p:cNvSpPr>
            <a:spLocks noGrp="1"/>
          </p:cNvSpPr>
          <p:nvPr>
            <p:ph type="dt" sz="half" idx="10"/>
          </p:nvPr>
        </p:nvSpPr>
        <p:spPr/>
        <p:txBody>
          <a:bodyPr/>
          <a:lstStyle/>
          <a:p>
            <a:pPr>
              <a:defRPr/>
            </a:pPr>
            <a:fld id="{44D06F95-D493-494F-B0EB-3EDFAA385886}" type="datetime1">
              <a:rPr lang="en-US" smtClean="0"/>
              <a:t>11/6/2015</a:t>
            </a:fld>
            <a:endParaRPr lang="en-US"/>
          </a:p>
        </p:txBody>
      </p:sp>
      <p:sp>
        <p:nvSpPr>
          <p:cNvPr id="6" name="Footer Placeholder 5"/>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7</a:t>
            </a:fld>
            <a:endParaRPr lang="en-US"/>
          </a:p>
        </p:txBody>
      </p:sp>
    </p:spTree>
    <p:extLst>
      <p:ext uri="{BB962C8B-B14F-4D97-AF65-F5344CB8AC3E}">
        <p14:creationId xmlns:p14="http://schemas.microsoft.com/office/powerpoint/2010/main" val="680932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r>
              <a:rPr lang="en-US" dirty="0"/>
              <a:t> </a:t>
            </a:r>
            <a:r>
              <a:rPr lang="en-US" sz="2000" dirty="0"/>
              <a:t>(</a:t>
            </a:r>
            <a:r>
              <a:rPr lang="en-US" sz="2000" dirty="0">
                <a:hlinkClick r:id="rId2" action="ppaction://hlinksldjump"/>
              </a:rPr>
              <a:t>Table of Contents</a:t>
            </a:r>
            <a:r>
              <a:rPr lang="en-US" sz="2000" dirty="0"/>
              <a:t>)</a:t>
            </a:r>
            <a:r>
              <a:rPr lang="en-US" dirty="0" smtClean="0"/>
              <a:t/>
            </a:r>
            <a:br>
              <a:rPr lang="en-US" dirty="0" smtClean="0"/>
            </a:br>
            <a:r>
              <a:rPr lang="en-US" sz="3200" dirty="0" smtClean="0"/>
              <a:t>Sample </a:t>
            </a:r>
            <a:r>
              <a:rPr lang="en-US" sz="3200" dirty="0" smtClean="0"/>
              <a:t>Mac OS X Desktop with:</a:t>
            </a:r>
            <a:br>
              <a:rPr lang="en-US" sz="3200" dirty="0" smtClean="0"/>
            </a:br>
            <a:r>
              <a:rPr lang="en-US" sz="3200" dirty="0" smtClean="0"/>
              <a:t>Parallels &amp; VMware Hypervisors &amp; 3 Guest OSs</a:t>
            </a:r>
            <a:endParaRPr lang="en-US" sz="3200" dirty="0"/>
          </a:p>
        </p:txBody>
      </p:sp>
      <p:pic>
        <p:nvPicPr>
          <p:cNvPr id="10" name="Content Placeholder 9"/>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603849" y="2017713"/>
            <a:ext cx="6077939" cy="4114800"/>
          </a:xfrm>
        </p:spPr>
      </p:pic>
      <p:sp>
        <p:nvSpPr>
          <p:cNvPr id="11" name="Content Placeholder 10"/>
          <p:cNvSpPr>
            <a:spLocks noGrp="1"/>
          </p:cNvSpPr>
          <p:nvPr>
            <p:ph sz="half" idx="2"/>
          </p:nvPr>
        </p:nvSpPr>
        <p:spPr/>
        <p:txBody>
          <a:bodyPr/>
          <a:lstStyle/>
          <a:p>
            <a:r>
              <a:rPr lang="en-US" sz="2400" dirty="0" smtClean="0"/>
              <a:t>Hypervisor #1 (Parallels 11 Guest OS list in bottom left)</a:t>
            </a:r>
          </a:p>
          <a:p>
            <a:pPr lvl="1"/>
            <a:r>
              <a:rPr lang="en-US" sz="2000" dirty="0" smtClean="0"/>
              <a:t>Bugzilla Database &amp; Apache Server running on </a:t>
            </a:r>
            <a:r>
              <a:rPr lang="en-US" sz="2000" dirty="0" err="1" smtClean="0"/>
              <a:t>Debian</a:t>
            </a:r>
            <a:r>
              <a:rPr lang="en-US" sz="2000" dirty="0" smtClean="0"/>
              <a:t> Linux (dark blue window in top left)</a:t>
            </a:r>
          </a:p>
          <a:p>
            <a:pPr lvl="1"/>
            <a:r>
              <a:rPr lang="en-US" sz="2000" dirty="0" smtClean="0"/>
              <a:t>Microsoft Windows 7 (yellow window in top right)</a:t>
            </a:r>
          </a:p>
          <a:p>
            <a:r>
              <a:rPr lang="en-US" sz="2400" dirty="0"/>
              <a:t>Hypervisor </a:t>
            </a:r>
            <a:r>
              <a:rPr lang="en-US" sz="2400" dirty="0" smtClean="0"/>
              <a:t>#2 (VMware Fusion 7 Guest OS list in bottom center)</a:t>
            </a:r>
          </a:p>
          <a:p>
            <a:pPr lvl="1"/>
            <a:r>
              <a:rPr lang="en-US" sz="2000" dirty="0" err="1" smtClean="0"/>
              <a:t>OpenSUSE</a:t>
            </a:r>
            <a:r>
              <a:rPr lang="en-US" sz="2000" dirty="0" smtClean="0"/>
              <a:t> 13.1 </a:t>
            </a:r>
            <a:r>
              <a:rPr lang="en-US" sz="2000" dirty="0"/>
              <a:t>Linux </a:t>
            </a:r>
            <a:r>
              <a:rPr lang="en-US" sz="2000" dirty="0" smtClean="0"/>
              <a:t>(black window in bottom right)</a:t>
            </a:r>
            <a:endParaRPr lang="en-US" sz="20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11/6/2015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8</a:t>
            </a:fld>
            <a:endParaRPr lang="en-US"/>
          </a:p>
        </p:txBody>
      </p:sp>
    </p:spTree>
    <p:extLst>
      <p:ext uri="{BB962C8B-B14F-4D97-AF65-F5344CB8AC3E}">
        <p14:creationId xmlns:p14="http://schemas.microsoft.com/office/powerpoint/2010/main" val="4264998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smtClean="0"/>
              <a:t>Block Diagrams</a:t>
            </a:r>
            <a:endParaRPr lang="en-US" sz="3200" dirty="0"/>
          </a:p>
        </p:txBody>
      </p:sp>
      <p:sp>
        <p:nvSpPr>
          <p:cNvPr id="8" name="Content Placeholder 7"/>
          <p:cNvSpPr>
            <a:spLocks noGrp="1"/>
          </p:cNvSpPr>
          <p:nvPr>
            <p:ph idx="1"/>
          </p:nvPr>
        </p:nvSpPr>
        <p:spPr/>
        <p:txBody>
          <a:bodyPr/>
          <a:lstStyle/>
          <a:p>
            <a:pPr eaLnBrk="1" hangingPunct="1"/>
            <a:r>
              <a:rPr lang="en-US" sz="2400" dirty="0" smtClean="0">
                <a:hlinkClick r:id="rId3" action="ppaction://hlinksldjump"/>
              </a:rPr>
              <a:t>Toolkit </a:t>
            </a:r>
            <a:r>
              <a:rPr lang="en-US" sz="2400" dirty="0">
                <a:hlinkClick r:id="rId3" action="ppaction://hlinksldjump"/>
              </a:rPr>
              <a:t>Building Block </a:t>
            </a:r>
            <a:r>
              <a:rPr lang="en-US" sz="2400" dirty="0" smtClean="0">
                <a:hlinkClick r:id="rId3" action="ppaction://hlinksldjump"/>
              </a:rPr>
              <a:t>Diagrams</a:t>
            </a:r>
            <a:endParaRPr lang="en-US" sz="2400" dirty="0" smtClean="0"/>
          </a:p>
          <a:p>
            <a:pPr eaLnBrk="1" hangingPunct="1"/>
            <a:r>
              <a:rPr lang="en-US" sz="2400" dirty="0" smtClean="0">
                <a:hlinkClick r:id="rId2" action="ppaction://hlinksldjump"/>
              </a:rPr>
              <a:t>Non-Networked </a:t>
            </a:r>
            <a:r>
              <a:rPr lang="en-US" sz="2400" dirty="0">
                <a:hlinkClick r:id="rId2" action="ppaction://hlinksldjump"/>
              </a:rPr>
              <a:t>(Stand-Alone) System (HW-SW) Block </a:t>
            </a:r>
            <a:r>
              <a:rPr lang="en-US" sz="2400" dirty="0" smtClean="0">
                <a:hlinkClick r:id="rId2" action="ppaction://hlinksldjump"/>
              </a:rPr>
              <a:t>Diagram</a:t>
            </a:r>
            <a:endParaRPr lang="en-US" sz="2400" dirty="0" smtClean="0"/>
          </a:p>
          <a:p>
            <a:pPr lvl="1" eaLnBrk="1" hangingPunct="1"/>
            <a:r>
              <a:rPr lang="en-US" sz="2000" dirty="0">
                <a:hlinkClick r:id="rId4" action="ppaction://hlinksldjump"/>
              </a:rPr>
              <a:t>Hardware Component Usage Notes</a:t>
            </a:r>
            <a:endParaRPr lang="en-US" sz="2000" dirty="0"/>
          </a:p>
          <a:p>
            <a:pPr lvl="1" eaLnBrk="1" hangingPunct="1"/>
            <a:r>
              <a:rPr lang="en-US" sz="2000" dirty="0">
                <a:hlinkClick r:id="rId5" action="ppaction://hlinksldjump"/>
              </a:rPr>
              <a:t>Operating System Software Component Usage </a:t>
            </a:r>
            <a:r>
              <a:rPr lang="en-US" sz="2000" dirty="0" smtClean="0">
                <a:hlinkClick r:id="rId5" action="ppaction://hlinksldjump"/>
              </a:rPr>
              <a:t>Notes</a:t>
            </a:r>
            <a:endParaRPr lang="en-US" sz="2000" dirty="0" smtClean="0"/>
          </a:p>
          <a:p>
            <a:pPr lvl="1" eaLnBrk="1" hangingPunct="1"/>
            <a:r>
              <a:rPr lang="en-US" sz="2000" dirty="0">
                <a:hlinkClick r:id="rId6" action="ppaction://hlinksldjump"/>
              </a:rPr>
              <a:t>Application Software Usage Note</a:t>
            </a:r>
            <a:r>
              <a:rPr lang="en-US" sz="2000" dirty="0"/>
              <a:t>s</a:t>
            </a:r>
          </a:p>
          <a:p>
            <a:pPr eaLnBrk="1" hangingPunct="1"/>
            <a:r>
              <a:rPr lang="en-US" sz="2400" dirty="0">
                <a:hlinkClick r:id="rId7" action="ppaction://hlinksldjump"/>
              </a:rPr>
              <a:t>Networked (Stand-Among) System (HW-SW) Block </a:t>
            </a:r>
            <a:r>
              <a:rPr lang="en-US" sz="2400" dirty="0" smtClean="0">
                <a:hlinkClick r:id="rId7" action="ppaction://hlinksldjump"/>
              </a:rPr>
              <a:t>Diagram</a:t>
            </a:r>
            <a:endParaRPr lang="en-US" sz="2400" dirty="0" smtClean="0"/>
          </a:p>
          <a:p>
            <a:pPr lvl="1" eaLnBrk="1" hangingPunct="1"/>
            <a:r>
              <a:rPr lang="en-US" sz="2000" dirty="0">
                <a:hlinkClick r:id="rId8" action="ppaction://hlinksldjump"/>
              </a:rPr>
              <a:t>Local &amp; Remote System Usage Notes</a:t>
            </a:r>
            <a:endParaRPr lang="en-US" sz="2000" dirty="0"/>
          </a:p>
        </p:txBody>
      </p:sp>
      <p:sp>
        <p:nvSpPr>
          <p:cNvPr id="5" name="Date Placeholder 4"/>
          <p:cNvSpPr>
            <a:spLocks noGrp="1"/>
          </p:cNvSpPr>
          <p:nvPr>
            <p:ph type="dt" sz="half" idx="10"/>
          </p:nvPr>
        </p:nvSpPr>
        <p:spPr/>
        <p:txBody>
          <a:bodyPr/>
          <a:lstStyle/>
          <a:p>
            <a:pPr>
              <a:defRPr/>
            </a:pPr>
            <a:fld id="{44D06F95-D493-494F-B0EB-3EDFAA385886}" type="datetime1">
              <a:rPr lang="en-US" smtClean="0"/>
              <a:t>11/6/2015</a:t>
            </a:fld>
            <a:endParaRPr lang="en-US"/>
          </a:p>
        </p:txBody>
      </p:sp>
      <p:sp>
        <p:nvSpPr>
          <p:cNvPr id="6" name="Footer Placeholder 5"/>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9</a:t>
            </a:fld>
            <a:endParaRPr lang="en-US"/>
          </a:p>
        </p:txBody>
      </p:sp>
    </p:spTree>
    <p:extLst>
      <p:ext uri="{BB962C8B-B14F-4D97-AF65-F5344CB8AC3E}">
        <p14:creationId xmlns:p14="http://schemas.microsoft.com/office/powerpoint/2010/main" val="2527715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6977</TotalTime>
  <Words>7269</Words>
  <Application>Microsoft Office PowerPoint</Application>
  <PresentationFormat>Widescreen</PresentationFormat>
  <Paragraphs>744</Paragraphs>
  <Slides>65</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Tahoma</vt:lpstr>
      <vt:lpstr>Wingdings</vt:lpstr>
      <vt:lpstr>Blends</vt:lpstr>
      <vt:lpstr>Use Cases</vt:lpstr>
      <vt:lpstr>Use Cases Table of Contents (with slide show Hyperlinks)</vt:lpstr>
      <vt:lpstr>Use Cases: (Table of Contents) Sample Screen Shots</vt:lpstr>
      <vt:lpstr>Use Cases: (Table of Contents) Sample CLI Display</vt:lpstr>
      <vt:lpstr>Use Cases: (Table of Contents) Sample GUI Widgets</vt:lpstr>
      <vt:lpstr>Use Cases: (Table of Contents) Sample GUI Scrolled Windows (xterm 8-color)</vt:lpstr>
      <vt:lpstr>Use Cases: (Table of Contents) Sample GUI Scrolled Windows (vt100 Black-on-White) &amp; (vt100 White-on-Black)</vt:lpstr>
      <vt:lpstr>Use Cases: (Table of Contents) Sample Mac OS X Desktop with: Parallels &amp; VMware Hypervisors &amp; 3 Guest OSs</vt:lpstr>
      <vt:lpstr>Use Cases: (Table of Contents) Block Diagrams</vt:lpstr>
      <vt:lpstr>Use Cases: (Table of Contents) Toolkit Building Block Diagram</vt:lpstr>
      <vt:lpstr>Use Cases: (Table of Contents) Non-Networked (Stand-Alone) Mode System (HW-SW) Block Diagram</vt:lpstr>
      <vt:lpstr>Use Cases: (Table of Contents) Hardware Component Usage Notes</vt:lpstr>
      <vt:lpstr>Use Cases: (Table of Contents) Operating System Software Component Usage Notes</vt:lpstr>
      <vt:lpstr>Use Cases: (Table of Contents) Application Software Usage Notes</vt:lpstr>
      <vt:lpstr>Use Cases: (Table of Contents) Networked (Stand-Among) Mode System (HW-SW) Block Diagram</vt:lpstr>
      <vt:lpstr>Use Cases: (Table of Contents) Local &amp; Remote System Usage Notes</vt:lpstr>
      <vt:lpstr>Use Cases: (Table of Contents) Sample Platform Configurations</vt:lpstr>
      <vt:lpstr> Use Cases: (Sample Platform Configurations) Hypervisor Virtual Machines</vt:lpstr>
      <vt:lpstr>Use Cases: (Sample Platform Configurations) Basic “Development” Laptop      and Pseudo “Embedded” System</vt:lpstr>
      <vt:lpstr>  Use Cases: (Sample Platform Configurations) Accessorized “Development” Laptop     and Guest “Embedded” System</vt:lpstr>
      <vt:lpstr>Use Cases: (Sample Platform Configurations) Accessorized “Development” Desktop     and Guest “Embedded” System</vt:lpstr>
      <vt:lpstr>Use Cases: (Table of Contents) Command Line Interface (CLI)</vt:lpstr>
      <vt:lpstr>Use Cases: (Table of Contents) CLI Building Blocks (tsLibCLI)</vt:lpstr>
      <vt:lpstr>Use Cases: (Table of Contents) tsLibCLI</vt:lpstr>
      <vt:lpstr>Use Cases: (Table of Contents) tsApplication.py</vt:lpstr>
      <vt:lpstr>Use Cases: (Table of Contents) tsCommandLineEnv.py</vt:lpstr>
      <vt:lpstr>Use Cases: (Table of Contents) tsCommandLineInterface.py</vt:lpstr>
      <vt:lpstr>Use Cases: (Table of Contents) tsCxGlobals.py</vt:lpstr>
      <vt:lpstr>Use Cases: (Table of Contents) tsDoubleLinkedList.py</vt:lpstr>
      <vt:lpstr>Use Cases: (Table of Contents) tsException.py</vt:lpstr>
      <vt:lpstr>Use Cases: (Table of Contents) tsGistGetTerminalSize.py</vt:lpstr>
      <vt:lpstr>Use Cases: (Table of Contents) tsLogger.py</vt:lpstr>
      <vt:lpstr>Use Cases: (Table of Contents) tsOperatorSettingsParser.py</vt:lpstr>
      <vt:lpstr>Use Cases: (Table of Contents) tsPlatformRunTimeEnvironment.py</vt:lpstr>
      <vt:lpstr>Use Cases: (Table of Contents) tsReportUtility.py</vt:lpstr>
      <vt:lpstr>Use Cases: (Table of Contents) tsSysCommands.py</vt:lpstr>
      <vt:lpstr>Use Cases: (Table of Contents) tsToolsCLI</vt:lpstr>
      <vt:lpstr>Use Cases: (Table of Contents) tsStripComments</vt:lpstr>
      <vt:lpstr>Use Cases: (Table of Contents) tsStripLineNumbers</vt:lpstr>
      <vt:lpstr>Use Cases: (Table of Contents) tsTreeCopy</vt:lpstr>
      <vt:lpstr>Use Cases: (Table of Contents) tsTreeTrimLines.py</vt:lpstr>
      <vt:lpstr>Use Cases: (Table of Contents) tsPlatformQuery</vt:lpstr>
      <vt:lpstr>Use Cases: (Table of Contents) tsLinesOfCodeProjectMetrics</vt:lpstr>
      <vt:lpstr>Use Cases: (Table of Contents) Graphical User Interface (GUI)</vt:lpstr>
      <vt:lpstr>Use Cases: (Table of Contents) GUI Building Blocks (tsLibGUI)</vt:lpstr>
      <vt:lpstr>Use Cases: (Table of Contents) Application Building Blocks partial listing (tsLibGUI)</vt:lpstr>
      <vt:lpstr>Use Cases: (Table of Contents) Top-Level GUI Objects (tsLibGUI)</vt:lpstr>
      <vt:lpstr>Use Cases: (Table of Contents) Lower-Level GUI Objects (tsLibGUI)</vt:lpstr>
      <vt:lpstr>Use Cases: (Table of Contents) GUI Controls (tsLibGUI)</vt:lpstr>
      <vt:lpstr>Use Cases: (Table of Contents) GUI Events (tsLibGUI)</vt:lpstr>
      <vt:lpstr>Use Cases: (Table of Contents) GUI Sizers (tsLibGUI)</vt:lpstr>
      <vt:lpstr>Use Cases: (Table of Contents) Application Configuration (tsLibGUI)</vt:lpstr>
      <vt:lpstr>Use Cases: (Table of Contents) Application Diagnostics (tsLibGUI)</vt:lpstr>
      <vt:lpstr>Use Cases: (Table of Contents) Application Launchers (tsLibGUI)</vt:lpstr>
      <vt:lpstr>Use Cases: (Table of Contents) GraphicalTextUserInterface partial listing (tsLibGUI)</vt:lpstr>
      <vt:lpstr>Use Cases: (Table of Contents) Curses Supervisor (tsLibGUI)</vt:lpstr>
      <vt:lpstr>Use Cases: (Table of Contents) Curses Event Handler (tsLibGUI)</vt:lpstr>
      <vt:lpstr>Use Cases: (Table of Contents) Curses Keyboard (tsLibGUI)</vt:lpstr>
      <vt:lpstr>Use Cases: (Table of Contents) Curses Mouse (tsLibGUI)</vt:lpstr>
      <vt:lpstr>Use Cases: (Table of Contents) Curses Utilities (tsLibGUI)</vt:lpstr>
      <vt:lpstr>Use Cases: (Table of Contents) Curses Configuration (tsLibGUI)</vt:lpstr>
      <vt:lpstr>Use Cases: (Table of Contents) Curses Display (tsLibGUI)</vt:lpstr>
      <vt:lpstr>Use Cases: (Table of Contents) Remote Monitoring / Control</vt:lpstr>
      <vt:lpstr>Use Cases: (Table of Contents) Site-Packages</vt:lpstr>
      <vt:lpstr>Use Cases: (Table of Contents) Developer-Sandboxes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1033</cp:revision>
  <cp:lastPrinted>2015-11-05T11:29:29Z</cp:lastPrinted>
  <dcterms:created xsi:type="dcterms:W3CDTF">2014-11-27T14:34:08Z</dcterms:created>
  <dcterms:modified xsi:type="dcterms:W3CDTF">2015-11-07T05:05:33Z</dcterms:modified>
</cp:coreProperties>
</file>