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66" r:id="rId5"/>
    <p:sldId id="268" r:id="rId6"/>
    <p:sldId id="267" r:id="rId7"/>
    <p:sldId id="257" r:id="rId8"/>
    <p:sldId id="271" r:id="rId9"/>
    <p:sldId id="272" r:id="rId10"/>
    <p:sldId id="275" r:id="rId11"/>
    <p:sldId id="269" r:id="rId12"/>
    <p:sldId id="270" r:id="rId13"/>
    <p:sldId id="276" r:id="rId14"/>
    <p:sldId id="274" r:id="rId15"/>
    <p:sldId id="259" r:id="rId16"/>
    <p:sldId id="260" r:id="rId17"/>
    <p:sldId id="261"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76" d="100"/>
          <a:sy n="76" d="100"/>
        </p:scale>
        <p:origin x="-96" y="-48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849815B-6669-4D9A-848F-FFB7B3B5975E}" type="datetimeFigureOut">
              <a:rPr lang="en-US"/>
              <a:pPr>
                <a:defRPr/>
              </a:pPr>
              <a:t>6/27/2015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D486B4-CA15-404C-A354-7B8F2F0EB89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199D9B-00C1-4EA1-B55F-381282741699}" type="datetimeFigureOut">
              <a:rPr lang="en-US"/>
              <a:pPr>
                <a:defRPr/>
              </a:pPr>
              <a:t>6/27/2015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F0A0D3-9FA3-4E6B-B5CF-ED47396F22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E0DFFEC-B31D-4A5C-BAA7-6F8E629785DE}" type="datetimeFigureOut">
              <a:rPr lang="en-US"/>
              <a:pPr>
                <a:defRPr/>
              </a:pPr>
              <a:t>6/27/2015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7113EF-5652-4E8D-9E36-EC1C5D542A8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D318EB-DB0C-48E1-BE3D-E4BBFECE0C68}" type="datetimeFigureOut">
              <a:rPr lang="en-US"/>
              <a:pPr>
                <a:defRPr/>
              </a:pPr>
              <a:t>6/27/2015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D9CFA3-238F-484D-9A9D-928BD90C0E9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02D5C44-6B6D-47EB-AB09-EDA532D60B37}" type="datetimeFigureOut">
              <a:rPr lang="en-US"/>
              <a:pPr>
                <a:defRPr/>
              </a:pPr>
              <a:t>6/27/2015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021D82-456E-426B-A4AB-E7576D9945A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C75AC86-C80A-4B44-8F4B-7919C7B70F33}" type="datetimeFigureOut">
              <a:rPr lang="en-US"/>
              <a:pPr>
                <a:defRPr/>
              </a:pPr>
              <a:t>6/27/2015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A4213D-0AB9-46CC-8794-C925DF56B4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CCD6C61-BD12-49FF-B936-BE5E33B95304}" type="datetimeFigureOut">
              <a:rPr lang="en-US"/>
              <a:pPr>
                <a:defRPr/>
              </a:pPr>
              <a:t>6/27/2015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A07F7C4-279A-4781-BFA2-91978459A66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06160E3-DB1D-472C-AF75-85E3D51FD898}" type="datetimeFigureOut">
              <a:rPr lang="en-US"/>
              <a:pPr>
                <a:defRPr/>
              </a:pPr>
              <a:t>6/27/2015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1AA6F6C-9A43-402A-A82C-65581CDFF59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A33E10A-FE82-4839-93F9-3781A41A6AA6}" type="datetimeFigureOut">
              <a:rPr lang="en-US"/>
              <a:pPr>
                <a:defRPr/>
              </a:pPr>
              <a:t>6/27/2015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8485F38-2604-4015-9992-45B00D8365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03CF5B5-AFD7-4B44-B404-30C059EBDA5D}" type="datetimeFigureOut">
              <a:rPr lang="en-US"/>
              <a:pPr>
                <a:defRPr/>
              </a:pPr>
              <a:t>6/27/2015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8B87D7-B9A2-4188-88C9-355072A1275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E45E09-C359-4CA0-ABFD-A3806A7339C2}" type="datetimeFigureOut">
              <a:rPr lang="en-US"/>
              <a:pPr>
                <a:defRPr/>
              </a:pPr>
              <a:t>6/27/2015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B35A5B6-393E-4E02-AE8D-17F62FA706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BBD911C-2682-4167-A001-76E8B5BC1681}" type="datetimeFigureOut">
              <a:rPr lang="en-US"/>
              <a:pPr>
                <a:defRPr/>
              </a:pPr>
              <a:t>6/27/2015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31101ED-A409-4C75-9115-ACF41732C3F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pPr eaLnBrk="1" hangingPunct="1"/>
            <a:endParaRPr lang="en-US" smtClean="0"/>
          </a:p>
        </p:txBody>
      </p:sp>
      <p:sp>
        <p:nvSpPr>
          <p:cNvPr id="13314" name="Subtitle 2"/>
          <p:cNvSpPr>
            <a:spLocks noGrp="1"/>
          </p:cNvSpPr>
          <p:nvPr>
            <p:ph type="subTitle" idx="1"/>
          </p:nvPr>
        </p:nvSpPr>
        <p:spPr/>
        <p:txBody>
          <a:bodyPr/>
          <a:lstStyle/>
          <a:p>
            <a:pPr eaLnBrk="1" hangingPunct="1"/>
            <a:r>
              <a:rPr lang="en-US" smtClean="0"/>
              <a:t>by Richard S. Gordon, a.k.a. Software Gadgetry</a:t>
            </a:r>
          </a:p>
        </p:txBody>
      </p:sp>
      <p:pic>
        <p:nvPicPr>
          <p:cNvPr id="13315" name="Picture 5" descr="tsWxGTUI_PyVx Masthead"/>
          <p:cNvPicPr>
            <a:picLocks noChangeAspect="1" noChangeArrowheads="1"/>
          </p:cNvPicPr>
          <p:nvPr/>
        </p:nvPicPr>
        <p:blipFill>
          <a:blip r:embed="rId2"/>
          <a:srcRect/>
          <a:stretch>
            <a:fillRect/>
          </a:stretch>
        </p:blipFill>
        <p:spPr bwMode="auto">
          <a:xfrm>
            <a:off x="1524000" y="1125538"/>
            <a:ext cx="9196388" cy="225901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noGrp="1"/>
          </p:cNvSpPr>
          <p:nvPr>
            <p:ph type="title"/>
          </p:nvPr>
        </p:nvSpPr>
        <p:spPr/>
        <p:txBody>
          <a:bodyPr/>
          <a:lstStyle/>
          <a:p>
            <a:pPr algn="ctr"/>
            <a:r>
              <a:rPr lang="en-US" b="1" smtClean="0">
                <a:latin typeface="Calibri" pitchFamily="34" charset="0"/>
              </a:rPr>
              <a:t>CLI Tools (tsToolsCLI)</a:t>
            </a:r>
          </a:p>
        </p:txBody>
      </p:sp>
      <p:sp>
        <p:nvSpPr>
          <p:cNvPr id="21506" name="Rectangle 5"/>
          <p:cNvSpPr>
            <a:spLocks noGrp="1"/>
          </p:cNvSpPr>
          <p:nvPr>
            <p:ph type="body" sz="half" idx="1"/>
          </p:nvPr>
        </p:nvSpPr>
        <p:spPr/>
        <p:txBody>
          <a:bodyPr/>
          <a:lstStyle/>
          <a:p>
            <a:r>
              <a:rPr lang="en-US" sz="2400" b="1" smtClean="0"/>
              <a:t>Developer Tools</a:t>
            </a:r>
          </a:p>
          <a:p>
            <a:pPr lvl="1"/>
            <a:r>
              <a:rPr lang="en-US" sz="2000" smtClean="0"/>
              <a:t>tsChange_tsWxGTUI_PyVx</a:t>
            </a:r>
          </a:p>
          <a:p>
            <a:pPr lvl="1"/>
            <a:r>
              <a:rPr lang="en-US" sz="2000" smtClean="0"/>
              <a:t>tsChange_wxPython_API_Version</a:t>
            </a:r>
          </a:p>
          <a:p>
            <a:pPr lvl="1"/>
            <a:r>
              <a:rPr lang="en-US" sz="2000" smtClean="0"/>
              <a:t>tsStripComments</a:t>
            </a:r>
          </a:p>
          <a:p>
            <a:pPr lvl="1"/>
            <a:r>
              <a:rPr lang="en-US" sz="2000" smtClean="0"/>
              <a:t>tsStripLineNumbers</a:t>
            </a:r>
          </a:p>
          <a:p>
            <a:pPr lvl="1"/>
            <a:r>
              <a:rPr lang="en-US" sz="2000" smtClean="0"/>
              <a:t>tsTreeCopy</a:t>
            </a:r>
          </a:p>
          <a:p>
            <a:pPr lvl="1"/>
            <a:r>
              <a:rPr lang="en-US" sz="2000" smtClean="0"/>
              <a:t>tsTreeTrimLines.py</a:t>
            </a:r>
          </a:p>
          <a:p>
            <a:r>
              <a:rPr lang="en-US" sz="2400" b="1" smtClean="0"/>
              <a:t>Troubleshooter Tools</a:t>
            </a:r>
          </a:p>
          <a:p>
            <a:pPr lvl="1"/>
            <a:r>
              <a:rPr lang="en-US" sz="2000" smtClean="0"/>
              <a:t>tsPlatformQuery</a:t>
            </a:r>
          </a:p>
          <a:p>
            <a:pPr lvl="1"/>
            <a:endParaRPr lang="en-US" sz="2000" smtClean="0"/>
          </a:p>
        </p:txBody>
      </p:sp>
      <p:sp>
        <p:nvSpPr>
          <p:cNvPr id="21507" name="Rectangle 6"/>
          <p:cNvSpPr>
            <a:spLocks noGrp="1"/>
          </p:cNvSpPr>
          <p:nvPr>
            <p:ph type="body" sz="half" idx="2"/>
          </p:nvPr>
        </p:nvSpPr>
        <p:spPr/>
        <p:txBody>
          <a:bodyPr/>
          <a:lstStyle/>
          <a:p>
            <a:r>
              <a:rPr lang="en-US" sz="2400" b="1" smtClean="0"/>
              <a:t>Developer Productivity Tracking Tools</a:t>
            </a:r>
          </a:p>
          <a:p>
            <a:pPr lvl="1"/>
            <a:r>
              <a:rPr lang="en-US" sz="2000" smtClean="0"/>
              <a:t>tsLinesOfCodeProjectMetrics</a:t>
            </a:r>
          </a:p>
          <a:p>
            <a:pPr lvl="2"/>
            <a:r>
              <a:rPr lang="en-US" sz="1800" smtClean="0"/>
              <a:t>Total Files, Lines of Code &amp; Comments</a:t>
            </a:r>
          </a:p>
          <a:p>
            <a:pPr lvl="2"/>
            <a:r>
              <a:rPr lang="en-US" sz="1800" smtClean="0"/>
              <a:t>Subtotals (by language) Files, Lines of Code &amp; Comments</a:t>
            </a:r>
          </a:p>
          <a:p>
            <a:pPr lvl="2"/>
            <a:r>
              <a:rPr lang="en-US" sz="1800" smtClean="0"/>
              <a:t>Estimates labor cost/value, staffing and schedule per COCOMO-81 model. It computes software development effort as a function of program size and a set of "cost drivers" that include subjective assessments of product, hardware, personnel, and project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p:txBody>
          <a:bodyPr/>
          <a:lstStyle/>
          <a:p>
            <a:pPr marL="838200" indent="-838200" algn="ctr"/>
            <a:r>
              <a:rPr lang="en-US" b="1" smtClean="0">
                <a:latin typeface="Calibri" pitchFamily="34" charset="0"/>
              </a:rPr>
              <a:t>Graphical User Interface (GUI)</a:t>
            </a:r>
          </a:p>
        </p:txBody>
      </p:sp>
      <p:sp>
        <p:nvSpPr>
          <p:cNvPr id="22530" name="Rectangle 3"/>
          <p:cNvSpPr>
            <a:spLocks noGrp="1"/>
          </p:cNvSpPr>
          <p:nvPr>
            <p:ph type="body" idx="1"/>
          </p:nvPr>
        </p:nvSpPr>
        <p:spPr/>
        <p:txBody>
          <a:bodyPr/>
          <a:lstStyle/>
          <a:p>
            <a:pPr marL="533400" indent="-533400" eaLnBrk="1" hangingPunct="1">
              <a:buFont typeface="Calibri Light" pitchFamily="34" charset="0"/>
              <a:buAutoNum type="arabicPeriod"/>
            </a:pPr>
            <a:r>
              <a:rPr lang="en-US" smtClean="0"/>
              <a:t>Output to the user of character strings to application-specified column and row (line) fields on a computer terminal display.</a:t>
            </a:r>
          </a:p>
          <a:p>
            <a:pPr marL="533400" indent="-533400" eaLnBrk="1" hangingPunct="1">
              <a:buFont typeface="Arial" charset="0"/>
              <a:buAutoNum type="arabicPeriod"/>
            </a:pPr>
            <a:r>
              <a:rPr lang="en-US" smtClean="0"/>
              <a:t>Input from the user via a pointing device (such as mouse, trackball, touchpad or touch screen) that is moved into a position by its operator before a mouse button is clicked to activate a function button, radio button , checkbox or keyboard input position.</a:t>
            </a:r>
          </a:p>
          <a:p>
            <a:pPr marL="533400" indent="-533400" eaLnBrk="1" hangingPunct="1">
              <a:buFont typeface="Arial" charset="0"/>
              <a:buAutoNum type="arabicPeriod"/>
            </a:pPr>
            <a:r>
              <a:rPr lang="en-US" smtClean="0"/>
              <a:t>Input from the user via a computer terminal keyboard that is echoed as output to a reserved area of the display that is written from top to bottom and then scrolling off the top as each new line is written to the bottom of the reserved area.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Grp="1"/>
          </p:cNvSpPr>
          <p:nvPr>
            <p:ph type="title"/>
          </p:nvPr>
        </p:nvSpPr>
        <p:spPr/>
        <p:txBody>
          <a:bodyPr/>
          <a:lstStyle/>
          <a:p>
            <a:pPr algn="ctr"/>
            <a:r>
              <a:rPr lang="en-US" b="1" smtClean="0">
                <a:latin typeface="Calibri" pitchFamily="34" charset="0"/>
              </a:rPr>
              <a:t>Sample GUI Display</a:t>
            </a:r>
          </a:p>
        </p:txBody>
      </p:sp>
      <p:pic>
        <p:nvPicPr>
          <p:cNvPr id="23554" name="Picture 6" descr="Sample GUI Display"/>
          <p:cNvPicPr>
            <a:picLocks noChangeAspect="1" noChangeArrowheads="1"/>
          </p:cNvPicPr>
          <p:nvPr>
            <p:ph idx="1"/>
          </p:nvPr>
        </p:nvPicPr>
        <p:blipFill>
          <a:blip r:embed="rId2"/>
          <a:srcRect/>
          <a:stretch>
            <a:fillRect/>
          </a:stretch>
        </p:blipFill>
        <p:spPr>
          <a:xfrm>
            <a:off x="2728913" y="1825625"/>
            <a:ext cx="6732587" cy="43513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p:cNvSpPr>
            <a:spLocks noGrp="1"/>
          </p:cNvSpPr>
          <p:nvPr>
            <p:ph type="title"/>
          </p:nvPr>
        </p:nvSpPr>
        <p:spPr/>
        <p:txBody>
          <a:bodyPr/>
          <a:lstStyle/>
          <a:p>
            <a:pPr algn="ctr"/>
            <a:r>
              <a:rPr lang="en-US" b="1" smtClean="0">
                <a:latin typeface="Calibri" pitchFamily="34" charset="0"/>
              </a:rPr>
              <a:t>GUI Building Blocks (tsLibGUI)</a:t>
            </a:r>
          </a:p>
        </p:txBody>
      </p:sp>
      <p:sp>
        <p:nvSpPr>
          <p:cNvPr id="24578" name="Rectangle 5"/>
          <p:cNvSpPr>
            <a:spLocks noGrp="1"/>
          </p:cNvSpPr>
          <p:nvPr>
            <p:ph type="body" sz="half" idx="1"/>
          </p:nvPr>
        </p:nvSpPr>
        <p:spPr/>
        <p:txBody>
          <a:bodyPr/>
          <a:lstStyle/>
          <a:p>
            <a:pPr>
              <a:lnSpc>
                <a:spcPct val="70000"/>
              </a:lnSpc>
            </a:pPr>
            <a:r>
              <a:rPr lang="en-US" sz="1600" smtClean="0"/>
              <a:t>Application Building Blocks (partial listing)</a:t>
            </a:r>
          </a:p>
          <a:p>
            <a:pPr lvl="1">
              <a:lnSpc>
                <a:spcPct val="70000"/>
              </a:lnSpc>
            </a:pPr>
            <a:r>
              <a:rPr lang="en-US" sz="1400" smtClean="0"/>
              <a:t>Top-Level GUI Objects</a:t>
            </a:r>
          </a:p>
          <a:p>
            <a:pPr lvl="2">
              <a:lnSpc>
                <a:spcPct val="70000"/>
              </a:lnSpc>
            </a:pPr>
            <a:r>
              <a:rPr lang="en-US" sz="1200" smtClean="0"/>
              <a:t>tsWxFrame</a:t>
            </a:r>
          </a:p>
          <a:p>
            <a:pPr lvl="2">
              <a:lnSpc>
                <a:spcPct val="70000"/>
              </a:lnSpc>
            </a:pPr>
            <a:r>
              <a:rPr lang="en-US" sz="1200" smtClean="0"/>
              <a:t>tsWxDialog</a:t>
            </a:r>
          </a:p>
          <a:p>
            <a:pPr lvl="1">
              <a:lnSpc>
                <a:spcPct val="70000"/>
              </a:lnSpc>
            </a:pPr>
            <a:r>
              <a:rPr lang="en-US" sz="1400" smtClean="0"/>
              <a:t>Lower-Level GUI Objects</a:t>
            </a:r>
          </a:p>
          <a:p>
            <a:pPr lvl="2">
              <a:lnSpc>
                <a:spcPct val="70000"/>
              </a:lnSpc>
            </a:pPr>
            <a:r>
              <a:rPr lang="en-US" sz="1200" smtClean="0"/>
              <a:t>tsWxPanel</a:t>
            </a:r>
          </a:p>
          <a:p>
            <a:pPr lvl="2">
              <a:lnSpc>
                <a:spcPct val="70000"/>
              </a:lnSpc>
            </a:pPr>
            <a:r>
              <a:rPr lang="en-US" sz="1200" smtClean="0"/>
              <a:t>tsWxStatusBar</a:t>
            </a:r>
          </a:p>
          <a:p>
            <a:pPr lvl="1">
              <a:lnSpc>
                <a:spcPct val="70000"/>
              </a:lnSpc>
            </a:pPr>
            <a:r>
              <a:rPr lang="en-US" sz="1400" smtClean="0"/>
              <a:t>GUI Controls</a:t>
            </a:r>
          </a:p>
          <a:p>
            <a:pPr lvl="2">
              <a:lnSpc>
                <a:spcPct val="70000"/>
              </a:lnSpc>
            </a:pPr>
            <a:r>
              <a:rPr lang="en-US" sz="1200" smtClean="0"/>
              <a:t>wxWxButton</a:t>
            </a:r>
          </a:p>
          <a:p>
            <a:pPr lvl="2">
              <a:lnSpc>
                <a:spcPct val="70000"/>
              </a:lnSpc>
            </a:pPr>
            <a:r>
              <a:rPr lang="en-US" sz="1200" smtClean="0"/>
              <a:t>tsWxCheckbox</a:t>
            </a:r>
          </a:p>
          <a:p>
            <a:pPr lvl="2">
              <a:lnSpc>
                <a:spcPct val="70000"/>
              </a:lnSpc>
            </a:pPr>
            <a:r>
              <a:rPr lang="en-US" sz="1200" smtClean="0"/>
              <a:t>tsWxGauge</a:t>
            </a:r>
          </a:p>
          <a:p>
            <a:pPr lvl="2">
              <a:lnSpc>
                <a:spcPct val="70000"/>
              </a:lnSpc>
            </a:pPr>
            <a:r>
              <a:rPr lang="en-US" sz="1200" smtClean="0"/>
              <a:t>tsWxMenuBar</a:t>
            </a:r>
          </a:p>
          <a:p>
            <a:pPr lvl="2">
              <a:lnSpc>
                <a:spcPct val="70000"/>
              </a:lnSpc>
            </a:pPr>
            <a:r>
              <a:rPr lang="en-US" sz="1200" smtClean="0"/>
              <a:t>tsWxRadioButton</a:t>
            </a:r>
          </a:p>
          <a:p>
            <a:pPr lvl="2">
              <a:lnSpc>
                <a:spcPct val="70000"/>
              </a:lnSpc>
            </a:pPr>
            <a:r>
              <a:rPr lang="en-US" sz="1200" smtClean="0"/>
              <a:t>tsWxScrollBar</a:t>
            </a:r>
          </a:p>
          <a:p>
            <a:pPr lvl="2">
              <a:lnSpc>
                <a:spcPct val="70000"/>
              </a:lnSpc>
            </a:pPr>
            <a:r>
              <a:rPr lang="en-US" sz="1200" smtClean="0"/>
              <a:t>tsWxTaskBar</a:t>
            </a:r>
          </a:p>
          <a:p>
            <a:pPr lvl="1">
              <a:lnSpc>
                <a:spcPct val="70000"/>
              </a:lnSpc>
            </a:pPr>
            <a:r>
              <a:rPr lang="en-US" sz="1400" smtClean="0"/>
              <a:t>GUI Events</a:t>
            </a:r>
          </a:p>
          <a:p>
            <a:pPr lvl="2">
              <a:lnSpc>
                <a:spcPct val="70000"/>
              </a:lnSpc>
            </a:pPr>
            <a:r>
              <a:rPr lang="en-US" sz="1200" smtClean="0"/>
              <a:t>Keyboard / Mouse / Tmer</a:t>
            </a:r>
          </a:p>
          <a:p>
            <a:pPr lvl="1">
              <a:lnSpc>
                <a:spcPct val="70000"/>
              </a:lnSpc>
            </a:pPr>
            <a:r>
              <a:rPr lang="en-US" sz="1400" smtClean="0"/>
              <a:t>GUI Sizers</a:t>
            </a:r>
          </a:p>
          <a:p>
            <a:pPr lvl="2">
              <a:lnSpc>
                <a:spcPct val="70000"/>
              </a:lnSpc>
            </a:pPr>
            <a:r>
              <a:rPr lang="en-US" sz="1200" smtClean="0"/>
              <a:t>tsWxBoxSizer</a:t>
            </a:r>
          </a:p>
          <a:p>
            <a:pPr lvl="2">
              <a:lnSpc>
                <a:spcPct val="70000"/>
              </a:lnSpc>
            </a:pPr>
            <a:r>
              <a:rPr lang="en-US" sz="1200" smtClean="0"/>
              <a:t>tsWxGridSizer</a:t>
            </a:r>
          </a:p>
        </p:txBody>
      </p:sp>
      <p:sp>
        <p:nvSpPr>
          <p:cNvPr id="24579" name="Rectangle 6"/>
          <p:cNvSpPr>
            <a:spLocks noGrp="1"/>
          </p:cNvSpPr>
          <p:nvPr>
            <p:ph type="body" sz="half" idx="2"/>
          </p:nvPr>
        </p:nvSpPr>
        <p:spPr/>
        <p:txBody>
          <a:bodyPr/>
          <a:lstStyle/>
          <a:p>
            <a:pPr>
              <a:lnSpc>
                <a:spcPct val="70000"/>
              </a:lnSpc>
            </a:pPr>
            <a:r>
              <a:rPr lang="en-US" sz="1600" smtClean="0"/>
              <a:t>Application Configuration</a:t>
            </a:r>
          </a:p>
          <a:p>
            <a:pPr lvl="1">
              <a:lnSpc>
                <a:spcPct val="70000"/>
              </a:lnSpc>
            </a:pPr>
            <a:r>
              <a:rPr lang="en-US" sz="1400" smtClean="0"/>
              <a:t>tsWxGlobals</a:t>
            </a:r>
          </a:p>
          <a:p>
            <a:pPr lvl="1">
              <a:lnSpc>
                <a:spcPct val="70000"/>
              </a:lnSpc>
            </a:pPr>
            <a:r>
              <a:rPr lang="en-US" sz="1400" smtClean="0"/>
              <a:t>tsWxGraphicalTextUserInterface</a:t>
            </a:r>
          </a:p>
          <a:p>
            <a:pPr lvl="1">
              <a:lnSpc>
                <a:spcPct val="70000"/>
              </a:lnSpc>
            </a:pPr>
            <a:r>
              <a:rPr lang="en-US" sz="1400" smtClean="0"/>
              <a:t>tsWxSplashScreen</a:t>
            </a:r>
          </a:p>
          <a:p>
            <a:pPr>
              <a:lnSpc>
                <a:spcPct val="70000"/>
              </a:lnSpc>
            </a:pPr>
            <a:r>
              <a:rPr lang="en-US" sz="1600" smtClean="0"/>
              <a:t>Application Diagnostics</a:t>
            </a:r>
          </a:p>
          <a:p>
            <a:pPr lvl="1">
              <a:lnSpc>
                <a:spcPct val="70000"/>
              </a:lnSpc>
            </a:pPr>
            <a:r>
              <a:rPr lang="en-US" sz="1400" smtClean="0"/>
              <a:t>tsWxLog (Future)</a:t>
            </a:r>
          </a:p>
          <a:p>
            <a:pPr>
              <a:lnSpc>
                <a:spcPct val="70000"/>
              </a:lnSpc>
            </a:pPr>
            <a:r>
              <a:rPr lang="en-US" sz="1600" smtClean="0"/>
              <a:t>Application Launchers </a:t>
            </a:r>
          </a:p>
          <a:p>
            <a:pPr lvl="1">
              <a:lnSpc>
                <a:spcPct val="70000"/>
              </a:lnSpc>
            </a:pPr>
            <a:r>
              <a:rPr lang="en-US" sz="1400" smtClean="0"/>
              <a:t>tsWxApp</a:t>
            </a:r>
          </a:p>
          <a:p>
            <a:pPr lvl="1">
              <a:lnSpc>
                <a:spcPct val="70000"/>
              </a:lnSpc>
            </a:pPr>
            <a:r>
              <a:rPr lang="en-US" sz="1400" smtClean="0"/>
              <a:t>tsWxPyApp</a:t>
            </a:r>
          </a:p>
          <a:p>
            <a:pPr lvl="1">
              <a:lnSpc>
                <a:spcPct val="70000"/>
              </a:lnSpc>
            </a:pPr>
            <a:r>
              <a:rPr lang="en-US" sz="1400" smtClean="0"/>
              <a:t>tsWxPyOnDemandOutputWindow</a:t>
            </a:r>
          </a:p>
          <a:p>
            <a:pPr lvl="1">
              <a:lnSpc>
                <a:spcPct val="70000"/>
              </a:lnSpc>
            </a:pPr>
            <a:r>
              <a:rPr lang="en-US" sz="1400" smtClean="0"/>
              <a:t>tsWxPySimpleApp</a:t>
            </a:r>
          </a:p>
          <a:p>
            <a:pPr lvl="1">
              <a:lnSpc>
                <a:spcPct val="70000"/>
              </a:lnSpc>
            </a:pPr>
            <a:r>
              <a:rPr lang="en-US" sz="1400" smtClean="0"/>
              <a:t>tsWxMultiFrameEnv</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algn="ctr"/>
            <a:r>
              <a:rPr lang="en-US" b="1" smtClean="0">
                <a:latin typeface="Calibri" pitchFamily="34" charset="0"/>
              </a:rPr>
              <a:t>GUI Building Blocks (tsLibGUI)</a:t>
            </a:r>
          </a:p>
        </p:txBody>
      </p:sp>
      <p:sp>
        <p:nvSpPr>
          <p:cNvPr id="25602" name="Rectangle 3"/>
          <p:cNvSpPr>
            <a:spLocks noGrp="1"/>
          </p:cNvSpPr>
          <p:nvPr>
            <p:ph type="body" sz="half" idx="1"/>
          </p:nvPr>
        </p:nvSpPr>
        <p:spPr/>
        <p:txBody>
          <a:bodyPr/>
          <a:lstStyle/>
          <a:p>
            <a:pPr marL="457200" indent="-457200"/>
            <a:r>
              <a:rPr lang="en-US" sz="2400" smtClean="0"/>
              <a:t>Application Building Blocks</a:t>
            </a:r>
          </a:p>
          <a:p>
            <a:pPr marL="838200" lvl="1" indent="-381000"/>
            <a:r>
              <a:rPr lang="en-US" sz="2000" smtClean="0"/>
              <a:t>tsCommandLineInterface</a:t>
            </a:r>
          </a:p>
          <a:p>
            <a:pPr marL="838200" lvl="1" indent="-381000"/>
            <a:r>
              <a:rPr lang="en-US" sz="2000" smtClean="0"/>
              <a:t>tsDoubleLinkedList</a:t>
            </a:r>
          </a:p>
          <a:p>
            <a:pPr marL="838200" lvl="1" indent="-381000"/>
            <a:r>
              <a:rPr lang="en-US" sz="2000" smtClean="0"/>
              <a:t>tsOperatorSettingsParser</a:t>
            </a:r>
          </a:p>
          <a:p>
            <a:pPr marL="838200" lvl="1" indent="-381000"/>
            <a:r>
              <a:rPr lang="en-US" sz="2000" smtClean="0"/>
              <a:t>tsReportUtilities</a:t>
            </a:r>
          </a:p>
          <a:p>
            <a:pPr marL="457200" indent="-457200"/>
            <a:r>
              <a:rPr lang="en-US" sz="2400" smtClean="0"/>
              <a:t>Application Diagnostics</a:t>
            </a:r>
          </a:p>
          <a:p>
            <a:pPr marL="838200" lvl="1" indent="-381000"/>
            <a:r>
              <a:rPr lang="en-US" sz="2000" smtClean="0"/>
              <a:t>tsExceptions</a:t>
            </a:r>
          </a:p>
          <a:p>
            <a:pPr marL="838200" lvl="1" indent="-381000"/>
            <a:r>
              <a:rPr lang="en-US" sz="2000" smtClean="0"/>
              <a:t>tsLogger</a:t>
            </a:r>
          </a:p>
        </p:txBody>
      </p:sp>
      <p:sp>
        <p:nvSpPr>
          <p:cNvPr id="25603" name="Rectangle 4"/>
          <p:cNvSpPr>
            <a:spLocks noGrp="1"/>
          </p:cNvSpPr>
          <p:nvPr>
            <p:ph type="body" sz="half" idx="2"/>
          </p:nvPr>
        </p:nvSpPr>
        <p:spPr/>
        <p:txBody>
          <a:bodyPr/>
          <a:lstStyle/>
          <a:p>
            <a:pPr marL="457200" indent="-457200"/>
            <a:r>
              <a:rPr lang="en-US" sz="2400" smtClean="0"/>
              <a:t>Application Configuration</a:t>
            </a:r>
          </a:p>
          <a:p>
            <a:pPr marL="838200" lvl="1" indent="-381000"/>
            <a:r>
              <a:rPr lang="en-US" sz="2000" smtClean="0"/>
              <a:t>tsCxGlobals</a:t>
            </a:r>
          </a:p>
          <a:p>
            <a:pPr marL="838200" lvl="1" indent="-381000"/>
            <a:r>
              <a:rPr lang="en-US" sz="2000" smtClean="0"/>
              <a:t>tsGistGetTerminalSize</a:t>
            </a:r>
          </a:p>
          <a:p>
            <a:pPr marL="838200" lvl="1" indent="-381000"/>
            <a:r>
              <a:rPr lang="en-US" sz="2000" smtClean="0"/>
              <a:t>tsPlatformRunTimeEnviroment</a:t>
            </a:r>
          </a:p>
          <a:p>
            <a:pPr marL="457200" indent="-457200"/>
            <a:r>
              <a:rPr lang="en-US" sz="2400" smtClean="0"/>
              <a:t>Application Launchers </a:t>
            </a:r>
          </a:p>
          <a:p>
            <a:pPr marL="838200" lvl="1" indent="-381000"/>
            <a:r>
              <a:rPr lang="en-US" sz="2000" smtClean="0"/>
              <a:t>tsApplication</a:t>
            </a:r>
          </a:p>
          <a:p>
            <a:pPr marL="838200" lvl="1" indent="-381000"/>
            <a:r>
              <a:rPr lang="en-US" sz="2000" smtClean="0"/>
              <a:t>tsCommandLineEnv</a:t>
            </a:r>
          </a:p>
          <a:p>
            <a:pPr marL="838200" lvl="1" indent="-381000"/>
            <a:r>
              <a:rPr lang="en-US" sz="2000" smtClean="0"/>
              <a:t>tsSysCommands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eaLnBrk="1" hangingPunct="1"/>
            <a:r>
              <a:rPr lang="en-US" b="1" smtClean="0">
                <a:latin typeface="Calibri" pitchFamily="34" charset="0"/>
              </a:rPr>
              <a:t>Capabilities: Local Monitoring / Control</a:t>
            </a:r>
          </a:p>
        </p:txBody>
      </p:sp>
      <p:sp>
        <p:nvSpPr>
          <p:cNvPr id="26626" name="Content Placeholder 2"/>
          <p:cNvSpPr>
            <a:spLocks noGrp="1"/>
          </p:cNvSpPr>
          <p:nvPr>
            <p:ph idx="1"/>
          </p:nvPr>
        </p:nvSpPr>
        <p:spPr/>
        <p:txBody>
          <a:bodyPr/>
          <a:lstStyle/>
          <a:p>
            <a:pPr marL="514350" indent="-514350" eaLnBrk="1" hangingPunct="1">
              <a:buFont typeface="Calibri Light" pitchFamily="34" charset="0"/>
              <a:buAutoNum type="arabicPeriod"/>
            </a:pPr>
            <a:r>
              <a:rPr lang="en-US" smtClean="0"/>
              <a:t>Once you've logged into your local computer, you can launch one or more local shells (such as "sh" and "bash") associated with the local operating system's command line interface.</a:t>
            </a:r>
          </a:p>
          <a:p>
            <a:pPr marL="514350" indent="-514350" eaLnBrk="1" hangingPunct="1">
              <a:buFont typeface="Calibri Light" pitchFamily="34" charset="0"/>
              <a:buAutoNum type="arabicPeriod"/>
            </a:pPr>
            <a:r>
              <a:rPr lang="en-US" smtClean="0"/>
              <a:t>The local operating system's command line interface provides access to associated terminal interface and the TeamSTARS  "tsWxGTUI_PyVx" Toolkit's Python and "nCurses" based character-mode user interfaces which enable you to monitor and control one or more local application programs.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algn="ctr" eaLnBrk="1" hangingPunct="1"/>
            <a:r>
              <a:rPr lang="en-US" b="1" smtClean="0">
                <a:latin typeface="Calibri" pitchFamily="34" charset="0"/>
              </a:rPr>
              <a:t>Capabilities: Remote Monitoring / Control</a:t>
            </a:r>
          </a:p>
        </p:txBody>
      </p:sp>
      <p:sp>
        <p:nvSpPr>
          <p:cNvPr id="3" name="Content Placeholder 2"/>
          <p:cNvSpPr>
            <a:spLocks noGrp="1"/>
          </p:cNvSpPr>
          <p:nvPr>
            <p:ph idx="1"/>
          </p:nvPr>
        </p:nvSpPr>
        <p:spPr/>
        <p:txBody>
          <a:bodyPr rtlCol="0">
            <a:normAutofit fontScale="70000" lnSpcReduction="20000"/>
          </a:bodyPr>
          <a:lstStyle/>
          <a:p>
            <a:pPr marL="514350" indent="-514350" eaLnBrk="1" fontAlgn="auto" hangingPunct="1">
              <a:spcAft>
                <a:spcPts val="0"/>
              </a:spcAft>
              <a:buFont typeface="+mj-lt"/>
              <a:buAutoNum type="arabicPeriod"/>
              <a:defRPr/>
            </a:pPr>
            <a:r>
              <a:rPr lang="en-US" dirty="0"/>
              <a:t>Once you've logged into your local computer</a:t>
            </a:r>
            <a:r>
              <a:rPr lang="en-US" dirty="0" smtClean="0"/>
              <a:t>, you </a:t>
            </a:r>
            <a:r>
              <a:rPr lang="en-US" dirty="0"/>
              <a:t>may then login to a remote computer </a:t>
            </a:r>
            <a:r>
              <a:rPr lang="en-US" dirty="0" smtClean="0"/>
              <a:t>using one </a:t>
            </a:r>
            <a:r>
              <a:rPr lang="en-US" dirty="0"/>
              <a:t>or more secure shells ("</a:t>
            </a:r>
            <a:r>
              <a:rPr lang="en-US" dirty="0" err="1"/>
              <a:t>ssh</a:t>
            </a:r>
            <a:r>
              <a:rPr lang="en-US" dirty="0"/>
              <a:t>") or </a:t>
            </a:r>
            <a:r>
              <a:rPr lang="en-US" dirty="0" smtClean="0"/>
              <a:t>non-secure shells </a:t>
            </a:r>
            <a:r>
              <a:rPr lang="en-US" dirty="0"/>
              <a:t>("</a:t>
            </a:r>
            <a:r>
              <a:rPr lang="en-US" dirty="0" err="1"/>
              <a:t>rsh</a:t>
            </a:r>
            <a:r>
              <a:rPr lang="en-US" dirty="0"/>
              <a:t>") provided by the local </a:t>
            </a:r>
            <a:r>
              <a:rPr lang="en-US" dirty="0" smtClean="0"/>
              <a:t>operating system.</a:t>
            </a:r>
          </a:p>
          <a:p>
            <a:pPr marL="514350" indent="-514350" eaLnBrk="1" fontAlgn="auto" hangingPunct="1">
              <a:spcAft>
                <a:spcPts val="0"/>
              </a:spcAft>
              <a:buFont typeface="+mj-lt"/>
              <a:buAutoNum type="arabicPeriod"/>
              <a:defRPr/>
            </a:pPr>
            <a:r>
              <a:rPr lang="en-US" dirty="0"/>
              <a:t>The Secure Shell ("</a:t>
            </a:r>
            <a:r>
              <a:rPr lang="en-US" dirty="0" err="1"/>
              <a:t>ssh</a:t>
            </a:r>
            <a:r>
              <a:rPr lang="en-US" dirty="0"/>
              <a:t>") is a </a:t>
            </a:r>
            <a:r>
              <a:rPr lang="en-US" dirty="0" smtClean="0"/>
              <a:t>cryptographic network </a:t>
            </a:r>
            <a:r>
              <a:rPr lang="en-US" dirty="0"/>
              <a:t>protocol for secure data communication</a:t>
            </a:r>
            <a:r>
              <a:rPr lang="en-US" dirty="0" smtClean="0"/>
              <a:t>, remote </a:t>
            </a:r>
            <a:r>
              <a:rPr lang="en-US" dirty="0"/>
              <a:t>command-line login, remote </a:t>
            </a:r>
            <a:r>
              <a:rPr lang="en-US" dirty="0" smtClean="0"/>
              <a:t>command execution</a:t>
            </a:r>
            <a:r>
              <a:rPr lang="en-US" dirty="0"/>
              <a:t>, and other secure network </a:t>
            </a:r>
            <a:r>
              <a:rPr lang="en-US" dirty="0" smtClean="0"/>
              <a:t>services between </a:t>
            </a:r>
            <a:r>
              <a:rPr lang="en-US" dirty="0"/>
              <a:t>two networked computers. It connects</a:t>
            </a:r>
            <a:r>
              <a:rPr lang="en-US" dirty="0" smtClean="0"/>
              <a:t>, via </a:t>
            </a:r>
            <a:r>
              <a:rPr lang="en-US" dirty="0"/>
              <a:t>a secure channel over an insecure network</a:t>
            </a:r>
            <a:r>
              <a:rPr lang="en-US" dirty="0" smtClean="0"/>
              <a:t>, a </a:t>
            </a:r>
            <a:r>
              <a:rPr lang="en-US" dirty="0"/>
              <a:t>server and a client running "</a:t>
            </a:r>
            <a:r>
              <a:rPr lang="en-US" dirty="0" err="1"/>
              <a:t>ssh</a:t>
            </a:r>
            <a:r>
              <a:rPr lang="en-US" dirty="0"/>
              <a:t>" server </a:t>
            </a:r>
            <a:r>
              <a:rPr lang="en-US" dirty="0" smtClean="0"/>
              <a:t>and "</a:t>
            </a:r>
            <a:r>
              <a:rPr lang="en-US" dirty="0" err="1"/>
              <a:t>ssh</a:t>
            </a:r>
            <a:r>
              <a:rPr lang="en-US" dirty="0"/>
              <a:t>" client programs, </a:t>
            </a:r>
            <a:r>
              <a:rPr lang="en-US" dirty="0" smtClean="0"/>
              <a:t>respectively.</a:t>
            </a:r>
          </a:p>
          <a:p>
            <a:pPr marL="514350" indent="-514350" eaLnBrk="1" fontAlgn="auto" hangingPunct="1">
              <a:spcAft>
                <a:spcPts val="0"/>
              </a:spcAft>
              <a:buFont typeface="+mj-lt"/>
              <a:buAutoNum type="arabicPeriod"/>
              <a:defRPr/>
            </a:pPr>
            <a:r>
              <a:rPr lang="en-US" dirty="0"/>
              <a:t> The remote shell ("</a:t>
            </a:r>
            <a:r>
              <a:rPr lang="en-US" dirty="0" err="1"/>
              <a:t>rsh</a:t>
            </a:r>
            <a:r>
              <a:rPr lang="en-US" dirty="0"/>
              <a:t>") is a command line </a:t>
            </a:r>
            <a:r>
              <a:rPr lang="en-US" dirty="0" smtClean="0"/>
              <a:t>computer </a:t>
            </a:r>
            <a:r>
              <a:rPr lang="en-US" dirty="0"/>
              <a:t>program that can execute shell </a:t>
            </a:r>
            <a:r>
              <a:rPr lang="en-US" dirty="0" smtClean="0"/>
              <a:t>commands as </a:t>
            </a:r>
            <a:r>
              <a:rPr lang="en-US" dirty="0"/>
              <a:t>another user, and on another computer </a:t>
            </a:r>
            <a:r>
              <a:rPr lang="en-US" dirty="0" smtClean="0"/>
              <a:t>across  </a:t>
            </a:r>
            <a:r>
              <a:rPr lang="en-US" dirty="0"/>
              <a:t>a computer network. The remote system to </a:t>
            </a:r>
            <a:r>
              <a:rPr lang="en-US" dirty="0" smtClean="0"/>
              <a:t>which  </a:t>
            </a:r>
            <a:r>
              <a:rPr lang="en-US" dirty="0"/>
              <a:t>"</a:t>
            </a:r>
            <a:r>
              <a:rPr lang="en-US" dirty="0" err="1"/>
              <a:t>rsh</a:t>
            </a:r>
            <a:r>
              <a:rPr lang="en-US" dirty="0"/>
              <a:t>" connects runs the "</a:t>
            </a:r>
            <a:r>
              <a:rPr lang="en-US" dirty="0" err="1"/>
              <a:t>rsh</a:t>
            </a:r>
            <a:r>
              <a:rPr lang="en-US" dirty="0"/>
              <a:t>" daemon ("</a:t>
            </a:r>
            <a:r>
              <a:rPr lang="en-US" dirty="0" err="1"/>
              <a:t>rshd</a:t>
            </a:r>
            <a:r>
              <a:rPr lang="en-US" dirty="0"/>
              <a:t>").</a:t>
            </a:r>
            <a:endParaRPr lang="en-US" dirty="0" smtClean="0"/>
          </a:p>
          <a:p>
            <a:pPr marL="514350" indent="-514350" eaLnBrk="1" fontAlgn="auto" hangingPunct="1">
              <a:spcAft>
                <a:spcPts val="0"/>
              </a:spcAft>
              <a:buFont typeface="+mj-lt"/>
              <a:buAutoNum type="arabicPeriod"/>
              <a:defRPr/>
            </a:pPr>
            <a:r>
              <a:rPr lang="en-US" dirty="0" smtClean="0"/>
              <a:t>The </a:t>
            </a:r>
            <a:r>
              <a:rPr lang="en-US" dirty="0"/>
              <a:t>local </a:t>
            </a:r>
            <a:r>
              <a:rPr lang="en-US" dirty="0" smtClean="0"/>
              <a:t>and remote operating </a:t>
            </a:r>
            <a:r>
              <a:rPr lang="en-US" dirty="0"/>
              <a:t>system's command line </a:t>
            </a:r>
            <a:r>
              <a:rPr lang="en-US" dirty="0" smtClean="0"/>
              <a:t>interfaces </a:t>
            </a:r>
            <a:r>
              <a:rPr lang="en-US" dirty="0"/>
              <a:t>provides access to associated terminal interface and the </a:t>
            </a:r>
            <a:r>
              <a:rPr lang="en-US" dirty="0" err="1"/>
              <a:t>TeamSTARS</a:t>
            </a:r>
            <a:r>
              <a:rPr lang="en-US" dirty="0"/>
              <a:t>  "</a:t>
            </a:r>
            <a:r>
              <a:rPr lang="en-US" dirty="0" err="1"/>
              <a:t>tsWxGTUI_PyVx</a:t>
            </a:r>
            <a:r>
              <a:rPr lang="en-US" dirty="0"/>
              <a:t>" Toolkit's Python and "</a:t>
            </a:r>
            <a:r>
              <a:rPr lang="en-US" dirty="0" err="1"/>
              <a:t>nCurses</a:t>
            </a:r>
            <a:r>
              <a:rPr lang="en-US" dirty="0"/>
              <a:t>" based character-mode user </a:t>
            </a:r>
            <a:r>
              <a:rPr lang="en-US" dirty="0" smtClean="0"/>
              <a:t>interfaces which then communicate.</a:t>
            </a:r>
          </a:p>
          <a:p>
            <a:pPr marL="514350" indent="-514350" eaLnBrk="1" fontAlgn="auto" hangingPunct="1">
              <a:spcAft>
                <a:spcPts val="0"/>
              </a:spcAft>
              <a:buFont typeface="+mj-lt"/>
              <a:buAutoNum type="arabicPeriod"/>
              <a:defRPr/>
            </a:pPr>
            <a:r>
              <a:rPr lang="en-US" dirty="0"/>
              <a:t>This enables you to monitor and control one </a:t>
            </a:r>
            <a:r>
              <a:rPr lang="en-US" dirty="0" smtClean="0"/>
              <a:t>or more </a:t>
            </a:r>
            <a:r>
              <a:rPr lang="en-US" dirty="0"/>
              <a:t>remote and local application programs</a:t>
            </a:r>
            <a:r>
              <a:rPr lang="en-US" dirty="0" smtClean="0"/>
              <a:t>, from </a:t>
            </a:r>
            <a:r>
              <a:rPr lang="en-US" dirty="0"/>
              <a:t>the </a:t>
            </a:r>
            <a:r>
              <a:rPr lang="en-US" dirty="0" smtClean="0"/>
              <a:t>convenience of </a:t>
            </a:r>
            <a:r>
              <a:rPr lang="en-US" dirty="0"/>
              <a:t>your local </a:t>
            </a:r>
            <a:r>
              <a:rPr lang="en-US" dirty="0" smtClean="0"/>
              <a:t>computer terminal</a:t>
            </a:r>
            <a:r>
              <a:rPr lang="en-US" dirty="0"/>
              <a:t>, with greater </a:t>
            </a:r>
            <a:r>
              <a:rPr lang="en-US" dirty="0" smtClean="0"/>
              <a:t>speed and </a:t>
            </a:r>
            <a:r>
              <a:rPr lang="en-US" dirty="0"/>
              <a:t>efficiency than possible with the </a:t>
            </a:r>
            <a:r>
              <a:rPr lang="en-US" dirty="0" smtClean="0"/>
              <a:t>larger communication </a:t>
            </a:r>
            <a:r>
              <a:rPr lang="en-US" dirty="0"/>
              <a:t>traffic associated with </a:t>
            </a:r>
            <a:r>
              <a:rPr lang="en-US" dirty="0" smtClean="0"/>
              <a:t>pixel-mode.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algn="ctr" eaLnBrk="1" hangingPunct="1"/>
            <a:r>
              <a:rPr lang="en-US" b="1" smtClean="0">
                <a:latin typeface="Calibri" pitchFamily="34" charset="0"/>
              </a:rPr>
              <a:t>Limitations: Not Magical Cross-platform</a:t>
            </a:r>
          </a:p>
        </p:txBody>
      </p:sp>
      <p:sp>
        <p:nvSpPr>
          <p:cNvPr id="28674" name="Content Placeholder 2"/>
          <p:cNvSpPr>
            <a:spLocks noGrp="1"/>
          </p:cNvSpPr>
          <p:nvPr>
            <p:ph idx="1"/>
          </p:nvPr>
        </p:nvSpPr>
        <p:spPr/>
        <p:txBody>
          <a:bodyPr/>
          <a:lstStyle/>
          <a:p>
            <a:pPr marL="514350" indent="-514350" eaLnBrk="1" hangingPunct="1">
              <a:buFont typeface="Calibri Light" pitchFamily="34" charset="0"/>
              <a:buAutoNum type="arabicPeriod"/>
            </a:pPr>
            <a:r>
              <a:rPr lang="en-US" smtClean="0"/>
              <a:t>Host Specific Native Applications</a:t>
            </a:r>
          </a:p>
          <a:p>
            <a:pPr lvl="1" eaLnBrk="1" hangingPunct="1"/>
            <a:r>
              <a:rPr lang="en-US" smtClean="0"/>
              <a:t>You will NOT be able to run native Linux, Mac OS X, Microsoft Windows and Unix applications on each other's development and embedded system platforms. </a:t>
            </a:r>
          </a:p>
          <a:p>
            <a:pPr marL="514350" indent="-514350" eaLnBrk="1" hangingPunct="1">
              <a:buFont typeface="Calibri Light" pitchFamily="34" charset="0"/>
              <a:buAutoNum type="arabicPeriod"/>
            </a:pPr>
            <a:r>
              <a:rPr lang="en-US" smtClean="0"/>
              <a:t>Pixel-mode "wxPython" / "wxWidgets" Applications</a:t>
            </a:r>
          </a:p>
          <a:p>
            <a:pPr lvl="1" eaLnBrk="1" hangingPunct="1"/>
            <a:r>
              <a:rPr lang="en-US" smtClean="0"/>
              <a:t>You will NOT be able to run pixel-mode applications on platforms with character-mode terminals or terminal emulators (such as vt100, vt220, Cygwin, linux, xterm, xterm-color, xterm-16color, xterm-88color and xterm-256color).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pPr algn="ctr"/>
            <a:r>
              <a:rPr lang="en-US" b="1" i="1" smtClean="0">
                <a:latin typeface="Calibri" pitchFamily="34" charset="0"/>
              </a:rPr>
              <a:t>Table of Contents</a:t>
            </a:r>
            <a:endParaRPr lang="en-US" b="1" smtClean="0">
              <a:latin typeface="Calibri" pitchFamily="34" charset="0"/>
            </a:endParaRPr>
          </a:p>
        </p:txBody>
      </p:sp>
      <p:sp>
        <p:nvSpPr>
          <p:cNvPr id="36868" name="Rectangle 4"/>
          <p:cNvSpPr>
            <a:spLocks noGrp="1"/>
          </p:cNvSpPr>
          <p:nvPr>
            <p:ph type="body" sz="half" idx="1"/>
          </p:nvPr>
        </p:nvSpPr>
        <p:spPr/>
        <p:txBody>
          <a:bodyPr/>
          <a:lstStyle/>
          <a:p>
            <a:r>
              <a:rPr lang="en-US" sz="2400" b="1" smtClean="0"/>
              <a:t>DESIGN OVERVIEW</a:t>
            </a:r>
          </a:p>
          <a:p>
            <a:pPr lvl="1"/>
            <a:r>
              <a:rPr lang="en-US" sz="2000" smtClean="0"/>
              <a:t>Purpose</a:t>
            </a:r>
          </a:p>
          <a:p>
            <a:pPr lvl="1"/>
            <a:r>
              <a:rPr lang="en-US" sz="2000" smtClean="0"/>
              <a:t>Application Programs</a:t>
            </a:r>
          </a:p>
          <a:p>
            <a:pPr lvl="1"/>
            <a:r>
              <a:rPr lang="en-US" sz="2000" smtClean="0"/>
              <a:t>Development Systems</a:t>
            </a:r>
          </a:p>
          <a:p>
            <a:pPr lvl="1"/>
            <a:r>
              <a:rPr lang="en-US" sz="2000" smtClean="0"/>
              <a:t>Embedded Systems</a:t>
            </a:r>
          </a:p>
          <a:p>
            <a:pPr lvl="1"/>
            <a:r>
              <a:rPr lang="en-US" sz="2000" smtClean="0"/>
              <a:t>Command Line Interface (CLI)</a:t>
            </a:r>
          </a:p>
          <a:p>
            <a:pPr lvl="1"/>
            <a:r>
              <a:rPr lang="en-US" sz="2000" smtClean="0"/>
              <a:t>Graphical User Interface (GUI)</a:t>
            </a:r>
          </a:p>
        </p:txBody>
      </p:sp>
      <p:sp>
        <p:nvSpPr>
          <p:cNvPr id="36870" name="Rectangle 6"/>
          <p:cNvSpPr>
            <a:spLocks noGrp="1"/>
          </p:cNvSpPr>
          <p:nvPr>
            <p:ph type="body" sz="half" idx="2"/>
          </p:nvPr>
        </p:nvSpPr>
        <p:spPr/>
        <p:txBody>
          <a:bodyPr/>
          <a:lstStyle/>
          <a:p>
            <a:r>
              <a:rPr lang="en-US" sz="2400" b="1" smtClean="0"/>
              <a:t>USAGE OVERVIEW</a:t>
            </a:r>
          </a:p>
          <a:p>
            <a:pPr lvl="1"/>
            <a:r>
              <a:rPr lang="en-US" sz="2000" smtClean="0"/>
              <a:t>Capabilities</a:t>
            </a:r>
          </a:p>
          <a:p>
            <a:pPr lvl="1"/>
            <a:r>
              <a:rPr lang="en-US" sz="2000" smtClean="0"/>
              <a:t>Limitations</a:t>
            </a:r>
          </a:p>
          <a:p>
            <a:pPr>
              <a:buFont typeface="Arial" charset="0"/>
              <a:buNone/>
            </a:pPr>
            <a:endParaRPr lang="en-US" sz="2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algn="ctr" eaLnBrk="1" hangingPunct="1"/>
            <a:r>
              <a:rPr lang="en-US" b="1" smtClean="0">
                <a:latin typeface="Calibri" pitchFamily="34" charset="0"/>
              </a:rPr>
              <a:t>Purpose</a:t>
            </a:r>
            <a:endParaRPr lang="en-US" smtClean="0">
              <a:latin typeface="Calibri" pitchFamily="34" charset="0"/>
            </a:endParaRPr>
          </a:p>
        </p:txBody>
      </p:sp>
      <p:sp>
        <p:nvSpPr>
          <p:cNvPr id="14338" name="Rectangle 5"/>
          <p:cNvSpPr>
            <a:spLocks noGrp="1"/>
          </p:cNvSpPr>
          <p:nvPr>
            <p:ph type="body" idx="4294967295"/>
          </p:nvPr>
        </p:nvSpPr>
        <p:spPr/>
        <p:txBody>
          <a:bodyPr/>
          <a:lstStyle/>
          <a:p>
            <a:pPr marL="533400" indent="-533400" eaLnBrk="1" hangingPunct="1">
              <a:buFont typeface="Arial" charset="0"/>
              <a:buAutoNum type="arabicPeriod"/>
            </a:pPr>
            <a:r>
              <a:rPr lang="en-US" smtClean="0"/>
              <a:t>Provide a framework for creating, enhancing, troubleshooting, maintaining and supporting application programs that are suitable for embedded systems</a:t>
            </a:r>
          </a:p>
          <a:p>
            <a:pPr marL="533400" indent="-533400" eaLnBrk="1" hangingPunct="1">
              <a:buFont typeface="Arial" charset="0"/>
              <a:buAutoNum type="arabicPeriod"/>
            </a:pPr>
            <a:r>
              <a:rPr lang="en-US" smtClean="0"/>
              <a:t>Provide a software development toolkit with:</a:t>
            </a:r>
          </a:p>
          <a:p>
            <a:pPr marL="914400" lvl="1" indent="-457200" eaLnBrk="1" hangingPunct="1"/>
            <a:r>
              <a:rPr lang="en-US" smtClean="0"/>
              <a:t>Libraries of building-block components</a:t>
            </a:r>
          </a:p>
          <a:p>
            <a:pPr marL="914400" lvl="1" indent="-457200" eaLnBrk="1" hangingPunct="1"/>
            <a:r>
              <a:rPr lang="en-US" smtClean="0"/>
              <a:t>Tools for tracking and improving developer productivity</a:t>
            </a:r>
          </a:p>
          <a:p>
            <a:pPr marL="914400" lvl="1" indent="-457200" eaLnBrk="1" hangingPunct="1"/>
            <a:r>
              <a:rPr lang="en-US" smtClean="0"/>
              <a:t>Utilities for monitoring and changing hardware and software configuration</a:t>
            </a:r>
          </a:p>
          <a:p>
            <a:pPr marL="914400" lvl="1" indent="-457200" eaLnBrk="1" hangingPunct="1"/>
            <a:r>
              <a:rPr lang="en-US" smtClean="0"/>
              <a:t>Tests (unit, integration, system, regression and demonstration) for design verification and quality assurance</a:t>
            </a:r>
          </a:p>
          <a:p>
            <a:pPr marL="914400" lvl="1" indent="-457200" eaLnBrk="1" hangingPunct="1"/>
            <a:endParaRPr lang="en-US" smtClean="0"/>
          </a:p>
          <a:p>
            <a:pPr marL="914400" lvl="1" indent="-457200" eaLnBrk="1" hangingPunct="1">
              <a:buFont typeface="Arial" charset="0"/>
              <a:buAutoNum type="arabicPeriod"/>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algn="ctr" eaLnBrk="1" hangingPunct="1"/>
            <a:r>
              <a:rPr lang="en-US" b="1" smtClean="0">
                <a:latin typeface="Calibri" pitchFamily="34" charset="0"/>
              </a:rPr>
              <a:t>Application Programs</a:t>
            </a:r>
          </a:p>
        </p:txBody>
      </p:sp>
      <p:sp>
        <p:nvSpPr>
          <p:cNvPr id="15362" name="Rectangle 3"/>
          <p:cNvSpPr>
            <a:spLocks noGrp="1"/>
          </p:cNvSpPr>
          <p:nvPr>
            <p:ph type="body" idx="1"/>
          </p:nvPr>
        </p:nvSpPr>
        <p:spPr/>
        <p:txBody>
          <a:bodyPr/>
          <a:lstStyle/>
          <a:p>
            <a:pPr marL="914400" lvl="1" indent="-457200" eaLnBrk="1" hangingPunct="1">
              <a:buFont typeface="Arial" charset="0"/>
              <a:buAutoNum type="arabicPeriod"/>
            </a:pPr>
            <a:r>
              <a:rPr lang="en-US" smtClean="0"/>
              <a:t>Automation, communication, control, diagnostic, instrumentation and simulation application.</a:t>
            </a:r>
          </a:p>
          <a:p>
            <a:pPr marL="914400" lvl="1" indent="-457200" eaLnBrk="1" hangingPunct="1">
              <a:buFont typeface="Arial" charset="0"/>
              <a:buAutoNum type="arabicPeriod"/>
            </a:pPr>
            <a:r>
              <a:rPr lang="en-US" smtClean="0"/>
              <a:t>Typically  require an "operator-friendly" Command Line Interface   (CLI) or a Graphical-style User Interface (GUI) that can be controlled locally and/or remotely.</a:t>
            </a:r>
          </a:p>
          <a:p>
            <a:pPr marL="533400" indent="-533400" eaLnBrk="1" hangingPunct="1"/>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a:lstStyle/>
          <a:p>
            <a:pPr algn="ctr" eaLnBrk="1" hangingPunct="1"/>
            <a:r>
              <a:rPr lang="en-US" b="1" smtClean="0">
                <a:latin typeface="Calibri" pitchFamily="34" charset="0"/>
              </a:rPr>
              <a:t>Development Systems</a:t>
            </a:r>
          </a:p>
        </p:txBody>
      </p:sp>
      <p:sp>
        <p:nvSpPr>
          <p:cNvPr id="16386" name="Rectangle 3"/>
          <p:cNvSpPr>
            <a:spLocks noGrp="1"/>
          </p:cNvSpPr>
          <p:nvPr>
            <p:ph type="body" idx="1"/>
          </p:nvPr>
        </p:nvSpPr>
        <p:spPr/>
        <p:txBody>
          <a:bodyPr/>
          <a:lstStyle/>
          <a:p>
            <a:pPr marL="533400" indent="-533400" eaLnBrk="1" hangingPunct="1">
              <a:buFont typeface="Arial" charset="0"/>
              <a:buAutoNum type="arabicPeriod"/>
            </a:pPr>
            <a:r>
              <a:rPr lang="en-US" smtClean="0"/>
              <a:t>Commercial laptop, desktop, mainframe or super computer systems for development, archiving, maintenance, troubleshooting and publishing of documents and source code.</a:t>
            </a:r>
          </a:p>
          <a:p>
            <a:pPr marL="533400" indent="-533400" eaLnBrk="1" hangingPunct="1">
              <a:buFont typeface="Arial" charset="0"/>
              <a:buAutoNum type="arabicPeriod"/>
            </a:pPr>
            <a:r>
              <a:rPr lang="en-US" smtClean="0"/>
              <a:t>General purpose use with suitable and/or upgradeable processing, memory, communication, input/output and file storage resources. </a:t>
            </a:r>
          </a:p>
          <a:p>
            <a:pPr marL="533400" indent="-533400" eaLnBrk="1" hangingPunct="1">
              <a:buFont typeface="Arial" charset="0"/>
              <a:buAutoNum type="arabicPeriod"/>
            </a:pPr>
            <a:r>
              <a:rPr lang="en-US" smtClean="0"/>
              <a:t>Typically have pixel-mode hardware suitable for email, web surfing, office suite and software development applications using their operating system's graphical user interface.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a:lstStyle/>
          <a:p>
            <a:pPr algn="ctr" eaLnBrk="1" hangingPunct="1"/>
            <a:r>
              <a:rPr lang="en-US" b="1" smtClean="0">
                <a:latin typeface="Calibri" pitchFamily="34" charset="0"/>
              </a:rPr>
              <a:t>Embedded Systems</a:t>
            </a:r>
          </a:p>
        </p:txBody>
      </p:sp>
      <p:sp>
        <p:nvSpPr>
          <p:cNvPr id="17410" name="Rectangle 3"/>
          <p:cNvSpPr>
            <a:spLocks noGrp="1"/>
          </p:cNvSpPr>
          <p:nvPr>
            <p:ph type="body" idx="1"/>
          </p:nvPr>
        </p:nvSpPr>
        <p:spPr/>
        <p:txBody>
          <a:bodyPr/>
          <a:lstStyle/>
          <a:p>
            <a:pPr marL="533400" indent="-533400" eaLnBrk="1" hangingPunct="1">
              <a:buFont typeface="Arial" charset="0"/>
              <a:buAutoNum type="arabicPeriod"/>
            </a:pPr>
            <a:r>
              <a:rPr lang="en-US" smtClean="0"/>
              <a:t>Mission-critical systems for commercial, industrial, medical and military applications.</a:t>
            </a:r>
          </a:p>
          <a:p>
            <a:pPr marL="533400" indent="-533400" eaLnBrk="1" hangingPunct="1">
              <a:buFont typeface="Arial" charset="0"/>
              <a:buAutoNum type="arabicPeriod"/>
            </a:pPr>
            <a:r>
              <a:rPr lang="en-US" smtClean="0"/>
              <a:t>Typically customized and optimized for a specific use with limited, application-specific processing, memory, communication, input/output and file storage resources. </a:t>
            </a:r>
          </a:p>
          <a:p>
            <a:pPr marL="533400" indent="-533400" eaLnBrk="1" hangingPunct="1">
              <a:buFont typeface="Arial" charset="0"/>
              <a:buAutoNum type="arabicPeriod"/>
            </a:pPr>
            <a:r>
              <a:rPr lang="en-US" smtClean="0"/>
              <a:t>Typically have character-mode hardware suitable only for troubleshooting and their operating system's  command line console.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algn="ctr" eaLnBrk="1" hangingPunct="1"/>
            <a:r>
              <a:rPr lang="en-US" b="1" smtClean="0">
                <a:latin typeface="Calibri" pitchFamily="34" charset="0"/>
              </a:rPr>
              <a:t>Command Line Interface (CLI)</a:t>
            </a:r>
          </a:p>
        </p:txBody>
      </p:sp>
      <p:sp>
        <p:nvSpPr>
          <p:cNvPr id="18434" name="Content Placeholder 2"/>
          <p:cNvSpPr>
            <a:spLocks noGrp="1"/>
          </p:cNvSpPr>
          <p:nvPr>
            <p:ph idx="1"/>
          </p:nvPr>
        </p:nvSpPr>
        <p:spPr/>
        <p:txBody>
          <a:bodyPr/>
          <a:lstStyle/>
          <a:p>
            <a:pPr marL="533400" indent="-533400" eaLnBrk="1" hangingPunct="1">
              <a:buFont typeface="Calibri Light" pitchFamily="34" charset="0"/>
              <a:buAutoNum type="arabicPeriod"/>
            </a:pPr>
            <a:r>
              <a:rPr lang="en-US" smtClean="0"/>
              <a:t>Output to the user of a chronological sequence of lines of text written from top to bottom and then scrolling off the top as each new line is written to the bottom of the terminal display.</a:t>
            </a:r>
          </a:p>
          <a:p>
            <a:pPr marL="533400" indent="-533400" eaLnBrk="1" hangingPunct="1">
              <a:buFont typeface="Arial" charset="0"/>
              <a:buAutoNum type="arabicPeriod"/>
            </a:pPr>
            <a:r>
              <a:rPr lang="en-US" smtClean="0"/>
              <a:t>Input from the user via a computer terminal keyboard that is echoed to the display below the previous output.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algn="ctr"/>
            <a:r>
              <a:rPr lang="en-US" b="1" smtClean="0">
                <a:latin typeface="Calibri" pitchFamily="34" charset="0"/>
              </a:rPr>
              <a:t>Sample CLI Display</a:t>
            </a:r>
          </a:p>
        </p:txBody>
      </p:sp>
      <p:pic>
        <p:nvPicPr>
          <p:cNvPr id="19458" name="Picture 5" descr="Sample CLI Display"/>
          <p:cNvPicPr>
            <a:picLocks noChangeAspect="1" noChangeArrowheads="1"/>
          </p:cNvPicPr>
          <p:nvPr>
            <p:ph idx="1"/>
          </p:nvPr>
        </p:nvPicPr>
        <p:blipFill>
          <a:blip r:embed="rId2"/>
          <a:srcRect/>
          <a:stretch>
            <a:fillRect/>
          </a:stretch>
        </p:blipFill>
        <p:spPr>
          <a:xfrm>
            <a:off x="2762250" y="1825625"/>
            <a:ext cx="6667500"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a:lstStyle/>
          <a:p>
            <a:pPr algn="ctr"/>
            <a:r>
              <a:rPr lang="en-US" b="1" smtClean="0">
                <a:latin typeface="Calibri" pitchFamily="34" charset="0"/>
              </a:rPr>
              <a:t>CLI Building Blocks (tsLibCLI)</a:t>
            </a:r>
          </a:p>
        </p:txBody>
      </p:sp>
      <p:sp>
        <p:nvSpPr>
          <p:cNvPr id="20482" name="Rectangle 4"/>
          <p:cNvSpPr>
            <a:spLocks noGrp="1"/>
          </p:cNvSpPr>
          <p:nvPr>
            <p:ph type="body" sz="half" idx="1"/>
          </p:nvPr>
        </p:nvSpPr>
        <p:spPr/>
        <p:txBody>
          <a:bodyPr/>
          <a:lstStyle/>
          <a:p>
            <a:pPr marL="457200" indent="-457200"/>
            <a:r>
              <a:rPr lang="en-US" sz="2400" smtClean="0"/>
              <a:t>Application Building Blocks</a:t>
            </a:r>
          </a:p>
          <a:p>
            <a:pPr marL="838200" lvl="1" indent="-381000"/>
            <a:r>
              <a:rPr lang="en-US" sz="2000" smtClean="0"/>
              <a:t>tsCommandLineInterface</a:t>
            </a:r>
          </a:p>
          <a:p>
            <a:pPr marL="838200" lvl="1" indent="-381000"/>
            <a:r>
              <a:rPr lang="en-US" sz="2000" smtClean="0"/>
              <a:t>tsDoubleLinkedList</a:t>
            </a:r>
          </a:p>
          <a:p>
            <a:pPr marL="838200" lvl="1" indent="-381000"/>
            <a:r>
              <a:rPr lang="en-US" sz="2000" smtClean="0"/>
              <a:t>tsOperatorSettingsParser</a:t>
            </a:r>
          </a:p>
          <a:p>
            <a:pPr marL="838200" lvl="1" indent="-381000"/>
            <a:r>
              <a:rPr lang="en-US" sz="2000" smtClean="0"/>
              <a:t>tsReportUtilities</a:t>
            </a:r>
          </a:p>
          <a:p>
            <a:pPr marL="457200" indent="-457200"/>
            <a:r>
              <a:rPr lang="en-US" sz="2400" smtClean="0"/>
              <a:t>Application Diagnostics</a:t>
            </a:r>
          </a:p>
          <a:p>
            <a:pPr marL="838200" lvl="1" indent="-381000"/>
            <a:r>
              <a:rPr lang="en-US" sz="2000" smtClean="0"/>
              <a:t>tsExceptions</a:t>
            </a:r>
          </a:p>
          <a:p>
            <a:pPr marL="838200" lvl="1" indent="-381000"/>
            <a:r>
              <a:rPr lang="en-US" sz="2000" smtClean="0"/>
              <a:t>tsLogger</a:t>
            </a:r>
          </a:p>
        </p:txBody>
      </p:sp>
      <p:sp>
        <p:nvSpPr>
          <p:cNvPr id="20483" name="Rectangle 5"/>
          <p:cNvSpPr>
            <a:spLocks noGrp="1"/>
          </p:cNvSpPr>
          <p:nvPr>
            <p:ph type="body" sz="half" idx="2"/>
          </p:nvPr>
        </p:nvSpPr>
        <p:spPr/>
        <p:txBody>
          <a:bodyPr/>
          <a:lstStyle/>
          <a:p>
            <a:pPr marL="457200" indent="-457200"/>
            <a:r>
              <a:rPr lang="en-US" sz="2400" smtClean="0"/>
              <a:t>Application Configuration</a:t>
            </a:r>
          </a:p>
          <a:p>
            <a:pPr marL="838200" lvl="1" indent="-381000"/>
            <a:r>
              <a:rPr lang="en-US" sz="2000" smtClean="0"/>
              <a:t>tsCxGlobals</a:t>
            </a:r>
          </a:p>
          <a:p>
            <a:pPr marL="838200" lvl="1" indent="-381000"/>
            <a:r>
              <a:rPr lang="en-US" sz="2000" smtClean="0"/>
              <a:t>tsGistGetTerminalSize</a:t>
            </a:r>
          </a:p>
          <a:p>
            <a:pPr marL="838200" lvl="1" indent="-381000"/>
            <a:r>
              <a:rPr lang="en-US" sz="2000" smtClean="0"/>
              <a:t>tsPlatformRunTimeEnviroment</a:t>
            </a:r>
          </a:p>
          <a:p>
            <a:pPr marL="457200" indent="-457200"/>
            <a:r>
              <a:rPr lang="en-US" sz="2400" smtClean="0"/>
              <a:t>Application Launchers </a:t>
            </a:r>
          </a:p>
          <a:p>
            <a:pPr marL="838200" lvl="1" indent="-381000"/>
            <a:r>
              <a:rPr lang="en-US" sz="2000" smtClean="0"/>
              <a:t>tsApplication</a:t>
            </a:r>
          </a:p>
          <a:p>
            <a:pPr marL="838200" lvl="1" indent="-381000"/>
            <a:r>
              <a:rPr lang="en-US" sz="2000" smtClean="0"/>
              <a:t>tsCommandLineEnv</a:t>
            </a:r>
          </a:p>
          <a:p>
            <a:pPr marL="838200" lvl="1" indent="-381000"/>
            <a:r>
              <a:rPr lang="en-US" sz="2000" smtClean="0"/>
              <a:t>tsSysCommands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383</TotalTime>
  <Words>905</Words>
  <Application>Microsoft Office PowerPoint</Application>
  <PresentationFormat>Custom</PresentationFormat>
  <Paragraphs>135</Paragraphs>
  <Slides>17</Slides>
  <Notes>0</Notes>
  <HiddenSlides>0</HiddenSlides>
  <MMClips>0</MMClips>
  <ScaleCrop>false</ScaleCrop>
  <HeadingPairs>
    <vt:vector size="6" baseType="variant">
      <vt:variant>
        <vt:lpstr>Fonts Used</vt:lpstr>
      </vt:variant>
      <vt:variant>
        <vt:i4>3</vt:i4>
      </vt:variant>
      <vt:variant>
        <vt:lpstr>Design Template</vt:lpstr>
      </vt:variant>
      <vt:variant>
        <vt:i4>1</vt:i4>
      </vt:variant>
      <vt:variant>
        <vt:lpstr>Slide Titles</vt:lpstr>
      </vt:variant>
      <vt:variant>
        <vt:i4>17</vt:i4>
      </vt:variant>
    </vt:vector>
  </HeadingPairs>
  <TitlesOfParts>
    <vt:vector size="21" baseType="lpstr">
      <vt:lpstr>Arial</vt:lpstr>
      <vt:lpstr>Calibri Light</vt:lpstr>
      <vt:lpstr>Calibri</vt:lpstr>
      <vt:lpstr>Office Theme</vt:lpstr>
      <vt:lpstr>Slide 1</vt:lpstr>
      <vt:lpstr>Table of Contents</vt:lpstr>
      <vt:lpstr>Purpose</vt:lpstr>
      <vt:lpstr>Application Programs</vt:lpstr>
      <vt:lpstr>Development Systems</vt:lpstr>
      <vt:lpstr>Embedded Systems</vt:lpstr>
      <vt:lpstr>Command Line Interface (CLI)</vt:lpstr>
      <vt:lpstr>Sample CLI Display</vt:lpstr>
      <vt:lpstr>CLI Building Blocks (tsLibCLI)</vt:lpstr>
      <vt:lpstr>CLI Tools (tsToolsCLI)</vt:lpstr>
      <vt:lpstr>Graphical User Interface (GUI)</vt:lpstr>
      <vt:lpstr>Sample GUI Display</vt:lpstr>
      <vt:lpstr>GUI Building Blocks (tsLibGUI)</vt:lpstr>
      <vt:lpstr>GUI Building Blocks (tsLibGUI)</vt:lpstr>
      <vt:lpstr>Capabilities: Local Monitoring / Control</vt:lpstr>
      <vt:lpstr>Capabilities: Remote Monitoring / Control</vt:lpstr>
      <vt:lpstr>Limitations: Not Magical Cross-platform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S. Gordon</cp:lastModifiedBy>
  <cp:revision>76</cp:revision>
  <dcterms:created xsi:type="dcterms:W3CDTF">2014-11-27T14:34:08Z</dcterms:created>
  <dcterms:modified xsi:type="dcterms:W3CDTF">2015-06-27T11:25:35Z</dcterms:modified>
</cp:coreProperties>
</file>