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9"/>
  </p:notesMasterIdLst>
  <p:handoutMasterIdLst>
    <p:handoutMasterId r:id="rId10"/>
  </p:handoutMasterIdLst>
  <p:sldIdLst>
    <p:sldId id="256" r:id="rId2"/>
    <p:sldId id="277" r:id="rId3"/>
    <p:sldId id="336" r:id="rId4"/>
    <p:sldId id="337" r:id="rId5"/>
    <p:sldId id="338" r:id="rId6"/>
    <p:sldId id="339" r:id="rId7"/>
    <p:sldId id="340" r:id="rId8"/>
  </p:sldIdLst>
  <p:sldSz cx="12192000" cy="6858000"/>
  <p:notesSz cx="6985000" cy="92837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Arial" charset="0"/>
      </a:defRPr>
    </a:lvl1pPr>
    <a:lvl2pPr marL="457200" algn="l" rtl="0" eaLnBrk="0" fontAlgn="base" hangingPunct="0">
      <a:spcBef>
        <a:spcPct val="0"/>
      </a:spcBef>
      <a:spcAft>
        <a:spcPct val="0"/>
      </a:spcAft>
      <a:defRPr kern="1200">
        <a:solidFill>
          <a:schemeClr val="tx1"/>
        </a:solidFill>
        <a:latin typeface="Tahoma" pitchFamily="34" charset="0"/>
        <a:ea typeface="+mn-ea"/>
        <a:cs typeface="Arial" charset="0"/>
      </a:defRPr>
    </a:lvl2pPr>
    <a:lvl3pPr marL="914400" algn="l" rtl="0" eaLnBrk="0" fontAlgn="base" hangingPunct="0">
      <a:spcBef>
        <a:spcPct val="0"/>
      </a:spcBef>
      <a:spcAft>
        <a:spcPct val="0"/>
      </a:spcAft>
      <a:defRPr kern="1200">
        <a:solidFill>
          <a:schemeClr val="tx1"/>
        </a:solidFill>
        <a:latin typeface="Tahoma" pitchFamily="34" charset="0"/>
        <a:ea typeface="+mn-ea"/>
        <a:cs typeface="Arial" charset="0"/>
      </a:defRPr>
    </a:lvl3pPr>
    <a:lvl4pPr marL="1371600" algn="l" rtl="0" eaLnBrk="0" fontAlgn="base" hangingPunct="0">
      <a:spcBef>
        <a:spcPct val="0"/>
      </a:spcBef>
      <a:spcAft>
        <a:spcPct val="0"/>
      </a:spcAft>
      <a:defRPr kern="1200">
        <a:solidFill>
          <a:schemeClr val="tx1"/>
        </a:solidFill>
        <a:latin typeface="Tahoma" pitchFamily="34" charset="0"/>
        <a:ea typeface="+mn-ea"/>
        <a:cs typeface="Arial" charset="0"/>
      </a:defRPr>
    </a:lvl4pPr>
    <a:lvl5pPr marL="1828800" algn="l" rtl="0" eaLnBrk="0" fontAlgn="base" hangingPunct="0">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18" autoAdjust="0"/>
    <p:restoredTop sz="86410" autoAdjust="0"/>
  </p:normalViewPr>
  <p:slideViewPr>
    <p:cSldViewPr snapToGrid="0">
      <p:cViewPr varScale="1">
        <p:scale>
          <a:sx n="52" d="100"/>
          <a:sy n="52" d="100"/>
        </p:scale>
        <p:origin x="660"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1602"/>
    </p:cViewPr>
  </p:sorterViewPr>
  <p:notesViewPr>
    <p:cSldViewPr snapToGrid="0">
      <p:cViewPr varScale="1">
        <p:scale>
          <a:sx n="69" d="100"/>
          <a:sy n="69" d="100"/>
        </p:scale>
        <p:origin x="276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395655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eaLnBrk="1" hangingPunct="1">
              <a:defRPr sz="1200">
                <a:latin typeface="Arial" charset="0"/>
              </a:defRPr>
            </a:lvl1pPr>
          </a:lstStyle>
          <a:p>
            <a:pPr>
              <a:defRPr/>
            </a:pPr>
            <a:fld id="{40BA7D07-B2AE-46E3-AB17-7AB1AD60F9D5}" type="datetimeFigureOut">
              <a:rPr lang="en-US"/>
              <a:pPr>
                <a:defRPr/>
              </a:pPr>
              <a:t>11/29/2015</a:t>
            </a:fld>
            <a:endParaRPr lang="en-US"/>
          </a:p>
        </p:txBody>
      </p:sp>
      <p:sp>
        <p:nvSpPr>
          <p:cNvPr id="33796" name="Rectangle 4"/>
          <p:cNvSpPr>
            <a:spLocks noGrp="1" noChangeArrowheads="1"/>
          </p:cNvSpPr>
          <p:nvPr>
            <p:ph type="ftr" sz="quarter" idx="2"/>
          </p:nvPr>
        </p:nvSpPr>
        <p:spPr bwMode="auto">
          <a:xfrm>
            <a:off x="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395655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eaLnBrk="1" hangingPunct="1">
              <a:defRPr sz="1200">
                <a:latin typeface="Arial" charset="0"/>
              </a:defRPr>
            </a:lvl1pPr>
          </a:lstStyle>
          <a:p>
            <a:fld id="{361AD7FA-EB23-4D50-A638-8AE47669EC17}" type="slidenum">
              <a:rPr lang="en-US"/>
              <a:pPr/>
              <a:t>‹#›</a:t>
            </a:fld>
            <a:endParaRPr lang="en-US"/>
          </a:p>
        </p:txBody>
      </p:sp>
    </p:spTree>
    <p:extLst>
      <p:ext uri="{BB962C8B-B14F-4D97-AF65-F5344CB8AC3E}">
        <p14:creationId xmlns:p14="http://schemas.microsoft.com/office/powerpoint/2010/main" val="1213201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2771" name="Rectangle 3"/>
          <p:cNvSpPr>
            <a:spLocks noGrp="1" noChangeArrowheads="1"/>
          </p:cNvSpPr>
          <p:nvPr>
            <p:ph type="dt" idx="1"/>
          </p:nvPr>
        </p:nvSpPr>
        <p:spPr bwMode="auto">
          <a:xfrm>
            <a:off x="395655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eaLnBrk="1" hangingPunct="1">
              <a:defRPr sz="1200">
                <a:latin typeface="Arial" charset="0"/>
              </a:defRPr>
            </a:lvl1pPr>
          </a:lstStyle>
          <a:p>
            <a:pPr>
              <a:defRPr/>
            </a:pPr>
            <a:fld id="{EB529A1F-278D-480B-B5CD-650999C9634C}" type="datetimeFigureOut">
              <a:rPr lang="en-US"/>
              <a:pPr>
                <a:defRPr/>
              </a:pPr>
              <a:t>11/29/2015</a:t>
            </a:fld>
            <a:endParaRPr lang="en-US"/>
          </a:p>
        </p:txBody>
      </p:sp>
      <p:sp>
        <p:nvSpPr>
          <p:cNvPr id="4100" name="Rectangle 4"/>
          <p:cNvSpPr>
            <a:spLocks noGrp="1" noRot="1" noChangeAspect="1" noChangeArrowheads="1" noTextEdit="1"/>
          </p:cNvSpPr>
          <p:nvPr>
            <p:ph type="sldImg" idx="2"/>
          </p:nvPr>
        </p:nvSpPr>
        <p:spPr bwMode="auto">
          <a:xfrm>
            <a:off x="398463" y="696913"/>
            <a:ext cx="6188075" cy="34813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98500" y="4409758"/>
            <a:ext cx="5588000" cy="417766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2774" name="Rectangle 6"/>
          <p:cNvSpPr>
            <a:spLocks noGrp="1" noChangeArrowheads="1"/>
          </p:cNvSpPr>
          <p:nvPr>
            <p:ph type="ftr" sz="quarter" idx="4"/>
          </p:nvPr>
        </p:nvSpPr>
        <p:spPr bwMode="auto">
          <a:xfrm>
            <a:off x="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2775" name="Rectangle 7"/>
          <p:cNvSpPr>
            <a:spLocks noGrp="1" noChangeArrowheads="1"/>
          </p:cNvSpPr>
          <p:nvPr>
            <p:ph type="sldNum" sz="quarter" idx="5"/>
          </p:nvPr>
        </p:nvSpPr>
        <p:spPr bwMode="auto">
          <a:xfrm>
            <a:off x="395655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eaLnBrk="1" hangingPunct="1">
              <a:defRPr sz="1200">
                <a:latin typeface="Arial" charset="0"/>
              </a:defRPr>
            </a:lvl1pPr>
          </a:lstStyle>
          <a:p>
            <a:fld id="{22A1BD9C-DC0A-4C77-9F69-D597F0C410DA}" type="slidenum">
              <a:rPr lang="en-US"/>
              <a:pPr/>
              <a:t>‹#›</a:t>
            </a:fld>
            <a:endParaRPr lang="en-US"/>
          </a:p>
        </p:txBody>
      </p:sp>
    </p:spTree>
    <p:extLst>
      <p:ext uri="{BB962C8B-B14F-4D97-AF65-F5344CB8AC3E}">
        <p14:creationId xmlns:p14="http://schemas.microsoft.com/office/powerpoint/2010/main" val="26449691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Arial"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Arial"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098956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4088741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1201261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eaLnBrk="1" hangingPunct="1"/>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eaLnBrk="1" hangingPunct="1"/>
                <a:endParaRPr 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eaLnBrk="1" hangingPunct="1"/>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eaLnBrk="1" hangingPunct="1"/>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eaLnBrk="1" hangingPunct="1"/>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eaLnBrk="1" hangingPunct="1"/>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eaLnBrk="1" hangingPunct="1"/>
              <a:endParaRPr lang="en-US"/>
            </a:p>
          </p:txBody>
        </p:sp>
      </p:grpSp>
      <p:sp>
        <p:nvSpPr>
          <p:cNvPr id="120844" name="Rectangle 12"/>
          <p:cNvSpPr>
            <a:spLocks noGrp="1" noChangeArrowheads="1"/>
          </p:cNvSpPr>
          <p:nvPr>
            <p:ph type="ctrTitle"/>
          </p:nvPr>
        </p:nvSpPr>
        <p:spPr>
          <a:xfrm>
            <a:off x="1320800" y="1676400"/>
            <a:ext cx="10363200" cy="1462088"/>
          </a:xfrm>
        </p:spPr>
        <p:txBody>
          <a:bodyPr/>
          <a:lstStyle>
            <a:lvl1pPr>
              <a:defRPr/>
            </a:lvl1pPr>
          </a:lstStyle>
          <a:p>
            <a:r>
              <a:rPr lang="en-US"/>
              <a:t>Click to edit Master title style</a:t>
            </a:r>
          </a:p>
        </p:txBody>
      </p:sp>
      <p:sp>
        <p:nvSpPr>
          <p:cNvPr id="120845"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fld id="{B5B52024-79AA-4062-8229-397D9E214550}" type="datetime1">
              <a:rPr lang="en-US" smtClean="0"/>
              <a:t>11/29/2015</a:t>
            </a:fld>
            <a:endParaRPr lang="en-US"/>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r>
              <a:rPr lang="en-US" dirty="0" smtClean="0"/>
              <a:t>TeamSTARS "tsWxGTUI_PyVx" Toolkit prepared &amp; presented by Richard S. Gordon</a:t>
            </a:r>
            <a:endParaRPr lang="en-US" dirty="0"/>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fld id="{733105C5-7135-4250-9C8C-E2AC96EA119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5534B48B-48D4-4D1F-B98F-2ED8E1B04ED0}" type="datetime1">
              <a:rPr lang="en-US" smtClean="0"/>
              <a:t>11/29/2015</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6" name="Rectangle 13"/>
          <p:cNvSpPr>
            <a:spLocks noGrp="1" noChangeArrowheads="1"/>
          </p:cNvSpPr>
          <p:nvPr>
            <p:ph type="sldNum" sz="quarter" idx="12"/>
          </p:nvPr>
        </p:nvSpPr>
        <p:spPr>
          <a:ln/>
        </p:spPr>
        <p:txBody>
          <a:bodyPr/>
          <a:lstStyle>
            <a:lvl1pPr>
              <a:defRPr/>
            </a:lvl1pPr>
          </a:lstStyle>
          <a:p>
            <a:fld id="{1A030E71-5E45-4BF2-AE3B-77E09172447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9263" y="214313"/>
            <a:ext cx="2600325"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5113" y="214313"/>
            <a:ext cx="7651750"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C3557E2B-7DD4-4DCF-9DDD-7786167218C6}" type="datetime1">
              <a:rPr lang="en-US" smtClean="0"/>
              <a:t>11/29/2015</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6" name="Rectangle 13"/>
          <p:cNvSpPr>
            <a:spLocks noGrp="1" noChangeArrowheads="1"/>
          </p:cNvSpPr>
          <p:nvPr>
            <p:ph type="sldNum" sz="quarter" idx="12"/>
          </p:nvPr>
        </p:nvSpPr>
        <p:spPr>
          <a:ln/>
        </p:spPr>
        <p:txBody>
          <a:bodyPr/>
          <a:lstStyle>
            <a:lvl1pPr>
              <a:defRPr/>
            </a:lvl1pPr>
          </a:lstStyle>
          <a:p>
            <a:fld id="{9A21CE6B-0DB1-4A8A-8EC8-EA81BE3E5E2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65B11A62-63AA-4067-ACEB-AA6A42CE3A38}" type="datetime1">
              <a:rPr lang="en-US" smtClean="0"/>
              <a:pPr>
                <a:defRPr/>
              </a:pPr>
              <a:t>11/29/2015</a:t>
            </a:fld>
            <a:endParaRPr lang="en-US" dirty="0"/>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err="1" smtClean="0"/>
              <a:t>TeamSTARS</a:t>
            </a:r>
            <a:r>
              <a:rPr lang="en-US" dirty="0" smtClean="0"/>
              <a:t> "</a:t>
            </a:r>
            <a:r>
              <a:rPr lang="en-US" dirty="0" err="1" smtClean="0"/>
              <a:t>tsWxGTUI_PyVx</a:t>
            </a:r>
            <a:r>
              <a:rPr lang="en-US" dirty="0" smtClean="0"/>
              <a:t>" Toolkit prepared &amp; presented by Richard S. Gordon</a:t>
            </a:r>
            <a:endParaRPr lang="en-US" dirty="0"/>
          </a:p>
        </p:txBody>
      </p:sp>
      <p:sp>
        <p:nvSpPr>
          <p:cNvPr id="6" name="Rectangle 13"/>
          <p:cNvSpPr>
            <a:spLocks noGrp="1" noChangeArrowheads="1"/>
          </p:cNvSpPr>
          <p:nvPr>
            <p:ph type="sldNum" sz="quarter" idx="12"/>
          </p:nvPr>
        </p:nvSpPr>
        <p:spPr>
          <a:ln/>
        </p:spPr>
        <p:txBody>
          <a:bodyPr/>
          <a:lstStyle>
            <a:lvl1pPr>
              <a:defRPr/>
            </a:lvl1pPr>
          </a:lstStyle>
          <a:p>
            <a:fld id="{5FB509E8-BB65-40EC-80E5-500E59BE4DE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013FB6F9-CFEF-47AA-A08B-D90CED01DE9A}" type="datetime1">
              <a:rPr lang="en-US" smtClean="0"/>
              <a:t>11/29/2015</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6" name="Rectangle 13"/>
          <p:cNvSpPr>
            <a:spLocks noGrp="1" noChangeArrowheads="1"/>
          </p:cNvSpPr>
          <p:nvPr>
            <p:ph type="sldNum" sz="quarter" idx="12"/>
          </p:nvPr>
        </p:nvSpPr>
        <p:spPr>
          <a:ln/>
        </p:spPr>
        <p:txBody>
          <a:bodyPr/>
          <a:lstStyle>
            <a:lvl1pPr>
              <a:defRPr/>
            </a:lvl1pPr>
          </a:lstStyle>
          <a:p>
            <a:fld id="{6227C7B3-5050-497E-935E-A9A6989FBE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6388" y="2017713"/>
            <a:ext cx="5105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34188" y="2017713"/>
            <a:ext cx="5105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fld id="{44D06F95-D493-494F-B0EB-3EDFAA385886}" type="datetime1">
              <a:rPr lang="en-US" smtClean="0"/>
              <a:t>11/29/2015</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7" name="Rectangle 13"/>
          <p:cNvSpPr>
            <a:spLocks noGrp="1" noChangeArrowheads="1"/>
          </p:cNvSpPr>
          <p:nvPr>
            <p:ph type="sldNum" sz="quarter" idx="12"/>
          </p:nvPr>
        </p:nvSpPr>
        <p:spPr>
          <a:ln/>
        </p:spPr>
        <p:txBody>
          <a:bodyPr/>
          <a:lstStyle>
            <a:lvl1pPr>
              <a:defRPr/>
            </a:lvl1pPr>
          </a:lstStyle>
          <a:p>
            <a:fld id="{C2CC9CDA-7CEB-4504-9572-06E05ED6EE7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fld id="{26FA81D3-96E1-4758-9306-72CE9F6E2F25}" type="datetime1">
              <a:rPr lang="en-US" smtClean="0"/>
              <a:t>11/29/2015</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9" name="Rectangle 13"/>
          <p:cNvSpPr>
            <a:spLocks noGrp="1" noChangeArrowheads="1"/>
          </p:cNvSpPr>
          <p:nvPr>
            <p:ph type="sldNum" sz="quarter" idx="12"/>
          </p:nvPr>
        </p:nvSpPr>
        <p:spPr>
          <a:ln/>
        </p:spPr>
        <p:txBody>
          <a:bodyPr/>
          <a:lstStyle>
            <a:lvl1pPr>
              <a:defRPr/>
            </a:lvl1pPr>
          </a:lstStyle>
          <a:p>
            <a:fld id="{54D09443-6B4B-47F3-B8BA-2CD77B2864C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fld id="{C22C02A3-FDB2-4B02-8110-311DDD8475C2}" type="datetime1">
              <a:rPr lang="en-US" smtClean="0"/>
              <a:t>11/29/2015</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5" name="Rectangle 13"/>
          <p:cNvSpPr>
            <a:spLocks noGrp="1" noChangeArrowheads="1"/>
          </p:cNvSpPr>
          <p:nvPr>
            <p:ph type="sldNum" sz="quarter" idx="12"/>
          </p:nvPr>
        </p:nvSpPr>
        <p:spPr>
          <a:ln/>
        </p:spPr>
        <p:txBody>
          <a:bodyPr/>
          <a:lstStyle>
            <a:lvl1pPr>
              <a:defRPr/>
            </a:lvl1pPr>
          </a:lstStyle>
          <a:p>
            <a:fld id="{189817E8-B0B6-45CC-B4B3-9C715571D19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B277746-3C8E-4161-A66B-B97D4FD5213A}" type="datetime1">
              <a:rPr lang="en-US" smtClean="0"/>
              <a:t>11/29/2015</a:t>
            </a:fld>
            <a:endParaRPr lang="en-US"/>
          </a:p>
        </p:txBody>
      </p:sp>
      <p:sp>
        <p:nvSpPr>
          <p:cNvPr id="3" name="Footer Placeholder 2"/>
          <p:cNvSpPr>
            <a:spLocks noGrp="1"/>
          </p:cNvSpPr>
          <p:nvPr>
            <p:ph type="ftr" sz="quarter" idx="11"/>
          </p:nvPr>
        </p:nvSpPr>
        <p:spPr/>
        <p:txBody>
          <a:bodyPr/>
          <a:lstStyle>
            <a:lvl1pPr>
              <a:defRPr dirty="0" err="1" smtClean="0"/>
            </a:lvl1pPr>
          </a:lstStyle>
          <a:p>
            <a:pPr>
              <a:defRPr/>
            </a:pPr>
            <a:r>
              <a:rPr lang="en-US" dirty="0"/>
              <a:t>TeamSTARS "tsWxGTUI_PyVx" Toolkit prepared &amp; presented by Richard S. Gordon</a:t>
            </a:r>
          </a:p>
        </p:txBody>
      </p:sp>
      <p:sp>
        <p:nvSpPr>
          <p:cNvPr id="4" name="Slide Number Placeholder 3"/>
          <p:cNvSpPr>
            <a:spLocks noGrp="1"/>
          </p:cNvSpPr>
          <p:nvPr>
            <p:ph type="sldNum" sz="quarter" idx="12"/>
          </p:nvPr>
        </p:nvSpPr>
        <p:spPr/>
        <p:txBody>
          <a:bodyPr/>
          <a:lstStyle>
            <a:lvl1pPr>
              <a:defRPr/>
            </a:lvl1pPr>
          </a:lstStyle>
          <a:p>
            <a:fld id="{E68FF856-8BC3-47A5-8598-9C27B376076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86B778C6-FEB5-4910-BBA7-BBA76466D3B2}" type="datetime1">
              <a:rPr lang="en-US" smtClean="0"/>
              <a:t>11/29/2015</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7" name="Rectangle 13"/>
          <p:cNvSpPr>
            <a:spLocks noGrp="1" noChangeArrowheads="1"/>
          </p:cNvSpPr>
          <p:nvPr>
            <p:ph type="sldNum" sz="quarter" idx="12"/>
          </p:nvPr>
        </p:nvSpPr>
        <p:spPr>
          <a:ln/>
        </p:spPr>
        <p:txBody>
          <a:bodyPr/>
          <a:lstStyle>
            <a:lvl1pPr>
              <a:defRPr/>
            </a:lvl1pPr>
          </a:lstStyle>
          <a:p>
            <a:fld id="{F308A4F5-7E0D-46A2-B1A6-F5B94709AB8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7A68BEE5-7335-4799-9F53-F65CFD274630}" type="datetime1">
              <a:rPr lang="en-US" smtClean="0"/>
              <a:t>11/29/2015</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7" name="Rectangle 13"/>
          <p:cNvSpPr>
            <a:spLocks noGrp="1" noChangeArrowheads="1"/>
          </p:cNvSpPr>
          <p:nvPr>
            <p:ph type="sldNum" sz="quarter" idx="12"/>
          </p:nvPr>
        </p:nvSpPr>
        <p:spPr>
          <a:ln/>
        </p:spPr>
        <p:txBody>
          <a:bodyPr/>
          <a:lstStyle>
            <a:lvl1pPr>
              <a:defRPr/>
            </a:lvl1pPr>
          </a:lstStyle>
          <a:p>
            <a:fld id="{6CC561B3-E310-4EBE-8689-82B3B211549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557213" y="1098550"/>
            <a:ext cx="58420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a:p>
        </p:txBody>
      </p:sp>
      <p:sp>
        <p:nvSpPr>
          <p:cNvPr id="1027" name="Rectangle 3"/>
          <p:cNvSpPr>
            <a:spLocks noChangeArrowheads="1"/>
          </p:cNvSpPr>
          <p:nvPr/>
        </p:nvSpPr>
        <p:spPr bwMode="ltGray">
          <a:xfrm>
            <a:off x="1066800" y="1098550"/>
            <a:ext cx="438150"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28" name="Rectangle 4"/>
          <p:cNvSpPr>
            <a:spLocks noChangeArrowheads="1"/>
          </p:cNvSpPr>
          <p:nvPr/>
        </p:nvSpPr>
        <p:spPr bwMode="ltGray">
          <a:xfrm>
            <a:off x="722313" y="1520825"/>
            <a:ext cx="5619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a:p>
        </p:txBody>
      </p:sp>
      <p:sp>
        <p:nvSpPr>
          <p:cNvPr id="1029" name="Rectangle 5"/>
          <p:cNvSpPr>
            <a:spLocks noChangeArrowheads="1"/>
          </p:cNvSpPr>
          <p:nvPr/>
        </p:nvSpPr>
        <p:spPr bwMode="ltGray">
          <a:xfrm>
            <a:off x="1214438" y="1520825"/>
            <a:ext cx="492125"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30" name="Rectangle 6"/>
          <p:cNvSpPr>
            <a:spLocks noChangeArrowheads="1"/>
          </p:cNvSpPr>
          <p:nvPr/>
        </p:nvSpPr>
        <p:spPr bwMode="ltGray">
          <a:xfrm>
            <a:off x="169863" y="1447800"/>
            <a:ext cx="746125"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a:p>
        </p:txBody>
      </p:sp>
      <p:sp>
        <p:nvSpPr>
          <p:cNvPr id="1031" name="Rectangle 7"/>
          <p:cNvSpPr>
            <a:spLocks noChangeArrowheads="1"/>
          </p:cNvSpPr>
          <p:nvPr/>
        </p:nvSpPr>
        <p:spPr bwMode="gray">
          <a:xfrm>
            <a:off x="1016000" y="990600"/>
            <a:ext cx="42863" cy="1052513"/>
          </a:xfrm>
          <a:prstGeom prst="rect">
            <a:avLst/>
          </a:prstGeom>
          <a:solidFill>
            <a:schemeClr val="bg2"/>
          </a:solidFill>
          <a:ln w="9525">
            <a:noFill/>
            <a:miter lim="800000"/>
            <a:headEnd/>
            <a:tailEnd/>
          </a:ln>
        </p:spPr>
        <p:txBody>
          <a:bodyPr wrap="none" anchor="ctr"/>
          <a:lstStyle/>
          <a:p>
            <a:pPr algn="ctr" eaLnBrk="1" hangingPunct="1"/>
            <a:endParaRPr kumimoji="1" lang="en-US" sz="2400"/>
          </a:p>
        </p:txBody>
      </p:sp>
      <p:sp>
        <p:nvSpPr>
          <p:cNvPr id="1032" name="Rectangle 8"/>
          <p:cNvSpPr>
            <a:spLocks noChangeArrowheads="1"/>
          </p:cNvSpPr>
          <p:nvPr/>
        </p:nvSpPr>
        <p:spPr bwMode="gray">
          <a:xfrm>
            <a:off x="590550" y="1781175"/>
            <a:ext cx="10968038"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33" name="Rectangle 9"/>
          <p:cNvSpPr>
            <a:spLocks noGrp="1" noChangeArrowheads="1"/>
          </p:cNvSpPr>
          <p:nvPr>
            <p:ph type="title"/>
          </p:nvPr>
        </p:nvSpPr>
        <p:spPr bwMode="auto">
          <a:xfrm>
            <a:off x="1535113" y="214313"/>
            <a:ext cx="1039018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1576388" y="2017713"/>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9819" name="Rectangle 11"/>
          <p:cNvSpPr>
            <a:spLocks noGrp="1" noChangeArrowheads="1"/>
          </p:cNvSpPr>
          <p:nvPr>
            <p:ph type="dt" sz="half" idx="2"/>
          </p:nvPr>
        </p:nvSpPr>
        <p:spPr bwMode="auto">
          <a:xfrm>
            <a:off x="1549400"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fld id="{45A933D1-86C7-45FF-B83F-CA5ED825AD11}" type="datetime1">
              <a:rPr lang="en-US" smtClean="0"/>
              <a:t>11/29/2015</a:t>
            </a:fld>
            <a:endParaRPr lang="en-US"/>
          </a:p>
        </p:txBody>
      </p:sp>
      <p:sp>
        <p:nvSpPr>
          <p:cNvPr id="119820" name="Rectangle 12"/>
          <p:cNvSpPr>
            <a:spLocks noGrp="1" noChangeArrowheads="1"/>
          </p:cNvSpPr>
          <p:nvPr>
            <p:ph type="ftr" sz="quarter" idx="3"/>
          </p:nvPr>
        </p:nvSpPr>
        <p:spPr bwMode="auto">
          <a:xfrm>
            <a:off x="4876800" y="6243638"/>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r>
              <a:rPr lang="en-US" dirty="0" smtClean="0"/>
              <a:t>TeamSTARS "tsWxGTUI_PyVx" Toolkit prepared &amp; presented by Richard S. Gordon</a:t>
            </a:r>
            <a:endParaRPr lang="en-US" dirty="0"/>
          </a:p>
        </p:txBody>
      </p:sp>
      <p:sp>
        <p:nvSpPr>
          <p:cNvPr id="119821" name="Rectangle 13"/>
          <p:cNvSpPr>
            <a:spLocks noGrp="1" noChangeArrowheads="1"/>
          </p:cNvSpPr>
          <p:nvPr>
            <p:ph type="sldNum" sz="quarter" idx="4"/>
          </p:nvPr>
        </p:nvSpPr>
        <p:spPr bwMode="auto">
          <a:xfrm>
            <a:off x="939006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fld id="{C8217759-FB06-4970-9895-8B3F0586471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12" r:id="rId1"/>
    <p:sldLayoutId id="2147483711" r:id="rId2"/>
    <p:sldLayoutId id="2147483710" r:id="rId3"/>
    <p:sldLayoutId id="2147483709" r:id="rId4"/>
    <p:sldLayoutId id="2147483708" r:id="rId5"/>
    <p:sldLayoutId id="2147483707" r:id="rId6"/>
    <p:sldLayoutId id="2147483713" r:id="rId7"/>
    <p:sldLayoutId id="2147483706" r:id="rId8"/>
    <p:sldLayoutId id="2147483705" r:id="rId9"/>
    <p:sldLayoutId id="2147483704" r:id="rId10"/>
    <p:sldLayoutId id="2147483703" r:id="rId11"/>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cs typeface="Arial" charset="0"/>
        </a:defRPr>
      </a:lvl2pPr>
      <a:lvl3pPr algn="l" rtl="0" eaLnBrk="0" fontAlgn="base" hangingPunct="0">
        <a:spcBef>
          <a:spcPct val="0"/>
        </a:spcBef>
        <a:spcAft>
          <a:spcPct val="0"/>
        </a:spcAft>
        <a:defRPr sz="4400">
          <a:solidFill>
            <a:schemeClr val="tx2"/>
          </a:solidFill>
          <a:latin typeface="Tahoma" pitchFamily="34" charset="0"/>
          <a:cs typeface="Arial" charset="0"/>
        </a:defRPr>
      </a:lvl3pPr>
      <a:lvl4pPr algn="l" rtl="0" eaLnBrk="0" fontAlgn="base" hangingPunct="0">
        <a:spcBef>
          <a:spcPct val="0"/>
        </a:spcBef>
        <a:spcAft>
          <a:spcPct val="0"/>
        </a:spcAft>
        <a:defRPr sz="4400">
          <a:solidFill>
            <a:schemeClr val="tx2"/>
          </a:solidFill>
          <a:latin typeface="Tahoma" pitchFamily="34" charset="0"/>
          <a:cs typeface="Arial" charset="0"/>
        </a:defRPr>
      </a:lvl4pPr>
      <a:lvl5pPr algn="l" rtl="0" eaLnBrk="0" fontAlgn="base" hangingPunct="0">
        <a:spcBef>
          <a:spcPct val="0"/>
        </a:spcBef>
        <a:spcAft>
          <a:spcPct val="0"/>
        </a:spcAft>
        <a:defRPr sz="4400">
          <a:solidFill>
            <a:schemeClr val="tx2"/>
          </a:solidFill>
          <a:latin typeface="Tahoma" pitchFamily="34" charset="0"/>
          <a:cs typeface="Arial" charset="0"/>
        </a:defRPr>
      </a:lvl5pPr>
      <a:lvl6pPr marL="457200" algn="l" rtl="0" fontAlgn="base">
        <a:spcBef>
          <a:spcPct val="0"/>
        </a:spcBef>
        <a:spcAft>
          <a:spcPct val="0"/>
        </a:spcAft>
        <a:defRPr sz="4400">
          <a:solidFill>
            <a:schemeClr val="tx2"/>
          </a:solidFill>
          <a:latin typeface="Tahoma" pitchFamily="34" charset="0"/>
          <a:cs typeface="Arial" charset="0"/>
        </a:defRPr>
      </a:lvl6pPr>
      <a:lvl7pPr marL="914400" algn="l" rtl="0" fontAlgn="base">
        <a:spcBef>
          <a:spcPct val="0"/>
        </a:spcBef>
        <a:spcAft>
          <a:spcPct val="0"/>
        </a:spcAft>
        <a:defRPr sz="4400">
          <a:solidFill>
            <a:schemeClr val="tx2"/>
          </a:solidFill>
          <a:latin typeface="Tahoma" pitchFamily="34" charset="0"/>
          <a:cs typeface="Arial" charset="0"/>
        </a:defRPr>
      </a:lvl7pPr>
      <a:lvl8pPr marL="1371600" algn="l" rtl="0" fontAlgn="base">
        <a:spcBef>
          <a:spcPct val="0"/>
        </a:spcBef>
        <a:spcAft>
          <a:spcPct val="0"/>
        </a:spcAft>
        <a:defRPr sz="4400">
          <a:solidFill>
            <a:schemeClr val="tx2"/>
          </a:solidFill>
          <a:latin typeface="Tahoma" pitchFamily="34" charset="0"/>
          <a:cs typeface="Arial" charset="0"/>
        </a:defRPr>
      </a:lvl8pPr>
      <a:lvl9pPr marL="1828800" algn="l" rtl="0" fontAlgn="base">
        <a:spcBef>
          <a:spcPct val="0"/>
        </a:spcBef>
        <a:spcAft>
          <a:spcPct val="0"/>
        </a:spcAft>
        <a:defRPr sz="4400">
          <a:solidFill>
            <a:schemeClr val="tx2"/>
          </a:solidFill>
          <a:latin typeface="Tahoma" pitchFamily="34" charset="0"/>
          <a:cs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Release.pptx" TargetMode="External"/><Relationship Id="rId13" Type="http://schemas.openxmlformats.org/officeDocument/2006/relationships/hyperlink" Target="UseCase_5_Graphical_User_Interface.pptx" TargetMode="External"/><Relationship Id="rId3" Type="http://schemas.openxmlformats.org/officeDocument/2006/relationships/hyperlink" Target="Introduction_tsWxGTUI_PyVx.pptx" TargetMode="External"/><Relationship Id="rId7" Type="http://schemas.openxmlformats.org/officeDocument/2006/relationships/hyperlink" Target="Project.pptx" TargetMode="External"/><Relationship Id="rId12" Type="http://schemas.openxmlformats.org/officeDocument/2006/relationships/hyperlink" Target="UseCase_4_Command_Line_Interface.pptx" TargetMode="External"/><Relationship Id="rId2" Type="http://schemas.openxmlformats.org/officeDocument/2006/relationships/notesSlide" Target="../notesSlides/notesSlide2.xml"/><Relationship Id="rId16" Type="http://schemas.openxmlformats.org/officeDocument/2006/relationships/hyperlink" Target="UseCase_8_ManPages.pptx" TargetMode="External"/><Relationship Id="rId1" Type="http://schemas.openxmlformats.org/officeDocument/2006/relationships/slideLayout" Target="../slideLayouts/slideLayout4.xml"/><Relationship Id="rId6" Type="http://schemas.openxmlformats.org/officeDocument/2006/relationships/slide" Target="slide6.xml"/><Relationship Id="rId11" Type="http://schemas.openxmlformats.org/officeDocument/2006/relationships/hyperlink" Target="UseCase_3_Sample_Platform_Configurations.pptx" TargetMode="External"/><Relationship Id="rId5" Type="http://schemas.openxmlformats.org/officeDocument/2006/relationships/slide" Target="slide5.xml"/><Relationship Id="rId15" Type="http://schemas.openxmlformats.org/officeDocument/2006/relationships/hyperlink" Target="UseCase_7_Source_Distributions.pptx" TargetMode="External"/><Relationship Id="rId10" Type="http://schemas.openxmlformats.org/officeDocument/2006/relationships/hyperlink" Target="UseCase_2_Block_Diagrams.pptx" TargetMode="External"/><Relationship Id="rId4" Type="http://schemas.openxmlformats.org/officeDocument/2006/relationships/slide" Target="slide4.xml"/><Relationship Id="rId9" Type="http://schemas.openxmlformats.org/officeDocument/2006/relationships/hyperlink" Target="UseCase_1_Sample_Screen_Shots.pptx" TargetMode="External"/><Relationship Id="rId14" Type="http://schemas.openxmlformats.org/officeDocument/2006/relationships/hyperlink" Target="UseCase_6_Embedded_System_Interface.pptx"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python.org/" TargetMode="External"/><Relationship Id="rId7" Type="http://schemas.openxmlformats.org/officeDocument/2006/relationships/hyperlink" Target="http://www.gnu.org/software/ncurses/ncurses.html" TargetMode="Externa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hyperlink" Target="https://en.wikipedia.org/wiki/Curses_(programming_library)" TargetMode="External"/><Relationship Id="rId5" Type="http://schemas.openxmlformats.org/officeDocument/2006/relationships/hyperlink" Target="http://www.wxwidgets.org/" TargetMode="External"/><Relationship Id="rId4" Type="http://schemas.openxmlformats.org/officeDocument/2006/relationships/hyperlink" Target="http://www.wxpython.org/" TargetMode="External"/></Relationships>
</file>

<file path=ppt/slides/_rels/slide4.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6150" name="Subtitle 2"/>
          <p:cNvSpPr>
            <a:spLocks noGrp="1"/>
          </p:cNvSpPr>
          <p:nvPr>
            <p:ph idx="1"/>
          </p:nvPr>
        </p:nvSpPr>
        <p:spPr/>
        <p:txBody>
          <a:bodyPr/>
          <a:lstStyle/>
          <a:p>
            <a:pPr marL="0" indent="0" algn="ctr" eaLnBrk="1" hangingPunct="1">
              <a:buFont typeface="Wingdings" pitchFamily="2" charset="2"/>
              <a:buNone/>
            </a:pPr>
            <a:endParaRPr lang="en-US" sz="2800" dirty="0" smtClean="0"/>
          </a:p>
          <a:p>
            <a:pPr marL="0" indent="0" algn="ctr" eaLnBrk="1" hangingPunct="1">
              <a:buFont typeface="Wingdings" pitchFamily="2" charset="2"/>
              <a:buNone/>
            </a:pPr>
            <a:endParaRPr lang="en-US" sz="2800" dirty="0" smtClean="0"/>
          </a:p>
        </p:txBody>
      </p:sp>
      <p:sp>
        <p:nvSpPr>
          <p:cNvPr id="6146" name="Date Placeholder 1"/>
          <p:cNvSpPr>
            <a:spLocks noGrp="1"/>
          </p:cNvSpPr>
          <p:nvPr>
            <p:ph type="dt" sz="half" idx="10"/>
          </p:nvPr>
        </p:nvSpPr>
        <p:spPr>
          <a:noFill/>
        </p:spPr>
        <p:txBody>
          <a:bodyPr/>
          <a:lstStyle/>
          <a:p>
            <a:fld id="{878D0E70-D567-4EAD-BEEC-D30EFDF84A73}" type="datetime1">
              <a:rPr lang="en-US" smtClean="0"/>
              <a:t>11/29/2015</a:t>
            </a:fld>
            <a:endParaRPr lang="en-US" dirty="0" smtClean="0"/>
          </a:p>
        </p:txBody>
      </p:sp>
      <p:sp>
        <p:nvSpPr>
          <p:cNvPr id="6147" name="Footer Placeholder 2"/>
          <p:cNvSpPr>
            <a:spLocks noGrp="1"/>
          </p:cNvSpPr>
          <p:nvPr>
            <p:ph type="ftr" sz="quarter" idx="11"/>
          </p:nvPr>
        </p:nvSpPr>
        <p:spPr>
          <a:noFill/>
        </p:spPr>
        <p:txBody>
          <a:bodyPr/>
          <a:lstStyle/>
          <a:p>
            <a:r>
              <a:rPr lang="en-US" dirty="0"/>
              <a:t>TeamSTARS "tsWxGTUI_PyVx" Toolkit prepared &amp; presented by Richard S. Gordon</a:t>
            </a:r>
          </a:p>
        </p:txBody>
      </p:sp>
      <p:sp>
        <p:nvSpPr>
          <p:cNvPr id="6148" name="Slide Number Placeholder 3"/>
          <p:cNvSpPr>
            <a:spLocks noGrp="1"/>
          </p:cNvSpPr>
          <p:nvPr>
            <p:ph type="sldNum" sz="quarter" idx="12"/>
          </p:nvPr>
        </p:nvSpPr>
        <p:spPr>
          <a:noFill/>
        </p:spPr>
        <p:txBody>
          <a:bodyPr/>
          <a:lstStyle/>
          <a:p>
            <a:fld id="{BF9B4FED-7D47-41CB-B65B-921C2E5DDFE1}" type="slidenum">
              <a:rPr lang="en-US"/>
              <a:pPr/>
              <a:t>1</a:t>
            </a:fld>
            <a:endParaRPr lang="en-US" dirty="0"/>
          </a:p>
        </p:txBody>
      </p:sp>
      <p:pic>
        <p:nvPicPr>
          <p:cNvPr id="6151" name="Picture 5" descr="tsWxGTUI_PyVx Masthead"/>
          <p:cNvPicPr>
            <a:picLocks noChangeAspect="1" noChangeArrowheads="1"/>
          </p:cNvPicPr>
          <p:nvPr/>
        </p:nvPicPr>
        <p:blipFill>
          <a:blip r:embed="rId3"/>
          <a:srcRect/>
          <a:stretch>
            <a:fillRect/>
          </a:stretch>
        </p:blipFill>
        <p:spPr bwMode="auto">
          <a:xfrm>
            <a:off x="1524000" y="2195513"/>
            <a:ext cx="9196388" cy="22590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7"/>
          <p:cNvSpPr>
            <a:spLocks noGrp="1" noChangeArrowheads="1"/>
          </p:cNvSpPr>
          <p:nvPr>
            <p:ph type="title"/>
          </p:nvPr>
        </p:nvSpPr>
        <p:spPr/>
        <p:txBody>
          <a:bodyPr/>
          <a:lstStyle/>
          <a:p>
            <a:pPr eaLnBrk="1" hangingPunct="1"/>
            <a:r>
              <a:rPr lang="en-US" sz="3200" dirty="0" smtClean="0"/>
              <a:t/>
            </a:r>
            <a:br>
              <a:rPr lang="en-US" sz="3200" dirty="0" smtClean="0"/>
            </a:br>
            <a:r>
              <a:rPr lang="en-US" dirty="0" smtClean="0"/>
              <a:t>Table of Contents </a:t>
            </a:r>
            <a:r>
              <a:rPr lang="en-US" sz="2000" dirty="0" smtClean="0"/>
              <a:t>(</a:t>
            </a:r>
            <a:r>
              <a:rPr lang="en-US" sz="2000" i="1" dirty="0" smtClean="0"/>
              <a:t>with slide show</a:t>
            </a:r>
            <a:r>
              <a:rPr lang="en-US" sz="2000" dirty="0" smtClean="0"/>
              <a:t> </a:t>
            </a:r>
            <a:r>
              <a:rPr lang="en-US" sz="2000" u="sng" dirty="0" smtClean="0">
                <a:solidFill>
                  <a:srgbClr val="FF0000"/>
                </a:solidFill>
              </a:rPr>
              <a:t>Hyperlinks</a:t>
            </a:r>
            <a:r>
              <a:rPr lang="en-US" sz="2000" dirty="0" smtClean="0"/>
              <a:t>)</a:t>
            </a:r>
          </a:p>
        </p:txBody>
      </p:sp>
      <p:sp>
        <p:nvSpPr>
          <p:cNvPr id="8195" name="Rectangle 18"/>
          <p:cNvSpPr>
            <a:spLocks noGrp="1" noChangeArrowheads="1"/>
          </p:cNvSpPr>
          <p:nvPr>
            <p:ph sz="half" idx="1"/>
          </p:nvPr>
        </p:nvSpPr>
        <p:spPr/>
        <p:txBody>
          <a:bodyPr/>
          <a:lstStyle/>
          <a:p>
            <a:pPr marL="0" indent="0" eaLnBrk="1" hangingPunct="1">
              <a:buNone/>
            </a:pPr>
            <a:r>
              <a:rPr lang="en-US" sz="1800" b="1" dirty="0"/>
              <a:t>Collection of Slide Show Presentations</a:t>
            </a:r>
            <a:endParaRPr lang="en-US" sz="1800" b="1" dirty="0" smtClean="0"/>
          </a:p>
          <a:p>
            <a:pPr eaLnBrk="1" hangingPunct="1"/>
            <a:r>
              <a:rPr lang="en-US" sz="1600" b="1" dirty="0" smtClean="0"/>
              <a:t>Introduction</a:t>
            </a:r>
          </a:p>
          <a:p>
            <a:pPr lvl="1" eaLnBrk="1" hangingPunct="1"/>
            <a:r>
              <a:rPr lang="en-US" sz="1400" i="1" dirty="0" smtClean="0">
                <a:hlinkClick r:id="rId3" action="ppaction://hlinkpres?slideindex=1&amp;slidetitle="/>
              </a:rPr>
              <a:t>Team</a:t>
            </a:r>
            <a:r>
              <a:rPr lang="en-US" sz="1400" dirty="0" smtClean="0">
                <a:hlinkClick r:id="rId3" action="ppaction://hlinkpres?slideindex=1&amp;slidetitle="/>
              </a:rPr>
              <a:t>STARS </a:t>
            </a:r>
            <a:r>
              <a:rPr lang="en-US" sz="1400" dirty="0">
                <a:hlinkClick r:id="rId3" action="ppaction://hlinkpres?slideindex=1&amp;slidetitle="/>
              </a:rPr>
              <a:t>“tsWxGTUI_PyVx” Toolkit</a:t>
            </a:r>
            <a:r>
              <a:rPr lang="en-US" sz="1400" dirty="0"/>
              <a:t> </a:t>
            </a:r>
          </a:p>
          <a:p>
            <a:pPr lvl="1" eaLnBrk="1" hangingPunct="1"/>
            <a:r>
              <a:rPr lang="en-US" sz="1600" dirty="0">
                <a:hlinkClick r:id="rId4" action="ppaction://hlinksldjump"/>
              </a:rPr>
              <a:t>Python (2x &amp; 3x</a:t>
            </a:r>
            <a:r>
              <a:rPr lang="en-US" sz="1600" dirty="0" smtClean="0">
                <a:hlinkClick r:id="rId4" action="ppaction://hlinksldjump"/>
              </a:rPr>
              <a:t>) </a:t>
            </a:r>
            <a:r>
              <a:rPr lang="en-US" sz="1600" dirty="0">
                <a:hlinkClick r:id="rId4" action="ppaction://hlinksldjump"/>
              </a:rPr>
              <a:t>virtual machines</a:t>
            </a:r>
            <a:endParaRPr lang="en-US" sz="1600" dirty="0"/>
          </a:p>
          <a:p>
            <a:pPr lvl="1" eaLnBrk="1" hangingPunct="1"/>
            <a:r>
              <a:rPr lang="en-US" sz="1600" dirty="0">
                <a:hlinkClick r:id="rId5" action="ppaction://hlinksldjump"/>
              </a:rPr>
              <a:t>wxPython high level, pixel-mode, graphical widgets</a:t>
            </a:r>
            <a:endParaRPr lang="en-US" sz="1600" dirty="0"/>
          </a:p>
          <a:p>
            <a:pPr lvl="1" eaLnBrk="1" hangingPunct="1"/>
            <a:r>
              <a:rPr lang="en-US" sz="1600" dirty="0">
                <a:hlinkClick r:id="rId6" action="ppaction://hlinksldjump"/>
              </a:rPr>
              <a:t>Curses terminal control library and low level graphical </a:t>
            </a:r>
            <a:r>
              <a:rPr lang="en-US" sz="1600" dirty="0" smtClean="0">
                <a:hlinkClick r:id="rId6" action="ppaction://hlinksldjump"/>
              </a:rPr>
              <a:t>widgets</a:t>
            </a:r>
            <a:endParaRPr lang="en-US" sz="1600" dirty="0" smtClean="0"/>
          </a:p>
          <a:p>
            <a:pPr eaLnBrk="1" hangingPunct="1"/>
            <a:r>
              <a:rPr lang="en-US" sz="1600" b="1" dirty="0">
                <a:hlinkClick r:id="rId7" action="ppaction://hlinkpres?slideindex=1&amp;slidetitle="/>
              </a:rPr>
              <a:t>Project</a:t>
            </a:r>
            <a:r>
              <a:rPr lang="en-US" sz="1600" dirty="0"/>
              <a:t> </a:t>
            </a:r>
            <a:r>
              <a:rPr lang="en-US" sz="1600" dirty="0" smtClean="0"/>
              <a:t>(</a:t>
            </a:r>
            <a:r>
              <a:rPr lang="en-US" sz="1600" i="1" dirty="0" smtClean="0"/>
              <a:t>popup </a:t>
            </a:r>
            <a:r>
              <a:rPr lang="en-US" sz="1600" i="1" dirty="0"/>
              <a:t>separate slide </a:t>
            </a:r>
            <a:r>
              <a:rPr lang="en-US" sz="1600" i="1" dirty="0" smtClean="0"/>
              <a:t>show)</a:t>
            </a:r>
          </a:p>
          <a:p>
            <a:pPr lvl="1" eaLnBrk="1" hangingPunct="1"/>
            <a:r>
              <a:rPr lang="en-US" sz="1600" dirty="0" smtClean="0"/>
              <a:t>Objectives</a:t>
            </a:r>
          </a:p>
          <a:p>
            <a:pPr lvl="2" eaLnBrk="1" hangingPunct="1"/>
            <a:r>
              <a:rPr lang="en-US" sz="1200" dirty="0" smtClean="0"/>
              <a:t>Goals (Capabilities)</a:t>
            </a:r>
          </a:p>
          <a:p>
            <a:pPr lvl="2" eaLnBrk="1" hangingPunct="1"/>
            <a:r>
              <a:rPr lang="en-US" sz="1200" dirty="0" smtClean="0"/>
              <a:t>Non-Goals (Limitations)</a:t>
            </a:r>
          </a:p>
          <a:p>
            <a:pPr lvl="1" eaLnBrk="1" hangingPunct="1"/>
            <a:r>
              <a:rPr lang="en-US" sz="1600" dirty="0" smtClean="0"/>
              <a:t>Plans</a:t>
            </a:r>
          </a:p>
          <a:p>
            <a:pPr lvl="2" eaLnBrk="1" hangingPunct="1"/>
            <a:r>
              <a:rPr lang="en-US" sz="1200" dirty="0" smtClean="0"/>
              <a:t>Technologies</a:t>
            </a:r>
            <a:endParaRPr lang="en-US" sz="1200" dirty="0"/>
          </a:p>
          <a:p>
            <a:pPr lvl="2" eaLnBrk="1" hangingPunct="1"/>
            <a:r>
              <a:rPr lang="en-US" sz="1200" dirty="0"/>
              <a:t>Design </a:t>
            </a:r>
            <a:r>
              <a:rPr lang="en-US" sz="1200" dirty="0" smtClean="0"/>
              <a:t>Decisions</a:t>
            </a:r>
            <a:endParaRPr lang="en-US" sz="1200" dirty="0"/>
          </a:p>
          <a:p>
            <a:pPr lvl="2" eaLnBrk="1" hangingPunct="1"/>
            <a:r>
              <a:rPr lang="en-US" sz="1200" dirty="0"/>
              <a:t>Release &amp; </a:t>
            </a:r>
            <a:r>
              <a:rPr lang="en-US" sz="1200" dirty="0" smtClean="0"/>
              <a:t>Publication</a:t>
            </a:r>
            <a:endParaRPr lang="en-US" sz="1200" dirty="0"/>
          </a:p>
        </p:txBody>
      </p:sp>
      <p:sp>
        <p:nvSpPr>
          <p:cNvPr id="2" name="Content Placeholder 1"/>
          <p:cNvSpPr>
            <a:spLocks noGrp="1"/>
          </p:cNvSpPr>
          <p:nvPr>
            <p:ph sz="half" idx="2"/>
          </p:nvPr>
        </p:nvSpPr>
        <p:spPr/>
        <p:txBody>
          <a:bodyPr/>
          <a:lstStyle/>
          <a:p>
            <a:pPr eaLnBrk="1" hangingPunct="1"/>
            <a:r>
              <a:rPr lang="en-US" sz="1600" b="1" dirty="0">
                <a:hlinkClick r:id="rId8" action="ppaction://hlinkpres?slideindex=1&amp;slidetitle="/>
              </a:rPr>
              <a:t>Release</a:t>
            </a:r>
            <a:r>
              <a:rPr lang="en-US" sz="1600" dirty="0"/>
              <a:t> </a:t>
            </a:r>
            <a:r>
              <a:rPr lang="en-US" sz="1600" dirty="0" smtClean="0"/>
              <a:t>(</a:t>
            </a:r>
            <a:r>
              <a:rPr lang="en-US" sz="1600" i="1" dirty="0" smtClean="0"/>
              <a:t>popup </a:t>
            </a:r>
            <a:r>
              <a:rPr lang="en-US" sz="1600" i="1" dirty="0"/>
              <a:t>separate slide show </a:t>
            </a:r>
            <a:r>
              <a:rPr lang="en-US" sz="1600" dirty="0"/>
              <a:t>)</a:t>
            </a:r>
          </a:p>
          <a:p>
            <a:pPr lvl="1" eaLnBrk="1" hangingPunct="1"/>
            <a:r>
              <a:rPr lang="en-US" sz="1600" dirty="0" smtClean="0"/>
              <a:t>Technologies</a:t>
            </a:r>
            <a:endParaRPr lang="en-US" sz="1600" dirty="0"/>
          </a:p>
          <a:p>
            <a:pPr lvl="1" eaLnBrk="1" hangingPunct="1"/>
            <a:r>
              <a:rPr lang="en-US" sz="1600" dirty="0"/>
              <a:t>Design </a:t>
            </a:r>
            <a:r>
              <a:rPr lang="en-US" sz="1600" dirty="0" smtClean="0"/>
              <a:t>Decisions</a:t>
            </a:r>
            <a:endParaRPr lang="en-US" sz="1600" dirty="0"/>
          </a:p>
          <a:p>
            <a:pPr lvl="1" eaLnBrk="1" hangingPunct="1"/>
            <a:r>
              <a:rPr lang="en-US" sz="1600" dirty="0"/>
              <a:t>Release &amp; </a:t>
            </a:r>
            <a:r>
              <a:rPr lang="en-US" sz="1600" dirty="0" smtClean="0"/>
              <a:t>Publication</a:t>
            </a:r>
          </a:p>
          <a:p>
            <a:pPr eaLnBrk="1" hangingPunct="1"/>
            <a:r>
              <a:rPr lang="en-US" sz="1600" b="1" dirty="0" smtClean="0"/>
              <a:t>Use Cases</a:t>
            </a:r>
            <a:r>
              <a:rPr lang="en-US" sz="1200" b="1" dirty="0" smtClean="0"/>
              <a:t> </a:t>
            </a:r>
            <a:r>
              <a:rPr lang="en-US" sz="1600" dirty="0" smtClean="0"/>
              <a:t>(</a:t>
            </a:r>
            <a:r>
              <a:rPr lang="en-US" sz="1600" i="1" dirty="0" smtClean="0"/>
              <a:t>popup separate slide show</a:t>
            </a:r>
            <a:r>
              <a:rPr lang="en-US" sz="1600" dirty="0" smtClean="0"/>
              <a:t>)</a:t>
            </a:r>
            <a:endParaRPr lang="en-US" sz="1400" dirty="0" smtClean="0"/>
          </a:p>
          <a:p>
            <a:pPr marL="742950" lvl="2" indent="-342900">
              <a:buSzPct val="60000"/>
            </a:pPr>
            <a:r>
              <a:rPr lang="en-US" sz="1600" dirty="0" smtClean="0">
                <a:hlinkClick r:id="rId9" action="ppaction://hlinkpres?slideindex=1&amp;slidetitle="/>
              </a:rPr>
              <a:t>Sample </a:t>
            </a:r>
            <a:r>
              <a:rPr lang="en-US" sz="1600" dirty="0">
                <a:hlinkClick r:id="rId9" action="ppaction://hlinkpres?slideindex=1&amp;slidetitle="/>
              </a:rPr>
              <a:t>Screen Shots</a:t>
            </a:r>
            <a:endParaRPr lang="en-US" sz="1600" dirty="0"/>
          </a:p>
          <a:p>
            <a:pPr marL="742950" lvl="2" indent="-342900">
              <a:buSzPct val="60000"/>
            </a:pPr>
            <a:r>
              <a:rPr lang="en-US" sz="1600" dirty="0">
                <a:hlinkClick r:id="rId10" action="ppaction://hlinkpres?slideindex=1&amp;slidetitle="/>
              </a:rPr>
              <a:t>Block Diagrams</a:t>
            </a:r>
            <a:endParaRPr lang="en-US" sz="1600" dirty="0"/>
          </a:p>
          <a:p>
            <a:pPr marL="742950" lvl="2" indent="-342900">
              <a:buSzPct val="60000"/>
            </a:pPr>
            <a:r>
              <a:rPr lang="en-US" sz="1600" dirty="0">
                <a:hlinkClick r:id="rId11" action="ppaction://hlinkpres?slideindex=1&amp;slidetitle="/>
              </a:rPr>
              <a:t>Sample Platform Configurations</a:t>
            </a:r>
            <a:endParaRPr lang="en-US" sz="1600" dirty="0"/>
          </a:p>
          <a:p>
            <a:pPr marL="742950" lvl="2" indent="-342900">
              <a:buSzPct val="60000"/>
            </a:pPr>
            <a:r>
              <a:rPr lang="en-US" sz="1600" dirty="0">
                <a:hlinkClick r:id="rId12" action="ppaction://hlinkpres?slideindex=1&amp;slidetitle="/>
              </a:rPr>
              <a:t>Command Line Interface (CLI)</a:t>
            </a:r>
            <a:endParaRPr lang="en-US" sz="1600" dirty="0"/>
          </a:p>
          <a:p>
            <a:pPr marL="742950" lvl="2" indent="-342900">
              <a:buSzPct val="60000"/>
            </a:pPr>
            <a:r>
              <a:rPr lang="en-US" sz="1600" dirty="0">
                <a:hlinkClick r:id="rId13" action="ppaction://hlinkpres?slideindex=1&amp;slidetitle="/>
              </a:rPr>
              <a:t>Graphical User Interface (GUI)</a:t>
            </a:r>
            <a:endParaRPr lang="en-US" sz="1600" dirty="0"/>
          </a:p>
          <a:p>
            <a:pPr marL="742950" lvl="2" indent="-342900">
              <a:buSzPct val="60000"/>
            </a:pPr>
            <a:r>
              <a:rPr lang="en-US" sz="1600" dirty="0" err="1" smtClean="0">
                <a:hlinkClick r:id="rId14" action="ppaction://hlinkpres?slideindex=1&amp;slidetitle="/>
              </a:rPr>
              <a:t>Embedded_System_Interface</a:t>
            </a:r>
            <a:endParaRPr lang="en-US" sz="1600" dirty="0" smtClean="0"/>
          </a:p>
          <a:p>
            <a:pPr marL="742950" lvl="2" indent="-342900">
              <a:buSzPct val="60000"/>
            </a:pPr>
            <a:r>
              <a:rPr lang="en-US" sz="1600" dirty="0" err="1" smtClean="0">
                <a:hlinkClick r:id="rId15" action="ppaction://hlinkpres?slideindex=1&amp;slidetitle="/>
              </a:rPr>
              <a:t>Source_Distributions</a:t>
            </a:r>
            <a:endParaRPr lang="en-US" sz="1600" dirty="0" smtClean="0"/>
          </a:p>
          <a:p>
            <a:pPr marL="742950" lvl="2" indent="-342900">
              <a:buSzPct val="60000"/>
            </a:pPr>
            <a:r>
              <a:rPr lang="en-US" sz="1600" dirty="0" smtClean="0">
                <a:hlinkClick r:id="rId16" action="ppaction://hlinkpres?slideindex=1&amp;slidetitle="/>
              </a:rPr>
              <a:t>ManPages</a:t>
            </a:r>
            <a:endParaRPr lang="en-US" sz="1600" dirty="0" smtClean="0"/>
          </a:p>
        </p:txBody>
      </p:sp>
      <p:sp>
        <p:nvSpPr>
          <p:cNvPr id="8196" name="Date Placeholder 4"/>
          <p:cNvSpPr>
            <a:spLocks noGrp="1"/>
          </p:cNvSpPr>
          <p:nvPr>
            <p:ph type="dt" sz="half" idx="10"/>
          </p:nvPr>
        </p:nvSpPr>
        <p:spPr>
          <a:noFill/>
        </p:spPr>
        <p:txBody>
          <a:bodyPr/>
          <a:lstStyle/>
          <a:p>
            <a:fld id="{594743C1-DE31-4E12-9F9F-1BA9DE6E7B96}" type="datetime1">
              <a:rPr lang="en-US" smtClean="0"/>
              <a:t>11/29/2015</a:t>
            </a:fld>
            <a:endParaRPr lang="en-US" dirty="0" smtClean="0"/>
          </a:p>
        </p:txBody>
      </p:sp>
      <p:sp>
        <p:nvSpPr>
          <p:cNvPr id="8197" name="Footer Placeholder 5"/>
          <p:cNvSpPr>
            <a:spLocks noGrp="1"/>
          </p:cNvSpPr>
          <p:nvPr>
            <p:ph type="ftr" sz="quarter" idx="11"/>
          </p:nvPr>
        </p:nvSpPr>
        <p:spPr>
          <a:noFill/>
        </p:spPr>
        <p:txBody>
          <a:bodyPr/>
          <a:lstStyle/>
          <a:p>
            <a:r>
              <a:rPr lang="en-US" dirty="0"/>
              <a:t>TeamSTARS "tsWxGTUI_PyVx" Toolkit prepared &amp; presented by Richard S. Gordon</a:t>
            </a:r>
          </a:p>
        </p:txBody>
      </p:sp>
      <p:sp>
        <p:nvSpPr>
          <p:cNvPr id="8198" name="Slide Number Placeholder 6"/>
          <p:cNvSpPr>
            <a:spLocks noGrp="1"/>
          </p:cNvSpPr>
          <p:nvPr>
            <p:ph type="sldNum" sz="quarter" idx="12"/>
          </p:nvPr>
        </p:nvSpPr>
        <p:spPr>
          <a:noFill/>
        </p:spPr>
        <p:txBody>
          <a:bodyPr/>
          <a:lstStyle/>
          <a:p>
            <a:fld id="{BE42C596-2F9D-4A58-A5F2-5862705DC753}" type="slidenum">
              <a:rPr lang="en-US"/>
              <a:pPr/>
              <a:t>2</a:t>
            </a:fld>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i="1" dirty="0" err="1" smtClean="0"/>
              <a:t>Team</a:t>
            </a:r>
            <a:r>
              <a:rPr lang="en-US" dirty="0" err="1" smtClean="0"/>
              <a:t>STARS</a:t>
            </a:r>
            <a:r>
              <a:rPr lang="en-US" dirty="0" smtClean="0"/>
              <a:t> </a:t>
            </a:r>
            <a:r>
              <a:rPr lang="en-US" dirty="0"/>
              <a:t>“tsWxGTUI_PyVx” Toolkit </a:t>
            </a:r>
            <a:r>
              <a:rPr lang="en-US" sz="2000" dirty="0"/>
              <a:t>(</a:t>
            </a:r>
            <a:r>
              <a:rPr lang="en-US" sz="2000" dirty="0">
                <a:hlinkClick r:id="rId2" action="ppaction://hlinksldjump"/>
              </a:rPr>
              <a:t>Table of Contents</a:t>
            </a:r>
            <a:r>
              <a:rPr lang="en-US" sz="2000" dirty="0"/>
              <a:t>)</a:t>
            </a:r>
            <a:endParaRPr lang="en-US" sz="2800" dirty="0"/>
          </a:p>
        </p:txBody>
      </p:sp>
      <p:sp>
        <p:nvSpPr>
          <p:cNvPr id="6" name="Content Placeholder 5"/>
          <p:cNvSpPr>
            <a:spLocks noGrp="1"/>
          </p:cNvSpPr>
          <p:nvPr>
            <p:ph idx="1"/>
          </p:nvPr>
        </p:nvSpPr>
        <p:spPr/>
        <p:txBody>
          <a:bodyPr/>
          <a:lstStyle/>
          <a:p>
            <a:r>
              <a:rPr lang="en-US" sz="2400" dirty="0"/>
              <a:t>It is a </a:t>
            </a:r>
            <a:r>
              <a:rPr lang="en-US" sz="2400" dirty="0" smtClean="0"/>
              <a:t>productive, software development toolkit </a:t>
            </a:r>
            <a:r>
              <a:rPr lang="en-US" sz="2400" dirty="0"/>
              <a:t>for rapidly prototyping </a:t>
            </a:r>
            <a:r>
              <a:rPr lang="en-US" sz="2400" dirty="0" smtClean="0"/>
              <a:t>platform-independent application programs for embedded </a:t>
            </a:r>
            <a:r>
              <a:rPr lang="en-US" sz="2400" dirty="0"/>
              <a:t>systems.</a:t>
            </a:r>
          </a:p>
          <a:p>
            <a:r>
              <a:rPr lang="en-US" sz="2400" dirty="0" smtClean="0"/>
              <a:t>It takes advantage of the cross-platform capabilities of:</a:t>
            </a:r>
          </a:p>
          <a:p>
            <a:pPr lvl="1"/>
            <a:r>
              <a:rPr lang="en-US" sz="2000" dirty="0" smtClean="0"/>
              <a:t>“</a:t>
            </a:r>
            <a:r>
              <a:rPr lang="en-US" sz="2000" b="1" dirty="0" smtClean="0">
                <a:hlinkClick r:id="rId3"/>
              </a:rPr>
              <a:t>Python</a:t>
            </a:r>
            <a:r>
              <a:rPr lang="en-US" sz="2000" b="1" dirty="0" smtClean="0"/>
              <a:t> </a:t>
            </a:r>
            <a:r>
              <a:rPr lang="en-US" sz="2000" dirty="0" smtClean="0"/>
              <a:t>WEB browser link” (2x </a:t>
            </a:r>
            <a:r>
              <a:rPr lang="en-US" sz="2000" dirty="0"/>
              <a:t>&amp; </a:t>
            </a:r>
            <a:r>
              <a:rPr lang="en-US" sz="2000" dirty="0" smtClean="0"/>
              <a:t>3x, </a:t>
            </a:r>
            <a:r>
              <a:rPr lang="en-US" sz="2000" dirty="0"/>
              <a:t>which are implemented in C/C</a:t>
            </a:r>
            <a:r>
              <a:rPr lang="en-US" sz="2000" dirty="0" smtClean="0"/>
              <a:t>++) programming languages. interpreters </a:t>
            </a:r>
            <a:r>
              <a:rPr lang="en-US" sz="2000" dirty="0"/>
              <a:t>and virtual </a:t>
            </a:r>
            <a:r>
              <a:rPr lang="en-US" sz="2000" dirty="0" smtClean="0"/>
              <a:t>machines </a:t>
            </a:r>
          </a:p>
          <a:p>
            <a:pPr lvl="1"/>
            <a:r>
              <a:rPr lang="en-US" sz="2000" dirty="0" smtClean="0"/>
              <a:t>“</a:t>
            </a:r>
            <a:r>
              <a:rPr lang="en-US" sz="2000" b="1" dirty="0" err="1" smtClean="0">
                <a:hlinkClick r:id="rId4"/>
              </a:rPr>
              <a:t>wxPython</a:t>
            </a:r>
            <a:r>
              <a:rPr lang="en-US" sz="2000" b="1" dirty="0" smtClean="0"/>
              <a:t> </a:t>
            </a:r>
            <a:r>
              <a:rPr lang="en-US" sz="2000" dirty="0" smtClean="0"/>
              <a:t>WEB browser link” (Python wrapper for “</a:t>
            </a:r>
            <a:r>
              <a:rPr lang="en-US" sz="2000" b="1" dirty="0" err="1" smtClean="0">
                <a:hlinkClick r:id="rId5"/>
              </a:rPr>
              <a:t>wxWidgets</a:t>
            </a:r>
            <a:r>
              <a:rPr lang="en-US" sz="2000" b="1" dirty="0" smtClean="0"/>
              <a:t> </a:t>
            </a:r>
            <a:r>
              <a:rPr lang="en-US" sz="2000" dirty="0" smtClean="0"/>
              <a:t>WEB browser link”, which itself is implemented in C/C++) high level, pixel-mode, graphical widget application programming interface</a:t>
            </a:r>
          </a:p>
          <a:p>
            <a:pPr lvl="1"/>
            <a:r>
              <a:rPr lang="en-US" sz="2000" dirty="0" smtClean="0"/>
              <a:t>“</a:t>
            </a:r>
            <a:r>
              <a:rPr lang="en-US" sz="2000" b="1" dirty="0" smtClean="0">
                <a:hlinkClick r:id="rId6"/>
              </a:rPr>
              <a:t>Curses</a:t>
            </a:r>
            <a:r>
              <a:rPr lang="en-US" sz="2000" b="1" dirty="0" smtClean="0"/>
              <a:t> </a:t>
            </a:r>
            <a:r>
              <a:rPr lang="en-US" sz="2000" dirty="0" smtClean="0"/>
              <a:t>WEB browser link” (traditional for Unix or new “</a:t>
            </a:r>
            <a:r>
              <a:rPr lang="en-US" sz="2000" b="1" dirty="0" err="1" smtClean="0">
                <a:hlinkClick r:id="rId7"/>
              </a:rPr>
              <a:t>nCurses</a:t>
            </a:r>
            <a:r>
              <a:rPr lang="en-US" sz="2000" b="1" dirty="0" smtClean="0"/>
              <a:t> </a:t>
            </a:r>
            <a:r>
              <a:rPr lang="en-US" sz="2000" dirty="0" smtClean="0"/>
              <a:t>WEB browser link” for Linux, which are implemented in C/C++) </a:t>
            </a:r>
            <a:r>
              <a:rPr lang="en-US" sz="2000" dirty="0"/>
              <a:t>terminal control library </a:t>
            </a:r>
            <a:r>
              <a:rPr lang="en-US" sz="2000" dirty="0" smtClean="0"/>
              <a:t>and low level, text-mode, graphical-style </a:t>
            </a:r>
            <a:r>
              <a:rPr lang="en-US" sz="2000" dirty="0"/>
              <a:t>widget application programming </a:t>
            </a:r>
            <a:r>
              <a:rPr lang="en-US" sz="2000" dirty="0" smtClean="0"/>
              <a:t>interface</a:t>
            </a:r>
          </a:p>
          <a:p>
            <a:pPr marL="0" indent="0">
              <a:buNone/>
            </a:pPr>
            <a:endParaRPr lang="en-US" sz="1400" dirty="0" smtClean="0"/>
          </a:p>
        </p:txBody>
      </p:sp>
      <p:sp>
        <p:nvSpPr>
          <p:cNvPr id="2" name="Date Placeholder 1"/>
          <p:cNvSpPr>
            <a:spLocks noGrp="1"/>
          </p:cNvSpPr>
          <p:nvPr>
            <p:ph type="dt" sz="half" idx="10"/>
          </p:nvPr>
        </p:nvSpPr>
        <p:spPr/>
        <p:txBody>
          <a:bodyPr/>
          <a:lstStyle/>
          <a:p>
            <a:pPr>
              <a:defRPr/>
            </a:pPr>
            <a:fld id="{FB277746-3C8E-4161-A66B-B97D4FD5213A}" type="datetime1">
              <a:rPr lang="en-US" smtClean="0"/>
              <a:t>11/29/2015</a:t>
            </a:fld>
            <a:endParaRPr lang="en-US" dirty="0"/>
          </a:p>
        </p:txBody>
      </p:sp>
      <p:sp>
        <p:nvSpPr>
          <p:cNvPr id="3" name="Footer Placeholder 2"/>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4" name="Slide Number Placeholder 3"/>
          <p:cNvSpPr>
            <a:spLocks noGrp="1"/>
          </p:cNvSpPr>
          <p:nvPr>
            <p:ph type="sldNum" sz="quarter" idx="12"/>
          </p:nvPr>
        </p:nvSpPr>
        <p:spPr/>
        <p:txBody>
          <a:bodyPr/>
          <a:lstStyle/>
          <a:p>
            <a:fld id="{E68FF856-8BC3-47A5-8598-9C27B3760761}" type="slidenum">
              <a:rPr lang="en-US" smtClean="0"/>
              <a:pPr/>
              <a:t>3</a:t>
            </a:fld>
            <a:endParaRPr lang="en-US"/>
          </a:p>
        </p:txBody>
      </p:sp>
    </p:spTree>
    <p:extLst>
      <p:ext uri="{BB962C8B-B14F-4D97-AF65-F5344CB8AC3E}">
        <p14:creationId xmlns:p14="http://schemas.microsoft.com/office/powerpoint/2010/main" val="2306459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Programming </a:t>
            </a:r>
            <a:r>
              <a:rPr lang="en-US" dirty="0"/>
              <a:t>Language </a:t>
            </a:r>
            <a:r>
              <a:rPr lang="en-US" sz="2000" dirty="0"/>
              <a:t>(</a:t>
            </a:r>
            <a:r>
              <a:rPr lang="en-US" sz="2000" dirty="0">
                <a:hlinkClick r:id="rId2" action="ppaction://hlinksldjump"/>
              </a:rPr>
              <a:t>Table of Contents</a:t>
            </a:r>
            <a:r>
              <a:rPr lang="en-US" sz="2000" dirty="0"/>
              <a:t>)</a:t>
            </a:r>
            <a:endParaRPr lang="en-US" sz="3200" dirty="0"/>
          </a:p>
        </p:txBody>
      </p:sp>
      <p:sp>
        <p:nvSpPr>
          <p:cNvPr id="3" name="Content Placeholder 2"/>
          <p:cNvSpPr>
            <a:spLocks noGrp="1"/>
          </p:cNvSpPr>
          <p:nvPr>
            <p:ph idx="1"/>
          </p:nvPr>
        </p:nvSpPr>
        <p:spPr/>
        <p:txBody>
          <a:bodyPr/>
          <a:lstStyle/>
          <a:p>
            <a:pPr marL="0" indent="0">
              <a:buNone/>
            </a:pPr>
            <a:r>
              <a:rPr lang="en-US" sz="2400" dirty="0"/>
              <a:t>Excerpts From Wikipedia, the free encyclopedia:</a:t>
            </a:r>
          </a:p>
          <a:p>
            <a:r>
              <a:rPr lang="en-US" sz="2400" dirty="0" smtClean="0"/>
              <a:t>“Python </a:t>
            </a:r>
            <a:r>
              <a:rPr lang="en-US" sz="2400" dirty="0"/>
              <a:t>is a widely used general-purpose, high-level programming language</a:t>
            </a:r>
            <a:r>
              <a:rPr lang="en-US" sz="2400" dirty="0" smtClean="0"/>
              <a:t>.”</a:t>
            </a:r>
          </a:p>
          <a:p>
            <a:r>
              <a:rPr lang="en-US" sz="2400" dirty="0" smtClean="0"/>
              <a:t>“Its </a:t>
            </a:r>
            <a:r>
              <a:rPr lang="en-US" sz="2400" dirty="0"/>
              <a:t>design philosophy emphasizes code readability, and its syntax allows programmers to express concepts in fewer lines of code than would be possible in languages such as C++ or Java</a:t>
            </a:r>
            <a:r>
              <a:rPr lang="en-US" sz="2400" dirty="0" smtClean="0"/>
              <a:t>.”</a:t>
            </a:r>
          </a:p>
          <a:p>
            <a:r>
              <a:rPr lang="en-US" sz="2400" dirty="0" smtClean="0"/>
              <a:t>“The </a:t>
            </a:r>
            <a:r>
              <a:rPr lang="en-US" sz="2400" dirty="0"/>
              <a:t>language provides constructs intended to enable clear programs on both a small and large scale</a:t>
            </a:r>
            <a:r>
              <a:rPr lang="en-US" sz="2400" dirty="0" smtClean="0"/>
              <a:t>.”</a:t>
            </a:r>
            <a:endParaRPr lang="en-US" sz="2400" dirty="0"/>
          </a:p>
        </p:txBody>
      </p:sp>
      <p:sp>
        <p:nvSpPr>
          <p:cNvPr id="4" name="Date Placeholder 3"/>
          <p:cNvSpPr>
            <a:spLocks noGrp="1"/>
          </p:cNvSpPr>
          <p:nvPr>
            <p:ph type="dt" sz="half" idx="10"/>
          </p:nvPr>
        </p:nvSpPr>
        <p:spPr/>
        <p:txBody>
          <a:bodyPr/>
          <a:lstStyle/>
          <a:p>
            <a:pPr>
              <a:defRPr/>
            </a:pPr>
            <a:fld id="{65B11A62-63AA-4067-ACEB-AA6A42CE3A38}" type="datetime1">
              <a:rPr lang="en-US" smtClean="0"/>
              <a:t>11/29/2015</a:t>
            </a:fld>
            <a:endParaRPr lang="en-US"/>
          </a:p>
        </p:txBody>
      </p:sp>
      <p:sp>
        <p:nvSpPr>
          <p:cNvPr id="5" name="Footer Placeholder 4"/>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4</a:t>
            </a:fld>
            <a:endParaRPr lang="en-US"/>
          </a:p>
        </p:txBody>
      </p:sp>
    </p:spTree>
    <p:extLst>
      <p:ext uri="{BB962C8B-B14F-4D97-AF65-F5344CB8AC3E}">
        <p14:creationId xmlns:p14="http://schemas.microsoft.com/office/powerpoint/2010/main" val="29298903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wxPython Graphical User Interface </a:t>
            </a:r>
            <a:r>
              <a:rPr lang="en-US" dirty="0"/>
              <a:t>API </a:t>
            </a:r>
            <a:r>
              <a:rPr lang="en-US" sz="2000" dirty="0"/>
              <a:t>(</a:t>
            </a:r>
            <a:r>
              <a:rPr lang="en-US" sz="2000" dirty="0">
                <a:hlinkClick r:id="rId2" action="ppaction://hlinksldjump"/>
              </a:rPr>
              <a:t>Table of Contents</a:t>
            </a:r>
            <a:r>
              <a:rPr lang="en-US" sz="2000" dirty="0"/>
              <a:t>)</a:t>
            </a:r>
          </a:p>
        </p:txBody>
      </p:sp>
      <p:sp>
        <p:nvSpPr>
          <p:cNvPr id="3" name="Content Placeholder 2"/>
          <p:cNvSpPr>
            <a:spLocks noGrp="1"/>
          </p:cNvSpPr>
          <p:nvPr>
            <p:ph idx="1"/>
          </p:nvPr>
        </p:nvSpPr>
        <p:spPr/>
        <p:txBody>
          <a:bodyPr/>
          <a:lstStyle/>
          <a:p>
            <a:pPr marL="0" indent="0">
              <a:buNone/>
            </a:pPr>
            <a:r>
              <a:rPr lang="en-US" sz="2400" dirty="0"/>
              <a:t>Excerpts From Wikipedia, the free encyclopedia:</a:t>
            </a:r>
          </a:p>
          <a:p>
            <a:r>
              <a:rPr lang="en-US" sz="2400" dirty="0" smtClean="0"/>
              <a:t>“wxPython </a:t>
            </a:r>
            <a:r>
              <a:rPr lang="en-US" sz="2400" dirty="0"/>
              <a:t>is a wrapper for the cross-platform GUI API (often referred to as a 'toolkit') </a:t>
            </a:r>
            <a:r>
              <a:rPr lang="en-US" sz="2400" dirty="0" smtClean="0"/>
              <a:t>wxWidgets </a:t>
            </a:r>
            <a:r>
              <a:rPr lang="en-US" sz="2400" dirty="0"/>
              <a:t>(which is written in C++) for the Python programming language</a:t>
            </a:r>
            <a:r>
              <a:rPr lang="en-US" sz="2400" dirty="0" smtClean="0"/>
              <a:t>.”</a:t>
            </a:r>
          </a:p>
          <a:p>
            <a:pPr lvl="1"/>
            <a:r>
              <a:rPr lang="en-US" sz="1600" dirty="0"/>
              <a:t>“In computer programming, an application programming interface (API) is a set of routines, protocols, and tools for building software applications. An API expresses a software component in terms of its operations, inputs, outputs, and underlying types. An API defines functionalities that are independent of their respective implementations, which allows definitions and implementations to vary without compromising the interface. A good API makes it easier to develop a program by providing all the building blocks. A programmer then puts the blocks together</a:t>
            </a:r>
            <a:r>
              <a:rPr lang="en-US" sz="1600" dirty="0" smtClean="0"/>
              <a:t>.”</a:t>
            </a:r>
          </a:p>
          <a:p>
            <a:r>
              <a:rPr lang="en-US" sz="2400" dirty="0" smtClean="0"/>
              <a:t>“It </a:t>
            </a:r>
            <a:r>
              <a:rPr lang="en-US" sz="2400" dirty="0"/>
              <a:t>is implemented as a Python extension module (native code</a:t>
            </a:r>
            <a:r>
              <a:rPr lang="en-US" sz="2400" dirty="0" smtClean="0"/>
              <a:t>).“</a:t>
            </a:r>
          </a:p>
          <a:p>
            <a:r>
              <a:rPr lang="en-US" sz="2400" dirty="0" smtClean="0"/>
              <a:t>“Like </a:t>
            </a:r>
            <a:r>
              <a:rPr lang="en-US" sz="2400" dirty="0"/>
              <a:t>wxWidgets, wxPython is free software</a:t>
            </a:r>
            <a:r>
              <a:rPr lang="en-US" sz="2400" dirty="0" smtClean="0"/>
              <a:t>.”</a:t>
            </a:r>
          </a:p>
        </p:txBody>
      </p:sp>
      <p:sp>
        <p:nvSpPr>
          <p:cNvPr id="4" name="Date Placeholder 3"/>
          <p:cNvSpPr>
            <a:spLocks noGrp="1"/>
          </p:cNvSpPr>
          <p:nvPr>
            <p:ph type="dt" sz="half" idx="10"/>
          </p:nvPr>
        </p:nvSpPr>
        <p:spPr/>
        <p:txBody>
          <a:bodyPr/>
          <a:lstStyle/>
          <a:p>
            <a:pPr>
              <a:defRPr/>
            </a:pPr>
            <a:fld id="{65B11A62-63AA-4067-ACEB-AA6A42CE3A38}" type="datetime1">
              <a:rPr lang="en-US" smtClean="0"/>
              <a:t>11/29/2015</a:t>
            </a:fld>
            <a:endParaRPr lang="en-US"/>
          </a:p>
        </p:txBody>
      </p:sp>
      <p:sp>
        <p:nvSpPr>
          <p:cNvPr id="5" name="Footer Placeholder 4"/>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5</a:t>
            </a:fld>
            <a:endParaRPr lang="en-US"/>
          </a:p>
        </p:txBody>
      </p:sp>
    </p:spTree>
    <p:extLst>
      <p:ext uri="{BB962C8B-B14F-4D97-AF65-F5344CB8AC3E}">
        <p14:creationId xmlns:p14="http://schemas.microsoft.com/office/powerpoint/2010/main" val="3434252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Curses Terminal Control Library 1 of </a:t>
            </a:r>
            <a:r>
              <a:rPr lang="en-US" dirty="0" smtClean="0"/>
              <a:t>2 </a:t>
            </a:r>
            <a:r>
              <a:rPr lang="en-US" sz="2000" dirty="0"/>
              <a:t>(</a:t>
            </a:r>
            <a:r>
              <a:rPr lang="en-US" sz="2000" dirty="0">
                <a:hlinkClick r:id="rId2" action="ppaction://hlinksldjump"/>
              </a:rPr>
              <a:t>Table of Contents</a:t>
            </a:r>
            <a:r>
              <a:rPr lang="en-US" sz="2000" dirty="0" smtClean="0"/>
              <a:t>)</a:t>
            </a:r>
            <a:endParaRPr lang="en-US" sz="3200" dirty="0"/>
          </a:p>
        </p:txBody>
      </p:sp>
      <p:sp>
        <p:nvSpPr>
          <p:cNvPr id="3" name="Content Placeholder 2"/>
          <p:cNvSpPr>
            <a:spLocks noGrp="1"/>
          </p:cNvSpPr>
          <p:nvPr>
            <p:ph idx="1"/>
          </p:nvPr>
        </p:nvSpPr>
        <p:spPr/>
        <p:txBody>
          <a:bodyPr/>
          <a:lstStyle/>
          <a:p>
            <a:pPr marL="0" indent="0">
              <a:buNone/>
            </a:pPr>
            <a:r>
              <a:rPr lang="en-US" sz="2800" dirty="0"/>
              <a:t>Excerpts From Wikipedia, the free encyclopedia:</a:t>
            </a:r>
          </a:p>
          <a:p>
            <a:r>
              <a:rPr lang="en-US" sz="2800" dirty="0" smtClean="0"/>
              <a:t>“Curses-based </a:t>
            </a:r>
            <a:r>
              <a:rPr lang="en-US" sz="2800" dirty="0"/>
              <a:t>software is software whose user interface is implemented through the Curses library, or a compatible library (such as </a:t>
            </a:r>
            <a:r>
              <a:rPr lang="en-US" sz="2800" dirty="0" smtClean="0"/>
              <a:t>New Curses).”</a:t>
            </a:r>
            <a:endParaRPr lang="en-US" sz="2800" u="sng" dirty="0"/>
          </a:p>
          <a:p>
            <a:r>
              <a:rPr lang="en-US" sz="2800" dirty="0" smtClean="0"/>
              <a:t>“Curses </a:t>
            </a:r>
            <a:r>
              <a:rPr lang="en-US" sz="2800" dirty="0"/>
              <a:t>is designed to facilitate GUI-like functionality on a text-only device, such as a PC running in console mode, a hardware ANSI terminal, a Telnet or SSH client, or similar</a:t>
            </a:r>
            <a:r>
              <a:rPr lang="en-US" sz="2800" dirty="0" smtClean="0"/>
              <a:t>.”</a:t>
            </a:r>
            <a:endParaRPr lang="en-US" sz="2800" dirty="0"/>
          </a:p>
        </p:txBody>
      </p:sp>
      <p:sp>
        <p:nvSpPr>
          <p:cNvPr id="4" name="Date Placeholder 3"/>
          <p:cNvSpPr>
            <a:spLocks noGrp="1"/>
          </p:cNvSpPr>
          <p:nvPr>
            <p:ph type="dt" sz="half" idx="10"/>
          </p:nvPr>
        </p:nvSpPr>
        <p:spPr/>
        <p:txBody>
          <a:bodyPr/>
          <a:lstStyle/>
          <a:p>
            <a:pPr>
              <a:defRPr/>
            </a:pPr>
            <a:fld id="{65B11A62-63AA-4067-ACEB-AA6A42CE3A38}" type="datetime1">
              <a:rPr lang="en-US" smtClean="0"/>
              <a:t>11/29/2015</a:t>
            </a:fld>
            <a:endParaRPr lang="en-US" dirty="0"/>
          </a:p>
        </p:txBody>
      </p:sp>
      <p:sp>
        <p:nvSpPr>
          <p:cNvPr id="5" name="Footer Placeholder 4"/>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6</a:t>
            </a:fld>
            <a:endParaRPr lang="en-US"/>
          </a:p>
        </p:txBody>
      </p:sp>
    </p:spTree>
    <p:extLst>
      <p:ext uri="{BB962C8B-B14F-4D97-AF65-F5344CB8AC3E}">
        <p14:creationId xmlns:p14="http://schemas.microsoft.com/office/powerpoint/2010/main" val="1391488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Curses Terminal Control Library 2 of </a:t>
            </a:r>
            <a:r>
              <a:rPr lang="en-US" dirty="0" smtClean="0"/>
              <a:t>2 </a:t>
            </a:r>
            <a:r>
              <a:rPr lang="en-US" sz="2000" dirty="0"/>
              <a:t>(</a:t>
            </a:r>
            <a:r>
              <a:rPr lang="en-US" sz="2000" dirty="0">
                <a:hlinkClick r:id="rId2" action="ppaction://hlinksldjump"/>
              </a:rPr>
              <a:t>Table of Contents</a:t>
            </a:r>
            <a:r>
              <a:rPr lang="en-US" sz="2000" dirty="0" smtClean="0"/>
              <a:t>)</a:t>
            </a:r>
            <a:endParaRPr lang="en-US" sz="3200" dirty="0"/>
          </a:p>
        </p:txBody>
      </p:sp>
      <p:sp>
        <p:nvSpPr>
          <p:cNvPr id="3" name="Content Placeholder 2"/>
          <p:cNvSpPr>
            <a:spLocks noGrp="1"/>
          </p:cNvSpPr>
          <p:nvPr>
            <p:ph idx="1"/>
          </p:nvPr>
        </p:nvSpPr>
        <p:spPr/>
        <p:txBody>
          <a:bodyPr/>
          <a:lstStyle/>
          <a:p>
            <a:r>
              <a:rPr lang="en-US" sz="2800" dirty="0" smtClean="0"/>
              <a:t>“Curses-based </a:t>
            </a:r>
            <a:r>
              <a:rPr lang="en-US" sz="2800" dirty="0"/>
              <a:t>programs often have a user interface that resembles a traditional graphical user interface, including 'widgets' such as text boxes and scrollable lists, rather than the command line interface (CLI) most commonly found on text-only devices. This can make them more user-friendly than a CLI-based program, while still being able to run on text-only devices</a:t>
            </a:r>
            <a:r>
              <a:rPr lang="en-US" sz="2800" dirty="0" smtClean="0"/>
              <a:t>.”</a:t>
            </a:r>
            <a:endParaRPr lang="en-US" sz="2800" u="sng" dirty="0"/>
          </a:p>
        </p:txBody>
      </p:sp>
      <p:sp>
        <p:nvSpPr>
          <p:cNvPr id="4" name="Date Placeholder 3"/>
          <p:cNvSpPr>
            <a:spLocks noGrp="1"/>
          </p:cNvSpPr>
          <p:nvPr>
            <p:ph type="dt" sz="half" idx="10"/>
          </p:nvPr>
        </p:nvSpPr>
        <p:spPr/>
        <p:txBody>
          <a:bodyPr/>
          <a:lstStyle/>
          <a:p>
            <a:pPr>
              <a:defRPr/>
            </a:pPr>
            <a:fld id="{65B11A62-63AA-4067-ACEB-AA6A42CE3A38}" type="datetime1">
              <a:rPr lang="en-US" smtClean="0"/>
              <a:t>11/29/2015</a:t>
            </a:fld>
            <a:endParaRPr lang="en-US"/>
          </a:p>
        </p:txBody>
      </p:sp>
      <p:sp>
        <p:nvSpPr>
          <p:cNvPr id="5" name="Footer Placeholder 4"/>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7</a:t>
            </a:fld>
            <a:endParaRPr lang="en-US"/>
          </a:p>
        </p:txBody>
      </p:sp>
    </p:spTree>
    <p:extLst>
      <p:ext uri="{BB962C8B-B14F-4D97-AF65-F5344CB8AC3E}">
        <p14:creationId xmlns:p14="http://schemas.microsoft.com/office/powerpoint/2010/main" val="4063749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6644</TotalTime>
  <Words>749</Words>
  <Application>Microsoft Office PowerPoint</Application>
  <PresentationFormat>Widescreen</PresentationFormat>
  <Paragraphs>73</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Tahoma</vt:lpstr>
      <vt:lpstr>Wingdings</vt:lpstr>
      <vt:lpstr>Blends</vt:lpstr>
      <vt:lpstr>Introduction</vt:lpstr>
      <vt:lpstr> Table of Contents (with slide show Hyperlinks)</vt:lpstr>
      <vt:lpstr>TeamSTARS “tsWxGTUI_PyVx” Toolkit (Table of Contents)</vt:lpstr>
      <vt:lpstr>Python Programming Language (Table of Contents)</vt:lpstr>
      <vt:lpstr>wxPython Graphical User Interface API (Table of Contents)</vt:lpstr>
      <vt:lpstr>Curses Terminal Control Library 1 of 2 (Table of Contents)</vt:lpstr>
      <vt:lpstr>Curses Terminal Control Library 2 of 2 (Table of Contents)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rsg</dc:creator>
  <cp:lastModifiedBy>Richard Gordon</cp:lastModifiedBy>
  <cp:revision>920</cp:revision>
  <cp:lastPrinted>2015-10-14T13:19:33Z</cp:lastPrinted>
  <dcterms:created xsi:type="dcterms:W3CDTF">2014-11-27T14:34:08Z</dcterms:created>
  <dcterms:modified xsi:type="dcterms:W3CDTF">2015-11-29T23:07:25Z</dcterms:modified>
</cp:coreProperties>
</file>