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7" r:id="rId3"/>
    <p:sldId id="372" r:id="rId4"/>
    <p:sldId id="378" r:id="rId5"/>
    <p:sldId id="375" r:id="rId6"/>
    <p:sldId id="379" r:id="rId7"/>
    <p:sldId id="380" r:id="rId8"/>
    <p:sldId id="381" r:id="rId9"/>
    <p:sldId id="373" r:id="rId10"/>
    <p:sldId id="370" r:id="rId11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9" autoAdjust="0"/>
    <p:restoredTop sz="93096" autoAdjust="0"/>
  </p:normalViewPr>
  <p:slideViewPr>
    <p:cSldViewPr snapToGrid="0">
      <p:cViewPr varScale="1">
        <p:scale>
          <a:sx n="86" d="100"/>
          <a:sy n="86" d="100"/>
        </p:scale>
        <p:origin x="2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11/25/2015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69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11/25/2015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11/25/2015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termin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_stat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SCA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UseCase_6_Remote_User_Interface</a:t>
            </a:r>
            <a:endParaRPr lang="en-US" sz="3600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10</a:t>
            </a:fld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Operator Terminal Features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An </a:t>
            </a:r>
            <a:r>
              <a:rPr lang="en-US" sz="2400" dirty="0"/>
              <a:t>embedded system may </a:t>
            </a:r>
            <a:r>
              <a:rPr lang="en-US" sz="2400" dirty="0" smtClean="0"/>
              <a:t>need one </a:t>
            </a:r>
            <a:r>
              <a:rPr lang="en-US" sz="2400" dirty="0"/>
              <a:t>or more </a:t>
            </a:r>
            <a:r>
              <a:rPr lang="en-US" sz="2400" dirty="0" smtClean="0"/>
              <a:t>operators with specialized skills and associated assigned duties, depending </a:t>
            </a:r>
            <a:r>
              <a:rPr lang="en-US" sz="2400" dirty="0"/>
              <a:t>on </a:t>
            </a:r>
            <a:r>
              <a:rPr lang="en-US" sz="2400" dirty="0" smtClean="0"/>
              <a:t>system size and complexity.  The collaborating operators may each need to use one or more local and remote </a:t>
            </a:r>
            <a:r>
              <a:rPr lang="en-US" sz="2400" b="1" dirty="0" smtClean="0">
                <a:hlinkClick r:id="rId3"/>
              </a:rPr>
              <a:t>computer terminal devices </a:t>
            </a:r>
            <a:r>
              <a:rPr lang="en-US" sz="2400" dirty="0" smtClean="0"/>
              <a:t>that each include: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keyboard and mouse </a:t>
            </a:r>
            <a:r>
              <a:rPr lang="en-US" sz="2000" dirty="0" smtClean="0"/>
              <a:t>used by the operator to input monitoring and control selections and data.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display and optional printer used by the computer to output </a:t>
            </a:r>
            <a:r>
              <a:rPr lang="en-US" sz="2000" dirty="0"/>
              <a:t>monitoring and control </a:t>
            </a:r>
            <a:r>
              <a:rPr lang="en-US" sz="2000" dirty="0" smtClean="0"/>
              <a:t>status, data, and troubleshooting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9691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System Applications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System Features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Operator Terminal Features</a:t>
            </a:r>
            <a:endParaRPr lang="en-US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11/25/2015</a:t>
            </a:fld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Applications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An </a:t>
            </a:r>
            <a:r>
              <a:rPr lang="en-US" sz="2400" b="1" dirty="0"/>
              <a:t>embedded system</a:t>
            </a:r>
            <a:r>
              <a:rPr lang="en-US" sz="2400" dirty="0"/>
              <a:t> is a </a:t>
            </a:r>
            <a:r>
              <a:rPr lang="en-US" sz="2400" b="1" dirty="0"/>
              <a:t>computer system</a:t>
            </a:r>
            <a:r>
              <a:rPr lang="en-US" sz="2400" dirty="0"/>
              <a:t> having a dedicated function within a larger </a:t>
            </a:r>
            <a:r>
              <a:rPr lang="en-US" sz="2400" b="1" dirty="0"/>
              <a:t>mechanical or electrical system</a:t>
            </a:r>
            <a:r>
              <a:rPr lang="en-US" sz="2400" dirty="0"/>
              <a:t>, often with real-time computing constraints. It is </a:t>
            </a:r>
            <a:r>
              <a:rPr lang="en-US" sz="2400" b="1" dirty="0"/>
              <a:t>embedded</a:t>
            </a:r>
            <a:r>
              <a:rPr lang="en-US" sz="2400" dirty="0"/>
              <a:t> as part of a complete product often including hardware and mechanical parts</a:t>
            </a:r>
            <a:r>
              <a:rPr lang="en-US" sz="24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Mechanical </a:t>
            </a:r>
            <a:r>
              <a:rPr lang="en-US" sz="2400" dirty="0"/>
              <a:t>and electrical system functions for such application as: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Commercial (building energy management)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Industrial (electrical power generation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hlinkClick r:id="rId2" action="ppaction://hlinksldjump"/>
              </a:rPr>
              <a:t>Block Diagram of an Embedded System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hlinkClick r:id="rId3" action="ppaction://hlinksldjump"/>
              </a:rPr>
              <a:t>Embedded System Monitor &amp; Control Screenshot (prototype)</a:t>
            </a: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Medical (CAT-scan)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Military (weapon control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an Embedded System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5" y="2017713"/>
            <a:ext cx="4820805" cy="4114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>
                <a:hlinkClick r:id="rId3"/>
              </a:rPr>
              <a:t>Electric </a:t>
            </a:r>
            <a:r>
              <a:rPr lang="en-US" sz="1800" dirty="0" smtClean="0">
                <a:hlinkClick r:id="rId3"/>
              </a:rPr>
              <a:t>Power Station </a:t>
            </a:r>
            <a:r>
              <a:rPr lang="en-US" sz="1800" dirty="0" smtClean="0"/>
              <a:t>with:</a:t>
            </a:r>
          </a:p>
          <a:p>
            <a:pPr lvl="1"/>
            <a:r>
              <a:rPr lang="en-US" sz="1400" dirty="0" smtClean="0"/>
              <a:t>Local, multi-operator Control Room</a:t>
            </a:r>
            <a:endParaRPr lang="en-US" sz="1400" dirty="0"/>
          </a:p>
          <a:p>
            <a:pPr lvl="1"/>
            <a:r>
              <a:rPr lang="en-US" sz="1400" dirty="0" smtClean="0"/>
              <a:t>Remote Supervisory Control and Data Acquisition System (</a:t>
            </a:r>
            <a:r>
              <a:rPr lang="en-US" sz="1400" dirty="0" smtClean="0">
                <a:hlinkClick r:id="rId4"/>
              </a:rPr>
              <a:t>SCADA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R</a:t>
            </a:r>
            <a:r>
              <a:rPr lang="en-US" sz="1400" dirty="0" smtClean="0"/>
              <a:t>emote steam boiler manufacturer instrumentation and controls</a:t>
            </a:r>
          </a:p>
          <a:p>
            <a:pPr lvl="1"/>
            <a:r>
              <a:rPr lang="en-US" sz="1400" dirty="0"/>
              <a:t>Remote </a:t>
            </a:r>
            <a:r>
              <a:rPr lang="en-US" sz="1400" dirty="0" smtClean="0"/>
              <a:t>electrical generator </a:t>
            </a:r>
            <a:r>
              <a:rPr lang="en-US" sz="1400" dirty="0"/>
              <a:t>manufacturer </a:t>
            </a:r>
            <a:r>
              <a:rPr lang="en-US" sz="1400" dirty="0" smtClean="0"/>
              <a:t>instrumentation and controls</a:t>
            </a:r>
            <a:endParaRPr lang="en-US" sz="1400" dirty="0"/>
          </a:p>
          <a:p>
            <a:pPr lvl="1"/>
            <a:r>
              <a:rPr lang="en-US" sz="1400" dirty="0" smtClean="0"/>
              <a:t>Remote steam turbine manufacturer instrumentation, controls and embedded computer for:</a:t>
            </a:r>
          </a:p>
          <a:p>
            <a:pPr lvl="2"/>
            <a:r>
              <a:rPr lang="en-US" sz="1400" dirty="0" smtClean="0"/>
              <a:t>Analysis of thermal and rotational stresses</a:t>
            </a:r>
          </a:p>
          <a:p>
            <a:pPr lvl="2"/>
            <a:r>
              <a:rPr lang="en-US" sz="1400" dirty="0" smtClean="0"/>
              <a:t>SCADA settings, in automatic mode, or Operator guidance, in manual mode, for turbine pre-warming, readiness for startup and safe speed holds and rate of rotational speed acceleration and power load changes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</a:t>
            </a:r>
            <a:r>
              <a:rPr lang="en-US" dirty="0" smtClean="0"/>
              <a:t>Monitor &amp; Control Screenshot (</a:t>
            </a:r>
            <a:r>
              <a:rPr lang="en-US" i="1" dirty="0" smtClean="0"/>
              <a:t>prototype</a:t>
            </a:r>
            <a:r>
              <a:rPr lang="en-US" dirty="0" smtClean="0"/>
              <a:t>) </a:t>
            </a:r>
            <a:r>
              <a:rPr lang="en-US" sz="2000" dirty="0" smtClean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/>
              <a:t>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9" y="2017713"/>
            <a:ext cx="6129697" cy="422592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>
                <a:hlinkClick r:id="rId3" action="ppaction://hlinksldjump"/>
              </a:rPr>
              <a:t>Turbine Sensor Input, Calculated Stress &amp; Life Expenditure Display (prototype)</a:t>
            </a:r>
            <a:r>
              <a:rPr lang="en-US" sz="2400" dirty="0" smtClean="0"/>
              <a:t> (white text on blue background)</a:t>
            </a:r>
          </a:p>
          <a:p>
            <a:r>
              <a:rPr lang="en-US" sz="2400" dirty="0" smtClean="0">
                <a:cs typeface="Courier New" panose="02070309020205020404" pitchFamily="49" charset="0"/>
                <a:hlinkClick r:id="rId4" action="ppaction://hlinksldjump"/>
              </a:rPr>
              <a:t>Checkup On Line Diagnostic &amp; Maintenance Report Dialog (prototype)</a:t>
            </a:r>
            <a:r>
              <a:rPr lang="en-US" sz="2400" dirty="0" smtClean="0"/>
              <a:t>(blue text on white background)</a:t>
            </a:r>
          </a:p>
          <a:p>
            <a:r>
              <a:rPr lang="en-US" sz="2400" dirty="0" smtClean="0">
                <a:hlinkClick r:id="rId5" action="ppaction://hlinksldjump"/>
              </a:rPr>
              <a:t>Redirected Output (Operator Advisory Message) Display </a:t>
            </a:r>
            <a:r>
              <a:rPr lang="en-US" sz="2400" dirty="0" smtClean="0"/>
              <a:t>(</a:t>
            </a:r>
            <a:r>
              <a:rPr lang="en-US" sz="2400" dirty="0"/>
              <a:t>white </a:t>
            </a:r>
            <a:r>
              <a:rPr lang="en-US" sz="2400" dirty="0" smtClean="0"/>
              <a:t>text n green background)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Turbine Sensor </a:t>
            </a:r>
            <a:r>
              <a:rPr lang="en-US" sz="3600" dirty="0" smtClean="0"/>
              <a:t>Input, </a:t>
            </a:r>
            <a:r>
              <a:rPr lang="en-US" sz="3600" dirty="0"/>
              <a:t>Calculated Stress </a:t>
            </a:r>
            <a:r>
              <a:rPr lang="en-US" sz="3600" dirty="0" smtClean="0"/>
              <a:t>&amp; Life Expenditure Display (</a:t>
            </a:r>
            <a:r>
              <a:rPr lang="en-US" sz="3600" i="1" dirty="0" smtClean="0"/>
              <a:t>prototype</a:t>
            </a:r>
            <a:r>
              <a:rPr lang="en-US" sz="3600" dirty="0" smtClean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76388" y="1982233"/>
            <a:ext cx="103632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1986/02/12  11:51:28     TURBINE ROTOR STRESS MONITOR         mode: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ON‑LINE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Turbine Location   Temperature  ‑‑Stress‑‑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‑‑Total Life Expenditure‑‑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‑‑‑‑‑‑‑‑‑‑‑‑‑‑‑‑‑‑‑‑‑‑‑‑‑‑‑‑‑‑‑‑‑‑‑‑‑‑‑‑‑‑‑‑‑‑‑‑‑‑‑‑‑‑‑‑‑‑‑‑‑‑‑‑‑‑‑‑‑‑‑‑‑‑‑‑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Shell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 (%)</a:t>
            </a:r>
            <a:r>
              <a:rPr kumimoji="0" lang="en-US" altLang="en-US" sz="1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Zone2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HP 1st Stage (HP)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  ****  ****  ****  ****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0.000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***** ***** *****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RH Bowl      (RH)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  ****  ****  ****  ****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0.000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***** ***** *****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Crossover    (XO)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  ****  ****  ****  ****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0.000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***** ***** *****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 Valid until ... 12:51:28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CV01‑10:   3.00  36.75  37.34   4.39  10.94   7.57   7.88   0.00   0.00  33.61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CV11‑20:  20.61   0.00   0.02   0.00  18.60 ‑33.63  ‑0.07   0.02  99.96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*******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CV31‑40:   0.00   0.00   0.00  79.98   0.00   0.00   0.00   0.00   0.00  33.81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CV41‑50:  31.30   0.00   0.02   0.00   0.00 ‑33.83   0.00   0.00  79.98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*******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CV61‑70:  ‑1.97  ‑1.31  ‑1.41  59.82  ‑0.60  ‑0.37  ‑0.42   0.00   0.00  30.12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CV71‑80:  28.46   0.00   0.04   0.00   0.00 ‑30.15   0.15  ‑0.01  54.96   9.96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M01‑12: FFFF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FFFF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FFFF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M13‑24: FFFF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FFFF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FFFF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M25‑36: FFFF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FFFF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FFFF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M37‑46: FT    F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MV01‑12:    2    0    0    0    0    0    0    0    0    0    0    0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IN01‑07:   100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80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****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60    50     0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IN08‑10:     1   HIGH  DCD I/O:   0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ourier New" panose="02070309020205020404" pitchFamily="49" charset="0"/>
              </a:rPr>
              <a:t>Checkup On Line </a:t>
            </a:r>
            <a:r>
              <a:rPr lang="en-US" sz="4000" dirty="0" smtClean="0">
                <a:cs typeface="Courier New" panose="02070309020205020404" pitchFamily="49" charset="0"/>
              </a:rPr>
              <a:t>Diagnostic </a:t>
            </a:r>
            <a:r>
              <a:rPr lang="en-US" sz="4000" dirty="0">
                <a:cs typeface="Courier New" panose="02070309020205020404" pitchFamily="49" charset="0"/>
              </a:rPr>
              <a:t>&amp; Maintenance Report Dialog (</a:t>
            </a:r>
            <a:r>
              <a:rPr lang="en-US" sz="4000" i="1" dirty="0">
                <a:cs typeface="Courier New" panose="02070309020205020404" pitchFamily="49" charset="0"/>
              </a:rPr>
              <a:t>p</a:t>
            </a:r>
            <a:r>
              <a:rPr lang="en-US" sz="4000" i="1" dirty="0"/>
              <a:t>rototype</a:t>
            </a:r>
            <a:r>
              <a:rPr lang="en-US" sz="4000" dirty="0"/>
              <a:t>)</a:t>
            </a:r>
            <a:r>
              <a:rPr lang="en-US" sz="4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" action="ppaction://noaction"/>
              </a:rPr>
              <a:t>Table </a:t>
            </a:r>
            <a:r>
              <a:rPr lang="en-US" sz="2000" dirty="0">
                <a:hlinkClick r:id="" action="ppaction://noaction"/>
              </a:rPr>
              <a:t>of Contents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552091" y="1912983"/>
            <a:ext cx="6129697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21:06:12.95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CHKUP Program Startup. Process: _TTA1.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CHKUP </a:t>
            </a:r>
            <a:r>
              <a:rPr lang="en-US" alt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2015/11/22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21:06:15.75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Diagnostic &amp; Maintenance Report Commands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 1 ]     STOP  Logging/RETURN to normal operation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2 ]     PAUSE for CRT logging ["CONTINUE"]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3 ]     START Analog Input   (IN01 IN07)  Log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4 ]     START Analog Output  (CV01 CV80)  Log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5 ]     START Digital Input  (IN08/09/10) Log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6 ]     START Digital Output (M01 M36)    Log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7 ]     START Analog Input   (IN01 IN07)  Setup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8 ]     START Analog Output  (CV01 CV80)  Setup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9 ]     START Digital Input  (IN08/09/10) Setup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[ 10 ]     START Digital Output (M01 M36)    Setup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[ 11 ]     START Rotor Stress/Cyclic Life Expenditure Log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[ 12 ]     START System Operation            Log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[ 13 ]     START VRMX Data Base View at MicroVAX Console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Desired Command Code ?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This is a Command Line Interface implementation that will eventually be re-implemented as a Graphical User Interface using checkboxes instead of a prompt for </a:t>
            </a:r>
            <a:r>
              <a:rPr lang="en-US" sz="2000" dirty="0"/>
              <a:t>keyboard </a:t>
            </a:r>
            <a:r>
              <a:rPr lang="en-US" sz="2000" dirty="0" smtClean="0"/>
              <a:t>input.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Courier New" panose="02070309020205020404" pitchFamily="49" charset="0"/>
              </a:rPr>
              <a:t>Redirected Output</a:t>
            </a:r>
            <a:r>
              <a:rPr lang="en-US" sz="3600" dirty="0">
                <a:cs typeface="Courier New" panose="02070309020205020404" pitchFamily="49" charset="0"/>
              </a:rPr>
              <a:t> (</a:t>
            </a:r>
            <a:r>
              <a:rPr lang="en-US" sz="3600" dirty="0"/>
              <a:t>Operator Advisory Message</a:t>
            </a:r>
            <a:r>
              <a:rPr lang="en-US" sz="3600" dirty="0" smtClean="0"/>
              <a:t>) Display (</a:t>
            </a:r>
            <a:r>
              <a:rPr lang="en-US" sz="3600" i="1" dirty="0" smtClean="0"/>
              <a:t>prototype</a:t>
            </a:r>
            <a:r>
              <a:rPr lang="en-US" sz="3600" dirty="0" smtClean="0"/>
              <a:t>)</a:t>
            </a:r>
            <a:r>
              <a:rPr lang="en-US" sz="3600" dirty="0" smtClean="0">
                <a:cs typeface="Courier New" panose="02070309020205020404" pitchFamily="49" charset="0"/>
              </a:rPr>
              <a:t>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Redirected Output: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2011/10/07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13:22:20.278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statements and other standard output will now be directed to this window.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2011/10/07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13:22:20.328 -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baseDlgRect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=(648, 120, 640, 300)</a:t>
            </a:r>
          </a:p>
          <a:p>
            <a:pPr marL="0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2011/10/07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13:22:20.506 -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baseRSMRect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=(0, 0, 640, 300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Features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One or more local </a:t>
            </a:r>
            <a:r>
              <a:rPr lang="en-US" sz="2400" dirty="0" smtClean="0"/>
              <a:t>and remote </a:t>
            </a:r>
            <a:r>
              <a:rPr lang="en-US" sz="2400" dirty="0"/>
              <a:t>computer systems, each </a:t>
            </a:r>
            <a:r>
              <a:rPr lang="en-US" sz="2400" dirty="0" smtClean="0"/>
              <a:t>with:</a:t>
            </a:r>
          </a:p>
          <a:p>
            <a:r>
              <a:rPr lang="en-US" sz="1800" dirty="0"/>
              <a:t>O</a:t>
            </a:r>
            <a:r>
              <a:rPr lang="en-US" sz="1800" dirty="0" smtClean="0"/>
              <a:t>ne </a:t>
            </a:r>
            <a:r>
              <a:rPr lang="en-US" sz="1800" dirty="0"/>
              <a:t>or more </a:t>
            </a:r>
            <a:r>
              <a:rPr lang="en-US" sz="1800" dirty="0" smtClean="0"/>
              <a:t>single-core or multi-core processors</a:t>
            </a:r>
          </a:p>
          <a:p>
            <a:r>
              <a:rPr lang="en-US" sz="1800" dirty="0" smtClean="0"/>
              <a:t>Volatile Random Access Memory for temporary data storage during operation</a:t>
            </a:r>
          </a:p>
          <a:p>
            <a:r>
              <a:rPr lang="en-US" sz="1800" dirty="0" smtClean="0"/>
              <a:t>Non-volatile storage for operating system and application program configuration storage during planned system shutdowns and unplanned electric service interruptions.</a:t>
            </a:r>
          </a:p>
          <a:p>
            <a:pPr lvl="1"/>
            <a:r>
              <a:rPr lang="en-US" sz="1400" dirty="0" smtClean="0"/>
              <a:t>electro-magnetic hard drive</a:t>
            </a:r>
          </a:p>
          <a:p>
            <a:pPr lvl="1"/>
            <a:r>
              <a:rPr lang="en-US" sz="1400" dirty="0" smtClean="0"/>
              <a:t>electronic flash memory</a:t>
            </a:r>
          </a:p>
          <a:p>
            <a:r>
              <a:rPr lang="en-US" sz="1800" dirty="0" smtClean="0"/>
              <a:t>An application specific centralized Supervisory Control and Data Acquisition (SCADA</a:t>
            </a:r>
            <a:r>
              <a:rPr lang="en-US" sz="1800" dirty="0"/>
              <a:t>) System </a:t>
            </a:r>
            <a:r>
              <a:rPr lang="en-US" sz="1800" dirty="0" smtClean="0"/>
              <a:t>with one </a:t>
            </a:r>
            <a:r>
              <a:rPr lang="en-US" sz="1800" dirty="0"/>
              <a:t>or more </a:t>
            </a:r>
            <a:r>
              <a:rPr lang="en-US" sz="1800" dirty="0" smtClean="0"/>
              <a:t>embedded Measurement and Control Unit (MCU) subsystems and an associated Application Programming Interface (NOT included in the “</a:t>
            </a:r>
            <a:r>
              <a:rPr lang="en-US" sz="1800" dirty="0" err="1" smtClean="0"/>
              <a:t>tsWxGTUI_PyVX</a:t>
            </a:r>
            <a:r>
              <a:rPr lang="en-US" sz="1800" dirty="0" smtClean="0"/>
              <a:t>” toolkit release) for:</a:t>
            </a:r>
          </a:p>
          <a:p>
            <a:pPr lvl="1"/>
            <a:r>
              <a:rPr lang="en-US" sz="1400" dirty="0" smtClean="0"/>
              <a:t>analog sensor </a:t>
            </a:r>
            <a:r>
              <a:rPr lang="en-US" sz="1400" dirty="0"/>
              <a:t>data </a:t>
            </a:r>
            <a:r>
              <a:rPr lang="en-US" sz="1400" dirty="0" smtClean="0"/>
              <a:t>input for temperature, pressure, speed, flow, position, voltage, current etc.</a:t>
            </a:r>
          </a:p>
          <a:p>
            <a:pPr lvl="1"/>
            <a:r>
              <a:rPr lang="en-US" sz="1400" dirty="0" smtClean="0"/>
              <a:t>analog actuator output </a:t>
            </a:r>
            <a:r>
              <a:rPr lang="en-US" sz="1400" dirty="0"/>
              <a:t>for </a:t>
            </a:r>
            <a:r>
              <a:rPr lang="en-US" sz="1400" dirty="0" smtClean="0"/>
              <a:t>control of equipment/valve position, panel meters, display brightness/contrast etc.</a:t>
            </a:r>
          </a:p>
          <a:p>
            <a:pPr lvl="1"/>
            <a:r>
              <a:rPr lang="en-US" sz="1400" dirty="0"/>
              <a:t>digital sensor data input for switch, circuit breaker relay open/close position etc.</a:t>
            </a:r>
          </a:p>
          <a:p>
            <a:pPr lvl="1"/>
            <a:r>
              <a:rPr lang="en-US" sz="1400" dirty="0" smtClean="0"/>
              <a:t>digital </a:t>
            </a:r>
            <a:r>
              <a:rPr lang="en-US" sz="1400" dirty="0"/>
              <a:t>actuator output for </a:t>
            </a:r>
            <a:r>
              <a:rPr lang="en-US" sz="1400" dirty="0" smtClean="0"/>
              <a:t>control of </a:t>
            </a:r>
            <a:r>
              <a:rPr lang="en-US" sz="1400" dirty="0"/>
              <a:t>Klaxon horn alarms, </a:t>
            </a:r>
            <a:r>
              <a:rPr lang="en-US" sz="1400" dirty="0" smtClean="0"/>
              <a:t>annunciator panel </a:t>
            </a:r>
            <a:r>
              <a:rPr lang="en-US" sz="1400" dirty="0"/>
              <a:t>lamps </a:t>
            </a:r>
            <a:r>
              <a:rPr lang="en-US" sz="1400" dirty="0" smtClean="0"/>
              <a:t>etc.</a:t>
            </a:r>
            <a:endParaRPr lang="en-US" sz="14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8605</TotalTime>
  <Words>1209</Words>
  <Application>Microsoft Office PowerPoint</Application>
  <PresentationFormat>Widescreen</PresentationFormat>
  <Paragraphs>125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Times New Roman</vt:lpstr>
      <vt:lpstr>Wingdings</vt:lpstr>
      <vt:lpstr>Blends</vt:lpstr>
      <vt:lpstr>UseCase_6_Remote_User_Interface</vt:lpstr>
      <vt:lpstr>Table of Contents (with slide show Hyperlinks)</vt:lpstr>
      <vt:lpstr>System Applications (Table of Contents)</vt:lpstr>
      <vt:lpstr>Block Diagram of an Embedded System (Table of Contents)</vt:lpstr>
      <vt:lpstr>Embedded System Monitor &amp; Control Screenshot (prototype) (Table of Contents)</vt:lpstr>
      <vt:lpstr>Turbine Sensor Input, Calculated Stress &amp; Life Expenditure Display (prototype) (Table of Contents)</vt:lpstr>
      <vt:lpstr>Checkup On Line Diagnostic &amp; Maintenance Report Dialog (prototype) (Table of Contents)</vt:lpstr>
      <vt:lpstr>Redirected Output (Operator Advisory Message) Display (prototype) (Table of Contents)</vt:lpstr>
      <vt:lpstr>System Features (Table of Contents)</vt:lpstr>
      <vt:lpstr>Operator Terminal Features (Table of Contents)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1189</cp:revision>
  <cp:lastPrinted>2015-11-05T11:29:29Z</cp:lastPrinted>
  <dcterms:created xsi:type="dcterms:W3CDTF">2014-11-27T14:34:08Z</dcterms:created>
  <dcterms:modified xsi:type="dcterms:W3CDTF">2015-11-26T00:44:43Z</dcterms:modified>
</cp:coreProperties>
</file>