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9"/>
  </p:notesMasterIdLst>
  <p:handoutMasterIdLst>
    <p:handoutMasterId r:id="rId10"/>
  </p:handoutMasterIdLst>
  <p:sldIdLst>
    <p:sldId id="256" r:id="rId2"/>
    <p:sldId id="277" r:id="rId3"/>
    <p:sldId id="336" r:id="rId4"/>
    <p:sldId id="337" r:id="rId5"/>
    <p:sldId id="338" r:id="rId6"/>
    <p:sldId id="339" r:id="rId7"/>
    <p:sldId id="340" r:id="rId8"/>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18" autoAdjust="0"/>
    <p:restoredTop sz="86410" autoAdjust="0"/>
  </p:normalViewPr>
  <p:slideViewPr>
    <p:cSldViewPr snapToGrid="0">
      <p:cViewPr varScale="1">
        <p:scale>
          <a:sx n="50" d="100"/>
          <a:sy n="50" d="100"/>
        </p:scale>
        <p:origin x="690"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1602"/>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12/23/2016</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12/23/2016</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09895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08874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12/23/2016</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a:t>TeamSTARS "tsWxGTUI_PyVx" Toolkit prepared &amp; presented by Richard S. Gordon</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pPr>
                <a:defRPr/>
              </a:pPr>
              <a:t>12/23/2016</a:t>
            </a:fld>
            <a:endParaRPr lang="en-US" dirty="0"/>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err="1"/>
              <a:t>TeamSTARS</a:t>
            </a:r>
            <a:r>
              <a:rPr lang="en-US" dirty="0"/>
              <a:t> "</a:t>
            </a:r>
            <a:r>
              <a:rPr lang="en-US" dirty="0" err="1"/>
              <a:t>tsWxGTUI_PyVx</a:t>
            </a:r>
            <a:r>
              <a:rPr lang="en-US" dirty="0"/>
              <a:t>"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12/23/2016</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12/23/2016</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12/23/2016</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12/23/2016</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12/23/2016</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a:t>TeamSTARS "tsWxGTUI_PyVx" Toolkit prepared &amp; presented by Richard S. Gordon</a:t>
            </a:r>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12/23/2016</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a:t>TeamSTARS "tsWxGTUI_PyVx" Toolkit prepared &amp; presented by Richard S. Gordon</a:t>
            </a:r>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Release.pptx" TargetMode="External"/><Relationship Id="rId13" Type="http://schemas.openxmlformats.org/officeDocument/2006/relationships/hyperlink" Target="UseCase_5_Graphical_User_Interface.pptx" TargetMode="External"/><Relationship Id="rId3" Type="http://schemas.openxmlformats.org/officeDocument/2006/relationships/hyperlink" Target="Introduction_tsWxGTUI_PyVx.pptx" TargetMode="External"/><Relationship Id="rId7" Type="http://schemas.openxmlformats.org/officeDocument/2006/relationships/hyperlink" Target="Project.pptx" TargetMode="External"/><Relationship Id="rId12" Type="http://schemas.openxmlformats.org/officeDocument/2006/relationships/hyperlink" Target="UseCase_4_Command_Line_Interface.pptx" TargetMode="External"/><Relationship Id="rId2" Type="http://schemas.openxmlformats.org/officeDocument/2006/relationships/notesSlide" Target="../notesSlides/notesSlide2.xml"/><Relationship Id="rId16" Type="http://schemas.openxmlformats.org/officeDocument/2006/relationships/hyperlink" Target="UseCase_8_ManPages.pptx" TargetMode="External"/><Relationship Id="rId1" Type="http://schemas.openxmlformats.org/officeDocument/2006/relationships/slideLayout" Target="../slideLayouts/slideLayout4.xml"/><Relationship Id="rId6" Type="http://schemas.openxmlformats.org/officeDocument/2006/relationships/slide" Target="slide6.xml"/><Relationship Id="rId11" Type="http://schemas.openxmlformats.org/officeDocument/2006/relationships/hyperlink" Target="UseCase_3_Sample_Platform_Configurations.pptx" TargetMode="External"/><Relationship Id="rId5" Type="http://schemas.openxmlformats.org/officeDocument/2006/relationships/slide" Target="slide5.xml"/><Relationship Id="rId15" Type="http://schemas.openxmlformats.org/officeDocument/2006/relationships/hyperlink" Target="UseCase_7_Source_Distributions.pptx" TargetMode="External"/><Relationship Id="rId10" Type="http://schemas.openxmlformats.org/officeDocument/2006/relationships/hyperlink" Target="UseCase_2_Block_Diagrams.pptx" TargetMode="External"/><Relationship Id="rId4" Type="http://schemas.openxmlformats.org/officeDocument/2006/relationships/slide" Target="slide4.xml"/><Relationship Id="rId9" Type="http://schemas.openxmlformats.org/officeDocument/2006/relationships/hyperlink" Target="UseCase_1_Sample_Screen_Shots.pptx" TargetMode="External"/><Relationship Id="rId14" Type="http://schemas.openxmlformats.org/officeDocument/2006/relationships/hyperlink" Target="UseCase_6_Embedded_System_Interface.pptx"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python.org/" TargetMode="External"/><Relationship Id="rId7" Type="http://schemas.openxmlformats.org/officeDocument/2006/relationships/hyperlink" Target="http://www.gnu.org/software/ncurses/ncurses.html" TargetMode="Externa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hyperlink" Target="https://en.wikipedia.org/wiki/Curses_(programming_library)" TargetMode="External"/><Relationship Id="rId5" Type="http://schemas.openxmlformats.org/officeDocument/2006/relationships/hyperlink" Target="http://www.wxwidgets.org/" TargetMode="External"/><Relationship Id="rId4" Type="http://schemas.openxmlformats.org/officeDocument/2006/relationships/hyperlink" Target="http://www.wxpython.org/" TargetMode="External"/></Relationships>
</file>

<file path=ppt/slides/_rels/slide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dirty="0"/>
          </a:p>
          <a:p>
            <a:pPr marL="0" indent="0" algn="ctr" eaLnBrk="1" hangingPunct="1">
              <a:buFont typeface="Wingdings" pitchFamily="2" charset="2"/>
              <a:buNone/>
            </a:pPr>
            <a:endParaRPr lang="en-US" sz="2800" dirty="0"/>
          </a:p>
        </p:txBody>
      </p:sp>
      <p:sp>
        <p:nvSpPr>
          <p:cNvPr id="6146" name="Date Placeholder 1"/>
          <p:cNvSpPr>
            <a:spLocks noGrp="1"/>
          </p:cNvSpPr>
          <p:nvPr>
            <p:ph type="dt" sz="half" idx="10"/>
          </p:nvPr>
        </p:nvSpPr>
        <p:spPr>
          <a:noFill/>
        </p:spPr>
        <p:txBody>
          <a:bodyPr/>
          <a:lstStyle/>
          <a:p>
            <a:fld id="{878D0E70-D567-4EAD-BEEC-D30EFDF84A73}" type="datetime1">
              <a:rPr lang="en-US" smtClean="0"/>
              <a:t>12/23/2016</a:t>
            </a:fld>
            <a:endParaRPr lang="en-US" dirty="0"/>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2419350"/>
            <a:ext cx="11144250" cy="35421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br>
              <a:rPr lang="en-US" sz="3200" dirty="0"/>
            </a:br>
            <a:r>
              <a:rPr lang="en-US" dirty="0"/>
              <a:t>Table of Contents </a:t>
            </a:r>
            <a:r>
              <a:rPr lang="en-US" sz="2000" dirty="0"/>
              <a:t>(</a:t>
            </a:r>
            <a:r>
              <a:rPr lang="en-US" sz="2000" i="1" dirty="0"/>
              <a:t>with slide show</a:t>
            </a:r>
            <a:r>
              <a:rPr lang="en-US" sz="2000" dirty="0"/>
              <a:t> </a:t>
            </a:r>
            <a:r>
              <a:rPr lang="en-US" sz="2000" u="sng" dirty="0">
                <a:solidFill>
                  <a:srgbClr val="FF0000"/>
                </a:solidFill>
              </a:rPr>
              <a:t>Hyperlinks</a:t>
            </a:r>
            <a:r>
              <a:rPr lang="en-US" sz="2000" dirty="0"/>
              <a:t>)</a:t>
            </a:r>
          </a:p>
        </p:txBody>
      </p:sp>
      <p:sp>
        <p:nvSpPr>
          <p:cNvPr id="8195" name="Rectangle 18"/>
          <p:cNvSpPr>
            <a:spLocks noGrp="1" noChangeArrowheads="1"/>
          </p:cNvSpPr>
          <p:nvPr>
            <p:ph sz="half" idx="1"/>
          </p:nvPr>
        </p:nvSpPr>
        <p:spPr/>
        <p:txBody>
          <a:bodyPr/>
          <a:lstStyle/>
          <a:p>
            <a:pPr marL="0" indent="0" eaLnBrk="1" hangingPunct="1">
              <a:buNone/>
            </a:pPr>
            <a:r>
              <a:rPr lang="en-US" sz="1800" b="1" dirty="0"/>
              <a:t>Collection of Slide Show Presentations</a:t>
            </a:r>
          </a:p>
          <a:p>
            <a:pPr eaLnBrk="1" hangingPunct="1"/>
            <a:r>
              <a:rPr lang="en-US" sz="1600" b="1" dirty="0"/>
              <a:t>Introduction</a:t>
            </a:r>
          </a:p>
          <a:p>
            <a:pPr lvl="1" eaLnBrk="1" hangingPunct="1"/>
            <a:r>
              <a:rPr lang="en-US" sz="1400" i="1" dirty="0">
                <a:hlinkClick r:id="rId3" action="ppaction://hlinkpres?slideindex=1&amp;slidetitle="/>
              </a:rPr>
              <a:t>Team</a:t>
            </a:r>
            <a:r>
              <a:rPr lang="en-US" sz="1400" dirty="0">
                <a:hlinkClick r:id="rId3" action="ppaction://hlinkpres?slideindex=1&amp;slidetitle="/>
              </a:rPr>
              <a:t>STARS “tsWxGTUI_PyVx” Toolkit</a:t>
            </a:r>
            <a:r>
              <a:rPr lang="en-US" sz="1400" dirty="0"/>
              <a:t> </a:t>
            </a:r>
          </a:p>
          <a:p>
            <a:pPr lvl="1" eaLnBrk="1" hangingPunct="1"/>
            <a:r>
              <a:rPr lang="en-US" sz="1600" dirty="0">
                <a:hlinkClick r:id="rId4" action="ppaction://hlinksldjump"/>
              </a:rPr>
              <a:t>Python (2x &amp; 3x) virtual machines</a:t>
            </a:r>
            <a:endParaRPr lang="en-US" sz="1600" dirty="0"/>
          </a:p>
          <a:p>
            <a:pPr lvl="1" eaLnBrk="1" hangingPunct="1"/>
            <a:r>
              <a:rPr lang="en-US" sz="1600" dirty="0">
                <a:hlinkClick r:id="rId5" action="ppaction://hlinksldjump"/>
              </a:rPr>
              <a:t>wxPython high level, pixel-mode, graphical widgets</a:t>
            </a:r>
            <a:endParaRPr lang="en-US" sz="1600" dirty="0"/>
          </a:p>
          <a:p>
            <a:pPr lvl="1" eaLnBrk="1" hangingPunct="1"/>
            <a:r>
              <a:rPr lang="en-US" sz="1600" dirty="0">
                <a:hlinkClick r:id="rId6" action="ppaction://hlinksldjump"/>
              </a:rPr>
              <a:t>Curses terminal control library and low level graphical widgets</a:t>
            </a:r>
            <a:endParaRPr lang="en-US" sz="1600" dirty="0"/>
          </a:p>
          <a:p>
            <a:pPr eaLnBrk="1" hangingPunct="1"/>
            <a:r>
              <a:rPr lang="en-US" sz="1600" b="1" dirty="0">
                <a:hlinkClick r:id="rId7" action="ppaction://hlinkpres?slideindex=1&amp;slidetitle="/>
              </a:rPr>
              <a:t>Project</a:t>
            </a:r>
            <a:r>
              <a:rPr lang="en-US" sz="1600" dirty="0"/>
              <a:t> (</a:t>
            </a:r>
            <a:r>
              <a:rPr lang="en-US" sz="1600" i="1" dirty="0"/>
              <a:t>popup separate slide show)</a:t>
            </a:r>
          </a:p>
          <a:p>
            <a:pPr lvl="1" eaLnBrk="1" hangingPunct="1"/>
            <a:r>
              <a:rPr lang="en-US" sz="1600" dirty="0"/>
              <a:t>Objectives</a:t>
            </a:r>
          </a:p>
          <a:p>
            <a:pPr lvl="2" eaLnBrk="1" hangingPunct="1"/>
            <a:r>
              <a:rPr lang="en-US" sz="1200" dirty="0"/>
              <a:t>Goals (Capabilities)</a:t>
            </a:r>
          </a:p>
          <a:p>
            <a:pPr lvl="2" eaLnBrk="1" hangingPunct="1"/>
            <a:r>
              <a:rPr lang="en-US" sz="1200" dirty="0"/>
              <a:t>Non-Goals (Limitations)</a:t>
            </a:r>
          </a:p>
          <a:p>
            <a:pPr lvl="1" eaLnBrk="1" hangingPunct="1"/>
            <a:r>
              <a:rPr lang="en-US" sz="1600" dirty="0"/>
              <a:t>Plans</a:t>
            </a:r>
          </a:p>
          <a:p>
            <a:pPr lvl="2" eaLnBrk="1" hangingPunct="1"/>
            <a:r>
              <a:rPr lang="en-US" sz="1200" dirty="0"/>
              <a:t>Technologies</a:t>
            </a:r>
          </a:p>
          <a:p>
            <a:pPr lvl="2" eaLnBrk="1" hangingPunct="1"/>
            <a:r>
              <a:rPr lang="en-US" sz="1200" dirty="0"/>
              <a:t>Design Decisions</a:t>
            </a:r>
          </a:p>
          <a:p>
            <a:pPr lvl="2" eaLnBrk="1" hangingPunct="1"/>
            <a:r>
              <a:rPr lang="en-US" sz="1200" dirty="0"/>
              <a:t>Release &amp; Publication</a:t>
            </a:r>
          </a:p>
        </p:txBody>
      </p:sp>
      <p:sp>
        <p:nvSpPr>
          <p:cNvPr id="2" name="Content Placeholder 1"/>
          <p:cNvSpPr>
            <a:spLocks noGrp="1"/>
          </p:cNvSpPr>
          <p:nvPr>
            <p:ph sz="half" idx="2"/>
          </p:nvPr>
        </p:nvSpPr>
        <p:spPr/>
        <p:txBody>
          <a:bodyPr/>
          <a:lstStyle/>
          <a:p>
            <a:pPr eaLnBrk="1" hangingPunct="1"/>
            <a:r>
              <a:rPr lang="en-US" sz="1600" b="1" dirty="0">
                <a:hlinkClick r:id="rId8" action="ppaction://hlinkpres?slideindex=1&amp;slidetitle="/>
              </a:rPr>
              <a:t>Release</a:t>
            </a:r>
            <a:r>
              <a:rPr lang="en-US" sz="1600" dirty="0"/>
              <a:t> (</a:t>
            </a:r>
            <a:r>
              <a:rPr lang="en-US" sz="1600" i="1" dirty="0"/>
              <a:t>popup separate slide show </a:t>
            </a:r>
            <a:r>
              <a:rPr lang="en-US" sz="1600" dirty="0"/>
              <a:t>)</a:t>
            </a:r>
          </a:p>
          <a:p>
            <a:pPr lvl="1" eaLnBrk="1" hangingPunct="1"/>
            <a:r>
              <a:rPr lang="en-US" sz="1600" dirty="0"/>
              <a:t>Technologies</a:t>
            </a:r>
          </a:p>
          <a:p>
            <a:pPr lvl="1" eaLnBrk="1" hangingPunct="1"/>
            <a:r>
              <a:rPr lang="en-US" sz="1600" dirty="0"/>
              <a:t>Design Decisions</a:t>
            </a:r>
          </a:p>
          <a:p>
            <a:pPr lvl="1" eaLnBrk="1" hangingPunct="1"/>
            <a:r>
              <a:rPr lang="en-US" sz="1600" dirty="0"/>
              <a:t>Release &amp; Publication</a:t>
            </a:r>
          </a:p>
          <a:p>
            <a:pPr eaLnBrk="1" hangingPunct="1"/>
            <a:r>
              <a:rPr lang="en-US" sz="1600" b="1" dirty="0"/>
              <a:t>Use Cases</a:t>
            </a:r>
            <a:r>
              <a:rPr lang="en-US" sz="1200" b="1" dirty="0"/>
              <a:t> </a:t>
            </a:r>
            <a:r>
              <a:rPr lang="en-US" sz="1600" dirty="0"/>
              <a:t>(</a:t>
            </a:r>
            <a:r>
              <a:rPr lang="en-US" sz="1600" i="1" dirty="0"/>
              <a:t>popup separate slide show</a:t>
            </a:r>
            <a:r>
              <a:rPr lang="en-US" sz="1600" dirty="0"/>
              <a:t>)</a:t>
            </a:r>
            <a:endParaRPr lang="en-US" sz="1400" dirty="0"/>
          </a:p>
          <a:p>
            <a:pPr marL="742950" lvl="2" indent="-342900">
              <a:buSzPct val="60000"/>
            </a:pPr>
            <a:r>
              <a:rPr lang="en-US" sz="1600" dirty="0">
                <a:hlinkClick r:id="rId9" action="ppaction://hlinkpres?slideindex=1&amp;slidetitle="/>
              </a:rPr>
              <a:t>Sample Screen Shots</a:t>
            </a:r>
            <a:endParaRPr lang="en-US" sz="1600" dirty="0"/>
          </a:p>
          <a:p>
            <a:pPr marL="742950" lvl="2" indent="-342900">
              <a:buSzPct val="60000"/>
            </a:pPr>
            <a:r>
              <a:rPr lang="en-US" sz="1600" dirty="0">
                <a:hlinkClick r:id="rId10" action="ppaction://hlinkpres?slideindex=1&amp;slidetitle="/>
              </a:rPr>
              <a:t>Block Diagrams</a:t>
            </a:r>
            <a:endParaRPr lang="en-US" sz="1600" dirty="0"/>
          </a:p>
          <a:p>
            <a:pPr marL="742950" lvl="2" indent="-342900">
              <a:buSzPct val="60000"/>
            </a:pPr>
            <a:r>
              <a:rPr lang="en-US" sz="1600" dirty="0">
                <a:hlinkClick r:id="rId11" action="ppaction://hlinkpres?slideindex=1&amp;slidetitle="/>
              </a:rPr>
              <a:t>Sample Platform Configurations</a:t>
            </a:r>
            <a:endParaRPr lang="en-US" sz="1600" dirty="0"/>
          </a:p>
          <a:p>
            <a:pPr marL="742950" lvl="2" indent="-342900">
              <a:buSzPct val="60000"/>
            </a:pPr>
            <a:r>
              <a:rPr lang="en-US" sz="1600" dirty="0">
                <a:hlinkClick r:id="rId12" action="ppaction://hlinkpres?slideindex=1&amp;slidetitle="/>
              </a:rPr>
              <a:t>Command Line Interface (CLI)</a:t>
            </a:r>
            <a:endParaRPr lang="en-US" sz="1600" dirty="0"/>
          </a:p>
          <a:p>
            <a:pPr marL="742950" lvl="2" indent="-342900">
              <a:buSzPct val="60000"/>
            </a:pPr>
            <a:r>
              <a:rPr lang="en-US" sz="1600" dirty="0">
                <a:hlinkClick r:id="rId13" action="ppaction://hlinkpres?slideindex=1&amp;slidetitle="/>
              </a:rPr>
              <a:t>Graphical User Interface (GUI)</a:t>
            </a:r>
            <a:endParaRPr lang="en-US" sz="1600" dirty="0"/>
          </a:p>
          <a:p>
            <a:pPr marL="742950" lvl="2" indent="-342900">
              <a:buSzPct val="60000"/>
            </a:pPr>
            <a:r>
              <a:rPr lang="en-US" sz="1600" dirty="0" err="1">
                <a:hlinkClick r:id="rId14" action="ppaction://hlinkpres?slideindex=1&amp;slidetitle="/>
              </a:rPr>
              <a:t>Embedded_System_Interface</a:t>
            </a:r>
            <a:endParaRPr lang="en-US" sz="1600" dirty="0"/>
          </a:p>
          <a:p>
            <a:pPr marL="742950" lvl="2" indent="-342900">
              <a:buSzPct val="60000"/>
            </a:pPr>
            <a:r>
              <a:rPr lang="en-US" sz="1600" dirty="0" err="1">
                <a:hlinkClick r:id="rId15" action="ppaction://hlinkpres?slideindex=1&amp;slidetitle="/>
              </a:rPr>
              <a:t>Source_Distributions</a:t>
            </a:r>
            <a:endParaRPr lang="en-US" sz="1600" dirty="0"/>
          </a:p>
          <a:p>
            <a:pPr marL="742950" lvl="2" indent="-342900">
              <a:buSzPct val="60000"/>
            </a:pPr>
            <a:r>
              <a:rPr lang="en-US" sz="1600" dirty="0">
                <a:hlinkClick r:id="rId16" action="ppaction://hlinkpres?slideindex=1&amp;slidetitle="/>
              </a:rPr>
              <a:t>ManPages</a:t>
            </a:r>
            <a:endParaRPr lang="en-US" sz="1600" dirty="0"/>
          </a:p>
        </p:txBody>
      </p:sp>
      <p:sp>
        <p:nvSpPr>
          <p:cNvPr id="8196" name="Date Placeholder 4"/>
          <p:cNvSpPr>
            <a:spLocks noGrp="1"/>
          </p:cNvSpPr>
          <p:nvPr>
            <p:ph type="dt" sz="half" idx="10"/>
          </p:nvPr>
        </p:nvSpPr>
        <p:spPr>
          <a:noFill/>
        </p:spPr>
        <p:txBody>
          <a:bodyPr/>
          <a:lstStyle/>
          <a:p>
            <a:fld id="{594743C1-DE31-4E12-9F9F-1BA9DE6E7B96}" type="datetime1">
              <a:rPr lang="en-US" smtClean="0"/>
              <a:t>12/23/2016</a:t>
            </a:fld>
            <a:endParaRPr lang="en-US" dirty="0"/>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i="1" dirty="0" err="1"/>
              <a:t>Team</a:t>
            </a:r>
            <a:r>
              <a:rPr lang="en-US" dirty="0" err="1"/>
              <a:t>STARS</a:t>
            </a:r>
            <a:r>
              <a:rPr lang="en-US" dirty="0"/>
              <a:t> “tsWxGTUI_PyVx” Toolkit </a:t>
            </a:r>
            <a:r>
              <a:rPr lang="en-US" sz="2000" dirty="0"/>
              <a:t>(</a:t>
            </a:r>
            <a:r>
              <a:rPr lang="en-US" sz="2000" dirty="0">
                <a:hlinkClick r:id="rId2" action="ppaction://hlinksldjump"/>
              </a:rPr>
              <a:t>Table of Contents</a:t>
            </a:r>
            <a:r>
              <a:rPr lang="en-US" sz="2000" dirty="0"/>
              <a:t>)</a:t>
            </a:r>
            <a:endParaRPr lang="en-US" sz="2800" dirty="0"/>
          </a:p>
        </p:txBody>
      </p:sp>
      <p:sp>
        <p:nvSpPr>
          <p:cNvPr id="6" name="Content Placeholder 5"/>
          <p:cNvSpPr>
            <a:spLocks noGrp="1"/>
          </p:cNvSpPr>
          <p:nvPr>
            <p:ph idx="1"/>
          </p:nvPr>
        </p:nvSpPr>
        <p:spPr/>
        <p:txBody>
          <a:bodyPr/>
          <a:lstStyle/>
          <a:p>
            <a:r>
              <a:rPr lang="en-US" sz="2400" dirty="0"/>
              <a:t>It is a productive, software development toolkit for rapidly prototyping platform-independent application programs for embedded systems.</a:t>
            </a:r>
          </a:p>
          <a:p>
            <a:r>
              <a:rPr lang="en-US" sz="2400" dirty="0"/>
              <a:t>It takes advantage of the cross-platform capabilities of:</a:t>
            </a:r>
          </a:p>
          <a:p>
            <a:pPr lvl="1"/>
            <a:r>
              <a:rPr lang="en-US" sz="2000" dirty="0"/>
              <a:t>“</a:t>
            </a:r>
            <a:r>
              <a:rPr lang="en-US" sz="2000" b="1" dirty="0">
                <a:hlinkClick r:id="rId3"/>
              </a:rPr>
              <a:t>Python</a:t>
            </a:r>
            <a:r>
              <a:rPr lang="en-US" sz="2000" b="1" dirty="0"/>
              <a:t> </a:t>
            </a:r>
            <a:r>
              <a:rPr lang="en-US" sz="2000" dirty="0"/>
              <a:t>WEB browser link” (2x &amp; 3x, which are implemented in C/C++) programming languages. interpreters and virtual machines </a:t>
            </a:r>
          </a:p>
          <a:p>
            <a:pPr lvl="1"/>
            <a:r>
              <a:rPr lang="en-US" sz="2000" dirty="0"/>
              <a:t>“</a:t>
            </a:r>
            <a:r>
              <a:rPr lang="en-US" sz="2000" b="1" dirty="0" err="1">
                <a:hlinkClick r:id="rId4"/>
              </a:rPr>
              <a:t>wxPython</a:t>
            </a:r>
            <a:r>
              <a:rPr lang="en-US" sz="2000" b="1" dirty="0"/>
              <a:t> </a:t>
            </a:r>
            <a:r>
              <a:rPr lang="en-US" sz="2000" dirty="0"/>
              <a:t>WEB browser link” (Python wrapper for “</a:t>
            </a:r>
            <a:r>
              <a:rPr lang="en-US" sz="2000" b="1" dirty="0" err="1">
                <a:hlinkClick r:id="rId5"/>
              </a:rPr>
              <a:t>wxWidgets</a:t>
            </a:r>
            <a:r>
              <a:rPr lang="en-US" sz="2000" b="1" dirty="0"/>
              <a:t> </a:t>
            </a:r>
            <a:r>
              <a:rPr lang="en-US" sz="2000" dirty="0"/>
              <a:t>WEB browser link”, which itself is implemented in C/C++) high level, pixel-mode, graphical widget application programming interface</a:t>
            </a:r>
          </a:p>
          <a:p>
            <a:pPr lvl="1"/>
            <a:r>
              <a:rPr lang="en-US" sz="2000" dirty="0"/>
              <a:t>“</a:t>
            </a:r>
            <a:r>
              <a:rPr lang="en-US" sz="2000" b="1" dirty="0">
                <a:hlinkClick r:id="rId6"/>
              </a:rPr>
              <a:t>Curses</a:t>
            </a:r>
            <a:r>
              <a:rPr lang="en-US" sz="2000" b="1" dirty="0"/>
              <a:t> </a:t>
            </a:r>
            <a:r>
              <a:rPr lang="en-US" sz="2000" dirty="0"/>
              <a:t>WEB browser link” (traditional for Unix or new “</a:t>
            </a:r>
            <a:r>
              <a:rPr lang="en-US" sz="2000" b="1" dirty="0" err="1">
                <a:hlinkClick r:id="rId7"/>
              </a:rPr>
              <a:t>nCurses</a:t>
            </a:r>
            <a:r>
              <a:rPr lang="en-US" sz="2000" b="1" dirty="0"/>
              <a:t> </a:t>
            </a:r>
            <a:r>
              <a:rPr lang="en-US" sz="2000" dirty="0"/>
              <a:t>WEB browser link” for Linux, which are implemented in C/C++) terminal control library and low level, text-mode, graphical-style widget application programming interface</a:t>
            </a:r>
          </a:p>
          <a:p>
            <a:pPr marL="0" indent="0">
              <a:buNone/>
            </a:pPr>
            <a:endParaRPr lang="en-US" sz="1400" dirty="0"/>
          </a:p>
        </p:txBody>
      </p:sp>
      <p:sp>
        <p:nvSpPr>
          <p:cNvPr id="2" name="Date Placeholder 1"/>
          <p:cNvSpPr>
            <a:spLocks noGrp="1"/>
          </p:cNvSpPr>
          <p:nvPr>
            <p:ph type="dt" sz="half" idx="10"/>
          </p:nvPr>
        </p:nvSpPr>
        <p:spPr/>
        <p:txBody>
          <a:bodyPr/>
          <a:lstStyle/>
          <a:p>
            <a:pPr>
              <a:defRPr/>
            </a:pPr>
            <a:fld id="{FB277746-3C8E-4161-A66B-B97D4FD5213A}" type="datetime1">
              <a:rPr lang="en-US" smtClean="0"/>
              <a:t>12/23/2016</a:t>
            </a:fld>
            <a:endParaRPr lang="en-US" dirty="0"/>
          </a:p>
        </p:txBody>
      </p:sp>
      <p:sp>
        <p:nvSpPr>
          <p:cNvPr id="3" name="Footer Placeholder 2"/>
          <p:cNvSpPr>
            <a:spLocks noGrp="1"/>
          </p:cNvSpPr>
          <p:nvPr>
            <p:ph type="ftr" sz="quarter" idx="11"/>
          </p:nvPr>
        </p:nvSpPr>
        <p:spPr/>
        <p:txBody>
          <a:body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p>
            <a:fld id="{E68FF856-8BC3-47A5-8598-9C27B3760761}" type="slidenum">
              <a:rPr lang="en-US" smtClean="0"/>
              <a:pPr/>
              <a:t>3</a:t>
            </a:fld>
            <a:endParaRPr lang="en-US"/>
          </a:p>
        </p:txBody>
      </p:sp>
    </p:spTree>
    <p:extLst>
      <p:ext uri="{BB962C8B-B14F-4D97-AF65-F5344CB8AC3E}">
        <p14:creationId xmlns:p14="http://schemas.microsoft.com/office/powerpoint/2010/main" val="230645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Programming Language </a:t>
            </a:r>
            <a:r>
              <a:rPr lang="en-US" sz="2000" dirty="0"/>
              <a:t>(</a:t>
            </a:r>
            <a:r>
              <a:rPr lang="en-US" sz="2000" dirty="0">
                <a:hlinkClick r:id="rId2" action="ppaction://hlinksldjump"/>
              </a:rPr>
              <a:t>Table of Contents</a:t>
            </a:r>
            <a:r>
              <a:rPr lang="en-US" sz="2000" dirty="0"/>
              <a:t>)</a:t>
            </a:r>
            <a:endParaRPr lang="en-US" sz="3200" dirty="0"/>
          </a:p>
        </p:txBody>
      </p:sp>
      <p:sp>
        <p:nvSpPr>
          <p:cNvPr id="3" name="Content Placeholder 2"/>
          <p:cNvSpPr>
            <a:spLocks noGrp="1"/>
          </p:cNvSpPr>
          <p:nvPr>
            <p:ph idx="1"/>
          </p:nvPr>
        </p:nvSpPr>
        <p:spPr/>
        <p:txBody>
          <a:bodyPr/>
          <a:lstStyle/>
          <a:p>
            <a:pPr marL="0" indent="0">
              <a:buNone/>
            </a:pPr>
            <a:r>
              <a:rPr lang="en-US" sz="2400" dirty="0"/>
              <a:t>Excerpts From Wikipedia, the free encyclopedia:</a:t>
            </a:r>
          </a:p>
          <a:p>
            <a:r>
              <a:rPr lang="en-US" sz="2400" dirty="0"/>
              <a:t>“Python is a widely used general-purpose, high-level programming language.”</a:t>
            </a:r>
          </a:p>
          <a:p>
            <a:r>
              <a:rPr lang="en-US" sz="2400" dirty="0"/>
              <a:t>“Its design philosophy emphasizes code readability, and its syntax allows programmers to express concepts in fewer lines of code than would be possible in languages such as C++ or Java.”</a:t>
            </a:r>
          </a:p>
          <a:p>
            <a:r>
              <a:rPr lang="en-US" sz="2400" dirty="0"/>
              <a:t>“The language provides constructs intended to enable clear programs on both a small and large scale.”</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12/23/2016</a:t>
            </a:fld>
            <a:endParaRPr lang="en-US"/>
          </a:p>
        </p:txBody>
      </p:sp>
      <p:sp>
        <p:nvSpPr>
          <p:cNvPr id="5" name="Footer Placeholder 4"/>
          <p:cNvSpPr>
            <a:spLocks noGrp="1"/>
          </p:cNvSpPr>
          <p:nvPr>
            <p:ph type="ftr" sz="quarter" idx="11"/>
          </p:nvPr>
        </p:nvSpPr>
        <p:spPr/>
        <p:txBody>
          <a:bodyPr/>
          <a:lstStyle/>
          <a:p>
            <a:pPr>
              <a:defRPr/>
            </a:pPr>
            <a:r>
              <a:rPr lang="en-US" dirty="0"/>
              <a:t>TeamSTARS "tsWxGTUI_PyVx" Toolkit prepared &amp; presented by Richard S. Gordon</a:t>
            </a:r>
          </a:p>
        </p:txBody>
      </p:sp>
      <p:sp>
        <p:nvSpPr>
          <p:cNvPr id="6" name="Slide Number Placeholder 5"/>
          <p:cNvSpPr>
            <a:spLocks noGrp="1"/>
          </p:cNvSpPr>
          <p:nvPr>
            <p:ph type="sldNum" sz="quarter" idx="12"/>
          </p:nvPr>
        </p:nvSpPr>
        <p:spPr/>
        <p:txBody>
          <a:bodyPr/>
          <a:lstStyle/>
          <a:p>
            <a:fld id="{5FB509E8-BB65-40EC-80E5-500E59BE4DEB}" type="slidenum">
              <a:rPr lang="en-US" smtClean="0"/>
              <a:pPr/>
              <a:t>4</a:t>
            </a:fld>
            <a:endParaRPr lang="en-US"/>
          </a:p>
        </p:txBody>
      </p:sp>
    </p:spTree>
    <p:extLst>
      <p:ext uri="{BB962C8B-B14F-4D97-AF65-F5344CB8AC3E}">
        <p14:creationId xmlns:p14="http://schemas.microsoft.com/office/powerpoint/2010/main" val="292989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wxPython Graphical User Interface API </a:t>
            </a:r>
            <a:r>
              <a:rPr lang="en-US" sz="2000" dirty="0"/>
              <a:t>(</a:t>
            </a:r>
            <a:r>
              <a:rPr lang="en-US" sz="2000" dirty="0">
                <a:hlinkClick r:id="rId2" action="ppaction://hlinksldjump"/>
              </a:rPr>
              <a:t>Table of Contents</a:t>
            </a:r>
            <a:r>
              <a:rPr lang="en-US" sz="2000" dirty="0"/>
              <a:t>)</a:t>
            </a:r>
          </a:p>
        </p:txBody>
      </p:sp>
      <p:sp>
        <p:nvSpPr>
          <p:cNvPr id="3" name="Content Placeholder 2"/>
          <p:cNvSpPr>
            <a:spLocks noGrp="1"/>
          </p:cNvSpPr>
          <p:nvPr>
            <p:ph idx="1"/>
          </p:nvPr>
        </p:nvSpPr>
        <p:spPr/>
        <p:txBody>
          <a:bodyPr/>
          <a:lstStyle/>
          <a:p>
            <a:pPr marL="0" indent="0">
              <a:buNone/>
            </a:pPr>
            <a:r>
              <a:rPr lang="en-US" sz="2400" dirty="0"/>
              <a:t>Excerpts From Wikipedia, the free encyclopedia:</a:t>
            </a:r>
          </a:p>
          <a:p>
            <a:r>
              <a:rPr lang="en-US" sz="2400" dirty="0"/>
              <a:t>“wxPython is a wrapper for the cross-platform GUI API (often referred to as a 'toolkit') wxWidgets (which is written in C++) for the Python programming language.”</a:t>
            </a:r>
          </a:p>
          <a:p>
            <a:pPr lvl="1"/>
            <a:r>
              <a:rPr lang="en-US" sz="1600" dirty="0"/>
              <a:t>“In computer programming, an application programming interface (API) is a set 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the interface. A good API makes it easier to develop a program by providing all the building blocks. A programmer then puts the blocks together.”</a:t>
            </a:r>
          </a:p>
          <a:p>
            <a:r>
              <a:rPr lang="en-US" sz="2400" dirty="0"/>
              <a:t>“It is implemented as a Python extension module (native code).“</a:t>
            </a:r>
          </a:p>
          <a:p>
            <a:r>
              <a:rPr lang="en-US" sz="2400" dirty="0"/>
              <a:t>“Like wxWidgets, wxPython is free software.”</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12/23/2016</a:t>
            </a:fld>
            <a:endParaRPr lang="en-US"/>
          </a:p>
        </p:txBody>
      </p:sp>
      <p:sp>
        <p:nvSpPr>
          <p:cNvPr id="5" name="Footer Placeholder 4"/>
          <p:cNvSpPr>
            <a:spLocks noGrp="1"/>
          </p:cNvSpPr>
          <p:nvPr>
            <p:ph type="ftr" sz="quarter" idx="11"/>
          </p:nvPr>
        </p:nvSpPr>
        <p:spPr/>
        <p:txBody>
          <a:bodyPr/>
          <a:lstStyle/>
          <a:p>
            <a:pPr>
              <a:defRPr/>
            </a:pPr>
            <a:r>
              <a:rPr lang="en-US" dirty="0"/>
              <a:t>TeamSTARS "tsWxGTUI_PyVx" Toolkit prepared &amp; presented by Richard S. Gordon</a:t>
            </a:r>
          </a:p>
        </p:txBody>
      </p:sp>
      <p:sp>
        <p:nvSpPr>
          <p:cNvPr id="6" name="Slide Number Placeholder 5"/>
          <p:cNvSpPr>
            <a:spLocks noGrp="1"/>
          </p:cNvSpPr>
          <p:nvPr>
            <p:ph type="sldNum" sz="quarter" idx="12"/>
          </p:nvPr>
        </p:nvSpPr>
        <p:spPr/>
        <p:txBody>
          <a:bodyPr/>
          <a:lstStyle/>
          <a:p>
            <a:fld id="{5FB509E8-BB65-40EC-80E5-500E59BE4DEB}" type="slidenum">
              <a:rPr lang="en-US" smtClean="0"/>
              <a:pPr/>
              <a:t>5</a:t>
            </a:fld>
            <a:endParaRPr lang="en-US"/>
          </a:p>
        </p:txBody>
      </p:sp>
    </p:spTree>
    <p:extLst>
      <p:ext uri="{BB962C8B-B14F-4D97-AF65-F5344CB8AC3E}">
        <p14:creationId xmlns:p14="http://schemas.microsoft.com/office/powerpoint/2010/main" val="3434252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Curses Terminal Control Library 1 of 2 </a:t>
            </a:r>
            <a:r>
              <a:rPr lang="en-US" sz="2000" dirty="0"/>
              <a:t>(</a:t>
            </a:r>
            <a:r>
              <a:rPr lang="en-US" sz="2000" dirty="0">
                <a:hlinkClick r:id="rId2" action="ppaction://hlinksldjump"/>
              </a:rPr>
              <a:t>Table of Contents</a:t>
            </a:r>
            <a:r>
              <a:rPr lang="en-US" sz="2000" dirty="0"/>
              <a:t>)</a:t>
            </a:r>
            <a:endParaRPr lang="en-US" sz="3200" dirty="0"/>
          </a:p>
        </p:txBody>
      </p:sp>
      <p:sp>
        <p:nvSpPr>
          <p:cNvPr id="3" name="Content Placeholder 2"/>
          <p:cNvSpPr>
            <a:spLocks noGrp="1"/>
          </p:cNvSpPr>
          <p:nvPr>
            <p:ph idx="1"/>
          </p:nvPr>
        </p:nvSpPr>
        <p:spPr/>
        <p:txBody>
          <a:bodyPr/>
          <a:lstStyle/>
          <a:p>
            <a:pPr marL="0" indent="0">
              <a:buNone/>
            </a:pPr>
            <a:r>
              <a:rPr lang="en-US" sz="2800" dirty="0"/>
              <a:t>Excerpts From Wikipedia, the free encyclopedia:</a:t>
            </a:r>
          </a:p>
          <a:p>
            <a:r>
              <a:rPr lang="en-US" sz="2800" dirty="0"/>
              <a:t>“Curses-based software is software whose user interface is implemented through the Curses library, or a compatible library (such as New Curses).”</a:t>
            </a:r>
            <a:endParaRPr lang="en-US" sz="2800" u="sng" dirty="0"/>
          </a:p>
          <a:p>
            <a:r>
              <a:rPr lang="en-US" sz="2800" dirty="0"/>
              <a:t>“Curses is designed to facilitate GUI-like functionality on a text-only device, such as a PC running in console mode, a hardware ANSI terminal, a Telnet or SSH client, or similar.”</a:t>
            </a:r>
          </a:p>
        </p:txBody>
      </p:sp>
      <p:sp>
        <p:nvSpPr>
          <p:cNvPr id="4" name="Date Placeholder 3"/>
          <p:cNvSpPr>
            <a:spLocks noGrp="1"/>
          </p:cNvSpPr>
          <p:nvPr>
            <p:ph type="dt" sz="half" idx="10"/>
          </p:nvPr>
        </p:nvSpPr>
        <p:spPr/>
        <p:txBody>
          <a:bodyPr/>
          <a:lstStyle/>
          <a:p>
            <a:pPr>
              <a:defRPr/>
            </a:pPr>
            <a:fld id="{65B11A62-63AA-4067-ACEB-AA6A42CE3A38}" type="datetime1">
              <a:rPr lang="en-US" smtClean="0"/>
              <a:t>12/23/2016</a:t>
            </a:fld>
            <a:endParaRPr lang="en-US" dirty="0"/>
          </a:p>
        </p:txBody>
      </p:sp>
      <p:sp>
        <p:nvSpPr>
          <p:cNvPr id="5" name="Footer Placeholder 4"/>
          <p:cNvSpPr>
            <a:spLocks noGrp="1"/>
          </p:cNvSpPr>
          <p:nvPr>
            <p:ph type="ftr" sz="quarter" idx="11"/>
          </p:nvPr>
        </p:nvSpPr>
        <p:spPr/>
        <p:txBody>
          <a:bodyPr/>
          <a:lstStyle/>
          <a:p>
            <a:pPr>
              <a:defRPr/>
            </a:pPr>
            <a:r>
              <a:rPr lang="en-US" dirty="0"/>
              <a:t>TeamSTARS "tsWxGTUI_PyVx" Toolkit prepared &amp; presented by Richard S. Gordon</a:t>
            </a:r>
          </a:p>
        </p:txBody>
      </p:sp>
      <p:sp>
        <p:nvSpPr>
          <p:cNvPr id="6" name="Slide Number Placeholder 5"/>
          <p:cNvSpPr>
            <a:spLocks noGrp="1"/>
          </p:cNvSpPr>
          <p:nvPr>
            <p:ph type="sldNum" sz="quarter" idx="12"/>
          </p:nvPr>
        </p:nvSpPr>
        <p:spPr/>
        <p:txBody>
          <a:bodyPr/>
          <a:lstStyle/>
          <a:p>
            <a:fld id="{5FB509E8-BB65-40EC-80E5-500E59BE4DEB}" type="slidenum">
              <a:rPr lang="en-US" smtClean="0"/>
              <a:pPr/>
              <a:t>6</a:t>
            </a:fld>
            <a:endParaRPr lang="en-US"/>
          </a:p>
        </p:txBody>
      </p:sp>
    </p:spTree>
    <p:extLst>
      <p:ext uri="{BB962C8B-B14F-4D97-AF65-F5344CB8AC3E}">
        <p14:creationId xmlns:p14="http://schemas.microsoft.com/office/powerpoint/2010/main" val="139148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Curses Terminal Control Library 2 of 2 </a:t>
            </a:r>
            <a:r>
              <a:rPr lang="en-US" sz="2000" dirty="0"/>
              <a:t>(</a:t>
            </a:r>
            <a:r>
              <a:rPr lang="en-US" sz="2000" dirty="0">
                <a:hlinkClick r:id="rId2" action="ppaction://hlinksldjump"/>
              </a:rPr>
              <a:t>Table of Contents</a:t>
            </a:r>
            <a:r>
              <a:rPr lang="en-US" sz="2000" dirty="0"/>
              <a:t>)</a:t>
            </a:r>
            <a:endParaRPr lang="en-US" sz="3200" dirty="0"/>
          </a:p>
        </p:txBody>
      </p:sp>
      <p:sp>
        <p:nvSpPr>
          <p:cNvPr id="3" name="Content Placeholder 2"/>
          <p:cNvSpPr>
            <a:spLocks noGrp="1"/>
          </p:cNvSpPr>
          <p:nvPr>
            <p:ph idx="1"/>
          </p:nvPr>
        </p:nvSpPr>
        <p:spPr/>
        <p:txBody>
          <a:bodyPr/>
          <a:lstStyle/>
          <a:p>
            <a:r>
              <a:rPr lang="en-US" sz="2800" dirty="0"/>
              <a:t>“Curses-based programs often have a user interface that resembles a traditional graphical user interface, including 'widgets' such as text boxes and scrollable lists, rather than the command line interface (CLI) most commonly found on text-only devices. This can make them more user-friendly than a CLI-based program, while still being able to run on text-only devices.”</a:t>
            </a:r>
            <a:endParaRPr lang="en-US" sz="2800" u="sng"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12/23/2016</a:t>
            </a:fld>
            <a:endParaRPr lang="en-US"/>
          </a:p>
        </p:txBody>
      </p:sp>
      <p:sp>
        <p:nvSpPr>
          <p:cNvPr id="5" name="Footer Placeholder 4"/>
          <p:cNvSpPr>
            <a:spLocks noGrp="1"/>
          </p:cNvSpPr>
          <p:nvPr>
            <p:ph type="ftr" sz="quarter" idx="11"/>
          </p:nvPr>
        </p:nvSpPr>
        <p:spPr/>
        <p:txBody>
          <a:bodyPr/>
          <a:lstStyle/>
          <a:p>
            <a:pPr>
              <a:defRPr/>
            </a:pPr>
            <a:r>
              <a:rPr lang="en-US" dirty="0"/>
              <a:t>TeamSTARS "tsWxGTUI_PyVx" Toolkit prepared &amp; presented by Richard S. Gordon</a:t>
            </a:r>
          </a:p>
        </p:txBody>
      </p:sp>
      <p:sp>
        <p:nvSpPr>
          <p:cNvPr id="6" name="Slide Number Placeholder 5"/>
          <p:cNvSpPr>
            <a:spLocks noGrp="1"/>
          </p:cNvSpPr>
          <p:nvPr>
            <p:ph type="sldNum" sz="quarter" idx="12"/>
          </p:nvPr>
        </p:nvSpPr>
        <p:spPr/>
        <p:txBody>
          <a:bodyPr/>
          <a:lstStyle/>
          <a:p>
            <a:fld id="{5FB509E8-BB65-40EC-80E5-500E59BE4DEB}" type="slidenum">
              <a:rPr lang="en-US" smtClean="0"/>
              <a:pPr/>
              <a:t>7</a:t>
            </a:fld>
            <a:endParaRPr lang="en-US"/>
          </a:p>
        </p:txBody>
      </p:sp>
    </p:spTree>
    <p:extLst>
      <p:ext uri="{BB962C8B-B14F-4D97-AF65-F5344CB8AC3E}">
        <p14:creationId xmlns:p14="http://schemas.microsoft.com/office/powerpoint/2010/main" val="4063749359"/>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6646</TotalTime>
  <Words>779</Words>
  <Application>Microsoft Office PowerPoint</Application>
  <PresentationFormat>Widescreen</PresentationFormat>
  <Paragraphs>73</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Tahoma</vt:lpstr>
      <vt:lpstr>Wingdings</vt:lpstr>
      <vt:lpstr>Blends</vt:lpstr>
      <vt:lpstr>Introduction</vt:lpstr>
      <vt:lpstr> Table of Contents (with slide show Hyperlinks)</vt:lpstr>
      <vt:lpstr>TeamSTARS “tsWxGTUI_PyVx” Toolkit (Table of Contents)</vt:lpstr>
      <vt:lpstr>Python Programming Language (Table of Contents)</vt:lpstr>
      <vt:lpstr>wxPython Graphical User Interface API (Table of Contents)</vt:lpstr>
      <vt:lpstr>Curses Terminal Control Library 1 of 2 (Table of Contents)</vt:lpstr>
      <vt:lpstr>Curses Terminal Control Library 2 of 2 (Table of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921</cp:revision>
  <cp:lastPrinted>2015-10-14T13:19:33Z</cp:lastPrinted>
  <dcterms:created xsi:type="dcterms:W3CDTF">2014-11-27T14:34:08Z</dcterms:created>
  <dcterms:modified xsi:type="dcterms:W3CDTF">2016-12-23T10:58:03Z</dcterms:modified>
</cp:coreProperties>
</file>