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8"/>
  </p:notesMasterIdLst>
  <p:handoutMasterIdLst>
    <p:handoutMasterId r:id="rId29"/>
  </p:handoutMasterIdLst>
  <p:sldIdLst>
    <p:sldId id="256" r:id="rId2"/>
    <p:sldId id="365" r:id="rId3"/>
    <p:sldId id="367" r:id="rId4"/>
    <p:sldId id="258" r:id="rId5"/>
    <p:sldId id="304" r:id="rId6"/>
    <p:sldId id="322" r:id="rId7"/>
    <p:sldId id="326" r:id="rId8"/>
    <p:sldId id="330" r:id="rId9"/>
    <p:sldId id="331" r:id="rId10"/>
    <p:sldId id="332" r:id="rId11"/>
    <p:sldId id="303" r:id="rId12"/>
    <p:sldId id="334" r:id="rId13"/>
    <p:sldId id="305" r:id="rId14"/>
    <p:sldId id="368" r:id="rId15"/>
    <p:sldId id="306" r:id="rId16"/>
    <p:sldId id="284" r:id="rId17"/>
    <p:sldId id="317" r:id="rId18"/>
    <p:sldId id="283" r:id="rId19"/>
    <p:sldId id="323" r:id="rId20"/>
    <p:sldId id="318" r:id="rId21"/>
    <p:sldId id="319" r:id="rId22"/>
    <p:sldId id="329" r:id="rId23"/>
    <p:sldId id="328" r:id="rId24"/>
    <p:sldId id="316" r:id="rId25"/>
    <p:sldId id="327" r:id="rId26"/>
    <p:sldId id="366" r:id="rId27"/>
  </p:sldIdLst>
  <p:sldSz cx="12192000" cy="6858000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3096" autoAdjust="0"/>
  </p:normalViewPr>
  <p:slideViewPr>
    <p:cSldViewPr snapToGrid="0">
      <p:cViewPr varScale="1">
        <p:scale>
          <a:sx n="54" d="100"/>
          <a:sy n="54" d="100"/>
        </p:scale>
        <p:origin x="66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624"/>
    </p:cViewPr>
  </p:sorterViewPr>
  <p:notesViewPr>
    <p:cSldViewPr snapToGrid="0">
      <p:cViewPr varScale="1">
        <p:scale>
          <a:sx n="69" d="100"/>
          <a:sy n="69" d="100"/>
        </p:scale>
        <p:origin x="276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0BA7D07-B2AE-46E3-AB17-7AB1AD60F9D5}" type="datetimeFigureOut">
              <a:rPr lang="en-US"/>
              <a:pPr>
                <a:defRPr/>
              </a:pPr>
              <a:t>12/23/2016</a:t>
            </a:fld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361AD7FA-EB23-4D50-A638-8AE47669EC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1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B529A1F-278D-480B-B5CD-650999C9634C}" type="datetimeFigureOut">
              <a:rPr lang="en-US"/>
              <a:pPr>
                <a:defRPr/>
              </a:pPr>
              <a:t>12/23/2016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846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22A1BD9C-DC0A-4C77-9F69-D597F0C410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9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5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5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74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2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1201261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1208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8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B52024-79AA-4062-8229-397D9E214550}" type="datetime1">
              <a:rPr lang="en-US" smtClean="0"/>
              <a:t>12/23/2016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3105C5-7135-4250-9C8C-E2AC96EA1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4B48B-48D4-4D1F-B98F-2ED8E1B04ED0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30E71-5E45-4BF2-AE3B-77E0917244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9263" y="214313"/>
            <a:ext cx="2600325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113" y="214313"/>
            <a:ext cx="7651750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57E2B-7DD4-4DCF-9DDD-7786167218C6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21CE6B-0DB1-4A8A-8EC8-EA81BE3E5E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11A62-63AA-4067-ACEB-AA6A42CE3A38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509E8-BB65-40EC-80E5-500E59BE4D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FB6F9-CFEF-47AA-A08B-D90CED01DE9A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7C7B3-5050-497E-935E-A9A6989FBE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3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41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06F95-D493-494F-B0EB-3EDFAA385886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C9CDA-7CEB-4504-9572-06E05ED6EE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A81D3-96E1-4758-9306-72CE9F6E2F25}" type="datetime1">
              <a:rPr lang="en-US" smtClean="0"/>
              <a:t>12/23/2016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D09443-6B4B-47F3-B8BA-2CD77B286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C02A3-FDB2-4B02-8110-311DDD8475C2}" type="datetime1">
              <a:rPr lang="en-US" smtClean="0"/>
              <a:t>12/23/2016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817E8-B0B6-45CC-B4B3-9C715571D1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77746-3C8E-4161-A66B-B97D4FD5213A}" type="datetime1">
              <a:rPr lang="en-US" smtClean="0"/>
              <a:t>12/23/2016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FF856-8BC3-47A5-8598-9C27B37607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778C6-FEB5-4910-BBA7-BBA76466D3B2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8A4F5-7E0D-46A2-B1A6-F5B94709A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8BEE5-7335-4799-9F53-F65CFD274630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561B3-E310-4EBE-8689-82B3B2115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7213" y="1098550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0" y="1098550"/>
            <a:ext cx="43815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2313" y="1520825"/>
            <a:ext cx="5619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438" y="1520825"/>
            <a:ext cx="492125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863" y="1447800"/>
            <a:ext cx="7461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0"/>
            <a:ext cx="4286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0" y="1781175"/>
            <a:ext cx="10968038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5113" y="214313"/>
            <a:ext cx="1039018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388" y="2017713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98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45A933D1-86C7-45FF-B83F-CA5ED825AD11}" type="datetime1">
              <a:rPr lang="en-US" smtClean="0"/>
              <a:t>12/23/2016</a:t>
            </a:fld>
            <a:endParaRPr lang="en-US"/>
          </a:p>
        </p:txBody>
      </p:sp>
      <p:sp>
        <p:nvSpPr>
          <p:cNvPr id="1198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1198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9006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8217759-FB06-4970-9895-8B3F0586471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1" r:id="rId2"/>
    <p:sldLayoutId id="2147483710" r:id="rId3"/>
    <p:sldLayoutId id="2147483709" r:id="rId4"/>
    <p:sldLayoutId id="2147483708" r:id="rId5"/>
    <p:sldLayoutId id="2147483707" r:id="rId6"/>
    <p:sldLayoutId id="2147483713" r:id="rId7"/>
    <p:sldLayoutId id="2147483706" r:id="rId8"/>
    <p:sldLayoutId id="2147483705" r:id="rId9"/>
    <p:sldLayoutId id="2147483704" r:id="rId10"/>
    <p:sldLayoutId id="214748370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26.xml"/><Relationship Id="rId3" Type="http://schemas.openxmlformats.org/officeDocument/2006/relationships/slide" Target="slide15.xml"/><Relationship Id="rId7" Type="http://schemas.openxmlformats.org/officeDocument/2006/relationships/slide" Target="slide20.xml"/><Relationship Id="rId12" Type="http://schemas.openxmlformats.org/officeDocument/2006/relationships/slide" Target="slide2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24.xml"/><Relationship Id="rId5" Type="http://schemas.openxmlformats.org/officeDocument/2006/relationships/slide" Target="slide18.xml"/><Relationship Id="rId10" Type="http://schemas.openxmlformats.org/officeDocument/2006/relationships/slide" Target="slide23.xml"/><Relationship Id="rId4" Type="http://schemas.openxmlformats.org/officeDocument/2006/relationships/slide" Target="slide16.xml"/><Relationship Id="rId9" Type="http://schemas.openxmlformats.org/officeDocument/2006/relationships/slide" Target="slide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hosted.org/six/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rigordo959/tsWxGTUI_PyVx_Repository/blob/master/SourceDistributions/Site-Packages/tsWxGTUI_PyVx/Python-2x/tsWxGTUI_Py2x/tsLibGUI/tsWxGlobals.py" TargetMode="External"/><Relationship Id="rId5" Type="http://schemas.openxmlformats.org/officeDocument/2006/relationships/hyperlink" Target="https://github.com/rigordo959/tsWxGTUI_PyVx_Repository/blob/master/SourceDistributions/Site-Packages/tsWxGTUI_PyVx/Python-2x/tsWxGTUI_Py2x/tsLibCLI/tsCxGlobals.py" TargetMode="External"/><Relationship Id="rId4" Type="http://schemas.openxmlformats.org/officeDocument/2006/relationships/hyperlink" Target="https://docs.python.org/2/library/2to3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6150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en-US" sz="2800"/>
          </a:p>
          <a:p>
            <a:pPr marL="0" indent="0" algn="ctr" eaLnBrk="1" hangingPunct="1">
              <a:buFont typeface="Wingdings" pitchFamily="2" charset="2"/>
              <a:buNone/>
            </a:pPr>
            <a:endParaRPr lang="en-US" sz="2800"/>
          </a:p>
        </p:txBody>
      </p:sp>
      <p:sp>
        <p:nvSpPr>
          <p:cNvPr id="6146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78D0E70-D567-4EAD-BEEC-D30EFDF84A73}" type="datetime1">
              <a:rPr lang="en-US" smtClean="0"/>
              <a:t>12/23/2016</a:t>
            </a:fld>
            <a:endParaRPr lang="en-US"/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9B4FED-7D47-41CB-B65B-921C2E5DDFE1}" type="slidenum">
              <a:rPr lang="en-US"/>
              <a:pPr/>
              <a:t>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2" y="2419349"/>
            <a:ext cx="11044517" cy="351040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Goals (User “How-to-Guide” Capabilities)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Documents</a:t>
            </a:r>
          </a:p>
          <a:p>
            <a:pPr lvl="1" eaLnBrk="1" hangingPunct="1"/>
            <a:r>
              <a:rPr lang="en-US" sz="2000" dirty="0"/>
              <a:t>Typical install, configure, operate and troubleshoot how-to guides with applicable terms and conditions for usage and redistribution.</a:t>
            </a:r>
          </a:p>
          <a:p>
            <a:pPr lvl="1" eaLnBrk="1" hangingPunct="1"/>
            <a:r>
              <a:rPr lang="en-US" sz="2000" dirty="0"/>
              <a:t>In a plain text format suitable for embedded systems with only character-mode terminals.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Manual Pages</a:t>
            </a:r>
          </a:p>
          <a:p>
            <a:pPr lvl="1" eaLnBrk="1" hangingPunct="1"/>
            <a:r>
              <a:rPr lang="en-US" sz="2000" dirty="0"/>
              <a:t>Typical on-line information about Command Line Interface &amp; Graphical  User Interface use and application programming for each building block and tool.</a:t>
            </a:r>
          </a:p>
          <a:p>
            <a:pPr lvl="1" eaLnBrk="1" hangingPunct="1"/>
            <a:r>
              <a:rPr lang="en-US" sz="2000" dirty="0"/>
              <a:t>In a plain text format suitable for embedded systems with only character-mode terminals.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BE0EAB-809B-453B-94C6-DF83651F7AB4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Non-Goals (Host Virtual Machine Limitation)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Project will NOT provide </a:t>
            </a:r>
            <a:r>
              <a:rPr lang="en-US" sz="2400" i="1" dirty="0"/>
              <a:t>“Magical”  </a:t>
            </a:r>
            <a:r>
              <a:rPr lang="en-US" sz="2400" dirty="0"/>
              <a:t>Host Virtual Machines which:</a:t>
            </a:r>
          </a:p>
          <a:p>
            <a:pPr lvl="1" eaLnBrk="1" hangingPunct="1"/>
            <a:r>
              <a:rPr lang="en-US" sz="2000" b="1" dirty="0"/>
              <a:t>Run incompatible Processor &amp; Operating System Specific Applications:</a:t>
            </a:r>
          </a:p>
          <a:p>
            <a:pPr lvl="2" eaLnBrk="1" hangingPunct="1"/>
            <a:r>
              <a:rPr lang="en-US" sz="1600" dirty="0"/>
              <a:t>You should </a:t>
            </a:r>
            <a:r>
              <a:rPr lang="en-US" sz="1600" b="1" dirty="0"/>
              <a:t>NOT</a:t>
            </a:r>
            <a:r>
              <a:rPr lang="en-US" sz="1600" dirty="0"/>
              <a:t> expect to be able to run application programs designed specifically for one make &amp; model processor and operating system on a different make &amp; model processor and operating system. </a:t>
            </a:r>
          </a:p>
          <a:p>
            <a:pPr lvl="2" eaLnBrk="1" hangingPunct="1"/>
            <a:r>
              <a:rPr lang="en-US" sz="1600" dirty="0"/>
              <a:t>You should </a:t>
            </a:r>
            <a:r>
              <a:rPr lang="en-US" sz="1600" b="1" dirty="0"/>
              <a:t>ONLY</a:t>
            </a:r>
            <a:r>
              <a:rPr lang="en-US" sz="1600" dirty="0"/>
              <a:t> expect to be able to run applications designed to run on a Python “virtual machine” that itself has been designed (by the Python Software Foundation) for the specific processor &amp; operating system, tested and certified to correctly interpret and execute source code appropriate for the Python language generation (such as obsolete </a:t>
            </a:r>
            <a:r>
              <a:rPr lang="en-US" sz="1600" b="1" dirty="0"/>
              <a:t>1x</a:t>
            </a:r>
            <a:r>
              <a:rPr lang="en-US" sz="1600" dirty="0"/>
              <a:t>, mature </a:t>
            </a:r>
            <a:r>
              <a:rPr lang="en-US" sz="1600" b="1" dirty="0"/>
              <a:t>2x</a:t>
            </a:r>
            <a:r>
              <a:rPr lang="en-US" sz="1600" dirty="0"/>
              <a:t> or evolving </a:t>
            </a:r>
            <a:r>
              <a:rPr lang="en-US" sz="1600" b="1" dirty="0"/>
              <a:t>3x</a:t>
            </a:r>
            <a:r>
              <a:rPr lang="en-US" sz="1600" dirty="0"/>
              <a:t>).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8F0F5F-9303-4499-90F7-FE71ED45DE25}" type="datetime1">
              <a:rPr lang="en-US" smtClean="0"/>
              <a:t>12/23/2016</a:t>
            </a:fld>
            <a:endParaRPr lang="en-US"/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7803D6-7162-411A-B91C-F13F7CD876BA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Non-Goals (GUI Virtual Machine Limitation)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Project will NOT provide </a:t>
            </a:r>
            <a:r>
              <a:rPr lang="en-US" sz="2400" i="1" dirty="0"/>
              <a:t>“Magical”  </a:t>
            </a:r>
            <a:r>
              <a:rPr lang="en-US" sz="2400" dirty="0"/>
              <a:t>GUI Virtual Machines which:</a:t>
            </a:r>
          </a:p>
          <a:p>
            <a:pPr lvl="1" eaLnBrk="1" hangingPunct="1"/>
            <a:r>
              <a:rPr lang="en-US" sz="2000" b="1" dirty="0"/>
              <a:t>Run incompatible GUI Applications:</a:t>
            </a:r>
          </a:p>
          <a:p>
            <a:pPr lvl="2" eaLnBrk="1" hangingPunct="1"/>
            <a:r>
              <a:rPr lang="en-US" sz="1800" dirty="0"/>
              <a:t>You should </a:t>
            </a:r>
            <a:r>
              <a:rPr lang="en-US" sz="1800" b="1" dirty="0"/>
              <a:t>NOT</a:t>
            </a:r>
            <a:r>
              <a:rPr lang="en-US" sz="1800" dirty="0"/>
              <a:t> expect to be able to run pixel-mode “wxPython”, “</a:t>
            </a:r>
            <a:r>
              <a:rPr lang="en-US" sz="1800" dirty="0" err="1"/>
              <a:t>wxWidgets</a:t>
            </a:r>
            <a:r>
              <a:rPr lang="en-US" sz="1800" dirty="0"/>
              <a:t>”, “</a:t>
            </a:r>
            <a:r>
              <a:rPr lang="en-US" sz="1800" dirty="0" err="1"/>
              <a:t>Qt</a:t>
            </a:r>
            <a:r>
              <a:rPr lang="en-US" sz="1800" dirty="0"/>
              <a:t>” or “</a:t>
            </a:r>
            <a:r>
              <a:rPr lang="en-US" sz="1800" dirty="0" err="1"/>
              <a:t>Tcl</a:t>
            </a:r>
            <a:r>
              <a:rPr lang="en-US" sz="1800" dirty="0"/>
              <a:t>/</a:t>
            </a:r>
            <a:r>
              <a:rPr lang="en-US" sz="1800" dirty="0" err="1"/>
              <a:t>Tk</a:t>
            </a:r>
            <a:r>
              <a:rPr lang="en-US" sz="1800" dirty="0"/>
              <a:t>” applications that can copy graphic images from a file to the display and dynamically construct and output an array of pixels to the display which depicts the desired icons, graphic objects and text images.</a:t>
            </a:r>
          </a:p>
          <a:p>
            <a:pPr lvl="2" eaLnBrk="1" hangingPunct="1"/>
            <a:r>
              <a:rPr lang="en-US" sz="1800" dirty="0"/>
              <a:t>You should </a:t>
            </a:r>
            <a:r>
              <a:rPr lang="en-US" sz="1800" b="1" dirty="0"/>
              <a:t>ONLY</a:t>
            </a:r>
            <a:r>
              <a:rPr lang="en-US" sz="1800" dirty="0"/>
              <a:t> expect to be able to run character-mode “wxPython”-style GUI applications designed to dynamically construct and output to the display an array or sequence Curses-standard alpha-numeric, punctuation and line-drawing characters (with escape sequences to control output to a desired display screen column and row position).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2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Non-Goals (Retrofit Limitations)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Project will </a:t>
            </a:r>
            <a:r>
              <a:rPr lang="en-US" sz="2400" b="1" dirty="0"/>
              <a:t>NOT</a:t>
            </a:r>
            <a:r>
              <a:rPr lang="en-US" sz="2400" dirty="0"/>
              <a:t> provide </a:t>
            </a:r>
            <a:r>
              <a:rPr lang="en-US" sz="2400" i="1" dirty="0"/>
              <a:t>“Magical”  </a:t>
            </a:r>
            <a:r>
              <a:rPr lang="en-US" sz="2400" dirty="0"/>
              <a:t>Python Virtual Machine cross-platforms for use with a diverse assortment of obsolete Hardware and Software platforms.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/>
              <a:t>Open</a:t>
            </a:r>
            <a:r>
              <a:rPr lang="en-US" sz="2000" dirty="0"/>
              <a:t> (HW such as 8-/16-bit Intel &amp; Motorola microprocessors, 32-/64-bit Intel </a:t>
            </a:r>
            <a:r>
              <a:rPr lang="en-US" sz="2000" dirty="0" err="1"/>
              <a:t>iAPX</a:t>
            </a:r>
            <a:r>
              <a:rPr lang="en-US" sz="2000" dirty="0"/>
              <a:t> 432, i860; SW source code such as implemented in assembler, Ada, C/C++, FORTRAN and Python 1.x languages)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/>
              <a:t>Proprietary</a:t>
            </a:r>
            <a:r>
              <a:rPr lang="en-US" sz="2000" dirty="0"/>
              <a:t> (HW as in Digital Equipment Corp. &amp; SGI systems; SW such as VAX/VMS &amp; IRIX operating systems)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Even if others have or could obtain such long discontinued platforms, Project author will </a:t>
            </a:r>
            <a:r>
              <a:rPr lang="en-US" sz="2400" b="1" dirty="0"/>
              <a:t>NOT</a:t>
            </a:r>
            <a:r>
              <a:rPr lang="en-US" sz="2400" dirty="0"/>
              <a:t> endeavor to obtain, reconstruct or simulate such platforms.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5323D04-6F31-42A2-B780-11D51B970F42}" type="datetime1">
              <a:rPr lang="en-US" smtClean="0"/>
              <a:t>12/23/2016</a:t>
            </a:fld>
            <a:endParaRPr lang="en-US"/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3C75C6-5485-4E0C-9DAB-CB10E21C22C0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3" action="ppaction://hlinksldjump"/>
              </a:rPr>
              <a:t>Adopt Cross-Platform Technology Plan</a:t>
            </a:r>
            <a:endParaRPr lang="en-US" sz="2000" dirty="0"/>
          </a:p>
          <a:p>
            <a:r>
              <a:rPr lang="en-US" sz="2000" dirty="0">
                <a:hlinkClick r:id="rId4" action="ppaction://hlinksldjump"/>
              </a:rPr>
              <a:t>Adopt Modular Software Architecture Plan</a:t>
            </a:r>
            <a:endParaRPr lang="en-US" sz="2000" dirty="0"/>
          </a:p>
          <a:p>
            <a:r>
              <a:rPr lang="fr-FR" sz="2000" dirty="0" err="1">
                <a:hlinkClick r:id="rId5" action="ppaction://hlinksldjump"/>
              </a:rPr>
              <a:t>Adopt</a:t>
            </a:r>
            <a:r>
              <a:rPr lang="fr-FR" sz="2000" dirty="0">
                <a:hlinkClick r:id="rId5" action="ppaction://hlinksldjump"/>
              </a:rPr>
              <a:t> Python 2x Source Code Plan</a:t>
            </a:r>
            <a:endParaRPr lang="fr-FR" sz="2000" dirty="0"/>
          </a:p>
          <a:p>
            <a:r>
              <a:rPr lang="fr-FR" sz="2000" dirty="0" err="1">
                <a:hlinkClick r:id="rId6" action="ppaction://hlinksldjump"/>
              </a:rPr>
              <a:t>Adopt</a:t>
            </a:r>
            <a:r>
              <a:rPr lang="fr-FR" sz="2000" dirty="0">
                <a:hlinkClick r:id="rId6" action="ppaction://hlinksldjump"/>
              </a:rPr>
              <a:t> Python 3x Source Code Plan</a:t>
            </a:r>
            <a:endParaRPr lang="fr-FR" sz="2000" dirty="0"/>
          </a:p>
          <a:p>
            <a:r>
              <a:rPr lang="en-US" sz="2000" dirty="0">
                <a:hlinkClick r:id="rId7" action="ppaction://hlinksldjump"/>
              </a:rPr>
              <a:t>Adopt Development, Debug and Test Environment Plan</a:t>
            </a:r>
            <a:endParaRPr lang="en-US" sz="2000" dirty="0"/>
          </a:p>
          <a:p>
            <a:r>
              <a:rPr lang="en-US" sz="2000" dirty="0">
                <a:hlinkClick r:id="rId8" action="ppaction://hlinksldjump"/>
              </a:rPr>
              <a:t>Adopt Python Virtual Machine (VM) Environment Plan</a:t>
            </a:r>
            <a:endParaRPr lang="en-US" sz="2000" dirty="0"/>
          </a:p>
          <a:p>
            <a:r>
              <a:rPr lang="en-US" sz="2000" dirty="0">
                <a:hlinkClick r:id="rId9" action="ppaction://hlinksldjump"/>
              </a:rPr>
              <a:t>Adopt Python Virtual Machine (VM) Plan</a:t>
            </a:r>
          </a:p>
          <a:p>
            <a:r>
              <a:rPr lang="en-US" sz="2000" dirty="0">
                <a:hlinkClick r:id="rId10" action="ppaction://hlinksldjump"/>
              </a:rPr>
              <a:t>Adopt Engineering Notebook Plan</a:t>
            </a:r>
            <a:endParaRPr lang="en-US" sz="2000" dirty="0"/>
          </a:p>
          <a:p>
            <a:r>
              <a:rPr lang="en-US" sz="2000" dirty="0">
                <a:hlinkClick r:id="rId11" action="ppaction://hlinksldjump"/>
              </a:rPr>
              <a:t>Adopt Operator, System Administrator &amp; Field Service Plan</a:t>
            </a:r>
            <a:endParaRPr lang="en-US" sz="2000" dirty="0"/>
          </a:p>
          <a:p>
            <a:r>
              <a:rPr lang="en-US" sz="2000" dirty="0">
                <a:hlinkClick r:id="rId12" action="ppaction://hlinksldjump"/>
              </a:rPr>
              <a:t>Adopt Document Focus Plan</a:t>
            </a:r>
            <a:endParaRPr lang="en-US" sz="2000" dirty="0"/>
          </a:p>
          <a:p>
            <a:r>
              <a:rPr lang="en-US" sz="2000" dirty="0">
                <a:hlinkClick r:id="rId13" action="ppaction://hlinksldjump"/>
              </a:rPr>
              <a:t>Adopt Release &amp; Publication Plan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4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Adopt Cross-Platform Technology Plan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Apply Hardware &amp; Software Technology that lets you work more quickly and integrate your systems more effectively:</a:t>
            </a:r>
          </a:p>
          <a:p>
            <a:pPr lvl="1" eaLnBrk="1" hangingPunct="1"/>
            <a:r>
              <a:rPr lang="en-US" sz="2000" dirty="0"/>
              <a:t>Popular, readily available and/or within the project budget</a:t>
            </a:r>
          </a:p>
          <a:p>
            <a:pPr lvl="1" eaLnBrk="1" hangingPunct="1"/>
            <a:r>
              <a:rPr lang="en-US" sz="2000" dirty="0"/>
              <a:t>Suitable for rapid prototyping</a:t>
            </a:r>
          </a:p>
          <a:p>
            <a:pPr lvl="1" eaLnBrk="1" hangingPunct="1"/>
            <a:r>
              <a:rPr lang="en-US" sz="2000" dirty="0"/>
              <a:t>Field proven with a long term track record of support</a:t>
            </a:r>
          </a:p>
          <a:p>
            <a:pPr lvl="1" eaLnBrk="1" hangingPunct="1"/>
            <a:r>
              <a:rPr lang="en-US" sz="2000" dirty="0"/>
              <a:t>Software &amp; Documentation must be free to study, modify, use and redistribute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C4531C5-72DF-47EE-BB0C-9107869FBFB9}" type="datetime1">
              <a:rPr lang="en-US" smtClean="0"/>
              <a:t>12/23/2016</a:t>
            </a:fld>
            <a:endParaRPr lang="en-US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B41F91-F830-48C5-8E66-F85E8C4A302C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0538675-C345-409D-B198-8DB5367C4FC1}" type="datetime1">
              <a:rPr lang="en-US" smtClean="0"/>
              <a:t>12/23/2016</a:t>
            </a:fld>
            <a:endParaRPr lang="en-US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62F7CA-4CB9-4854-B4A3-37595E9CEA0B}" type="slidenum">
              <a:rPr lang="en-US"/>
              <a:pPr/>
              <a:t>16</a:t>
            </a:fld>
            <a:endParaRPr lang="en-US"/>
          </a:p>
        </p:txBody>
      </p:sp>
      <p:sp>
        <p:nvSpPr>
          <p:cNvPr id="2867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Adopt Modular Software Architecture Plan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28678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Provide source code for cross-platform software development: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/>
              <a:t>Libraries</a:t>
            </a:r>
            <a:r>
              <a:rPr lang="en-US" sz="1800" dirty="0"/>
              <a:t> of Application and Troubleshooting Building Block components.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/>
              <a:t>Tools</a:t>
            </a:r>
            <a:r>
              <a:rPr lang="en-US" sz="1800" dirty="0"/>
              <a:t> for Facilitating and Tracking developer productivity.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/>
              <a:t>Utilities</a:t>
            </a:r>
            <a:r>
              <a:rPr lang="en-US" sz="1800" dirty="0"/>
              <a:t> for Monitoring and Changing hardware and software configuration.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/>
              <a:t>Tests</a:t>
            </a:r>
            <a:r>
              <a:rPr lang="en-US" sz="1800" dirty="0"/>
              <a:t> (Unit, Integration, System, Regression and Acceptance) for design verification and quality assurance.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/>
              <a:t>Examples</a:t>
            </a:r>
            <a:r>
              <a:rPr lang="en-US" sz="1800" dirty="0"/>
              <a:t> for Algorithms, Coding Style, Programmer Productivity Metrics and System Performance.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Provide source code and associated install tools for: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/>
              <a:t>Site-Packages</a:t>
            </a:r>
            <a:r>
              <a:rPr lang="en-US" sz="1800" dirty="0"/>
              <a:t> (tailored for each Python 2x and Python 3x generation language) that installs and thereby connects third-party packages with one or more System Administrator designated previously installed Python 2.x.y or 3.x.y distribution.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/>
              <a:t>Developer-Sandboxes</a:t>
            </a:r>
            <a:r>
              <a:rPr lang="en-US" sz="1800" dirty="0"/>
              <a:t> (tailored for each Python 2x and Python 3x generation language) that will isolate untested code changes and outright experimentation from the production (“Site-Package”) environment or repository.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Adopt Cross-Platform Software Environment Plan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/>
              <a:t>POSIX</a:t>
            </a:r>
            <a:r>
              <a:rPr lang="en-US" sz="2400" dirty="0"/>
              <a:t>, a Unix-like operating system complying with the Portable Operating System Interface: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/>
              <a:t>Apple Mac OS X</a:t>
            </a:r>
            <a:r>
              <a:rPr lang="en-US" sz="2000" dirty="0"/>
              <a:t> (Darwin-/BSD-based Unix)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/>
              <a:t>GNU/Linux </a:t>
            </a:r>
            <a:r>
              <a:rPr lang="en-US" sz="2000" dirty="0"/>
              <a:t>(combination of Unix-like GNU tools with Linux kernel)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/>
              <a:t>Microsoft Windows</a:t>
            </a:r>
            <a:r>
              <a:rPr lang="en-US" sz="2000" dirty="0"/>
              <a:t> (requires </a:t>
            </a:r>
            <a:r>
              <a:rPr lang="en-US" sz="2000" b="1" dirty="0"/>
              <a:t>Cygwin</a:t>
            </a:r>
            <a:r>
              <a:rPr lang="en-US" sz="2000" dirty="0"/>
              <a:t>, the GNU/Linux-like toolkit and command-line interface plug-in from Red Hat)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/>
              <a:t>Unix </a:t>
            </a:r>
            <a:r>
              <a:rPr lang="en-US" sz="2000" dirty="0"/>
              <a:t>(derived directly or indirectly from the original AT&amp;T UNIX)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Python</a:t>
            </a:r>
            <a:r>
              <a:rPr lang="en-US" sz="2400" dirty="0"/>
              <a:t>, an interpreted, object-oriented programming language and cross-platform virtual machine: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/>
              <a:t>Python 3x</a:t>
            </a:r>
            <a:r>
              <a:rPr lang="en-US" sz="2000" dirty="0"/>
              <a:t> (</a:t>
            </a:r>
            <a:r>
              <a:rPr lang="en-US" sz="2000" b="1" dirty="0"/>
              <a:t>actively evolving &amp; maintained</a:t>
            </a:r>
            <a:r>
              <a:rPr lang="en-US" sz="2000" dirty="0"/>
              <a:t> 3</a:t>
            </a:r>
            <a:r>
              <a:rPr lang="en-US" sz="2000" baseline="30000" dirty="0"/>
              <a:t>rd</a:t>
            </a:r>
            <a:r>
              <a:rPr lang="en-US" sz="2000" dirty="0"/>
              <a:t> generation language)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/>
              <a:t>Python 2x</a:t>
            </a:r>
            <a:r>
              <a:rPr lang="en-US" sz="2000" dirty="0"/>
              <a:t> (</a:t>
            </a:r>
            <a:r>
              <a:rPr lang="en-US" sz="2000" b="1" dirty="0"/>
              <a:t>mature &amp; actively maintained</a:t>
            </a:r>
            <a:r>
              <a:rPr lang="en-US" sz="2000" dirty="0"/>
              <a:t> 2</a:t>
            </a:r>
            <a:r>
              <a:rPr lang="en-US" sz="2000" baseline="30000" dirty="0"/>
              <a:t>nd</a:t>
            </a:r>
            <a:r>
              <a:rPr lang="en-US" sz="2000" dirty="0"/>
              <a:t> generation language)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/>
              <a:t>Python 1x</a:t>
            </a:r>
            <a:r>
              <a:rPr lang="en-US" sz="2000" dirty="0"/>
              <a:t> (</a:t>
            </a:r>
            <a:r>
              <a:rPr lang="en-US" sz="2000" b="1" dirty="0"/>
              <a:t>obsolete &amp; unmaintained</a:t>
            </a:r>
            <a:r>
              <a:rPr lang="en-US" sz="2000" dirty="0"/>
              <a:t> 1</a:t>
            </a:r>
            <a:r>
              <a:rPr lang="en-US" sz="2000" baseline="30000" dirty="0"/>
              <a:t>st</a:t>
            </a:r>
            <a:r>
              <a:rPr lang="en-US" sz="2000" dirty="0"/>
              <a:t> generation language)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wxPython</a:t>
            </a:r>
            <a:r>
              <a:rPr lang="en-US" sz="2400" dirty="0"/>
              <a:t>, a cross-platform GUI Application Programming Interface</a:t>
            </a: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9BF1F25-6830-458D-9022-4A247435BD20}" type="datetime1">
              <a:rPr lang="en-US" smtClean="0"/>
              <a:t>12/23/2016</a:t>
            </a:fld>
            <a:endParaRPr lang="en-US"/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498600-33A0-496A-A91E-A4312A8D7A9A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D46FC3F-579F-435A-8B13-B0C42927FA68}" type="datetime1">
              <a:rPr lang="en-US" smtClean="0"/>
              <a:t>12/23/2016</a:t>
            </a:fld>
            <a:endParaRPr lang="en-US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3372D3-9385-429A-878E-843B3F47349B}" type="slidenum">
              <a:rPr lang="en-US"/>
              <a:pPr/>
              <a:t>18</a:t>
            </a:fld>
            <a:endParaRPr lang="en-US"/>
          </a:p>
        </p:txBody>
      </p:sp>
      <p:sp>
        <p:nvSpPr>
          <p:cNvPr id="3174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Adopt Python 2x Source Code Plan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31750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Develop software in mature &amp; actively maintained Python 2x (2</a:t>
            </a:r>
            <a:r>
              <a:rPr lang="en-US" sz="2800" baseline="30000" dirty="0"/>
              <a:t>nd</a:t>
            </a:r>
            <a:r>
              <a:rPr lang="en-US" sz="2800" dirty="0"/>
              <a:t> generation language)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Create non-installable Python 2x </a:t>
            </a:r>
            <a:r>
              <a:rPr lang="en-US" sz="2000" b="1" dirty="0"/>
              <a:t>Developer Sandbox</a:t>
            </a:r>
            <a:r>
              <a:rPr lang="en-US" sz="2000" dirty="0"/>
              <a:t> to facilitate troubleshooting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“__init__.py” defines nested package structure and dependency relationships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Modules import from other modules &amp; packages within “try-except” logic to report import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Create installable Python 2x </a:t>
            </a:r>
            <a:r>
              <a:rPr lang="en-US" sz="2000" b="1" dirty="0"/>
              <a:t>Site-Package</a:t>
            </a:r>
            <a:r>
              <a:rPr lang="en-US" sz="2000" dirty="0"/>
              <a:t> to facilitate to use of Toolkit building blocks in same manner as library components registered in Python Global Module Index.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Copy Python 2x </a:t>
            </a:r>
            <a:r>
              <a:rPr lang="en-US" sz="1800" b="1" dirty="0"/>
              <a:t>Developer Sandbox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Replace “__init__.py” modules with empty ones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Replace “try-except” import logic with explicit references to site-package identifier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Adopt Python 3x Source Code Plan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Develop software in actively evolving &amp; maintained Python 3x (3</a:t>
            </a:r>
            <a:r>
              <a:rPr lang="en-US" sz="2800" baseline="30000" dirty="0"/>
              <a:t>rd</a:t>
            </a:r>
            <a:r>
              <a:rPr lang="en-US" sz="2800" dirty="0"/>
              <a:t> generation language)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Create non-installable Python 3x </a:t>
            </a:r>
            <a:r>
              <a:rPr lang="en-US" sz="2000" b="1" dirty="0"/>
              <a:t>Developer Sandbox</a:t>
            </a:r>
            <a:r>
              <a:rPr lang="en-US" sz="2000" dirty="0"/>
              <a:t> to facilitate troubleshooting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Copy non-installable Python 2x </a:t>
            </a:r>
            <a:r>
              <a:rPr lang="en-US" sz="1600" b="1" dirty="0"/>
              <a:t>Developer Sandbox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Convert syntax of Python 2x to Python 3x (3</a:t>
            </a:r>
            <a:r>
              <a:rPr lang="en-US" sz="1600" baseline="30000" dirty="0"/>
              <a:t>rd</a:t>
            </a:r>
            <a:r>
              <a:rPr lang="en-US" sz="1600" dirty="0"/>
              <a:t> generation language) using Python “</a:t>
            </a:r>
            <a:r>
              <a:rPr lang="en-US" sz="1600" b="1" dirty="0"/>
              <a:t>2to3”</a:t>
            </a:r>
            <a:r>
              <a:rPr lang="en-US" sz="1600" dirty="0"/>
              <a:t> utility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Debug to identify and resolve remaining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Create installable Python 3x </a:t>
            </a:r>
            <a:r>
              <a:rPr lang="en-US" sz="2000" b="1" dirty="0"/>
              <a:t>Site-Package</a:t>
            </a:r>
            <a:r>
              <a:rPr lang="en-US" sz="2000" dirty="0"/>
              <a:t> to facilitate to use of Toolkit building blocks in same manner as library components registered in Python Global Module Index.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Copy Python 3x </a:t>
            </a:r>
            <a:r>
              <a:rPr lang="en-US" sz="1600" b="1" dirty="0"/>
              <a:t>Developer Sandbox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Replace “__init__.py” modules with empty ones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Replace “try-except” import logic with explicit references to site-package identifier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69E256-7FA8-4D13-85C9-457788346F8B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9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  <a:r>
              <a:rPr lang="en-US" sz="2000" dirty="0"/>
              <a:t>(</a:t>
            </a:r>
            <a:r>
              <a:rPr lang="en-US" sz="2000" i="1" dirty="0"/>
              <a:t>with slide show</a:t>
            </a:r>
            <a:r>
              <a:rPr lang="en-US" sz="2000" dirty="0"/>
              <a:t> </a:t>
            </a:r>
            <a:r>
              <a:rPr lang="en-US" sz="2000" u="sng" dirty="0">
                <a:solidFill>
                  <a:srgbClr val="FF0000"/>
                </a:solidFill>
              </a:rPr>
              <a:t>Hyperlinks</a:t>
            </a:r>
            <a:r>
              <a:rPr lang="en-US" sz="2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200" b="1" dirty="0">
                <a:hlinkClick r:id="rId2" action="ppaction://hlinksldjump"/>
              </a:rPr>
              <a:t>Objectives</a:t>
            </a:r>
            <a:endParaRPr lang="en-US" sz="2200" b="1" dirty="0"/>
          </a:p>
          <a:p>
            <a:pPr lvl="1" eaLnBrk="1" hangingPunct="1"/>
            <a:r>
              <a:rPr lang="en-US" sz="1800" b="1" dirty="0"/>
              <a:t>Goals (Capabilities)</a:t>
            </a:r>
          </a:p>
          <a:p>
            <a:pPr lvl="1" eaLnBrk="1" hangingPunct="1"/>
            <a:r>
              <a:rPr lang="en-US" sz="1800" b="1" dirty="0"/>
              <a:t>Non-Goals (Limitations)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200" b="1" dirty="0">
                <a:hlinkClick r:id="rId3" action="ppaction://hlinksldjump"/>
              </a:rPr>
              <a:t>Plans</a:t>
            </a:r>
            <a:endParaRPr lang="en-US" sz="2200" b="1" dirty="0"/>
          </a:p>
          <a:p>
            <a:pPr lvl="1" eaLnBrk="1" hangingPunct="1"/>
            <a:r>
              <a:rPr lang="en-US" sz="1800" b="1" dirty="0"/>
              <a:t>Technologies (Cross-Platform)</a:t>
            </a:r>
          </a:p>
          <a:p>
            <a:pPr lvl="1" eaLnBrk="1" hangingPunct="1"/>
            <a:r>
              <a:rPr lang="en-US" sz="1800" b="1" dirty="0"/>
              <a:t>Design Decisions (System Architecture, Source Code &amp; Documentation)</a:t>
            </a:r>
          </a:p>
          <a:p>
            <a:pPr lvl="1" eaLnBrk="1" hangingPunct="1"/>
            <a:r>
              <a:rPr lang="en-US" sz="1800" b="1" dirty="0"/>
              <a:t>Release &amp; Publication (Stages, Phases and Issues)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TeamSTARS</a:t>
            </a:r>
            <a:r>
              <a:rPr lang="en-US" dirty="0"/>
              <a:t> "</a:t>
            </a:r>
            <a:r>
              <a:rPr lang="en-US" dirty="0" err="1"/>
              <a:t>tsWxGTUI_PyVx</a:t>
            </a:r>
            <a:r>
              <a:rPr lang="en-US" dirty="0"/>
              <a:t>" Toolkit prepared &amp; presented by Richard S. Gordon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71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Adopt Development, Debug and Test Environment Plan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4000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dirty="0"/>
              <a:t>Representative &amp; Readily Available</a:t>
            </a:r>
          </a:p>
          <a:p>
            <a:pPr marL="742950" lvl="2" indent="-342900" eaLnBrk="1" hangingPunct="1">
              <a:lnSpc>
                <a:spcPct val="90000"/>
              </a:lnSpc>
              <a:buSzPct val="60000"/>
            </a:pPr>
            <a:r>
              <a:rPr lang="en-US" dirty="0"/>
              <a:t>Processors (32-/64-bit data register width)</a:t>
            </a:r>
          </a:p>
          <a:p>
            <a:pPr marL="1200150" lvl="3" indent="-342900" eaLnBrk="1" hangingPunct="1">
              <a:lnSpc>
                <a:spcPct val="90000"/>
              </a:lnSpc>
              <a:buSzPct val="60000"/>
            </a:pPr>
            <a:r>
              <a:rPr lang="en-US" sz="1800" dirty="0"/>
              <a:t>Single Core --- A component containing a single processor performing all of the work.</a:t>
            </a:r>
          </a:p>
          <a:p>
            <a:pPr marL="1200150" lvl="3" indent="-342900" eaLnBrk="1" hangingPunct="1">
              <a:lnSpc>
                <a:spcPct val="90000"/>
              </a:lnSpc>
              <a:buSzPct val="60000"/>
            </a:pPr>
            <a:r>
              <a:rPr lang="en-US" sz="1800" dirty="0"/>
              <a:t>Multi-Core or Multi-Processor --- One or more components containing multiple processors each performing their delegated portion of the work.</a:t>
            </a:r>
          </a:p>
          <a:p>
            <a:pPr marL="742950" lvl="2" indent="-342900" eaLnBrk="1" hangingPunct="1">
              <a:lnSpc>
                <a:spcPct val="90000"/>
              </a:lnSpc>
              <a:buSzPct val="60000"/>
            </a:pPr>
            <a:r>
              <a:rPr lang="en-US" dirty="0"/>
              <a:t>Processor-specific “Host” and optional “Guest” operating systems</a:t>
            </a:r>
          </a:p>
          <a:p>
            <a:pPr marL="1200150" lvl="3" indent="-342900" eaLnBrk="1" hangingPunct="1">
              <a:lnSpc>
                <a:spcPct val="90000"/>
              </a:lnSpc>
              <a:buSzPct val="60000"/>
            </a:pPr>
            <a:r>
              <a:rPr lang="en-US" sz="1800" dirty="0"/>
              <a:t>Host OS --- Primary operating system connected to other computers or terminals to which it provides data or computing services via a hard-wired connection or switched telecommunication network.</a:t>
            </a:r>
          </a:p>
          <a:p>
            <a:pPr marL="1200150" lvl="3" indent="-342900" eaLnBrk="1" hangingPunct="1">
              <a:lnSpc>
                <a:spcPct val="90000"/>
              </a:lnSpc>
              <a:buSzPct val="60000"/>
            </a:pPr>
            <a:r>
              <a:rPr lang="en-US" sz="1800" dirty="0"/>
              <a:t>Guest OS --- Secondary operating system that is either part of a partitioned system or part of a virtual machine (VM) setup.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Develop, Debug and Test on available Sample Platforms</a:t>
            </a:r>
            <a:endParaRPr lang="en-US" sz="2400" dirty="0"/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C4BA9ED-AB6E-4A64-A36B-A41D64AC330B}" type="datetime1">
              <a:rPr lang="en-US" smtClean="0"/>
              <a:t>12/23/2016</a:t>
            </a:fld>
            <a:endParaRPr lang="en-US"/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741EA8-C4A7-4299-94C5-C998567705D1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Adopt Python Virtual Machine (VM) Environment Plan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A Cross-Platform Environment is created by VMs which are typically</a:t>
            </a:r>
            <a:r>
              <a:rPr lang="en-US" sz="2000" dirty="0"/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/>
              <a:t>Implemented</a:t>
            </a:r>
            <a:r>
              <a:rPr lang="en-US" sz="2000" dirty="0"/>
              <a:t> in a platform-independent programming language such as “C/C++”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/>
              <a:t>Compiled</a:t>
            </a:r>
            <a:r>
              <a:rPr lang="en-US" sz="2000" dirty="0"/>
              <a:t> into executable platform-specific VM building block library functions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/>
              <a:t>Executed</a:t>
            </a:r>
            <a:r>
              <a:rPr lang="en-US" sz="2000" dirty="0"/>
              <a:t> upon an operator’s shell command (such as “python </a:t>
            </a:r>
            <a:r>
              <a:rPr lang="en-US" sz="2000" b="1" dirty="0"/>
              <a:t>DEMO.py</a:t>
            </a:r>
            <a:r>
              <a:rPr lang="en-US" sz="2000" dirty="0"/>
              <a:t> –help”)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VMs typically execute the Python application, upon its launch, via the following process: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/>
              <a:t>Compile</a:t>
            </a:r>
            <a:r>
              <a:rPr lang="en-US" sz="2000" dirty="0"/>
              <a:t> any un-compiled Python application &amp; imported source code into a processor-independent byte-code containing tokens for each standard Python statement or subprogram operation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/>
              <a:t>Interpret</a:t>
            </a:r>
            <a:r>
              <a:rPr lang="en-US" sz="2000" dirty="0"/>
              <a:t> the VM tokens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/>
              <a:t>Execute</a:t>
            </a:r>
            <a:r>
              <a:rPr lang="en-US" sz="2000" dirty="0"/>
              <a:t> VM token-associated platform-specific VM building block library functions</a:t>
            </a:r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BEE119-DC0C-419E-9642-690389E94C00}" type="datetime1">
              <a:rPr lang="en-US" smtClean="0"/>
              <a:t>12/23/2016</a:t>
            </a:fld>
            <a:endParaRPr lang="en-US"/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D4374-F400-4AF5-BED3-BE3B4BFDBA3E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Adopt Python Virtual Machine (VM) Plan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Project Author and Release Adopters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Default use of popular Python (2.x.y and 3.x.y) Virtual Machines developed: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by the Python Software Foundation (PSF)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for popular and readily available Intel processors (x86 &amp; x64) and processor-specific operating systems.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Optional use of equivalent Python (2.x.y and 3.x.y) Virtual Machines (or the source code to build them) developed: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by the Python Software Foundation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for other, less popular, processor types and processor-specific operating systems</a:t>
            </a:r>
            <a:r>
              <a:rPr lang="en-US" sz="18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7675CE-2FFE-4CFE-ACC7-30894193D781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82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Adopt Engineering Notebook Plan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b="1" dirty="0"/>
              <a:t>Engineering Notebooks</a:t>
            </a:r>
            <a:r>
              <a:rPr lang="en-US" sz="2000" dirty="0"/>
              <a:t> </a:t>
            </a:r>
            <a:r>
              <a:rPr lang="en-US" sz="2000" b="1" dirty="0"/>
              <a:t>(master kept in repository on development system)</a:t>
            </a:r>
            <a:endParaRPr lang="en-US" sz="2000" dirty="0"/>
          </a:p>
          <a:p>
            <a:pPr lvl="1" eaLnBrk="1" hangingPunct="1"/>
            <a:r>
              <a:rPr lang="en-US" sz="1800" dirty="0"/>
              <a:t>Collection of commentaries that express opinions or offerings of explanations about events or situations that might be useful to installers, developers, operators, troubleshooters and distributors of the toolkit framework. </a:t>
            </a:r>
          </a:p>
          <a:p>
            <a:pPr lvl="1" eaLnBrk="1" hangingPunct="1"/>
            <a:r>
              <a:rPr lang="en-US" sz="1800" dirty="0"/>
              <a:t>Formats include text, tables and complex graphical images requiring an office suite application programs (such as from “Adobe”, “Microsoft“, “LibreOffice” etc.) typically found on a general purpose workstation, desktop or laptop computer systems.</a:t>
            </a:r>
          </a:p>
          <a:p>
            <a:pPr eaLnBrk="1" hangingPunct="1"/>
            <a:r>
              <a:rPr lang="en-US" sz="2000" b="1" dirty="0"/>
              <a:t>Project (master kept in repository on development system; copy kept in site-package on embedded system)</a:t>
            </a:r>
          </a:p>
          <a:p>
            <a:pPr lvl="1" eaLnBrk="1" hangingPunct="1"/>
            <a:r>
              <a:rPr lang="en-US" sz="1800" dirty="0"/>
              <a:t>Excerpts from the Engineering Project Notebook that is in plain text format and suitable for embedded systems with only character-mode </a:t>
            </a:r>
            <a:r>
              <a:rPr lang="en-US" sz="2000" dirty="0"/>
              <a:t>terminals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EDB0D0-DE95-4588-8489-6D932E7514AB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26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Adopt Operator, System Administrator &amp; Field Service Plan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4000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b="1" dirty="0"/>
              <a:t>Documents (master kept in repository on development systems with copies kept in developer sandboxes; copies also kept in site-packages on embedded systems)</a:t>
            </a:r>
          </a:p>
          <a:p>
            <a:pPr lvl="1" eaLnBrk="1" hangingPunct="1"/>
            <a:r>
              <a:rPr lang="en-US" sz="1800" dirty="0"/>
              <a:t>Typical install, configure, operate and troubleshoot how-to guides with applicable terms and conditions for usage and redistribution. In a plain text format suitable for embedded systems with only character-mode terminals.</a:t>
            </a:r>
          </a:p>
          <a:p>
            <a:pPr eaLnBrk="1" hangingPunct="1"/>
            <a:r>
              <a:rPr lang="en-US" sz="2000" b="1" dirty="0"/>
              <a:t>Manual Pages (master kept in repository on development systems with copies kept in developer sandboxes; copies also kept in site-packages on embedded systems)</a:t>
            </a:r>
          </a:p>
          <a:p>
            <a:pPr lvl="1" eaLnBrk="1" hangingPunct="1"/>
            <a:r>
              <a:rPr lang="en-US" sz="1800" dirty="0"/>
              <a:t>Typical on-line information about command line use and application programming for each building block and tool. Each is generated, by a Python source code processing tool, in a plain text format suitable for embedded systems with only character-mode terminals.</a:t>
            </a: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2D1BDCC-B7AB-4459-80E9-0A3CABAD0864}" type="datetime1">
              <a:rPr lang="en-US" smtClean="0"/>
              <a:t>12/23/2016</a:t>
            </a:fld>
            <a:endParaRPr lang="en-US"/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517633-6706-45A4-9231-3CCEAF3B045A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 Document Focus Plan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b="1" dirty="0"/>
              <a:t>System Administrators </a:t>
            </a:r>
            <a:r>
              <a:rPr lang="en-US" sz="2000" dirty="0"/>
              <a:t>and </a:t>
            </a:r>
            <a:r>
              <a:rPr lang="en-US" sz="2000" b="1" dirty="0"/>
              <a:t>Field Service</a:t>
            </a:r>
            <a:r>
              <a:rPr lang="en-US" sz="2000" dirty="0"/>
              <a:t> will need to know or learn:</a:t>
            </a:r>
          </a:p>
          <a:p>
            <a:pPr lvl="1"/>
            <a:r>
              <a:rPr lang="en-US" sz="1800" dirty="0"/>
              <a:t>Hardware and Software Requirements for System and Applications</a:t>
            </a:r>
          </a:p>
          <a:p>
            <a:pPr lvl="1"/>
            <a:r>
              <a:rPr lang="en-US" sz="1800" dirty="0"/>
              <a:t>Available Hardware and Software Product &amp; Support Resources</a:t>
            </a:r>
          </a:p>
          <a:p>
            <a:pPr lvl="1"/>
            <a:r>
              <a:rPr lang="en-US" sz="1800" dirty="0"/>
              <a:t>How to Install, Configure, Operate and Troubleshoot the Hardware and Software for System and Applications</a:t>
            </a:r>
          </a:p>
          <a:p>
            <a:r>
              <a:rPr lang="en-US" sz="2000" b="1" dirty="0"/>
              <a:t>Operators</a:t>
            </a:r>
            <a:r>
              <a:rPr lang="en-US" sz="2000" dirty="0"/>
              <a:t> will need to know or learn:</a:t>
            </a:r>
          </a:p>
          <a:p>
            <a:pPr lvl="1"/>
            <a:r>
              <a:rPr lang="en-US" sz="1800" dirty="0"/>
              <a:t>Available System and Application Hardware and Software features and how to use them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b="1" dirty="0"/>
              <a:t>Developers</a:t>
            </a:r>
            <a:r>
              <a:rPr lang="en-US" sz="2000" dirty="0"/>
              <a:t> will need to know or learn:</a:t>
            </a:r>
          </a:p>
          <a:p>
            <a:pPr lvl="1"/>
            <a:r>
              <a:rPr lang="en-US" sz="1800" dirty="0"/>
              <a:t>Hardware and Software Architecture</a:t>
            </a:r>
          </a:p>
          <a:p>
            <a:pPr lvl="1"/>
            <a:r>
              <a:rPr lang="en-US" sz="1800" dirty="0"/>
              <a:t>Hardware and Software Interfaces</a:t>
            </a:r>
          </a:p>
          <a:p>
            <a:pPr lvl="1"/>
            <a:r>
              <a:rPr lang="en-US" sz="1800" dirty="0"/>
              <a:t>Software Design and Qualification Requirements</a:t>
            </a:r>
          </a:p>
          <a:p>
            <a:pPr lvl="1"/>
            <a:r>
              <a:rPr lang="en-US" sz="1800" dirty="0"/>
              <a:t>How to Install, Configure, Operate and Troubleshoot the Hardware and Software for local and remote Systems and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5368E8-7849-47E5-B852-AA3A926F635A}" type="datetime1">
              <a:rPr lang="en-US" smtClean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11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dirty="0"/>
              <a:t>Adopt</a:t>
            </a:r>
            <a:r>
              <a:rPr lang="en-US" sz="2800" dirty="0"/>
              <a:t> </a:t>
            </a:r>
            <a:r>
              <a:rPr lang="en-US" sz="4000" dirty="0"/>
              <a:t>Release &amp; Publication Plan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1400" b="1" dirty="0"/>
              <a:t>Pre-Testing Stage Pre-Alpha Phase</a:t>
            </a:r>
          </a:p>
          <a:p>
            <a:pPr lvl="1" eaLnBrk="1" hangingPunct="1"/>
            <a:r>
              <a:rPr lang="en-US" sz="1200" dirty="0"/>
              <a:t>Phase begins during the software and documentation development.</a:t>
            </a:r>
          </a:p>
          <a:p>
            <a:pPr lvl="1" eaLnBrk="1" hangingPunct="1"/>
            <a:r>
              <a:rPr lang="en-US" sz="1200" dirty="0"/>
              <a:t>Milestone versions include specific sets of functions and are released as soon as the functionality is complete.</a:t>
            </a:r>
          </a:p>
          <a:p>
            <a:pPr eaLnBrk="1" hangingPunct="1"/>
            <a:r>
              <a:rPr lang="en-US" sz="1400" b="1" dirty="0"/>
              <a:t>Testing Stage Alpha Phase</a:t>
            </a:r>
          </a:p>
          <a:p>
            <a:pPr lvl="1" eaLnBrk="1" hangingPunct="1"/>
            <a:r>
              <a:rPr lang="en-US" sz="1200" dirty="0"/>
              <a:t>Phase begins when the software and documentation still may not contain all of the features that are planned for the final version. </a:t>
            </a:r>
          </a:p>
          <a:p>
            <a:pPr lvl="1" eaLnBrk="1" hangingPunct="1"/>
            <a:r>
              <a:rPr lang="en-US" sz="1200" dirty="0"/>
              <a:t>The software can be unstable and could cause crashes or data loss.</a:t>
            </a:r>
          </a:p>
          <a:p>
            <a:pPr eaLnBrk="1" hangingPunct="1"/>
            <a:r>
              <a:rPr lang="en-US" sz="1400" b="1" dirty="0"/>
              <a:t>Testing Stage Beta Phase</a:t>
            </a:r>
          </a:p>
          <a:p>
            <a:pPr lvl="1" eaLnBrk="1" hangingPunct="1"/>
            <a:r>
              <a:rPr lang="en-US" sz="1200" dirty="0"/>
              <a:t>Phase begins when the software and documentation is feature complete but likely to contain a number of known or unknown bugs.</a:t>
            </a:r>
          </a:p>
          <a:p>
            <a:pPr lvl="1" eaLnBrk="1" hangingPunct="1"/>
            <a:r>
              <a:rPr lang="en-US" sz="1200" dirty="0"/>
              <a:t>It will generally have many more bugs in it than completed software, as well as speed/performance issues and may still cause crashes or data loss.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1400" b="1"/>
              <a:t>Pre-Publication </a:t>
            </a:r>
            <a:r>
              <a:rPr lang="en-US" sz="1400" b="1" dirty="0"/>
              <a:t>Stage Release Candidate Phase</a:t>
            </a:r>
          </a:p>
          <a:p>
            <a:pPr lvl="1" eaLnBrk="1" hangingPunct="1"/>
            <a:r>
              <a:rPr lang="en-US" sz="1200" dirty="0"/>
              <a:t>Phase begins when the software and documentation has potential to be a final product, which is ready to release unless significant bugs emerge.</a:t>
            </a:r>
          </a:p>
          <a:p>
            <a:pPr lvl="1" eaLnBrk="1" hangingPunct="1"/>
            <a:r>
              <a:rPr lang="en-US" sz="1200" dirty="0"/>
              <a:t>In this stage of product stabilization, all product features have been designed, coded and tested through one or more beta cycles with no known showstopper-class bug.</a:t>
            </a:r>
          </a:p>
          <a:p>
            <a:pPr lvl="1" eaLnBrk="1" hangingPunct="1"/>
            <a:r>
              <a:rPr lang="en-US" sz="1200" dirty="0"/>
              <a:t>A release is called code complete when the development team agrees that no entirely new source code and documentation will be added to this release.</a:t>
            </a:r>
          </a:p>
          <a:p>
            <a:pPr lvl="1" eaLnBrk="1" hangingPunct="1"/>
            <a:r>
              <a:rPr lang="en-US" sz="1200" dirty="0"/>
              <a:t>There could still be source code changes to fix defects, changes to documentation and data files, and peripheral code for test cases or utilities.</a:t>
            </a:r>
            <a:endParaRPr lang="en-US" sz="800" dirty="0"/>
          </a:p>
          <a:p>
            <a:pPr eaLnBrk="1" hangingPunct="1"/>
            <a:r>
              <a:rPr lang="en-US" sz="1400" b="1" dirty="0"/>
              <a:t>Publication Stage Release to World Wide Web Phase</a:t>
            </a:r>
          </a:p>
          <a:p>
            <a:pPr lvl="1" eaLnBrk="1" hangingPunct="1"/>
            <a:r>
              <a:rPr lang="en-US" sz="1200" dirty="0"/>
              <a:t>The means of software and documentation delivery, at the final release or at any previous testing stage, that utilizes the Internet for distribution.</a:t>
            </a:r>
          </a:p>
          <a:p>
            <a:pPr lvl="1" eaLnBrk="1" hangingPunct="1"/>
            <a:r>
              <a:rPr lang="en-US" sz="1200" dirty="0"/>
              <a:t>No physical media are produced in this type of release mechanism by the manufacturer.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5368E8-7849-47E5-B852-AA3A926F635A}" type="datetime1">
              <a:rPr lang="en-US" smtClean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1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r>
              <a:rPr lang="en-US" sz="3200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Goals (Capabilities)</a:t>
            </a:r>
          </a:p>
          <a:p>
            <a:pPr lvl="1" eaLnBrk="1" hangingPunct="1"/>
            <a:r>
              <a:rPr lang="en-US" sz="2000" dirty="0">
                <a:hlinkClick r:id="rId3" action="ppaction://hlinksldjump"/>
              </a:rPr>
              <a:t>Mission Critical Capabilities</a:t>
            </a:r>
            <a:endParaRPr lang="en-US" sz="2000" dirty="0"/>
          </a:p>
          <a:p>
            <a:pPr lvl="1" eaLnBrk="1" hangingPunct="1"/>
            <a:r>
              <a:rPr lang="en-US" sz="2000" dirty="0">
                <a:hlinkClick r:id="rId4" action="ppaction://hlinksldjump"/>
              </a:rPr>
              <a:t>Cross-Platform Capabilities</a:t>
            </a:r>
            <a:endParaRPr lang="en-US" sz="2000" dirty="0"/>
          </a:p>
          <a:p>
            <a:pPr lvl="1" eaLnBrk="1" hangingPunct="1"/>
            <a:r>
              <a:rPr lang="en-US" sz="2000" dirty="0">
                <a:hlinkClick r:id="rId5" action="ppaction://hlinksldjump"/>
              </a:rPr>
              <a:t>Architecture Capabilities</a:t>
            </a:r>
            <a:endParaRPr lang="en-US" sz="2000" dirty="0"/>
          </a:p>
          <a:p>
            <a:pPr lvl="1" eaLnBrk="1" hangingPunct="1"/>
            <a:r>
              <a:rPr lang="en-US" sz="2000" dirty="0">
                <a:hlinkClick r:id="rId6" action="ppaction://hlinksldjump"/>
              </a:rPr>
              <a:t>Documentation Audience</a:t>
            </a:r>
            <a:endParaRPr lang="en-US" sz="2000" dirty="0"/>
          </a:p>
          <a:p>
            <a:pPr lvl="1" eaLnBrk="1" hangingPunct="1"/>
            <a:r>
              <a:rPr lang="en-US" sz="2000" dirty="0">
                <a:hlinkClick r:id="rId7" action="ppaction://hlinksldjump"/>
              </a:rPr>
              <a:t>Documentation Capabilities</a:t>
            </a:r>
            <a:endParaRPr lang="en-US" sz="2000" dirty="0"/>
          </a:p>
          <a:p>
            <a:pPr lvl="1" eaLnBrk="1" hangingPunct="1"/>
            <a:r>
              <a:rPr lang="en-US" sz="2000" dirty="0">
                <a:hlinkClick r:id="rId8" action="ppaction://hlinksldjump"/>
              </a:rPr>
              <a:t>Engineering Notebook Capabilities</a:t>
            </a:r>
            <a:endParaRPr lang="en-US" sz="2000" dirty="0"/>
          </a:p>
          <a:p>
            <a:pPr lvl="1" eaLnBrk="1" hangingPunct="1"/>
            <a:r>
              <a:rPr lang="en-US" sz="2000" dirty="0">
                <a:hlinkClick r:id="rId9" action="ppaction://hlinksldjump"/>
              </a:rPr>
              <a:t>User “How-to-Guide” Capabilities</a:t>
            </a:r>
            <a:endParaRPr lang="en-US" sz="2000" dirty="0"/>
          </a:p>
          <a:p>
            <a:pPr eaLnBrk="1" hangingPunct="1"/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/>
              <a:t>Non-Goals (Limitations)</a:t>
            </a:r>
          </a:p>
          <a:p>
            <a:pPr lvl="1" eaLnBrk="1" hangingPunct="1"/>
            <a:r>
              <a:rPr lang="en-US" sz="2000" dirty="0">
                <a:hlinkClick r:id="rId10" action="ppaction://hlinksldjump"/>
              </a:rPr>
              <a:t>Host Virtual Machine Limitations</a:t>
            </a:r>
            <a:endParaRPr lang="en-US" sz="2000" dirty="0"/>
          </a:p>
          <a:p>
            <a:pPr lvl="1" eaLnBrk="1" hangingPunct="1"/>
            <a:r>
              <a:rPr lang="en-US" sz="2000" dirty="0">
                <a:hlinkClick r:id="rId11" action="ppaction://hlinksldjump"/>
              </a:rPr>
              <a:t>GUI Virtual Machine Limitations</a:t>
            </a:r>
            <a:endParaRPr lang="en-US" sz="2000" dirty="0"/>
          </a:p>
          <a:p>
            <a:pPr lvl="1" eaLnBrk="1" hangingPunct="1"/>
            <a:r>
              <a:rPr lang="en-US" sz="2000" dirty="0">
                <a:hlinkClick r:id="rId12" action="ppaction://hlinksldjump"/>
              </a:rPr>
              <a:t>Retrofit Limitations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9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Goals (Mission Critical Capabilities)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/>
              <a:t>) 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Provide a foundation of building block libraries, tools and utilities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/>
              <a:t>Lets you work more quickly and integrate your systems more effectively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/>
              <a:t>Facilitates the rapid prototyping of application software used to monitor, control and coordinate </a:t>
            </a:r>
            <a:r>
              <a:rPr lang="en-US" sz="1400" b="1" dirty="0"/>
              <a:t>Mission Critical Equipment</a:t>
            </a:r>
            <a:endParaRPr lang="en-US" sz="1400" dirty="0"/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The foundation components must be general purpose and re-usable in order to support the following markets: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/>
              <a:t>Commercial</a:t>
            </a:r>
            <a:r>
              <a:rPr lang="en-US" sz="1400" dirty="0"/>
              <a:t> (as in building energy management)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/>
              <a:t>Industrial</a:t>
            </a:r>
            <a:r>
              <a:rPr lang="en-US" sz="1400" dirty="0"/>
              <a:t> (as in power generation)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/>
              <a:t>Medical</a:t>
            </a:r>
            <a:r>
              <a:rPr lang="en-US" sz="1400" dirty="0"/>
              <a:t> (as in Computerized Axial Tomography scan)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/>
              <a:t>Military</a:t>
            </a:r>
            <a:r>
              <a:rPr lang="en-US" sz="1400" dirty="0"/>
              <a:t> (as in weapon control)</a:t>
            </a:r>
          </a:p>
        </p:txBody>
      </p:sp>
      <p:sp>
        <p:nvSpPr>
          <p:cNvPr id="21508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Foundation components must facilitate the rapid prototyping of application software on diverse assortment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/>
              <a:t>General Purpose Desktop &amp; Laptop Computer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/>
              <a:t>Application-Specific Embedded Computer Systems</a:t>
            </a:r>
            <a:r>
              <a:rPr lang="en-US" sz="1400" dirty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b="1" dirty="0"/>
              <a:t>Automation</a:t>
            </a:r>
            <a:r>
              <a:rPr lang="en-US" sz="1200" dirty="0"/>
              <a:t> (as in robotics)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b="1" dirty="0"/>
              <a:t>Communication</a:t>
            </a:r>
            <a:r>
              <a:rPr lang="en-US" sz="1200" dirty="0"/>
              <a:t> (as in network traffic)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b="1" dirty="0"/>
              <a:t>Control</a:t>
            </a:r>
            <a:r>
              <a:rPr lang="en-US" sz="1200" dirty="0"/>
              <a:t> (as in supervisory and feedback of equipment and processes)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b="1" dirty="0"/>
              <a:t>Diagnostic</a:t>
            </a:r>
            <a:r>
              <a:rPr lang="en-US" sz="1200" dirty="0"/>
              <a:t> (as in hardware and software failure modes and effects)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b="1" dirty="0"/>
              <a:t>Instrumentation</a:t>
            </a:r>
            <a:r>
              <a:rPr lang="en-US" sz="1200" dirty="0"/>
              <a:t> (as in sensor data acquisition and analysis)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b="1" dirty="0"/>
              <a:t>Simulation</a:t>
            </a:r>
            <a:r>
              <a:rPr lang="en-US" sz="1200" dirty="0"/>
              <a:t> (as in flight control)</a:t>
            </a:r>
          </a:p>
          <a:p>
            <a:pPr eaLnBrk="1" hangingPunct="1"/>
            <a:endParaRPr lang="en-US" dirty="0"/>
          </a:p>
        </p:txBody>
      </p:sp>
      <p:sp>
        <p:nvSpPr>
          <p:cNvPr id="2150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9498D42-2F94-4B09-AC13-B1075B6C7DB8}" type="datetime1">
              <a:rPr lang="en-US" smtClean="0"/>
              <a:t>12/23/2016</a:t>
            </a:fld>
            <a:endParaRPr lang="en-US"/>
          </a:p>
        </p:txBody>
      </p:sp>
      <p:sp>
        <p:nvSpPr>
          <p:cNvPr id="215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215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F50925-5604-4B4E-868A-881A85A4930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Goals (Cross-Platform Capabilities)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Foundation components must be compatible with and portable to a diverse assortment of popular and readily available hardware (HW) and software (SW) platforms: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/>
              <a:t>Open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HW as in Arm &amp; Intel microprocessor components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SW as in GNU’s Unix-like tool components &amp; Linus Torvalds’ Linux operating system kernel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/>
              <a:t>Proprietary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HW as in Dell, HP, IBM &amp; Lenovo systems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SW as in Microsoft’s Windows &amp; Oracle’s Solaris operating system components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724E664-CBFD-4787-B794-DB8C59C22AC0}" type="datetime1">
              <a:rPr lang="en-US" smtClean="0"/>
              <a:t>12/23/2016</a:t>
            </a:fld>
            <a:endParaRPr lang="en-US"/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814E26-D943-43C1-90F7-BDC8C2F7505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Goals (Architecture Capabilities)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Foundation architecture must be modular to support product life-cycle.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/>
              <a:t>Segregation of Python language generations (such as 1x, 2x and 3x) </a:t>
            </a:r>
            <a:r>
              <a:rPr lang="en-US" sz="1400" dirty="0"/>
              <a:t>to facilitate: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/>
              <a:t>Future Back-Porting to Python 1x from Python 2x.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/>
              <a:t>Future Back-Porting to Python 2.0.x-2.6.x from Python 2.7.x using “</a:t>
            </a:r>
            <a:r>
              <a:rPr lang="en-US" sz="1400" b="1" dirty="0">
                <a:hlinkClick r:id="rId3"/>
              </a:rPr>
              <a:t>Six</a:t>
            </a:r>
            <a:r>
              <a:rPr lang="en-US" sz="1400" dirty="0"/>
              <a:t>”, a Python 2.x and 3.x compatibility library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/>
              <a:t>Porting to Python 3.x from Python 2x using Python syntactical converter “</a:t>
            </a:r>
            <a:r>
              <a:rPr lang="en-US" sz="1400" b="1" dirty="0">
                <a:hlinkClick r:id="rId4"/>
              </a:rPr>
              <a:t>2to3</a:t>
            </a:r>
            <a:r>
              <a:rPr lang="en-US" sz="1400" dirty="0"/>
              <a:t>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/>
              <a:t>Future Porting to Python 4x from Python 3x using Python syntactical converter “3</a:t>
            </a:r>
            <a:r>
              <a:rPr lang="en-US" sz="1400" b="1" dirty="0"/>
              <a:t>to4</a:t>
            </a:r>
            <a:r>
              <a:rPr lang="en-US" sz="1400" dirty="0"/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/>
              <a:t>Non-Installable Developer Sandbox </a:t>
            </a:r>
            <a:r>
              <a:rPr lang="en-US" sz="1400" dirty="0"/>
              <a:t>to facilitate foundation component experimentation, development, maintenance and troubleshooting.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b="1" dirty="0"/>
              <a:t>Installable Site-Package </a:t>
            </a:r>
            <a:r>
              <a:rPr lang="en-US" sz="1400" dirty="0"/>
              <a:t>to facilitate foundation user’s application software development and deployment.</a:t>
            </a:r>
          </a:p>
        </p:txBody>
      </p:sp>
      <p:sp>
        <p:nvSpPr>
          <p:cNvPr id="24580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Foundation components must be customizable in order to support a diverse assortment of developers, operators, organizations &amp; products: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dirty="0"/>
              <a:t>Customizable “</a:t>
            </a:r>
            <a:r>
              <a:rPr lang="en-US" sz="1600" dirty="0">
                <a:hlinkClick r:id="rId5"/>
              </a:rPr>
              <a:t>txCxGlobals</a:t>
            </a:r>
            <a:r>
              <a:rPr lang="en-US" sz="1600" dirty="0"/>
              <a:t>”</a:t>
            </a:r>
            <a:r>
              <a:rPr lang="en-US" sz="1600" b="1" dirty="0"/>
              <a:t> </a:t>
            </a:r>
            <a:r>
              <a:rPr lang="en-US" sz="1600" dirty="0"/>
              <a:t>file of organization-/product-specific usage terms &amp; conditions and operator-specific CLI theme-based feature settings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dirty="0"/>
              <a:t>Customizable “</a:t>
            </a:r>
            <a:r>
              <a:rPr lang="en-US" sz="1600" dirty="0">
                <a:hlinkClick r:id="rId6"/>
              </a:rPr>
              <a:t>tsWxGlobals</a:t>
            </a:r>
            <a:r>
              <a:rPr lang="en-US" sz="1600" dirty="0"/>
              <a:t>” file of organization-/product-specific GUI theme-based feature settings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/>
          </a:p>
          <a:p>
            <a:pPr lvl="1"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/>
            <a:endParaRPr lang="en-US" dirty="0"/>
          </a:p>
        </p:txBody>
      </p:sp>
      <p:sp>
        <p:nvSpPr>
          <p:cNvPr id="2458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CEB6303-E2A8-4345-89E0-58C7CD468843}" type="datetime1">
              <a:rPr lang="en-US" smtClean="0"/>
              <a:t>12/23/2016</a:t>
            </a:fld>
            <a:endParaRPr lang="en-US"/>
          </a:p>
        </p:txBody>
      </p:sp>
      <p:sp>
        <p:nvSpPr>
          <p:cNvPr id="2458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F04BC3-0523-4ABF-92AF-35F5DBD6CC6A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Goals (Documentation Audience)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Prospective &amp; New Users </a:t>
            </a:r>
            <a:r>
              <a:rPr lang="en-US" sz="2000" dirty="0"/>
              <a:t>may</a:t>
            </a:r>
            <a:r>
              <a:rPr lang="en-US" sz="2000" b="1" dirty="0"/>
              <a:t> </a:t>
            </a:r>
            <a:r>
              <a:rPr lang="en-US" sz="2000" dirty="0"/>
              <a:t>only</a:t>
            </a:r>
            <a:r>
              <a:rPr lang="en-US" sz="2000" b="1" dirty="0"/>
              <a:t> </a:t>
            </a:r>
            <a:r>
              <a:rPr lang="en-US" sz="2000" dirty="0"/>
              <a:t>seek reason to dig deeper or look elsewhere</a:t>
            </a:r>
          </a:p>
          <a:p>
            <a:r>
              <a:rPr lang="en-US" sz="2000" b="1" dirty="0"/>
              <a:t>Student Users </a:t>
            </a:r>
            <a:r>
              <a:rPr lang="en-US" sz="2000" dirty="0"/>
              <a:t>seek rationale for unfamiliar computer hardware and software technology usage</a:t>
            </a:r>
          </a:p>
          <a:p>
            <a:r>
              <a:rPr lang="en-US" sz="2000" b="1" dirty="0"/>
              <a:t>Intermediate Users </a:t>
            </a:r>
            <a:r>
              <a:rPr lang="en-US" sz="2000" dirty="0"/>
              <a:t>may</a:t>
            </a:r>
            <a:r>
              <a:rPr lang="en-US" sz="2000" b="1" dirty="0"/>
              <a:t> </a:t>
            </a:r>
            <a:r>
              <a:rPr lang="en-US" sz="2000" dirty="0"/>
              <a:t>only</a:t>
            </a:r>
            <a:r>
              <a:rPr lang="en-US" sz="2000" b="1" dirty="0"/>
              <a:t> </a:t>
            </a:r>
            <a:r>
              <a:rPr lang="en-US" sz="2000" dirty="0"/>
              <a:t>seek rationale for architecture, design and implementation of unfamiliar “Python”, "Curses" and "wxPython" programming techniques</a:t>
            </a:r>
          </a:p>
          <a:p>
            <a:r>
              <a:rPr lang="en-US" sz="2000" b="1" dirty="0"/>
              <a:t>Advance Users </a:t>
            </a:r>
            <a:r>
              <a:rPr lang="en-US" sz="2000" dirty="0"/>
              <a:t>may</a:t>
            </a:r>
            <a:r>
              <a:rPr lang="en-US" sz="2000" b="1" dirty="0"/>
              <a:t> </a:t>
            </a:r>
            <a:r>
              <a:rPr lang="en-US" sz="2000" dirty="0"/>
              <a:t>only</a:t>
            </a:r>
            <a:r>
              <a:rPr lang="en-US" sz="2000" b="1" dirty="0"/>
              <a:t> </a:t>
            </a:r>
            <a:r>
              <a:rPr lang="en-US" sz="2000" dirty="0"/>
              <a:t>seek rationale for unfamiliar project planning and engineering techniques</a:t>
            </a:r>
          </a:p>
          <a:p>
            <a:r>
              <a:rPr lang="en-US" sz="2000" b="1" dirty="0"/>
              <a:t>Expert Users </a:t>
            </a:r>
            <a:r>
              <a:rPr lang="en-US" sz="2000" dirty="0"/>
              <a:t>may</a:t>
            </a:r>
            <a:r>
              <a:rPr lang="en-US" sz="2000" b="1" dirty="0"/>
              <a:t> </a:t>
            </a:r>
            <a:r>
              <a:rPr lang="en-US" sz="2000" dirty="0"/>
              <a:t>only</a:t>
            </a:r>
            <a:r>
              <a:rPr lang="en-US" sz="2000" b="1" dirty="0"/>
              <a:t> </a:t>
            </a:r>
            <a:r>
              <a:rPr lang="en-US" sz="2000" dirty="0"/>
              <a:t>seek rationale for unfamiliar troubleshooting, maintenance, porting and enhancement techniques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26BBDD-94FC-4974-B7B2-112ED4B044D0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Goals (Documentation Capabilities)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Documentation for system administrators &amp; installers, developers &amp; maintainers, operators, troubleshooters and students.</a:t>
            </a:r>
          </a:p>
          <a:p>
            <a:pPr lvl="1"/>
            <a:r>
              <a:rPr lang="en-US" sz="2000" dirty="0"/>
              <a:t>Establish a reference library (for Objectives, Plans, Requirements, Architecture, Design, Implementation, Debug, Test &amp; Release)</a:t>
            </a:r>
          </a:p>
          <a:p>
            <a:pPr lvl="2"/>
            <a:r>
              <a:rPr lang="en-US" sz="1800" dirty="0"/>
              <a:t>Orients &amp; Trains new contributors &amp; users</a:t>
            </a:r>
          </a:p>
          <a:p>
            <a:pPr lvl="2"/>
            <a:r>
              <a:rPr lang="en-US" sz="1800" dirty="0"/>
              <a:t>Focuses or reminds contributors of goals, non-goals, plans and unresolved issues </a:t>
            </a:r>
          </a:p>
          <a:p>
            <a:pPr lvl="1"/>
            <a:r>
              <a:rPr lang="en-US" sz="2000" dirty="0"/>
              <a:t>Establish a convenient reference library of third-party material, found on internet, which was relevant but might eventually be subject to change or removal</a:t>
            </a:r>
          </a:p>
          <a:p>
            <a:pPr lvl="2"/>
            <a:r>
              <a:rPr lang="en-US" sz="1800" dirty="0"/>
              <a:t>Computer &amp; System Engineering (Definitions, Theory, Technology &amp; Practices)</a:t>
            </a:r>
          </a:p>
          <a:p>
            <a:pPr lvl="2"/>
            <a:r>
              <a:rPr lang="en-US" sz="1800" dirty="0"/>
              <a:t>External Resources for Goods &amp; Services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316E46-FFBA-47B5-8B29-92D001382D0B}" type="datetime1">
              <a:rPr lang="en-US" smtClean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8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000" dirty="0"/>
            </a:br>
            <a:r>
              <a:rPr lang="en-US" sz="3200" dirty="0"/>
              <a:t>Goals (Engineering Notebook Capabilities)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Typical engineering project information with commentaries describing rationale and evolutionary changes (for System, Hardware, Software &amp; Interfaces):</a:t>
            </a:r>
          </a:p>
          <a:p>
            <a:pPr lvl="1" eaLnBrk="1" hangingPunct="1"/>
            <a:r>
              <a:rPr lang="en-US" sz="1800" dirty="0"/>
              <a:t>Concept, Dictionary, Use Cases &amp; Development Plan</a:t>
            </a:r>
          </a:p>
          <a:p>
            <a:pPr lvl="1" eaLnBrk="1" hangingPunct="1"/>
            <a:r>
              <a:rPr lang="en-US" sz="1800" dirty="0"/>
              <a:t>Requirement, Design, Test &amp; Qualification Specifications</a:t>
            </a:r>
          </a:p>
          <a:p>
            <a:pPr lvl="1" eaLnBrk="1" hangingPunct="1"/>
            <a:r>
              <a:rPr lang="en-US" sz="1800" dirty="0"/>
              <a:t>Release Notes &amp; User’s Manuals</a:t>
            </a:r>
          </a:p>
          <a:p>
            <a:pPr eaLnBrk="1" hangingPunct="1"/>
            <a:r>
              <a:rPr lang="en-US" sz="2000" dirty="0"/>
              <a:t>Typical engineering project contributor information:</a:t>
            </a:r>
          </a:p>
          <a:p>
            <a:pPr lvl="1" eaLnBrk="1" hangingPunct="1"/>
            <a:r>
              <a:rPr lang="en-US" sz="1800" dirty="0"/>
              <a:t>Document Authoring &amp; Publishing Tools</a:t>
            </a:r>
          </a:p>
          <a:p>
            <a:pPr lvl="1" eaLnBrk="1" hangingPunct="1"/>
            <a:r>
              <a:rPr lang="en-US" sz="1800" dirty="0"/>
              <a:t>Software Development Tools</a:t>
            </a:r>
          </a:p>
          <a:p>
            <a:pPr lvl="1" eaLnBrk="1" hangingPunct="1"/>
            <a:r>
              <a:rPr lang="en-US" sz="1800" dirty="0"/>
              <a:t>Introduction and Training</a:t>
            </a:r>
          </a:p>
          <a:p>
            <a:pPr eaLnBrk="1" hangingPunct="1"/>
            <a:r>
              <a:rPr lang="en-US" sz="2000" dirty="0"/>
              <a:t>In various formats with text, tables and complex graphical images requiring office suite application programs (such as from “Adobe”, “Microsoft“, “LibreOffice” etc.) typically found on a general purpose desktop computer system.</a:t>
            </a:r>
          </a:p>
          <a:p>
            <a:pPr marL="457200" lvl="1" indent="0" eaLnBrk="1" hangingPunct="1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6E1B1-C76C-4CDC-A296-5CF1D6AC2225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02192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6705</TotalTime>
  <Words>3508</Words>
  <Application>Microsoft Office PowerPoint</Application>
  <PresentationFormat>Widescreen</PresentationFormat>
  <Paragraphs>310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Tahoma</vt:lpstr>
      <vt:lpstr>Wingdings</vt:lpstr>
      <vt:lpstr>Blends</vt:lpstr>
      <vt:lpstr>Project</vt:lpstr>
      <vt:lpstr>Table of Contents (with slide show Hyperlinks)</vt:lpstr>
      <vt:lpstr>Objectives (Table of Contents) </vt:lpstr>
      <vt:lpstr>Goals (Mission Critical Capabilities) (Table of Contents) </vt:lpstr>
      <vt:lpstr>Goals (Cross-Platform Capabilities) (Table of Contents)</vt:lpstr>
      <vt:lpstr>Goals (Architecture Capabilities) (Table of Contents)</vt:lpstr>
      <vt:lpstr>Goals (Documentation Audience) (Table of Contents)</vt:lpstr>
      <vt:lpstr>Goals (Documentation Capabilities) (Table of Contents)</vt:lpstr>
      <vt:lpstr> Goals (Engineering Notebook Capabilities) (Table of Contents)</vt:lpstr>
      <vt:lpstr>Goals (User “How-to-Guide” Capabilities) (Table of Contents)</vt:lpstr>
      <vt:lpstr>Non-Goals (Host Virtual Machine Limitation) (Table of Contents)</vt:lpstr>
      <vt:lpstr>Non-Goals (GUI Virtual Machine Limitation) (Table of Contents)</vt:lpstr>
      <vt:lpstr>Non-Goals (Retrofit Limitations) (Table of Contents)</vt:lpstr>
      <vt:lpstr>Plans (Table of Contents) </vt:lpstr>
      <vt:lpstr>Adopt Cross-Platform Technology Plan (Table of Contents)</vt:lpstr>
      <vt:lpstr>Adopt Modular Software Architecture Plan (Table of Contents)</vt:lpstr>
      <vt:lpstr>Adopt Cross-Platform Software Environment Plan (Table of Contents)</vt:lpstr>
      <vt:lpstr>Adopt Python 2x Source Code Plan (Table of Contents)</vt:lpstr>
      <vt:lpstr>Adopt Python 3x Source Code Plan (Table of Contents)</vt:lpstr>
      <vt:lpstr>Adopt Development, Debug and Test Environment Plan (Table of Contents)</vt:lpstr>
      <vt:lpstr>Adopt Python Virtual Machine (VM) Environment Plan (Table of Contents)</vt:lpstr>
      <vt:lpstr>Adopt Python Virtual Machine (VM) Plan (Table of Contents)</vt:lpstr>
      <vt:lpstr>Adopt Engineering Notebook Plan (Table of Contents)</vt:lpstr>
      <vt:lpstr>Adopt Operator, System Administrator &amp; Field Service Plan (Table of Contents)</vt:lpstr>
      <vt:lpstr>Adopt Document Focus Plan (Table of Contents)</vt:lpstr>
      <vt:lpstr>Adopt Release &amp; Publication Plan (Table of Contents)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rsg</dc:creator>
  <cp:lastModifiedBy>Richard Gordon</cp:lastModifiedBy>
  <cp:revision>966</cp:revision>
  <cp:lastPrinted>2015-10-14T13:19:33Z</cp:lastPrinted>
  <dcterms:created xsi:type="dcterms:W3CDTF">2014-11-27T14:34:08Z</dcterms:created>
  <dcterms:modified xsi:type="dcterms:W3CDTF">2016-12-23T10:59:59Z</dcterms:modified>
</cp:coreProperties>
</file>