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7" r:id="rId3"/>
    <p:sldId id="285" r:id="rId4"/>
    <p:sldId id="297" r:id="rId5"/>
    <p:sldId id="259" r:id="rId6"/>
    <p:sldId id="286" r:id="rId7"/>
    <p:sldId id="288" r:id="rId8"/>
    <p:sldId id="312" r:id="rId9"/>
    <p:sldId id="313" r:id="rId10"/>
    <p:sldId id="314" r:id="rId11"/>
    <p:sldId id="315" r:id="rId12"/>
  </p:sldIdLst>
  <p:sldSz cx="12192000" cy="68580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096" autoAdjust="0"/>
  </p:normalViewPr>
  <p:slideViewPr>
    <p:cSldViewPr snapToGrid="0">
      <p:cViewPr varScale="1">
        <p:scale>
          <a:sx n="54" d="100"/>
          <a:sy n="54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624"/>
    </p:cViewPr>
  </p:sorterViewPr>
  <p:notesViewPr>
    <p:cSldViewPr snapToGrid="0">
      <p:cViewPr varScale="1">
        <p:scale>
          <a:sx n="69" d="100"/>
          <a:sy n="69" d="100"/>
        </p:scale>
        <p:origin x="27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0BA7D07-B2AE-46E3-AB17-7AB1AD60F9D5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61AD7FA-EB23-4D50-A638-8AE47669E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B529A1F-278D-480B-B5CD-650999C9634C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2A1BD9C-DC0A-4C77-9F69-D597F0C41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5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0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3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01261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08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B52024-79AA-4062-8229-397D9E214550}" type="datetime1">
              <a:rPr lang="en-US" smtClean="0"/>
              <a:t>12/23/2016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105C5-7135-4250-9C8C-E2AC96EA1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B48B-48D4-4D1F-B98F-2ED8E1B04ED0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0E71-5E45-4BF2-AE3B-77E091724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9263" y="214313"/>
            <a:ext cx="26003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113" y="214313"/>
            <a:ext cx="765175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7E2B-7DD4-4DCF-9DDD-7786167218C6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1CE6B-0DB1-4A8A-8EC8-EA81BE3E5E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509E8-BB65-40EC-80E5-500E59BE4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B6F9-CFEF-47AA-A08B-D90CED01DE9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7C7B3-5050-497E-935E-A9A6989FB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3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1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6F95-D493-494F-B0EB-3EDFAA385886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C9CDA-7CEB-4504-9572-06E05ED6E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81D3-96E1-4758-9306-72CE9F6E2F25}" type="datetime1">
              <a:rPr lang="en-US" smtClean="0"/>
              <a:t>12/23/2016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09443-6B4B-47F3-B8BA-2CD77B28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02A3-FDB2-4B02-8110-311DDD8475C2}" type="datetime1">
              <a:rPr lang="en-US" smtClean="0"/>
              <a:t>12/23/2016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817E8-B0B6-45CC-B4B3-9C715571D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7746-3C8E-4161-A66B-B97D4FD5213A}" type="datetime1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FF856-8BC3-47A5-8598-9C27B3760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78C6-FEB5-4910-BBA7-BBA76466D3B2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8A4F5-7E0D-46A2-B1A6-F5B94709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BEE5-7335-4799-9F53-F65CFD274630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561B3-E310-4EBE-8689-82B3B2115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7213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1098550"/>
            <a:ext cx="43815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2313" y="1520825"/>
            <a:ext cx="5619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438" y="1520825"/>
            <a:ext cx="492125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863" y="1447800"/>
            <a:ext cx="7461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0"/>
            <a:ext cx="4286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0" y="1781175"/>
            <a:ext cx="10968038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5113" y="214313"/>
            <a:ext cx="103901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388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5A933D1-86C7-45FF-B83F-CA5ED825AD11}" type="datetime1">
              <a:rPr lang="en-US" smtClean="0"/>
              <a:t>12/23/2016</a:t>
            </a:fld>
            <a:endParaRPr lang="en-US"/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9006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217759-FB06-4970-9895-8B3F058647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13" r:id="rId7"/>
    <p:sldLayoutId id="2147483706" r:id="rId8"/>
    <p:sldLayoutId id="2147483705" r:id="rId9"/>
    <p:sldLayoutId id="2147483704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rigordo959/tsWxGTUI_PyVx_Repository/issues" TargetMode="External"/><Relationship Id="rId4" Type="http://schemas.openxmlformats.org/officeDocument/2006/relationships/hyperlink" Target="https://github.com/rigordo959/tsWxGTUI_PyVx_Repositor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gordo959/tsWxGTUI_PyVx_Repository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</a:t>
            </a:r>
          </a:p>
        </p:txBody>
      </p:sp>
      <p:sp>
        <p:nvSpPr>
          <p:cNvPr id="615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z="2800"/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800"/>
          </a:p>
        </p:txBody>
      </p:sp>
      <p:sp>
        <p:nvSpPr>
          <p:cNvPr id="614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78D0E70-D567-4EAD-BEEC-D30EFDF84A73}" type="datetime1">
              <a:rPr lang="en-US" smtClean="0"/>
              <a:t>12/23/2016</a:t>
            </a:fld>
            <a:endParaRPr lang="en-US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B4FED-7D47-41CB-B65B-921C2E5DDFE1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4" y="2419349"/>
            <a:ext cx="10946688" cy="347930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GitHub Repository Display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/>
              <a:t>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4" y="2017713"/>
            <a:ext cx="6233214" cy="4114799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Click on an Item of Interest (menu “Pull requests”, “Issues” or “Gist) to initiate an activity or view its contents</a:t>
            </a:r>
          </a:p>
          <a:p>
            <a:r>
              <a:rPr lang="en-US" dirty="0"/>
              <a:t>Click on an Item of Interest (subdirectory or file) to view its contents</a:t>
            </a:r>
          </a:p>
        </p:txBody>
      </p:sp>
      <p:sp>
        <p:nvSpPr>
          <p:cNvPr id="747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C6FF47-8398-4393-8122-83295449F3D8}" type="datetime1">
              <a:rPr lang="en-US" smtClean="0"/>
              <a:t>12/23/2016</a:t>
            </a:fld>
            <a:endParaRPr lang="en-US" dirty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E2DCF-F533-436C-A87F-27B46E0E6CF4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GitHub Repository Issues Display</a:t>
            </a:r>
            <a:r>
              <a:rPr lang="en-US" sz="5400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/>
              <a:t>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5" y="2017713"/>
            <a:ext cx="6043433" cy="4114799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Click on an Item of Interest (menu “Pull requests”, “Issues” or “Gist) to initiate an activity or view its contents</a:t>
            </a:r>
          </a:p>
          <a:p>
            <a:r>
              <a:rPr lang="en-US" dirty="0"/>
              <a:t>Click on an Item of Interest (Issue list entry) to view its reported details and any subsequent comments</a:t>
            </a:r>
          </a:p>
        </p:txBody>
      </p:sp>
      <p:sp>
        <p:nvSpPr>
          <p:cNvPr id="747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C6FF47-8398-4393-8122-83295449F3D8}" type="datetime1">
              <a:rPr lang="en-US" smtClean="0"/>
              <a:t>12/23/2016</a:t>
            </a:fld>
            <a:endParaRPr lang="en-US" dirty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E2DCF-F533-436C-A87F-27B46E0E6CF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Table of Contents </a:t>
            </a:r>
            <a:r>
              <a:rPr lang="en-US" sz="2000" dirty="0"/>
              <a:t>(</a:t>
            </a:r>
            <a:r>
              <a:rPr lang="en-US" sz="2000" i="1" dirty="0"/>
              <a:t>with slide show</a:t>
            </a:r>
            <a:r>
              <a:rPr lang="en-US" sz="2000" dirty="0"/>
              <a:t> </a:t>
            </a:r>
            <a:r>
              <a:rPr lang="en-US" sz="2000" u="sng" dirty="0">
                <a:solidFill>
                  <a:srgbClr val="FF0000"/>
                </a:solidFill>
              </a:rPr>
              <a:t>Hyperlinks</a:t>
            </a:r>
            <a:r>
              <a:rPr lang="en-US" sz="2000" dirty="0"/>
              <a:t>)</a:t>
            </a:r>
          </a:p>
        </p:txBody>
      </p:sp>
      <p:sp>
        <p:nvSpPr>
          <p:cNvPr id="8195" name="Rectangle 18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hlinkClick r:id="rId3" action="ppaction://hlinksldjump"/>
              </a:rPr>
              <a:t>Capabilities</a:t>
            </a:r>
            <a:endParaRPr lang="en-US" sz="2400" dirty="0"/>
          </a:p>
          <a:p>
            <a:pPr lvl="1" eaLnBrk="1" hangingPunct="1"/>
            <a:r>
              <a:rPr lang="en-US" sz="2000" dirty="0">
                <a:hlinkClick r:id="rId3" action="ppaction://hlinksldjump"/>
              </a:rPr>
              <a:t>Command Line Interface (CLI)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4" action="ppaction://hlinksldjump"/>
              </a:rPr>
              <a:t>Graphical User Interface (GUI)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5" action="ppaction://hlinksldjump"/>
              </a:rPr>
              <a:t>Local &amp; Remote Monitoring and Control</a:t>
            </a:r>
            <a:endParaRPr lang="en-US" sz="2000" dirty="0"/>
          </a:p>
          <a:p>
            <a:pPr eaLnBrk="1" hangingPunct="1"/>
            <a:r>
              <a:rPr lang="en-US" sz="2400" dirty="0">
                <a:hlinkClick r:id="rId6" action="ppaction://hlinksldjump"/>
              </a:rPr>
              <a:t>Limitations</a:t>
            </a:r>
            <a:endParaRPr lang="en-US" sz="2400" dirty="0"/>
          </a:p>
          <a:p>
            <a:pPr lvl="1" eaLnBrk="1" hangingPunct="1"/>
            <a:r>
              <a:rPr lang="en-US" sz="2000" dirty="0">
                <a:hlinkClick r:id="rId6" action="ppaction://hlinksldjump"/>
              </a:rPr>
              <a:t>Pre-Alpha Stage Release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hlinkClick r:id="rId7" action="ppaction://hlinksldjump"/>
              </a:rPr>
              <a:t>Engineering &amp; User Issues and Associated Resolutions</a:t>
            </a:r>
            <a:endParaRPr lang="en-US" sz="2400" dirty="0"/>
          </a:p>
          <a:p>
            <a:pPr eaLnBrk="1" hangingPunct="1"/>
            <a:r>
              <a:rPr lang="en-US" sz="2400" dirty="0">
                <a:hlinkClick r:id="rId8" action="ppaction://hlinksldjump"/>
              </a:rPr>
              <a:t>Where to get further information?</a:t>
            </a:r>
            <a:endParaRPr lang="en-US" sz="2400" dirty="0"/>
          </a:p>
          <a:p>
            <a:pPr lvl="1" eaLnBrk="1" hangingPunct="1"/>
            <a:r>
              <a:rPr lang="en-US" sz="2000" dirty="0">
                <a:hlinkClick r:id="rId9" action="ppaction://hlinksldjump"/>
              </a:rPr>
              <a:t>GitHub Repository Author Screen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10" action="ppaction://hlinksldjump"/>
              </a:rPr>
              <a:t>GitHub Repository Display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11" action="ppaction://hlinksldjump"/>
              </a:rPr>
              <a:t>GitHub Repository Issues Display</a:t>
            </a:r>
            <a:endParaRPr lang="en-US" sz="2000" dirty="0"/>
          </a:p>
        </p:txBody>
      </p:sp>
      <p:sp>
        <p:nvSpPr>
          <p:cNvPr id="819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94743C1-DE31-4E12-9F9F-1BA9DE6E7B96}" type="datetime1">
              <a:rPr lang="en-US" smtClean="0"/>
              <a:t>12/23/2016</a:t>
            </a:fld>
            <a:endParaRPr lang="en-US" dirty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2C596-2F9D-4A58-A5F2-5862705DC75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C0D068-D9DE-4058-BAC9-F7BE6B539B76}" type="datetime1">
              <a:rPr lang="en-US" smtClean="0"/>
              <a:t>12/23/2016</a:t>
            </a:fld>
            <a:endParaRPr lang="en-US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08AFD7-9F71-49AB-ADEC-9236E66484D7}" type="slidenum">
              <a:rPr lang="en-US"/>
              <a:pPr/>
              <a:t>3</a:t>
            </a:fld>
            <a:endParaRPr lang="en-US"/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Command Line Interface (CLI) Capabilities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 </a:t>
            </a:r>
            <a:endParaRPr lang="en-US" sz="3200" dirty="0"/>
          </a:p>
        </p:txBody>
      </p:sp>
      <p:sp>
        <p:nvSpPr>
          <p:cNvPr id="3789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Launch application programs with or without: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operator key word-value pair options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positional arguments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Create platform configuration and event log files for date and time stamped messages notifying operator and field service of situations requiring: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immediate 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later troubleshooting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Generate and return Unix-type exit code to coordinate operation of multiple collaborating scripts.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56DDA98-CACB-4713-B2F9-A8B1C5468B04}" type="datetime1">
              <a:rPr lang="en-US" smtClean="0"/>
              <a:t>12/23/2016</a:t>
            </a:fld>
            <a:endParaRPr lang="en-US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4D05D-81AD-4F47-9781-054E7E9CF06D}" type="slidenum">
              <a:rPr lang="en-US"/>
              <a:pPr/>
              <a:t>4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Graphical User Interface (GUI) Capabilities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Launch character-mode wxPython-like application programs (mimicking the look and feel of native GUI applications on Microsoft Windows) with or without configurable options for: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Splash Screen containing: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Trademark, Copyright, License and/or Notice depending on screen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Redirected Output containing: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Event log files for date and time stamped messages notifying operator of situations requiring immediate 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Taskbar containing: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A row of buttons that represent open programs, among which the user can switch back and forth by clicking on the appropriate button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Generate and return Unix-type exit code to coordinate operation of multiple collaborating scripts.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00D3E7-AAF6-4F89-853E-7A49B1377EB2}" type="datetime1">
              <a:rPr lang="en-US" smtClean="0"/>
              <a:t>12/23/2016</a:t>
            </a:fld>
            <a:endParaRPr lang="en-US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6A3289-A63D-4D92-9440-CEE4701DBF84}" type="slidenum">
              <a:rPr lang="en-US"/>
              <a:pPr/>
              <a:t>5</a:t>
            </a:fld>
            <a:endParaRPr lang="en-US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Local &amp; Remote Monitoring / Control Capabilities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4199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Once you've logged into your local computer, you can:</a:t>
            </a:r>
          </a:p>
          <a:p>
            <a:pPr lvl="1" eaLnBrk="1" hangingPunct="1"/>
            <a:r>
              <a:rPr lang="en-US" sz="2000" dirty="0"/>
              <a:t>Launch one or more local shells (such as "</a:t>
            </a:r>
            <a:r>
              <a:rPr lang="en-US" sz="2000" b="1" dirty="0" err="1"/>
              <a:t>sh</a:t>
            </a:r>
            <a:r>
              <a:rPr lang="en-US" sz="2000" dirty="0"/>
              <a:t>" and "</a:t>
            </a:r>
            <a:r>
              <a:rPr lang="en-US" sz="2000" b="1" dirty="0"/>
              <a:t>bash</a:t>
            </a:r>
            <a:r>
              <a:rPr lang="en-US" sz="2000" dirty="0"/>
              <a:t>") associated with the local operating system's command line interface.</a:t>
            </a:r>
          </a:p>
          <a:p>
            <a:pPr lvl="1" eaLnBrk="1" hangingPunct="1"/>
            <a:r>
              <a:rPr lang="en-US" sz="2000" dirty="0"/>
              <a:t>Use a local secure shell (such as “</a:t>
            </a:r>
            <a:r>
              <a:rPr lang="en-US" sz="2000" b="1" dirty="0" err="1"/>
              <a:t>ssh</a:t>
            </a:r>
            <a:r>
              <a:rPr lang="en-US" sz="2000" dirty="0"/>
              <a:t>”) or a local non-secure shell (such as “</a:t>
            </a:r>
            <a:r>
              <a:rPr lang="en-US" sz="2000" b="1" dirty="0" err="1"/>
              <a:t>rsh</a:t>
            </a:r>
            <a:r>
              <a:rPr lang="en-US" sz="2000" dirty="0"/>
              <a:t>) to launch one or more remote shells (such as "</a:t>
            </a:r>
            <a:r>
              <a:rPr lang="en-US" sz="2000" b="1" dirty="0" err="1"/>
              <a:t>sh</a:t>
            </a:r>
            <a:r>
              <a:rPr lang="en-US" sz="2000" dirty="0"/>
              <a:t>" and "</a:t>
            </a:r>
            <a:r>
              <a:rPr lang="en-US" sz="2000" b="1" dirty="0"/>
              <a:t>bash</a:t>
            </a:r>
            <a:r>
              <a:rPr lang="en-US" sz="2000" dirty="0"/>
              <a:t>") associated with the remote operating system's command line interface.</a:t>
            </a:r>
          </a:p>
          <a:p>
            <a:pPr eaLnBrk="1" hangingPunct="1"/>
            <a:r>
              <a:rPr lang="en-US" sz="2400" dirty="0"/>
              <a:t>The local and remote operating system's command line interface provides access to associated terminal interface and the </a:t>
            </a:r>
            <a:r>
              <a:rPr lang="en-US" sz="2400" dirty="0" err="1"/>
              <a:t>TeamSTARS</a:t>
            </a:r>
            <a:r>
              <a:rPr lang="en-US" sz="2400" dirty="0"/>
              <a:t>  "</a:t>
            </a:r>
            <a:r>
              <a:rPr lang="en-US" sz="2400" dirty="0" err="1"/>
              <a:t>tsWxGTUI_PyVx</a:t>
            </a:r>
            <a:r>
              <a:rPr lang="en-US" sz="2400" dirty="0"/>
              <a:t>" Toolkit's Python and "Curses" (or “</a:t>
            </a:r>
            <a:r>
              <a:rPr lang="en-US" sz="2400" dirty="0" err="1"/>
              <a:t>nCurses</a:t>
            </a:r>
            <a:r>
              <a:rPr lang="en-US" sz="2400" dirty="0"/>
              <a:t>”) based character-mode user interfaces which enable you to monitor and control one or more local and remote application programs.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2AECBB3-F8A3-4228-8D1C-0C9659E879AA}" type="datetime1">
              <a:rPr lang="en-US" smtClean="0"/>
              <a:t>12/23/2016</a:t>
            </a:fld>
            <a:endParaRPr lang="en-US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3EFA9-834E-477E-A740-8A1C1833BC00}" type="slidenum">
              <a:rPr lang="en-US"/>
              <a:pPr/>
              <a:t>6</a:t>
            </a:fld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Pre-Alpha Stage Limitations</a:t>
            </a:r>
            <a:r>
              <a:rPr lang="en-US" sz="3200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Designates a program or application that is NOT:</a:t>
            </a:r>
          </a:p>
          <a:p>
            <a:pPr lvl="1" eaLnBrk="1" hangingPunct="1"/>
            <a:r>
              <a:rPr lang="en-US" sz="2000" dirty="0"/>
              <a:t>Feature complete</a:t>
            </a:r>
          </a:p>
          <a:p>
            <a:pPr lvl="1" eaLnBrk="1" hangingPunct="1"/>
            <a:r>
              <a:rPr lang="en-US" sz="2000" dirty="0"/>
              <a:t>Independently tested</a:t>
            </a:r>
          </a:p>
          <a:p>
            <a:pPr lvl="1" eaLnBrk="1" hangingPunct="1"/>
            <a:r>
              <a:rPr lang="en-US" sz="2000" dirty="0"/>
              <a:t>Usually released to the public</a:t>
            </a:r>
          </a:p>
          <a:p>
            <a:pPr eaLnBrk="1" hangingPunct="1"/>
            <a:r>
              <a:rPr lang="en-US" sz="2400" dirty="0"/>
              <a:t>Developers are still deciding on what features the source code and documentation should have and are seeking input from third-parties willing to try it and provide constructive feedback.</a:t>
            </a:r>
          </a:p>
          <a:p>
            <a:pPr lvl="1" eaLnBrk="1" hangingPunct="1"/>
            <a:r>
              <a:rPr lang="en-US" sz="2000" dirty="0"/>
              <a:t>Current source code and documentation is subject to change without notice.</a:t>
            </a:r>
          </a:p>
          <a:p>
            <a:pPr lvl="1" eaLnBrk="1" hangingPunct="1"/>
            <a:r>
              <a:rPr lang="en-US" sz="2000" dirty="0"/>
              <a:t>Previous versions of the source code and documentation are archived and remain available in the GitHub repository.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Engineering &amp; User Issues and Associated Resolutions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3200" dirty="0"/>
          </a:p>
        </p:txBody>
      </p:sp>
      <p:sp>
        <p:nvSpPr>
          <p:cNvPr id="7578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Associated “GitHub” Public </a:t>
            </a:r>
            <a:r>
              <a:rPr lang="en-US" b="1" dirty="0">
                <a:hlinkClick r:id="rId4"/>
              </a:rPr>
              <a:t>Repository</a:t>
            </a:r>
            <a:r>
              <a:rPr lang="en-US" dirty="0"/>
              <a:t> </a:t>
            </a:r>
            <a:r>
              <a:rPr lang="en-US" b="1" dirty="0"/>
              <a:t>Issues</a:t>
            </a:r>
            <a:r>
              <a:rPr lang="en-US" dirty="0"/>
              <a:t> Database:</a:t>
            </a:r>
          </a:p>
          <a:p>
            <a:pPr lvl="1" eaLnBrk="1" hangingPunct="1"/>
            <a:r>
              <a:rPr lang="en-US" dirty="0"/>
              <a:t>Click on Menu Item of Interest (“</a:t>
            </a:r>
            <a:r>
              <a:rPr lang="en-US" b="1" dirty="0"/>
              <a:t>Pull requests</a:t>
            </a:r>
            <a:r>
              <a:rPr lang="en-US" dirty="0"/>
              <a:t>”  | “</a:t>
            </a:r>
            <a:r>
              <a:rPr lang="en-US" b="1" dirty="0">
                <a:hlinkClick r:id="rId5"/>
              </a:rPr>
              <a:t>Issues</a:t>
            </a:r>
            <a:r>
              <a:rPr lang="en-US" dirty="0"/>
              <a:t>” | “</a:t>
            </a:r>
            <a:r>
              <a:rPr lang="en-US" b="1" dirty="0"/>
              <a:t>Gist</a:t>
            </a:r>
            <a:r>
              <a:rPr lang="en-US" dirty="0"/>
              <a:t>”) on Top-Line of Repository Display Window</a:t>
            </a:r>
          </a:p>
          <a:p>
            <a:pPr lvl="1" eaLnBrk="1" hangingPunct="1"/>
            <a:r>
              <a:rPr lang="en-US" dirty="0"/>
              <a:t>Click on Release Subdirectory and File Items of Interest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Associated “GitHub” Public Repository Subdirectories and Files</a:t>
            </a:r>
          </a:p>
          <a:p>
            <a:pPr lvl="1" eaLnBrk="1" hangingPunct="1"/>
            <a:r>
              <a:rPr lang="en-US" dirty="0"/>
              <a:t>Click on Release Subdirectory and File Items of Interest</a:t>
            </a:r>
          </a:p>
          <a:p>
            <a:pPr lvl="2" eaLnBrk="1" hangingPunct="1"/>
            <a:r>
              <a:rPr lang="en-US" sz="1600" dirty="0"/>
              <a:t>“./</a:t>
            </a:r>
            <a:r>
              <a:rPr lang="en-US" sz="1600" b="1" dirty="0"/>
              <a:t>Documents</a:t>
            </a:r>
            <a:r>
              <a:rPr lang="en-US" sz="1600" dirty="0"/>
              <a:t>” Subdirectory</a:t>
            </a:r>
          </a:p>
          <a:p>
            <a:pPr lvl="3" eaLnBrk="1" hangingPunct="1"/>
            <a:r>
              <a:rPr lang="en-US" sz="1400" dirty="0"/>
              <a:t>“./Bugs.txt” file</a:t>
            </a:r>
          </a:p>
          <a:p>
            <a:pPr lvl="3" eaLnBrk="1" hangingPunct="1"/>
            <a:r>
              <a:rPr lang="en-US" sz="1400" dirty="0"/>
              <a:t>“./Changes.txt” file</a:t>
            </a:r>
          </a:p>
          <a:p>
            <a:pPr lvl="2" eaLnBrk="1" hangingPunct="1"/>
            <a:r>
              <a:rPr lang="en-US" sz="1600" dirty="0"/>
              <a:t>“./</a:t>
            </a:r>
            <a:r>
              <a:rPr lang="en-US" sz="1600" b="1" dirty="0" err="1"/>
              <a:t>SourceDistributions</a:t>
            </a:r>
            <a:r>
              <a:rPr lang="en-US" sz="1600" dirty="0"/>
              <a:t>” Subdirectory</a:t>
            </a:r>
          </a:p>
          <a:p>
            <a:pPr lvl="3" eaLnBrk="1" hangingPunct="1"/>
            <a:r>
              <a:rPr lang="en-US" sz="1400" dirty="0"/>
              <a:t>“./Developer-Sandboxes” source code file(s)</a:t>
            </a:r>
          </a:p>
          <a:p>
            <a:pPr lvl="3" eaLnBrk="1" hangingPunct="1"/>
            <a:r>
              <a:rPr lang="en-US" sz="1400" dirty="0"/>
              <a:t>“./Site-Packages” source code file(s)</a:t>
            </a:r>
          </a:p>
        </p:txBody>
      </p:sp>
      <p:sp>
        <p:nvSpPr>
          <p:cNvPr id="7577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7FF7CE2-074E-4431-B886-9A20496E94C1}" type="datetime1">
              <a:rPr lang="en-US" smtClean="0"/>
              <a:t>12/23/2016</a:t>
            </a:fld>
            <a:endParaRPr lang="en-US"/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F42820-0E86-4B98-B006-857E2FBE41A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Where to get further information?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/>
              <a:t>)</a:t>
            </a:r>
          </a:p>
        </p:txBody>
      </p:sp>
      <p:sp>
        <p:nvSpPr>
          <p:cNvPr id="74755" name="Text Placeholder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eaLnBrk="1" hangingPunct="1">
              <a:buNone/>
            </a:pPr>
            <a:r>
              <a:rPr lang="en-US" sz="2800" dirty="0">
                <a:hlinkClick r:id="rId3"/>
              </a:rPr>
              <a:t>https://github.com/rigordo959/tsWxGTUI_PyVx_Repository</a:t>
            </a:r>
            <a:endParaRPr lang="en-US" sz="2800" dirty="0"/>
          </a:p>
        </p:txBody>
      </p:sp>
      <p:sp>
        <p:nvSpPr>
          <p:cNvPr id="747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C6FF47-8398-4393-8122-83295449F3D8}" type="datetime1">
              <a:rPr lang="en-US" smtClean="0"/>
              <a:t>12/23/2016</a:t>
            </a:fld>
            <a:endParaRPr lang="en-US" dirty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E2DCF-F533-436C-A87F-27B46E0E6CF4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GitHub Repository Author Screen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/>
              <a:t>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017713"/>
            <a:ext cx="6095192" cy="4114800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Click on an Item of Interest (icon “Set up </a:t>
            </a:r>
            <a:r>
              <a:rPr lang="en-US" sz="2400" dirty="0" err="1"/>
              <a:t>Git</a:t>
            </a:r>
            <a:r>
              <a:rPr lang="en-US" sz="2400" dirty="0"/>
              <a:t>”, “Create Repositories”, “Fork Repositories” or “Work Together”) to initiate an activity</a:t>
            </a:r>
          </a:p>
          <a:p>
            <a:r>
              <a:rPr lang="en-US" sz="2400" dirty="0"/>
              <a:t>Click on an Item of Interest (menu “Pull requests”, “Issues” or “Gist) to initiate an activity or view its contents</a:t>
            </a:r>
          </a:p>
        </p:txBody>
      </p:sp>
      <p:sp>
        <p:nvSpPr>
          <p:cNvPr id="747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C6FF47-8398-4393-8122-83295449F3D8}" type="datetime1">
              <a:rPr lang="en-US" smtClean="0"/>
              <a:t>12/23/2016</a:t>
            </a:fld>
            <a:endParaRPr lang="en-US" dirty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E2DCF-F533-436C-A87F-27B46E0E6CF4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569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6176</TotalTime>
  <Words>969</Words>
  <Application>Microsoft Office PowerPoint</Application>
  <PresentationFormat>Widescreen</PresentationFormat>
  <Paragraphs>99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Blends</vt:lpstr>
      <vt:lpstr>Release</vt:lpstr>
      <vt:lpstr>Table of Contents (with slide show Hyperlinks)</vt:lpstr>
      <vt:lpstr>Command Line Interface (CLI) Capabilities (Table of Contents) </vt:lpstr>
      <vt:lpstr>Graphical User Interface (GUI) Capabilities (Table of Contents)</vt:lpstr>
      <vt:lpstr>Local &amp; Remote Monitoring / Control Capabilities (Table of Contents)</vt:lpstr>
      <vt:lpstr>Pre-Alpha Stage Limitations (Table of Contents)</vt:lpstr>
      <vt:lpstr>Engineering &amp; User Issues and Associated Resolutions (Table of Contents)</vt:lpstr>
      <vt:lpstr>Where to get further information? (Table of Contents)</vt:lpstr>
      <vt:lpstr>GitHub Repository Author Screen (Table of Contents)</vt:lpstr>
      <vt:lpstr>GitHub Repository Display (Table of Contents)</vt:lpstr>
      <vt:lpstr>GitHub Repository Issues Display (Table of Contents)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rsg</dc:creator>
  <cp:lastModifiedBy>Richard Gordon</cp:lastModifiedBy>
  <cp:revision>923</cp:revision>
  <cp:lastPrinted>2015-10-14T13:19:33Z</cp:lastPrinted>
  <dcterms:created xsi:type="dcterms:W3CDTF">2014-11-27T14:34:08Z</dcterms:created>
  <dcterms:modified xsi:type="dcterms:W3CDTF">2016-12-23T11:01:04Z</dcterms:modified>
</cp:coreProperties>
</file>