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7" r:id="rId3"/>
    <p:sldId id="345" r:id="rId4"/>
    <p:sldId id="346" r:id="rId5"/>
    <p:sldId id="347" r:id="rId6"/>
    <p:sldId id="348" r:id="rId7"/>
    <p:sldId id="418" r:id="rId8"/>
    <p:sldId id="419" r:id="rId9"/>
    <p:sldId id="417" r:id="rId10"/>
  </p:sldIdLst>
  <p:sldSz cx="12192000" cy="6858000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3096" autoAdjust="0"/>
  </p:normalViewPr>
  <p:slideViewPr>
    <p:cSldViewPr snapToGrid="0">
      <p:cViewPr varScale="1">
        <p:scale>
          <a:sx n="54" d="100"/>
          <a:sy n="54" d="100"/>
        </p:scale>
        <p:origin x="66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41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6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40BA7D07-B2AE-46E3-AB17-7AB1AD60F9D5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361AD7FA-EB23-4D50-A638-8AE47669EC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55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EB529A1F-278D-480B-B5CD-650999C9634C}" type="datetimeFigureOut">
              <a:rPr lang="en-US"/>
              <a:pPr>
                <a:defRPr/>
              </a:pPr>
              <a:t>12/23/2016</a:t>
            </a:fld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846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9758"/>
            <a:ext cx="558800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550" y="8817904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2A1BD9C-DC0A-4C77-9F69-D597F0C410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9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3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1201261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</p:grpSp>
      <p:sp>
        <p:nvSpPr>
          <p:cNvPr id="1208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5B52024-79AA-4062-8229-397D9E214550}" type="datetime1">
              <a:rPr lang="en-US" smtClean="0"/>
              <a:t>12/23/2016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3105C5-7135-4250-9C8C-E2AC96EA11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4B48B-48D4-4D1F-B98F-2ED8E1B04ED0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030E71-5E45-4BF2-AE3B-77E0917244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9263" y="214313"/>
            <a:ext cx="2600325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113" y="214313"/>
            <a:ext cx="7651750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57E2B-7DD4-4DCF-9DDD-7786167218C6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21CE6B-0DB1-4A8A-8EC8-EA81BE3E5E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509E8-BB65-40EC-80E5-500E59BE4D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FB6F9-CFEF-47AA-A08B-D90CED01DE9A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7C7B3-5050-497E-935E-A9A6989FBE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3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4188" y="2017713"/>
            <a:ext cx="5105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C9CDA-7CEB-4504-9572-06E05ED6EE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81D3-96E1-4758-9306-72CE9F6E2F25}" type="datetime1">
              <a:rPr lang="en-US" smtClean="0"/>
              <a:t>12/23/2016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D09443-6B4B-47F3-B8BA-2CD77B28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C02A3-FDB2-4B02-8110-311DDD8475C2}" type="datetime1">
              <a:rPr lang="en-US" smtClean="0"/>
              <a:t>12/23/2016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817E8-B0B6-45CC-B4B3-9C715571D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77746-3C8E-4161-A66B-B97D4FD5213A}" type="datetime1">
              <a:rPr lang="en-US" smtClean="0"/>
              <a:t>12/23/2016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8FF856-8BC3-47A5-8598-9C27B3760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778C6-FEB5-4910-BBA7-BBA76466D3B2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8A4F5-7E0D-46A2-B1A6-F5B94709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8BEE5-7335-4799-9F53-F65CFD274630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561B3-E310-4EBE-8689-82B3B21154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7213" y="1098550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1098550"/>
            <a:ext cx="43815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2313" y="1520825"/>
            <a:ext cx="5619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438" y="1520825"/>
            <a:ext cx="492125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863" y="1447800"/>
            <a:ext cx="7461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0"/>
            <a:ext cx="4286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0" y="1781175"/>
            <a:ext cx="10968038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5113" y="214313"/>
            <a:ext cx="1039018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388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98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45A933D1-86C7-45FF-B83F-CA5ED825AD11}" type="datetime1">
              <a:rPr lang="en-US" smtClean="0"/>
              <a:t>12/23/2016</a:t>
            </a:fld>
            <a:endParaRPr lang="en-US"/>
          </a:p>
        </p:txBody>
      </p:sp>
      <p:sp>
        <p:nvSpPr>
          <p:cNvPr id="1198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9006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8217759-FB06-4970-9895-8B3F058647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1" r:id="rId2"/>
    <p:sldLayoutId id="2147483710" r:id="rId3"/>
    <p:sldLayoutId id="2147483709" r:id="rId4"/>
    <p:sldLayoutId id="2147483708" r:id="rId5"/>
    <p:sldLayoutId id="2147483707" r:id="rId6"/>
    <p:sldLayoutId id="2147483713" r:id="rId7"/>
    <p:sldLayoutId id="2147483706" r:id="rId8"/>
    <p:sldLayoutId id="2147483705" r:id="rId9"/>
    <p:sldLayoutId id="2147483704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Relationship Id="rId5" Type="http://schemas.openxmlformats.org/officeDocument/2006/relationships/slide" Target="slide7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UseCase_1_Sample_Screen_Shots</a:t>
            </a:r>
          </a:p>
        </p:txBody>
      </p:sp>
      <p:sp>
        <p:nvSpPr>
          <p:cNvPr id="6150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800"/>
          </a:p>
        </p:txBody>
      </p:sp>
      <p:sp>
        <p:nvSpPr>
          <p:cNvPr id="6146" name="Date Placeholder 1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78D0E70-D567-4EAD-BEEC-D30EFDF84A73}" type="datetime1">
              <a:rPr lang="en-US" smtClean="0"/>
              <a:t>12/23/2016</a:t>
            </a:fld>
            <a:endParaRPr lang="en-US"/>
          </a:p>
        </p:txBody>
      </p:sp>
      <p:sp>
        <p:nvSpPr>
          <p:cNvPr id="614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B4FED-7D47-41CB-B65B-921C2E5DDFE1}" type="slidenum">
              <a:rPr lang="en-US"/>
              <a:pPr/>
              <a:t>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24" y="2419349"/>
            <a:ext cx="11026588" cy="35047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Contents </a:t>
            </a:r>
            <a:r>
              <a:rPr lang="en-US" sz="2000" dirty="0"/>
              <a:t>(</a:t>
            </a:r>
            <a:r>
              <a:rPr lang="en-US" sz="2000" i="1" dirty="0"/>
              <a:t>with slide show</a:t>
            </a:r>
            <a:r>
              <a:rPr lang="en-US" sz="2000" dirty="0"/>
              <a:t> </a:t>
            </a:r>
            <a:r>
              <a:rPr lang="en-US" sz="2000" u="sng" dirty="0">
                <a:solidFill>
                  <a:srgbClr val="FF0000"/>
                </a:solidFill>
              </a:rPr>
              <a:t>Hyperlinks</a:t>
            </a:r>
            <a:r>
              <a:rPr lang="en-US" sz="2000" dirty="0"/>
              <a:t>)</a:t>
            </a:r>
          </a:p>
        </p:txBody>
      </p:sp>
      <p:sp>
        <p:nvSpPr>
          <p:cNvPr id="8195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Command Line Interface (CLI)</a:t>
            </a:r>
          </a:p>
          <a:p>
            <a:pPr lvl="1" eaLnBrk="1" hangingPunct="1"/>
            <a:r>
              <a:rPr lang="en-US" sz="2000" dirty="0">
                <a:hlinkClick r:id="rId3" action="ppaction://hlinksldjump"/>
              </a:rPr>
              <a:t>Sample CLI Display</a:t>
            </a:r>
            <a:endParaRPr lang="en-US" sz="2000" dirty="0"/>
          </a:p>
          <a:p>
            <a:pPr eaLnBrk="1" hangingPunct="1"/>
            <a:r>
              <a:rPr lang="en-US" sz="2400" dirty="0"/>
              <a:t>Graphical User Interface (GUI)</a:t>
            </a:r>
          </a:p>
          <a:p>
            <a:pPr lvl="1" eaLnBrk="1" hangingPunct="1"/>
            <a:r>
              <a:rPr lang="en-US" sz="2000" dirty="0">
                <a:hlinkClick r:id="rId4" action="ppaction://hlinksldjump"/>
              </a:rPr>
              <a:t>Sample GUI Widgets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5" action="ppaction://hlinksldjump"/>
              </a:rPr>
              <a:t>Sample GUI Scrolled Windows (</a:t>
            </a:r>
            <a:r>
              <a:rPr lang="en-US" sz="2000" dirty="0" err="1">
                <a:hlinkClick r:id="rId5" action="ppaction://hlinksldjump"/>
              </a:rPr>
              <a:t>xterm</a:t>
            </a:r>
            <a:r>
              <a:rPr lang="en-US" sz="2000" dirty="0">
                <a:hlinkClick r:id="rId5" action="ppaction://hlinksldjump"/>
              </a:rPr>
              <a:t> 8-color)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6" action="ppaction://hlinksldjump"/>
              </a:rPr>
              <a:t>Sample GUI Scrolled Windows (vt100 Black-on-White) &amp; (vt100 White-on-Black)</a:t>
            </a:r>
            <a:endParaRPr lang="en-US" sz="2000" dirty="0"/>
          </a:p>
          <a:p>
            <a:pPr eaLnBrk="1" hangingPunct="1"/>
            <a:r>
              <a:rPr lang="en-US" sz="2400" dirty="0"/>
              <a:t>Laptop &amp; Workstation for Development &amp; Embedded Systems (HOST)</a:t>
            </a:r>
          </a:p>
          <a:p>
            <a:pPr lvl="1" eaLnBrk="1" hangingPunct="1"/>
            <a:r>
              <a:rPr lang="en-US" sz="2000" dirty="0">
                <a:hlinkClick r:id="rId7" action="ppaction://hlinksldjump"/>
              </a:rPr>
              <a:t>Professional Development Laptop System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8" action="ppaction://hlinksldjump"/>
              </a:rPr>
              <a:t>Professional Development Workstation System</a:t>
            </a:r>
            <a:endParaRPr lang="en-US" sz="2000" dirty="0"/>
          </a:p>
          <a:p>
            <a:pPr lvl="1" eaLnBrk="1" hangingPunct="1"/>
            <a:r>
              <a:rPr lang="en-US" sz="2000" dirty="0">
                <a:hlinkClick r:id="rId9" action="ppaction://hlinksldjump"/>
              </a:rPr>
              <a:t>Screenshot Professional Development Workstation System</a:t>
            </a:r>
            <a:endParaRPr lang="en-US" sz="2000" dirty="0"/>
          </a:p>
        </p:txBody>
      </p:sp>
      <p:sp>
        <p:nvSpPr>
          <p:cNvPr id="8196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94743C1-DE31-4E12-9F9F-1BA9DE6E7B96}" type="datetime1">
              <a:rPr lang="en-US" smtClean="0"/>
              <a:t>12/23/2016</a:t>
            </a:fld>
            <a:endParaRPr lang="en-US"/>
          </a:p>
        </p:txBody>
      </p:sp>
      <p:sp>
        <p:nvSpPr>
          <p:cNvPr id="819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2C596-2F9D-4A58-A5F2-5862705DC753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535113" y="162555"/>
            <a:ext cx="10390187" cy="1462087"/>
          </a:xfrm>
        </p:spPr>
        <p:txBody>
          <a:bodyPr/>
          <a:lstStyle/>
          <a:p>
            <a:pPr eaLnBrk="1" hangingPunct="1"/>
            <a:r>
              <a:rPr lang="en-US" dirty="0"/>
              <a:t>Sample CLI Display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endParaRPr lang="en-US" sz="3200" dirty="0"/>
          </a:p>
        </p:txBody>
      </p:sp>
      <p:pic>
        <p:nvPicPr>
          <p:cNvPr id="1126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3850" y="2006600"/>
            <a:ext cx="6125564" cy="4125913"/>
          </a:xfrm>
        </p:spPr>
      </p:pic>
      <p:sp>
        <p:nvSpPr>
          <p:cNvPr id="11268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/>
              <a:t>The </a:t>
            </a:r>
            <a:r>
              <a:rPr lang="en-US" sz="2400" b="1"/>
              <a:t>cd </a:t>
            </a:r>
            <a:r>
              <a:rPr lang="en-US" sz="2400"/>
              <a:t>command, also known as </a:t>
            </a:r>
            <a:r>
              <a:rPr lang="en-US" sz="2400" b="1"/>
              <a:t>chdir</a:t>
            </a:r>
            <a:r>
              <a:rPr lang="en-US" sz="2400"/>
              <a:t>, changes the directory as specified.</a:t>
            </a:r>
          </a:p>
          <a:p>
            <a:pPr eaLnBrk="1" hangingPunct="1"/>
            <a:r>
              <a:rPr lang="en-US" sz="2400"/>
              <a:t>The </a:t>
            </a:r>
            <a:r>
              <a:rPr lang="en-US" sz="2400" b="1"/>
              <a:t>ls </a:t>
            </a:r>
            <a:r>
              <a:rPr lang="en-US" sz="2400"/>
              <a:t>command lists files in the directory.</a:t>
            </a:r>
          </a:p>
          <a:p>
            <a:pPr eaLnBrk="1" hangingPunct="1"/>
            <a:r>
              <a:rPr lang="en-US" sz="2400"/>
              <a:t>The </a:t>
            </a:r>
            <a:r>
              <a:rPr lang="en-US" sz="2400" b="1"/>
              <a:t>python </a:t>
            </a:r>
            <a:r>
              <a:rPr lang="en-US" sz="2400"/>
              <a:t>command</a:t>
            </a:r>
            <a:r>
              <a:rPr lang="en-US" sz="2400" b="1"/>
              <a:t> </a:t>
            </a:r>
            <a:r>
              <a:rPr lang="en-US" sz="2400"/>
              <a:t>executes the named program which displays the location of its results before terminating.</a:t>
            </a:r>
          </a:p>
        </p:txBody>
      </p:sp>
      <p:sp>
        <p:nvSpPr>
          <p:cNvPr id="1126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A9EE76F-2FFA-43CF-B2CE-C9407F5D7B8A}" type="datetime1">
              <a:rPr lang="en-US" smtClean="0"/>
              <a:t>12/23/2016</a:t>
            </a:fld>
            <a:endParaRPr lang="en-US"/>
          </a:p>
        </p:txBody>
      </p:sp>
      <p:sp>
        <p:nvSpPr>
          <p:cNvPr id="112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12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EBE2D0-4F7E-497A-9C7F-278A72EFE64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GUI Widgets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endParaRPr lang="en-US" sz="3200" dirty="0"/>
          </a:p>
        </p:txBody>
      </p:sp>
      <p:pic>
        <p:nvPicPr>
          <p:cNvPr id="12291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03849" y="2017713"/>
            <a:ext cx="6077939" cy="4114800"/>
          </a:xfrm>
        </p:spPr>
      </p:pic>
      <p:sp>
        <p:nvSpPr>
          <p:cNvPr id="1229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Blue Frame 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partially hidden</a:t>
            </a:r>
            <a:r>
              <a:rPr lang="en-US" sz="1200" dirty="0"/>
              <a:t>)</a:t>
            </a:r>
          </a:p>
          <a:p>
            <a:pPr lvl="1" eaLnBrk="1" hangingPunct="1"/>
            <a:r>
              <a:rPr lang="en-US" sz="1400" dirty="0"/>
              <a:t>With Title, Menu Bar, Horizontal &amp; Vertical Gauges, Check Boxes and Status Bar</a:t>
            </a:r>
          </a:p>
          <a:p>
            <a:pPr eaLnBrk="1" hangingPunct="1"/>
            <a:r>
              <a:rPr lang="en-US" sz="1800" b="1" dirty="0"/>
              <a:t>White Dialog </a:t>
            </a:r>
            <a:r>
              <a:rPr lang="en-US" sz="1200" dirty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</a:t>
            </a:r>
            <a:r>
              <a:rPr lang="en-US" sz="1200" dirty="0"/>
              <a:t>)</a:t>
            </a:r>
            <a:endParaRPr lang="en-US" sz="1200" b="1" dirty="0"/>
          </a:p>
          <a:p>
            <a:pPr lvl="1" eaLnBrk="1" hangingPunct="1"/>
            <a:r>
              <a:rPr lang="en-US" sz="1400" dirty="0"/>
              <a:t>With Title, Window Control Buttons, Radio Boxes and Radio Buttons</a:t>
            </a:r>
          </a:p>
          <a:p>
            <a:pPr eaLnBrk="1" hangingPunct="1"/>
            <a:r>
              <a:rPr lang="en-US" sz="1800" b="1" dirty="0"/>
              <a:t>Black Redirected Output (</a:t>
            </a:r>
            <a:r>
              <a:rPr lang="en-US" sz="1800" b="1" dirty="0" err="1"/>
              <a:t>stdout</a:t>
            </a:r>
            <a:r>
              <a:rPr lang="en-US" sz="1800" b="1" dirty="0"/>
              <a:t>/</a:t>
            </a:r>
            <a:r>
              <a:rPr lang="en-US" sz="1800" b="1" dirty="0" err="1"/>
              <a:t>stderr</a:t>
            </a:r>
            <a:r>
              <a:rPr lang="en-US" sz="1800" b="1" dirty="0"/>
              <a:t>) Frame </a:t>
            </a:r>
            <a:r>
              <a:rPr lang="en-US" sz="1200" b="1" dirty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 Option</a:t>
            </a:r>
            <a:r>
              <a:rPr lang="en-US" sz="1200" b="1" dirty="0"/>
              <a:t>)</a:t>
            </a:r>
          </a:p>
          <a:p>
            <a:pPr lvl="1" eaLnBrk="1" hangingPunct="1"/>
            <a:r>
              <a:rPr lang="en-US" sz="1400" dirty="0"/>
              <a:t>With Title and Output of </a:t>
            </a:r>
          </a:p>
          <a:p>
            <a:pPr lvl="2" eaLnBrk="1" hangingPunct="1"/>
            <a:r>
              <a:rPr lang="en-US" sz="1200" dirty="0"/>
              <a:t>Date, Time &amp; Severity-level stamped event notifications (</a:t>
            </a:r>
            <a:r>
              <a:rPr lang="en-US" sz="1200" b="1" dirty="0">
                <a:solidFill>
                  <a:srgbClr val="FF0000"/>
                </a:solidFill>
              </a:rPr>
              <a:t>optional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colorization</a:t>
            </a:r>
            <a:r>
              <a:rPr lang="en-US" sz="1200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not shown</a:t>
            </a:r>
            <a:r>
              <a:rPr lang="en-US" sz="1200" dirty="0"/>
              <a:t>)</a:t>
            </a:r>
          </a:p>
          <a:p>
            <a:pPr eaLnBrk="1" hangingPunct="1"/>
            <a:r>
              <a:rPr lang="en-US" sz="1800" b="1" dirty="0"/>
              <a:t>Task Bar Frame </a:t>
            </a:r>
            <a:r>
              <a:rPr lang="en-US" sz="1200" b="1" dirty="0"/>
              <a:t>(</a:t>
            </a:r>
            <a:r>
              <a:rPr lang="en-US" sz="1200" b="1" dirty="0">
                <a:solidFill>
                  <a:srgbClr val="FF0000"/>
                </a:solidFill>
              </a:rPr>
              <a:t>Application Option</a:t>
            </a:r>
            <a:r>
              <a:rPr lang="en-US" sz="1200" b="1" dirty="0"/>
              <a:t>)</a:t>
            </a:r>
          </a:p>
          <a:p>
            <a:pPr lvl="1" eaLnBrk="1" hangingPunct="1"/>
            <a:r>
              <a:rPr lang="en-US" sz="1400" dirty="0"/>
              <a:t>With Title, Application Frame &amp; Dialog Focus Control Buttons and Output of</a:t>
            </a:r>
          </a:p>
          <a:p>
            <a:pPr lvl="2" eaLnBrk="1" hangingPunct="1"/>
            <a:r>
              <a:rPr lang="en-US" sz="1200" dirty="0"/>
              <a:t>Network (Name or IP-Address) &amp;  Program Name</a:t>
            </a:r>
          </a:p>
          <a:p>
            <a:pPr lvl="2" eaLnBrk="1" hangingPunct="1"/>
            <a:r>
              <a:rPr lang="en-US" sz="1200" dirty="0"/>
              <a:t>Idle Time Spinner and Current Date &amp; Time</a:t>
            </a:r>
          </a:p>
        </p:txBody>
      </p:sp>
      <p:sp>
        <p:nvSpPr>
          <p:cNvPr id="1229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BD39040-50A8-46F4-9D42-5A467A9B87D5}" type="datetime1">
              <a:rPr lang="en-US" smtClean="0"/>
              <a:t>12/23/2016</a:t>
            </a:fld>
            <a:endParaRPr lang="en-US"/>
          </a:p>
        </p:txBody>
      </p:sp>
      <p:sp>
        <p:nvSpPr>
          <p:cNvPr id="122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229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78E0F5-B7D1-4DF6-8C54-7CC0CC8CE84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3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Sample GUI Scrolled Windows (</a:t>
            </a:r>
            <a:r>
              <a:rPr lang="en-US" sz="2800" dirty="0" err="1"/>
              <a:t>xterm</a:t>
            </a:r>
            <a:r>
              <a:rPr lang="en-US" sz="2800" dirty="0"/>
              <a:t> 8-color)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endParaRPr lang="en-US" sz="2000" dirty="0"/>
          </a:p>
        </p:txBody>
      </p:sp>
      <p:pic>
        <p:nvPicPr>
          <p:cNvPr id="13315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4838" y="2017713"/>
            <a:ext cx="6029475" cy="4114800"/>
          </a:xfrm>
        </p:spPr>
      </p:pic>
      <p:sp>
        <p:nvSpPr>
          <p:cNvPr id="13316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1400" b="1" dirty="0"/>
              <a:t>Blue Application Frame</a:t>
            </a:r>
            <a:endParaRPr lang="en-US" sz="1400" dirty="0"/>
          </a:p>
          <a:p>
            <a:pPr lvl="1" eaLnBrk="1" hangingPunct="1"/>
            <a:r>
              <a:rPr lang="en-US" sz="1200" dirty="0"/>
              <a:t>With Title, Menu Bar, Window Size &amp; Close Control Buttons and three scrollable panels.</a:t>
            </a:r>
          </a:p>
          <a:p>
            <a:pPr eaLnBrk="1" hangingPunct="1"/>
            <a:r>
              <a:rPr lang="en-US" sz="1400" b="1" dirty="0"/>
              <a:t>Three Scrollable Application Panels (Cyan Horizontal, Green Vertical &amp; Yellow Dual ) </a:t>
            </a:r>
          </a:p>
          <a:p>
            <a:pPr lvl="1" eaLnBrk="1" hangingPunct="1"/>
            <a:r>
              <a:rPr lang="en-US" sz="1200" dirty="0"/>
              <a:t>Each with Title and Output of </a:t>
            </a:r>
          </a:p>
          <a:p>
            <a:pPr lvl="2" eaLnBrk="1" hangingPunct="1"/>
            <a:r>
              <a:rPr lang="en-US" sz="1100" dirty="0"/>
              <a:t>Multi-Colored &amp; Non-Colored Text, Horizontal and/or Vertical scroll bars, associated clickable arrow buttons and clickable gauge depicting relative size and position or displayed text. </a:t>
            </a:r>
          </a:p>
          <a:p>
            <a:pPr eaLnBrk="1" hangingPunct="1"/>
            <a:r>
              <a:rPr lang="en-US" sz="1400" b="1" dirty="0"/>
              <a:t>Black Redirected Output (</a:t>
            </a:r>
            <a:r>
              <a:rPr lang="en-US" sz="1400" b="1" dirty="0" err="1"/>
              <a:t>stdout</a:t>
            </a:r>
            <a:r>
              <a:rPr lang="en-US" sz="1400" b="1" dirty="0"/>
              <a:t>/</a:t>
            </a:r>
            <a:r>
              <a:rPr lang="en-US" sz="1400" b="1" dirty="0" err="1"/>
              <a:t>stderr</a:t>
            </a:r>
            <a:r>
              <a:rPr lang="en-US" sz="1400" b="1" dirty="0"/>
              <a:t>)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/>
              <a:t>With Title and Output of </a:t>
            </a:r>
          </a:p>
          <a:p>
            <a:pPr lvl="2" eaLnBrk="1" hangingPunct="1"/>
            <a:r>
              <a:rPr lang="en-US" sz="1100" dirty="0"/>
              <a:t>Colorized, date, time &amp; severity-level stamped event notifications (</a:t>
            </a:r>
            <a:r>
              <a:rPr lang="en-US" sz="1100" b="1" dirty="0">
                <a:solidFill>
                  <a:srgbClr val="FF0000"/>
                </a:solidFill>
              </a:rPr>
              <a:t>lowest severity debug-level shown</a:t>
            </a:r>
            <a:r>
              <a:rPr lang="en-US" sz="1100" dirty="0"/>
              <a:t>)</a:t>
            </a:r>
          </a:p>
          <a:p>
            <a:pPr eaLnBrk="1" hangingPunct="1"/>
            <a:r>
              <a:rPr lang="en-US" sz="1400" b="1" dirty="0"/>
              <a:t>Task Bar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/>
              <a:t>With Title, Application Frame Focus Control Buttons and Output of</a:t>
            </a:r>
          </a:p>
          <a:p>
            <a:pPr lvl="2" eaLnBrk="1" hangingPunct="1"/>
            <a:r>
              <a:rPr lang="en-US" sz="1050" dirty="0"/>
              <a:t>Network (Name or IP-Address) &amp;  Program Name</a:t>
            </a:r>
          </a:p>
          <a:p>
            <a:pPr lvl="2" eaLnBrk="1" hangingPunct="1"/>
            <a:r>
              <a:rPr lang="en-US" sz="1100" dirty="0"/>
              <a:t>Task (Redirected &amp; </a:t>
            </a:r>
            <a:r>
              <a:rPr lang="en-US" sz="1100" dirty="0" err="1"/>
              <a:t>Gui_Test_Units</a:t>
            </a:r>
            <a:r>
              <a:rPr lang="en-US" sz="1100" dirty="0"/>
              <a:t>) Focus Control Buttons</a:t>
            </a:r>
          </a:p>
          <a:p>
            <a:pPr lvl="2" eaLnBrk="1" hangingPunct="1"/>
            <a:r>
              <a:rPr lang="en-US" sz="1100" dirty="0"/>
              <a:t>Idle Time Spinner and Current Date &amp; Time</a:t>
            </a:r>
          </a:p>
        </p:txBody>
      </p:sp>
      <p:sp>
        <p:nvSpPr>
          <p:cNvPr id="13317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2F7545A-B2B6-4F10-B5DC-087934EAA2D7}" type="datetime1">
              <a:rPr lang="en-US" smtClean="0"/>
              <a:t>12/23/2016</a:t>
            </a:fld>
            <a:endParaRPr lang="en-US"/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133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0F3125-9FB0-4EBE-8504-9BB661828FB3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Sample GUI Scrolled Windows Normal (vt100 Black-on-White) &amp; Reversed </a:t>
            </a:r>
            <a:r>
              <a:rPr lang="en-US" sz="2400" dirty="0"/>
              <a:t>(vt100 White-on-Black) </a:t>
            </a:r>
            <a:r>
              <a:rPr lang="en-US" sz="2000" dirty="0"/>
              <a:t>(</a:t>
            </a:r>
            <a:r>
              <a:rPr lang="en-US" sz="2000" dirty="0">
                <a:hlinkClick r:id="rId2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4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9" y="2017713"/>
            <a:ext cx="6198709" cy="4225925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819900" y="2017712"/>
            <a:ext cx="5105400" cy="4003495"/>
          </a:xfrm>
        </p:spPr>
        <p:txBody>
          <a:bodyPr/>
          <a:lstStyle/>
          <a:p>
            <a:pPr eaLnBrk="1" hangingPunct="1"/>
            <a:r>
              <a:rPr lang="en-US" sz="1400" b="1" dirty="0"/>
              <a:t>Outer-Most Application Frames</a:t>
            </a:r>
            <a:endParaRPr lang="en-US" sz="1400" dirty="0"/>
          </a:p>
          <a:p>
            <a:pPr lvl="1" eaLnBrk="1" hangingPunct="1"/>
            <a:r>
              <a:rPr lang="en-US" sz="1100" dirty="0"/>
              <a:t>With Menu Bar, Window Size &amp; Close Control Buttons and three scrollable panels.</a:t>
            </a:r>
          </a:p>
          <a:p>
            <a:pPr eaLnBrk="1" hangingPunct="1"/>
            <a:r>
              <a:rPr lang="en-US" sz="1400" b="1" dirty="0"/>
              <a:t>Three Scrollable Application Panels (Horizontal, Vertical &amp; Dual) </a:t>
            </a:r>
          </a:p>
          <a:p>
            <a:pPr lvl="1" eaLnBrk="1" hangingPunct="1"/>
            <a:r>
              <a:rPr lang="en-US" sz="1100" dirty="0"/>
              <a:t>Each with Non-Colored Text, Horizontal and/or Vertical scroll bars, associated clickable arrow buttons and clickable gauge depicting relative size and position or displayed text. </a:t>
            </a:r>
          </a:p>
          <a:p>
            <a:pPr eaLnBrk="1" hangingPunct="1"/>
            <a:r>
              <a:rPr lang="en-US" sz="1400" b="1" dirty="0"/>
              <a:t>Black Redirected Output (</a:t>
            </a:r>
            <a:r>
              <a:rPr lang="en-US" sz="1400" b="1" dirty="0" err="1"/>
              <a:t>stdout</a:t>
            </a:r>
            <a:r>
              <a:rPr lang="en-US" sz="1400" b="1" dirty="0"/>
              <a:t>/</a:t>
            </a:r>
            <a:r>
              <a:rPr lang="en-US" sz="1400" b="1" dirty="0" err="1"/>
              <a:t>stderr</a:t>
            </a:r>
            <a:r>
              <a:rPr lang="en-US" sz="1400" b="1" dirty="0"/>
              <a:t>)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/>
              <a:t>With Title and Output of </a:t>
            </a:r>
          </a:p>
          <a:p>
            <a:pPr lvl="2" eaLnBrk="1" hangingPunct="1"/>
            <a:r>
              <a:rPr lang="en-US" sz="1100" dirty="0"/>
              <a:t>Non-Colorized, date, time &amp; severity-level stamped event notifications (</a:t>
            </a:r>
            <a:r>
              <a:rPr lang="en-US" sz="1100" b="1" dirty="0">
                <a:solidFill>
                  <a:srgbClr val="FF0000"/>
                </a:solidFill>
              </a:rPr>
              <a:t>lowest severity debug-level shown</a:t>
            </a:r>
            <a:r>
              <a:rPr lang="en-US" sz="1100" dirty="0"/>
              <a:t>)</a:t>
            </a:r>
          </a:p>
          <a:p>
            <a:pPr eaLnBrk="1" hangingPunct="1"/>
            <a:r>
              <a:rPr lang="en-US" sz="1400" b="1" dirty="0"/>
              <a:t>Task Bar Frame </a:t>
            </a:r>
            <a:r>
              <a:rPr lang="en-US" sz="1050" b="1" dirty="0"/>
              <a:t>(</a:t>
            </a:r>
            <a:r>
              <a:rPr lang="en-US" sz="1050" b="1" dirty="0">
                <a:solidFill>
                  <a:srgbClr val="FF0000"/>
                </a:solidFill>
              </a:rPr>
              <a:t>Application Option</a:t>
            </a:r>
            <a:r>
              <a:rPr lang="en-US" sz="1050" b="1" dirty="0"/>
              <a:t>)</a:t>
            </a:r>
          </a:p>
          <a:p>
            <a:pPr lvl="1" eaLnBrk="1" hangingPunct="1"/>
            <a:r>
              <a:rPr lang="en-US" sz="1200" dirty="0"/>
              <a:t>With Title, Application Frame Focus Control Buttons and Output of</a:t>
            </a:r>
          </a:p>
          <a:p>
            <a:pPr lvl="2" eaLnBrk="1" hangingPunct="1"/>
            <a:r>
              <a:rPr lang="en-US" sz="1050" dirty="0"/>
              <a:t>Network (Name or IP-Address) &amp;  Program Name</a:t>
            </a:r>
          </a:p>
          <a:p>
            <a:pPr lvl="2" eaLnBrk="1" hangingPunct="1"/>
            <a:r>
              <a:rPr lang="en-US" sz="1100" dirty="0"/>
              <a:t>Task (Redirected &amp; </a:t>
            </a:r>
            <a:r>
              <a:rPr lang="en-US" sz="1100" dirty="0" err="1"/>
              <a:t>Gui_Test_Units</a:t>
            </a:r>
            <a:r>
              <a:rPr lang="en-US" sz="1100" dirty="0"/>
              <a:t>) Focus Control Buttons</a:t>
            </a:r>
          </a:p>
          <a:p>
            <a:pPr lvl="2" eaLnBrk="1" hangingPunct="1"/>
            <a:r>
              <a:rPr lang="en-US" sz="1100" dirty="0"/>
              <a:t>Idle Time Spinner and Current Date &amp; Time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D06F95-D493-494F-B0EB-3EDFAA385886}" type="datetime1">
              <a:rPr lang="en-US" smtClean="0"/>
              <a:t>12/23/2016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C9CDA-7CEB-4504-9572-06E05ED6E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3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0AC770-591B-46CD-918F-F04F5DAD2833}" type="datetime1">
              <a:rPr lang="en-US" smtClean="0"/>
              <a:t>12/23/2016</a:t>
            </a:fld>
            <a:endParaRPr lang="en-US"/>
          </a:p>
        </p:txBody>
      </p:sp>
      <p:sp>
        <p:nvSpPr>
          <p:cNvPr id="5427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542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5A200F-4479-46D5-B1CD-8474E2CCD2E4}" type="slidenum">
              <a:rPr lang="en-US"/>
              <a:pPr/>
              <a:t>7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Professional Development Laptop System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400" dirty="0"/>
          </a:p>
        </p:txBody>
      </p:sp>
      <p:sp>
        <p:nvSpPr>
          <p:cNvPr id="5427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/>
              <a:t>2007 Apple MacBook Pro Hardware</a:t>
            </a:r>
          </a:p>
          <a:p>
            <a:pPr lvl="1" eaLnBrk="1" hangingPunct="1">
              <a:lnSpc>
                <a:spcPct val="80000"/>
              </a:lnSpc>
            </a:pPr>
            <a:r>
              <a:rPr lang="en-NZ" sz="1600" dirty="0"/>
              <a:t>2.33 GHz Intel Core 2 Duo </a:t>
            </a:r>
            <a:r>
              <a:rPr lang="en-US" sz="1600" dirty="0"/>
              <a:t>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4 GB RAM</a:t>
            </a:r>
          </a:p>
          <a:p>
            <a:pPr lvl="1" eaLnBrk="1" hangingPunct="1">
              <a:lnSpc>
                <a:spcPct val="80000"/>
              </a:lnSpc>
            </a:pPr>
            <a:r>
              <a:rPr lang="en-NZ" sz="1600" dirty="0"/>
              <a:t>17” 1920x1200</a:t>
            </a:r>
            <a:r>
              <a:rPr lang="en-US" sz="1600" dirty="0"/>
              <a:t> pixel LCD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NZ" sz="1600" dirty="0"/>
              <a:t>160 GB (5400 RPM) SATA 1.5 Gb/s internal hard drive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NZ" sz="1600" dirty="0"/>
              <a:t>1.5 TB (7200 RPM) SATA 3 Gb/s external hard drive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Ethernet Network Adapter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WiFi</a:t>
            </a:r>
            <a:r>
              <a:rPr lang="en-US" sz="1600" dirty="0"/>
              <a:t> Wireless Network Adapter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Development /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MAC OS X 10.7.5 Lion</a:t>
            </a:r>
            <a:r>
              <a:rPr lang="en-US" sz="1600" b="1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Wing IDE 3-4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LibreOffice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Xemacs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Python 2x &amp; 3x</a:t>
            </a:r>
          </a:p>
        </p:txBody>
      </p:sp>
      <p:sp>
        <p:nvSpPr>
          <p:cNvPr id="54279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/>
              <a:t>Guest (non-optimized)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/>
              <a:t>Parallels Desktop</a:t>
            </a:r>
            <a:r>
              <a:rPr lang="en-US" sz="1600" dirty="0"/>
              <a:t> 8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NZ" sz="1400" dirty="0"/>
              <a:t>Linux (Fedora 20 32-bit, </a:t>
            </a:r>
            <a:r>
              <a:rPr lang="en-NZ" sz="1400" dirty="0" err="1"/>
              <a:t>OpenSuSE</a:t>
            </a:r>
            <a:r>
              <a:rPr lang="en-NZ" sz="1400" dirty="0"/>
              <a:t> 12.2 32-bit, Scientific (CentOS) 6.4-6.5 64-bit, Ubuntu 12.04 32-bit) with Python 2.7 and 3.2 </a:t>
            </a:r>
            <a:r>
              <a:rPr lang="en-US" sz="1400" dirty="0"/>
              <a:t>with Wing IDE 3, </a:t>
            </a:r>
            <a:r>
              <a:rPr lang="en-US" sz="1400" dirty="0" err="1"/>
              <a:t>LibraOffice</a:t>
            </a:r>
            <a:r>
              <a:rPr lang="en-US" sz="1400" dirty="0"/>
              <a:t> and </a:t>
            </a:r>
            <a:r>
              <a:rPr lang="en-US" sz="1400" dirty="0" err="1"/>
              <a:t>XEmacs</a:t>
            </a:r>
            <a:endParaRPr lang="en-US" sz="1400" dirty="0"/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Microsoft Windows (XP, 7, 8 &amp; 8.1 each with Cygwin 1.7.8) with Wing IDE 3, AuthorIt-5, Office 2002 &amp; </a:t>
            </a:r>
            <a:r>
              <a:rPr lang="en-US" sz="1400" dirty="0" err="1"/>
              <a:t>XEmacs</a:t>
            </a:r>
            <a:endParaRPr lang="en-US" sz="1400" dirty="0"/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Unix (PC-BSD 9.2-10.0, </a:t>
            </a:r>
            <a:r>
              <a:rPr lang="en-US" sz="1400" dirty="0" err="1"/>
              <a:t>OpenIndiana</a:t>
            </a:r>
            <a:r>
              <a:rPr lang="en-US" sz="1400" dirty="0"/>
              <a:t> 151a3 &amp; </a:t>
            </a:r>
            <a:r>
              <a:rPr lang="en-US" sz="1400" dirty="0" err="1"/>
              <a:t>OpenSolaris</a:t>
            </a:r>
            <a:r>
              <a:rPr lang="en-US" sz="1400" dirty="0"/>
              <a:t> 11) with </a:t>
            </a:r>
            <a:r>
              <a:rPr lang="en-US" sz="1400" dirty="0" err="1"/>
              <a:t>LibraOffice</a:t>
            </a:r>
            <a:r>
              <a:rPr lang="en-US" sz="1400" dirty="0"/>
              <a:t> and </a:t>
            </a:r>
            <a:r>
              <a:rPr lang="en-US" sz="1400" dirty="0" err="1"/>
              <a:t>Xemacs</a:t>
            </a:r>
            <a:endParaRPr 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/>
              <a:t>VMware Fusion</a:t>
            </a:r>
            <a:r>
              <a:rPr lang="en-US" sz="1600" dirty="0"/>
              <a:t> 7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Linux (</a:t>
            </a:r>
            <a:r>
              <a:rPr lang="en-US" sz="1400" dirty="0" err="1"/>
              <a:t>OpenSuSE</a:t>
            </a:r>
            <a:r>
              <a:rPr lang="en-US" sz="1400" dirty="0"/>
              <a:t> 13.1)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Microsoft Windows (2000)</a:t>
            </a:r>
          </a:p>
        </p:txBody>
      </p:sp>
    </p:spTree>
    <p:extLst>
      <p:ext uri="{BB962C8B-B14F-4D97-AF65-F5344CB8AC3E}">
        <p14:creationId xmlns:p14="http://schemas.microsoft.com/office/powerpoint/2010/main" val="411782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79E2F9-EB65-40CE-B811-500394624150}" type="datetime1">
              <a:rPr lang="en-US" smtClean="0"/>
              <a:t>12/23/2016</a:t>
            </a:fld>
            <a:endParaRPr lang="en-US"/>
          </a:p>
        </p:txBody>
      </p:sp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1758A-A179-44BD-8D72-E4F0BB3756DD}" type="slidenum">
              <a:rPr lang="en-US"/>
              <a:pPr/>
              <a:t>8</a:t>
            </a:fld>
            <a:endParaRPr lang="en-US"/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Professional Development Workstation System </a:t>
            </a:r>
            <a:r>
              <a:rPr lang="en-US" sz="2000" dirty="0"/>
              <a:t>(</a:t>
            </a:r>
            <a:r>
              <a:rPr lang="en-US" sz="2000" dirty="0">
                <a:hlinkClick r:id="rId3" action="ppaction://hlinksldjump"/>
              </a:rPr>
              <a:t>Table of Contents</a:t>
            </a:r>
            <a:r>
              <a:rPr lang="en-US" sz="2000" dirty="0"/>
              <a:t>)</a:t>
            </a:r>
            <a:endParaRPr lang="en-US" sz="2400" dirty="0"/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/>
              <a:t>2013 Apple iMac Desktop Hardware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3.5 GHz Intel Quad Core i7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16 GB 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27” 2560x1440 pixel LCD display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3 TB (7200 RPM) SATA 6 Gb/s internal hard drive with 128 GB Solid State Flash memory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Ethernet Network Adapter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WiFi</a:t>
            </a:r>
            <a:r>
              <a:rPr lang="en-US" sz="1600" dirty="0"/>
              <a:t> Wireless Network Adapter</a:t>
            </a:r>
            <a:endParaRPr lang="en-US" sz="1600" b="1" dirty="0"/>
          </a:p>
          <a:p>
            <a:pPr eaLnBrk="1" hangingPunct="1">
              <a:lnSpc>
                <a:spcPct val="80000"/>
              </a:lnSpc>
            </a:pPr>
            <a:r>
              <a:rPr lang="en-US" sz="1800" b="1" dirty="0"/>
              <a:t>Development /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MAC OS X 10.11 El Capitan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Wing IDE 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LibreOffice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Microsoft Office for Mac 2011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err="1"/>
              <a:t>Xemacs</a:t>
            </a:r>
            <a:endParaRPr lang="en-US" sz="1600" dirty="0"/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Python 2x &amp; 3x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/>
              <a:t>Guest (non-optimized) Embedded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dirty="0"/>
              <a:t>Parallels Desktop</a:t>
            </a:r>
            <a:r>
              <a:rPr lang="en-US" sz="1600" dirty="0"/>
              <a:t> 11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Linux (Centos 7, </a:t>
            </a:r>
            <a:r>
              <a:rPr lang="en-US" sz="1400" dirty="0" err="1"/>
              <a:t>Debian</a:t>
            </a:r>
            <a:r>
              <a:rPr lang="en-US" sz="1400" dirty="0"/>
              <a:t> 8, Fedora 22, </a:t>
            </a:r>
            <a:r>
              <a:rPr lang="en-US" sz="1400" dirty="0" err="1"/>
              <a:t>OpenSuSE</a:t>
            </a:r>
            <a:r>
              <a:rPr lang="en-US" sz="1400" dirty="0"/>
              <a:t> 13.2, Scientific 7 &amp; Ubuntu 14.04 LTS &amp; 15.04) with Wing IDE 5, </a:t>
            </a:r>
            <a:r>
              <a:rPr lang="en-US" sz="1400" dirty="0" err="1"/>
              <a:t>LibraOffice</a:t>
            </a:r>
            <a:r>
              <a:rPr lang="en-US" sz="1400" dirty="0"/>
              <a:t> and </a:t>
            </a:r>
            <a:r>
              <a:rPr lang="en-US" sz="1400" dirty="0" err="1"/>
              <a:t>XEmacs</a:t>
            </a:r>
            <a:endParaRPr lang="en-US" sz="1400" dirty="0"/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Microsoft Windows (XP, 7, 8, 8.1 &amp; 10) with Wing IDE 5, AuthorIt-5, Office 2002 &amp; </a:t>
            </a:r>
            <a:r>
              <a:rPr lang="en-US" sz="1400" dirty="0" err="1"/>
              <a:t>XEmacs</a:t>
            </a:r>
            <a:endParaRPr lang="en-US" sz="1400" dirty="0"/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Unix (FreeBSD 11/PC-BSD 11, </a:t>
            </a:r>
            <a:r>
              <a:rPr lang="en-US" sz="1400" dirty="0" err="1"/>
              <a:t>OpenIndiana</a:t>
            </a:r>
            <a:r>
              <a:rPr lang="en-US" sz="1400" dirty="0"/>
              <a:t> 151a8 &amp; </a:t>
            </a:r>
            <a:r>
              <a:rPr lang="en-US" sz="1400" dirty="0" err="1"/>
              <a:t>OpenSolaris</a:t>
            </a:r>
            <a:r>
              <a:rPr lang="en-US" sz="1400" dirty="0"/>
              <a:t> 11) with </a:t>
            </a:r>
            <a:r>
              <a:rPr lang="en-US" sz="1400" dirty="0" err="1"/>
              <a:t>LibraOffice</a:t>
            </a:r>
            <a:r>
              <a:rPr lang="en-US" sz="1400" dirty="0"/>
              <a:t> and </a:t>
            </a:r>
            <a:r>
              <a:rPr lang="en-US" sz="1400" dirty="0" err="1"/>
              <a:t>Xemacs</a:t>
            </a:r>
            <a:endParaRPr lang="en-US" sz="1400" dirty="0"/>
          </a:p>
          <a:p>
            <a:pPr lvl="1" eaLnBrk="1" hangingPunct="1">
              <a:lnSpc>
                <a:spcPct val="80000"/>
              </a:lnSpc>
            </a:pPr>
            <a:r>
              <a:rPr lang="en-US" sz="1600" b="1" dirty="0"/>
              <a:t>VMware Fusion</a:t>
            </a:r>
            <a:r>
              <a:rPr lang="en-US" sz="1600" dirty="0"/>
              <a:t> 7 Hypervisor for running Guest OS: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Linux (</a:t>
            </a:r>
            <a:r>
              <a:rPr lang="en-US" sz="1400" dirty="0" err="1"/>
              <a:t>OpenSuSE</a:t>
            </a:r>
            <a:r>
              <a:rPr lang="en-US" sz="1400" dirty="0"/>
              <a:t> 13.1)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 dirty="0"/>
              <a:t>Microsoft Windows (2000)</a:t>
            </a:r>
          </a:p>
        </p:txBody>
      </p:sp>
    </p:spTree>
    <p:extLst>
      <p:ext uri="{BB962C8B-B14F-4D97-AF65-F5344CB8AC3E}">
        <p14:creationId xmlns:p14="http://schemas.microsoft.com/office/powerpoint/2010/main" val="3974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Professional Development Workstation System </a:t>
            </a:r>
            <a:r>
              <a:rPr lang="en-US" sz="1800" dirty="0"/>
              <a:t>(</a:t>
            </a:r>
            <a:r>
              <a:rPr lang="en-US" sz="1800" dirty="0">
                <a:hlinkClick r:id="rId2" action="ppaction://hlinksldjump"/>
              </a:rPr>
              <a:t>Table of Contents</a:t>
            </a:r>
            <a:r>
              <a:rPr lang="en-US" sz="1800" dirty="0"/>
              <a:t>)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49" y="2017713"/>
            <a:ext cx="6077939" cy="4114800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Compatibility/</a:t>
            </a:r>
            <a:r>
              <a:rPr lang="en-US" sz="1000" b="1" i="1" u="sng" dirty="0">
                <a:solidFill>
                  <a:srgbClr val="C00000"/>
                </a:solidFill>
              </a:rPr>
              <a:t>Incompatibility</a:t>
            </a: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000" b="1" dirty="0"/>
              <a:t>with the “</a:t>
            </a:r>
            <a:r>
              <a:rPr lang="en-US" sz="1000" b="1" dirty="0" err="1"/>
              <a:t>tsWxGTUI_PyVx</a:t>
            </a:r>
            <a:r>
              <a:rPr lang="en-US" sz="1000" b="1" dirty="0"/>
              <a:t>” Toolkit requires</a:t>
            </a:r>
            <a:r>
              <a:rPr lang="en-US" sz="1000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r>
              <a:rPr lang="en-US" sz="900" b="1" dirty="0"/>
              <a:t>Single or multi-core </a:t>
            </a:r>
            <a:r>
              <a:rPr lang="en-US" sz="900" b="1" dirty="0">
                <a:solidFill>
                  <a:srgbClr val="C00000"/>
                </a:solidFill>
              </a:rPr>
              <a:t>16-bit</a:t>
            </a:r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, 32-bit or 64-bit processor</a:t>
            </a:r>
          </a:p>
          <a:p>
            <a:r>
              <a:rPr lang="en-US" sz="900" b="1" dirty="0"/>
              <a:t>Multi-User, Multi-Process, Multi-Threaded Operating System </a:t>
            </a:r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Linux, Mac OS X, Microsoft Windows</a:t>
            </a:r>
            <a:r>
              <a:rPr lang="en-US" sz="900" b="1" dirty="0"/>
              <a:t> </a:t>
            </a:r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(XP, or later, with free Linux-like Cygwin plug-in from Red Hat),</a:t>
            </a:r>
            <a:r>
              <a:rPr lang="en-US" sz="900" b="1" dirty="0"/>
              <a:t> </a:t>
            </a:r>
            <a:r>
              <a:rPr lang="en-US" sz="900" b="1" dirty="0">
                <a:solidFill>
                  <a:schemeClr val="accent5">
                    <a:lumMod val="50000"/>
                  </a:schemeClr>
                </a:solidFill>
              </a:rPr>
              <a:t>Unix or </a:t>
            </a:r>
            <a:r>
              <a:rPr lang="en-US" sz="900" b="1" dirty="0">
                <a:solidFill>
                  <a:srgbClr val="C00000"/>
                </a:solidFill>
              </a:rPr>
              <a:t>any other OS type or version</a:t>
            </a:r>
          </a:p>
          <a:p>
            <a:r>
              <a:rPr lang="en-US" sz="900" b="1" i="1" dirty="0"/>
              <a:t>NOTE: The</a:t>
            </a:r>
            <a:r>
              <a:rPr lang="en-US" sz="900" b="1" i="1" dirty="0">
                <a:solidFill>
                  <a:srgbClr val="FF0000"/>
                </a:solidFill>
              </a:rPr>
              <a:t> </a:t>
            </a:r>
            <a:r>
              <a:rPr lang="en-US" sz="900" b="1" i="1" dirty="0">
                <a:solidFill>
                  <a:srgbClr val="FF0000"/>
                </a:solidFill>
                <a:hlinkClick r:id="rId4" action="ppaction://hlinksldjump"/>
              </a:rPr>
              <a:t>Sample Desktop </a:t>
            </a:r>
            <a:r>
              <a:rPr lang="en-US" sz="900" b="1" i="1" dirty="0"/>
              <a:t>system can do more and do it faster than the </a:t>
            </a:r>
            <a:r>
              <a:rPr lang="en-US" sz="900" b="1" i="1" dirty="0">
                <a:solidFill>
                  <a:srgbClr val="FF0000"/>
                </a:solidFill>
                <a:hlinkClick r:id="rId5" action="ppaction://hlinksldjump"/>
              </a:rPr>
              <a:t>Sample Laptop </a:t>
            </a:r>
            <a:r>
              <a:rPr lang="en-US" sz="900" b="1" i="1" dirty="0"/>
              <a:t>system. Intel-based Guest OS platforms substitute for their non-Intel  counterparts.</a:t>
            </a:r>
          </a:p>
          <a:p>
            <a:pPr marL="0" indent="0">
              <a:buNone/>
            </a:pPr>
            <a:r>
              <a:rPr lang="en-US" sz="1050" b="1" dirty="0"/>
              <a:t>Hypervisor #1</a:t>
            </a:r>
            <a:r>
              <a:rPr lang="en-US" sz="1050" dirty="0"/>
              <a:t> on Mac OS X Yosemite with Intel Quad Core i7 64-bit (</a:t>
            </a:r>
            <a:r>
              <a:rPr lang="en-US" sz="1050" b="1" dirty="0"/>
              <a:t>Parallels</a:t>
            </a:r>
            <a:r>
              <a:rPr lang="en-US" sz="1050" dirty="0"/>
              <a:t> 11 Guest OS list in bottom left black window)</a:t>
            </a:r>
            <a:endParaRPr lang="en-US" sz="1100" dirty="0"/>
          </a:p>
          <a:p>
            <a:r>
              <a:rPr lang="en-US" sz="900" b="1" dirty="0">
                <a:solidFill>
                  <a:srgbClr val="0070C0"/>
                </a:solidFill>
              </a:rPr>
              <a:t>Shown Running</a:t>
            </a:r>
          </a:p>
          <a:p>
            <a:pPr lvl="1"/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64-bit </a:t>
            </a:r>
            <a:r>
              <a:rPr lang="en-US" sz="800" dirty="0"/>
              <a:t>(</a:t>
            </a:r>
            <a:r>
              <a:rPr lang="en-US" sz="800" b="1" dirty="0" err="1">
                <a:solidFill>
                  <a:schemeClr val="accent5">
                    <a:lumMod val="50000"/>
                  </a:schemeClr>
                </a:solidFill>
              </a:rPr>
              <a:t>Debian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 Linux </a:t>
            </a:r>
            <a:r>
              <a:rPr lang="en-US" sz="800" dirty="0"/>
              <a:t>7 running with Bugzilla Database &amp; Apache Server in dark blue window at top left)</a:t>
            </a:r>
          </a:p>
          <a:p>
            <a:pPr lvl="1"/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32-bit</a:t>
            </a:r>
            <a:r>
              <a:rPr lang="en-US" sz="800" b="1" dirty="0"/>
              <a:t> (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Microsoft Windows </a:t>
            </a:r>
            <a:r>
              <a:rPr lang="en-US" sz="800" b="1" dirty="0">
                <a:solidFill>
                  <a:srgbClr val="00B050"/>
                </a:solidFill>
              </a:rPr>
              <a:t>7</a:t>
            </a:r>
            <a:r>
              <a:rPr lang="en-US" sz="800" dirty="0"/>
              <a:t> running in yellow window at top right</a:t>
            </a:r>
          </a:p>
          <a:p>
            <a:r>
              <a:rPr lang="en-US" sz="900" b="1" dirty="0">
                <a:solidFill>
                  <a:srgbClr val="0070C0"/>
                </a:solidFill>
              </a:rPr>
              <a:t>NOT Running</a:t>
            </a:r>
          </a:p>
          <a:p>
            <a:pPr lvl="1"/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64-bit</a:t>
            </a: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" dirty="0"/>
              <a:t>(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CentOS 7 Linux, Fedora 22 Linux, Microsoft Windows 10</a:t>
            </a: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PC-BSD 11 Unix</a:t>
            </a: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Open Indiana/Solaris 11 Unix</a:t>
            </a: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Scientific 7 Linux, Ubuntu 14.04 Linux</a:t>
            </a:r>
            <a:r>
              <a:rPr lang="en-US" sz="800" dirty="0"/>
              <a:t>)</a:t>
            </a:r>
          </a:p>
          <a:p>
            <a:pPr lvl="1"/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32-bit</a:t>
            </a:r>
            <a:r>
              <a:rPr lang="en-US" sz="800" dirty="0"/>
              <a:t> (</a:t>
            </a:r>
            <a:r>
              <a:rPr lang="en-US" sz="800" b="1" i="1" u="sng" dirty="0" err="1">
                <a:solidFill>
                  <a:srgbClr val="C00000"/>
                </a:solidFill>
              </a:rPr>
              <a:t>eComStation</a:t>
            </a:r>
            <a:r>
              <a:rPr lang="en-US" sz="800" b="1" i="1" u="sng" dirty="0">
                <a:solidFill>
                  <a:srgbClr val="C00000"/>
                </a:solidFill>
              </a:rPr>
              <a:t> 2.2 Beta5 OS/2</a:t>
            </a:r>
            <a:r>
              <a:rPr lang="en-US" sz="800" dirty="0"/>
              <a:t>,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LXLE 14.02 Linux</a:t>
            </a:r>
            <a:r>
              <a:rPr lang="en-US" sz="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Microsoft Windows XP, 8, 8.1, 10, Ubuntu 12.04 Linux</a:t>
            </a:r>
            <a:r>
              <a:rPr lang="en-US" sz="800" dirty="0"/>
              <a:t>)</a:t>
            </a:r>
          </a:p>
          <a:p>
            <a:pPr lvl="1"/>
            <a:r>
              <a:rPr lang="en-US" sz="800" b="1" u="sng" dirty="0">
                <a:solidFill>
                  <a:srgbClr val="C00000"/>
                </a:solidFill>
              </a:rPr>
              <a:t>16-bit</a:t>
            </a:r>
            <a:r>
              <a:rPr lang="en-US" sz="800" b="1" i="1" dirty="0">
                <a:solidFill>
                  <a:srgbClr val="C00000"/>
                </a:solidFill>
              </a:rPr>
              <a:t> </a:t>
            </a:r>
            <a:r>
              <a:rPr lang="en-US" sz="800" b="1" i="1" dirty="0"/>
              <a:t>(</a:t>
            </a:r>
            <a:r>
              <a:rPr lang="en-US" sz="800" b="1" i="1" u="sng" dirty="0">
                <a:solidFill>
                  <a:srgbClr val="C00000"/>
                </a:solidFill>
              </a:rPr>
              <a:t>Microsoft Windows 98</a:t>
            </a:r>
            <a:r>
              <a:rPr lang="en-US" sz="800" b="1" i="1" dirty="0"/>
              <a:t>) </a:t>
            </a:r>
            <a:r>
              <a:rPr lang="en-US" sz="800" b="1" u="sng" dirty="0">
                <a:solidFill>
                  <a:schemeClr val="bg1"/>
                </a:solidFill>
              </a:rPr>
              <a:t>98</a:t>
            </a:r>
            <a:r>
              <a:rPr lang="en-US" sz="8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050" b="1" dirty="0"/>
              <a:t>Hypervisor #2</a:t>
            </a:r>
            <a:r>
              <a:rPr lang="en-US" sz="1050" dirty="0"/>
              <a:t> on Mac OS X Yosemite with Intel Quad Core i7 64-bit (</a:t>
            </a:r>
            <a:r>
              <a:rPr lang="en-US" sz="1050" b="1" dirty="0"/>
              <a:t>VMware Fusion </a:t>
            </a:r>
            <a:r>
              <a:rPr lang="en-US" sz="1050" dirty="0"/>
              <a:t>7 Guest OS list in bottom center white window)</a:t>
            </a:r>
          </a:p>
          <a:p>
            <a:r>
              <a:rPr lang="en-US" sz="900" b="1" dirty="0">
                <a:solidFill>
                  <a:srgbClr val="0070C0"/>
                </a:solidFill>
              </a:rPr>
              <a:t>Shown Running</a:t>
            </a:r>
          </a:p>
          <a:p>
            <a:pPr lvl="1"/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64-bit</a:t>
            </a:r>
            <a:r>
              <a:rPr lang="en-US" sz="800" b="1" dirty="0"/>
              <a:t> </a:t>
            </a:r>
            <a:r>
              <a:rPr lang="en-US" sz="800" dirty="0"/>
              <a:t>(</a:t>
            </a:r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Open SUSE 13.2 Linux </a:t>
            </a:r>
            <a:r>
              <a:rPr lang="en-US" sz="800" dirty="0"/>
              <a:t>running in black window at bottom right)</a:t>
            </a:r>
          </a:p>
          <a:p>
            <a:r>
              <a:rPr lang="en-US" sz="900" b="1" dirty="0">
                <a:solidFill>
                  <a:srgbClr val="0070C0"/>
                </a:solidFill>
              </a:rPr>
              <a:t>NOT Running</a:t>
            </a:r>
          </a:p>
          <a:p>
            <a:pPr lvl="1"/>
            <a:r>
              <a:rPr lang="en-US" sz="800" b="1" dirty="0">
                <a:solidFill>
                  <a:schemeClr val="accent5">
                    <a:lumMod val="50000"/>
                  </a:schemeClr>
                </a:solidFill>
              </a:rPr>
              <a:t>32-bit</a:t>
            </a:r>
            <a:r>
              <a:rPr lang="en-US" sz="800" dirty="0"/>
              <a:t> (</a:t>
            </a:r>
            <a:r>
              <a:rPr lang="en-US" sz="800" b="1" i="1" u="sng" dirty="0">
                <a:solidFill>
                  <a:srgbClr val="C00000"/>
                </a:solidFill>
              </a:rPr>
              <a:t>Microsoft Windows 2000</a:t>
            </a:r>
            <a:r>
              <a:rPr lang="en-US" sz="800" dirty="0"/>
              <a:t>)</a:t>
            </a:r>
          </a:p>
          <a:p>
            <a:pPr lvl="1"/>
            <a:r>
              <a:rPr lang="en-US" sz="800" b="1" u="sng" dirty="0">
                <a:solidFill>
                  <a:srgbClr val="C00000"/>
                </a:solidFill>
              </a:rPr>
              <a:t>16-bit</a:t>
            </a:r>
            <a:r>
              <a:rPr lang="en-US" sz="800" u="sng" dirty="0">
                <a:solidFill>
                  <a:srgbClr val="C00000"/>
                </a:solidFill>
              </a:rPr>
              <a:t> </a:t>
            </a:r>
            <a:r>
              <a:rPr lang="en-US" sz="800" dirty="0"/>
              <a:t>(</a:t>
            </a:r>
            <a:r>
              <a:rPr lang="en-US" sz="800" b="1" i="1" u="sng" dirty="0">
                <a:solidFill>
                  <a:srgbClr val="C00000"/>
                </a:solidFill>
              </a:rPr>
              <a:t>Microsoft DOS 6.2 with Windows 3.1</a:t>
            </a:r>
            <a:r>
              <a:rPr lang="en-US" sz="8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11A62-63AA-4067-ACEB-AA6A42CE3A38}" type="datetime1">
              <a:rPr lang="en-US" smtClean="0"/>
              <a:t>12/23/2016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TeamSTARS "tsWxGTUI_PyVx" Toolkit prepared &amp; presented by Richard S. Gordon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09E8-BB65-40EC-80E5-500E59BE4D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9857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8535</TotalTime>
  <Words>1394</Words>
  <Application>Microsoft Office PowerPoint</Application>
  <PresentationFormat>Widescreen</PresentationFormat>
  <Paragraphs>147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Blends</vt:lpstr>
      <vt:lpstr>UseCase_1_Sample_Screen_Shots</vt:lpstr>
      <vt:lpstr>Table of Contents (with slide show Hyperlinks)</vt:lpstr>
      <vt:lpstr>Sample CLI Display (Table of Contents)</vt:lpstr>
      <vt:lpstr>Sample GUI Widgets (Table of Contents)</vt:lpstr>
      <vt:lpstr>Sample GUI Scrolled Windows (xterm 8-color) (Table of Contents)</vt:lpstr>
      <vt:lpstr>Sample GUI Scrolled Windows Normal (vt100 Black-on-White) &amp; Reversed (vt100 White-on-Black) (Table of Contents)</vt:lpstr>
      <vt:lpstr>Professional Development Laptop System (Table of Contents)</vt:lpstr>
      <vt:lpstr>Professional Development Workstation System (Table of Contents)</vt:lpstr>
      <vt:lpstr>Screenshot Professional Development Workstation System (Table of Contents)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rsg</dc:creator>
  <cp:lastModifiedBy>Richard Gordon</cp:lastModifiedBy>
  <cp:revision>1168</cp:revision>
  <cp:lastPrinted>2015-11-05T11:29:29Z</cp:lastPrinted>
  <dcterms:created xsi:type="dcterms:W3CDTF">2014-11-27T14:34:08Z</dcterms:created>
  <dcterms:modified xsi:type="dcterms:W3CDTF">2016-12-23T11:02:14Z</dcterms:modified>
</cp:coreProperties>
</file>