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11"/>
  </p:notesMasterIdLst>
  <p:handoutMasterIdLst>
    <p:handoutMasterId r:id="rId12"/>
  </p:handoutMasterIdLst>
  <p:sldIdLst>
    <p:sldId id="256" r:id="rId2"/>
    <p:sldId id="277" r:id="rId3"/>
    <p:sldId id="350" r:id="rId4"/>
    <p:sldId id="351" r:id="rId5"/>
    <p:sldId id="369" r:id="rId6"/>
    <p:sldId id="370" r:id="rId7"/>
    <p:sldId id="371" r:id="rId8"/>
    <p:sldId id="352" r:id="rId9"/>
    <p:sldId id="372" r:id="rId10"/>
  </p:sldIdLst>
  <p:sldSz cx="12192000" cy="6858000"/>
  <p:notesSz cx="6985000" cy="92837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Tahoma"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Tahoma"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Tahoma"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3096" autoAdjust="0"/>
  </p:normalViewPr>
  <p:slideViewPr>
    <p:cSldViewPr snapToGrid="0">
      <p:cViewPr varScale="1">
        <p:scale>
          <a:sx n="54" d="100"/>
          <a:sy n="54" d="100"/>
        </p:scale>
        <p:origin x="660" y="66"/>
      </p:cViewPr>
      <p:guideLst>
        <p:guide orient="horz" pos="2160"/>
        <p:guide pos="3840"/>
      </p:guideLst>
    </p:cSldViewPr>
  </p:slideViewPr>
  <p:outlineViewPr>
    <p:cViewPr>
      <p:scale>
        <a:sx n="33" d="100"/>
        <a:sy n="33" d="100"/>
      </p:scale>
      <p:origin x="0" y="-94128"/>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9" d="100"/>
          <a:sy n="69" d="100"/>
        </p:scale>
        <p:origin x="276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40BA7D07-B2AE-46E3-AB17-7AB1AD60F9D5}" type="datetimeFigureOut">
              <a:rPr lang="en-US"/>
              <a:pPr>
                <a:defRPr/>
              </a:pPr>
              <a:t>12/23/2016</a:t>
            </a:fld>
            <a:endParaRPr lang="en-US"/>
          </a:p>
        </p:txBody>
      </p:sp>
      <p:sp>
        <p:nvSpPr>
          <p:cNvPr id="33796" name="Rectangle 4"/>
          <p:cNvSpPr>
            <a:spLocks noGrp="1" noChangeArrowheads="1"/>
          </p:cNvSpPr>
          <p:nvPr>
            <p:ph type="ftr" sz="quarter" idx="2"/>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361AD7FA-EB23-4D50-A638-8AE47669EC17}" type="slidenum">
              <a:rPr lang="en-US"/>
              <a:pPr/>
              <a:t>‹#›</a:t>
            </a:fld>
            <a:endParaRPr lang="en-US"/>
          </a:p>
        </p:txBody>
      </p:sp>
    </p:spTree>
    <p:extLst>
      <p:ext uri="{BB962C8B-B14F-4D97-AF65-F5344CB8AC3E}">
        <p14:creationId xmlns:p14="http://schemas.microsoft.com/office/powerpoint/2010/main" val="1213201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2771" name="Rectangle 3"/>
          <p:cNvSpPr>
            <a:spLocks noGrp="1" noChangeArrowheads="1"/>
          </p:cNvSpPr>
          <p:nvPr>
            <p:ph type="dt"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EB529A1F-278D-480B-B5CD-650999C9634C}" type="datetimeFigureOut">
              <a:rPr lang="en-US"/>
              <a:pPr>
                <a:defRPr/>
              </a:pPr>
              <a:t>12/23/2016</a:t>
            </a:fld>
            <a:endParaRPr lang="en-US"/>
          </a:p>
        </p:txBody>
      </p:sp>
      <p:sp>
        <p:nvSpPr>
          <p:cNvPr id="4100" name="Rectangle 4"/>
          <p:cNvSpPr>
            <a:spLocks noGrp="1" noRot="1" noChangeAspect="1" noChangeArrowheads="1" noTextEdit="1"/>
          </p:cNvSpPr>
          <p:nvPr>
            <p:ph type="sldImg" idx="2"/>
          </p:nvPr>
        </p:nvSpPr>
        <p:spPr bwMode="auto">
          <a:xfrm>
            <a:off x="398463" y="696913"/>
            <a:ext cx="6188075" cy="34813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98500" y="4409758"/>
            <a:ext cx="5588000" cy="417766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774" name="Rectangle 6"/>
          <p:cNvSpPr>
            <a:spLocks noGrp="1" noChangeArrowheads="1"/>
          </p:cNvSpPr>
          <p:nvPr>
            <p:ph type="ftr" sz="quarter" idx="4"/>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2775" name="Rectangle 7"/>
          <p:cNvSpPr>
            <a:spLocks noGrp="1" noChangeArrowheads="1"/>
          </p:cNvSpPr>
          <p:nvPr>
            <p:ph type="sldNum" sz="quarter" idx="5"/>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22A1BD9C-DC0A-4C77-9F69-D597F0C410DA}" type="slidenum">
              <a:rPr lang="en-US"/>
              <a:pPr/>
              <a:t>‹#›</a:t>
            </a:fld>
            <a:endParaRPr lang="en-US"/>
          </a:p>
        </p:txBody>
      </p:sp>
    </p:spTree>
    <p:extLst>
      <p:ext uri="{BB962C8B-B14F-4D97-AF65-F5344CB8AC3E}">
        <p14:creationId xmlns:p14="http://schemas.microsoft.com/office/powerpoint/2010/main" val="26449691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Arial"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Arial"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98956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88741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86644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824109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94684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17912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5296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43676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18122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1201261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eaLnBrk="1" hangingPunct="1"/>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eaLnBrk="1" hangingPunct="1"/>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eaLnBrk="1" hangingPunct="1"/>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eaLnBrk="1" hangingPunct="1"/>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eaLnBrk="1" hangingPunct="1"/>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120844" name="Rectangle 12"/>
          <p:cNvSpPr>
            <a:spLocks noGrp="1" noChangeArrowheads="1"/>
          </p:cNvSpPr>
          <p:nvPr>
            <p:ph type="ctrTitle"/>
          </p:nvPr>
        </p:nvSpPr>
        <p:spPr>
          <a:xfrm>
            <a:off x="1320800" y="1676400"/>
            <a:ext cx="10363200" cy="1462088"/>
          </a:xfrm>
        </p:spPr>
        <p:txBody>
          <a:bodyPr/>
          <a:lstStyle>
            <a:lvl1pPr>
              <a:defRPr/>
            </a:lvl1pPr>
          </a:lstStyle>
          <a:p>
            <a:r>
              <a:rPr lang="en-US"/>
              <a:t>Click to edit Master title style</a:t>
            </a:r>
          </a:p>
        </p:txBody>
      </p:sp>
      <p:sp>
        <p:nvSpPr>
          <p:cNvPr id="120845"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fld id="{B5B52024-79AA-4062-8229-397D9E214550}" type="datetime1">
              <a:rPr lang="en-US" smtClean="0"/>
              <a:t>12/23/2016</a:t>
            </a:fld>
            <a:endParaRPr lang="en-US"/>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r>
              <a:rPr lang="en-US" dirty="0"/>
              <a:t>TeamSTARS "tsWxGTUI_PyVx" Toolkit prepared &amp; presented by Richard S. Gordon</a:t>
            </a:r>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fld id="{733105C5-7135-4250-9C8C-E2AC96EA119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5534B48B-48D4-4D1F-B98F-2ED8E1B04ED0}" type="datetime1">
              <a:rPr lang="en-US" smtClean="0"/>
              <a:t>12/23/2016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6" name="Rectangle 13"/>
          <p:cNvSpPr>
            <a:spLocks noGrp="1" noChangeArrowheads="1"/>
          </p:cNvSpPr>
          <p:nvPr>
            <p:ph type="sldNum" sz="quarter" idx="12"/>
          </p:nvPr>
        </p:nvSpPr>
        <p:spPr>
          <a:ln/>
        </p:spPr>
        <p:txBody>
          <a:bodyPr/>
          <a:lstStyle>
            <a:lvl1pPr>
              <a:defRPr/>
            </a:lvl1pPr>
          </a:lstStyle>
          <a:p>
            <a:fld id="{1A030E71-5E45-4BF2-AE3B-77E09172447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9263" y="214313"/>
            <a:ext cx="2600325"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5113" y="214313"/>
            <a:ext cx="7651750"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C3557E2B-7DD4-4DCF-9DDD-7786167218C6}" type="datetime1">
              <a:rPr lang="en-US" smtClean="0"/>
              <a:t>12/23/2016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6" name="Rectangle 13"/>
          <p:cNvSpPr>
            <a:spLocks noGrp="1" noChangeArrowheads="1"/>
          </p:cNvSpPr>
          <p:nvPr>
            <p:ph type="sldNum" sz="quarter" idx="12"/>
          </p:nvPr>
        </p:nvSpPr>
        <p:spPr>
          <a:ln/>
        </p:spPr>
        <p:txBody>
          <a:bodyPr/>
          <a:lstStyle>
            <a:lvl1pPr>
              <a:defRPr/>
            </a:lvl1pPr>
          </a:lstStyle>
          <a:p>
            <a:fld id="{9A21CE6B-0DB1-4A8A-8EC8-EA81BE3E5E2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65B11A62-63AA-4067-ACEB-AA6A42CE3A38}" type="datetime1">
              <a:rPr lang="en-US" smtClean="0"/>
              <a:t>12/23/2016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6" name="Rectangle 13"/>
          <p:cNvSpPr>
            <a:spLocks noGrp="1" noChangeArrowheads="1"/>
          </p:cNvSpPr>
          <p:nvPr>
            <p:ph type="sldNum" sz="quarter" idx="12"/>
          </p:nvPr>
        </p:nvSpPr>
        <p:spPr>
          <a:ln/>
        </p:spPr>
        <p:txBody>
          <a:bodyPr/>
          <a:lstStyle>
            <a:lvl1pPr>
              <a:defRPr/>
            </a:lvl1pPr>
          </a:lstStyle>
          <a:p>
            <a:fld id="{5FB509E8-BB65-40EC-80E5-500E59BE4DE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013FB6F9-CFEF-47AA-A08B-D90CED01DE9A}" type="datetime1">
              <a:rPr lang="en-US" smtClean="0"/>
              <a:t>12/23/2016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6" name="Rectangle 13"/>
          <p:cNvSpPr>
            <a:spLocks noGrp="1" noChangeArrowheads="1"/>
          </p:cNvSpPr>
          <p:nvPr>
            <p:ph type="sldNum" sz="quarter" idx="12"/>
          </p:nvPr>
        </p:nvSpPr>
        <p:spPr>
          <a:ln/>
        </p:spPr>
        <p:txBody>
          <a:bodyPr/>
          <a:lstStyle>
            <a:lvl1pPr>
              <a:defRPr/>
            </a:lvl1pPr>
          </a:lstStyle>
          <a:p>
            <a:fld id="{6227C7B3-5050-497E-935E-A9A6989FBE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3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341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44D06F95-D493-494F-B0EB-3EDFAA385886}" type="datetime1">
              <a:rPr lang="en-US" smtClean="0"/>
              <a:t>12/23/2016</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7" name="Rectangle 13"/>
          <p:cNvSpPr>
            <a:spLocks noGrp="1" noChangeArrowheads="1"/>
          </p:cNvSpPr>
          <p:nvPr>
            <p:ph type="sldNum" sz="quarter" idx="12"/>
          </p:nvPr>
        </p:nvSpPr>
        <p:spPr>
          <a:ln/>
        </p:spPr>
        <p:txBody>
          <a:bodyPr/>
          <a:lstStyle>
            <a:lvl1pPr>
              <a:defRPr/>
            </a:lvl1pPr>
          </a:lstStyle>
          <a:p>
            <a:fld id="{C2CC9CDA-7CEB-4504-9572-06E05ED6EE7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26FA81D3-96E1-4758-9306-72CE9F6E2F25}" type="datetime1">
              <a:rPr lang="en-US" smtClean="0"/>
              <a:t>12/23/2016</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9" name="Rectangle 13"/>
          <p:cNvSpPr>
            <a:spLocks noGrp="1" noChangeArrowheads="1"/>
          </p:cNvSpPr>
          <p:nvPr>
            <p:ph type="sldNum" sz="quarter" idx="12"/>
          </p:nvPr>
        </p:nvSpPr>
        <p:spPr>
          <a:ln/>
        </p:spPr>
        <p:txBody>
          <a:bodyPr/>
          <a:lstStyle>
            <a:lvl1pPr>
              <a:defRPr/>
            </a:lvl1pPr>
          </a:lstStyle>
          <a:p>
            <a:fld id="{54D09443-6B4B-47F3-B8BA-2CD77B2864C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C22C02A3-FDB2-4B02-8110-311DDD8475C2}" type="datetime1">
              <a:rPr lang="en-US" smtClean="0"/>
              <a:t>12/23/2016</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5" name="Rectangle 13"/>
          <p:cNvSpPr>
            <a:spLocks noGrp="1" noChangeArrowheads="1"/>
          </p:cNvSpPr>
          <p:nvPr>
            <p:ph type="sldNum" sz="quarter" idx="12"/>
          </p:nvPr>
        </p:nvSpPr>
        <p:spPr>
          <a:ln/>
        </p:spPr>
        <p:txBody>
          <a:bodyPr/>
          <a:lstStyle>
            <a:lvl1pPr>
              <a:defRPr/>
            </a:lvl1pPr>
          </a:lstStyle>
          <a:p>
            <a:fld id="{189817E8-B0B6-45CC-B4B3-9C715571D19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B277746-3C8E-4161-A66B-B97D4FD5213A}" type="datetime1">
              <a:rPr lang="en-US" smtClean="0"/>
              <a:t>12/23/2016</a:t>
            </a:fld>
            <a:endParaRPr lang="en-US"/>
          </a:p>
        </p:txBody>
      </p:sp>
      <p:sp>
        <p:nvSpPr>
          <p:cNvPr id="3" name="Footer Placeholder 2"/>
          <p:cNvSpPr>
            <a:spLocks noGrp="1"/>
          </p:cNvSpPr>
          <p:nvPr>
            <p:ph type="ftr" sz="quarter" idx="11"/>
          </p:nvPr>
        </p:nvSpPr>
        <p:spPr/>
        <p:txBody>
          <a:bodyPr/>
          <a:lstStyle>
            <a:lvl1pPr>
              <a:defRPr dirty="0" err="1" smtClean="0"/>
            </a:lvl1pPr>
          </a:lstStyle>
          <a:p>
            <a:pPr>
              <a:defRPr/>
            </a:pPr>
            <a:r>
              <a:rPr lang="en-US" dirty="0"/>
              <a:t>TeamSTARS "tsWxGTUI_PyVx" Toolkit prepared &amp; presented by Richard S. Gordon</a:t>
            </a:r>
          </a:p>
        </p:txBody>
      </p:sp>
      <p:sp>
        <p:nvSpPr>
          <p:cNvPr id="4" name="Slide Number Placeholder 3"/>
          <p:cNvSpPr>
            <a:spLocks noGrp="1"/>
          </p:cNvSpPr>
          <p:nvPr>
            <p:ph type="sldNum" sz="quarter" idx="12"/>
          </p:nvPr>
        </p:nvSpPr>
        <p:spPr/>
        <p:txBody>
          <a:bodyPr/>
          <a:lstStyle>
            <a:lvl1pPr>
              <a:defRPr/>
            </a:lvl1pPr>
          </a:lstStyle>
          <a:p>
            <a:fld id="{E68FF856-8BC3-47A5-8598-9C27B376076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86B778C6-FEB5-4910-BBA7-BBA76466D3B2}" type="datetime1">
              <a:rPr lang="en-US" smtClean="0"/>
              <a:t>12/23/2016</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7" name="Rectangle 13"/>
          <p:cNvSpPr>
            <a:spLocks noGrp="1" noChangeArrowheads="1"/>
          </p:cNvSpPr>
          <p:nvPr>
            <p:ph type="sldNum" sz="quarter" idx="12"/>
          </p:nvPr>
        </p:nvSpPr>
        <p:spPr>
          <a:ln/>
        </p:spPr>
        <p:txBody>
          <a:bodyPr/>
          <a:lstStyle>
            <a:lvl1pPr>
              <a:defRPr/>
            </a:lvl1pPr>
          </a:lstStyle>
          <a:p>
            <a:fld id="{F308A4F5-7E0D-46A2-B1A6-F5B94709AB8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7A68BEE5-7335-4799-9F53-F65CFD274630}" type="datetime1">
              <a:rPr lang="en-US" smtClean="0"/>
              <a:t>12/23/2016</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7" name="Rectangle 13"/>
          <p:cNvSpPr>
            <a:spLocks noGrp="1" noChangeArrowheads="1"/>
          </p:cNvSpPr>
          <p:nvPr>
            <p:ph type="sldNum" sz="quarter" idx="12"/>
          </p:nvPr>
        </p:nvSpPr>
        <p:spPr>
          <a:ln/>
        </p:spPr>
        <p:txBody>
          <a:bodyPr/>
          <a:lstStyle>
            <a:lvl1pPr>
              <a:defRPr/>
            </a:lvl1pPr>
          </a:lstStyle>
          <a:p>
            <a:fld id="{6CC561B3-E310-4EBE-8689-82B3B211549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57213" y="1098550"/>
            <a:ext cx="58420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a:p>
        </p:txBody>
      </p:sp>
      <p:sp>
        <p:nvSpPr>
          <p:cNvPr id="1027" name="Rectangle 3"/>
          <p:cNvSpPr>
            <a:spLocks noChangeArrowheads="1"/>
          </p:cNvSpPr>
          <p:nvPr/>
        </p:nvSpPr>
        <p:spPr bwMode="ltGray">
          <a:xfrm>
            <a:off x="1066800" y="1098550"/>
            <a:ext cx="438150"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28" name="Rectangle 4"/>
          <p:cNvSpPr>
            <a:spLocks noChangeArrowheads="1"/>
          </p:cNvSpPr>
          <p:nvPr/>
        </p:nvSpPr>
        <p:spPr bwMode="ltGray">
          <a:xfrm>
            <a:off x="722313" y="1520825"/>
            <a:ext cx="5619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a:p>
        </p:txBody>
      </p:sp>
      <p:sp>
        <p:nvSpPr>
          <p:cNvPr id="1029" name="Rectangle 5"/>
          <p:cNvSpPr>
            <a:spLocks noChangeArrowheads="1"/>
          </p:cNvSpPr>
          <p:nvPr/>
        </p:nvSpPr>
        <p:spPr bwMode="ltGray">
          <a:xfrm>
            <a:off x="1214438" y="1520825"/>
            <a:ext cx="492125"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0" name="Rectangle 6"/>
          <p:cNvSpPr>
            <a:spLocks noChangeArrowheads="1"/>
          </p:cNvSpPr>
          <p:nvPr/>
        </p:nvSpPr>
        <p:spPr bwMode="ltGray">
          <a:xfrm>
            <a:off x="169863" y="1447800"/>
            <a:ext cx="746125"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a:p>
        </p:txBody>
      </p:sp>
      <p:sp>
        <p:nvSpPr>
          <p:cNvPr id="1031" name="Rectangle 7"/>
          <p:cNvSpPr>
            <a:spLocks noChangeArrowheads="1"/>
          </p:cNvSpPr>
          <p:nvPr/>
        </p:nvSpPr>
        <p:spPr bwMode="gray">
          <a:xfrm>
            <a:off x="1016000" y="990600"/>
            <a:ext cx="42863" cy="1052513"/>
          </a:xfrm>
          <a:prstGeom prst="rect">
            <a:avLst/>
          </a:prstGeom>
          <a:solidFill>
            <a:schemeClr val="bg2"/>
          </a:solidFill>
          <a:ln w="9525">
            <a:noFill/>
            <a:miter lim="800000"/>
            <a:headEnd/>
            <a:tailEnd/>
          </a:ln>
        </p:spPr>
        <p:txBody>
          <a:bodyPr wrap="none" anchor="ctr"/>
          <a:lstStyle/>
          <a:p>
            <a:pPr algn="ctr" eaLnBrk="1" hangingPunct="1"/>
            <a:endParaRPr kumimoji="1" lang="en-US" sz="2400"/>
          </a:p>
        </p:txBody>
      </p:sp>
      <p:sp>
        <p:nvSpPr>
          <p:cNvPr id="1032" name="Rectangle 8"/>
          <p:cNvSpPr>
            <a:spLocks noChangeArrowheads="1"/>
          </p:cNvSpPr>
          <p:nvPr/>
        </p:nvSpPr>
        <p:spPr bwMode="gray">
          <a:xfrm>
            <a:off x="590550" y="1781175"/>
            <a:ext cx="10968038"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3" name="Rectangle 9"/>
          <p:cNvSpPr>
            <a:spLocks noGrp="1" noChangeArrowheads="1"/>
          </p:cNvSpPr>
          <p:nvPr>
            <p:ph type="title"/>
          </p:nvPr>
        </p:nvSpPr>
        <p:spPr bwMode="auto">
          <a:xfrm>
            <a:off x="1535113" y="214313"/>
            <a:ext cx="1039018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4" name="Rectangle 10"/>
          <p:cNvSpPr>
            <a:spLocks noGrp="1" noChangeArrowheads="1"/>
          </p:cNvSpPr>
          <p:nvPr>
            <p:ph type="body" idx="1"/>
          </p:nvPr>
        </p:nvSpPr>
        <p:spPr bwMode="auto">
          <a:xfrm>
            <a:off x="1576388" y="2017713"/>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9819" name="Rectangle 11"/>
          <p:cNvSpPr>
            <a:spLocks noGrp="1" noChangeArrowheads="1"/>
          </p:cNvSpPr>
          <p:nvPr>
            <p:ph type="dt" sz="half" idx="2"/>
          </p:nvPr>
        </p:nvSpPr>
        <p:spPr bwMode="auto">
          <a:xfrm>
            <a:off x="1549400"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45A933D1-86C7-45FF-B83F-CA5ED825AD11}" type="datetime1">
              <a:rPr lang="en-US" smtClean="0"/>
              <a:t>12/23/2016</a:t>
            </a:fld>
            <a:endParaRPr lang="en-US"/>
          </a:p>
        </p:txBody>
      </p:sp>
      <p:sp>
        <p:nvSpPr>
          <p:cNvPr id="119820" name="Rectangle 12"/>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US" dirty="0"/>
              <a:t>TeamSTARS "tsWxGTUI_PyVx" Toolkit prepared &amp; presented by Richard S. Gordon</a:t>
            </a:r>
          </a:p>
        </p:txBody>
      </p:sp>
      <p:sp>
        <p:nvSpPr>
          <p:cNvPr id="119821" name="Rectangle 13"/>
          <p:cNvSpPr>
            <a:spLocks noGrp="1" noChangeArrowheads="1"/>
          </p:cNvSpPr>
          <p:nvPr>
            <p:ph type="sldNum" sz="quarter" idx="4"/>
          </p:nvPr>
        </p:nvSpPr>
        <p:spPr bwMode="auto">
          <a:xfrm>
            <a:off x="939006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C8217759-FB06-4970-9895-8B3F0586471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12" r:id="rId1"/>
    <p:sldLayoutId id="2147483711" r:id="rId2"/>
    <p:sldLayoutId id="2147483710" r:id="rId3"/>
    <p:sldLayoutId id="2147483709" r:id="rId4"/>
    <p:sldLayoutId id="2147483708" r:id="rId5"/>
    <p:sldLayoutId id="2147483707" r:id="rId6"/>
    <p:sldLayoutId id="2147483713" r:id="rId7"/>
    <p:sldLayoutId id="2147483706" r:id="rId8"/>
    <p:sldLayoutId id="2147483705" r:id="rId9"/>
    <p:sldLayoutId id="2147483704" r:id="rId10"/>
    <p:sldLayoutId id="2147483703" r:id="rId11"/>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Arial" charset="0"/>
        </a:defRPr>
      </a:lvl2pPr>
      <a:lvl3pPr algn="l" rtl="0" eaLnBrk="0" fontAlgn="base" hangingPunct="0">
        <a:spcBef>
          <a:spcPct val="0"/>
        </a:spcBef>
        <a:spcAft>
          <a:spcPct val="0"/>
        </a:spcAft>
        <a:defRPr sz="4400">
          <a:solidFill>
            <a:schemeClr val="tx2"/>
          </a:solidFill>
          <a:latin typeface="Tahoma" pitchFamily="34" charset="0"/>
          <a:cs typeface="Arial" charset="0"/>
        </a:defRPr>
      </a:lvl3pPr>
      <a:lvl4pPr algn="l" rtl="0" eaLnBrk="0" fontAlgn="base" hangingPunct="0">
        <a:spcBef>
          <a:spcPct val="0"/>
        </a:spcBef>
        <a:spcAft>
          <a:spcPct val="0"/>
        </a:spcAft>
        <a:defRPr sz="4400">
          <a:solidFill>
            <a:schemeClr val="tx2"/>
          </a:solidFill>
          <a:latin typeface="Tahoma" pitchFamily="34" charset="0"/>
          <a:cs typeface="Arial" charset="0"/>
        </a:defRPr>
      </a:lvl4pPr>
      <a:lvl5pPr algn="l" rtl="0" eaLnBrk="0" fontAlgn="base" hangingPunct="0">
        <a:spcBef>
          <a:spcPct val="0"/>
        </a:spcBef>
        <a:spcAft>
          <a:spcPct val="0"/>
        </a:spcAft>
        <a:defRPr sz="4400">
          <a:solidFill>
            <a:schemeClr val="tx2"/>
          </a:solidFill>
          <a:latin typeface="Tahoma" pitchFamily="34" charset="0"/>
          <a:cs typeface="Arial" charset="0"/>
        </a:defRPr>
      </a:lvl5pPr>
      <a:lvl6pPr marL="457200" algn="l" rtl="0" fontAlgn="base">
        <a:spcBef>
          <a:spcPct val="0"/>
        </a:spcBef>
        <a:spcAft>
          <a:spcPct val="0"/>
        </a:spcAft>
        <a:defRPr sz="4400">
          <a:solidFill>
            <a:schemeClr val="tx2"/>
          </a:solidFill>
          <a:latin typeface="Tahoma" pitchFamily="34" charset="0"/>
          <a:cs typeface="Arial" charset="0"/>
        </a:defRPr>
      </a:lvl6pPr>
      <a:lvl7pPr marL="914400" algn="l" rtl="0" fontAlgn="base">
        <a:spcBef>
          <a:spcPct val="0"/>
        </a:spcBef>
        <a:spcAft>
          <a:spcPct val="0"/>
        </a:spcAft>
        <a:defRPr sz="4400">
          <a:solidFill>
            <a:schemeClr val="tx2"/>
          </a:solidFill>
          <a:latin typeface="Tahoma" pitchFamily="34" charset="0"/>
          <a:cs typeface="Arial" charset="0"/>
        </a:defRPr>
      </a:lvl7pPr>
      <a:lvl8pPr marL="1371600" algn="l" rtl="0" fontAlgn="base">
        <a:spcBef>
          <a:spcPct val="0"/>
        </a:spcBef>
        <a:spcAft>
          <a:spcPct val="0"/>
        </a:spcAft>
        <a:defRPr sz="4400">
          <a:solidFill>
            <a:schemeClr val="tx2"/>
          </a:solidFill>
          <a:latin typeface="Tahoma" pitchFamily="34" charset="0"/>
          <a:cs typeface="Arial" charset="0"/>
        </a:defRPr>
      </a:lvl8pPr>
      <a:lvl9pPr marL="1828800" algn="l" rtl="0" fontAlgn="base">
        <a:spcBef>
          <a:spcPct val="0"/>
        </a:spcBef>
        <a:spcAft>
          <a:spcPct val="0"/>
        </a:spcAft>
        <a:defRPr sz="4400">
          <a:solidFill>
            <a:schemeClr val="tx2"/>
          </a:solidFill>
          <a:latin typeface="Tahoma" pitchFamily="34" charset="0"/>
          <a:cs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4.xml"/><Relationship Id="rId9" Type="http://schemas.openxmlformats.org/officeDocument/2006/relationships/slide" Target="slide9.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slide" Target="slide9.xml"/></Relationships>
</file>

<file path=ppt/slides/_rels/slide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UseCase_2_Block_Diagrams</a:t>
            </a:r>
          </a:p>
        </p:txBody>
      </p:sp>
      <p:sp>
        <p:nvSpPr>
          <p:cNvPr id="6150" name="Subtitle 2"/>
          <p:cNvSpPr>
            <a:spLocks noGrp="1"/>
          </p:cNvSpPr>
          <p:nvPr>
            <p:ph idx="1"/>
          </p:nvPr>
        </p:nvSpPr>
        <p:spPr/>
        <p:txBody>
          <a:bodyPr/>
          <a:lstStyle/>
          <a:p>
            <a:pPr marL="0" indent="0" algn="ctr" eaLnBrk="1" hangingPunct="1">
              <a:buFont typeface="Wingdings" pitchFamily="2" charset="2"/>
              <a:buNone/>
            </a:pPr>
            <a:endParaRPr lang="en-US" sz="2800"/>
          </a:p>
          <a:p>
            <a:pPr marL="0" indent="0" algn="ctr" eaLnBrk="1" hangingPunct="1">
              <a:buFont typeface="Wingdings" pitchFamily="2" charset="2"/>
              <a:buNone/>
            </a:pPr>
            <a:endParaRPr lang="en-US" sz="2800"/>
          </a:p>
        </p:txBody>
      </p:sp>
      <p:sp>
        <p:nvSpPr>
          <p:cNvPr id="6146" name="Date Placeholder 1"/>
          <p:cNvSpPr>
            <a:spLocks noGrp="1"/>
          </p:cNvSpPr>
          <p:nvPr>
            <p:ph type="dt" sz="half" idx="10"/>
          </p:nvPr>
        </p:nvSpPr>
        <p:spPr>
          <a:noFill/>
        </p:spPr>
        <p:txBody>
          <a:bodyPr/>
          <a:lstStyle/>
          <a:p>
            <a:fld id="{878D0E70-D567-4EAD-BEEC-D30EFDF84A73}" type="datetime1">
              <a:rPr lang="en-US" smtClean="0"/>
              <a:t>12/23/2016</a:t>
            </a:fld>
            <a:endParaRPr lang="en-US"/>
          </a:p>
        </p:txBody>
      </p:sp>
      <p:sp>
        <p:nvSpPr>
          <p:cNvPr id="6147" name="Footer Placeholder 2"/>
          <p:cNvSpPr>
            <a:spLocks noGrp="1"/>
          </p:cNvSpPr>
          <p:nvPr>
            <p:ph type="ftr" sz="quarter" idx="11"/>
          </p:nvPr>
        </p:nvSpPr>
        <p:spPr>
          <a:noFill/>
        </p:spPr>
        <p:txBody>
          <a:bodyPr/>
          <a:lstStyle/>
          <a:p>
            <a:r>
              <a:rPr lang="en-US" dirty="0"/>
              <a:t>TeamSTARS "tsWxGTUI_PyVx" Toolkit prepared &amp; presented by Richard S. Gordon</a:t>
            </a:r>
          </a:p>
        </p:txBody>
      </p:sp>
      <p:sp>
        <p:nvSpPr>
          <p:cNvPr id="6148" name="Slide Number Placeholder 3"/>
          <p:cNvSpPr>
            <a:spLocks noGrp="1"/>
          </p:cNvSpPr>
          <p:nvPr>
            <p:ph type="sldNum" sz="quarter" idx="12"/>
          </p:nvPr>
        </p:nvSpPr>
        <p:spPr>
          <a:noFill/>
        </p:spPr>
        <p:txBody>
          <a:bodyPr/>
          <a:lstStyle/>
          <a:p>
            <a:fld id="{BF9B4FED-7D47-41CB-B65B-921C2E5DDFE1}" type="slidenum">
              <a:rPr lang="en-US"/>
              <a:pPr/>
              <a:t>1</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512" y="2419349"/>
            <a:ext cx="11003100" cy="3497237"/>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7"/>
          <p:cNvSpPr>
            <a:spLocks noGrp="1" noChangeArrowheads="1"/>
          </p:cNvSpPr>
          <p:nvPr>
            <p:ph type="title"/>
          </p:nvPr>
        </p:nvSpPr>
        <p:spPr/>
        <p:txBody>
          <a:bodyPr/>
          <a:lstStyle/>
          <a:p>
            <a:pPr eaLnBrk="1" hangingPunct="1"/>
            <a:r>
              <a:rPr lang="en-US" dirty="0"/>
              <a:t>Table of Contents </a:t>
            </a:r>
            <a:r>
              <a:rPr lang="en-US" sz="2000" dirty="0"/>
              <a:t>(</a:t>
            </a:r>
            <a:r>
              <a:rPr lang="en-US" sz="2000" i="1" dirty="0"/>
              <a:t>with slide show</a:t>
            </a:r>
            <a:r>
              <a:rPr lang="en-US" sz="2000" dirty="0"/>
              <a:t> </a:t>
            </a:r>
            <a:r>
              <a:rPr lang="en-US" sz="2000" u="sng" dirty="0">
                <a:solidFill>
                  <a:srgbClr val="FF0000"/>
                </a:solidFill>
              </a:rPr>
              <a:t>Hyperlinks</a:t>
            </a:r>
            <a:r>
              <a:rPr lang="en-US" sz="2000" dirty="0"/>
              <a:t>)</a:t>
            </a:r>
          </a:p>
        </p:txBody>
      </p:sp>
      <p:sp>
        <p:nvSpPr>
          <p:cNvPr id="8195" name="Rectangle 18"/>
          <p:cNvSpPr>
            <a:spLocks noGrp="1" noChangeArrowheads="1"/>
          </p:cNvSpPr>
          <p:nvPr>
            <p:ph idx="1"/>
          </p:nvPr>
        </p:nvSpPr>
        <p:spPr/>
        <p:txBody>
          <a:bodyPr/>
          <a:lstStyle/>
          <a:p>
            <a:pPr eaLnBrk="1" hangingPunct="1"/>
            <a:r>
              <a:rPr lang="en-US" sz="2400" dirty="0">
                <a:hlinkClick r:id="rId3" action="ppaction://hlinksldjump"/>
              </a:rPr>
              <a:t>Toolkit Building Block Diagrams</a:t>
            </a:r>
            <a:endParaRPr lang="en-US" sz="2400" dirty="0"/>
          </a:p>
          <a:p>
            <a:pPr eaLnBrk="1" hangingPunct="1"/>
            <a:r>
              <a:rPr lang="en-US" sz="2400" dirty="0">
                <a:hlinkClick r:id="rId4" action="ppaction://hlinksldjump"/>
              </a:rPr>
              <a:t>Non-Networked (Stand-Alone) System (HW-SW) Block Diagram</a:t>
            </a:r>
            <a:endParaRPr lang="en-US" sz="2400" dirty="0"/>
          </a:p>
          <a:p>
            <a:pPr lvl="1" eaLnBrk="1" hangingPunct="1"/>
            <a:r>
              <a:rPr lang="en-US" sz="2000" dirty="0">
                <a:hlinkClick r:id="rId5" action="ppaction://hlinksldjump"/>
              </a:rPr>
              <a:t>Hardware Component Usage Notes</a:t>
            </a:r>
            <a:endParaRPr lang="en-US" sz="2000" dirty="0"/>
          </a:p>
          <a:p>
            <a:pPr lvl="1" eaLnBrk="1" hangingPunct="1"/>
            <a:r>
              <a:rPr lang="en-US" sz="2000" dirty="0">
                <a:hlinkClick r:id="rId6" action="ppaction://hlinksldjump"/>
              </a:rPr>
              <a:t>Operating System Software Component Usage Notes</a:t>
            </a:r>
            <a:endParaRPr lang="en-US" sz="2000" dirty="0"/>
          </a:p>
          <a:p>
            <a:pPr lvl="1" eaLnBrk="1" hangingPunct="1"/>
            <a:r>
              <a:rPr lang="en-US" sz="2000" dirty="0">
                <a:hlinkClick r:id="rId7" action="ppaction://hlinksldjump"/>
              </a:rPr>
              <a:t>Application Software Usage Notes</a:t>
            </a:r>
            <a:endParaRPr lang="en-US" sz="2000" dirty="0"/>
          </a:p>
          <a:p>
            <a:pPr eaLnBrk="1" hangingPunct="1"/>
            <a:r>
              <a:rPr lang="en-US" sz="2400" dirty="0">
                <a:hlinkClick r:id="rId8" action="ppaction://hlinksldjump"/>
              </a:rPr>
              <a:t>Networked (Stand-Among) System (HW-SW) Block Diagram</a:t>
            </a:r>
            <a:endParaRPr lang="en-US" sz="2400" dirty="0"/>
          </a:p>
          <a:p>
            <a:pPr lvl="1" eaLnBrk="1" hangingPunct="1"/>
            <a:r>
              <a:rPr lang="en-US" sz="2000" dirty="0">
                <a:hlinkClick r:id="rId9" action="ppaction://hlinksldjump"/>
              </a:rPr>
              <a:t>Local &amp; Remote System Usage Notes</a:t>
            </a:r>
            <a:endParaRPr lang="en-US" sz="2000" dirty="0"/>
          </a:p>
        </p:txBody>
      </p:sp>
      <p:sp>
        <p:nvSpPr>
          <p:cNvPr id="8196" name="Date Placeholder 4"/>
          <p:cNvSpPr>
            <a:spLocks noGrp="1"/>
          </p:cNvSpPr>
          <p:nvPr>
            <p:ph type="dt" sz="half" idx="10"/>
          </p:nvPr>
        </p:nvSpPr>
        <p:spPr>
          <a:noFill/>
        </p:spPr>
        <p:txBody>
          <a:bodyPr/>
          <a:lstStyle/>
          <a:p>
            <a:fld id="{594743C1-DE31-4E12-9F9F-1BA9DE6E7B96}" type="datetime1">
              <a:rPr lang="en-US" smtClean="0"/>
              <a:t>12/23/2016</a:t>
            </a:fld>
            <a:endParaRPr lang="en-US"/>
          </a:p>
        </p:txBody>
      </p:sp>
      <p:sp>
        <p:nvSpPr>
          <p:cNvPr id="8197"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8198" name="Slide Number Placeholder 6"/>
          <p:cNvSpPr>
            <a:spLocks noGrp="1"/>
          </p:cNvSpPr>
          <p:nvPr>
            <p:ph type="sldNum" sz="quarter" idx="12"/>
          </p:nvPr>
        </p:nvSpPr>
        <p:spPr>
          <a:noFill/>
        </p:spPr>
        <p:txBody>
          <a:bodyPr/>
          <a:lstStyle/>
          <a:p>
            <a:fld id="{BE42C596-2F9D-4A58-A5F2-5862705DC753}" type="slidenum">
              <a:rPr lang="en-US"/>
              <a:pPr/>
              <a:t>2</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title"/>
          </p:nvPr>
        </p:nvSpPr>
        <p:spPr>
          <a:xfrm>
            <a:off x="1535113" y="162554"/>
            <a:ext cx="10390187" cy="1462087"/>
          </a:xfrm>
        </p:spPr>
        <p:txBody>
          <a:bodyPr/>
          <a:lstStyle/>
          <a:p>
            <a:pPr eaLnBrk="1" hangingPunct="1"/>
            <a:r>
              <a:rPr lang="en-US" dirty="0"/>
              <a:t>Toolkit Building Block Diagram </a:t>
            </a:r>
            <a:r>
              <a:rPr lang="en-US" sz="2000" dirty="0"/>
              <a:t>(</a:t>
            </a:r>
            <a:r>
              <a:rPr lang="en-US" sz="2000" dirty="0">
                <a:hlinkClick r:id="rId3" action="ppaction://hlinksldjump"/>
              </a:rPr>
              <a:t>Table of Contents</a:t>
            </a:r>
            <a:r>
              <a:rPr lang="en-US" sz="2000" dirty="0"/>
              <a:t>)</a:t>
            </a:r>
            <a:endParaRPr lang="en-US" sz="3200" dirty="0"/>
          </a:p>
        </p:txBody>
      </p:sp>
      <p:pic>
        <p:nvPicPr>
          <p:cNvPr id="14339" name="Picture 8"/>
          <p:cNvPicPr>
            <a:picLocks noGrp="1" noChangeAspect="1" noChangeArrowheads="1"/>
          </p:cNvPicPr>
          <p:nvPr>
            <p:ph sz="half" idx="1"/>
          </p:nvPr>
        </p:nvPicPr>
        <p:blipFill>
          <a:blip r:embed="rId4"/>
          <a:srcRect/>
          <a:stretch>
            <a:fillRect/>
          </a:stretch>
        </p:blipFill>
        <p:spPr>
          <a:xfrm>
            <a:off x="1017588" y="1787525"/>
            <a:ext cx="5607050" cy="4456113"/>
          </a:xfrm>
        </p:spPr>
      </p:pic>
      <p:sp>
        <p:nvSpPr>
          <p:cNvPr id="14340" name="Content Placeholder 1"/>
          <p:cNvSpPr>
            <a:spLocks noGrp="1"/>
          </p:cNvSpPr>
          <p:nvPr>
            <p:ph sz="half" idx="2"/>
          </p:nvPr>
        </p:nvSpPr>
        <p:spPr>
          <a:xfrm>
            <a:off x="6834188" y="1931988"/>
            <a:ext cx="5105400" cy="4200525"/>
          </a:xfrm>
        </p:spPr>
        <p:txBody>
          <a:bodyPr/>
          <a:lstStyle/>
          <a:p>
            <a:pPr eaLnBrk="1" hangingPunct="1"/>
            <a:r>
              <a:rPr lang="en-US" sz="2000" dirty="0"/>
              <a:t>Cross-platform, Character-mode</a:t>
            </a:r>
            <a:r>
              <a:rPr lang="en-US" sz="2000" b="1" dirty="0"/>
              <a:t> Curses</a:t>
            </a:r>
            <a:r>
              <a:rPr lang="en-US" sz="2000" dirty="0"/>
              <a:t>-based emulation of Pixel-mode cross-platform </a:t>
            </a:r>
            <a:r>
              <a:rPr lang="en-US" sz="2000" b="1" dirty="0"/>
              <a:t>wxPython</a:t>
            </a:r>
            <a:r>
              <a:rPr lang="en-US" sz="2000" dirty="0"/>
              <a:t> Graphical User Interface (</a:t>
            </a:r>
            <a:r>
              <a:rPr lang="en-US" sz="2000" dirty="0" err="1"/>
              <a:t>tsToolkitGUI</a:t>
            </a:r>
            <a:r>
              <a:rPr lang="en-US" sz="2000" dirty="0"/>
              <a:t>)</a:t>
            </a:r>
          </a:p>
          <a:p>
            <a:pPr eaLnBrk="1" hangingPunct="1"/>
            <a:r>
              <a:rPr lang="en-US" sz="2000" dirty="0"/>
              <a:t>Cross-platform, Linux-/Unix-like </a:t>
            </a:r>
            <a:r>
              <a:rPr lang="en-US" sz="2000" b="1" dirty="0"/>
              <a:t>POSIX</a:t>
            </a:r>
            <a:r>
              <a:rPr lang="en-US" sz="2000" dirty="0"/>
              <a:t>-based Command Line Interface (</a:t>
            </a:r>
            <a:r>
              <a:rPr lang="en-US" sz="2000" dirty="0" err="1"/>
              <a:t>tsToolkitCLI</a:t>
            </a:r>
            <a:r>
              <a:rPr lang="en-US" sz="2000" dirty="0"/>
              <a:t>)</a:t>
            </a:r>
          </a:p>
          <a:p>
            <a:pPr eaLnBrk="1" hangingPunct="1"/>
            <a:r>
              <a:rPr lang="en-US" sz="2000" b="1" dirty="0"/>
              <a:t>Operator’s Computer Terminal </a:t>
            </a:r>
            <a:r>
              <a:rPr lang="en-US" sz="2000" dirty="0"/>
              <a:t>with Display, Keyboard and Mouse</a:t>
            </a:r>
            <a:endParaRPr lang="en-US" dirty="0"/>
          </a:p>
        </p:txBody>
      </p:sp>
      <p:sp>
        <p:nvSpPr>
          <p:cNvPr id="14341" name="Date Placeholder 3"/>
          <p:cNvSpPr>
            <a:spLocks noGrp="1"/>
          </p:cNvSpPr>
          <p:nvPr>
            <p:ph type="dt" sz="quarter" idx="10"/>
          </p:nvPr>
        </p:nvSpPr>
        <p:spPr>
          <a:noFill/>
        </p:spPr>
        <p:txBody>
          <a:bodyPr/>
          <a:lstStyle/>
          <a:p>
            <a:fld id="{C4CD0F24-D883-406C-B918-66E9EB5E340B}" type="datetime1">
              <a:rPr lang="en-US" smtClean="0"/>
              <a:t>12/23/2016</a:t>
            </a:fld>
            <a:endParaRPr lang="en-US"/>
          </a:p>
        </p:txBody>
      </p:sp>
      <p:sp>
        <p:nvSpPr>
          <p:cNvPr id="14342" name="Footer Placeholder 4"/>
          <p:cNvSpPr>
            <a:spLocks noGrp="1"/>
          </p:cNvSpPr>
          <p:nvPr>
            <p:ph type="ftr" sz="quarter" idx="11"/>
          </p:nvPr>
        </p:nvSpPr>
        <p:spPr>
          <a:noFill/>
        </p:spPr>
        <p:txBody>
          <a:bodyPr/>
          <a:lstStyle/>
          <a:p>
            <a:r>
              <a:rPr lang="en-US" dirty="0"/>
              <a:t>TeamSTARS "tsWxGTUI_PyVx" Toolkit prepared &amp; presented by Richard S. Gordon</a:t>
            </a:r>
          </a:p>
        </p:txBody>
      </p:sp>
      <p:sp>
        <p:nvSpPr>
          <p:cNvPr id="14343" name="Slide Number Placeholder 5"/>
          <p:cNvSpPr>
            <a:spLocks noGrp="1"/>
          </p:cNvSpPr>
          <p:nvPr>
            <p:ph type="sldNum" sz="quarter" idx="12"/>
          </p:nvPr>
        </p:nvSpPr>
        <p:spPr>
          <a:noFill/>
        </p:spPr>
        <p:txBody>
          <a:bodyPr/>
          <a:lstStyle/>
          <a:p>
            <a:fld id="{E6FDD56B-D562-4C7F-9E8F-3CE64042CB7E}" type="slidenum">
              <a:rPr lang="en-US"/>
              <a:pPr/>
              <a:t>3</a:t>
            </a:fld>
            <a:endParaRPr lang="en-US"/>
          </a:p>
        </p:txBody>
      </p:sp>
    </p:spTree>
    <p:extLst>
      <p:ext uri="{BB962C8B-B14F-4D97-AF65-F5344CB8AC3E}">
        <p14:creationId xmlns:p14="http://schemas.microsoft.com/office/powerpoint/2010/main" val="395245631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4"/>
          <p:cNvSpPr>
            <a:spLocks noGrp="1" noChangeArrowheads="1"/>
          </p:cNvSpPr>
          <p:nvPr>
            <p:ph type="title"/>
          </p:nvPr>
        </p:nvSpPr>
        <p:spPr/>
        <p:txBody>
          <a:bodyPr/>
          <a:lstStyle/>
          <a:p>
            <a:pPr eaLnBrk="1" hangingPunct="1"/>
            <a:r>
              <a:rPr lang="en-US" sz="3600" dirty="0"/>
              <a:t>Non-Networked (Stand-Alone) Mode </a:t>
            </a:r>
            <a:r>
              <a:rPr lang="en-US" sz="2000" dirty="0"/>
              <a:t>(</a:t>
            </a:r>
            <a:r>
              <a:rPr lang="en-US" sz="2000" dirty="0">
                <a:hlinkClick r:id="rId3" action="ppaction://hlinksldjump"/>
              </a:rPr>
              <a:t>Table of Contents</a:t>
            </a:r>
            <a:r>
              <a:rPr lang="en-US" sz="2000" dirty="0"/>
              <a:t>)</a:t>
            </a:r>
            <a:br>
              <a:rPr lang="en-US" dirty="0"/>
            </a:br>
            <a:r>
              <a:rPr lang="en-US" sz="3200" dirty="0"/>
              <a:t>System (HW-SW) Block Diagram</a:t>
            </a:r>
            <a:endParaRPr lang="en-US" sz="2000" dirty="0"/>
          </a:p>
        </p:txBody>
      </p:sp>
      <p:pic>
        <p:nvPicPr>
          <p:cNvPr id="16390" name="Picture 5"/>
          <p:cNvPicPr>
            <a:picLocks noGrp="1" noChangeAspect="1" noChangeArrowheads="1"/>
          </p:cNvPicPr>
          <p:nvPr>
            <p:ph sz="half" idx="1"/>
          </p:nvPr>
        </p:nvPicPr>
        <p:blipFill>
          <a:blip r:embed="rId4"/>
          <a:stretch>
            <a:fillRect/>
          </a:stretch>
        </p:blipFill>
        <p:spPr>
          <a:xfrm>
            <a:off x="2071688" y="2017713"/>
            <a:ext cx="4114800" cy="4114800"/>
          </a:xfrm>
        </p:spPr>
      </p:pic>
      <p:sp>
        <p:nvSpPr>
          <p:cNvPr id="2" name="Content Placeholder 1"/>
          <p:cNvSpPr>
            <a:spLocks noGrp="1"/>
          </p:cNvSpPr>
          <p:nvPr>
            <p:ph sz="half" idx="2"/>
          </p:nvPr>
        </p:nvSpPr>
        <p:spPr/>
        <p:txBody>
          <a:bodyPr/>
          <a:lstStyle/>
          <a:p>
            <a:r>
              <a:rPr lang="en-US" sz="2000" dirty="0"/>
              <a:t>Usage Notes</a:t>
            </a:r>
          </a:p>
          <a:p>
            <a:pPr lvl="1"/>
            <a:r>
              <a:rPr lang="en-US" sz="1600" dirty="0">
                <a:hlinkClick r:id="rId5" action="ppaction://hlinksldjump"/>
              </a:rPr>
              <a:t>Hardware Components</a:t>
            </a:r>
            <a:endParaRPr lang="en-US" sz="1600" dirty="0"/>
          </a:p>
          <a:p>
            <a:pPr lvl="1"/>
            <a:r>
              <a:rPr lang="en-US" sz="1600" dirty="0">
                <a:hlinkClick r:id="rId6" action="ppaction://hlinksldjump"/>
              </a:rPr>
              <a:t>Operating System Software Components</a:t>
            </a:r>
            <a:endParaRPr lang="en-US" sz="1600" dirty="0"/>
          </a:p>
          <a:p>
            <a:pPr lvl="1"/>
            <a:r>
              <a:rPr lang="en-US" sz="1600" dirty="0">
                <a:hlinkClick r:id="rId3" action="ppaction://hlinksldjump"/>
              </a:rPr>
              <a:t>Application Software Components</a:t>
            </a:r>
            <a:endParaRPr lang="en-US" sz="1600" dirty="0"/>
          </a:p>
        </p:txBody>
      </p:sp>
      <p:sp>
        <p:nvSpPr>
          <p:cNvPr id="16386" name="Date Placeholder 3"/>
          <p:cNvSpPr>
            <a:spLocks noGrp="1"/>
          </p:cNvSpPr>
          <p:nvPr>
            <p:ph type="dt" sz="half" idx="10"/>
          </p:nvPr>
        </p:nvSpPr>
        <p:spPr>
          <a:noFill/>
        </p:spPr>
        <p:txBody>
          <a:bodyPr/>
          <a:lstStyle/>
          <a:p>
            <a:fld id="{78686B57-566D-48D3-BCCF-03F0F7CEA2D3}" type="datetime1">
              <a:rPr lang="en-US" smtClean="0"/>
              <a:t>12/23/2016</a:t>
            </a:fld>
            <a:endParaRPr lang="en-US"/>
          </a:p>
        </p:txBody>
      </p:sp>
      <p:sp>
        <p:nvSpPr>
          <p:cNvPr id="16387" name="Footer Placeholder 4"/>
          <p:cNvSpPr>
            <a:spLocks noGrp="1"/>
          </p:cNvSpPr>
          <p:nvPr>
            <p:ph type="ftr" sz="quarter" idx="11"/>
          </p:nvPr>
        </p:nvSpPr>
        <p:spPr>
          <a:noFill/>
        </p:spPr>
        <p:txBody>
          <a:bodyPr/>
          <a:lstStyle/>
          <a:p>
            <a:r>
              <a:rPr lang="en-US" dirty="0"/>
              <a:t>TeamSTARS "tsWxGTUI_PyVx" Toolkit prepared &amp; presented by Richard S. Gordon</a:t>
            </a:r>
          </a:p>
        </p:txBody>
      </p:sp>
      <p:sp>
        <p:nvSpPr>
          <p:cNvPr id="16388" name="Slide Number Placeholder 5"/>
          <p:cNvSpPr>
            <a:spLocks noGrp="1"/>
          </p:cNvSpPr>
          <p:nvPr>
            <p:ph type="sldNum" sz="quarter" idx="12"/>
          </p:nvPr>
        </p:nvSpPr>
        <p:spPr>
          <a:noFill/>
        </p:spPr>
        <p:txBody>
          <a:bodyPr/>
          <a:lstStyle/>
          <a:p>
            <a:fld id="{8FC2AC40-2010-49FF-9C2F-B7F04C5FA3A9}" type="slidenum">
              <a:rPr lang="en-US"/>
              <a:pPr/>
              <a:t>4</a:t>
            </a:fld>
            <a:endParaRPr lang="en-US"/>
          </a:p>
        </p:txBody>
      </p:sp>
    </p:spTree>
    <p:extLst>
      <p:ext uri="{BB962C8B-B14F-4D97-AF65-F5344CB8AC3E}">
        <p14:creationId xmlns:p14="http://schemas.microsoft.com/office/powerpoint/2010/main" val="414315679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4"/>
          <p:cNvSpPr>
            <a:spLocks noGrp="1" noChangeArrowheads="1"/>
          </p:cNvSpPr>
          <p:nvPr>
            <p:ph type="title"/>
          </p:nvPr>
        </p:nvSpPr>
        <p:spPr/>
        <p:txBody>
          <a:bodyPr/>
          <a:lstStyle/>
          <a:p>
            <a:pPr eaLnBrk="1" hangingPunct="1"/>
            <a:r>
              <a:rPr lang="en-US" sz="4000" dirty="0"/>
              <a:t>Hardware Component Usage Notes </a:t>
            </a:r>
            <a:r>
              <a:rPr lang="en-US" sz="2000" dirty="0"/>
              <a:t>(</a:t>
            </a:r>
            <a:r>
              <a:rPr lang="en-US" sz="2000" dirty="0">
                <a:hlinkClick r:id="rId3" action="ppaction://hlinksldjump"/>
              </a:rPr>
              <a:t>Table of Contents</a:t>
            </a:r>
            <a:r>
              <a:rPr lang="en-US" sz="2000" dirty="0"/>
              <a:t>)</a:t>
            </a:r>
            <a:endParaRPr lang="en-US" sz="1600" dirty="0"/>
          </a:p>
        </p:txBody>
      </p:sp>
      <p:sp>
        <p:nvSpPr>
          <p:cNvPr id="2" name="Content Placeholder 1"/>
          <p:cNvSpPr>
            <a:spLocks noGrp="1"/>
          </p:cNvSpPr>
          <p:nvPr>
            <p:ph sz="half" idx="2"/>
          </p:nvPr>
        </p:nvSpPr>
        <p:spPr>
          <a:xfrm>
            <a:off x="6090248" y="2017713"/>
            <a:ext cx="5849339" cy="4114800"/>
          </a:xfrm>
        </p:spPr>
        <p:txBody>
          <a:bodyPr/>
          <a:lstStyle/>
          <a:p>
            <a:r>
              <a:rPr lang="en-US" sz="1200" b="1" dirty="0"/>
              <a:t>Processor, Memory, Storage and Communication Hardware</a:t>
            </a:r>
            <a:r>
              <a:rPr lang="en-US" sz="1200" dirty="0"/>
              <a:t> - Platform specific resources that are required by the Operating System and Application software.</a:t>
            </a:r>
          </a:p>
          <a:p>
            <a:r>
              <a:rPr lang="en-US" sz="1200" b="1" dirty="0"/>
              <a:t>Network Hardware Interface</a:t>
            </a:r>
            <a:r>
              <a:rPr lang="en-US" sz="1200" dirty="0"/>
              <a:t> - The optional platform specific Ethernet, blue-tooth and RS-232 serial port hardware for physical connections between the local system and one or more remote systems. It may also include such external hardware as gateways, routers, network bridges, switches, hubs, and repeaters. It may also include hybrid network devices such as multilayer switches, protocol converters, bridge routers, proxy servers, firewalls, network address translators, multiplexers, network interface controllers, wireless network interface controllers, modems, ISDN terminal adapters, line drivers, wireless access points, networking cables and other related hardware.</a:t>
            </a:r>
          </a:p>
          <a:p>
            <a:r>
              <a:rPr lang="en-US" sz="1200" b="1" dirty="0"/>
              <a:t>Terminal Hardware Interface</a:t>
            </a:r>
            <a:r>
              <a:rPr lang="en-US" sz="1200" dirty="0"/>
              <a:t> - The platform specific hardware with connections to the device units of the Operator Terminal.</a:t>
            </a:r>
          </a:p>
          <a:p>
            <a:r>
              <a:rPr lang="en-US" sz="1200" b="1" dirty="0"/>
              <a:t>Operator Terminal</a:t>
            </a:r>
            <a:r>
              <a:rPr lang="en-US" sz="1200" dirty="0"/>
              <a:t> - A device for human interaction that includes: A Keyboard unit for text input; A Mouse unit (mouse, trackball, trackpad or touchscreen with one or more physical or logical buttons) for selecting one of many displayed GUI objects to initiate an associated action.; A Display unit (1-color "ON"/"OFF" or multi-color two-dimensional screen) for output of text and graphic-style, tiled and overlaid boxes. </a:t>
            </a:r>
          </a:p>
        </p:txBody>
      </p:sp>
      <p:sp>
        <p:nvSpPr>
          <p:cNvPr id="16386" name="Date Placeholder 3"/>
          <p:cNvSpPr>
            <a:spLocks noGrp="1"/>
          </p:cNvSpPr>
          <p:nvPr>
            <p:ph type="dt" sz="half" idx="10"/>
          </p:nvPr>
        </p:nvSpPr>
        <p:spPr>
          <a:noFill/>
        </p:spPr>
        <p:txBody>
          <a:bodyPr/>
          <a:lstStyle/>
          <a:p>
            <a:fld id="{78686B57-566D-48D3-BCCF-03F0F7CEA2D3}" type="datetime1">
              <a:rPr lang="en-US" smtClean="0"/>
              <a:t>12/23/2016</a:t>
            </a:fld>
            <a:endParaRPr lang="en-US"/>
          </a:p>
        </p:txBody>
      </p:sp>
      <p:sp>
        <p:nvSpPr>
          <p:cNvPr id="16387" name="Footer Placeholder 4"/>
          <p:cNvSpPr>
            <a:spLocks noGrp="1"/>
          </p:cNvSpPr>
          <p:nvPr>
            <p:ph type="ftr" sz="quarter" idx="11"/>
          </p:nvPr>
        </p:nvSpPr>
        <p:spPr>
          <a:noFill/>
        </p:spPr>
        <p:txBody>
          <a:bodyPr/>
          <a:lstStyle/>
          <a:p>
            <a:r>
              <a:rPr lang="en-US" dirty="0"/>
              <a:t>TeamSTARS "tsWxGTUI_PyVx" Toolkit prepared &amp; presented by Richard S. Gordon</a:t>
            </a:r>
          </a:p>
        </p:txBody>
      </p:sp>
      <p:sp>
        <p:nvSpPr>
          <p:cNvPr id="16388" name="Slide Number Placeholder 5"/>
          <p:cNvSpPr>
            <a:spLocks noGrp="1"/>
          </p:cNvSpPr>
          <p:nvPr>
            <p:ph type="sldNum" sz="quarter" idx="12"/>
          </p:nvPr>
        </p:nvSpPr>
        <p:spPr>
          <a:noFill/>
        </p:spPr>
        <p:txBody>
          <a:bodyPr/>
          <a:lstStyle/>
          <a:p>
            <a:fld id="{8FC2AC40-2010-49FF-9C2F-B7F04C5FA3A9}" type="slidenum">
              <a:rPr lang="en-US"/>
              <a:pPr/>
              <a:t>5</a:t>
            </a:fld>
            <a:endParaRPr lang="en-US"/>
          </a:p>
        </p:txBody>
      </p:sp>
      <p:pic>
        <p:nvPicPr>
          <p:cNvPr id="9" name="Picture 5"/>
          <p:cNvPicPr>
            <a:picLocks noGrp="1" noChangeAspect="1" noChangeArrowheads="1"/>
          </p:cNvPicPr>
          <p:nvPr>
            <p:ph sz="half" idx="1"/>
          </p:nvPr>
        </p:nvPicPr>
        <p:blipFill>
          <a:blip r:embed="rId4"/>
          <a:stretch>
            <a:fillRect/>
          </a:stretch>
        </p:blipFill>
        <p:spPr>
          <a:xfrm>
            <a:off x="586596" y="2017713"/>
            <a:ext cx="5365630" cy="4114800"/>
          </a:xfrm>
        </p:spPr>
      </p:pic>
    </p:spTree>
    <p:extLst>
      <p:ext uri="{BB962C8B-B14F-4D97-AF65-F5344CB8AC3E}">
        <p14:creationId xmlns:p14="http://schemas.microsoft.com/office/powerpoint/2010/main" val="144180577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4"/>
          <p:cNvSpPr>
            <a:spLocks noGrp="1" noChangeArrowheads="1"/>
          </p:cNvSpPr>
          <p:nvPr>
            <p:ph type="title"/>
          </p:nvPr>
        </p:nvSpPr>
        <p:spPr/>
        <p:txBody>
          <a:bodyPr/>
          <a:lstStyle/>
          <a:p>
            <a:pPr eaLnBrk="1" hangingPunct="1"/>
            <a:r>
              <a:rPr lang="en-US" sz="4000" dirty="0"/>
              <a:t>Operating System Software</a:t>
            </a:r>
            <a:br>
              <a:rPr lang="en-US" sz="4000" dirty="0"/>
            </a:br>
            <a:r>
              <a:rPr lang="en-US" sz="4000" dirty="0"/>
              <a:t>Component Usage Notes </a:t>
            </a:r>
            <a:r>
              <a:rPr lang="en-US" sz="2000" dirty="0"/>
              <a:t>(</a:t>
            </a:r>
            <a:r>
              <a:rPr lang="en-US" sz="2000" dirty="0">
                <a:hlinkClick r:id="rId3" action="ppaction://hlinksldjump"/>
              </a:rPr>
              <a:t>Table of Contents</a:t>
            </a:r>
            <a:r>
              <a:rPr lang="en-US" sz="2000" dirty="0"/>
              <a:t>)</a:t>
            </a:r>
            <a:endParaRPr lang="en-US" sz="1600" dirty="0"/>
          </a:p>
        </p:txBody>
      </p:sp>
      <p:sp>
        <p:nvSpPr>
          <p:cNvPr id="3" name="Content Placeholder 2"/>
          <p:cNvSpPr>
            <a:spLocks noGrp="1"/>
          </p:cNvSpPr>
          <p:nvPr>
            <p:ph sz="half" idx="1"/>
          </p:nvPr>
        </p:nvSpPr>
        <p:spPr/>
        <p:txBody>
          <a:bodyPr/>
          <a:lstStyle/>
          <a:p>
            <a:pPr marL="0" indent="0">
              <a:buNone/>
            </a:pPr>
            <a:endParaRPr lang="en-US" sz="1050" dirty="0"/>
          </a:p>
          <a:p>
            <a:pPr marL="0" indent="0">
              <a:buNone/>
            </a:pPr>
            <a:endParaRPr lang="en-US" sz="1000" dirty="0"/>
          </a:p>
        </p:txBody>
      </p:sp>
      <p:sp>
        <p:nvSpPr>
          <p:cNvPr id="2" name="Content Placeholder 1"/>
          <p:cNvSpPr>
            <a:spLocks noGrp="1"/>
          </p:cNvSpPr>
          <p:nvPr>
            <p:ph sz="half" idx="2"/>
          </p:nvPr>
        </p:nvSpPr>
        <p:spPr>
          <a:xfrm>
            <a:off x="6681788" y="2017713"/>
            <a:ext cx="5257800" cy="4114800"/>
          </a:xfrm>
        </p:spPr>
        <p:txBody>
          <a:bodyPr/>
          <a:lstStyle/>
          <a:p>
            <a:r>
              <a:rPr lang="en-US" sz="1400" b="1" dirty="0"/>
              <a:t>Operating System</a:t>
            </a:r>
            <a:r>
              <a:rPr lang="en-US" sz="1400" dirty="0"/>
              <a:t> - The platform specific software (such as Linux, Mac OS X, Microsoft Windows and Unix) that coordinates and manages the time-shared use of a platform's processor, memory, storage and input/output hardware resources by multiple application programs and their associated users/operators.</a:t>
            </a:r>
          </a:p>
          <a:p>
            <a:r>
              <a:rPr lang="en-US" sz="1400" b="1" dirty="0"/>
              <a:t>Network Device Driver Interface</a:t>
            </a:r>
            <a:r>
              <a:rPr lang="en-US" sz="1400" dirty="0"/>
              <a:t> - The optional platform specific software whose layered protocol suite (such as TCP/IP) enables the concurrent sharing of the physical connection between the local system and one or more remote systems.</a:t>
            </a:r>
          </a:p>
          <a:p>
            <a:r>
              <a:rPr lang="en-US" sz="1400" b="1" dirty="0"/>
              <a:t>Terminal Device Driver </a:t>
            </a:r>
            <a:r>
              <a:rPr lang="en-US" sz="1400" dirty="0"/>
              <a:t>- The platform specific software for transforming data (such as single button scan codes, multi-button flags and pointer position) to and from the platform independent formats (such as upper and lower case text, display screen column and row and displayed colors, fonts and special effects) used by the Command Line Interface and Graphical User Interface software.</a:t>
            </a:r>
          </a:p>
        </p:txBody>
      </p:sp>
      <p:sp>
        <p:nvSpPr>
          <p:cNvPr id="16386" name="Date Placeholder 3"/>
          <p:cNvSpPr>
            <a:spLocks noGrp="1"/>
          </p:cNvSpPr>
          <p:nvPr>
            <p:ph type="dt" sz="half" idx="10"/>
          </p:nvPr>
        </p:nvSpPr>
        <p:spPr>
          <a:noFill/>
        </p:spPr>
        <p:txBody>
          <a:bodyPr/>
          <a:lstStyle/>
          <a:p>
            <a:fld id="{78686B57-566D-48D3-BCCF-03F0F7CEA2D3}" type="datetime1">
              <a:rPr lang="en-US" smtClean="0"/>
              <a:t>12/23/2016</a:t>
            </a:fld>
            <a:endParaRPr lang="en-US"/>
          </a:p>
        </p:txBody>
      </p:sp>
      <p:sp>
        <p:nvSpPr>
          <p:cNvPr id="16387" name="Footer Placeholder 4"/>
          <p:cNvSpPr>
            <a:spLocks noGrp="1"/>
          </p:cNvSpPr>
          <p:nvPr>
            <p:ph type="ftr" sz="quarter" idx="11"/>
          </p:nvPr>
        </p:nvSpPr>
        <p:spPr>
          <a:noFill/>
        </p:spPr>
        <p:txBody>
          <a:bodyPr/>
          <a:lstStyle/>
          <a:p>
            <a:r>
              <a:rPr lang="en-US" dirty="0"/>
              <a:t>TeamSTARS "tsWxGTUI_PyVx" Toolkit prepared &amp; presented by Richard S. Gordon</a:t>
            </a:r>
          </a:p>
        </p:txBody>
      </p:sp>
      <p:sp>
        <p:nvSpPr>
          <p:cNvPr id="16388" name="Slide Number Placeholder 5"/>
          <p:cNvSpPr>
            <a:spLocks noGrp="1"/>
          </p:cNvSpPr>
          <p:nvPr>
            <p:ph type="sldNum" sz="quarter" idx="12"/>
          </p:nvPr>
        </p:nvSpPr>
        <p:spPr>
          <a:noFill/>
        </p:spPr>
        <p:txBody>
          <a:bodyPr/>
          <a:lstStyle/>
          <a:p>
            <a:fld id="{8FC2AC40-2010-49FF-9C2F-B7F04C5FA3A9}" type="slidenum">
              <a:rPr lang="en-US"/>
              <a:pPr/>
              <a:t>6</a:t>
            </a:fld>
            <a:endParaRPr lang="en-US"/>
          </a:p>
        </p:txBody>
      </p:sp>
      <p:pic>
        <p:nvPicPr>
          <p:cNvPr id="9" name="Picture 5"/>
          <p:cNvPicPr>
            <a:picLocks noChangeAspect="1" noChangeArrowheads="1"/>
          </p:cNvPicPr>
          <p:nvPr/>
        </p:nvPicPr>
        <p:blipFill>
          <a:blip r:embed="rId4"/>
          <a:stretch>
            <a:fillRect/>
          </a:stretch>
        </p:blipFill>
        <p:spPr bwMode="auto">
          <a:xfrm>
            <a:off x="1035170" y="2017713"/>
            <a:ext cx="5520904" cy="4114800"/>
          </a:xfrm>
          <a:prstGeom prst="rect">
            <a:avLst/>
          </a:prstGeom>
          <a:noFill/>
          <a:ln w="9525">
            <a:noFill/>
            <a:miter lim="800000"/>
            <a:headEnd/>
            <a:tailEnd/>
          </a:ln>
        </p:spPr>
      </p:pic>
    </p:spTree>
    <p:extLst>
      <p:ext uri="{BB962C8B-B14F-4D97-AF65-F5344CB8AC3E}">
        <p14:creationId xmlns:p14="http://schemas.microsoft.com/office/powerpoint/2010/main" val="323256348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4"/>
          <p:cNvSpPr>
            <a:spLocks noGrp="1" noChangeArrowheads="1"/>
          </p:cNvSpPr>
          <p:nvPr>
            <p:ph type="title"/>
          </p:nvPr>
        </p:nvSpPr>
        <p:spPr/>
        <p:txBody>
          <a:bodyPr/>
          <a:lstStyle/>
          <a:p>
            <a:pPr eaLnBrk="1" hangingPunct="1"/>
            <a:r>
              <a:rPr lang="en-US" sz="4000" dirty="0"/>
              <a:t>Application Software Usage Notes </a:t>
            </a:r>
            <a:r>
              <a:rPr lang="en-US" sz="2000" dirty="0"/>
              <a:t>(</a:t>
            </a:r>
            <a:r>
              <a:rPr lang="en-US" sz="2000" dirty="0">
                <a:hlinkClick r:id="rId3" action="ppaction://hlinksldjump"/>
              </a:rPr>
              <a:t>Table of Contents</a:t>
            </a:r>
            <a:r>
              <a:rPr lang="en-US" sz="2000" dirty="0"/>
              <a:t>)</a:t>
            </a:r>
            <a:endParaRPr lang="en-US" sz="1600" dirty="0"/>
          </a:p>
        </p:txBody>
      </p:sp>
      <p:sp>
        <p:nvSpPr>
          <p:cNvPr id="5" name="Content Placeholder 4"/>
          <p:cNvSpPr>
            <a:spLocks noGrp="1"/>
          </p:cNvSpPr>
          <p:nvPr>
            <p:ph sz="half" idx="2"/>
          </p:nvPr>
        </p:nvSpPr>
        <p:spPr>
          <a:xfrm>
            <a:off x="6262777" y="2017713"/>
            <a:ext cx="5676811" cy="4114800"/>
          </a:xfrm>
        </p:spPr>
        <p:txBody>
          <a:bodyPr/>
          <a:lstStyle/>
          <a:p>
            <a:r>
              <a:rPr lang="en-US" sz="1200" b="1" dirty="0"/>
              <a:t>Non-Python Application Program</a:t>
            </a:r>
            <a:r>
              <a:rPr lang="en-US" sz="1200" dirty="0"/>
              <a:t> - The application specific program that performs its service when its pre-compiled, platform specific machine code is executed. Typically, these services are used to analyze, edit, view, copy, move or delete those data and log files which are of interest or no longer needed.</a:t>
            </a:r>
          </a:p>
          <a:p>
            <a:r>
              <a:rPr lang="en-US" sz="1200" b="1" dirty="0"/>
              <a:t>Python Application Program</a:t>
            </a:r>
            <a:r>
              <a:rPr lang="en-US" sz="1200" dirty="0"/>
              <a:t> - The application specific program that performs its service when executed by the Python Virtual Machine.</a:t>
            </a:r>
          </a:p>
          <a:p>
            <a:pPr lvl="1"/>
            <a:r>
              <a:rPr lang="en-US" sz="1200" b="1" dirty="0"/>
              <a:t>Command Line-Style Interface ("tsLibCLI")</a:t>
            </a:r>
            <a:r>
              <a:rPr lang="en-US" sz="1200" dirty="0"/>
              <a:t> - The platform </a:t>
            </a:r>
            <a:r>
              <a:rPr lang="en-US" sz="1100" dirty="0"/>
              <a:t>specific keywords arguments, positional arguments and their associated values and syntax of text used to request services from the Operating System and various Application Programs.</a:t>
            </a:r>
          </a:p>
          <a:p>
            <a:pPr lvl="1"/>
            <a:r>
              <a:rPr lang="en-NZ" sz="1100" b="1" dirty="0"/>
              <a:t>Graphical-Style User Interface ("</a:t>
            </a:r>
            <a:r>
              <a:rPr lang="en-NZ" sz="1100" b="1" dirty="0" err="1"/>
              <a:t>tsLibGUI</a:t>
            </a:r>
            <a:r>
              <a:rPr lang="en-NZ" sz="1100" b="1" dirty="0"/>
              <a:t>")</a:t>
            </a:r>
            <a:r>
              <a:rPr lang="en-NZ" sz="1100" dirty="0"/>
              <a:t> - The platform specific tiled, overlaid and click-to-select Frames, Dialogs, Pull-down Menus, Buttons, </a:t>
            </a:r>
            <a:r>
              <a:rPr lang="en-NZ" sz="1100" dirty="0" err="1"/>
              <a:t>CheckBoxes</a:t>
            </a:r>
            <a:r>
              <a:rPr lang="en-NZ" sz="1100" dirty="0"/>
              <a:t>, Radio Buttons, Scrollbars and associated keywords, values and syntax of text used to request services from the Operating System and various Application Programs.</a:t>
            </a:r>
          </a:p>
          <a:p>
            <a:r>
              <a:rPr lang="en-US" sz="1200" b="1" dirty="0"/>
              <a:t>Python Virtual Machine</a:t>
            </a:r>
            <a:r>
              <a:rPr lang="en-US" sz="1200" dirty="0"/>
              <a:t> - The platform specific program that loads, compiles Python language application program source code into platform independent tokenized byte-code and then interprets and executes the byte-code using a processor and operating system specific run time library.</a:t>
            </a:r>
          </a:p>
        </p:txBody>
      </p:sp>
      <p:sp>
        <p:nvSpPr>
          <p:cNvPr id="16386" name="Date Placeholder 3"/>
          <p:cNvSpPr>
            <a:spLocks noGrp="1"/>
          </p:cNvSpPr>
          <p:nvPr>
            <p:ph type="dt" sz="half" idx="10"/>
          </p:nvPr>
        </p:nvSpPr>
        <p:spPr>
          <a:noFill/>
        </p:spPr>
        <p:txBody>
          <a:bodyPr/>
          <a:lstStyle/>
          <a:p>
            <a:fld id="{78686B57-566D-48D3-BCCF-03F0F7CEA2D3}" type="datetime1">
              <a:rPr lang="en-US" smtClean="0"/>
              <a:t>12/23/2016</a:t>
            </a:fld>
            <a:endParaRPr lang="en-US"/>
          </a:p>
        </p:txBody>
      </p:sp>
      <p:sp>
        <p:nvSpPr>
          <p:cNvPr id="16387" name="Footer Placeholder 4"/>
          <p:cNvSpPr>
            <a:spLocks noGrp="1"/>
          </p:cNvSpPr>
          <p:nvPr>
            <p:ph type="ftr" sz="quarter" idx="11"/>
          </p:nvPr>
        </p:nvSpPr>
        <p:spPr>
          <a:noFill/>
        </p:spPr>
        <p:txBody>
          <a:bodyPr/>
          <a:lstStyle/>
          <a:p>
            <a:r>
              <a:rPr lang="en-US" dirty="0"/>
              <a:t>TeamSTARS "tsWxGTUI_PyVx" Toolkit prepared &amp; presented by Richard S. Gordon</a:t>
            </a:r>
          </a:p>
        </p:txBody>
      </p:sp>
      <p:sp>
        <p:nvSpPr>
          <p:cNvPr id="16388" name="Slide Number Placeholder 5"/>
          <p:cNvSpPr>
            <a:spLocks noGrp="1"/>
          </p:cNvSpPr>
          <p:nvPr>
            <p:ph type="sldNum" sz="quarter" idx="12"/>
          </p:nvPr>
        </p:nvSpPr>
        <p:spPr>
          <a:noFill/>
        </p:spPr>
        <p:txBody>
          <a:bodyPr/>
          <a:lstStyle/>
          <a:p>
            <a:fld id="{8FC2AC40-2010-49FF-9C2F-B7F04C5FA3A9}" type="slidenum">
              <a:rPr lang="en-US"/>
              <a:pPr/>
              <a:t>7</a:t>
            </a:fld>
            <a:endParaRPr lang="en-US"/>
          </a:p>
        </p:txBody>
      </p:sp>
      <p:pic>
        <p:nvPicPr>
          <p:cNvPr id="10" name="Picture 5"/>
          <p:cNvPicPr>
            <a:picLocks noGrp="1" noChangeAspect="1" noChangeArrowheads="1"/>
          </p:cNvPicPr>
          <p:nvPr>
            <p:ph sz="half" idx="1"/>
          </p:nvPr>
        </p:nvPicPr>
        <p:blipFill>
          <a:blip r:embed="rId4"/>
          <a:stretch>
            <a:fillRect/>
          </a:stretch>
        </p:blipFill>
        <p:spPr>
          <a:xfrm>
            <a:off x="1035170" y="2017713"/>
            <a:ext cx="5227607" cy="4114800"/>
          </a:xfrm>
        </p:spPr>
      </p:pic>
    </p:spTree>
    <p:extLst>
      <p:ext uri="{BB962C8B-B14F-4D97-AF65-F5344CB8AC3E}">
        <p14:creationId xmlns:p14="http://schemas.microsoft.com/office/powerpoint/2010/main" val="51830372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p>
            <a:fld id="{9EDEA496-4C01-48E6-8338-28952F847476}" type="datetime1">
              <a:rPr lang="en-US" smtClean="0"/>
              <a:t>12/23/2016</a:t>
            </a:fld>
            <a:endParaRPr lang="en-US"/>
          </a:p>
        </p:txBody>
      </p:sp>
      <p:sp>
        <p:nvSpPr>
          <p:cNvPr id="18435" name="Footer Placeholder 4"/>
          <p:cNvSpPr>
            <a:spLocks noGrp="1"/>
          </p:cNvSpPr>
          <p:nvPr>
            <p:ph type="ftr" sz="quarter" idx="11"/>
          </p:nvPr>
        </p:nvSpPr>
        <p:spPr>
          <a:noFill/>
        </p:spPr>
        <p:txBody>
          <a:bodyPr/>
          <a:lstStyle/>
          <a:p>
            <a:r>
              <a:rPr lang="en-US" dirty="0"/>
              <a:t>TeamSTARS "tsWxGTUI_PyVx" Toolkit prepared &amp; presented by Richard S. Gordon</a:t>
            </a:r>
          </a:p>
        </p:txBody>
      </p:sp>
      <p:sp>
        <p:nvSpPr>
          <p:cNvPr id="18436" name="Slide Number Placeholder 5"/>
          <p:cNvSpPr>
            <a:spLocks noGrp="1"/>
          </p:cNvSpPr>
          <p:nvPr>
            <p:ph type="sldNum" sz="quarter" idx="12"/>
          </p:nvPr>
        </p:nvSpPr>
        <p:spPr>
          <a:noFill/>
        </p:spPr>
        <p:txBody>
          <a:bodyPr/>
          <a:lstStyle/>
          <a:p>
            <a:fld id="{2EC0784F-C1DC-452E-B44D-0B408D9EC9F9}" type="slidenum">
              <a:rPr lang="en-US"/>
              <a:pPr/>
              <a:t>8</a:t>
            </a:fld>
            <a:endParaRPr lang="en-US"/>
          </a:p>
        </p:txBody>
      </p:sp>
      <p:sp>
        <p:nvSpPr>
          <p:cNvPr id="18437" name="Rectangle 4"/>
          <p:cNvSpPr>
            <a:spLocks noGrp="1" noChangeArrowheads="1"/>
          </p:cNvSpPr>
          <p:nvPr>
            <p:ph type="title"/>
          </p:nvPr>
        </p:nvSpPr>
        <p:spPr/>
        <p:txBody>
          <a:bodyPr/>
          <a:lstStyle/>
          <a:p>
            <a:pPr eaLnBrk="1" hangingPunct="1"/>
            <a:r>
              <a:rPr lang="en-US" sz="4000" dirty="0"/>
              <a:t>Networked (Stand-Among) Mode </a:t>
            </a:r>
            <a:r>
              <a:rPr lang="en-US" sz="2000" dirty="0"/>
              <a:t>(</a:t>
            </a:r>
            <a:r>
              <a:rPr lang="en-US" sz="2000" dirty="0">
                <a:hlinkClick r:id="rId3" action="ppaction://hlinksldjump"/>
              </a:rPr>
              <a:t>Table of Contents</a:t>
            </a:r>
            <a:r>
              <a:rPr lang="en-US" sz="2000" dirty="0"/>
              <a:t>)</a:t>
            </a:r>
            <a:br>
              <a:rPr lang="en-US" sz="3200" dirty="0"/>
            </a:br>
            <a:r>
              <a:rPr lang="en-US" sz="3600" dirty="0"/>
              <a:t>System (HW-SW) Block Diagram </a:t>
            </a:r>
            <a:r>
              <a:rPr lang="en-US" sz="1400" dirty="0"/>
              <a:t>(</a:t>
            </a:r>
            <a:r>
              <a:rPr lang="en-US" sz="1400" dirty="0">
                <a:hlinkClick r:id="rId4" action="ppaction://hlinksldjump"/>
              </a:rPr>
              <a:t>Local &amp; Remote System Usage Notes</a:t>
            </a:r>
            <a:r>
              <a:rPr lang="en-US" sz="1400" dirty="0"/>
              <a:t>)</a:t>
            </a:r>
            <a:endParaRPr lang="en-US" sz="1800" dirty="0"/>
          </a:p>
        </p:txBody>
      </p:sp>
      <p:pic>
        <p:nvPicPr>
          <p:cNvPr id="18438" name="Picture 5"/>
          <p:cNvPicPr>
            <a:picLocks noGrp="1" noChangeAspect="1" noChangeArrowheads="1"/>
          </p:cNvPicPr>
          <p:nvPr>
            <p:ph idx="1"/>
          </p:nvPr>
        </p:nvPicPr>
        <p:blipFill>
          <a:blip r:embed="rId5"/>
          <a:srcRect/>
          <a:stretch>
            <a:fillRect/>
          </a:stretch>
        </p:blipFill>
        <p:spPr>
          <a:xfrm>
            <a:off x="1035169" y="2017713"/>
            <a:ext cx="10017005" cy="4114800"/>
          </a:xfrm>
        </p:spPr>
      </p:pic>
    </p:spTree>
    <p:extLst>
      <p:ext uri="{BB962C8B-B14F-4D97-AF65-F5344CB8AC3E}">
        <p14:creationId xmlns:p14="http://schemas.microsoft.com/office/powerpoint/2010/main" val="177371898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4"/>
          <p:cNvSpPr>
            <a:spLocks noGrp="1" noChangeArrowheads="1"/>
          </p:cNvSpPr>
          <p:nvPr>
            <p:ph type="title"/>
          </p:nvPr>
        </p:nvSpPr>
        <p:spPr/>
        <p:txBody>
          <a:bodyPr/>
          <a:lstStyle/>
          <a:p>
            <a:pPr eaLnBrk="1" hangingPunct="1"/>
            <a:r>
              <a:rPr lang="en-US" sz="4000" dirty="0"/>
              <a:t>Local &amp; Remote System </a:t>
            </a:r>
            <a:r>
              <a:rPr lang="en-US" sz="2000" dirty="0"/>
              <a:t>(</a:t>
            </a:r>
            <a:r>
              <a:rPr lang="en-US" sz="2000" dirty="0">
                <a:hlinkClick r:id="rId3" action="ppaction://hlinksldjump"/>
              </a:rPr>
              <a:t>Table of Contents</a:t>
            </a:r>
            <a:r>
              <a:rPr lang="en-US" sz="2000" dirty="0"/>
              <a:t>)</a:t>
            </a:r>
            <a:br>
              <a:rPr lang="en-US" sz="4000" dirty="0"/>
            </a:br>
            <a:r>
              <a:rPr lang="en-US" sz="4000" dirty="0"/>
              <a:t>Usage Notes</a:t>
            </a:r>
            <a:endParaRPr lang="en-US" sz="2800" dirty="0"/>
          </a:p>
        </p:txBody>
      </p:sp>
      <p:pic>
        <p:nvPicPr>
          <p:cNvPr id="18438" name="Picture 5"/>
          <p:cNvPicPr>
            <a:picLocks noGrp="1" noChangeAspect="1" noChangeArrowheads="1"/>
          </p:cNvPicPr>
          <p:nvPr>
            <p:ph sz="half" idx="1"/>
          </p:nvPr>
        </p:nvPicPr>
        <p:blipFill>
          <a:blip r:embed="rId4"/>
          <a:stretch>
            <a:fillRect/>
          </a:stretch>
        </p:blipFill>
        <p:spPr>
          <a:xfrm>
            <a:off x="983411" y="2017713"/>
            <a:ext cx="5698377" cy="4114800"/>
          </a:xfrm>
        </p:spPr>
      </p:pic>
      <p:sp>
        <p:nvSpPr>
          <p:cNvPr id="2" name="Content Placeholder 1"/>
          <p:cNvSpPr>
            <a:spLocks noGrp="1"/>
          </p:cNvSpPr>
          <p:nvPr>
            <p:ph sz="half" idx="2"/>
          </p:nvPr>
        </p:nvSpPr>
        <p:spPr/>
        <p:txBody>
          <a:bodyPr/>
          <a:lstStyle/>
          <a:p>
            <a:r>
              <a:rPr lang="en-US" sz="2000" dirty="0"/>
              <a:t>Launch the Local (Left) Command Line Interface shell session (bash).</a:t>
            </a:r>
          </a:p>
          <a:p>
            <a:pPr lvl="1"/>
            <a:r>
              <a:rPr lang="en-US" sz="1400" dirty="0"/>
              <a:t>Set Local Working Directory</a:t>
            </a:r>
          </a:p>
          <a:p>
            <a:pPr lvl="1"/>
            <a:r>
              <a:rPr lang="en-US" sz="1400" dirty="0"/>
              <a:t>Transfer any missing application programs from Local to Remote System via SFTP</a:t>
            </a:r>
          </a:p>
          <a:p>
            <a:pPr lvl="1"/>
            <a:r>
              <a:rPr lang="en-US" sz="1400" dirty="0"/>
              <a:t>Login to Remote (Right) System, via SSH (secure shell) or SFTP (secure file transfer protocol), as user with/without administrative privileges.</a:t>
            </a:r>
          </a:p>
          <a:p>
            <a:pPr lvl="2"/>
            <a:r>
              <a:rPr lang="en-US" sz="1200" dirty="0"/>
              <a:t>Set Remote Working Directory</a:t>
            </a:r>
          </a:p>
          <a:p>
            <a:pPr lvl="2"/>
            <a:r>
              <a:rPr lang="en-US" sz="1200" dirty="0"/>
              <a:t>Launch one or more Remote Application(s)</a:t>
            </a:r>
          </a:p>
          <a:p>
            <a:pPr lvl="2"/>
            <a:r>
              <a:rPr lang="en-US" sz="1200" dirty="0"/>
              <a:t>Create archive of Remote Application logs directory(s)</a:t>
            </a:r>
          </a:p>
          <a:p>
            <a:pPr lvl="1"/>
            <a:r>
              <a:rPr lang="en-US" sz="1400" dirty="0"/>
              <a:t>Logout of Remote System</a:t>
            </a:r>
          </a:p>
          <a:p>
            <a:pPr lvl="1"/>
            <a:r>
              <a:rPr lang="en-US" sz="1400" dirty="0"/>
              <a:t>Transfer archive(s) of Remote Application logs directory from Remote to Local System via SFTP</a:t>
            </a:r>
            <a:endParaRPr lang="en-US" sz="1200" dirty="0"/>
          </a:p>
          <a:p>
            <a:r>
              <a:rPr lang="en-US" sz="2000" dirty="0"/>
              <a:t>Logout of Local System</a:t>
            </a:r>
          </a:p>
        </p:txBody>
      </p:sp>
      <p:sp>
        <p:nvSpPr>
          <p:cNvPr id="18434" name="Date Placeholder 3"/>
          <p:cNvSpPr>
            <a:spLocks noGrp="1"/>
          </p:cNvSpPr>
          <p:nvPr>
            <p:ph type="dt" sz="half" idx="10"/>
          </p:nvPr>
        </p:nvSpPr>
        <p:spPr>
          <a:noFill/>
        </p:spPr>
        <p:txBody>
          <a:bodyPr/>
          <a:lstStyle/>
          <a:p>
            <a:fld id="{9EDEA496-4C01-48E6-8338-28952F847476}" type="datetime1">
              <a:rPr lang="en-US" smtClean="0"/>
              <a:t>12/23/2016</a:t>
            </a:fld>
            <a:endParaRPr lang="en-US"/>
          </a:p>
        </p:txBody>
      </p:sp>
      <p:sp>
        <p:nvSpPr>
          <p:cNvPr id="18435" name="Footer Placeholder 4"/>
          <p:cNvSpPr>
            <a:spLocks noGrp="1"/>
          </p:cNvSpPr>
          <p:nvPr>
            <p:ph type="ftr" sz="quarter" idx="11"/>
          </p:nvPr>
        </p:nvSpPr>
        <p:spPr>
          <a:noFill/>
        </p:spPr>
        <p:txBody>
          <a:bodyPr/>
          <a:lstStyle/>
          <a:p>
            <a:r>
              <a:rPr lang="en-US" dirty="0"/>
              <a:t>TeamSTARS "tsWxGTUI_PyVx" Toolkit prepared &amp; presented by Richard S. Gordon</a:t>
            </a:r>
          </a:p>
        </p:txBody>
      </p:sp>
      <p:sp>
        <p:nvSpPr>
          <p:cNvPr id="18436" name="Slide Number Placeholder 5"/>
          <p:cNvSpPr>
            <a:spLocks noGrp="1"/>
          </p:cNvSpPr>
          <p:nvPr>
            <p:ph type="sldNum" sz="quarter" idx="12"/>
          </p:nvPr>
        </p:nvSpPr>
        <p:spPr>
          <a:noFill/>
        </p:spPr>
        <p:txBody>
          <a:bodyPr/>
          <a:lstStyle/>
          <a:p>
            <a:fld id="{2EC0784F-C1DC-452E-B44D-0B408D9EC9F9}" type="slidenum">
              <a:rPr lang="en-US"/>
              <a:pPr/>
              <a:t>9</a:t>
            </a:fld>
            <a:endParaRPr lang="en-US"/>
          </a:p>
        </p:txBody>
      </p:sp>
    </p:spTree>
    <p:extLst>
      <p:ext uri="{BB962C8B-B14F-4D97-AF65-F5344CB8AC3E}">
        <p14:creationId xmlns:p14="http://schemas.microsoft.com/office/powerpoint/2010/main" val="2554198065"/>
      </p:ext>
    </p:extLst>
  </p:cSld>
  <p:clrMapOvr>
    <a:masterClrMapping/>
  </p:clrMapOvr>
  <p:transition/>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7895</TotalTime>
  <Words>1022</Words>
  <Application>Microsoft Office PowerPoint</Application>
  <PresentationFormat>Widescreen</PresentationFormat>
  <Paragraphs>72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Tahoma</vt:lpstr>
      <vt:lpstr>Wingdings</vt:lpstr>
      <vt:lpstr>Blends</vt:lpstr>
      <vt:lpstr>UseCase_2_Block_Diagrams</vt:lpstr>
      <vt:lpstr>Table of Contents (with slide show Hyperlinks)</vt:lpstr>
      <vt:lpstr>Toolkit Building Block Diagram (Table of Contents)</vt:lpstr>
      <vt:lpstr>Non-Networked (Stand-Alone) Mode (Table of Contents) System (HW-SW) Block Diagram</vt:lpstr>
      <vt:lpstr>Hardware Component Usage Notes (Table of Contents)</vt:lpstr>
      <vt:lpstr>Operating System Software Component Usage Notes (Table of Contents)</vt:lpstr>
      <vt:lpstr>Application Software Usage Notes (Table of Contents)</vt:lpstr>
      <vt:lpstr>Networked (Stand-Among) Mode (Table of Contents) System (HW-SW) Block Diagram (Local &amp; Remote System Usage Notes)</vt:lpstr>
      <vt:lpstr>Local &amp; Remote System (Table of Contents) Usage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rsg</dc:creator>
  <cp:lastModifiedBy>Richard Gordon</cp:lastModifiedBy>
  <cp:revision>1102</cp:revision>
  <cp:lastPrinted>2015-11-05T11:29:29Z</cp:lastPrinted>
  <dcterms:created xsi:type="dcterms:W3CDTF">2014-11-27T14:34:08Z</dcterms:created>
  <dcterms:modified xsi:type="dcterms:W3CDTF">2016-12-23T11:03:11Z</dcterms:modified>
</cp:coreProperties>
</file>