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8"/>
  </p:notesMasterIdLst>
  <p:handoutMasterIdLst>
    <p:handoutMasterId r:id="rId9"/>
  </p:handoutMasterIdLst>
  <p:sldIdLst>
    <p:sldId id="256" r:id="rId2"/>
    <p:sldId id="277" r:id="rId3"/>
    <p:sldId id="355" r:id="rId4"/>
    <p:sldId id="354" r:id="rId5"/>
    <p:sldId id="373" r:id="rId6"/>
    <p:sldId id="356" r:id="rId7"/>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4" d="100"/>
          <a:sy n="54" d="100"/>
        </p:scale>
        <p:origin x="660" y="66"/>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06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5262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2003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3589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UseCase_3_Sample_Platform_Configurations</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419349"/>
            <a:ext cx="11008659" cy="349900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3" name="Content Placeholder 2"/>
          <p:cNvSpPr>
            <a:spLocks noGrp="1"/>
          </p:cNvSpPr>
          <p:nvPr>
            <p:ph idx="1"/>
          </p:nvPr>
        </p:nvSpPr>
        <p:spPr/>
        <p:txBody>
          <a:bodyPr/>
          <a:lstStyle/>
          <a:p>
            <a:pPr marL="0" indent="0" eaLnBrk="1" hangingPunct="1">
              <a:lnSpc>
                <a:spcPct val="90000"/>
              </a:lnSpc>
              <a:buNone/>
            </a:pPr>
            <a:r>
              <a:rPr lang="en-US" sz="1800" dirty="0"/>
              <a:t>Readily available consumer-oriented configurations suitable for use as software &amp; documentation development systems and as tag along “simulations” of customized application-specific embedded systems.</a:t>
            </a:r>
          </a:p>
          <a:p>
            <a:pPr eaLnBrk="1" hangingPunct="1">
              <a:lnSpc>
                <a:spcPct val="90000"/>
              </a:lnSpc>
            </a:pPr>
            <a:r>
              <a:rPr lang="en-US" sz="1400" dirty="0">
                <a:hlinkClick r:id="" action="ppaction://noaction"/>
              </a:rPr>
              <a:t>Hypervisor Virtual Machines</a:t>
            </a:r>
            <a:endParaRPr lang="en-US" sz="1400" dirty="0"/>
          </a:p>
          <a:p>
            <a:pPr lvl="1" eaLnBrk="1" hangingPunct="1">
              <a:lnSpc>
                <a:spcPct val="90000"/>
              </a:lnSpc>
            </a:pPr>
            <a:r>
              <a:rPr lang="en-US" sz="1200" dirty="0"/>
              <a:t>Third-party add-ons for Host Processors and Operating Systems that are used to concurrently run one or more Guest Operating Systems</a:t>
            </a:r>
          </a:p>
          <a:p>
            <a:pPr lvl="1" eaLnBrk="1" hangingPunct="1">
              <a:lnSpc>
                <a:spcPct val="90000"/>
              </a:lnSpc>
            </a:pPr>
            <a:r>
              <a:rPr lang="en-US" sz="1200" dirty="0"/>
              <a:t>Each Guest Operating System:</a:t>
            </a:r>
          </a:p>
          <a:p>
            <a:pPr lvl="2" eaLnBrk="1" hangingPunct="1">
              <a:lnSpc>
                <a:spcPct val="90000"/>
              </a:lnSpc>
            </a:pPr>
            <a:r>
              <a:rPr lang="en-US" sz="1050" dirty="0"/>
              <a:t>Shares access to and use of virtualized host resources (processors, memory, input/output interfaces, non-volatile storage &amp; peripheral devices)</a:t>
            </a:r>
          </a:p>
          <a:p>
            <a:pPr lvl="2" eaLnBrk="1" hangingPunct="1">
              <a:lnSpc>
                <a:spcPct val="90000"/>
              </a:lnSpc>
            </a:pPr>
            <a:r>
              <a:rPr lang="en-US" sz="1050" dirty="0"/>
              <a:t>Can be started, re-started and shutdown independently of host operating system</a:t>
            </a:r>
          </a:p>
          <a:p>
            <a:pPr lvl="2" eaLnBrk="1" hangingPunct="1">
              <a:lnSpc>
                <a:spcPct val="90000"/>
              </a:lnSpc>
            </a:pPr>
            <a:r>
              <a:rPr lang="en-US" sz="1050" dirty="0"/>
              <a:t>Can execute Guest OS native applications</a:t>
            </a:r>
          </a:p>
          <a:p>
            <a:pPr eaLnBrk="1" hangingPunct="1">
              <a:lnSpc>
                <a:spcPct val="90000"/>
              </a:lnSpc>
            </a:pPr>
            <a:r>
              <a:rPr lang="en-US" sz="1400" dirty="0">
                <a:hlinkClick r:id="rId3" action="ppaction://hlinksldjump"/>
              </a:rPr>
              <a:t>Budget Development Laptop and Pseudo “Embedded” System</a:t>
            </a:r>
            <a:endParaRPr lang="en-US" sz="1400" dirty="0"/>
          </a:p>
          <a:p>
            <a:pPr lvl="1" eaLnBrk="1" hangingPunct="1">
              <a:lnSpc>
                <a:spcPct val="90000"/>
              </a:lnSpc>
            </a:pPr>
            <a:r>
              <a:rPr lang="en-US" sz="1200" dirty="0"/>
              <a:t>Platform with minimal resources: single-core processor with low horse-power (relatively slow processor clock and data bus access speed) and only enough memory capacity to support Host Operating Systems with both command line and graphical user interfaces.</a:t>
            </a:r>
          </a:p>
          <a:p>
            <a:pPr eaLnBrk="1" hangingPunct="1">
              <a:lnSpc>
                <a:spcPct val="90000"/>
              </a:lnSpc>
            </a:pPr>
            <a:r>
              <a:rPr lang="en-US" sz="1400" dirty="0">
                <a:hlinkClick r:id="rId4" action="ppaction://hlinksldjump"/>
              </a:rPr>
              <a:t>Professional Development Laptop and Guest “Embedded” System</a:t>
            </a:r>
            <a:endParaRPr lang="en-US" sz="1400" dirty="0"/>
          </a:p>
          <a:p>
            <a:pPr marL="628650" lvl="3" indent="-171450" eaLnBrk="1" hangingPunct="1">
              <a:lnSpc>
                <a:spcPct val="90000"/>
              </a:lnSpc>
              <a:buSzPct val="60000"/>
            </a:pPr>
            <a:r>
              <a:rPr lang="en-US" sz="1200" dirty="0"/>
              <a:t>Platform with moderate resources: dual-core processor with average horse-power (average processor clock and data bus access speed) and enough memory capacity to concurrently support Host, Hypervisor and at least one Guest Operating System with both command line and graphical user interfaces.</a:t>
            </a:r>
          </a:p>
          <a:p>
            <a:pPr eaLnBrk="1" hangingPunct="1">
              <a:lnSpc>
                <a:spcPct val="90000"/>
              </a:lnSpc>
            </a:pPr>
            <a:r>
              <a:rPr lang="en-US" sz="1400" dirty="0">
                <a:hlinkClick r:id="rId5" action="ppaction://hlinksldjump"/>
              </a:rPr>
              <a:t>Professional Development Workstation and Guest “Embedded” Systems</a:t>
            </a:r>
            <a:endParaRPr lang="en-US" sz="1400" dirty="0"/>
          </a:p>
          <a:p>
            <a:pPr lvl="1" eaLnBrk="1" hangingPunct="1">
              <a:lnSpc>
                <a:spcPct val="90000"/>
              </a:lnSpc>
            </a:pPr>
            <a:r>
              <a:rPr lang="en-US" sz="1200" dirty="0"/>
              <a:t>Platform with additional resources: quad-core processor with sufficient horse-power (relatively fast processor clock and data bus access speed) and memory capacity to concurrently support Host, Hypervisor(s) and multiple Guest Operating Systems with both command line and graphical user interfaces.</a:t>
            </a:r>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12/23/2016</a:t>
            </a:fld>
            <a:endParaRPr lang="en-US"/>
          </a:p>
        </p:txBody>
      </p:sp>
      <p:sp>
        <p:nvSpPr>
          <p:cNvPr id="54275"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3</a:t>
            </a:fld>
            <a:endParaRPr lang="en-US"/>
          </a:p>
        </p:txBody>
      </p:sp>
      <p:sp>
        <p:nvSpPr>
          <p:cNvPr id="54277" name="Rectangle 2"/>
          <p:cNvSpPr>
            <a:spLocks noGrp="1" noChangeArrowheads="1"/>
          </p:cNvSpPr>
          <p:nvPr>
            <p:ph type="title"/>
          </p:nvPr>
        </p:nvSpPr>
        <p:spPr/>
        <p:txBody>
          <a:bodyPr/>
          <a:lstStyle/>
          <a:p>
            <a:pPr eaLnBrk="1" hangingPunct="1"/>
            <a:r>
              <a:rPr lang="en-US" dirty="0"/>
              <a:t>Hypervisor Virtual Machines </a:t>
            </a:r>
            <a:r>
              <a:rPr lang="en-US" sz="2000" dirty="0"/>
              <a:t>(</a:t>
            </a:r>
            <a:r>
              <a:rPr lang="en-US" sz="2000" dirty="0">
                <a:hlinkClick r:id="rId3" action="ppaction://hlinksldjump"/>
              </a:rPr>
              <a:t>Table of Contents</a:t>
            </a:r>
            <a:r>
              <a:rPr lang="en-US" sz="2000" dirty="0"/>
              <a:t>)</a:t>
            </a:r>
            <a:endParaRPr lang="en-US" sz="3200" dirty="0"/>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dirty="0"/>
              <a:t>A </a:t>
            </a:r>
            <a:r>
              <a:rPr lang="en-US" sz="1800" b="1" dirty="0"/>
              <a:t>Hypervisor</a:t>
            </a:r>
            <a:r>
              <a:rPr lang="en-US" sz="1800" dirty="0"/>
              <a:t> or </a:t>
            </a:r>
            <a:r>
              <a:rPr lang="en-US" sz="1800" b="1" dirty="0"/>
              <a:t>Virtual Machine Monitor</a:t>
            </a:r>
            <a:r>
              <a:rPr lang="en-US" sz="1800" dirty="0"/>
              <a:t> (</a:t>
            </a:r>
            <a:r>
              <a:rPr lang="en-US" sz="1800" b="1" dirty="0"/>
              <a:t>VMM</a:t>
            </a:r>
            <a:r>
              <a:rPr lang="en-US" sz="1800" dirty="0"/>
              <a:t>) is a piece of computer software, firmware or hardware that creates and runs virtual machines.</a:t>
            </a:r>
          </a:p>
          <a:p>
            <a:pPr eaLnBrk="1" hangingPunct="1">
              <a:lnSpc>
                <a:spcPct val="80000"/>
              </a:lnSpc>
            </a:pPr>
            <a:r>
              <a:rPr lang="en-US" sz="1800" dirty="0"/>
              <a:t>A computer on which a Hypervisor is running one or more Virtual Machines is defined as a Host Machine. </a:t>
            </a:r>
          </a:p>
          <a:p>
            <a:pPr eaLnBrk="1" hangingPunct="1">
              <a:lnSpc>
                <a:spcPct val="80000"/>
              </a:lnSpc>
            </a:pPr>
            <a:r>
              <a:rPr lang="en-US" sz="1800" dirty="0"/>
              <a:t>Each Virtual Machine is called a Guest Machine. </a:t>
            </a:r>
          </a:p>
          <a:p>
            <a:pPr eaLnBrk="1" hangingPunct="1">
              <a:lnSpc>
                <a:spcPct val="80000"/>
              </a:lnSpc>
            </a:pPr>
            <a:r>
              <a:rPr lang="en-US" sz="1800" dirty="0"/>
              <a:t>The Hypervisor presents the Guest Operating Systems with a virtual operating platform and manages the execution of the Guest Operating Systems. </a:t>
            </a:r>
          </a:p>
          <a:p>
            <a:pPr eaLnBrk="1" hangingPunct="1">
              <a:lnSpc>
                <a:spcPct val="80000"/>
              </a:lnSpc>
            </a:pPr>
            <a:r>
              <a:rPr lang="en-US" sz="1800" dirty="0"/>
              <a:t>Multiple instances of a variety of operating systems may share the virtualized hardware resources.</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a:t>Parallels Desktop for Mac, </a:t>
            </a:r>
            <a:r>
              <a:rPr lang="en-US" sz="1800" dirty="0"/>
              <a:t>by Parallels, and </a:t>
            </a:r>
            <a:r>
              <a:rPr lang="en-US" sz="1800" b="1" dirty="0"/>
              <a:t>VMware Fusion, </a:t>
            </a:r>
            <a:r>
              <a:rPr lang="en-US" sz="1800" dirty="0"/>
              <a:t>by VMware are Hypervisors that provides hardware virtualization only for Macintosh Host computers with Intel x86 or x64 processors that are running Mac OS X. Each Virtual Machine can execute its own operating system, including versions of Microsoft Windows, Linux, BSD Unix, and MS-DOS.</a:t>
            </a:r>
          </a:p>
          <a:p>
            <a:pPr eaLnBrk="1" hangingPunct="1">
              <a:lnSpc>
                <a:spcPct val="80000"/>
              </a:lnSpc>
            </a:pPr>
            <a:r>
              <a:rPr lang="en-US" sz="1800" b="1" dirty="0"/>
              <a:t>VMware Workstation, </a:t>
            </a:r>
            <a:r>
              <a:rPr lang="en-US" sz="1800" dirty="0"/>
              <a:t>by VMware, is a Hypervisor that runs on x64 Host computers (an x86 version of earlier releases was available) running Linux or Microsoft Windows. Each Virtual Machine can execute its own operating system, including versions of Microsoft Windows, Linux, BSD Unix, and MS-DOS.</a:t>
            </a:r>
          </a:p>
        </p:txBody>
      </p:sp>
    </p:spTree>
    <p:extLst>
      <p:ext uri="{BB962C8B-B14F-4D97-AF65-F5344CB8AC3E}">
        <p14:creationId xmlns:p14="http://schemas.microsoft.com/office/powerpoint/2010/main" val="295712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p>
            <a:fld id="{746E36C7-6127-4BA9-BED8-EAC455FFBE59}" type="datetime1">
              <a:rPr lang="en-US" smtClean="0"/>
              <a:t>12/23/2016</a:t>
            </a:fld>
            <a:endParaRPr lang="en-US"/>
          </a:p>
        </p:txBody>
      </p:sp>
      <p:sp>
        <p:nvSpPr>
          <p:cNvPr id="56323"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56324" name="Slide Number Placeholder 6"/>
          <p:cNvSpPr>
            <a:spLocks noGrp="1"/>
          </p:cNvSpPr>
          <p:nvPr>
            <p:ph type="sldNum" sz="quarter" idx="12"/>
          </p:nvPr>
        </p:nvSpPr>
        <p:spPr>
          <a:noFill/>
        </p:spPr>
        <p:txBody>
          <a:bodyPr/>
          <a:lstStyle/>
          <a:p>
            <a:fld id="{4D317C2B-6C98-447F-945D-B99538A18C7E}" type="slidenum">
              <a:rPr lang="en-US"/>
              <a:pPr/>
              <a:t>4</a:t>
            </a:fld>
            <a:endParaRPr lang="en-US"/>
          </a:p>
        </p:txBody>
      </p:sp>
      <p:sp>
        <p:nvSpPr>
          <p:cNvPr id="56325" name="Rectangle 2"/>
          <p:cNvSpPr>
            <a:spLocks noGrp="1" noChangeArrowheads="1"/>
          </p:cNvSpPr>
          <p:nvPr>
            <p:ph type="title"/>
          </p:nvPr>
        </p:nvSpPr>
        <p:spPr/>
        <p:txBody>
          <a:bodyPr/>
          <a:lstStyle/>
          <a:p>
            <a:pPr eaLnBrk="1" hangingPunct="1"/>
            <a:r>
              <a:rPr lang="en-US" dirty="0"/>
              <a:t>Budget Development Laptop and Pseudo “Embedded” System </a:t>
            </a:r>
            <a:r>
              <a:rPr lang="en-US" sz="2000" dirty="0"/>
              <a:t>(</a:t>
            </a:r>
            <a:r>
              <a:rPr lang="en-US" sz="2000" dirty="0">
                <a:hlinkClick r:id="rId3" action="ppaction://hlinksldjump"/>
              </a:rPr>
              <a:t>Table of Contents</a:t>
            </a:r>
            <a:r>
              <a:rPr lang="en-US" sz="2000" dirty="0"/>
              <a:t>) </a:t>
            </a:r>
            <a:endParaRPr lang="en-US" sz="2800" dirty="0"/>
          </a:p>
        </p:txBody>
      </p:sp>
      <p:sp>
        <p:nvSpPr>
          <p:cNvPr id="56326" name="Rectangle 3"/>
          <p:cNvSpPr>
            <a:spLocks noGrp="1" noChangeArrowheads="1"/>
          </p:cNvSpPr>
          <p:nvPr>
            <p:ph type="body" sz="half" idx="1"/>
          </p:nvPr>
        </p:nvSpPr>
        <p:spPr/>
        <p:txBody>
          <a:bodyPr/>
          <a:lstStyle/>
          <a:p>
            <a:pPr eaLnBrk="1" hangingPunct="1">
              <a:lnSpc>
                <a:spcPct val="90000"/>
              </a:lnSpc>
            </a:pPr>
            <a:r>
              <a:rPr lang="en-US" sz="2000" b="1"/>
              <a:t>1998 Dell Inspiron 7000 Hardware</a:t>
            </a:r>
          </a:p>
          <a:p>
            <a:pPr lvl="1" eaLnBrk="1" hangingPunct="1">
              <a:lnSpc>
                <a:spcPct val="90000"/>
              </a:lnSpc>
            </a:pPr>
            <a:r>
              <a:rPr lang="en-US" sz="1800"/>
              <a:t>366 MHz </a:t>
            </a:r>
            <a:r>
              <a:rPr lang="en-US" sz="1800" b="1"/>
              <a:t>Intel Pentium II</a:t>
            </a:r>
            <a:r>
              <a:rPr lang="en-US" sz="1800"/>
              <a:t> processor</a:t>
            </a:r>
          </a:p>
          <a:p>
            <a:pPr lvl="1" eaLnBrk="1" hangingPunct="1">
              <a:lnSpc>
                <a:spcPct val="90000"/>
              </a:lnSpc>
            </a:pPr>
            <a:r>
              <a:rPr lang="en-US" sz="1800"/>
              <a:t>384 MB RAM</a:t>
            </a:r>
          </a:p>
          <a:p>
            <a:pPr lvl="1" eaLnBrk="1" hangingPunct="1">
              <a:lnSpc>
                <a:spcPct val="90000"/>
              </a:lnSpc>
            </a:pPr>
            <a:r>
              <a:rPr lang="en-US" sz="1800"/>
              <a:t>15.6” </a:t>
            </a:r>
            <a:r>
              <a:rPr lang="en-US" sz="1800" b="1"/>
              <a:t>VGA</a:t>
            </a:r>
            <a:r>
              <a:rPr lang="en-US" sz="1800"/>
              <a:t> (640x480) / </a:t>
            </a:r>
            <a:r>
              <a:rPr lang="en-US" sz="1800" b="1"/>
              <a:t>SVGA</a:t>
            </a:r>
            <a:r>
              <a:rPr lang="en-US" sz="1800"/>
              <a:t> (1024x768) pixel LCD display</a:t>
            </a:r>
          </a:p>
          <a:p>
            <a:pPr lvl="1" eaLnBrk="1" hangingPunct="1">
              <a:lnSpc>
                <a:spcPct val="90000"/>
              </a:lnSpc>
            </a:pPr>
            <a:r>
              <a:rPr lang="en-US" sz="1800"/>
              <a:t>Two Interchangeable 32 GB (4200 RPM) ATA hard drives</a:t>
            </a:r>
          </a:p>
          <a:p>
            <a:pPr lvl="2" eaLnBrk="1" hangingPunct="1">
              <a:lnSpc>
                <a:spcPct val="90000"/>
              </a:lnSpc>
            </a:pPr>
            <a:r>
              <a:rPr lang="en-US" sz="1600" b="1"/>
              <a:t>Microsoft Windows XP</a:t>
            </a:r>
            <a:endParaRPr lang="en-US" sz="1600"/>
          </a:p>
          <a:p>
            <a:pPr lvl="2" eaLnBrk="1" hangingPunct="1">
              <a:lnSpc>
                <a:spcPct val="90000"/>
              </a:lnSpc>
            </a:pPr>
            <a:r>
              <a:rPr lang="en-US" sz="1600" b="1"/>
              <a:t>Ubuntu Linux</a:t>
            </a:r>
            <a:r>
              <a:rPr lang="en-US" sz="1600"/>
              <a:t> 12.04 LTS</a:t>
            </a:r>
          </a:p>
          <a:p>
            <a:pPr lvl="1" eaLnBrk="1" hangingPunct="1">
              <a:lnSpc>
                <a:spcPct val="90000"/>
              </a:lnSpc>
            </a:pPr>
            <a:r>
              <a:rPr lang="en-US" sz="1800" b="1"/>
              <a:t>Xircom</a:t>
            </a:r>
            <a:r>
              <a:rPr lang="en-US" sz="1800"/>
              <a:t> Ethernet and 3Com WiFi Wireless Plug-in Network adapters for </a:t>
            </a:r>
            <a:r>
              <a:rPr lang="en-US" sz="1800" b="1"/>
              <a:t>Microsoft Windows XP</a:t>
            </a:r>
            <a:r>
              <a:rPr lang="en-US" sz="1800"/>
              <a:t> </a:t>
            </a:r>
            <a:endParaRPr lang="en-US" sz="1800" b="1"/>
          </a:p>
          <a:p>
            <a:pPr lvl="1" eaLnBrk="1" hangingPunct="1">
              <a:lnSpc>
                <a:spcPct val="90000"/>
              </a:lnSpc>
            </a:pPr>
            <a:r>
              <a:rPr lang="en-US" sz="1800" b="1"/>
              <a:t>Linksys</a:t>
            </a:r>
            <a:r>
              <a:rPr lang="en-US" sz="1800"/>
              <a:t> WiFi Wireless Plug-in Network adapter for </a:t>
            </a:r>
            <a:r>
              <a:rPr lang="en-US" sz="1800" b="1"/>
              <a:t>Ubuntu Linux</a:t>
            </a:r>
            <a:r>
              <a:rPr lang="en-US" sz="1800"/>
              <a:t> 12.04 LTS</a:t>
            </a:r>
          </a:p>
        </p:txBody>
      </p:sp>
      <p:sp>
        <p:nvSpPr>
          <p:cNvPr id="56327" name="Rectangle 4"/>
          <p:cNvSpPr>
            <a:spLocks noGrp="1" noChangeArrowheads="1"/>
          </p:cNvSpPr>
          <p:nvPr>
            <p:ph type="body" sz="half" idx="2"/>
          </p:nvPr>
        </p:nvSpPr>
        <p:spPr/>
        <p:txBody>
          <a:bodyPr/>
          <a:lstStyle/>
          <a:p>
            <a:pPr eaLnBrk="1" hangingPunct="1">
              <a:lnSpc>
                <a:spcPct val="90000"/>
              </a:lnSpc>
            </a:pPr>
            <a:r>
              <a:rPr lang="en-US" sz="2000" b="1" dirty="0"/>
              <a:t>Development / Pseudo (non-optimized) Embedded Software</a:t>
            </a:r>
          </a:p>
          <a:p>
            <a:pPr lvl="1" eaLnBrk="1" hangingPunct="1">
              <a:lnSpc>
                <a:spcPct val="90000"/>
              </a:lnSpc>
            </a:pPr>
            <a:r>
              <a:rPr lang="en-US" sz="1800" b="1" dirty="0"/>
              <a:t>Microsoft Windows XP Configuration</a:t>
            </a:r>
          </a:p>
          <a:p>
            <a:pPr lvl="2" eaLnBrk="1" hangingPunct="1">
              <a:lnSpc>
                <a:spcPct val="90000"/>
              </a:lnSpc>
            </a:pPr>
            <a:r>
              <a:rPr lang="en-US" sz="1600" dirty="0"/>
              <a:t>Cygwin 1.7 (includes various GNU, Linux &amp; Python components)</a:t>
            </a:r>
          </a:p>
          <a:p>
            <a:pPr lvl="2" eaLnBrk="1" hangingPunct="1">
              <a:lnSpc>
                <a:spcPct val="90000"/>
              </a:lnSpc>
            </a:pPr>
            <a:r>
              <a:rPr lang="en-US" sz="1600" dirty="0"/>
              <a:t>Office 2002</a:t>
            </a:r>
          </a:p>
          <a:p>
            <a:pPr lvl="2" eaLnBrk="1" hangingPunct="1">
              <a:lnSpc>
                <a:spcPct val="90000"/>
              </a:lnSpc>
            </a:pPr>
            <a:r>
              <a:rPr lang="en-US" sz="1600" dirty="0" err="1"/>
              <a:t>XEmacs</a:t>
            </a:r>
            <a:endParaRPr lang="en-US" sz="1600" dirty="0"/>
          </a:p>
          <a:p>
            <a:pPr lvl="2" eaLnBrk="1" hangingPunct="1">
              <a:lnSpc>
                <a:spcPct val="90000"/>
              </a:lnSpc>
            </a:pPr>
            <a:r>
              <a:rPr lang="en-US" sz="1600" dirty="0"/>
              <a:t>Python 2x &amp; 3x</a:t>
            </a:r>
          </a:p>
          <a:p>
            <a:pPr lvl="1" eaLnBrk="1" hangingPunct="1">
              <a:lnSpc>
                <a:spcPct val="90000"/>
              </a:lnSpc>
            </a:pPr>
            <a:r>
              <a:rPr lang="en-US" sz="1800" b="1" dirty="0"/>
              <a:t>Ubuntu Linux</a:t>
            </a:r>
            <a:r>
              <a:rPr lang="en-US" sz="1800" dirty="0"/>
              <a:t> </a:t>
            </a:r>
            <a:r>
              <a:rPr lang="en-US" sz="1800" b="1" dirty="0"/>
              <a:t>12.04 LTS Configuration</a:t>
            </a:r>
          </a:p>
          <a:p>
            <a:pPr lvl="2" eaLnBrk="1" hangingPunct="1">
              <a:lnSpc>
                <a:spcPct val="90000"/>
              </a:lnSpc>
            </a:pPr>
            <a:r>
              <a:rPr lang="en-US" sz="1600" dirty="0"/>
              <a:t>GNOME Desktop</a:t>
            </a:r>
          </a:p>
          <a:p>
            <a:pPr lvl="2" eaLnBrk="1" hangingPunct="1">
              <a:lnSpc>
                <a:spcPct val="90000"/>
              </a:lnSpc>
            </a:pPr>
            <a:r>
              <a:rPr lang="en-US" sz="1600" dirty="0" err="1"/>
              <a:t>LibraOffice</a:t>
            </a:r>
            <a:endParaRPr lang="en-US" sz="1600" dirty="0"/>
          </a:p>
          <a:p>
            <a:pPr lvl="2" eaLnBrk="1" hangingPunct="1">
              <a:lnSpc>
                <a:spcPct val="90000"/>
              </a:lnSpc>
            </a:pPr>
            <a:r>
              <a:rPr lang="en-US" sz="1600" dirty="0" err="1"/>
              <a:t>XEmacs</a:t>
            </a:r>
            <a:endParaRPr lang="en-US" sz="1600" dirty="0"/>
          </a:p>
          <a:p>
            <a:pPr lvl="2" eaLnBrk="1" hangingPunct="1">
              <a:lnSpc>
                <a:spcPct val="90000"/>
              </a:lnSpc>
            </a:pPr>
            <a:r>
              <a:rPr lang="en-US" sz="1600" dirty="0"/>
              <a:t>Python 2x &amp; 3x</a:t>
            </a:r>
          </a:p>
        </p:txBody>
      </p:sp>
    </p:spTree>
    <p:extLst>
      <p:ext uri="{BB962C8B-B14F-4D97-AF65-F5344CB8AC3E}">
        <p14:creationId xmlns:p14="http://schemas.microsoft.com/office/powerpoint/2010/main" val="144301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12/23/2016</a:t>
            </a:fld>
            <a:endParaRPr lang="en-US"/>
          </a:p>
        </p:txBody>
      </p:sp>
      <p:sp>
        <p:nvSpPr>
          <p:cNvPr id="54275"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5</a:t>
            </a:fld>
            <a:endParaRPr lang="en-US"/>
          </a:p>
        </p:txBody>
      </p:sp>
      <p:sp>
        <p:nvSpPr>
          <p:cNvPr id="54277" name="Rectangle 2"/>
          <p:cNvSpPr>
            <a:spLocks noGrp="1" noChangeArrowheads="1"/>
          </p:cNvSpPr>
          <p:nvPr>
            <p:ph type="title"/>
          </p:nvPr>
        </p:nvSpPr>
        <p:spPr/>
        <p:txBody>
          <a:bodyPr/>
          <a:lstStyle/>
          <a:p>
            <a:pPr eaLnBrk="1" hangingPunct="1"/>
            <a:r>
              <a:rPr lang="en-US" dirty="0"/>
              <a:t>Professional Development Laptop and Guest “Embedded” System </a:t>
            </a:r>
            <a:r>
              <a:rPr lang="en-US" sz="2000" dirty="0"/>
              <a:t>(</a:t>
            </a:r>
            <a:r>
              <a:rPr lang="en-US" sz="2000" dirty="0">
                <a:hlinkClick r:id="rId3" action="ppaction://hlinksldjump"/>
              </a:rPr>
              <a:t>Table of Contents</a:t>
            </a:r>
            <a:r>
              <a:rPr lang="en-US" sz="2000" dirty="0"/>
              <a:t>)</a:t>
            </a:r>
            <a:endParaRPr lang="en-US" sz="2400" dirty="0"/>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b="1" dirty="0"/>
              <a:t>2007 Apple MacBook Pro Hardware</a:t>
            </a:r>
          </a:p>
          <a:p>
            <a:pPr lvl="1" eaLnBrk="1" hangingPunct="1">
              <a:lnSpc>
                <a:spcPct val="80000"/>
              </a:lnSpc>
            </a:pPr>
            <a:r>
              <a:rPr lang="en-NZ" sz="1600" dirty="0"/>
              <a:t>2.33 GHz Intel Core 2 Duo </a:t>
            </a:r>
            <a:r>
              <a:rPr lang="en-US" sz="1600" dirty="0"/>
              <a:t>processor</a:t>
            </a:r>
          </a:p>
          <a:p>
            <a:pPr lvl="1" eaLnBrk="1" hangingPunct="1">
              <a:lnSpc>
                <a:spcPct val="80000"/>
              </a:lnSpc>
            </a:pPr>
            <a:r>
              <a:rPr lang="en-US" sz="1600" dirty="0"/>
              <a:t>4 GB RAM</a:t>
            </a:r>
          </a:p>
          <a:p>
            <a:pPr lvl="1" eaLnBrk="1" hangingPunct="1">
              <a:lnSpc>
                <a:spcPct val="80000"/>
              </a:lnSpc>
            </a:pPr>
            <a:r>
              <a:rPr lang="en-NZ" sz="1600" dirty="0"/>
              <a:t>17” 1920x1200</a:t>
            </a:r>
            <a:r>
              <a:rPr lang="en-US" sz="1600" dirty="0"/>
              <a:t> pixel LCD display</a:t>
            </a:r>
          </a:p>
          <a:p>
            <a:pPr lvl="1" eaLnBrk="1" hangingPunct="1">
              <a:lnSpc>
                <a:spcPct val="80000"/>
              </a:lnSpc>
            </a:pPr>
            <a:r>
              <a:rPr lang="en-NZ" sz="1600" dirty="0"/>
              <a:t>160 GB (5400 RPM) SATA 1.5 Gb/s internal hard drive</a:t>
            </a:r>
            <a:endParaRPr lang="en-US" sz="1600" dirty="0"/>
          </a:p>
          <a:p>
            <a:pPr lvl="1" eaLnBrk="1" hangingPunct="1">
              <a:lnSpc>
                <a:spcPct val="80000"/>
              </a:lnSpc>
            </a:pPr>
            <a:r>
              <a:rPr lang="en-NZ" sz="1600" dirty="0"/>
              <a:t>1.5 TB (7200 RPM) SATA 3 Gb/s external hard drive</a:t>
            </a:r>
          </a:p>
          <a:p>
            <a:pPr lvl="1" eaLnBrk="1" hangingPunct="1">
              <a:lnSpc>
                <a:spcPct val="80000"/>
              </a:lnSpc>
            </a:pPr>
            <a:r>
              <a:rPr lang="en-US" sz="1600" dirty="0"/>
              <a:t>Ethernet Network Adapter</a:t>
            </a:r>
          </a:p>
          <a:p>
            <a:pPr lvl="1" eaLnBrk="1" hangingPunct="1">
              <a:lnSpc>
                <a:spcPct val="80000"/>
              </a:lnSpc>
            </a:pPr>
            <a:r>
              <a:rPr lang="en-US" sz="1600" dirty="0" err="1"/>
              <a:t>WiFi</a:t>
            </a:r>
            <a:r>
              <a:rPr lang="en-US" sz="1600" dirty="0"/>
              <a:t> Wireless Network Adapter</a:t>
            </a:r>
          </a:p>
          <a:p>
            <a:pPr eaLnBrk="1" hangingPunct="1">
              <a:lnSpc>
                <a:spcPct val="80000"/>
              </a:lnSpc>
            </a:pPr>
            <a:r>
              <a:rPr lang="en-US" sz="1800" b="1" dirty="0"/>
              <a:t>Development / Embedded Software</a:t>
            </a:r>
          </a:p>
          <a:p>
            <a:pPr lvl="1" eaLnBrk="1" hangingPunct="1">
              <a:lnSpc>
                <a:spcPct val="80000"/>
              </a:lnSpc>
            </a:pPr>
            <a:r>
              <a:rPr lang="en-US" sz="1600" dirty="0"/>
              <a:t>MAC OS X 10.7.5 Lion</a:t>
            </a:r>
            <a:r>
              <a:rPr lang="en-US" sz="1600" b="1" dirty="0"/>
              <a:t> </a:t>
            </a:r>
          </a:p>
          <a:p>
            <a:pPr lvl="1" eaLnBrk="1" hangingPunct="1">
              <a:lnSpc>
                <a:spcPct val="80000"/>
              </a:lnSpc>
            </a:pPr>
            <a:r>
              <a:rPr lang="en-US" sz="1600" dirty="0"/>
              <a:t>Wing IDE 3-4</a:t>
            </a:r>
          </a:p>
          <a:p>
            <a:pPr lvl="1" eaLnBrk="1" hangingPunct="1">
              <a:lnSpc>
                <a:spcPct val="80000"/>
              </a:lnSpc>
            </a:pPr>
            <a:r>
              <a:rPr lang="en-US" sz="1600" dirty="0"/>
              <a:t>LibreOffice</a:t>
            </a:r>
          </a:p>
          <a:p>
            <a:pPr lvl="1" eaLnBrk="1" hangingPunct="1">
              <a:lnSpc>
                <a:spcPct val="80000"/>
              </a:lnSpc>
            </a:pPr>
            <a:r>
              <a:rPr lang="en-US" sz="1600" dirty="0" err="1"/>
              <a:t>Xemacs</a:t>
            </a:r>
            <a:endParaRPr lang="en-US" sz="1600" dirty="0"/>
          </a:p>
          <a:p>
            <a:pPr lvl="1" eaLnBrk="1" hangingPunct="1">
              <a:lnSpc>
                <a:spcPct val="80000"/>
              </a:lnSpc>
            </a:pPr>
            <a:r>
              <a:rPr lang="en-US" sz="1600" dirty="0"/>
              <a:t>Python 2x &amp; 3x</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a:t>Guest (non-optimized) Embedded Software</a:t>
            </a:r>
          </a:p>
          <a:p>
            <a:pPr lvl="1" eaLnBrk="1" hangingPunct="1">
              <a:lnSpc>
                <a:spcPct val="80000"/>
              </a:lnSpc>
            </a:pPr>
            <a:r>
              <a:rPr lang="en-US" sz="1600" b="1" dirty="0"/>
              <a:t>Parallels Desktop</a:t>
            </a:r>
            <a:r>
              <a:rPr lang="en-US" sz="1600" dirty="0"/>
              <a:t> 8 Hypervisor for running Guest OS:</a:t>
            </a:r>
          </a:p>
          <a:p>
            <a:pPr lvl="2" eaLnBrk="1" hangingPunct="1">
              <a:lnSpc>
                <a:spcPct val="80000"/>
              </a:lnSpc>
            </a:pPr>
            <a:r>
              <a:rPr lang="en-NZ" sz="1400" dirty="0"/>
              <a:t>Linux (Fedora 20 32-bit, </a:t>
            </a:r>
            <a:r>
              <a:rPr lang="en-NZ" sz="1400" dirty="0" err="1"/>
              <a:t>OpenSuSE</a:t>
            </a:r>
            <a:r>
              <a:rPr lang="en-NZ" sz="1400" dirty="0"/>
              <a:t> 12.2 32-bit, Scientific (CentOS) 6.4-6.5 64-bit, Ubuntu 12.04 32-bit) with Python 2.7 and 3.2 </a:t>
            </a:r>
            <a:r>
              <a:rPr lang="en-US" sz="1400" dirty="0"/>
              <a:t>with Wing IDE 3, </a:t>
            </a:r>
            <a:r>
              <a:rPr lang="en-US" sz="1400" dirty="0" err="1"/>
              <a:t>LibraOffice</a:t>
            </a:r>
            <a:r>
              <a:rPr lang="en-US" sz="1400" dirty="0"/>
              <a:t> and </a:t>
            </a:r>
            <a:r>
              <a:rPr lang="en-US" sz="1400" dirty="0" err="1"/>
              <a:t>XEmacs</a:t>
            </a:r>
            <a:endParaRPr lang="en-US" sz="1400" dirty="0"/>
          </a:p>
          <a:p>
            <a:pPr lvl="2" eaLnBrk="1" hangingPunct="1">
              <a:lnSpc>
                <a:spcPct val="80000"/>
              </a:lnSpc>
            </a:pPr>
            <a:r>
              <a:rPr lang="en-US" sz="1400" dirty="0"/>
              <a:t>Microsoft Windows (XP, 7, 8 &amp; 8.1 each with Cygwin 1.7.8) with Wing IDE 3, AuthorIt-5, Office 2002 &amp; </a:t>
            </a:r>
            <a:r>
              <a:rPr lang="en-US" sz="1400" dirty="0" err="1"/>
              <a:t>XEmacs</a:t>
            </a:r>
            <a:endParaRPr lang="en-US" sz="1400" dirty="0"/>
          </a:p>
          <a:p>
            <a:pPr lvl="2" eaLnBrk="1" hangingPunct="1">
              <a:lnSpc>
                <a:spcPct val="80000"/>
              </a:lnSpc>
            </a:pPr>
            <a:r>
              <a:rPr lang="en-US" sz="1400" dirty="0"/>
              <a:t>Unix (PC-BSD 9.2-10.0, </a:t>
            </a:r>
            <a:r>
              <a:rPr lang="en-US" sz="1400" dirty="0" err="1"/>
              <a:t>OpenIndiana</a:t>
            </a:r>
            <a:r>
              <a:rPr lang="en-US" sz="1400" dirty="0"/>
              <a:t> 151a3 &amp; </a:t>
            </a:r>
            <a:r>
              <a:rPr lang="en-US" sz="1400" dirty="0" err="1"/>
              <a:t>OpenSolaris</a:t>
            </a:r>
            <a:r>
              <a:rPr lang="en-US" sz="1400" dirty="0"/>
              <a:t> 11) with </a:t>
            </a:r>
            <a:r>
              <a:rPr lang="en-US" sz="1400" dirty="0" err="1"/>
              <a:t>LibraOffice</a:t>
            </a:r>
            <a:r>
              <a:rPr lang="en-US" sz="1400" dirty="0"/>
              <a:t> and </a:t>
            </a:r>
            <a:r>
              <a:rPr lang="en-US" sz="1400" dirty="0" err="1"/>
              <a:t>Xemacs</a:t>
            </a:r>
            <a:endParaRPr lang="en-US" sz="1400" dirty="0"/>
          </a:p>
          <a:p>
            <a:pPr lvl="1" eaLnBrk="1" hangingPunct="1">
              <a:lnSpc>
                <a:spcPct val="80000"/>
              </a:lnSpc>
            </a:pPr>
            <a:r>
              <a:rPr lang="en-US" sz="1600" b="1" dirty="0"/>
              <a:t>VMware Fusion</a:t>
            </a:r>
            <a:r>
              <a:rPr lang="en-US" sz="1600" dirty="0"/>
              <a:t> 7 Hypervisor for running Guest OS:</a:t>
            </a:r>
          </a:p>
          <a:p>
            <a:pPr lvl="2" eaLnBrk="1" hangingPunct="1">
              <a:lnSpc>
                <a:spcPct val="80000"/>
              </a:lnSpc>
            </a:pPr>
            <a:r>
              <a:rPr lang="en-US" sz="1400" dirty="0"/>
              <a:t>Linux (</a:t>
            </a:r>
            <a:r>
              <a:rPr lang="en-US" sz="1400" dirty="0" err="1"/>
              <a:t>OpenSuSE</a:t>
            </a:r>
            <a:r>
              <a:rPr lang="en-US" sz="1400" dirty="0"/>
              <a:t> 13.1)</a:t>
            </a:r>
          </a:p>
          <a:p>
            <a:pPr lvl="2" eaLnBrk="1" hangingPunct="1">
              <a:lnSpc>
                <a:spcPct val="80000"/>
              </a:lnSpc>
            </a:pPr>
            <a:r>
              <a:rPr lang="en-US" sz="1400" dirty="0"/>
              <a:t>Microsoft Windows (2000)</a:t>
            </a:r>
          </a:p>
        </p:txBody>
      </p:sp>
    </p:spTree>
    <p:extLst>
      <p:ext uri="{BB962C8B-B14F-4D97-AF65-F5344CB8AC3E}">
        <p14:creationId xmlns:p14="http://schemas.microsoft.com/office/powerpoint/2010/main" val="80319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fld id="{3379E2F9-EB65-40CE-B811-500394624150}" type="datetime1">
              <a:rPr lang="en-US" smtClean="0"/>
              <a:t>12/23/2016</a:t>
            </a:fld>
            <a:endParaRPr lang="en-US"/>
          </a:p>
        </p:txBody>
      </p:sp>
      <p:sp>
        <p:nvSpPr>
          <p:cNvPr id="5222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52228" name="Slide Number Placeholder 6"/>
          <p:cNvSpPr>
            <a:spLocks noGrp="1"/>
          </p:cNvSpPr>
          <p:nvPr>
            <p:ph type="sldNum" sz="quarter" idx="12"/>
          </p:nvPr>
        </p:nvSpPr>
        <p:spPr>
          <a:noFill/>
        </p:spPr>
        <p:txBody>
          <a:bodyPr/>
          <a:lstStyle/>
          <a:p>
            <a:fld id="{C101758A-A179-44BD-8D72-E4F0BB3756DD}" type="slidenum">
              <a:rPr lang="en-US"/>
              <a:pPr/>
              <a:t>6</a:t>
            </a:fld>
            <a:endParaRPr lang="en-US"/>
          </a:p>
        </p:txBody>
      </p:sp>
      <p:sp>
        <p:nvSpPr>
          <p:cNvPr id="52229" name="Rectangle 4"/>
          <p:cNvSpPr>
            <a:spLocks noGrp="1" noChangeArrowheads="1"/>
          </p:cNvSpPr>
          <p:nvPr>
            <p:ph type="title"/>
          </p:nvPr>
        </p:nvSpPr>
        <p:spPr/>
        <p:txBody>
          <a:bodyPr/>
          <a:lstStyle/>
          <a:p>
            <a:pPr eaLnBrk="1" hangingPunct="1"/>
            <a:r>
              <a:rPr lang="en-US" dirty="0"/>
              <a:t>Professional Development Workstation</a:t>
            </a:r>
            <a:br>
              <a:rPr lang="en-US" dirty="0"/>
            </a:br>
            <a:r>
              <a:rPr lang="en-US" dirty="0"/>
              <a:t>and Guest “Embedded” System </a:t>
            </a:r>
            <a:r>
              <a:rPr lang="en-US" sz="2000" dirty="0"/>
              <a:t>(</a:t>
            </a:r>
            <a:r>
              <a:rPr lang="en-US" sz="2000" dirty="0">
                <a:hlinkClick r:id="rId3" action="ppaction://hlinksldjump"/>
              </a:rPr>
              <a:t>Table of Contents</a:t>
            </a:r>
            <a:r>
              <a:rPr lang="en-US" sz="2000" dirty="0"/>
              <a:t>)</a:t>
            </a:r>
            <a:endParaRPr lang="en-US" sz="2400" dirty="0"/>
          </a:p>
        </p:txBody>
      </p:sp>
      <p:sp>
        <p:nvSpPr>
          <p:cNvPr id="52230" name="Rectangle 5"/>
          <p:cNvSpPr>
            <a:spLocks noGrp="1" noChangeArrowheads="1"/>
          </p:cNvSpPr>
          <p:nvPr>
            <p:ph type="body" sz="half" idx="1"/>
          </p:nvPr>
        </p:nvSpPr>
        <p:spPr/>
        <p:txBody>
          <a:bodyPr/>
          <a:lstStyle/>
          <a:p>
            <a:pPr eaLnBrk="1" hangingPunct="1">
              <a:lnSpc>
                <a:spcPct val="80000"/>
              </a:lnSpc>
            </a:pPr>
            <a:r>
              <a:rPr lang="en-US" sz="1800" b="1" dirty="0"/>
              <a:t>2013 Apple iMac Desktop Hardware </a:t>
            </a:r>
          </a:p>
          <a:p>
            <a:pPr lvl="1" eaLnBrk="1" hangingPunct="1">
              <a:lnSpc>
                <a:spcPct val="80000"/>
              </a:lnSpc>
            </a:pPr>
            <a:r>
              <a:rPr lang="en-US" sz="1600" dirty="0"/>
              <a:t>3.5 GHz Intel Quad Core i7 processor</a:t>
            </a:r>
          </a:p>
          <a:p>
            <a:pPr lvl="1" eaLnBrk="1" hangingPunct="1">
              <a:lnSpc>
                <a:spcPct val="80000"/>
              </a:lnSpc>
            </a:pPr>
            <a:r>
              <a:rPr lang="en-US" sz="1600" dirty="0"/>
              <a:t>16 GB RAM</a:t>
            </a:r>
          </a:p>
          <a:p>
            <a:pPr lvl="1" eaLnBrk="1" hangingPunct="1">
              <a:lnSpc>
                <a:spcPct val="80000"/>
              </a:lnSpc>
            </a:pPr>
            <a:r>
              <a:rPr lang="en-US" sz="1600" dirty="0"/>
              <a:t>27” 2560x1440 pixel LCD display</a:t>
            </a:r>
          </a:p>
          <a:p>
            <a:pPr lvl="1" eaLnBrk="1" hangingPunct="1">
              <a:lnSpc>
                <a:spcPct val="80000"/>
              </a:lnSpc>
            </a:pPr>
            <a:r>
              <a:rPr lang="en-US" sz="1600" dirty="0"/>
              <a:t>3 TB (7200 RPM) SATA 6 Gb/s internal hard drive with 128 GB Solid State Flash memory  </a:t>
            </a:r>
          </a:p>
          <a:p>
            <a:pPr lvl="1" eaLnBrk="1" hangingPunct="1">
              <a:lnSpc>
                <a:spcPct val="80000"/>
              </a:lnSpc>
            </a:pPr>
            <a:r>
              <a:rPr lang="en-US" sz="1600" dirty="0"/>
              <a:t>Ethernet Network Adapter</a:t>
            </a:r>
          </a:p>
          <a:p>
            <a:pPr lvl="1" eaLnBrk="1" hangingPunct="1">
              <a:lnSpc>
                <a:spcPct val="80000"/>
              </a:lnSpc>
            </a:pPr>
            <a:r>
              <a:rPr lang="en-US" sz="1600" dirty="0" err="1"/>
              <a:t>WiFi</a:t>
            </a:r>
            <a:r>
              <a:rPr lang="en-US" sz="1600" dirty="0"/>
              <a:t> Wireless Network Adapter</a:t>
            </a:r>
            <a:endParaRPr lang="en-US" sz="1600" b="1" dirty="0"/>
          </a:p>
          <a:p>
            <a:pPr eaLnBrk="1" hangingPunct="1">
              <a:lnSpc>
                <a:spcPct val="80000"/>
              </a:lnSpc>
            </a:pPr>
            <a:r>
              <a:rPr lang="en-US" sz="1800" b="1" dirty="0"/>
              <a:t>Development / Embedded Software</a:t>
            </a:r>
          </a:p>
          <a:p>
            <a:pPr lvl="1" eaLnBrk="1" hangingPunct="1">
              <a:lnSpc>
                <a:spcPct val="80000"/>
              </a:lnSpc>
            </a:pPr>
            <a:r>
              <a:rPr lang="en-US" sz="1600" dirty="0"/>
              <a:t>MAC OS X 10.11 El Capitan</a:t>
            </a:r>
          </a:p>
          <a:p>
            <a:pPr lvl="1" eaLnBrk="1" hangingPunct="1">
              <a:lnSpc>
                <a:spcPct val="80000"/>
              </a:lnSpc>
            </a:pPr>
            <a:r>
              <a:rPr lang="en-US" sz="1600" dirty="0"/>
              <a:t>Wing IDE 5</a:t>
            </a:r>
          </a:p>
          <a:p>
            <a:pPr lvl="1" eaLnBrk="1" hangingPunct="1">
              <a:lnSpc>
                <a:spcPct val="80000"/>
              </a:lnSpc>
            </a:pPr>
            <a:r>
              <a:rPr lang="en-US" sz="1600" dirty="0"/>
              <a:t>LibreOffice</a:t>
            </a:r>
          </a:p>
          <a:p>
            <a:pPr lvl="1" eaLnBrk="1" hangingPunct="1">
              <a:lnSpc>
                <a:spcPct val="80000"/>
              </a:lnSpc>
            </a:pPr>
            <a:r>
              <a:rPr lang="en-US" sz="1600" dirty="0"/>
              <a:t>Microsoft Office for Mac 2011</a:t>
            </a:r>
          </a:p>
          <a:p>
            <a:pPr lvl="1" eaLnBrk="1" hangingPunct="1">
              <a:lnSpc>
                <a:spcPct val="80000"/>
              </a:lnSpc>
            </a:pPr>
            <a:r>
              <a:rPr lang="en-US" sz="1600" dirty="0" err="1"/>
              <a:t>Xemacs</a:t>
            </a:r>
            <a:endParaRPr lang="en-US" sz="1600" dirty="0"/>
          </a:p>
          <a:p>
            <a:pPr lvl="1" eaLnBrk="1" hangingPunct="1">
              <a:lnSpc>
                <a:spcPct val="80000"/>
              </a:lnSpc>
            </a:pPr>
            <a:r>
              <a:rPr lang="en-US" sz="1600" dirty="0"/>
              <a:t>Python 2x &amp; 3x</a:t>
            </a:r>
          </a:p>
        </p:txBody>
      </p:sp>
      <p:sp>
        <p:nvSpPr>
          <p:cNvPr id="52231" name="Rectangle 6"/>
          <p:cNvSpPr>
            <a:spLocks noGrp="1" noChangeArrowheads="1"/>
          </p:cNvSpPr>
          <p:nvPr>
            <p:ph type="body" sz="half" idx="2"/>
          </p:nvPr>
        </p:nvSpPr>
        <p:spPr/>
        <p:txBody>
          <a:bodyPr/>
          <a:lstStyle/>
          <a:p>
            <a:pPr eaLnBrk="1" hangingPunct="1">
              <a:lnSpc>
                <a:spcPct val="80000"/>
              </a:lnSpc>
            </a:pPr>
            <a:r>
              <a:rPr lang="en-US" sz="1800" b="1" dirty="0"/>
              <a:t>Guest (non-optimized) Embedded Software</a:t>
            </a:r>
          </a:p>
          <a:p>
            <a:pPr lvl="1" eaLnBrk="1" hangingPunct="1">
              <a:lnSpc>
                <a:spcPct val="80000"/>
              </a:lnSpc>
            </a:pPr>
            <a:r>
              <a:rPr lang="en-US" sz="1600" b="1" dirty="0"/>
              <a:t>Parallels Desktop</a:t>
            </a:r>
            <a:r>
              <a:rPr lang="en-US" sz="1600" dirty="0"/>
              <a:t> 11 Hypervisor for running Guest OS:</a:t>
            </a:r>
          </a:p>
          <a:p>
            <a:pPr lvl="2" eaLnBrk="1" hangingPunct="1">
              <a:lnSpc>
                <a:spcPct val="80000"/>
              </a:lnSpc>
            </a:pPr>
            <a:r>
              <a:rPr lang="en-US" sz="1400" dirty="0"/>
              <a:t>Linux (Centos 7, </a:t>
            </a:r>
            <a:r>
              <a:rPr lang="en-US" sz="1400" dirty="0" err="1"/>
              <a:t>Debian</a:t>
            </a:r>
            <a:r>
              <a:rPr lang="en-US" sz="1400" dirty="0"/>
              <a:t> 8, Fedora 22, </a:t>
            </a:r>
            <a:r>
              <a:rPr lang="en-US" sz="1400" dirty="0" err="1"/>
              <a:t>OpenSuSE</a:t>
            </a:r>
            <a:r>
              <a:rPr lang="en-US" sz="1400" dirty="0"/>
              <a:t> 13.2, Scientific 7 &amp; Ubuntu 14.04 LTS &amp; 15.04) with Wing IDE 5, </a:t>
            </a:r>
            <a:r>
              <a:rPr lang="en-US" sz="1400" dirty="0" err="1"/>
              <a:t>LibraOffice</a:t>
            </a:r>
            <a:r>
              <a:rPr lang="en-US" sz="1400" dirty="0"/>
              <a:t> and </a:t>
            </a:r>
            <a:r>
              <a:rPr lang="en-US" sz="1400" dirty="0" err="1"/>
              <a:t>XEmacs</a:t>
            </a:r>
            <a:endParaRPr lang="en-US" sz="1400" dirty="0"/>
          </a:p>
          <a:p>
            <a:pPr lvl="2" eaLnBrk="1" hangingPunct="1">
              <a:lnSpc>
                <a:spcPct val="80000"/>
              </a:lnSpc>
            </a:pPr>
            <a:r>
              <a:rPr lang="en-US" sz="1400" dirty="0"/>
              <a:t>Microsoft Windows (XP, 7, 8, 8.1 &amp; 10) with Wing IDE 5, AuthorIt-5, Office 2002 &amp; </a:t>
            </a:r>
            <a:r>
              <a:rPr lang="en-US" sz="1400" dirty="0" err="1"/>
              <a:t>XEmacs</a:t>
            </a:r>
            <a:endParaRPr lang="en-US" sz="1400" dirty="0"/>
          </a:p>
          <a:p>
            <a:pPr lvl="2" eaLnBrk="1" hangingPunct="1">
              <a:lnSpc>
                <a:spcPct val="80000"/>
              </a:lnSpc>
            </a:pPr>
            <a:r>
              <a:rPr lang="en-US" sz="1400" dirty="0"/>
              <a:t>Unix (FreeBSD 11/PC-BSD 11, </a:t>
            </a:r>
            <a:r>
              <a:rPr lang="en-US" sz="1400" dirty="0" err="1"/>
              <a:t>OpenIndiana</a:t>
            </a:r>
            <a:r>
              <a:rPr lang="en-US" sz="1400" dirty="0"/>
              <a:t> 151a8 &amp; </a:t>
            </a:r>
            <a:r>
              <a:rPr lang="en-US" sz="1400" dirty="0" err="1"/>
              <a:t>OpenSolaris</a:t>
            </a:r>
            <a:r>
              <a:rPr lang="en-US" sz="1400" dirty="0"/>
              <a:t> 11) with </a:t>
            </a:r>
            <a:r>
              <a:rPr lang="en-US" sz="1400" dirty="0" err="1"/>
              <a:t>LibraOffice</a:t>
            </a:r>
            <a:r>
              <a:rPr lang="en-US" sz="1400" dirty="0"/>
              <a:t> and </a:t>
            </a:r>
            <a:r>
              <a:rPr lang="en-US" sz="1400" dirty="0" err="1"/>
              <a:t>Xemacs</a:t>
            </a:r>
            <a:endParaRPr lang="en-US" sz="1400" dirty="0"/>
          </a:p>
          <a:p>
            <a:pPr lvl="1" eaLnBrk="1" hangingPunct="1">
              <a:lnSpc>
                <a:spcPct val="80000"/>
              </a:lnSpc>
            </a:pPr>
            <a:r>
              <a:rPr lang="en-US" sz="1600" b="1" dirty="0"/>
              <a:t>VMware Fusion</a:t>
            </a:r>
            <a:r>
              <a:rPr lang="en-US" sz="1600" dirty="0"/>
              <a:t> 7 Hypervisor for running Guest OS:</a:t>
            </a:r>
          </a:p>
          <a:p>
            <a:pPr lvl="2" eaLnBrk="1" hangingPunct="1">
              <a:lnSpc>
                <a:spcPct val="80000"/>
              </a:lnSpc>
            </a:pPr>
            <a:r>
              <a:rPr lang="en-US" sz="1400" dirty="0"/>
              <a:t>Linux (</a:t>
            </a:r>
            <a:r>
              <a:rPr lang="en-US" sz="1400" dirty="0" err="1"/>
              <a:t>OpenSuSE</a:t>
            </a:r>
            <a:r>
              <a:rPr lang="en-US" sz="1400" dirty="0"/>
              <a:t> 13.1)</a:t>
            </a:r>
          </a:p>
          <a:p>
            <a:pPr lvl="2" eaLnBrk="1" hangingPunct="1">
              <a:lnSpc>
                <a:spcPct val="80000"/>
              </a:lnSpc>
            </a:pPr>
            <a:r>
              <a:rPr lang="en-US" sz="1400" dirty="0"/>
              <a:t>Microsoft Windows (2000) </a:t>
            </a:r>
          </a:p>
        </p:txBody>
      </p:sp>
    </p:spTree>
    <p:extLst>
      <p:ext uri="{BB962C8B-B14F-4D97-AF65-F5344CB8AC3E}">
        <p14:creationId xmlns:p14="http://schemas.microsoft.com/office/powerpoint/2010/main" val="2197579597"/>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7906</TotalTime>
  <Words>1102</Words>
  <Application>Microsoft Office PowerPoint</Application>
  <PresentationFormat>Widescreen</PresentationFormat>
  <Paragraphs>108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Tahoma</vt:lpstr>
      <vt:lpstr>Wingdings</vt:lpstr>
      <vt:lpstr>Blends</vt:lpstr>
      <vt:lpstr>UseCase_3_Sample_Platform_Configurations</vt:lpstr>
      <vt:lpstr>Table of Contents (with slide show Hyperlinks)</vt:lpstr>
      <vt:lpstr>Hypervisor Virtual Machines (Table of Contents)</vt:lpstr>
      <vt:lpstr>Budget Development Laptop and Pseudo “Embedded” System (Table of Contents) </vt:lpstr>
      <vt:lpstr>Professional Development Laptop and Guest “Embedded” System (Table of Contents)</vt:lpstr>
      <vt:lpstr>Professional Development Workstation and Guest “Embedded” System (Table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1102</cp:revision>
  <cp:lastPrinted>2015-11-05T11:29:29Z</cp:lastPrinted>
  <dcterms:created xsi:type="dcterms:W3CDTF">2014-11-27T14:34:08Z</dcterms:created>
  <dcterms:modified xsi:type="dcterms:W3CDTF">2016-12-23T11:04:03Z</dcterms:modified>
</cp:coreProperties>
</file>