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7" r:id="rId3"/>
    <p:sldId id="363" r:id="rId4"/>
    <p:sldId id="357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58" r:id="rId19"/>
    <p:sldId id="387" r:id="rId20"/>
    <p:sldId id="388" r:id="rId21"/>
    <p:sldId id="389" r:id="rId22"/>
    <p:sldId id="390" r:id="rId23"/>
    <p:sldId id="391" r:id="rId24"/>
    <p:sldId id="359" r:id="rId25"/>
    <p:sldId id="392" r:id="rId26"/>
    <p:sldId id="393" r:id="rId27"/>
    <p:sldId id="394" r:id="rId28"/>
    <p:sldId id="395" r:id="rId29"/>
    <p:sldId id="396" r:id="rId30"/>
    <p:sldId id="397" r:id="rId31"/>
    <p:sldId id="398" r:id="rId32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4" d="100"/>
          <a:sy n="54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7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12/23/2016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12/23/2016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12/23/2016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12/23/2016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hyperlink" Target="https://github.com/rigordo959/tsWxGTUI_PyVx_Repository/tree/master/ManPages/tsManPagesToolsCLI" TargetMode="External"/><Relationship Id="rId7" Type="http://schemas.openxmlformats.org/officeDocument/2006/relationships/slide" Target="slide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2.xml"/><Relationship Id="rId9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5.xml"/><Relationship Id="rId3" Type="http://schemas.openxmlformats.org/officeDocument/2006/relationships/hyperlink" Target="https://github.com/rigordo959/tsWxGTUI_PyVx_Repository/tree/master/ManPages/tsManPagesLibCLI" TargetMode="External"/><Relationship Id="rId7" Type="http://schemas.openxmlformats.org/officeDocument/2006/relationships/slide" Target="slide14.xml"/><Relationship Id="rId12" Type="http://schemas.openxmlformats.org/officeDocument/2006/relationships/slide" Target="slide12.xml"/><Relationship Id="rId2" Type="http://schemas.openxmlformats.org/officeDocument/2006/relationships/notesSlide" Target="../notesSlides/notesSlide4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11" Type="http://schemas.openxmlformats.org/officeDocument/2006/relationships/slide" Target="slide9.xml"/><Relationship Id="rId5" Type="http://schemas.openxmlformats.org/officeDocument/2006/relationships/slide" Target="slide8.xml"/><Relationship Id="rId15" Type="http://schemas.openxmlformats.org/officeDocument/2006/relationships/slide" Target="slide7.xml"/><Relationship Id="rId10" Type="http://schemas.openxmlformats.org/officeDocument/2006/relationships/slide" Target="slide13.xml"/><Relationship Id="rId4" Type="http://schemas.openxmlformats.org/officeDocument/2006/relationships/slide" Target="slide2.xml"/><Relationship Id="rId9" Type="http://schemas.openxmlformats.org/officeDocument/2006/relationships/slide" Target="slide11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UseCase_5_Graphical_User_Interface.ppt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UseCase_5_Graphical_User_Interface.ppt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UseCase_4_Command_Line_Interface</a:t>
            </a:r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12/23/2016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2" y="2419349"/>
            <a:ext cx="11062447" cy="3516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tsDoubleLinkedList.py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establish a general purpose representation of a linked list with forward and backward pointers</a:t>
            </a:r>
          </a:p>
          <a:p>
            <a:pPr lvl="1"/>
            <a:r>
              <a:rPr lang="en-US" dirty="0"/>
              <a:t>Class provides methods to append, insert, delete and access the ordered list of entries.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tsException.py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define and handle error exception events.</a:t>
            </a:r>
          </a:p>
          <a:p>
            <a:pPr lvl="1"/>
            <a:r>
              <a:rPr lang="en-US" dirty="0"/>
              <a:t>Class maps run time exception types into 8-bit exit codes</a:t>
            </a:r>
          </a:p>
          <a:p>
            <a:pPr lvl="1"/>
            <a:r>
              <a:rPr lang="en-US" dirty="0"/>
              <a:t>Class prints associated exception diagnostic message and trace back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tsGistGetTerminalSize.py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Module, derived from "terminalsize.py" by Justin T. Riley:</a:t>
            </a:r>
          </a:p>
          <a:p>
            <a:pPr lvl="1"/>
            <a:r>
              <a:rPr lang="en-US" dirty="0"/>
              <a:t>Module acquires the character size of the Python console window as a Python tuple (width, height) on host operating systems (such as Linux, Mac OS X, Microsoft Windows and Unix).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tsLogger.py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 emulates a subset of Python logging API.</a:t>
            </a:r>
          </a:p>
          <a:p>
            <a:pPr lvl="1"/>
            <a:r>
              <a:rPr lang="en-US" sz="2400" dirty="0"/>
              <a:t>Class defines and handles prioritized, time and date stamped event message formatting and output to files and devices:</a:t>
            </a:r>
          </a:p>
          <a:p>
            <a:pPr lvl="2"/>
            <a:r>
              <a:rPr lang="en-US" sz="2000" dirty="0"/>
              <a:t>Log files are organized in a date and time stamped directory named for the launched application.</a:t>
            </a:r>
          </a:p>
          <a:p>
            <a:pPr lvl="2"/>
            <a:r>
              <a:rPr lang="en-US" sz="2000" dirty="0"/>
              <a:t>Log devices include the Unix-type </a:t>
            </a:r>
            <a:r>
              <a:rPr lang="en-US" sz="2000" b="1" dirty="0"/>
              <a:t>syslog</a:t>
            </a:r>
            <a:r>
              <a:rPr lang="en-US" sz="2000" dirty="0"/>
              <a:t>, </a:t>
            </a:r>
            <a:r>
              <a:rPr lang="en-US" sz="2000" b="1" dirty="0" err="1"/>
              <a:t>stderr</a:t>
            </a:r>
            <a:r>
              <a:rPr lang="en-US" sz="2000" dirty="0"/>
              <a:t>, </a:t>
            </a:r>
            <a:r>
              <a:rPr lang="en-US" sz="2000" b="1" dirty="0" err="1"/>
              <a:t>stdout</a:t>
            </a:r>
            <a:r>
              <a:rPr lang="en-US" sz="2000" dirty="0"/>
              <a:t> and </a:t>
            </a:r>
            <a:r>
              <a:rPr lang="en-US" sz="2000" b="1" dirty="0" err="1"/>
              <a:t>stdscr</a:t>
            </a:r>
            <a:r>
              <a:rPr lang="en-US" sz="2000" dirty="0"/>
              <a:t> (the Curses display screen).</a:t>
            </a:r>
          </a:p>
          <a:p>
            <a:r>
              <a:rPr lang="en-US" sz="2800" dirty="0"/>
              <a:t>Class also supports "wxPython"-style logging of assert and check case results.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tsOperatorSettingsParser.py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 to parse the command line entered by the operator of an application program:</a:t>
            </a:r>
          </a:p>
          <a:p>
            <a:pPr lvl="1"/>
            <a:r>
              <a:rPr lang="en-US" sz="2400" dirty="0"/>
              <a:t>Platform-independent parsing algorithm extracts and returns the Keyword-Value pair Options and Positional Arguments that will configure and control the application during its execution.</a:t>
            </a:r>
          </a:p>
          <a:p>
            <a:pPr lvl="1"/>
            <a:r>
              <a:rPr lang="en-US" sz="2400" dirty="0"/>
              <a:t>Platform–specific parsing algorithm applies the standard Python library module ("</a:t>
            </a:r>
            <a:r>
              <a:rPr lang="en-US" sz="2400" b="1" dirty="0" err="1"/>
              <a:t>argparse</a:t>
            </a:r>
            <a:r>
              <a:rPr lang="en-US" sz="2400" dirty="0"/>
              <a:t>", "</a:t>
            </a:r>
            <a:r>
              <a:rPr lang="en-US" sz="2400" b="1" dirty="0" err="1"/>
              <a:t>optparse</a:t>
            </a:r>
            <a:r>
              <a:rPr lang="en-US" sz="2400" dirty="0"/>
              <a:t>" or "</a:t>
            </a:r>
            <a:r>
              <a:rPr lang="en-US" sz="2400" b="1" dirty="0" err="1"/>
              <a:t>getopt</a:t>
            </a:r>
            <a:r>
              <a:rPr lang="en-US" sz="2400" dirty="0"/>
              <a:t>") appropriate for the active Python version.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tsPlatformRunTimeEnvironment.py</a:t>
            </a:r>
            <a:br>
              <a:rPr lang="en-US" dirty="0"/>
            </a:br>
            <a:r>
              <a:rPr lang="en-US" dirty="0"/>
              <a:t>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 to capture current hardware, software and network information about the run time environment for the user process.</a:t>
            </a:r>
          </a:p>
          <a:p>
            <a:pPr lvl="1"/>
            <a:r>
              <a:rPr lang="en-US" sz="2000" dirty="0"/>
              <a:t>Host processor hardware support includes various releases of Arm, x86, PowerPC, SPARC and others.</a:t>
            </a:r>
          </a:p>
          <a:p>
            <a:pPr lvl="1"/>
            <a:r>
              <a:rPr lang="en-US" sz="2000" dirty="0"/>
              <a:t>Host operating system software support includes various releases of Cygwin, Linux, Mac OS X, Unix, Windows and others.</a:t>
            </a:r>
          </a:p>
          <a:p>
            <a:pPr lvl="1"/>
            <a:r>
              <a:rPr lang="en-US" sz="2000" dirty="0"/>
              <a:t>Host virtual machine software support includes various releases of Java and Python.</a:t>
            </a:r>
          </a:p>
          <a:p>
            <a:pPr lvl="1"/>
            <a:r>
              <a:rPr lang="en-US" sz="2000" dirty="0"/>
              <a:t>Network identification support includes host name, aliases and </a:t>
            </a:r>
            <a:r>
              <a:rPr lang="en-US" sz="2000" dirty="0" err="1"/>
              <a:t>ip</a:t>
            </a:r>
            <a:r>
              <a:rPr lang="en-US" sz="2000" dirty="0"/>
              <a:t>-address list.</a:t>
            </a:r>
          </a:p>
          <a:p>
            <a:pPr lvl="1"/>
            <a:r>
              <a:rPr lang="en-US" sz="2000" dirty="0"/>
              <a:t>Environment Variable support includes user, session, shell, path and time zone</a:t>
            </a:r>
          </a:p>
          <a:p>
            <a:r>
              <a:rPr lang="en-US" sz="2400" dirty="0"/>
              <a:t>It makes this information available via a file (default is "./PlatformRunTimeEnvironment.txt").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tsReportUtility.py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 defining methods used to format information for the operator’s display and log files:</a:t>
            </a:r>
          </a:p>
          <a:p>
            <a:pPr lvl="1"/>
            <a:r>
              <a:rPr lang="en-US" sz="1800" dirty="0"/>
              <a:t>Convert file size from numeric and string format with optional kilo-, mega-, </a:t>
            </a:r>
            <a:r>
              <a:rPr lang="en-US" sz="1800" dirty="0" err="1"/>
              <a:t>giga</a:t>
            </a:r>
            <a:r>
              <a:rPr lang="en-US" sz="1800" dirty="0"/>
              <a:t>-, </a:t>
            </a:r>
            <a:r>
              <a:rPr lang="en-US" sz="1800" dirty="0" err="1"/>
              <a:t>tera</a:t>
            </a:r>
            <a:r>
              <a:rPr lang="en-US" sz="1800" dirty="0"/>
              <a:t>-, </a:t>
            </a:r>
            <a:r>
              <a:rPr lang="en-US" sz="1800" dirty="0" err="1"/>
              <a:t>peta</a:t>
            </a:r>
            <a:r>
              <a:rPr lang="en-US" sz="1800" dirty="0"/>
              <a:t>-, </a:t>
            </a:r>
            <a:r>
              <a:rPr lang="en-US" sz="1800" dirty="0" err="1"/>
              <a:t>exa</a:t>
            </a:r>
            <a:r>
              <a:rPr lang="en-US" sz="1800" dirty="0"/>
              <a:t>-, zeta- and </a:t>
            </a:r>
            <a:r>
              <a:rPr lang="en-US" sz="1800" dirty="0" err="1"/>
              <a:t>yotta</a:t>
            </a:r>
            <a:r>
              <a:rPr lang="en-US" sz="1800" dirty="0"/>
              <a:t>-byte units</a:t>
            </a:r>
          </a:p>
          <a:p>
            <a:pPr lvl="1"/>
            <a:r>
              <a:rPr lang="en-US" sz="1800" dirty="0"/>
              <a:t>Convert time between string and seconds formats.</a:t>
            </a:r>
          </a:p>
          <a:p>
            <a:pPr lvl="1"/>
            <a:r>
              <a:rPr lang="en-US" sz="1800" dirty="0"/>
              <a:t>Construct a formatted log of multi-level nested Python dictionary contents</a:t>
            </a:r>
          </a:p>
          <a:p>
            <a:pPr lvl="1"/>
            <a:r>
              <a:rPr lang="en-US" sz="1800" dirty="0"/>
              <a:t>Construct a string of title and white space to separate one section of text from another.</a:t>
            </a:r>
          </a:p>
          <a:p>
            <a:pPr lvl="1"/>
            <a:r>
              <a:rPr lang="en-US" sz="1800" dirty="0"/>
              <a:t>Construct a string of white space appropriate for indenting level.</a:t>
            </a:r>
          </a:p>
          <a:p>
            <a:pPr lvl="1"/>
            <a:r>
              <a:rPr lang="en-US" sz="1800" dirty="0"/>
              <a:t>Construct the path to the next log file.</a:t>
            </a:r>
          </a:p>
          <a:p>
            <a:pPr lvl="1"/>
            <a:r>
              <a:rPr lang="en-US" sz="1800" dirty="0"/>
              <a:t>Create test summary after elapsed time with statistics details on the</a:t>
            </a:r>
          </a:p>
          <a:p>
            <a:pPr lvl="2"/>
            <a:r>
              <a:rPr lang="en-US" sz="1600" dirty="0"/>
              <a:t>Number of (total test runs, passing test run subtotal and failing test run subtotal)</a:t>
            </a:r>
          </a:p>
          <a:p>
            <a:pPr lvl="2"/>
            <a:r>
              <a:rPr lang="en-US" sz="1600" dirty="0"/>
              <a:t>Timestamp (startup, shutdown and elapsed)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tsSysCommands.py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definition and methods for:</a:t>
            </a:r>
          </a:p>
          <a:p>
            <a:pPr lvl="1"/>
            <a:r>
              <a:rPr lang="en-US" dirty="0"/>
              <a:t>Issuing shell commands to the host operating system</a:t>
            </a:r>
          </a:p>
          <a:p>
            <a:pPr lvl="1"/>
            <a:r>
              <a:rPr lang="en-US" dirty="0"/>
              <a:t>Receiving responses from the host operating system</a:t>
            </a:r>
          </a:p>
          <a:p>
            <a:pPr lvl="1"/>
            <a:r>
              <a:rPr lang="en-US" dirty="0"/>
              <a:t>Wrapping and using appropriate Python sub-process    module methods.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Software Development Productivity Tools (</a:t>
            </a:r>
            <a:r>
              <a:rPr lang="en-US" dirty="0" err="1">
                <a:hlinkClick r:id="rId3"/>
              </a:rPr>
              <a:t>tsToolsCLI</a:t>
            </a:r>
            <a:r>
              <a:rPr lang="en-US" dirty="0"/>
              <a:t> </a:t>
            </a:r>
            <a:r>
              <a:rPr lang="en-US" i="1" dirty="0"/>
              <a:t>full listing</a:t>
            </a:r>
            <a:r>
              <a:rPr lang="en-US" dirty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rId4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66566" name="Rectangle 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Developer Tools</a:t>
            </a:r>
          </a:p>
          <a:p>
            <a:pPr lvl="1" eaLnBrk="1" hangingPunct="1"/>
            <a:r>
              <a:rPr lang="en-US" dirty="0">
                <a:hlinkClick r:id="rId5" action="ppaction://hlinksldjump"/>
              </a:rPr>
              <a:t>tsStripComments</a:t>
            </a:r>
            <a:endParaRPr lang="en-US" dirty="0"/>
          </a:p>
          <a:p>
            <a:pPr lvl="1" eaLnBrk="1" hangingPunct="1"/>
            <a:r>
              <a:rPr lang="en-US" dirty="0">
                <a:hlinkClick r:id="rId6" action="ppaction://hlinksldjump"/>
              </a:rPr>
              <a:t>tsStripLineNumbers</a:t>
            </a:r>
            <a:endParaRPr lang="en-US" dirty="0"/>
          </a:p>
          <a:p>
            <a:pPr lvl="1" eaLnBrk="1" hangingPunct="1"/>
            <a:r>
              <a:rPr lang="en-US" dirty="0">
                <a:hlinkClick r:id="rId7" action="ppaction://hlinksldjump"/>
              </a:rPr>
              <a:t>tsTreeCopy</a:t>
            </a:r>
            <a:endParaRPr lang="en-US" dirty="0"/>
          </a:p>
          <a:p>
            <a:pPr lvl="1" eaLnBrk="1" hangingPunct="1"/>
            <a:r>
              <a:rPr lang="en-US" dirty="0">
                <a:hlinkClick r:id="rId8" action="ppaction://hlinksldjump"/>
              </a:rPr>
              <a:t>tsTreeTrimLines.py</a:t>
            </a:r>
            <a:endParaRPr lang="en-US" dirty="0"/>
          </a:p>
          <a:p>
            <a:pPr eaLnBrk="1" hangingPunct="1"/>
            <a:r>
              <a:rPr lang="en-US" dirty="0"/>
              <a:t>Troubleshooter Tools</a:t>
            </a:r>
          </a:p>
          <a:p>
            <a:pPr lvl="1" eaLnBrk="1" hangingPunct="1"/>
            <a:r>
              <a:rPr lang="en-US" dirty="0">
                <a:hlinkClick r:id="rId9" action="ppaction://hlinksldjump"/>
              </a:rPr>
              <a:t>tsPlatformQuery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Project Tools</a:t>
            </a:r>
          </a:p>
          <a:p>
            <a:pPr lvl="1"/>
            <a:r>
              <a:rPr lang="en-US" dirty="0">
                <a:hlinkClick r:id="rId10" action="ppaction://hlinksldjump"/>
              </a:rPr>
              <a:t>tsLinesOfCodeProjectMetrics</a:t>
            </a:r>
            <a:endParaRPr lang="en-US" dirty="0"/>
          </a:p>
        </p:txBody>
      </p:sp>
      <p:sp>
        <p:nvSpPr>
          <p:cNvPr id="6656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83EAEC6-4CE3-47FF-8FF6-95CE169A5AF2}" type="datetime1">
              <a:rPr lang="en-US" smtClean="0"/>
              <a:t>12/23/2016</a:t>
            </a:fld>
            <a:endParaRPr lang="en-US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2E150-9B19-48F0-8C0C-4ED91E370D0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74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tsStripComments.py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 application program, launched via a Command Line Interface (CLI) with options for the operator to designate input and output directories.</a:t>
            </a:r>
          </a:p>
          <a:p>
            <a:pPr lvl="1"/>
            <a:r>
              <a:rPr lang="en-US" sz="2000" dirty="0"/>
              <a:t>The application transforms an annotated, development version of a directory containing subdirectories and Python source files into an unannotated copy.</a:t>
            </a:r>
          </a:p>
          <a:p>
            <a:pPr lvl="1"/>
            <a:r>
              <a:rPr lang="en-US" sz="2000" dirty="0"/>
              <a:t>The unannotated copy is intended to conserve storage space when installed in an embedded system.</a:t>
            </a:r>
          </a:p>
          <a:p>
            <a:pPr lvl="1"/>
            <a:r>
              <a:rPr lang="en-US" sz="2000" dirty="0"/>
              <a:t>The transformation involves stripping comments and “</a:t>
            </a:r>
            <a:r>
              <a:rPr lang="en-US" sz="2000" dirty="0" err="1"/>
              <a:t>docstrings</a:t>
            </a:r>
            <a:r>
              <a:rPr lang="en-US" sz="2000" dirty="0"/>
              <a:t>” by detokenizing a tokenized version of each Python source file.</a:t>
            </a:r>
          </a:p>
          <a:p>
            <a:pPr lvl="1"/>
            <a:r>
              <a:rPr lang="en-US" sz="2000" dirty="0"/>
              <a:t>Non-Python files are trimmed of trailing whitespace.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TeamSTARS</a:t>
            </a:r>
            <a:r>
              <a:rPr lang="en-US" dirty="0"/>
              <a:t> "</a:t>
            </a:r>
            <a:r>
              <a:rPr lang="en-US" dirty="0" err="1"/>
              <a:t>tsWxGTUI_PyVx</a:t>
            </a:r>
            <a:r>
              <a:rPr lang="en-US" dirty="0"/>
              <a:t>" Toolkit prepared &amp; presented by Richard S. Gordon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Contents </a:t>
            </a:r>
            <a:r>
              <a:rPr lang="en-US" sz="2000" dirty="0"/>
              <a:t>(</a:t>
            </a:r>
            <a:r>
              <a:rPr lang="en-US" sz="2000" i="1" dirty="0"/>
              <a:t>with slide show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FF0000"/>
                </a:solidFill>
              </a:rPr>
              <a:t>Hyperlinks</a:t>
            </a:r>
            <a:r>
              <a:rPr lang="en-US" sz="2000" dirty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</a:pPr>
            <a:r>
              <a:rPr lang="en-US" dirty="0">
                <a:hlinkClick r:id="rId3" action="ppaction://hlinksldjump"/>
              </a:rPr>
              <a:t>tsLibCLI </a:t>
            </a:r>
            <a:r>
              <a:rPr lang="en-US" dirty="0"/>
              <a:t>--- Library of building block components</a:t>
            </a:r>
          </a:p>
          <a:p>
            <a:pPr marL="342900" lvl="1" indent="-342900">
              <a:buSzPct val="60000"/>
            </a:pPr>
            <a:r>
              <a:rPr lang="en-US" dirty="0">
                <a:hlinkClick r:id="rId4" action="ppaction://hlinksldjump"/>
              </a:rPr>
              <a:t>tsToolsCLI</a:t>
            </a:r>
            <a:r>
              <a:rPr lang="en-US" dirty="0"/>
              <a:t> --- Collection of development productivity tools</a:t>
            </a:r>
          </a:p>
          <a:p>
            <a:pPr marL="342900" lvl="1" indent="-342900">
              <a:buSzPct val="60000"/>
            </a:pPr>
            <a:r>
              <a:rPr lang="en-US" dirty="0">
                <a:hlinkClick r:id="rId5" action="ppaction://hlinksldjump"/>
              </a:rPr>
              <a:t>Distributed System Procedures </a:t>
            </a:r>
            <a:r>
              <a:rPr lang="en-US" dirty="0"/>
              <a:t>--- Commands which operate one or more remote computer systems from the terminal attached to the local computer system. Each operating system’s on-line manual pages provide applicable details.</a:t>
            </a:r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12/23/2016</a:t>
            </a:fld>
            <a:endParaRPr lang="en-US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tsStripLineNumbers.py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launched via a Command Line Interface (CLI) with options for the operator to designate input and output directories.</a:t>
            </a:r>
          </a:p>
          <a:p>
            <a:pPr lvl="1"/>
            <a:r>
              <a:rPr lang="en-US" dirty="0"/>
              <a:t>Application strips line numbers from source code (such as from annotated documentation listings) that would not be required as reference points for conditional branching.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tsTreeCopy.py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launched via a Command Line Interface (CLI) with options for the operator to designate input and output directories.</a:t>
            </a:r>
          </a:p>
          <a:p>
            <a:pPr lvl="1"/>
            <a:r>
              <a:rPr lang="en-US" dirty="0"/>
              <a:t>Application copies the files and directories contained in an input source directory to an output target directory.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tsTreeTrimLines.py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launched via a Command Line Interface (CLI) with options for the operator to designate input and output directories.</a:t>
            </a:r>
          </a:p>
          <a:p>
            <a:pPr lvl="1"/>
            <a:r>
              <a:rPr lang="en-US" dirty="0"/>
              <a:t>Application copies the files and directories contained in an input source directory to an output target directory after stripping superfluous white space (blanks) from end of each line.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tsPlatformQuery.py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launched via a Command Line Interface (CLI) with options for the operator to designate input and output directories.</a:t>
            </a:r>
          </a:p>
          <a:p>
            <a:pPr lvl="1"/>
            <a:r>
              <a:rPr lang="en-US" dirty="0"/>
              <a:t>Application uses </a:t>
            </a:r>
            <a:r>
              <a:rPr lang="en-US" dirty="0">
                <a:hlinkClick r:id="rId3" action="ppaction://hlinksldjump"/>
              </a:rPr>
              <a:t>tsPlatformRunTimeEnvironment </a:t>
            </a:r>
            <a:r>
              <a:rPr lang="en-US" dirty="0"/>
              <a:t>module to capture and report current hardware and software information about the run time environment available to computer programs.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B15CA1-2409-4C93-81ED-1B97AA5E48A9}" type="datetime1">
              <a:rPr lang="en-US" smtClean="0"/>
              <a:t>12/23/2016</a:t>
            </a:fld>
            <a:endParaRPr lang="en-US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5BF51-9024-4AEC-86AD-A4087E9A3F1E}" type="slidenum">
              <a:rPr lang="en-US"/>
              <a:pPr/>
              <a:t>24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tsLinesOfCodeProjectMetrics.py Module</a:t>
            </a:r>
            <a:br>
              <a:rPr lang="en-US" dirty="0"/>
            </a:br>
            <a:r>
              <a:rPr lang="en-US" dirty="0"/>
              <a:t>and Building Block Modules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Python application program and building block modules that:</a:t>
            </a:r>
          </a:p>
          <a:p>
            <a:pPr lvl="1" eaLnBrk="1" hangingPunct="1"/>
            <a:r>
              <a:rPr lang="en-US" sz="2000" dirty="0"/>
              <a:t>Launches via Command Line Interface (CLI) with options designating input directory and output file</a:t>
            </a:r>
          </a:p>
          <a:p>
            <a:pPr lvl="1" eaLnBrk="1" hangingPunct="1"/>
            <a:r>
              <a:rPr lang="en-US" sz="2000" dirty="0"/>
              <a:t>Scans an operator designated file directory tree containing the source files, in one or more programming language specific formats (such as Ada, Assembler, C/C++, Cobol, Fortran, PL/M, Python, Text, and various command line shells).</a:t>
            </a:r>
          </a:p>
          <a:p>
            <a:pPr lvl="1" eaLnBrk="1" hangingPunct="1"/>
            <a:r>
              <a:rPr lang="en-US" sz="2000" dirty="0"/>
              <a:t>Accumulates and reports the number of code lines, blank/comment lines, words and characters for individual files, language subtotals and project totals.</a:t>
            </a:r>
          </a:p>
          <a:p>
            <a:pPr lvl="1" eaLnBrk="1" hangingPunct="1"/>
            <a:r>
              <a:rPr lang="en-US" sz="2000" dirty="0"/>
              <a:t>Generates reports of software project progress and metrics for the software development project (such as labor, cost or contributed value, schedule and lines of code per day productivity).</a:t>
            </a:r>
          </a:p>
        </p:txBody>
      </p:sp>
    </p:spTree>
    <p:extLst>
      <p:ext uri="{BB962C8B-B14F-4D97-AF65-F5344CB8AC3E}">
        <p14:creationId xmlns:p14="http://schemas.microsoft.com/office/powerpoint/2010/main" val="88460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12/23/2016</a:t>
            </a:fld>
            <a:endParaRPr lang="en-US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25</a:t>
            </a:fld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Distributed System Procedures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hlinkClick r:id="rId4" action="ppaction://hlinksldjump"/>
              </a:rPr>
              <a:t>Monitoring and Control Procedure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Uses the Command Line &amp; Graphical User Interfaces to operate the mission critical equipment for the acquisition of sensor and operator input data and for the output of control signals, </a:t>
            </a:r>
            <a:r>
              <a:rPr lang="en-US" sz="2400" dirty="0" err="1"/>
              <a:t>setpoints</a:t>
            </a:r>
            <a:r>
              <a:rPr lang="en-US" sz="2400" dirty="0"/>
              <a:t>, constraints and operator status updates via the embedded computer system.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hlinkClick r:id="rId5" action="ppaction://hlinksldjump"/>
              </a:rPr>
              <a:t>File Transfer Procedure</a:t>
            </a:r>
            <a:endParaRPr lang="en-US" dirty="0"/>
          </a:p>
          <a:p>
            <a:pPr marL="742950" lvl="2" indent="-342900" eaLnBrk="1" hangingPunct="1">
              <a:lnSpc>
                <a:spcPct val="80000"/>
              </a:lnSpc>
              <a:buSzPct val="60000"/>
            </a:pPr>
            <a:r>
              <a:rPr lang="en-US" dirty="0"/>
              <a:t>Uses the Command Line Interface to captures the most recent Monitoring and Control operation data and transcript logs, before it can be overwritten and/or mixed with new data, in preparation for off-line troubleshooting and analysis of operation and performance.</a:t>
            </a:r>
          </a:p>
          <a:p>
            <a:pPr marL="742950" lvl="2" indent="-342900" eaLnBrk="1" hangingPunct="1">
              <a:lnSpc>
                <a:spcPct val="80000"/>
              </a:lnSpc>
              <a:buSzPct val="60000"/>
            </a:pPr>
            <a:r>
              <a:rPr lang="en-US" dirty="0"/>
              <a:t>Updates computer software configuration data and source code in preparation for the next Monitoring and Control operation.</a:t>
            </a:r>
          </a:p>
        </p:txBody>
      </p:sp>
    </p:spTree>
    <p:extLst>
      <p:ext uri="{BB962C8B-B14F-4D97-AF65-F5344CB8AC3E}">
        <p14:creationId xmlns:p14="http://schemas.microsoft.com/office/powerpoint/2010/main" val="30417787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12/23/2016</a:t>
            </a:fld>
            <a:endParaRPr lang="en-US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26</a:t>
            </a:fld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Monitoring and Control Procedure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Once you've logged into your local computer, you may then use one or more secure shells ("</a:t>
            </a:r>
            <a:r>
              <a:rPr lang="en-US" sz="1800" b="1" dirty="0">
                <a:hlinkClick r:id="rId4" action="ppaction://hlinksldjump"/>
              </a:rPr>
              <a:t>ssh</a:t>
            </a:r>
            <a:r>
              <a:rPr lang="en-US" sz="1800" dirty="0"/>
              <a:t>") or non-secure shells ("</a:t>
            </a:r>
            <a:r>
              <a:rPr lang="en-US" sz="1800" b="1" dirty="0">
                <a:hlinkClick r:id="rId5" action="ppaction://hlinksldjump"/>
              </a:rPr>
              <a:t>rsh</a:t>
            </a:r>
            <a:r>
              <a:rPr lang="en-US" sz="1800" dirty="0"/>
              <a:t>") provided by the local operating system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Monitor and control the local computer from the convenience of your local character-mode computer terminal display, keyboard and mouse.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Optionally monitor and control one or more remote computers also from the convenience of your local character-mode computer terminal display, keyboard and mouse, with greater speed and efficiency than possible with the larger communication traffic associated with pixel-mode.</a:t>
            </a:r>
            <a:endParaRPr lang="en-US" sz="800" dirty="0"/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Use the local computer’s character-mode command line interface shell to:</a:t>
            </a:r>
            <a:endParaRPr lang="en-US" sz="1600" dirty="0"/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Launch one or more of the local computer’s: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/>
              <a:t>Shell scripts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/>
              <a:t>Tools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/>
              <a:t>Application programs (including any of the </a:t>
            </a:r>
            <a:r>
              <a:rPr lang="en-US" sz="1400" dirty="0" err="1"/>
              <a:t>TeamSTARS</a:t>
            </a:r>
            <a:r>
              <a:rPr lang="en-US" sz="1400" dirty="0"/>
              <a:t> "</a:t>
            </a:r>
            <a:r>
              <a:rPr lang="en-US" sz="1400" dirty="0" err="1"/>
              <a:t>tsWxGTUI_PyVx</a:t>
            </a:r>
            <a:r>
              <a:rPr lang="en-US" sz="1400" dirty="0"/>
              <a:t>" Toolkit's Python based Command Line Interface or curses-based Graphical User Interface ones).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Login to one or more remote computers and then use the remote computer’s character-mode command line interface shell to: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/>
              <a:t>Launch one or more of the remote computer’s: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400" dirty="0"/>
              <a:t>Shell scripts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400" dirty="0"/>
              <a:t>Tools 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400" dirty="0"/>
              <a:t>Application programs (including any of the </a:t>
            </a:r>
            <a:r>
              <a:rPr lang="en-US" sz="1400" dirty="0" err="1"/>
              <a:t>TeamSTARS</a:t>
            </a:r>
            <a:r>
              <a:rPr lang="en-US" sz="1400" dirty="0"/>
              <a:t> "</a:t>
            </a:r>
            <a:r>
              <a:rPr lang="en-US" sz="1400" dirty="0" err="1"/>
              <a:t>tsWxGTUI_PyVx</a:t>
            </a:r>
            <a:r>
              <a:rPr lang="en-US" sz="1400" dirty="0"/>
              <a:t>" Toolkit's Python based Command Line Interface or curses-based Graphical User Interface ones).</a:t>
            </a:r>
          </a:p>
          <a:p>
            <a:pPr eaLnBrk="1" hangingPunct="1">
              <a:lnSpc>
                <a:spcPct val="80000"/>
              </a:lnSpc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764439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Secure (Remote) Shell (SSH)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SSH(1)                    BSD General Commands Manual                   SSH(1)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</a:t>
            </a:r>
            <a:r>
              <a:rPr lang="en-US" sz="1100" dirty="0"/>
              <a:t>      </a:t>
            </a:r>
            <a:r>
              <a:rPr lang="en-US" sz="1100" dirty="0" err="1"/>
              <a:t>OpenSSH</a:t>
            </a:r>
            <a:r>
              <a:rPr lang="en-US" sz="1100" dirty="0"/>
              <a:t> SSH client (remote login program)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</a:t>
            </a:r>
            <a:r>
              <a:rPr lang="en-US" sz="1100" dirty="0"/>
              <a:t> [-1246AaCfGgKkMNnqsTtVvXxYy] [-b </a:t>
            </a:r>
            <a:r>
              <a:rPr lang="en-US" sz="1100" dirty="0" err="1"/>
              <a:t>bind_address</a:t>
            </a:r>
            <a:r>
              <a:rPr lang="en-US" sz="1100" dirty="0"/>
              <a:t>] [-c </a:t>
            </a:r>
            <a:r>
              <a:rPr lang="en-US" sz="1100" dirty="0" err="1"/>
              <a:t>cipher_spec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/>
              <a:t>         [-D [</a:t>
            </a:r>
            <a:r>
              <a:rPr lang="en-US" sz="1100" dirty="0" err="1"/>
              <a:t>bind_address</a:t>
            </a:r>
            <a:r>
              <a:rPr lang="en-US" sz="1100" dirty="0"/>
              <a:t>:]port] [-E </a:t>
            </a:r>
            <a:r>
              <a:rPr lang="en-US" sz="1100" dirty="0" err="1"/>
              <a:t>log_file</a:t>
            </a:r>
            <a:r>
              <a:rPr lang="en-US" sz="1100" dirty="0"/>
              <a:t>] [-e </a:t>
            </a:r>
            <a:r>
              <a:rPr lang="en-US" sz="1100" dirty="0" err="1"/>
              <a:t>escape_char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/>
              <a:t>         [-F </a:t>
            </a:r>
            <a:r>
              <a:rPr lang="en-US" sz="1100" dirty="0" err="1"/>
              <a:t>configfile</a:t>
            </a:r>
            <a:r>
              <a:rPr lang="en-US" sz="1100" dirty="0"/>
              <a:t>] [-I pkcs11] [-</a:t>
            </a:r>
            <a:r>
              <a:rPr lang="en-US" sz="1100" dirty="0" err="1"/>
              <a:t>i</a:t>
            </a:r>
            <a:r>
              <a:rPr lang="en-US" sz="1100" dirty="0"/>
              <a:t> </a:t>
            </a:r>
            <a:r>
              <a:rPr lang="en-US" sz="1100" dirty="0" err="1"/>
              <a:t>identity_file</a:t>
            </a:r>
            <a:r>
              <a:rPr lang="en-US" sz="1100" dirty="0"/>
              <a:t>] [-L address]</a:t>
            </a:r>
          </a:p>
          <a:p>
            <a:pPr marL="0" indent="0">
              <a:buNone/>
            </a:pPr>
            <a:r>
              <a:rPr lang="en-US" sz="1100" dirty="0"/>
              <a:t>         [-l </a:t>
            </a:r>
            <a:r>
              <a:rPr lang="en-US" sz="1100" dirty="0" err="1"/>
              <a:t>login_name</a:t>
            </a:r>
            <a:r>
              <a:rPr lang="en-US" sz="1100" dirty="0"/>
              <a:t>] [-m </a:t>
            </a:r>
            <a:r>
              <a:rPr lang="en-US" sz="1100" dirty="0" err="1"/>
              <a:t>mac_spec</a:t>
            </a:r>
            <a:r>
              <a:rPr lang="en-US" sz="1100" dirty="0"/>
              <a:t>] [-O </a:t>
            </a:r>
            <a:r>
              <a:rPr lang="en-US" sz="1100" dirty="0" err="1"/>
              <a:t>ctl_cmd</a:t>
            </a:r>
            <a:r>
              <a:rPr lang="en-US" sz="1100" dirty="0"/>
              <a:t>] [-o option] [-p port]</a:t>
            </a:r>
          </a:p>
          <a:p>
            <a:pPr marL="0" indent="0">
              <a:buNone/>
            </a:pPr>
            <a:r>
              <a:rPr lang="en-US" sz="1100" dirty="0"/>
              <a:t>         [-Q cipher | cipher-</a:t>
            </a:r>
            <a:r>
              <a:rPr lang="en-US" sz="1100" dirty="0" err="1"/>
              <a:t>auth</a:t>
            </a:r>
            <a:r>
              <a:rPr lang="en-US" sz="1100" dirty="0"/>
              <a:t> | mac | </a:t>
            </a:r>
            <a:r>
              <a:rPr lang="en-US" sz="1100" dirty="0" err="1"/>
              <a:t>kex</a:t>
            </a:r>
            <a:r>
              <a:rPr lang="en-US" sz="1100" dirty="0"/>
              <a:t> | key | protocol-version]</a:t>
            </a:r>
          </a:p>
          <a:p>
            <a:pPr marL="0" indent="0">
              <a:buNone/>
            </a:pPr>
            <a:r>
              <a:rPr lang="en-US" sz="1100" dirty="0"/>
              <a:t>         [-R address] [-S </a:t>
            </a:r>
            <a:r>
              <a:rPr lang="en-US" sz="1100" dirty="0" err="1"/>
              <a:t>ctl_path</a:t>
            </a:r>
            <a:r>
              <a:rPr lang="en-US" sz="1100" dirty="0"/>
              <a:t>] [-W </a:t>
            </a:r>
            <a:r>
              <a:rPr lang="en-US" sz="1100" dirty="0" err="1"/>
              <a:t>host:port</a:t>
            </a:r>
            <a:r>
              <a:rPr lang="en-US" sz="1100" dirty="0"/>
              <a:t>] [-w </a:t>
            </a:r>
            <a:r>
              <a:rPr lang="en-US" sz="1100" dirty="0" err="1"/>
              <a:t>local_tun</a:t>
            </a:r>
            <a:r>
              <a:rPr lang="en-US" sz="1100" dirty="0"/>
              <a:t>[:</a:t>
            </a:r>
            <a:r>
              <a:rPr lang="en-US" sz="1100" dirty="0" err="1"/>
              <a:t>remote_tun</a:t>
            </a:r>
            <a:r>
              <a:rPr lang="en-US" sz="1100" dirty="0"/>
              <a:t>]]</a:t>
            </a:r>
          </a:p>
          <a:p>
            <a:pPr marL="0" indent="0">
              <a:buNone/>
            </a:pPr>
            <a:r>
              <a:rPr lang="en-US" sz="1100" dirty="0"/>
              <a:t>         [user@]hostname [command]</a:t>
            </a:r>
          </a:p>
          <a:p>
            <a:pPr marL="0" indent="0">
              <a:buNone/>
            </a:pPr>
            <a:endParaRPr lang="en-US" sz="1100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ssh</a:t>
            </a:r>
            <a:r>
              <a:rPr lang="en-US" sz="1100" dirty="0"/>
              <a:t> (SSH client) is a program for logging into a remote machine and for</a:t>
            </a:r>
          </a:p>
          <a:p>
            <a:pPr marL="0" indent="0">
              <a:buNone/>
            </a:pPr>
            <a:r>
              <a:rPr lang="en-US" sz="1100" dirty="0"/>
              <a:t>     executing commands on a remote machine.  It is intended to replace rlogin</a:t>
            </a:r>
          </a:p>
          <a:p>
            <a:pPr marL="0" indent="0">
              <a:buNone/>
            </a:pPr>
            <a:r>
              <a:rPr lang="en-US" sz="1100" dirty="0"/>
              <a:t>     and </a:t>
            </a:r>
            <a:r>
              <a:rPr lang="en-US" sz="1100" dirty="0" err="1"/>
              <a:t>rsh</a:t>
            </a:r>
            <a:r>
              <a:rPr lang="en-US" sz="1100" dirty="0"/>
              <a:t>, and provide secure encrypted communications between two</a:t>
            </a:r>
          </a:p>
          <a:p>
            <a:pPr marL="0" indent="0">
              <a:buNone/>
            </a:pPr>
            <a:r>
              <a:rPr lang="en-US" sz="1100" dirty="0"/>
              <a:t>     untrusted hosts over an insecure network.  X11 connections, arbitrary TCP</a:t>
            </a:r>
          </a:p>
          <a:p>
            <a:pPr marL="0" indent="0">
              <a:buNone/>
            </a:pPr>
            <a:r>
              <a:rPr lang="en-US" sz="1100" dirty="0"/>
              <a:t>     ports and UNIX-domain sockets can also be forwarded over the secure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chanânel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</a:t>
            </a:r>
            <a:r>
              <a:rPr lang="en-US" sz="1100" dirty="0"/>
              <a:t> connects and logs into the specified hostname (with optional user</a:t>
            </a:r>
          </a:p>
          <a:p>
            <a:pPr marL="0" indent="0">
              <a:buNone/>
            </a:pPr>
            <a:r>
              <a:rPr lang="en-US" sz="1100" dirty="0"/>
              <a:t>     name).  The user must prove his/her identity to the remote machine using</a:t>
            </a:r>
          </a:p>
          <a:p>
            <a:pPr marL="0" indent="0">
              <a:buNone/>
            </a:pPr>
            <a:r>
              <a:rPr lang="en-US" sz="1100" dirty="0"/>
              <a:t>     one of several methods depending on the protocol version used (see</a:t>
            </a:r>
          </a:p>
          <a:p>
            <a:pPr marL="0" indent="0">
              <a:buNone/>
            </a:pPr>
            <a:r>
              <a:rPr lang="en-US" sz="1100" dirty="0"/>
              <a:t>     below).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If command is specified, it is executed on the remote host instead of a</a:t>
            </a:r>
          </a:p>
          <a:p>
            <a:pPr marL="0" indent="0">
              <a:buNone/>
            </a:pPr>
            <a:r>
              <a:rPr lang="en-US" sz="1100" dirty="0"/>
              <a:t>     login shell.</a:t>
            </a:r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12/23/2016</a:t>
            </a:fld>
            <a:endParaRPr lang="en-US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87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12/23/2016</a:t>
            </a:fld>
            <a:endParaRPr lang="en-US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28</a:t>
            </a:fld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Transfers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Once you've logged into your local computer, you may then use one or more secure file transfer utilities ("</a:t>
            </a:r>
            <a:r>
              <a:rPr lang="en-US" sz="1800" b="1" dirty="0">
                <a:hlinkClick r:id="rId4" action="ppaction://hlinksldjump"/>
              </a:rPr>
              <a:t>sftp</a:t>
            </a:r>
            <a:r>
              <a:rPr lang="en-US" sz="1800" dirty="0"/>
              <a:t>") or non-secure file transfer utilities ("</a:t>
            </a:r>
            <a:r>
              <a:rPr lang="en-US" sz="1800" b="1" dirty="0">
                <a:hlinkClick r:id="rId5" action="ppaction://hlinksldjump"/>
              </a:rPr>
              <a:t>ftp</a:t>
            </a:r>
            <a:r>
              <a:rPr lang="en-US" sz="1800" dirty="0"/>
              <a:t>") provided by the local and remote operating systems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Prepare remote computer platform for Monitoring and Control operation by copying source code files and directories from the local to the remote computer.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Prepare for analysis of Monitoring and Control operation by copying data and log files and directories from the remote to the local computer.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144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sz="3600" dirty="0"/>
              <a:t>Secure File Transfer Protocol (SFTP)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SFTP(1)                   BSD General Commands Manual                  SFTP(1)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    secure file transfer program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[-1246aCfpqrv] [-B </a:t>
            </a:r>
            <a:r>
              <a:rPr lang="en-US" sz="1100" dirty="0" err="1"/>
              <a:t>buffer_size</a:t>
            </a:r>
            <a:r>
              <a:rPr lang="en-US" sz="1100" dirty="0"/>
              <a:t>] [-b </a:t>
            </a:r>
            <a:r>
              <a:rPr lang="en-US" sz="1100" dirty="0" err="1"/>
              <a:t>batchfile</a:t>
            </a:r>
            <a:r>
              <a:rPr lang="en-US" sz="1100" dirty="0"/>
              <a:t>] [-c cipher]</a:t>
            </a:r>
          </a:p>
          <a:p>
            <a:pPr marL="0" indent="0">
              <a:buNone/>
            </a:pPr>
            <a:r>
              <a:rPr lang="en-US" sz="1100" dirty="0"/>
              <a:t>          [-D </a:t>
            </a:r>
            <a:r>
              <a:rPr lang="en-US" sz="1100" dirty="0" err="1"/>
              <a:t>sftp_server_path</a:t>
            </a:r>
            <a:r>
              <a:rPr lang="en-US" sz="1100" dirty="0"/>
              <a:t>] [-F </a:t>
            </a:r>
            <a:r>
              <a:rPr lang="en-US" sz="1100" dirty="0" err="1"/>
              <a:t>ssh_config</a:t>
            </a:r>
            <a:r>
              <a:rPr lang="en-US" sz="1100" dirty="0"/>
              <a:t>] [-</a:t>
            </a:r>
            <a:r>
              <a:rPr lang="en-US" sz="1100" dirty="0" err="1"/>
              <a:t>i</a:t>
            </a:r>
            <a:r>
              <a:rPr lang="en-US" sz="1100" dirty="0"/>
              <a:t> </a:t>
            </a:r>
            <a:r>
              <a:rPr lang="en-US" sz="1100" dirty="0" err="1"/>
              <a:t>identity_file</a:t>
            </a:r>
            <a:r>
              <a:rPr lang="en-US" sz="1100" dirty="0"/>
              <a:t>] [-l limit]</a:t>
            </a:r>
          </a:p>
          <a:p>
            <a:pPr marL="0" indent="0">
              <a:buNone/>
            </a:pPr>
            <a:r>
              <a:rPr lang="en-US" sz="1100" dirty="0"/>
              <a:t>          [-o </a:t>
            </a:r>
            <a:r>
              <a:rPr lang="en-US" sz="1100" dirty="0" err="1"/>
              <a:t>ssh_option</a:t>
            </a:r>
            <a:r>
              <a:rPr lang="en-US" sz="1100" dirty="0"/>
              <a:t>] [-P port] [-R </a:t>
            </a:r>
            <a:r>
              <a:rPr lang="en-US" sz="1100" dirty="0" err="1"/>
              <a:t>num_requests</a:t>
            </a:r>
            <a:r>
              <a:rPr lang="en-US" sz="1100" dirty="0"/>
              <a:t>] [-S program]</a:t>
            </a:r>
          </a:p>
          <a:p>
            <a:pPr marL="0" indent="0">
              <a:buNone/>
            </a:pPr>
            <a:r>
              <a:rPr lang="en-US" sz="1100" dirty="0"/>
              <a:t>          [-s subsystem | </a:t>
            </a:r>
            <a:r>
              <a:rPr lang="en-US" sz="1100" dirty="0" err="1"/>
              <a:t>sftp_server</a:t>
            </a:r>
            <a:r>
              <a:rPr lang="en-US" sz="1100" dirty="0"/>
              <a:t>] host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[user@]host[:file ...]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[user@]host[:</a:t>
            </a:r>
            <a:r>
              <a:rPr lang="en-US" sz="1100" dirty="0" err="1"/>
              <a:t>dir</a:t>
            </a:r>
            <a:r>
              <a:rPr lang="en-US" sz="1100" dirty="0"/>
              <a:t>[/]]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-b </a:t>
            </a:r>
            <a:r>
              <a:rPr lang="en-US" sz="1100" dirty="0" err="1"/>
              <a:t>batchfile</a:t>
            </a:r>
            <a:r>
              <a:rPr lang="en-US" sz="1100" dirty="0"/>
              <a:t> [user@]host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is an interactive file transfer program, similar to ftp(1), which</a:t>
            </a:r>
          </a:p>
          <a:p>
            <a:pPr marL="0" indent="0">
              <a:buNone/>
            </a:pPr>
            <a:r>
              <a:rPr lang="en-US" sz="1100" dirty="0"/>
              <a:t>     performs all operations over an encrypted </a:t>
            </a:r>
            <a:r>
              <a:rPr lang="en-US" sz="1100" dirty="0" err="1"/>
              <a:t>ssh</a:t>
            </a:r>
            <a:r>
              <a:rPr lang="en-US" sz="1100" dirty="0"/>
              <a:t>(1) transport.  It may also</a:t>
            </a:r>
          </a:p>
          <a:p>
            <a:pPr marL="0" indent="0">
              <a:buNone/>
            </a:pPr>
            <a:r>
              <a:rPr lang="en-US" sz="1100" dirty="0"/>
              <a:t>     use many features of </a:t>
            </a:r>
            <a:r>
              <a:rPr lang="en-US" sz="1100" dirty="0" err="1"/>
              <a:t>ssh</a:t>
            </a:r>
            <a:r>
              <a:rPr lang="en-US" sz="1100" dirty="0"/>
              <a:t>, such as public key authentication and </a:t>
            </a:r>
            <a:r>
              <a:rPr lang="en-US" sz="1100" dirty="0" err="1"/>
              <a:t>compres</a:t>
            </a:r>
            <a:r>
              <a:rPr lang="en-US" sz="1100" dirty="0"/>
              <a:t>-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sion</a:t>
            </a:r>
            <a:r>
              <a:rPr lang="en-US" sz="1100" dirty="0"/>
              <a:t>.  </a:t>
            </a:r>
            <a:r>
              <a:rPr lang="en-US" sz="1100" dirty="0" err="1"/>
              <a:t>sftp</a:t>
            </a:r>
            <a:r>
              <a:rPr lang="en-US" sz="1100" dirty="0"/>
              <a:t> connects and logs into the specified host, then enters an</a:t>
            </a:r>
          </a:p>
          <a:p>
            <a:pPr marL="0" indent="0">
              <a:buNone/>
            </a:pPr>
            <a:r>
              <a:rPr lang="en-US" sz="1100" dirty="0"/>
              <a:t>     interactive command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     The second usage format will retrieve files automatically if a non-inter-</a:t>
            </a:r>
          </a:p>
          <a:p>
            <a:pPr marL="0" indent="0">
              <a:buNone/>
            </a:pPr>
            <a:r>
              <a:rPr lang="en-US" sz="1100" dirty="0"/>
              <a:t>     active authentication method is used; otherwise it will do so after </a:t>
            </a:r>
            <a:r>
              <a:rPr lang="en-US" sz="1100" dirty="0" err="1"/>
              <a:t>suc</a:t>
            </a:r>
            <a:r>
              <a:rPr lang="en-US" sz="1100" dirty="0"/>
              <a:t>-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cessful</a:t>
            </a:r>
            <a:r>
              <a:rPr lang="en-US" sz="1100" dirty="0"/>
              <a:t> interactive authentication.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The third usage format allows </a:t>
            </a:r>
            <a:r>
              <a:rPr lang="en-US" sz="1100" dirty="0" err="1"/>
              <a:t>sftp</a:t>
            </a:r>
            <a:r>
              <a:rPr lang="en-US" sz="1100" dirty="0"/>
              <a:t> to start in a remote directory.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The final usage format allows for automated sessions using the -b option.</a:t>
            </a:r>
          </a:p>
          <a:p>
            <a:pPr marL="0" indent="0">
              <a:buNone/>
            </a:pPr>
            <a:r>
              <a:rPr lang="en-US" sz="1100" dirty="0"/>
              <a:t>     In such cases, it is necessary to configure non-interactive </a:t>
            </a:r>
            <a:r>
              <a:rPr lang="en-US" sz="1100" dirty="0" err="1"/>
              <a:t>authentica</a:t>
            </a:r>
            <a:r>
              <a:rPr lang="en-US" sz="1100" dirty="0"/>
              <a:t>-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tion</a:t>
            </a:r>
            <a:r>
              <a:rPr lang="en-US" sz="1100" dirty="0"/>
              <a:t> to obviate the need to enter a password at connection time (see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sshd</a:t>
            </a:r>
            <a:r>
              <a:rPr lang="en-US" sz="1100" dirty="0"/>
              <a:t>(8) and </a:t>
            </a:r>
            <a:r>
              <a:rPr lang="en-US" sz="1100" dirty="0" err="1"/>
              <a:t>ssh-keygen</a:t>
            </a:r>
            <a:r>
              <a:rPr lang="en-US" sz="1100" dirty="0"/>
              <a:t>(1) for details).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Since some usage formats use colon characters to delimit host names from</a:t>
            </a:r>
          </a:p>
          <a:p>
            <a:pPr marL="0" indent="0">
              <a:buNone/>
            </a:pPr>
            <a:r>
              <a:rPr lang="en-US" sz="1100" dirty="0"/>
              <a:t>     path names, IPv6 addresses must be enclosed in square brackets to avoid</a:t>
            </a:r>
          </a:p>
          <a:p>
            <a:pPr marL="0" indent="0">
              <a:buNone/>
            </a:pPr>
            <a:r>
              <a:rPr lang="en-US" sz="1100" dirty="0"/>
              <a:t>     ambiguity.</a:t>
            </a:r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12/23/2016</a:t>
            </a:fld>
            <a:endParaRPr lang="en-US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90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Command Line Interface (CLI)</a:t>
            </a:r>
            <a:br>
              <a:rPr lang="en-US" dirty="0"/>
            </a:br>
            <a:r>
              <a:rPr lang="en-US" dirty="0"/>
              <a:t>Overview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48709" y="2017713"/>
            <a:ext cx="6090879" cy="4114800"/>
          </a:xfrm>
        </p:spPr>
        <p:txBody>
          <a:bodyPr/>
          <a:lstStyle/>
          <a:p>
            <a:pPr eaLnBrk="1" hangingPunct="1"/>
            <a:r>
              <a:rPr lang="en-US" sz="2000" dirty="0"/>
              <a:t>Output to the User:</a:t>
            </a:r>
          </a:p>
          <a:p>
            <a:pPr lvl="1" eaLnBrk="1" hangingPunct="1"/>
            <a:r>
              <a:rPr lang="en-US" sz="1800" dirty="0"/>
              <a:t>A chronological sequence of lines of text written from top to bottom and then scrolling off the top as each new line is written to the bottom of the terminal display.</a:t>
            </a:r>
          </a:p>
          <a:p>
            <a:pPr eaLnBrk="1" hangingPunct="1"/>
            <a:r>
              <a:rPr lang="en-US" sz="2000" dirty="0"/>
              <a:t>Input from the User:</a:t>
            </a:r>
          </a:p>
          <a:p>
            <a:pPr lvl="1" eaLnBrk="1" hangingPunct="1"/>
            <a:r>
              <a:rPr lang="en-US" sz="1800" dirty="0"/>
              <a:t>Via a computer terminal keyboard with input echoed to the display below the previous output.</a:t>
            </a:r>
          </a:p>
          <a:p>
            <a:pPr lvl="2" eaLnBrk="1" hangingPunct="1"/>
            <a:r>
              <a:rPr lang="en-US" sz="1600" dirty="0"/>
              <a:t>The </a:t>
            </a:r>
            <a:r>
              <a:rPr lang="en-US" sz="1600" b="1" dirty="0"/>
              <a:t>cd </a:t>
            </a:r>
            <a:r>
              <a:rPr lang="en-US" sz="1600" dirty="0"/>
              <a:t>command, also known as </a:t>
            </a:r>
            <a:r>
              <a:rPr lang="en-US" sz="1600" b="1" dirty="0" err="1"/>
              <a:t>chdir</a:t>
            </a:r>
            <a:r>
              <a:rPr lang="en-US" sz="1600" dirty="0"/>
              <a:t>, changes the directory as specified.</a:t>
            </a:r>
          </a:p>
          <a:p>
            <a:pPr lvl="2" eaLnBrk="1" hangingPunct="1"/>
            <a:r>
              <a:rPr lang="en-US" sz="1600" dirty="0"/>
              <a:t>The </a:t>
            </a:r>
            <a:r>
              <a:rPr lang="en-US" sz="1600" b="1" dirty="0"/>
              <a:t>ls </a:t>
            </a:r>
            <a:r>
              <a:rPr lang="en-US" sz="1600" dirty="0"/>
              <a:t>command lists files in the directory.</a:t>
            </a:r>
          </a:p>
          <a:p>
            <a:pPr lvl="2" eaLnBrk="1" hangingPunct="1"/>
            <a:r>
              <a:rPr lang="en-US" sz="1600" dirty="0"/>
              <a:t>The </a:t>
            </a:r>
            <a:r>
              <a:rPr lang="en-US" sz="1600" b="1" dirty="0"/>
              <a:t>python </a:t>
            </a:r>
            <a:r>
              <a:rPr lang="en-US" sz="1600" dirty="0"/>
              <a:t>command</a:t>
            </a:r>
            <a:r>
              <a:rPr lang="en-US" sz="1600" b="1" dirty="0"/>
              <a:t> </a:t>
            </a:r>
            <a:r>
              <a:rPr lang="en-US" sz="1600" dirty="0"/>
              <a:t>executes the named program which displays the location of its results before terminating.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624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3FB1654-67BB-4BFC-9431-2E9085587B48}" type="datetime1">
              <a:rPr lang="en-US" smtClean="0"/>
              <a:t>12/23/2016</a:t>
            </a:fld>
            <a:endParaRPr lang="en-US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E2087-0EF4-4B20-8541-95C0DC597CD3}" type="slidenum">
              <a:rPr lang="en-US"/>
              <a:pPr/>
              <a:t>3</a:t>
            </a:fld>
            <a:endParaRPr lang="en-US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52092" y="2017713"/>
            <a:ext cx="5158596" cy="4114799"/>
          </a:xfrm>
        </p:spPr>
      </p:pic>
    </p:spTree>
    <p:extLst>
      <p:ext uri="{BB962C8B-B14F-4D97-AF65-F5344CB8AC3E}">
        <p14:creationId xmlns:p14="http://schemas.microsoft.com/office/powerpoint/2010/main" val="34330679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sz="4000" dirty="0"/>
              <a:t>Non-Secure Remote Shell (RSH) </a:t>
            </a:r>
            <a:r>
              <a:rPr lang="en-US" sz="1800" dirty="0"/>
              <a:t>(</a:t>
            </a:r>
            <a:r>
              <a:rPr lang="en-US" sz="1800" dirty="0">
                <a:hlinkClick r:id="rId3" action="ppaction://hlinksldjump"/>
              </a:rPr>
              <a:t>Table of Contents</a:t>
            </a:r>
            <a:r>
              <a:rPr lang="en-US" sz="1800" dirty="0"/>
              <a:t>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RSH(1)                    BSD General Commands Manual                   RSH(1)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    remote shell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[-</a:t>
            </a:r>
            <a:r>
              <a:rPr lang="en-US" sz="1100" dirty="0" err="1"/>
              <a:t>Kdnx</a:t>
            </a:r>
            <a:r>
              <a:rPr lang="en-US" sz="1100" dirty="0"/>
              <a:t>] [-l username] host [command]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executes command on host.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copies its standard input to the remote command, the standard output</a:t>
            </a:r>
          </a:p>
          <a:p>
            <a:pPr marL="0" indent="0">
              <a:buNone/>
            </a:pPr>
            <a:r>
              <a:rPr lang="en-US" sz="1100" dirty="0"/>
              <a:t>     of the remote command to its standard output, and the standard error of</a:t>
            </a:r>
          </a:p>
          <a:p>
            <a:pPr marL="0" indent="0">
              <a:buNone/>
            </a:pPr>
            <a:r>
              <a:rPr lang="en-US" sz="1100" dirty="0"/>
              <a:t>     the remote command to its standard error.  Interrupt, quit and terminate</a:t>
            </a:r>
          </a:p>
          <a:p>
            <a:pPr marL="0" indent="0">
              <a:buNone/>
            </a:pPr>
            <a:r>
              <a:rPr lang="en-US" sz="1100" dirty="0"/>
              <a:t>     signals are propagated to the remote command; </a:t>
            </a:r>
            <a:r>
              <a:rPr lang="en-US" sz="1100" dirty="0" err="1"/>
              <a:t>rsh</a:t>
            </a:r>
            <a:r>
              <a:rPr lang="en-US" sz="1100" dirty="0"/>
              <a:t> normally terminates</a:t>
            </a:r>
          </a:p>
          <a:p>
            <a:pPr marL="0" indent="0">
              <a:buNone/>
            </a:pPr>
            <a:r>
              <a:rPr lang="en-US" sz="1100" dirty="0"/>
              <a:t>     when the remote command does.  The options are as follows: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-d    The -d option turns on socket debugging (using </a:t>
            </a:r>
            <a:r>
              <a:rPr lang="en-US" sz="1100" dirty="0" err="1"/>
              <a:t>setsockopt</a:t>
            </a:r>
            <a:r>
              <a:rPr lang="en-US" sz="1100" dirty="0"/>
              <a:t>(2)) on</a:t>
            </a:r>
          </a:p>
          <a:p>
            <a:pPr marL="0" indent="0">
              <a:buNone/>
            </a:pPr>
            <a:r>
              <a:rPr lang="en-US" sz="1100" dirty="0"/>
              <a:t>           the TCP sockets used for communication with the remote host.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 -l    By default, the remote username is the same as the local username.</a:t>
            </a:r>
          </a:p>
          <a:p>
            <a:pPr marL="0" indent="0">
              <a:buNone/>
            </a:pPr>
            <a:r>
              <a:rPr lang="en-US" sz="1100" dirty="0"/>
              <a:t>           The -l option allows the remote name to be specified.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-n    The -n option redirects input from the special device /dev/null</a:t>
            </a:r>
          </a:p>
          <a:p>
            <a:pPr marL="0" indent="0">
              <a:buNone/>
            </a:pPr>
            <a:r>
              <a:rPr lang="en-US" sz="1100" dirty="0"/>
              <a:t>           (see the BUGS section of this manual page).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If no command is specified, you will be logged in on the remote host</a:t>
            </a:r>
          </a:p>
          <a:p>
            <a:pPr marL="0" indent="0">
              <a:buNone/>
            </a:pPr>
            <a:r>
              <a:rPr lang="en-US" sz="1100" dirty="0"/>
              <a:t>     using rlogin(1).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Shell </a:t>
            </a:r>
            <a:r>
              <a:rPr lang="en-US" sz="1100" dirty="0" err="1"/>
              <a:t>metacharacters</a:t>
            </a:r>
            <a:r>
              <a:rPr lang="en-US" sz="1100" dirty="0"/>
              <a:t> which are not quoted are interpreted on local</a:t>
            </a:r>
          </a:p>
          <a:p>
            <a:pPr marL="0" indent="0">
              <a:buNone/>
            </a:pPr>
            <a:r>
              <a:rPr lang="en-US" sz="1100" dirty="0"/>
              <a:t>     machine, while quoted </a:t>
            </a:r>
            <a:r>
              <a:rPr lang="en-US" sz="1100" dirty="0" err="1"/>
              <a:t>metacharacters</a:t>
            </a:r>
            <a:r>
              <a:rPr lang="en-US" sz="1100" dirty="0"/>
              <a:t> are interpreted on the remote</a:t>
            </a:r>
          </a:p>
          <a:p>
            <a:pPr marL="0" indent="0">
              <a:buNone/>
            </a:pPr>
            <a:r>
              <a:rPr lang="en-US" sz="1100" dirty="0"/>
              <a:t>     machine.  For example, the command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</a:t>
            </a:r>
            <a:r>
              <a:rPr lang="en-US" sz="1100" dirty="0" err="1"/>
              <a:t>rsh</a:t>
            </a:r>
            <a:r>
              <a:rPr lang="en-US" sz="1100" dirty="0"/>
              <a:t> </a:t>
            </a:r>
            <a:r>
              <a:rPr lang="en-US" sz="1100" dirty="0" err="1"/>
              <a:t>otherhost</a:t>
            </a:r>
            <a:r>
              <a:rPr lang="en-US" sz="1100" dirty="0"/>
              <a:t> cat </a:t>
            </a:r>
            <a:r>
              <a:rPr lang="en-US" sz="1100" dirty="0" err="1"/>
              <a:t>remotefile</a:t>
            </a:r>
            <a:r>
              <a:rPr lang="en-US" sz="1100" dirty="0"/>
              <a:t> &gt;&gt; </a:t>
            </a:r>
            <a:r>
              <a:rPr lang="en-US" sz="1100" dirty="0" err="1"/>
              <a:t>localfile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appends the remote file </a:t>
            </a:r>
            <a:r>
              <a:rPr lang="en-US" sz="1100" dirty="0" err="1"/>
              <a:t>remotefile</a:t>
            </a:r>
            <a:r>
              <a:rPr lang="en-US" sz="1100" dirty="0"/>
              <a:t> to the local file </a:t>
            </a:r>
            <a:r>
              <a:rPr lang="en-US" sz="1100" dirty="0" err="1"/>
              <a:t>localfile</a:t>
            </a:r>
            <a:r>
              <a:rPr lang="en-US" sz="1100" dirty="0"/>
              <a:t>, while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</a:t>
            </a:r>
            <a:r>
              <a:rPr lang="en-US" sz="1100" dirty="0" err="1"/>
              <a:t>rsh</a:t>
            </a:r>
            <a:r>
              <a:rPr lang="en-US" sz="1100" dirty="0"/>
              <a:t> </a:t>
            </a:r>
            <a:r>
              <a:rPr lang="en-US" sz="1100" dirty="0" err="1"/>
              <a:t>otherhost</a:t>
            </a:r>
            <a:r>
              <a:rPr lang="en-US" sz="1100" dirty="0"/>
              <a:t> cat </a:t>
            </a:r>
            <a:r>
              <a:rPr lang="en-US" sz="1100" dirty="0" err="1"/>
              <a:t>remotefile</a:t>
            </a:r>
            <a:r>
              <a:rPr lang="en-US" sz="1100" dirty="0"/>
              <a:t> "&gt;&gt;" </a:t>
            </a:r>
            <a:r>
              <a:rPr lang="en-US" sz="1100" dirty="0" err="1"/>
              <a:t>other_remotefile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appends </a:t>
            </a:r>
            <a:r>
              <a:rPr lang="en-US" sz="1100" dirty="0" err="1"/>
              <a:t>remotefile</a:t>
            </a:r>
            <a:r>
              <a:rPr lang="en-US" sz="1100" dirty="0"/>
              <a:t> to </a:t>
            </a:r>
            <a:r>
              <a:rPr lang="en-US" sz="1100" dirty="0" err="1"/>
              <a:t>other_remotefile</a:t>
            </a:r>
            <a:r>
              <a:rPr lang="en-US" sz="1100" dirty="0"/>
              <a:t>.</a:t>
            </a:r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12/23/2016</a:t>
            </a:fld>
            <a:endParaRPr lang="en-US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99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sz="3200" dirty="0"/>
              <a:t>Non-Secure File Transfer Protocol (FTP) </a:t>
            </a:r>
            <a:r>
              <a:rPr lang="en-US" sz="1800" dirty="0"/>
              <a:t>(</a:t>
            </a:r>
            <a:r>
              <a:rPr lang="en-US" sz="1800" dirty="0">
                <a:hlinkClick r:id="rId3" action="ppaction://hlinksldjump"/>
              </a:rPr>
              <a:t>Table of Contents</a:t>
            </a:r>
            <a:r>
              <a:rPr lang="en-US" sz="1800" dirty="0"/>
              <a:t>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FTP(1)                           User Commands                          FTP(1)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  ftp    File Transfer Protocol client.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  ftp [OPTION...] [HOST [PORT]]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r>
              <a:rPr lang="en-US" sz="1100" dirty="0"/>
              <a:t>       Remote file transfer.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-d, --debug</a:t>
            </a:r>
          </a:p>
          <a:p>
            <a:pPr marL="0" indent="0">
              <a:buNone/>
            </a:pPr>
            <a:r>
              <a:rPr lang="en-US" sz="1100" dirty="0"/>
              <a:t>              set the SO_DEBUG option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-g, --no-glob</a:t>
            </a:r>
          </a:p>
          <a:p>
            <a:pPr marL="0" indent="0">
              <a:buNone/>
            </a:pPr>
            <a:r>
              <a:rPr lang="en-US" sz="1100" dirty="0"/>
              <a:t>              turn off file name </a:t>
            </a:r>
            <a:r>
              <a:rPr lang="en-US" sz="1100" dirty="0" err="1"/>
              <a:t>globbing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</a:t>
            </a:r>
            <a:r>
              <a:rPr lang="en-US" sz="1100" dirty="0" err="1"/>
              <a:t>i</a:t>
            </a:r>
            <a:r>
              <a:rPr lang="en-US" sz="1100" dirty="0"/>
              <a:t>, --no-prompt</a:t>
            </a:r>
          </a:p>
          <a:p>
            <a:pPr marL="0" indent="0">
              <a:buNone/>
            </a:pPr>
            <a:r>
              <a:rPr lang="en-US" sz="1100" dirty="0"/>
              <a:t>              do not prompt during multiple file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 -n, --no-login</a:t>
            </a:r>
          </a:p>
          <a:p>
            <a:pPr marL="0" indent="0">
              <a:buNone/>
            </a:pPr>
            <a:r>
              <a:rPr lang="en-US" sz="1100" dirty="0"/>
              <a:t>              do not automatically login to the remote system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-p, --prompt[=PROMPT]</a:t>
            </a:r>
          </a:p>
          <a:p>
            <a:pPr marL="0" indent="0">
              <a:buNone/>
            </a:pPr>
            <a:r>
              <a:rPr lang="en-US" sz="1100" dirty="0"/>
              <a:t>              print a command line PROMPT (optionally), even if not on a </a:t>
            </a:r>
            <a:r>
              <a:rPr lang="en-US" sz="1100" dirty="0" err="1"/>
              <a:t>tty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-t, --trace</a:t>
            </a:r>
          </a:p>
          <a:p>
            <a:pPr marL="0" indent="0">
              <a:buNone/>
            </a:pPr>
            <a:r>
              <a:rPr lang="en-US" sz="1100" dirty="0"/>
              <a:t>              enable packet tracing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-v, --verbose</a:t>
            </a:r>
          </a:p>
          <a:p>
            <a:pPr marL="0" indent="0">
              <a:buNone/>
            </a:pPr>
            <a:r>
              <a:rPr lang="en-US" sz="1100" dirty="0"/>
              <a:t>              verbose output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-?, --help</a:t>
            </a:r>
          </a:p>
          <a:p>
            <a:pPr marL="0" indent="0">
              <a:buNone/>
            </a:pPr>
            <a:r>
              <a:rPr lang="en-US" sz="1100" dirty="0"/>
              <a:t>              give this help list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--usage</a:t>
            </a:r>
          </a:p>
          <a:p>
            <a:pPr marL="0" indent="0">
              <a:buNone/>
            </a:pPr>
            <a:r>
              <a:rPr lang="en-US" sz="1100" dirty="0"/>
              <a:t>              give a short usage message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-V, --version</a:t>
            </a:r>
          </a:p>
          <a:p>
            <a:pPr marL="0" indent="0">
              <a:buNone/>
            </a:pPr>
            <a:r>
              <a:rPr lang="en-US" sz="1100" dirty="0"/>
              <a:t>              print program version</a:t>
            </a:r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12/23/2016</a:t>
            </a:fld>
            <a:endParaRPr lang="en-US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45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53C16F-E93E-49D1-BDBD-6B87DFE94ADD}" type="datetime1">
              <a:rPr lang="en-US" smtClean="0"/>
              <a:t>12/23/2016</a:t>
            </a:fld>
            <a:endParaRPr lang="en-US"/>
          </a:p>
        </p:txBody>
      </p:sp>
      <p:sp>
        <p:nvSpPr>
          <p:cNvPr id="645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45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0CEEA-5B88-48C2-B183-C207DCFA5CF8}" type="slidenum">
              <a:rPr lang="en-US"/>
              <a:pPr/>
              <a:t>4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CLI Building Blocks (</a:t>
            </a:r>
            <a:r>
              <a:rPr lang="en-US" dirty="0" err="1">
                <a:hlinkClick r:id="rId3"/>
              </a:rPr>
              <a:t>tsLibCLI</a:t>
            </a:r>
            <a:r>
              <a:rPr lang="en-US" dirty="0"/>
              <a:t> </a:t>
            </a:r>
            <a:r>
              <a:rPr lang="en-US" i="1" dirty="0"/>
              <a:t>full listing</a:t>
            </a:r>
            <a:r>
              <a:rPr lang="en-US" dirty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rId4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 Building Blocks</a:t>
            </a:r>
          </a:p>
          <a:p>
            <a:pPr lvl="1" eaLnBrk="1" hangingPunct="1"/>
            <a:r>
              <a:rPr lang="en-US" dirty="0">
                <a:hlinkClick r:id="rId5" action="ppaction://hlinksldjump"/>
              </a:rPr>
              <a:t>tsCommandLineInterface</a:t>
            </a:r>
            <a:endParaRPr lang="en-US" dirty="0"/>
          </a:p>
          <a:p>
            <a:pPr lvl="1" eaLnBrk="1" hangingPunct="1"/>
            <a:r>
              <a:rPr lang="en-US" dirty="0">
                <a:hlinkClick r:id="rId6" action="ppaction://hlinksldjump"/>
              </a:rPr>
              <a:t>tsDoubleLinkedList</a:t>
            </a:r>
            <a:endParaRPr lang="en-US" dirty="0"/>
          </a:p>
          <a:p>
            <a:pPr lvl="1" eaLnBrk="1" hangingPunct="1"/>
            <a:r>
              <a:rPr lang="en-US" dirty="0">
                <a:hlinkClick r:id="rId7" action="ppaction://hlinksldjump"/>
              </a:rPr>
              <a:t>tsOperatorSettingsParser</a:t>
            </a:r>
            <a:endParaRPr lang="en-US" dirty="0"/>
          </a:p>
          <a:p>
            <a:pPr lvl="1" eaLnBrk="1" hangingPunct="1"/>
            <a:r>
              <a:rPr lang="en-US" dirty="0">
                <a:hlinkClick r:id="rId8" action="ppaction://hlinksldjump"/>
              </a:rPr>
              <a:t>tsReportUtilities</a:t>
            </a:r>
            <a:endParaRPr lang="en-US" dirty="0"/>
          </a:p>
          <a:p>
            <a:pPr eaLnBrk="1" hangingPunct="1"/>
            <a:r>
              <a:rPr lang="en-US" dirty="0"/>
              <a:t>Application Diagnostics</a:t>
            </a:r>
          </a:p>
          <a:p>
            <a:pPr lvl="1" eaLnBrk="1" hangingPunct="1"/>
            <a:r>
              <a:rPr lang="en-US" dirty="0">
                <a:hlinkClick r:id="rId9" action="ppaction://hlinksldjump"/>
              </a:rPr>
              <a:t>tsExceptions</a:t>
            </a:r>
            <a:endParaRPr lang="en-US" dirty="0"/>
          </a:p>
          <a:p>
            <a:pPr lvl="1" eaLnBrk="1" hangingPunct="1"/>
            <a:r>
              <a:rPr lang="en-US" dirty="0">
                <a:hlinkClick r:id="rId10" action="ppaction://hlinksldjump"/>
              </a:rPr>
              <a:t>tsLogger</a:t>
            </a: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 Configuration</a:t>
            </a:r>
          </a:p>
          <a:p>
            <a:pPr lvl="1" eaLnBrk="1" hangingPunct="1"/>
            <a:r>
              <a:rPr lang="en-US" dirty="0">
                <a:hlinkClick r:id="rId11" action="ppaction://hlinksldjump"/>
              </a:rPr>
              <a:t>tsCxGlobals</a:t>
            </a:r>
            <a:endParaRPr lang="en-US" dirty="0"/>
          </a:p>
          <a:p>
            <a:pPr lvl="1" eaLnBrk="1" hangingPunct="1"/>
            <a:r>
              <a:rPr lang="en-US" dirty="0">
                <a:hlinkClick r:id="rId12" action="ppaction://hlinksldjump"/>
              </a:rPr>
              <a:t>tsGistGetTerminalSize</a:t>
            </a:r>
            <a:endParaRPr lang="en-US" dirty="0"/>
          </a:p>
          <a:p>
            <a:pPr lvl="1" eaLnBrk="1" hangingPunct="1"/>
            <a:r>
              <a:rPr lang="en-US" dirty="0">
                <a:hlinkClick r:id="rId13" action="ppaction://hlinksldjump"/>
              </a:rPr>
              <a:t>tsPlatformRunTimeEnviroment</a:t>
            </a:r>
            <a:endParaRPr lang="en-US" dirty="0"/>
          </a:p>
          <a:p>
            <a:pPr eaLnBrk="1" hangingPunct="1"/>
            <a:r>
              <a:rPr lang="en-US" dirty="0"/>
              <a:t>Application Launchers </a:t>
            </a:r>
          </a:p>
          <a:p>
            <a:pPr lvl="1" eaLnBrk="1" hangingPunct="1"/>
            <a:r>
              <a:rPr lang="en-US" dirty="0">
                <a:hlinkClick r:id="rId14" action="ppaction://hlinksldjump"/>
              </a:rPr>
              <a:t>tsApplication</a:t>
            </a:r>
            <a:endParaRPr lang="en-US" dirty="0"/>
          </a:p>
          <a:p>
            <a:pPr lvl="1" eaLnBrk="1" hangingPunct="1"/>
            <a:r>
              <a:rPr lang="en-US" dirty="0">
                <a:hlinkClick r:id="rId15" action="ppaction://hlinksldjump"/>
              </a:rPr>
              <a:t>tsCommandLineEnv</a:t>
            </a:r>
            <a:endParaRPr lang="en-US" dirty="0"/>
          </a:p>
          <a:p>
            <a:pPr lvl="1" eaLnBrk="1" hangingPunct="1"/>
            <a:r>
              <a:rPr lang="en-US" dirty="0">
                <a:hlinkClick r:id="rId16" action="ppaction://hlinksldjump"/>
              </a:rPr>
              <a:t>tsSysCommands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92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tsLibCLI</a:t>
            </a:r>
            <a:br>
              <a:rPr lang="en-US" dirty="0"/>
            </a:br>
            <a:r>
              <a:rPr lang="en-US" dirty="0"/>
              <a:t>Organization and Usage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library of building blocks is organized, by the    functional scope of each component, into a collection of Python "modules".</a:t>
            </a:r>
          </a:p>
          <a:p>
            <a:r>
              <a:rPr lang="en-US" dirty="0"/>
              <a:t>When appropriate, tsLibCLI modules may import and use the services of:</a:t>
            </a:r>
          </a:p>
          <a:p>
            <a:pPr lvl="1"/>
            <a:r>
              <a:rPr lang="en-US" dirty="0"/>
              <a:t>any other tsLibCLI module</a:t>
            </a:r>
          </a:p>
          <a:p>
            <a:pPr lvl="1"/>
            <a:r>
              <a:rPr lang="en-US" dirty="0"/>
              <a:t>any module listed in the Python Global Module Index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tsApplication.py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Module enables the application program launched by an operator via a Command Line Interface (CLI) to also initialize, configure and use the same character-mode terminal with a Graphical-style User Interface (GUI).</a:t>
            </a:r>
          </a:p>
          <a:p>
            <a:pPr lvl="1"/>
            <a:r>
              <a:rPr lang="en-US" sz="2000" dirty="0"/>
              <a:t>Module registers and validates:</a:t>
            </a:r>
          </a:p>
          <a:p>
            <a:pPr lvl="2"/>
            <a:r>
              <a:rPr lang="en-US" sz="2000" dirty="0"/>
              <a:t>operator application settings inputs from command line keyword-value pairs and positional arguments.</a:t>
            </a:r>
          </a:p>
          <a:p>
            <a:pPr lvl="2"/>
            <a:r>
              <a:rPr lang="en-US" sz="2000" dirty="0"/>
              <a:t>instantiation settings input from applications via caller parameter list.</a:t>
            </a:r>
          </a:p>
          <a:p>
            <a:r>
              <a:rPr lang="en-US" sz="2400" dirty="0"/>
              <a:t>Module is the base class, for </a:t>
            </a:r>
            <a:r>
              <a:rPr lang="en-US" sz="2400" b="1" dirty="0">
                <a:hlinkClick r:id="rId3" action="ppaction://hlinksldjump"/>
              </a:rPr>
              <a:t>tsCommandLineEnv</a:t>
            </a:r>
            <a:r>
              <a:rPr lang="en-US" sz="2400" dirty="0"/>
              <a:t> which itself is the base class for </a:t>
            </a:r>
            <a:r>
              <a:rPr lang="en-US" sz="2400" b="1" dirty="0">
                <a:hlinkClick r:id="rId4" action="ppaction://hlinkpres?slideindex=1&amp;slidetitle="/>
              </a:rPr>
              <a:t>tsWxMultiFrameEnv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tsCommandLineEnv.py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 to initialize and configure the application program launched by an operator.</a:t>
            </a:r>
          </a:p>
          <a:p>
            <a:pPr lvl="1"/>
            <a:r>
              <a:rPr lang="en-US" sz="2400" dirty="0"/>
              <a:t>Class delivers those keyword-value pair options and positional arguments specified by the application, in its invocation parameter list.</a:t>
            </a:r>
          </a:p>
          <a:p>
            <a:pPr lvl="1"/>
            <a:r>
              <a:rPr lang="en-US" sz="2400" dirty="0"/>
              <a:t>Class wraps the Command Line Interface application with exception handlers to control exit codes and messages that may be used to co-ordinate other application programs.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tsCommandLineInterface.py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establishes methods that:</a:t>
            </a:r>
          </a:p>
          <a:p>
            <a:pPr lvl="1"/>
            <a:r>
              <a:rPr lang="en-US" dirty="0"/>
              <a:t>prompt or re-prompt the operator for input</a:t>
            </a:r>
          </a:p>
          <a:p>
            <a:pPr lvl="1"/>
            <a:r>
              <a:rPr lang="en-US" dirty="0"/>
              <a:t>validate that the operator has supplied the expected number of inputs and that each is of the expected type.\</a:t>
            </a:r>
          </a:p>
          <a:p>
            <a:pPr lvl="1"/>
            <a:r>
              <a:rPr lang="en-US" dirty="0"/>
              <a:t>does NOT validate the input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tsCxGlobals.py Module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to establish configuration constants and macro-type functions for the Command Line Interface mode of the "</a:t>
            </a:r>
            <a:r>
              <a:rPr lang="en-US" dirty="0">
                <a:hlinkClick r:id="rId3" action="ppaction://hlinkpres?slideindex=1&amp;slidetitle="/>
              </a:rPr>
              <a:t>tsWxGTUI</a:t>
            </a:r>
            <a:r>
              <a:rPr lang="en-US" dirty="0"/>
              <a:t>" Toolkit.</a:t>
            </a:r>
          </a:p>
          <a:p>
            <a:pPr lvl="1"/>
            <a:r>
              <a:rPr lang="en-US" dirty="0"/>
              <a:t>Module provides a theme-based mechanism for modifying/restoring configuration constants as appropriate for various user roles and activities.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977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8047</TotalTime>
  <Words>3676</Words>
  <Application>Microsoft Office PowerPoint</Application>
  <PresentationFormat>Widescreen</PresentationFormat>
  <Paragraphs>393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Tahoma</vt:lpstr>
      <vt:lpstr>Wingdings</vt:lpstr>
      <vt:lpstr>Blends</vt:lpstr>
      <vt:lpstr>UseCase_4_Command_Line_Interface</vt:lpstr>
      <vt:lpstr>Table of Contents (with slide show Hyperlinks)</vt:lpstr>
      <vt:lpstr>Command Line Interface (CLI) Overview (Table of Contents)</vt:lpstr>
      <vt:lpstr>CLI Building Blocks (tsLibCLI full listing) (Table of Contents)</vt:lpstr>
      <vt:lpstr>tsLibCLI Organization and Usage (Table of Contents)</vt:lpstr>
      <vt:lpstr>tsApplication.py Module (Table of Contents)</vt:lpstr>
      <vt:lpstr>tsCommandLineEnv.py Module (Table of Contents)</vt:lpstr>
      <vt:lpstr>tsCommandLineInterface.py Module (Table of Contents)</vt:lpstr>
      <vt:lpstr>tsCxGlobals.py Module (Table of Contents)</vt:lpstr>
      <vt:lpstr>tsDoubleLinkedList.py Module (Table of Contents)</vt:lpstr>
      <vt:lpstr>tsException.py Module (Table of Contents)</vt:lpstr>
      <vt:lpstr>tsGistGetTerminalSize.py Module (Table of Contents)</vt:lpstr>
      <vt:lpstr>tsLogger.py Module (Table of Contents)</vt:lpstr>
      <vt:lpstr>tsOperatorSettingsParser.py Module (Table of Contents)</vt:lpstr>
      <vt:lpstr>tsPlatformRunTimeEnvironment.py Module (Table of Contents)</vt:lpstr>
      <vt:lpstr>tsReportUtility.py Module (Table of Contents)</vt:lpstr>
      <vt:lpstr>tsSysCommands.py Module (Table of Contents)</vt:lpstr>
      <vt:lpstr>Software Development Productivity Tools (tsToolsCLI full listing) (Table of Contents)</vt:lpstr>
      <vt:lpstr>tsStripComments.py Module (Table of Contents)</vt:lpstr>
      <vt:lpstr>tsStripLineNumbers.py Module (Table of Contents)</vt:lpstr>
      <vt:lpstr>tsTreeCopy.py Module (Table of Contents)</vt:lpstr>
      <vt:lpstr>tsTreeTrimLines.py Module (Table of Contents)</vt:lpstr>
      <vt:lpstr>tsPlatformQuery.py Module (Table of Contents)</vt:lpstr>
      <vt:lpstr>tsLinesOfCodeProjectMetrics.py Module and Building Block Modules (Table of Contents)</vt:lpstr>
      <vt:lpstr>Distributed System Procedures (Table of Contents)</vt:lpstr>
      <vt:lpstr>Monitoring and Control Procedure (Table of Contents)</vt:lpstr>
      <vt:lpstr>Secure (Remote) Shell (SSH) (Table of Contents)</vt:lpstr>
      <vt:lpstr>File Transfers (Table of Contents)</vt:lpstr>
      <vt:lpstr>Secure File Transfer Protocol (SFTP) (Table of Contents)</vt:lpstr>
      <vt:lpstr>Non-Secure Remote Shell (RSH) (Table of Contents)</vt:lpstr>
      <vt:lpstr>Non-Secure File Transfer Protocol (FTP) (Table of Contents)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1129</cp:revision>
  <cp:lastPrinted>2015-11-05T11:29:29Z</cp:lastPrinted>
  <dcterms:created xsi:type="dcterms:W3CDTF">2014-11-27T14:34:08Z</dcterms:created>
  <dcterms:modified xsi:type="dcterms:W3CDTF">2016-12-23T11:04:59Z</dcterms:modified>
</cp:coreProperties>
</file>