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2"/>
  </p:notesMasterIdLst>
  <p:handoutMasterIdLst>
    <p:handoutMasterId r:id="rId13"/>
  </p:handoutMasterIdLst>
  <p:sldIdLst>
    <p:sldId id="256" r:id="rId2"/>
    <p:sldId id="277" r:id="rId3"/>
    <p:sldId id="372" r:id="rId4"/>
    <p:sldId id="378" r:id="rId5"/>
    <p:sldId id="375" r:id="rId6"/>
    <p:sldId id="379" r:id="rId7"/>
    <p:sldId id="380" r:id="rId8"/>
    <p:sldId id="381" r:id="rId9"/>
    <p:sldId id="373" r:id="rId10"/>
    <p:sldId id="370" r:id="rId11"/>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9" autoAdjust="0"/>
    <p:restoredTop sz="93096" autoAdjust="0"/>
  </p:normalViewPr>
  <p:slideViewPr>
    <p:cSldViewPr snapToGrid="0">
      <p:cViewPr varScale="1">
        <p:scale>
          <a:sx n="54" d="100"/>
          <a:sy n="54" d="100"/>
        </p:scale>
        <p:origin x="618" y="66"/>
      </p:cViewPr>
      <p:guideLst>
        <p:guide orient="horz" pos="2160"/>
        <p:guide pos="3840"/>
      </p:guideLst>
    </p:cSldViewPr>
  </p:slideViewPr>
  <p:outlineViewPr>
    <p:cViewPr>
      <p:scale>
        <a:sx n="33" d="100"/>
        <a:sy n="33" d="100"/>
      </p:scale>
      <p:origin x="0" y="-9412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12/23/2016</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12/23/2016</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8874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5690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12/23/2016</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a:t>TeamSTARS "tsWxGTUI_PyVx" Toolkit prepared &amp; presented by Richard S. Gordon</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12/23/2016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12/23/2016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12/23/2016</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12/23/2016</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a:t>TeamSTARS "tsWxGTUI_PyVx" Toolkit prepared &amp; presented by Richard S. Gordon</a:t>
            </a:r>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omputer_termina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ower_station" TargetMode="External"/><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hyperlink" Target="https://en.wikipedia.org/wiki/SCADA" TargetMode="Externa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slide" Target="slide8.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UseCase_6_Remote_User_Interface</a:t>
            </a:r>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a:p>
          <a:p>
            <a:pPr marL="0" indent="0" algn="ctr" eaLnBrk="1" hangingPunct="1">
              <a:buFont typeface="Wingdings" pitchFamily="2" charset="2"/>
              <a:buNone/>
            </a:pPr>
            <a:endParaRPr lang="en-US" sz="2800"/>
          </a:p>
        </p:txBody>
      </p:sp>
      <p:sp>
        <p:nvSpPr>
          <p:cNvPr id="6146" name="Date Placeholder 1"/>
          <p:cNvSpPr>
            <a:spLocks noGrp="1"/>
          </p:cNvSpPr>
          <p:nvPr>
            <p:ph type="dt" sz="half" idx="10"/>
          </p:nvPr>
        </p:nvSpPr>
        <p:spPr>
          <a:noFill/>
        </p:spPr>
        <p:txBody>
          <a:bodyPr/>
          <a:lstStyle/>
          <a:p>
            <a:fld id="{878D0E70-D567-4EAD-BEEC-D30EFDF84A73}" type="datetime1">
              <a:rPr lang="en-US" smtClean="0"/>
              <a:t>12/23/2016</a:t>
            </a:fld>
            <a:endParaRPr lang="en-US"/>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24" y="2419349"/>
            <a:ext cx="11134164" cy="353889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p>
            <a:fld id="{2304A905-ED1A-4633-88B3-7A6C464DC1BC}" type="datetime1">
              <a:rPr lang="en-US" smtClean="0"/>
              <a:t>12/23/2016</a:t>
            </a:fld>
            <a:endParaRPr lang="en-US"/>
          </a:p>
        </p:txBody>
      </p:sp>
      <p:sp>
        <p:nvSpPr>
          <p:cNvPr id="79875" name="Footer Placeholder 4"/>
          <p:cNvSpPr>
            <a:spLocks noGrp="1"/>
          </p:cNvSpPr>
          <p:nvPr>
            <p:ph type="ftr" sz="quarter" idx="11"/>
          </p:nvPr>
        </p:nvSpPr>
        <p:spPr>
          <a:noFill/>
        </p:spPr>
        <p:txBody>
          <a:bodyPr/>
          <a:lstStyle/>
          <a:p>
            <a:r>
              <a:rPr lang="en-US" dirty="0"/>
              <a:t>TeamSTARS "tsWxGTUI_PyVx" Toolkit prepared &amp; presented by Richard S. Gordon</a:t>
            </a:r>
          </a:p>
        </p:txBody>
      </p:sp>
      <p:sp>
        <p:nvSpPr>
          <p:cNvPr id="79876" name="Slide Number Placeholder 5"/>
          <p:cNvSpPr>
            <a:spLocks noGrp="1"/>
          </p:cNvSpPr>
          <p:nvPr>
            <p:ph type="sldNum" sz="quarter" idx="12"/>
          </p:nvPr>
        </p:nvSpPr>
        <p:spPr>
          <a:noFill/>
        </p:spPr>
        <p:txBody>
          <a:bodyPr/>
          <a:lstStyle/>
          <a:p>
            <a:fld id="{FF6A9CED-108A-4321-8BAF-390218E2130A}" type="slidenum">
              <a:rPr lang="en-US"/>
              <a:pPr/>
              <a:t>10</a:t>
            </a:fld>
            <a:endParaRPr lang="en-US"/>
          </a:p>
        </p:txBody>
      </p:sp>
      <p:sp>
        <p:nvSpPr>
          <p:cNvPr id="79877" name="Rectangle 4"/>
          <p:cNvSpPr>
            <a:spLocks noGrp="1" noChangeArrowheads="1"/>
          </p:cNvSpPr>
          <p:nvPr>
            <p:ph type="title"/>
          </p:nvPr>
        </p:nvSpPr>
        <p:spPr/>
        <p:txBody>
          <a:bodyPr/>
          <a:lstStyle/>
          <a:p>
            <a:pPr eaLnBrk="1" hangingPunct="1"/>
            <a:r>
              <a:rPr lang="en-US" dirty="0"/>
              <a:t>Operator Terminal Features </a:t>
            </a:r>
            <a:r>
              <a:rPr lang="en-US" sz="2000" dirty="0"/>
              <a:t>(</a:t>
            </a:r>
            <a:r>
              <a:rPr lang="en-US" sz="2000" dirty="0">
                <a:hlinkClick r:id="" action="ppaction://noaction"/>
              </a:rPr>
              <a:t>Table of Contents</a:t>
            </a:r>
            <a:r>
              <a:rPr lang="en-US" sz="2000" dirty="0"/>
              <a:t>)</a:t>
            </a:r>
            <a:endParaRPr lang="en-US" sz="3200" dirty="0"/>
          </a:p>
        </p:txBody>
      </p:sp>
      <p:sp>
        <p:nvSpPr>
          <p:cNvPr id="79878" name="Rectangle 5"/>
          <p:cNvSpPr>
            <a:spLocks noGrp="1" noChangeArrowheads="1"/>
          </p:cNvSpPr>
          <p:nvPr>
            <p:ph type="body" idx="1"/>
          </p:nvPr>
        </p:nvSpPr>
        <p:spPr/>
        <p:txBody>
          <a:bodyPr/>
          <a:lstStyle/>
          <a:p>
            <a:pPr marL="0" indent="0" eaLnBrk="1" hangingPunct="1">
              <a:lnSpc>
                <a:spcPct val="80000"/>
              </a:lnSpc>
              <a:buNone/>
            </a:pPr>
            <a:r>
              <a:rPr lang="en-US" sz="2400" dirty="0"/>
              <a:t>An embedded system may need one or more operators with specialized skills and associated assigned duties, depending on system size and complexity.  The collaborating operators may each need to use one or more local and remote </a:t>
            </a:r>
            <a:r>
              <a:rPr lang="en-US" sz="2400" b="1" dirty="0">
                <a:hlinkClick r:id="rId3"/>
              </a:rPr>
              <a:t>computer terminal devices </a:t>
            </a:r>
            <a:r>
              <a:rPr lang="en-US" sz="2400" dirty="0"/>
              <a:t>that each include:</a:t>
            </a:r>
          </a:p>
          <a:p>
            <a:pPr eaLnBrk="1" hangingPunct="1">
              <a:lnSpc>
                <a:spcPct val="80000"/>
              </a:lnSpc>
            </a:pPr>
            <a:r>
              <a:rPr lang="en-US" sz="2000" dirty="0"/>
              <a:t>A keyboard and mouse used by the operator to input monitoring and control selections and data.</a:t>
            </a:r>
          </a:p>
          <a:p>
            <a:pPr eaLnBrk="1" hangingPunct="1">
              <a:lnSpc>
                <a:spcPct val="80000"/>
              </a:lnSpc>
            </a:pPr>
            <a:r>
              <a:rPr lang="en-US" sz="2000" dirty="0"/>
              <a:t>A display and optional printer used by the computer to output monitoring and control status, data, and troubleshooting information.</a:t>
            </a:r>
          </a:p>
        </p:txBody>
      </p:sp>
    </p:spTree>
    <p:extLst>
      <p:ext uri="{BB962C8B-B14F-4D97-AF65-F5344CB8AC3E}">
        <p14:creationId xmlns:p14="http://schemas.microsoft.com/office/powerpoint/2010/main" val="139691203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a:t>Table of Contents </a:t>
            </a:r>
            <a:r>
              <a:rPr lang="en-US" sz="2000" dirty="0"/>
              <a:t>(</a:t>
            </a:r>
            <a:r>
              <a:rPr lang="en-US" sz="2000" i="1" dirty="0"/>
              <a:t>with slide show</a:t>
            </a:r>
            <a:r>
              <a:rPr lang="en-US" sz="2000" dirty="0"/>
              <a:t> </a:t>
            </a:r>
            <a:r>
              <a:rPr lang="en-US" sz="2000" u="sng" dirty="0">
                <a:solidFill>
                  <a:srgbClr val="FF0000"/>
                </a:solidFill>
              </a:rPr>
              <a:t>Hyperlinks</a:t>
            </a:r>
            <a:r>
              <a:rPr lang="en-US" sz="2000" dirty="0"/>
              <a:t>)</a:t>
            </a:r>
          </a:p>
        </p:txBody>
      </p:sp>
      <p:sp>
        <p:nvSpPr>
          <p:cNvPr id="2" name="Content Placeholder 1"/>
          <p:cNvSpPr>
            <a:spLocks noGrp="1"/>
          </p:cNvSpPr>
          <p:nvPr>
            <p:ph idx="1"/>
          </p:nvPr>
        </p:nvSpPr>
        <p:spPr/>
        <p:txBody>
          <a:bodyPr/>
          <a:lstStyle/>
          <a:p>
            <a:r>
              <a:rPr lang="en-US" dirty="0">
                <a:hlinkClick r:id="rId3" action="ppaction://hlinksldjump"/>
              </a:rPr>
              <a:t>System Applications</a:t>
            </a:r>
            <a:endParaRPr lang="en-US" dirty="0"/>
          </a:p>
          <a:p>
            <a:r>
              <a:rPr lang="en-US" dirty="0">
                <a:hlinkClick r:id="rId4" action="ppaction://hlinksldjump"/>
              </a:rPr>
              <a:t>System Features</a:t>
            </a:r>
            <a:endParaRPr lang="en-US" dirty="0"/>
          </a:p>
          <a:p>
            <a:r>
              <a:rPr lang="en-US" dirty="0">
                <a:hlinkClick r:id="rId5" action="ppaction://hlinksldjump"/>
              </a:rPr>
              <a:t>Operator Terminal Features</a:t>
            </a:r>
            <a:endParaRPr lang="en-US"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12/23/2016</a:t>
            </a:fld>
            <a:endParaRPr lang="en-US"/>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Applications </a:t>
            </a:r>
            <a:r>
              <a:rPr lang="en-US" sz="2000" dirty="0"/>
              <a:t>(</a:t>
            </a:r>
            <a:r>
              <a:rPr lang="en-US" sz="2000" dirty="0">
                <a:hlinkClick r:id="" action="ppaction://noaction"/>
              </a:rPr>
              <a:t>Table of Contents</a:t>
            </a:r>
            <a:r>
              <a:rPr lang="en-US" sz="2000" dirty="0"/>
              <a:t>)</a:t>
            </a:r>
          </a:p>
        </p:txBody>
      </p:sp>
      <p:sp>
        <p:nvSpPr>
          <p:cNvPr id="8" name="Content Placeholder 7"/>
          <p:cNvSpPr>
            <a:spLocks noGrp="1"/>
          </p:cNvSpPr>
          <p:nvPr>
            <p:ph idx="1"/>
          </p:nvPr>
        </p:nvSpPr>
        <p:spPr/>
        <p:txBody>
          <a:bodyPr/>
          <a:lstStyle/>
          <a:p>
            <a:pPr marL="0" indent="0" eaLnBrk="1" hangingPunct="1">
              <a:lnSpc>
                <a:spcPct val="80000"/>
              </a:lnSpc>
              <a:buNone/>
            </a:pPr>
            <a:r>
              <a:rPr lang="en-US" sz="2400" dirty="0"/>
              <a:t>An </a:t>
            </a:r>
            <a:r>
              <a:rPr lang="en-US" sz="2400" b="1" dirty="0"/>
              <a:t>embedded system</a:t>
            </a:r>
            <a:r>
              <a:rPr lang="en-US" sz="2400" dirty="0"/>
              <a:t> is a </a:t>
            </a:r>
            <a:r>
              <a:rPr lang="en-US" sz="2400" b="1" dirty="0"/>
              <a:t>computer system</a:t>
            </a:r>
            <a:r>
              <a:rPr lang="en-US" sz="2400" dirty="0"/>
              <a:t> having a dedicated function within a larger </a:t>
            </a:r>
            <a:r>
              <a:rPr lang="en-US" sz="2400" b="1" dirty="0"/>
              <a:t>mechanical or electrical system</a:t>
            </a:r>
            <a:r>
              <a:rPr lang="en-US" sz="2400" dirty="0"/>
              <a:t>, often with real-time computing constraints. It is </a:t>
            </a:r>
            <a:r>
              <a:rPr lang="en-US" sz="2400" b="1" dirty="0"/>
              <a:t>embedded</a:t>
            </a:r>
            <a:r>
              <a:rPr lang="en-US" sz="2400" dirty="0"/>
              <a:t> as part of a complete product often including hardware and mechanical parts.</a:t>
            </a:r>
          </a:p>
          <a:p>
            <a:pPr marL="0" indent="0" eaLnBrk="1" hangingPunct="1">
              <a:lnSpc>
                <a:spcPct val="80000"/>
              </a:lnSpc>
              <a:buNone/>
            </a:pPr>
            <a:endParaRPr lang="en-US" sz="2400" dirty="0"/>
          </a:p>
          <a:p>
            <a:pPr marL="0" indent="0" eaLnBrk="1" hangingPunct="1">
              <a:lnSpc>
                <a:spcPct val="80000"/>
              </a:lnSpc>
              <a:buNone/>
            </a:pPr>
            <a:r>
              <a:rPr lang="en-US" sz="2400" dirty="0"/>
              <a:t>Mechanical and electrical system functions for such application as:</a:t>
            </a:r>
          </a:p>
          <a:p>
            <a:pPr eaLnBrk="1" hangingPunct="1">
              <a:lnSpc>
                <a:spcPct val="80000"/>
              </a:lnSpc>
            </a:pPr>
            <a:r>
              <a:rPr lang="en-US" sz="2000" dirty="0"/>
              <a:t>Commercial (building energy management)</a:t>
            </a:r>
          </a:p>
          <a:p>
            <a:pPr eaLnBrk="1" hangingPunct="1">
              <a:lnSpc>
                <a:spcPct val="80000"/>
              </a:lnSpc>
            </a:pPr>
            <a:r>
              <a:rPr lang="en-US" sz="2000" dirty="0"/>
              <a:t>Industrial (electrical power generation)</a:t>
            </a:r>
          </a:p>
          <a:p>
            <a:pPr lvl="1" eaLnBrk="1" hangingPunct="1">
              <a:lnSpc>
                <a:spcPct val="80000"/>
              </a:lnSpc>
            </a:pPr>
            <a:r>
              <a:rPr lang="en-US" sz="1600" dirty="0">
                <a:hlinkClick r:id="rId2" action="ppaction://hlinksldjump"/>
              </a:rPr>
              <a:t>Block Diagram of an Embedded System</a:t>
            </a:r>
            <a:endParaRPr lang="en-US" sz="1600" dirty="0"/>
          </a:p>
          <a:p>
            <a:pPr lvl="1" eaLnBrk="1" hangingPunct="1">
              <a:lnSpc>
                <a:spcPct val="80000"/>
              </a:lnSpc>
            </a:pPr>
            <a:r>
              <a:rPr lang="en-US" sz="1600" dirty="0">
                <a:hlinkClick r:id="rId3" action="ppaction://hlinksldjump"/>
              </a:rPr>
              <a:t>Embedded System Monitor &amp; Control Screenshot (prototype)</a:t>
            </a:r>
            <a:endParaRPr lang="en-US" sz="1600" dirty="0"/>
          </a:p>
          <a:p>
            <a:pPr eaLnBrk="1" hangingPunct="1">
              <a:lnSpc>
                <a:spcPct val="80000"/>
              </a:lnSpc>
            </a:pPr>
            <a:r>
              <a:rPr lang="en-US" sz="2000" dirty="0"/>
              <a:t>Medical (CAT-scan)</a:t>
            </a:r>
          </a:p>
          <a:p>
            <a:pPr eaLnBrk="1" hangingPunct="1">
              <a:lnSpc>
                <a:spcPct val="80000"/>
              </a:lnSpc>
            </a:pPr>
            <a:r>
              <a:rPr lang="en-US" sz="2000" dirty="0"/>
              <a:t>Military (weapon control)</a:t>
            </a:r>
          </a:p>
        </p:txBody>
      </p:sp>
      <p:sp>
        <p:nvSpPr>
          <p:cNvPr id="5" name="Date Placeholder 4"/>
          <p:cNvSpPr>
            <a:spLocks noGrp="1"/>
          </p:cNvSpPr>
          <p:nvPr>
            <p:ph type="dt" sz="half" idx="10"/>
          </p:nvPr>
        </p:nvSpPr>
        <p:spPr/>
        <p:txBody>
          <a:bodyPr/>
          <a:lstStyle/>
          <a:p>
            <a:pPr>
              <a:defRPr/>
            </a:pPr>
            <a:fld id="{44D06F95-D493-494F-B0EB-3EDFAA385886}" type="datetime1">
              <a:rPr lang="en-US" smtClean="0"/>
              <a:t>12/23/2016</a:t>
            </a:fld>
            <a:endParaRPr lang="en-US"/>
          </a:p>
        </p:txBody>
      </p:sp>
      <p:sp>
        <p:nvSpPr>
          <p:cNvPr id="6" name="Footer Placeholder 5"/>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3</a:t>
            </a:fld>
            <a:endParaRPr lang="en-US"/>
          </a:p>
        </p:txBody>
      </p:sp>
    </p:spTree>
    <p:extLst>
      <p:ext uri="{BB962C8B-B14F-4D97-AF65-F5344CB8AC3E}">
        <p14:creationId xmlns:p14="http://schemas.microsoft.com/office/powerpoint/2010/main" val="363184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of an Embedded System </a:t>
            </a:r>
            <a:r>
              <a:rPr lang="en-US" sz="2000" dirty="0"/>
              <a:t>(</a:t>
            </a:r>
            <a:r>
              <a:rPr lang="en-US" sz="2000" dirty="0">
                <a:hlinkClick r:id="" action="ppaction://noaction"/>
              </a:rPr>
              <a:t>Table of Contents</a:t>
            </a:r>
            <a:r>
              <a:rPr lang="en-US" sz="2000" dirty="0"/>
              <a:t>)</a:t>
            </a: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18685" y="2017713"/>
            <a:ext cx="4820805" cy="4114800"/>
          </a:xfrm>
        </p:spPr>
      </p:pic>
      <p:sp>
        <p:nvSpPr>
          <p:cNvPr id="4" name="Content Placeholder 3"/>
          <p:cNvSpPr>
            <a:spLocks noGrp="1"/>
          </p:cNvSpPr>
          <p:nvPr>
            <p:ph sz="half" idx="2"/>
          </p:nvPr>
        </p:nvSpPr>
        <p:spPr/>
        <p:txBody>
          <a:bodyPr/>
          <a:lstStyle/>
          <a:p>
            <a:r>
              <a:rPr lang="en-US" sz="1800" dirty="0">
                <a:hlinkClick r:id="rId3"/>
              </a:rPr>
              <a:t>Electric Power Station </a:t>
            </a:r>
            <a:r>
              <a:rPr lang="en-US" sz="1800" dirty="0"/>
              <a:t>with:</a:t>
            </a:r>
          </a:p>
          <a:p>
            <a:pPr lvl="1"/>
            <a:r>
              <a:rPr lang="en-US" sz="1400" dirty="0"/>
              <a:t>Local, multi-operator Control Room</a:t>
            </a:r>
          </a:p>
          <a:p>
            <a:pPr lvl="1"/>
            <a:r>
              <a:rPr lang="en-US" sz="1400" dirty="0"/>
              <a:t>Remote Supervisory Control and Data Acquisition System (</a:t>
            </a:r>
            <a:r>
              <a:rPr lang="en-US" sz="1400" dirty="0">
                <a:hlinkClick r:id="rId4"/>
              </a:rPr>
              <a:t>SCADA</a:t>
            </a:r>
            <a:r>
              <a:rPr lang="en-US" sz="1400" dirty="0"/>
              <a:t>)</a:t>
            </a:r>
          </a:p>
          <a:p>
            <a:pPr lvl="1"/>
            <a:r>
              <a:rPr lang="en-US" sz="1400" dirty="0"/>
              <a:t>Remote steam boiler manufacturer instrumentation and controls</a:t>
            </a:r>
          </a:p>
          <a:p>
            <a:pPr lvl="1"/>
            <a:r>
              <a:rPr lang="en-US" sz="1400" dirty="0"/>
              <a:t>Remote electrical generator manufacturer instrumentation and controls</a:t>
            </a:r>
          </a:p>
          <a:p>
            <a:pPr lvl="1"/>
            <a:r>
              <a:rPr lang="en-US" sz="1400" dirty="0"/>
              <a:t>Remote steam turbine manufacturer instrumentation, controls and embedded computer for:</a:t>
            </a:r>
          </a:p>
          <a:p>
            <a:pPr lvl="2"/>
            <a:r>
              <a:rPr lang="en-US" sz="1400" dirty="0"/>
              <a:t>Analysis of thermal and rotational stresses</a:t>
            </a:r>
          </a:p>
          <a:p>
            <a:pPr lvl="2"/>
            <a:r>
              <a:rPr lang="en-US" sz="1400" dirty="0"/>
              <a:t>SCADA settings, in automatic mode, or Operator guidance, in manual mode, for turbine pre-warming, readiness for startup and safe speed holds and rate of rotational speed acceleration and power load changes</a:t>
            </a:r>
          </a:p>
        </p:txBody>
      </p:sp>
      <p:sp>
        <p:nvSpPr>
          <p:cNvPr id="5" name="Date Placeholder 4"/>
          <p:cNvSpPr>
            <a:spLocks noGrp="1"/>
          </p:cNvSpPr>
          <p:nvPr>
            <p:ph type="dt" sz="half" idx="10"/>
          </p:nvPr>
        </p:nvSpPr>
        <p:spPr/>
        <p:txBody>
          <a:bodyPr/>
          <a:lstStyle/>
          <a:p>
            <a:pPr>
              <a:defRPr/>
            </a:pPr>
            <a:fld id="{44D06F95-D493-494F-B0EB-3EDFAA385886}" type="datetime1">
              <a:rPr lang="en-US" smtClean="0"/>
              <a:t>12/23/2016</a:t>
            </a:fld>
            <a:endParaRPr lang="en-US"/>
          </a:p>
        </p:txBody>
      </p:sp>
      <p:sp>
        <p:nvSpPr>
          <p:cNvPr id="6" name="Footer Placeholder 5"/>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4</a:t>
            </a:fld>
            <a:endParaRPr lang="en-US"/>
          </a:p>
        </p:txBody>
      </p:sp>
    </p:spTree>
    <p:extLst>
      <p:ext uri="{BB962C8B-B14F-4D97-AF65-F5344CB8AC3E}">
        <p14:creationId xmlns:p14="http://schemas.microsoft.com/office/powerpoint/2010/main" val="371247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Embedded System Monitor &amp; Control Screenshot (</a:t>
            </a:r>
            <a:r>
              <a:rPr lang="en-US" i="1" dirty="0"/>
              <a:t>prototype</a:t>
            </a:r>
            <a:r>
              <a:rPr lang="en-US" dirty="0"/>
              <a:t>) </a:t>
            </a:r>
            <a:r>
              <a:rPr lang="en-US" sz="2000" dirty="0"/>
              <a:t>(</a:t>
            </a:r>
            <a:r>
              <a:rPr lang="en-US" sz="2000" dirty="0">
                <a:hlinkClick r:id="" action="ppaction://noaction"/>
              </a:rPr>
              <a:t>Table of Contents</a:t>
            </a:r>
            <a:r>
              <a:rPr lang="en-US" sz="2000" dirty="0"/>
              <a:t>)</a:t>
            </a:r>
            <a:endParaRPr lang="en-US" dirty="0"/>
          </a:p>
        </p:txBody>
      </p:sp>
      <p:pic>
        <p:nvPicPr>
          <p:cNvPr id="10" name="Content Placeholder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0509" y="2017713"/>
            <a:ext cx="6129697" cy="4225925"/>
          </a:xfrm>
        </p:spPr>
      </p:pic>
      <p:sp>
        <p:nvSpPr>
          <p:cNvPr id="9" name="Content Placeholder 8"/>
          <p:cNvSpPr>
            <a:spLocks noGrp="1"/>
          </p:cNvSpPr>
          <p:nvPr>
            <p:ph sz="half" idx="2"/>
          </p:nvPr>
        </p:nvSpPr>
        <p:spPr/>
        <p:txBody>
          <a:bodyPr/>
          <a:lstStyle/>
          <a:p>
            <a:r>
              <a:rPr lang="en-US" sz="2400" dirty="0">
                <a:hlinkClick r:id="rId3" action="ppaction://hlinksldjump"/>
              </a:rPr>
              <a:t>Turbine Sensor Input, Calculated Stress &amp; Life Expenditure Display (prototype)</a:t>
            </a:r>
            <a:r>
              <a:rPr lang="en-US" sz="2400" dirty="0"/>
              <a:t> (white text on blue background)</a:t>
            </a:r>
          </a:p>
          <a:p>
            <a:r>
              <a:rPr lang="en-US" sz="2400" dirty="0">
                <a:cs typeface="Courier New" panose="02070309020205020404" pitchFamily="49" charset="0"/>
                <a:hlinkClick r:id="rId4" action="ppaction://hlinksldjump"/>
              </a:rPr>
              <a:t>Checkup On Line Diagnostic &amp; Maintenance Report Dialog (prototype)</a:t>
            </a:r>
            <a:r>
              <a:rPr lang="en-US" sz="2400" dirty="0"/>
              <a:t>(blue text on white background)</a:t>
            </a:r>
          </a:p>
          <a:p>
            <a:r>
              <a:rPr lang="en-US" sz="2400" dirty="0">
                <a:hlinkClick r:id="rId5" action="ppaction://hlinksldjump"/>
              </a:rPr>
              <a:t>Redirected Output (Operator Advisory Message) Display </a:t>
            </a:r>
            <a:r>
              <a:rPr lang="en-US" sz="2400" dirty="0"/>
              <a:t>(white text n green background)</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5</a:t>
            </a:fld>
            <a:endParaRPr lang="en-US"/>
          </a:p>
        </p:txBody>
      </p:sp>
    </p:spTree>
    <p:extLst>
      <p:ext uri="{BB962C8B-B14F-4D97-AF65-F5344CB8AC3E}">
        <p14:creationId xmlns:p14="http://schemas.microsoft.com/office/powerpoint/2010/main" val="371847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Turbine Sensor Input, Calculated Stress &amp; Life Expenditure Display (</a:t>
            </a:r>
            <a:r>
              <a:rPr lang="en-US" sz="3600" i="1" dirty="0"/>
              <a:t>prototype</a:t>
            </a:r>
            <a:r>
              <a:rPr lang="en-US" sz="3600" dirty="0"/>
              <a:t>) </a:t>
            </a:r>
            <a:r>
              <a:rPr lang="en-US" sz="2000" dirty="0"/>
              <a:t>(</a:t>
            </a:r>
            <a:r>
              <a:rPr lang="en-US" sz="2000" dirty="0">
                <a:hlinkClick r:id="" action="ppaction://noaction"/>
              </a:rPr>
              <a:t>Table of Contents</a:t>
            </a:r>
            <a:r>
              <a:rPr lang="en-US" sz="2000" dirty="0"/>
              <a:t>)</a:t>
            </a:r>
          </a:p>
        </p:txBody>
      </p:sp>
      <p:sp>
        <p:nvSpPr>
          <p:cNvPr id="8" name="Rectangle 1"/>
          <p:cNvSpPr>
            <a:spLocks noGrp="1" noChangeArrowheads="1"/>
          </p:cNvSpPr>
          <p:nvPr>
            <p:ph idx="1"/>
          </p:nvPr>
        </p:nvSpPr>
        <p:spPr bwMode="auto">
          <a:xfrm>
            <a:off x="1576388" y="1982233"/>
            <a:ext cx="10363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1pPr>
            <a:lvl2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2pPr>
            <a:lvl3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3pPr>
            <a:lvl4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4pPr>
            <a:lvl5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1986/02/12  11:51:28     TURBINE ROTOR STRESS MONITOR         mode:  </a:t>
            </a:r>
            <a:r>
              <a:rPr kumimoji="0" lang="en-US" altLang="en-US" sz="1400" b="1" i="0" u="none" strike="noStrike" cap="none" normalizeH="0" baseline="0" dirty="0">
                <a:ln>
                  <a:noFill/>
                </a:ln>
                <a:solidFill>
                  <a:schemeClr val="accent5">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ON‑LINE</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Turbine Location   Temperature  ‑‑Stress‑‑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Pred</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‑‑Total Life Expenditure‑‑  </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Shell</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Bore</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Surf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Bore</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Bore</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CLE (%)</a:t>
            </a:r>
            <a:r>
              <a:rPr kumimoji="0" lang="en-US" altLang="en-US" sz="1400" b="1" i="0"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Zone1</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Zone2</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sng"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Zone3</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HP 1st Stage (HP)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  ****  ****  ****    </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0.000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 *****  </a:t>
            </a:r>
            <a:endPar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RH Bowl      (RH)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  ****  ****  ****    </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0.000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 *****  </a:t>
            </a:r>
            <a:endPar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Crossover    (XO)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  ****  ****  ****    </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0.000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 *****  </a:t>
            </a:r>
            <a:endPar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Not Valid until ... 12:51:28</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CV01‑10:   3.00  36.75  37.34   4.39  10.94   7.57   7.88   0.00   0.00  33.61</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CV11‑20:  20.61   0.00   0.02   0.00  18.60 ‑33.63  ‑0.07   0.02  99.96</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CV31‑40:   0.00   0.00   0.00  79.98   0.00   0.00   0.00   0.00   0.00  33.81</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CV41‑50:  31.30   0.00   0.02   0.00   0.00 ‑33.83   0.00   0.00  79.98</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kumimoji="0" lang="en-US" altLang="en-US" sz="14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CV61‑70:  ‑1.97  ‑1.31  ‑1.41  59.82  ‑0.60  ‑0.37  ‑0.42   0.00   0.00  30.12</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CV71‑80:  28.46   0.00   0.04   0.00   0.00 ‑30.15   0.15  ‑0.01  54.96   9.96</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M01‑12: FFFF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FFFF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FFFF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M13‑24: FFFF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FFFF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FFFF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M25‑36: FFFF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FFFF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FFFF</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M37‑46: FT    F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F</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MV01‑12:    2    0    0    0    0    0    0    0    0    0    0    0</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IN01‑07:   100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80  </a:t>
            </a:r>
            <a:r>
              <a:rPr kumimoji="0" lang="en-US" altLang="en-US" sz="1400" b="1"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60    50     0</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IN08‑10:     1   HIGH  DCD I/O:   0</a:t>
            </a:r>
            <a:endParaRPr kumimoji="0" lang="en-US" altLang="en-US" sz="1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Date Placeholder 4"/>
          <p:cNvSpPr>
            <a:spLocks noGrp="1"/>
          </p:cNvSpPr>
          <p:nvPr>
            <p:ph type="dt" sz="half" idx="10"/>
          </p:nvPr>
        </p:nvSpPr>
        <p:spPr/>
        <p:txBody>
          <a:bodyPr/>
          <a:lstStyle/>
          <a:p>
            <a:pPr>
              <a:defRPr/>
            </a:pPr>
            <a:fld id="{44D06F95-D493-494F-B0EB-3EDFAA385886}" type="datetime1">
              <a:rPr lang="en-US" smtClean="0"/>
              <a:t>12/23/2016</a:t>
            </a:fld>
            <a:endParaRPr lang="en-US"/>
          </a:p>
        </p:txBody>
      </p:sp>
      <p:sp>
        <p:nvSpPr>
          <p:cNvPr id="6" name="Footer Placeholder 5"/>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6</a:t>
            </a:fld>
            <a:endParaRPr lang="en-US"/>
          </a:p>
        </p:txBody>
      </p:sp>
    </p:spTree>
    <p:extLst>
      <p:ext uri="{BB962C8B-B14F-4D97-AF65-F5344CB8AC3E}">
        <p14:creationId xmlns:p14="http://schemas.microsoft.com/office/powerpoint/2010/main" val="338853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cs typeface="Courier New" panose="02070309020205020404" pitchFamily="49" charset="0"/>
              </a:rPr>
              <a:t>Checkup On Line Diagnostic &amp; Maintenance Report Dialog (</a:t>
            </a:r>
            <a:r>
              <a:rPr lang="en-US" sz="4000" i="1" dirty="0">
                <a:cs typeface="Courier New" panose="02070309020205020404" pitchFamily="49" charset="0"/>
              </a:rPr>
              <a:t>p</a:t>
            </a:r>
            <a:r>
              <a:rPr lang="en-US" sz="4000" i="1" dirty="0"/>
              <a:t>rototype</a:t>
            </a:r>
            <a:r>
              <a:rPr lang="en-US" sz="4000" dirty="0"/>
              <a:t>)</a:t>
            </a:r>
            <a:r>
              <a:rPr lang="en-US" sz="4000" dirty="0">
                <a:cs typeface="Courier New" panose="02070309020205020404" pitchFamily="49" charset="0"/>
              </a:rPr>
              <a:t> </a:t>
            </a:r>
            <a:r>
              <a:rPr lang="en-US" sz="2000" dirty="0"/>
              <a:t>(</a:t>
            </a:r>
            <a:r>
              <a:rPr lang="en-US" sz="2000" dirty="0">
                <a:hlinkClick r:id="" action="ppaction://noaction"/>
              </a:rPr>
              <a:t>Table of Contents</a:t>
            </a:r>
            <a:r>
              <a:rPr lang="en-US" sz="2000" dirty="0"/>
              <a:t>)</a:t>
            </a:r>
            <a:endParaRPr lang="en-US" dirty="0"/>
          </a:p>
        </p:txBody>
      </p:sp>
      <p:sp>
        <p:nvSpPr>
          <p:cNvPr id="8" name="Rectangle 1"/>
          <p:cNvSpPr>
            <a:spLocks noGrp="1" noChangeArrowheads="1"/>
          </p:cNvSpPr>
          <p:nvPr>
            <p:ph sz="half" idx="1"/>
          </p:nvPr>
        </p:nvSpPr>
        <p:spPr bwMode="auto">
          <a:xfrm>
            <a:off x="552091" y="1912983"/>
            <a:ext cx="6129697"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1pPr>
            <a:lvl2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2pPr>
            <a:lvl3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3pPr>
            <a:lvl4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4pPr>
            <a:lvl5pP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Lst>
              <a:defRPr>
                <a:solidFill>
                  <a:schemeClr val="tx1"/>
                </a:solidFill>
                <a:latin typeface="Arial" panose="020B0604020202020204" pitchFamily="34" charset="0"/>
              </a:defRPr>
            </a:lvl9pPr>
          </a:lstStyle>
          <a:p>
            <a:pPr marL="0" indent="0">
              <a:buNone/>
            </a:pPr>
            <a:r>
              <a:rPr lang="en-US" sz="1100" b="1" dirty="0">
                <a:latin typeface="Courier New" panose="02070309020205020404" pitchFamily="49" charset="0"/>
                <a:cs typeface="Courier New" panose="02070309020205020404" pitchFamily="49" charset="0"/>
              </a:rPr>
              <a:t>21:06:12.95 CHKUP Program Startup. Process: _TTA1.</a:t>
            </a:r>
          </a:p>
          <a:p>
            <a:pPr marL="0" indent="0">
              <a:buNone/>
            </a:pP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CHKUP </a:t>
            </a:r>
            <a:r>
              <a:rPr lang="en-US" altLang="en-US" sz="1100" b="1" dirty="0">
                <a:latin typeface="Courier New" panose="02070309020205020404" pitchFamily="49" charset="0"/>
                <a:ea typeface="Times New Roman" panose="02020603050405020304" pitchFamily="18" charset="0"/>
                <a:cs typeface="Courier New" panose="02070309020205020404" pitchFamily="49" charset="0"/>
              </a:rPr>
              <a:t>2015/11/22</a:t>
            </a:r>
            <a:r>
              <a:rPr lang="en-US" sz="1100" b="1" dirty="0">
                <a:latin typeface="Courier New" panose="02070309020205020404" pitchFamily="49" charset="0"/>
                <a:cs typeface="Courier New" panose="02070309020205020404" pitchFamily="49" charset="0"/>
              </a:rPr>
              <a:t>  21:06:15.75</a:t>
            </a:r>
          </a:p>
          <a:p>
            <a:pPr marL="0" indent="0">
              <a:buNone/>
            </a:pPr>
            <a:r>
              <a:rPr lang="en-US" sz="1100" b="1" dirty="0">
                <a:latin typeface="Courier New" panose="02070309020205020404" pitchFamily="49" charset="0"/>
                <a:cs typeface="Courier New" panose="02070309020205020404" pitchFamily="49" charset="0"/>
              </a:rPr>
              <a:t>On Line Diagnostic &amp; Maintenance Report Commands</a:t>
            </a:r>
          </a:p>
          <a:p>
            <a:pPr marL="0" indent="0">
              <a:buNone/>
            </a:pP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a:t>
            </a:r>
            <a:r>
              <a:rPr lang="en-US" sz="1100" b="1" u="sng" dirty="0">
                <a:latin typeface="Courier New" panose="02070309020205020404" pitchFamily="49" charset="0"/>
                <a:cs typeface="Courier New" panose="02070309020205020404" pitchFamily="49" charset="0"/>
              </a:rPr>
              <a:t>CODE</a:t>
            </a:r>
            <a:r>
              <a:rPr lang="en-US" sz="1100" b="1" dirty="0">
                <a:latin typeface="Courier New" panose="02070309020205020404" pitchFamily="49" charset="0"/>
                <a:cs typeface="Courier New" panose="02070309020205020404" pitchFamily="49" charset="0"/>
              </a:rPr>
              <a:t>       </a:t>
            </a:r>
            <a:r>
              <a:rPr lang="en-US" sz="1100" b="1" u="sng" dirty="0">
                <a:latin typeface="Courier New" panose="02070309020205020404" pitchFamily="49" charset="0"/>
                <a:cs typeface="Courier New" panose="02070309020205020404" pitchFamily="49" charset="0"/>
              </a:rPr>
              <a:t>FUNCTION</a:t>
            </a:r>
          </a:p>
          <a:p>
            <a:pPr marL="0" indent="0">
              <a:buNone/>
            </a:pPr>
            <a:r>
              <a:rPr lang="en-US" sz="1100" b="1" dirty="0">
                <a:latin typeface="Courier New" panose="02070309020205020404" pitchFamily="49" charset="0"/>
                <a:cs typeface="Courier New" panose="02070309020205020404" pitchFamily="49" charset="0"/>
              </a:rPr>
              <a:t>         [  1 ]     STOP  Logging/RETURN to normal operation</a:t>
            </a:r>
          </a:p>
          <a:p>
            <a:pPr marL="0" indent="0">
              <a:buNone/>
            </a:pPr>
            <a:r>
              <a:rPr lang="en-US" sz="1100" b="1" dirty="0">
                <a:latin typeface="Courier New" panose="02070309020205020404" pitchFamily="49" charset="0"/>
                <a:cs typeface="Courier New" panose="02070309020205020404" pitchFamily="49" charset="0"/>
              </a:rPr>
              <a:t>         [  2 ]     PAUSE for CRT logging ["CONTINUE"]</a:t>
            </a:r>
          </a:p>
          <a:p>
            <a:pPr marL="0" indent="0">
              <a:buNone/>
            </a:pPr>
            <a:r>
              <a:rPr lang="en-US" sz="1100" b="1" dirty="0">
                <a:latin typeface="Courier New" panose="02070309020205020404" pitchFamily="49" charset="0"/>
                <a:cs typeface="Courier New" panose="02070309020205020404" pitchFamily="49" charset="0"/>
              </a:rPr>
              <a:t>         [  3 ]     START Analog Input   (IN01 IN07)  Log</a:t>
            </a:r>
          </a:p>
          <a:p>
            <a:pPr marL="0" indent="0">
              <a:buNone/>
            </a:pPr>
            <a:r>
              <a:rPr lang="en-US" sz="1100" b="1" dirty="0">
                <a:latin typeface="Courier New" panose="02070309020205020404" pitchFamily="49" charset="0"/>
                <a:cs typeface="Courier New" panose="02070309020205020404" pitchFamily="49" charset="0"/>
              </a:rPr>
              <a:t>         [  4 ]     START Analog Output  (CV01 CV80)  Log</a:t>
            </a:r>
          </a:p>
          <a:p>
            <a:pPr marL="0" indent="0">
              <a:buNone/>
            </a:pPr>
            <a:r>
              <a:rPr lang="en-US" sz="1100" b="1" dirty="0">
                <a:latin typeface="Courier New" panose="02070309020205020404" pitchFamily="49" charset="0"/>
                <a:cs typeface="Courier New" panose="02070309020205020404" pitchFamily="49" charset="0"/>
              </a:rPr>
              <a:t>         [  5 ]     START Digital Input  (IN08/09/10) Log</a:t>
            </a:r>
          </a:p>
          <a:p>
            <a:pPr marL="0" indent="0">
              <a:buNone/>
            </a:pPr>
            <a:r>
              <a:rPr lang="en-US" sz="1100" b="1" dirty="0">
                <a:latin typeface="Courier New" panose="02070309020205020404" pitchFamily="49" charset="0"/>
                <a:cs typeface="Courier New" panose="02070309020205020404" pitchFamily="49" charset="0"/>
              </a:rPr>
              <a:t>         [  6 ]     START Digital Output (M01 M36)    Log</a:t>
            </a:r>
          </a:p>
          <a:p>
            <a:pPr marL="0" indent="0">
              <a:buNone/>
            </a:pPr>
            <a:r>
              <a:rPr lang="en-US" sz="1100" b="1" dirty="0">
                <a:latin typeface="Courier New" panose="02070309020205020404" pitchFamily="49" charset="0"/>
                <a:cs typeface="Courier New" panose="02070309020205020404" pitchFamily="49" charset="0"/>
              </a:rPr>
              <a:t>         [  7 ]     START Analog Input   (IN01 IN07)  Setup</a:t>
            </a:r>
          </a:p>
          <a:p>
            <a:pPr marL="0" indent="0">
              <a:buNone/>
            </a:pPr>
            <a:r>
              <a:rPr lang="en-US" sz="1100" b="1" dirty="0">
                <a:latin typeface="Courier New" panose="02070309020205020404" pitchFamily="49" charset="0"/>
                <a:cs typeface="Courier New" panose="02070309020205020404" pitchFamily="49" charset="0"/>
              </a:rPr>
              <a:t>         [  8 ]     START Analog Output  (CV01 CV80)  Setup</a:t>
            </a:r>
          </a:p>
          <a:p>
            <a:pPr marL="0" indent="0">
              <a:buNone/>
            </a:pPr>
            <a:r>
              <a:rPr lang="en-US" sz="1100" b="1" dirty="0">
                <a:latin typeface="Courier New" panose="02070309020205020404" pitchFamily="49" charset="0"/>
                <a:cs typeface="Courier New" panose="02070309020205020404" pitchFamily="49" charset="0"/>
              </a:rPr>
              <a:t>         [  9 ]     START Digital Input  (IN08/09/10) Setup</a:t>
            </a:r>
          </a:p>
          <a:p>
            <a:pPr marL="0" indent="0">
              <a:buNone/>
            </a:pPr>
            <a:r>
              <a:rPr lang="en-US" sz="1100" b="1" dirty="0">
                <a:latin typeface="Courier New" panose="02070309020205020404" pitchFamily="49" charset="0"/>
                <a:cs typeface="Courier New" panose="02070309020205020404" pitchFamily="49" charset="0"/>
              </a:rPr>
              <a:t>         [ 10 ]     START Digital Output (M01 M36)    Setup</a:t>
            </a:r>
          </a:p>
          <a:p>
            <a:pPr marL="0" indent="0">
              <a:buNone/>
            </a:pPr>
            <a:r>
              <a:rPr lang="en-US" sz="1100" b="1" dirty="0">
                <a:latin typeface="Courier New" panose="02070309020205020404" pitchFamily="49" charset="0"/>
                <a:cs typeface="Courier New" panose="02070309020205020404" pitchFamily="49" charset="0"/>
              </a:rPr>
              <a:t>         [ 11 ]     START Rotor Stress/Cyclic Life Expenditure Log</a:t>
            </a:r>
          </a:p>
          <a:p>
            <a:pPr marL="0" indent="0">
              <a:buNone/>
            </a:pPr>
            <a:r>
              <a:rPr lang="en-US" sz="1100" b="1" dirty="0">
                <a:latin typeface="Courier New" panose="02070309020205020404" pitchFamily="49" charset="0"/>
                <a:cs typeface="Courier New" panose="02070309020205020404" pitchFamily="49" charset="0"/>
              </a:rPr>
              <a:t>         [ 12 ]     START System Operation            Log</a:t>
            </a:r>
          </a:p>
          <a:p>
            <a:pPr marL="0" indent="0">
              <a:buNone/>
            </a:pPr>
            <a:r>
              <a:rPr lang="en-US" sz="1100" b="1" dirty="0">
                <a:latin typeface="Courier New" panose="02070309020205020404" pitchFamily="49" charset="0"/>
                <a:cs typeface="Courier New" panose="02070309020205020404" pitchFamily="49" charset="0"/>
              </a:rPr>
              <a:t>         [ 13 ]     START VRMX Data Base View at MicroVAX Console</a:t>
            </a:r>
          </a:p>
          <a:p>
            <a:pPr marL="0" indent="0">
              <a:buNone/>
            </a:pP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Desired Command Code ? 3</a:t>
            </a:r>
          </a:p>
        </p:txBody>
      </p:sp>
      <p:sp>
        <p:nvSpPr>
          <p:cNvPr id="2" name="Content Placeholder 1"/>
          <p:cNvSpPr>
            <a:spLocks noGrp="1"/>
          </p:cNvSpPr>
          <p:nvPr>
            <p:ph sz="half" idx="2"/>
          </p:nvPr>
        </p:nvSpPr>
        <p:spPr/>
        <p:txBody>
          <a:bodyPr/>
          <a:lstStyle/>
          <a:p>
            <a:r>
              <a:rPr lang="en-US" sz="2000" dirty="0"/>
              <a:t>This is a Command Line Interface implementation that will eventually be re-implemented as a Graphical User Interface using checkboxes instead of a prompt for keyboard input.</a:t>
            </a:r>
          </a:p>
        </p:txBody>
      </p:sp>
      <p:sp>
        <p:nvSpPr>
          <p:cNvPr id="5" name="Date Placeholder 4"/>
          <p:cNvSpPr>
            <a:spLocks noGrp="1"/>
          </p:cNvSpPr>
          <p:nvPr>
            <p:ph type="dt" sz="half" idx="10"/>
          </p:nvPr>
        </p:nvSpPr>
        <p:spPr/>
        <p:txBody>
          <a:bodyPr/>
          <a:lstStyle/>
          <a:p>
            <a:pPr>
              <a:defRPr/>
            </a:pPr>
            <a:fld id="{44D06F95-D493-494F-B0EB-3EDFAA385886}" type="datetime1">
              <a:rPr lang="en-US" smtClean="0"/>
              <a:t>12/23/2016</a:t>
            </a:fld>
            <a:endParaRPr lang="en-US"/>
          </a:p>
        </p:txBody>
      </p:sp>
      <p:sp>
        <p:nvSpPr>
          <p:cNvPr id="6" name="Footer Placeholder 5"/>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7</a:t>
            </a:fld>
            <a:endParaRPr lang="en-US"/>
          </a:p>
        </p:txBody>
      </p:sp>
    </p:spTree>
    <p:extLst>
      <p:ext uri="{BB962C8B-B14F-4D97-AF65-F5344CB8AC3E}">
        <p14:creationId xmlns:p14="http://schemas.microsoft.com/office/powerpoint/2010/main" val="388599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cs typeface="Courier New" panose="02070309020205020404" pitchFamily="49" charset="0"/>
              </a:rPr>
              <a:t>Redirected Output (</a:t>
            </a:r>
            <a:r>
              <a:rPr lang="en-US" sz="3600" dirty="0"/>
              <a:t>Operator Advisory Message) Display (</a:t>
            </a:r>
            <a:r>
              <a:rPr lang="en-US" sz="3600" i="1" dirty="0"/>
              <a:t>prototype</a:t>
            </a:r>
            <a:r>
              <a:rPr lang="en-US" sz="3600" dirty="0"/>
              <a:t>)</a:t>
            </a:r>
            <a:r>
              <a:rPr lang="en-US" sz="3600" dirty="0">
                <a:cs typeface="Courier New" panose="02070309020205020404" pitchFamily="49" charset="0"/>
              </a:rPr>
              <a:t> </a:t>
            </a:r>
            <a:r>
              <a:rPr lang="en-US" sz="2000" dirty="0"/>
              <a:t>(</a:t>
            </a:r>
            <a:r>
              <a:rPr lang="en-US" sz="2000" dirty="0">
                <a:hlinkClick r:id="" action="ppaction://noaction"/>
              </a:rPr>
              <a:t>Table of Contents</a:t>
            </a:r>
            <a:r>
              <a:rPr lang="en-US" sz="2000" dirty="0"/>
              <a:t>)</a:t>
            </a:r>
            <a:endParaRPr lang="en-US" dirty="0"/>
          </a:p>
        </p:txBody>
      </p:sp>
      <p:sp>
        <p:nvSpPr>
          <p:cNvPr id="3" name="Content Placeholder 2"/>
          <p:cNvSpPr>
            <a:spLocks noGrp="1"/>
          </p:cNvSpPr>
          <p:nvPr>
            <p:ph idx="1"/>
          </p:nvPr>
        </p:nvSpPr>
        <p:spPr/>
        <p:txBody>
          <a:bodyPr/>
          <a:lstStyle/>
          <a:p>
            <a:pPr marL="0" indent="0">
              <a:buNone/>
            </a:pPr>
            <a:r>
              <a:rPr lang="en-US" sz="1400" b="1" dirty="0">
                <a:latin typeface="Courier New" panose="02070309020205020404" pitchFamily="49" charset="0"/>
                <a:cs typeface="Courier New" panose="02070309020205020404" pitchFamily="49" charset="0"/>
              </a:rPr>
              <a:t>Redirected Output: </a:t>
            </a:r>
            <a:r>
              <a:rPr lang="en-US" sz="1400" b="1" dirty="0" err="1">
                <a:latin typeface="Courier New" panose="02070309020205020404" pitchFamily="49" charset="0"/>
                <a:cs typeface="Courier New" panose="02070309020205020404" pitchFamily="49" charset="0"/>
              </a:rPr>
              <a:t>stdout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stderr</a:t>
            </a:r>
            <a:endParaRPr lang="en-US" sz="1400" b="1" dirty="0">
              <a:latin typeface="Courier New" panose="02070309020205020404" pitchFamily="49" charset="0"/>
              <a:cs typeface="Courier New" panose="02070309020205020404" pitchFamily="49" charset="0"/>
            </a:endParaRPr>
          </a:p>
          <a:p>
            <a:pPr marL="0" indent="0">
              <a:buNone/>
            </a:pPr>
            <a:r>
              <a:rPr lang="en-US" altLang="en-US" sz="1400" b="1" dirty="0">
                <a:latin typeface="Courier New" panose="02070309020205020404" pitchFamily="49" charset="0"/>
                <a:ea typeface="Times New Roman" panose="02020603050405020304" pitchFamily="18" charset="0"/>
                <a:cs typeface="Courier New" panose="02070309020205020404" pitchFamily="49" charset="0"/>
              </a:rPr>
              <a:t>2011/10/07</a:t>
            </a:r>
            <a:r>
              <a:rPr lang="en-US" sz="1400" b="1" dirty="0">
                <a:latin typeface="Courier New" panose="02070309020205020404" pitchFamily="49" charset="0"/>
                <a:cs typeface="Courier New" panose="02070309020205020404" pitchFamily="49" charset="0"/>
              </a:rPr>
              <a:t> 13:22:20.278</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Print statements and other standard output will now be directed to this window.</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altLang="en-US" sz="1400" b="1" dirty="0">
                <a:latin typeface="Courier New" panose="02070309020205020404" pitchFamily="49" charset="0"/>
                <a:ea typeface="Times New Roman" panose="02020603050405020304" pitchFamily="18" charset="0"/>
                <a:cs typeface="Courier New" panose="02070309020205020404" pitchFamily="49" charset="0"/>
              </a:rPr>
              <a:t>2011/10/07</a:t>
            </a:r>
            <a:r>
              <a:rPr lang="en-US" sz="1400" b="1" dirty="0">
                <a:latin typeface="Courier New" panose="02070309020205020404" pitchFamily="49" charset="0"/>
                <a:cs typeface="Courier New" panose="02070309020205020404" pitchFamily="49" charset="0"/>
              </a:rPr>
              <a:t> 13:22:20.328 - </a:t>
            </a:r>
            <a:r>
              <a:rPr lang="en-US" sz="1400" b="1" dirty="0" err="1">
                <a:latin typeface="Courier New" panose="02070309020205020404" pitchFamily="49" charset="0"/>
                <a:cs typeface="Courier New" panose="02070309020205020404" pitchFamily="49" charset="0"/>
              </a:rPr>
              <a:t>baseDlgRect</a:t>
            </a:r>
            <a:r>
              <a:rPr lang="en-US" sz="1400" b="1" dirty="0">
                <a:latin typeface="Courier New" panose="02070309020205020404" pitchFamily="49" charset="0"/>
                <a:cs typeface="Courier New" panose="02070309020205020404" pitchFamily="49" charset="0"/>
              </a:rPr>
              <a:t>=(648, 120, 640, 300)</a:t>
            </a:r>
          </a:p>
          <a:p>
            <a:pPr marL="0" indent="0">
              <a:buNone/>
            </a:pPr>
            <a:r>
              <a:rPr lang="en-US" altLang="en-US" sz="1400" b="1" dirty="0">
                <a:latin typeface="Courier New" panose="02070309020205020404" pitchFamily="49" charset="0"/>
                <a:ea typeface="Times New Roman" panose="02020603050405020304" pitchFamily="18" charset="0"/>
                <a:cs typeface="Courier New" panose="02070309020205020404" pitchFamily="49" charset="0"/>
              </a:rPr>
              <a:t>2011/10/07</a:t>
            </a:r>
            <a:r>
              <a:rPr lang="en-US" sz="1400" b="1" dirty="0">
                <a:latin typeface="Courier New" panose="02070309020205020404" pitchFamily="49" charset="0"/>
                <a:cs typeface="Courier New" panose="02070309020205020404" pitchFamily="49" charset="0"/>
              </a:rPr>
              <a:t> 13:22:20.506 - </a:t>
            </a:r>
            <a:r>
              <a:rPr lang="en-US" sz="1400" b="1" dirty="0" err="1">
                <a:latin typeface="Courier New" panose="02070309020205020404" pitchFamily="49" charset="0"/>
                <a:cs typeface="Courier New" panose="02070309020205020404" pitchFamily="49" charset="0"/>
              </a:rPr>
              <a:t>baseRSMRect</a:t>
            </a:r>
            <a:r>
              <a:rPr lang="en-US" sz="1400" b="1" dirty="0">
                <a:latin typeface="Courier New" panose="02070309020205020404" pitchFamily="49" charset="0"/>
                <a:cs typeface="Courier New" panose="02070309020205020404" pitchFamily="49" charset="0"/>
              </a:rPr>
              <a:t>=(0, 0, 640, 300)</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8</a:t>
            </a:fld>
            <a:endParaRPr lang="en-US"/>
          </a:p>
        </p:txBody>
      </p:sp>
    </p:spTree>
    <p:extLst>
      <p:ext uri="{BB962C8B-B14F-4D97-AF65-F5344CB8AC3E}">
        <p14:creationId xmlns:p14="http://schemas.microsoft.com/office/powerpoint/2010/main" val="293653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Features </a:t>
            </a:r>
            <a:r>
              <a:rPr lang="en-US" sz="2000" dirty="0"/>
              <a:t>(</a:t>
            </a:r>
            <a:r>
              <a:rPr lang="en-US" sz="2000" dirty="0">
                <a:hlinkClick r:id="" action="ppaction://noaction"/>
              </a:rPr>
              <a:t>Table of Contents</a:t>
            </a:r>
            <a:r>
              <a:rPr lang="en-US" sz="2000" dirty="0"/>
              <a:t>)</a:t>
            </a:r>
          </a:p>
        </p:txBody>
      </p:sp>
      <p:sp>
        <p:nvSpPr>
          <p:cNvPr id="8" name="Content Placeholder 7"/>
          <p:cNvSpPr>
            <a:spLocks noGrp="1"/>
          </p:cNvSpPr>
          <p:nvPr>
            <p:ph idx="1"/>
          </p:nvPr>
        </p:nvSpPr>
        <p:spPr/>
        <p:txBody>
          <a:bodyPr/>
          <a:lstStyle/>
          <a:p>
            <a:pPr marL="0" indent="0">
              <a:buNone/>
            </a:pPr>
            <a:r>
              <a:rPr lang="en-US" sz="2400" dirty="0"/>
              <a:t>One or more local and remote computer systems, each with:</a:t>
            </a:r>
          </a:p>
          <a:p>
            <a:r>
              <a:rPr lang="en-US" sz="1800" dirty="0"/>
              <a:t>One or more single-core or multi-core processors</a:t>
            </a:r>
          </a:p>
          <a:p>
            <a:r>
              <a:rPr lang="en-US" sz="1800" dirty="0"/>
              <a:t>Volatile Random Access Memory for temporary data storage during operation</a:t>
            </a:r>
          </a:p>
          <a:p>
            <a:r>
              <a:rPr lang="en-US" sz="1800" dirty="0"/>
              <a:t>Non-volatile storage for operating system and application program configuration storage during planned system shutdowns and unplanned electric service interruptions.</a:t>
            </a:r>
          </a:p>
          <a:p>
            <a:pPr lvl="1"/>
            <a:r>
              <a:rPr lang="en-US" sz="1400" dirty="0"/>
              <a:t>electro-magnetic hard drive</a:t>
            </a:r>
          </a:p>
          <a:p>
            <a:pPr lvl="1"/>
            <a:r>
              <a:rPr lang="en-US" sz="1400" dirty="0"/>
              <a:t>electronic flash memory</a:t>
            </a:r>
          </a:p>
          <a:p>
            <a:r>
              <a:rPr lang="en-US" sz="1800" dirty="0"/>
              <a:t>An application specific centralized Supervisory Control and Data Acquisition (SCADA) System with one or more embedded Measurement and Control Unit (MCU) subsystems and an associated Application Programming Interface (NOT included in the “</a:t>
            </a:r>
            <a:r>
              <a:rPr lang="en-US" sz="1800" dirty="0" err="1"/>
              <a:t>tsWxGTUI_PyVX</a:t>
            </a:r>
            <a:r>
              <a:rPr lang="en-US" sz="1800" dirty="0"/>
              <a:t>” toolkit release) for:</a:t>
            </a:r>
          </a:p>
          <a:p>
            <a:pPr lvl="1"/>
            <a:r>
              <a:rPr lang="en-US" sz="1400" dirty="0"/>
              <a:t>analog sensor data input for temperature, pressure, speed, flow, position, voltage, current etc.</a:t>
            </a:r>
          </a:p>
          <a:p>
            <a:pPr lvl="1"/>
            <a:r>
              <a:rPr lang="en-US" sz="1400" dirty="0"/>
              <a:t>analog actuator output for control of equipment/valve position, panel meters, display brightness/contrast etc.</a:t>
            </a:r>
          </a:p>
          <a:p>
            <a:pPr lvl="1"/>
            <a:r>
              <a:rPr lang="en-US" sz="1400" dirty="0"/>
              <a:t>digital sensor data input for switch, circuit breaker relay open/close position etc.</a:t>
            </a:r>
          </a:p>
          <a:p>
            <a:pPr lvl="1"/>
            <a:r>
              <a:rPr lang="en-US" sz="1400" dirty="0"/>
              <a:t>digital actuator output for control of Klaxon horn alarms, annunciator panel lamps etc.</a:t>
            </a:r>
          </a:p>
          <a:p>
            <a:pPr marL="914400" lvl="2" indent="0">
              <a:buNone/>
            </a:pPr>
            <a:endParaRPr lang="en-US" sz="1600"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12/23/2016</a:t>
            </a:fld>
            <a:endParaRPr lang="en-US"/>
          </a:p>
        </p:txBody>
      </p:sp>
      <p:sp>
        <p:nvSpPr>
          <p:cNvPr id="6" name="Footer Placeholder 5"/>
          <p:cNvSpPr>
            <a:spLocks noGrp="1"/>
          </p:cNvSpPr>
          <p:nvPr>
            <p:ph type="ftr" sz="quarter" idx="11"/>
          </p:nvPr>
        </p:nvSpPr>
        <p:spPr/>
        <p:txBody>
          <a:bodyPr/>
          <a:lstStyle/>
          <a:p>
            <a:pPr>
              <a:defRPr/>
            </a:pPr>
            <a:r>
              <a:rPr lang="en-US"/>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9</a:t>
            </a:fld>
            <a:endParaRPr lang="en-US"/>
          </a:p>
        </p:txBody>
      </p:sp>
    </p:spTree>
    <p:extLst>
      <p:ext uri="{BB962C8B-B14F-4D97-AF65-F5344CB8AC3E}">
        <p14:creationId xmlns:p14="http://schemas.microsoft.com/office/powerpoint/2010/main" val="408150999"/>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8605</TotalTime>
  <Words>1255</Words>
  <Application>Microsoft Office PowerPoint</Application>
  <PresentationFormat>Widescreen</PresentationFormat>
  <Paragraphs>125</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Tahoma</vt:lpstr>
      <vt:lpstr>Times New Roman</vt:lpstr>
      <vt:lpstr>Wingdings</vt:lpstr>
      <vt:lpstr>Blends</vt:lpstr>
      <vt:lpstr>UseCase_6_Remote_User_Interface</vt:lpstr>
      <vt:lpstr>Table of Contents (with slide show Hyperlinks)</vt:lpstr>
      <vt:lpstr>System Applications (Table of Contents)</vt:lpstr>
      <vt:lpstr>Block Diagram of an Embedded System (Table of Contents)</vt:lpstr>
      <vt:lpstr>Embedded System Monitor &amp; Control Screenshot (prototype) (Table of Contents)</vt:lpstr>
      <vt:lpstr>Turbine Sensor Input, Calculated Stress &amp; Life Expenditure Display (prototype) (Table of Contents)</vt:lpstr>
      <vt:lpstr>Checkup On Line Diagnostic &amp; Maintenance Report Dialog (prototype) (Table of Contents)</vt:lpstr>
      <vt:lpstr>Redirected Output (Operator Advisory Message) Display (prototype) (Table of Contents)</vt:lpstr>
      <vt:lpstr>System Features (Table of Contents)</vt:lpstr>
      <vt:lpstr>Operator Terminal Features (Table of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1190</cp:revision>
  <cp:lastPrinted>2015-11-05T11:29:29Z</cp:lastPrinted>
  <dcterms:created xsi:type="dcterms:W3CDTF">2014-11-27T14:34:08Z</dcterms:created>
  <dcterms:modified xsi:type="dcterms:W3CDTF">2016-12-23T11:06:36Z</dcterms:modified>
</cp:coreProperties>
</file>