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0"/>
  </p:notesMasterIdLst>
  <p:handoutMasterIdLst>
    <p:handoutMasterId r:id="rId11"/>
  </p:handoutMasterIdLst>
  <p:sldIdLst>
    <p:sldId id="256" r:id="rId2"/>
    <p:sldId id="277" r:id="rId3"/>
    <p:sldId id="397" r:id="rId4"/>
    <p:sldId id="398" r:id="rId5"/>
    <p:sldId id="396" r:id="rId6"/>
    <p:sldId id="393" r:id="rId7"/>
    <p:sldId id="394" r:id="rId8"/>
    <p:sldId id="395" r:id="rId9"/>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4" d="100"/>
          <a:sy n="54" d="100"/>
        </p:scale>
        <p:origin x="660" y="66"/>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2543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0042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igordo959/tsWxGTUI_PyVx_Repository/tree/master/SourceDistributions/Site-Packag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igordo959/tsWxGTUI_PyVx_Repository/tree/master/SourceDistributions/Developer-Sandbox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UseCase_7_Source_Distributions</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12" y="2419349"/>
            <a:ext cx="11008659" cy="349900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8195" name="Rectangle 18"/>
          <p:cNvSpPr>
            <a:spLocks noGrp="1" noChangeArrowheads="1"/>
          </p:cNvSpPr>
          <p:nvPr>
            <p:ph idx="1"/>
          </p:nvPr>
        </p:nvSpPr>
        <p:spPr/>
        <p:txBody>
          <a:bodyPr/>
          <a:lstStyle/>
          <a:p>
            <a:r>
              <a:rPr lang="en-US" dirty="0">
                <a:hlinkClick r:id="rId3" action="ppaction://hlinksldjump"/>
              </a:rPr>
              <a:t>Source Code</a:t>
            </a:r>
            <a:endParaRPr lang="en-US" dirty="0"/>
          </a:p>
          <a:p>
            <a:r>
              <a:rPr lang="en-US" dirty="0">
                <a:hlinkClick r:id="rId4" action="ppaction://hlinksldjump"/>
              </a:rPr>
              <a:t>Source Code Organization</a:t>
            </a:r>
            <a:endParaRPr lang="en-US" dirty="0"/>
          </a:p>
          <a:p>
            <a:r>
              <a:rPr lang="en-US" dirty="0">
                <a:hlinkClick r:id="rId5" action="ppaction://hlinksldjump"/>
              </a:rPr>
              <a:t>Site-Packages</a:t>
            </a:r>
          </a:p>
          <a:p>
            <a:r>
              <a:rPr lang="en-US" dirty="0">
                <a:hlinkClick r:id="rId5" action="ppaction://hlinksldjump"/>
              </a:rPr>
              <a:t>Developer-Sandboxes</a:t>
            </a:r>
            <a:endParaRPr lang="en-US" dirty="0"/>
          </a:p>
          <a:p>
            <a:endParaRPr lang="en-US"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sp>
        <p:nvSpPr>
          <p:cNvPr id="3" name="Content Placeholder 2"/>
          <p:cNvSpPr>
            <a:spLocks noGrp="1"/>
          </p:cNvSpPr>
          <p:nvPr>
            <p:ph idx="1"/>
          </p:nvPr>
        </p:nvSpPr>
        <p:spPr/>
        <p:txBody>
          <a:bodyPr/>
          <a:lstStyle/>
          <a:p>
            <a:r>
              <a:rPr lang="en-US" sz="2400" dirty="0"/>
              <a:t>Is any collection of computer instructions (possibly with comments) written using some human-readable computer language, usually as text.</a:t>
            </a:r>
          </a:p>
          <a:p>
            <a:r>
              <a:rPr lang="en-US" sz="2400" dirty="0"/>
              <a:t>Is specially designed to facilitate the work of computer programmers, who specify the actions to be performed by a computer.</a:t>
            </a:r>
          </a:p>
          <a:p>
            <a:r>
              <a:rPr lang="en-US" sz="2400" dirty="0"/>
              <a:t>Is often transformed by a compiler program into low-level machine code understood by the computer. The machine code might then be stored   for execution at a later time.</a:t>
            </a:r>
          </a:p>
          <a:p>
            <a:r>
              <a:rPr lang="en-US" sz="2400" dirty="0"/>
              <a:t>Alternatively, an interpreter (such as the ones for the Python 2x and Python 3x languages) can be used to analyze and perform the outcomes of the source code program directly on the fly.</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96266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Organization</a:t>
            </a:r>
          </a:p>
        </p:txBody>
      </p:sp>
      <p:sp>
        <p:nvSpPr>
          <p:cNvPr id="3" name="Content Placeholder 2"/>
          <p:cNvSpPr>
            <a:spLocks noGrp="1"/>
          </p:cNvSpPr>
          <p:nvPr>
            <p:ph idx="1"/>
          </p:nvPr>
        </p:nvSpPr>
        <p:spPr/>
        <p:txBody>
          <a:bodyPr/>
          <a:lstStyle/>
          <a:p>
            <a:r>
              <a:rPr lang="en-US" sz="2400" dirty="0"/>
              <a:t>Small, simple computer programs may be contained within a single file.</a:t>
            </a:r>
          </a:p>
          <a:p>
            <a:r>
              <a:rPr lang="en-US" sz="2400" dirty="0"/>
              <a:t>To facilitate development, testing and maintenance, larger, more complex computer programs are typically subdivided into smaller files within a common directory.</a:t>
            </a:r>
          </a:p>
          <a:p>
            <a:r>
              <a:rPr lang="en-US" sz="2400" dirty="0"/>
              <a:t>General purpose, re-usable files are grouped together, by commonality of function and interface, into a building-block library directory.</a:t>
            </a:r>
          </a:p>
          <a:p>
            <a:r>
              <a:rPr lang="en-US" sz="2400" dirty="0"/>
              <a:t>A larger, more complex system may organize building-block libraries, tests, examples and tutorials  into separate directories and/or subdirectories.</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dirty="0" err="1"/>
              <a:t>TeamSTARS</a:t>
            </a:r>
            <a:r>
              <a:rPr lang="en-US" dirty="0"/>
              <a:t> "</a:t>
            </a:r>
            <a:r>
              <a:rPr lang="en-US" dirty="0" err="1"/>
              <a:t>tsWxGTUI_PyVx</a:t>
            </a:r>
            <a:r>
              <a:rPr lang="en-US" dirty="0"/>
              <a:t>" Toolkit prepare.</a:t>
            </a:r>
          </a:p>
          <a:p>
            <a:pPr>
              <a:defRPr/>
            </a:pPr>
            <a:endParaRPr lang="en-US" dirty="0"/>
          </a:p>
          <a:p>
            <a:pPr>
              <a:defRPr/>
            </a:pPr>
            <a:r>
              <a:rPr lang="en-US" dirty="0"/>
              <a:t>d &amp; </a:t>
            </a:r>
            <a:r>
              <a:rPr lang="en-US" dirty="0" err="1"/>
              <a:t>pr</a:t>
            </a:r>
            <a:endParaRPr lang="en-US" dirty="0"/>
          </a:p>
          <a:p>
            <a:pPr>
              <a:defRPr/>
            </a:pPr>
            <a:r>
              <a:rPr lang="en-US" dirty="0" err="1"/>
              <a:t>esented</a:t>
            </a:r>
            <a:r>
              <a:rPr lang="en-US" dirty="0"/>
              <a:t>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24896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4"/>
          <p:cNvSpPr>
            <a:spLocks noGrp="1" noChangeArrowheads="1"/>
          </p:cNvSpPr>
          <p:nvPr>
            <p:ph type="title"/>
          </p:nvPr>
        </p:nvSpPr>
        <p:spPr/>
        <p:txBody>
          <a:bodyPr/>
          <a:lstStyle/>
          <a:p>
            <a:pPr eaLnBrk="1" hangingPunct="1"/>
            <a:r>
              <a:rPr lang="en-US" sz="5400" dirty="0"/>
              <a:t>Site-Packages (</a:t>
            </a:r>
            <a:r>
              <a:rPr lang="en-US" sz="5400" dirty="0">
                <a:hlinkClick r:id="rId3"/>
              </a:rPr>
              <a:t>full listing</a:t>
            </a:r>
            <a:r>
              <a:rPr lang="en-US" sz="5400" dirty="0"/>
              <a:t>) </a:t>
            </a:r>
            <a:r>
              <a:rPr lang="en-US" sz="2000" dirty="0"/>
              <a:t>(</a:t>
            </a:r>
            <a:r>
              <a:rPr lang="en-US" sz="2000" dirty="0">
                <a:hlinkClick r:id="" action="ppaction://noaction"/>
              </a:rPr>
              <a:t>Table of Contents</a:t>
            </a:r>
            <a:r>
              <a:rPr lang="en-US" sz="2000" dirty="0"/>
              <a:t>)</a:t>
            </a:r>
            <a:endParaRPr lang="en-US" sz="3200" dirty="0"/>
          </a:p>
        </p:txBody>
      </p:sp>
      <p:sp>
        <p:nvSpPr>
          <p:cNvPr id="79878" name="Rectangle 5"/>
          <p:cNvSpPr>
            <a:spLocks noGrp="1" noChangeArrowheads="1"/>
          </p:cNvSpPr>
          <p:nvPr>
            <p:ph sz="half" idx="1"/>
          </p:nvPr>
        </p:nvSpPr>
        <p:spPr/>
        <p:txBody>
          <a:bodyPr/>
          <a:lstStyle/>
          <a:p>
            <a:pPr eaLnBrk="1" hangingPunct="1">
              <a:lnSpc>
                <a:spcPct val="80000"/>
              </a:lnSpc>
            </a:pPr>
            <a:r>
              <a:rPr lang="en-US" sz="1800" dirty="0"/>
              <a:t>Site-Packages are the location where third-party packages are installed (i.e., those not part of the core Python distribution).</a:t>
            </a:r>
          </a:p>
          <a:p>
            <a:pPr lvl="1" eaLnBrk="1" hangingPunct="1">
              <a:lnSpc>
                <a:spcPct val="80000"/>
              </a:lnSpc>
            </a:pPr>
            <a:r>
              <a:rPr lang="en-US" sz="1600" dirty="0"/>
              <a:t>A Site-Package can only be used with those Python versions for which it has been explicitly installed.</a:t>
            </a:r>
          </a:p>
          <a:p>
            <a:pPr lvl="1" eaLnBrk="1" hangingPunct="1">
              <a:lnSpc>
                <a:spcPct val="80000"/>
              </a:lnSpc>
            </a:pPr>
            <a:r>
              <a:rPr lang="en-US" sz="1600" dirty="0"/>
              <a:t>For Linux, Mac OS X and Unix operating systems, one must have “root” or administrator privileges to write to the install location</a:t>
            </a:r>
            <a:r>
              <a:rPr lang="en-US" sz="1400" dirty="0"/>
              <a:t>.</a:t>
            </a:r>
          </a:p>
          <a:p>
            <a:pPr eaLnBrk="1" hangingPunct="1">
              <a:lnSpc>
                <a:spcPct val="80000"/>
              </a:lnSpc>
            </a:pPr>
            <a:r>
              <a:rPr lang="en-US" sz="1800" dirty="0"/>
              <a:t>To facilitate application software development and deployment, Site-Packages:</a:t>
            </a:r>
          </a:p>
          <a:p>
            <a:pPr lvl="1" eaLnBrk="1" hangingPunct="1">
              <a:lnSpc>
                <a:spcPct val="80000"/>
              </a:lnSpc>
            </a:pPr>
            <a:r>
              <a:rPr lang="en-US" sz="1600" dirty="0"/>
              <a:t>Organize source code into a single layer set of subdirectories within the Site-Package directory.</a:t>
            </a:r>
          </a:p>
          <a:p>
            <a:pPr lvl="1" eaLnBrk="1" hangingPunct="1">
              <a:lnSpc>
                <a:spcPct val="80000"/>
              </a:lnSpc>
            </a:pPr>
            <a:r>
              <a:rPr lang="en-US" sz="1600" dirty="0"/>
              <a:t>Import modules, via static Site-Package directory relative path specifications.</a:t>
            </a:r>
          </a:p>
          <a:p>
            <a:pPr eaLnBrk="1" hangingPunct="1">
              <a:lnSpc>
                <a:spcPct val="80000"/>
              </a:lnSpc>
            </a:pPr>
            <a:endParaRPr lang="en-US" sz="2000" dirty="0"/>
          </a:p>
        </p:txBody>
      </p:sp>
      <p:sp>
        <p:nvSpPr>
          <p:cNvPr id="2" name="Content Placeholder 1"/>
          <p:cNvSpPr>
            <a:spLocks noGrp="1"/>
          </p:cNvSpPr>
          <p:nvPr>
            <p:ph sz="half" idx="2"/>
          </p:nvPr>
        </p:nvSpPr>
        <p:spPr/>
        <p:txBody>
          <a:bodyPr/>
          <a:lstStyle/>
          <a:p>
            <a:pPr eaLnBrk="1" hangingPunct="1">
              <a:lnSpc>
                <a:spcPct val="80000"/>
              </a:lnSpc>
            </a:pPr>
            <a:r>
              <a:rPr lang="en-US" sz="1800" b="1" dirty="0"/>
              <a:t>Default Python Example</a:t>
            </a:r>
            <a:r>
              <a:rPr lang="en-US" sz="1800" dirty="0"/>
              <a:t>: </a:t>
            </a:r>
            <a:r>
              <a:rPr lang="en-US" sz="1600" dirty="0"/>
              <a:t>A Site-Package, installed for use with the platform’s default Python must be installed via</a:t>
            </a:r>
          </a:p>
          <a:p>
            <a:pPr lvl="1" eaLnBrk="1" hangingPunct="1">
              <a:lnSpc>
                <a:spcPct val="80000"/>
              </a:lnSpc>
            </a:pPr>
            <a:r>
              <a:rPr lang="en-US" sz="1800" dirty="0"/>
              <a:t>“python setup.py install” </a:t>
            </a:r>
            <a:endParaRPr lang="en-US" sz="1800" b="1" dirty="0"/>
          </a:p>
          <a:p>
            <a:pPr eaLnBrk="1" hangingPunct="1">
              <a:lnSpc>
                <a:spcPct val="80000"/>
              </a:lnSpc>
            </a:pPr>
            <a:r>
              <a:rPr lang="en-US" sz="1800" b="1" dirty="0"/>
              <a:t>Optional Python 2x Example</a:t>
            </a:r>
            <a:r>
              <a:rPr lang="en-US" sz="1800" dirty="0"/>
              <a:t>: </a:t>
            </a:r>
            <a:r>
              <a:rPr lang="en-US" sz="1600" dirty="0"/>
              <a:t>A Site-Package, installed for use with the platform’s add-on Python 2.7.10 must be installed via</a:t>
            </a:r>
          </a:p>
          <a:p>
            <a:pPr lvl="1" eaLnBrk="1" hangingPunct="1">
              <a:lnSpc>
                <a:spcPct val="80000"/>
              </a:lnSpc>
            </a:pPr>
            <a:r>
              <a:rPr lang="en-US" sz="1800" dirty="0"/>
              <a:t>“python2.7.10 setup.py install</a:t>
            </a:r>
            <a:r>
              <a:rPr lang="en-US" sz="1800"/>
              <a:t>” </a:t>
            </a:r>
            <a:endParaRPr lang="en-US" sz="1800" b="1" dirty="0"/>
          </a:p>
          <a:p>
            <a:pPr eaLnBrk="1" hangingPunct="1">
              <a:lnSpc>
                <a:spcPct val="80000"/>
              </a:lnSpc>
            </a:pPr>
            <a:r>
              <a:rPr lang="en-US" sz="1800" b="1" dirty="0"/>
              <a:t>Optional Python 3x Example</a:t>
            </a:r>
            <a:r>
              <a:rPr lang="en-US" sz="1800" dirty="0"/>
              <a:t>: </a:t>
            </a:r>
            <a:r>
              <a:rPr lang="en-US" sz="1600" dirty="0"/>
              <a:t>A Site-Package, installed for use with the platform’s add-on Python 3.5.0 must be installed via</a:t>
            </a:r>
          </a:p>
          <a:p>
            <a:pPr lvl="1" eaLnBrk="1" hangingPunct="1">
              <a:lnSpc>
                <a:spcPct val="80000"/>
              </a:lnSpc>
            </a:pPr>
            <a:r>
              <a:rPr lang="en-US" sz="1800" dirty="0"/>
              <a:t>“python3.5.0 setup.py install</a:t>
            </a:r>
          </a:p>
        </p:txBody>
      </p:sp>
      <p:sp>
        <p:nvSpPr>
          <p:cNvPr id="79874" name="Date Placeholder 3"/>
          <p:cNvSpPr>
            <a:spLocks noGrp="1"/>
          </p:cNvSpPr>
          <p:nvPr>
            <p:ph type="dt" sz="half" idx="10"/>
          </p:nvPr>
        </p:nvSpPr>
        <p:spPr>
          <a:noFill/>
        </p:spPr>
        <p:txBody>
          <a:bodyPr/>
          <a:lstStyle/>
          <a:p>
            <a:fld id="{2304A905-ED1A-4633-88B3-7A6C464DC1BC}" type="datetime1">
              <a:rPr lang="en-US" smtClean="0"/>
              <a:t>12/23/2016</a:t>
            </a:fld>
            <a:r>
              <a:rPr lang="en-US" dirty="0"/>
              <a:t>Site-Package directory</a:t>
            </a:r>
          </a:p>
        </p:txBody>
      </p:sp>
      <p:sp>
        <p:nvSpPr>
          <p:cNvPr id="79875"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5</a:t>
            </a:fld>
            <a:endParaRPr lang="en-US"/>
          </a:p>
        </p:txBody>
      </p:sp>
    </p:spTree>
    <p:extLst>
      <p:ext uri="{BB962C8B-B14F-4D97-AF65-F5344CB8AC3E}">
        <p14:creationId xmlns:p14="http://schemas.microsoft.com/office/powerpoint/2010/main" val="39932870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4"/>
          <p:cNvSpPr>
            <a:spLocks noGrp="1" noChangeArrowheads="1"/>
          </p:cNvSpPr>
          <p:nvPr>
            <p:ph type="title"/>
          </p:nvPr>
        </p:nvSpPr>
        <p:spPr/>
        <p:txBody>
          <a:bodyPr/>
          <a:lstStyle/>
          <a:p>
            <a:r>
              <a:rPr lang="en-US" sz="5400" dirty="0"/>
              <a:t>Developer-Sandboxes (</a:t>
            </a:r>
            <a:r>
              <a:rPr lang="en-US" sz="5400" dirty="0">
                <a:hlinkClick r:id="rId3"/>
              </a:rPr>
              <a:t>full listing</a:t>
            </a:r>
            <a:r>
              <a:rPr lang="en-US" sz="5400" dirty="0"/>
              <a:t>)</a:t>
            </a:r>
            <a:r>
              <a:rPr lang="en-US" dirty="0"/>
              <a:t> </a:t>
            </a:r>
            <a:r>
              <a:rPr lang="en-US" sz="2000" dirty="0"/>
              <a:t>(</a:t>
            </a:r>
            <a:r>
              <a:rPr lang="en-US" sz="2000" dirty="0">
                <a:hlinkClick r:id="" action="ppaction://noaction"/>
              </a:rPr>
              <a:t>Table of Contents</a:t>
            </a:r>
            <a:r>
              <a:rPr lang="en-US" sz="2000" dirty="0"/>
              <a:t>)</a:t>
            </a:r>
            <a:endParaRPr lang="en-US" sz="3200" dirty="0"/>
          </a:p>
        </p:txBody>
      </p:sp>
      <p:sp>
        <p:nvSpPr>
          <p:cNvPr id="2" name="Content Placeholder 1"/>
          <p:cNvSpPr>
            <a:spLocks noGrp="1"/>
          </p:cNvSpPr>
          <p:nvPr>
            <p:ph sz="half" idx="1"/>
          </p:nvPr>
        </p:nvSpPr>
        <p:spPr/>
        <p:txBody>
          <a:bodyPr/>
          <a:lstStyle/>
          <a:p>
            <a:r>
              <a:rPr lang="en-US" sz="2000" dirty="0"/>
              <a:t>A Developer-Sandbox is a testing environment that isolates untested code changes and outright experimentation from the production (Site-Package) environment or repository.</a:t>
            </a:r>
          </a:p>
          <a:p>
            <a:pPr lvl="1" eaLnBrk="1" hangingPunct="1">
              <a:lnSpc>
                <a:spcPct val="80000"/>
              </a:lnSpc>
            </a:pPr>
            <a:r>
              <a:rPr lang="en-US" sz="1800" dirty="0"/>
              <a:t>There should be one Developer-Sandbox for any or all Python 2x (mature, second generation language) releases.</a:t>
            </a:r>
          </a:p>
          <a:p>
            <a:pPr lvl="1" eaLnBrk="1" hangingPunct="1">
              <a:lnSpc>
                <a:spcPct val="80000"/>
              </a:lnSpc>
            </a:pPr>
            <a:r>
              <a:rPr lang="en-US" sz="1800" dirty="0"/>
              <a:t>There should be one Developer-Sandbox for any or all Python 3x (evolving, third generation language) releases.</a:t>
            </a:r>
          </a:p>
          <a:p>
            <a:pPr lvl="1" eaLnBrk="1" hangingPunct="1">
              <a:lnSpc>
                <a:spcPct val="80000"/>
              </a:lnSpc>
            </a:pPr>
            <a:endParaRPr lang="en-US" sz="2000" dirty="0"/>
          </a:p>
        </p:txBody>
      </p:sp>
      <p:sp>
        <p:nvSpPr>
          <p:cNvPr id="3" name="Content Placeholder 2"/>
          <p:cNvSpPr>
            <a:spLocks noGrp="1"/>
          </p:cNvSpPr>
          <p:nvPr>
            <p:ph sz="half" idx="2"/>
          </p:nvPr>
        </p:nvSpPr>
        <p:spPr/>
        <p:txBody>
          <a:bodyPr/>
          <a:lstStyle/>
          <a:p>
            <a:pPr eaLnBrk="1" hangingPunct="1">
              <a:lnSpc>
                <a:spcPct val="80000"/>
              </a:lnSpc>
            </a:pPr>
            <a:r>
              <a:rPr lang="en-US" sz="2000" dirty="0"/>
              <a:t>To facilitate software development and troubleshooting, Developer-Sandboxes:</a:t>
            </a:r>
          </a:p>
          <a:p>
            <a:pPr lvl="1" eaLnBrk="1" hangingPunct="1">
              <a:lnSpc>
                <a:spcPct val="80000"/>
              </a:lnSpc>
            </a:pPr>
            <a:r>
              <a:rPr lang="en-US" sz="1800" dirty="0"/>
              <a:t>Organize source code into a set of multi-level nested directories within the Developer-Sandbox directory.</a:t>
            </a:r>
          </a:p>
          <a:p>
            <a:pPr lvl="1" eaLnBrk="1" hangingPunct="1">
              <a:lnSpc>
                <a:spcPct val="80000"/>
              </a:lnSpc>
            </a:pPr>
            <a:r>
              <a:rPr lang="en-US" sz="1800" dirty="0"/>
              <a:t>Import modules, within try-except blocks, via dynamic multi-level nested path specifications.</a:t>
            </a:r>
          </a:p>
        </p:txBody>
      </p:sp>
      <p:sp>
        <p:nvSpPr>
          <p:cNvPr id="79874" name="Date Placeholder 3"/>
          <p:cNvSpPr>
            <a:spLocks noGrp="1"/>
          </p:cNvSpPr>
          <p:nvPr>
            <p:ph type="dt" sz="half" idx="10"/>
          </p:nvPr>
        </p:nvSpPr>
        <p:spPr>
          <a:noFill/>
        </p:spPr>
        <p:txBody>
          <a:bodyPr/>
          <a:lstStyle/>
          <a:p>
            <a:fld id="{2304A905-ED1A-4633-88B3-7A6C464DC1BC}" type="datetime1">
              <a:rPr lang="en-US" smtClean="0"/>
              <a:t>12/23/2016</a:t>
            </a:fld>
            <a:endParaRPr lang="en-US" dirty="0"/>
          </a:p>
        </p:txBody>
      </p:sp>
      <p:sp>
        <p:nvSpPr>
          <p:cNvPr id="79875"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6</a:t>
            </a:fld>
            <a:endParaRPr lang="en-US"/>
          </a:p>
        </p:txBody>
      </p:sp>
    </p:spTree>
    <p:extLst>
      <p:ext uri="{BB962C8B-B14F-4D97-AF65-F5344CB8AC3E}">
        <p14:creationId xmlns:p14="http://schemas.microsoft.com/office/powerpoint/2010/main" val="25510506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(example):</a:t>
            </a:r>
          </a:p>
        </p:txBody>
      </p:sp>
      <p:sp>
        <p:nvSpPr>
          <p:cNvPr id="3" name="Content Placeholder 2"/>
          <p:cNvSpPr>
            <a:spLocks noGrp="1"/>
          </p:cNvSpPr>
          <p:nvPr>
            <p:ph idx="1"/>
          </p:nvPr>
        </p:nvSpPr>
        <p:spPr/>
        <p:txBody>
          <a:bodyPr/>
          <a:lstStyle/>
          <a:p>
            <a:pPr marL="0" indent="0">
              <a:buNone/>
            </a:pPr>
            <a:r>
              <a:rPr lang="en-US" sz="1000" dirty="0"/>
              <a:t>  </a:t>
            </a:r>
            <a:r>
              <a:rPr lang="en-US" sz="1000" dirty="0" err="1"/>
              <a:t>tsLibCLI</a:t>
            </a:r>
            <a:r>
              <a:rPr lang="en-US" sz="1000" dirty="0"/>
              <a:t>/ # Package for imported library building blocks and associated non-imported test applications</a:t>
            </a:r>
          </a:p>
          <a:p>
            <a:pPr marL="0" indent="0">
              <a:buNone/>
            </a:pPr>
            <a:endParaRPr lang="en-US" sz="1000" dirty="0"/>
          </a:p>
          <a:p>
            <a:pPr marL="0" indent="0">
              <a:buNone/>
            </a:pPr>
            <a:r>
              <a:rPr lang="en-US" sz="1000" dirty="0"/>
              <a:t>    __init__.py</a:t>
            </a:r>
          </a:p>
          <a:p>
            <a:pPr marL="0" indent="0">
              <a:buNone/>
            </a:pPr>
            <a:r>
              <a:rPr lang="en-US" sz="1000" dirty="0"/>
              <a:t>      |</a:t>
            </a:r>
          </a:p>
          <a:p>
            <a:pPr marL="0" indent="0">
              <a:buNone/>
            </a:pPr>
            <a:r>
              <a:rPr lang="en-US" sz="1000" dirty="0"/>
              <a:t>    </a:t>
            </a:r>
            <a:r>
              <a:rPr lang="en-US" sz="1000" dirty="0" err="1"/>
              <a:t>tsApplicationPkg</a:t>
            </a:r>
            <a:endParaRPr lang="en-US" sz="1000" dirty="0"/>
          </a:p>
          <a:p>
            <a:pPr marL="0" indent="0">
              <a:buNone/>
            </a:pPr>
            <a:r>
              <a:rPr lang="en-US" sz="1000" dirty="0"/>
              <a:t>      |   |</a:t>
            </a:r>
          </a:p>
          <a:p>
            <a:pPr marL="0" indent="0">
              <a:buNone/>
            </a:pPr>
            <a:r>
              <a:rPr lang="en-US" sz="1000" dirty="0"/>
              <a:t>      |   +-- </a:t>
            </a:r>
            <a:r>
              <a:rPr lang="en-US" sz="1000" dirty="0" err="1"/>
              <a:t>src</a:t>
            </a:r>
            <a:r>
              <a:rPr lang="en-US" sz="1000" dirty="0"/>
              <a:t> (</a:t>
            </a:r>
            <a:r>
              <a:rPr lang="en-US" sz="1000" dirty="0" err="1"/>
              <a:t>Subpackage</a:t>
            </a:r>
            <a:r>
              <a:rPr lang="en-US" sz="1000" dirty="0"/>
              <a:t> for imported building blocks)</a:t>
            </a:r>
          </a:p>
          <a:p>
            <a:pPr marL="0" indent="0">
              <a:buNone/>
            </a:pPr>
            <a:r>
              <a:rPr lang="en-US" sz="1000" dirty="0"/>
              <a:t>      |   |     |</a:t>
            </a:r>
          </a:p>
          <a:p>
            <a:pPr marL="0" indent="0">
              <a:buNone/>
            </a:pPr>
            <a:r>
              <a:rPr lang="en-US" sz="1000" dirty="0"/>
              <a:t>      |   |     +-- __init__.py</a:t>
            </a:r>
          </a:p>
          <a:p>
            <a:pPr marL="0" indent="0">
              <a:buNone/>
            </a:pPr>
            <a:r>
              <a:rPr lang="en-US" sz="1000" dirty="0"/>
              <a:t>      |   |     |</a:t>
            </a:r>
          </a:p>
          <a:p>
            <a:pPr marL="0" indent="0">
              <a:buNone/>
            </a:pPr>
            <a:r>
              <a:rPr lang="en-US" sz="1000" dirty="0"/>
              <a:t>      |   |     +-- tsApplication.py</a:t>
            </a:r>
          </a:p>
          <a:p>
            <a:pPr marL="0" indent="0">
              <a:buNone/>
            </a:pPr>
            <a:r>
              <a:rPr lang="en-US" sz="1000" dirty="0"/>
              <a:t>      |   |</a:t>
            </a:r>
          </a:p>
          <a:p>
            <a:pPr marL="0" indent="0">
              <a:buNone/>
            </a:pPr>
            <a:r>
              <a:rPr lang="en-US" sz="1000" dirty="0"/>
              <a:t>      |   +-- test (Container for non-imported test applications)</a:t>
            </a:r>
          </a:p>
          <a:p>
            <a:pPr marL="0" indent="0">
              <a:buNone/>
            </a:pPr>
            <a:r>
              <a:rPr lang="en-US" sz="1000" dirty="0"/>
              <a:t>      |         |</a:t>
            </a:r>
          </a:p>
          <a:p>
            <a:pPr marL="0" indent="0">
              <a:buNone/>
            </a:pPr>
            <a:r>
              <a:rPr lang="en-US" sz="1000" dirty="0"/>
              <a:t>      |         +-- test_tsApplication.py</a:t>
            </a:r>
          </a:p>
          <a:p>
            <a:pPr marL="0" indent="0">
              <a:buNone/>
            </a:pPr>
            <a:r>
              <a:rPr lang="en-US" sz="1000" dirty="0"/>
              <a:t>      |</a:t>
            </a:r>
          </a:p>
          <a:p>
            <a:pPr marL="0" indent="0">
              <a:buNone/>
            </a:pPr>
            <a:r>
              <a:rPr lang="en-US" sz="1000" dirty="0"/>
              <a:t>    </a:t>
            </a:r>
            <a:r>
              <a:rPr lang="en-US" sz="1000" dirty="0" err="1"/>
              <a:t>tsCxGlobalsPkg</a:t>
            </a:r>
            <a:endParaRPr lang="en-US" sz="1000" dirty="0"/>
          </a:p>
          <a:p>
            <a:pPr marL="0" indent="0">
              <a:buNone/>
            </a:pPr>
            <a:r>
              <a:rPr lang="en-US" sz="1000" dirty="0"/>
              <a:t>      |</a:t>
            </a:r>
          </a:p>
          <a:p>
            <a:pPr marL="0" indent="0">
              <a:buNone/>
            </a:pPr>
            <a:r>
              <a:rPr lang="en-US" sz="1000" dirty="0"/>
              <a:t>    </a:t>
            </a:r>
            <a:r>
              <a:rPr lang="en-US" sz="1000" dirty="0" err="1"/>
              <a:t>tsExceptionPkg</a:t>
            </a:r>
            <a:endParaRPr lang="en-US" sz="1000" dirty="0"/>
          </a:p>
          <a:p>
            <a:pPr marL="0" indent="0">
              <a:buNone/>
            </a:pPr>
            <a:r>
              <a:rPr lang="en-US" sz="1000" dirty="0"/>
              <a:t>      |</a:t>
            </a:r>
          </a:p>
          <a:p>
            <a:pPr marL="0" indent="0">
              <a:buNone/>
            </a:pPr>
            <a:r>
              <a:rPr lang="en-US" sz="1000" dirty="0"/>
              <a:t>    </a:t>
            </a:r>
            <a:r>
              <a:rPr lang="en-US" sz="1000" dirty="0" err="1"/>
              <a:t>tsPlatformRunTimeEnvironmentPkg</a:t>
            </a:r>
            <a:endParaRPr lang="en-US" sz="1000" dirty="0"/>
          </a:p>
          <a:p>
            <a:pPr marL="0" indent="0">
              <a:buNone/>
            </a:pPr>
            <a:r>
              <a:rPr lang="en-US" sz="1000" dirty="0"/>
              <a:t>      |</a:t>
            </a:r>
          </a:p>
          <a:p>
            <a:pPr marL="0" indent="0">
              <a:buNone/>
            </a:pPr>
            <a:r>
              <a:rPr lang="en-US" sz="1000" dirty="0"/>
              <a:t>    </a:t>
            </a:r>
            <a:r>
              <a:rPr lang="en-US" sz="1000" dirty="0" err="1"/>
              <a:t>tsReportUtilityPkg</a:t>
            </a:r>
            <a:endParaRPr lang="en-US" sz="10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58508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Import (example)</a:t>
            </a:r>
          </a:p>
        </p:txBody>
      </p:sp>
      <p:sp>
        <p:nvSpPr>
          <p:cNvPr id="3" name="Content Placeholder 2"/>
          <p:cNvSpPr>
            <a:spLocks noGrp="1"/>
          </p:cNvSpPr>
          <p:nvPr>
            <p:ph idx="1"/>
          </p:nvPr>
        </p:nvSpPr>
        <p:spPr/>
        <p:txBody>
          <a:bodyPr/>
          <a:lstStyle/>
          <a:p>
            <a:pPr marL="0" indent="0">
              <a:buNone/>
            </a:pPr>
            <a:r>
              <a:rPr lang="en-US" sz="1200" dirty="0"/>
              <a:t>Source Code, Tests, Tools and Utilities for users of the second generation language, Python 2.0.0-2.7.9.</a:t>
            </a:r>
          </a:p>
          <a:p>
            <a:pPr marL="0" indent="0">
              <a:buNone/>
            </a:pPr>
            <a:r>
              <a:rPr lang="en-US" sz="1200" dirty="0"/>
              <a:t>This version uses a dynamic import mechanism, suitable for nested multi-level packages, in which each application and building block module:</a:t>
            </a:r>
          </a:p>
          <a:p>
            <a:pPr marL="0" indent="0">
              <a:buNone/>
            </a:pPr>
            <a:endParaRPr lang="en-US" sz="1200" dirty="0"/>
          </a:p>
          <a:p>
            <a:pPr marL="0" indent="0">
              <a:buNone/>
            </a:pPr>
            <a:r>
              <a:rPr lang="en-US" sz="1200" dirty="0"/>
              <a:t>a) imports required library packages simply by name. Examples:</a:t>
            </a:r>
          </a:p>
          <a:p>
            <a:pPr marL="0" indent="0">
              <a:buNone/>
            </a:pPr>
            <a:endParaRPr lang="en-US" sz="1200" dirty="0"/>
          </a:p>
          <a:p>
            <a:pPr marL="0" indent="0">
              <a:buNone/>
            </a:pPr>
            <a:r>
              <a:rPr lang="en-US" sz="1200" dirty="0"/>
              <a:t>      import </a:t>
            </a:r>
            <a:r>
              <a:rPr lang="en-US" sz="1200" dirty="0" err="1"/>
              <a:t>tsLibCLI</a:t>
            </a:r>
            <a:endParaRPr lang="en-US" sz="1200" dirty="0"/>
          </a:p>
          <a:p>
            <a:pPr marL="0" indent="0">
              <a:buNone/>
            </a:pPr>
            <a:r>
              <a:rPr lang="en-US" sz="1200" dirty="0"/>
              <a:t>      import </a:t>
            </a:r>
            <a:r>
              <a:rPr lang="en-US" sz="1200" dirty="0" err="1"/>
              <a:t>tsLibGUI</a:t>
            </a:r>
            <a:endParaRPr lang="en-US" sz="1200" dirty="0"/>
          </a:p>
          <a:p>
            <a:pPr marL="0" indent="0">
              <a:buNone/>
            </a:pPr>
            <a:endParaRPr lang="en-US" sz="1200" dirty="0"/>
          </a:p>
          <a:p>
            <a:pPr marL="0" indent="0">
              <a:buNone/>
            </a:pPr>
            <a:r>
              <a:rPr lang="en-US" sz="1200" dirty="0"/>
              <a:t>b) imports required building block modules, and defines optional aliases, simply by name. Examples:</a:t>
            </a:r>
          </a:p>
          <a:p>
            <a:pPr marL="0" indent="0">
              <a:buNone/>
            </a:pPr>
            <a:endParaRPr lang="en-US" sz="1200" dirty="0"/>
          </a:p>
          <a:p>
            <a:pPr marL="0" indent="0">
              <a:buNone/>
            </a:pPr>
            <a:r>
              <a:rPr lang="en-US" sz="1200" dirty="0"/>
              <a:t>      import </a:t>
            </a:r>
            <a:r>
              <a:rPr lang="en-US" sz="1200" dirty="0" err="1"/>
              <a:t>tsCxGlobals</a:t>
            </a:r>
            <a:endParaRPr lang="en-US" sz="1200" dirty="0"/>
          </a:p>
          <a:p>
            <a:pPr marL="0" indent="0">
              <a:buNone/>
            </a:pPr>
            <a:r>
              <a:rPr lang="en-US" sz="1200" dirty="0"/>
              <a:t>      import </a:t>
            </a:r>
            <a:r>
              <a:rPr lang="en-US" sz="1200" dirty="0" err="1"/>
              <a:t>tsExceptions</a:t>
            </a:r>
            <a:r>
              <a:rPr lang="en-US" sz="1200" dirty="0"/>
              <a:t> as </a:t>
            </a:r>
            <a:r>
              <a:rPr lang="en-US" sz="1200" dirty="0" err="1"/>
              <a:t>tse</a:t>
            </a:r>
            <a:endParaRPr lang="en-US" sz="1200" dirty="0"/>
          </a:p>
          <a:p>
            <a:pPr marL="0" indent="0">
              <a:buNone/>
            </a:pPr>
            <a:r>
              <a:rPr lang="en-US" sz="1200" dirty="0"/>
              <a:t>      import </a:t>
            </a:r>
            <a:r>
              <a:rPr lang="en-US" sz="1200" dirty="0" err="1"/>
              <a:t>tsWx</a:t>
            </a:r>
            <a:r>
              <a:rPr lang="en-US" sz="1200" dirty="0"/>
              <a:t> as </a:t>
            </a:r>
            <a:r>
              <a:rPr lang="en-US" sz="1200" dirty="0" err="1"/>
              <a:t>wx</a:t>
            </a:r>
            <a:endParaRPr lang="en-US" sz="1200" dirty="0"/>
          </a:p>
          <a:p>
            <a:pPr marL="0" indent="0">
              <a:buNone/>
            </a:pPr>
            <a:r>
              <a:rPr lang="en-US" sz="1200" dirty="0"/>
              <a:t>      from </a:t>
            </a:r>
            <a:r>
              <a:rPr lang="en-US" sz="1200" dirty="0" err="1"/>
              <a:t>tsReportUtilities</a:t>
            </a:r>
            <a:r>
              <a:rPr lang="en-US" sz="1200" dirty="0"/>
              <a:t> import </a:t>
            </a:r>
            <a:r>
              <a:rPr lang="en-US" sz="1200" dirty="0" err="1"/>
              <a:t>TsReportUtilities</a:t>
            </a:r>
            <a:r>
              <a:rPr lang="en-US" sz="1200" dirty="0"/>
              <a:t> as </a:t>
            </a:r>
            <a:r>
              <a:rPr lang="en-US" sz="1200" dirty="0" err="1"/>
              <a:t>tsrpu</a:t>
            </a:r>
            <a:endParaRPr lang="en-US" sz="1200" dirty="0"/>
          </a:p>
          <a:p>
            <a:pPr marL="0" indent="0">
              <a:buNone/>
            </a:pPr>
            <a:endParaRPr lang="en-US" sz="1200" dirty="0"/>
          </a:p>
          <a:p>
            <a:pPr marL="0" indent="0">
              <a:buNone/>
            </a:pPr>
            <a:r>
              <a:rPr lang="en-US" sz="1200" dirty="0"/>
              <a:t>c) Library package "__init__.py" modules dynamically construct any associated full paths.</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8</a:t>
            </a:fld>
            <a:endParaRPr lang="en-US"/>
          </a:p>
        </p:txBody>
      </p:sp>
    </p:spTree>
    <p:extLst>
      <p:ext uri="{BB962C8B-B14F-4D97-AF65-F5344CB8AC3E}">
        <p14:creationId xmlns:p14="http://schemas.microsoft.com/office/powerpoint/2010/main" val="838280912"/>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7950</TotalTime>
  <Words>898</Words>
  <Application>Microsoft Office PowerPoint</Application>
  <PresentationFormat>Widescreen</PresentationFormat>
  <Paragraphs>104</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Tahoma</vt:lpstr>
      <vt:lpstr>Wingdings</vt:lpstr>
      <vt:lpstr>Blends</vt:lpstr>
      <vt:lpstr>UseCase_7_Source_Distributions</vt:lpstr>
      <vt:lpstr>Table of Contents (with slide show Hyperlinks)</vt:lpstr>
      <vt:lpstr>Source Code</vt:lpstr>
      <vt:lpstr>Source Code Organization</vt:lpstr>
      <vt:lpstr>Site-Packages (full listing) (Table of Contents)</vt:lpstr>
      <vt:lpstr>Developer-Sandboxes (full listing) (Table of Contents)</vt:lpstr>
      <vt:lpstr>Directory Structure (example):</vt:lpstr>
      <vt:lpstr>Dynamic Import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1114</cp:revision>
  <cp:lastPrinted>2015-11-29T15:11:48Z</cp:lastPrinted>
  <dcterms:created xsi:type="dcterms:W3CDTF">2014-11-27T14:34:08Z</dcterms:created>
  <dcterms:modified xsi:type="dcterms:W3CDTF">2016-12-23T11:07:27Z</dcterms:modified>
</cp:coreProperties>
</file>