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61"/>
  </p:notesMasterIdLst>
  <p:handoutMasterIdLst>
    <p:handoutMasterId r:id="rId62"/>
  </p:handoutMasterIdLst>
  <p:sldIdLst>
    <p:sldId id="256" r:id="rId2"/>
    <p:sldId id="277" r:id="rId3"/>
    <p:sldId id="364" r:id="rId4"/>
    <p:sldId id="336" r:id="rId5"/>
    <p:sldId id="337" r:id="rId6"/>
    <p:sldId id="338" r:id="rId7"/>
    <p:sldId id="339" r:id="rId8"/>
    <p:sldId id="340" r:id="rId9"/>
    <p:sldId id="341"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63" r:id="rId25"/>
    <p:sldId id="357" r:id="rId26"/>
    <p:sldId id="358" r:id="rId27"/>
    <p:sldId id="359" r:id="rId28"/>
    <p:sldId id="360" r:id="rId29"/>
    <p:sldId id="361" r:id="rId30"/>
    <p:sldId id="362" r:id="rId31"/>
    <p:sldId id="365" r:id="rId32"/>
    <p:sldId id="258" r:id="rId33"/>
    <p:sldId id="304" r:id="rId34"/>
    <p:sldId id="322" r:id="rId35"/>
    <p:sldId id="326" r:id="rId36"/>
    <p:sldId id="330" r:id="rId37"/>
    <p:sldId id="331" r:id="rId38"/>
    <p:sldId id="332" r:id="rId39"/>
    <p:sldId id="303" r:id="rId40"/>
    <p:sldId id="334" r:id="rId41"/>
    <p:sldId id="305" r:id="rId42"/>
    <p:sldId id="306" r:id="rId43"/>
    <p:sldId id="284" r:id="rId44"/>
    <p:sldId id="317" r:id="rId45"/>
    <p:sldId id="283" r:id="rId46"/>
    <p:sldId id="323" r:id="rId47"/>
    <p:sldId id="318" r:id="rId48"/>
    <p:sldId id="319" r:id="rId49"/>
    <p:sldId id="329" r:id="rId50"/>
    <p:sldId id="328" r:id="rId51"/>
    <p:sldId id="316" r:id="rId52"/>
    <p:sldId id="327" r:id="rId53"/>
    <p:sldId id="301" r:id="rId54"/>
    <p:sldId id="285" r:id="rId55"/>
    <p:sldId id="297" r:id="rId56"/>
    <p:sldId id="259" r:id="rId57"/>
    <p:sldId id="286" r:id="rId58"/>
    <p:sldId id="288" r:id="rId59"/>
    <p:sldId id="312" r:id="rId60"/>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6" d="100"/>
          <a:sy n="56" d="100"/>
        </p:scale>
        <p:origin x="58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36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10/21/2015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10/21/2015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74461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5497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51916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2987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52354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7790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52250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50174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1152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773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89309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52623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8019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5853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8664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2410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367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52625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06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3589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3796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10/21/2015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10/21/2015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10/21/2015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10/21/2015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10/21/2015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10/21/2015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10/21/2015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10/21/2015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10/21/2015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10/21/2015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10/21/2015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10/21/2015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4.xml"/><Relationship Id="rId4" Type="http://schemas.openxmlformats.org/officeDocument/2006/relationships/slide" Target="slide56.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30.xml"/><Relationship Id="rId18" Type="http://schemas.openxmlformats.org/officeDocument/2006/relationships/slide" Target="slide53.xml"/><Relationship Id="rId3" Type="http://schemas.openxmlformats.org/officeDocument/2006/relationships/slide" Target="slide11.xml"/><Relationship Id="rId21" Type="http://schemas.openxmlformats.org/officeDocument/2006/relationships/slide" Target="slide58.xml"/><Relationship Id="rId7" Type="http://schemas.openxmlformats.org/officeDocument/2006/relationships/slide" Target="slide7.xml"/><Relationship Id="rId12" Type="http://schemas.openxmlformats.org/officeDocument/2006/relationships/slide" Target="slide28.xml"/><Relationship Id="rId17" Type="http://schemas.openxmlformats.org/officeDocument/2006/relationships/slide" Target="slide52.xml"/><Relationship Id="rId2" Type="http://schemas.openxmlformats.org/officeDocument/2006/relationships/notesSlide" Target="../notesSlides/notesSlide2.xml"/><Relationship Id="rId16" Type="http://schemas.openxmlformats.org/officeDocument/2006/relationships/slide" Target="slide42.xml"/><Relationship Id="rId20" Type="http://schemas.openxmlformats.org/officeDocument/2006/relationships/slide" Target="slide57.xm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slide" Target="slide24.xml"/><Relationship Id="rId5" Type="http://schemas.openxmlformats.org/officeDocument/2006/relationships/slide" Target="slide5.xml"/><Relationship Id="rId15" Type="http://schemas.openxmlformats.org/officeDocument/2006/relationships/slide" Target="slide32.xml"/><Relationship Id="rId10" Type="http://schemas.openxmlformats.org/officeDocument/2006/relationships/slide" Target="slide49.xml"/><Relationship Id="rId19" Type="http://schemas.openxmlformats.org/officeDocument/2006/relationships/slide" Target="slide54.xml"/><Relationship Id="rId4" Type="http://schemas.openxmlformats.org/officeDocument/2006/relationships/slide" Target="slide4.xml"/><Relationship Id="rId9" Type="http://schemas.openxmlformats.org/officeDocument/2006/relationships/slide" Target="slide17.xml"/><Relationship Id="rId14" Type="http://schemas.openxmlformats.org/officeDocument/2006/relationships/slide" Target="slide38.xml"/><Relationship Id="rId22" Type="http://schemas.openxmlformats.org/officeDocument/2006/relationships/slide" Target="slide59.xml"/></Relationships>
</file>

<file path=ppt/slides/_rels/slide20.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57.xml"/><Relationship Id="rId4" Type="http://schemas.openxmlformats.org/officeDocument/2006/relationships/slide" Target="slide5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24.xml"/><Relationship Id="rId7"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slide" Target="slide34.xml"/><Relationship Id="rId5" Type="http://schemas.openxmlformats.org/officeDocument/2006/relationships/slide" Target="slide33.xml"/><Relationship Id="rId4" Type="http://schemas.openxmlformats.org/officeDocument/2006/relationships/slide" Target="slide31.xml"/></Relationships>
</file>

<file path=ppt/slides/_rels/slide3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56.xml"/><Relationship Id="rId4" Type="http://schemas.openxmlformats.org/officeDocument/2006/relationships/slide" Target="slide55.xml"/></Relationships>
</file>

<file path=ppt/slides/_rels/slide54.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p:spPr>
        <p:txBody>
          <a:bodyPr/>
          <a:lstStyle/>
          <a:p>
            <a:fld id="{878D0E70-D567-4EAD-BEEC-D30EFDF84A73}" type="datetime1">
              <a:rPr lang="en-US" smtClean="0"/>
              <a:t>10/21/2015</a:t>
            </a:fld>
            <a:endParaRPr lang="en-US" smtClean="0"/>
          </a:p>
        </p:txBody>
      </p:sp>
      <p:sp>
        <p:nvSpPr>
          <p:cNvPr id="6147" name="Footer Placeholder 2"/>
          <p:cNvSpPr>
            <a:spLocks noGrp="1"/>
          </p:cNvSpPr>
          <p:nvPr>
            <p:ph type="ftr" sz="quarter" idx="11"/>
          </p:nvPr>
        </p:nvSpPr>
        <p:spPr>
          <a:xfrm>
            <a:off x="4876800" y="6243638"/>
            <a:ext cx="3860800" cy="457200"/>
          </a:xfrm>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sp>
        <p:nvSpPr>
          <p:cNvPr id="6149" name="Title 1"/>
          <p:cNvSpPr>
            <a:spLocks noGrp="1"/>
          </p:cNvSpPr>
          <p:nvPr>
            <p:ph type="ctrTitle" idx="4294967295"/>
          </p:nvPr>
        </p:nvSpPr>
        <p:spPr>
          <a:xfrm>
            <a:off x="1524000" y="1122363"/>
            <a:ext cx="9144000" cy="2387600"/>
          </a:xfrm>
        </p:spPr>
        <p:txBody>
          <a:bodyPr/>
          <a:lstStyle/>
          <a:p>
            <a:pPr algn="ctr" eaLnBrk="1" hangingPunct="1"/>
            <a:endParaRPr lang="en-US" sz="6000" smtClean="0"/>
          </a:p>
        </p:txBody>
      </p:sp>
      <p:sp>
        <p:nvSpPr>
          <p:cNvPr id="6150" name="Subtitle 2"/>
          <p:cNvSpPr>
            <a:spLocks noGrp="1"/>
          </p:cNvSpPr>
          <p:nvPr>
            <p:ph type="subTitle" idx="4294967295"/>
          </p:nvPr>
        </p:nvSpPr>
        <p:spPr>
          <a:xfrm>
            <a:off x="1995488" y="3492500"/>
            <a:ext cx="9166225" cy="1730375"/>
          </a:xfrm>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Cases </a:t>
            </a:r>
            <a:r>
              <a:rPr lang="en-US" sz="1800" dirty="0"/>
              <a:t>(</a:t>
            </a:r>
            <a:r>
              <a:rPr lang="en-US" sz="1800" dirty="0">
                <a:hlinkClick r:id="rId2" action="ppaction://hlinksldjump"/>
              </a:rPr>
              <a:t>Table of Contents</a:t>
            </a:r>
            <a:r>
              <a:rPr lang="en-US" sz="1800" dirty="0"/>
              <a:t>)</a:t>
            </a:r>
          </a:p>
        </p:txBody>
      </p:sp>
      <p:sp>
        <p:nvSpPr>
          <p:cNvPr id="8" name="Content Placeholder 7"/>
          <p:cNvSpPr>
            <a:spLocks noGrp="1"/>
          </p:cNvSpPr>
          <p:nvPr>
            <p:ph idx="1"/>
          </p:nvPr>
        </p:nvSpPr>
        <p:spPr/>
        <p:txBody>
          <a:bodyPr/>
          <a:lstStyle/>
          <a:p>
            <a:pPr marL="342900" lvl="1" indent="-342900">
              <a:buClr>
                <a:schemeClr val="folHlink"/>
              </a:buClr>
              <a:buSzPct val="60000"/>
            </a:pPr>
            <a:r>
              <a:rPr lang="en-US" sz="3200" dirty="0" smtClean="0">
                <a:hlinkClick r:id="rId3" action="ppaction://hlinksldjump"/>
              </a:rPr>
              <a:t>Sample Screen Shots</a:t>
            </a:r>
            <a:r>
              <a:rPr lang="en-US" sz="3200" dirty="0" smtClean="0"/>
              <a:t> Command Line Interface (CLI) &amp; Graphical User Interface (GUI)</a:t>
            </a:r>
          </a:p>
          <a:p>
            <a:pPr marL="342900" lvl="1" indent="-342900">
              <a:buClr>
                <a:schemeClr val="folHlink"/>
              </a:buClr>
              <a:buSzPct val="60000"/>
            </a:pPr>
            <a:r>
              <a:rPr lang="en-US" sz="3200" dirty="0" smtClean="0">
                <a:hlinkClick r:id="rId4" action="ppaction://hlinksldjump"/>
              </a:rPr>
              <a:t>Model </a:t>
            </a:r>
            <a:r>
              <a:rPr lang="en-US" sz="3200" dirty="0">
                <a:hlinkClick r:id="rId4" action="ppaction://hlinksldjump"/>
              </a:rPr>
              <a:t>Platforms </a:t>
            </a:r>
            <a:r>
              <a:rPr lang="en-US" sz="3200" dirty="0"/>
              <a:t>Readily Available Consumer-oriented </a:t>
            </a:r>
            <a:r>
              <a:rPr lang="en-US" sz="3200" dirty="0" smtClean="0"/>
              <a:t>Configurations</a:t>
            </a:r>
          </a:p>
          <a:p>
            <a:pPr marL="342900" lvl="1" indent="-342900">
              <a:buClr>
                <a:schemeClr val="folHlink"/>
              </a:buClr>
              <a:buSzPct val="60000"/>
            </a:pPr>
            <a:r>
              <a:rPr lang="en-US" sz="3200" dirty="0" smtClean="0">
                <a:hlinkClick r:id="rId5" action="ppaction://hlinksldjump"/>
              </a:rPr>
              <a:t>Command Line Interface (CLI)</a:t>
            </a:r>
            <a:endParaRPr lang="en-US" sz="3200" dirty="0" smtClean="0"/>
          </a:p>
          <a:p>
            <a:pPr marL="342900" lvl="1" indent="-342900">
              <a:buClr>
                <a:schemeClr val="folHlink"/>
              </a:buClr>
              <a:buSzPct val="60000"/>
            </a:pPr>
            <a:r>
              <a:rPr lang="en-US" sz="3200" dirty="0" smtClean="0">
                <a:hlinkClick r:id="rId6" action="ppaction://hlinksldjump"/>
              </a:rPr>
              <a:t>Graphical User Interface (GUI)</a:t>
            </a:r>
            <a:endParaRPr lang="en-US" sz="3200" dirty="0" smtClean="0"/>
          </a:p>
          <a:p>
            <a:pPr marL="342900" lvl="1" indent="-342900">
              <a:buClr>
                <a:schemeClr val="folHlink"/>
              </a:buClr>
              <a:buSzPct val="60000"/>
            </a:pPr>
            <a:r>
              <a:rPr lang="en-US" sz="3200" dirty="0" smtClean="0">
                <a:hlinkClick r:id="rId7" action="ppaction://hlinksldjump"/>
              </a:rPr>
              <a:t>Remote Monitoring / Control</a:t>
            </a:r>
            <a:endParaRPr lang="en-US" sz="3200" dirty="0"/>
          </a:p>
        </p:txBody>
      </p:sp>
      <p:sp>
        <p:nvSpPr>
          <p:cNvPr id="5" name="Date Placeholder 4"/>
          <p:cNvSpPr>
            <a:spLocks noGrp="1"/>
          </p:cNvSpPr>
          <p:nvPr>
            <p:ph type="dt" sz="half" idx="10"/>
          </p:nvPr>
        </p:nvSpPr>
        <p:spPr/>
        <p:txBody>
          <a:bodyPr/>
          <a:lstStyle/>
          <a:p>
            <a:pPr>
              <a:defRPr/>
            </a:pPr>
            <a:fld id="{F2A00AB5-74B4-40C8-835B-5380B0D5662D}" type="datetime1">
              <a:rPr lang="en-US" smtClean="0"/>
              <a:t>10/21/2015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10</a:t>
            </a:fld>
            <a:endParaRPr lang="en-US"/>
          </a:p>
        </p:txBody>
      </p:sp>
    </p:spTree>
    <p:extLst>
      <p:ext uri="{BB962C8B-B14F-4D97-AF65-F5344CB8AC3E}">
        <p14:creationId xmlns:p14="http://schemas.microsoft.com/office/powerpoint/2010/main" val="520102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r>
              <a:rPr lang="en-US" dirty="0"/>
              <a:t> </a:t>
            </a:r>
            <a:r>
              <a:rPr lang="en-US" sz="2000" dirty="0"/>
              <a:t>(</a:t>
            </a:r>
            <a:r>
              <a:rPr lang="en-US" sz="2000" dirty="0">
                <a:hlinkClick r:id="rId2" action="ppaction://hlinksldjump"/>
              </a:rPr>
              <a:t>Table of Contents</a:t>
            </a:r>
            <a:r>
              <a:rPr lang="en-US" sz="2000" dirty="0"/>
              <a:t>)</a:t>
            </a:r>
            <a:r>
              <a:rPr lang="en-US" dirty="0" smtClean="0"/>
              <a:t/>
            </a:r>
            <a:br>
              <a:rPr lang="en-US" dirty="0" smtClean="0"/>
            </a:br>
            <a:r>
              <a:rPr lang="en-US" sz="3200" dirty="0" smtClean="0"/>
              <a:t>Sample Screen Shots</a:t>
            </a:r>
            <a:endParaRPr lang="en-US" sz="3200" dirty="0"/>
          </a:p>
        </p:txBody>
      </p:sp>
      <p:sp>
        <p:nvSpPr>
          <p:cNvPr id="3" name="Content Placeholder 2"/>
          <p:cNvSpPr>
            <a:spLocks noGrp="1"/>
          </p:cNvSpPr>
          <p:nvPr>
            <p:ph idx="1"/>
          </p:nvPr>
        </p:nvSpPr>
        <p:spPr/>
        <p:txBody>
          <a:bodyPr/>
          <a:lstStyle/>
          <a:p>
            <a:pPr eaLnBrk="1" hangingPunct="1"/>
            <a:r>
              <a:rPr lang="en-US" sz="2400" dirty="0" smtClean="0"/>
              <a:t>Command </a:t>
            </a:r>
            <a:r>
              <a:rPr lang="en-US" sz="2400" dirty="0"/>
              <a:t>Line Interface (CLI)</a:t>
            </a:r>
          </a:p>
          <a:p>
            <a:pPr lvl="1" eaLnBrk="1" hangingPunct="1"/>
            <a:r>
              <a:rPr lang="en-US" sz="2400" dirty="0">
                <a:hlinkClick r:id="rId3" action="ppaction://hlinksldjump"/>
              </a:rPr>
              <a:t>Sample CLI Display</a:t>
            </a:r>
            <a:endParaRPr lang="en-US" sz="2400" dirty="0"/>
          </a:p>
          <a:p>
            <a:pPr eaLnBrk="1" hangingPunct="1"/>
            <a:r>
              <a:rPr lang="en-US" sz="2400" dirty="0"/>
              <a:t>Graphical User Interface (GUI)</a:t>
            </a:r>
          </a:p>
          <a:p>
            <a:pPr lvl="1" eaLnBrk="1" hangingPunct="1"/>
            <a:r>
              <a:rPr lang="en-US" sz="2400" dirty="0">
                <a:hlinkClick r:id="rId4" action="ppaction://hlinksldjump"/>
              </a:rPr>
              <a:t>Sample GUI Widgets</a:t>
            </a:r>
            <a:endParaRPr lang="en-US" sz="2400" dirty="0"/>
          </a:p>
          <a:p>
            <a:pPr lvl="1" eaLnBrk="1" hangingPunct="1"/>
            <a:r>
              <a:rPr lang="en-US" sz="2400" dirty="0">
                <a:hlinkClick r:id="rId5" action="ppaction://hlinksldjump"/>
              </a:rPr>
              <a:t>Sample GUI Scrolled Windows (</a:t>
            </a:r>
            <a:r>
              <a:rPr lang="en-US" sz="2400" dirty="0" err="1">
                <a:hlinkClick r:id="rId5" action="ppaction://hlinksldjump"/>
              </a:rPr>
              <a:t>xterm</a:t>
            </a:r>
            <a:r>
              <a:rPr lang="en-US" sz="2400" dirty="0">
                <a:hlinkClick r:id="rId5" action="ppaction://hlinksldjump"/>
              </a:rPr>
              <a:t> 8-color)</a:t>
            </a:r>
            <a:endParaRPr lang="en-US" sz="2400" dirty="0"/>
          </a:p>
          <a:p>
            <a:pPr lvl="1" eaLnBrk="1" hangingPunct="1"/>
            <a:r>
              <a:rPr lang="en-US" sz="2400" dirty="0">
                <a:hlinkClick r:id="rId6" action="ppaction://hlinksldjump"/>
              </a:rPr>
              <a:t>Sample GUI Scrolled Windows (vt100 Black-on-White) &amp; (vt100 White-on-Black)</a:t>
            </a:r>
            <a:endParaRPr lang="en-US" sz="24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11</a:t>
            </a:fld>
            <a:endParaRPr lang="en-US"/>
          </a:p>
        </p:txBody>
      </p:sp>
    </p:spTree>
    <p:extLst>
      <p:ext uri="{BB962C8B-B14F-4D97-AF65-F5344CB8AC3E}">
        <p14:creationId xmlns:p14="http://schemas.microsoft.com/office/powerpoint/2010/main" val="31298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Use Cases: </a:t>
            </a:r>
            <a:r>
              <a:rPr lang="en-US" sz="2000" dirty="0"/>
              <a:t>(</a:t>
            </a:r>
            <a:r>
              <a:rPr lang="en-US" sz="2000" dirty="0">
                <a:hlinkClick r:id="rId2" action="ppaction://hlinksldjump"/>
              </a:rPr>
              <a:t>Table of Contents</a:t>
            </a:r>
            <a:r>
              <a:rPr lang="en-US" sz="2000" dirty="0" smtClean="0"/>
              <a:t>)</a:t>
            </a:r>
            <a:br>
              <a:rPr lang="en-US" sz="2000" dirty="0" smtClean="0"/>
            </a:br>
            <a:r>
              <a:rPr lang="en-US" sz="3200" dirty="0" smtClean="0"/>
              <a:t>Sample CLI Display</a:t>
            </a:r>
          </a:p>
        </p:txBody>
      </p:sp>
      <p:pic>
        <p:nvPicPr>
          <p:cNvPr id="11267" name="Content Placeholder 6"/>
          <p:cNvPicPr>
            <a:picLocks noGrp="1" noChangeAspect="1"/>
          </p:cNvPicPr>
          <p:nvPr>
            <p:ph sz="half" idx="1"/>
          </p:nvPr>
        </p:nvPicPr>
        <p:blipFill>
          <a:blip r:embed="rId3"/>
          <a:srcRect/>
          <a:stretch>
            <a:fillRect/>
          </a:stretch>
        </p:blipFill>
        <p:spPr>
          <a:xfrm>
            <a:off x="603850" y="2006600"/>
            <a:ext cx="6125564" cy="4125913"/>
          </a:xfrm>
        </p:spPr>
      </p:pic>
      <p:sp>
        <p:nvSpPr>
          <p:cNvPr id="11268" name="Content Placeholder 2"/>
          <p:cNvSpPr>
            <a:spLocks noGrp="1"/>
          </p:cNvSpPr>
          <p:nvPr>
            <p:ph sz="half" idx="2"/>
          </p:nvPr>
        </p:nvSpPr>
        <p:spPr/>
        <p:txBody>
          <a:bodyPr/>
          <a:lstStyle/>
          <a:p>
            <a:pPr eaLnBrk="1" hangingPunct="1"/>
            <a:r>
              <a:rPr lang="en-US" sz="2400" smtClean="0"/>
              <a:t>The </a:t>
            </a:r>
            <a:r>
              <a:rPr lang="en-US" sz="2400" b="1" smtClean="0"/>
              <a:t>cd </a:t>
            </a:r>
            <a:r>
              <a:rPr lang="en-US" sz="2400" smtClean="0"/>
              <a:t>command, also known as </a:t>
            </a:r>
            <a:r>
              <a:rPr lang="en-US" sz="2400" b="1" smtClean="0"/>
              <a:t>chdir</a:t>
            </a:r>
            <a:r>
              <a:rPr lang="en-US" sz="2400" smtClean="0"/>
              <a:t>, changes the directory as specified.</a:t>
            </a:r>
          </a:p>
          <a:p>
            <a:pPr eaLnBrk="1" hangingPunct="1"/>
            <a:r>
              <a:rPr lang="en-US" sz="2400" smtClean="0"/>
              <a:t>The </a:t>
            </a:r>
            <a:r>
              <a:rPr lang="en-US" sz="2400" b="1" smtClean="0"/>
              <a:t>ls </a:t>
            </a:r>
            <a:r>
              <a:rPr lang="en-US" sz="2400" smtClean="0"/>
              <a:t>command lists files in the directory.</a:t>
            </a:r>
          </a:p>
          <a:p>
            <a:pPr eaLnBrk="1" hangingPunct="1"/>
            <a:r>
              <a:rPr lang="en-US" sz="2400" smtClean="0"/>
              <a:t>The </a:t>
            </a:r>
            <a:r>
              <a:rPr lang="en-US" sz="2400" b="1" smtClean="0"/>
              <a:t>python </a:t>
            </a:r>
            <a:r>
              <a:rPr lang="en-US" sz="2400" smtClean="0"/>
              <a:t>command</a:t>
            </a:r>
            <a:r>
              <a:rPr lang="en-US" sz="2400" b="1" smtClean="0"/>
              <a:t> </a:t>
            </a:r>
            <a:r>
              <a:rPr lang="en-US" sz="2400" smtClean="0"/>
              <a:t>executes the named program which displays the location of its results before terminating.</a:t>
            </a:r>
          </a:p>
        </p:txBody>
      </p:sp>
      <p:sp>
        <p:nvSpPr>
          <p:cNvPr id="11269" name="Date Placeholder 3"/>
          <p:cNvSpPr>
            <a:spLocks noGrp="1"/>
          </p:cNvSpPr>
          <p:nvPr>
            <p:ph type="dt" sz="quarter" idx="10"/>
          </p:nvPr>
        </p:nvSpPr>
        <p:spPr>
          <a:noFill/>
        </p:spPr>
        <p:txBody>
          <a:bodyPr/>
          <a:lstStyle/>
          <a:p>
            <a:fld id="{9A9EE76F-2FFA-43CF-B2CE-C9407F5D7B8A}" type="datetime1">
              <a:rPr lang="en-US" smtClean="0"/>
              <a:t>10/21/2015</a:t>
            </a:fld>
            <a:endParaRPr lang="en-US" smtClean="0"/>
          </a:p>
        </p:txBody>
      </p:sp>
      <p:sp>
        <p:nvSpPr>
          <p:cNvPr id="11270"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1271" name="Slide Number Placeholder 5"/>
          <p:cNvSpPr>
            <a:spLocks noGrp="1"/>
          </p:cNvSpPr>
          <p:nvPr>
            <p:ph type="sldNum" sz="quarter" idx="12"/>
          </p:nvPr>
        </p:nvSpPr>
        <p:spPr>
          <a:noFill/>
        </p:spPr>
        <p:txBody>
          <a:bodyPr/>
          <a:lstStyle/>
          <a:p>
            <a:fld id="{F7EBE2D0-4F7E-497A-9C7F-278A72EFE644}" type="slidenum">
              <a:rPr lang="en-US"/>
              <a:pPr/>
              <a:t>12</a:t>
            </a:fld>
            <a:endParaRPr lang="en-US"/>
          </a:p>
        </p:txBody>
      </p:sp>
    </p:spTree>
    <p:extLst>
      <p:ext uri="{BB962C8B-B14F-4D97-AF65-F5344CB8AC3E}">
        <p14:creationId xmlns:p14="http://schemas.microsoft.com/office/powerpoint/2010/main" val="1912695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Sample </a:t>
            </a:r>
            <a:r>
              <a:rPr lang="en-US" sz="3200" dirty="0" smtClean="0"/>
              <a:t>GUI Widgets</a:t>
            </a:r>
          </a:p>
        </p:txBody>
      </p:sp>
      <p:pic>
        <p:nvPicPr>
          <p:cNvPr id="12291" name="Content Placeholder 7"/>
          <p:cNvPicPr>
            <a:picLocks noGrp="1" noChangeAspect="1"/>
          </p:cNvPicPr>
          <p:nvPr>
            <p:ph sz="half" idx="1"/>
          </p:nvPr>
        </p:nvPicPr>
        <p:blipFill>
          <a:blip r:embed="rId3"/>
          <a:srcRect/>
          <a:stretch>
            <a:fillRect/>
          </a:stretch>
        </p:blipFill>
        <p:spPr>
          <a:xfrm>
            <a:off x="603849" y="2017713"/>
            <a:ext cx="6077939" cy="4114800"/>
          </a:xfrm>
        </p:spPr>
      </p:pic>
      <p:sp>
        <p:nvSpPr>
          <p:cNvPr id="12292" name="Content Placeholder 3"/>
          <p:cNvSpPr>
            <a:spLocks noGrp="1"/>
          </p:cNvSpPr>
          <p:nvPr>
            <p:ph sz="half" idx="2"/>
          </p:nvPr>
        </p:nvSpPr>
        <p:spPr/>
        <p:txBody>
          <a:bodyPr/>
          <a:lstStyle/>
          <a:p>
            <a:pPr eaLnBrk="1" hangingPunct="1"/>
            <a:r>
              <a:rPr lang="en-US" sz="1800" b="1" smtClean="0"/>
              <a:t>Blue Frame </a:t>
            </a:r>
            <a:r>
              <a:rPr lang="en-US" sz="1800" smtClean="0"/>
              <a:t>(partially hidden)</a:t>
            </a:r>
          </a:p>
          <a:p>
            <a:pPr lvl="1" eaLnBrk="1" hangingPunct="1"/>
            <a:r>
              <a:rPr lang="en-US" sz="1400" smtClean="0"/>
              <a:t>With Menu Bar, Horizontal &amp; Vertical Gauges, Check Boxes and Status Bar</a:t>
            </a:r>
          </a:p>
          <a:p>
            <a:pPr eaLnBrk="1" hangingPunct="1"/>
            <a:r>
              <a:rPr lang="en-US" sz="1800" b="1" smtClean="0"/>
              <a:t>White Dialog</a:t>
            </a:r>
          </a:p>
          <a:p>
            <a:pPr lvl="1" eaLnBrk="1" hangingPunct="1"/>
            <a:r>
              <a:rPr lang="en-US" sz="1400" smtClean="0"/>
              <a:t>With Window Control Buttons and Radio Boxes &amp; Buttons</a:t>
            </a:r>
          </a:p>
          <a:p>
            <a:pPr eaLnBrk="1" hangingPunct="1"/>
            <a:r>
              <a:rPr lang="en-US" sz="1800" b="1" smtClean="0"/>
              <a:t>Black Redirected Output: stdout/stderr Frame</a:t>
            </a:r>
          </a:p>
          <a:p>
            <a:pPr lvl="1" eaLnBrk="1" hangingPunct="1"/>
            <a:r>
              <a:rPr lang="en-US" sz="1400" smtClean="0"/>
              <a:t>Output of date &amp; time stamped debug statements</a:t>
            </a:r>
          </a:p>
          <a:p>
            <a:pPr lvl="1" eaLnBrk="1" hangingPunct="1"/>
            <a:r>
              <a:rPr lang="en-US" sz="1400" smtClean="0"/>
              <a:t>Output of colorized, date, time &amp; severity-level stamped event notifications (</a:t>
            </a:r>
            <a:r>
              <a:rPr lang="en-US" sz="1400" b="1" smtClean="0">
                <a:solidFill>
                  <a:srgbClr val="FF0000"/>
                </a:solidFill>
              </a:rPr>
              <a:t>not shown</a:t>
            </a:r>
            <a:r>
              <a:rPr lang="en-US" sz="1400" smtClean="0"/>
              <a:t>)</a:t>
            </a:r>
          </a:p>
          <a:p>
            <a:pPr eaLnBrk="1" hangingPunct="1"/>
            <a:r>
              <a:rPr lang="en-US" sz="1800" b="1" smtClean="0"/>
              <a:t>Task Bar Frame</a:t>
            </a:r>
          </a:p>
          <a:p>
            <a:pPr lvl="1" eaLnBrk="1" hangingPunct="1"/>
            <a:r>
              <a:rPr lang="en-US" sz="1400" smtClean="0"/>
              <a:t>With Network &amp;  Program Name, Task (Frame &amp; Dialog) Focus Control Buttons, Idle Time Spinner and Current Date &amp; Time</a:t>
            </a:r>
          </a:p>
        </p:txBody>
      </p:sp>
      <p:sp>
        <p:nvSpPr>
          <p:cNvPr id="12293" name="Date Placeholder 4"/>
          <p:cNvSpPr>
            <a:spLocks noGrp="1"/>
          </p:cNvSpPr>
          <p:nvPr>
            <p:ph type="dt" sz="quarter" idx="10"/>
          </p:nvPr>
        </p:nvSpPr>
        <p:spPr>
          <a:noFill/>
        </p:spPr>
        <p:txBody>
          <a:bodyPr/>
          <a:lstStyle/>
          <a:p>
            <a:fld id="{DBD39040-50A8-46F4-9D42-5A467A9B87D5}" type="datetime1">
              <a:rPr lang="en-US" smtClean="0"/>
              <a:t>10/21/2015</a:t>
            </a:fld>
            <a:endParaRPr lang="en-US" smtClean="0"/>
          </a:p>
        </p:txBody>
      </p:sp>
      <p:sp>
        <p:nvSpPr>
          <p:cNvPr id="12294"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2295" name="Slide Number Placeholder 6"/>
          <p:cNvSpPr>
            <a:spLocks noGrp="1"/>
          </p:cNvSpPr>
          <p:nvPr>
            <p:ph type="sldNum" sz="quarter" idx="12"/>
          </p:nvPr>
        </p:nvSpPr>
        <p:spPr>
          <a:noFill/>
        </p:spPr>
        <p:txBody>
          <a:bodyPr/>
          <a:lstStyle/>
          <a:p>
            <a:fld id="{AE78E0F5-B7D1-4DF6-8C54-7CC0CC8CE847}" type="slidenum">
              <a:rPr lang="en-US"/>
              <a:pPr/>
              <a:t>13</a:t>
            </a:fld>
            <a:endParaRPr lang="en-US"/>
          </a:p>
        </p:txBody>
      </p:sp>
    </p:spTree>
    <p:extLst>
      <p:ext uri="{BB962C8B-B14F-4D97-AF65-F5344CB8AC3E}">
        <p14:creationId xmlns:p14="http://schemas.microsoft.com/office/powerpoint/2010/main" val="4104433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Sample GUI Scrolled Windows (</a:t>
            </a:r>
            <a:r>
              <a:rPr lang="en-US" sz="3200" dirty="0" err="1" smtClean="0"/>
              <a:t>xterm</a:t>
            </a:r>
            <a:r>
              <a:rPr lang="en-US" sz="3200" dirty="0"/>
              <a:t> </a:t>
            </a:r>
            <a:r>
              <a:rPr lang="en-US" sz="3200" dirty="0" smtClean="0"/>
              <a:t>8-color)</a:t>
            </a:r>
            <a:endParaRPr lang="en-US" sz="2000" dirty="0" smtClean="0"/>
          </a:p>
        </p:txBody>
      </p:sp>
      <p:pic>
        <p:nvPicPr>
          <p:cNvPr id="13315" name="Content Placeholder 7"/>
          <p:cNvPicPr>
            <a:picLocks noGrp="1" noChangeAspect="1"/>
          </p:cNvPicPr>
          <p:nvPr>
            <p:ph sz="half" idx="1"/>
          </p:nvPr>
        </p:nvPicPr>
        <p:blipFill>
          <a:blip r:embed="rId3"/>
          <a:srcRect/>
          <a:stretch>
            <a:fillRect/>
          </a:stretch>
        </p:blipFill>
        <p:spPr>
          <a:xfrm>
            <a:off x="534838" y="2017713"/>
            <a:ext cx="6029475" cy="4114800"/>
          </a:xfrm>
        </p:spPr>
      </p:pic>
      <p:sp>
        <p:nvSpPr>
          <p:cNvPr id="13316" name="Content Placeholder 3"/>
          <p:cNvSpPr>
            <a:spLocks noGrp="1"/>
          </p:cNvSpPr>
          <p:nvPr>
            <p:ph sz="half" idx="2"/>
          </p:nvPr>
        </p:nvSpPr>
        <p:spPr/>
        <p:txBody>
          <a:bodyPr/>
          <a:lstStyle/>
          <a:p>
            <a:pPr eaLnBrk="1" hangingPunct="1"/>
            <a:r>
              <a:rPr lang="en-US" sz="1600" b="1" dirty="0" smtClean="0"/>
              <a:t>Blue Application Frame</a:t>
            </a:r>
            <a:endParaRPr lang="en-US" sz="1600" dirty="0" smtClean="0"/>
          </a:p>
          <a:p>
            <a:pPr lvl="1" eaLnBrk="1" hangingPunct="1"/>
            <a:r>
              <a:rPr lang="en-US" sz="1200" dirty="0" smtClean="0"/>
              <a:t>With Menu Bar, Window Size &amp; Close Control Buttons and three scrollable panels.</a:t>
            </a:r>
          </a:p>
          <a:p>
            <a:pPr eaLnBrk="1" hangingPunct="1"/>
            <a:r>
              <a:rPr lang="en-US" sz="1600" b="1" dirty="0" smtClean="0"/>
              <a:t>Three Scrollable </a:t>
            </a:r>
            <a:r>
              <a:rPr lang="en-US" sz="1600" b="1" dirty="0"/>
              <a:t>Application </a:t>
            </a:r>
            <a:r>
              <a:rPr lang="en-US" sz="1600" b="1" dirty="0" smtClean="0"/>
              <a:t>Panels</a:t>
            </a:r>
            <a:r>
              <a:rPr lang="en-US" sz="1600" b="1" dirty="0"/>
              <a:t> </a:t>
            </a:r>
            <a:r>
              <a:rPr lang="en-US" sz="1600" b="1" dirty="0" smtClean="0"/>
              <a:t>(</a:t>
            </a:r>
            <a:r>
              <a:rPr lang="en-US" sz="1600" b="1" dirty="0"/>
              <a:t>Cyan </a:t>
            </a:r>
            <a:r>
              <a:rPr lang="en-US" sz="1600" b="1" dirty="0" smtClean="0"/>
              <a:t>Horizontal, Green </a:t>
            </a:r>
            <a:r>
              <a:rPr lang="en-US" sz="1600" b="1" dirty="0"/>
              <a:t>Vertical </a:t>
            </a:r>
            <a:r>
              <a:rPr lang="en-US" sz="1600" b="1" dirty="0" smtClean="0"/>
              <a:t>&amp; Yellow</a:t>
            </a:r>
            <a:r>
              <a:rPr lang="en-US" sz="1600" b="1" dirty="0"/>
              <a:t> Dual </a:t>
            </a:r>
            <a:r>
              <a:rPr lang="en-US" sz="1600" b="1" dirty="0" smtClean="0"/>
              <a:t>) </a:t>
            </a:r>
            <a:endParaRPr lang="en-US" sz="1600" b="1" dirty="0"/>
          </a:p>
          <a:p>
            <a:pPr lvl="1" eaLnBrk="1" hangingPunct="1"/>
            <a:r>
              <a:rPr lang="en-US" sz="1200" dirty="0" smtClean="0"/>
              <a:t>Each with Multi-Colored &amp; Non-Colored Text, Horizontal and/or Vertical scroll bars, associated clickable arrow buttons and clickable gauge depicting relative size and position or displayed text. </a:t>
            </a:r>
          </a:p>
          <a:p>
            <a:pPr eaLnBrk="1" hangingPunct="1"/>
            <a:r>
              <a:rPr lang="en-US" sz="1600" b="1" dirty="0" smtClean="0"/>
              <a:t>Black Redirected Output: </a:t>
            </a:r>
            <a:r>
              <a:rPr lang="en-US" sz="1600" b="1" dirty="0" err="1" smtClean="0"/>
              <a:t>stdout</a:t>
            </a:r>
            <a:r>
              <a:rPr lang="en-US" sz="1600" b="1" dirty="0" smtClean="0"/>
              <a:t>/</a:t>
            </a:r>
            <a:r>
              <a:rPr lang="en-US" sz="1600" b="1" dirty="0" err="1" smtClean="0"/>
              <a:t>stderr</a:t>
            </a:r>
            <a:r>
              <a:rPr lang="en-US" sz="1600" b="1" dirty="0" smtClean="0"/>
              <a:t> Frame</a:t>
            </a:r>
          </a:p>
          <a:p>
            <a:pPr lvl="1" eaLnBrk="1" hangingPunct="1"/>
            <a:r>
              <a:rPr lang="en-US" sz="1200" dirty="0" smtClean="0"/>
              <a:t>Output of colorized, date, time &amp; severity-level stamped event notifications (</a:t>
            </a:r>
            <a:r>
              <a:rPr lang="en-US" sz="1200" b="1" dirty="0" smtClean="0">
                <a:solidFill>
                  <a:srgbClr val="FF0000"/>
                </a:solidFill>
              </a:rPr>
              <a:t>debug-level shown</a:t>
            </a:r>
            <a:r>
              <a:rPr lang="en-US" sz="1200" dirty="0" smtClean="0"/>
              <a:t>)</a:t>
            </a:r>
          </a:p>
          <a:p>
            <a:pPr eaLnBrk="1" hangingPunct="1"/>
            <a:r>
              <a:rPr lang="en-US" sz="1600" b="1" dirty="0" smtClean="0"/>
              <a:t>Task Bar Frame</a:t>
            </a:r>
          </a:p>
          <a:p>
            <a:pPr lvl="1" eaLnBrk="1" hangingPunct="1"/>
            <a:r>
              <a:rPr lang="en-US" sz="1200" dirty="0" smtClean="0"/>
              <a:t>With Network &amp;  Program Name, Task (Redirected &amp; </a:t>
            </a:r>
            <a:r>
              <a:rPr lang="en-US" sz="1200" dirty="0" err="1" smtClean="0"/>
              <a:t>Gui_Test_Units</a:t>
            </a:r>
            <a:r>
              <a:rPr lang="en-US" sz="1200" dirty="0" smtClean="0"/>
              <a:t>) Focus Control Buttons, Idle Time Spinner and Current Date &amp; Time</a:t>
            </a:r>
            <a:endParaRPr lang="en-US" sz="2000" dirty="0" smtClean="0"/>
          </a:p>
        </p:txBody>
      </p:sp>
      <p:sp>
        <p:nvSpPr>
          <p:cNvPr id="13317" name="Date Placeholder 4"/>
          <p:cNvSpPr>
            <a:spLocks noGrp="1"/>
          </p:cNvSpPr>
          <p:nvPr>
            <p:ph type="dt" sz="quarter" idx="10"/>
          </p:nvPr>
        </p:nvSpPr>
        <p:spPr>
          <a:noFill/>
        </p:spPr>
        <p:txBody>
          <a:bodyPr/>
          <a:lstStyle/>
          <a:p>
            <a:fld id="{12F7545A-B2B6-4F10-B5DC-087934EAA2D7}" type="datetime1">
              <a:rPr lang="en-US" smtClean="0"/>
              <a:t>10/21/2015</a:t>
            </a:fld>
            <a:endParaRPr lang="en-US" smtClean="0"/>
          </a:p>
        </p:txBody>
      </p:sp>
      <p:sp>
        <p:nvSpPr>
          <p:cNvPr id="13318"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3319" name="Slide Number Placeholder 6"/>
          <p:cNvSpPr>
            <a:spLocks noGrp="1"/>
          </p:cNvSpPr>
          <p:nvPr>
            <p:ph type="sldNum" sz="quarter" idx="12"/>
          </p:nvPr>
        </p:nvSpPr>
        <p:spPr>
          <a:noFill/>
        </p:spPr>
        <p:txBody>
          <a:bodyPr/>
          <a:lstStyle/>
          <a:p>
            <a:fld id="{7F0F3125-9FB0-4EBE-8504-9BB661828FB3}" type="slidenum">
              <a:rPr lang="en-US"/>
              <a:pPr/>
              <a:t>14</a:t>
            </a:fld>
            <a:endParaRPr lang="en-US"/>
          </a:p>
        </p:txBody>
      </p:sp>
    </p:spTree>
    <p:extLst>
      <p:ext uri="{BB962C8B-B14F-4D97-AF65-F5344CB8AC3E}">
        <p14:creationId xmlns:p14="http://schemas.microsoft.com/office/powerpoint/2010/main" val="342913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br>
              <a:rPr lang="en-US" sz="2000" dirty="0"/>
            </a:br>
            <a:r>
              <a:rPr lang="en-US" sz="3200" dirty="0" smtClean="0"/>
              <a:t>Sample GUI </a:t>
            </a:r>
            <a:r>
              <a:rPr lang="en-US" sz="3200" dirty="0"/>
              <a:t>Scrolled </a:t>
            </a:r>
            <a:r>
              <a:rPr lang="en-US" sz="3200" dirty="0" smtClean="0"/>
              <a:t>Windows</a:t>
            </a:r>
            <a:br>
              <a:rPr lang="en-US" sz="3200" dirty="0" smtClean="0"/>
            </a:br>
            <a:r>
              <a:rPr lang="en-US" sz="1800" dirty="0" smtClean="0"/>
              <a:t>(vt100 Black-on-White) </a:t>
            </a:r>
            <a:r>
              <a:rPr lang="en-US" sz="1800" dirty="0"/>
              <a:t>&amp; </a:t>
            </a:r>
            <a:r>
              <a:rPr lang="en-US" sz="1800" dirty="0" smtClean="0"/>
              <a:t>(vt100 White-on-Black)</a:t>
            </a:r>
            <a:endParaRPr lang="en-US" sz="3200" dirty="0"/>
          </a:p>
        </p:txBody>
      </p:sp>
      <p:pic>
        <p:nvPicPr>
          <p:cNvPr id="10" name="Content Placeholder 9"/>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483079" y="2017713"/>
            <a:ext cx="6198709" cy="4225925"/>
          </a:xfrm>
        </p:spPr>
      </p:pic>
      <p:sp>
        <p:nvSpPr>
          <p:cNvPr id="11" name="Content Placeholder 10"/>
          <p:cNvSpPr>
            <a:spLocks noGrp="1"/>
          </p:cNvSpPr>
          <p:nvPr>
            <p:ph sz="half" idx="2"/>
          </p:nvPr>
        </p:nvSpPr>
        <p:spPr>
          <a:xfrm>
            <a:off x="6819900" y="2017712"/>
            <a:ext cx="5105400" cy="4003495"/>
          </a:xfrm>
        </p:spPr>
        <p:txBody>
          <a:bodyPr/>
          <a:lstStyle/>
          <a:p>
            <a:pPr eaLnBrk="1" hangingPunct="1"/>
            <a:r>
              <a:rPr lang="en-US" sz="1600" b="1" dirty="0" smtClean="0"/>
              <a:t>Outer-Most Application Frames</a:t>
            </a:r>
            <a:endParaRPr lang="en-US" sz="1600" dirty="0"/>
          </a:p>
          <a:p>
            <a:pPr lvl="1" eaLnBrk="1" hangingPunct="1"/>
            <a:r>
              <a:rPr lang="en-US" sz="1200" dirty="0"/>
              <a:t>With Menu Bar, Window Size &amp; Close Control Buttons and three scrollable panels.</a:t>
            </a:r>
          </a:p>
          <a:p>
            <a:pPr eaLnBrk="1" hangingPunct="1"/>
            <a:r>
              <a:rPr lang="en-US" sz="1600" b="1" dirty="0" smtClean="0"/>
              <a:t>Three Scrollable </a:t>
            </a:r>
            <a:r>
              <a:rPr lang="en-US" sz="1600" b="1" dirty="0"/>
              <a:t>Application </a:t>
            </a:r>
            <a:r>
              <a:rPr lang="en-US" sz="1600" b="1" dirty="0" smtClean="0"/>
              <a:t>Panels (Horizontal, Vertical &amp; Dual) </a:t>
            </a:r>
            <a:endParaRPr lang="en-US" sz="1600" b="1" dirty="0"/>
          </a:p>
          <a:p>
            <a:pPr lvl="1" eaLnBrk="1" hangingPunct="1"/>
            <a:r>
              <a:rPr lang="en-US" sz="1200" dirty="0"/>
              <a:t>Each with Multi-Colored &amp; Non-Colored Text, Horizontal and/or Vertical scroll bars, associated clickable arrow buttons and clickable gauge depicting relative size and position or displayed text. </a:t>
            </a:r>
          </a:p>
          <a:p>
            <a:pPr eaLnBrk="1" hangingPunct="1"/>
            <a:r>
              <a:rPr lang="en-US" sz="1600" b="1" dirty="0"/>
              <a:t>Black Redirected Output: </a:t>
            </a:r>
            <a:r>
              <a:rPr lang="en-US" sz="1600" b="1" dirty="0" err="1"/>
              <a:t>stdout</a:t>
            </a:r>
            <a:r>
              <a:rPr lang="en-US" sz="1600" b="1" dirty="0"/>
              <a:t>/</a:t>
            </a:r>
            <a:r>
              <a:rPr lang="en-US" sz="1600" b="1" dirty="0" err="1"/>
              <a:t>stderr</a:t>
            </a:r>
            <a:r>
              <a:rPr lang="en-US" sz="1600" b="1" dirty="0"/>
              <a:t> Frame</a:t>
            </a:r>
          </a:p>
          <a:p>
            <a:pPr lvl="1" eaLnBrk="1" hangingPunct="1"/>
            <a:r>
              <a:rPr lang="en-US" sz="1200" dirty="0"/>
              <a:t>Output of colorized, date, time &amp; severity-level stamped event notifications (</a:t>
            </a:r>
            <a:r>
              <a:rPr lang="en-US" sz="1200" b="1" dirty="0">
                <a:solidFill>
                  <a:srgbClr val="FF0000"/>
                </a:solidFill>
              </a:rPr>
              <a:t>debug-level shown</a:t>
            </a:r>
            <a:r>
              <a:rPr lang="en-US" sz="1200" dirty="0"/>
              <a:t>)</a:t>
            </a:r>
          </a:p>
          <a:p>
            <a:pPr eaLnBrk="1" hangingPunct="1"/>
            <a:r>
              <a:rPr lang="en-US" sz="1600" b="1" dirty="0"/>
              <a:t>Task Bar Frame</a:t>
            </a:r>
          </a:p>
          <a:p>
            <a:pPr lvl="1" eaLnBrk="1" hangingPunct="1"/>
            <a:r>
              <a:rPr lang="en-US" sz="1200" dirty="0"/>
              <a:t>With Network &amp;  Program Name, Task (Redirected &amp; </a:t>
            </a:r>
            <a:r>
              <a:rPr lang="en-US" sz="1200" dirty="0" err="1"/>
              <a:t>Gui_Test_Units</a:t>
            </a:r>
            <a:r>
              <a:rPr lang="en-US" sz="1200" dirty="0"/>
              <a:t>) Focus Control Buttons, Idle Time Spinner and Current Date &amp; Time</a:t>
            </a:r>
            <a:endParaRPr lang="en-US" sz="2000" dirty="0"/>
          </a:p>
          <a:p>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10/21/2015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15</a:t>
            </a:fld>
            <a:endParaRPr lang="en-US"/>
          </a:p>
        </p:txBody>
      </p:sp>
    </p:spTree>
    <p:extLst>
      <p:ext uri="{BB962C8B-B14F-4D97-AF65-F5344CB8AC3E}">
        <p14:creationId xmlns:p14="http://schemas.microsoft.com/office/powerpoint/2010/main" val="680932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smtClean="0"/>
              <a:t>Block Diagrams</a:t>
            </a:r>
            <a:endParaRPr lang="en-US" sz="3200" dirty="0"/>
          </a:p>
        </p:txBody>
      </p:sp>
      <p:sp>
        <p:nvSpPr>
          <p:cNvPr id="8" name="Content Placeholder 7"/>
          <p:cNvSpPr>
            <a:spLocks noGrp="1"/>
          </p:cNvSpPr>
          <p:nvPr>
            <p:ph idx="1"/>
          </p:nvPr>
        </p:nvSpPr>
        <p:spPr/>
        <p:txBody>
          <a:bodyPr/>
          <a:lstStyle/>
          <a:p>
            <a:pPr eaLnBrk="1" hangingPunct="1"/>
            <a:r>
              <a:rPr lang="en-US" sz="2400" dirty="0" smtClean="0">
                <a:hlinkClick r:id="rId3" action="ppaction://hlinksldjump"/>
              </a:rPr>
              <a:t>Toolkit </a:t>
            </a:r>
            <a:r>
              <a:rPr lang="en-US" sz="2400" dirty="0">
                <a:hlinkClick r:id="rId3" action="ppaction://hlinksldjump"/>
              </a:rPr>
              <a:t>Building Block Diagrams</a:t>
            </a:r>
            <a:endParaRPr lang="en-US" sz="2400" dirty="0"/>
          </a:p>
          <a:p>
            <a:pPr eaLnBrk="1" hangingPunct="1"/>
            <a:r>
              <a:rPr lang="en-US" sz="2400" dirty="0">
                <a:hlinkClick r:id="rId4" action="ppaction://hlinksldjump"/>
              </a:rPr>
              <a:t>Non-Networked (Stand-Alone) System (HW-SW) Block Diagram</a:t>
            </a:r>
            <a:endParaRPr lang="en-US" sz="2400" dirty="0"/>
          </a:p>
          <a:p>
            <a:pPr eaLnBrk="1" hangingPunct="1"/>
            <a:r>
              <a:rPr lang="en-US" sz="2400" dirty="0">
                <a:hlinkClick r:id="rId5" action="ppaction://hlinksldjump"/>
              </a:rPr>
              <a:t>Networked (Stand-Among) System (HW-SW) Block Diagram</a:t>
            </a:r>
            <a:endParaRPr lang="en-US" sz="2400"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10/21/2015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16</a:t>
            </a:fld>
            <a:endParaRPr lang="en-US"/>
          </a:p>
        </p:txBody>
      </p:sp>
    </p:spTree>
    <p:extLst>
      <p:ext uri="{BB962C8B-B14F-4D97-AF65-F5344CB8AC3E}">
        <p14:creationId xmlns:p14="http://schemas.microsoft.com/office/powerpoint/2010/main" val="252771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Toolkit Building Block Diagram</a:t>
            </a:r>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2400" dirty="0" smtClean="0"/>
              <a:t>Cross-platform, Character-mode</a:t>
            </a:r>
            <a:r>
              <a:rPr lang="en-US" sz="2400" b="1" dirty="0" smtClean="0"/>
              <a:t> Curses</a:t>
            </a:r>
            <a:r>
              <a:rPr lang="en-US" sz="2400" dirty="0" smtClean="0"/>
              <a:t>-based emulation of Pixel-mode cross-platform </a:t>
            </a:r>
            <a:r>
              <a:rPr lang="en-US" sz="2400" b="1" dirty="0" smtClean="0"/>
              <a:t>wxPython</a:t>
            </a:r>
            <a:r>
              <a:rPr lang="en-US" sz="2400" dirty="0" smtClean="0"/>
              <a:t> GUI Application Programming Interface</a:t>
            </a:r>
          </a:p>
          <a:p>
            <a:pPr eaLnBrk="1" hangingPunct="1"/>
            <a:r>
              <a:rPr lang="en-US" sz="2400" dirty="0" smtClean="0"/>
              <a:t>Cross-platform, Linux-/Unix-like </a:t>
            </a:r>
            <a:r>
              <a:rPr lang="en-US" sz="2400" b="1" dirty="0" smtClean="0"/>
              <a:t>POSIX</a:t>
            </a:r>
            <a:r>
              <a:rPr lang="en-US" sz="2400" dirty="0" smtClean="0"/>
              <a:t>-based Command Line Interface</a:t>
            </a:r>
          </a:p>
          <a:p>
            <a:pPr eaLnBrk="1" hangingPunct="1"/>
            <a:r>
              <a:rPr lang="en-US" sz="2400" b="1" dirty="0" smtClean="0"/>
              <a:t>Operator’s Computer Terminal </a:t>
            </a:r>
            <a:r>
              <a:rPr lang="en-US" sz="2400" dirty="0" smtClean="0"/>
              <a:t>with Display, Keyboard and Mouse</a:t>
            </a:r>
            <a:endParaRPr lang="en-US" sz="3200" dirty="0" smtClean="0"/>
          </a:p>
        </p:txBody>
      </p:sp>
      <p:sp>
        <p:nvSpPr>
          <p:cNvPr id="14341" name="Date Placeholder 3"/>
          <p:cNvSpPr>
            <a:spLocks noGrp="1"/>
          </p:cNvSpPr>
          <p:nvPr>
            <p:ph type="dt" sz="quarter" idx="10"/>
          </p:nvPr>
        </p:nvSpPr>
        <p:spPr>
          <a:noFill/>
        </p:spPr>
        <p:txBody>
          <a:bodyPr/>
          <a:lstStyle/>
          <a:p>
            <a:fld id="{C4CD0F24-D883-406C-B918-66E9EB5E340B}" type="datetime1">
              <a:rPr lang="en-US" smtClean="0"/>
              <a:t>10/21/2015</a:t>
            </a:fld>
            <a:endParaRPr lang="en-US" smtClean="0"/>
          </a:p>
        </p:txBody>
      </p:sp>
      <p:sp>
        <p:nvSpPr>
          <p:cNvPr id="14342"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17</a:t>
            </a:fld>
            <a:endParaRPr lang="en-US"/>
          </a:p>
        </p:txBody>
      </p:sp>
    </p:spTree>
    <p:extLst>
      <p:ext uri="{BB962C8B-B14F-4D97-AF65-F5344CB8AC3E}">
        <p14:creationId xmlns:p14="http://schemas.microsoft.com/office/powerpoint/2010/main" val="39524563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78686B57-566D-48D3-BCCF-03F0F7CEA2D3}" type="datetime1">
              <a:rPr lang="en-US" smtClean="0"/>
              <a:t>10/21/2015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18</a:t>
            </a:fld>
            <a:endParaRPr lang="en-US"/>
          </a:p>
        </p:txBody>
      </p:sp>
      <p:sp>
        <p:nvSpPr>
          <p:cNvPr id="16389"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dirty="0"/>
              <a:t/>
            </a:r>
            <a:br>
              <a:rPr lang="en-US" dirty="0"/>
            </a:br>
            <a:r>
              <a:rPr lang="en-US" sz="2800" dirty="0"/>
              <a:t>Non-Networked (Stand-Alone) </a:t>
            </a:r>
            <a:r>
              <a:rPr lang="en-US" sz="2800" dirty="0" smtClean="0"/>
              <a:t>Mode</a:t>
            </a:r>
            <a:br>
              <a:rPr lang="en-US" sz="2800" dirty="0" smtClean="0"/>
            </a:br>
            <a:r>
              <a:rPr lang="en-US" sz="2800" dirty="0" smtClean="0"/>
              <a:t>System (HW-SW) Block Diagram</a:t>
            </a:r>
            <a:endParaRPr lang="en-US" sz="1600" dirty="0" smtClean="0"/>
          </a:p>
        </p:txBody>
      </p:sp>
      <p:pic>
        <p:nvPicPr>
          <p:cNvPr id="16390" name="Picture 5"/>
          <p:cNvPicPr>
            <a:picLocks noGrp="1" noChangeAspect="1" noChangeArrowheads="1"/>
          </p:cNvPicPr>
          <p:nvPr>
            <p:ph idx="1"/>
          </p:nvPr>
        </p:nvPicPr>
        <p:blipFill>
          <a:blip r:embed="rId4"/>
          <a:srcRect/>
          <a:stretch>
            <a:fillRect/>
          </a:stretch>
        </p:blipFill>
        <p:spPr>
          <a:xfrm>
            <a:off x="4700588" y="2017713"/>
            <a:ext cx="4114800" cy="4114800"/>
          </a:xfrm>
        </p:spPr>
      </p:pic>
    </p:spTree>
    <p:extLst>
      <p:ext uri="{BB962C8B-B14F-4D97-AF65-F5344CB8AC3E}">
        <p14:creationId xmlns:p14="http://schemas.microsoft.com/office/powerpoint/2010/main" val="41431567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9EDEA496-4C01-48E6-8338-28952F847476}" type="datetime1">
              <a:rPr lang="en-US" smtClean="0"/>
              <a:t>10/21/2015</a:t>
            </a:fld>
            <a:endParaRPr lang="en-US" smtClean="0"/>
          </a:p>
        </p:txBody>
      </p:sp>
      <p:sp>
        <p:nvSpPr>
          <p:cNvPr id="1843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19</a:t>
            </a:fld>
            <a:endParaRPr lang="en-US"/>
          </a:p>
        </p:txBody>
      </p:sp>
      <p:sp>
        <p:nvSpPr>
          <p:cNvPr id="18437"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smtClean="0"/>
              <a:t>)</a:t>
            </a:r>
            <a:r>
              <a:rPr lang="en-US" sz="3200" dirty="0" smtClean="0"/>
              <a:t/>
            </a:r>
            <a:br>
              <a:rPr lang="en-US" sz="3200" dirty="0" smtClean="0"/>
            </a:br>
            <a:r>
              <a:rPr lang="en-US" sz="2800" dirty="0" smtClean="0"/>
              <a:t>Networked </a:t>
            </a:r>
            <a:r>
              <a:rPr lang="en-US" sz="2800" dirty="0"/>
              <a:t>(</a:t>
            </a:r>
            <a:r>
              <a:rPr lang="en-US" sz="2800" dirty="0" smtClean="0"/>
              <a:t>Stand-Among) </a:t>
            </a:r>
            <a:r>
              <a:rPr lang="en-US" sz="2800" dirty="0"/>
              <a:t>Mode</a:t>
            </a:r>
            <a:br>
              <a:rPr lang="en-US" sz="2800" dirty="0"/>
            </a:br>
            <a:r>
              <a:rPr lang="en-US" sz="2800" dirty="0"/>
              <a:t>System (HW-SW) Block Diagram</a:t>
            </a:r>
            <a:endParaRPr lang="en-US" sz="2800" dirty="0" smtClean="0"/>
          </a:p>
        </p:txBody>
      </p:sp>
      <p:pic>
        <p:nvPicPr>
          <p:cNvPr id="18438" name="Picture 5"/>
          <p:cNvPicPr>
            <a:picLocks noGrp="1" noChangeAspect="1" noChangeArrowheads="1"/>
          </p:cNvPicPr>
          <p:nvPr>
            <p:ph idx="1"/>
          </p:nvPr>
        </p:nvPicPr>
        <p:blipFill>
          <a:blip r:embed="rId4"/>
          <a:srcRect/>
          <a:stretch>
            <a:fillRect/>
          </a:stretch>
        </p:blipFill>
        <p:spPr>
          <a:xfrm>
            <a:off x="2462213" y="2017713"/>
            <a:ext cx="8589962" cy="4114800"/>
          </a:xfrm>
        </p:spPr>
      </p:pic>
    </p:spTree>
    <p:extLst>
      <p:ext uri="{BB962C8B-B14F-4D97-AF65-F5344CB8AC3E}">
        <p14:creationId xmlns:p14="http://schemas.microsoft.com/office/powerpoint/2010/main" val="17737189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sz="half" idx="1"/>
          </p:nvPr>
        </p:nvSpPr>
        <p:spPr/>
        <p:txBody>
          <a:bodyPr/>
          <a:lstStyle/>
          <a:p>
            <a:pPr eaLnBrk="1" hangingPunct="1"/>
            <a:r>
              <a:rPr lang="en-US" dirty="0" smtClean="0">
                <a:hlinkClick r:id="rId3" action="ppaction://hlinksldjump"/>
              </a:rPr>
              <a:t>Introduction</a:t>
            </a:r>
            <a:endParaRPr lang="en-US" dirty="0" smtClean="0"/>
          </a:p>
          <a:p>
            <a:pPr lvl="1" eaLnBrk="1" hangingPunct="1"/>
            <a:r>
              <a:rPr lang="en-US" sz="1400" i="1" dirty="0" smtClean="0">
                <a:hlinkClick r:id="rId4" action="ppaction://hlinksldjump"/>
              </a:rPr>
              <a:t>Team</a:t>
            </a:r>
            <a:r>
              <a:rPr lang="en-US" sz="1400" dirty="0" smtClean="0">
                <a:hlinkClick r:id="rId4" action="ppaction://hlinksldjump"/>
              </a:rPr>
              <a:t>STARS </a:t>
            </a:r>
            <a:r>
              <a:rPr lang="en-US" sz="1400" dirty="0">
                <a:hlinkClick r:id="rId4" action="ppaction://hlinksldjump"/>
              </a:rPr>
              <a:t>“tsWxGTUI_PyVx” Toolkit</a:t>
            </a:r>
            <a:r>
              <a:rPr lang="en-US" sz="1400" dirty="0"/>
              <a:t> </a:t>
            </a:r>
          </a:p>
          <a:p>
            <a:pPr lvl="1" eaLnBrk="1" hangingPunct="1"/>
            <a:r>
              <a:rPr lang="en-US" sz="1400" dirty="0">
                <a:hlinkClick r:id="rId5" action="ppaction://hlinksldjump"/>
              </a:rPr>
              <a:t>Python (2x &amp; 3x)” virtual machines</a:t>
            </a:r>
            <a:endParaRPr lang="en-US" sz="1400" dirty="0"/>
          </a:p>
          <a:p>
            <a:pPr lvl="1" eaLnBrk="1" hangingPunct="1"/>
            <a:r>
              <a:rPr lang="en-US" sz="1400" dirty="0">
                <a:hlinkClick r:id="rId6" action="ppaction://hlinksldjump"/>
              </a:rPr>
              <a:t>wxPython high level, pixel-mode, graphical widgets</a:t>
            </a:r>
            <a:endParaRPr lang="en-US" sz="1400" dirty="0"/>
          </a:p>
          <a:p>
            <a:pPr lvl="1" eaLnBrk="1" hangingPunct="1"/>
            <a:r>
              <a:rPr lang="en-US" sz="1400" dirty="0">
                <a:hlinkClick r:id="rId7" action="ppaction://hlinksldjump"/>
              </a:rPr>
              <a:t>Curses terminal control library and low level graphical widgets</a:t>
            </a:r>
            <a:endParaRPr lang="en-US" sz="1400" dirty="0"/>
          </a:p>
          <a:p>
            <a:pPr eaLnBrk="1" hangingPunct="1"/>
            <a:r>
              <a:rPr lang="en-US" dirty="0" smtClean="0">
                <a:hlinkClick r:id="rId8" action="ppaction://hlinksldjump"/>
              </a:rPr>
              <a:t>Use Cases</a:t>
            </a:r>
            <a:endParaRPr lang="en-US" dirty="0"/>
          </a:p>
          <a:p>
            <a:pPr marL="742950" lvl="2" indent="-342900">
              <a:buSzPct val="60000"/>
            </a:pPr>
            <a:r>
              <a:rPr lang="en-US" sz="1400" dirty="0">
                <a:hlinkClick r:id="rId9" action="ppaction://hlinksldjump"/>
              </a:rPr>
              <a:t>Sample Screen Shots</a:t>
            </a:r>
            <a:r>
              <a:rPr lang="en-US" sz="1400" dirty="0"/>
              <a:t> Command Line Interface (CLI) &amp; Graphical User Interface (GUI)</a:t>
            </a:r>
          </a:p>
          <a:p>
            <a:pPr marL="742950" lvl="2" indent="-342900">
              <a:buSzPct val="60000"/>
            </a:pPr>
            <a:r>
              <a:rPr lang="en-US" sz="1400" dirty="0">
                <a:hlinkClick r:id="rId10" action="ppaction://hlinksldjump"/>
              </a:rPr>
              <a:t>Model Platforms </a:t>
            </a:r>
            <a:r>
              <a:rPr lang="en-US" sz="1400" dirty="0"/>
              <a:t>Readily Available Consumer-oriented Configurations</a:t>
            </a:r>
          </a:p>
          <a:p>
            <a:pPr marL="742950" lvl="2" indent="-342900">
              <a:buSzPct val="60000"/>
            </a:pPr>
            <a:r>
              <a:rPr lang="en-US" sz="1400" dirty="0">
                <a:hlinkClick r:id="rId11" action="ppaction://hlinksldjump"/>
              </a:rPr>
              <a:t>Command Line Interface (CLI)</a:t>
            </a:r>
            <a:endParaRPr lang="en-US" sz="1400" dirty="0"/>
          </a:p>
          <a:p>
            <a:pPr marL="742950" lvl="2" indent="-342900">
              <a:buSzPct val="60000"/>
            </a:pPr>
            <a:r>
              <a:rPr lang="en-US" sz="1400" dirty="0">
                <a:hlinkClick r:id="rId12" action="ppaction://hlinksldjump"/>
              </a:rPr>
              <a:t>Graphical User Interface (GUI)</a:t>
            </a:r>
            <a:endParaRPr lang="en-US" sz="1400" dirty="0"/>
          </a:p>
          <a:p>
            <a:pPr marL="742950" lvl="2" indent="-342900">
              <a:buSzPct val="60000"/>
            </a:pPr>
            <a:r>
              <a:rPr lang="en-US" sz="1400" dirty="0">
                <a:hlinkClick r:id="rId13" action="ppaction://hlinksldjump"/>
              </a:rPr>
              <a:t>Remote Monitoring / </a:t>
            </a:r>
            <a:r>
              <a:rPr lang="en-US" sz="1400" dirty="0" smtClean="0">
                <a:hlinkClick r:id="rId13" action="ppaction://hlinksldjump"/>
              </a:rPr>
              <a:t>Control</a:t>
            </a:r>
            <a:endParaRPr lang="en-US" sz="1400" dirty="0"/>
          </a:p>
        </p:txBody>
      </p:sp>
      <p:sp>
        <p:nvSpPr>
          <p:cNvPr id="2" name="Content Placeholder 1"/>
          <p:cNvSpPr>
            <a:spLocks noGrp="1"/>
          </p:cNvSpPr>
          <p:nvPr>
            <p:ph sz="half" idx="2"/>
          </p:nvPr>
        </p:nvSpPr>
        <p:spPr/>
        <p:txBody>
          <a:bodyPr/>
          <a:lstStyle/>
          <a:p>
            <a:pPr eaLnBrk="1" hangingPunct="1"/>
            <a:r>
              <a:rPr lang="en-US" dirty="0">
                <a:hlinkClick r:id="rId14" action="ppaction://hlinksldjump"/>
              </a:rPr>
              <a:t>Project</a:t>
            </a:r>
            <a:endParaRPr lang="en-US" dirty="0"/>
          </a:p>
          <a:p>
            <a:pPr lvl="1" eaLnBrk="1" hangingPunct="1"/>
            <a:r>
              <a:rPr lang="en-US" sz="1400" dirty="0">
                <a:hlinkClick r:id="rId15" action="ppaction://hlinksldjump"/>
              </a:rPr>
              <a:t>Objectives</a:t>
            </a:r>
            <a:endParaRPr lang="en-US" sz="1400" dirty="0"/>
          </a:p>
          <a:p>
            <a:pPr lvl="1" eaLnBrk="1" hangingPunct="1"/>
            <a:r>
              <a:rPr lang="en-US" sz="1400" dirty="0" smtClean="0">
                <a:hlinkClick r:id="rId16" action="ppaction://hlinksldjump"/>
              </a:rPr>
              <a:t>Plans</a:t>
            </a:r>
            <a:endParaRPr lang="en-US" sz="1400" dirty="0"/>
          </a:p>
          <a:p>
            <a:pPr lvl="1" eaLnBrk="1" hangingPunct="1"/>
            <a:r>
              <a:rPr lang="en-US" sz="1400" dirty="0" smtClean="0">
                <a:hlinkClick r:id="rId17" action="ppaction://hlinksldjump"/>
              </a:rPr>
              <a:t>Implementation</a:t>
            </a:r>
            <a:endParaRPr lang="en-US" sz="1400" dirty="0"/>
          </a:p>
          <a:p>
            <a:pPr eaLnBrk="1" hangingPunct="1"/>
            <a:r>
              <a:rPr lang="en-US" dirty="0" smtClean="0">
                <a:hlinkClick r:id="rId18" action="ppaction://hlinksldjump"/>
              </a:rPr>
              <a:t>Release</a:t>
            </a:r>
            <a:endParaRPr lang="en-US" dirty="0"/>
          </a:p>
          <a:p>
            <a:pPr lvl="1" eaLnBrk="1" hangingPunct="1"/>
            <a:r>
              <a:rPr lang="en-US" sz="1400" dirty="0">
                <a:hlinkClick r:id="rId19" action="ppaction://hlinksldjump"/>
              </a:rPr>
              <a:t>Capabilities</a:t>
            </a:r>
            <a:endParaRPr lang="en-US" sz="1400" dirty="0"/>
          </a:p>
          <a:p>
            <a:pPr lvl="1" eaLnBrk="1" hangingPunct="1"/>
            <a:r>
              <a:rPr lang="en-US" sz="1400" dirty="0">
                <a:hlinkClick r:id="rId20" action="ppaction://hlinksldjump"/>
              </a:rPr>
              <a:t>Limitations</a:t>
            </a:r>
            <a:endParaRPr lang="en-US" sz="1400" dirty="0"/>
          </a:p>
          <a:p>
            <a:pPr lvl="1" eaLnBrk="1" hangingPunct="1"/>
            <a:r>
              <a:rPr lang="en-US" sz="1400" dirty="0" smtClean="0">
                <a:hlinkClick r:id="rId21" action="ppaction://hlinksldjump"/>
              </a:rPr>
              <a:t>Issues</a:t>
            </a:r>
            <a:endParaRPr lang="en-US" sz="1400" dirty="0" smtClean="0"/>
          </a:p>
          <a:p>
            <a:pPr lvl="1" eaLnBrk="1" hangingPunct="1"/>
            <a:r>
              <a:rPr lang="en-US" sz="1400" dirty="0">
                <a:hlinkClick r:id="rId22" action="ppaction://hlinksldjump"/>
              </a:rPr>
              <a:t>Where to get further information?</a:t>
            </a:r>
            <a:endParaRPr lang="en-US" sz="14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10/21/2015</a:t>
            </a:fld>
            <a:endParaRPr lang="en-US"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Use </a:t>
            </a:r>
            <a:r>
              <a:rPr lang="en-US" dirty="0" smtClean="0"/>
              <a:t>Cases: </a:t>
            </a:r>
            <a:r>
              <a:rPr lang="en-US" sz="1800" dirty="0" smtClean="0"/>
              <a:t>(</a:t>
            </a:r>
            <a:r>
              <a:rPr lang="en-US" sz="1800" dirty="0">
                <a:hlinkClick r:id="rId2" action="ppaction://hlinksldjump"/>
              </a:rPr>
              <a:t>Table of Contents</a:t>
            </a:r>
            <a:r>
              <a:rPr lang="en-US" sz="1800" dirty="0"/>
              <a:t>)</a:t>
            </a:r>
            <a:r>
              <a:rPr lang="en-US" sz="1800" dirty="0" smtClean="0"/>
              <a:t/>
            </a:r>
            <a:br>
              <a:rPr lang="en-US" sz="1800" dirty="0" smtClean="0"/>
            </a:br>
            <a:r>
              <a:rPr lang="en-US" sz="3200" dirty="0" smtClean="0"/>
              <a:t>Model Platforms</a:t>
            </a:r>
            <a:endParaRPr lang="en-US" sz="1800" dirty="0"/>
          </a:p>
        </p:txBody>
      </p:sp>
      <p:sp>
        <p:nvSpPr>
          <p:cNvPr id="51203" name="Text Placeholder 2"/>
          <p:cNvSpPr>
            <a:spLocks noGrp="1"/>
          </p:cNvSpPr>
          <p:nvPr>
            <p:ph idx="1"/>
          </p:nvPr>
        </p:nvSpPr>
        <p:spPr/>
        <p:txBody>
          <a:bodyPr/>
          <a:lstStyle/>
          <a:p>
            <a:pPr marL="0" indent="0" eaLnBrk="1" hangingPunct="1">
              <a:lnSpc>
                <a:spcPct val="90000"/>
              </a:lnSpc>
              <a:buNone/>
            </a:pPr>
            <a:r>
              <a:rPr lang="en-US" sz="2400" dirty="0" smtClean="0"/>
              <a:t>Readily available consumer-oriented configurations suitable for use as software &amp; documentation development systems and as tag along “simulations” </a:t>
            </a:r>
            <a:r>
              <a:rPr lang="en-US" sz="2400" dirty="0"/>
              <a:t>of customized </a:t>
            </a:r>
            <a:r>
              <a:rPr lang="en-US" sz="2400" dirty="0" smtClean="0"/>
              <a:t>application-specific </a:t>
            </a:r>
            <a:r>
              <a:rPr lang="en-US" sz="2400" dirty="0"/>
              <a:t>embedded </a:t>
            </a:r>
            <a:r>
              <a:rPr lang="en-US" sz="2400" dirty="0" smtClean="0"/>
              <a:t>systems.</a:t>
            </a:r>
          </a:p>
          <a:p>
            <a:pPr eaLnBrk="1" hangingPunct="1">
              <a:lnSpc>
                <a:spcPct val="90000"/>
              </a:lnSpc>
            </a:pPr>
            <a:r>
              <a:rPr lang="en-US" sz="2400" dirty="0" smtClean="0">
                <a:hlinkClick r:id="rId3" action="ppaction://hlinksldjump"/>
              </a:rPr>
              <a:t>Basic </a:t>
            </a:r>
            <a:r>
              <a:rPr lang="en-US" sz="2400" dirty="0">
                <a:hlinkClick r:id="rId3" action="ppaction://hlinksldjump"/>
              </a:rPr>
              <a:t>“Development” Laptop and Pseudo “Embedded” </a:t>
            </a:r>
            <a:r>
              <a:rPr lang="en-US" sz="2400" dirty="0" smtClean="0">
                <a:hlinkClick r:id="rId3" action="ppaction://hlinksldjump"/>
              </a:rPr>
              <a:t>System</a:t>
            </a:r>
            <a:endParaRPr lang="en-US" sz="2400" dirty="0" smtClean="0"/>
          </a:p>
          <a:p>
            <a:pPr lvl="1" eaLnBrk="1" hangingPunct="1">
              <a:lnSpc>
                <a:spcPct val="90000"/>
              </a:lnSpc>
            </a:pPr>
            <a:r>
              <a:rPr lang="en-US" sz="1600" dirty="0" smtClean="0"/>
              <a:t>Platform </a:t>
            </a:r>
            <a:r>
              <a:rPr lang="en-US" sz="1600" dirty="0"/>
              <a:t>with minimal resources: single-core processor with low horse-power and only enough memory to support host operating systems with both command line and graphical user </a:t>
            </a:r>
            <a:r>
              <a:rPr lang="en-US" sz="1600" dirty="0" smtClean="0"/>
              <a:t>interfaces.</a:t>
            </a:r>
          </a:p>
          <a:p>
            <a:pPr eaLnBrk="1" hangingPunct="1">
              <a:lnSpc>
                <a:spcPct val="90000"/>
              </a:lnSpc>
            </a:pPr>
            <a:r>
              <a:rPr lang="en-US" sz="2400" dirty="0" smtClean="0">
                <a:hlinkClick r:id="rId4" action="ppaction://hlinksldjump"/>
              </a:rPr>
              <a:t>Accessorized </a:t>
            </a:r>
            <a:r>
              <a:rPr lang="en-US" sz="2400" dirty="0">
                <a:hlinkClick r:id="rId4" action="ppaction://hlinksldjump"/>
              </a:rPr>
              <a:t>“Development” Laptop and Guest “Embedded” </a:t>
            </a:r>
            <a:r>
              <a:rPr lang="en-US" sz="2400" dirty="0" smtClean="0">
                <a:hlinkClick r:id="rId4" action="ppaction://hlinksldjump"/>
              </a:rPr>
              <a:t>System</a:t>
            </a:r>
            <a:endParaRPr lang="en-US" sz="2400" dirty="0" smtClean="0"/>
          </a:p>
          <a:p>
            <a:pPr marL="800100" lvl="3" indent="-342900" eaLnBrk="1" hangingPunct="1">
              <a:lnSpc>
                <a:spcPct val="90000"/>
              </a:lnSpc>
              <a:buSzPct val="60000"/>
            </a:pPr>
            <a:r>
              <a:rPr lang="en-US" sz="1600" dirty="0" smtClean="0"/>
              <a:t>Platform </a:t>
            </a:r>
            <a:r>
              <a:rPr lang="en-US" sz="1600" dirty="0"/>
              <a:t>with moderate resources: dual-core processor with average horse-power and enough memory to support host and a single guest operating system with both command line and graphical user interfaces</a:t>
            </a:r>
            <a:r>
              <a:rPr lang="en-US" sz="1600" dirty="0" smtClean="0"/>
              <a:t>.</a:t>
            </a:r>
          </a:p>
          <a:p>
            <a:pPr eaLnBrk="1" hangingPunct="1">
              <a:lnSpc>
                <a:spcPct val="90000"/>
              </a:lnSpc>
            </a:pPr>
            <a:r>
              <a:rPr lang="en-US" sz="2400" dirty="0">
                <a:hlinkClick r:id="rId5" action="ppaction://hlinksldjump"/>
              </a:rPr>
              <a:t>Accessorized “Development” Desktop and Guest “Embedded” </a:t>
            </a:r>
            <a:r>
              <a:rPr lang="en-US" sz="2400" dirty="0" smtClean="0">
                <a:hlinkClick r:id="rId5" action="ppaction://hlinksldjump"/>
              </a:rPr>
              <a:t>Systems</a:t>
            </a:r>
            <a:endParaRPr lang="en-US" sz="2400" dirty="0" smtClean="0"/>
          </a:p>
          <a:p>
            <a:pPr lvl="1" eaLnBrk="1" hangingPunct="1">
              <a:lnSpc>
                <a:spcPct val="90000"/>
              </a:lnSpc>
            </a:pPr>
            <a:r>
              <a:rPr lang="en-US" sz="1600" dirty="0" smtClean="0"/>
              <a:t>Platform </a:t>
            </a:r>
            <a:r>
              <a:rPr lang="en-US" sz="1600" dirty="0"/>
              <a:t>with additional resources: quad-core processor with sufficient horse-power and memory to support host and several guest operating systems with both command line and graphical user </a:t>
            </a:r>
            <a:r>
              <a:rPr lang="en-US" sz="1600" dirty="0" smtClean="0"/>
              <a:t>interfaces</a:t>
            </a:r>
            <a:r>
              <a:rPr lang="en-US" sz="1600" dirty="0"/>
              <a:t>.</a:t>
            </a:r>
          </a:p>
        </p:txBody>
      </p:sp>
      <p:sp>
        <p:nvSpPr>
          <p:cNvPr id="51204" name="Date Placeholder 3"/>
          <p:cNvSpPr>
            <a:spLocks noGrp="1"/>
          </p:cNvSpPr>
          <p:nvPr>
            <p:ph type="dt" sz="half" idx="10"/>
          </p:nvPr>
        </p:nvSpPr>
        <p:spPr>
          <a:noFill/>
        </p:spPr>
        <p:txBody>
          <a:bodyPr/>
          <a:lstStyle/>
          <a:p>
            <a:fld id="{77E94D17-F24B-46DB-8E9A-04168156E0FF}" type="datetime1">
              <a:rPr lang="en-US" smtClean="0"/>
              <a:t>10/21/2015</a:t>
            </a:fld>
            <a:endParaRPr lang="en-US" dirty="0" smtClean="0"/>
          </a:p>
        </p:txBody>
      </p:sp>
      <p:sp>
        <p:nvSpPr>
          <p:cNvPr id="5120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1206" name="Slide Number Placeholder 5"/>
          <p:cNvSpPr>
            <a:spLocks noGrp="1"/>
          </p:cNvSpPr>
          <p:nvPr>
            <p:ph type="sldNum" sz="quarter" idx="12"/>
          </p:nvPr>
        </p:nvSpPr>
        <p:spPr>
          <a:noFill/>
        </p:spPr>
        <p:txBody>
          <a:bodyPr/>
          <a:lstStyle/>
          <a:p>
            <a:fld id="{8F03964B-86DE-46D3-8ACD-1D3755493A3C}" type="slidenum">
              <a:rPr lang="en-US"/>
              <a:pPr/>
              <a:t>20</a:t>
            </a:fld>
            <a:endParaRPr lang="en-US"/>
          </a:p>
        </p:txBody>
      </p:sp>
    </p:spTree>
    <p:extLst>
      <p:ext uri="{BB962C8B-B14F-4D97-AF65-F5344CB8AC3E}">
        <p14:creationId xmlns:p14="http://schemas.microsoft.com/office/powerpoint/2010/main" val="2373773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p>
            <a:fld id="{746E36C7-6127-4BA9-BED8-EAC455FFBE59}" type="datetime1">
              <a:rPr lang="en-US" smtClean="0"/>
              <a:t>10/21/2015</a:t>
            </a:fld>
            <a:endParaRPr lang="en-US" smtClean="0"/>
          </a:p>
        </p:txBody>
      </p:sp>
      <p:sp>
        <p:nvSpPr>
          <p:cNvPr id="56323"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6324" name="Slide Number Placeholder 6"/>
          <p:cNvSpPr>
            <a:spLocks noGrp="1"/>
          </p:cNvSpPr>
          <p:nvPr>
            <p:ph type="sldNum" sz="quarter" idx="12"/>
          </p:nvPr>
        </p:nvSpPr>
        <p:spPr>
          <a:noFill/>
        </p:spPr>
        <p:txBody>
          <a:bodyPr/>
          <a:lstStyle/>
          <a:p>
            <a:fld id="{4D317C2B-6C98-447F-945D-B99538A18C7E}" type="slidenum">
              <a:rPr lang="en-US"/>
              <a:pPr/>
              <a:t>21</a:t>
            </a:fld>
            <a:endParaRPr lang="en-US"/>
          </a:p>
        </p:txBody>
      </p:sp>
      <p:sp>
        <p:nvSpPr>
          <p:cNvPr id="56325" name="Rectangle 2"/>
          <p:cNvSpPr>
            <a:spLocks noGrp="1" noChangeArrowheads="1"/>
          </p:cNvSpPr>
          <p:nvPr>
            <p:ph type="title"/>
          </p:nvPr>
        </p:nvSpPr>
        <p:spPr/>
        <p:txBody>
          <a:bodyPr/>
          <a:lstStyle/>
          <a:p>
            <a:pPr eaLnBrk="1" hangingPunct="1"/>
            <a:r>
              <a:rPr lang="en-US" dirty="0" smtClean="0"/>
              <a:t>Use Cases: Model Platforms</a:t>
            </a:r>
            <a:r>
              <a:rPr lang="en-US" sz="4000" dirty="0" smtClean="0"/>
              <a:t/>
            </a:r>
            <a:br>
              <a:rPr lang="en-US" sz="4000" dirty="0" smtClean="0"/>
            </a:br>
            <a:r>
              <a:rPr lang="en-US" sz="3200" dirty="0" smtClean="0"/>
              <a:t>Basic “Development” Laptop </a:t>
            </a:r>
            <a:br>
              <a:rPr lang="en-US" sz="3200" dirty="0" smtClean="0"/>
            </a:br>
            <a:r>
              <a:rPr lang="en-US" sz="3200" dirty="0"/>
              <a:t> </a:t>
            </a:r>
            <a:r>
              <a:rPr lang="en-US" sz="3200" dirty="0" smtClean="0"/>
              <a:t>   and Pseudo “Embedded” System</a:t>
            </a:r>
          </a:p>
        </p:txBody>
      </p:sp>
      <p:sp>
        <p:nvSpPr>
          <p:cNvPr id="56326" name="Rectangle 3"/>
          <p:cNvSpPr>
            <a:spLocks noGrp="1" noChangeArrowheads="1"/>
          </p:cNvSpPr>
          <p:nvPr>
            <p:ph type="body" sz="half" idx="1"/>
          </p:nvPr>
        </p:nvSpPr>
        <p:spPr/>
        <p:txBody>
          <a:bodyPr/>
          <a:lstStyle/>
          <a:p>
            <a:pPr eaLnBrk="1" hangingPunct="1">
              <a:lnSpc>
                <a:spcPct val="90000"/>
              </a:lnSpc>
            </a:pPr>
            <a:r>
              <a:rPr lang="en-US" sz="2000" b="1" smtClean="0"/>
              <a:t>1998 Dell Inspiron 7000 Hardware</a:t>
            </a:r>
          </a:p>
          <a:p>
            <a:pPr lvl="1" eaLnBrk="1" hangingPunct="1">
              <a:lnSpc>
                <a:spcPct val="90000"/>
              </a:lnSpc>
            </a:pPr>
            <a:r>
              <a:rPr lang="en-US" sz="1800" smtClean="0"/>
              <a:t>366 MHz </a:t>
            </a:r>
            <a:r>
              <a:rPr lang="en-US" sz="1800" b="1" smtClean="0"/>
              <a:t>Intel Pentium II</a:t>
            </a:r>
            <a:r>
              <a:rPr lang="en-US" sz="1800" smtClean="0"/>
              <a:t> processor</a:t>
            </a:r>
          </a:p>
          <a:p>
            <a:pPr lvl="1" eaLnBrk="1" hangingPunct="1">
              <a:lnSpc>
                <a:spcPct val="90000"/>
              </a:lnSpc>
            </a:pPr>
            <a:r>
              <a:rPr lang="en-US" sz="1800" smtClean="0"/>
              <a:t>384 MB RAM</a:t>
            </a:r>
          </a:p>
          <a:p>
            <a:pPr lvl="1" eaLnBrk="1" hangingPunct="1">
              <a:lnSpc>
                <a:spcPct val="90000"/>
              </a:lnSpc>
            </a:pPr>
            <a:r>
              <a:rPr lang="en-US" sz="1800" smtClean="0"/>
              <a:t>15.6” </a:t>
            </a:r>
            <a:r>
              <a:rPr lang="en-US" sz="1800" b="1" smtClean="0"/>
              <a:t>VGA</a:t>
            </a:r>
            <a:r>
              <a:rPr lang="en-US" sz="1800" smtClean="0"/>
              <a:t> (640x480) / </a:t>
            </a:r>
            <a:r>
              <a:rPr lang="en-US" sz="1800" b="1" smtClean="0"/>
              <a:t>SVGA</a:t>
            </a:r>
            <a:r>
              <a:rPr lang="en-US" sz="1800" smtClean="0"/>
              <a:t> (1024x768) pixel LCD display</a:t>
            </a:r>
          </a:p>
          <a:p>
            <a:pPr lvl="1" eaLnBrk="1" hangingPunct="1">
              <a:lnSpc>
                <a:spcPct val="90000"/>
              </a:lnSpc>
            </a:pPr>
            <a:r>
              <a:rPr lang="en-US" sz="1800" smtClean="0"/>
              <a:t>Two Interchangeable 32 GB (4200 RPM) ATA hard drives</a:t>
            </a:r>
          </a:p>
          <a:p>
            <a:pPr lvl="2" eaLnBrk="1" hangingPunct="1">
              <a:lnSpc>
                <a:spcPct val="90000"/>
              </a:lnSpc>
            </a:pPr>
            <a:r>
              <a:rPr lang="en-US" sz="1600" b="1" smtClean="0"/>
              <a:t>Microsoft Windows XP</a:t>
            </a:r>
            <a:endParaRPr lang="en-US" sz="1600" smtClean="0"/>
          </a:p>
          <a:p>
            <a:pPr lvl="2" eaLnBrk="1" hangingPunct="1">
              <a:lnSpc>
                <a:spcPct val="90000"/>
              </a:lnSpc>
            </a:pPr>
            <a:r>
              <a:rPr lang="en-US" sz="1600" b="1" smtClean="0"/>
              <a:t>Ubuntu Linux</a:t>
            </a:r>
            <a:r>
              <a:rPr lang="en-US" sz="1600" smtClean="0"/>
              <a:t> 12.04 LTS</a:t>
            </a:r>
          </a:p>
          <a:p>
            <a:pPr lvl="1" eaLnBrk="1" hangingPunct="1">
              <a:lnSpc>
                <a:spcPct val="90000"/>
              </a:lnSpc>
            </a:pPr>
            <a:r>
              <a:rPr lang="en-US" sz="1800" b="1" smtClean="0"/>
              <a:t>Xircom</a:t>
            </a:r>
            <a:r>
              <a:rPr lang="en-US" sz="1800" smtClean="0"/>
              <a:t> Ethernet and 3Com WiFi Wireless Plug-in Network adapters for </a:t>
            </a:r>
            <a:r>
              <a:rPr lang="en-US" sz="1800" b="1" smtClean="0"/>
              <a:t>Microsoft Windows XP</a:t>
            </a:r>
            <a:r>
              <a:rPr lang="en-US" sz="1800" smtClean="0"/>
              <a:t> </a:t>
            </a:r>
            <a:endParaRPr lang="en-US" sz="1800" b="1" smtClean="0"/>
          </a:p>
          <a:p>
            <a:pPr lvl="1" eaLnBrk="1" hangingPunct="1">
              <a:lnSpc>
                <a:spcPct val="90000"/>
              </a:lnSpc>
            </a:pPr>
            <a:r>
              <a:rPr lang="en-US" sz="1800" b="1" smtClean="0"/>
              <a:t>Linksys</a:t>
            </a:r>
            <a:r>
              <a:rPr lang="en-US" sz="1800" smtClean="0"/>
              <a:t> WiFi Wireless Plug-in Network adapter for </a:t>
            </a:r>
            <a:r>
              <a:rPr lang="en-US" sz="1800" b="1" smtClean="0"/>
              <a:t>Ubuntu Linux</a:t>
            </a:r>
            <a:r>
              <a:rPr lang="en-US" sz="1800" smtClean="0"/>
              <a:t> 12.04 LTS</a:t>
            </a:r>
          </a:p>
        </p:txBody>
      </p:sp>
      <p:sp>
        <p:nvSpPr>
          <p:cNvPr id="56327" name="Rectangle 4"/>
          <p:cNvSpPr>
            <a:spLocks noGrp="1" noChangeArrowheads="1"/>
          </p:cNvSpPr>
          <p:nvPr>
            <p:ph type="body" sz="half" idx="2"/>
          </p:nvPr>
        </p:nvSpPr>
        <p:spPr/>
        <p:txBody>
          <a:bodyPr/>
          <a:lstStyle/>
          <a:p>
            <a:pPr eaLnBrk="1" hangingPunct="1">
              <a:lnSpc>
                <a:spcPct val="90000"/>
              </a:lnSpc>
            </a:pPr>
            <a:r>
              <a:rPr lang="en-US" sz="2000" b="1" smtClean="0"/>
              <a:t>Development / Pseudo (non-optimized) Embedded Software</a:t>
            </a:r>
          </a:p>
          <a:p>
            <a:pPr lvl="1" eaLnBrk="1" hangingPunct="1">
              <a:lnSpc>
                <a:spcPct val="90000"/>
              </a:lnSpc>
            </a:pPr>
            <a:r>
              <a:rPr lang="en-US" sz="1800" b="1" smtClean="0"/>
              <a:t>Microsoft Windows XP</a:t>
            </a:r>
          </a:p>
          <a:p>
            <a:pPr lvl="2" eaLnBrk="1" hangingPunct="1">
              <a:lnSpc>
                <a:spcPct val="90000"/>
              </a:lnSpc>
            </a:pPr>
            <a:r>
              <a:rPr lang="en-US" sz="1600" smtClean="0"/>
              <a:t>Cygwin 1.7 (Python 2x &amp; 3x)</a:t>
            </a:r>
          </a:p>
          <a:p>
            <a:pPr lvl="2" eaLnBrk="1" hangingPunct="1">
              <a:lnSpc>
                <a:spcPct val="90000"/>
              </a:lnSpc>
            </a:pPr>
            <a:r>
              <a:rPr lang="en-US" sz="1600" smtClean="0"/>
              <a:t>Office 2002</a:t>
            </a:r>
          </a:p>
          <a:p>
            <a:pPr lvl="2" eaLnBrk="1" hangingPunct="1">
              <a:lnSpc>
                <a:spcPct val="90000"/>
              </a:lnSpc>
            </a:pPr>
            <a:r>
              <a:rPr lang="en-US" sz="1600" smtClean="0"/>
              <a:t>Xemacs</a:t>
            </a:r>
          </a:p>
          <a:p>
            <a:pPr eaLnBrk="1" hangingPunct="1">
              <a:lnSpc>
                <a:spcPct val="90000"/>
              </a:lnSpc>
            </a:pPr>
            <a:r>
              <a:rPr lang="en-US" sz="2000" b="1" smtClean="0"/>
              <a:t>Development / Pseudo (non-optimized) Embedded Software</a:t>
            </a:r>
            <a:endParaRPr lang="en-US" sz="2000" smtClean="0"/>
          </a:p>
          <a:p>
            <a:pPr lvl="1" eaLnBrk="1" hangingPunct="1">
              <a:lnSpc>
                <a:spcPct val="90000"/>
              </a:lnSpc>
            </a:pPr>
            <a:r>
              <a:rPr lang="en-US" sz="1800" b="1" smtClean="0"/>
              <a:t>Ubuntu Linux</a:t>
            </a:r>
            <a:r>
              <a:rPr lang="en-US" sz="1800" smtClean="0"/>
              <a:t> 12.04 LTS</a:t>
            </a:r>
          </a:p>
          <a:p>
            <a:pPr lvl="2" eaLnBrk="1" hangingPunct="1">
              <a:lnSpc>
                <a:spcPct val="90000"/>
              </a:lnSpc>
            </a:pPr>
            <a:r>
              <a:rPr lang="en-US" sz="1600" smtClean="0"/>
              <a:t>GNOME Desktop</a:t>
            </a:r>
          </a:p>
          <a:p>
            <a:pPr lvl="2" eaLnBrk="1" hangingPunct="1">
              <a:lnSpc>
                <a:spcPct val="90000"/>
              </a:lnSpc>
            </a:pPr>
            <a:r>
              <a:rPr lang="en-US" sz="1600" smtClean="0"/>
              <a:t>LibraOffice</a:t>
            </a:r>
          </a:p>
          <a:p>
            <a:pPr lvl="2" eaLnBrk="1" hangingPunct="1">
              <a:lnSpc>
                <a:spcPct val="90000"/>
              </a:lnSpc>
            </a:pPr>
            <a:r>
              <a:rPr lang="en-US" sz="1600" smtClean="0"/>
              <a:t>Xemacs</a:t>
            </a:r>
          </a:p>
          <a:p>
            <a:pPr lvl="2" eaLnBrk="1" hangingPunct="1">
              <a:lnSpc>
                <a:spcPct val="90000"/>
              </a:lnSpc>
            </a:pPr>
            <a:r>
              <a:rPr lang="en-US" sz="1600" smtClean="0"/>
              <a:t>Python 2x &amp; 3x</a:t>
            </a:r>
          </a:p>
        </p:txBody>
      </p:sp>
    </p:spTree>
    <p:extLst>
      <p:ext uri="{BB962C8B-B14F-4D97-AF65-F5344CB8AC3E}">
        <p14:creationId xmlns:p14="http://schemas.microsoft.com/office/powerpoint/2010/main" val="1443019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p>
            <a:fld id="{780AC770-591B-46CD-918F-F04F5DAD2833}" type="datetime1">
              <a:rPr lang="en-US" smtClean="0"/>
              <a:t>10/21/2015</a:t>
            </a:fld>
            <a:endParaRPr lang="en-US" smtClean="0"/>
          </a:p>
        </p:txBody>
      </p:sp>
      <p:sp>
        <p:nvSpPr>
          <p:cNvPr id="54275"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4276" name="Slide Number Placeholder 6"/>
          <p:cNvSpPr>
            <a:spLocks noGrp="1"/>
          </p:cNvSpPr>
          <p:nvPr>
            <p:ph type="sldNum" sz="quarter" idx="12"/>
          </p:nvPr>
        </p:nvSpPr>
        <p:spPr>
          <a:noFill/>
        </p:spPr>
        <p:txBody>
          <a:bodyPr/>
          <a:lstStyle/>
          <a:p>
            <a:fld id="{985A200F-4479-46D5-B1CD-8474E2CCD2E4}" type="slidenum">
              <a:rPr lang="en-US"/>
              <a:pPr/>
              <a:t>22</a:t>
            </a:fld>
            <a:endParaRPr lang="en-US"/>
          </a:p>
        </p:txBody>
      </p:sp>
      <p:sp>
        <p:nvSpPr>
          <p:cNvPr id="54277" name="Rectangle 2"/>
          <p:cNvSpPr>
            <a:spLocks noGrp="1" noChangeArrowheads="1"/>
          </p:cNvSpPr>
          <p:nvPr>
            <p:ph type="title"/>
          </p:nvPr>
        </p:nvSpPr>
        <p:spPr/>
        <p:txBody>
          <a:bodyPr/>
          <a:lstStyle/>
          <a:p>
            <a:pPr eaLnBrk="1" hangingPunct="1"/>
            <a:r>
              <a:rPr lang="en-US" sz="4000" dirty="0" smtClean="0"/>
              <a:t/>
            </a:r>
            <a:br>
              <a:rPr lang="en-US" sz="4000" dirty="0" smtClean="0"/>
            </a:br>
            <a:r>
              <a:rPr lang="en-US" sz="4000" dirty="0"/>
              <a:t/>
            </a:r>
            <a:br>
              <a:rPr lang="en-US" sz="4000" dirty="0"/>
            </a:br>
            <a:r>
              <a:rPr lang="en-US" dirty="0"/>
              <a:t>Use Cases: </a:t>
            </a:r>
            <a:r>
              <a:rPr lang="en-US" dirty="0" smtClean="0"/>
              <a:t>Model </a:t>
            </a:r>
            <a:r>
              <a:rPr lang="en-US" dirty="0"/>
              <a:t>Platforms </a:t>
            </a:r>
            <a:r>
              <a:rPr lang="en-US" sz="4000" dirty="0" smtClean="0"/>
              <a:t/>
            </a:r>
            <a:br>
              <a:rPr lang="en-US" sz="4000" dirty="0" smtClean="0"/>
            </a:br>
            <a:r>
              <a:rPr lang="en-US" sz="3200" dirty="0" smtClean="0"/>
              <a:t>Accessorized “Development” Laptop</a:t>
            </a:r>
            <a:br>
              <a:rPr lang="en-US" sz="3200" dirty="0" smtClean="0"/>
            </a:br>
            <a:r>
              <a:rPr lang="en-US" sz="3200" dirty="0" smtClean="0"/>
              <a:t>    and Guest “Embedded” System</a:t>
            </a:r>
          </a:p>
        </p:txBody>
      </p:sp>
      <p:sp>
        <p:nvSpPr>
          <p:cNvPr id="54278" name="Rectangle 4"/>
          <p:cNvSpPr>
            <a:spLocks noGrp="1" noChangeArrowheads="1"/>
          </p:cNvSpPr>
          <p:nvPr>
            <p:ph type="body" sz="half" idx="1"/>
          </p:nvPr>
        </p:nvSpPr>
        <p:spPr/>
        <p:txBody>
          <a:bodyPr/>
          <a:lstStyle/>
          <a:p>
            <a:pPr eaLnBrk="1" hangingPunct="1">
              <a:lnSpc>
                <a:spcPct val="80000"/>
              </a:lnSpc>
            </a:pPr>
            <a:r>
              <a:rPr lang="en-US" sz="1800" b="1" smtClean="0"/>
              <a:t>2007 Apple MacBook Pro Hardware</a:t>
            </a:r>
          </a:p>
          <a:p>
            <a:pPr lvl="1" eaLnBrk="1" hangingPunct="1">
              <a:lnSpc>
                <a:spcPct val="80000"/>
              </a:lnSpc>
            </a:pPr>
            <a:r>
              <a:rPr lang="en-NZ" sz="1600" smtClean="0"/>
              <a:t>2.33 GHz Intel Core 2 Duo </a:t>
            </a:r>
            <a:r>
              <a:rPr lang="en-US" sz="1600" smtClean="0"/>
              <a:t>processor</a:t>
            </a:r>
          </a:p>
          <a:p>
            <a:pPr lvl="1" eaLnBrk="1" hangingPunct="1">
              <a:lnSpc>
                <a:spcPct val="80000"/>
              </a:lnSpc>
            </a:pPr>
            <a:r>
              <a:rPr lang="en-US" sz="1600" smtClean="0"/>
              <a:t>4 GB RAM</a:t>
            </a:r>
          </a:p>
          <a:p>
            <a:pPr lvl="1" eaLnBrk="1" hangingPunct="1">
              <a:lnSpc>
                <a:spcPct val="80000"/>
              </a:lnSpc>
            </a:pPr>
            <a:r>
              <a:rPr lang="en-NZ" sz="1600" smtClean="0"/>
              <a:t>17” 1920x1200</a:t>
            </a:r>
            <a:r>
              <a:rPr lang="en-US" sz="1600" smtClean="0"/>
              <a:t> pixel LCD display</a:t>
            </a:r>
          </a:p>
          <a:p>
            <a:pPr lvl="1" eaLnBrk="1" hangingPunct="1">
              <a:lnSpc>
                <a:spcPct val="80000"/>
              </a:lnSpc>
            </a:pPr>
            <a:r>
              <a:rPr lang="en-NZ" sz="1600" smtClean="0"/>
              <a:t>160 GB (5400 RPM) SATA 1.5 Gb/s internal hard drive</a:t>
            </a:r>
            <a:endParaRPr lang="en-US" sz="1600" smtClean="0"/>
          </a:p>
          <a:p>
            <a:pPr lvl="1" eaLnBrk="1" hangingPunct="1">
              <a:lnSpc>
                <a:spcPct val="80000"/>
              </a:lnSpc>
            </a:pPr>
            <a:r>
              <a:rPr lang="en-NZ" sz="1600" smtClean="0"/>
              <a:t>1.5 TB (7200 RPM) SATA 3 Gb/s external hard drive</a:t>
            </a:r>
          </a:p>
          <a:p>
            <a:pPr lvl="1" eaLnBrk="1" hangingPunct="1">
              <a:lnSpc>
                <a:spcPct val="80000"/>
              </a:lnSpc>
            </a:pPr>
            <a:r>
              <a:rPr lang="en-US" sz="1600" smtClean="0"/>
              <a:t>Ethernet Network Adapter</a:t>
            </a:r>
          </a:p>
          <a:p>
            <a:pPr lvl="1" eaLnBrk="1" hangingPunct="1">
              <a:lnSpc>
                <a:spcPct val="80000"/>
              </a:lnSpc>
            </a:pPr>
            <a:r>
              <a:rPr lang="en-US" sz="1600" smtClean="0"/>
              <a:t>WiFi Wireless Network Adapter</a:t>
            </a:r>
          </a:p>
          <a:p>
            <a:pPr eaLnBrk="1" hangingPunct="1">
              <a:lnSpc>
                <a:spcPct val="80000"/>
              </a:lnSpc>
            </a:pPr>
            <a:r>
              <a:rPr lang="en-US" sz="1800" b="1" smtClean="0"/>
              <a:t>Development / Embedded Software</a:t>
            </a:r>
          </a:p>
          <a:p>
            <a:pPr lvl="1" eaLnBrk="1" hangingPunct="1">
              <a:lnSpc>
                <a:spcPct val="80000"/>
              </a:lnSpc>
            </a:pPr>
            <a:r>
              <a:rPr lang="en-US" sz="1600" smtClean="0"/>
              <a:t>MAC OS X 10.7.5 Lion</a:t>
            </a:r>
            <a:r>
              <a:rPr lang="en-US" sz="1600" b="1" smtClean="0"/>
              <a:t> </a:t>
            </a:r>
          </a:p>
          <a:p>
            <a:pPr lvl="1" eaLnBrk="1" hangingPunct="1">
              <a:lnSpc>
                <a:spcPct val="80000"/>
              </a:lnSpc>
            </a:pPr>
            <a:r>
              <a:rPr lang="en-US" sz="1600" smtClean="0"/>
              <a:t>Wing IDE 3-4</a:t>
            </a:r>
          </a:p>
          <a:p>
            <a:pPr lvl="1" eaLnBrk="1" hangingPunct="1">
              <a:lnSpc>
                <a:spcPct val="80000"/>
              </a:lnSpc>
            </a:pPr>
            <a:r>
              <a:rPr lang="en-US" sz="1600" smtClean="0"/>
              <a:t>LibreOffice</a:t>
            </a:r>
          </a:p>
          <a:p>
            <a:pPr lvl="1" eaLnBrk="1" hangingPunct="1">
              <a:lnSpc>
                <a:spcPct val="80000"/>
              </a:lnSpc>
            </a:pPr>
            <a:r>
              <a:rPr lang="en-US" sz="1600" smtClean="0"/>
              <a:t>Xemacs</a:t>
            </a:r>
          </a:p>
          <a:p>
            <a:pPr lvl="1" eaLnBrk="1" hangingPunct="1">
              <a:lnSpc>
                <a:spcPct val="80000"/>
              </a:lnSpc>
            </a:pPr>
            <a:r>
              <a:rPr lang="en-US" sz="1600" smtClean="0"/>
              <a:t>Python 2x &amp; 3x</a:t>
            </a:r>
          </a:p>
        </p:txBody>
      </p:sp>
      <p:sp>
        <p:nvSpPr>
          <p:cNvPr id="54279" name="Rectangle 5"/>
          <p:cNvSpPr>
            <a:spLocks noGrp="1" noChangeArrowheads="1"/>
          </p:cNvSpPr>
          <p:nvPr>
            <p:ph type="body" sz="half" idx="2"/>
          </p:nvPr>
        </p:nvSpPr>
        <p:spPr/>
        <p:txBody>
          <a:bodyPr/>
          <a:lstStyle/>
          <a:p>
            <a:pPr eaLnBrk="1" hangingPunct="1">
              <a:lnSpc>
                <a:spcPct val="80000"/>
              </a:lnSpc>
            </a:pPr>
            <a:r>
              <a:rPr lang="en-US" sz="1800" b="1" smtClean="0"/>
              <a:t>Guest (non-optimized) Embedded Software</a:t>
            </a:r>
          </a:p>
          <a:p>
            <a:pPr lvl="1" eaLnBrk="1" hangingPunct="1">
              <a:lnSpc>
                <a:spcPct val="80000"/>
              </a:lnSpc>
            </a:pPr>
            <a:r>
              <a:rPr lang="en-US" sz="1600" b="1" smtClean="0"/>
              <a:t>Parallels Desktop</a:t>
            </a:r>
            <a:r>
              <a:rPr lang="en-US" sz="1600" smtClean="0"/>
              <a:t> 8 Hypervisor for running GuestOS:</a:t>
            </a:r>
          </a:p>
          <a:p>
            <a:pPr lvl="2" eaLnBrk="1" hangingPunct="1">
              <a:lnSpc>
                <a:spcPct val="80000"/>
              </a:lnSpc>
            </a:pPr>
            <a:r>
              <a:rPr lang="en-NZ" sz="1400" smtClean="0"/>
              <a:t>Linux (Fedora 20 32-bit, OpenSuSE 12.2 32-bit, Scientific (CentOS) 6.4-6.5 64-bit, Ubuntu 12.04 32-bit) with Python 2.7 and 3.2 </a:t>
            </a:r>
            <a:r>
              <a:rPr lang="en-US" sz="1400" smtClean="0"/>
              <a:t>with Wing IDE 3, LibraOffice and XEmacs</a:t>
            </a:r>
          </a:p>
          <a:p>
            <a:pPr lvl="2" eaLnBrk="1" hangingPunct="1">
              <a:lnSpc>
                <a:spcPct val="80000"/>
              </a:lnSpc>
            </a:pPr>
            <a:r>
              <a:rPr lang="en-US" sz="1400" smtClean="0"/>
              <a:t>Microsoft Windows (XP, 7, 8 &amp; 8.1 each with Cygwin 1.7.8) with Wing IDE 3, AuthorIt-5, Office 2002 &amp; XEmacs</a:t>
            </a:r>
          </a:p>
          <a:p>
            <a:pPr lvl="2" eaLnBrk="1" hangingPunct="1">
              <a:lnSpc>
                <a:spcPct val="80000"/>
              </a:lnSpc>
            </a:pPr>
            <a:r>
              <a:rPr lang="en-US" sz="1400" smtClean="0"/>
              <a:t>Unix (PC-BSD 9.2-10.0, OpenIndiana 151a3 &amp; OpenSolaris 11) with LibraOffice and Xemacs</a:t>
            </a:r>
          </a:p>
          <a:p>
            <a:pPr lvl="1" eaLnBrk="1" hangingPunct="1">
              <a:lnSpc>
                <a:spcPct val="80000"/>
              </a:lnSpc>
            </a:pPr>
            <a:r>
              <a:rPr lang="en-US" sz="1600" b="1" smtClean="0"/>
              <a:t>VMware Fusion</a:t>
            </a:r>
            <a:r>
              <a:rPr lang="en-US" sz="1600" smtClean="0"/>
              <a:t> 5 Hypervisor for running GuestOS:</a:t>
            </a:r>
          </a:p>
          <a:p>
            <a:pPr lvl="2" eaLnBrk="1" hangingPunct="1">
              <a:lnSpc>
                <a:spcPct val="80000"/>
              </a:lnSpc>
            </a:pPr>
            <a:r>
              <a:rPr lang="en-US" sz="1400" smtClean="0"/>
              <a:t>Linux (OpenSuSE 13.1)</a:t>
            </a:r>
          </a:p>
          <a:p>
            <a:pPr lvl="2" eaLnBrk="1" hangingPunct="1">
              <a:lnSpc>
                <a:spcPct val="80000"/>
              </a:lnSpc>
            </a:pPr>
            <a:r>
              <a:rPr lang="en-US" sz="1400" smtClean="0"/>
              <a:t>Microsoft Windows (3.1)</a:t>
            </a:r>
          </a:p>
        </p:txBody>
      </p:sp>
    </p:spTree>
    <p:extLst>
      <p:ext uri="{BB962C8B-B14F-4D97-AF65-F5344CB8AC3E}">
        <p14:creationId xmlns:p14="http://schemas.microsoft.com/office/powerpoint/2010/main" val="2957120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p>
            <a:fld id="{3379E2F9-EB65-40CE-B811-500394624150}" type="datetime1">
              <a:rPr lang="en-US" smtClean="0"/>
              <a:t>10/21/2015</a:t>
            </a:fld>
            <a:endParaRPr lang="en-US" smtClean="0"/>
          </a:p>
        </p:txBody>
      </p:sp>
      <p:sp>
        <p:nvSpPr>
          <p:cNvPr id="5222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52228" name="Slide Number Placeholder 6"/>
          <p:cNvSpPr>
            <a:spLocks noGrp="1"/>
          </p:cNvSpPr>
          <p:nvPr>
            <p:ph type="sldNum" sz="quarter" idx="12"/>
          </p:nvPr>
        </p:nvSpPr>
        <p:spPr>
          <a:noFill/>
        </p:spPr>
        <p:txBody>
          <a:bodyPr/>
          <a:lstStyle/>
          <a:p>
            <a:fld id="{C101758A-A179-44BD-8D72-E4F0BB3756DD}" type="slidenum">
              <a:rPr lang="en-US"/>
              <a:pPr/>
              <a:t>23</a:t>
            </a:fld>
            <a:endParaRPr lang="en-US"/>
          </a:p>
        </p:txBody>
      </p:sp>
      <p:sp>
        <p:nvSpPr>
          <p:cNvPr id="52229" name="Rectangle 4"/>
          <p:cNvSpPr>
            <a:spLocks noGrp="1" noChangeArrowheads="1"/>
          </p:cNvSpPr>
          <p:nvPr>
            <p:ph type="title"/>
          </p:nvPr>
        </p:nvSpPr>
        <p:spPr/>
        <p:txBody>
          <a:bodyPr/>
          <a:lstStyle/>
          <a:p>
            <a:pPr eaLnBrk="1" hangingPunct="1"/>
            <a:r>
              <a:rPr lang="en-US" dirty="0"/>
              <a:t>Use Cases: </a:t>
            </a:r>
            <a:r>
              <a:rPr lang="en-US" dirty="0" smtClean="0"/>
              <a:t>Model </a:t>
            </a:r>
            <a:r>
              <a:rPr lang="en-US" dirty="0"/>
              <a:t>Platforms </a:t>
            </a:r>
            <a:r>
              <a:rPr lang="en-US" sz="4000" dirty="0" smtClean="0"/>
              <a:t/>
            </a:r>
            <a:br>
              <a:rPr lang="en-US" sz="4000" dirty="0" smtClean="0"/>
            </a:br>
            <a:r>
              <a:rPr lang="en-US" sz="3200" dirty="0" smtClean="0"/>
              <a:t>Accessorized “Development” Desktop</a:t>
            </a:r>
            <a:br>
              <a:rPr lang="en-US" sz="3200" dirty="0" smtClean="0"/>
            </a:br>
            <a:r>
              <a:rPr lang="en-US" sz="3200" dirty="0" smtClean="0"/>
              <a:t>    and Guest “Embedded” System</a:t>
            </a:r>
          </a:p>
        </p:txBody>
      </p:sp>
      <p:sp>
        <p:nvSpPr>
          <p:cNvPr id="52230" name="Rectangle 5"/>
          <p:cNvSpPr>
            <a:spLocks noGrp="1" noChangeArrowheads="1"/>
          </p:cNvSpPr>
          <p:nvPr>
            <p:ph type="body" sz="half" idx="1"/>
          </p:nvPr>
        </p:nvSpPr>
        <p:spPr/>
        <p:txBody>
          <a:bodyPr/>
          <a:lstStyle/>
          <a:p>
            <a:pPr eaLnBrk="1" hangingPunct="1">
              <a:lnSpc>
                <a:spcPct val="80000"/>
              </a:lnSpc>
            </a:pPr>
            <a:r>
              <a:rPr lang="en-US" sz="1800" b="1" smtClean="0"/>
              <a:t>2013 Apple iMac Desktop Hardware </a:t>
            </a:r>
          </a:p>
          <a:p>
            <a:pPr lvl="1" eaLnBrk="1" hangingPunct="1">
              <a:lnSpc>
                <a:spcPct val="80000"/>
              </a:lnSpc>
            </a:pPr>
            <a:r>
              <a:rPr lang="en-US" sz="1600" smtClean="0"/>
              <a:t>3.5 GHz Intel Quad Core i7 processor</a:t>
            </a:r>
          </a:p>
          <a:p>
            <a:pPr lvl="1" eaLnBrk="1" hangingPunct="1">
              <a:lnSpc>
                <a:spcPct val="80000"/>
              </a:lnSpc>
            </a:pPr>
            <a:r>
              <a:rPr lang="en-US" sz="1600" smtClean="0"/>
              <a:t>16 GB RAM</a:t>
            </a:r>
          </a:p>
          <a:p>
            <a:pPr lvl="1" eaLnBrk="1" hangingPunct="1">
              <a:lnSpc>
                <a:spcPct val="80000"/>
              </a:lnSpc>
            </a:pPr>
            <a:r>
              <a:rPr lang="en-US" sz="1600" smtClean="0"/>
              <a:t>27” 2560x1440 pixel LCD display</a:t>
            </a:r>
          </a:p>
          <a:p>
            <a:pPr lvl="1" eaLnBrk="1" hangingPunct="1">
              <a:lnSpc>
                <a:spcPct val="80000"/>
              </a:lnSpc>
            </a:pPr>
            <a:r>
              <a:rPr lang="en-US" sz="1600" smtClean="0"/>
              <a:t>3 TB (7200 RPM) SATA 6 Gb/s internal hard drive with 128 GB Solid State Flash memory  </a:t>
            </a:r>
          </a:p>
          <a:p>
            <a:pPr lvl="1" eaLnBrk="1" hangingPunct="1">
              <a:lnSpc>
                <a:spcPct val="80000"/>
              </a:lnSpc>
            </a:pPr>
            <a:r>
              <a:rPr lang="en-US" sz="1600" smtClean="0"/>
              <a:t>Ethernet Network Adapter</a:t>
            </a:r>
          </a:p>
          <a:p>
            <a:pPr lvl="1" eaLnBrk="1" hangingPunct="1">
              <a:lnSpc>
                <a:spcPct val="80000"/>
              </a:lnSpc>
            </a:pPr>
            <a:r>
              <a:rPr lang="en-US" sz="1600" smtClean="0"/>
              <a:t>WiFi Wireless Network Adapter</a:t>
            </a:r>
            <a:endParaRPr lang="en-US" sz="1600" b="1" smtClean="0"/>
          </a:p>
          <a:p>
            <a:pPr eaLnBrk="1" hangingPunct="1">
              <a:lnSpc>
                <a:spcPct val="80000"/>
              </a:lnSpc>
            </a:pPr>
            <a:r>
              <a:rPr lang="en-US" sz="1800" b="1" smtClean="0"/>
              <a:t>Development / Embedded Software</a:t>
            </a:r>
          </a:p>
          <a:p>
            <a:pPr lvl="1" eaLnBrk="1" hangingPunct="1">
              <a:lnSpc>
                <a:spcPct val="80000"/>
              </a:lnSpc>
            </a:pPr>
            <a:r>
              <a:rPr lang="en-US" sz="1600" smtClean="0"/>
              <a:t>MAC OS X 10.11 El Capitan</a:t>
            </a:r>
          </a:p>
          <a:p>
            <a:pPr lvl="1" eaLnBrk="1" hangingPunct="1">
              <a:lnSpc>
                <a:spcPct val="80000"/>
              </a:lnSpc>
            </a:pPr>
            <a:r>
              <a:rPr lang="en-US" sz="1600" smtClean="0"/>
              <a:t>Wing IDE 5</a:t>
            </a:r>
          </a:p>
          <a:p>
            <a:pPr lvl="1" eaLnBrk="1" hangingPunct="1">
              <a:lnSpc>
                <a:spcPct val="80000"/>
              </a:lnSpc>
            </a:pPr>
            <a:r>
              <a:rPr lang="en-US" sz="1600" smtClean="0"/>
              <a:t>LibreOffice</a:t>
            </a:r>
          </a:p>
          <a:p>
            <a:pPr lvl="1" eaLnBrk="1" hangingPunct="1">
              <a:lnSpc>
                <a:spcPct val="80000"/>
              </a:lnSpc>
            </a:pPr>
            <a:r>
              <a:rPr lang="en-US" sz="1600" smtClean="0"/>
              <a:t>Microsoft Office for Mac 2011</a:t>
            </a:r>
          </a:p>
          <a:p>
            <a:pPr lvl="1" eaLnBrk="1" hangingPunct="1">
              <a:lnSpc>
                <a:spcPct val="80000"/>
              </a:lnSpc>
            </a:pPr>
            <a:r>
              <a:rPr lang="en-US" sz="1600" smtClean="0"/>
              <a:t>Xemacs</a:t>
            </a:r>
          </a:p>
          <a:p>
            <a:pPr lvl="1" eaLnBrk="1" hangingPunct="1">
              <a:lnSpc>
                <a:spcPct val="80000"/>
              </a:lnSpc>
            </a:pPr>
            <a:r>
              <a:rPr lang="en-US" sz="1600" smtClean="0"/>
              <a:t>Python 2x &amp; 3x</a:t>
            </a:r>
          </a:p>
        </p:txBody>
      </p:sp>
      <p:sp>
        <p:nvSpPr>
          <p:cNvPr id="52231" name="Rectangle 6"/>
          <p:cNvSpPr>
            <a:spLocks noGrp="1" noChangeArrowheads="1"/>
          </p:cNvSpPr>
          <p:nvPr>
            <p:ph type="body" sz="half" idx="2"/>
          </p:nvPr>
        </p:nvSpPr>
        <p:spPr/>
        <p:txBody>
          <a:bodyPr/>
          <a:lstStyle/>
          <a:p>
            <a:pPr eaLnBrk="1" hangingPunct="1">
              <a:lnSpc>
                <a:spcPct val="80000"/>
              </a:lnSpc>
            </a:pPr>
            <a:r>
              <a:rPr lang="en-US" sz="1800" b="1" smtClean="0"/>
              <a:t>Guest (non-optimized) Embedded Software</a:t>
            </a:r>
          </a:p>
          <a:p>
            <a:pPr lvl="1" eaLnBrk="1" hangingPunct="1">
              <a:lnSpc>
                <a:spcPct val="80000"/>
              </a:lnSpc>
            </a:pPr>
            <a:r>
              <a:rPr lang="en-US" sz="1600" b="1" smtClean="0"/>
              <a:t>Parallels Desktop</a:t>
            </a:r>
            <a:r>
              <a:rPr lang="en-US" sz="1600" smtClean="0"/>
              <a:t> 11 Hypervisor for running GuestOS:</a:t>
            </a:r>
          </a:p>
          <a:p>
            <a:pPr lvl="2" eaLnBrk="1" hangingPunct="1">
              <a:lnSpc>
                <a:spcPct val="80000"/>
              </a:lnSpc>
            </a:pPr>
            <a:r>
              <a:rPr lang="en-US" sz="1400" smtClean="0"/>
              <a:t>Linux (Centos 7, Debian 8, Fedora 22, OpenSuSE 13.2, Scientific 7 &amp; Ubuntu 14.04 LTS &amp; 15.04) with Wing IDE 5, LibraOffice and XEmacs</a:t>
            </a:r>
          </a:p>
          <a:p>
            <a:pPr lvl="2" eaLnBrk="1" hangingPunct="1">
              <a:lnSpc>
                <a:spcPct val="80000"/>
              </a:lnSpc>
            </a:pPr>
            <a:r>
              <a:rPr lang="en-US" sz="1400" smtClean="0"/>
              <a:t>Microsoft Windows (XP, 7, 8, 8.1 &amp; 10) with Wing IDE 5, AuthorIt-5, Office 2002 &amp; XEmacs</a:t>
            </a:r>
          </a:p>
          <a:p>
            <a:pPr lvl="2" eaLnBrk="1" hangingPunct="1">
              <a:lnSpc>
                <a:spcPct val="80000"/>
              </a:lnSpc>
            </a:pPr>
            <a:r>
              <a:rPr lang="en-US" sz="1400" smtClean="0"/>
              <a:t>Unix (FreeBSD 11/PC-BSD 11, OpenIndiana 151a8 &amp; OpenSolaris 11) with LibraOffice and Xemacs</a:t>
            </a:r>
          </a:p>
          <a:p>
            <a:pPr lvl="1" eaLnBrk="1" hangingPunct="1">
              <a:lnSpc>
                <a:spcPct val="80000"/>
              </a:lnSpc>
            </a:pPr>
            <a:r>
              <a:rPr lang="en-US" sz="1600" b="1" smtClean="0"/>
              <a:t>VMware Fusion</a:t>
            </a:r>
            <a:r>
              <a:rPr lang="en-US" sz="1600" smtClean="0"/>
              <a:t> 7 Hypervisor for running GuestOS:</a:t>
            </a:r>
          </a:p>
          <a:p>
            <a:pPr lvl="2" eaLnBrk="1" hangingPunct="1">
              <a:lnSpc>
                <a:spcPct val="80000"/>
              </a:lnSpc>
            </a:pPr>
            <a:r>
              <a:rPr lang="en-US" sz="1400" smtClean="0"/>
              <a:t>Linux (OpenSuSE 13.1)</a:t>
            </a:r>
          </a:p>
          <a:p>
            <a:pPr lvl="2" eaLnBrk="1" hangingPunct="1">
              <a:lnSpc>
                <a:spcPct val="80000"/>
              </a:lnSpc>
            </a:pPr>
            <a:r>
              <a:rPr lang="en-US" sz="1400" smtClean="0"/>
              <a:t>Microsoft Windows (2000) </a:t>
            </a:r>
          </a:p>
        </p:txBody>
      </p:sp>
    </p:spTree>
    <p:extLst>
      <p:ext uri="{BB962C8B-B14F-4D97-AF65-F5344CB8AC3E}">
        <p14:creationId xmlns:p14="http://schemas.microsoft.com/office/powerpoint/2010/main" val="2197579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fld id="{C3FB1654-67BB-4BFC-9431-2E9085587B48}" type="datetime1">
              <a:rPr lang="en-US" smtClean="0"/>
              <a:t>10/21/2015</a:t>
            </a:fld>
            <a:endParaRPr lang="en-US" smtClean="0"/>
          </a:p>
        </p:txBody>
      </p:sp>
      <p:sp>
        <p:nvSpPr>
          <p:cNvPr id="6246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2468" name="Slide Number Placeholder 5"/>
          <p:cNvSpPr>
            <a:spLocks noGrp="1"/>
          </p:cNvSpPr>
          <p:nvPr>
            <p:ph type="sldNum" sz="quarter" idx="12"/>
          </p:nvPr>
        </p:nvSpPr>
        <p:spPr>
          <a:noFill/>
        </p:spPr>
        <p:txBody>
          <a:bodyPr/>
          <a:lstStyle/>
          <a:p>
            <a:fld id="{E6AE2087-0EF4-4B20-8541-95C0DC597CD3}" type="slidenum">
              <a:rPr lang="en-US"/>
              <a:pPr/>
              <a:t>24</a:t>
            </a:fld>
            <a:endParaRPr lang="en-US"/>
          </a:p>
        </p:txBody>
      </p:sp>
      <p:sp>
        <p:nvSpPr>
          <p:cNvPr id="62469"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Command </a:t>
            </a:r>
            <a:r>
              <a:rPr lang="en-US" sz="3200" dirty="0" smtClean="0"/>
              <a:t>Line Interface (CLI)</a:t>
            </a:r>
          </a:p>
        </p:txBody>
      </p:sp>
      <p:sp>
        <p:nvSpPr>
          <p:cNvPr id="62470" name="Rectangle 5"/>
          <p:cNvSpPr>
            <a:spLocks noGrp="1" noChangeArrowheads="1"/>
          </p:cNvSpPr>
          <p:nvPr>
            <p:ph type="body" idx="1"/>
          </p:nvPr>
        </p:nvSpPr>
        <p:spPr/>
        <p:txBody>
          <a:bodyPr/>
          <a:lstStyle/>
          <a:p>
            <a:pPr eaLnBrk="1" hangingPunct="1"/>
            <a:r>
              <a:rPr lang="en-US" dirty="0" smtClean="0"/>
              <a:t>Output to the User:</a:t>
            </a:r>
          </a:p>
          <a:p>
            <a:pPr lvl="1" eaLnBrk="1" hangingPunct="1"/>
            <a:r>
              <a:rPr lang="en-US" dirty="0" smtClean="0"/>
              <a:t>A chronological sequence of lines of text written from top to bottom and then scrolling off the top as each new line is written to the bottom of the terminal display.</a:t>
            </a:r>
          </a:p>
          <a:p>
            <a:pPr eaLnBrk="1" hangingPunct="1"/>
            <a:r>
              <a:rPr lang="en-US" dirty="0" smtClean="0"/>
              <a:t>Input from the User:</a:t>
            </a:r>
          </a:p>
          <a:p>
            <a:pPr lvl="1" eaLnBrk="1" hangingPunct="1"/>
            <a:r>
              <a:rPr lang="en-US" dirty="0" smtClean="0"/>
              <a:t>Via a computer terminal keyboard with input echoed to the display below the previous output.       </a:t>
            </a:r>
          </a:p>
        </p:txBody>
      </p:sp>
    </p:spTree>
    <p:extLst>
      <p:ext uri="{BB962C8B-B14F-4D97-AF65-F5344CB8AC3E}">
        <p14:creationId xmlns:p14="http://schemas.microsoft.com/office/powerpoint/2010/main" val="34330679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4"/>
          <p:cNvSpPr>
            <a:spLocks noGrp="1"/>
          </p:cNvSpPr>
          <p:nvPr>
            <p:ph type="dt" sz="quarter" idx="10"/>
          </p:nvPr>
        </p:nvSpPr>
        <p:spPr>
          <a:noFill/>
        </p:spPr>
        <p:txBody>
          <a:bodyPr/>
          <a:lstStyle/>
          <a:p>
            <a:fld id="{5753C16F-E93E-49D1-BDBD-6B87DFE94ADD}" type="datetime1">
              <a:rPr lang="en-US" smtClean="0"/>
              <a:t>10/21/2015</a:t>
            </a:fld>
            <a:endParaRPr lang="en-US" smtClean="0"/>
          </a:p>
        </p:txBody>
      </p:sp>
      <p:sp>
        <p:nvSpPr>
          <p:cNvPr id="64515"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4516" name="Slide Number Placeholder 6"/>
          <p:cNvSpPr>
            <a:spLocks noGrp="1"/>
          </p:cNvSpPr>
          <p:nvPr>
            <p:ph type="sldNum" sz="quarter" idx="12"/>
          </p:nvPr>
        </p:nvSpPr>
        <p:spPr>
          <a:noFill/>
        </p:spPr>
        <p:txBody>
          <a:bodyPr/>
          <a:lstStyle/>
          <a:p>
            <a:fld id="{E5D0CEEA-5B88-48C2-B183-C207DCFA5CF8}" type="slidenum">
              <a:rPr lang="en-US"/>
              <a:pPr/>
              <a:t>25</a:t>
            </a:fld>
            <a:endParaRPr lang="en-US"/>
          </a:p>
        </p:txBody>
      </p:sp>
      <p:sp>
        <p:nvSpPr>
          <p:cNvPr id="64517" name="Rectangle 5"/>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br>
              <a:rPr lang="en-US" sz="2000" dirty="0"/>
            </a:br>
            <a:r>
              <a:rPr lang="en-US" sz="3200" dirty="0" smtClean="0"/>
              <a:t>CLI </a:t>
            </a:r>
            <a:r>
              <a:rPr lang="en-US" sz="3200" dirty="0" smtClean="0"/>
              <a:t>Building Blocks (</a:t>
            </a:r>
            <a:r>
              <a:rPr lang="en-US" sz="3200" dirty="0" err="1" smtClean="0"/>
              <a:t>tsLibCLI</a:t>
            </a:r>
            <a:r>
              <a:rPr lang="en-US" sz="3200" dirty="0" smtClean="0"/>
              <a:t>)</a:t>
            </a:r>
          </a:p>
        </p:txBody>
      </p:sp>
      <p:sp>
        <p:nvSpPr>
          <p:cNvPr id="64518" name="Rectangle 6"/>
          <p:cNvSpPr>
            <a:spLocks noGrp="1" noChangeArrowheads="1"/>
          </p:cNvSpPr>
          <p:nvPr>
            <p:ph type="body" sz="half" idx="1"/>
          </p:nvPr>
        </p:nvSpPr>
        <p:spPr/>
        <p:txBody>
          <a:bodyPr/>
          <a:lstStyle/>
          <a:p>
            <a:pPr eaLnBrk="1" hangingPunct="1"/>
            <a:r>
              <a:rPr lang="en-US" dirty="0" smtClean="0"/>
              <a:t>Application Building Blocks</a:t>
            </a:r>
          </a:p>
          <a:p>
            <a:pPr lvl="1" eaLnBrk="1" hangingPunct="1"/>
            <a:r>
              <a:rPr lang="en-US" dirty="0" err="1" smtClean="0"/>
              <a:t>tsCommandLineInterface</a:t>
            </a:r>
            <a:endParaRPr lang="en-US" dirty="0" smtClean="0"/>
          </a:p>
          <a:p>
            <a:pPr lvl="1" eaLnBrk="1" hangingPunct="1"/>
            <a:r>
              <a:rPr lang="en-US" dirty="0" err="1" smtClean="0"/>
              <a:t>tsDoubleLinkedList</a:t>
            </a:r>
            <a:endParaRPr lang="en-US" dirty="0" smtClean="0"/>
          </a:p>
          <a:p>
            <a:pPr lvl="1" eaLnBrk="1" hangingPunct="1"/>
            <a:r>
              <a:rPr lang="en-US" dirty="0" err="1" smtClean="0"/>
              <a:t>tsOperatorSettingsParser</a:t>
            </a:r>
            <a:endParaRPr lang="en-US" dirty="0" smtClean="0"/>
          </a:p>
          <a:p>
            <a:pPr lvl="1" eaLnBrk="1" hangingPunct="1"/>
            <a:r>
              <a:rPr lang="en-US" dirty="0" err="1" smtClean="0"/>
              <a:t>tsReportUtilities</a:t>
            </a:r>
            <a:endParaRPr lang="en-US" dirty="0" smtClean="0"/>
          </a:p>
          <a:p>
            <a:pPr eaLnBrk="1" hangingPunct="1"/>
            <a:r>
              <a:rPr lang="en-US" dirty="0" smtClean="0"/>
              <a:t>Application Diagnostics</a:t>
            </a:r>
          </a:p>
          <a:p>
            <a:pPr lvl="1" eaLnBrk="1" hangingPunct="1"/>
            <a:r>
              <a:rPr lang="en-US" dirty="0" err="1" smtClean="0"/>
              <a:t>tsExceptions</a:t>
            </a:r>
            <a:endParaRPr lang="en-US" dirty="0" smtClean="0"/>
          </a:p>
          <a:p>
            <a:pPr lvl="1" eaLnBrk="1" hangingPunct="1"/>
            <a:r>
              <a:rPr lang="en-US" dirty="0" err="1" smtClean="0"/>
              <a:t>tsLogger</a:t>
            </a:r>
            <a:endParaRPr lang="en-US" dirty="0" smtClean="0"/>
          </a:p>
        </p:txBody>
      </p:sp>
      <p:sp>
        <p:nvSpPr>
          <p:cNvPr id="64519" name="Rectangle 7"/>
          <p:cNvSpPr>
            <a:spLocks noGrp="1" noChangeArrowheads="1"/>
          </p:cNvSpPr>
          <p:nvPr>
            <p:ph type="body" sz="half" idx="2"/>
          </p:nvPr>
        </p:nvSpPr>
        <p:spPr/>
        <p:txBody>
          <a:bodyPr/>
          <a:lstStyle/>
          <a:p>
            <a:pPr eaLnBrk="1" hangingPunct="1"/>
            <a:r>
              <a:rPr lang="en-US" smtClean="0"/>
              <a:t>Application Configuration</a:t>
            </a:r>
          </a:p>
          <a:p>
            <a:pPr lvl="1" eaLnBrk="1" hangingPunct="1"/>
            <a:r>
              <a:rPr lang="en-US" smtClean="0"/>
              <a:t>tsCxGlobals</a:t>
            </a:r>
          </a:p>
          <a:p>
            <a:pPr lvl="1" eaLnBrk="1" hangingPunct="1"/>
            <a:r>
              <a:rPr lang="en-US" smtClean="0"/>
              <a:t>tsGistGetTerminalSize</a:t>
            </a:r>
          </a:p>
          <a:p>
            <a:pPr lvl="1" eaLnBrk="1" hangingPunct="1"/>
            <a:r>
              <a:rPr lang="en-US" smtClean="0"/>
              <a:t>tsPlatformRunTimeEnviroment</a:t>
            </a:r>
          </a:p>
          <a:p>
            <a:pPr eaLnBrk="1" hangingPunct="1"/>
            <a:r>
              <a:rPr lang="en-US" smtClean="0"/>
              <a:t>Application Launchers </a:t>
            </a:r>
          </a:p>
          <a:p>
            <a:pPr lvl="1" eaLnBrk="1" hangingPunct="1"/>
            <a:r>
              <a:rPr lang="en-US" smtClean="0"/>
              <a:t>tsApplication</a:t>
            </a:r>
          </a:p>
          <a:p>
            <a:pPr lvl="1" eaLnBrk="1" hangingPunct="1"/>
            <a:r>
              <a:rPr lang="en-US" smtClean="0"/>
              <a:t>tsCommandLineEnv</a:t>
            </a:r>
          </a:p>
          <a:p>
            <a:pPr lvl="1" eaLnBrk="1" hangingPunct="1"/>
            <a:r>
              <a:rPr lang="en-US" smtClean="0"/>
              <a:t>tsSysCommands</a:t>
            </a:r>
          </a:p>
        </p:txBody>
      </p:sp>
    </p:spTree>
    <p:extLst>
      <p:ext uri="{BB962C8B-B14F-4D97-AF65-F5344CB8AC3E}">
        <p14:creationId xmlns:p14="http://schemas.microsoft.com/office/powerpoint/2010/main" val="359099229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p>
            <a:fld id="{B83EAEC6-4CE3-47FF-8FF6-95CE169A5AF2}" type="datetime1">
              <a:rPr lang="en-US" smtClean="0"/>
              <a:t>10/21/2015</a:t>
            </a:fld>
            <a:endParaRPr lang="en-US" smtClean="0"/>
          </a:p>
        </p:txBody>
      </p:sp>
      <p:sp>
        <p:nvSpPr>
          <p:cNvPr id="66563"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6564" name="Slide Number Placeholder 5"/>
          <p:cNvSpPr>
            <a:spLocks noGrp="1"/>
          </p:cNvSpPr>
          <p:nvPr>
            <p:ph type="sldNum" sz="quarter" idx="12"/>
          </p:nvPr>
        </p:nvSpPr>
        <p:spPr>
          <a:noFill/>
        </p:spPr>
        <p:txBody>
          <a:bodyPr/>
          <a:lstStyle/>
          <a:p>
            <a:fld id="{ADE2E150-9B19-48F0-8C0C-4ED91E370D09}" type="slidenum">
              <a:rPr lang="en-US"/>
              <a:pPr/>
              <a:t>26</a:t>
            </a:fld>
            <a:endParaRPr lang="en-US"/>
          </a:p>
        </p:txBody>
      </p:sp>
      <p:sp>
        <p:nvSpPr>
          <p:cNvPr id="66565" name="Rectangle 8"/>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CLI </a:t>
            </a:r>
            <a:r>
              <a:rPr lang="en-US" sz="3200" dirty="0" smtClean="0"/>
              <a:t>Tools (</a:t>
            </a:r>
            <a:r>
              <a:rPr lang="en-US" sz="3200" dirty="0" err="1" smtClean="0"/>
              <a:t>tsToolsCLI</a:t>
            </a:r>
            <a:r>
              <a:rPr lang="en-US" sz="3200" dirty="0" smtClean="0"/>
              <a:t>) 1 of 2</a:t>
            </a:r>
          </a:p>
        </p:txBody>
      </p:sp>
      <p:sp>
        <p:nvSpPr>
          <p:cNvPr id="66566" name="Rectangle 9"/>
          <p:cNvSpPr>
            <a:spLocks noGrp="1" noChangeArrowheads="1"/>
          </p:cNvSpPr>
          <p:nvPr>
            <p:ph type="body" idx="1"/>
          </p:nvPr>
        </p:nvSpPr>
        <p:spPr/>
        <p:txBody>
          <a:bodyPr/>
          <a:lstStyle/>
          <a:p>
            <a:pPr eaLnBrk="1" hangingPunct="1"/>
            <a:r>
              <a:rPr lang="en-US" smtClean="0"/>
              <a:t>Developer Tools</a:t>
            </a:r>
          </a:p>
          <a:p>
            <a:pPr lvl="1" eaLnBrk="1" hangingPunct="1"/>
            <a:r>
              <a:rPr lang="en-US" smtClean="0"/>
              <a:t>tsStripComments</a:t>
            </a:r>
          </a:p>
          <a:p>
            <a:pPr lvl="1" eaLnBrk="1" hangingPunct="1"/>
            <a:r>
              <a:rPr lang="en-US" smtClean="0"/>
              <a:t>tsStripLineNumbers</a:t>
            </a:r>
          </a:p>
          <a:p>
            <a:pPr lvl="1" eaLnBrk="1" hangingPunct="1"/>
            <a:r>
              <a:rPr lang="en-US" smtClean="0"/>
              <a:t>tsTreeCopy</a:t>
            </a:r>
          </a:p>
          <a:p>
            <a:pPr lvl="1" eaLnBrk="1" hangingPunct="1"/>
            <a:r>
              <a:rPr lang="en-US" smtClean="0"/>
              <a:t>tsTreeTrimLines.py</a:t>
            </a:r>
          </a:p>
          <a:p>
            <a:pPr eaLnBrk="1" hangingPunct="1"/>
            <a:r>
              <a:rPr lang="en-US" smtClean="0"/>
              <a:t>Troubleshooter Tools</a:t>
            </a:r>
          </a:p>
          <a:p>
            <a:pPr lvl="1" eaLnBrk="1" hangingPunct="1"/>
            <a:r>
              <a:rPr lang="en-US" smtClean="0"/>
              <a:t>tsPlatformQuery</a:t>
            </a:r>
          </a:p>
        </p:txBody>
      </p:sp>
    </p:spTree>
    <p:extLst>
      <p:ext uri="{BB962C8B-B14F-4D97-AF65-F5344CB8AC3E}">
        <p14:creationId xmlns:p14="http://schemas.microsoft.com/office/powerpoint/2010/main" val="141360743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fld id="{B6B15CA1-2409-4C93-81ED-1B97AA5E48A9}" type="datetime1">
              <a:rPr lang="en-US" smtClean="0"/>
              <a:t>10/21/2015</a:t>
            </a:fld>
            <a:endParaRPr lang="en-US" smtClean="0"/>
          </a:p>
        </p:txBody>
      </p:sp>
      <p:sp>
        <p:nvSpPr>
          <p:cNvPr id="68611"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68612" name="Slide Number Placeholder 5"/>
          <p:cNvSpPr>
            <a:spLocks noGrp="1"/>
          </p:cNvSpPr>
          <p:nvPr>
            <p:ph type="sldNum" sz="quarter" idx="12"/>
          </p:nvPr>
        </p:nvSpPr>
        <p:spPr>
          <a:noFill/>
        </p:spPr>
        <p:txBody>
          <a:bodyPr/>
          <a:lstStyle/>
          <a:p>
            <a:fld id="{89C5BF51-9024-4AEC-86AD-A4087E9A3F1E}" type="slidenum">
              <a:rPr lang="en-US"/>
              <a:pPr/>
              <a:t>27</a:t>
            </a:fld>
            <a:endParaRPr lang="en-US"/>
          </a:p>
        </p:txBody>
      </p:sp>
      <p:sp>
        <p:nvSpPr>
          <p:cNvPr id="68613" name="Rectangle 2"/>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CLI </a:t>
            </a:r>
            <a:r>
              <a:rPr lang="en-US" sz="3200" dirty="0" smtClean="0"/>
              <a:t>Tools (</a:t>
            </a:r>
            <a:r>
              <a:rPr lang="en-US" sz="3200" dirty="0" err="1" smtClean="0"/>
              <a:t>tsToolsCLI</a:t>
            </a:r>
            <a:r>
              <a:rPr lang="en-US" sz="3200" dirty="0" smtClean="0"/>
              <a:t>) 2 of 2</a:t>
            </a:r>
          </a:p>
        </p:txBody>
      </p:sp>
      <p:sp>
        <p:nvSpPr>
          <p:cNvPr id="68614" name="Rectangle 3"/>
          <p:cNvSpPr>
            <a:spLocks noGrp="1" noChangeArrowheads="1"/>
          </p:cNvSpPr>
          <p:nvPr>
            <p:ph type="body" idx="1"/>
          </p:nvPr>
        </p:nvSpPr>
        <p:spPr/>
        <p:txBody>
          <a:bodyPr/>
          <a:lstStyle/>
          <a:p>
            <a:pPr eaLnBrk="1" hangingPunct="1"/>
            <a:r>
              <a:rPr lang="en-US" smtClean="0"/>
              <a:t>Developer Productivity Tracking Tools</a:t>
            </a:r>
          </a:p>
          <a:p>
            <a:pPr lvl="1" eaLnBrk="1" hangingPunct="1"/>
            <a:r>
              <a:rPr lang="en-US" smtClean="0"/>
              <a:t>tsLinesOfCodeProjectMetrics</a:t>
            </a:r>
          </a:p>
          <a:p>
            <a:pPr lvl="2" eaLnBrk="1" hangingPunct="1"/>
            <a:r>
              <a:rPr lang="en-US" smtClean="0"/>
              <a:t>Total Files, Lines of Code &amp; Comments</a:t>
            </a:r>
          </a:p>
          <a:p>
            <a:pPr lvl="2" eaLnBrk="1" hangingPunct="1"/>
            <a:r>
              <a:rPr lang="en-US" smtClean="0"/>
              <a:t>Subtotals (by language) Files, Lines of Code &amp; Comments</a:t>
            </a:r>
          </a:p>
          <a:p>
            <a:pPr lvl="2" eaLnBrk="1" hangingPunct="1"/>
            <a:r>
              <a:rPr lang="en-US" smtClean="0"/>
              <a:t>Estimates labor cost/value, staffing and schedule per COCOMO-81 model. It computes software development effort as a function of program size and a set of "cost drivers" that include subjective assessments of product, hardware, personnel, and project attributes.</a:t>
            </a:r>
          </a:p>
        </p:txBody>
      </p:sp>
    </p:spTree>
    <p:extLst>
      <p:ext uri="{BB962C8B-B14F-4D97-AF65-F5344CB8AC3E}">
        <p14:creationId xmlns:p14="http://schemas.microsoft.com/office/powerpoint/2010/main" val="884606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fld id="{A628D7B9-A196-43FB-98FC-214F3C36C725}" type="datetime1">
              <a:rPr lang="en-US" smtClean="0"/>
              <a:t>10/21/2015</a:t>
            </a:fld>
            <a:endParaRPr lang="en-US" smtClean="0"/>
          </a:p>
        </p:txBody>
      </p:sp>
      <p:sp>
        <p:nvSpPr>
          <p:cNvPr id="7065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0660" name="Slide Number Placeholder 5"/>
          <p:cNvSpPr>
            <a:spLocks noGrp="1"/>
          </p:cNvSpPr>
          <p:nvPr>
            <p:ph type="sldNum" sz="quarter" idx="12"/>
          </p:nvPr>
        </p:nvSpPr>
        <p:spPr>
          <a:noFill/>
        </p:spPr>
        <p:txBody>
          <a:bodyPr/>
          <a:lstStyle/>
          <a:p>
            <a:fld id="{06C89DBE-70DC-4028-85B2-43970D1B379A}" type="slidenum">
              <a:rPr lang="en-US"/>
              <a:pPr/>
              <a:t>28</a:t>
            </a:fld>
            <a:endParaRPr lang="en-US"/>
          </a:p>
        </p:txBody>
      </p:sp>
      <p:sp>
        <p:nvSpPr>
          <p:cNvPr id="70661"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Graphical </a:t>
            </a:r>
            <a:r>
              <a:rPr lang="en-US" sz="3200" dirty="0" smtClean="0"/>
              <a:t>User Interface (GUI)</a:t>
            </a:r>
          </a:p>
        </p:txBody>
      </p:sp>
      <p:sp>
        <p:nvSpPr>
          <p:cNvPr id="70662" name="Rectangle 5"/>
          <p:cNvSpPr>
            <a:spLocks noGrp="1" noChangeArrowheads="1"/>
          </p:cNvSpPr>
          <p:nvPr>
            <p:ph type="body" idx="1"/>
          </p:nvPr>
        </p:nvSpPr>
        <p:spPr/>
        <p:txBody>
          <a:bodyPr/>
          <a:lstStyle/>
          <a:p>
            <a:pPr eaLnBrk="1" hangingPunct="1"/>
            <a:r>
              <a:rPr lang="en-US" sz="2400" smtClean="0"/>
              <a:t>Output to the user of character strings to application-specified column and row (line) fields on a computer terminal display.</a:t>
            </a:r>
          </a:p>
          <a:p>
            <a:pPr eaLnBrk="1" hangingPunct="1"/>
            <a:r>
              <a:rPr lang="en-US" sz="2400" smtClean="0"/>
              <a:t>Input from the user via a pointing device (such as mouse, trackball, touchpad or touch screen) that is moved into a position by its operator before a mouse button is clicked to activate a function button, radio button , checkbox or keyboard input position.</a:t>
            </a:r>
          </a:p>
          <a:p>
            <a:pPr eaLnBrk="1" hangingPunct="1"/>
            <a:r>
              <a:rPr lang="en-US" sz="2400" smtClean="0"/>
              <a:t>Input from the user via a computer terminal keyboard that is echoed as output to a reserved area of the display that is written from top to bottom and then scrolling off the top as each new line is written to the bottom of the reserved area.</a:t>
            </a:r>
          </a:p>
        </p:txBody>
      </p:sp>
    </p:spTree>
    <p:extLst>
      <p:ext uri="{BB962C8B-B14F-4D97-AF65-F5344CB8AC3E}">
        <p14:creationId xmlns:p14="http://schemas.microsoft.com/office/powerpoint/2010/main" val="336164824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4"/>
          <p:cNvSpPr>
            <a:spLocks noGrp="1"/>
          </p:cNvSpPr>
          <p:nvPr>
            <p:ph type="dt" sz="quarter" idx="10"/>
          </p:nvPr>
        </p:nvSpPr>
        <p:spPr>
          <a:noFill/>
        </p:spPr>
        <p:txBody>
          <a:bodyPr/>
          <a:lstStyle/>
          <a:p>
            <a:fld id="{82CC87A2-1781-440A-9FCF-DC78272C75A5}" type="datetime1">
              <a:rPr lang="en-US" smtClean="0"/>
              <a:t>10/21/2015</a:t>
            </a:fld>
            <a:endParaRPr lang="en-US" smtClean="0"/>
          </a:p>
        </p:txBody>
      </p:sp>
      <p:sp>
        <p:nvSpPr>
          <p:cNvPr id="72707"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2708" name="Slide Number Placeholder 6"/>
          <p:cNvSpPr>
            <a:spLocks noGrp="1"/>
          </p:cNvSpPr>
          <p:nvPr>
            <p:ph type="sldNum" sz="quarter" idx="12"/>
          </p:nvPr>
        </p:nvSpPr>
        <p:spPr>
          <a:noFill/>
        </p:spPr>
        <p:txBody>
          <a:bodyPr/>
          <a:lstStyle/>
          <a:p>
            <a:fld id="{E8F4BF10-CA5E-44A0-B0F9-A1F6298704ED}" type="slidenum">
              <a:rPr lang="en-US"/>
              <a:pPr/>
              <a:t>29</a:t>
            </a:fld>
            <a:endParaRPr lang="en-US"/>
          </a:p>
        </p:txBody>
      </p:sp>
      <p:sp>
        <p:nvSpPr>
          <p:cNvPr id="72709" name="Rectangle 5"/>
          <p:cNvSpPr>
            <a:spLocks noGrp="1" noChangeArrowheads="1"/>
          </p:cNvSpPr>
          <p:nvPr>
            <p:ph type="title"/>
          </p:nvPr>
        </p:nvSpPr>
        <p:spPr>
          <a:xfrm>
            <a:off x="1535113" y="162554"/>
            <a:ext cx="10390187" cy="1462087"/>
          </a:xfrm>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GUI Building Blocks (</a:t>
            </a:r>
            <a:r>
              <a:rPr lang="en-US" sz="3200" dirty="0" err="1" smtClean="0"/>
              <a:t>tsLibGUI</a:t>
            </a:r>
            <a:r>
              <a:rPr lang="en-US" sz="3200" dirty="0" smtClean="0"/>
              <a:t>)</a:t>
            </a:r>
            <a:endParaRPr lang="en-US" sz="3200" dirty="0" smtClean="0"/>
          </a:p>
        </p:txBody>
      </p:sp>
      <p:sp>
        <p:nvSpPr>
          <p:cNvPr id="72710" name="Rectangle 6"/>
          <p:cNvSpPr>
            <a:spLocks noGrp="1" noChangeArrowheads="1"/>
          </p:cNvSpPr>
          <p:nvPr>
            <p:ph type="body" sz="half" idx="1"/>
          </p:nvPr>
        </p:nvSpPr>
        <p:spPr/>
        <p:txBody>
          <a:bodyPr/>
          <a:lstStyle/>
          <a:p>
            <a:pPr eaLnBrk="1" hangingPunct="1">
              <a:lnSpc>
                <a:spcPct val="80000"/>
              </a:lnSpc>
            </a:pPr>
            <a:r>
              <a:rPr lang="en-US" sz="1600" smtClean="0"/>
              <a:t>Application Building Blocks (partial listing)</a:t>
            </a:r>
          </a:p>
          <a:p>
            <a:pPr lvl="1" eaLnBrk="1" hangingPunct="1">
              <a:lnSpc>
                <a:spcPct val="80000"/>
              </a:lnSpc>
            </a:pPr>
            <a:r>
              <a:rPr lang="en-US" sz="1400" smtClean="0"/>
              <a:t>Top-Level GUI Objects</a:t>
            </a:r>
          </a:p>
          <a:p>
            <a:pPr lvl="2" eaLnBrk="1" hangingPunct="1">
              <a:lnSpc>
                <a:spcPct val="80000"/>
              </a:lnSpc>
            </a:pPr>
            <a:r>
              <a:rPr lang="en-US" sz="1200" smtClean="0"/>
              <a:t>tsWxFrame</a:t>
            </a:r>
          </a:p>
          <a:p>
            <a:pPr lvl="2" eaLnBrk="1" hangingPunct="1">
              <a:lnSpc>
                <a:spcPct val="80000"/>
              </a:lnSpc>
            </a:pPr>
            <a:r>
              <a:rPr lang="en-US" sz="1200" smtClean="0"/>
              <a:t>tsWxDialog</a:t>
            </a:r>
          </a:p>
          <a:p>
            <a:pPr lvl="1" eaLnBrk="1" hangingPunct="1">
              <a:lnSpc>
                <a:spcPct val="80000"/>
              </a:lnSpc>
            </a:pPr>
            <a:r>
              <a:rPr lang="en-US" sz="1400" smtClean="0"/>
              <a:t>Lower-Level GUI Objects</a:t>
            </a:r>
          </a:p>
          <a:p>
            <a:pPr lvl="2" eaLnBrk="1" hangingPunct="1">
              <a:lnSpc>
                <a:spcPct val="80000"/>
              </a:lnSpc>
            </a:pPr>
            <a:r>
              <a:rPr lang="en-US" sz="1200" smtClean="0"/>
              <a:t>tsWxPanel</a:t>
            </a:r>
          </a:p>
          <a:p>
            <a:pPr lvl="2" eaLnBrk="1" hangingPunct="1">
              <a:lnSpc>
                <a:spcPct val="80000"/>
              </a:lnSpc>
            </a:pPr>
            <a:r>
              <a:rPr lang="en-US" sz="1200" smtClean="0"/>
              <a:t>tsWxStatusBar</a:t>
            </a:r>
          </a:p>
          <a:p>
            <a:pPr lvl="1" eaLnBrk="1" hangingPunct="1">
              <a:lnSpc>
                <a:spcPct val="80000"/>
              </a:lnSpc>
            </a:pPr>
            <a:r>
              <a:rPr lang="en-US" sz="1400" smtClean="0"/>
              <a:t>GUI Controls</a:t>
            </a:r>
          </a:p>
          <a:p>
            <a:pPr lvl="2" eaLnBrk="1" hangingPunct="1">
              <a:lnSpc>
                <a:spcPct val="80000"/>
              </a:lnSpc>
            </a:pPr>
            <a:r>
              <a:rPr lang="en-US" sz="1200" smtClean="0"/>
              <a:t>wxWxButton</a:t>
            </a:r>
          </a:p>
          <a:p>
            <a:pPr lvl="2" eaLnBrk="1" hangingPunct="1">
              <a:lnSpc>
                <a:spcPct val="80000"/>
              </a:lnSpc>
            </a:pPr>
            <a:r>
              <a:rPr lang="en-US" sz="1200" smtClean="0"/>
              <a:t>tsWxCheckbox</a:t>
            </a:r>
          </a:p>
          <a:p>
            <a:pPr lvl="2" eaLnBrk="1" hangingPunct="1">
              <a:lnSpc>
                <a:spcPct val="80000"/>
              </a:lnSpc>
            </a:pPr>
            <a:r>
              <a:rPr lang="en-US" sz="1200" smtClean="0"/>
              <a:t>tsWxGauge</a:t>
            </a:r>
          </a:p>
          <a:p>
            <a:pPr lvl="2" eaLnBrk="1" hangingPunct="1">
              <a:lnSpc>
                <a:spcPct val="80000"/>
              </a:lnSpc>
            </a:pPr>
            <a:r>
              <a:rPr lang="en-US" sz="1200" smtClean="0"/>
              <a:t>tsWxMenuBar</a:t>
            </a:r>
          </a:p>
          <a:p>
            <a:pPr lvl="2" eaLnBrk="1" hangingPunct="1">
              <a:lnSpc>
                <a:spcPct val="80000"/>
              </a:lnSpc>
            </a:pPr>
            <a:r>
              <a:rPr lang="en-US" sz="1200" smtClean="0"/>
              <a:t>tsWxRadioButton</a:t>
            </a:r>
          </a:p>
          <a:p>
            <a:pPr lvl="2" eaLnBrk="1" hangingPunct="1">
              <a:lnSpc>
                <a:spcPct val="80000"/>
              </a:lnSpc>
            </a:pPr>
            <a:r>
              <a:rPr lang="en-US" sz="1200" smtClean="0"/>
              <a:t>tsWxScrollBar</a:t>
            </a:r>
          </a:p>
          <a:p>
            <a:pPr lvl="2" eaLnBrk="1" hangingPunct="1">
              <a:lnSpc>
                <a:spcPct val="80000"/>
              </a:lnSpc>
            </a:pPr>
            <a:r>
              <a:rPr lang="en-US" sz="1200" smtClean="0"/>
              <a:t>tsWxTaskBar</a:t>
            </a:r>
          </a:p>
          <a:p>
            <a:pPr lvl="1" eaLnBrk="1" hangingPunct="1">
              <a:lnSpc>
                <a:spcPct val="80000"/>
              </a:lnSpc>
            </a:pPr>
            <a:r>
              <a:rPr lang="en-US" sz="1400" smtClean="0"/>
              <a:t>GUI Events</a:t>
            </a:r>
          </a:p>
          <a:p>
            <a:pPr lvl="2" eaLnBrk="1" hangingPunct="1">
              <a:lnSpc>
                <a:spcPct val="80000"/>
              </a:lnSpc>
            </a:pPr>
            <a:r>
              <a:rPr lang="en-US" sz="1200" smtClean="0"/>
              <a:t>Keyboard / Mouse / Tmer</a:t>
            </a:r>
          </a:p>
          <a:p>
            <a:pPr lvl="1" eaLnBrk="1" hangingPunct="1">
              <a:lnSpc>
                <a:spcPct val="80000"/>
              </a:lnSpc>
            </a:pPr>
            <a:r>
              <a:rPr lang="en-US" sz="1400" smtClean="0"/>
              <a:t>GUI Sizers</a:t>
            </a:r>
          </a:p>
          <a:p>
            <a:pPr lvl="2" eaLnBrk="1" hangingPunct="1">
              <a:lnSpc>
                <a:spcPct val="80000"/>
              </a:lnSpc>
            </a:pPr>
            <a:r>
              <a:rPr lang="en-US" sz="1200" smtClean="0"/>
              <a:t>tsWxBoxSizer</a:t>
            </a:r>
          </a:p>
          <a:p>
            <a:pPr lvl="2" eaLnBrk="1" hangingPunct="1">
              <a:lnSpc>
                <a:spcPct val="80000"/>
              </a:lnSpc>
            </a:pPr>
            <a:r>
              <a:rPr lang="en-US" sz="1200" smtClean="0"/>
              <a:t>tsWxGridSizer</a:t>
            </a:r>
          </a:p>
        </p:txBody>
      </p:sp>
      <p:sp>
        <p:nvSpPr>
          <p:cNvPr id="72711" name="Rectangle 7"/>
          <p:cNvSpPr>
            <a:spLocks noGrp="1" noChangeArrowheads="1"/>
          </p:cNvSpPr>
          <p:nvPr>
            <p:ph type="body" sz="half" idx="2"/>
          </p:nvPr>
        </p:nvSpPr>
        <p:spPr/>
        <p:txBody>
          <a:bodyPr/>
          <a:lstStyle/>
          <a:p>
            <a:pPr eaLnBrk="1" hangingPunct="1">
              <a:lnSpc>
                <a:spcPct val="80000"/>
              </a:lnSpc>
            </a:pPr>
            <a:r>
              <a:rPr lang="en-US" sz="1600" smtClean="0"/>
              <a:t>Application Configuration</a:t>
            </a:r>
          </a:p>
          <a:p>
            <a:pPr lvl="1" eaLnBrk="1" hangingPunct="1">
              <a:lnSpc>
                <a:spcPct val="80000"/>
              </a:lnSpc>
            </a:pPr>
            <a:r>
              <a:rPr lang="en-US" sz="1400" smtClean="0"/>
              <a:t>tsWxGlobals</a:t>
            </a:r>
          </a:p>
          <a:p>
            <a:pPr lvl="1" eaLnBrk="1" hangingPunct="1">
              <a:lnSpc>
                <a:spcPct val="80000"/>
              </a:lnSpc>
            </a:pPr>
            <a:r>
              <a:rPr lang="en-US" sz="1400" smtClean="0"/>
              <a:t>tsWxGraphicalTextUserInterface</a:t>
            </a:r>
          </a:p>
          <a:p>
            <a:pPr lvl="1" eaLnBrk="1" hangingPunct="1">
              <a:lnSpc>
                <a:spcPct val="80000"/>
              </a:lnSpc>
            </a:pPr>
            <a:r>
              <a:rPr lang="en-US" sz="1400" smtClean="0"/>
              <a:t>tsWxSplashScreen</a:t>
            </a:r>
          </a:p>
          <a:p>
            <a:pPr eaLnBrk="1" hangingPunct="1">
              <a:lnSpc>
                <a:spcPct val="80000"/>
              </a:lnSpc>
            </a:pPr>
            <a:r>
              <a:rPr lang="en-US" sz="1600" smtClean="0"/>
              <a:t>Application Diagnostics</a:t>
            </a:r>
          </a:p>
          <a:p>
            <a:pPr lvl="1" eaLnBrk="1" hangingPunct="1">
              <a:lnSpc>
                <a:spcPct val="80000"/>
              </a:lnSpc>
            </a:pPr>
            <a:r>
              <a:rPr lang="en-US" sz="1400" smtClean="0"/>
              <a:t>tsWxLog (Future)</a:t>
            </a:r>
          </a:p>
          <a:p>
            <a:pPr eaLnBrk="1" hangingPunct="1">
              <a:lnSpc>
                <a:spcPct val="80000"/>
              </a:lnSpc>
            </a:pPr>
            <a:r>
              <a:rPr lang="en-US" sz="1600" smtClean="0"/>
              <a:t>Application Launchers </a:t>
            </a:r>
          </a:p>
          <a:p>
            <a:pPr lvl="1" eaLnBrk="1" hangingPunct="1">
              <a:lnSpc>
                <a:spcPct val="80000"/>
              </a:lnSpc>
            </a:pPr>
            <a:r>
              <a:rPr lang="en-US" sz="1400" smtClean="0"/>
              <a:t>tsWxApp</a:t>
            </a:r>
          </a:p>
          <a:p>
            <a:pPr lvl="1" eaLnBrk="1" hangingPunct="1">
              <a:lnSpc>
                <a:spcPct val="80000"/>
              </a:lnSpc>
            </a:pPr>
            <a:r>
              <a:rPr lang="en-US" sz="1400" smtClean="0"/>
              <a:t>tsWxPyApp</a:t>
            </a:r>
          </a:p>
          <a:p>
            <a:pPr lvl="1" eaLnBrk="1" hangingPunct="1">
              <a:lnSpc>
                <a:spcPct val="80000"/>
              </a:lnSpc>
            </a:pPr>
            <a:r>
              <a:rPr lang="en-US" sz="1400" smtClean="0"/>
              <a:t>tsWxPyOnDemandOutputWindow</a:t>
            </a:r>
          </a:p>
          <a:p>
            <a:pPr lvl="1" eaLnBrk="1" hangingPunct="1">
              <a:lnSpc>
                <a:spcPct val="80000"/>
              </a:lnSpc>
            </a:pPr>
            <a:r>
              <a:rPr lang="en-US" sz="1400" smtClean="0"/>
              <a:t>tsWxPySimpleApp</a:t>
            </a:r>
          </a:p>
          <a:p>
            <a:pPr lvl="1" eaLnBrk="1" hangingPunct="1">
              <a:lnSpc>
                <a:spcPct val="80000"/>
              </a:lnSpc>
            </a:pPr>
            <a:r>
              <a:rPr lang="en-US" sz="1400" smtClean="0"/>
              <a:t>tsWxMultiFrameEnv</a:t>
            </a:r>
          </a:p>
        </p:txBody>
      </p:sp>
    </p:spTree>
    <p:extLst>
      <p:ext uri="{BB962C8B-B14F-4D97-AF65-F5344CB8AC3E}">
        <p14:creationId xmlns:p14="http://schemas.microsoft.com/office/powerpoint/2010/main" val="240855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Introduction (</a:t>
            </a:r>
            <a:r>
              <a:rPr lang="en-US" dirty="0">
                <a:hlinkClick r:id="rId2" action="ppaction://hlinksldjump"/>
              </a:rPr>
              <a:t>Table of Contents</a:t>
            </a:r>
            <a:r>
              <a:rPr lang="en-US" dirty="0"/>
              <a:t>)</a:t>
            </a:r>
          </a:p>
        </p:txBody>
      </p:sp>
      <p:sp>
        <p:nvSpPr>
          <p:cNvPr id="9" name="Content Placeholder 8"/>
          <p:cNvSpPr>
            <a:spLocks noGrp="1"/>
          </p:cNvSpPr>
          <p:nvPr>
            <p:ph idx="1"/>
          </p:nvPr>
        </p:nvSpPr>
        <p:spPr/>
        <p:txBody>
          <a:bodyPr/>
          <a:lstStyle/>
          <a:p>
            <a:pPr eaLnBrk="1" hangingPunct="1"/>
            <a:r>
              <a:rPr lang="en-US" i="1" dirty="0">
                <a:hlinkClick r:id="rId3" action="ppaction://hlinksldjump"/>
              </a:rPr>
              <a:t>Team</a:t>
            </a:r>
            <a:r>
              <a:rPr lang="en-US" dirty="0">
                <a:hlinkClick r:id="rId3" action="ppaction://hlinksldjump"/>
              </a:rPr>
              <a:t>STARS “tsWxGTUI_PyVx” Toolkit</a:t>
            </a:r>
            <a:r>
              <a:rPr lang="en-US" dirty="0"/>
              <a:t> </a:t>
            </a:r>
            <a:endParaRPr lang="en-US" dirty="0" smtClean="0"/>
          </a:p>
          <a:p>
            <a:pPr eaLnBrk="1" hangingPunct="1"/>
            <a:r>
              <a:rPr lang="en-US" dirty="0">
                <a:hlinkClick r:id="rId4" action="ppaction://hlinksldjump"/>
              </a:rPr>
              <a:t>Python (2x &amp; 3x)” virtual </a:t>
            </a:r>
            <a:r>
              <a:rPr lang="en-US" dirty="0" smtClean="0">
                <a:hlinkClick r:id="rId4" action="ppaction://hlinksldjump"/>
              </a:rPr>
              <a:t>machines</a:t>
            </a:r>
            <a:endParaRPr lang="en-US" dirty="0" smtClean="0"/>
          </a:p>
          <a:p>
            <a:pPr eaLnBrk="1" hangingPunct="1"/>
            <a:r>
              <a:rPr lang="en-US" dirty="0" smtClean="0">
                <a:hlinkClick r:id="rId5" action="ppaction://hlinksldjump"/>
              </a:rPr>
              <a:t>wxPython </a:t>
            </a:r>
            <a:r>
              <a:rPr lang="en-US" dirty="0">
                <a:hlinkClick r:id="rId5" action="ppaction://hlinksldjump"/>
              </a:rPr>
              <a:t>high level, pixel-mode, graphical </a:t>
            </a:r>
            <a:r>
              <a:rPr lang="en-US" dirty="0" smtClean="0">
                <a:hlinkClick r:id="rId5" action="ppaction://hlinksldjump"/>
              </a:rPr>
              <a:t>widgets</a:t>
            </a:r>
            <a:endParaRPr lang="en-US" dirty="0"/>
          </a:p>
          <a:p>
            <a:pPr eaLnBrk="1" hangingPunct="1"/>
            <a:r>
              <a:rPr lang="en-US" dirty="0" smtClean="0">
                <a:hlinkClick r:id="rId2" action="ppaction://hlinksldjump"/>
              </a:rPr>
              <a:t>Curses</a:t>
            </a:r>
            <a:r>
              <a:rPr lang="en-US" dirty="0">
                <a:hlinkClick r:id="rId2" action="ppaction://hlinksldjump"/>
              </a:rPr>
              <a:t> terminal control library and low </a:t>
            </a:r>
            <a:r>
              <a:rPr lang="en-US" dirty="0" smtClean="0">
                <a:hlinkClick r:id="rId2" action="ppaction://hlinksldjump"/>
              </a:rPr>
              <a:t>level </a:t>
            </a:r>
            <a:r>
              <a:rPr lang="en-US" dirty="0">
                <a:hlinkClick r:id="rId2" action="ppaction://hlinksldjump"/>
              </a:rPr>
              <a:t>graphical widgets</a:t>
            </a:r>
            <a:endParaRPr lang="en-US"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10/21/2015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a:t>
            </a:fld>
            <a:endParaRPr lang="en-US"/>
          </a:p>
        </p:txBody>
      </p:sp>
    </p:spTree>
    <p:extLst>
      <p:ext uri="{BB962C8B-B14F-4D97-AF65-F5344CB8AC3E}">
        <p14:creationId xmlns:p14="http://schemas.microsoft.com/office/powerpoint/2010/main" val="128485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p>
            <a:fld id="{2304A905-ED1A-4633-88B3-7A6C464DC1BC}" type="datetime1">
              <a:rPr lang="en-US" smtClean="0"/>
              <a:t>10/21/2015</a:t>
            </a:fld>
            <a:endParaRPr lang="en-US" smtClean="0"/>
          </a:p>
        </p:txBody>
      </p:sp>
      <p:sp>
        <p:nvSpPr>
          <p:cNvPr id="7987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9876" name="Slide Number Placeholder 5"/>
          <p:cNvSpPr>
            <a:spLocks noGrp="1"/>
          </p:cNvSpPr>
          <p:nvPr>
            <p:ph type="sldNum" sz="quarter" idx="12"/>
          </p:nvPr>
        </p:nvSpPr>
        <p:spPr>
          <a:noFill/>
        </p:spPr>
        <p:txBody>
          <a:bodyPr/>
          <a:lstStyle/>
          <a:p>
            <a:fld id="{FF6A9CED-108A-4321-8BAF-390218E2130A}" type="slidenum">
              <a:rPr lang="en-US"/>
              <a:pPr/>
              <a:t>30</a:t>
            </a:fld>
            <a:endParaRPr lang="en-US"/>
          </a:p>
        </p:txBody>
      </p:sp>
      <p:sp>
        <p:nvSpPr>
          <p:cNvPr id="79877" name="Rectangle 4"/>
          <p:cNvSpPr>
            <a:spLocks noGrp="1" noChangeArrowheads="1"/>
          </p:cNvSpPr>
          <p:nvPr>
            <p:ph type="title"/>
          </p:nvPr>
        </p:nvSpPr>
        <p:spPr/>
        <p:txBody>
          <a:bodyPr/>
          <a:lstStyle/>
          <a:p>
            <a:pPr eaLnBrk="1" hangingPunct="1"/>
            <a:r>
              <a:rPr lang="en-US" dirty="0"/>
              <a:t>Use Cases: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smtClean="0"/>
              <a:t>Remote </a:t>
            </a:r>
            <a:r>
              <a:rPr lang="en-US" sz="3200" dirty="0" smtClean="0"/>
              <a:t>Monitoring / Control</a:t>
            </a:r>
          </a:p>
        </p:txBody>
      </p:sp>
      <p:sp>
        <p:nvSpPr>
          <p:cNvPr id="79878" name="Rectangle 5"/>
          <p:cNvSpPr>
            <a:spLocks noGrp="1" noChangeArrowheads="1"/>
          </p:cNvSpPr>
          <p:nvPr>
            <p:ph type="body" idx="1"/>
          </p:nvPr>
        </p:nvSpPr>
        <p:spPr/>
        <p:txBody>
          <a:bodyPr/>
          <a:lstStyle/>
          <a:p>
            <a:pPr eaLnBrk="1" hangingPunct="1">
              <a:lnSpc>
                <a:spcPct val="80000"/>
              </a:lnSpc>
            </a:pPr>
            <a:r>
              <a:rPr lang="en-US" sz="1800" dirty="0" smtClean="0"/>
              <a:t>Once you've logged into your local computer, you may then login to a remote computer using one or more secure shells ("</a:t>
            </a:r>
            <a:r>
              <a:rPr lang="en-US" sz="1800" dirty="0" err="1" smtClean="0"/>
              <a:t>ssh</a:t>
            </a:r>
            <a:r>
              <a:rPr lang="en-US" sz="1800" dirty="0" smtClean="0"/>
              <a:t>") or non-secure shells ("</a:t>
            </a:r>
            <a:r>
              <a:rPr lang="en-US" sz="1800" dirty="0" err="1" smtClean="0"/>
              <a:t>rsh</a:t>
            </a:r>
            <a:r>
              <a:rPr lang="en-US" sz="1800" dirty="0" smtClean="0"/>
              <a:t>") provided by the local operating system.</a:t>
            </a:r>
          </a:p>
          <a:p>
            <a:pPr eaLnBrk="1" hangingPunct="1">
              <a:lnSpc>
                <a:spcPct val="80000"/>
              </a:lnSpc>
            </a:pPr>
            <a:r>
              <a:rPr lang="en-US" sz="1800" dirty="0" smtClean="0"/>
              <a:t>The Secure Shell ("</a:t>
            </a:r>
            <a:r>
              <a:rPr lang="en-US" sz="1800" dirty="0" err="1" smtClean="0"/>
              <a:t>ssh</a:t>
            </a:r>
            <a:r>
              <a:rPr lang="en-US" sz="1800" dirty="0" smtClean="0"/>
              <a:t>") is a cryptographic network protocol for secure data communication, remote command-line login, remote command execution, and other secure network services between two networked computers. It connects, via a secure channel over an insecure network, a server and a client running "</a:t>
            </a:r>
            <a:r>
              <a:rPr lang="en-US" sz="1800" dirty="0" err="1" smtClean="0"/>
              <a:t>ssh</a:t>
            </a:r>
            <a:r>
              <a:rPr lang="en-US" sz="1800" dirty="0" smtClean="0"/>
              <a:t>" server and "</a:t>
            </a:r>
            <a:r>
              <a:rPr lang="en-US" sz="1800" dirty="0" err="1" smtClean="0"/>
              <a:t>ssh</a:t>
            </a:r>
            <a:r>
              <a:rPr lang="en-US" sz="1800" dirty="0" smtClean="0"/>
              <a:t>" client programs, respectively.</a:t>
            </a:r>
          </a:p>
          <a:p>
            <a:pPr eaLnBrk="1" hangingPunct="1">
              <a:lnSpc>
                <a:spcPct val="80000"/>
              </a:lnSpc>
            </a:pPr>
            <a:r>
              <a:rPr lang="en-US" sz="1800" dirty="0" smtClean="0"/>
              <a:t>The remote shell ("</a:t>
            </a:r>
            <a:r>
              <a:rPr lang="en-US" sz="1800" dirty="0" err="1" smtClean="0"/>
              <a:t>rsh</a:t>
            </a:r>
            <a:r>
              <a:rPr lang="en-US" sz="1800" dirty="0" smtClean="0"/>
              <a:t>") is a command line computer program that can execute shell commands as another user, and on another computer across  a computer network. The remote system to which  "</a:t>
            </a:r>
            <a:r>
              <a:rPr lang="en-US" sz="1800" dirty="0" err="1" smtClean="0"/>
              <a:t>rsh</a:t>
            </a:r>
            <a:r>
              <a:rPr lang="en-US" sz="1800" dirty="0" smtClean="0"/>
              <a:t>" connects runs the "</a:t>
            </a:r>
            <a:r>
              <a:rPr lang="en-US" sz="1800" dirty="0" err="1" smtClean="0"/>
              <a:t>rsh</a:t>
            </a:r>
            <a:r>
              <a:rPr lang="en-US" sz="1800" dirty="0" smtClean="0"/>
              <a:t>" daemon ("</a:t>
            </a:r>
            <a:r>
              <a:rPr lang="en-US" sz="1800" dirty="0" err="1" smtClean="0"/>
              <a:t>rshd</a:t>
            </a:r>
            <a:r>
              <a:rPr lang="en-US" sz="1800" dirty="0" smtClean="0"/>
              <a:t>").</a:t>
            </a:r>
          </a:p>
          <a:p>
            <a:pPr eaLnBrk="1" hangingPunct="1">
              <a:lnSpc>
                <a:spcPct val="80000"/>
              </a:lnSpc>
            </a:pPr>
            <a:r>
              <a:rPr lang="en-US" sz="1800" dirty="0" smtClean="0"/>
              <a:t>The local and remote operating system's command line interfaces provides access to associated terminal interface and the TeamSTARS  "tsWxGTUI_PyVx" Toolkit's Python and "</a:t>
            </a:r>
            <a:r>
              <a:rPr lang="en-US" sz="1800" dirty="0" err="1" smtClean="0"/>
              <a:t>nCurses</a:t>
            </a:r>
            <a:r>
              <a:rPr lang="en-US" sz="1800" dirty="0" smtClean="0"/>
              <a:t>" based character-mode user interfaces which then communicate.</a:t>
            </a:r>
          </a:p>
          <a:p>
            <a:pPr eaLnBrk="1" hangingPunct="1">
              <a:lnSpc>
                <a:spcPct val="80000"/>
              </a:lnSpc>
            </a:pPr>
            <a:r>
              <a:rPr lang="en-US" sz="1800" dirty="0" smtClean="0"/>
              <a:t>This enables you to monitor and control one or more remote and local application programs, from the convenience of your local computer terminal, with greater speed and efficiency than possible with the larger communication traffic associated with pixel-mode.</a:t>
            </a:r>
          </a:p>
        </p:txBody>
      </p:sp>
    </p:spTree>
    <p:extLst>
      <p:ext uri="{BB962C8B-B14F-4D97-AF65-F5344CB8AC3E}">
        <p14:creationId xmlns:p14="http://schemas.microsoft.com/office/powerpoint/2010/main" val="97658684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sz="2000" dirty="0"/>
              <a:t>(</a:t>
            </a:r>
            <a:r>
              <a:rPr lang="en-US" sz="2000" dirty="0">
                <a:hlinkClick r:id="rId2" action="ppaction://hlinksldjump"/>
              </a:rPr>
              <a:t>Table of Contents</a:t>
            </a:r>
            <a:r>
              <a:rPr lang="en-US" sz="2000" dirty="0"/>
              <a:t>)</a:t>
            </a:r>
          </a:p>
        </p:txBody>
      </p:sp>
      <p:sp>
        <p:nvSpPr>
          <p:cNvPr id="3" name="Content Placeholder 2"/>
          <p:cNvSpPr>
            <a:spLocks noGrp="1"/>
          </p:cNvSpPr>
          <p:nvPr>
            <p:ph sz="half" idx="1"/>
          </p:nvPr>
        </p:nvSpPr>
        <p:spPr/>
        <p:txBody>
          <a:bodyPr/>
          <a:lstStyle/>
          <a:p>
            <a:pPr eaLnBrk="1" hangingPunct="1"/>
            <a:r>
              <a:rPr lang="en-US" sz="2200" b="1" dirty="0"/>
              <a:t>Objectives</a:t>
            </a:r>
          </a:p>
          <a:p>
            <a:pPr lvl="1" eaLnBrk="1" hangingPunct="1"/>
            <a:r>
              <a:rPr lang="en-US" sz="1800" dirty="0">
                <a:hlinkClick r:id="rId3" action="ppaction://hlinksldjump"/>
              </a:rPr>
              <a:t>Goals</a:t>
            </a:r>
            <a:r>
              <a:rPr lang="en-US" sz="1800" dirty="0"/>
              <a:t> (Capabilities)</a:t>
            </a:r>
          </a:p>
          <a:p>
            <a:pPr lvl="1" eaLnBrk="1" hangingPunct="1"/>
            <a:r>
              <a:rPr lang="en-US" sz="1800" dirty="0">
                <a:hlinkClick r:id="rId4" action="ppaction://hlinksldjump"/>
              </a:rPr>
              <a:t>Non-Goals</a:t>
            </a:r>
            <a:r>
              <a:rPr lang="en-US" sz="1800" dirty="0"/>
              <a:t> (Limitations)</a:t>
            </a:r>
          </a:p>
          <a:p>
            <a:pPr eaLnBrk="1" hangingPunct="1"/>
            <a:r>
              <a:rPr lang="en-US" sz="2200" b="1" dirty="0"/>
              <a:t>Plans</a:t>
            </a:r>
          </a:p>
          <a:p>
            <a:pPr lvl="1" eaLnBrk="1" hangingPunct="1"/>
            <a:r>
              <a:rPr lang="en-US" sz="1800" dirty="0">
                <a:hlinkClick r:id="rId5" action="ppaction://hlinksldjump"/>
              </a:rPr>
              <a:t>Applicable Technology</a:t>
            </a:r>
            <a:endParaRPr lang="en-US" sz="1800" dirty="0"/>
          </a:p>
          <a:p>
            <a:pPr lvl="1" eaLnBrk="1" hangingPunct="1"/>
            <a:r>
              <a:rPr lang="en-US" sz="1800" dirty="0">
                <a:hlinkClick r:id="rId6" action="ppaction://hlinksldjump"/>
              </a:rPr>
              <a:t>Software Architecture</a:t>
            </a:r>
            <a:endParaRPr lang="en-US" sz="1800" dirty="0"/>
          </a:p>
          <a:p>
            <a:pPr lvl="1" eaLnBrk="1" hangingPunct="1"/>
            <a:r>
              <a:rPr lang="en-US" sz="1800" dirty="0">
                <a:hlinkClick r:id="rId7" action="ppaction://hlinksldjump"/>
              </a:rPr>
              <a:t>Productivity Tools</a:t>
            </a:r>
            <a:endParaRPr lang="en-US" sz="1800" dirty="0"/>
          </a:p>
          <a:p>
            <a:pPr lvl="1" eaLnBrk="1" hangingPunct="1"/>
            <a:r>
              <a:rPr lang="en-US" sz="1800" dirty="0">
                <a:hlinkClick r:id="rId8" action="ppaction://hlinksldjump"/>
              </a:rPr>
              <a:t>Administrative Utilities</a:t>
            </a:r>
            <a:endParaRPr lang="en-US" sz="1800" dirty="0"/>
          </a:p>
          <a:p>
            <a:pPr marL="0" indent="0">
              <a:buNone/>
            </a:pPr>
            <a:endParaRPr lang="en-US" dirty="0"/>
          </a:p>
        </p:txBody>
      </p:sp>
      <p:sp>
        <p:nvSpPr>
          <p:cNvPr id="4" name="Content Placeholder 3"/>
          <p:cNvSpPr>
            <a:spLocks noGrp="1"/>
          </p:cNvSpPr>
          <p:nvPr>
            <p:ph sz="half" idx="2"/>
          </p:nvPr>
        </p:nvSpPr>
        <p:spPr/>
        <p:txBody>
          <a:bodyPr/>
          <a:lstStyle/>
          <a:p>
            <a:pPr eaLnBrk="1" hangingPunct="1"/>
            <a:r>
              <a:rPr lang="en-US" sz="2200" b="1" dirty="0"/>
              <a:t>Implementation</a:t>
            </a:r>
          </a:p>
          <a:p>
            <a:pPr lvl="1" eaLnBrk="1" hangingPunct="1"/>
            <a:r>
              <a:rPr lang="en-US" sz="1800" dirty="0"/>
              <a:t>Documentation for Training, Engineering, Operation &amp; Troubleshooting</a:t>
            </a:r>
          </a:p>
          <a:p>
            <a:pPr lvl="1" eaLnBrk="1" hangingPunct="1"/>
            <a:r>
              <a:rPr lang="en-US" sz="1800" dirty="0"/>
              <a:t>Developer Sandboxes</a:t>
            </a:r>
          </a:p>
          <a:p>
            <a:pPr lvl="1" eaLnBrk="1" hangingPunct="1"/>
            <a:r>
              <a:rPr lang="en-US" sz="1800" dirty="0"/>
              <a:t>Installable Site Packages</a:t>
            </a:r>
          </a:p>
          <a:p>
            <a:pPr lvl="1" eaLnBrk="1" hangingPunct="1"/>
            <a:r>
              <a:rPr lang="en-US" sz="1800" dirty="0"/>
              <a:t>Release &amp; </a:t>
            </a:r>
            <a:r>
              <a:rPr lang="en-US" sz="1800" dirty="0" smtClean="0"/>
              <a:t>Publication</a:t>
            </a:r>
            <a:endParaRPr lang="en-US" sz="1800" dirty="0"/>
          </a:p>
        </p:txBody>
      </p:sp>
      <p:sp>
        <p:nvSpPr>
          <p:cNvPr id="5" name="Date Placeholder 4"/>
          <p:cNvSpPr>
            <a:spLocks noGrp="1"/>
          </p:cNvSpPr>
          <p:nvPr>
            <p:ph type="dt" sz="half" idx="10"/>
          </p:nvPr>
        </p:nvSpPr>
        <p:spPr/>
        <p:txBody>
          <a:bodyPr/>
          <a:lstStyle/>
          <a:p>
            <a:pPr>
              <a:defRPr/>
            </a:pPr>
            <a:fld id="{44D06F95-D493-494F-B0EB-3EDFAA385886}" type="datetime1">
              <a:rPr lang="en-US" smtClean="0"/>
              <a:t>10/21/2015</a:t>
            </a:fld>
            <a:endParaRPr lang="en-US"/>
          </a:p>
        </p:txBody>
      </p:sp>
      <p:sp>
        <p:nvSpPr>
          <p:cNvPr id="6" name="Footer Placeholder 5"/>
          <p:cNvSpPr>
            <a:spLocks noGrp="1"/>
          </p:cNvSpPr>
          <p:nvPr>
            <p:ph type="ftr" sz="quarter" idx="11"/>
          </p:nvPr>
        </p:nvSpPr>
        <p:spPr/>
        <p:txBody>
          <a:bodyPr/>
          <a:lstStyle/>
          <a:p>
            <a:pPr>
              <a:defRPr/>
            </a:pPr>
            <a:r>
              <a:rPr lang="en-US"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31</a:t>
            </a:fld>
            <a:endParaRPr lang="en-US"/>
          </a:p>
        </p:txBody>
      </p:sp>
    </p:spTree>
    <p:extLst>
      <p:ext uri="{BB962C8B-B14F-4D97-AF65-F5344CB8AC3E}">
        <p14:creationId xmlns:p14="http://schemas.microsoft.com/office/powerpoint/2010/main" val="841371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dirty="0" smtClean="0">
                <a:hlinkClick r:id="rId3" action="ppaction://hlinksldjump"/>
              </a:rPr>
              <a:t>Project</a:t>
            </a:r>
            <a:r>
              <a:rPr lang="en-US" dirty="0" smtClean="0"/>
              <a:t> Objectives:</a:t>
            </a:r>
            <a:br>
              <a:rPr lang="en-US" dirty="0" smtClean="0"/>
            </a:br>
            <a:r>
              <a:rPr lang="en-US" sz="4000" dirty="0"/>
              <a:t>Goals (Mission Critical Capabilities</a:t>
            </a:r>
            <a:r>
              <a:rPr lang="en-US" sz="4000" dirty="0" smtClean="0"/>
              <a:t>)</a:t>
            </a:r>
          </a:p>
        </p:txBody>
      </p:sp>
      <p:sp>
        <p:nvSpPr>
          <p:cNvPr id="21507" name="Rectangle 5"/>
          <p:cNvSpPr>
            <a:spLocks noGrp="1" noChangeArrowheads="1"/>
          </p:cNvSpPr>
          <p:nvPr>
            <p:ph sz="half" idx="1"/>
          </p:nvPr>
        </p:nvSpPr>
        <p:spPr/>
        <p:txBody>
          <a:bodyPr/>
          <a:lstStyle/>
          <a:p>
            <a:pPr eaLnBrk="1" hangingPunct="1">
              <a:lnSpc>
                <a:spcPct val="90000"/>
              </a:lnSpc>
            </a:pPr>
            <a:r>
              <a:rPr lang="en-US" sz="2000" dirty="0" smtClean="0"/>
              <a:t>Provide a foundation of building block libraries, tools and utilities that:</a:t>
            </a:r>
          </a:p>
          <a:p>
            <a:pPr lvl="1" eaLnBrk="1" hangingPunct="1">
              <a:lnSpc>
                <a:spcPct val="90000"/>
              </a:lnSpc>
            </a:pPr>
            <a:r>
              <a:rPr lang="en-US" sz="1600" dirty="0" smtClean="0"/>
              <a:t>lets </a:t>
            </a:r>
            <a:r>
              <a:rPr lang="en-US" sz="1600" dirty="0"/>
              <a:t>you work more quickly and integrate your systems more </a:t>
            </a:r>
            <a:r>
              <a:rPr lang="en-US" sz="1600" dirty="0" smtClean="0"/>
              <a:t>effectively</a:t>
            </a:r>
          </a:p>
          <a:p>
            <a:pPr lvl="1" eaLnBrk="1" hangingPunct="1">
              <a:lnSpc>
                <a:spcPct val="90000"/>
              </a:lnSpc>
            </a:pPr>
            <a:r>
              <a:rPr lang="en-US" sz="1600" smtClean="0"/>
              <a:t>facilitates </a:t>
            </a:r>
            <a:r>
              <a:rPr lang="en-US" sz="1600" dirty="0" smtClean="0"/>
              <a:t>the rapid prototyping of application software used to monitor, control and coordinate </a:t>
            </a:r>
            <a:r>
              <a:rPr lang="en-US" sz="1600" b="1" dirty="0" smtClean="0"/>
              <a:t>Mission Critical Equipment</a:t>
            </a:r>
            <a:endParaRPr lang="en-US" sz="1600" dirty="0" smtClean="0"/>
          </a:p>
          <a:p>
            <a:pPr eaLnBrk="1" hangingPunct="1">
              <a:lnSpc>
                <a:spcPct val="90000"/>
              </a:lnSpc>
            </a:pPr>
            <a:r>
              <a:rPr lang="en-US" sz="2000" dirty="0" smtClean="0"/>
              <a:t>The foundation components must be general purpose and re-usable in order to support the following markets:</a:t>
            </a:r>
          </a:p>
          <a:p>
            <a:pPr lvl="1" eaLnBrk="1" hangingPunct="1">
              <a:lnSpc>
                <a:spcPct val="90000"/>
              </a:lnSpc>
            </a:pPr>
            <a:r>
              <a:rPr lang="en-US" sz="1800" b="1" dirty="0" smtClean="0"/>
              <a:t>Commercial</a:t>
            </a:r>
            <a:r>
              <a:rPr lang="en-US" sz="1800" dirty="0" smtClean="0"/>
              <a:t> (as in building energy management)</a:t>
            </a:r>
          </a:p>
          <a:p>
            <a:pPr lvl="1" eaLnBrk="1" hangingPunct="1">
              <a:lnSpc>
                <a:spcPct val="90000"/>
              </a:lnSpc>
            </a:pPr>
            <a:r>
              <a:rPr lang="en-US" sz="1800" b="1" dirty="0" smtClean="0"/>
              <a:t>Industrial</a:t>
            </a:r>
            <a:r>
              <a:rPr lang="en-US" sz="1800" dirty="0" smtClean="0"/>
              <a:t> (as in power generation)</a:t>
            </a:r>
          </a:p>
          <a:p>
            <a:pPr lvl="1" eaLnBrk="1" hangingPunct="1">
              <a:lnSpc>
                <a:spcPct val="90000"/>
              </a:lnSpc>
            </a:pPr>
            <a:r>
              <a:rPr lang="en-US" sz="1800" b="1" dirty="0" smtClean="0"/>
              <a:t>Medical</a:t>
            </a:r>
            <a:r>
              <a:rPr lang="en-US" sz="1800" dirty="0" smtClean="0"/>
              <a:t> (as in cat-scan)</a:t>
            </a:r>
          </a:p>
          <a:p>
            <a:pPr lvl="1" eaLnBrk="1" hangingPunct="1">
              <a:lnSpc>
                <a:spcPct val="90000"/>
              </a:lnSpc>
            </a:pPr>
            <a:r>
              <a:rPr lang="en-US" sz="1800" b="1" dirty="0" smtClean="0"/>
              <a:t>Military</a:t>
            </a:r>
            <a:r>
              <a:rPr lang="en-US" sz="1800" dirty="0" smtClean="0"/>
              <a:t> (as in weapon control)</a:t>
            </a:r>
          </a:p>
        </p:txBody>
      </p:sp>
      <p:sp>
        <p:nvSpPr>
          <p:cNvPr id="21508" name="Content Placeholder 1"/>
          <p:cNvSpPr>
            <a:spLocks noGrp="1"/>
          </p:cNvSpPr>
          <p:nvPr>
            <p:ph sz="half" idx="2"/>
          </p:nvPr>
        </p:nvSpPr>
        <p:spPr/>
        <p:txBody>
          <a:bodyPr/>
          <a:lstStyle/>
          <a:p>
            <a:pPr eaLnBrk="1" hangingPunct="1">
              <a:lnSpc>
                <a:spcPct val="90000"/>
              </a:lnSpc>
            </a:pPr>
            <a:r>
              <a:rPr lang="en-US" sz="2000" dirty="0"/>
              <a:t>F</a:t>
            </a:r>
            <a:r>
              <a:rPr lang="en-US" sz="2000" dirty="0" smtClean="0"/>
              <a:t>oundation components must </a:t>
            </a:r>
            <a:r>
              <a:rPr lang="en-US" sz="2000" dirty="0"/>
              <a:t>facilitate the rapid prototyping of </a:t>
            </a:r>
            <a:r>
              <a:rPr lang="en-US" sz="2000" dirty="0" smtClean="0"/>
              <a:t>application software on diverse assortment of:</a:t>
            </a:r>
          </a:p>
          <a:p>
            <a:pPr lvl="1" eaLnBrk="1" hangingPunct="1">
              <a:lnSpc>
                <a:spcPct val="90000"/>
              </a:lnSpc>
            </a:pPr>
            <a:r>
              <a:rPr lang="en-US" sz="1600" b="1" dirty="0" smtClean="0"/>
              <a:t>General Purpose Desktop &amp; Laptop Computer Systems</a:t>
            </a:r>
          </a:p>
          <a:p>
            <a:pPr lvl="1" eaLnBrk="1" hangingPunct="1">
              <a:lnSpc>
                <a:spcPct val="90000"/>
              </a:lnSpc>
            </a:pPr>
            <a:r>
              <a:rPr lang="en-US" sz="1600" b="1" dirty="0" smtClean="0"/>
              <a:t>Application-Specific Embedded Computer Systems</a:t>
            </a:r>
            <a:r>
              <a:rPr lang="en-US" sz="1600" dirty="0" smtClean="0"/>
              <a:t>:</a:t>
            </a:r>
          </a:p>
          <a:p>
            <a:pPr lvl="2" eaLnBrk="1" hangingPunct="1">
              <a:lnSpc>
                <a:spcPct val="90000"/>
              </a:lnSpc>
            </a:pPr>
            <a:r>
              <a:rPr lang="en-US" sz="1400" b="1" dirty="0" smtClean="0"/>
              <a:t>Automation</a:t>
            </a:r>
            <a:r>
              <a:rPr lang="en-US" sz="1400" dirty="0" smtClean="0"/>
              <a:t> (as in robotics)</a:t>
            </a:r>
          </a:p>
          <a:p>
            <a:pPr lvl="2" eaLnBrk="1" hangingPunct="1">
              <a:lnSpc>
                <a:spcPct val="90000"/>
              </a:lnSpc>
            </a:pPr>
            <a:r>
              <a:rPr lang="en-US" sz="1400" b="1" dirty="0" smtClean="0"/>
              <a:t>Communication</a:t>
            </a:r>
            <a:r>
              <a:rPr lang="en-US" sz="1400" dirty="0" smtClean="0"/>
              <a:t> (as in network traffic)</a:t>
            </a:r>
          </a:p>
          <a:p>
            <a:pPr lvl="2" eaLnBrk="1" hangingPunct="1">
              <a:lnSpc>
                <a:spcPct val="90000"/>
              </a:lnSpc>
            </a:pPr>
            <a:r>
              <a:rPr lang="en-US" sz="1400" b="1" dirty="0" smtClean="0"/>
              <a:t>Control</a:t>
            </a:r>
            <a:r>
              <a:rPr lang="en-US" sz="1400" dirty="0" smtClean="0"/>
              <a:t> (as in supervisory and feedback of equipment and processes)</a:t>
            </a:r>
          </a:p>
          <a:p>
            <a:pPr lvl="2" eaLnBrk="1" hangingPunct="1">
              <a:lnSpc>
                <a:spcPct val="90000"/>
              </a:lnSpc>
            </a:pPr>
            <a:r>
              <a:rPr lang="en-US" sz="1400" b="1" dirty="0" smtClean="0"/>
              <a:t>Diagnostic</a:t>
            </a:r>
            <a:r>
              <a:rPr lang="en-US" sz="1400" dirty="0" smtClean="0"/>
              <a:t> (as in hardware and software failure modes and effects)</a:t>
            </a:r>
          </a:p>
          <a:p>
            <a:pPr lvl="2" eaLnBrk="1" hangingPunct="1">
              <a:lnSpc>
                <a:spcPct val="90000"/>
              </a:lnSpc>
            </a:pPr>
            <a:r>
              <a:rPr lang="en-US" sz="1400" b="1" dirty="0" smtClean="0"/>
              <a:t>Instrumentation</a:t>
            </a:r>
            <a:r>
              <a:rPr lang="en-US" sz="1400" dirty="0" smtClean="0"/>
              <a:t> (as in sensor data acquisition and analysis)</a:t>
            </a:r>
          </a:p>
          <a:p>
            <a:pPr lvl="2" eaLnBrk="1" hangingPunct="1">
              <a:lnSpc>
                <a:spcPct val="90000"/>
              </a:lnSpc>
            </a:pPr>
            <a:r>
              <a:rPr lang="en-US" sz="1400" b="1" dirty="0" smtClean="0"/>
              <a:t>Simulation</a:t>
            </a:r>
            <a:r>
              <a:rPr lang="en-US" sz="1400" dirty="0" smtClean="0"/>
              <a:t> (as in flight control)</a:t>
            </a:r>
          </a:p>
          <a:p>
            <a:pPr eaLnBrk="1" hangingPunct="1"/>
            <a:endParaRPr lang="en-US" dirty="0" smtClean="0"/>
          </a:p>
        </p:txBody>
      </p:sp>
      <p:sp>
        <p:nvSpPr>
          <p:cNvPr id="21509" name="Date Placeholder 3"/>
          <p:cNvSpPr>
            <a:spLocks noGrp="1"/>
          </p:cNvSpPr>
          <p:nvPr>
            <p:ph type="dt" sz="quarter" idx="10"/>
          </p:nvPr>
        </p:nvSpPr>
        <p:spPr>
          <a:noFill/>
        </p:spPr>
        <p:txBody>
          <a:bodyPr/>
          <a:lstStyle/>
          <a:p>
            <a:fld id="{99498D42-2F94-4B09-AC13-B1075B6C7DB8}" type="datetime1">
              <a:rPr lang="en-US" smtClean="0"/>
              <a:t>10/21/2015</a:t>
            </a:fld>
            <a:endParaRPr lang="en-US" smtClean="0"/>
          </a:p>
        </p:txBody>
      </p:sp>
      <p:sp>
        <p:nvSpPr>
          <p:cNvPr id="21510"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21511" name="Slide Number Placeholder 5"/>
          <p:cNvSpPr>
            <a:spLocks noGrp="1"/>
          </p:cNvSpPr>
          <p:nvPr>
            <p:ph type="sldNum" sz="quarter" idx="12"/>
          </p:nvPr>
        </p:nvSpPr>
        <p:spPr>
          <a:noFill/>
        </p:spPr>
        <p:txBody>
          <a:bodyPr/>
          <a:lstStyle/>
          <a:p>
            <a:fld id="{A7F50925-5604-4B4E-868A-881A85A49308}" type="slidenum">
              <a:rPr lang="en-US"/>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Goals (Cross-Platform Capabilities</a:t>
            </a:r>
            <a:r>
              <a:rPr lang="en-US" sz="3200" dirty="0" smtClean="0"/>
              <a:t>)</a:t>
            </a:r>
          </a:p>
        </p:txBody>
      </p:sp>
      <p:sp>
        <p:nvSpPr>
          <p:cNvPr id="23555" name="Content Placeholder 2"/>
          <p:cNvSpPr>
            <a:spLocks noGrp="1"/>
          </p:cNvSpPr>
          <p:nvPr>
            <p:ph idx="1"/>
          </p:nvPr>
        </p:nvSpPr>
        <p:spPr/>
        <p:txBody>
          <a:bodyPr/>
          <a:lstStyle/>
          <a:p>
            <a:pPr eaLnBrk="1" hangingPunct="1">
              <a:lnSpc>
                <a:spcPct val="90000"/>
              </a:lnSpc>
            </a:pPr>
            <a:r>
              <a:rPr lang="en-US" sz="2800" dirty="0" smtClean="0"/>
              <a:t>Foundation components must be compatible with and portable to a diverse assortment of popular and readily available hardware and software platforms:</a:t>
            </a:r>
          </a:p>
          <a:p>
            <a:pPr lvl="1" eaLnBrk="1" hangingPunct="1">
              <a:lnSpc>
                <a:spcPct val="90000"/>
              </a:lnSpc>
            </a:pPr>
            <a:r>
              <a:rPr lang="en-US" sz="2400" b="1" dirty="0" smtClean="0"/>
              <a:t>Open</a:t>
            </a:r>
          </a:p>
          <a:p>
            <a:pPr lvl="2" eaLnBrk="1" hangingPunct="1">
              <a:lnSpc>
                <a:spcPct val="90000"/>
              </a:lnSpc>
            </a:pPr>
            <a:r>
              <a:rPr lang="en-US" sz="2000" dirty="0" smtClean="0"/>
              <a:t>HW as in Arm &amp; Intel microprocessor components</a:t>
            </a:r>
          </a:p>
          <a:p>
            <a:pPr lvl="2" eaLnBrk="1" hangingPunct="1">
              <a:lnSpc>
                <a:spcPct val="90000"/>
              </a:lnSpc>
            </a:pPr>
            <a:r>
              <a:rPr lang="en-US" sz="2000" dirty="0" smtClean="0"/>
              <a:t>SW as in GNU’s Unix-like tool components &amp; Linus Torvalds’ Linux operating system kernel components</a:t>
            </a:r>
          </a:p>
          <a:p>
            <a:pPr lvl="1" eaLnBrk="1" hangingPunct="1">
              <a:lnSpc>
                <a:spcPct val="90000"/>
              </a:lnSpc>
            </a:pPr>
            <a:r>
              <a:rPr lang="en-US" sz="2400" b="1" dirty="0" smtClean="0"/>
              <a:t>Proprietary</a:t>
            </a:r>
          </a:p>
          <a:p>
            <a:pPr lvl="2" eaLnBrk="1" hangingPunct="1">
              <a:lnSpc>
                <a:spcPct val="90000"/>
              </a:lnSpc>
            </a:pPr>
            <a:r>
              <a:rPr lang="en-US" sz="2000" dirty="0" smtClean="0"/>
              <a:t>HW as in Dell, HP, IBM &amp; Lenovo systems</a:t>
            </a:r>
            <a:endParaRPr lang="en-US" sz="2000" dirty="0"/>
          </a:p>
          <a:p>
            <a:pPr lvl="2" eaLnBrk="1" hangingPunct="1">
              <a:lnSpc>
                <a:spcPct val="90000"/>
              </a:lnSpc>
            </a:pPr>
            <a:r>
              <a:rPr lang="en-US" sz="2000" dirty="0" smtClean="0"/>
              <a:t>SW as in Microsoft’s Windows &amp; Oracle’s Solaris operating system components</a:t>
            </a:r>
          </a:p>
        </p:txBody>
      </p:sp>
      <p:sp>
        <p:nvSpPr>
          <p:cNvPr id="23556" name="Date Placeholder 3"/>
          <p:cNvSpPr>
            <a:spLocks noGrp="1"/>
          </p:cNvSpPr>
          <p:nvPr>
            <p:ph type="dt" sz="quarter" idx="10"/>
          </p:nvPr>
        </p:nvSpPr>
        <p:spPr>
          <a:noFill/>
        </p:spPr>
        <p:txBody>
          <a:bodyPr/>
          <a:lstStyle/>
          <a:p>
            <a:fld id="{0724E664-CBFD-4787-B794-DB8C59C22AC0}" type="datetime1">
              <a:rPr lang="en-US" smtClean="0"/>
              <a:t>10/21/2015</a:t>
            </a:fld>
            <a:endParaRPr lang="en-US" smtClean="0"/>
          </a:p>
        </p:txBody>
      </p:sp>
      <p:sp>
        <p:nvSpPr>
          <p:cNvPr id="2355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23558" name="Slide Number Placeholder 5"/>
          <p:cNvSpPr>
            <a:spLocks noGrp="1"/>
          </p:cNvSpPr>
          <p:nvPr>
            <p:ph type="sldNum" sz="quarter" idx="12"/>
          </p:nvPr>
        </p:nvSpPr>
        <p:spPr>
          <a:noFill/>
        </p:spPr>
        <p:txBody>
          <a:bodyPr/>
          <a:lstStyle/>
          <a:p>
            <a:fld id="{33814E26-D943-43C1-90F7-BDC8C2F7505C}" type="slidenum">
              <a:rPr lang="en-US"/>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Goals (Architecture Capabilities</a:t>
            </a:r>
            <a:r>
              <a:rPr lang="en-US" sz="3200" dirty="0" smtClean="0"/>
              <a:t>)</a:t>
            </a:r>
          </a:p>
        </p:txBody>
      </p:sp>
      <p:sp>
        <p:nvSpPr>
          <p:cNvPr id="24579" name="Content Placeholder 2"/>
          <p:cNvSpPr>
            <a:spLocks noGrp="1"/>
          </p:cNvSpPr>
          <p:nvPr>
            <p:ph sz="half" idx="1"/>
          </p:nvPr>
        </p:nvSpPr>
        <p:spPr/>
        <p:txBody>
          <a:bodyPr/>
          <a:lstStyle/>
          <a:p>
            <a:pPr eaLnBrk="1" hangingPunct="1">
              <a:lnSpc>
                <a:spcPct val="90000"/>
              </a:lnSpc>
            </a:pPr>
            <a:r>
              <a:rPr lang="en-US" sz="2000" dirty="0" smtClean="0"/>
              <a:t>Foundation architecture must be modular to support product life-cycle.</a:t>
            </a:r>
          </a:p>
          <a:p>
            <a:pPr lvl="1" eaLnBrk="1" hangingPunct="1">
              <a:lnSpc>
                <a:spcPct val="90000"/>
              </a:lnSpc>
            </a:pPr>
            <a:r>
              <a:rPr lang="en-US" sz="1600" b="1" dirty="0"/>
              <a:t>Segregation of Python language generations (such as </a:t>
            </a:r>
            <a:r>
              <a:rPr lang="en-US" sz="1600" b="1" dirty="0" smtClean="0"/>
              <a:t>1x, 2x and 3x</a:t>
            </a:r>
            <a:r>
              <a:rPr lang="en-US" sz="1600" b="1" dirty="0"/>
              <a:t>) </a:t>
            </a:r>
            <a:r>
              <a:rPr lang="en-US" sz="1600" dirty="0"/>
              <a:t>to facilitate:</a:t>
            </a:r>
          </a:p>
          <a:p>
            <a:pPr lvl="2" eaLnBrk="1" hangingPunct="1">
              <a:lnSpc>
                <a:spcPct val="90000"/>
              </a:lnSpc>
            </a:pPr>
            <a:r>
              <a:rPr lang="en-US" sz="1200" dirty="0"/>
              <a:t>Future Back-Porting Python 1x from Python 2x.</a:t>
            </a:r>
          </a:p>
          <a:p>
            <a:pPr lvl="2" eaLnBrk="1" hangingPunct="1">
              <a:lnSpc>
                <a:spcPct val="90000"/>
              </a:lnSpc>
            </a:pPr>
            <a:r>
              <a:rPr lang="en-US" sz="1200" dirty="0"/>
              <a:t>Future Back-Porting Python 2.0.x-2.6.x from Python 2.7.x using “</a:t>
            </a:r>
            <a:r>
              <a:rPr lang="en-US" sz="1200" b="1" dirty="0"/>
              <a:t>Six</a:t>
            </a:r>
            <a:r>
              <a:rPr lang="en-US" sz="1200" dirty="0"/>
              <a:t>”, a Python 2.x and 3.x compatibility library</a:t>
            </a:r>
          </a:p>
          <a:p>
            <a:pPr lvl="2" eaLnBrk="1" hangingPunct="1">
              <a:lnSpc>
                <a:spcPct val="90000"/>
              </a:lnSpc>
            </a:pPr>
            <a:r>
              <a:rPr lang="en-US" sz="1200" dirty="0"/>
              <a:t>Porting Python 3.x from Python 2x using Python syntactical converter “</a:t>
            </a:r>
            <a:r>
              <a:rPr lang="en-US" sz="1200" b="1" dirty="0"/>
              <a:t>2to3</a:t>
            </a:r>
            <a:r>
              <a:rPr lang="en-US" sz="1200" dirty="0"/>
              <a:t>”</a:t>
            </a:r>
          </a:p>
          <a:p>
            <a:pPr lvl="2" eaLnBrk="1" hangingPunct="1">
              <a:lnSpc>
                <a:spcPct val="90000"/>
              </a:lnSpc>
            </a:pPr>
            <a:r>
              <a:rPr lang="en-US" sz="1200" dirty="0"/>
              <a:t>Future Porting Python 4x from Python 3x using Python syntactical converter </a:t>
            </a:r>
            <a:r>
              <a:rPr lang="en-US" sz="1200" dirty="0" smtClean="0"/>
              <a:t>“3</a:t>
            </a:r>
            <a:r>
              <a:rPr lang="en-US" sz="1200" b="1" dirty="0" smtClean="0"/>
              <a:t>to4</a:t>
            </a:r>
            <a:r>
              <a:rPr lang="en-US" sz="1200" dirty="0" smtClean="0"/>
              <a:t>”</a:t>
            </a:r>
            <a:endParaRPr lang="en-US" sz="1200" dirty="0"/>
          </a:p>
          <a:p>
            <a:pPr lvl="1" eaLnBrk="1" hangingPunct="1">
              <a:lnSpc>
                <a:spcPct val="90000"/>
              </a:lnSpc>
            </a:pPr>
            <a:r>
              <a:rPr lang="en-US" sz="1600" b="1" dirty="0" smtClean="0"/>
              <a:t>Non-Installable Developer Sandbox </a:t>
            </a:r>
            <a:r>
              <a:rPr lang="en-US" sz="1600" dirty="0" smtClean="0"/>
              <a:t>to facilitate foundation component development, maintenance and troubleshooting.</a:t>
            </a:r>
          </a:p>
          <a:p>
            <a:pPr lvl="1" eaLnBrk="1" hangingPunct="1">
              <a:lnSpc>
                <a:spcPct val="90000"/>
              </a:lnSpc>
            </a:pPr>
            <a:r>
              <a:rPr lang="en-US" sz="1600" b="1" dirty="0" smtClean="0"/>
              <a:t>Installable Site-Package </a:t>
            </a:r>
            <a:r>
              <a:rPr lang="en-US" sz="1600" dirty="0" smtClean="0"/>
              <a:t>to facilitate foundation user’s application software development and deployment.</a:t>
            </a:r>
          </a:p>
        </p:txBody>
      </p:sp>
      <p:sp>
        <p:nvSpPr>
          <p:cNvPr id="24580" name="Content Placeholder 3"/>
          <p:cNvSpPr>
            <a:spLocks noGrp="1"/>
          </p:cNvSpPr>
          <p:nvPr>
            <p:ph sz="half" idx="2"/>
          </p:nvPr>
        </p:nvSpPr>
        <p:spPr/>
        <p:txBody>
          <a:bodyPr/>
          <a:lstStyle/>
          <a:p>
            <a:pPr eaLnBrk="1" hangingPunct="1">
              <a:lnSpc>
                <a:spcPct val="90000"/>
              </a:lnSpc>
            </a:pPr>
            <a:r>
              <a:rPr lang="en-US" sz="2000" dirty="0" smtClean="0"/>
              <a:t>Foundation components must be customizable in order to support a diverse assortment of operators &amp;  organizations:</a:t>
            </a:r>
          </a:p>
          <a:p>
            <a:pPr lvl="1" eaLnBrk="1" hangingPunct="1">
              <a:lnSpc>
                <a:spcPct val="90000"/>
              </a:lnSpc>
            </a:pPr>
            <a:r>
              <a:rPr lang="en-US" sz="1800" b="1" dirty="0" smtClean="0"/>
              <a:t>Customizable “</a:t>
            </a:r>
            <a:r>
              <a:rPr lang="en-US" sz="1800" dirty="0" err="1" smtClean="0"/>
              <a:t>txCxGlobals</a:t>
            </a:r>
            <a:r>
              <a:rPr lang="en-US" sz="1800" dirty="0" smtClean="0"/>
              <a:t>”</a:t>
            </a:r>
            <a:r>
              <a:rPr lang="en-US" sz="1800" b="1" dirty="0" smtClean="0"/>
              <a:t> </a:t>
            </a:r>
            <a:r>
              <a:rPr lang="en-US" sz="1800" dirty="0" smtClean="0"/>
              <a:t>file of </a:t>
            </a:r>
            <a:r>
              <a:rPr lang="en-US" sz="1800" dirty="0"/>
              <a:t>organization-/product-specific </a:t>
            </a:r>
            <a:r>
              <a:rPr lang="en-US" sz="1800" dirty="0" smtClean="0"/>
              <a:t>usage terms &amp; conditions and operator-specific CLI </a:t>
            </a:r>
            <a:r>
              <a:rPr lang="en-US" sz="1800" dirty="0"/>
              <a:t>theme-based feature </a:t>
            </a:r>
            <a:r>
              <a:rPr lang="en-US" sz="1800" dirty="0" smtClean="0"/>
              <a:t>settings </a:t>
            </a:r>
          </a:p>
          <a:p>
            <a:pPr lvl="1" eaLnBrk="1" hangingPunct="1">
              <a:lnSpc>
                <a:spcPct val="90000"/>
              </a:lnSpc>
            </a:pPr>
            <a:r>
              <a:rPr lang="en-US" sz="1800" b="1" dirty="0" smtClean="0"/>
              <a:t>Customizable “</a:t>
            </a:r>
            <a:r>
              <a:rPr lang="en-US" sz="1800" dirty="0" err="1" smtClean="0"/>
              <a:t>tsWxGlobals</a:t>
            </a:r>
            <a:r>
              <a:rPr lang="en-US" sz="1800" dirty="0" smtClean="0"/>
              <a:t>” file of organization-/product-specific </a:t>
            </a:r>
            <a:r>
              <a:rPr lang="en-US" sz="1800" dirty="0"/>
              <a:t>GUI theme-based feature </a:t>
            </a:r>
            <a:r>
              <a:rPr lang="en-US" sz="1800" dirty="0" smtClean="0"/>
              <a:t>settings</a:t>
            </a:r>
          </a:p>
          <a:p>
            <a:pPr lvl="1" eaLnBrk="1" hangingPunct="1">
              <a:lnSpc>
                <a:spcPct val="90000"/>
              </a:lnSpc>
            </a:pPr>
            <a:endParaRPr lang="en-US" sz="1800" dirty="0" smtClean="0"/>
          </a:p>
          <a:p>
            <a:pPr lvl="1" eaLnBrk="1" hangingPunct="1">
              <a:lnSpc>
                <a:spcPct val="90000"/>
              </a:lnSpc>
            </a:pPr>
            <a:endParaRPr lang="en-US" sz="1800" dirty="0" smtClean="0"/>
          </a:p>
          <a:p>
            <a:pPr eaLnBrk="1" hangingPunct="1"/>
            <a:endParaRPr lang="en-US" dirty="0" smtClean="0"/>
          </a:p>
        </p:txBody>
      </p:sp>
      <p:sp>
        <p:nvSpPr>
          <p:cNvPr id="24581" name="Date Placeholder 4"/>
          <p:cNvSpPr>
            <a:spLocks noGrp="1"/>
          </p:cNvSpPr>
          <p:nvPr>
            <p:ph type="dt" sz="quarter" idx="10"/>
          </p:nvPr>
        </p:nvSpPr>
        <p:spPr>
          <a:noFill/>
        </p:spPr>
        <p:txBody>
          <a:bodyPr/>
          <a:lstStyle/>
          <a:p>
            <a:fld id="{5CEB6303-E2A8-4345-89E0-58C7CD468843}" type="datetime1">
              <a:rPr lang="en-US" smtClean="0"/>
              <a:t>10/21/2015</a:t>
            </a:fld>
            <a:endParaRPr lang="en-US" smtClean="0"/>
          </a:p>
        </p:txBody>
      </p:sp>
      <p:sp>
        <p:nvSpPr>
          <p:cNvPr id="24582" name="Footer Placeholder 5"/>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24583" name="Slide Number Placeholder 6"/>
          <p:cNvSpPr>
            <a:spLocks noGrp="1"/>
          </p:cNvSpPr>
          <p:nvPr>
            <p:ph type="sldNum" sz="quarter" idx="12"/>
          </p:nvPr>
        </p:nvSpPr>
        <p:spPr>
          <a:noFill/>
        </p:spPr>
        <p:txBody>
          <a:bodyPr/>
          <a:lstStyle/>
          <a:p>
            <a:fld id="{13F04BC3-0523-4ABF-92AF-35F5DBD6CC6A}"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Objectives:</a:t>
            </a:r>
            <a:br>
              <a:rPr lang="en-US" dirty="0" smtClean="0"/>
            </a:br>
            <a:r>
              <a:rPr lang="en-US" sz="3200" dirty="0" smtClean="0"/>
              <a:t>Goals (</a:t>
            </a:r>
            <a:r>
              <a:rPr lang="en-US" sz="3200" dirty="0"/>
              <a:t>Documentation </a:t>
            </a:r>
            <a:r>
              <a:rPr lang="en-US" sz="3200" dirty="0" smtClean="0"/>
              <a:t>Audience)</a:t>
            </a:r>
            <a:endParaRPr lang="en-US" sz="3200" dirty="0"/>
          </a:p>
        </p:txBody>
      </p:sp>
      <p:sp>
        <p:nvSpPr>
          <p:cNvPr id="8" name="Content Placeholder 7"/>
          <p:cNvSpPr>
            <a:spLocks noGrp="1"/>
          </p:cNvSpPr>
          <p:nvPr>
            <p:ph idx="1"/>
          </p:nvPr>
        </p:nvSpPr>
        <p:spPr/>
        <p:txBody>
          <a:bodyPr/>
          <a:lstStyle/>
          <a:p>
            <a:r>
              <a:rPr lang="en-US" sz="2000" b="1" dirty="0"/>
              <a:t>Prospective </a:t>
            </a:r>
            <a:r>
              <a:rPr lang="en-US" sz="2000" b="1" dirty="0" smtClean="0"/>
              <a:t>&amp; </a:t>
            </a:r>
            <a:r>
              <a:rPr lang="en-US" sz="2000" b="1" dirty="0"/>
              <a:t>New </a:t>
            </a:r>
            <a:r>
              <a:rPr lang="en-US" sz="2000" b="1" dirty="0" smtClean="0"/>
              <a:t>Users </a:t>
            </a:r>
            <a:r>
              <a:rPr lang="en-US" sz="2000" dirty="0" smtClean="0"/>
              <a:t>seek reason to dig deeper or look elsewhere</a:t>
            </a:r>
            <a:endParaRPr lang="en-US" sz="2000" dirty="0"/>
          </a:p>
          <a:p>
            <a:r>
              <a:rPr lang="en-US" sz="2000" b="1" dirty="0"/>
              <a:t>Student Users </a:t>
            </a:r>
            <a:r>
              <a:rPr lang="en-US" sz="2000" dirty="0" smtClean="0"/>
              <a:t>seek rationale for unfamiliar computer </a:t>
            </a:r>
            <a:r>
              <a:rPr lang="en-US" sz="2000" dirty="0"/>
              <a:t>hardware and software </a:t>
            </a:r>
            <a:r>
              <a:rPr lang="en-US" sz="2000" dirty="0" smtClean="0"/>
              <a:t>technology usage</a:t>
            </a:r>
            <a:endParaRPr lang="en-US" sz="2000" dirty="0"/>
          </a:p>
          <a:p>
            <a:r>
              <a:rPr lang="en-US" sz="2000" b="1" dirty="0"/>
              <a:t>Intermediate Users </a:t>
            </a:r>
            <a:r>
              <a:rPr lang="en-US" sz="2000" dirty="0"/>
              <a:t>seek rationale </a:t>
            </a:r>
            <a:r>
              <a:rPr lang="en-US" sz="2000" dirty="0" smtClean="0"/>
              <a:t>for architecture, design and implementation </a:t>
            </a:r>
            <a:r>
              <a:rPr lang="en-US" sz="2000" dirty="0"/>
              <a:t>of unfamiliar “</a:t>
            </a:r>
            <a:r>
              <a:rPr lang="en-US" sz="2000" dirty="0" smtClean="0"/>
              <a:t>Python”, "Curses</a:t>
            </a:r>
            <a:r>
              <a:rPr lang="en-US" sz="2000" dirty="0"/>
              <a:t>" </a:t>
            </a:r>
            <a:r>
              <a:rPr lang="en-US" sz="2000" dirty="0" smtClean="0"/>
              <a:t>and </a:t>
            </a:r>
            <a:r>
              <a:rPr lang="en-US" sz="2000" dirty="0"/>
              <a:t>"wxPython" programming techniques</a:t>
            </a:r>
            <a:endParaRPr lang="en-US" sz="2000" dirty="0" smtClean="0"/>
          </a:p>
          <a:p>
            <a:r>
              <a:rPr lang="en-US" sz="2000" b="1" dirty="0" smtClean="0"/>
              <a:t>Advance Users </a:t>
            </a:r>
            <a:r>
              <a:rPr lang="en-US" sz="2000" dirty="0"/>
              <a:t>seek rationale </a:t>
            </a:r>
            <a:r>
              <a:rPr lang="en-US" sz="2000" dirty="0" smtClean="0"/>
              <a:t>for </a:t>
            </a:r>
            <a:r>
              <a:rPr lang="en-US" sz="2000" dirty="0"/>
              <a:t>unfamiliar project planning and engineering </a:t>
            </a:r>
            <a:r>
              <a:rPr lang="en-US" sz="2000" dirty="0" smtClean="0"/>
              <a:t>techniques</a:t>
            </a:r>
            <a:endParaRPr lang="en-US" sz="2000" dirty="0"/>
          </a:p>
          <a:p>
            <a:r>
              <a:rPr lang="en-US" sz="2000" b="1" dirty="0"/>
              <a:t>Expert </a:t>
            </a:r>
            <a:r>
              <a:rPr lang="en-US" sz="2000" b="1" dirty="0" smtClean="0"/>
              <a:t>Users </a:t>
            </a:r>
            <a:r>
              <a:rPr lang="en-US" sz="2000" dirty="0"/>
              <a:t>seek rationale </a:t>
            </a:r>
            <a:r>
              <a:rPr lang="en-US" sz="2000" dirty="0" smtClean="0"/>
              <a:t>for </a:t>
            </a:r>
            <a:r>
              <a:rPr lang="en-US" sz="2000" dirty="0"/>
              <a:t>unfamiliar troubleshooting, maintenance, porting and enhancement </a:t>
            </a:r>
            <a:r>
              <a:rPr lang="en-US" sz="2000" dirty="0" smtClean="0"/>
              <a:t>techniques</a:t>
            </a:r>
            <a:endParaRPr lang="en-US" sz="2000" dirty="0"/>
          </a:p>
          <a:p>
            <a:endParaRPr lang="en-US" dirty="0"/>
          </a:p>
        </p:txBody>
      </p:sp>
      <p:sp>
        <p:nvSpPr>
          <p:cNvPr id="5" name="Date Placeholder 4"/>
          <p:cNvSpPr>
            <a:spLocks noGrp="1"/>
          </p:cNvSpPr>
          <p:nvPr>
            <p:ph type="dt" sz="half" idx="10"/>
          </p:nvPr>
        </p:nvSpPr>
        <p:spPr/>
        <p:txBody>
          <a:bodyPr/>
          <a:lstStyle/>
          <a:p>
            <a:pPr>
              <a:defRPr/>
            </a:pPr>
            <a:fld id="{E926BBDD-94FC-4974-B7B2-112ED4B044D0}" type="datetime1">
              <a:rPr lang="en-US" smtClean="0"/>
              <a:t>10/21/2015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35</a:t>
            </a:fld>
            <a:endParaRPr lang="en-US"/>
          </a:p>
        </p:txBody>
      </p:sp>
    </p:spTree>
    <p:extLst>
      <p:ext uri="{BB962C8B-B14F-4D97-AF65-F5344CB8AC3E}">
        <p14:creationId xmlns:p14="http://schemas.microsoft.com/office/powerpoint/2010/main" val="2936854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Goals </a:t>
            </a:r>
            <a:r>
              <a:rPr lang="en-US" sz="3200" dirty="0" smtClean="0"/>
              <a:t>(Documentation Capabilities</a:t>
            </a:r>
            <a:r>
              <a:rPr lang="en-US" sz="3200" dirty="0"/>
              <a:t>)</a:t>
            </a:r>
          </a:p>
        </p:txBody>
      </p:sp>
      <p:sp>
        <p:nvSpPr>
          <p:cNvPr id="8" name="Content Placeholder 7"/>
          <p:cNvSpPr>
            <a:spLocks noGrp="1"/>
          </p:cNvSpPr>
          <p:nvPr>
            <p:ph idx="1"/>
          </p:nvPr>
        </p:nvSpPr>
        <p:spPr/>
        <p:txBody>
          <a:bodyPr/>
          <a:lstStyle/>
          <a:p>
            <a:r>
              <a:rPr lang="en-US" sz="2400" dirty="0" smtClean="0"/>
              <a:t>Documentation for system administrators &amp; installers, developers &amp; maintainers, operators, troubleshooters </a:t>
            </a:r>
            <a:r>
              <a:rPr lang="en-US" sz="2400" dirty="0"/>
              <a:t>and </a:t>
            </a:r>
            <a:r>
              <a:rPr lang="en-US" sz="2400" dirty="0" smtClean="0"/>
              <a:t>students.</a:t>
            </a:r>
          </a:p>
          <a:p>
            <a:pPr lvl="1"/>
            <a:r>
              <a:rPr lang="en-US" sz="2000" dirty="0" smtClean="0"/>
              <a:t>Establish a reference library (for Objectives</a:t>
            </a:r>
            <a:r>
              <a:rPr lang="en-US" sz="2000" dirty="0"/>
              <a:t>, Plans, Requirements, Architecture, Design, Implementation, Debug, Test &amp; Release)</a:t>
            </a:r>
          </a:p>
          <a:p>
            <a:pPr lvl="2"/>
            <a:r>
              <a:rPr lang="en-US" sz="1800" dirty="0" smtClean="0"/>
              <a:t>Orients &amp; Trains new contributors &amp; users</a:t>
            </a:r>
          </a:p>
          <a:p>
            <a:pPr lvl="2"/>
            <a:r>
              <a:rPr lang="en-US" sz="1800" dirty="0" smtClean="0"/>
              <a:t>Focuses or reminds contributors of goals, non-goals, plans and unresolved issues </a:t>
            </a:r>
          </a:p>
          <a:p>
            <a:pPr lvl="1"/>
            <a:r>
              <a:rPr lang="en-US" sz="2000" dirty="0" smtClean="0"/>
              <a:t>Establish a convenient </a:t>
            </a:r>
            <a:r>
              <a:rPr lang="en-US" sz="2000" dirty="0"/>
              <a:t>reference library </a:t>
            </a:r>
            <a:r>
              <a:rPr lang="en-US" sz="2000" dirty="0" smtClean="0"/>
              <a:t>of third-party material, found on internet, which was relevant but might eventually be subject to change or removal</a:t>
            </a:r>
            <a:endParaRPr lang="en-US" sz="2000" dirty="0"/>
          </a:p>
          <a:p>
            <a:pPr lvl="2"/>
            <a:r>
              <a:rPr lang="en-US" sz="1800" dirty="0"/>
              <a:t>Computer &amp; System Engineering </a:t>
            </a:r>
            <a:r>
              <a:rPr lang="en-US" sz="1800" dirty="0" smtClean="0"/>
              <a:t>(Definitions, Theory, Technology &amp; Practices)</a:t>
            </a:r>
            <a:endParaRPr lang="en-US" sz="1800" dirty="0"/>
          </a:p>
          <a:p>
            <a:pPr lvl="2"/>
            <a:r>
              <a:rPr lang="en-US" sz="1800" dirty="0" smtClean="0"/>
              <a:t>External Goods &amp; Services Resources</a:t>
            </a:r>
            <a:endParaRPr lang="en-US" sz="1800" dirty="0"/>
          </a:p>
        </p:txBody>
      </p:sp>
      <p:sp>
        <p:nvSpPr>
          <p:cNvPr id="5" name="Date Placeholder 4"/>
          <p:cNvSpPr>
            <a:spLocks noGrp="1"/>
          </p:cNvSpPr>
          <p:nvPr>
            <p:ph type="dt" sz="half" idx="10"/>
          </p:nvPr>
        </p:nvSpPr>
        <p:spPr/>
        <p:txBody>
          <a:bodyPr/>
          <a:lstStyle/>
          <a:p>
            <a:pPr>
              <a:defRPr/>
            </a:pPr>
            <a:fld id="{F6316E46-FFBA-47B5-8B29-92D001382D0B}" type="datetime1">
              <a:rPr lang="en-US" smtClean="0"/>
              <a:t>10/21/2015</a:t>
            </a:fld>
            <a:endParaRPr lang="en-US" dirty="0"/>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36</a:t>
            </a:fld>
            <a:endParaRPr lang="en-US"/>
          </a:p>
        </p:txBody>
      </p:sp>
    </p:spTree>
    <p:extLst>
      <p:ext uri="{BB962C8B-B14F-4D97-AF65-F5344CB8AC3E}">
        <p14:creationId xmlns:p14="http://schemas.microsoft.com/office/powerpoint/2010/main" val="3248285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Goals </a:t>
            </a:r>
            <a:r>
              <a:rPr lang="en-US" sz="3200" dirty="0" smtClean="0"/>
              <a:t>(Engineering Notebook Capabilities</a:t>
            </a:r>
            <a:r>
              <a:rPr lang="en-US" sz="3200" dirty="0"/>
              <a:t>)</a:t>
            </a:r>
          </a:p>
        </p:txBody>
      </p:sp>
      <p:sp>
        <p:nvSpPr>
          <p:cNvPr id="3" name="Content Placeholder 2"/>
          <p:cNvSpPr>
            <a:spLocks noGrp="1"/>
          </p:cNvSpPr>
          <p:nvPr>
            <p:ph idx="1"/>
          </p:nvPr>
        </p:nvSpPr>
        <p:spPr/>
        <p:txBody>
          <a:bodyPr/>
          <a:lstStyle/>
          <a:p>
            <a:pPr eaLnBrk="1" hangingPunct="1"/>
            <a:r>
              <a:rPr lang="en-US" sz="2000" dirty="0" smtClean="0"/>
              <a:t>Typical engineering project information with commentaries describing rationale and </a:t>
            </a:r>
            <a:r>
              <a:rPr lang="en-US" sz="2000" dirty="0"/>
              <a:t>evolutionary changes </a:t>
            </a:r>
            <a:r>
              <a:rPr lang="en-US" sz="2000" dirty="0" smtClean="0"/>
              <a:t>(for </a:t>
            </a:r>
            <a:r>
              <a:rPr lang="en-US" sz="2000" dirty="0"/>
              <a:t>System, Hardware, Software &amp; </a:t>
            </a:r>
            <a:r>
              <a:rPr lang="en-US" sz="2000" dirty="0" smtClean="0"/>
              <a:t>Interfaces):</a:t>
            </a:r>
          </a:p>
          <a:p>
            <a:pPr lvl="1" eaLnBrk="1" hangingPunct="1"/>
            <a:r>
              <a:rPr lang="en-US" sz="1800" dirty="0" smtClean="0"/>
              <a:t>Concept, Dictionary, Use Cases &amp; </a:t>
            </a:r>
            <a:r>
              <a:rPr lang="en-US" sz="1800" dirty="0"/>
              <a:t>Development </a:t>
            </a:r>
            <a:r>
              <a:rPr lang="en-US" sz="1800" dirty="0" smtClean="0"/>
              <a:t>Plan</a:t>
            </a:r>
          </a:p>
          <a:p>
            <a:pPr lvl="1" eaLnBrk="1" hangingPunct="1"/>
            <a:r>
              <a:rPr lang="en-US" sz="1800" dirty="0" smtClean="0"/>
              <a:t>Requirement, Design, </a:t>
            </a:r>
            <a:r>
              <a:rPr lang="en-US" sz="1800" dirty="0"/>
              <a:t>Test &amp; Qualification</a:t>
            </a:r>
            <a:r>
              <a:rPr lang="en-US" sz="1800" dirty="0" smtClean="0"/>
              <a:t> Specifications</a:t>
            </a:r>
          </a:p>
          <a:p>
            <a:pPr lvl="1" eaLnBrk="1" hangingPunct="1"/>
            <a:r>
              <a:rPr lang="en-US" sz="1800" dirty="0" smtClean="0"/>
              <a:t>Release </a:t>
            </a:r>
            <a:r>
              <a:rPr lang="en-US" sz="1800" dirty="0"/>
              <a:t>Notes </a:t>
            </a:r>
            <a:r>
              <a:rPr lang="en-US" sz="1800" dirty="0" smtClean="0"/>
              <a:t>&amp; User’s Manual</a:t>
            </a:r>
          </a:p>
          <a:p>
            <a:pPr eaLnBrk="1" hangingPunct="1"/>
            <a:r>
              <a:rPr lang="en-US" sz="2000" dirty="0" smtClean="0"/>
              <a:t>Typical engineering project contributor information:</a:t>
            </a:r>
          </a:p>
          <a:p>
            <a:pPr lvl="1" eaLnBrk="1" hangingPunct="1"/>
            <a:r>
              <a:rPr lang="en-US" sz="1800" dirty="0"/>
              <a:t>Document Authoring &amp; </a:t>
            </a:r>
            <a:r>
              <a:rPr lang="en-US" sz="1800" dirty="0" smtClean="0"/>
              <a:t>Publishing Tools</a:t>
            </a:r>
          </a:p>
          <a:p>
            <a:pPr lvl="1" eaLnBrk="1" hangingPunct="1"/>
            <a:r>
              <a:rPr lang="en-US" sz="1800" dirty="0" smtClean="0"/>
              <a:t>Software </a:t>
            </a:r>
            <a:r>
              <a:rPr lang="en-US" sz="1800" dirty="0"/>
              <a:t>Development Tools</a:t>
            </a:r>
          </a:p>
          <a:p>
            <a:pPr lvl="1" eaLnBrk="1" hangingPunct="1"/>
            <a:r>
              <a:rPr lang="en-US" sz="1800" dirty="0"/>
              <a:t>Introduction and </a:t>
            </a:r>
            <a:r>
              <a:rPr lang="en-US" sz="1800" dirty="0" smtClean="0"/>
              <a:t>Training</a:t>
            </a:r>
            <a:endParaRPr lang="en-US" sz="1800" dirty="0"/>
          </a:p>
          <a:p>
            <a:pPr eaLnBrk="1" hangingPunct="1"/>
            <a:r>
              <a:rPr lang="en-US" sz="2000" dirty="0" smtClean="0"/>
              <a:t>In </a:t>
            </a:r>
            <a:r>
              <a:rPr lang="en-US" sz="2000" dirty="0"/>
              <a:t>various formats with text, </a:t>
            </a:r>
            <a:r>
              <a:rPr lang="en-US" sz="2000" dirty="0" smtClean="0"/>
              <a:t>tables and </a:t>
            </a:r>
            <a:r>
              <a:rPr lang="en-US" sz="2000" dirty="0"/>
              <a:t>complex graphical images requiring </a:t>
            </a:r>
            <a:r>
              <a:rPr lang="en-US" sz="2000" dirty="0" smtClean="0"/>
              <a:t>an office </a:t>
            </a:r>
            <a:r>
              <a:rPr lang="en-US" sz="2000" dirty="0"/>
              <a:t>suite </a:t>
            </a:r>
            <a:r>
              <a:rPr lang="en-US" sz="2000" dirty="0" smtClean="0"/>
              <a:t>(such as from </a:t>
            </a:r>
            <a:r>
              <a:rPr lang="en-US" sz="2000" dirty="0"/>
              <a:t>“Adobe”, “Microsoft“, “LibreOffice” etc.) application programs typically found on a general purpose </a:t>
            </a:r>
            <a:r>
              <a:rPr lang="en-US" sz="2000" dirty="0" smtClean="0"/>
              <a:t>desktop </a:t>
            </a:r>
            <a:r>
              <a:rPr lang="en-US" sz="2000" dirty="0"/>
              <a:t>computer system</a:t>
            </a:r>
            <a:r>
              <a:rPr lang="en-US" sz="2000" dirty="0" smtClean="0"/>
              <a:t>.</a:t>
            </a:r>
          </a:p>
          <a:p>
            <a:pPr marL="457200" lvl="1" indent="0" eaLnBrk="1" hangingPunct="1">
              <a:buNone/>
            </a:pPr>
            <a:endParaRPr lang="en-US" sz="2000" dirty="0" smtClean="0"/>
          </a:p>
        </p:txBody>
      </p:sp>
      <p:sp>
        <p:nvSpPr>
          <p:cNvPr id="4" name="Date Placeholder 3"/>
          <p:cNvSpPr>
            <a:spLocks noGrp="1"/>
          </p:cNvSpPr>
          <p:nvPr>
            <p:ph type="dt" sz="half" idx="10"/>
          </p:nvPr>
        </p:nvSpPr>
        <p:spPr/>
        <p:txBody>
          <a:bodyPr/>
          <a:lstStyle/>
          <a:p>
            <a:pPr>
              <a:defRPr/>
            </a:pPr>
            <a:fld id="{37E6E1B1-C76C-4CDC-A296-5CF1D6AC2225}"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37</a:t>
            </a:fld>
            <a:endParaRPr lang="en-US"/>
          </a:p>
        </p:txBody>
      </p:sp>
    </p:spTree>
    <p:extLst>
      <p:ext uri="{BB962C8B-B14F-4D97-AF65-F5344CB8AC3E}">
        <p14:creationId xmlns:p14="http://schemas.microsoft.com/office/powerpoint/2010/main" val="6099021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Goals </a:t>
            </a:r>
            <a:r>
              <a:rPr lang="en-US" sz="3200" dirty="0" smtClean="0"/>
              <a:t>(User “How-to-Guide” </a:t>
            </a:r>
            <a:r>
              <a:rPr lang="en-US" sz="3200" dirty="0"/>
              <a:t>Capabilities)</a:t>
            </a:r>
          </a:p>
        </p:txBody>
      </p:sp>
      <p:sp>
        <p:nvSpPr>
          <p:cNvPr id="3" name="Content Placeholder 2"/>
          <p:cNvSpPr>
            <a:spLocks noGrp="1"/>
          </p:cNvSpPr>
          <p:nvPr>
            <p:ph sz="half" idx="1"/>
          </p:nvPr>
        </p:nvSpPr>
        <p:spPr/>
        <p:txBody>
          <a:bodyPr/>
          <a:lstStyle/>
          <a:p>
            <a:pPr eaLnBrk="1" hangingPunct="1"/>
            <a:r>
              <a:rPr lang="en-US" sz="2400" dirty="0"/>
              <a:t>Documents</a:t>
            </a:r>
          </a:p>
          <a:p>
            <a:pPr lvl="1" eaLnBrk="1" hangingPunct="1"/>
            <a:r>
              <a:rPr lang="en-US" sz="2000" dirty="0"/>
              <a:t>Typical install, configure, operate and troubleshoot how-to guides with applicable terms and conditions for usage and redistribution.</a:t>
            </a:r>
          </a:p>
          <a:p>
            <a:pPr lvl="1" eaLnBrk="1" hangingPunct="1"/>
            <a:r>
              <a:rPr lang="en-US" sz="2000" dirty="0"/>
              <a:t>In a plain text format suitable for embedded systems with only character-mode terminals.</a:t>
            </a:r>
          </a:p>
          <a:p>
            <a:pPr marL="0" indent="0">
              <a:buNone/>
            </a:pPr>
            <a:endParaRPr lang="en-US" dirty="0"/>
          </a:p>
        </p:txBody>
      </p:sp>
      <p:sp>
        <p:nvSpPr>
          <p:cNvPr id="4" name="Content Placeholder 3"/>
          <p:cNvSpPr>
            <a:spLocks noGrp="1"/>
          </p:cNvSpPr>
          <p:nvPr>
            <p:ph sz="half" idx="2"/>
          </p:nvPr>
        </p:nvSpPr>
        <p:spPr/>
        <p:txBody>
          <a:bodyPr/>
          <a:lstStyle/>
          <a:p>
            <a:pPr eaLnBrk="1" hangingPunct="1"/>
            <a:r>
              <a:rPr lang="en-US" sz="2400" dirty="0"/>
              <a:t>Manual Pages</a:t>
            </a:r>
          </a:p>
          <a:p>
            <a:pPr lvl="1" eaLnBrk="1" hangingPunct="1"/>
            <a:r>
              <a:rPr lang="en-US" sz="2000" dirty="0"/>
              <a:t>Typical on-line information about </a:t>
            </a:r>
            <a:r>
              <a:rPr lang="en-US" sz="2000" dirty="0" smtClean="0"/>
              <a:t>Command Line Interface &amp; Graphical  User Interface use </a:t>
            </a:r>
            <a:r>
              <a:rPr lang="en-US" sz="2000" dirty="0"/>
              <a:t>and application programming for each building block and tool.</a:t>
            </a:r>
          </a:p>
          <a:p>
            <a:pPr lvl="1" eaLnBrk="1" hangingPunct="1"/>
            <a:r>
              <a:rPr lang="en-US" sz="2000" dirty="0"/>
              <a:t>In a plain text format suitable for embedded systems with only character-mode terminals</a:t>
            </a:r>
            <a:r>
              <a:rPr lang="en-US" sz="2000" dirty="0" smtClean="0"/>
              <a:t>.</a:t>
            </a:r>
            <a:endParaRPr lang="en-US" sz="2000" dirty="0"/>
          </a:p>
        </p:txBody>
      </p:sp>
      <p:sp>
        <p:nvSpPr>
          <p:cNvPr id="5" name="Date Placeholder 4"/>
          <p:cNvSpPr>
            <a:spLocks noGrp="1"/>
          </p:cNvSpPr>
          <p:nvPr>
            <p:ph type="dt" sz="half" idx="10"/>
          </p:nvPr>
        </p:nvSpPr>
        <p:spPr/>
        <p:txBody>
          <a:bodyPr/>
          <a:lstStyle/>
          <a:p>
            <a:pPr>
              <a:defRPr/>
            </a:pPr>
            <a:fld id="{9EBE0EAB-809B-453B-94C6-DF83651F7AB4}" type="datetime1">
              <a:rPr lang="en-US" smtClean="0"/>
              <a:t>10/21/2015</a:t>
            </a:fld>
            <a:endParaRPr lang="en-US"/>
          </a:p>
        </p:txBody>
      </p:sp>
      <p:sp>
        <p:nvSpPr>
          <p:cNvPr id="6" name="Footer Placeholder 5"/>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7" name="Slide Number Placeholder 6"/>
          <p:cNvSpPr>
            <a:spLocks noGrp="1"/>
          </p:cNvSpPr>
          <p:nvPr>
            <p:ph type="sldNum" sz="quarter" idx="12"/>
          </p:nvPr>
        </p:nvSpPr>
        <p:spPr/>
        <p:txBody>
          <a:bodyPr/>
          <a:lstStyle/>
          <a:p>
            <a:fld id="{C2CC9CDA-7CEB-4504-9572-06E05ED6EE7A}" type="slidenum">
              <a:rPr lang="en-US" smtClean="0"/>
              <a:pPr/>
              <a:t>38</a:t>
            </a:fld>
            <a:endParaRPr lang="en-US"/>
          </a:p>
        </p:txBody>
      </p:sp>
    </p:spTree>
    <p:extLst>
      <p:ext uri="{BB962C8B-B14F-4D97-AF65-F5344CB8AC3E}">
        <p14:creationId xmlns:p14="http://schemas.microsoft.com/office/powerpoint/2010/main" val="3603486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Non-Goals </a:t>
            </a:r>
            <a:r>
              <a:rPr lang="en-US" sz="3200" dirty="0" smtClean="0"/>
              <a:t>(Host Virtual Machine Limitation)</a:t>
            </a:r>
          </a:p>
        </p:txBody>
      </p:sp>
      <p:sp>
        <p:nvSpPr>
          <p:cNvPr id="25603" name="Content Placeholder 2"/>
          <p:cNvSpPr>
            <a:spLocks noGrp="1"/>
          </p:cNvSpPr>
          <p:nvPr>
            <p:ph idx="1"/>
          </p:nvPr>
        </p:nvSpPr>
        <p:spPr/>
        <p:txBody>
          <a:bodyPr/>
          <a:lstStyle/>
          <a:p>
            <a:pPr eaLnBrk="1" hangingPunct="1"/>
            <a:r>
              <a:rPr lang="en-US" sz="2400" dirty="0" smtClean="0"/>
              <a:t>Foundation will NOT provide </a:t>
            </a:r>
            <a:r>
              <a:rPr lang="en-US" sz="2400" i="1" dirty="0" smtClean="0"/>
              <a:t>“Magical”  </a:t>
            </a:r>
            <a:r>
              <a:rPr lang="en-US" sz="2400" dirty="0" smtClean="0"/>
              <a:t>Host Virtual Machines which:</a:t>
            </a:r>
          </a:p>
          <a:p>
            <a:pPr lvl="1" eaLnBrk="1" hangingPunct="1"/>
            <a:r>
              <a:rPr lang="en-US" sz="2000" b="1" dirty="0" smtClean="0"/>
              <a:t>Runs incompatible Processor &amp; Operating System Specific Applications:</a:t>
            </a:r>
          </a:p>
          <a:p>
            <a:pPr lvl="2" eaLnBrk="1" hangingPunct="1"/>
            <a:r>
              <a:rPr lang="en-US" sz="1600" dirty="0" smtClean="0"/>
              <a:t>You should </a:t>
            </a:r>
            <a:r>
              <a:rPr lang="en-US" sz="1600" b="1" dirty="0" smtClean="0"/>
              <a:t>NOT</a:t>
            </a:r>
            <a:r>
              <a:rPr lang="en-US" sz="1600" dirty="0" smtClean="0"/>
              <a:t> expect to be able to run application programs designed specifically for one processor make &amp; model and one make &amp; model operating system on a different processor and operating system. </a:t>
            </a:r>
          </a:p>
          <a:p>
            <a:pPr lvl="2" eaLnBrk="1" hangingPunct="1"/>
            <a:r>
              <a:rPr lang="en-US" sz="1600" dirty="0" smtClean="0"/>
              <a:t>You should </a:t>
            </a:r>
            <a:r>
              <a:rPr lang="en-US" sz="1600" b="1" dirty="0" smtClean="0"/>
              <a:t>ONLY</a:t>
            </a:r>
            <a:r>
              <a:rPr lang="en-US" sz="1600" dirty="0" smtClean="0"/>
              <a:t> expect to be able to run applications designed to run on a Python “virtual machine” that itself has been designed (by the Python Software Foundation) for the specific processor &amp; operating system, tested and certified to correctly interpret and execute source code appropriate for the Python language generation (such as 1x, 2x or 3x).</a:t>
            </a:r>
          </a:p>
        </p:txBody>
      </p:sp>
      <p:sp>
        <p:nvSpPr>
          <p:cNvPr id="25604" name="Date Placeholder 3"/>
          <p:cNvSpPr>
            <a:spLocks noGrp="1"/>
          </p:cNvSpPr>
          <p:nvPr>
            <p:ph type="dt" sz="quarter" idx="10"/>
          </p:nvPr>
        </p:nvSpPr>
        <p:spPr>
          <a:noFill/>
        </p:spPr>
        <p:txBody>
          <a:bodyPr/>
          <a:lstStyle/>
          <a:p>
            <a:fld id="{418F0F5F-9303-4499-90F7-FE71ED45DE25}" type="datetime1">
              <a:rPr lang="en-US" smtClean="0"/>
              <a:t>10/21/2015</a:t>
            </a:fld>
            <a:endParaRPr lang="en-US" smtClean="0"/>
          </a:p>
        </p:txBody>
      </p:sp>
      <p:sp>
        <p:nvSpPr>
          <p:cNvPr id="2560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25606" name="Slide Number Placeholder 5"/>
          <p:cNvSpPr>
            <a:spLocks noGrp="1"/>
          </p:cNvSpPr>
          <p:nvPr>
            <p:ph type="sldNum" sz="quarter" idx="12"/>
          </p:nvPr>
        </p:nvSpPr>
        <p:spPr>
          <a:noFill/>
        </p:spPr>
        <p:txBody>
          <a:bodyPr/>
          <a:lstStyle/>
          <a:p>
            <a:fld id="{1E7803D6-7162-411A-B91C-F13F7CD876BA}"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smtClean="0"/>
              <a:t>)</a:t>
            </a:r>
            <a:r>
              <a:rPr lang="en-US" dirty="0" smtClean="0"/>
              <a:t/>
            </a:r>
            <a:br>
              <a:rPr lang="en-US" dirty="0" smtClean="0"/>
            </a:br>
            <a:r>
              <a:rPr lang="en-US" sz="3200" i="1" dirty="0" smtClean="0"/>
              <a:t>Team</a:t>
            </a:r>
            <a:r>
              <a:rPr lang="en-US" sz="3200" dirty="0" smtClean="0"/>
              <a:t>STARS </a:t>
            </a:r>
            <a:r>
              <a:rPr lang="en-US" sz="3200" dirty="0"/>
              <a:t>“tsWxGTUI_PyVx” Toolkit</a:t>
            </a:r>
          </a:p>
        </p:txBody>
      </p:sp>
      <p:sp>
        <p:nvSpPr>
          <p:cNvPr id="6" name="Content Placeholder 5"/>
          <p:cNvSpPr>
            <a:spLocks noGrp="1"/>
          </p:cNvSpPr>
          <p:nvPr>
            <p:ph idx="1"/>
          </p:nvPr>
        </p:nvSpPr>
        <p:spPr/>
        <p:txBody>
          <a:bodyPr/>
          <a:lstStyle/>
          <a:p>
            <a:r>
              <a:rPr lang="en-US" sz="2400" dirty="0"/>
              <a:t>It is a powerful, </a:t>
            </a:r>
            <a:r>
              <a:rPr lang="en-US" sz="2400" dirty="0" smtClean="0"/>
              <a:t>productive, software development toolkit </a:t>
            </a:r>
            <a:r>
              <a:rPr lang="en-US" sz="2400" dirty="0"/>
              <a:t>for rapidly prototyping </a:t>
            </a:r>
            <a:r>
              <a:rPr lang="en-US" sz="2400" dirty="0" smtClean="0"/>
              <a:t>platform-independent application programs for embedded </a:t>
            </a:r>
            <a:r>
              <a:rPr lang="en-US" sz="2400" dirty="0"/>
              <a:t>systems.</a:t>
            </a:r>
          </a:p>
          <a:p>
            <a:r>
              <a:rPr lang="en-US" sz="2400" dirty="0" smtClean="0"/>
              <a:t>It takes advantage of the cross-platform capabilities of:</a:t>
            </a:r>
          </a:p>
          <a:p>
            <a:pPr lvl="1"/>
            <a:r>
              <a:rPr lang="en-US" sz="2000" dirty="0" smtClean="0"/>
              <a:t>“</a:t>
            </a:r>
            <a:r>
              <a:rPr lang="en-US" sz="2000" b="1" dirty="0"/>
              <a:t>Python</a:t>
            </a:r>
            <a:r>
              <a:rPr lang="en-US" sz="2000" dirty="0"/>
              <a:t> (2x &amp; </a:t>
            </a:r>
            <a:r>
              <a:rPr lang="en-US" sz="2000" dirty="0" smtClean="0"/>
              <a:t>3x)” virtual </a:t>
            </a:r>
            <a:r>
              <a:rPr lang="en-US" sz="2000" dirty="0"/>
              <a:t>machine programming </a:t>
            </a:r>
            <a:r>
              <a:rPr lang="en-US" sz="2000" dirty="0" smtClean="0"/>
              <a:t>languages and interpreters</a:t>
            </a:r>
          </a:p>
          <a:p>
            <a:pPr lvl="1"/>
            <a:r>
              <a:rPr lang="en-US" sz="2000" dirty="0" smtClean="0"/>
              <a:t>“</a:t>
            </a:r>
            <a:r>
              <a:rPr lang="en-US" sz="2000" b="1" dirty="0" smtClean="0"/>
              <a:t>wxPython </a:t>
            </a:r>
            <a:r>
              <a:rPr lang="en-US" sz="2000" dirty="0" smtClean="0"/>
              <a:t>(Python wrapper for </a:t>
            </a:r>
            <a:r>
              <a:rPr lang="en-US" sz="2000" dirty="0" err="1" smtClean="0"/>
              <a:t>wxWidgets</a:t>
            </a:r>
            <a:r>
              <a:rPr lang="en-US" sz="2000" dirty="0" smtClean="0"/>
              <a:t>)” high level, pixel-mode, graphical widget application programming interface</a:t>
            </a:r>
          </a:p>
          <a:p>
            <a:pPr lvl="1"/>
            <a:r>
              <a:rPr lang="en-US" sz="2000" dirty="0" smtClean="0"/>
              <a:t>“</a:t>
            </a:r>
            <a:r>
              <a:rPr lang="en-US" sz="2000" b="1" dirty="0" smtClean="0"/>
              <a:t>Curses </a:t>
            </a:r>
            <a:r>
              <a:rPr lang="en-US" sz="2000" dirty="0" smtClean="0"/>
              <a:t>(traditional or new Curses</a:t>
            </a:r>
            <a:r>
              <a:rPr lang="en-US" sz="2000" dirty="0"/>
              <a:t>)” terminal control library </a:t>
            </a:r>
            <a:r>
              <a:rPr lang="en-US" sz="2000" dirty="0" smtClean="0"/>
              <a:t>and low level, text-mode, graphical-style </a:t>
            </a:r>
            <a:r>
              <a:rPr lang="en-US" sz="2000" dirty="0"/>
              <a:t>widget application programming </a:t>
            </a:r>
            <a:r>
              <a:rPr lang="en-US" sz="2000" dirty="0" smtClean="0"/>
              <a:t>interface</a:t>
            </a:r>
          </a:p>
          <a:p>
            <a:pPr marL="0" indent="0">
              <a:buNone/>
            </a:pPr>
            <a:endParaRPr lang="en-US" sz="1400" dirty="0" smtClean="0"/>
          </a:p>
        </p:txBody>
      </p:sp>
      <p:sp>
        <p:nvSpPr>
          <p:cNvPr id="2" name="Date Placeholder 1"/>
          <p:cNvSpPr>
            <a:spLocks noGrp="1"/>
          </p:cNvSpPr>
          <p:nvPr>
            <p:ph type="dt" sz="half" idx="10"/>
          </p:nvPr>
        </p:nvSpPr>
        <p:spPr/>
        <p:txBody>
          <a:bodyPr/>
          <a:lstStyle/>
          <a:p>
            <a:pPr>
              <a:defRPr/>
            </a:pPr>
            <a:fld id="{FB277746-3C8E-4161-A66B-B97D4FD5213A}" type="datetime1">
              <a:rPr lang="en-US" smtClean="0"/>
              <a:t>10/21/2015</a:t>
            </a:fld>
            <a:endParaRPr lang="en-US" dirty="0"/>
          </a:p>
        </p:txBody>
      </p:sp>
      <p:sp>
        <p:nvSpPr>
          <p:cNvPr id="3" name="Footer Placeholder 2"/>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4" name="Slide Number Placeholder 3"/>
          <p:cNvSpPr>
            <a:spLocks noGrp="1"/>
          </p:cNvSpPr>
          <p:nvPr>
            <p:ph type="sldNum" sz="quarter" idx="12"/>
          </p:nvPr>
        </p:nvSpPr>
        <p:spPr/>
        <p:txBody>
          <a:bodyPr/>
          <a:lstStyle/>
          <a:p>
            <a:fld id="{E68FF856-8BC3-47A5-8598-9C27B3760761}" type="slidenum">
              <a:rPr lang="en-US" smtClean="0"/>
              <a:pPr/>
              <a:t>4</a:t>
            </a:fld>
            <a:endParaRPr lang="en-US"/>
          </a:p>
        </p:txBody>
      </p:sp>
    </p:spTree>
    <p:extLst>
      <p:ext uri="{BB962C8B-B14F-4D97-AF65-F5344CB8AC3E}">
        <p14:creationId xmlns:p14="http://schemas.microsoft.com/office/powerpoint/2010/main" val="2306459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Objectives:</a:t>
            </a:r>
            <a:br>
              <a:rPr lang="en-US" dirty="0"/>
            </a:br>
            <a:r>
              <a:rPr lang="en-US" sz="3200" dirty="0"/>
              <a:t>Non-Goals </a:t>
            </a:r>
            <a:r>
              <a:rPr lang="en-US" sz="3200" dirty="0" smtClean="0"/>
              <a:t>(GUI Virtual </a:t>
            </a:r>
            <a:r>
              <a:rPr lang="en-US" sz="3200" dirty="0"/>
              <a:t>Machine Limitation</a:t>
            </a:r>
            <a:r>
              <a:rPr lang="en-US" sz="3200" dirty="0" smtClean="0"/>
              <a:t>)</a:t>
            </a:r>
            <a:endParaRPr lang="en-US" sz="3200" dirty="0"/>
          </a:p>
        </p:txBody>
      </p:sp>
      <p:sp>
        <p:nvSpPr>
          <p:cNvPr id="3" name="Content Placeholder 2"/>
          <p:cNvSpPr>
            <a:spLocks noGrp="1"/>
          </p:cNvSpPr>
          <p:nvPr>
            <p:ph idx="1"/>
          </p:nvPr>
        </p:nvSpPr>
        <p:spPr/>
        <p:txBody>
          <a:bodyPr/>
          <a:lstStyle/>
          <a:p>
            <a:pPr eaLnBrk="1" hangingPunct="1"/>
            <a:r>
              <a:rPr lang="en-US" sz="2800" dirty="0"/>
              <a:t>Foundation will NOT provide </a:t>
            </a:r>
            <a:r>
              <a:rPr lang="en-US" sz="2800" i="1" dirty="0"/>
              <a:t>“Magical” </a:t>
            </a:r>
            <a:r>
              <a:rPr lang="en-US" sz="2800" i="1" dirty="0" smtClean="0"/>
              <a:t> </a:t>
            </a:r>
            <a:r>
              <a:rPr lang="en-US" sz="2800" dirty="0" smtClean="0"/>
              <a:t>GUI </a:t>
            </a:r>
            <a:r>
              <a:rPr lang="en-US" sz="2800" dirty="0"/>
              <a:t>Virtual </a:t>
            </a:r>
            <a:r>
              <a:rPr lang="en-US" sz="2800" dirty="0" smtClean="0"/>
              <a:t>Machines </a:t>
            </a:r>
            <a:r>
              <a:rPr lang="en-US" sz="2800" dirty="0"/>
              <a:t>which:</a:t>
            </a:r>
          </a:p>
          <a:p>
            <a:pPr lvl="1" eaLnBrk="1" hangingPunct="1"/>
            <a:r>
              <a:rPr lang="en-US" sz="2400" b="1" dirty="0" smtClean="0"/>
              <a:t>Run incompatible GUI Applications:</a:t>
            </a:r>
          </a:p>
          <a:p>
            <a:pPr lvl="2" eaLnBrk="1" hangingPunct="1"/>
            <a:r>
              <a:rPr lang="en-US" sz="1800" dirty="0" smtClean="0"/>
              <a:t>You </a:t>
            </a:r>
            <a:r>
              <a:rPr lang="en-US" sz="1800" dirty="0"/>
              <a:t>should </a:t>
            </a:r>
            <a:r>
              <a:rPr lang="en-US" sz="1800" b="1" dirty="0"/>
              <a:t>NOT</a:t>
            </a:r>
            <a:r>
              <a:rPr lang="en-US" sz="1800" dirty="0"/>
              <a:t> expect to be able to run </a:t>
            </a:r>
            <a:r>
              <a:rPr lang="en-US" sz="1800" dirty="0" smtClean="0"/>
              <a:t>pixel-mode “wxPython”, “</a:t>
            </a:r>
            <a:r>
              <a:rPr lang="en-US" sz="1800" dirty="0" err="1" smtClean="0"/>
              <a:t>wxWidgets</a:t>
            </a:r>
            <a:r>
              <a:rPr lang="en-US" sz="1800" dirty="0" smtClean="0"/>
              <a:t>”, “</a:t>
            </a:r>
            <a:r>
              <a:rPr lang="en-US" sz="1800" dirty="0" err="1" smtClean="0"/>
              <a:t>Qt</a:t>
            </a:r>
            <a:r>
              <a:rPr lang="en-US" sz="1800" dirty="0" smtClean="0"/>
              <a:t>” or “</a:t>
            </a:r>
            <a:r>
              <a:rPr lang="en-US" sz="1800" dirty="0" err="1" smtClean="0"/>
              <a:t>Tcl</a:t>
            </a:r>
            <a:r>
              <a:rPr lang="en-US" sz="1800" dirty="0" smtClean="0"/>
              <a:t>/</a:t>
            </a:r>
            <a:r>
              <a:rPr lang="en-US" sz="1800" dirty="0" err="1" smtClean="0"/>
              <a:t>Tk</a:t>
            </a:r>
            <a:r>
              <a:rPr lang="en-US" sz="1800" dirty="0" smtClean="0"/>
              <a:t>” applications </a:t>
            </a:r>
            <a:r>
              <a:rPr lang="en-US" sz="1800" dirty="0"/>
              <a:t>that can copy graphic images from a file to the display and dynamically construct and output an array of pixels to the display which depicts the desired icons, graphic objects and text images.</a:t>
            </a:r>
          </a:p>
          <a:p>
            <a:pPr lvl="2" eaLnBrk="1" hangingPunct="1"/>
            <a:r>
              <a:rPr lang="en-US" sz="1800" dirty="0"/>
              <a:t>You should </a:t>
            </a:r>
            <a:r>
              <a:rPr lang="en-US" sz="1800" b="1" dirty="0"/>
              <a:t>ONLY</a:t>
            </a:r>
            <a:r>
              <a:rPr lang="en-US" sz="1800" dirty="0"/>
              <a:t> expect to be able to run </a:t>
            </a:r>
            <a:r>
              <a:rPr lang="en-US" sz="1800" dirty="0" smtClean="0"/>
              <a:t>character-mode “wxPython</a:t>
            </a:r>
            <a:r>
              <a:rPr lang="en-US" sz="1800" dirty="0"/>
              <a:t>”-style </a:t>
            </a:r>
            <a:r>
              <a:rPr lang="en-US" sz="1800" dirty="0" smtClean="0"/>
              <a:t>GUI applications </a:t>
            </a:r>
            <a:r>
              <a:rPr lang="en-US" sz="1800" dirty="0"/>
              <a:t>designed to dynamically construct and output to the display an array or sequence </a:t>
            </a:r>
            <a:r>
              <a:rPr lang="en-US" sz="1800" dirty="0" smtClean="0"/>
              <a:t>Curses-standard alpha-numeric</a:t>
            </a:r>
            <a:r>
              <a:rPr lang="en-US" sz="1800" dirty="0"/>
              <a:t>, punctuation and </a:t>
            </a:r>
            <a:r>
              <a:rPr lang="en-US" sz="1800" dirty="0" smtClean="0"/>
              <a:t>line-drawing characters (with escape sequences to control output to a desired display screen column and row position).</a:t>
            </a:r>
            <a:endParaRPr lang="en-US" sz="1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40</a:t>
            </a:fld>
            <a:endParaRPr lang="en-US"/>
          </a:p>
        </p:txBody>
      </p:sp>
    </p:spTree>
    <p:extLst>
      <p:ext uri="{BB962C8B-B14F-4D97-AF65-F5344CB8AC3E}">
        <p14:creationId xmlns:p14="http://schemas.microsoft.com/office/powerpoint/2010/main" val="3742827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a:hlinkClick r:id="rId2" action="ppaction://hlinksldjump"/>
              </a:rPr>
              <a:t>Project</a:t>
            </a:r>
            <a:r>
              <a:rPr lang="en-US" dirty="0"/>
              <a:t> Objectives</a:t>
            </a:r>
            <a:r>
              <a:rPr lang="en-US" dirty="0" smtClean="0"/>
              <a:t>:</a:t>
            </a:r>
            <a:br>
              <a:rPr lang="en-US" dirty="0" smtClean="0"/>
            </a:br>
            <a:r>
              <a:rPr lang="en-US" sz="3200" dirty="0"/>
              <a:t>Non-Goals (</a:t>
            </a:r>
            <a:r>
              <a:rPr lang="en-US" sz="3200" dirty="0" smtClean="0"/>
              <a:t>Retrofit </a:t>
            </a:r>
            <a:r>
              <a:rPr lang="en-US" sz="3200" dirty="0"/>
              <a:t>Limitations</a:t>
            </a:r>
            <a:r>
              <a:rPr lang="en-US" sz="3200" dirty="0" smtClean="0"/>
              <a:t>)</a:t>
            </a:r>
          </a:p>
        </p:txBody>
      </p:sp>
      <p:sp>
        <p:nvSpPr>
          <p:cNvPr id="26627" name="Content Placeholder 2"/>
          <p:cNvSpPr>
            <a:spLocks noGrp="1"/>
          </p:cNvSpPr>
          <p:nvPr>
            <p:ph idx="1"/>
          </p:nvPr>
        </p:nvSpPr>
        <p:spPr/>
        <p:txBody>
          <a:bodyPr/>
          <a:lstStyle/>
          <a:p>
            <a:pPr eaLnBrk="1" hangingPunct="1"/>
            <a:r>
              <a:rPr lang="en-US" sz="2400" dirty="0" smtClean="0"/>
              <a:t>Foundation will </a:t>
            </a:r>
            <a:r>
              <a:rPr lang="en-US" sz="2400" b="1" dirty="0" smtClean="0"/>
              <a:t>NOT</a:t>
            </a:r>
            <a:r>
              <a:rPr lang="en-US" sz="2400" dirty="0" smtClean="0"/>
              <a:t> provide </a:t>
            </a:r>
            <a:r>
              <a:rPr lang="en-US" sz="2400" i="1" dirty="0" smtClean="0"/>
              <a:t>“Magical”  </a:t>
            </a:r>
            <a:r>
              <a:rPr lang="en-US" sz="2400" dirty="0" smtClean="0"/>
              <a:t>Python Virtual Machine cross-platforms for use with a diverse assortment of obsolete Hardware and Software platforms.</a:t>
            </a:r>
          </a:p>
          <a:p>
            <a:pPr lvl="1" eaLnBrk="1" hangingPunct="1">
              <a:lnSpc>
                <a:spcPct val="90000"/>
              </a:lnSpc>
            </a:pPr>
            <a:r>
              <a:rPr lang="en-US" sz="2000" b="1" dirty="0"/>
              <a:t>Open</a:t>
            </a:r>
            <a:r>
              <a:rPr lang="en-US" sz="2000" dirty="0"/>
              <a:t> (HW such as 8-/16-bit Intel &amp; Motorola microprocessors, 32-/64-bit Intel </a:t>
            </a:r>
            <a:r>
              <a:rPr lang="en-US" sz="2000" dirty="0" err="1"/>
              <a:t>iAPX</a:t>
            </a:r>
            <a:r>
              <a:rPr lang="en-US" sz="2000" dirty="0"/>
              <a:t> 432, i860; SW source code such as implemented in assembler, Ada, C/C++, FORTRAN and Python 1.x languages)</a:t>
            </a:r>
          </a:p>
          <a:p>
            <a:pPr lvl="1" eaLnBrk="1" hangingPunct="1">
              <a:lnSpc>
                <a:spcPct val="90000"/>
              </a:lnSpc>
            </a:pPr>
            <a:r>
              <a:rPr lang="en-US" sz="2000" b="1" dirty="0"/>
              <a:t>Proprietary</a:t>
            </a:r>
            <a:r>
              <a:rPr lang="en-US" sz="2000" dirty="0"/>
              <a:t> (HW as in Digital Equipment Corp. &amp; SGI systems; SW such as VAX/VMS &amp; IRIX operating systems)</a:t>
            </a:r>
          </a:p>
          <a:p>
            <a:pPr eaLnBrk="1" hangingPunct="1">
              <a:lnSpc>
                <a:spcPct val="90000"/>
              </a:lnSpc>
            </a:pPr>
            <a:r>
              <a:rPr lang="en-US" sz="2400" dirty="0" smtClean="0"/>
              <a:t>Even </a:t>
            </a:r>
            <a:r>
              <a:rPr lang="en-US" sz="2400" dirty="0"/>
              <a:t>if others have or could obtain such long discontinued </a:t>
            </a:r>
            <a:r>
              <a:rPr lang="en-US" sz="2400" dirty="0" smtClean="0"/>
              <a:t>platforms</a:t>
            </a:r>
            <a:r>
              <a:rPr lang="en-US" sz="2400" dirty="0"/>
              <a:t>, this Foundation author neither has nor seeks funding to </a:t>
            </a:r>
            <a:r>
              <a:rPr lang="en-US" sz="2400" dirty="0" smtClean="0"/>
              <a:t>obtain, reconstruct or simulate such platforms.</a:t>
            </a:r>
            <a:endParaRPr lang="en-US" sz="2400" dirty="0"/>
          </a:p>
        </p:txBody>
      </p:sp>
      <p:sp>
        <p:nvSpPr>
          <p:cNvPr id="26628" name="Date Placeholder 3"/>
          <p:cNvSpPr>
            <a:spLocks noGrp="1"/>
          </p:cNvSpPr>
          <p:nvPr>
            <p:ph type="dt" sz="quarter" idx="10"/>
          </p:nvPr>
        </p:nvSpPr>
        <p:spPr>
          <a:noFill/>
        </p:spPr>
        <p:txBody>
          <a:bodyPr/>
          <a:lstStyle/>
          <a:p>
            <a:fld id="{15323D04-6F31-42A2-B780-11D51B970F42}" type="datetime1">
              <a:rPr lang="en-US" smtClean="0"/>
              <a:t>10/21/2015</a:t>
            </a:fld>
            <a:endParaRPr lang="en-US" smtClean="0"/>
          </a:p>
        </p:txBody>
      </p:sp>
      <p:sp>
        <p:nvSpPr>
          <p:cNvPr id="2662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26630" name="Slide Number Placeholder 5"/>
          <p:cNvSpPr>
            <a:spLocks noGrp="1"/>
          </p:cNvSpPr>
          <p:nvPr>
            <p:ph type="sldNum" sz="quarter" idx="12"/>
          </p:nvPr>
        </p:nvSpPr>
        <p:spPr>
          <a:noFill/>
        </p:spPr>
        <p:txBody>
          <a:bodyPr/>
          <a:lstStyle/>
          <a:p>
            <a:fld id="{903C75C6-5485-4E0C-9DAB-CB10E21C22C0}" type="slidenum">
              <a:rPr lang="en-US"/>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br>
              <a:rPr lang="en-US" dirty="0" smtClean="0"/>
            </a:br>
            <a:r>
              <a:rPr lang="en-US" sz="3200" dirty="0" smtClean="0"/>
              <a:t>Adopt </a:t>
            </a:r>
            <a:r>
              <a:rPr lang="en-US" sz="3200" dirty="0"/>
              <a:t>Cross-Platform Technology</a:t>
            </a:r>
            <a:endParaRPr lang="en-US" sz="3200" dirty="0" smtClean="0"/>
          </a:p>
        </p:txBody>
      </p:sp>
      <p:sp>
        <p:nvSpPr>
          <p:cNvPr id="27651" name="Content Placeholder 2"/>
          <p:cNvSpPr>
            <a:spLocks noGrp="1"/>
          </p:cNvSpPr>
          <p:nvPr>
            <p:ph idx="1"/>
          </p:nvPr>
        </p:nvSpPr>
        <p:spPr/>
        <p:txBody>
          <a:bodyPr/>
          <a:lstStyle/>
          <a:p>
            <a:pPr eaLnBrk="1" hangingPunct="1"/>
            <a:r>
              <a:rPr lang="en-US" dirty="0" smtClean="0"/>
              <a:t>Apply Hardware &amp; Software </a:t>
            </a:r>
            <a:r>
              <a:rPr lang="en-US" dirty="0"/>
              <a:t>Technology that lets you work more quickly and integrate your systems more </a:t>
            </a:r>
            <a:r>
              <a:rPr lang="en-US" dirty="0" smtClean="0"/>
              <a:t>effectively:</a:t>
            </a:r>
          </a:p>
          <a:p>
            <a:pPr lvl="1" eaLnBrk="1" hangingPunct="1"/>
            <a:r>
              <a:rPr lang="en-US" dirty="0" smtClean="0"/>
              <a:t>Popular, readily available and/or within the project budget</a:t>
            </a:r>
          </a:p>
          <a:p>
            <a:pPr lvl="1" eaLnBrk="1" hangingPunct="1"/>
            <a:r>
              <a:rPr lang="en-US" dirty="0" smtClean="0"/>
              <a:t>Suitable for rapid prototyping</a:t>
            </a:r>
          </a:p>
          <a:p>
            <a:pPr lvl="1" eaLnBrk="1" hangingPunct="1"/>
            <a:r>
              <a:rPr lang="en-US" dirty="0" smtClean="0"/>
              <a:t>Field proven with a long term track record of support</a:t>
            </a:r>
          </a:p>
          <a:p>
            <a:pPr lvl="1" eaLnBrk="1" hangingPunct="1"/>
            <a:r>
              <a:rPr lang="en-US" dirty="0" smtClean="0"/>
              <a:t>Software &amp; Documentation must be free to study, modify, use and redistribute</a:t>
            </a:r>
          </a:p>
        </p:txBody>
      </p:sp>
      <p:sp>
        <p:nvSpPr>
          <p:cNvPr id="27652" name="Date Placeholder 3"/>
          <p:cNvSpPr>
            <a:spLocks noGrp="1"/>
          </p:cNvSpPr>
          <p:nvPr>
            <p:ph type="dt" sz="quarter" idx="10"/>
          </p:nvPr>
        </p:nvSpPr>
        <p:spPr>
          <a:noFill/>
        </p:spPr>
        <p:txBody>
          <a:bodyPr/>
          <a:lstStyle/>
          <a:p>
            <a:fld id="{0C4531C5-72DF-47EE-BB0C-9107869FBFB9}" type="datetime1">
              <a:rPr lang="en-US" smtClean="0"/>
              <a:t>10/21/2015</a:t>
            </a:fld>
            <a:endParaRPr lang="en-US" smtClean="0"/>
          </a:p>
        </p:txBody>
      </p:sp>
      <p:sp>
        <p:nvSpPr>
          <p:cNvPr id="27653"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27654" name="Slide Number Placeholder 5"/>
          <p:cNvSpPr>
            <a:spLocks noGrp="1"/>
          </p:cNvSpPr>
          <p:nvPr>
            <p:ph type="sldNum" sz="quarter" idx="12"/>
          </p:nvPr>
        </p:nvSpPr>
        <p:spPr>
          <a:noFill/>
        </p:spPr>
        <p:txBody>
          <a:bodyPr/>
          <a:lstStyle/>
          <a:p>
            <a:fld id="{1EB41F91-F830-48C5-8E66-F85E8C4A302C}"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fld id="{30538675-C345-409D-B198-8DB5367C4FC1}" type="datetime1">
              <a:rPr lang="en-US" smtClean="0"/>
              <a:t>10/21/2015</a:t>
            </a:fld>
            <a:endParaRPr lang="en-US" smtClean="0"/>
          </a:p>
        </p:txBody>
      </p:sp>
      <p:sp>
        <p:nvSpPr>
          <p:cNvPr id="2867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28676" name="Slide Number Placeholder 5"/>
          <p:cNvSpPr>
            <a:spLocks noGrp="1"/>
          </p:cNvSpPr>
          <p:nvPr>
            <p:ph type="sldNum" sz="quarter" idx="12"/>
          </p:nvPr>
        </p:nvSpPr>
        <p:spPr>
          <a:noFill/>
        </p:spPr>
        <p:txBody>
          <a:bodyPr/>
          <a:lstStyle/>
          <a:p>
            <a:fld id="{A062F7CA-4CB9-4854-B4A3-37595E9CEA0B}" type="slidenum">
              <a:rPr lang="en-US"/>
              <a:pPr/>
              <a:t>43</a:t>
            </a:fld>
            <a:endParaRPr lang="en-US"/>
          </a:p>
        </p:txBody>
      </p:sp>
      <p:sp>
        <p:nvSpPr>
          <p:cNvPr id="28677" name="Rectangle 8"/>
          <p:cNvSpPr>
            <a:spLocks noGrp="1" noChangeArrowheads="1"/>
          </p:cNvSpPr>
          <p:nvPr>
            <p:ph type="title"/>
          </p:nvPr>
        </p:nvSpPr>
        <p:spPr/>
        <p:txBody>
          <a:bodyPr/>
          <a:lstStyle/>
          <a:p>
            <a:pPr eaLnBrk="1" hangingPunct="1"/>
            <a:r>
              <a:rPr lang="en-US" dirty="0">
                <a:hlinkClick r:id="rId3" action="ppaction://hlinksldjump"/>
              </a:rPr>
              <a:t>Project</a:t>
            </a:r>
            <a:r>
              <a:rPr lang="en-US" dirty="0"/>
              <a:t> </a:t>
            </a:r>
            <a:r>
              <a:rPr lang="en-US" dirty="0" smtClean="0"/>
              <a:t>Plans:</a:t>
            </a:r>
            <a:br>
              <a:rPr lang="en-US" dirty="0" smtClean="0"/>
            </a:br>
            <a:r>
              <a:rPr lang="en-US" sz="3200" dirty="0" smtClean="0"/>
              <a:t>Adopt Modular Software Architecture</a:t>
            </a:r>
          </a:p>
        </p:txBody>
      </p:sp>
      <p:sp>
        <p:nvSpPr>
          <p:cNvPr id="28678" name="Rectangle 9"/>
          <p:cNvSpPr>
            <a:spLocks noGrp="1" noChangeArrowheads="1"/>
          </p:cNvSpPr>
          <p:nvPr>
            <p:ph type="body" idx="1"/>
          </p:nvPr>
        </p:nvSpPr>
        <p:spPr/>
        <p:txBody>
          <a:bodyPr/>
          <a:lstStyle/>
          <a:p>
            <a:pPr eaLnBrk="1" hangingPunct="1">
              <a:lnSpc>
                <a:spcPct val="80000"/>
              </a:lnSpc>
            </a:pPr>
            <a:r>
              <a:rPr lang="en-US" dirty="0" smtClean="0"/>
              <a:t>Provide a framework for cross-platform software development:</a:t>
            </a:r>
          </a:p>
          <a:p>
            <a:pPr lvl="1" eaLnBrk="1" hangingPunct="1">
              <a:lnSpc>
                <a:spcPct val="80000"/>
              </a:lnSpc>
            </a:pPr>
            <a:r>
              <a:rPr lang="en-US" sz="2400" b="1" dirty="0" smtClean="0"/>
              <a:t>Libraries</a:t>
            </a:r>
            <a:r>
              <a:rPr lang="en-US" sz="2400" dirty="0" smtClean="0"/>
              <a:t> of </a:t>
            </a:r>
            <a:r>
              <a:rPr lang="en-US" sz="2400" dirty="0"/>
              <a:t>Application and Troubleshooting Building </a:t>
            </a:r>
            <a:r>
              <a:rPr lang="en-US" sz="2400" dirty="0" smtClean="0"/>
              <a:t>Block components.</a:t>
            </a:r>
          </a:p>
          <a:p>
            <a:pPr lvl="1" eaLnBrk="1" hangingPunct="1">
              <a:lnSpc>
                <a:spcPct val="80000"/>
              </a:lnSpc>
            </a:pPr>
            <a:r>
              <a:rPr lang="en-US" sz="2400" b="1" dirty="0" smtClean="0"/>
              <a:t>Tools</a:t>
            </a:r>
            <a:r>
              <a:rPr lang="en-US" sz="2400" dirty="0" smtClean="0"/>
              <a:t> for </a:t>
            </a:r>
            <a:r>
              <a:rPr lang="en-US" sz="2400" dirty="0"/>
              <a:t>Facilitating and </a:t>
            </a:r>
            <a:r>
              <a:rPr lang="en-US" sz="2400" dirty="0" smtClean="0"/>
              <a:t>Tracking developer productivity.</a:t>
            </a:r>
          </a:p>
          <a:p>
            <a:pPr lvl="1" eaLnBrk="1" hangingPunct="1">
              <a:lnSpc>
                <a:spcPct val="80000"/>
              </a:lnSpc>
            </a:pPr>
            <a:r>
              <a:rPr lang="en-US" sz="2400" b="1" dirty="0" smtClean="0"/>
              <a:t>Utilities</a:t>
            </a:r>
            <a:r>
              <a:rPr lang="en-US" sz="2400" dirty="0" smtClean="0"/>
              <a:t> for Monitoring and Changing hardware and software configuration.</a:t>
            </a:r>
          </a:p>
          <a:p>
            <a:pPr lvl="1" eaLnBrk="1" hangingPunct="1">
              <a:lnSpc>
                <a:spcPct val="80000"/>
              </a:lnSpc>
            </a:pPr>
            <a:r>
              <a:rPr lang="en-US" sz="2400" b="1" dirty="0" smtClean="0"/>
              <a:t>Tests</a:t>
            </a:r>
            <a:r>
              <a:rPr lang="en-US" sz="2400" dirty="0" smtClean="0"/>
              <a:t> (Unit, Integration, System, Regression and Acceptance) for design verification and quality assurance.</a:t>
            </a:r>
          </a:p>
          <a:p>
            <a:pPr lvl="1" eaLnBrk="1" hangingPunct="1">
              <a:lnSpc>
                <a:spcPct val="80000"/>
              </a:lnSpc>
            </a:pPr>
            <a:r>
              <a:rPr lang="en-US" sz="2400" b="1" dirty="0" smtClean="0"/>
              <a:t>Examples</a:t>
            </a:r>
            <a:r>
              <a:rPr lang="en-US" sz="2400" dirty="0" smtClean="0"/>
              <a:t> for Algorithms, Coding Style, Programmer Productivity Metrics and System Performance.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Cross-Platform Software Environment</a:t>
            </a:r>
          </a:p>
        </p:txBody>
      </p:sp>
      <p:sp>
        <p:nvSpPr>
          <p:cNvPr id="30723" name="Content Placeholder 2"/>
          <p:cNvSpPr>
            <a:spLocks noGrp="1"/>
          </p:cNvSpPr>
          <p:nvPr>
            <p:ph idx="1"/>
          </p:nvPr>
        </p:nvSpPr>
        <p:spPr/>
        <p:txBody>
          <a:bodyPr/>
          <a:lstStyle/>
          <a:p>
            <a:pPr eaLnBrk="1" hangingPunct="1">
              <a:lnSpc>
                <a:spcPct val="80000"/>
              </a:lnSpc>
            </a:pPr>
            <a:r>
              <a:rPr lang="en-US" sz="2400" b="1" dirty="0" smtClean="0"/>
              <a:t>POSIX</a:t>
            </a:r>
            <a:r>
              <a:rPr lang="en-US" sz="2400" dirty="0" smtClean="0"/>
              <a:t>, a Unix-like operating system complying with the Portable Operating System Interface:</a:t>
            </a:r>
          </a:p>
          <a:p>
            <a:pPr lvl="1" eaLnBrk="1" hangingPunct="1">
              <a:lnSpc>
                <a:spcPct val="80000"/>
              </a:lnSpc>
            </a:pPr>
            <a:r>
              <a:rPr lang="en-US" sz="2000" b="1" dirty="0" smtClean="0"/>
              <a:t>Apple Mac OS X</a:t>
            </a:r>
            <a:r>
              <a:rPr lang="en-US" sz="2000" dirty="0" smtClean="0"/>
              <a:t> (Darwin- &amp; BSD-based Unix)</a:t>
            </a:r>
          </a:p>
          <a:p>
            <a:pPr lvl="1" eaLnBrk="1" hangingPunct="1">
              <a:lnSpc>
                <a:spcPct val="80000"/>
              </a:lnSpc>
            </a:pPr>
            <a:r>
              <a:rPr lang="en-US" sz="2000" b="1" dirty="0" smtClean="0"/>
              <a:t>GNU/Linux </a:t>
            </a:r>
            <a:r>
              <a:rPr lang="en-US" sz="2000" dirty="0" smtClean="0"/>
              <a:t>(combination of free Unix-like GNU tools and free Linux kernel)</a:t>
            </a:r>
          </a:p>
          <a:p>
            <a:pPr lvl="1" eaLnBrk="1" hangingPunct="1">
              <a:lnSpc>
                <a:spcPct val="80000"/>
              </a:lnSpc>
            </a:pPr>
            <a:r>
              <a:rPr lang="en-US" sz="2000" b="1" dirty="0" smtClean="0"/>
              <a:t>Microsoft Windows</a:t>
            </a:r>
            <a:r>
              <a:rPr lang="en-US" sz="2000" dirty="0" smtClean="0"/>
              <a:t> (requires </a:t>
            </a:r>
            <a:r>
              <a:rPr lang="en-US" sz="2000" b="1" dirty="0" smtClean="0"/>
              <a:t>Cygwin</a:t>
            </a:r>
            <a:r>
              <a:rPr lang="en-US" sz="2000" dirty="0" smtClean="0"/>
              <a:t>, the free Linux-like environment and command-line interface plug-in from Red Hat)</a:t>
            </a:r>
          </a:p>
          <a:p>
            <a:pPr lvl="1" eaLnBrk="1" hangingPunct="1">
              <a:lnSpc>
                <a:spcPct val="80000"/>
              </a:lnSpc>
            </a:pPr>
            <a:r>
              <a:rPr lang="en-US" sz="2000" b="1" dirty="0" smtClean="0"/>
              <a:t>Unix </a:t>
            </a:r>
            <a:r>
              <a:rPr lang="en-US" sz="2000" dirty="0" smtClean="0"/>
              <a:t>(derived directly or indirectly from the original AT&amp;T UNIX)</a:t>
            </a:r>
          </a:p>
          <a:p>
            <a:pPr eaLnBrk="1" hangingPunct="1">
              <a:lnSpc>
                <a:spcPct val="80000"/>
              </a:lnSpc>
            </a:pPr>
            <a:r>
              <a:rPr lang="en-US" sz="2400" b="1" dirty="0" smtClean="0"/>
              <a:t>Python</a:t>
            </a:r>
            <a:r>
              <a:rPr lang="en-US" sz="2400" dirty="0" smtClean="0"/>
              <a:t>, an interpreted, object-oriented programming language and cross-platform virtual machine:</a:t>
            </a:r>
          </a:p>
          <a:p>
            <a:pPr lvl="1" eaLnBrk="1" hangingPunct="1">
              <a:lnSpc>
                <a:spcPct val="80000"/>
              </a:lnSpc>
            </a:pPr>
            <a:r>
              <a:rPr lang="en-US" sz="2000" b="1" dirty="0"/>
              <a:t>Python 3x</a:t>
            </a:r>
            <a:r>
              <a:rPr lang="en-US" sz="2000" dirty="0"/>
              <a:t> </a:t>
            </a:r>
            <a:r>
              <a:rPr lang="en-US" sz="2000" dirty="0" smtClean="0"/>
              <a:t>(</a:t>
            </a:r>
            <a:r>
              <a:rPr lang="en-US" sz="2000" b="1" dirty="0" smtClean="0"/>
              <a:t>actively evolving</a:t>
            </a:r>
            <a:r>
              <a:rPr lang="en-US" sz="2000" b="1" dirty="0"/>
              <a:t> </a:t>
            </a:r>
            <a:r>
              <a:rPr lang="en-US" sz="2000" b="1" dirty="0" smtClean="0"/>
              <a:t>&amp; maintained</a:t>
            </a:r>
            <a:r>
              <a:rPr lang="en-US" sz="2000" dirty="0" smtClean="0"/>
              <a:t> </a:t>
            </a:r>
            <a:r>
              <a:rPr lang="en-US" sz="2000" dirty="0"/>
              <a:t>3</a:t>
            </a:r>
            <a:r>
              <a:rPr lang="en-US" sz="2000" baseline="30000" dirty="0"/>
              <a:t>rd</a:t>
            </a:r>
            <a:r>
              <a:rPr lang="en-US" sz="2000" dirty="0"/>
              <a:t> generation language)</a:t>
            </a:r>
          </a:p>
          <a:p>
            <a:pPr lvl="1" eaLnBrk="1" hangingPunct="1">
              <a:lnSpc>
                <a:spcPct val="80000"/>
              </a:lnSpc>
            </a:pPr>
            <a:r>
              <a:rPr lang="en-US" sz="2000" b="1" dirty="0"/>
              <a:t>Python 2x</a:t>
            </a:r>
            <a:r>
              <a:rPr lang="en-US" sz="2000" dirty="0"/>
              <a:t> (</a:t>
            </a:r>
            <a:r>
              <a:rPr lang="en-US" sz="2000" b="1" dirty="0" smtClean="0"/>
              <a:t>mature &amp; actively maintained</a:t>
            </a:r>
            <a:r>
              <a:rPr lang="en-US" sz="2000" dirty="0" smtClean="0"/>
              <a:t> </a:t>
            </a:r>
            <a:r>
              <a:rPr lang="en-US" sz="2000" dirty="0"/>
              <a:t>2</a:t>
            </a:r>
            <a:r>
              <a:rPr lang="en-US" sz="2000" baseline="30000" dirty="0"/>
              <a:t>nd</a:t>
            </a:r>
            <a:r>
              <a:rPr lang="en-US" sz="2000" dirty="0"/>
              <a:t> generation language)</a:t>
            </a:r>
          </a:p>
          <a:p>
            <a:pPr lvl="1" eaLnBrk="1" hangingPunct="1">
              <a:lnSpc>
                <a:spcPct val="80000"/>
              </a:lnSpc>
            </a:pPr>
            <a:r>
              <a:rPr lang="en-US" sz="2000" b="1" dirty="0" smtClean="0"/>
              <a:t>Python 1x</a:t>
            </a:r>
            <a:r>
              <a:rPr lang="en-US" sz="2000" dirty="0" smtClean="0"/>
              <a:t> (</a:t>
            </a:r>
            <a:r>
              <a:rPr lang="en-US" sz="2000" b="1" dirty="0" smtClean="0"/>
              <a:t>obsolete &amp; unmaintained</a:t>
            </a:r>
            <a:r>
              <a:rPr lang="en-US" sz="2000" dirty="0" smtClean="0"/>
              <a:t> 1</a:t>
            </a:r>
            <a:r>
              <a:rPr lang="en-US" sz="2000" baseline="30000" dirty="0" smtClean="0"/>
              <a:t>st</a:t>
            </a:r>
            <a:r>
              <a:rPr lang="en-US" sz="2000" dirty="0" smtClean="0"/>
              <a:t> generation language)</a:t>
            </a:r>
            <a:endParaRPr lang="en-US" sz="2000" dirty="0"/>
          </a:p>
          <a:p>
            <a:pPr eaLnBrk="1" hangingPunct="1">
              <a:lnSpc>
                <a:spcPct val="80000"/>
              </a:lnSpc>
            </a:pPr>
            <a:r>
              <a:rPr lang="en-US" sz="2400" b="1" dirty="0" smtClean="0"/>
              <a:t>wxPython</a:t>
            </a:r>
            <a:r>
              <a:rPr lang="en-US" sz="2400" dirty="0" smtClean="0"/>
              <a:t>, a cross-platform GUI Application Programming Interface</a:t>
            </a:r>
          </a:p>
        </p:txBody>
      </p:sp>
      <p:sp>
        <p:nvSpPr>
          <p:cNvPr id="30724" name="Date Placeholder 3"/>
          <p:cNvSpPr>
            <a:spLocks noGrp="1"/>
          </p:cNvSpPr>
          <p:nvPr>
            <p:ph type="dt" sz="quarter" idx="10"/>
          </p:nvPr>
        </p:nvSpPr>
        <p:spPr>
          <a:noFill/>
        </p:spPr>
        <p:txBody>
          <a:bodyPr/>
          <a:lstStyle/>
          <a:p>
            <a:fld id="{E9BF1F25-6830-458D-9022-4A247435BD20}" type="datetime1">
              <a:rPr lang="en-US" smtClean="0"/>
              <a:t>10/21/2015</a:t>
            </a:fld>
            <a:endParaRPr lang="en-US" smtClean="0"/>
          </a:p>
        </p:txBody>
      </p:sp>
      <p:sp>
        <p:nvSpPr>
          <p:cNvPr id="3072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0726" name="Slide Number Placeholder 5"/>
          <p:cNvSpPr>
            <a:spLocks noGrp="1"/>
          </p:cNvSpPr>
          <p:nvPr>
            <p:ph type="sldNum" sz="quarter" idx="12"/>
          </p:nvPr>
        </p:nvSpPr>
        <p:spPr>
          <a:noFill/>
        </p:spPr>
        <p:txBody>
          <a:bodyPr/>
          <a:lstStyle/>
          <a:p>
            <a:fld id="{1B498600-33A0-496A-A91E-A4312A8D7A9A}"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fld id="{ED46FC3F-579F-435A-8B13-B0C42927FA68}" type="datetime1">
              <a:rPr lang="en-US" smtClean="0"/>
              <a:t>10/21/2015</a:t>
            </a:fld>
            <a:endParaRPr lang="en-US" smtClean="0"/>
          </a:p>
        </p:txBody>
      </p:sp>
      <p:sp>
        <p:nvSpPr>
          <p:cNvPr id="3174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1748" name="Slide Number Placeholder 5"/>
          <p:cNvSpPr>
            <a:spLocks noGrp="1"/>
          </p:cNvSpPr>
          <p:nvPr>
            <p:ph type="sldNum" sz="quarter" idx="12"/>
          </p:nvPr>
        </p:nvSpPr>
        <p:spPr>
          <a:noFill/>
        </p:spPr>
        <p:txBody>
          <a:bodyPr/>
          <a:lstStyle/>
          <a:p>
            <a:fld id="{613372D3-9385-429A-878E-843B3F47349B}" type="slidenum">
              <a:rPr lang="en-US"/>
              <a:pPr/>
              <a:t>45</a:t>
            </a:fld>
            <a:endParaRPr lang="en-US"/>
          </a:p>
        </p:txBody>
      </p:sp>
      <p:sp>
        <p:nvSpPr>
          <p:cNvPr id="31749" name="Rectangle 8"/>
          <p:cNvSpPr>
            <a:spLocks noGrp="1" noChangeArrowheads="1"/>
          </p:cNvSpPr>
          <p:nvPr>
            <p:ph type="title"/>
          </p:nvPr>
        </p:nvSpPr>
        <p:spPr/>
        <p:txBody>
          <a:bodyPr/>
          <a:lstStyle/>
          <a:p>
            <a:pPr eaLnBrk="1" hangingPunct="1"/>
            <a:r>
              <a:rPr lang="en-US" dirty="0">
                <a:hlinkClick r:id="rId3" action="ppaction://hlinksldjump"/>
              </a:rPr>
              <a:t>Project</a:t>
            </a:r>
            <a:r>
              <a:rPr lang="en-US" dirty="0"/>
              <a:t> </a:t>
            </a:r>
            <a:r>
              <a:rPr lang="en-US" dirty="0" smtClean="0"/>
              <a:t>Plans:</a:t>
            </a:r>
            <a:r>
              <a:rPr lang="en-US" sz="4000" dirty="0" smtClean="0"/>
              <a:t/>
            </a:r>
            <a:br>
              <a:rPr lang="en-US" sz="4000" dirty="0" smtClean="0"/>
            </a:br>
            <a:r>
              <a:rPr lang="en-US" sz="3200" dirty="0" smtClean="0"/>
              <a:t>Adopt </a:t>
            </a:r>
            <a:r>
              <a:rPr lang="en-US" sz="3200" dirty="0"/>
              <a:t>Python </a:t>
            </a:r>
            <a:r>
              <a:rPr lang="en-US" sz="3200" dirty="0" smtClean="0"/>
              <a:t>2x Source Code Plan</a:t>
            </a:r>
          </a:p>
        </p:txBody>
      </p:sp>
      <p:sp>
        <p:nvSpPr>
          <p:cNvPr id="31750" name="Rectangle 9"/>
          <p:cNvSpPr>
            <a:spLocks noGrp="1" noChangeArrowheads="1"/>
          </p:cNvSpPr>
          <p:nvPr>
            <p:ph type="body" idx="1"/>
          </p:nvPr>
        </p:nvSpPr>
        <p:spPr/>
        <p:txBody>
          <a:bodyPr/>
          <a:lstStyle/>
          <a:p>
            <a:pPr eaLnBrk="1" hangingPunct="1">
              <a:lnSpc>
                <a:spcPct val="90000"/>
              </a:lnSpc>
            </a:pPr>
            <a:r>
              <a:rPr lang="en-US" sz="2800" dirty="0" smtClean="0"/>
              <a:t>Develop software in mature &amp; actively maintained Python 2x (2</a:t>
            </a:r>
            <a:r>
              <a:rPr lang="en-US" sz="2800" baseline="30000" dirty="0" smtClean="0"/>
              <a:t>nd</a:t>
            </a:r>
            <a:r>
              <a:rPr lang="en-US" sz="2800" dirty="0" smtClean="0"/>
              <a:t> generation language)</a:t>
            </a:r>
          </a:p>
          <a:p>
            <a:pPr lvl="1" eaLnBrk="1" hangingPunct="1">
              <a:lnSpc>
                <a:spcPct val="90000"/>
              </a:lnSpc>
            </a:pPr>
            <a:r>
              <a:rPr lang="en-US" sz="2000" dirty="0" smtClean="0"/>
              <a:t>Create non-installable Python 2x </a:t>
            </a:r>
            <a:r>
              <a:rPr lang="en-US" sz="2000" b="1" dirty="0" smtClean="0"/>
              <a:t>Developer Sandbox</a:t>
            </a:r>
            <a:r>
              <a:rPr lang="en-US" sz="2000" dirty="0" smtClean="0"/>
              <a:t> to facilitate troubleshooting</a:t>
            </a:r>
          </a:p>
          <a:p>
            <a:pPr lvl="2" eaLnBrk="1" hangingPunct="1">
              <a:lnSpc>
                <a:spcPct val="90000"/>
              </a:lnSpc>
            </a:pPr>
            <a:r>
              <a:rPr lang="en-US" sz="1800" dirty="0" smtClean="0"/>
              <a:t>“__init__.py” defines nested package structure and dependency relationships</a:t>
            </a:r>
          </a:p>
          <a:p>
            <a:pPr lvl="2" eaLnBrk="1" hangingPunct="1">
              <a:lnSpc>
                <a:spcPct val="90000"/>
              </a:lnSpc>
            </a:pPr>
            <a:r>
              <a:rPr lang="en-US" sz="1800" dirty="0" smtClean="0"/>
              <a:t>Modules import from other modules &amp; packages within “try-except” logic to report import errors</a:t>
            </a:r>
          </a:p>
          <a:p>
            <a:pPr lvl="1" eaLnBrk="1" hangingPunct="1">
              <a:lnSpc>
                <a:spcPct val="90000"/>
              </a:lnSpc>
            </a:pPr>
            <a:r>
              <a:rPr lang="en-US" sz="2000" dirty="0" smtClean="0"/>
              <a:t>Create installable Python 2x </a:t>
            </a:r>
            <a:r>
              <a:rPr lang="en-US" sz="2000" b="1" dirty="0" smtClean="0"/>
              <a:t>Site-Package</a:t>
            </a:r>
            <a:r>
              <a:rPr lang="en-US" sz="2000" dirty="0" smtClean="0"/>
              <a:t> to facilitate to use of Toolkit building blocks in same manner as library components registered in Python Global Module Index.</a:t>
            </a:r>
          </a:p>
          <a:p>
            <a:pPr lvl="2" eaLnBrk="1" hangingPunct="1">
              <a:lnSpc>
                <a:spcPct val="90000"/>
              </a:lnSpc>
            </a:pPr>
            <a:r>
              <a:rPr lang="en-US" sz="1800" dirty="0" smtClean="0"/>
              <a:t>Copy Python 2x </a:t>
            </a:r>
            <a:r>
              <a:rPr lang="en-US" sz="1800" b="1" dirty="0" smtClean="0"/>
              <a:t>Developer Sandbox</a:t>
            </a:r>
          </a:p>
          <a:p>
            <a:pPr lvl="2" eaLnBrk="1" hangingPunct="1">
              <a:lnSpc>
                <a:spcPct val="90000"/>
              </a:lnSpc>
            </a:pPr>
            <a:r>
              <a:rPr lang="en-US" sz="1800" dirty="0" smtClean="0"/>
              <a:t>Replace </a:t>
            </a:r>
            <a:r>
              <a:rPr lang="en-US" sz="1800" dirty="0"/>
              <a:t>“__init__.py” </a:t>
            </a:r>
            <a:r>
              <a:rPr lang="en-US" sz="1800" dirty="0" smtClean="0"/>
              <a:t>modules with empty ones</a:t>
            </a:r>
          </a:p>
          <a:p>
            <a:pPr lvl="2" eaLnBrk="1" hangingPunct="1">
              <a:lnSpc>
                <a:spcPct val="90000"/>
              </a:lnSpc>
            </a:pPr>
            <a:r>
              <a:rPr lang="en-US" sz="1800" dirty="0" smtClean="0"/>
              <a:t>Replace “try-except” import logic with explicit references to site-package identifier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Python 3x Source Code Plan</a:t>
            </a:r>
            <a:endParaRPr lang="en-US" sz="3200" dirty="0"/>
          </a:p>
        </p:txBody>
      </p:sp>
      <p:sp>
        <p:nvSpPr>
          <p:cNvPr id="3" name="Content Placeholder 2"/>
          <p:cNvSpPr>
            <a:spLocks noGrp="1"/>
          </p:cNvSpPr>
          <p:nvPr>
            <p:ph idx="1"/>
          </p:nvPr>
        </p:nvSpPr>
        <p:spPr/>
        <p:txBody>
          <a:bodyPr/>
          <a:lstStyle/>
          <a:p>
            <a:pPr eaLnBrk="1" hangingPunct="1">
              <a:lnSpc>
                <a:spcPct val="90000"/>
              </a:lnSpc>
            </a:pPr>
            <a:r>
              <a:rPr lang="en-US" sz="2800" dirty="0"/>
              <a:t>Develop software in </a:t>
            </a:r>
            <a:r>
              <a:rPr lang="en-US" sz="2800" dirty="0" smtClean="0"/>
              <a:t>actively evolving &amp; maintained </a:t>
            </a:r>
            <a:r>
              <a:rPr lang="en-US" sz="2800" dirty="0"/>
              <a:t>Python 3x (3</a:t>
            </a:r>
            <a:r>
              <a:rPr lang="en-US" sz="2800" baseline="30000" dirty="0"/>
              <a:t>rd</a:t>
            </a:r>
            <a:r>
              <a:rPr lang="en-US" sz="2800" dirty="0"/>
              <a:t> generation </a:t>
            </a:r>
            <a:r>
              <a:rPr lang="en-US" sz="2800" dirty="0" smtClean="0"/>
              <a:t>language)</a:t>
            </a:r>
          </a:p>
          <a:p>
            <a:pPr lvl="1" eaLnBrk="1" hangingPunct="1">
              <a:lnSpc>
                <a:spcPct val="90000"/>
              </a:lnSpc>
            </a:pPr>
            <a:r>
              <a:rPr lang="en-US" sz="2000" dirty="0"/>
              <a:t>Create non-installable </a:t>
            </a:r>
            <a:r>
              <a:rPr lang="en-US" sz="2000" dirty="0" smtClean="0"/>
              <a:t>Python 3x </a:t>
            </a:r>
            <a:r>
              <a:rPr lang="en-US" sz="2000" b="1" dirty="0" smtClean="0"/>
              <a:t>Developer </a:t>
            </a:r>
            <a:r>
              <a:rPr lang="en-US" sz="2000" b="1" dirty="0"/>
              <a:t>Sandbox</a:t>
            </a:r>
            <a:r>
              <a:rPr lang="en-US" sz="2000" dirty="0"/>
              <a:t> to facilitate troubleshooting</a:t>
            </a:r>
          </a:p>
          <a:p>
            <a:pPr lvl="2" eaLnBrk="1" hangingPunct="1">
              <a:lnSpc>
                <a:spcPct val="90000"/>
              </a:lnSpc>
            </a:pPr>
            <a:r>
              <a:rPr lang="en-US" sz="1600" dirty="0" smtClean="0"/>
              <a:t>Copy </a:t>
            </a:r>
            <a:r>
              <a:rPr lang="en-US" sz="1600" dirty="0"/>
              <a:t>non-installable Python 2x </a:t>
            </a:r>
            <a:r>
              <a:rPr lang="en-US" sz="1600" b="1" dirty="0"/>
              <a:t>Developer </a:t>
            </a:r>
            <a:r>
              <a:rPr lang="en-US" sz="1600" b="1" dirty="0" smtClean="0"/>
              <a:t>Sandbox</a:t>
            </a:r>
          </a:p>
          <a:p>
            <a:pPr lvl="2" eaLnBrk="1" hangingPunct="1">
              <a:lnSpc>
                <a:spcPct val="90000"/>
              </a:lnSpc>
            </a:pPr>
            <a:r>
              <a:rPr lang="en-US" sz="1600" dirty="0" smtClean="0"/>
              <a:t>Convert </a:t>
            </a:r>
            <a:r>
              <a:rPr lang="en-US" sz="1600" dirty="0"/>
              <a:t>syntax of Python 2x to Python 3x (3</a:t>
            </a:r>
            <a:r>
              <a:rPr lang="en-US" sz="1600" baseline="30000" dirty="0"/>
              <a:t>rd</a:t>
            </a:r>
            <a:r>
              <a:rPr lang="en-US" sz="1600" dirty="0"/>
              <a:t> generation language) using Python </a:t>
            </a:r>
            <a:r>
              <a:rPr lang="en-US" sz="1600" dirty="0" smtClean="0"/>
              <a:t>“</a:t>
            </a:r>
            <a:r>
              <a:rPr lang="en-US" sz="1600" b="1" dirty="0" smtClean="0"/>
              <a:t>2to3”</a:t>
            </a:r>
            <a:r>
              <a:rPr lang="en-US" sz="1600" dirty="0" smtClean="0"/>
              <a:t> utility</a:t>
            </a:r>
          </a:p>
          <a:p>
            <a:pPr lvl="2" eaLnBrk="1" hangingPunct="1">
              <a:lnSpc>
                <a:spcPct val="90000"/>
              </a:lnSpc>
            </a:pPr>
            <a:r>
              <a:rPr lang="en-US" sz="1600" dirty="0" smtClean="0"/>
              <a:t>Debug </a:t>
            </a:r>
            <a:r>
              <a:rPr lang="en-US" sz="1600" dirty="0"/>
              <a:t>to identify and resolve remaining issues</a:t>
            </a:r>
          </a:p>
          <a:p>
            <a:pPr lvl="1" eaLnBrk="1" hangingPunct="1">
              <a:lnSpc>
                <a:spcPct val="90000"/>
              </a:lnSpc>
            </a:pPr>
            <a:r>
              <a:rPr lang="en-US" sz="2000" dirty="0"/>
              <a:t>Create installable </a:t>
            </a:r>
            <a:r>
              <a:rPr lang="en-US" sz="2000" dirty="0" smtClean="0"/>
              <a:t>Python 3x </a:t>
            </a:r>
            <a:r>
              <a:rPr lang="en-US" sz="2000" b="1" dirty="0" smtClean="0"/>
              <a:t>Site-Package</a:t>
            </a:r>
            <a:r>
              <a:rPr lang="en-US" sz="2000" dirty="0" smtClean="0"/>
              <a:t> </a:t>
            </a:r>
            <a:r>
              <a:rPr lang="en-US" sz="2000" dirty="0"/>
              <a:t>to facilitate to use of Toolkit building blocks in same manner as library components registered in Python Global Module </a:t>
            </a:r>
            <a:r>
              <a:rPr lang="en-US" sz="2000" dirty="0" smtClean="0"/>
              <a:t>Index.</a:t>
            </a:r>
          </a:p>
          <a:p>
            <a:pPr lvl="2" eaLnBrk="1" hangingPunct="1">
              <a:lnSpc>
                <a:spcPct val="90000"/>
              </a:lnSpc>
            </a:pPr>
            <a:r>
              <a:rPr lang="en-US" sz="1600" dirty="0" smtClean="0"/>
              <a:t>Copy Python 3x </a:t>
            </a:r>
            <a:r>
              <a:rPr lang="en-US" sz="1600" b="1" dirty="0" smtClean="0"/>
              <a:t>Developer Sandbox</a:t>
            </a:r>
          </a:p>
          <a:p>
            <a:pPr lvl="2" eaLnBrk="1" hangingPunct="1">
              <a:lnSpc>
                <a:spcPct val="90000"/>
              </a:lnSpc>
            </a:pPr>
            <a:r>
              <a:rPr lang="en-US" sz="1600" dirty="0" smtClean="0"/>
              <a:t>Replace </a:t>
            </a:r>
            <a:r>
              <a:rPr lang="en-US" sz="1600" dirty="0"/>
              <a:t>“__init__.py” modules with empty </a:t>
            </a:r>
            <a:r>
              <a:rPr lang="en-US" sz="1600" dirty="0" smtClean="0"/>
              <a:t>ones</a:t>
            </a:r>
          </a:p>
          <a:p>
            <a:pPr lvl="2" eaLnBrk="1" hangingPunct="1">
              <a:lnSpc>
                <a:spcPct val="90000"/>
              </a:lnSpc>
            </a:pPr>
            <a:r>
              <a:rPr lang="en-US" sz="1600" dirty="0" smtClean="0"/>
              <a:t>Replace “try-except” import logic with </a:t>
            </a:r>
            <a:r>
              <a:rPr lang="en-US" sz="1600" dirty="0"/>
              <a:t>explicit </a:t>
            </a:r>
            <a:r>
              <a:rPr lang="en-US" sz="1600" dirty="0" smtClean="0"/>
              <a:t>references to </a:t>
            </a:r>
            <a:r>
              <a:rPr lang="en-US" sz="1600" dirty="0"/>
              <a:t>site-package identifier</a:t>
            </a:r>
          </a:p>
        </p:txBody>
      </p:sp>
      <p:sp>
        <p:nvSpPr>
          <p:cNvPr id="4" name="Date Placeholder 3"/>
          <p:cNvSpPr>
            <a:spLocks noGrp="1"/>
          </p:cNvSpPr>
          <p:nvPr>
            <p:ph type="dt" sz="half" idx="10"/>
          </p:nvPr>
        </p:nvSpPr>
        <p:spPr/>
        <p:txBody>
          <a:bodyPr/>
          <a:lstStyle/>
          <a:p>
            <a:pPr>
              <a:defRPr/>
            </a:pPr>
            <a:fld id="{B769E256-7FA8-4D13-85C9-457788346F8B}"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46</a:t>
            </a:fld>
            <a:endParaRPr lang="en-US"/>
          </a:p>
        </p:txBody>
      </p:sp>
    </p:spTree>
    <p:extLst>
      <p:ext uri="{BB962C8B-B14F-4D97-AF65-F5344CB8AC3E}">
        <p14:creationId xmlns:p14="http://schemas.microsoft.com/office/powerpoint/2010/main" val="4270498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sz="4000" dirty="0"/>
              <a:t/>
            </a:r>
            <a:br>
              <a:rPr lang="en-US" sz="4000" dirty="0"/>
            </a:br>
            <a:r>
              <a:rPr lang="en-US" sz="3200" dirty="0" smtClean="0"/>
              <a:t>Adopt Development, Debug </a:t>
            </a:r>
            <a:r>
              <a:rPr lang="en-US" sz="3200" dirty="0"/>
              <a:t>and </a:t>
            </a:r>
            <a:r>
              <a:rPr lang="en-US" sz="3200" dirty="0" smtClean="0"/>
              <a:t>Test Environment</a:t>
            </a:r>
            <a:endParaRPr lang="en-US" sz="4000" dirty="0" smtClean="0"/>
          </a:p>
        </p:txBody>
      </p:sp>
      <p:sp>
        <p:nvSpPr>
          <p:cNvPr id="33795" name="Content Placeholder 2"/>
          <p:cNvSpPr>
            <a:spLocks noGrp="1"/>
          </p:cNvSpPr>
          <p:nvPr>
            <p:ph idx="1"/>
          </p:nvPr>
        </p:nvSpPr>
        <p:spPr/>
        <p:txBody>
          <a:bodyPr/>
          <a:lstStyle/>
          <a:p>
            <a:pPr marL="342900" lvl="1" indent="-342900" eaLnBrk="1" hangingPunct="1">
              <a:lnSpc>
                <a:spcPct val="90000"/>
              </a:lnSpc>
              <a:buClr>
                <a:schemeClr val="folHlink"/>
              </a:buClr>
              <a:buSzPct val="60000"/>
            </a:pPr>
            <a:r>
              <a:rPr lang="en-US" dirty="0" smtClean="0"/>
              <a:t>Representative &amp; Readily Available</a:t>
            </a:r>
          </a:p>
          <a:p>
            <a:pPr marL="742950" lvl="2" indent="-342900" eaLnBrk="1" hangingPunct="1">
              <a:lnSpc>
                <a:spcPct val="90000"/>
              </a:lnSpc>
              <a:buSzPct val="60000"/>
            </a:pPr>
            <a:r>
              <a:rPr lang="en-US" dirty="0" smtClean="0"/>
              <a:t>Processors (32-</a:t>
            </a:r>
            <a:r>
              <a:rPr lang="en-US" dirty="0"/>
              <a:t>/</a:t>
            </a:r>
            <a:r>
              <a:rPr lang="en-US" dirty="0" smtClean="0"/>
              <a:t>64-bit data register width)</a:t>
            </a:r>
          </a:p>
          <a:p>
            <a:pPr marL="1200150" lvl="3" indent="-342900" eaLnBrk="1" hangingPunct="1">
              <a:lnSpc>
                <a:spcPct val="90000"/>
              </a:lnSpc>
              <a:buSzPct val="60000"/>
            </a:pPr>
            <a:r>
              <a:rPr lang="en-US" sz="1800" dirty="0" smtClean="0"/>
              <a:t>Single Core --- A component </a:t>
            </a:r>
            <a:r>
              <a:rPr lang="en-US" sz="1800" dirty="0"/>
              <a:t>containing a </a:t>
            </a:r>
            <a:r>
              <a:rPr lang="en-US" sz="1800" dirty="0" smtClean="0"/>
              <a:t>single processor performing all of the work.</a:t>
            </a:r>
          </a:p>
          <a:p>
            <a:pPr marL="1200150" lvl="3" indent="-342900" eaLnBrk="1" hangingPunct="1">
              <a:lnSpc>
                <a:spcPct val="90000"/>
              </a:lnSpc>
              <a:buSzPct val="60000"/>
            </a:pPr>
            <a:r>
              <a:rPr lang="en-US" sz="1800" dirty="0" smtClean="0"/>
              <a:t>Multi-Core or Multi-Processor --- One or more components containing multiple processors each performing their delegated portion </a:t>
            </a:r>
            <a:r>
              <a:rPr lang="en-US" sz="1800" dirty="0"/>
              <a:t>of the </a:t>
            </a:r>
            <a:r>
              <a:rPr lang="en-US" sz="1800" dirty="0" smtClean="0"/>
              <a:t>work.</a:t>
            </a:r>
          </a:p>
          <a:p>
            <a:pPr marL="742950" lvl="2" indent="-342900" eaLnBrk="1" hangingPunct="1">
              <a:lnSpc>
                <a:spcPct val="90000"/>
              </a:lnSpc>
              <a:buSzPct val="60000"/>
            </a:pPr>
            <a:r>
              <a:rPr lang="en-US" dirty="0" smtClean="0"/>
              <a:t>Processor-specific </a:t>
            </a:r>
            <a:r>
              <a:rPr lang="en-US" dirty="0"/>
              <a:t>“Host” </a:t>
            </a:r>
            <a:r>
              <a:rPr lang="en-US" dirty="0" smtClean="0"/>
              <a:t>and </a:t>
            </a:r>
            <a:r>
              <a:rPr lang="en-US" dirty="0"/>
              <a:t>optional </a:t>
            </a:r>
            <a:r>
              <a:rPr lang="en-US" dirty="0" smtClean="0"/>
              <a:t>“Guest” </a:t>
            </a:r>
            <a:r>
              <a:rPr lang="en-US" dirty="0"/>
              <a:t>operating </a:t>
            </a:r>
            <a:r>
              <a:rPr lang="en-US" dirty="0" smtClean="0"/>
              <a:t>systems</a:t>
            </a:r>
          </a:p>
          <a:p>
            <a:pPr marL="1200150" lvl="3" indent="-342900" eaLnBrk="1" hangingPunct="1">
              <a:lnSpc>
                <a:spcPct val="90000"/>
              </a:lnSpc>
              <a:buSzPct val="60000"/>
            </a:pPr>
            <a:r>
              <a:rPr lang="en-US" sz="1800" dirty="0" smtClean="0"/>
              <a:t>Host OS --- Primary operating system connected to other computers or terminals to which it provides data or computing services via a hard-wired connection or switched telecommunication network.</a:t>
            </a:r>
          </a:p>
          <a:p>
            <a:pPr marL="1200150" lvl="3" indent="-342900" eaLnBrk="1" hangingPunct="1">
              <a:lnSpc>
                <a:spcPct val="90000"/>
              </a:lnSpc>
              <a:buSzPct val="60000"/>
            </a:pPr>
            <a:r>
              <a:rPr lang="en-US" sz="1800" dirty="0" smtClean="0"/>
              <a:t>Guest OS --- Secondary operating system that is </a:t>
            </a:r>
            <a:r>
              <a:rPr lang="en-US" sz="1800" dirty="0"/>
              <a:t>either part of a partitioned system or part of a virtual machine (VM) setup.</a:t>
            </a:r>
          </a:p>
          <a:p>
            <a:pPr eaLnBrk="1" hangingPunct="1">
              <a:lnSpc>
                <a:spcPct val="90000"/>
              </a:lnSpc>
            </a:pPr>
            <a:r>
              <a:rPr lang="en-US" sz="2800" dirty="0" smtClean="0"/>
              <a:t>Develop, Debug and Test on available </a:t>
            </a:r>
            <a:r>
              <a:rPr lang="en-US" sz="2800" dirty="0" smtClean="0">
                <a:hlinkClick r:id="rId3" action="ppaction://hlinksldjump"/>
              </a:rPr>
              <a:t>Model Platforms</a:t>
            </a:r>
            <a:endParaRPr lang="en-US" sz="2400" dirty="0" smtClean="0"/>
          </a:p>
        </p:txBody>
      </p:sp>
      <p:sp>
        <p:nvSpPr>
          <p:cNvPr id="33796" name="Date Placeholder 3"/>
          <p:cNvSpPr>
            <a:spLocks noGrp="1"/>
          </p:cNvSpPr>
          <p:nvPr>
            <p:ph type="dt" sz="quarter" idx="10"/>
          </p:nvPr>
        </p:nvSpPr>
        <p:spPr>
          <a:noFill/>
        </p:spPr>
        <p:txBody>
          <a:bodyPr/>
          <a:lstStyle/>
          <a:p>
            <a:fld id="{2C4BA9ED-AB6E-4A64-A36B-A41D64AC330B}" type="datetime1">
              <a:rPr lang="en-US" smtClean="0"/>
              <a:t>10/21/2015</a:t>
            </a:fld>
            <a:endParaRPr lang="en-US" smtClean="0"/>
          </a:p>
        </p:txBody>
      </p:sp>
      <p:sp>
        <p:nvSpPr>
          <p:cNvPr id="3379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3798" name="Slide Number Placeholder 5"/>
          <p:cNvSpPr>
            <a:spLocks noGrp="1"/>
          </p:cNvSpPr>
          <p:nvPr>
            <p:ph type="sldNum" sz="quarter" idx="12"/>
          </p:nvPr>
        </p:nvSpPr>
        <p:spPr>
          <a:noFill/>
        </p:spPr>
        <p:txBody>
          <a:bodyPr/>
          <a:lstStyle/>
          <a:p>
            <a:fld id="{23741EA8-C4A7-4299-94C5-C998567705D1}" type="slidenum">
              <a:rPr lang="en-US"/>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Python Virtual Machine (VM) Environment </a:t>
            </a:r>
          </a:p>
        </p:txBody>
      </p:sp>
      <p:sp>
        <p:nvSpPr>
          <p:cNvPr id="3" name="Content Placeholder 2"/>
          <p:cNvSpPr>
            <a:spLocks noGrp="1"/>
          </p:cNvSpPr>
          <p:nvPr>
            <p:ph idx="1"/>
          </p:nvPr>
        </p:nvSpPr>
        <p:spPr/>
        <p:txBody>
          <a:bodyPr/>
          <a:lstStyle/>
          <a:p>
            <a:pPr eaLnBrk="1" hangingPunct="1">
              <a:lnSpc>
                <a:spcPct val="90000"/>
              </a:lnSpc>
              <a:defRPr/>
            </a:pPr>
            <a:r>
              <a:rPr lang="en-US" sz="2400" dirty="0" smtClean="0"/>
              <a:t>A Cross-Platform Environment is created by VMs which are typically</a:t>
            </a:r>
            <a:r>
              <a:rPr lang="en-US" sz="2000" dirty="0" smtClean="0"/>
              <a:t>:</a:t>
            </a:r>
          </a:p>
          <a:p>
            <a:pPr lvl="1" eaLnBrk="1" hangingPunct="1">
              <a:lnSpc>
                <a:spcPct val="90000"/>
              </a:lnSpc>
              <a:defRPr/>
            </a:pPr>
            <a:r>
              <a:rPr lang="en-US" sz="2000" b="1" dirty="0" smtClean="0"/>
              <a:t>Implemented</a:t>
            </a:r>
            <a:r>
              <a:rPr lang="en-US" sz="2000" dirty="0" smtClean="0"/>
              <a:t> in a platform-independent programming language such as “C/C++”</a:t>
            </a:r>
          </a:p>
          <a:p>
            <a:pPr lvl="1" eaLnBrk="1" hangingPunct="1">
              <a:lnSpc>
                <a:spcPct val="90000"/>
              </a:lnSpc>
              <a:defRPr/>
            </a:pPr>
            <a:r>
              <a:rPr lang="en-US" sz="2000" b="1" dirty="0" smtClean="0"/>
              <a:t>Compiled</a:t>
            </a:r>
            <a:r>
              <a:rPr lang="en-US" sz="2000" dirty="0" smtClean="0"/>
              <a:t> into executable </a:t>
            </a:r>
            <a:r>
              <a:rPr lang="en-US" sz="2000" dirty="0"/>
              <a:t>platform-specific </a:t>
            </a:r>
            <a:r>
              <a:rPr lang="en-US" sz="2000" dirty="0" smtClean="0"/>
              <a:t>VM building </a:t>
            </a:r>
            <a:r>
              <a:rPr lang="en-US" sz="2000" dirty="0"/>
              <a:t>block library functions</a:t>
            </a:r>
            <a:endParaRPr lang="en-US" sz="2000" dirty="0" smtClean="0"/>
          </a:p>
          <a:p>
            <a:pPr lvl="1" eaLnBrk="1" hangingPunct="1">
              <a:lnSpc>
                <a:spcPct val="90000"/>
              </a:lnSpc>
              <a:defRPr/>
            </a:pPr>
            <a:r>
              <a:rPr lang="en-US" sz="2000" b="1" dirty="0" smtClean="0"/>
              <a:t>Executed</a:t>
            </a:r>
            <a:r>
              <a:rPr lang="en-US" sz="2000" dirty="0" smtClean="0"/>
              <a:t> upon an operator’s shell command (such as “python </a:t>
            </a:r>
            <a:r>
              <a:rPr lang="en-US" sz="2000" b="1" dirty="0" smtClean="0"/>
              <a:t>DEMO.py</a:t>
            </a:r>
            <a:r>
              <a:rPr lang="en-US" sz="2000" dirty="0" smtClean="0"/>
              <a:t> –help”)</a:t>
            </a:r>
            <a:endParaRPr lang="en-US" sz="2000" dirty="0"/>
          </a:p>
          <a:p>
            <a:pPr eaLnBrk="1" hangingPunct="1">
              <a:lnSpc>
                <a:spcPct val="90000"/>
              </a:lnSpc>
              <a:defRPr/>
            </a:pPr>
            <a:r>
              <a:rPr lang="en-US" sz="2400" dirty="0" smtClean="0"/>
              <a:t>VMs typically execute the Python application, upon its launch, via the following process: </a:t>
            </a:r>
            <a:endParaRPr lang="en-US" sz="2400" dirty="0"/>
          </a:p>
          <a:p>
            <a:pPr lvl="1" eaLnBrk="1" hangingPunct="1">
              <a:lnSpc>
                <a:spcPct val="90000"/>
              </a:lnSpc>
              <a:defRPr/>
            </a:pPr>
            <a:r>
              <a:rPr lang="en-US" sz="2000" b="1" dirty="0" smtClean="0"/>
              <a:t>Compile</a:t>
            </a:r>
            <a:r>
              <a:rPr lang="en-US" sz="2000" dirty="0" smtClean="0"/>
              <a:t> any </a:t>
            </a:r>
            <a:r>
              <a:rPr lang="en-US" sz="2000" dirty="0"/>
              <a:t>un-compiled Python </a:t>
            </a:r>
            <a:r>
              <a:rPr lang="en-US" sz="2000" dirty="0" smtClean="0"/>
              <a:t>application </a:t>
            </a:r>
            <a:r>
              <a:rPr lang="en-US" sz="2000" dirty="0"/>
              <a:t>&amp; </a:t>
            </a:r>
            <a:r>
              <a:rPr lang="en-US" sz="2000" dirty="0" smtClean="0"/>
              <a:t>imported source code into a processor-independent byte-code containing tokens for each standard Python statement or subprogram operation</a:t>
            </a:r>
          </a:p>
          <a:p>
            <a:pPr lvl="1" eaLnBrk="1" hangingPunct="1">
              <a:lnSpc>
                <a:spcPct val="90000"/>
              </a:lnSpc>
              <a:defRPr/>
            </a:pPr>
            <a:r>
              <a:rPr lang="en-US" sz="2000" b="1" dirty="0" smtClean="0"/>
              <a:t>Interpret</a:t>
            </a:r>
            <a:r>
              <a:rPr lang="en-US" sz="2000" dirty="0" smtClean="0"/>
              <a:t> the VM tokens </a:t>
            </a:r>
          </a:p>
          <a:p>
            <a:pPr lvl="1" eaLnBrk="1" hangingPunct="1">
              <a:lnSpc>
                <a:spcPct val="90000"/>
              </a:lnSpc>
              <a:defRPr/>
            </a:pPr>
            <a:r>
              <a:rPr lang="en-US" sz="2000" b="1" dirty="0" smtClean="0"/>
              <a:t>Execute</a:t>
            </a:r>
            <a:r>
              <a:rPr lang="en-US" sz="2000" dirty="0" smtClean="0"/>
              <a:t> VM </a:t>
            </a:r>
            <a:r>
              <a:rPr lang="en-US" sz="2000" dirty="0"/>
              <a:t>token-associated executable platform-specific VM building block library </a:t>
            </a:r>
            <a:r>
              <a:rPr lang="en-US" sz="2000" dirty="0" smtClean="0"/>
              <a:t>functions</a:t>
            </a:r>
          </a:p>
        </p:txBody>
      </p:sp>
      <p:sp>
        <p:nvSpPr>
          <p:cNvPr id="34820" name="Date Placeholder 3"/>
          <p:cNvSpPr>
            <a:spLocks noGrp="1"/>
          </p:cNvSpPr>
          <p:nvPr>
            <p:ph type="dt" sz="quarter" idx="10"/>
          </p:nvPr>
        </p:nvSpPr>
        <p:spPr>
          <a:noFill/>
        </p:spPr>
        <p:txBody>
          <a:bodyPr/>
          <a:lstStyle/>
          <a:p>
            <a:fld id="{94BEE119-DC0C-419E-9642-690389E94C00}" type="datetime1">
              <a:rPr lang="en-US" smtClean="0"/>
              <a:t>10/21/2015</a:t>
            </a:fld>
            <a:endParaRPr lang="en-US" smtClean="0"/>
          </a:p>
        </p:txBody>
      </p:sp>
      <p:sp>
        <p:nvSpPr>
          <p:cNvPr id="34821"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4822" name="Slide Number Placeholder 5"/>
          <p:cNvSpPr>
            <a:spLocks noGrp="1"/>
          </p:cNvSpPr>
          <p:nvPr>
            <p:ph type="sldNum" sz="quarter" idx="12"/>
          </p:nvPr>
        </p:nvSpPr>
        <p:spPr>
          <a:noFill/>
        </p:spPr>
        <p:txBody>
          <a:bodyPr/>
          <a:lstStyle/>
          <a:p>
            <a:fld id="{F7ED4374-F400-4AF5-BED3-BE3B4BFDBA3E}"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Python </a:t>
            </a:r>
            <a:r>
              <a:rPr lang="en-US" sz="3200" dirty="0"/>
              <a:t>Virtual Machine (VM) </a:t>
            </a:r>
            <a:r>
              <a:rPr lang="en-US" sz="3200" dirty="0" smtClean="0"/>
              <a:t>Strategy</a:t>
            </a:r>
            <a:endParaRPr lang="en-US" sz="3200" dirty="0"/>
          </a:p>
        </p:txBody>
      </p:sp>
      <p:sp>
        <p:nvSpPr>
          <p:cNvPr id="3" name="Content Placeholder 2"/>
          <p:cNvSpPr>
            <a:spLocks noGrp="1"/>
          </p:cNvSpPr>
          <p:nvPr>
            <p:ph idx="1"/>
          </p:nvPr>
        </p:nvSpPr>
        <p:spPr/>
        <p:txBody>
          <a:bodyPr/>
          <a:lstStyle/>
          <a:p>
            <a:pPr eaLnBrk="1" hangingPunct="1">
              <a:lnSpc>
                <a:spcPct val="90000"/>
              </a:lnSpc>
              <a:defRPr/>
            </a:pPr>
            <a:r>
              <a:rPr lang="en-US" sz="2800" dirty="0"/>
              <a:t>Foundation Original Author and Release </a:t>
            </a:r>
            <a:r>
              <a:rPr lang="en-US" sz="2800" dirty="0" smtClean="0"/>
              <a:t>Adopters</a:t>
            </a:r>
            <a:endParaRPr lang="en-US" sz="2800" dirty="0"/>
          </a:p>
          <a:p>
            <a:pPr lvl="1" eaLnBrk="1" hangingPunct="1">
              <a:lnSpc>
                <a:spcPct val="90000"/>
              </a:lnSpc>
              <a:defRPr/>
            </a:pPr>
            <a:r>
              <a:rPr lang="en-US" sz="2400" dirty="0" smtClean="0"/>
              <a:t>Default use of popular Python (2.x.y </a:t>
            </a:r>
            <a:r>
              <a:rPr lang="en-US" sz="2400" dirty="0"/>
              <a:t>and </a:t>
            </a:r>
            <a:r>
              <a:rPr lang="en-US" sz="2400" dirty="0" smtClean="0"/>
              <a:t>3.x.y) </a:t>
            </a:r>
            <a:r>
              <a:rPr lang="en-US" sz="2400" dirty="0"/>
              <a:t>Virtual </a:t>
            </a:r>
            <a:r>
              <a:rPr lang="en-US" sz="2400" dirty="0" smtClean="0"/>
              <a:t>Machines developed:</a:t>
            </a:r>
          </a:p>
          <a:p>
            <a:pPr lvl="2" eaLnBrk="1" hangingPunct="1">
              <a:lnSpc>
                <a:spcPct val="90000"/>
              </a:lnSpc>
              <a:defRPr/>
            </a:pPr>
            <a:r>
              <a:rPr lang="en-US" sz="2000" dirty="0" smtClean="0"/>
              <a:t>by </a:t>
            </a:r>
            <a:r>
              <a:rPr lang="en-US" sz="2000" dirty="0"/>
              <a:t>the Python Software Foundation (PSF</a:t>
            </a:r>
            <a:r>
              <a:rPr lang="en-US" sz="2000" dirty="0" smtClean="0"/>
              <a:t>)</a:t>
            </a:r>
          </a:p>
          <a:p>
            <a:pPr lvl="2" eaLnBrk="1" hangingPunct="1">
              <a:lnSpc>
                <a:spcPct val="90000"/>
              </a:lnSpc>
              <a:defRPr/>
            </a:pPr>
            <a:r>
              <a:rPr lang="en-US" sz="2000" dirty="0" smtClean="0"/>
              <a:t>for </a:t>
            </a:r>
            <a:r>
              <a:rPr lang="en-US" sz="2000" dirty="0"/>
              <a:t>popular and readily available Intel processors (x86 &amp; x64) and </a:t>
            </a:r>
            <a:r>
              <a:rPr lang="en-US" sz="2000" dirty="0" smtClean="0"/>
              <a:t>processor-specific </a:t>
            </a:r>
            <a:r>
              <a:rPr lang="en-US" sz="2000" dirty="0"/>
              <a:t>operating systems.</a:t>
            </a:r>
          </a:p>
          <a:p>
            <a:pPr lvl="1" eaLnBrk="1" hangingPunct="1">
              <a:lnSpc>
                <a:spcPct val="90000"/>
              </a:lnSpc>
              <a:defRPr/>
            </a:pPr>
            <a:r>
              <a:rPr lang="en-US" sz="2400" dirty="0" smtClean="0"/>
              <a:t>Optional use of equivalent </a:t>
            </a:r>
            <a:r>
              <a:rPr lang="en-US" sz="2400" dirty="0"/>
              <a:t>Python (2.x.y and 3.x.y) Virtual Machines (or the source code to build them) </a:t>
            </a:r>
            <a:r>
              <a:rPr lang="en-US" sz="2400" dirty="0" smtClean="0"/>
              <a:t>developed:</a:t>
            </a:r>
          </a:p>
          <a:p>
            <a:pPr lvl="2" eaLnBrk="1" hangingPunct="1">
              <a:lnSpc>
                <a:spcPct val="90000"/>
              </a:lnSpc>
              <a:defRPr/>
            </a:pPr>
            <a:r>
              <a:rPr lang="en-US" sz="2000" dirty="0" smtClean="0"/>
              <a:t>by </a:t>
            </a:r>
            <a:r>
              <a:rPr lang="en-US" sz="2000" dirty="0"/>
              <a:t>the Python Software </a:t>
            </a:r>
            <a:r>
              <a:rPr lang="en-US" sz="2000" dirty="0" smtClean="0"/>
              <a:t>Foundation</a:t>
            </a:r>
          </a:p>
          <a:p>
            <a:pPr lvl="2" eaLnBrk="1" hangingPunct="1">
              <a:lnSpc>
                <a:spcPct val="90000"/>
              </a:lnSpc>
              <a:defRPr/>
            </a:pPr>
            <a:r>
              <a:rPr lang="en-US" sz="2000" dirty="0" smtClean="0"/>
              <a:t>for other, less popular, processor </a:t>
            </a:r>
            <a:r>
              <a:rPr lang="en-US" sz="2000" dirty="0"/>
              <a:t>types and processor-specific operating systems</a:t>
            </a:r>
            <a:r>
              <a:rPr lang="en-US" sz="1800" dirty="0" smtClean="0"/>
              <a:t>.</a:t>
            </a:r>
            <a:endParaRPr lang="en-US" sz="1800" dirty="0"/>
          </a:p>
        </p:txBody>
      </p:sp>
      <p:sp>
        <p:nvSpPr>
          <p:cNvPr id="4" name="Date Placeholder 3"/>
          <p:cNvSpPr>
            <a:spLocks noGrp="1"/>
          </p:cNvSpPr>
          <p:nvPr>
            <p:ph type="dt" sz="half" idx="10"/>
          </p:nvPr>
        </p:nvSpPr>
        <p:spPr/>
        <p:txBody>
          <a:bodyPr/>
          <a:lstStyle/>
          <a:p>
            <a:pPr>
              <a:defRPr/>
            </a:pPr>
            <a:fld id="{C57675CE-2FFE-4CFE-ACC7-30894193D781}"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49</a:t>
            </a:fld>
            <a:endParaRPr lang="en-US"/>
          </a:p>
        </p:txBody>
      </p:sp>
    </p:spTree>
    <p:extLst>
      <p:ext uri="{BB962C8B-B14F-4D97-AF65-F5344CB8AC3E}">
        <p14:creationId xmlns:p14="http://schemas.microsoft.com/office/powerpoint/2010/main" val="1567582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smtClean="0"/>
              <a:t>)</a:t>
            </a:r>
            <a:r>
              <a:rPr lang="en-US" dirty="0" smtClean="0"/>
              <a:t/>
            </a:r>
            <a:br>
              <a:rPr lang="en-US" dirty="0" smtClean="0"/>
            </a:br>
            <a:r>
              <a:rPr lang="en-US" sz="3200" dirty="0" smtClean="0"/>
              <a:t>Python Programming Language</a:t>
            </a:r>
            <a:endParaRPr lang="en-US" sz="3200" dirty="0"/>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smtClean="0"/>
              <a:t>“Python </a:t>
            </a:r>
            <a:r>
              <a:rPr lang="en-US" sz="2400" dirty="0"/>
              <a:t>is a widely used general-purpose, high-level programming language</a:t>
            </a:r>
            <a:r>
              <a:rPr lang="en-US" sz="2400" dirty="0" smtClean="0"/>
              <a:t>.”</a:t>
            </a:r>
          </a:p>
          <a:p>
            <a:r>
              <a:rPr lang="en-US" sz="2400" dirty="0" smtClean="0"/>
              <a:t>“Its </a:t>
            </a:r>
            <a:r>
              <a:rPr lang="en-US" sz="2400" dirty="0"/>
              <a:t>design philosophy emphasizes code readability, and its syntax allows programmers to express concepts in fewer lines of code than would be possible in languages such as C++ or Java</a:t>
            </a:r>
            <a:r>
              <a:rPr lang="en-US" sz="2400" dirty="0" smtClean="0"/>
              <a:t>.”</a:t>
            </a:r>
          </a:p>
          <a:p>
            <a:r>
              <a:rPr lang="en-US" sz="2400" dirty="0" smtClean="0"/>
              <a:t>“The </a:t>
            </a:r>
            <a:r>
              <a:rPr lang="en-US" sz="2400" dirty="0"/>
              <a:t>language provides constructs intended to enable clear programs on both a small and large scale</a:t>
            </a:r>
            <a:r>
              <a:rPr lang="en-US" sz="2400" dirty="0" smtClean="0"/>
              <a:t>.”</a:t>
            </a:r>
            <a:endParaRPr lang="en-US" sz="24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5</a:t>
            </a:fld>
            <a:endParaRPr lang="en-US"/>
          </a:p>
        </p:txBody>
      </p:sp>
    </p:spTree>
    <p:extLst>
      <p:ext uri="{BB962C8B-B14F-4D97-AF65-F5344CB8AC3E}">
        <p14:creationId xmlns:p14="http://schemas.microsoft.com/office/powerpoint/2010/main" val="2929890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Project</a:t>
            </a:r>
            <a:r>
              <a:rPr lang="en-US" dirty="0"/>
              <a:t> </a:t>
            </a:r>
            <a:r>
              <a:rPr lang="en-US" dirty="0" smtClean="0"/>
              <a:t>Plans:</a:t>
            </a:r>
            <a:r>
              <a:rPr lang="en-US" dirty="0"/>
              <a:t/>
            </a:r>
            <a:br>
              <a:rPr lang="en-US" dirty="0"/>
            </a:br>
            <a:r>
              <a:rPr lang="en-US" sz="3200" dirty="0" smtClean="0"/>
              <a:t>Adopt Engineering Notebook Strategy</a:t>
            </a:r>
            <a:endParaRPr lang="en-US" sz="3200" dirty="0"/>
          </a:p>
        </p:txBody>
      </p:sp>
      <p:sp>
        <p:nvSpPr>
          <p:cNvPr id="3" name="Content Placeholder 2"/>
          <p:cNvSpPr>
            <a:spLocks noGrp="1"/>
          </p:cNvSpPr>
          <p:nvPr>
            <p:ph idx="1"/>
          </p:nvPr>
        </p:nvSpPr>
        <p:spPr/>
        <p:txBody>
          <a:bodyPr/>
          <a:lstStyle/>
          <a:p>
            <a:pPr eaLnBrk="1" hangingPunct="1"/>
            <a:r>
              <a:rPr lang="en-US" sz="2000" b="1" dirty="0"/>
              <a:t>Engineering Notebooks</a:t>
            </a:r>
            <a:r>
              <a:rPr lang="en-US" sz="2000" dirty="0"/>
              <a:t> </a:t>
            </a:r>
            <a:r>
              <a:rPr lang="en-US" sz="2000" b="1" dirty="0"/>
              <a:t>(master in repository on development system)</a:t>
            </a:r>
            <a:endParaRPr lang="en-US" sz="2000" dirty="0"/>
          </a:p>
          <a:p>
            <a:pPr lvl="1" eaLnBrk="1" hangingPunct="1"/>
            <a:r>
              <a:rPr lang="en-US" sz="1800" dirty="0"/>
              <a:t>Collection of commentaries that express opinions or offerings of explanations about events or situations that might be useful to </a:t>
            </a:r>
            <a:r>
              <a:rPr lang="en-US" sz="1800" dirty="0" smtClean="0"/>
              <a:t>installers</a:t>
            </a:r>
            <a:r>
              <a:rPr lang="en-US" sz="1800" dirty="0"/>
              <a:t>, developers, operators, troubleshooters and </a:t>
            </a:r>
            <a:r>
              <a:rPr lang="en-US" sz="1800" dirty="0" smtClean="0"/>
              <a:t>distributors of the toolkit framework. </a:t>
            </a:r>
          </a:p>
          <a:p>
            <a:pPr lvl="1" eaLnBrk="1" hangingPunct="1"/>
            <a:r>
              <a:rPr lang="en-US" sz="1800" dirty="0" smtClean="0"/>
              <a:t>Formats include </a:t>
            </a:r>
            <a:r>
              <a:rPr lang="en-US" sz="1800" dirty="0"/>
              <a:t>text, tables and complex graphical images requiring </a:t>
            </a:r>
            <a:r>
              <a:rPr lang="en-US" sz="1800" dirty="0" smtClean="0"/>
              <a:t>an office </a:t>
            </a:r>
            <a:r>
              <a:rPr lang="en-US" sz="1800" dirty="0"/>
              <a:t>suite application programs </a:t>
            </a:r>
            <a:r>
              <a:rPr lang="en-US" sz="1800" dirty="0" smtClean="0"/>
              <a:t>(such as from </a:t>
            </a:r>
            <a:r>
              <a:rPr lang="en-US" sz="1800" dirty="0"/>
              <a:t>“Adobe”, “Microsoft“, “LibreOffice” etc.) </a:t>
            </a:r>
            <a:r>
              <a:rPr lang="en-US" sz="1800" dirty="0" smtClean="0"/>
              <a:t>typically </a:t>
            </a:r>
            <a:r>
              <a:rPr lang="en-US" sz="1800" dirty="0"/>
              <a:t>found on a general purpose </a:t>
            </a:r>
            <a:r>
              <a:rPr lang="en-US" sz="1800" dirty="0" smtClean="0"/>
              <a:t>workstation, desktop or laptop computer systems.</a:t>
            </a:r>
          </a:p>
          <a:p>
            <a:pPr eaLnBrk="1" hangingPunct="1"/>
            <a:r>
              <a:rPr lang="en-US" sz="2000" b="1" dirty="0"/>
              <a:t>Project (master in repository on development system; copy in site-package on embedded system)</a:t>
            </a:r>
          </a:p>
          <a:p>
            <a:pPr lvl="1" eaLnBrk="1" hangingPunct="1"/>
            <a:r>
              <a:rPr lang="en-US" sz="1800" dirty="0"/>
              <a:t>Excerpts from the Engineering </a:t>
            </a:r>
            <a:r>
              <a:rPr lang="en-US" sz="1800" dirty="0" smtClean="0"/>
              <a:t>Project Notebook </a:t>
            </a:r>
            <a:r>
              <a:rPr lang="en-US" sz="1800" dirty="0"/>
              <a:t>that is in plain text format and suitable </a:t>
            </a:r>
            <a:r>
              <a:rPr lang="en-US" sz="1800" dirty="0" smtClean="0"/>
              <a:t>for embedded </a:t>
            </a:r>
            <a:r>
              <a:rPr lang="en-US" sz="1800" dirty="0"/>
              <a:t>systems with only character-mode </a:t>
            </a:r>
            <a:r>
              <a:rPr lang="en-US" sz="2000" dirty="0"/>
              <a:t>terminals</a:t>
            </a:r>
            <a:r>
              <a:rPr lang="en-US" sz="2400" dirty="0" smtClean="0"/>
              <a:t>.</a:t>
            </a:r>
            <a:endParaRPr lang="en-US" sz="2400" dirty="0"/>
          </a:p>
        </p:txBody>
      </p:sp>
      <p:sp>
        <p:nvSpPr>
          <p:cNvPr id="4" name="Date Placeholder 3"/>
          <p:cNvSpPr>
            <a:spLocks noGrp="1"/>
          </p:cNvSpPr>
          <p:nvPr>
            <p:ph type="dt" sz="half" idx="10"/>
          </p:nvPr>
        </p:nvSpPr>
        <p:spPr/>
        <p:txBody>
          <a:bodyPr/>
          <a:lstStyle/>
          <a:p>
            <a:pPr>
              <a:defRPr/>
            </a:pPr>
            <a:fld id="{09EDB0D0-DE95-4588-8489-6D932E7514AB}"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50</a:t>
            </a:fld>
            <a:endParaRPr lang="en-US"/>
          </a:p>
        </p:txBody>
      </p:sp>
    </p:spTree>
    <p:extLst>
      <p:ext uri="{BB962C8B-B14F-4D97-AF65-F5344CB8AC3E}">
        <p14:creationId xmlns:p14="http://schemas.microsoft.com/office/powerpoint/2010/main" val="31426269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hlinkClick r:id="rId2" action="ppaction://hlinksldjump"/>
              </a:rPr>
              <a:t>Project</a:t>
            </a:r>
            <a:r>
              <a:rPr lang="en-US" dirty="0"/>
              <a:t> </a:t>
            </a:r>
            <a:r>
              <a:rPr lang="en-US" dirty="0" smtClean="0"/>
              <a:t>Plans:</a:t>
            </a:r>
            <a:r>
              <a:rPr lang="en-US" sz="4000" dirty="0"/>
              <a:t/>
            </a:r>
            <a:br>
              <a:rPr lang="en-US" sz="4000" dirty="0"/>
            </a:br>
            <a:r>
              <a:rPr lang="en-US" sz="2800" dirty="0" smtClean="0"/>
              <a:t>Adopt Operator, </a:t>
            </a:r>
            <a:r>
              <a:rPr lang="en-US" sz="2800" dirty="0"/>
              <a:t>System </a:t>
            </a:r>
            <a:r>
              <a:rPr lang="en-US" sz="2800" dirty="0" smtClean="0"/>
              <a:t>Administrator &amp; Field Service Strategy</a:t>
            </a:r>
            <a:endParaRPr lang="en-US" sz="4000" dirty="0" smtClean="0"/>
          </a:p>
        </p:txBody>
      </p:sp>
      <p:sp>
        <p:nvSpPr>
          <p:cNvPr id="35843" name="Content Placeholder 2"/>
          <p:cNvSpPr>
            <a:spLocks noGrp="1"/>
          </p:cNvSpPr>
          <p:nvPr>
            <p:ph idx="1"/>
          </p:nvPr>
        </p:nvSpPr>
        <p:spPr/>
        <p:txBody>
          <a:bodyPr/>
          <a:lstStyle/>
          <a:p>
            <a:pPr eaLnBrk="1" hangingPunct="1"/>
            <a:r>
              <a:rPr lang="en-US" sz="2000" b="1" dirty="0" smtClean="0"/>
              <a:t>Documents (master in repository </a:t>
            </a:r>
            <a:r>
              <a:rPr lang="en-US" sz="2000" b="1" dirty="0"/>
              <a:t>on development </a:t>
            </a:r>
            <a:r>
              <a:rPr lang="en-US" sz="2000" b="1" dirty="0" smtClean="0"/>
              <a:t>systems with copies in developer sandboxes; copies also in site-packages on embedded systems)</a:t>
            </a:r>
          </a:p>
          <a:p>
            <a:pPr lvl="1" eaLnBrk="1" hangingPunct="1"/>
            <a:r>
              <a:rPr lang="en-US" sz="1800" dirty="0" smtClean="0"/>
              <a:t>Typical install, configure, operate and </a:t>
            </a:r>
            <a:r>
              <a:rPr lang="en-US" sz="1800" dirty="0"/>
              <a:t>troubleshoot how-to guides </a:t>
            </a:r>
            <a:r>
              <a:rPr lang="en-US" sz="1800" dirty="0" smtClean="0"/>
              <a:t>with applicable terms and conditions for usage and redistribution. In a plain text format suitable for embedded systems with only character-mode terminals.</a:t>
            </a:r>
          </a:p>
          <a:p>
            <a:pPr eaLnBrk="1" hangingPunct="1"/>
            <a:r>
              <a:rPr lang="en-US" sz="2000" b="1" dirty="0" smtClean="0"/>
              <a:t>Manual Pages (</a:t>
            </a:r>
            <a:r>
              <a:rPr lang="en-US" sz="2000" b="1" dirty="0"/>
              <a:t>master in repository </a:t>
            </a:r>
            <a:r>
              <a:rPr lang="en-US" sz="2000" b="1" dirty="0" smtClean="0"/>
              <a:t>on </a:t>
            </a:r>
            <a:r>
              <a:rPr lang="en-US" sz="2000" b="1" dirty="0"/>
              <a:t>development </a:t>
            </a:r>
            <a:r>
              <a:rPr lang="en-US" sz="2000" b="1" dirty="0" smtClean="0"/>
              <a:t>systems </a:t>
            </a:r>
            <a:r>
              <a:rPr lang="en-US" sz="2000" b="1" dirty="0"/>
              <a:t>with copies in developer sandboxes; copies also in </a:t>
            </a:r>
            <a:r>
              <a:rPr lang="en-US" sz="2000" b="1" dirty="0" smtClean="0"/>
              <a:t>site-packages on </a:t>
            </a:r>
            <a:r>
              <a:rPr lang="en-US" sz="2000" b="1" dirty="0"/>
              <a:t>embedded </a:t>
            </a:r>
            <a:r>
              <a:rPr lang="en-US" sz="2000" b="1" dirty="0" smtClean="0"/>
              <a:t>systems)</a:t>
            </a:r>
          </a:p>
          <a:p>
            <a:pPr lvl="1" eaLnBrk="1" hangingPunct="1"/>
            <a:r>
              <a:rPr lang="en-US" sz="1800" dirty="0" smtClean="0"/>
              <a:t>Typical on-line information about command line use and application programming for each building block and tool. Each is generated, by a Python source code processing tool, in a plain text format </a:t>
            </a:r>
            <a:r>
              <a:rPr lang="en-US" sz="1800" dirty="0"/>
              <a:t>suitable for embedded systems with only character-mode terminals</a:t>
            </a:r>
            <a:r>
              <a:rPr lang="en-US" sz="1800" dirty="0" smtClean="0"/>
              <a:t>.</a:t>
            </a:r>
          </a:p>
        </p:txBody>
      </p:sp>
      <p:sp>
        <p:nvSpPr>
          <p:cNvPr id="35844" name="Date Placeholder 3"/>
          <p:cNvSpPr>
            <a:spLocks noGrp="1"/>
          </p:cNvSpPr>
          <p:nvPr>
            <p:ph type="dt" sz="quarter" idx="10"/>
          </p:nvPr>
        </p:nvSpPr>
        <p:spPr>
          <a:noFill/>
        </p:spPr>
        <p:txBody>
          <a:bodyPr/>
          <a:lstStyle/>
          <a:p>
            <a:fld id="{72D1BDCC-B7AB-4459-80E9-0A3CABAD0864}" type="datetime1">
              <a:rPr lang="en-US" smtClean="0"/>
              <a:t>10/21/2015</a:t>
            </a:fld>
            <a:endParaRPr lang="en-US" smtClean="0"/>
          </a:p>
        </p:txBody>
      </p:sp>
      <p:sp>
        <p:nvSpPr>
          <p:cNvPr id="3584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5846" name="Slide Number Placeholder 5"/>
          <p:cNvSpPr>
            <a:spLocks noGrp="1"/>
          </p:cNvSpPr>
          <p:nvPr>
            <p:ph type="sldNum" sz="quarter" idx="12"/>
          </p:nvPr>
        </p:nvSpPr>
        <p:spPr>
          <a:noFill/>
        </p:spPr>
        <p:txBody>
          <a:bodyPr/>
          <a:lstStyle/>
          <a:p>
            <a:fld id="{B0517633-6706-45A4-9231-3CCEAF3B045A}"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hlinkClick r:id="rId2" action="ppaction://hlinksldjump"/>
              </a:rPr>
              <a:t>Project</a:t>
            </a:r>
            <a:r>
              <a:rPr lang="en-US" dirty="0"/>
              <a:t> Implementation</a:t>
            </a:r>
            <a:r>
              <a:rPr lang="en-US" dirty="0" smtClean="0"/>
              <a:t>:</a:t>
            </a:r>
            <a:br>
              <a:rPr lang="en-US" dirty="0" smtClean="0"/>
            </a:br>
            <a:r>
              <a:rPr lang="en-US" sz="3200" dirty="0" smtClean="0"/>
              <a:t>Adopt Document Focus Strategy</a:t>
            </a:r>
            <a:endParaRPr lang="en-US" sz="3200" dirty="0"/>
          </a:p>
        </p:txBody>
      </p:sp>
      <p:sp>
        <p:nvSpPr>
          <p:cNvPr id="3" name="Content Placeholder 2"/>
          <p:cNvSpPr>
            <a:spLocks noGrp="1"/>
          </p:cNvSpPr>
          <p:nvPr>
            <p:ph sz="half" idx="1"/>
          </p:nvPr>
        </p:nvSpPr>
        <p:spPr/>
        <p:txBody>
          <a:bodyPr/>
          <a:lstStyle/>
          <a:p>
            <a:r>
              <a:rPr lang="en-US" sz="2000" b="1" dirty="0"/>
              <a:t>System Administrators </a:t>
            </a:r>
            <a:r>
              <a:rPr lang="en-US" sz="2000" dirty="0" smtClean="0"/>
              <a:t>and </a:t>
            </a:r>
            <a:r>
              <a:rPr lang="en-US" sz="2000" b="1" dirty="0" smtClean="0"/>
              <a:t>Field Service</a:t>
            </a:r>
            <a:r>
              <a:rPr lang="en-US" sz="2000" dirty="0" smtClean="0"/>
              <a:t> will need </a:t>
            </a:r>
            <a:r>
              <a:rPr lang="en-US" sz="2000" dirty="0"/>
              <a:t>to </a:t>
            </a:r>
            <a:r>
              <a:rPr lang="en-US" sz="2000" dirty="0" smtClean="0"/>
              <a:t>know or learn:</a:t>
            </a:r>
            <a:endParaRPr lang="en-US" sz="2000" dirty="0"/>
          </a:p>
          <a:p>
            <a:pPr lvl="1"/>
            <a:r>
              <a:rPr lang="en-US" sz="1800" dirty="0" smtClean="0"/>
              <a:t>Hardware and Software Requirements for System and Applications</a:t>
            </a:r>
            <a:endParaRPr lang="en-US" sz="1800" dirty="0"/>
          </a:p>
          <a:p>
            <a:pPr lvl="1"/>
            <a:r>
              <a:rPr lang="en-US" sz="1800" dirty="0"/>
              <a:t>Available </a:t>
            </a:r>
            <a:r>
              <a:rPr lang="en-US" sz="1800" dirty="0" smtClean="0"/>
              <a:t>Product &amp; Support Resources</a:t>
            </a:r>
            <a:endParaRPr lang="en-US" sz="1800" dirty="0"/>
          </a:p>
          <a:p>
            <a:pPr lvl="1"/>
            <a:r>
              <a:rPr lang="en-US" sz="1800" dirty="0"/>
              <a:t>How to </a:t>
            </a:r>
            <a:r>
              <a:rPr lang="en-US" sz="1800" dirty="0" smtClean="0"/>
              <a:t>Install, Configure, Operate and Troubleshoot </a:t>
            </a:r>
            <a:r>
              <a:rPr lang="en-US" sz="1800" dirty="0"/>
              <a:t>the </a:t>
            </a:r>
            <a:r>
              <a:rPr lang="en-US" sz="1800" dirty="0" smtClean="0"/>
              <a:t>Hardware and Software for </a:t>
            </a:r>
            <a:r>
              <a:rPr lang="en-US" sz="1800" dirty="0"/>
              <a:t>System and </a:t>
            </a:r>
            <a:r>
              <a:rPr lang="en-US" sz="1800" dirty="0" smtClean="0"/>
              <a:t>Applications</a:t>
            </a:r>
          </a:p>
          <a:p>
            <a:r>
              <a:rPr lang="en-US" sz="2000" b="1" dirty="0"/>
              <a:t>Operators</a:t>
            </a:r>
            <a:r>
              <a:rPr lang="en-US" sz="2000" dirty="0"/>
              <a:t> will need to know or learn:</a:t>
            </a:r>
          </a:p>
          <a:p>
            <a:pPr lvl="1"/>
            <a:r>
              <a:rPr lang="en-US" sz="1800" dirty="0"/>
              <a:t>Available System and Application Hardware and Software features and how to use </a:t>
            </a:r>
            <a:r>
              <a:rPr lang="en-US" sz="1800" dirty="0" smtClean="0"/>
              <a:t>them</a:t>
            </a:r>
            <a:endParaRPr lang="en-US" sz="1800" dirty="0"/>
          </a:p>
        </p:txBody>
      </p:sp>
      <p:sp>
        <p:nvSpPr>
          <p:cNvPr id="11" name="Content Placeholder 10"/>
          <p:cNvSpPr>
            <a:spLocks noGrp="1"/>
          </p:cNvSpPr>
          <p:nvPr>
            <p:ph sz="half" idx="2"/>
          </p:nvPr>
        </p:nvSpPr>
        <p:spPr/>
        <p:txBody>
          <a:bodyPr/>
          <a:lstStyle/>
          <a:p>
            <a:r>
              <a:rPr lang="en-US" sz="2000" b="1" dirty="0"/>
              <a:t>Developers</a:t>
            </a:r>
            <a:r>
              <a:rPr lang="en-US" sz="2000" dirty="0"/>
              <a:t> will need to know or learn:</a:t>
            </a:r>
          </a:p>
          <a:p>
            <a:pPr lvl="1"/>
            <a:r>
              <a:rPr lang="en-US" sz="1800" dirty="0"/>
              <a:t>Hardware and Software Architecture</a:t>
            </a:r>
          </a:p>
          <a:p>
            <a:pPr lvl="1"/>
            <a:r>
              <a:rPr lang="en-US" sz="1800" dirty="0"/>
              <a:t>Hardware and Software Interfaces</a:t>
            </a:r>
          </a:p>
          <a:p>
            <a:pPr lvl="1"/>
            <a:r>
              <a:rPr lang="en-US" sz="1800" dirty="0"/>
              <a:t>Software </a:t>
            </a:r>
            <a:r>
              <a:rPr lang="en-US" sz="1800" dirty="0" smtClean="0"/>
              <a:t>Design and Qualification Requirements</a:t>
            </a:r>
          </a:p>
          <a:p>
            <a:pPr lvl="1"/>
            <a:r>
              <a:rPr lang="en-US" sz="1800" dirty="0"/>
              <a:t>How to Install, Configure, Operate and Troubleshoot the H</a:t>
            </a:r>
            <a:r>
              <a:rPr lang="en-US" sz="1800" dirty="0" smtClean="0"/>
              <a:t>ardware </a:t>
            </a:r>
            <a:r>
              <a:rPr lang="en-US" sz="1800" dirty="0"/>
              <a:t>and </a:t>
            </a:r>
            <a:r>
              <a:rPr lang="en-US" sz="1800" dirty="0" smtClean="0"/>
              <a:t>Software for local and remote Systems and Applications</a:t>
            </a:r>
            <a:endParaRPr lang="en-US" sz="1800" dirty="0"/>
          </a:p>
        </p:txBody>
      </p:sp>
      <p:sp>
        <p:nvSpPr>
          <p:cNvPr id="4" name="Date Placeholder 3"/>
          <p:cNvSpPr>
            <a:spLocks noGrp="1"/>
          </p:cNvSpPr>
          <p:nvPr>
            <p:ph type="dt" sz="half" idx="10"/>
          </p:nvPr>
        </p:nvSpPr>
        <p:spPr/>
        <p:txBody>
          <a:bodyPr/>
          <a:lstStyle/>
          <a:p>
            <a:pPr>
              <a:defRPr/>
            </a:pPr>
            <a:fld id="{0B5368E8-7849-47E5-B852-AA3A926F635A}" type="datetime1">
              <a:rPr lang="en-US" smtClean="0"/>
              <a:t>10/21/2015</a:t>
            </a:fld>
            <a:endParaRPr lang="en-US" dirty="0"/>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52</a:t>
            </a:fld>
            <a:endParaRPr lang="en-US"/>
          </a:p>
        </p:txBody>
      </p:sp>
    </p:spTree>
    <p:extLst>
      <p:ext uri="{BB962C8B-B14F-4D97-AF65-F5344CB8AC3E}">
        <p14:creationId xmlns:p14="http://schemas.microsoft.com/office/powerpoint/2010/main" val="11074110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Release </a:t>
            </a:r>
            <a:r>
              <a:rPr lang="en-US" sz="1800" dirty="0"/>
              <a:t>(</a:t>
            </a:r>
            <a:r>
              <a:rPr lang="en-US" sz="1800" dirty="0">
                <a:hlinkClick r:id="rId2" action="ppaction://hlinksldjump"/>
              </a:rPr>
              <a:t>Table of Contents</a:t>
            </a:r>
            <a:r>
              <a:rPr lang="en-US" sz="1800" dirty="0"/>
              <a:t>)</a:t>
            </a:r>
            <a:endParaRPr lang="en-US" sz="1800" dirty="0" smtClean="0"/>
          </a:p>
        </p:txBody>
      </p:sp>
      <p:sp>
        <p:nvSpPr>
          <p:cNvPr id="36867" name="Content Placeholder 2"/>
          <p:cNvSpPr>
            <a:spLocks noGrp="1"/>
          </p:cNvSpPr>
          <p:nvPr>
            <p:ph idx="1"/>
          </p:nvPr>
        </p:nvSpPr>
        <p:spPr/>
        <p:txBody>
          <a:bodyPr/>
          <a:lstStyle/>
          <a:p>
            <a:pPr eaLnBrk="1" hangingPunct="1"/>
            <a:r>
              <a:rPr lang="en-US" sz="2400" dirty="0" smtClean="0">
                <a:hlinkClick r:id="rId3" action="ppaction://hlinksldjump"/>
              </a:rPr>
              <a:t>Command Line Interface (CLI</a:t>
            </a:r>
            <a:r>
              <a:rPr lang="en-US" sz="2400" dirty="0">
                <a:hlinkClick r:id="rId3" action="ppaction://hlinksldjump"/>
              </a:rPr>
              <a:t>) Capabilities</a:t>
            </a:r>
            <a:endParaRPr lang="en-US" sz="2400" dirty="0" smtClean="0"/>
          </a:p>
          <a:p>
            <a:pPr eaLnBrk="1" hangingPunct="1"/>
            <a:r>
              <a:rPr lang="en-US" sz="2400" dirty="0" smtClean="0">
                <a:hlinkClick r:id="rId4" action="ppaction://hlinksldjump"/>
              </a:rPr>
              <a:t>Graphical User Interface (GUI</a:t>
            </a:r>
            <a:r>
              <a:rPr lang="en-US" sz="2400" dirty="0">
                <a:hlinkClick r:id="rId4" action="ppaction://hlinksldjump"/>
              </a:rPr>
              <a:t>) </a:t>
            </a:r>
            <a:r>
              <a:rPr lang="en-US" sz="2400" dirty="0" smtClean="0">
                <a:hlinkClick r:id="rId4" action="ppaction://hlinksldjump"/>
              </a:rPr>
              <a:t>Capabilities</a:t>
            </a:r>
            <a:endParaRPr lang="en-US" sz="2400" dirty="0" smtClean="0"/>
          </a:p>
          <a:p>
            <a:pPr eaLnBrk="1" hangingPunct="1"/>
            <a:r>
              <a:rPr lang="en-US" sz="2400" dirty="0">
                <a:hlinkClick r:id="rId5" action="ppaction://hlinksldjump"/>
              </a:rPr>
              <a:t>Local Monitoring / Control Capabilities</a:t>
            </a:r>
            <a:endParaRPr lang="en-US" sz="2400" dirty="0" smtClean="0"/>
          </a:p>
          <a:p>
            <a:pPr eaLnBrk="1" hangingPunct="1"/>
            <a:r>
              <a:rPr lang="en-US" sz="2400" dirty="0">
                <a:hlinkClick r:id="rId6" action="ppaction://hlinksldjump"/>
              </a:rPr>
              <a:t>Pre-Alpha Stage </a:t>
            </a:r>
            <a:r>
              <a:rPr lang="en-US" sz="2400" dirty="0" smtClean="0">
                <a:hlinkClick r:id="rId6" action="ppaction://hlinksldjump"/>
              </a:rPr>
              <a:t>Release Limitations</a:t>
            </a:r>
            <a:endParaRPr lang="en-US" sz="2400" dirty="0" smtClean="0"/>
          </a:p>
          <a:p>
            <a:pPr eaLnBrk="1" hangingPunct="1"/>
            <a:r>
              <a:rPr lang="en-US" sz="2400" dirty="0" smtClean="0"/>
              <a:t>Release Issues</a:t>
            </a:r>
          </a:p>
        </p:txBody>
      </p:sp>
      <p:sp>
        <p:nvSpPr>
          <p:cNvPr id="36868" name="Date Placeholder 3"/>
          <p:cNvSpPr>
            <a:spLocks noGrp="1"/>
          </p:cNvSpPr>
          <p:nvPr>
            <p:ph type="dt" sz="quarter" idx="10"/>
          </p:nvPr>
        </p:nvSpPr>
        <p:spPr>
          <a:noFill/>
        </p:spPr>
        <p:txBody>
          <a:bodyPr/>
          <a:lstStyle/>
          <a:p>
            <a:fld id="{B551C767-31E5-4F66-98C9-5D557BF44383}" type="datetime1">
              <a:rPr lang="en-US" smtClean="0"/>
              <a:t>10/21/2015</a:t>
            </a:fld>
            <a:endParaRPr lang="en-US" smtClean="0"/>
          </a:p>
        </p:txBody>
      </p:sp>
      <p:sp>
        <p:nvSpPr>
          <p:cNvPr id="3686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6870" name="Slide Number Placeholder 5"/>
          <p:cNvSpPr>
            <a:spLocks noGrp="1"/>
          </p:cNvSpPr>
          <p:nvPr>
            <p:ph type="sldNum" sz="quarter" idx="12"/>
          </p:nvPr>
        </p:nvSpPr>
        <p:spPr>
          <a:noFill/>
        </p:spPr>
        <p:txBody>
          <a:bodyPr/>
          <a:lstStyle/>
          <a:p>
            <a:fld id="{AA0EB7BC-0725-4208-B565-43C78922927A}" type="slidenum">
              <a:rPr lang="en-US"/>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DAC0D068-D9DE-4058-BAC9-F7BE6B539B76}" type="datetime1">
              <a:rPr lang="en-US" smtClean="0"/>
              <a:t>10/21/2015</a:t>
            </a:fld>
            <a:endParaRPr lang="en-US" smtClean="0"/>
          </a:p>
        </p:txBody>
      </p:sp>
      <p:sp>
        <p:nvSpPr>
          <p:cNvPr id="37891"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7892" name="Slide Number Placeholder 5"/>
          <p:cNvSpPr>
            <a:spLocks noGrp="1"/>
          </p:cNvSpPr>
          <p:nvPr>
            <p:ph type="sldNum" sz="quarter" idx="12"/>
          </p:nvPr>
        </p:nvSpPr>
        <p:spPr>
          <a:noFill/>
        </p:spPr>
        <p:txBody>
          <a:bodyPr/>
          <a:lstStyle/>
          <a:p>
            <a:fld id="{0308AFD7-9F71-49AB-ADEC-9236E66484D7}" type="slidenum">
              <a:rPr lang="en-US"/>
              <a:pPr/>
              <a:t>54</a:t>
            </a:fld>
            <a:endParaRPr lang="en-US"/>
          </a:p>
        </p:txBody>
      </p:sp>
      <p:sp>
        <p:nvSpPr>
          <p:cNvPr id="37893" name="Rectangle 7"/>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smtClean="0"/>
              <a:t>Command Line Interface (CLI) Capabilities</a:t>
            </a:r>
          </a:p>
        </p:txBody>
      </p:sp>
      <p:sp>
        <p:nvSpPr>
          <p:cNvPr id="37894" name="Rectangle 8"/>
          <p:cNvSpPr>
            <a:spLocks noGrp="1" noChangeArrowheads="1"/>
          </p:cNvSpPr>
          <p:nvPr>
            <p:ph type="body" idx="1"/>
          </p:nvPr>
        </p:nvSpPr>
        <p:spPr/>
        <p:txBody>
          <a:bodyPr/>
          <a:lstStyle/>
          <a:p>
            <a:pPr eaLnBrk="1" hangingPunct="1">
              <a:lnSpc>
                <a:spcPct val="80000"/>
              </a:lnSpc>
            </a:pPr>
            <a:r>
              <a:rPr lang="en-US" sz="2800" dirty="0" smtClean="0"/>
              <a:t>Launch application programs with or without:</a:t>
            </a:r>
          </a:p>
          <a:p>
            <a:pPr lvl="1" eaLnBrk="1" hangingPunct="1">
              <a:lnSpc>
                <a:spcPct val="80000"/>
              </a:lnSpc>
            </a:pPr>
            <a:r>
              <a:rPr lang="en-US" sz="2400" dirty="0" smtClean="0"/>
              <a:t>operator key word-value pair options</a:t>
            </a:r>
          </a:p>
          <a:p>
            <a:pPr lvl="1" eaLnBrk="1" hangingPunct="1">
              <a:lnSpc>
                <a:spcPct val="80000"/>
              </a:lnSpc>
            </a:pPr>
            <a:r>
              <a:rPr lang="en-US" sz="2400" dirty="0" smtClean="0"/>
              <a:t>positional arguments</a:t>
            </a:r>
          </a:p>
          <a:p>
            <a:pPr eaLnBrk="1" hangingPunct="1">
              <a:lnSpc>
                <a:spcPct val="80000"/>
              </a:lnSpc>
            </a:pPr>
            <a:r>
              <a:rPr lang="en-US" sz="2800" dirty="0" smtClean="0"/>
              <a:t>Create platform configuration and event log files for date and time stamped messages notifying operator and field service of situations requiring:</a:t>
            </a:r>
          </a:p>
          <a:p>
            <a:pPr lvl="1" eaLnBrk="1" hangingPunct="1">
              <a:lnSpc>
                <a:spcPct val="80000"/>
              </a:lnSpc>
            </a:pPr>
            <a:r>
              <a:rPr lang="en-US" sz="2400" dirty="0" smtClean="0"/>
              <a:t>immediate action</a:t>
            </a:r>
          </a:p>
          <a:p>
            <a:pPr lvl="1" eaLnBrk="1" hangingPunct="1">
              <a:lnSpc>
                <a:spcPct val="80000"/>
              </a:lnSpc>
            </a:pPr>
            <a:r>
              <a:rPr lang="en-US" sz="2400" dirty="0" smtClean="0"/>
              <a:t>later troubleshooting</a:t>
            </a:r>
          </a:p>
          <a:p>
            <a:pPr eaLnBrk="1" hangingPunct="1">
              <a:lnSpc>
                <a:spcPct val="80000"/>
              </a:lnSpc>
            </a:pPr>
            <a:r>
              <a:rPr lang="en-US" sz="2800" dirty="0" smtClean="0"/>
              <a:t>Generate and return Unix-type exit code to coordinate operation of multiple collaborating scripts.</a:t>
            </a:r>
          </a:p>
          <a:p>
            <a:pPr lvl="2" eaLnBrk="1" hangingPunct="1">
              <a:lnSpc>
                <a:spcPct val="80000"/>
              </a:lnSpc>
            </a:pPr>
            <a:endParaRPr lang="en-US" sz="20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fld id="{956DDA98-CACB-4713-B2F9-A8B1C5468B04}" type="datetime1">
              <a:rPr lang="en-US" smtClean="0"/>
              <a:t>10/21/2015</a:t>
            </a:fld>
            <a:endParaRPr lang="en-US" smtClean="0"/>
          </a:p>
        </p:txBody>
      </p:sp>
      <p:sp>
        <p:nvSpPr>
          <p:cNvPr id="3993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39940" name="Slide Number Placeholder 5"/>
          <p:cNvSpPr>
            <a:spLocks noGrp="1"/>
          </p:cNvSpPr>
          <p:nvPr>
            <p:ph type="sldNum" sz="quarter" idx="12"/>
          </p:nvPr>
        </p:nvSpPr>
        <p:spPr>
          <a:noFill/>
        </p:spPr>
        <p:txBody>
          <a:bodyPr/>
          <a:lstStyle/>
          <a:p>
            <a:fld id="{E7F4D05D-81AD-4F47-9781-054E7E9CF06D}" type="slidenum">
              <a:rPr lang="en-US"/>
              <a:pPr/>
              <a:t>55</a:t>
            </a:fld>
            <a:endParaRPr lang="en-US"/>
          </a:p>
        </p:txBody>
      </p:sp>
      <p:sp>
        <p:nvSpPr>
          <p:cNvPr id="39941" name="Rectangle 2"/>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smtClean="0"/>
              <a:t>Graphical User Interface (GUI) Capabilities</a:t>
            </a:r>
          </a:p>
        </p:txBody>
      </p:sp>
      <p:sp>
        <p:nvSpPr>
          <p:cNvPr id="39942" name="Rectangle 3"/>
          <p:cNvSpPr>
            <a:spLocks noGrp="1" noChangeArrowheads="1"/>
          </p:cNvSpPr>
          <p:nvPr>
            <p:ph type="body" idx="1"/>
          </p:nvPr>
        </p:nvSpPr>
        <p:spPr/>
        <p:txBody>
          <a:bodyPr/>
          <a:lstStyle/>
          <a:p>
            <a:pPr eaLnBrk="1" hangingPunct="1">
              <a:lnSpc>
                <a:spcPct val="80000"/>
              </a:lnSpc>
            </a:pPr>
            <a:r>
              <a:rPr lang="en-US" sz="2400" smtClean="0"/>
              <a:t>Launch character-mode wxPython-like application programs (mimicking the look and feel of native GUI applications on Microsoft Windows) with or without configurable options for:</a:t>
            </a:r>
          </a:p>
          <a:p>
            <a:pPr lvl="1" eaLnBrk="1" hangingPunct="1">
              <a:lnSpc>
                <a:spcPct val="80000"/>
              </a:lnSpc>
            </a:pPr>
            <a:r>
              <a:rPr lang="en-US" sz="2000" smtClean="0"/>
              <a:t>Splash Screen containing:</a:t>
            </a:r>
          </a:p>
          <a:p>
            <a:pPr lvl="2" eaLnBrk="1" hangingPunct="1">
              <a:lnSpc>
                <a:spcPct val="80000"/>
              </a:lnSpc>
            </a:pPr>
            <a:r>
              <a:rPr lang="en-US" sz="1800" smtClean="0"/>
              <a:t>Trademark, Copyright, License and/or Notice depending on screen size</a:t>
            </a:r>
          </a:p>
          <a:p>
            <a:pPr lvl="1" eaLnBrk="1" hangingPunct="1">
              <a:lnSpc>
                <a:spcPct val="80000"/>
              </a:lnSpc>
            </a:pPr>
            <a:r>
              <a:rPr lang="en-US" sz="2000" smtClean="0"/>
              <a:t>Redirected Output containing:</a:t>
            </a:r>
          </a:p>
          <a:p>
            <a:pPr lvl="2" eaLnBrk="1" hangingPunct="1">
              <a:lnSpc>
                <a:spcPct val="80000"/>
              </a:lnSpc>
            </a:pPr>
            <a:r>
              <a:rPr lang="en-US" sz="1800" smtClean="0"/>
              <a:t>Event log files for date and time stamped messages notifying operator of situations requiring immediate action</a:t>
            </a:r>
          </a:p>
          <a:p>
            <a:pPr lvl="1" eaLnBrk="1" hangingPunct="1">
              <a:lnSpc>
                <a:spcPct val="80000"/>
              </a:lnSpc>
            </a:pPr>
            <a:r>
              <a:rPr lang="en-US" sz="2000" smtClean="0"/>
              <a:t>Taskbar containing:</a:t>
            </a:r>
          </a:p>
          <a:p>
            <a:pPr lvl="2" eaLnBrk="1" hangingPunct="1">
              <a:lnSpc>
                <a:spcPct val="80000"/>
              </a:lnSpc>
            </a:pPr>
            <a:r>
              <a:rPr lang="en-US" sz="1800" smtClean="0"/>
              <a:t>A row of buttons that represent open programs, among which the user can switch back and forth by clicking on the appropriate button</a:t>
            </a:r>
          </a:p>
          <a:p>
            <a:pPr eaLnBrk="1" hangingPunct="1">
              <a:lnSpc>
                <a:spcPct val="80000"/>
              </a:lnSpc>
            </a:pPr>
            <a:r>
              <a:rPr lang="en-US" sz="2400" smtClean="0"/>
              <a:t>Generate and return Unix-type exit code to coordinate operation of multiple collaborating scripts.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fld id="{5500D3E7-AAF6-4F89-853E-7A49B1377EB2}" type="datetime1">
              <a:rPr lang="en-US" smtClean="0"/>
              <a:t>10/21/2015</a:t>
            </a:fld>
            <a:endParaRPr lang="en-US" smtClean="0"/>
          </a:p>
        </p:txBody>
      </p:sp>
      <p:sp>
        <p:nvSpPr>
          <p:cNvPr id="419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41988" name="Slide Number Placeholder 5"/>
          <p:cNvSpPr>
            <a:spLocks noGrp="1"/>
          </p:cNvSpPr>
          <p:nvPr>
            <p:ph type="sldNum" sz="quarter" idx="12"/>
          </p:nvPr>
        </p:nvSpPr>
        <p:spPr>
          <a:noFill/>
        </p:spPr>
        <p:txBody>
          <a:bodyPr/>
          <a:lstStyle/>
          <a:p>
            <a:fld id="{D36A3289-A63D-4D92-9440-CEE4701DBF84}" type="slidenum">
              <a:rPr lang="en-US"/>
              <a:pPr/>
              <a:t>56</a:t>
            </a:fld>
            <a:endParaRPr lang="en-US"/>
          </a:p>
        </p:txBody>
      </p:sp>
      <p:sp>
        <p:nvSpPr>
          <p:cNvPr id="41989" name="Rectangle 4"/>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smtClean="0"/>
              <a:t>Local Monitoring / Control Capabilities</a:t>
            </a:r>
          </a:p>
        </p:txBody>
      </p:sp>
      <p:sp>
        <p:nvSpPr>
          <p:cNvPr id="41990" name="Rectangle 5"/>
          <p:cNvSpPr>
            <a:spLocks noGrp="1" noChangeArrowheads="1"/>
          </p:cNvSpPr>
          <p:nvPr>
            <p:ph type="body" idx="1"/>
          </p:nvPr>
        </p:nvSpPr>
        <p:spPr/>
        <p:txBody>
          <a:bodyPr/>
          <a:lstStyle/>
          <a:p>
            <a:pPr eaLnBrk="1" hangingPunct="1"/>
            <a:r>
              <a:rPr lang="en-US" sz="2800" dirty="0" smtClean="0"/>
              <a:t>Once you've logged into your local computer, you can launch one or more local shells (such as "</a:t>
            </a:r>
            <a:r>
              <a:rPr lang="en-US" sz="2800" dirty="0" err="1" smtClean="0"/>
              <a:t>sh</a:t>
            </a:r>
            <a:r>
              <a:rPr lang="en-US" sz="2800" dirty="0" smtClean="0"/>
              <a:t>" and "bash") associated with the local operating system's command line interface.</a:t>
            </a:r>
          </a:p>
          <a:p>
            <a:pPr eaLnBrk="1" hangingPunct="1"/>
            <a:r>
              <a:rPr lang="en-US" sz="2800" dirty="0" smtClean="0"/>
              <a:t>The local operating system's command line interface provides access to associated terminal interface and the TeamSTARS  "tsWxGTUI_PyVx" Toolkit's Python and "</a:t>
            </a:r>
            <a:r>
              <a:rPr lang="en-US" sz="2800" dirty="0" err="1" smtClean="0"/>
              <a:t>nCurses</a:t>
            </a:r>
            <a:r>
              <a:rPr lang="en-US" sz="2800" dirty="0" smtClean="0"/>
              <a:t>" based character-mode user interfaces which enable you to monitor and control one or more local application programs.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D2AECBB3-F8A3-4228-8D1C-0C9659E879AA}" type="datetime1">
              <a:rPr lang="en-US" smtClean="0"/>
              <a:t>10/21/2015</a:t>
            </a:fld>
            <a:endParaRPr lang="en-US" smtClean="0"/>
          </a:p>
        </p:txBody>
      </p:sp>
      <p:sp>
        <p:nvSpPr>
          <p:cNvPr id="4403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44036" name="Slide Number Placeholder 5"/>
          <p:cNvSpPr>
            <a:spLocks noGrp="1"/>
          </p:cNvSpPr>
          <p:nvPr>
            <p:ph type="sldNum" sz="quarter" idx="12"/>
          </p:nvPr>
        </p:nvSpPr>
        <p:spPr>
          <a:noFill/>
        </p:spPr>
        <p:txBody>
          <a:bodyPr/>
          <a:lstStyle/>
          <a:p>
            <a:fld id="{D9C3EFA9-834E-477E-A740-8A1C1833BC00}" type="slidenum">
              <a:rPr lang="en-US"/>
              <a:pPr/>
              <a:t>57</a:t>
            </a:fld>
            <a:endParaRPr lang="en-US"/>
          </a:p>
        </p:txBody>
      </p:sp>
      <p:sp>
        <p:nvSpPr>
          <p:cNvPr id="44037" name="Rectangle 2"/>
          <p:cNvSpPr>
            <a:spLocks noGrp="1" noChangeArrowheads="1"/>
          </p:cNvSpPr>
          <p:nvPr>
            <p:ph type="title"/>
          </p:nvPr>
        </p:nvSpPr>
        <p:spPr/>
        <p:txBody>
          <a:bodyPr/>
          <a:lstStyle/>
          <a:p>
            <a:pPr eaLnBrk="1" hangingPunct="1"/>
            <a:r>
              <a:rPr lang="en-US" dirty="0" smtClean="0">
                <a:hlinkClick r:id="rId3" action="ppaction://hlinksldjump"/>
              </a:rPr>
              <a:t>Release</a:t>
            </a:r>
            <a:r>
              <a:rPr lang="en-US" sz="3200" dirty="0" smtClean="0"/>
              <a:t>:</a:t>
            </a:r>
            <a:br>
              <a:rPr lang="en-US" sz="3200" dirty="0" smtClean="0"/>
            </a:br>
            <a:r>
              <a:rPr lang="en-US" sz="3200" dirty="0"/>
              <a:t>Pre-Alpha </a:t>
            </a:r>
            <a:r>
              <a:rPr lang="en-US" sz="3200" dirty="0" smtClean="0"/>
              <a:t>Stage </a:t>
            </a:r>
            <a:r>
              <a:rPr lang="en-US" sz="3200" dirty="0"/>
              <a:t>Limitations</a:t>
            </a:r>
            <a:endParaRPr lang="en-US" sz="3200" dirty="0" smtClean="0"/>
          </a:p>
        </p:txBody>
      </p:sp>
      <p:sp>
        <p:nvSpPr>
          <p:cNvPr id="44038" name="Rectangle 3"/>
          <p:cNvSpPr>
            <a:spLocks noGrp="1" noChangeArrowheads="1"/>
          </p:cNvSpPr>
          <p:nvPr>
            <p:ph type="body" idx="1"/>
          </p:nvPr>
        </p:nvSpPr>
        <p:spPr/>
        <p:txBody>
          <a:bodyPr/>
          <a:lstStyle/>
          <a:p>
            <a:pPr eaLnBrk="1" hangingPunct="1"/>
            <a:r>
              <a:rPr lang="en-US" sz="2400" dirty="0" smtClean="0"/>
              <a:t>Designates a program or application that is not:</a:t>
            </a:r>
          </a:p>
          <a:p>
            <a:pPr lvl="1" eaLnBrk="1" hangingPunct="1"/>
            <a:r>
              <a:rPr lang="en-US" sz="2000" dirty="0" smtClean="0"/>
              <a:t>Feature complete</a:t>
            </a:r>
          </a:p>
          <a:p>
            <a:pPr lvl="1" eaLnBrk="1" hangingPunct="1"/>
            <a:r>
              <a:rPr lang="en-US" sz="2000" dirty="0" smtClean="0"/>
              <a:t>Independently tested</a:t>
            </a:r>
          </a:p>
          <a:p>
            <a:pPr lvl="1" eaLnBrk="1" hangingPunct="1"/>
            <a:r>
              <a:rPr lang="en-US" sz="2000" dirty="0" smtClean="0"/>
              <a:t>Usually be released to the public</a:t>
            </a:r>
          </a:p>
          <a:p>
            <a:pPr eaLnBrk="1" hangingPunct="1"/>
            <a:r>
              <a:rPr lang="en-US" sz="2400" dirty="0" smtClean="0"/>
              <a:t>Developers are still deciding on what features the source code and documentation should have and are seeking input from third-parties willing to try it and provide constructive feedback.</a:t>
            </a:r>
          </a:p>
          <a:p>
            <a:pPr lvl="1" eaLnBrk="1" hangingPunct="1"/>
            <a:r>
              <a:rPr lang="en-US" sz="2000" dirty="0" smtClean="0"/>
              <a:t>Current source code and documentation is subject to change without notice.</a:t>
            </a:r>
          </a:p>
          <a:p>
            <a:pPr lvl="1" eaLnBrk="1" hangingPunct="1"/>
            <a:r>
              <a:rPr lang="en-US" sz="2000" dirty="0" smtClean="0"/>
              <a:t>Previous </a:t>
            </a:r>
            <a:r>
              <a:rPr lang="en-US" sz="2000" dirty="0"/>
              <a:t>versions </a:t>
            </a:r>
            <a:r>
              <a:rPr lang="en-US" sz="2000" dirty="0" smtClean="0"/>
              <a:t>of the source </a:t>
            </a:r>
            <a:r>
              <a:rPr lang="en-US" sz="2000" dirty="0"/>
              <a:t>code and documentation </a:t>
            </a:r>
            <a:r>
              <a:rPr lang="en-US" sz="2000" dirty="0" smtClean="0"/>
              <a:t>are archived and remain available in the GitHub repository.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fld id="{97FF7CE2-074E-4431-B886-9A20496E94C1}" type="datetime1">
              <a:rPr lang="en-US" smtClean="0"/>
              <a:t>10/21/2015</a:t>
            </a:fld>
            <a:endParaRPr lang="en-US" smtClean="0"/>
          </a:p>
        </p:txBody>
      </p:sp>
      <p:sp>
        <p:nvSpPr>
          <p:cNvPr id="75779"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5780" name="Slide Number Placeholder 5"/>
          <p:cNvSpPr>
            <a:spLocks noGrp="1"/>
          </p:cNvSpPr>
          <p:nvPr>
            <p:ph type="sldNum" sz="quarter" idx="12"/>
          </p:nvPr>
        </p:nvSpPr>
        <p:spPr>
          <a:noFill/>
        </p:spPr>
        <p:txBody>
          <a:bodyPr/>
          <a:lstStyle/>
          <a:p>
            <a:fld id="{3DF42820-0E86-4B98-B006-857E2FBE41A2}" type="slidenum">
              <a:rPr lang="en-US"/>
              <a:pPr/>
              <a:t>58</a:t>
            </a:fld>
            <a:endParaRPr lang="en-US"/>
          </a:p>
        </p:txBody>
      </p:sp>
      <p:sp>
        <p:nvSpPr>
          <p:cNvPr id="75781" name="Rectangle 2"/>
          <p:cNvSpPr>
            <a:spLocks noGrp="1" noChangeArrowheads="1"/>
          </p:cNvSpPr>
          <p:nvPr>
            <p:ph type="title"/>
          </p:nvPr>
        </p:nvSpPr>
        <p:spPr/>
        <p:txBody>
          <a:bodyPr/>
          <a:lstStyle/>
          <a:p>
            <a:pPr eaLnBrk="1" hangingPunct="1"/>
            <a:r>
              <a:rPr lang="en-US" dirty="0"/>
              <a:t>Release </a:t>
            </a:r>
            <a:r>
              <a:rPr lang="en-US" sz="2000" dirty="0"/>
              <a:t>(</a:t>
            </a:r>
            <a:r>
              <a:rPr lang="en-US" sz="2000" dirty="0">
                <a:hlinkClick r:id="rId3" action="ppaction://hlinksldjump"/>
              </a:rPr>
              <a:t>Table of Contents</a:t>
            </a:r>
            <a:r>
              <a:rPr lang="en-US" sz="2000" dirty="0"/>
              <a:t>)</a:t>
            </a:r>
            <a:r>
              <a:rPr lang="en-US" dirty="0"/>
              <a:t/>
            </a:r>
            <a:br>
              <a:rPr lang="en-US" dirty="0"/>
            </a:br>
            <a:r>
              <a:rPr lang="en-US" sz="3200" dirty="0"/>
              <a:t>Issues</a:t>
            </a:r>
            <a:endParaRPr lang="en-US" sz="3200" dirty="0" smtClean="0"/>
          </a:p>
        </p:txBody>
      </p:sp>
      <p:sp>
        <p:nvSpPr>
          <p:cNvPr id="75782" name="Rectangle 3"/>
          <p:cNvSpPr>
            <a:spLocks noGrp="1" noChangeArrowheads="1"/>
          </p:cNvSpPr>
          <p:nvPr>
            <p:ph type="body" idx="1"/>
          </p:nvPr>
        </p:nvSpPr>
        <p:spPr/>
        <p:txBody>
          <a:bodyPr/>
          <a:lstStyle/>
          <a:p>
            <a:pPr eaLnBrk="1" hangingPunct="1"/>
            <a:r>
              <a:rPr lang="en-US" sz="2800" dirty="0" smtClean="0"/>
              <a:t>Engineering &amp; User Issues and associated resolutions are documented within the:</a:t>
            </a:r>
          </a:p>
          <a:p>
            <a:pPr lvl="1" eaLnBrk="1" hangingPunct="1"/>
            <a:r>
              <a:rPr lang="en-US" sz="2400" dirty="0" smtClean="0"/>
              <a:t>Associated “GitHub</a:t>
            </a:r>
            <a:r>
              <a:rPr lang="en-US" sz="2400" dirty="0"/>
              <a:t>” Public Repository</a:t>
            </a:r>
            <a:endParaRPr lang="en-US" sz="2400" dirty="0" smtClean="0"/>
          </a:p>
          <a:p>
            <a:pPr lvl="2" eaLnBrk="1" hangingPunct="1"/>
            <a:r>
              <a:rPr lang="en-US" sz="2000" dirty="0"/>
              <a:t>“./</a:t>
            </a:r>
            <a:r>
              <a:rPr lang="en-US" sz="2000" dirty="0" smtClean="0"/>
              <a:t>Documents”</a:t>
            </a:r>
          </a:p>
          <a:p>
            <a:pPr lvl="3" eaLnBrk="1" hangingPunct="1"/>
            <a:r>
              <a:rPr lang="en-US" sz="1600" dirty="0" smtClean="0"/>
              <a:t>“./Bugs.txt</a:t>
            </a:r>
            <a:r>
              <a:rPr lang="en-US" sz="1600" dirty="0"/>
              <a:t>” file</a:t>
            </a:r>
          </a:p>
          <a:p>
            <a:pPr lvl="3" eaLnBrk="1" hangingPunct="1"/>
            <a:r>
              <a:rPr lang="en-US" sz="1600" dirty="0" smtClean="0"/>
              <a:t>“./Changes.txt</a:t>
            </a:r>
            <a:r>
              <a:rPr lang="en-US" sz="1600" dirty="0"/>
              <a:t>” file</a:t>
            </a:r>
          </a:p>
          <a:p>
            <a:pPr lvl="2" eaLnBrk="1" hangingPunct="1"/>
            <a:r>
              <a:rPr lang="en-US" sz="2000" dirty="0" smtClean="0"/>
              <a:t>“./</a:t>
            </a:r>
            <a:r>
              <a:rPr lang="en-US" sz="2000" dirty="0" err="1" smtClean="0"/>
              <a:t>SourceDistributions</a:t>
            </a:r>
            <a:r>
              <a:rPr lang="en-US" sz="2000" dirty="0" smtClean="0"/>
              <a:t>”</a:t>
            </a:r>
          </a:p>
          <a:p>
            <a:pPr lvl="3" eaLnBrk="1" hangingPunct="1"/>
            <a:r>
              <a:rPr lang="en-US" sz="1600" dirty="0" smtClean="0"/>
              <a:t>“./Developer-Sandboxes” source code file(s)</a:t>
            </a:r>
          </a:p>
          <a:p>
            <a:pPr lvl="3" eaLnBrk="1" hangingPunct="1"/>
            <a:r>
              <a:rPr lang="en-US" sz="1600" dirty="0" smtClean="0"/>
              <a:t>“./Site-Packages</a:t>
            </a:r>
            <a:r>
              <a:rPr lang="en-US" sz="1600" dirty="0"/>
              <a:t>” source code file(s)</a:t>
            </a:r>
          </a:p>
          <a:p>
            <a:pPr lvl="1" eaLnBrk="1" hangingPunct="1"/>
            <a:r>
              <a:rPr lang="en-US" sz="2400" dirty="0" smtClean="0"/>
              <a:t>Associated “</a:t>
            </a:r>
            <a:r>
              <a:rPr lang="en-US" sz="2400" dirty="0"/>
              <a:t>GitHub” Private </a:t>
            </a:r>
            <a:r>
              <a:rPr lang="en-US" sz="2400" dirty="0" smtClean="0"/>
              <a:t>Database:</a:t>
            </a:r>
          </a:p>
          <a:p>
            <a:pPr lvl="2" eaLnBrk="1" hangingPunct="1"/>
            <a:r>
              <a:rPr lang="en-US" sz="2000" dirty="0" smtClean="0"/>
              <a:t>Author/Contributor Issues</a:t>
            </a:r>
            <a:endParaRPr lang="en-US" sz="2000" dirty="0"/>
          </a:p>
          <a:p>
            <a:pPr lvl="1" eaLnBrk="1" hangingPunct="1"/>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dirty="0" smtClean="0"/>
              <a:t>Release</a:t>
            </a:r>
            <a:r>
              <a:rPr lang="en-US" dirty="0"/>
              <a:t> </a:t>
            </a:r>
            <a:r>
              <a:rPr lang="en-US" sz="1800" dirty="0"/>
              <a:t>(</a:t>
            </a:r>
            <a:r>
              <a:rPr lang="en-US" sz="1800" dirty="0">
                <a:hlinkClick r:id="rId2" action="ppaction://hlinksldjump"/>
              </a:rPr>
              <a:t>Table of Contents</a:t>
            </a:r>
            <a:r>
              <a:rPr lang="en-US" sz="1800" dirty="0"/>
              <a:t>)</a:t>
            </a:r>
            <a:br>
              <a:rPr lang="en-US" sz="1800" dirty="0"/>
            </a:br>
            <a:r>
              <a:rPr lang="en-US" sz="3200" dirty="0"/>
              <a:t>Where to get further information</a:t>
            </a:r>
            <a:r>
              <a:rPr lang="en-US" sz="3200" dirty="0" smtClean="0"/>
              <a:t>?</a:t>
            </a:r>
            <a:endParaRPr lang="en-US" sz="1800" dirty="0"/>
          </a:p>
        </p:txBody>
      </p:sp>
      <p:sp>
        <p:nvSpPr>
          <p:cNvPr id="74755" name="Text Placeholder 7"/>
          <p:cNvSpPr>
            <a:spLocks noGrp="1"/>
          </p:cNvSpPr>
          <p:nvPr>
            <p:ph idx="1"/>
          </p:nvPr>
        </p:nvSpPr>
        <p:spPr/>
        <p:txBody>
          <a:bodyPr/>
          <a:lstStyle/>
          <a:p>
            <a:pPr marL="0" indent="0" eaLnBrk="1" hangingPunct="1">
              <a:buNone/>
            </a:pPr>
            <a:r>
              <a:rPr lang="en-US" sz="2800" dirty="0" smtClean="0"/>
              <a:t>https</a:t>
            </a:r>
            <a:r>
              <a:rPr lang="en-US" sz="2800" dirty="0"/>
              <a:t>://</a:t>
            </a:r>
            <a:r>
              <a:rPr lang="en-US" sz="2800" dirty="0" smtClean="0"/>
              <a:t>github.com/rigordo959/tsWxGTUI_PyVx_Repository</a:t>
            </a:r>
          </a:p>
        </p:txBody>
      </p:sp>
      <p:sp>
        <p:nvSpPr>
          <p:cNvPr id="74756" name="Date Placeholder 3"/>
          <p:cNvSpPr>
            <a:spLocks noGrp="1"/>
          </p:cNvSpPr>
          <p:nvPr>
            <p:ph type="dt" sz="half" idx="10"/>
          </p:nvPr>
        </p:nvSpPr>
        <p:spPr>
          <a:noFill/>
        </p:spPr>
        <p:txBody>
          <a:bodyPr/>
          <a:lstStyle/>
          <a:p>
            <a:fld id="{33C6FF47-8398-4393-8122-83295449F3D8}" type="datetime1">
              <a:rPr lang="en-US" smtClean="0"/>
              <a:t>10/21/2015</a:t>
            </a:fld>
            <a:endParaRPr lang="en-US" dirty="0" smtClean="0"/>
          </a:p>
        </p:txBody>
      </p:sp>
      <p:sp>
        <p:nvSpPr>
          <p:cNvPr id="7475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74758" name="Slide Number Placeholder 5"/>
          <p:cNvSpPr>
            <a:spLocks noGrp="1"/>
          </p:cNvSpPr>
          <p:nvPr>
            <p:ph type="sldNum" sz="quarter" idx="12"/>
          </p:nvPr>
        </p:nvSpPr>
        <p:spPr>
          <a:noFill/>
        </p:spPr>
        <p:txBody>
          <a:bodyPr/>
          <a:lstStyle/>
          <a:p>
            <a:fld id="{95EE2DCF-F533-436C-A87F-27B46E0E6CF4}"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a:t>)</a:t>
            </a:r>
            <a:r>
              <a:rPr lang="en-US" dirty="0" smtClean="0"/>
              <a:t/>
            </a:r>
            <a:br>
              <a:rPr lang="en-US" dirty="0" smtClean="0"/>
            </a:br>
            <a:r>
              <a:rPr lang="en-US" sz="3200" dirty="0" smtClean="0"/>
              <a:t>wxPython Graphical User Interface API</a:t>
            </a:r>
            <a:endParaRPr lang="en-US" sz="3200" dirty="0"/>
          </a:p>
        </p:txBody>
      </p:sp>
      <p:sp>
        <p:nvSpPr>
          <p:cNvPr id="3" name="Content Placeholder 2"/>
          <p:cNvSpPr>
            <a:spLocks noGrp="1"/>
          </p:cNvSpPr>
          <p:nvPr>
            <p:ph idx="1"/>
          </p:nvPr>
        </p:nvSpPr>
        <p:spPr/>
        <p:txBody>
          <a:bodyPr/>
          <a:lstStyle/>
          <a:p>
            <a:pPr marL="0" indent="0">
              <a:buNone/>
            </a:pPr>
            <a:r>
              <a:rPr lang="en-US" sz="2400" dirty="0"/>
              <a:t>Excerpts From Wikipedia, the free encyclopedia:</a:t>
            </a:r>
          </a:p>
          <a:p>
            <a:r>
              <a:rPr lang="en-US" sz="2400" dirty="0" smtClean="0"/>
              <a:t>“wxPython </a:t>
            </a:r>
            <a:r>
              <a:rPr lang="en-US" sz="2400" dirty="0"/>
              <a:t>is a wrapper for the cross-platform GUI API (often referred to as a 'toolkit') </a:t>
            </a:r>
            <a:r>
              <a:rPr lang="en-US" sz="2400" dirty="0" err="1"/>
              <a:t>wxWidgets</a:t>
            </a:r>
            <a:r>
              <a:rPr lang="en-US" sz="2400" dirty="0"/>
              <a:t> (which is written in C++) for the Python programming language</a:t>
            </a:r>
            <a:r>
              <a:rPr lang="en-US" sz="2400" dirty="0" smtClean="0"/>
              <a:t>.”</a:t>
            </a:r>
          </a:p>
          <a:p>
            <a:pPr lvl="1"/>
            <a:r>
              <a:rPr lang="en-US" sz="1600" dirty="0"/>
              <a:t>“In computer programming, an application programming interface (API) is a set of routines, protocols, and tools for building software applications. An API expresses a software component in terms of its operations, inputs, outputs, and underlying types. An API defines functionalities that are independent of their respective implementations, which allows definitions and implementations to vary without compromising the interface. A good API makes it easier to develop a program by providing all the building blocks. A programmer then puts the blocks together</a:t>
            </a:r>
            <a:r>
              <a:rPr lang="en-US" sz="1600" dirty="0" smtClean="0"/>
              <a:t>.”</a:t>
            </a:r>
          </a:p>
          <a:p>
            <a:r>
              <a:rPr lang="en-US" sz="2400" dirty="0" smtClean="0"/>
              <a:t>“It </a:t>
            </a:r>
            <a:r>
              <a:rPr lang="en-US" sz="2400" dirty="0"/>
              <a:t>is implemented as a Python extension module (native code</a:t>
            </a:r>
            <a:r>
              <a:rPr lang="en-US" sz="2400" dirty="0" smtClean="0"/>
              <a:t>).“</a:t>
            </a:r>
          </a:p>
          <a:p>
            <a:r>
              <a:rPr lang="en-US" sz="2400" dirty="0" smtClean="0"/>
              <a:t>“Like </a:t>
            </a:r>
            <a:r>
              <a:rPr lang="en-US" sz="2400" dirty="0" err="1"/>
              <a:t>wxWidgets</a:t>
            </a:r>
            <a:r>
              <a:rPr lang="en-US" sz="2400" dirty="0"/>
              <a:t>, wxPython is free software</a:t>
            </a:r>
            <a:r>
              <a:rPr lang="en-US" sz="2400" dirty="0" smtClean="0"/>
              <a:t>.”</a:t>
            </a:r>
          </a:p>
        </p:txBody>
      </p:sp>
      <p:sp>
        <p:nvSpPr>
          <p:cNvPr id="4" name="Date Placeholder 3"/>
          <p:cNvSpPr>
            <a:spLocks noGrp="1"/>
          </p:cNvSpPr>
          <p:nvPr>
            <p:ph type="dt" sz="half" idx="10"/>
          </p:nvPr>
        </p:nvSpPr>
        <p:spPr/>
        <p:txBody>
          <a:bodyPr/>
          <a:lstStyle/>
          <a:p>
            <a:pPr>
              <a:defRPr/>
            </a:pPr>
            <a:fld id="{65B11A62-63AA-4067-ACEB-AA6A42CE3A38}"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6</a:t>
            </a:fld>
            <a:endParaRPr lang="en-US"/>
          </a:p>
        </p:txBody>
      </p:sp>
    </p:spTree>
    <p:extLst>
      <p:ext uri="{BB962C8B-B14F-4D97-AF65-F5344CB8AC3E}">
        <p14:creationId xmlns:p14="http://schemas.microsoft.com/office/powerpoint/2010/main" val="343425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a:t>)</a:t>
            </a:r>
            <a:r>
              <a:rPr lang="en-US" dirty="0" smtClean="0"/>
              <a:t/>
            </a:r>
            <a:br>
              <a:rPr lang="en-US" dirty="0" smtClean="0"/>
            </a:br>
            <a:r>
              <a:rPr lang="en-US" sz="3200" dirty="0" smtClean="0"/>
              <a:t>Curses</a:t>
            </a:r>
            <a:r>
              <a:rPr lang="en-US" sz="3200" dirty="0"/>
              <a:t> </a:t>
            </a:r>
            <a:r>
              <a:rPr lang="en-US" sz="3200" dirty="0" smtClean="0"/>
              <a:t>Terminal Control Library 1 of 3</a:t>
            </a:r>
            <a:endParaRPr lang="en-US" sz="3200" dirty="0"/>
          </a:p>
        </p:txBody>
      </p:sp>
      <p:sp>
        <p:nvSpPr>
          <p:cNvPr id="3" name="Content Placeholder 2"/>
          <p:cNvSpPr>
            <a:spLocks noGrp="1"/>
          </p:cNvSpPr>
          <p:nvPr>
            <p:ph idx="1"/>
          </p:nvPr>
        </p:nvSpPr>
        <p:spPr/>
        <p:txBody>
          <a:bodyPr/>
          <a:lstStyle/>
          <a:p>
            <a:pPr marL="0" indent="0">
              <a:buNone/>
            </a:pPr>
            <a:r>
              <a:rPr lang="en-US" sz="2800" dirty="0"/>
              <a:t>Excerpts From Wikipedia, the free encyclopedia:</a:t>
            </a:r>
          </a:p>
          <a:p>
            <a:r>
              <a:rPr lang="en-US" sz="2800" dirty="0" smtClean="0"/>
              <a:t>“Curses-based </a:t>
            </a:r>
            <a:r>
              <a:rPr lang="en-US" sz="2800" dirty="0"/>
              <a:t>software is software whose user interface is implemented through the Curses library, or a compatible library (such as </a:t>
            </a:r>
            <a:r>
              <a:rPr lang="en-US" sz="2800" dirty="0" err="1"/>
              <a:t>Ncurses</a:t>
            </a:r>
            <a:r>
              <a:rPr lang="en-US" sz="2800" dirty="0" smtClean="0"/>
              <a:t>).”</a:t>
            </a:r>
            <a:endParaRPr lang="en-US" sz="2800" u="sng" dirty="0"/>
          </a:p>
          <a:p>
            <a:r>
              <a:rPr lang="en-US" sz="2800" dirty="0" smtClean="0"/>
              <a:t>“Curses </a:t>
            </a:r>
            <a:r>
              <a:rPr lang="en-US" sz="2800" dirty="0"/>
              <a:t>is designed to facilitate GUI-like functionality on a text-only device, such as a PC running in console mode, a hardware ANSI terminal, a Telnet or SSH client, or similar</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10/21/2015</a:t>
            </a:fld>
            <a:endParaRPr lang="en-US" dirty="0"/>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7</a:t>
            </a:fld>
            <a:endParaRPr lang="en-US"/>
          </a:p>
        </p:txBody>
      </p:sp>
    </p:spTree>
    <p:extLst>
      <p:ext uri="{BB962C8B-B14F-4D97-AF65-F5344CB8AC3E}">
        <p14:creationId xmlns:p14="http://schemas.microsoft.com/office/powerpoint/2010/main" val="139148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Curses Terminal Control </a:t>
            </a:r>
            <a:r>
              <a:rPr lang="en-US" sz="3200" dirty="0" smtClean="0"/>
              <a:t>Library 2 of 3</a:t>
            </a:r>
            <a:endParaRPr lang="en-US" sz="3200" dirty="0"/>
          </a:p>
        </p:txBody>
      </p:sp>
      <p:sp>
        <p:nvSpPr>
          <p:cNvPr id="3" name="Content Placeholder 2"/>
          <p:cNvSpPr>
            <a:spLocks noGrp="1"/>
          </p:cNvSpPr>
          <p:nvPr>
            <p:ph idx="1"/>
          </p:nvPr>
        </p:nvSpPr>
        <p:spPr/>
        <p:txBody>
          <a:bodyPr/>
          <a:lstStyle/>
          <a:p>
            <a:r>
              <a:rPr lang="en-US" sz="2800" dirty="0" smtClean="0"/>
              <a:t>“Curses-based </a:t>
            </a:r>
            <a:r>
              <a:rPr lang="en-US" sz="2800" dirty="0"/>
              <a:t>programs often have a user interface that resembles a traditional graphical user interface, including 'widgets' such as text boxes and scrollable lists, rather than the command line interface (CLI) most commonly found on text-only devices. This can make them more user-friendly than a CLI-based program, while still being able to run on text-only devices</a:t>
            </a:r>
            <a:r>
              <a:rPr lang="en-US" sz="2800" dirty="0" smtClean="0"/>
              <a:t>.”</a:t>
            </a:r>
            <a:endParaRPr lang="en-US" sz="2800" u="sng"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8</a:t>
            </a:fld>
            <a:endParaRPr lang="en-US"/>
          </a:p>
        </p:txBody>
      </p:sp>
    </p:spTree>
    <p:extLst>
      <p:ext uri="{BB962C8B-B14F-4D97-AF65-F5344CB8AC3E}">
        <p14:creationId xmlns:p14="http://schemas.microsoft.com/office/powerpoint/2010/main" val="406374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sz="2000" dirty="0"/>
              <a:t>(</a:t>
            </a:r>
            <a:r>
              <a:rPr lang="en-US" sz="2000" dirty="0">
                <a:hlinkClick r:id="rId2" action="ppaction://hlinksldjump"/>
              </a:rPr>
              <a:t>Table of Contents</a:t>
            </a:r>
            <a:r>
              <a:rPr lang="en-US" sz="2000" dirty="0"/>
              <a:t>)</a:t>
            </a:r>
            <a:r>
              <a:rPr lang="en-US" dirty="0"/>
              <a:t/>
            </a:r>
            <a:br>
              <a:rPr lang="en-US" dirty="0"/>
            </a:br>
            <a:r>
              <a:rPr lang="en-US" sz="3200" dirty="0"/>
              <a:t>Curses Terminal Control Library </a:t>
            </a:r>
            <a:r>
              <a:rPr lang="en-US" sz="3200" dirty="0" smtClean="0"/>
              <a:t>3 </a:t>
            </a:r>
            <a:r>
              <a:rPr lang="en-US" sz="3200" dirty="0"/>
              <a:t>of </a:t>
            </a:r>
            <a:r>
              <a:rPr lang="en-US" sz="3200" dirty="0" smtClean="0"/>
              <a:t>3</a:t>
            </a:r>
            <a:endParaRPr lang="en-US" sz="3200" dirty="0"/>
          </a:p>
        </p:txBody>
      </p:sp>
      <p:sp>
        <p:nvSpPr>
          <p:cNvPr id="3" name="Content Placeholder 2"/>
          <p:cNvSpPr>
            <a:spLocks noGrp="1"/>
          </p:cNvSpPr>
          <p:nvPr>
            <p:ph idx="1"/>
          </p:nvPr>
        </p:nvSpPr>
        <p:spPr/>
        <p:txBody>
          <a:bodyPr/>
          <a:lstStyle/>
          <a:p>
            <a:r>
              <a:rPr lang="en-US" sz="2800" dirty="0" smtClean="0"/>
              <a:t>“Curses-based </a:t>
            </a:r>
            <a:r>
              <a:rPr lang="en-US" sz="2800" dirty="0"/>
              <a:t>software can also have a lighter resource footprint and operate on a wider range of systems (both in terms of hardware and software) than their GUI-based counterparts. This includes old pre-1990 machines along with modern embedded systems using text-only displays</a:t>
            </a:r>
            <a:r>
              <a:rPr lang="en-US" sz="2800" dirty="0" smtClean="0"/>
              <a:t>.”</a:t>
            </a:r>
            <a:endParaRPr lang="en-US" sz="2800" u="sng" dirty="0"/>
          </a:p>
          <a:p>
            <a:r>
              <a:rPr lang="en-US" sz="2800" dirty="0" smtClean="0"/>
              <a:t>“Curses </a:t>
            </a:r>
            <a:r>
              <a:rPr lang="en-US" sz="2800" dirty="0"/>
              <a:t>is most commonly associated with Unix-like operating systems, although implementations for Microsoft Windows also exist</a:t>
            </a:r>
            <a:r>
              <a:rPr lang="en-US" sz="2800" dirty="0" smtClean="0"/>
              <a:t>.”</a:t>
            </a:r>
            <a:endParaRPr lang="en-US" dirty="0"/>
          </a:p>
        </p:txBody>
      </p:sp>
      <p:sp>
        <p:nvSpPr>
          <p:cNvPr id="4" name="Date Placeholder 3"/>
          <p:cNvSpPr>
            <a:spLocks noGrp="1"/>
          </p:cNvSpPr>
          <p:nvPr>
            <p:ph type="dt" sz="half" idx="10"/>
          </p:nvPr>
        </p:nvSpPr>
        <p:spPr/>
        <p:txBody>
          <a:bodyPr/>
          <a:lstStyle/>
          <a:p>
            <a:pPr>
              <a:defRPr/>
            </a:pPr>
            <a:fld id="{65B11A62-63AA-4067-ACEB-AA6A42CE3A38}" type="datetime1">
              <a:rPr lang="en-US" smtClean="0"/>
              <a:t>10/21/2015</a:t>
            </a:fld>
            <a:endParaRPr lang="en-US"/>
          </a:p>
        </p:txBody>
      </p:sp>
      <p:sp>
        <p:nvSpPr>
          <p:cNvPr id="5" name="Footer Placeholder 4"/>
          <p:cNvSpPr>
            <a:spLocks noGrp="1"/>
          </p:cNvSpPr>
          <p:nvPr>
            <p:ph type="ftr" sz="quarter" idx="11"/>
          </p:nvPr>
        </p:nvSpPr>
        <p:spPr/>
        <p:txBody>
          <a:bodyPr/>
          <a:lstStyle/>
          <a:p>
            <a:pPr>
              <a:defRPr/>
            </a:pPr>
            <a:r>
              <a:rPr lang="en-US" dirty="0" smtClean="0"/>
              <a:t>TeamSTARS "tsWxGTUI_PyVx" Toolkit prepared &amp; presented by Richard S. Gordon</a:t>
            </a:r>
            <a:endParaRPr lang="en-US" dirty="0"/>
          </a:p>
        </p:txBody>
      </p:sp>
      <p:sp>
        <p:nvSpPr>
          <p:cNvPr id="6" name="Slide Number Placeholder 5"/>
          <p:cNvSpPr>
            <a:spLocks noGrp="1"/>
          </p:cNvSpPr>
          <p:nvPr>
            <p:ph type="sldNum" sz="quarter" idx="12"/>
          </p:nvPr>
        </p:nvSpPr>
        <p:spPr/>
        <p:txBody>
          <a:bodyPr/>
          <a:lstStyle/>
          <a:p>
            <a:fld id="{5FB509E8-BB65-40EC-80E5-500E59BE4DEB}" type="slidenum">
              <a:rPr lang="en-US" smtClean="0"/>
              <a:pPr/>
              <a:t>9</a:t>
            </a:fld>
            <a:endParaRPr lang="en-US"/>
          </a:p>
        </p:txBody>
      </p:sp>
    </p:spTree>
    <p:extLst>
      <p:ext uri="{BB962C8B-B14F-4D97-AF65-F5344CB8AC3E}">
        <p14:creationId xmlns:p14="http://schemas.microsoft.com/office/powerpoint/2010/main" val="2929351495"/>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5736</TotalTime>
  <Words>6109</Words>
  <Application>Microsoft Office PowerPoint</Application>
  <PresentationFormat>Widescreen</PresentationFormat>
  <Paragraphs>676</Paragraphs>
  <Slides>59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Tahoma</vt:lpstr>
      <vt:lpstr>Wingdings</vt:lpstr>
      <vt:lpstr>Blends</vt:lpstr>
      <vt:lpstr>PowerPoint Presentation</vt:lpstr>
      <vt:lpstr>Table of Contents (with slide show Hyperlinks)</vt:lpstr>
      <vt:lpstr>Introduction (Table of Contents)</vt:lpstr>
      <vt:lpstr>Introduction (Table of Contents) TeamSTARS “tsWxGTUI_PyVx” Toolkit</vt:lpstr>
      <vt:lpstr>Introduction (Table of Contents) Python Programming Language</vt:lpstr>
      <vt:lpstr>Introduction (Table of Contents) wxPython Graphical User Interface API</vt:lpstr>
      <vt:lpstr>Introduction (Table of Contents) Curses Terminal Control Library 1 of 3</vt:lpstr>
      <vt:lpstr>Introduction (Table of Contents) Curses Terminal Control Library 2 of 3</vt:lpstr>
      <vt:lpstr>Introduction (Table of Contents) Curses Terminal Control Library 3 of 3</vt:lpstr>
      <vt:lpstr>Use Cases (Table of Contents)</vt:lpstr>
      <vt:lpstr>Use Cases: (Table of Contents) Sample Screen Shots</vt:lpstr>
      <vt:lpstr>Use Cases: (Table of Contents) Sample CLI Display</vt:lpstr>
      <vt:lpstr>Use Cases: (Table of Contents) Sample GUI Widgets</vt:lpstr>
      <vt:lpstr>Use Cases: (Table of Contents) Sample GUI Scrolled Windows (xterm 8-color)</vt:lpstr>
      <vt:lpstr>Use Cases: (Table of Contents) Sample GUI Scrolled Windows (vt100 Black-on-White) &amp; (vt100 White-on-Black)</vt:lpstr>
      <vt:lpstr>Use Cases: (Table of Contents) Block Diagrams</vt:lpstr>
      <vt:lpstr>Use Cases: (Table of Contents) Toolkit Building Block Diagram</vt:lpstr>
      <vt:lpstr>Use Cases: (Table of Contents) Non-Networked (Stand-Alone) Mode System (HW-SW) Block Diagram</vt:lpstr>
      <vt:lpstr>Use Cases: (Table of Contents) Networked (Stand-Among) Mode System (HW-SW) Block Diagram</vt:lpstr>
      <vt:lpstr>Use Cases: (Table of Contents) Model Platforms</vt:lpstr>
      <vt:lpstr>Use Cases: Model Platforms Basic “Development” Laptop      and Pseudo “Embedded” System</vt:lpstr>
      <vt:lpstr>  Use Cases: Model Platforms  Accessorized “Development” Laptop     and Guest “Embedded” System</vt:lpstr>
      <vt:lpstr>Use Cases: Model Platforms  Accessorized “Development” Desktop     and Guest “Embedded” System</vt:lpstr>
      <vt:lpstr>Use Cases: (Table of Contents) Command Line Interface (CLI)</vt:lpstr>
      <vt:lpstr>Use Cases: (Table of Contents) CLI Building Blocks (tsLibCLI)</vt:lpstr>
      <vt:lpstr>Use Cases: (Table of Contents) CLI Tools (tsToolsCLI) 1 of 2</vt:lpstr>
      <vt:lpstr>Use Cases: (Table of Contents) CLI Tools (tsToolsCLI) 2 of 2</vt:lpstr>
      <vt:lpstr>Use Cases: (Table of Contents) Graphical User Interface (GUI)</vt:lpstr>
      <vt:lpstr>Use Cases: (Table of Contents) GUI Building Blocks (tsLibGUI)</vt:lpstr>
      <vt:lpstr>Use Cases: (Table of Contents) Remote Monitoring / Control</vt:lpstr>
      <vt:lpstr>Project (Table of Contents)</vt:lpstr>
      <vt:lpstr>Project Objectives: Goals (Mission Critical Capabilities)</vt:lpstr>
      <vt:lpstr>Project Objectives: Goals (Cross-Platform Capabilities)</vt:lpstr>
      <vt:lpstr>Project Objectives: Goals (Architecture Capabilities)</vt:lpstr>
      <vt:lpstr>Project Objectives: Goals (Documentation Audience)</vt:lpstr>
      <vt:lpstr>Project Objectives: Goals (Documentation Capabilities)</vt:lpstr>
      <vt:lpstr>Project Objectives: Goals (Engineering Notebook Capabilities)</vt:lpstr>
      <vt:lpstr>Project Objectives: Goals (User “How-to-Guide” Capabilities)</vt:lpstr>
      <vt:lpstr>Project Objectives: Non-Goals (Host Virtual Machine Limitation)</vt:lpstr>
      <vt:lpstr>Project Objectives: Non-Goals (GUI Virtual Machine Limitation)</vt:lpstr>
      <vt:lpstr>Project Objectives: Non-Goals (Retrofit Limitations)</vt:lpstr>
      <vt:lpstr>Project Plans: Adopt Cross-Platform Technology</vt:lpstr>
      <vt:lpstr>Project Plans: Adopt Modular Software Architecture</vt:lpstr>
      <vt:lpstr>Project Plans: Adopt Cross-Platform Software Environment</vt:lpstr>
      <vt:lpstr>Project Plans: Adopt Python 2x Source Code Plan</vt:lpstr>
      <vt:lpstr>Project Plans: Adopt Python 3x Source Code Plan</vt:lpstr>
      <vt:lpstr>Project Plans: Adopt Development, Debug and Test Environment</vt:lpstr>
      <vt:lpstr>Project Plans: Adopt Python Virtual Machine (VM) Environment </vt:lpstr>
      <vt:lpstr>Project Plans: Adopt Python Virtual Machine (VM) Strategy</vt:lpstr>
      <vt:lpstr>Project Plans: Adopt Engineering Notebook Strategy</vt:lpstr>
      <vt:lpstr>Project Plans: Adopt Operator, System Administrator &amp; Field Service Strategy</vt:lpstr>
      <vt:lpstr>Project Implementation: Adopt Document Focus Strategy</vt:lpstr>
      <vt:lpstr>Release (Table of Contents)</vt:lpstr>
      <vt:lpstr>Release: Command Line Interface (CLI) Capabilities</vt:lpstr>
      <vt:lpstr>Release: Graphical User Interface (GUI) Capabilities</vt:lpstr>
      <vt:lpstr>Release: Local Monitoring / Control Capabilities</vt:lpstr>
      <vt:lpstr>Release: Pre-Alpha Stage Limitations</vt:lpstr>
      <vt:lpstr>Release (Table of Contents) Issues</vt:lpstr>
      <vt:lpstr>Release (Table of Contents) Where to get further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837</cp:revision>
  <cp:lastPrinted>2015-10-14T13:19:33Z</cp:lastPrinted>
  <dcterms:created xsi:type="dcterms:W3CDTF">2014-11-27T14:34:08Z</dcterms:created>
  <dcterms:modified xsi:type="dcterms:W3CDTF">2015-10-21T12:11:29Z</dcterms:modified>
</cp:coreProperties>
</file>