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5"/>
  </p:notesMasterIdLst>
  <p:handoutMasterIdLst>
    <p:handoutMasterId r:id="rId26"/>
  </p:handoutMasterIdLst>
  <p:sldIdLst>
    <p:sldId id="256" r:id="rId2"/>
    <p:sldId id="277" r:id="rId3"/>
    <p:sldId id="429" r:id="rId4"/>
    <p:sldId id="430" r:id="rId5"/>
    <p:sldId id="421" r:id="rId6"/>
    <p:sldId id="422" r:id="rId7"/>
    <p:sldId id="432" r:id="rId8"/>
    <p:sldId id="360" r:id="rId9"/>
    <p:sldId id="361" r:id="rId10"/>
    <p:sldId id="424" r:id="rId11"/>
    <p:sldId id="420" r:id="rId12"/>
    <p:sldId id="425" r:id="rId13"/>
    <p:sldId id="423" r:id="rId14"/>
    <p:sldId id="403" r:id="rId15"/>
    <p:sldId id="402" r:id="rId16"/>
    <p:sldId id="395" r:id="rId17"/>
    <p:sldId id="396" r:id="rId18"/>
    <p:sldId id="397" r:id="rId19"/>
    <p:sldId id="398" r:id="rId20"/>
    <p:sldId id="399" r:id="rId21"/>
    <p:sldId id="400" r:id="rId22"/>
    <p:sldId id="401" r:id="rId23"/>
    <p:sldId id="416" r:id="rId24"/>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85" d="100"/>
          <a:sy n="85" d="100"/>
        </p:scale>
        <p:origin x="39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12/4/2015</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12/4/2015</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895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99574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70762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0562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61739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291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5023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2735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25838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756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682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8741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1212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3261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21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4162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3298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5235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1883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4661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12/4/2015</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smtClean="0"/>
              <a:t>TeamSTARS "tsWxGTUI_PyVx" Toolkit prepared &amp; presented by Richard S. Gordon</a:t>
            </a:r>
            <a:endParaRPr lang="en-US" dirty="0"/>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12/4/2015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12/4/2015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12/4/2015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12/4/2015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12/4/2015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12/4/2015</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12/4/2015</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12/4/2015</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12/4/2015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12/4/2015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12/4/2015</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smtClean="0"/>
              <a:t>TeamSTARS "tsWxGTUI_PyVx" Toolkit prepared &amp; presented by Richard S. Gordon</a:t>
            </a:r>
            <a:endParaRPr lang="en-US" dirty="0"/>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hyperlink" Target="http://www.wxpython.org/wxpshots.php" TargetMode="External"/><Relationship Id="rId3" Type="http://schemas.openxmlformats.org/officeDocument/2006/relationships/hyperlink" Target="http://www.wxpython.org/" TargetMode="External"/><Relationship Id="rId7" Type="http://schemas.openxmlformats.org/officeDocument/2006/relationships/slide" Target="slide7.xml"/><Relationship Id="rId12"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9.xml"/><Relationship Id="rId5" Type="http://schemas.openxmlformats.org/officeDocument/2006/relationships/slide" Target="slide4.xml"/><Relationship Id="rId10" Type="http://schemas.openxmlformats.org/officeDocument/2006/relationships/slide" Target="slide8.xml"/><Relationship Id="rId4" Type="http://schemas.openxmlformats.org/officeDocument/2006/relationships/slide" Target="slide3.xml"/><Relationship Id="rId9" Type="http://schemas.openxmlformats.org/officeDocument/2006/relationships/slide" Target="slide13.xml"/><Relationship Id="rId14" Type="http://schemas.openxmlformats.org/officeDocument/2006/relationships/hyperlink" Target="http://www.wxpython.org/screenshots.php"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hyperlink" Target="http://www.wxpython.org/"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nu.org/software/ncurses/"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igordo959/tsWxGTUI_PyVx_Repository/tree/master/ManPages/tsManPagesLibGUI"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UseCase_5_Graphical_User_Interface</a:t>
            </a:r>
            <a:endParaRPr lang="en-US" dirty="0"/>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smtClean="0"/>
          </a:p>
          <a:p>
            <a:pPr marL="0" indent="0" algn="ctr" eaLnBrk="1" hangingPunct="1">
              <a:buFont typeface="Wingdings" pitchFamily="2" charset="2"/>
              <a:buNone/>
            </a:pPr>
            <a:endParaRPr lang="en-US" sz="2800" smtClean="0"/>
          </a:p>
        </p:txBody>
      </p:sp>
      <p:sp>
        <p:nvSpPr>
          <p:cNvPr id="6146" name="Date Placeholder 1"/>
          <p:cNvSpPr>
            <a:spLocks noGrp="1"/>
          </p:cNvSpPr>
          <p:nvPr>
            <p:ph type="dt" sz="half" idx="10"/>
          </p:nvPr>
        </p:nvSpPr>
        <p:spPr>
          <a:noFill/>
        </p:spPr>
        <p:txBody>
          <a:bodyPr/>
          <a:lstStyle/>
          <a:p>
            <a:fld id="{878D0E70-D567-4EAD-BEEC-D30EFDF84A73}" type="datetime1">
              <a:rPr lang="en-US" smtClean="0"/>
              <a:t>12/4/2015</a:t>
            </a:fld>
            <a:endParaRPr lang="en-US" smtClean="0"/>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6151" name="Picture 5" descr="tsWxGTUI_PyVx Masthead"/>
          <p:cNvPicPr>
            <a:picLocks noChangeAspect="1" noChangeArrowheads="1"/>
          </p:cNvPicPr>
          <p:nvPr/>
        </p:nvPicPr>
        <p:blipFill>
          <a:blip r:embed="rId3"/>
          <a:srcRect/>
          <a:stretch>
            <a:fillRect/>
          </a:stretch>
        </p:blipFill>
        <p:spPr bwMode="auto">
          <a:xfrm>
            <a:off x="1524000" y="2195513"/>
            <a:ext cx="9196388" cy="2259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Simplified Wrapper </a:t>
            </a:r>
            <a:r>
              <a:rPr lang="en-US"/>
              <a:t>and </a:t>
            </a:r>
            <a:r>
              <a:rPr lang="en-US" smtClean="0"/>
              <a:t>Interface Generator </a:t>
            </a:r>
            <a:r>
              <a:rPr lang="en-US" dirty="0"/>
              <a:t>(SWIG</a:t>
            </a:r>
            <a:r>
              <a:rPr lang="en-US" dirty="0" smtClean="0"/>
              <a:t>) </a:t>
            </a:r>
            <a:r>
              <a:rPr lang="en-US" sz="2000" dirty="0"/>
              <a:t>(</a:t>
            </a:r>
            <a:r>
              <a:rPr lang="en-US" sz="2000" dirty="0">
                <a:hlinkClick r:id="rId2" action="ppaction://hlinksldjump"/>
              </a:rPr>
              <a:t>Table of Contents</a:t>
            </a:r>
            <a:r>
              <a:rPr lang="en-US" sz="2000" dirty="0"/>
              <a:t>)</a:t>
            </a:r>
          </a:p>
        </p:txBody>
      </p:sp>
      <p:sp>
        <p:nvSpPr>
          <p:cNvPr id="9" name="Content Placeholder 8"/>
          <p:cNvSpPr>
            <a:spLocks noGrp="1"/>
          </p:cNvSpPr>
          <p:nvPr>
            <p:ph idx="1"/>
          </p:nvPr>
        </p:nvSpPr>
        <p:spPr/>
        <p:txBody>
          <a:bodyPr/>
          <a:lstStyle/>
          <a:p>
            <a:pPr marL="0" indent="0">
              <a:buNone/>
            </a:pPr>
            <a:r>
              <a:rPr lang="en-US" dirty="0"/>
              <a:t>From Wikipedia, the free </a:t>
            </a:r>
            <a:r>
              <a:rPr lang="en-US" dirty="0" smtClean="0"/>
              <a:t>encyclopedia:</a:t>
            </a:r>
          </a:p>
          <a:p>
            <a:r>
              <a:rPr lang="en-US" sz="2800" i="1" dirty="0"/>
              <a:t>"Simplified Wrapper and Interface Generator (SWIG) is an open-source software tool used to connect computer programs or libraries written in C or C++ with scripting languages such as </a:t>
            </a:r>
            <a:r>
              <a:rPr lang="en-US" sz="2800" i="1" dirty="0" err="1"/>
              <a:t>Lua</a:t>
            </a:r>
            <a:r>
              <a:rPr lang="en-US" sz="2800" i="1" dirty="0"/>
              <a:t>, Perl, PHP, Python, R, Ruby, </a:t>
            </a:r>
            <a:r>
              <a:rPr lang="en-US" sz="2800" i="1" dirty="0" err="1"/>
              <a:t>Tcl</a:t>
            </a:r>
            <a:r>
              <a:rPr lang="en-US" sz="2800" i="1" dirty="0"/>
              <a:t>, and other languages like C#, Java, JavaScript, Go, Modula-3, </a:t>
            </a:r>
            <a:r>
              <a:rPr lang="en-US" sz="2800" i="1" dirty="0" err="1"/>
              <a:t>OCaml</a:t>
            </a:r>
            <a:r>
              <a:rPr lang="en-US" sz="2800" i="1" dirty="0"/>
              <a:t>, Octave, </a:t>
            </a:r>
            <a:r>
              <a:rPr lang="en-US" sz="2800" i="1" dirty="0" err="1"/>
              <a:t>Scilab</a:t>
            </a:r>
            <a:r>
              <a:rPr lang="en-US" sz="2800" i="1" dirty="0"/>
              <a:t> and Scheme. Output can also be in the form of XML or Lisp S-expressions."</a:t>
            </a:r>
          </a:p>
        </p:txBody>
      </p:sp>
      <p:sp>
        <p:nvSpPr>
          <p:cNvPr id="5" name="Date Placeholder 4"/>
          <p:cNvSpPr>
            <a:spLocks noGrp="1"/>
          </p:cNvSpPr>
          <p:nvPr>
            <p:ph type="dt" sz="half" idx="10"/>
          </p:nvPr>
        </p:nvSpPr>
        <p:spPr/>
        <p:txBody>
          <a:bodyPr/>
          <a:lstStyle/>
          <a:p>
            <a:pPr>
              <a:defRPr/>
            </a:pPr>
            <a:fld id="{44D06F95-D493-494F-B0EB-3EDFAA385886}" type="datetime1">
              <a:rPr lang="en-US" smtClean="0"/>
              <a:t>12/4/2015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10</a:t>
            </a:fld>
            <a:endParaRPr lang="en-US"/>
          </a:p>
        </p:txBody>
      </p:sp>
    </p:spTree>
    <p:extLst>
      <p:ext uri="{BB962C8B-B14F-4D97-AF65-F5344CB8AC3E}">
        <p14:creationId xmlns:p14="http://schemas.microsoft.com/office/powerpoint/2010/main" val="150720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a:t>Virtual Platform Interface Relationship between </a:t>
            </a:r>
            <a:r>
              <a:rPr lang="en-US" sz="2000" dirty="0" smtClean="0"/>
              <a:t>“wxPython 2.8.9.2” </a:t>
            </a:r>
            <a:r>
              <a:rPr lang="en-US" sz="2000" dirty="0"/>
              <a:t>API </a:t>
            </a:r>
            <a:r>
              <a:rPr lang="en-US" sz="2000" dirty="0" smtClean="0"/>
              <a:t/>
            </a:r>
            <a:br>
              <a:rPr lang="en-US" sz="2000" dirty="0" smtClean="0"/>
            </a:br>
            <a:r>
              <a:rPr lang="en-US" sz="2000" dirty="0" smtClean="0"/>
              <a:t>Pixel-Mode and Character-Mode Emulation (</a:t>
            </a:r>
            <a:r>
              <a:rPr lang="en-US" sz="2000" dirty="0" err="1">
                <a:hlinkClick r:id="rId3"/>
              </a:rPr>
              <a:t>tsLibGUI</a:t>
            </a:r>
            <a:r>
              <a:rPr lang="en-US" sz="2000" i="1" dirty="0"/>
              <a:t> full listing</a:t>
            </a:r>
            <a:r>
              <a:rPr lang="en-US" sz="2000" dirty="0" smtClean="0"/>
              <a:t>) </a:t>
            </a:r>
            <a:r>
              <a:rPr lang="en-US" sz="1800" dirty="0"/>
              <a:t>(</a:t>
            </a:r>
            <a:r>
              <a:rPr lang="en-US" sz="1800" dirty="0">
                <a:hlinkClick r:id="rId4" action="ppaction://hlinksldjump"/>
              </a:rPr>
              <a:t>Table of Contents</a:t>
            </a:r>
            <a:r>
              <a:rPr lang="en-US" sz="1800" dirty="0" smtClean="0"/>
              <a:t>)</a:t>
            </a:r>
            <a:endParaRPr lang="en-US" sz="2800" dirty="0" smtClean="0"/>
          </a:p>
        </p:txBody>
      </p:sp>
      <p:sp>
        <p:nvSpPr>
          <p:cNvPr id="72710" name="Rectangle 6"/>
          <p:cNvSpPr>
            <a:spLocks noGrp="1" noChangeArrowheads="1"/>
          </p:cNvSpPr>
          <p:nvPr>
            <p:ph sz="half" idx="1"/>
          </p:nvPr>
        </p:nvSpPr>
        <p:spPr>
          <a:xfrm>
            <a:off x="638356" y="2017713"/>
            <a:ext cx="4364965" cy="4114800"/>
          </a:xfrm>
        </p:spPr>
        <p:txBody>
          <a:bodyPr/>
          <a:lstStyle/>
          <a:p>
            <a:pPr marL="171450" lvl="1" indent="-171450" eaLnBrk="1" hangingPunct="1">
              <a:lnSpc>
                <a:spcPct val="80000"/>
              </a:lnSpc>
              <a:buSzPct val="60000"/>
            </a:pPr>
            <a:r>
              <a:rPr lang="en-US" sz="1600" b="1" dirty="0"/>
              <a:t>“wxPython </a:t>
            </a:r>
            <a:r>
              <a:rPr lang="en-US" sz="1600" b="1" dirty="0" smtClean="0"/>
              <a:t>2.8.9.2 to 2.9.5.0” </a:t>
            </a:r>
            <a:r>
              <a:rPr lang="en-US" sz="1600" b="1" dirty="0"/>
              <a:t>Pixel-Mode API </a:t>
            </a:r>
            <a:endParaRPr lang="en-US" sz="1600" b="1" dirty="0" smtClean="0"/>
          </a:p>
          <a:p>
            <a:pPr lvl="1" eaLnBrk="1" hangingPunct="1">
              <a:lnSpc>
                <a:spcPct val="80000"/>
              </a:lnSpc>
            </a:pPr>
            <a:r>
              <a:rPr lang="en-US" sz="1200" b="1" dirty="0" smtClean="0"/>
              <a:t>Python 2x Application</a:t>
            </a:r>
          </a:p>
          <a:p>
            <a:pPr lvl="2" eaLnBrk="1" hangingPunct="1">
              <a:lnSpc>
                <a:spcPct val="80000"/>
              </a:lnSpc>
            </a:pPr>
            <a:r>
              <a:rPr lang="en-US" sz="1000" dirty="0" smtClean="0"/>
              <a:t>Pixel-mode cross-platform “wxPython </a:t>
            </a:r>
            <a:r>
              <a:rPr lang="en-US" sz="1000" dirty="0"/>
              <a:t>2.8.9.2-2.9.5.0” </a:t>
            </a:r>
            <a:r>
              <a:rPr lang="en-US" sz="1000" dirty="0" smtClean="0"/>
              <a:t>classes</a:t>
            </a:r>
            <a:r>
              <a:rPr lang="en-US" sz="1000" dirty="0"/>
              <a:t>, methods and functions issue service requests to </a:t>
            </a:r>
            <a:r>
              <a:rPr lang="en-US" sz="1000" dirty="0" smtClean="0"/>
              <a:t>and receive service responses using a </a:t>
            </a:r>
            <a:r>
              <a:rPr lang="en-US" sz="1000" b="1" dirty="0" smtClean="0">
                <a:hlinkClick r:id="rId4" action="ppaction://hlinksldjump"/>
              </a:rPr>
              <a:t>SWIG</a:t>
            </a:r>
            <a:r>
              <a:rPr lang="en-US" sz="1000" dirty="0" smtClean="0"/>
              <a:t> interface to cross-platform “</a:t>
            </a:r>
            <a:r>
              <a:rPr lang="en-US" sz="1000" dirty="0" err="1" smtClean="0"/>
              <a:t>wxWidgets</a:t>
            </a:r>
            <a:r>
              <a:rPr lang="en-US" sz="1000" dirty="0" smtClean="0"/>
              <a:t> </a:t>
            </a:r>
            <a:r>
              <a:rPr lang="en-US" sz="1000" dirty="0"/>
              <a:t>2.8.9.2-2.9.5.0.</a:t>
            </a:r>
            <a:endParaRPr lang="en-US" sz="1000" dirty="0" smtClean="0"/>
          </a:p>
          <a:p>
            <a:pPr lvl="2" eaLnBrk="1" hangingPunct="1">
              <a:lnSpc>
                <a:spcPct val="80000"/>
              </a:lnSpc>
            </a:pPr>
            <a:r>
              <a:rPr lang="en-US" sz="1000" dirty="0" smtClean="0"/>
              <a:t>Cross-platform “</a:t>
            </a:r>
            <a:r>
              <a:rPr lang="en-US" sz="1000" dirty="0" err="1" smtClean="0"/>
              <a:t>wxWidgets</a:t>
            </a:r>
            <a:r>
              <a:rPr lang="en-US" sz="1000" dirty="0" smtClean="0"/>
              <a:t> </a:t>
            </a:r>
            <a:r>
              <a:rPr lang="en-US" sz="1000" dirty="0"/>
              <a:t>2.8.9.2-2.9.5.0” </a:t>
            </a:r>
            <a:r>
              <a:rPr lang="en-US" sz="1000" dirty="0" smtClean="0"/>
              <a:t>issues </a:t>
            </a:r>
            <a:r>
              <a:rPr lang="en-US" sz="1000" dirty="0"/>
              <a:t>service requests to and </a:t>
            </a:r>
            <a:r>
              <a:rPr lang="en-US" sz="1000" dirty="0" smtClean="0"/>
              <a:t>receives </a:t>
            </a:r>
            <a:r>
              <a:rPr lang="en-US" sz="1000" dirty="0"/>
              <a:t>service responses </a:t>
            </a:r>
            <a:r>
              <a:rPr lang="en-US" sz="1000" dirty="0" smtClean="0"/>
              <a:t>from a “</a:t>
            </a:r>
            <a:r>
              <a:rPr lang="en-US" sz="1000" dirty="0" err="1" smtClean="0"/>
              <a:t>wxWidgets</a:t>
            </a:r>
            <a:r>
              <a:rPr lang="en-US" sz="1000" dirty="0" smtClean="0"/>
              <a:t>” Virtual Platform Interface which interfaces to the host platform’s specific GUI API.</a:t>
            </a:r>
            <a:endParaRPr lang="en-US" sz="1000" dirty="0"/>
          </a:p>
          <a:p>
            <a:pPr marL="285750" lvl="1" eaLnBrk="1" hangingPunct="1">
              <a:lnSpc>
                <a:spcPct val="80000"/>
              </a:lnSpc>
              <a:buSzPct val="60000"/>
            </a:pPr>
            <a:endParaRPr lang="en-US" sz="1600" b="1" dirty="0" smtClean="0"/>
          </a:p>
          <a:p>
            <a:pPr marL="285750" lvl="1" eaLnBrk="1" hangingPunct="1">
              <a:lnSpc>
                <a:spcPct val="80000"/>
              </a:lnSpc>
              <a:buSzPct val="60000"/>
            </a:pPr>
            <a:r>
              <a:rPr lang="en-US" sz="1600" b="1" dirty="0" smtClean="0"/>
              <a:t>“wxPython </a:t>
            </a:r>
            <a:r>
              <a:rPr lang="en-US" sz="1600" b="1" dirty="0"/>
              <a:t>3.0.0.0 to 3.0.2.0</a:t>
            </a:r>
            <a:r>
              <a:rPr lang="en-US" sz="1600" b="1" dirty="0" smtClean="0"/>
              <a:t>” </a:t>
            </a:r>
            <a:r>
              <a:rPr lang="en-US" sz="1600" b="1" dirty="0"/>
              <a:t>Pixel-Mode </a:t>
            </a:r>
            <a:r>
              <a:rPr lang="en-US" sz="1600" b="1" dirty="0" smtClean="0"/>
              <a:t>API</a:t>
            </a:r>
          </a:p>
          <a:p>
            <a:pPr marL="685800" lvl="2" eaLnBrk="1" hangingPunct="1">
              <a:lnSpc>
                <a:spcPct val="80000"/>
              </a:lnSpc>
              <a:buSzPct val="60000"/>
            </a:pPr>
            <a:r>
              <a:rPr lang="en-US" sz="1200" b="1" dirty="0" smtClean="0"/>
              <a:t>Python </a:t>
            </a:r>
            <a:r>
              <a:rPr lang="en-US" sz="1200" b="1" dirty="0"/>
              <a:t>2x &amp; 3x Application</a:t>
            </a:r>
            <a:endParaRPr lang="en-US" sz="1200" b="1" dirty="0" smtClean="0"/>
          </a:p>
          <a:p>
            <a:pPr lvl="2" eaLnBrk="1" hangingPunct="1">
              <a:lnSpc>
                <a:spcPct val="80000"/>
              </a:lnSpc>
            </a:pPr>
            <a:r>
              <a:rPr lang="en-US" sz="1000" dirty="0"/>
              <a:t>Pixel-mode cross-platform “wxPython </a:t>
            </a:r>
            <a:r>
              <a:rPr lang="en-US" sz="1000" dirty="0" smtClean="0"/>
              <a:t>3.0.0.0-3.0.2.0” </a:t>
            </a:r>
            <a:r>
              <a:rPr lang="en-US" sz="1000" dirty="0"/>
              <a:t>classes, methods and functions issue service requests to and receive service responses </a:t>
            </a:r>
            <a:r>
              <a:rPr lang="en-US" sz="1000" dirty="0" smtClean="0"/>
              <a:t>from the cross-platform </a:t>
            </a:r>
            <a:r>
              <a:rPr lang="en-US" sz="1000" dirty="0"/>
              <a:t>“</a:t>
            </a:r>
            <a:r>
              <a:rPr lang="en-US" sz="1000" dirty="0" err="1"/>
              <a:t>wxWidgets</a:t>
            </a:r>
            <a:r>
              <a:rPr lang="en-US" sz="1000" dirty="0"/>
              <a:t> </a:t>
            </a:r>
            <a:r>
              <a:rPr lang="en-US" sz="1000" dirty="0" smtClean="0"/>
              <a:t>3.0.0.0-3.0.2.0 Virtual Platform Interface </a:t>
            </a:r>
            <a:r>
              <a:rPr lang="en-US" sz="1000" dirty="0"/>
              <a:t>which </a:t>
            </a:r>
            <a:r>
              <a:rPr lang="en-US" sz="1000" dirty="0" smtClean="0"/>
              <a:t>interfaces </a:t>
            </a:r>
            <a:r>
              <a:rPr lang="en-US" sz="1000" dirty="0"/>
              <a:t>to the host platform’s specific GUI API</a:t>
            </a:r>
            <a:r>
              <a:rPr lang="en-US" sz="1000" dirty="0" smtClean="0"/>
              <a:t>.</a:t>
            </a:r>
            <a:endParaRPr lang="en-US" sz="1000" dirty="0"/>
          </a:p>
        </p:txBody>
      </p:sp>
      <p:sp>
        <p:nvSpPr>
          <p:cNvPr id="2" name="Content Placeholder 1"/>
          <p:cNvSpPr>
            <a:spLocks noGrp="1"/>
          </p:cNvSpPr>
          <p:nvPr>
            <p:ph sz="half" idx="2"/>
          </p:nvPr>
        </p:nvSpPr>
        <p:spPr>
          <a:xfrm>
            <a:off x="5124091" y="2017713"/>
            <a:ext cx="6815498" cy="4114800"/>
          </a:xfrm>
        </p:spPr>
        <p:txBody>
          <a:bodyPr/>
          <a:lstStyle/>
          <a:p>
            <a:pPr marL="285750" lvl="1" eaLnBrk="1" hangingPunct="1">
              <a:lnSpc>
                <a:spcPct val="80000"/>
              </a:lnSpc>
              <a:buClr>
                <a:schemeClr val="folHlink"/>
              </a:buClr>
              <a:buSzPct val="60000"/>
            </a:pPr>
            <a:r>
              <a:rPr lang="en-US" sz="1600" b="1" dirty="0"/>
              <a:t>“wxPython 2.8.9.2” Character-Mode Emulation </a:t>
            </a:r>
            <a:r>
              <a:rPr lang="en-US" sz="1600" b="1" dirty="0" smtClean="0"/>
              <a:t>API </a:t>
            </a:r>
            <a:endParaRPr lang="en-US" sz="2000" b="1" dirty="0"/>
          </a:p>
          <a:p>
            <a:pPr lvl="1" eaLnBrk="1" hangingPunct="1">
              <a:lnSpc>
                <a:spcPct val="80000"/>
              </a:lnSpc>
            </a:pPr>
            <a:r>
              <a:rPr lang="en-US" sz="1200" b="1" dirty="0"/>
              <a:t>Python 2x &amp; 3x Application</a:t>
            </a:r>
          </a:p>
          <a:p>
            <a:pPr lvl="2" eaLnBrk="1" hangingPunct="1">
              <a:lnSpc>
                <a:spcPct val="80000"/>
              </a:lnSpc>
            </a:pPr>
            <a:r>
              <a:rPr lang="en-US" sz="1000" dirty="0"/>
              <a:t>Pixel-style </a:t>
            </a:r>
            <a:r>
              <a:rPr lang="en-US" sz="1000" dirty="0" smtClean="0"/>
              <a:t>“</a:t>
            </a:r>
            <a:r>
              <a:rPr lang="en-US" sz="1000" dirty="0"/>
              <a:t>wxPython 2.8.9.2” classes, methods and functions </a:t>
            </a:r>
            <a:r>
              <a:rPr lang="en-US" sz="1000" dirty="0" smtClean="0"/>
              <a:t>issue </a:t>
            </a:r>
            <a:r>
              <a:rPr lang="en-US" sz="1000" dirty="0"/>
              <a:t>service requests to and receive service responses using a </a:t>
            </a:r>
            <a:r>
              <a:rPr lang="en-US" sz="1000" dirty="0" smtClean="0"/>
              <a:t>cross-platform Python “Curses” </a:t>
            </a:r>
            <a:r>
              <a:rPr lang="en-US" sz="1000" dirty="0"/>
              <a:t>Virtual Platform </a:t>
            </a:r>
            <a:r>
              <a:rPr lang="en-US" sz="1000" dirty="0" smtClean="0"/>
              <a:t>Interface which </a:t>
            </a:r>
            <a:r>
              <a:rPr lang="en-US" sz="1000" dirty="0"/>
              <a:t>interfaces to the host platform’s specific GUI API</a:t>
            </a:r>
            <a:r>
              <a:rPr lang="en-US" sz="1000" dirty="0" smtClean="0"/>
              <a:t>. The character-mode emulation uses </a:t>
            </a:r>
            <a:r>
              <a:rPr lang="en-US" sz="1000" dirty="0"/>
              <a:t>“</a:t>
            </a:r>
            <a:r>
              <a:rPr lang="en-US" sz="1000" dirty="0" err="1"/>
              <a:t>ts</a:t>
            </a:r>
            <a:r>
              <a:rPr lang="en-US" sz="1000" dirty="0"/>
              <a:t>” prefix on file </a:t>
            </a:r>
            <a:r>
              <a:rPr lang="en-US" sz="1000" dirty="0" smtClean="0"/>
              <a:t>names and on internal methods, constants </a:t>
            </a:r>
            <a:r>
              <a:rPr lang="en-US" sz="1000" dirty="0"/>
              <a:t>and </a:t>
            </a:r>
            <a:r>
              <a:rPr lang="en-US" sz="1000" dirty="0" smtClean="0"/>
              <a:t>variables. It otherwise retains same wxPython class</a:t>
            </a:r>
            <a:r>
              <a:rPr lang="en-US" sz="1000" dirty="0"/>
              <a:t>, method and function names and </a:t>
            </a:r>
            <a:r>
              <a:rPr lang="en-US" sz="1000" dirty="0" smtClean="0"/>
              <a:t>parameters.</a:t>
            </a:r>
            <a:endParaRPr lang="en-US" sz="1600" b="1" dirty="0" smtClean="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endParaRPr lang="en-US" sz="1200" b="1" dirty="0" smtClean="0"/>
          </a:p>
          <a:p>
            <a:pPr marL="285750" lvl="1" eaLnBrk="1" hangingPunct="1">
              <a:lnSpc>
                <a:spcPct val="80000"/>
              </a:lnSpc>
              <a:buClr>
                <a:schemeClr val="folHlink"/>
              </a:buClr>
              <a:buSzPct val="60000"/>
            </a:pPr>
            <a:endParaRPr lang="en-US" sz="1200" b="1" dirty="0"/>
          </a:p>
          <a:p>
            <a:pPr marL="285750" lvl="1" eaLnBrk="1" hangingPunct="1">
              <a:lnSpc>
                <a:spcPct val="80000"/>
              </a:lnSpc>
              <a:buClr>
                <a:schemeClr val="folHlink"/>
              </a:buClr>
              <a:buSzPct val="60000"/>
            </a:pPr>
            <a:endParaRPr lang="en-US" sz="1200" b="1" dirty="0" smtClean="0"/>
          </a:p>
          <a:p>
            <a:pPr marL="285750" lvl="1" eaLnBrk="1" hangingPunct="1">
              <a:lnSpc>
                <a:spcPct val="80000"/>
              </a:lnSpc>
              <a:buClr>
                <a:schemeClr val="folHlink"/>
              </a:buClr>
              <a:buSzPct val="60000"/>
            </a:pPr>
            <a:endParaRPr lang="en-US" sz="1200" b="1" dirty="0" smtClean="0"/>
          </a:p>
          <a:p>
            <a:pPr marL="285750" lvl="1" eaLnBrk="1" hangingPunct="1">
              <a:lnSpc>
                <a:spcPct val="80000"/>
              </a:lnSpc>
              <a:buClr>
                <a:schemeClr val="folHlink"/>
              </a:buClr>
              <a:buSzPct val="60000"/>
            </a:pPr>
            <a:r>
              <a:rPr lang="en-US" sz="1600" b="1" dirty="0" smtClean="0"/>
              <a:t>“</a:t>
            </a:r>
            <a:r>
              <a:rPr lang="en-US" sz="1600" b="1" dirty="0"/>
              <a:t>wxPython </a:t>
            </a:r>
            <a:r>
              <a:rPr lang="en-US" sz="1600" b="1" dirty="0" smtClean="0"/>
              <a:t>3.0.2.0” Character-Mode </a:t>
            </a:r>
            <a:r>
              <a:rPr lang="en-US" sz="1600" b="1" dirty="0"/>
              <a:t>Emulation API </a:t>
            </a:r>
            <a:r>
              <a:rPr lang="en-US" sz="1600" b="1" dirty="0" smtClean="0"/>
              <a:t> (</a:t>
            </a:r>
            <a:r>
              <a:rPr lang="en-US" sz="1600" b="1" i="1" dirty="0" smtClean="0">
                <a:solidFill>
                  <a:srgbClr val="FF0000"/>
                </a:solidFill>
              </a:rPr>
              <a:t>Future</a:t>
            </a:r>
            <a:r>
              <a:rPr lang="en-US" sz="1600" b="1" dirty="0" smtClean="0"/>
              <a:t>)</a:t>
            </a:r>
          </a:p>
          <a:p>
            <a:pPr lvl="1" eaLnBrk="1" hangingPunct="1">
              <a:lnSpc>
                <a:spcPct val="80000"/>
              </a:lnSpc>
            </a:pPr>
            <a:r>
              <a:rPr lang="en-US" sz="1200" b="1" dirty="0"/>
              <a:t>Python 2x &amp; 3x Application</a:t>
            </a:r>
          </a:p>
          <a:p>
            <a:pPr lvl="2" eaLnBrk="1" hangingPunct="1">
              <a:lnSpc>
                <a:spcPct val="80000"/>
              </a:lnSpc>
            </a:pPr>
            <a:r>
              <a:rPr lang="en-US" sz="1000" dirty="0" smtClean="0"/>
              <a:t>Pixel-style</a:t>
            </a:r>
            <a:r>
              <a:rPr lang="en-US" sz="1000" dirty="0"/>
              <a:t> (have “</a:t>
            </a:r>
            <a:r>
              <a:rPr lang="en-US" sz="1000" dirty="0" err="1"/>
              <a:t>ts</a:t>
            </a:r>
            <a:r>
              <a:rPr lang="en-US" sz="1000" dirty="0"/>
              <a:t>” prefix on file names but use same names and parameters) </a:t>
            </a:r>
            <a:r>
              <a:rPr lang="en-US" sz="1000" dirty="0" smtClean="0"/>
              <a:t> </a:t>
            </a:r>
            <a:r>
              <a:rPr lang="en-US" sz="1000" dirty="0"/>
              <a:t>“wxPython </a:t>
            </a:r>
            <a:r>
              <a:rPr lang="en-US" sz="1000" dirty="0" smtClean="0"/>
              <a:t>3.0.2”.0 </a:t>
            </a:r>
            <a:r>
              <a:rPr lang="en-US" sz="1000" dirty="0"/>
              <a:t>classes, methods and </a:t>
            </a:r>
            <a:r>
              <a:rPr lang="en-US" sz="1000" dirty="0" smtClean="0"/>
              <a:t>functions</a:t>
            </a:r>
            <a:r>
              <a:rPr lang="en-US" sz="1000" dirty="0"/>
              <a:t> (have “</a:t>
            </a:r>
            <a:r>
              <a:rPr lang="en-US" sz="1000" dirty="0" err="1"/>
              <a:t>ts</a:t>
            </a:r>
            <a:r>
              <a:rPr lang="en-US" sz="1000" dirty="0"/>
              <a:t>” prefix on file names but use same names and parameters) </a:t>
            </a:r>
            <a:r>
              <a:rPr lang="en-US" sz="1000" dirty="0" smtClean="0"/>
              <a:t>issue </a:t>
            </a:r>
            <a:r>
              <a:rPr lang="en-US" sz="1000" dirty="0"/>
              <a:t>service requests to and receive service responses using a cross-platform Python “Curses” Virtual Platform Interface which interfaces to the host platform’s specific GUI API</a:t>
            </a:r>
            <a:r>
              <a:rPr lang="en-US" sz="1000" dirty="0" smtClean="0"/>
              <a:t>.</a:t>
            </a:r>
            <a:r>
              <a:rPr lang="en-US" sz="1000" dirty="0"/>
              <a:t> The character-mode emulation uses “</a:t>
            </a:r>
            <a:r>
              <a:rPr lang="en-US" sz="1000" dirty="0" err="1"/>
              <a:t>ts</a:t>
            </a:r>
            <a:r>
              <a:rPr lang="en-US" sz="1000" dirty="0"/>
              <a:t>” prefix on file names and on internal </a:t>
            </a:r>
            <a:r>
              <a:rPr lang="en-US" sz="1000" dirty="0" smtClean="0"/>
              <a:t>methods, constants </a:t>
            </a:r>
            <a:r>
              <a:rPr lang="en-US" sz="1000" dirty="0"/>
              <a:t>and variables. It otherwise </a:t>
            </a:r>
            <a:r>
              <a:rPr lang="en-US" sz="1000" dirty="0" smtClean="0"/>
              <a:t>retains </a:t>
            </a:r>
            <a:r>
              <a:rPr lang="en-US" sz="1000" dirty="0"/>
              <a:t>same wxPython </a:t>
            </a:r>
            <a:r>
              <a:rPr lang="en-US" sz="1000" dirty="0" smtClean="0"/>
              <a:t>class</a:t>
            </a:r>
            <a:r>
              <a:rPr lang="en-US" sz="1000" dirty="0"/>
              <a:t>, method and function names and parameters</a:t>
            </a:r>
            <a:r>
              <a:rPr lang="en-US" sz="1000" dirty="0" smtClean="0"/>
              <a:t>.</a:t>
            </a:r>
            <a:endParaRPr lang="en-US" sz="1000" dirty="0"/>
          </a:p>
          <a:p>
            <a:pPr marL="0" lvl="1" indent="0" eaLnBrk="1" hangingPunct="1">
              <a:lnSpc>
                <a:spcPct val="80000"/>
              </a:lnSpc>
              <a:buClr>
                <a:schemeClr val="folHlink"/>
              </a:buClr>
              <a:buSzPct val="60000"/>
              <a:buNone/>
            </a:pPr>
            <a:endParaRPr lang="en-US" sz="2000" b="1"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11</a:t>
            </a:fld>
            <a:endParaRPr lang="en-US"/>
          </a:p>
        </p:txBody>
      </p:sp>
    </p:spTree>
    <p:extLst>
      <p:ext uri="{BB962C8B-B14F-4D97-AF65-F5344CB8AC3E}">
        <p14:creationId xmlns:p14="http://schemas.microsoft.com/office/powerpoint/2010/main" val="8098743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a:t>Virtual Platform Interface Relationship between </a:t>
            </a:r>
            <a:r>
              <a:rPr lang="en-US" sz="2000" dirty="0" smtClean="0"/>
              <a:t>“wxPython 2.8.9.2” </a:t>
            </a:r>
            <a:r>
              <a:rPr lang="en-US" sz="2000" dirty="0"/>
              <a:t>API </a:t>
            </a:r>
            <a:r>
              <a:rPr lang="en-US" sz="2000" dirty="0" smtClean="0"/>
              <a:t/>
            </a:r>
            <a:br>
              <a:rPr lang="en-US" sz="2000" dirty="0" smtClean="0"/>
            </a:br>
            <a:r>
              <a:rPr lang="en-US" sz="2000" dirty="0" smtClean="0"/>
              <a:t>Pixel-Mode and Character-Mode Emulation (</a:t>
            </a:r>
            <a:r>
              <a:rPr lang="en-US" sz="2000" dirty="0" err="1">
                <a:hlinkClick r:id="rId3"/>
              </a:rPr>
              <a:t>tsLibGUI</a:t>
            </a:r>
            <a:r>
              <a:rPr lang="en-US" sz="2000" i="1" dirty="0"/>
              <a:t> full listing</a:t>
            </a:r>
            <a:r>
              <a:rPr lang="en-US" sz="2000" dirty="0" smtClean="0"/>
              <a:t>) </a:t>
            </a:r>
            <a:r>
              <a:rPr lang="en-US" sz="1800" dirty="0"/>
              <a:t>(</a:t>
            </a:r>
            <a:r>
              <a:rPr lang="en-US" sz="1800" dirty="0">
                <a:hlinkClick r:id="rId4" action="ppaction://hlinksldjump"/>
              </a:rPr>
              <a:t>Table of Contents</a:t>
            </a:r>
            <a:r>
              <a:rPr lang="en-US" sz="1800" dirty="0" smtClean="0"/>
              <a:t>)</a:t>
            </a:r>
            <a:endParaRPr lang="en-US" sz="2800" dirty="0" smtClean="0"/>
          </a:p>
        </p:txBody>
      </p:sp>
      <p:sp>
        <p:nvSpPr>
          <p:cNvPr id="72710" name="Rectangle 6"/>
          <p:cNvSpPr>
            <a:spLocks noGrp="1" noChangeArrowheads="1"/>
          </p:cNvSpPr>
          <p:nvPr>
            <p:ph sz="half" idx="1"/>
          </p:nvPr>
        </p:nvSpPr>
        <p:spPr>
          <a:xfrm>
            <a:off x="638356" y="2017713"/>
            <a:ext cx="4364965" cy="4114800"/>
          </a:xfrm>
        </p:spPr>
        <p:txBody>
          <a:bodyPr/>
          <a:lstStyle/>
          <a:p>
            <a:pPr eaLnBrk="1" hangingPunct="1">
              <a:lnSpc>
                <a:spcPct val="80000"/>
              </a:lnSpc>
            </a:pPr>
            <a:r>
              <a:rPr lang="en-US" sz="1800" b="1" dirty="0" smtClean="0"/>
              <a:t>“wxPython 2.8.9.2” </a:t>
            </a:r>
            <a:r>
              <a:rPr lang="en-US" sz="1800" b="1" dirty="0"/>
              <a:t>Pixel-Mode API </a:t>
            </a:r>
            <a:endParaRPr lang="en-US" sz="1800" b="1" dirty="0" smtClean="0"/>
          </a:p>
          <a:p>
            <a:pPr lvl="1" eaLnBrk="1" hangingPunct="1">
              <a:lnSpc>
                <a:spcPct val="80000"/>
              </a:lnSpc>
            </a:pPr>
            <a:r>
              <a:rPr lang="en-US" sz="1400" dirty="0" smtClean="0"/>
              <a:t>Pixel-mode “wxPython 2.8.9.2” classes, methods and functions issue service requests to a “wxPython 2.8.9.2” Virtual Platform.</a:t>
            </a:r>
          </a:p>
          <a:p>
            <a:pPr lvl="1" eaLnBrk="1" hangingPunct="1">
              <a:lnSpc>
                <a:spcPct val="80000"/>
              </a:lnSpc>
            </a:pPr>
            <a:r>
              <a:rPr lang="en-US" sz="1400" dirty="0" smtClean="0"/>
              <a:t>“wxPython 2.8.9.2-Host” Virtual Platform components:</a:t>
            </a:r>
          </a:p>
          <a:p>
            <a:pPr lvl="2" eaLnBrk="1" hangingPunct="1">
              <a:lnSpc>
                <a:spcPct val="80000"/>
              </a:lnSpc>
            </a:pPr>
            <a:r>
              <a:rPr lang="en-US" sz="1400" dirty="0" smtClean="0"/>
              <a:t>Convert the “wxPython 2.8.9.2 service requests into the form used by the Host platform’s Operating System and GUI. </a:t>
            </a:r>
          </a:p>
          <a:p>
            <a:pPr lvl="2" eaLnBrk="1" hangingPunct="1">
              <a:lnSpc>
                <a:spcPct val="80000"/>
              </a:lnSpc>
            </a:pPr>
            <a:r>
              <a:rPr lang="en-US" sz="1400" dirty="0" smtClean="0"/>
              <a:t>Transmit the converted service requests to the Host Operating.</a:t>
            </a:r>
          </a:p>
          <a:p>
            <a:pPr lvl="2" eaLnBrk="1" hangingPunct="1">
              <a:lnSpc>
                <a:spcPct val="80000"/>
              </a:lnSpc>
            </a:pPr>
            <a:r>
              <a:rPr lang="en-US" sz="1400" dirty="0" smtClean="0"/>
              <a:t>Receive </a:t>
            </a:r>
            <a:r>
              <a:rPr lang="en-US" sz="1400" dirty="0"/>
              <a:t>the Host platform’s </a:t>
            </a:r>
            <a:r>
              <a:rPr lang="en-US" sz="1400" dirty="0" smtClean="0"/>
              <a:t>service request </a:t>
            </a:r>
            <a:r>
              <a:rPr lang="en-US" sz="1400" dirty="0"/>
              <a:t>response</a:t>
            </a:r>
            <a:r>
              <a:rPr lang="en-US" sz="1400" dirty="0" smtClean="0"/>
              <a:t>.</a:t>
            </a:r>
          </a:p>
          <a:p>
            <a:pPr lvl="2" eaLnBrk="1" hangingPunct="1">
              <a:lnSpc>
                <a:spcPct val="80000"/>
              </a:lnSpc>
            </a:pPr>
            <a:r>
              <a:rPr lang="en-US" sz="1400" dirty="0" smtClean="0"/>
              <a:t>Convert the Host </a:t>
            </a:r>
            <a:r>
              <a:rPr lang="en-US" sz="1400" dirty="0"/>
              <a:t>platform’s </a:t>
            </a:r>
            <a:r>
              <a:rPr lang="en-US" sz="1400" dirty="0" smtClean="0"/>
              <a:t>response into the form used for the “wxPython 2.8.9.2” </a:t>
            </a:r>
            <a:r>
              <a:rPr lang="en-US" sz="1400" dirty="0"/>
              <a:t>Virtual </a:t>
            </a:r>
            <a:r>
              <a:rPr lang="en-US" sz="1400" dirty="0" smtClean="0"/>
              <a:t>Platform’s response.</a:t>
            </a:r>
          </a:p>
          <a:p>
            <a:pPr lvl="2" eaLnBrk="1" hangingPunct="1">
              <a:lnSpc>
                <a:spcPct val="80000"/>
              </a:lnSpc>
            </a:pPr>
            <a:r>
              <a:rPr lang="en-US" sz="1400" dirty="0" smtClean="0"/>
              <a:t>Return the </a:t>
            </a:r>
            <a:r>
              <a:rPr lang="en-US" sz="1400" dirty="0"/>
              <a:t>converted Host platform’s </a:t>
            </a:r>
            <a:r>
              <a:rPr lang="en-US" sz="1400" dirty="0" smtClean="0"/>
              <a:t>response to “wxPython 2.8.9.2” </a:t>
            </a:r>
            <a:r>
              <a:rPr lang="en-US" sz="1400" dirty="0"/>
              <a:t>classes, methods and function</a:t>
            </a:r>
            <a:r>
              <a:rPr lang="en-US" sz="1400" dirty="0" smtClean="0"/>
              <a:t>.</a:t>
            </a:r>
          </a:p>
        </p:txBody>
      </p:sp>
      <p:sp>
        <p:nvSpPr>
          <p:cNvPr id="2" name="Content Placeholder 1"/>
          <p:cNvSpPr>
            <a:spLocks noGrp="1"/>
          </p:cNvSpPr>
          <p:nvPr>
            <p:ph sz="half" idx="2"/>
          </p:nvPr>
        </p:nvSpPr>
        <p:spPr>
          <a:xfrm>
            <a:off x="5124091" y="2017713"/>
            <a:ext cx="6815498" cy="4114800"/>
          </a:xfrm>
        </p:spPr>
        <p:txBody>
          <a:bodyPr/>
          <a:lstStyle/>
          <a:p>
            <a:pPr eaLnBrk="1" hangingPunct="1">
              <a:lnSpc>
                <a:spcPct val="80000"/>
              </a:lnSpc>
            </a:pPr>
            <a:r>
              <a:rPr lang="en-US" sz="1800" b="1" dirty="0" smtClean="0"/>
              <a:t>“wxPython 2.8.9.2” </a:t>
            </a:r>
            <a:r>
              <a:rPr lang="en-US" sz="1800" b="1" dirty="0"/>
              <a:t>Character-Mode Emulation </a:t>
            </a:r>
            <a:r>
              <a:rPr lang="en-US" sz="1800" b="1" dirty="0" smtClean="0"/>
              <a:t>API</a:t>
            </a:r>
            <a:endParaRPr lang="en-US" sz="1800" b="1" dirty="0"/>
          </a:p>
          <a:p>
            <a:pPr lvl="1" eaLnBrk="1" hangingPunct="1">
              <a:lnSpc>
                <a:spcPct val="80000"/>
              </a:lnSpc>
            </a:pPr>
            <a:r>
              <a:rPr lang="en-US" sz="1400" dirty="0" smtClean="0"/>
              <a:t>Emulation-specific “wxPython 2.8.9.2” classes</a:t>
            </a:r>
            <a:r>
              <a:rPr lang="en-US" sz="1400" dirty="0"/>
              <a:t>, methods and functions issue service requests to a </a:t>
            </a:r>
            <a:r>
              <a:rPr lang="en-US" sz="1400" dirty="0" smtClean="0"/>
              <a:t>“Python Curses-Host” </a:t>
            </a:r>
            <a:r>
              <a:rPr lang="en-US" sz="1400" dirty="0"/>
              <a:t>Virtual Platform</a:t>
            </a:r>
            <a:r>
              <a:rPr lang="en-US" sz="1400" dirty="0" smtClean="0"/>
              <a:t>.</a:t>
            </a:r>
          </a:p>
          <a:p>
            <a:pPr lvl="2" eaLnBrk="1" hangingPunct="1">
              <a:lnSpc>
                <a:spcPct val="80000"/>
              </a:lnSpc>
            </a:pPr>
            <a:r>
              <a:rPr lang="en-US" sz="1400" dirty="0" smtClean="0"/>
              <a:t>Use </a:t>
            </a:r>
            <a:r>
              <a:rPr lang="en-US" sz="1400" dirty="0"/>
              <a:t>Python’s popular, low-level character-mode “Curses” GUI API and run time library.</a:t>
            </a:r>
          </a:p>
          <a:p>
            <a:pPr lvl="2" eaLnBrk="1" hangingPunct="1">
              <a:lnSpc>
                <a:spcPct val="80000"/>
              </a:lnSpc>
            </a:pPr>
            <a:r>
              <a:rPr lang="en-US" sz="1400" dirty="0" smtClean="0"/>
              <a:t>Convert </a:t>
            </a:r>
            <a:r>
              <a:rPr lang="en-US" sz="1400" dirty="0"/>
              <a:t>API argument height and width dimensions from the number of pixels to the number of courier font mono-spaced character cells.</a:t>
            </a:r>
          </a:p>
          <a:p>
            <a:pPr lvl="2" eaLnBrk="1" hangingPunct="1">
              <a:lnSpc>
                <a:spcPct val="80000"/>
              </a:lnSpc>
            </a:pPr>
            <a:r>
              <a:rPr lang="en-US" sz="1400" dirty="0" smtClean="0"/>
              <a:t>Associate </a:t>
            </a:r>
            <a:r>
              <a:rPr lang="en-US" sz="1400" dirty="0"/>
              <a:t>mouse clicks with GUI objects by tracking parent-child relationships between objects.</a:t>
            </a:r>
          </a:p>
          <a:p>
            <a:pPr lvl="2" eaLnBrk="1" hangingPunct="1">
              <a:lnSpc>
                <a:spcPct val="80000"/>
              </a:lnSpc>
            </a:pPr>
            <a:r>
              <a:rPr lang="en-US" sz="1400" dirty="0" smtClean="0"/>
              <a:t>Generate </a:t>
            </a:r>
            <a:r>
              <a:rPr lang="en-US" sz="1400" dirty="0"/>
              <a:t>68-color </a:t>
            </a:r>
            <a:r>
              <a:rPr lang="en-US" sz="1400" dirty="0" smtClean="0"/>
              <a:t>“wxPython 2.8.9.2” </a:t>
            </a:r>
            <a:r>
              <a:rPr lang="en-US" sz="1400" dirty="0"/>
              <a:t>color palette when platform permits or else make substitutions from built-in “Curses” 8-/16-color palette</a:t>
            </a:r>
            <a:r>
              <a:rPr lang="en-US" sz="1400" dirty="0" smtClean="0"/>
              <a:t>.</a:t>
            </a:r>
            <a:endParaRPr lang="en-US" sz="1400" dirty="0"/>
          </a:p>
          <a:p>
            <a:pPr lvl="1" eaLnBrk="1" hangingPunct="1">
              <a:lnSpc>
                <a:spcPct val="80000"/>
              </a:lnSpc>
            </a:pPr>
            <a:r>
              <a:rPr lang="en-US" sz="1600" dirty="0" smtClean="0"/>
              <a:t>“Python Curses-Host</a:t>
            </a:r>
            <a:r>
              <a:rPr lang="en-US" sz="1600" dirty="0"/>
              <a:t>” </a:t>
            </a:r>
            <a:r>
              <a:rPr lang="en-US" sz="1600" dirty="0" smtClean="0"/>
              <a:t>Virtual Platform </a:t>
            </a:r>
            <a:r>
              <a:rPr lang="en-US" sz="1600" dirty="0"/>
              <a:t>components</a:t>
            </a:r>
            <a:r>
              <a:rPr lang="en-US" sz="1600" dirty="0" smtClean="0"/>
              <a:t>:</a:t>
            </a:r>
          </a:p>
          <a:p>
            <a:pPr lvl="2" eaLnBrk="1" hangingPunct="1">
              <a:lnSpc>
                <a:spcPct val="80000"/>
              </a:lnSpc>
            </a:pPr>
            <a:r>
              <a:rPr lang="en-US" sz="1400" dirty="0" smtClean="0"/>
              <a:t>Convert </a:t>
            </a:r>
            <a:r>
              <a:rPr lang="en-US" sz="1400" dirty="0"/>
              <a:t>the </a:t>
            </a:r>
            <a:r>
              <a:rPr lang="en-US" sz="1400" dirty="0" smtClean="0"/>
              <a:t>“wxPython 2.8.9.2 </a:t>
            </a:r>
            <a:r>
              <a:rPr lang="en-US" sz="1400" dirty="0"/>
              <a:t>service requests into the form used by the Python Curses-Host </a:t>
            </a:r>
            <a:r>
              <a:rPr lang="en-US" sz="1400" dirty="0" smtClean="0"/>
              <a:t>platform. </a:t>
            </a:r>
            <a:endParaRPr lang="en-US" sz="1400" dirty="0"/>
          </a:p>
          <a:p>
            <a:pPr lvl="2" eaLnBrk="1" hangingPunct="1">
              <a:lnSpc>
                <a:spcPct val="80000"/>
              </a:lnSpc>
            </a:pPr>
            <a:r>
              <a:rPr lang="en-US" sz="1400" dirty="0"/>
              <a:t>Transmit the converted service requests to the Python </a:t>
            </a:r>
            <a:r>
              <a:rPr lang="en-US" sz="1400" dirty="0" smtClean="0"/>
              <a:t>Curses-Host.</a:t>
            </a:r>
            <a:endParaRPr lang="en-US" sz="1400" dirty="0"/>
          </a:p>
          <a:p>
            <a:pPr lvl="2" eaLnBrk="1" hangingPunct="1">
              <a:lnSpc>
                <a:spcPct val="80000"/>
              </a:lnSpc>
            </a:pPr>
            <a:r>
              <a:rPr lang="en-US" sz="1400" dirty="0"/>
              <a:t>Receive the Python Curses-Host </a:t>
            </a:r>
            <a:r>
              <a:rPr lang="en-US" sz="1400" dirty="0" smtClean="0"/>
              <a:t>platform’s </a:t>
            </a:r>
            <a:r>
              <a:rPr lang="en-US" sz="1400" dirty="0"/>
              <a:t>service request response.</a:t>
            </a:r>
          </a:p>
          <a:p>
            <a:pPr lvl="2" eaLnBrk="1" hangingPunct="1">
              <a:lnSpc>
                <a:spcPct val="80000"/>
              </a:lnSpc>
            </a:pPr>
            <a:r>
              <a:rPr lang="en-US" sz="1400" dirty="0"/>
              <a:t>Convert the Python Curses-Host </a:t>
            </a:r>
            <a:r>
              <a:rPr lang="en-US" sz="1400" dirty="0" smtClean="0"/>
              <a:t>platform’s </a:t>
            </a:r>
            <a:r>
              <a:rPr lang="en-US" sz="1400" dirty="0"/>
              <a:t>response into the form used </a:t>
            </a:r>
            <a:r>
              <a:rPr lang="en-US" sz="1400" dirty="0" smtClean="0"/>
              <a:t>for the “wxPython 2.8.9.2” </a:t>
            </a:r>
            <a:r>
              <a:rPr lang="en-US" sz="1400" dirty="0"/>
              <a:t>Virtual </a:t>
            </a:r>
            <a:r>
              <a:rPr lang="en-US" sz="1400" dirty="0" smtClean="0"/>
              <a:t>Platform’s response.</a:t>
            </a:r>
            <a:endParaRPr lang="en-US" sz="1400" dirty="0"/>
          </a:p>
          <a:p>
            <a:pPr lvl="2" eaLnBrk="1" hangingPunct="1">
              <a:lnSpc>
                <a:spcPct val="80000"/>
              </a:lnSpc>
            </a:pPr>
            <a:r>
              <a:rPr lang="en-US" sz="1400" dirty="0"/>
              <a:t>Return the converted Python Curses-Host </a:t>
            </a:r>
            <a:r>
              <a:rPr lang="en-US" sz="1400" dirty="0" smtClean="0"/>
              <a:t>platform’s </a:t>
            </a:r>
            <a:r>
              <a:rPr lang="en-US" sz="1400" dirty="0"/>
              <a:t>response to </a:t>
            </a:r>
            <a:r>
              <a:rPr lang="en-US" sz="1400" dirty="0" smtClean="0"/>
              <a:t>“wxPython 2.8.9.2” </a:t>
            </a:r>
            <a:r>
              <a:rPr lang="en-US" sz="1400" dirty="0"/>
              <a:t>classes, methods and function.</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12</a:t>
            </a:fld>
            <a:endParaRPr lang="en-US"/>
          </a:p>
        </p:txBody>
      </p:sp>
    </p:spTree>
    <p:extLst>
      <p:ext uri="{BB962C8B-B14F-4D97-AF65-F5344CB8AC3E}">
        <p14:creationId xmlns:p14="http://schemas.microsoft.com/office/powerpoint/2010/main" val="23965258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000" dirty="0" smtClean="0"/>
              <a:t>Architecture Differences </a:t>
            </a:r>
            <a:r>
              <a:rPr lang="en-US" sz="2000" dirty="0"/>
              <a:t>between </a:t>
            </a:r>
            <a:r>
              <a:rPr lang="en-US" sz="2000" dirty="0" smtClean="0"/>
              <a:t>“wxPython 2.8.9.2” </a:t>
            </a:r>
            <a:r>
              <a:rPr lang="en-US" sz="2000" dirty="0"/>
              <a:t>API </a:t>
            </a:r>
            <a:r>
              <a:rPr lang="en-US" sz="2000" dirty="0" smtClean="0"/>
              <a:t>Pixel-Mode </a:t>
            </a:r>
            <a:r>
              <a:rPr lang="en-US" sz="2000" dirty="0"/>
              <a:t>and Character-Mode Virtual Platform Interface </a:t>
            </a:r>
            <a:r>
              <a:rPr lang="en-US" sz="2000" dirty="0" smtClean="0"/>
              <a:t>(</a:t>
            </a:r>
            <a:r>
              <a:rPr lang="en-US" sz="2000" dirty="0" err="1">
                <a:hlinkClick r:id="rId3"/>
              </a:rPr>
              <a:t>tsLibGUI</a:t>
            </a:r>
            <a:r>
              <a:rPr lang="en-US" sz="2000" i="1" dirty="0"/>
              <a:t> full listing</a:t>
            </a:r>
            <a:r>
              <a:rPr lang="en-US" sz="2000" dirty="0" smtClean="0"/>
              <a:t>) </a:t>
            </a:r>
            <a:r>
              <a:rPr lang="en-US" sz="1800" dirty="0"/>
              <a:t>(</a:t>
            </a:r>
            <a:r>
              <a:rPr lang="en-US" sz="1800" dirty="0">
                <a:hlinkClick r:id="rId4" action="ppaction://hlinksldjump"/>
              </a:rPr>
              <a:t>Table of Contents</a:t>
            </a:r>
            <a:r>
              <a:rPr lang="en-US" sz="1800" dirty="0" smtClean="0"/>
              <a:t>)</a:t>
            </a:r>
          </a:p>
        </p:txBody>
      </p:sp>
      <p:sp>
        <p:nvSpPr>
          <p:cNvPr id="72710" name="Rectangle 6"/>
          <p:cNvSpPr>
            <a:spLocks noGrp="1" noChangeArrowheads="1"/>
          </p:cNvSpPr>
          <p:nvPr>
            <p:ph sz="half" idx="1"/>
          </p:nvPr>
        </p:nvSpPr>
        <p:spPr>
          <a:xfrm>
            <a:off x="1035170" y="2017713"/>
            <a:ext cx="3841630" cy="4114800"/>
          </a:xfrm>
        </p:spPr>
        <p:txBody>
          <a:bodyPr/>
          <a:lstStyle/>
          <a:p>
            <a:pPr marL="0" indent="0" eaLnBrk="1" hangingPunct="1">
              <a:lnSpc>
                <a:spcPct val="80000"/>
              </a:lnSpc>
              <a:buNone/>
            </a:pPr>
            <a:r>
              <a:rPr lang="en-US" sz="1800" b="1" u="sng" dirty="0" smtClean="0"/>
              <a:t>Application (Python language)</a:t>
            </a:r>
          </a:p>
          <a:p>
            <a:pPr marL="0" indent="0" eaLnBrk="1" hangingPunct="1">
              <a:lnSpc>
                <a:spcPct val="80000"/>
              </a:lnSpc>
              <a:buNone/>
            </a:pPr>
            <a:r>
              <a:rPr lang="en-US" sz="1600" dirty="0" smtClean="0"/>
              <a:t>“wxPython 2.8.9.2” API Pixel-Mode</a:t>
            </a:r>
          </a:p>
          <a:p>
            <a:pPr eaLnBrk="1" hangingPunct="1">
              <a:lnSpc>
                <a:spcPct val="80000"/>
              </a:lnSpc>
            </a:pPr>
            <a:r>
              <a:rPr lang="en-US" sz="1600" dirty="0"/>
              <a:t>Issue </a:t>
            </a:r>
            <a:r>
              <a:rPr lang="en-US" sz="1600" dirty="0" smtClean="0"/>
              <a:t>service </a:t>
            </a:r>
            <a:r>
              <a:rPr lang="en-US" sz="1600" dirty="0"/>
              <a:t>requests </a:t>
            </a:r>
            <a:r>
              <a:rPr lang="en-US" sz="1600" dirty="0" smtClean="0"/>
              <a:t>to and receive responses from “</a:t>
            </a:r>
            <a:r>
              <a:rPr lang="en-US" sz="1600" dirty="0" err="1"/>
              <a:t>wxWidgets</a:t>
            </a:r>
            <a:r>
              <a:rPr lang="en-US" sz="1600" dirty="0"/>
              <a:t> 2.8.9.2” API </a:t>
            </a:r>
            <a:r>
              <a:rPr lang="en-US" sz="1600" dirty="0" smtClean="0"/>
              <a:t>(“C/C++“ </a:t>
            </a:r>
            <a:r>
              <a:rPr lang="en-US" sz="1600" dirty="0"/>
              <a:t>language</a:t>
            </a:r>
            <a:r>
              <a:rPr lang="en-US" sz="1600" dirty="0" smtClean="0"/>
              <a:t>)</a:t>
            </a:r>
          </a:p>
          <a:p>
            <a:pPr lvl="1" eaLnBrk="1" hangingPunct="1">
              <a:lnSpc>
                <a:spcPct val="80000"/>
              </a:lnSpc>
            </a:pPr>
            <a:r>
              <a:rPr lang="en-US" sz="1400" dirty="0" smtClean="0"/>
              <a:t>Issue</a:t>
            </a:r>
            <a:r>
              <a:rPr lang="en-US" sz="1400" dirty="0"/>
              <a:t> service requests to and receive responses from</a:t>
            </a:r>
            <a:r>
              <a:rPr lang="en-US" sz="1400" dirty="0" smtClean="0"/>
              <a:t> </a:t>
            </a:r>
            <a:r>
              <a:rPr lang="en-US" sz="1400" dirty="0"/>
              <a:t>“</a:t>
            </a:r>
            <a:r>
              <a:rPr lang="en-US" sz="1400" dirty="0" err="1"/>
              <a:t>wxWidgets</a:t>
            </a:r>
            <a:r>
              <a:rPr lang="en-US" sz="1400" dirty="0"/>
              <a:t>” Virtual </a:t>
            </a:r>
            <a:r>
              <a:rPr lang="en-US" sz="1400" dirty="0" smtClean="0"/>
              <a:t>Platform Interface API (“C/C++“ language)</a:t>
            </a:r>
          </a:p>
          <a:p>
            <a:pPr lvl="2" eaLnBrk="1" hangingPunct="1">
              <a:lnSpc>
                <a:spcPct val="80000"/>
              </a:lnSpc>
            </a:pPr>
            <a:r>
              <a:rPr lang="en-US" sz="1200" dirty="0"/>
              <a:t>Issue service requests to and receive responses from </a:t>
            </a:r>
            <a:r>
              <a:rPr lang="en-US" sz="1200" dirty="0" smtClean="0"/>
              <a:t>Host Platform </a:t>
            </a:r>
            <a:r>
              <a:rPr lang="en-US" sz="1200" dirty="0"/>
              <a:t>Interface </a:t>
            </a:r>
            <a:r>
              <a:rPr lang="en-US" sz="1200" dirty="0" smtClean="0"/>
              <a:t>GUI API (“C/C++“ </a:t>
            </a:r>
            <a:r>
              <a:rPr lang="en-US" sz="1200" dirty="0"/>
              <a:t>language</a:t>
            </a:r>
            <a:r>
              <a:rPr lang="en-US" sz="1200" dirty="0" smtClean="0"/>
              <a:t>):</a:t>
            </a:r>
          </a:p>
          <a:p>
            <a:pPr lvl="3" eaLnBrk="1" hangingPunct="1">
              <a:lnSpc>
                <a:spcPct val="80000"/>
              </a:lnSpc>
            </a:pPr>
            <a:r>
              <a:rPr lang="en-US" sz="1100" dirty="0" smtClean="0"/>
              <a:t>Linux Host OS GUI API</a:t>
            </a:r>
          </a:p>
          <a:p>
            <a:pPr lvl="3" eaLnBrk="1" hangingPunct="1">
              <a:lnSpc>
                <a:spcPct val="80000"/>
              </a:lnSpc>
            </a:pPr>
            <a:r>
              <a:rPr lang="en-US" sz="1100" dirty="0" smtClean="0"/>
              <a:t>Mac OS X Host GUI API</a:t>
            </a:r>
          </a:p>
          <a:p>
            <a:pPr lvl="3" eaLnBrk="1" hangingPunct="1">
              <a:lnSpc>
                <a:spcPct val="80000"/>
              </a:lnSpc>
            </a:pPr>
            <a:r>
              <a:rPr lang="en-US" sz="1100" dirty="0" smtClean="0"/>
              <a:t>Microsoft Windows Host GUI API</a:t>
            </a:r>
          </a:p>
          <a:p>
            <a:pPr lvl="3" eaLnBrk="1" hangingPunct="1">
              <a:lnSpc>
                <a:spcPct val="80000"/>
              </a:lnSpc>
            </a:pPr>
            <a:r>
              <a:rPr lang="en-US" sz="1100" dirty="0" smtClean="0"/>
              <a:t>Unix Host GUI API</a:t>
            </a:r>
            <a:endParaRPr lang="en-US" sz="1100" dirty="0"/>
          </a:p>
          <a:p>
            <a:pPr lvl="2" eaLnBrk="1" hangingPunct="1">
              <a:lnSpc>
                <a:spcPct val="80000"/>
              </a:lnSpc>
            </a:pPr>
            <a:endParaRPr lang="en-US" sz="1800" dirty="0"/>
          </a:p>
        </p:txBody>
      </p:sp>
      <p:sp>
        <p:nvSpPr>
          <p:cNvPr id="2" name="Content Placeholder 1"/>
          <p:cNvSpPr>
            <a:spLocks noGrp="1"/>
          </p:cNvSpPr>
          <p:nvPr>
            <p:ph sz="half" idx="2"/>
          </p:nvPr>
        </p:nvSpPr>
        <p:spPr>
          <a:xfrm>
            <a:off x="5046133" y="2017713"/>
            <a:ext cx="6426999" cy="4114800"/>
          </a:xfrm>
        </p:spPr>
        <p:txBody>
          <a:bodyPr/>
          <a:lstStyle/>
          <a:p>
            <a:pPr marL="0" indent="0" eaLnBrk="1" hangingPunct="1">
              <a:lnSpc>
                <a:spcPct val="80000"/>
              </a:lnSpc>
              <a:buNone/>
            </a:pPr>
            <a:r>
              <a:rPr lang="en-US" sz="1800" b="1" u="sng" dirty="0"/>
              <a:t>Application (Python language)</a:t>
            </a:r>
          </a:p>
          <a:p>
            <a:pPr marL="0" indent="0" eaLnBrk="1" hangingPunct="1">
              <a:lnSpc>
                <a:spcPct val="80000"/>
              </a:lnSpc>
              <a:buNone/>
            </a:pPr>
            <a:r>
              <a:rPr lang="en-US" sz="1600" dirty="0" smtClean="0"/>
              <a:t>“wxPython 2.8.9.2” </a:t>
            </a:r>
            <a:r>
              <a:rPr lang="en-US" sz="1600" dirty="0"/>
              <a:t>API </a:t>
            </a:r>
            <a:r>
              <a:rPr lang="en-US" sz="1600" dirty="0" smtClean="0"/>
              <a:t>Character-Mode Emulation</a:t>
            </a:r>
            <a:endParaRPr lang="en-US" sz="1600" dirty="0"/>
          </a:p>
          <a:p>
            <a:pPr eaLnBrk="1" hangingPunct="1">
              <a:lnSpc>
                <a:spcPct val="80000"/>
              </a:lnSpc>
            </a:pPr>
            <a:r>
              <a:rPr lang="en-US" sz="1600" dirty="0"/>
              <a:t>Issue service requests to and receive responses from </a:t>
            </a:r>
            <a:r>
              <a:rPr lang="en-US" sz="1600" dirty="0" smtClean="0"/>
              <a:t>“tsLibGUI” </a:t>
            </a:r>
            <a:r>
              <a:rPr lang="en-US" sz="1600" dirty="0"/>
              <a:t>“wxPython 2.8.9.2” API (Python </a:t>
            </a:r>
            <a:r>
              <a:rPr lang="en-US" sz="1600" dirty="0" smtClean="0"/>
              <a:t>language) </a:t>
            </a:r>
            <a:endParaRPr lang="en-US" sz="1600" dirty="0"/>
          </a:p>
          <a:p>
            <a:pPr lvl="1" eaLnBrk="1" hangingPunct="1">
              <a:lnSpc>
                <a:spcPct val="80000"/>
              </a:lnSpc>
            </a:pPr>
            <a:r>
              <a:rPr lang="en-US" sz="1400" dirty="0" smtClean="0"/>
              <a:t>Issue </a:t>
            </a:r>
            <a:r>
              <a:rPr lang="en-US" sz="1400" dirty="0"/>
              <a:t>service requests to and receive responses from </a:t>
            </a:r>
            <a:r>
              <a:rPr lang="en-US" sz="1400" dirty="0" smtClean="0"/>
              <a:t>Python “Curses” </a:t>
            </a:r>
            <a:r>
              <a:rPr lang="en-US" sz="1400" dirty="0"/>
              <a:t>API </a:t>
            </a:r>
            <a:r>
              <a:rPr lang="en-US" sz="1400" dirty="0" smtClean="0"/>
              <a:t>(Python </a:t>
            </a:r>
            <a:r>
              <a:rPr lang="en-US" sz="1400" dirty="0"/>
              <a:t>language)</a:t>
            </a:r>
          </a:p>
          <a:p>
            <a:pPr lvl="2" eaLnBrk="1" hangingPunct="1">
              <a:lnSpc>
                <a:spcPct val="80000"/>
              </a:lnSpc>
            </a:pPr>
            <a:r>
              <a:rPr lang="en-US" sz="1200" dirty="0" smtClean="0"/>
              <a:t>Issue </a:t>
            </a:r>
            <a:r>
              <a:rPr lang="en-US" sz="1200" dirty="0"/>
              <a:t>service requests to and receive responses from </a:t>
            </a:r>
            <a:r>
              <a:rPr lang="en-US" sz="1200" dirty="0" smtClean="0"/>
              <a:t>Host “Curses” API </a:t>
            </a:r>
            <a:r>
              <a:rPr lang="en-US" sz="1200" dirty="0"/>
              <a:t>(“C/C++” language</a:t>
            </a:r>
            <a:r>
              <a:rPr lang="en-US" sz="1200" dirty="0" smtClean="0"/>
              <a:t>)</a:t>
            </a:r>
            <a:endParaRPr lang="en-US" sz="1400" dirty="0"/>
          </a:p>
          <a:p>
            <a:pPr lvl="3" eaLnBrk="1" hangingPunct="1">
              <a:lnSpc>
                <a:spcPct val="80000"/>
              </a:lnSpc>
            </a:pPr>
            <a:r>
              <a:rPr lang="en-US" sz="1100" dirty="0"/>
              <a:t>Linux Host OS GUI API</a:t>
            </a:r>
          </a:p>
          <a:p>
            <a:pPr lvl="3" eaLnBrk="1" hangingPunct="1">
              <a:lnSpc>
                <a:spcPct val="80000"/>
              </a:lnSpc>
            </a:pPr>
            <a:r>
              <a:rPr lang="en-US" sz="1100" dirty="0"/>
              <a:t>Mac OS X Host GUI API</a:t>
            </a:r>
          </a:p>
          <a:p>
            <a:pPr lvl="3" eaLnBrk="1" hangingPunct="1">
              <a:lnSpc>
                <a:spcPct val="80000"/>
              </a:lnSpc>
            </a:pPr>
            <a:r>
              <a:rPr lang="en-US" sz="1100" dirty="0"/>
              <a:t>Microsoft Windows Host GUI API</a:t>
            </a:r>
          </a:p>
          <a:p>
            <a:pPr lvl="3" eaLnBrk="1" hangingPunct="1">
              <a:lnSpc>
                <a:spcPct val="80000"/>
              </a:lnSpc>
            </a:pPr>
            <a:r>
              <a:rPr lang="en-US" sz="1100" dirty="0"/>
              <a:t>Unix Host GUI </a:t>
            </a:r>
            <a:r>
              <a:rPr lang="en-US" sz="1100" dirty="0" smtClean="0"/>
              <a:t>API</a:t>
            </a:r>
          </a:p>
          <a:p>
            <a:pPr eaLnBrk="1" hangingPunct="1">
              <a:lnSpc>
                <a:spcPct val="80000"/>
              </a:lnSpc>
            </a:pPr>
            <a:r>
              <a:rPr lang="en-US" sz="1600" dirty="0"/>
              <a:t>Issue service requests to and receive responses from internal, “tsLibGUI” Virtual Platform Interface API (Python language) </a:t>
            </a:r>
            <a:r>
              <a:rPr lang="en-US" sz="1600" dirty="0" smtClean="0"/>
              <a:t>associated </a:t>
            </a:r>
            <a:r>
              <a:rPr lang="en-US" sz="1600" dirty="0"/>
              <a:t>with:</a:t>
            </a:r>
          </a:p>
          <a:p>
            <a:pPr lvl="1" eaLnBrk="1" hangingPunct="1">
              <a:lnSpc>
                <a:spcPct val="80000"/>
              </a:lnSpc>
            </a:pPr>
            <a:r>
              <a:rPr lang="en-US" sz="1400" dirty="0"/>
              <a:t>Generation and mapping of </a:t>
            </a:r>
            <a:r>
              <a:rPr lang="en-US" sz="1400" dirty="0" smtClean="0"/>
              <a:t>“wxPython</a:t>
            </a:r>
            <a:r>
              <a:rPr lang="en-US" sz="1400" dirty="0"/>
              <a:t>” </a:t>
            </a:r>
            <a:r>
              <a:rPr lang="en-US" sz="1400" dirty="0" smtClean="0"/>
              <a:t>68-color </a:t>
            </a:r>
            <a:r>
              <a:rPr lang="en-US" sz="1400" dirty="0"/>
              <a:t>and non-color palette into available terminal emulator color </a:t>
            </a:r>
            <a:r>
              <a:rPr lang="en-US" sz="1400" dirty="0" smtClean="0"/>
              <a:t>(8, 16 or 256) </a:t>
            </a:r>
            <a:r>
              <a:rPr lang="en-US" sz="1400" dirty="0"/>
              <a:t>or non-color “curses” palette.</a:t>
            </a:r>
          </a:p>
          <a:p>
            <a:pPr lvl="1" eaLnBrk="1" hangingPunct="1">
              <a:lnSpc>
                <a:spcPct val="80000"/>
              </a:lnSpc>
            </a:pPr>
            <a:r>
              <a:rPr lang="en-US" sz="1400" dirty="0"/>
              <a:t>Generation of “wxPython” event notification by </a:t>
            </a:r>
            <a:r>
              <a:rPr lang="en-US" sz="1400" dirty="0" smtClean="0"/>
              <a:t>using parent-child relationships to map “curses</a:t>
            </a:r>
            <a:r>
              <a:rPr lang="en-US" sz="1400" dirty="0"/>
              <a:t>” mouse clicks to the “wxPython” event triggering and event handling “wxPython” GUI objects</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13</a:t>
            </a:fld>
            <a:endParaRPr lang="en-US"/>
          </a:p>
        </p:txBody>
      </p:sp>
    </p:spTree>
    <p:extLst>
      <p:ext uri="{BB962C8B-B14F-4D97-AF65-F5344CB8AC3E}">
        <p14:creationId xmlns:p14="http://schemas.microsoft.com/office/powerpoint/2010/main" val="1513140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400" dirty="0"/>
              <a:t>Virtual Platform </a:t>
            </a:r>
            <a:r>
              <a:rPr lang="en-US" sz="2400" dirty="0" smtClean="0"/>
              <a:t>Interface</a:t>
            </a:r>
            <a:br>
              <a:rPr lang="en-US" sz="2400" dirty="0" smtClean="0"/>
            </a:br>
            <a:r>
              <a:rPr lang="en-US" sz="2400" dirty="0" smtClean="0"/>
              <a:t>“wxPython 2.8.9.2” API Building Blocks (</a:t>
            </a:r>
            <a:r>
              <a:rPr lang="en-US" sz="2400" dirty="0" err="1">
                <a:hlinkClick r:id="rId3"/>
              </a:rPr>
              <a:t>tsLibGUI</a:t>
            </a:r>
            <a:r>
              <a:rPr lang="en-US" sz="2400" i="1" dirty="0"/>
              <a:t> full listing</a:t>
            </a:r>
            <a:r>
              <a:rPr lang="en-US" sz="2400" dirty="0" smtClean="0"/>
              <a:t>) </a:t>
            </a:r>
            <a:r>
              <a:rPr lang="en-US" sz="1600" dirty="0" smtClean="0"/>
              <a:t>(</a:t>
            </a:r>
            <a:r>
              <a:rPr lang="en-US" sz="1600" dirty="0" smtClean="0">
                <a:hlinkClick r:id="rId4" action="ppaction://hlinksldjump"/>
              </a:rPr>
              <a:t>Table of Contents</a:t>
            </a:r>
            <a:r>
              <a:rPr lang="en-US" sz="1600" dirty="0" smtClean="0"/>
              <a:t>)</a:t>
            </a:r>
            <a:endParaRPr lang="en-US" sz="2400" dirty="0" smtClean="0"/>
          </a:p>
        </p:txBody>
      </p:sp>
      <p:sp>
        <p:nvSpPr>
          <p:cNvPr id="72710" name="Rectangle 6"/>
          <p:cNvSpPr>
            <a:spLocks noGrp="1" noChangeArrowheads="1"/>
          </p:cNvSpPr>
          <p:nvPr>
            <p:ph sz="half" idx="1"/>
          </p:nvPr>
        </p:nvSpPr>
        <p:spPr/>
        <p:txBody>
          <a:bodyPr/>
          <a:lstStyle/>
          <a:p>
            <a:pPr marL="0" indent="0" eaLnBrk="1" hangingPunct="1">
              <a:lnSpc>
                <a:spcPct val="80000"/>
              </a:lnSpc>
              <a:buNone/>
            </a:pPr>
            <a:r>
              <a:rPr lang="en-US" sz="1600" b="1" i="1" dirty="0"/>
              <a:t>Category: </a:t>
            </a:r>
            <a:r>
              <a:rPr lang="en-US" sz="1600" i="1" dirty="0"/>
              <a:t>Module</a:t>
            </a:r>
            <a:r>
              <a:rPr lang="en-US" sz="1600" b="1" i="1" dirty="0"/>
              <a:t> </a:t>
            </a:r>
            <a:r>
              <a:rPr lang="en-US" sz="1600" i="1" dirty="0"/>
              <a:t>File Name (Class Name)</a:t>
            </a:r>
          </a:p>
          <a:p>
            <a:pPr eaLnBrk="1" hangingPunct="1">
              <a:lnSpc>
                <a:spcPct val="80000"/>
              </a:lnSpc>
            </a:pPr>
            <a:r>
              <a:rPr lang="en-US" sz="1600" dirty="0"/>
              <a:t>Curses </a:t>
            </a:r>
            <a:r>
              <a:rPr lang="en-US" sz="1600" dirty="0" smtClean="0"/>
              <a:t>(wxPython 2.8.9.2) </a:t>
            </a:r>
            <a:r>
              <a:rPr lang="en-US" sz="1600" dirty="0"/>
              <a:t>Configuration</a:t>
            </a:r>
          </a:p>
          <a:p>
            <a:pPr lvl="1" eaLnBrk="1" hangingPunct="1">
              <a:lnSpc>
                <a:spcPct val="80000"/>
              </a:lnSpc>
            </a:pPr>
            <a:r>
              <a:rPr lang="en-US" sz="1200" dirty="0"/>
              <a:t>tsWxGlobals.py</a:t>
            </a:r>
          </a:p>
          <a:p>
            <a:pPr eaLnBrk="1" hangingPunct="1">
              <a:lnSpc>
                <a:spcPct val="80000"/>
              </a:lnSpc>
            </a:pPr>
            <a:r>
              <a:rPr lang="en-US" sz="1600" dirty="0" smtClean="0"/>
              <a:t>Curses Launcher</a:t>
            </a:r>
          </a:p>
          <a:p>
            <a:pPr lvl="1" eaLnBrk="1" hangingPunct="1">
              <a:lnSpc>
                <a:spcPct val="80000"/>
              </a:lnSpc>
            </a:pPr>
            <a:r>
              <a:rPr lang="en-US" sz="1200" dirty="0" smtClean="0"/>
              <a:t>tsWxMultiFrameEnv.py</a:t>
            </a:r>
            <a:endParaRPr lang="en-US" sz="1200" dirty="0"/>
          </a:p>
          <a:p>
            <a:pPr eaLnBrk="1" hangingPunct="1">
              <a:lnSpc>
                <a:spcPct val="80000"/>
              </a:lnSpc>
            </a:pPr>
            <a:r>
              <a:rPr lang="en-US" sz="1600" dirty="0" smtClean="0"/>
              <a:t>Curses Supervisor</a:t>
            </a:r>
          </a:p>
          <a:p>
            <a:pPr lvl="1" eaLnBrk="1" hangingPunct="1">
              <a:lnSpc>
                <a:spcPct val="80000"/>
              </a:lnSpc>
            </a:pPr>
            <a:r>
              <a:rPr lang="en-US" sz="1200" dirty="0" smtClean="0"/>
              <a:t>tsWxGraphicalTextUserInterface.py</a:t>
            </a:r>
          </a:p>
          <a:p>
            <a:pPr lvl="1" eaLnBrk="1" hangingPunct="1">
              <a:lnSpc>
                <a:spcPct val="80000"/>
              </a:lnSpc>
            </a:pPr>
            <a:r>
              <a:rPr lang="en-US" sz="1200" dirty="0" smtClean="0"/>
              <a:t>tsWxScrollBarButton.py</a:t>
            </a:r>
          </a:p>
          <a:p>
            <a:pPr lvl="1" eaLnBrk="1" hangingPunct="1">
              <a:lnSpc>
                <a:spcPct val="80000"/>
              </a:lnSpc>
            </a:pPr>
            <a:r>
              <a:rPr lang="en-US" sz="1200" dirty="0" smtClean="0"/>
              <a:t>tsWxScrollBarGauge.py</a:t>
            </a:r>
            <a:endParaRPr lang="en-US" sz="1200" dirty="0"/>
          </a:p>
          <a:p>
            <a:pPr lvl="1" eaLnBrk="1" hangingPunct="1">
              <a:lnSpc>
                <a:spcPct val="80000"/>
              </a:lnSpc>
            </a:pPr>
            <a:r>
              <a:rPr lang="en-US" sz="1200" dirty="0"/>
              <a:t>tsWxSplashScreen.py</a:t>
            </a:r>
          </a:p>
          <a:p>
            <a:pPr lvl="1" eaLnBrk="1" hangingPunct="1">
              <a:lnSpc>
                <a:spcPct val="80000"/>
              </a:lnSpc>
            </a:pPr>
            <a:r>
              <a:rPr lang="en-US" sz="1200" dirty="0"/>
              <a:t>tsWxTaskBar.py</a:t>
            </a:r>
          </a:p>
          <a:p>
            <a:pPr eaLnBrk="1" hangingPunct="1">
              <a:lnSpc>
                <a:spcPct val="80000"/>
              </a:lnSpc>
            </a:pPr>
            <a:r>
              <a:rPr lang="en-US" sz="1600" dirty="0"/>
              <a:t>Curses </a:t>
            </a:r>
            <a:r>
              <a:rPr lang="en-US" sz="1600" dirty="0" smtClean="0"/>
              <a:t>Event Handler</a:t>
            </a:r>
          </a:p>
          <a:p>
            <a:pPr lvl="1" eaLnBrk="1" hangingPunct="1">
              <a:lnSpc>
                <a:spcPct val="80000"/>
              </a:lnSpc>
            </a:pPr>
            <a:r>
              <a:rPr lang="en-US" sz="1200" dirty="0" smtClean="0"/>
              <a:t>tsWxEvtHandler.py</a:t>
            </a:r>
            <a:endParaRPr lang="en-US" sz="1200" dirty="0"/>
          </a:p>
          <a:p>
            <a:pPr eaLnBrk="1" hangingPunct="1">
              <a:lnSpc>
                <a:spcPct val="80000"/>
              </a:lnSpc>
            </a:pPr>
            <a:r>
              <a:rPr lang="en-US" sz="1600" dirty="0" smtClean="0"/>
              <a:t>Curses </a:t>
            </a:r>
            <a:r>
              <a:rPr lang="en-US" sz="1600" dirty="0"/>
              <a:t>Utilities</a:t>
            </a:r>
            <a:endParaRPr lang="en-US" sz="1600" dirty="0" smtClean="0"/>
          </a:p>
          <a:p>
            <a:pPr lvl="1" eaLnBrk="1" hangingPunct="1">
              <a:lnSpc>
                <a:spcPct val="80000"/>
              </a:lnSpc>
            </a:pPr>
            <a:r>
              <a:rPr lang="en-US" sz="1200" dirty="0" err="1" smtClean="0"/>
              <a:t>tswxPython</a:t>
            </a:r>
            <a:r>
              <a:rPr lang="en-US" sz="1200" dirty="0" smtClean="0"/>
              <a:t> 2.8.9.2PrivateLogger.py</a:t>
            </a:r>
            <a:endParaRPr lang="en-US" sz="1200" dirty="0"/>
          </a:p>
          <a:p>
            <a:pPr lvl="1" eaLnBrk="1" hangingPunct="1">
              <a:lnSpc>
                <a:spcPct val="80000"/>
              </a:lnSpc>
            </a:pPr>
            <a:r>
              <a:rPr lang="en-US" sz="1200" dirty="0" smtClean="0"/>
              <a:t>tsWxCursesServices.py</a:t>
            </a:r>
            <a:endParaRPr lang="en-US" sz="1200" dirty="0"/>
          </a:p>
          <a:p>
            <a:pPr lvl="1" eaLnBrk="1" hangingPunct="1">
              <a:lnSpc>
                <a:spcPct val="80000"/>
              </a:lnSpc>
            </a:pPr>
            <a:r>
              <a:rPr lang="en-US" sz="1200" dirty="0" smtClean="0"/>
              <a:t>tsWxWindowCurses.py</a:t>
            </a:r>
          </a:p>
        </p:txBody>
      </p:sp>
      <p:sp>
        <p:nvSpPr>
          <p:cNvPr id="2" name="Content Placeholder 1"/>
          <p:cNvSpPr>
            <a:spLocks noGrp="1"/>
          </p:cNvSpPr>
          <p:nvPr>
            <p:ph sz="half" idx="2"/>
          </p:nvPr>
        </p:nvSpPr>
        <p:spPr/>
        <p:txBody>
          <a:bodyPr/>
          <a:lstStyle/>
          <a:p>
            <a:pPr marL="0" indent="0" eaLnBrk="1" hangingPunct="1">
              <a:lnSpc>
                <a:spcPct val="80000"/>
              </a:lnSpc>
              <a:buNone/>
            </a:pPr>
            <a:r>
              <a:rPr lang="en-US" sz="1600" b="1" i="1" dirty="0"/>
              <a:t>Category: </a:t>
            </a:r>
            <a:r>
              <a:rPr lang="en-US" sz="1600" i="1" dirty="0"/>
              <a:t>Module</a:t>
            </a:r>
            <a:r>
              <a:rPr lang="en-US" sz="1600" b="1" i="1" dirty="0"/>
              <a:t> </a:t>
            </a:r>
            <a:r>
              <a:rPr lang="en-US" sz="1600" i="1" dirty="0"/>
              <a:t>File Name (Class Name)</a:t>
            </a:r>
          </a:p>
          <a:p>
            <a:pPr eaLnBrk="1" hangingPunct="1">
              <a:lnSpc>
                <a:spcPct val="80000"/>
              </a:lnSpc>
            </a:pPr>
            <a:r>
              <a:rPr lang="en-US" sz="1600" dirty="0" smtClean="0"/>
              <a:t>Curses </a:t>
            </a:r>
            <a:r>
              <a:rPr lang="en-US" sz="1600" dirty="0"/>
              <a:t>Keyboard</a:t>
            </a:r>
          </a:p>
          <a:p>
            <a:pPr lvl="1" eaLnBrk="1" hangingPunct="1">
              <a:lnSpc>
                <a:spcPct val="80000"/>
              </a:lnSpc>
            </a:pPr>
            <a:r>
              <a:rPr lang="en-US" sz="1200" dirty="0"/>
              <a:t>tsWxCursesKeyCodesDataBase.py</a:t>
            </a:r>
          </a:p>
          <a:p>
            <a:pPr eaLnBrk="1" hangingPunct="1">
              <a:lnSpc>
                <a:spcPct val="80000"/>
              </a:lnSpc>
            </a:pPr>
            <a:r>
              <a:rPr lang="en-US" sz="1600" dirty="0"/>
              <a:t>Curses Mouse</a:t>
            </a:r>
          </a:p>
          <a:p>
            <a:pPr lvl="1" eaLnBrk="1" hangingPunct="1">
              <a:lnSpc>
                <a:spcPct val="80000"/>
              </a:lnSpc>
            </a:pPr>
            <a:r>
              <a:rPr lang="en-US" sz="1200" dirty="0"/>
              <a:t>tsWxCursesMouseButtonCodesDataBase.py</a:t>
            </a:r>
          </a:p>
          <a:p>
            <a:pPr eaLnBrk="1" hangingPunct="1">
              <a:lnSpc>
                <a:spcPct val="80000"/>
              </a:lnSpc>
            </a:pPr>
            <a:r>
              <a:rPr lang="en-US" sz="1600" dirty="0" smtClean="0"/>
              <a:t>Curses </a:t>
            </a:r>
            <a:r>
              <a:rPr lang="en-US" sz="1600" dirty="0"/>
              <a:t>Display</a:t>
            </a:r>
          </a:p>
          <a:p>
            <a:pPr lvl="1" eaLnBrk="1" hangingPunct="1">
              <a:lnSpc>
                <a:spcPct val="80000"/>
              </a:lnSpc>
            </a:pPr>
            <a:r>
              <a:rPr lang="en-US" sz="1200" dirty="0"/>
              <a:t>tsWxDisplay.py</a:t>
            </a:r>
          </a:p>
          <a:p>
            <a:pPr lvl="1" eaLnBrk="1" hangingPunct="1">
              <a:lnSpc>
                <a:spcPct val="80000"/>
              </a:lnSpc>
            </a:pPr>
            <a:r>
              <a:rPr lang="en-US" sz="1200" dirty="0"/>
              <a:t>tsWxScreen.py</a:t>
            </a:r>
          </a:p>
          <a:p>
            <a:pPr lvl="1" eaLnBrk="1" hangingPunct="1">
              <a:lnSpc>
                <a:spcPct val="80000"/>
              </a:lnSpc>
            </a:pPr>
            <a:r>
              <a:rPr lang="en-US" sz="1200" dirty="0"/>
              <a:t>tsWxColorDatabase.py</a:t>
            </a:r>
          </a:p>
          <a:p>
            <a:pPr lvl="1" eaLnBrk="1" hangingPunct="1">
              <a:lnSpc>
                <a:spcPct val="80000"/>
              </a:lnSpc>
            </a:pPr>
            <a:r>
              <a:rPr lang="en-US" sz="1200" dirty="0" err="1" smtClean="0"/>
              <a:t>tswxPython</a:t>
            </a:r>
            <a:r>
              <a:rPr lang="en-US" sz="1200" dirty="0" smtClean="0"/>
              <a:t> 2.8.9.2 Color16DataBase.py</a:t>
            </a:r>
            <a:endParaRPr lang="en-US" sz="1200" dirty="0"/>
          </a:p>
          <a:p>
            <a:pPr lvl="1" eaLnBrk="1" hangingPunct="1">
              <a:lnSpc>
                <a:spcPct val="80000"/>
              </a:lnSpc>
            </a:pPr>
            <a:r>
              <a:rPr lang="en-US" sz="1200" dirty="0" err="1" smtClean="0"/>
              <a:t>tswxPython</a:t>
            </a:r>
            <a:r>
              <a:rPr lang="en-US" sz="1200" dirty="0" smtClean="0"/>
              <a:t> 2.8.9.2 Color16SubstitutionMap.py</a:t>
            </a:r>
            <a:endParaRPr lang="en-US" sz="1200" dirty="0"/>
          </a:p>
          <a:p>
            <a:pPr lvl="1" eaLnBrk="1" hangingPunct="1">
              <a:lnSpc>
                <a:spcPct val="80000"/>
              </a:lnSpc>
            </a:pPr>
            <a:r>
              <a:rPr lang="en-US" sz="1200" dirty="0" err="1" smtClean="0"/>
              <a:t>tswxPython</a:t>
            </a:r>
            <a:r>
              <a:rPr lang="en-US" sz="1200" dirty="0" smtClean="0"/>
              <a:t> 2.8.9.2 Color256DataBase.py</a:t>
            </a:r>
            <a:endParaRPr lang="en-US" sz="1200" dirty="0"/>
          </a:p>
          <a:p>
            <a:pPr lvl="1" eaLnBrk="1" hangingPunct="1">
              <a:lnSpc>
                <a:spcPct val="80000"/>
              </a:lnSpc>
            </a:pPr>
            <a:r>
              <a:rPr lang="en-US" sz="1200" dirty="0" err="1" smtClean="0"/>
              <a:t>tswxPython</a:t>
            </a:r>
            <a:r>
              <a:rPr lang="en-US" sz="1200" dirty="0" smtClean="0"/>
              <a:t> 2.8.9.2 Color88DataBase.py</a:t>
            </a:r>
            <a:endParaRPr lang="en-US" sz="1200" dirty="0"/>
          </a:p>
          <a:p>
            <a:pPr lvl="1" eaLnBrk="1" hangingPunct="1">
              <a:lnSpc>
                <a:spcPct val="80000"/>
              </a:lnSpc>
            </a:pPr>
            <a:r>
              <a:rPr lang="en-US" sz="1200" dirty="0" err="1" smtClean="0"/>
              <a:t>tswxPython</a:t>
            </a:r>
            <a:r>
              <a:rPr lang="en-US" sz="1200" dirty="0" smtClean="0"/>
              <a:t> 2.8.9.2 Color8DataBase.py</a:t>
            </a:r>
            <a:endParaRPr lang="en-US" sz="1200" dirty="0"/>
          </a:p>
          <a:p>
            <a:pPr lvl="1" eaLnBrk="1" hangingPunct="1">
              <a:lnSpc>
                <a:spcPct val="80000"/>
              </a:lnSpc>
            </a:pPr>
            <a:r>
              <a:rPr lang="en-US" sz="1200" dirty="0" err="1" smtClean="0"/>
              <a:t>tswxPython</a:t>
            </a:r>
            <a:r>
              <a:rPr lang="en-US" sz="1200" dirty="0" smtClean="0"/>
              <a:t> 2.8.9.2 Color8SubstitutionMap.py</a:t>
            </a:r>
            <a:endParaRPr lang="en-US" sz="1200" dirty="0"/>
          </a:p>
          <a:p>
            <a:pPr lvl="1" eaLnBrk="1" hangingPunct="1">
              <a:lnSpc>
                <a:spcPct val="80000"/>
              </a:lnSpc>
            </a:pPr>
            <a:r>
              <a:rPr lang="en-US" sz="1200" dirty="0" err="1" smtClean="0"/>
              <a:t>tswxPython</a:t>
            </a:r>
            <a:r>
              <a:rPr lang="en-US" sz="1200" dirty="0" smtClean="0"/>
              <a:t> 2.8.9.2 ColorDataBaseRGB.py</a:t>
            </a:r>
            <a:endParaRPr lang="en-US" sz="1200" dirty="0"/>
          </a:p>
          <a:p>
            <a:pPr lvl="1" eaLnBrk="1" hangingPunct="1">
              <a:lnSpc>
                <a:spcPct val="80000"/>
              </a:lnSpc>
            </a:pPr>
            <a:r>
              <a:rPr lang="en-US" sz="1200" dirty="0" err="1" smtClean="0"/>
              <a:t>tswxPython</a:t>
            </a:r>
            <a:r>
              <a:rPr lang="en-US" sz="1200" dirty="0" smtClean="0"/>
              <a:t> 2.8.9.2 ColorNames.py</a:t>
            </a:r>
            <a:endParaRPr lang="en-US" sz="1200" dirty="0"/>
          </a:p>
          <a:p>
            <a:pPr lvl="1" eaLnBrk="1" hangingPunct="1">
              <a:lnSpc>
                <a:spcPct val="80000"/>
              </a:lnSpc>
            </a:pPr>
            <a:r>
              <a:rPr lang="en-US" sz="1200" dirty="0" err="1" smtClean="0"/>
              <a:t>tswxPython</a:t>
            </a:r>
            <a:r>
              <a:rPr lang="en-US" sz="1200" dirty="0" smtClean="0"/>
              <a:t> 2.8.9.2 ColorRGBNames.py</a:t>
            </a:r>
            <a:endParaRPr lang="en-US" sz="1200" dirty="0"/>
          </a:p>
          <a:p>
            <a:pPr lvl="1" eaLnBrk="1" hangingPunct="1">
              <a:lnSpc>
                <a:spcPct val="80000"/>
              </a:lnSpc>
            </a:pPr>
            <a:r>
              <a:rPr lang="en-US" sz="1200" dirty="0" err="1" smtClean="0"/>
              <a:t>tswxPython</a:t>
            </a:r>
            <a:r>
              <a:rPr lang="en-US" sz="1200" dirty="0" smtClean="0"/>
              <a:t> 2.8.9.2 ColorRGBValues.py</a:t>
            </a:r>
            <a:endParaRPr lang="en-US" sz="1200" dirty="0"/>
          </a:p>
          <a:p>
            <a:pPr lvl="1" eaLnBrk="1" hangingPunct="1">
              <a:lnSpc>
                <a:spcPct val="80000"/>
              </a:lnSpc>
            </a:pPr>
            <a:r>
              <a:rPr lang="en-US" sz="1200" dirty="0" err="1" smtClean="0"/>
              <a:t>tswxPython</a:t>
            </a:r>
            <a:r>
              <a:rPr lang="en-US" sz="1200" dirty="0" smtClean="0"/>
              <a:t> 2.8.9.2 MonochromeDataBase.py</a:t>
            </a:r>
            <a:endParaRPr lang="en-US" sz="12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14</a:t>
            </a:fld>
            <a:endParaRPr lang="en-US"/>
          </a:p>
        </p:txBody>
      </p:sp>
    </p:spTree>
    <p:extLst>
      <p:ext uri="{BB962C8B-B14F-4D97-AF65-F5344CB8AC3E}">
        <p14:creationId xmlns:p14="http://schemas.microsoft.com/office/powerpoint/2010/main" val="188880870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lvl="1" eaLnBrk="1" hangingPunct="1"/>
            <a:r>
              <a:rPr lang="en-US" dirty="0" smtClean="0"/>
              <a:t>"wxPython 2.8.9.2" API Character-Mode Emulation </a:t>
            </a:r>
            <a:r>
              <a:rPr lang="en-US" sz="4000" dirty="0" smtClean="0"/>
              <a:t>(</a:t>
            </a:r>
            <a:r>
              <a:rPr lang="en-US" sz="4000" dirty="0" err="1">
                <a:hlinkClick r:id="rId3"/>
              </a:rPr>
              <a:t>tsLibGUI</a:t>
            </a:r>
            <a:r>
              <a:rPr lang="en-US" sz="4000" i="1" dirty="0"/>
              <a:t> full listing</a:t>
            </a:r>
            <a:r>
              <a:rPr lang="en-US" dirty="0" smtClean="0"/>
              <a:t>)</a:t>
            </a:r>
            <a:r>
              <a:rPr lang="en-US" sz="2000" dirty="0" smtClean="0"/>
              <a:t>  </a:t>
            </a:r>
            <a:r>
              <a:rPr lang="en-US" sz="2000" dirty="0"/>
              <a:t>(</a:t>
            </a:r>
            <a:r>
              <a:rPr lang="en-US" sz="2000" dirty="0">
                <a:hlinkClick r:id="rId4" action="ppaction://hlinksldjump"/>
              </a:rPr>
              <a:t>Table of Contents</a:t>
            </a:r>
            <a:r>
              <a:rPr lang="en-US" sz="2000" dirty="0" smtClean="0"/>
              <a:t>)</a:t>
            </a:r>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smtClean="0"/>
              <a:t>tsWxFrame</a:t>
            </a:r>
            <a:endParaRPr lang="en-US" sz="2000" b="1" dirty="0" smtClean="0"/>
          </a:p>
          <a:p>
            <a:pPr lvl="1" eaLnBrk="1" hangingPunct="1">
              <a:lnSpc>
                <a:spcPct val="80000"/>
              </a:lnSpc>
            </a:pPr>
            <a:r>
              <a:rPr lang="en-US" sz="1600" dirty="0" smtClean="0"/>
              <a:t>A window </a:t>
            </a:r>
            <a:r>
              <a:rPr lang="en-US" sz="1600" dirty="0"/>
              <a:t>whose size and position can (usually) be changed </a:t>
            </a:r>
            <a:r>
              <a:rPr lang="en-US" sz="1600" dirty="0" smtClean="0"/>
              <a:t>by </a:t>
            </a:r>
            <a:r>
              <a:rPr lang="en-US" sz="1600" dirty="0"/>
              <a:t>the user. It usually has thick borders and a title bar, and </a:t>
            </a:r>
            <a:r>
              <a:rPr lang="en-US" sz="1600" dirty="0" smtClean="0"/>
              <a:t>can optionally </a:t>
            </a:r>
            <a:r>
              <a:rPr lang="en-US" sz="1600" dirty="0"/>
              <a:t>contain a menu bar, toolbar and status bar. A frame </a:t>
            </a:r>
            <a:r>
              <a:rPr lang="en-US" sz="1600" dirty="0" smtClean="0"/>
              <a:t>can contain </a:t>
            </a:r>
            <a:r>
              <a:rPr lang="en-US" sz="1600" dirty="0"/>
              <a:t>any window that is not a Frame or Dialog. It is one of the </a:t>
            </a:r>
            <a:r>
              <a:rPr lang="en-US" sz="1600" dirty="0" smtClean="0"/>
              <a:t>most fundamental </a:t>
            </a:r>
            <a:r>
              <a:rPr lang="en-US" sz="1600" dirty="0"/>
              <a:t>of the </a:t>
            </a:r>
            <a:r>
              <a:rPr lang="en-US" sz="1600" dirty="0" err="1"/>
              <a:t>wxWindows</a:t>
            </a:r>
            <a:r>
              <a:rPr lang="en-US" sz="1600" dirty="0"/>
              <a:t> components.</a:t>
            </a:r>
          </a:p>
          <a:p>
            <a:pPr lvl="1" eaLnBrk="1" hangingPunct="1">
              <a:lnSpc>
                <a:spcPct val="80000"/>
              </a:lnSpc>
            </a:pPr>
            <a:r>
              <a:rPr lang="en-US" sz="1600" dirty="0" smtClean="0"/>
              <a:t>A </a:t>
            </a:r>
            <a:r>
              <a:rPr lang="en-US" sz="1600" dirty="0"/>
              <a:t>Frame that has a status bar and toolbar created via </a:t>
            </a:r>
            <a:r>
              <a:rPr lang="en-US" sz="1600" dirty="0" smtClean="0"/>
              <a:t>the </a:t>
            </a:r>
            <a:r>
              <a:rPr lang="en-US" sz="1600" dirty="0" err="1" smtClean="0"/>
              <a:t>CreateStatusBar</a:t>
            </a:r>
            <a:r>
              <a:rPr lang="en-US" sz="1600" dirty="0" smtClean="0"/>
              <a:t> </a:t>
            </a:r>
            <a:r>
              <a:rPr lang="en-US" sz="1600" dirty="0"/>
              <a:t>/ </a:t>
            </a:r>
            <a:r>
              <a:rPr lang="en-US" sz="1600" dirty="0" err="1"/>
              <a:t>CreateToolBar</a:t>
            </a:r>
            <a:r>
              <a:rPr lang="en-US" sz="1600" dirty="0"/>
              <a:t> functions manages these windows, </a:t>
            </a:r>
            <a:r>
              <a:rPr lang="en-US" sz="1600" dirty="0" smtClean="0"/>
              <a:t>and adjusts </a:t>
            </a:r>
            <a:r>
              <a:rPr lang="en-US" sz="1600" dirty="0"/>
              <a:t>the value returned by </a:t>
            </a:r>
            <a:r>
              <a:rPr lang="en-US" sz="1600" dirty="0" err="1"/>
              <a:t>GetClientSize</a:t>
            </a:r>
            <a:r>
              <a:rPr lang="en-US" sz="1600" dirty="0"/>
              <a:t> to reflect the </a:t>
            </a:r>
            <a:r>
              <a:rPr lang="en-US" sz="1600" dirty="0" smtClean="0"/>
              <a:t>remaining </a:t>
            </a:r>
            <a:r>
              <a:rPr lang="en-US" sz="1600" dirty="0"/>
              <a:t>size available to application windows.</a:t>
            </a:r>
          </a:p>
          <a:p>
            <a:pPr lvl="1" eaLnBrk="1" hangingPunct="1">
              <a:lnSpc>
                <a:spcPct val="80000"/>
              </a:lnSpc>
            </a:pPr>
            <a:r>
              <a:rPr lang="en-US" sz="1600" dirty="0" smtClean="0"/>
              <a:t>By </a:t>
            </a:r>
            <a:r>
              <a:rPr lang="en-US" sz="1600" dirty="0"/>
              <a:t>itself, a Frame is not too useful, but with the addition of </a:t>
            </a:r>
            <a:r>
              <a:rPr lang="en-US" sz="1600" dirty="0" smtClean="0"/>
              <a:t>Panels and </a:t>
            </a:r>
            <a:r>
              <a:rPr lang="en-US" sz="1600" dirty="0"/>
              <a:t>other child objects, it </a:t>
            </a:r>
            <a:r>
              <a:rPr lang="en-US" sz="1600" dirty="0" smtClean="0"/>
              <a:t>user </a:t>
            </a:r>
            <a:r>
              <a:rPr lang="en-US" sz="1600" dirty="0"/>
              <a:t>interfaces are constructed.</a:t>
            </a:r>
            <a:endParaRPr lang="en-US" sz="1600" dirty="0" smtClean="0"/>
          </a:p>
          <a:p>
            <a:pPr eaLnBrk="1" hangingPunct="1">
              <a:lnSpc>
                <a:spcPct val="80000"/>
              </a:lnSpc>
            </a:pPr>
            <a:r>
              <a:rPr lang="en-US" sz="2000" b="1" dirty="0" err="1" smtClean="0"/>
              <a:t>tsWxDialog</a:t>
            </a:r>
            <a:endParaRPr lang="en-US" sz="2000" b="1" dirty="0" smtClean="0"/>
          </a:p>
          <a:p>
            <a:pPr lvl="1" eaLnBrk="1" hangingPunct="1">
              <a:lnSpc>
                <a:spcPct val="80000"/>
              </a:lnSpc>
            </a:pPr>
            <a:r>
              <a:rPr lang="en-US" sz="1600" dirty="0" smtClean="0"/>
              <a:t>A </a:t>
            </a:r>
            <a:r>
              <a:rPr lang="en-US" sz="1600" dirty="0"/>
              <a:t>window with a title bar </a:t>
            </a:r>
            <a:r>
              <a:rPr lang="en-US" sz="1600" dirty="0" smtClean="0"/>
              <a:t>and sometimes </a:t>
            </a:r>
            <a:r>
              <a:rPr lang="en-US" sz="1600" dirty="0"/>
              <a:t>a system menu, which can be moved around the screen</a:t>
            </a:r>
            <a:r>
              <a:rPr lang="en-US" sz="1600" dirty="0" smtClean="0"/>
              <a:t>. It </a:t>
            </a:r>
            <a:r>
              <a:rPr lang="en-US" sz="1600" dirty="0"/>
              <a:t>can contain controls and other windows and is often </a:t>
            </a:r>
            <a:r>
              <a:rPr lang="en-US" sz="1600" dirty="0" smtClean="0"/>
              <a:t>used to </a:t>
            </a:r>
            <a:r>
              <a:rPr lang="en-US" sz="1600" dirty="0"/>
              <a:t>allow the user to make some choice or to answer a question.</a:t>
            </a:r>
          </a:p>
          <a:p>
            <a:pPr lvl="1" eaLnBrk="1" hangingPunct="1">
              <a:lnSpc>
                <a:spcPct val="80000"/>
              </a:lnSpc>
            </a:pPr>
            <a:r>
              <a:rPr lang="en-US" sz="1600" dirty="0" smtClean="0"/>
              <a:t>Dialogs </a:t>
            </a:r>
            <a:r>
              <a:rPr lang="en-US" sz="1600" dirty="0"/>
              <a:t>can be made scrollable, automatically, for </a:t>
            </a:r>
            <a:r>
              <a:rPr lang="en-US" sz="1600" dirty="0" smtClean="0"/>
              <a:t>computers with </a:t>
            </a:r>
            <a:r>
              <a:rPr lang="en-US" sz="1600" dirty="0"/>
              <a:t>low resolution </a:t>
            </a:r>
            <a:r>
              <a:rPr lang="en-US" sz="1600" dirty="0" smtClean="0"/>
              <a:t>screens.</a:t>
            </a:r>
            <a:endParaRPr lang="en-US" sz="1600" dirty="0"/>
          </a:p>
          <a:p>
            <a:pPr lvl="1" eaLnBrk="1" hangingPunct="1">
              <a:lnSpc>
                <a:spcPct val="80000"/>
              </a:lnSpc>
            </a:pPr>
            <a:r>
              <a:rPr lang="en-US" sz="1600" dirty="0" smtClean="0"/>
              <a:t>Dialogs </a:t>
            </a:r>
            <a:r>
              <a:rPr lang="en-US" sz="1600" dirty="0"/>
              <a:t>usually contains either a single button allowing </a:t>
            </a:r>
            <a:r>
              <a:rPr lang="en-US" sz="1600" dirty="0" smtClean="0"/>
              <a:t>to close </a:t>
            </a:r>
            <a:r>
              <a:rPr lang="en-US" sz="1600" dirty="0"/>
              <a:t>the dialog or two buttons, one accepting the changes </a:t>
            </a:r>
            <a:r>
              <a:rPr lang="en-US" sz="1600" dirty="0" smtClean="0"/>
              <a:t>and the </a:t>
            </a:r>
            <a:r>
              <a:rPr lang="en-US" sz="1600" dirty="0"/>
              <a:t>other one discarding them (such button, if present, </a:t>
            </a:r>
            <a:r>
              <a:rPr lang="en-US" sz="1600" dirty="0" smtClean="0"/>
              <a:t>is automatically </a:t>
            </a:r>
            <a:r>
              <a:rPr lang="en-US" sz="1600" dirty="0"/>
              <a:t>activated if the user presses the "Esc" key</a:t>
            </a:r>
            <a:r>
              <a:rPr lang="en-US" sz="1600" dirty="0" smtClean="0"/>
              <a:t>).</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15</a:t>
            </a:fld>
            <a:endParaRPr lang="en-US" dirty="0"/>
          </a:p>
        </p:txBody>
      </p:sp>
    </p:spTree>
    <p:extLst>
      <p:ext uri="{BB962C8B-B14F-4D97-AF65-F5344CB8AC3E}">
        <p14:creationId xmlns:p14="http://schemas.microsoft.com/office/powerpoint/2010/main" val="21975143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idx="1"/>
          </p:nvPr>
        </p:nvSpPr>
        <p:spPr/>
        <p:txBody>
          <a:bodyPr/>
          <a:lstStyle/>
          <a:p>
            <a:pPr eaLnBrk="1" hangingPunct="1">
              <a:lnSpc>
                <a:spcPct val="80000"/>
              </a:lnSpc>
            </a:pPr>
            <a:r>
              <a:rPr lang="en-US" sz="2000" b="1" dirty="0" err="1" smtClean="0"/>
              <a:t>tsWxPanel</a:t>
            </a:r>
            <a:endParaRPr lang="en-US" sz="2000" b="1" dirty="0" smtClean="0"/>
          </a:p>
          <a:p>
            <a:pPr lvl="1" eaLnBrk="1" hangingPunct="1">
              <a:lnSpc>
                <a:spcPct val="80000"/>
              </a:lnSpc>
            </a:pPr>
            <a:r>
              <a:rPr lang="en-US" sz="1600" dirty="0"/>
              <a:t>A window </a:t>
            </a:r>
            <a:r>
              <a:rPr lang="en-US" sz="1600" dirty="0" smtClean="0"/>
              <a:t>on which </a:t>
            </a:r>
            <a:r>
              <a:rPr lang="en-US" sz="1600" dirty="0"/>
              <a:t>controls are placed. It is usually placed within a frame.</a:t>
            </a:r>
          </a:p>
          <a:p>
            <a:pPr lvl="1" eaLnBrk="1" hangingPunct="1">
              <a:lnSpc>
                <a:spcPct val="80000"/>
              </a:lnSpc>
            </a:pPr>
            <a:r>
              <a:rPr lang="en-US" sz="1600" dirty="0"/>
              <a:t>Its main feature over its parent class </a:t>
            </a:r>
            <a:r>
              <a:rPr lang="en-US" sz="1600" dirty="0" err="1"/>
              <a:t>wxWindow</a:t>
            </a:r>
            <a:r>
              <a:rPr lang="en-US" sz="1600" dirty="0"/>
              <a:t> is code </a:t>
            </a:r>
            <a:r>
              <a:rPr lang="en-US" sz="1600" dirty="0" smtClean="0"/>
              <a:t>for handling </a:t>
            </a:r>
            <a:r>
              <a:rPr lang="en-US" sz="1600" dirty="0"/>
              <a:t>child windows and TAB traversal.</a:t>
            </a:r>
            <a:endParaRPr lang="en-US" sz="1600" dirty="0" smtClean="0"/>
          </a:p>
          <a:p>
            <a:pPr eaLnBrk="1" hangingPunct="1">
              <a:lnSpc>
                <a:spcPct val="80000"/>
              </a:lnSpc>
            </a:pPr>
            <a:r>
              <a:rPr lang="en-US" sz="2000" b="1" dirty="0" err="1" smtClean="0"/>
              <a:t>tsWxStatusBar</a:t>
            </a:r>
            <a:endParaRPr lang="en-US" sz="2000" b="1" dirty="0" smtClean="0"/>
          </a:p>
          <a:p>
            <a:pPr lvl="1" eaLnBrk="1" hangingPunct="1">
              <a:lnSpc>
                <a:spcPct val="80000"/>
              </a:lnSpc>
            </a:pPr>
            <a:r>
              <a:rPr lang="en-US" sz="1600" dirty="0" smtClean="0"/>
              <a:t>A narrow window </a:t>
            </a:r>
            <a:r>
              <a:rPr lang="en-US" sz="1600" dirty="0"/>
              <a:t>that can be placed along the bottom of a frame to </a:t>
            </a:r>
            <a:r>
              <a:rPr lang="en-US" sz="1600" dirty="0" smtClean="0"/>
              <a:t>give small </a:t>
            </a:r>
            <a:r>
              <a:rPr lang="en-US" sz="1600" dirty="0"/>
              <a:t>amounts of status information. </a:t>
            </a:r>
            <a:endParaRPr lang="en-US" sz="1600" dirty="0" smtClean="0"/>
          </a:p>
          <a:p>
            <a:pPr lvl="1" eaLnBrk="1" hangingPunct="1">
              <a:lnSpc>
                <a:spcPct val="80000"/>
              </a:lnSpc>
            </a:pPr>
            <a:r>
              <a:rPr lang="en-US" sz="1600" dirty="0" smtClean="0"/>
              <a:t>It </a:t>
            </a:r>
            <a:r>
              <a:rPr lang="en-US" sz="1600" dirty="0"/>
              <a:t>can contain one </a:t>
            </a:r>
            <a:r>
              <a:rPr lang="en-US" sz="1600" dirty="0" smtClean="0"/>
              <a:t>or more </a:t>
            </a:r>
            <a:r>
              <a:rPr lang="en-US" sz="1600" dirty="0"/>
              <a:t>fields, one or more of which can be variable </a:t>
            </a:r>
            <a:r>
              <a:rPr lang="en-US" sz="1600" dirty="0" smtClean="0"/>
              <a:t>length according </a:t>
            </a:r>
            <a:r>
              <a:rPr lang="en-US" sz="1600" dirty="0"/>
              <a:t>to the size of the window.</a:t>
            </a:r>
          </a:p>
          <a:p>
            <a:pPr lvl="1" eaLnBrk="1" hangingPunct="1">
              <a:lnSpc>
                <a:spcPct val="80000"/>
              </a:lnSpc>
            </a:pPr>
            <a:endParaRPr lang="en-US" sz="1600" dirty="0" smtClean="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16</a:t>
            </a:fld>
            <a:endParaRPr lang="en-US"/>
          </a:p>
        </p:txBody>
      </p:sp>
    </p:spTree>
    <p:extLst>
      <p:ext uri="{BB962C8B-B14F-4D97-AF65-F5344CB8AC3E}">
        <p14:creationId xmlns:p14="http://schemas.microsoft.com/office/powerpoint/2010/main" val="225665367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1400" b="1" dirty="0" err="1" smtClean="0"/>
              <a:t>wxWxButton</a:t>
            </a:r>
            <a:endParaRPr lang="en-US" sz="1400" b="1" dirty="0" smtClean="0"/>
          </a:p>
          <a:p>
            <a:pPr lvl="1" eaLnBrk="1" hangingPunct="1">
              <a:lnSpc>
                <a:spcPct val="80000"/>
              </a:lnSpc>
            </a:pPr>
            <a:r>
              <a:rPr lang="en-US" sz="1400" dirty="0" smtClean="0"/>
              <a:t>A control that </a:t>
            </a:r>
            <a:r>
              <a:rPr lang="en-US" sz="1400" dirty="0"/>
              <a:t>contains a text string. It is one of the most common </a:t>
            </a:r>
            <a:r>
              <a:rPr lang="en-US" sz="1400" dirty="0" smtClean="0"/>
              <a:t>elements of </a:t>
            </a:r>
            <a:r>
              <a:rPr lang="en-US" sz="1400" dirty="0"/>
              <a:t>a </a:t>
            </a:r>
            <a:r>
              <a:rPr lang="en-US" sz="1400" dirty="0" smtClean="0"/>
              <a:t>GUI. It </a:t>
            </a:r>
            <a:r>
              <a:rPr lang="en-US" sz="1400" dirty="0"/>
              <a:t>may be placed on a dialog box or panel, or </a:t>
            </a:r>
            <a:r>
              <a:rPr lang="en-US" sz="1400" dirty="0" smtClean="0"/>
              <a:t>indeed almost </a:t>
            </a:r>
            <a:r>
              <a:rPr lang="en-US" sz="1400" dirty="0"/>
              <a:t>any other window</a:t>
            </a:r>
            <a:r>
              <a:rPr lang="en-US" sz="1400" dirty="0" smtClean="0"/>
              <a:t>.</a:t>
            </a:r>
          </a:p>
          <a:p>
            <a:pPr eaLnBrk="1" hangingPunct="1">
              <a:lnSpc>
                <a:spcPct val="80000"/>
              </a:lnSpc>
            </a:pPr>
            <a:r>
              <a:rPr lang="en-US" sz="1400" b="1" dirty="0" err="1" smtClean="0"/>
              <a:t>tsWxCheckbox</a:t>
            </a:r>
            <a:endParaRPr lang="en-US" sz="1400" b="1" dirty="0" smtClean="0"/>
          </a:p>
          <a:p>
            <a:pPr lvl="1" eaLnBrk="1" hangingPunct="1">
              <a:lnSpc>
                <a:spcPct val="80000"/>
              </a:lnSpc>
            </a:pPr>
            <a:r>
              <a:rPr lang="en-US" sz="1400" dirty="0" smtClean="0"/>
              <a:t>A labelled </a:t>
            </a:r>
            <a:r>
              <a:rPr lang="en-US" sz="1400" dirty="0"/>
              <a:t>box that by default is either on (the </a:t>
            </a:r>
            <a:r>
              <a:rPr lang="en-US" sz="1400" dirty="0" smtClean="0"/>
              <a:t>checkmark is </a:t>
            </a:r>
            <a:r>
              <a:rPr lang="en-US" sz="1400" dirty="0"/>
              <a:t>visible) or off (no checkmark). </a:t>
            </a:r>
            <a:r>
              <a:rPr lang="en-US" sz="1400" dirty="0" smtClean="0"/>
              <a:t> Optionally </a:t>
            </a:r>
            <a:r>
              <a:rPr lang="en-US" sz="1400" dirty="0"/>
              <a:t>(When </a:t>
            </a:r>
            <a:r>
              <a:rPr lang="en-US" sz="1400" dirty="0" smtClean="0"/>
              <a:t>the wx.CHK_3STATE </a:t>
            </a:r>
            <a:r>
              <a:rPr lang="en-US" sz="1400" dirty="0"/>
              <a:t>style flag is set) it can have a third state</a:t>
            </a:r>
            <a:r>
              <a:rPr lang="en-US" sz="1400" dirty="0" smtClean="0"/>
              <a:t>, called </a:t>
            </a:r>
            <a:r>
              <a:rPr lang="en-US" sz="1400" dirty="0"/>
              <a:t>the mixed or undetermined state. Often this is </a:t>
            </a:r>
            <a:r>
              <a:rPr lang="en-US" sz="1400" dirty="0" smtClean="0"/>
              <a:t>used as </a:t>
            </a:r>
            <a:r>
              <a:rPr lang="en-US" sz="1400" dirty="0"/>
              <a:t>a "Does Not Apply" state</a:t>
            </a:r>
            <a:r>
              <a:rPr lang="en-US" sz="1400" dirty="0" smtClean="0"/>
              <a:t>.</a:t>
            </a:r>
          </a:p>
          <a:p>
            <a:pPr eaLnBrk="1" hangingPunct="1">
              <a:lnSpc>
                <a:spcPct val="80000"/>
              </a:lnSpc>
            </a:pPr>
            <a:r>
              <a:rPr lang="en-US" sz="1400" b="1" dirty="0" err="1"/>
              <a:t>tsWxRadioButton</a:t>
            </a:r>
            <a:endParaRPr lang="en-US" sz="1400" b="1" dirty="0"/>
          </a:p>
          <a:p>
            <a:pPr lvl="1" eaLnBrk="1" hangingPunct="1">
              <a:lnSpc>
                <a:spcPct val="80000"/>
              </a:lnSpc>
            </a:pPr>
            <a:r>
              <a:rPr lang="en-US" sz="1400" dirty="0"/>
              <a:t>A labelled box which by default is either on (the checkmark is visible) or off (no checkmark</a:t>
            </a:r>
            <a:r>
              <a:rPr lang="en-US" sz="1400" dirty="0" smtClean="0"/>
              <a:t>). When the operator turns one </a:t>
            </a:r>
            <a:r>
              <a:rPr lang="en-US" sz="1400" dirty="0" err="1" smtClean="0"/>
              <a:t>RadioButton</a:t>
            </a:r>
            <a:r>
              <a:rPr lang="en-US" sz="1400" dirty="0" smtClean="0"/>
              <a:t> on, all other Radio Buttons within the same </a:t>
            </a:r>
            <a:r>
              <a:rPr lang="en-US" sz="1400" dirty="0" err="1" smtClean="0"/>
              <a:t>RadioBox</a:t>
            </a:r>
            <a:r>
              <a:rPr lang="en-US" sz="1400" dirty="0" smtClean="0"/>
              <a:t> group are automatically turned off.  </a:t>
            </a:r>
          </a:p>
          <a:p>
            <a:pPr eaLnBrk="1" hangingPunct="1">
              <a:lnSpc>
                <a:spcPct val="80000"/>
              </a:lnSpc>
            </a:pPr>
            <a:r>
              <a:rPr lang="en-US" sz="1400" b="1" dirty="0" err="1"/>
              <a:t>tsWxMenuBar</a:t>
            </a:r>
            <a:endParaRPr lang="en-US" sz="1400" b="1" dirty="0"/>
          </a:p>
          <a:p>
            <a:pPr lvl="1" eaLnBrk="1" hangingPunct="1">
              <a:lnSpc>
                <a:spcPct val="80000"/>
              </a:lnSpc>
            </a:pPr>
            <a:r>
              <a:rPr lang="en-US" sz="1400" dirty="0"/>
              <a:t>Aa series of menus accessible from the top of a frame</a:t>
            </a:r>
            <a:r>
              <a:rPr lang="en-US" sz="1400" dirty="0" smtClean="0"/>
              <a:t>.</a:t>
            </a:r>
          </a:p>
        </p:txBody>
      </p:sp>
      <p:sp>
        <p:nvSpPr>
          <p:cNvPr id="2" name="Content Placeholder 1"/>
          <p:cNvSpPr>
            <a:spLocks noGrp="1"/>
          </p:cNvSpPr>
          <p:nvPr>
            <p:ph sz="half" idx="2"/>
          </p:nvPr>
        </p:nvSpPr>
        <p:spPr/>
        <p:txBody>
          <a:bodyPr/>
          <a:lstStyle/>
          <a:p>
            <a:pPr eaLnBrk="1" hangingPunct="1">
              <a:lnSpc>
                <a:spcPct val="80000"/>
              </a:lnSpc>
            </a:pPr>
            <a:r>
              <a:rPr lang="en-US" sz="1400" b="1" dirty="0" err="1" smtClean="0"/>
              <a:t>tsWxGauge</a:t>
            </a:r>
            <a:endParaRPr lang="en-US" sz="1400" b="1" dirty="0"/>
          </a:p>
          <a:p>
            <a:pPr lvl="1" eaLnBrk="1" hangingPunct="1">
              <a:lnSpc>
                <a:spcPct val="80000"/>
              </a:lnSpc>
            </a:pPr>
            <a:r>
              <a:rPr lang="en-US" sz="1400" dirty="0"/>
              <a:t>A horizontal or vertical bar which shows a quantity (often time). </a:t>
            </a:r>
            <a:r>
              <a:rPr lang="en-US" sz="1400" dirty="0" err="1"/>
              <a:t>wxGauge</a:t>
            </a:r>
            <a:r>
              <a:rPr lang="en-US" sz="1400" dirty="0"/>
              <a:t> supports two working modes: determinate and indeterminate progress. The first is the usual working mode (see </a:t>
            </a:r>
            <a:r>
              <a:rPr lang="en-US" sz="1400" dirty="0" err="1"/>
              <a:t>SetValue</a:t>
            </a:r>
            <a:r>
              <a:rPr lang="en-US" sz="1400" dirty="0"/>
              <a:t>() and </a:t>
            </a:r>
            <a:r>
              <a:rPr lang="en-US" sz="1400" dirty="0" err="1"/>
              <a:t>SetRange</a:t>
            </a:r>
            <a:r>
              <a:rPr lang="en-US" sz="1400" dirty="0"/>
              <a:t>()) while the second can be used when the program is doing some processing but you do not know how much progress is being done. In this case, you can periodically call the Pulse() function to make the progress bar switch to indeterminate mode (graphically it is usually a set of blocks which move or bounce in the bar control</a:t>
            </a:r>
            <a:r>
              <a:rPr lang="en-US" sz="1400" dirty="0" smtClean="0"/>
              <a:t>).</a:t>
            </a:r>
          </a:p>
          <a:p>
            <a:pPr eaLnBrk="1" hangingPunct="1">
              <a:lnSpc>
                <a:spcPct val="80000"/>
              </a:lnSpc>
            </a:pPr>
            <a:r>
              <a:rPr lang="en-US" sz="1400" b="1" dirty="0" err="1"/>
              <a:t>tsWxScrollBar</a:t>
            </a:r>
            <a:endParaRPr lang="en-US" sz="1400" b="1" dirty="0"/>
          </a:p>
          <a:p>
            <a:pPr lvl="1" eaLnBrk="1" hangingPunct="1">
              <a:lnSpc>
                <a:spcPct val="80000"/>
              </a:lnSpc>
            </a:pPr>
            <a:r>
              <a:rPr lang="en-US" sz="1400" dirty="0"/>
              <a:t>A control that represents a horizontal or vertical scrollbar. It is distinct from the two scrollbars that some windows provide automatically, but the two types of scrollbar share the way events are received.</a:t>
            </a:r>
          </a:p>
          <a:p>
            <a:pPr eaLnBrk="1" hangingPunct="1">
              <a:lnSpc>
                <a:spcPct val="80000"/>
              </a:lnSpc>
            </a:pPr>
            <a:r>
              <a:rPr lang="en-US" sz="1400" b="1" dirty="0" err="1" smtClean="0"/>
              <a:t>tsWxTaskBar</a:t>
            </a:r>
            <a:r>
              <a:rPr lang="en-US" sz="1400" b="1" dirty="0" smtClean="0"/>
              <a:t> (buttons)</a:t>
            </a:r>
            <a:endParaRPr lang="en-US" sz="1400" b="1" dirty="0"/>
          </a:p>
          <a:p>
            <a:pPr lvl="1" eaLnBrk="1" hangingPunct="1">
              <a:lnSpc>
                <a:spcPct val="80000"/>
              </a:lnSpc>
            </a:pPr>
            <a:r>
              <a:rPr lang="en-US" sz="1400" dirty="0"/>
              <a:t>A narrow window with a taskbar icon (button) for each top level window (frame, dialog etc.). A taskbar icon appears in the "system tray" and responds to mouse clicks, optionally with a tooltip above it to help provide information</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17</a:t>
            </a:fld>
            <a:endParaRPr lang="en-US"/>
          </a:p>
        </p:txBody>
      </p:sp>
    </p:spTree>
    <p:extLst>
      <p:ext uri="{BB962C8B-B14F-4D97-AF65-F5344CB8AC3E}">
        <p14:creationId xmlns:p14="http://schemas.microsoft.com/office/powerpoint/2010/main" val="28096322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idx="1"/>
          </p:nvPr>
        </p:nvSpPr>
        <p:spPr/>
        <p:txBody>
          <a:bodyPr/>
          <a:lstStyle/>
          <a:p>
            <a:pPr eaLnBrk="1" hangingPunct="1">
              <a:lnSpc>
                <a:spcPct val="80000"/>
              </a:lnSpc>
            </a:pPr>
            <a:r>
              <a:rPr lang="en-US" sz="1800" b="1" dirty="0" smtClean="0"/>
              <a:t>Keyboard</a:t>
            </a:r>
            <a:endParaRPr lang="en-US" sz="1800" b="1" dirty="0"/>
          </a:p>
          <a:p>
            <a:pPr lvl="1" eaLnBrk="1" hangingPunct="1">
              <a:lnSpc>
                <a:spcPct val="80000"/>
              </a:lnSpc>
            </a:pPr>
            <a:r>
              <a:rPr lang="en-US" sz="2000" dirty="0"/>
              <a:t>An event class that </a:t>
            </a:r>
            <a:r>
              <a:rPr lang="en-US" sz="2000" dirty="0" smtClean="0"/>
              <a:t>contains:</a:t>
            </a:r>
          </a:p>
          <a:p>
            <a:pPr lvl="2" eaLnBrk="1" hangingPunct="1">
              <a:lnSpc>
                <a:spcPct val="80000"/>
              </a:lnSpc>
            </a:pPr>
            <a:r>
              <a:rPr lang="en-US" sz="1800" dirty="0" smtClean="0"/>
              <a:t>key identifier</a:t>
            </a:r>
          </a:p>
          <a:p>
            <a:pPr lvl="2" eaLnBrk="1" hangingPunct="1">
              <a:lnSpc>
                <a:spcPct val="80000"/>
              </a:lnSpc>
            </a:pPr>
            <a:r>
              <a:rPr lang="en-US" sz="1800" dirty="0" smtClean="0"/>
              <a:t>key pressed/released state</a:t>
            </a:r>
            <a:endParaRPr lang="en-US" sz="1800" dirty="0"/>
          </a:p>
          <a:p>
            <a:pPr eaLnBrk="1" hangingPunct="1">
              <a:lnSpc>
                <a:spcPct val="80000"/>
              </a:lnSpc>
            </a:pPr>
            <a:r>
              <a:rPr lang="en-US" sz="1800" b="1" dirty="0" smtClean="0"/>
              <a:t>Mouse</a:t>
            </a:r>
            <a:endParaRPr lang="en-US" sz="1800" b="1" dirty="0"/>
          </a:p>
          <a:p>
            <a:pPr lvl="1" eaLnBrk="1" hangingPunct="1">
              <a:lnSpc>
                <a:spcPct val="80000"/>
              </a:lnSpc>
            </a:pPr>
            <a:r>
              <a:rPr lang="en-US" sz="2000" dirty="0"/>
              <a:t>An event class that </a:t>
            </a:r>
            <a:r>
              <a:rPr lang="en-US" sz="2000" dirty="0" smtClean="0"/>
              <a:t>contains:</a:t>
            </a:r>
          </a:p>
          <a:p>
            <a:pPr lvl="2" eaLnBrk="1" hangingPunct="1">
              <a:lnSpc>
                <a:spcPct val="80000"/>
              </a:lnSpc>
            </a:pPr>
            <a:r>
              <a:rPr lang="en-US" sz="1800" dirty="0" smtClean="0"/>
              <a:t>mouse identifier</a:t>
            </a:r>
          </a:p>
          <a:p>
            <a:pPr lvl="2" eaLnBrk="1" hangingPunct="1">
              <a:lnSpc>
                <a:spcPct val="80000"/>
              </a:lnSpc>
            </a:pPr>
            <a:r>
              <a:rPr lang="en-US" sz="1800" dirty="0" smtClean="0"/>
              <a:t>button identifier</a:t>
            </a:r>
          </a:p>
          <a:p>
            <a:pPr lvl="2" eaLnBrk="1" hangingPunct="1">
              <a:lnSpc>
                <a:spcPct val="80000"/>
              </a:lnSpc>
            </a:pPr>
            <a:r>
              <a:rPr lang="en-US" sz="1800" dirty="0" smtClean="0"/>
              <a:t>button state (pressed, released, single-clicked</a:t>
            </a:r>
            <a:r>
              <a:rPr lang="en-US" sz="1800" dirty="0"/>
              <a:t>, </a:t>
            </a:r>
            <a:r>
              <a:rPr lang="en-US" sz="1800" dirty="0" smtClean="0"/>
              <a:t>double-clicked, triple-clicked)</a:t>
            </a:r>
          </a:p>
          <a:p>
            <a:pPr lvl="2" eaLnBrk="1" hangingPunct="1">
              <a:lnSpc>
                <a:spcPct val="80000"/>
              </a:lnSpc>
            </a:pPr>
            <a:r>
              <a:rPr lang="en-US" sz="1800" dirty="0" smtClean="0"/>
              <a:t>current cursor </a:t>
            </a:r>
            <a:r>
              <a:rPr lang="en-US" sz="1800" dirty="0"/>
              <a:t>position </a:t>
            </a:r>
            <a:r>
              <a:rPr lang="en-US" sz="1800" dirty="0" smtClean="0"/>
              <a:t>(display screen character cell row/column coordinates)</a:t>
            </a:r>
            <a:endParaRPr lang="en-US" sz="1800" dirty="0"/>
          </a:p>
          <a:p>
            <a:pPr eaLnBrk="1" hangingPunct="1">
              <a:lnSpc>
                <a:spcPct val="80000"/>
              </a:lnSpc>
            </a:pPr>
            <a:r>
              <a:rPr lang="en-US" sz="1800" b="1" dirty="0" smtClean="0"/>
              <a:t>Timer</a:t>
            </a:r>
          </a:p>
          <a:p>
            <a:pPr lvl="1" eaLnBrk="1" hangingPunct="1">
              <a:lnSpc>
                <a:spcPct val="80000"/>
              </a:lnSpc>
            </a:pPr>
            <a:r>
              <a:rPr lang="en-US" sz="2000" dirty="0" smtClean="0"/>
              <a:t>An event </a:t>
            </a:r>
            <a:r>
              <a:rPr lang="en-US" sz="2000" dirty="0"/>
              <a:t>class </a:t>
            </a:r>
            <a:r>
              <a:rPr lang="en-US" sz="2000" dirty="0" smtClean="0"/>
              <a:t>to </a:t>
            </a:r>
            <a:r>
              <a:rPr lang="en-US" sz="2000" dirty="0"/>
              <a:t>allow you to execute code at </a:t>
            </a:r>
            <a:r>
              <a:rPr lang="en-US" sz="2000" dirty="0" smtClean="0"/>
              <a:t>specified intervals.</a:t>
            </a:r>
          </a:p>
          <a:p>
            <a:pPr lvl="1" eaLnBrk="1" hangingPunct="1">
              <a:lnSpc>
                <a:spcPct val="80000"/>
              </a:lnSpc>
            </a:pPr>
            <a:r>
              <a:rPr lang="en-US" sz="2000" dirty="0" smtClean="0"/>
              <a:t>Its </a:t>
            </a:r>
            <a:r>
              <a:rPr lang="en-US" sz="2000" dirty="0"/>
              <a:t>precision is platform-dependent, but in </a:t>
            </a:r>
            <a:r>
              <a:rPr lang="en-US" sz="2000" dirty="0" smtClean="0"/>
              <a:t>general will </a:t>
            </a:r>
            <a:r>
              <a:rPr lang="en-US" sz="2000" dirty="0"/>
              <a:t>not be better than </a:t>
            </a:r>
            <a:r>
              <a:rPr lang="en-US" sz="2000" dirty="0" smtClean="0"/>
              <a:t>1 millisecond </a:t>
            </a:r>
            <a:r>
              <a:rPr lang="en-US" sz="2000" dirty="0"/>
              <a:t>nor worse than </a:t>
            </a:r>
            <a:r>
              <a:rPr lang="en-US" sz="2000" dirty="0" smtClean="0"/>
              <a:t>1 second.</a:t>
            </a:r>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18</a:t>
            </a:fld>
            <a:endParaRPr lang="en-US"/>
          </a:p>
        </p:txBody>
      </p:sp>
    </p:spTree>
    <p:extLst>
      <p:ext uri="{BB962C8B-B14F-4D97-AF65-F5344CB8AC3E}">
        <p14:creationId xmlns:p14="http://schemas.microsoft.com/office/powerpoint/2010/main" val="362065590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2000" b="1" dirty="0" err="1" smtClean="0"/>
              <a:t>tsWxBoxSizer</a:t>
            </a:r>
            <a:endParaRPr lang="en-US" sz="2000" b="1" dirty="0" smtClean="0"/>
          </a:p>
          <a:p>
            <a:pPr lvl="1" eaLnBrk="1" hangingPunct="1">
              <a:lnSpc>
                <a:spcPct val="80000"/>
              </a:lnSpc>
            </a:pPr>
            <a:r>
              <a:rPr lang="en-US" sz="1600" dirty="0"/>
              <a:t>The basic idea behind a box sizer is that windows will most often </a:t>
            </a:r>
            <a:r>
              <a:rPr lang="en-US" sz="1600" dirty="0" smtClean="0"/>
              <a:t>be laid </a:t>
            </a:r>
            <a:r>
              <a:rPr lang="en-US" sz="1600" dirty="0"/>
              <a:t>out in rather simple basic geometry, typically in a row or </a:t>
            </a:r>
            <a:r>
              <a:rPr lang="en-US" sz="1600" dirty="0" smtClean="0"/>
              <a:t>a column </a:t>
            </a:r>
            <a:r>
              <a:rPr lang="en-US" sz="1600" dirty="0"/>
              <a:t>or nested hierarchies of </a:t>
            </a:r>
            <a:r>
              <a:rPr lang="en-US" sz="1600" dirty="0" smtClean="0"/>
              <a:t>either.</a:t>
            </a:r>
          </a:p>
          <a:p>
            <a:pPr lvl="1" eaLnBrk="1" hangingPunct="1">
              <a:lnSpc>
                <a:spcPct val="80000"/>
              </a:lnSpc>
            </a:pPr>
            <a:r>
              <a:rPr lang="en-US" sz="1600" dirty="0" smtClean="0"/>
              <a:t>A </a:t>
            </a:r>
            <a:r>
              <a:rPr lang="en-US" sz="1600" dirty="0" err="1"/>
              <a:t>wx.BoxSizer</a:t>
            </a:r>
            <a:r>
              <a:rPr lang="en-US" sz="1600" dirty="0"/>
              <a:t> will lay </a:t>
            </a:r>
            <a:r>
              <a:rPr lang="en-US" sz="1600" dirty="0" smtClean="0"/>
              <a:t>out its </a:t>
            </a:r>
            <a:r>
              <a:rPr lang="en-US" sz="1600" dirty="0"/>
              <a:t>items in a simple row or column, depending on the </a:t>
            </a:r>
            <a:r>
              <a:rPr lang="en-US" sz="1600" dirty="0" smtClean="0"/>
              <a:t>orientation parameter </a:t>
            </a:r>
            <a:r>
              <a:rPr lang="en-US" sz="1600" dirty="0"/>
              <a:t>passed to the </a:t>
            </a:r>
            <a:r>
              <a:rPr lang="en-US" sz="1600" dirty="0" smtClean="0"/>
              <a:t>constructor.</a:t>
            </a:r>
          </a:p>
        </p:txBody>
      </p:sp>
      <p:sp>
        <p:nvSpPr>
          <p:cNvPr id="2" name="Content Placeholder 1"/>
          <p:cNvSpPr>
            <a:spLocks noGrp="1"/>
          </p:cNvSpPr>
          <p:nvPr>
            <p:ph sz="half" idx="2"/>
          </p:nvPr>
        </p:nvSpPr>
        <p:spPr/>
        <p:txBody>
          <a:bodyPr/>
          <a:lstStyle/>
          <a:p>
            <a:pPr eaLnBrk="1" hangingPunct="1">
              <a:lnSpc>
                <a:spcPct val="80000"/>
              </a:lnSpc>
            </a:pPr>
            <a:r>
              <a:rPr lang="en-US" sz="2000" b="1" dirty="0" err="1"/>
              <a:t>tsWxGridSizer</a:t>
            </a:r>
            <a:endParaRPr lang="en-US" sz="2000" b="1" dirty="0"/>
          </a:p>
          <a:p>
            <a:pPr lvl="1" eaLnBrk="1" hangingPunct="1">
              <a:lnSpc>
                <a:spcPct val="80000"/>
              </a:lnSpc>
            </a:pPr>
            <a:r>
              <a:rPr lang="en-US" sz="1600" dirty="0"/>
              <a:t>A grid sizer is a sizer which lays out its children in a two-dimensional table with all cells having the same size. In other words, the width of each cell within the grid is the width of the widest item added to the  sizer and the height of each grid cell is the height of the tallest item.</a:t>
            </a:r>
          </a:p>
          <a:p>
            <a:pPr lvl="1" eaLnBrk="1" hangingPunct="1">
              <a:lnSpc>
                <a:spcPct val="80000"/>
              </a:lnSpc>
            </a:pPr>
            <a:r>
              <a:rPr lang="en-US" sz="1600" dirty="0"/>
              <a:t>An optional vertical and/or horizontal gap between items can also be specified (in pixels.)</a:t>
            </a:r>
          </a:p>
          <a:p>
            <a:pPr lvl="1" eaLnBrk="1" hangingPunct="1">
              <a:lnSpc>
                <a:spcPct val="80000"/>
              </a:lnSpc>
            </a:pPr>
            <a:r>
              <a:rPr lang="en-US" sz="1600" dirty="0"/>
              <a:t>Items are placed in the cells of the grid in the order they are added, in row-major order. In other words, the first row is filled first, then the second, and so on until all items have been added. (If necessary, additional rows will be added as items are added.) If you need to have greater control over the cells that items are placed in then use the </a:t>
            </a:r>
            <a:r>
              <a:rPr lang="en-US" sz="1600" dirty="0" err="1"/>
              <a:t>wx.GridBagSizer</a:t>
            </a:r>
            <a:r>
              <a:rPr lang="en-US" sz="1600" dirty="0"/>
              <a:t>.</a:t>
            </a:r>
          </a:p>
          <a:p>
            <a:pPr marL="0" indent="0">
              <a:buNone/>
            </a:pPr>
            <a:endParaRPr lang="en-US"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19</a:t>
            </a:fld>
            <a:endParaRPr lang="en-US"/>
          </a:p>
        </p:txBody>
      </p:sp>
    </p:spTree>
    <p:extLst>
      <p:ext uri="{BB962C8B-B14F-4D97-AF65-F5344CB8AC3E}">
        <p14:creationId xmlns:p14="http://schemas.microsoft.com/office/powerpoint/2010/main" val="20902522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smtClean="0"/>
              <a:t>Table of Contents </a:t>
            </a:r>
            <a:r>
              <a:rPr lang="en-US" sz="2000" dirty="0" smtClean="0"/>
              <a:t>(</a:t>
            </a:r>
            <a:r>
              <a:rPr lang="en-US" sz="2000" i="1" dirty="0" smtClean="0"/>
              <a:t>with slide show</a:t>
            </a:r>
            <a:r>
              <a:rPr lang="en-US" sz="2000" dirty="0" smtClean="0"/>
              <a:t> </a:t>
            </a:r>
            <a:r>
              <a:rPr lang="en-US" sz="2000" u="sng" dirty="0" smtClean="0">
                <a:solidFill>
                  <a:srgbClr val="FF0000"/>
                </a:solidFill>
              </a:rPr>
              <a:t>Hyperlinks</a:t>
            </a:r>
            <a:r>
              <a:rPr lang="en-US" sz="2000" dirty="0" smtClean="0"/>
              <a:t>)</a:t>
            </a:r>
          </a:p>
        </p:txBody>
      </p:sp>
      <p:sp>
        <p:nvSpPr>
          <p:cNvPr id="8195" name="Rectangle 18"/>
          <p:cNvSpPr>
            <a:spLocks noGrp="1" noChangeArrowheads="1"/>
          </p:cNvSpPr>
          <p:nvPr>
            <p:ph sz="half" idx="1"/>
          </p:nvPr>
        </p:nvSpPr>
        <p:spPr/>
        <p:txBody>
          <a:bodyPr/>
          <a:lstStyle/>
          <a:p>
            <a:pPr eaLnBrk="1" hangingPunct="1">
              <a:lnSpc>
                <a:spcPct val="80000"/>
              </a:lnSpc>
            </a:pPr>
            <a:r>
              <a:rPr lang="en-US" sz="2400" dirty="0" smtClean="0"/>
              <a:t>Introduction</a:t>
            </a:r>
            <a:endParaRPr lang="en-US" dirty="0" smtClean="0"/>
          </a:p>
          <a:p>
            <a:pPr lvl="1" eaLnBrk="1" hangingPunct="1">
              <a:lnSpc>
                <a:spcPct val="80000"/>
              </a:lnSpc>
            </a:pPr>
            <a:r>
              <a:rPr lang="en-US" sz="1800" dirty="0" smtClean="0"/>
              <a:t>WEB browser link to role model  </a:t>
            </a:r>
            <a:r>
              <a:rPr lang="en-US" sz="1800" dirty="0" smtClean="0">
                <a:hlinkClick r:id="rId3"/>
              </a:rPr>
              <a:t>"wxPython“ interface to “</a:t>
            </a:r>
            <a:r>
              <a:rPr lang="en-US" sz="1800" dirty="0" err="1" smtClean="0">
                <a:hlinkClick r:id="rId3"/>
              </a:rPr>
              <a:t>wxWidgets</a:t>
            </a:r>
            <a:r>
              <a:rPr lang="en-US" sz="1800" dirty="0" smtClean="0">
                <a:hlinkClick r:id="rId3"/>
              </a:rPr>
              <a:t>”</a:t>
            </a:r>
            <a:endParaRPr lang="en-US" sz="1800" dirty="0" smtClean="0"/>
          </a:p>
          <a:p>
            <a:pPr lvl="1" eaLnBrk="1" hangingPunct="1"/>
            <a:r>
              <a:rPr lang="en-US" sz="1800" dirty="0" smtClean="0">
                <a:hlinkClick r:id="rId4" action="ppaction://hlinksldjump"/>
              </a:rPr>
              <a:t>"wxPython“ High Level Pixel-Mode Graphical User Interface API </a:t>
            </a:r>
            <a:endParaRPr lang="en-US" sz="1800" dirty="0" smtClean="0"/>
          </a:p>
          <a:p>
            <a:pPr lvl="1" eaLnBrk="1" hangingPunct="1"/>
            <a:r>
              <a:rPr lang="en-US" sz="1800" dirty="0" smtClean="0">
                <a:hlinkClick r:id="rId5" action="ppaction://hlinksldjump"/>
              </a:rPr>
              <a:t>Curses Terminal Control Library and Low Level Graphical Widgets</a:t>
            </a:r>
            <a:endParaRPr lang="en-US" sz="1800" dirty="0" smtClean="0"/>
          </a:p>
          <a:p>
            <a:pPr lvl="1" eaLnBrk="1" hangingPunct="1">
              <a:lnSpc>
                <a:spcPct val="80000"/>
              </a:lnSpc>
            </a:pPr>
            <a:r>
              <a:rPr lang="en-US" sz="1800" dirty="0" smtClean="0">
                <a:hlinkClick r:id="rId6" action="ppaction://hlinksldjump"/>
              </a:rPr>
              <a:t>Block </a:t>
            </a:r>
            <a:r>
              <a:rPr lang="en-US" sz="1800" dirty="0">
                <a:hlinkClick r:id="rId6" action="ppaction://hlinksldjump"/>
              </a:rPr>
              <a:t>Diagram Relationship Between GUI-Mode, CLI-Mode &amp; User</a:t>
            </a:r>
            <a:endParaRPr lang="en-US" sz="1800" dirty="0"/>
          </a:p>
          <a:p>
            <a:pPr lvl="1" eaLnBrk="1" hangingPunct="1">
              <a:lnSpc>
                <a:spcPct val="80000"/>
              </a:lnSpc>
            </a:pPr>
            <a:r>
              <a:rPr lang="fr-FR" sz="1800" dirty="0" smtClean="0">
                <a:hlinkClick r:id="rId7" action="ppaction://hlinksldjump"/>
              </a:rPr>
              <a:t>“wxPython” API Classes</a:t>
            </a:r>
            <a:endParaRPr lang="fr-FR" sz="1800" dirty="0" smtClean="0"/>
          </a:p>
          <a:p>
            <a:pPr lvl="1" eaLnBrk="1" hangingPunct="1">
              <a:lnSpc>
                <a:spcPct val="80000"/>
              </a:lnSpc>
            </a:pPr>
            <a:r>
              <a:rPr lang="en-US" sz="1800" dirty="0" smtClean="0">
                <a:hlinkClick r:id="rId8" action="ppaction://hlinksldjump"/>
              </a:rPr>
              <a:t>Sample “wxPython” Character-Mode </a:t>
            </a:r>
            <a:r>
              <a:rPr lang="en-US" sz="1800" dirty="0">
                <a:hlinkClick r:id="rId8" action="ppaction://hlinksldjump"/>
              </a:rPr>
              <a:t>Emulation Display (GUI</a:t>
            </a:r>
            <a:r>
              <a:rPr lang="en-US" sz="1800" dirty="0" smtClean="0">
                <a:hlinkClick r:id="rId8" action="ppaction://hlinksldjump"/>
              </a:rPr>
              <a:t>)</a:t>
            </a:r>
            <a:endParaRPr lang="en-US" sz="1800" dirty="0" smtClean="0"/>
          </a:p>
        </p:txBody>
      </p:sp>
      <p:sp>
        <p:nvSpPr>
          <p:cNvPr id="2" name="Content Placeholder 1"/>
          <p:cNvSpPr>
            <a:spLocks noGrp="1"/>
          </p:cNvSpPr>
          <p:nvPr>
            <p:ph sz="half" idx="2"/>
          </p:nvPr>
        </p:nvSpPr>
        <p:spPr/>
        <p:txBody>
          <a:bodyPr/>
          <a:lstStyle/>
          <a:p>
            <a:r>
              <a:rPr lang="en-US" sz="2400" dirty="0"/>
              <a:t>Differences between </a:t>
            </a:r>
            <a:r>
              <a:rPr lang="en-US" sz="2400" dirty="0" smtClean="0"/>
              <a:t>Pixel-Mode "wxPython" role model and its Character-Mode Emulation</a:t>
            </a:r>
          </a:p>
          <a:p>
            <a:pPr lvl="1" eaLnBrk="1" hangingPunct="1">
              <a:lnSpc>
                <a:spcPct val="80000"/>
              </a:lnSpc>
            </a:pPr>
            <a:r>
              <a:rPr lang="en-US" sz="1800" dirty="0">
                <a:hlinkClick r:id="rId9" action="ppaction://hlinksldjump"/>
              </a:rPr>
              <a:t>Architecture </a:t>
            </a:r>
            <a:r>
              <a:rPr lang="en-US" sz="1800" dirty="0" smtClean="0">
                <a:hlinkClick r:id="rId9" action="ppaction://hlinksldjump"/>
              </a:rPr>
              <a:t>Differences</a:t>
            </a:r>
            <a:endParaRPr lang="en-US" sz="1800" dirty="0" smtClean="0">
              <a:hlinkClick r:id="rId10" action="ppaction://hlinksldjump"/>
            </a:endParaRPr>
          </a:p>
          <a:p>
            <a:pPr lvl="1" eaLnBrk="1" hangingPunct="1">
              <a:lnSpc>
                <a:spcPct val="80000"/>
              </a:lnSpc>
            </a:pPr>
            <a:r>
              <a:rPr lang="en-US" sz="1800" dirty="0" smtClean="0">
                <a:hlinkClick r:id="rId10" action="ppaction://hlinksldjump"/>
              </a:rPr>
              <a:t>Input </a:t>
            </a:r>
            <a:r>
              <a:rPr lang="en-US" sz="1800" dirty="0">
                <a:hlinkClick r:id="rId10" action="ppaction://hlinksldjump"/>
              </a:rPr>
              <a:t>&amp; Output </a:t>
            </a:r>
            <a:r>
              <a:rPr lang="en-US" sz="1800" dirty="0" smtClean="0">
                <a:hlinkClick r:id="rId10" action="ppaction://hlinksldjump"/>
              </a:rPr>
              <a:t>Differences</a:t>
            </a:r>
            <a:endParaRPr lang="en-US" sz="1800" dirty="0"/>
          </a:p>
          <a:p>
            <a:pPr lvl="1" eaLnBrk="1" hangingPunct="1">
              <a:lnSpc>
                <a:spcPct val="80000"/>
              </a:lnSpc>
            </a:pPr>
            <a:r>
              <a:rPr lang="en-US" sz="1800" dirty="0">
                <a:hlinkClick r:id="rId11" action="ppaction://hlinksldjump"/>
              </a:rPr>
              <a:t>Import &amp; Usage </a:t>
            </a:r>
            <a:r>
              <a:rPr lang="en-US" sz="1800" dirty="0" smtClean="0">
                <a:hlinkClick r:id="rId11" action="ppaction://hlinksldjump"/>
              </a:rPr>
              <a:t>Differences</a:t>
            </a:r>
            <a:endParaRPr lang="en-US" sz="1800" dirty="0"/>
          </a:p>
          <a:p>
            <a:pPr lvl="1" eaLnBrk="1" hangingPunct="1">
              <a:lnSpc>
                <a:spcPct val="80000"/>
              </a:lnSpc>
            </a:pPr>
            <a:r>
              <a:rPr lang="en-US" sz="1800" dirty="0">
                <a:hlinkClick r:id="rId12" action="ppaction://hlinksldjump"/>
              </a:rPr>
              <a:t>Virtual Platform Interface </a:t>
            </a:r>
            <a:r>
              <a:rPr lang="en-US" sz="1800" dirty="0" smtClean="0">
                <a:hlinkClick r:id="rId12" action="ppaction://hlinksldjump"/>
              </a:rPr>
              <a:t>Differences Emulation</a:t>
            </a:r>
            <a:endParaRPr lang="en-US" sz="1800" dirty="0" smtClean="0"/>
          </a:p>
          <a:p>
            <a:pPr lvl="1" eaLnBrk="1" hangingPunct="1">
              <a:lnSpc>
                <a:spcPct val="80000"/>
              </a:lnSpc>
            </a:pPr>
            <a:r>
              <a:rPr lang="en-US" sz="1800" dirty="0"/>
              <a:t>WEB browser links to Sample Pixel-Mode "wxPython" role model screenshots:</a:t>
            </a:r>
          </a:p>
          <a:p>
            <a:pPr lvl="2" eaLnBrk="1" hangingPunct="1">
              <a:lnSpc>
                <a:spcPct val="80000"/>
              </a:lnSpc>
            </a:pPr>
            <a:r>
              <a:rPr lang="en-US" sz="1400" dirty="0">
                <a:hlinkClick r:id="rId13"/>
              </a:rPr>
              <a:t>Second Generation</a:t>
            </a:r>
            <a:r>
              <a:rPr lang="en-US" sz="1400" dirty="0"/>
              <a:t> </a:t>
            </a:r>
          </a:p>
          <a:p>
            <a:pPr lvl="2" eaLnBrk="1" hangingPunct="1">
              <a:lnSpc>
                <a:spcPct val="80000"/>
              </a:lnSpc>
            </a:pPr>
            <a:r>
              <a:rPr lang="en-US" sz="1400" dirty="0">
                <a:hlinkClick r:id="rId14"/>
              </a:rPr>
              <a:t>Third </a:t>
            </a:r>
            <a:r>
              <a:rPr lang="en-US" sz="1400" dirty="0" smtClean="0">
                <a:hlinkClick r:id="rId14"/>
              </a:rPr>
              <a:t>Generation</a:t>
            </a:r>
            <a:endParaRPr lang="en-US" sz="14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12/4/2015</a:t>
            </a:fld>
            <a:endParaRPr lang="en-US" dirty="0" smtClean="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18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1600" b="1" dirty="0" smtClean="0"/>
              <a:t>tsWxGraphicalTextUserInterface</a:t>
            </a:r>
          </a:p>
          <a:p>
            <a:pPr lvl="1" eaLnBrk="1" hangingPunct="1">
              <a:lnSpc>
                <a:spcPct val="80000"/>
              </a:lnSpc>
            </a:pPr>
            <a:r>
              <a:rPr lang="en-US" sz="1600" dirty="0"/>
              <a:t>Class uses the </a:t>
            </a:r>
            <a:r>
              <a:rPr lang="en-US" sz="1600" dirty="0" smtClean="0"/>
              <a:t>Standard Python </a:t>
            </a:r>
            <a:r>
              <a:rPr lang="en-US" sz="1600" dirty="0"/>
              <a:t>Curses API to initialize, manage and shutdown </a:t>
            </a:r>
            <a:r>
              <a:rPr lang="en-US" sz="1600" dirty="0" smtClean="0"/>
              <a:t>input (</a:t>
            </a:r>
            <a:r>
              <a:rPr lang="en-US" sz="1600" dirty="0"/>
              <a:t>from a keyboard and mouse) and output (to a </a:t>
            </a:r>
            <a:r>
              <a:rPr lang="en-US" sz="1600" dirty="0" smtClean="0"/>
              <a:t>two-dimensional display </a:t>
            </a:r>
            <a:r>
              <a:rPr lang="en-US" sz="1600" dirty="0"/>
              <a:t>screen</a:t>
            </a:r>
            <a:r>
              <a:rPr lang="en-US" sz="1600" dirty="0" smtClean="0"/>
              <a:t>).</a:t>
            </a:r>
          </a:p>
          <a:p>
            <a:pPr lvl="1" eaLnBrk="1" hangingPunct="1">
              <a:lnSpc>
                <a:spcPct val="80000"/>
              </a:lnSpc>
            </a:pPr>
            <a:r>
              <a:rPr lang="en-US" sz="1600" dirty="0" smtClean="0"/>
              <a:t>Uses built-in or builds monochrome or “wxPython 2.8.9.2” 68-color palette for operator designated terminal or terminal emulator (vt100-family or </a:t>
            </a:r>
            <a:r>
              <a:rPr lang="en-US" sz="1600" dirty="0" err="1" smtClean="0"/>
              <a:t>xterm</a:t>
            </a:r>
            <a:r>
              <a:rPr lang="en-US" sz="1600" dirty="0" smtClean="0"/>
              <a:t>-family). </a:t>
            </a:r>
          </a:p>
          <a:p>
            <a:pPr lvl="1" eaLnBrk="1" hangingPunct="1">
              <a:lnSpc>
                <a:spcPct val="80000"/>
              </a:lnSpc>
            </a:pPr>
            <a:r>
              <a:rPr lang="en-US" sz="1600" dirty="0" smtClean="0"/>
              <a:t>When appropriate, it substitutes available </a:t>
            </a:r>
            <a:r>
              <a:rPr lang="en-US" sz="1600" dirty="0"/>
              <a:t>“Curses” </a:t>
            </a:r>
            <a:r>
              <a:rPr lang="en-US" sz="1600" dirty="0" smtClean="0"/>
              <a:t>8-/16-colors for those “wxPython 2.8.9.2” 68-colors</a:t>
            </a:r>
            <a:r>
              <a:rPr lang="en-US" sz="1600" dirty="0"/>
              <a:t> </a:t>
            </a:r>
            <a:r>
              <a:rPr lang="en-US" sz="1600" dirty="0" smtClean="0"/>
              <a:t>which </a:t>
            </a:r>
            <a:r>
              <a:rPr lang="en-US" sz="1600" dirty="0"/>
              <a:t>are NOT available</a:t>
            </a:r>
            <a:r>
              <a:rPr lang="en-US" sz="1600" dirty="0" smtClean="0"/>
              <a:t>.</a:t>
            </a:r>
          </a:p>
          <a:p>
            <a:pPr lvl="1" eaLnBrk="1" hangingPunct="1">
              <a:lnSpc>
                <a:spcPct val="80000"/>
              </a:lnSpc>
            </a:pPr>
            <a:r>
              <a:rPr lang="en-US" sz="1600" dirty="0"/>
              <a:t>When appropriate, it </a:t>
            </a:r>
            <a:r>
              <a:rPr lang="en-US" sz="1600" dirty="0" smtClean="0"/>
              <a:t>synthesizes a single click “Curses</a:t>
            </a:r>
            <a:r>
              <a:rPr lang="en-US" sz="1600" dirty="0"/>
              <a:t>” </a:t>
            </a:r>
            <a:r>
              <a:rPr lang="en-US" sz="1600" dirty="0" err="1" smtClean="0"/>
              <a:t>xterm</a:t>
            </a:r>
            <a:r>
              <a:rPr lang="en-US" sz="1600" dirty="0" smtClean="0"/>
              <a:t>-family mouse button input from a sequence of available </a:t>
            </a:r>
            <a:r>
              <a:rPr lang="en-US" sz="1600" dirty="0"/>
              <a:t>press-release </a:t>
            </a:r>
            <a:r>
              <a:rPr lang="en-US" sz="1600" dirty="0" smtClean="0"/>
              <a:t>vt100-family </a:t>
            </a:r>
            <a:r>
              <a:rPr lang="en-US" sz="1600" dirty="0"/>
              <a:t>mouse </a:t>
            </a:r>
            <a:r>
              <a:rPr lang="en-US" sz="1600" dirty="0" smtClean="0"/>
              <a:t>button input.</a:t>
            </a:r>
          </a:p>
          <a:p>
            <a:pPr lvl="1" eaLnBrk="1" hangingPunct="1">
              <a:lnSpc>
                <a:spcPct val="80000"/>
              </a:lnSpc>
            </a:pPr>
            <a:r>
              <a:rPr lang="en-US" sz="1600" dirty="0" smtClean="0"/>
              <a:t>Builds platform-specific splash screen </a:t>
            </a:r>
            <a:r>
              <a:rPr lang="en-US" sz="1600" dirty="0"/>
              <a:t>from configuration data extracted from </a:t>
            </a:r>
            <a:r>
              <a:rPr lang="en-US" sz="1600" dirty="0" err="1"/>
              <a:t>txCxGlobals</a:t>
            </a:r>
            <a:r>
              <a:rPr lang="en-US" sz="1600" dirty="0" smtClean="0"/>
              <a:t>.</a:t>
            </a:r>
            <a:endParaRPr lang="en-US" sz="1400" dirty="0"/>
          </a:p>
          <a:p>
            <a:pPr lvl="1" eaLnBrk="1" hangingPunct="1">
              <a:lnSpc>
                <a:spcPct val="80000"/>
              </a:lnSpc>
            </a:pPr>
            <a:endParaRPr lang="en-US" sz="1400" dirty="0"/>
          </a:p>
          <a:p>
            <a:pPr marL="0" indent="0" eaLnBrk="1" hangingPunct="1">
              <a:lnSpc>
                <a:spcPct val="80000"/>
              </a:lnSpc>
              <a:buNone/>
            </a:pPr>
            <a:endParaRPr lang="en-US" sz="1200" dirty="0" smtClean="0"/>
          </a:p>
        </p:txBody>
      </p:sp>
      <p:sp>
        <p:nvSpPr>
          <p:cNvPr id="2" name="Content Placeholder 1"/>
          <p:cNvSpPr>
            <a:spLocks noGrp="1"/>
          </p:cNvSpPr>
          <p:nvPr>
            <p:ph sz="half" idx="2"/>
          </p:nvPr>
        </p:nvSpPr>
        <p:spPr/>
        <p:txBody>
          <a:bodyPr/>
          <a:lstStyle/>
          <a:p>
            <a:pPr eaLnBrk="1" hangingPunct="1">
              <a:lnSpc>
                <a:spcPct val="80000"/>
              </a:lnSpc>
            </a:pPr>
            <a:r>
              <a:rPr lang="en-US" sz="1400" b="1" dirty="0" err="1"/>
              <a:t>tsWxSplashScreen</a:t>
            </a:r>
            <a:endParaRPr lang="en-US" sz="1400" b="1" dirty="0"/>
          </a:p>
          <a:p>
            <a:pPr lvl="1" eaLnBrk="1" hangingPunct="1">
              <a:lnSpc>
                <a:spcPct val="80000"/>
              </a:lnSpc>
            </a:pPr>
            <a:r>
              <a:rPr lang="en-US" sz="1100" dirty="0"/>
              <a:t>Class to show a window with a thin border, displaying a "bitmap" (text) describing your application. The splash screen is shown during application initialization. The application then either explicitly destroys it or lets it time-out.</a:t>
            </a:r>
          </a:p>
          <a:p>
            <a:pPr lvl="1" eaLnBrk="1" hangingPunct="1">
              <a:lnSpc>
                <a:spcPct val="80000"/>
              </a:lnSpc>
            </a:pPr>
            <a:r>
              <a:rPr lang="en-US" sz="1100" dirty="0"/>
              <a:t>Became deprecated when tsWxGraphicalTextUserInterface module began building splash screen from configuration data extracted from </a:t>
            </a:r>
            <a:r>
              <a:rPr lang="en-US" sz="1100" dirty="0" err="1"/>
              <a:t>txCxGlobals</a:t>
            </a:r>
            <a:r>
              <a:rPr lang="en-US" sz="1100" dirty="0"/>
              <a:t>.</a:t>
            </a:r>
          </a:p>
          <a:p>
            <a:pPr eaLnBrk="1" hangingPunct="1">
              <a:lnSpc>
                <a:spcPct val="80000"/>
              </a:lnSpc>
            </a:pPr>
            <a:r>
              <a:rPr lang="en-US" sz="1400" b="1" dirty="0" err="1" smtClean="0"/>
              <a:t>tsWx</a:t>
            </a:r>
            <a:r>
              <a:rPr lang="en-US" sz="1400" b="1" dirty="0" smtClean="0"/>
              <a:t> (</a:t>
            </a:r>
            <a:r>
              <a:rPr lang="en-US" sz="1400" b="1" dirty="0" err="1" smtClean="0"/>
              <a:t>Wx</a:t>
            </a:r>
            <a:r>
              <a:rPr lang="en-US" sz="1400" b="1" dirty="0" smtClean="0"/>
              <a:t>)</a:t>
            </a:r>
            <a:endParaRPr lang="en-US" sz="1400" b="1" dirty="0"/>
          </a:p>
          <a:p>
            <a:pPr lvl="1" eaLnBrk="1" hangingPunct="1">
              <a:lnSpc>
                <a:spcPct val="80000"/>
              </a:lnSpc>
            </a:pPr>
            <a:r>
              <a:rPr lang="en-US" sz="1200" dirty="0"/>
              <a:t>Module to load all symbols that should appear within the </a:t>
            </a:r>
            <a:r>
              <a:rPr lang="en-US" sz="1200" dirty="0" smtClean="0"/>
              <a:t>wxPython 2.8.9.2 </a:t>
            </a:r>
            <a:r>
              <a:rPr lang="en-US" sz="1200" dirty="0" err="1"/>
              <a:t>wx</a:t>
            </a:r>
            <a:r>
              <a:rPr lang="en-US" sz="1200" dirty="0"/>
              <a:t> emulation namespace.</a:t>
            </a:r>
          </a:p>
          <a:p>
            <a:pPr lvl="1" eaLnBrk="1" hangingPunct="1">
              <a:lnSpc>
                <a:spcPct val="80000"/>
              </a:lnSpc>
            </a:pPr>
            <a:r>
              <a:rPr lang="en-US" sz="1200" dirty="0"/>
              <a:t>Includes various classes, constants, functions and methods available for use by applications built with components from the </a:t>
            </a:r>
            <a:r>
              <a:rPr lang="en-US" sz="1200" dirty="0" smtClean="0"/>
              <a:t>“wxPython 2.8.9.2” </a:t>
            </a:r>
            <a:r>
              <a:rPr lang="en-US" sz="1200" dirty="0"/>
              <a:t>emulation infrastructure.</a:t>
            </a:r>
          </a:p>
          <a:p>
            <a:pPr marL="742950" lvl="2" indent="-342900" eaLnBrk="1" hangingPunct="1">
              <a:lnSpc>
                <a:spcPct val="80000"/>
              </a:lnSpc>
              <a:buSzPct val="60000"/>
            </a:pPr>
            <a:r>
              <a:rPr lang="en-US" sz="1200" dirty="0"/>
              <a:t>The </a:t>
            </a:r>
            <a:r>
              <a:rPr lang="en-US" sz="1200" dirty="0" err="1"/>
              <a:t>tsWx</a:t>
            </a:r>
            <a:r>
              <a:rPr lang="en-US" sz="1200" dirty="0"/>
              <a:t> module is intended to be imported by each Toolkit user applications and Toolkit Test.</a:t>
            </a:r>
          </a:p>
          <a:p>
            <a:pPr eaLnBrk="1" hangingPunct="1">
              <a:lnSpc>
                <a:spcPct val="80000"/>
              </a:lnSpc>
            </a:pPr>
            <a:r>
              <a:rPr lang="en-US" sz="1400" b="1" dirty="0" err="1"/>
              <a:t>tsWxGlobals</a:t>
            </a:r>
            <a:endParaRPr lang="en-US" sz="1400" b="1" dirty="0"/>
          </a:p>
          <a:p>
            <a:pPr lvl="1" eaLnBrk="1" hangingPunct="1">
              <a:lnSpc>
                <a:spcPct val="80000"/>
              </a:lnSpc>
            </a:pPr>
            <a:r>
              <a:rPr lang="en-US" sz="1200" dirty="0"/>
              <a:t>The </a:t>
            </a:r>
            <a:r>
              <a:rPr lang="en-US" sz="1200" dirty="0" err="1"/>
              <a:t>tsWxGTUI_PyVx</a:t>
            </a:r>
            <a:r>
              <a:rPr lang="en-US" sz="1200" dirty="0"/>
              <a:t> Toolkit emulates the definitions of and references to constant and variable names used by the C++ based “</a:t>
            </a:r>
            <a:r>
              <a:rPr lang="en-US" sz="1200" dirty="0" err="1"/>
              <a:t>wxWidgets</a:t>
            </a:r>
            <a:r>
              <a:rPr lang="en-US" sz="1200" dirty="0"/>
              <a:t>” API and the </a:t>
            </a:r>
            <a:r>
              <a:rPr lang="en-US" sz="1200" dirty="0" smtClean="0"/>
              <a:t>wxPython 2.8.9.2 </a:t>
            </a:r>
            <a:r>
              <a:rPr lang="en-US" sz="1200" dirty="0"/>
              <a:t>interface wrapper used by Python programmers.</a:t>
            </a:r>
          </a:p>
          <a:p>
            <a:pPr lvl="1" eaLnBrk="1" hangingPunct="1">
              <a:lnSpc>
                <a:spcPct val="80000"/>
              </a:lnSpc>
            </a:pPr>
            <a:r>
              <a:rPr lang="en-US" sz="1200" dirty="0"/>
              <a:t>The </a:t>
            </a:r>
            <a:r>
              <a:rPr lang="en-US" sz="1200" dirty="0" err="1"/>
              <a:t>tsWxGlobals</a:t>
            </a:r>
            <a:r>
              <a:rPr lang="en-US" sz="1200" dirty="0"/>
              <a:t> module and emulated </a:t>
            </a:r>
            <a:r>
              <a:rPr lang="en-US" sz="1200" dirty="0" err="1" smtClean="0"/>
              <a:t>tswxPython</a:t>
            </a:r>
            <a:r>
              <a:rPr lang="en-US" sz="1200" dirty="0" smtClean="0"/>
              <a:t> 2.8.9.2 </a:t>
            </a:r>
            <a:r>
              <a:rPr lang="en-US" sz="1200" dirty="0"/>
              <a:t>classes and methods are then imported by the </a:t>
            </a:r>
            <a:r>
              <a:rPr lang="en-US" sz="1200" dirty="0" err="1"/>
              <a:t>tsWx</a:t>
            </a:r>
            <a:r>
              <a:rPr lang="en-US" sz="1200" dirty="0"/>
              <a:t> module to emulate the </a:t>
            </a:r>
            <a:r>
              <a:rPr lang="en-US" sz="1200" dirty="0" smtClean="0"/>
              <a:t>“wxPython 2.8.9.2” </a:t>
            </a:r>
            <a:r>
              <a:rPr lang="en-US" sz="1200" dirty="0" err="1"/>
              <a:t>wx</a:t>
            </a:r>
            <a:r>
              <a:rPr lang="en-US" sz="1200" dirty="0"/>
              <a:t> module</a:t>
            </a:r>
            <a:r>
              <a:rPr lang="en-US" sz="1200" dirty="0" smtClean="0"/>
              <a:t>.</a:t>
            </a:r>
            <a:endParaRPr lang="en-US" sz="12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20</a:t>
            </a:fld>
            <a:endParaRPr lang="en-US"/>
          </a:p>
        </p:txBody>
      </p:sp>
    </p:spTree>
    <p:extLst>
      <p:ext uri="{BB962C8B-B14F-4D97-AF65-F5344CB8AC3E}">
        <p14:creationId xmlns:p14="http://schemas.microsoft.com/office/powerpoint/2010/main" val="364529359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idx="1"/>
          </p:nvPr>
        </p:nvSpPr>
        <p:spPr/>
        <p:txBody>
          <a:bodyPr/>
          <a:lstStyle/>
          <a:p>
            <a:pPr eaLnBrk="1" hangingPunct="1">
              <a:lnSpc>
                <a:spcPct val="80000"/>
              </a:lnSpc>
            </a:pPr>
            <a:r>
              <a:rPr lang="en-US" sz="2000" b="1" dirty="0" smtClean="0"/>
              <a:t>tsWxGraphicalTextUserInterface</a:t>
            </a:r>
          </a:p>
          <a:p>
            <a:pPr lvl="1" eaLnBrk="1" hangingPunct="1">
              <a:lnSpc>
                <a:spcPct val="80000"/>
              </a:lnSpc>
            </a:pPr>
            <a:r>
              <a:rPr lang="en-US" sz="1600" dirty="0" smtClean="0"/>
              <a:t>Logs the following platform configuration information:</a:t>
            </a:r>
          </a:p>
          <a:p>
            <a:pPr lvl="2" eaLnBrk="1" hangingPunct="1">
              <a:lnSpc>
                <a:spcPct val="80000"/>
              </a:lnSpc>
            </a:pPr>
            <a:r>
              <a:rPr lang="en-US" sz="1400" dirty="0"/>
              <a:t>“Curses” GUI </a:t>
            </a:r>
            <a:r>
              <a:rPr lang="en-US" sz="1400" dirty="0" smtClean="0"/>
              <a:t>platform configuration constants</a:t>
            </a:r>
          </a:p>
          <a:p>
            <a:pPr lvl="3" eaLnBrk="1" hangingPunct="1">
              <a:lnSpc>
                <a:spcPct val="80000"/>
              </a:lnSpc>
            </a:pPr>
            <a:r>
              <a:rPr lang="en-US" sz="1200" dirty="0" smtClean="0"/>
              <a:t>Keyboard</a:t>
            </a:r>
            <a:r>
              <a:rPr lang="en-US" sz="1200" dirty="0"/>
              <a:t>, Mouse, </a:t>
            </a:r>
            <a:r>
              <a:rPr lang="en-US" sz="1200" dirty="0" smtClean="0"/>
              <a:t>Display</a:t>
            </a:r>
            <a:endParaRPr lang="en-US" sz="1200" dirty="0"/>
          </a:p>
          <a:p>
            <a:pPr lvl="2" eaLnBrk="1" hangingPunct="1">
              <a:lnSpc>
                <a:spcPct val="80000"/>
              </a:lnSpc>
            </a:pPr>
            <a:r>
              <a:rPr lang="en-US" sz="1400" dirty="0"/>
              <a:t>“Curses” GUI </a:t>
            </a:r>
            <a:r>
              <a:rPr lang="en-US" sz="1400" dirty="0" smtClean="0"/>
              <a:t>operator-designated run time configuration</a:t>
            </a:r>
          </a:p>
          <a:p>
            <a:pPr lvl="3" eaLnBrk="1" hangingPunct="1">
              <a:lnSpc>
                <a:spcPct val="80000"/>
              </a:lnSpc>
            </a:pPr>
            <a:r>
              <a:rPr lang="en-US" sz="1200" dirty="0" smtClean="0"/>
              <a:t>Terminal Name / Type</a:t>
            </a:r>
          </a:p>
          <a:p>
            <a:pPr lvl="3" eaLnBrk="1" hangingPunct="1">
              <a:lnSpc>
                <a:spcPct val="80000"/>
              </a:lnSpc>
            </a:pPr>
            <a:r>
              <a:rPr lang="en-US" sz="1200" dirty="0" smtClean="0"/>
              <a:t>Terminal Has Colors</a:t>
            </a:r>
          </a:p>
          <a:p>
            <a:pPr lvl="4" eaLnBrk="1" hangingPunct="1">
              <a:lnSpc>
                <a:spcPct val="80000"/>
              </a:lnSpc>
            </a:pPr>
            <a:r>
              <a:rPr lang="en-US" sz="1200" dirty="0" smtClean="0"/>
              <a:t>Number of Colors</a:t>
            </a:r>
          </a:p>
          <a:p>
            <a:pPr lvl="4" eaLnBrk="1" hangingPunct="1">
              <a:lnSpc>
                <a:spcPct val="80000"/>
              </a:lnSpc>
            </a:pPr>
            <a:r>
              <a:rPr lang="en-US" sz="1200" dirty="0" smtClean="0"/>
              <a:t>Number of Color-Pairs</a:t>
            </a:r>
          </a:p>
          <a:p>
            <a:pPr lvl="4" eaLnBrk="1" hangingPunct="1">
              <a:lnSpc>
                <a:spcPct val="80000"/>
              </a:lnSpc>
            </a:pPr>
            <a:r>
              <a:rPr lang="en-US" sz="1200" dirty="0" smtClean="0"/>
              <a:t>Built-in Color Palette</a:t>
            </a:r>
          </a:p>
          <a:p>
            <a:pPr lvl="4" eaLnBrk="1" hangingPunct="1">
              <a:lnSpc>
                <a:spcPct val="80000"/>
              </a:lnSpc>
            </a:pPr>
            <a:r>
              <a:rPr lang="en-US" sz="1200" dirty="0" smtClean="0"/>
              <a:t>Generated “wxPython 2.8.9.2”-style Color Palette</a:t>
            </a:r>
          </a:p>
          <a:p>
            <a:pPr lvl="2" eaLnBrk="1" hangingPunct="1">
              <a:lnSpc>
                <a:spcPct val="80000"/>
              </a:lnSpc>
            </a:pPr>
            <a:r>
              <a:rPr lang="en-US" sz="1400" dirty="0" smtClean="0"/>
              <a:t>“wxPython 2.8.9.2”-style GUI Object configuration (including parent-child relationship(s), type, position, size, style, color-pair, title, label, border and curses GUI object handle etc.)</a:t>
            </a:r>
          </a:p>
          <a:p>
            <a:pPr lvl="1" eaLnBrk="1" hangingPunct="1">
              <a:lnSpc>
                <a:spcPct val="80000"/>
              </a:lnSpc>
            </a:pPr>
            <a:r>
              <a:rPr lang="en-US" sz="1800" dirty="0" smtClean="0"/>
              <a:t>Logs </a:t>
            </a:r>
            <a:r>
              <a:rPr lang="en-US" sz="1800" dirty="0"/>
              <a:t>the following </a:t>
            </a:r>
            <a:r>
              <a:rPr lang="en-US" sz="1800" dirty="0" smtClean="0"/>
              <a:t>run time event </a:t>
            </a:r>
            <a:r>
              <a:rPr lang="en-US" sz="1800" dirty="0"/>
              <a:t>notification </a:t>
            </a:r>
            <a:r>
              <a:rPr lang="en-US" sz="1800" dirty="0" smtClean="0"/>
              <a:t>information:</a:t>
            </a:r>
            <a:endParaRPr lang="en-US" sz="1400" dirty="0" smtClean="0"/>
          </a:p>
          <a:p>
            <a:pPr lvl="2" eaLnBrk="1" hangingPunct="1">
              <a:lnSpc>
                <a:spcPct val="80000"/>
              </a:lnSpc>
            </a:pPr>
            <a:r>
              <a:rPr lang="en-US" sz="1400" dirty="0" smtClean="0"/>
              <a:t>Equipment Operator event notifications</a:t>
            </a:r>
          </a:p>
          <a:p>
            <a:pPr lvl="2" eaLnBrk="1" hangingPunct="1">
              <a:lnSpc>
                <a:spcPct val="80000"/>
              </a:lnSpc>
            </a:pPr>
            <a:r>
              <a:rPr lang="en-US" sz="1400" dirty="0" smtClean="0"/>
              <a:t>Maintenance / </a:t>
            </a:r>
            <a:r>
              <a:rPr lang="en-US" sz="1400" dirty="0"/>
              <a:t>Field Service </a:t>
            </a:r>
            <a:r>
              <a:rPr lang="en-US" sz="1400" dirty="0" smtClean="0"/>
              <a:t>event notifications</a:t>
            </a:r>
          </a:p>
          <a:p>
            <a:pPr lvl="2" eaLnBrk="1" hangingPunct="1">
              <a:lnSpc>
                <a:spcPct val="80000"/>
              </a:lnSpc>
            </a:pPr>
            <a:r>
              <a:rPr lang="en-US" sz="1400" dirty="0"/>
              <a:t>Developer </a:t>
            </a:r>
            <a:r>
              <a:rPr lang="en-US" sz="1400" dirty="0" smtClean="0"/>
              <a:t>Debug </a:t>
            </a:r>
            <a:r>
              <a:rPr lang="en-US" sz="1400" dirty="0"/>
              <a:t>event </a:t>
            </a:r>
            <a:r>
              <a:rPr lang="en-US" sz="1400" dirty="0" smtClean="0"/>
              <a:t>notifications</a:t>
            </a:r>
          </a:p>
          <a:p>
            <a:pPr eaLnBrk="1" hangingPunct="1">
              <a:lnSpc>
                <a:spcPct val="80000"/>
              </a:lnSpc>
            </a:pPr>
            <a:r>
              <a:rPr lang="en-US" sz="2400" b="1" dirty="0" err="1"/>
              <a:t>tsWxLog</a:t>
            </a:r>
            <a:r>
              <a:rPr lang="en-US" sz="2400" dirty="0"/>
              <a:t> (</a:t>
            </a:r>
            <a:r>
              <a:rPr lang="en-US" sz="2400" dirty="0" smtClean="0"/>
              <a:t>Future Log)</a:t>
            </a:r>
            <a:endParaRPr lang="en-US" sz="2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21</a:t>
            </a:fld>
            <a:endParaRPr lang="en-US"/>
          </a:p>
        </p:txBody>
      </p:sp>
    </p:spTree>
    <p:extLst>
      <p:ext uri="{BB962C8B-B14F-4D97-AF65-F5344CB8AC3E}">
        <p14:creationId xmlns:p14="http://schemas.microsoft.com/office/powerpoint/2010/main" val="150506557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Character-Mode Emulation </a:t>
            </a:r>
            <a:r>
              <a:rPr lang="en-US" sz="4000" dirty="0" smtClean="0"/>
              <a:t>(</a:t>
            </a:r>
            <a:r>
              <a:rPr lang="en-US" sz="4000" dirty="0" err="1">
                <a:hlinkClick r:id="rId3"/>
              </a:rPr>
              <a:t>tsLibGUI</a:t>
            </a:r>
            <a:r>
              <a:rPr lang="en-US" sz="4000" i="1" dirty="0"/>
              <a:t> full listing</a:t>
            </a:r>
            <a:r>
              <a:rPr lang="en-US" sz="4000" dirty="0" smtClean="0"/>
              <a:t>)  </a:t>
            </a:r>
            <a:r>
              <a:rPr lang="en-US" sz="2000" dirty="0"/>
              <a:t>(</a:t>
            </a:r>
            <a:r>
              <a:rPr lang="en-US" sz="2000" dirty="0">
                <a:hlinkClick r:id="rId4" action="ppaction://hlinksldjump"/>
              </a:rPr>
              <a:t>Table of Contents</a:t>
            </a:r>
            <a:r>
              <a:rPr lang="en-US" sz="2000" dirty="0"/>
              <a:t>)</a:t>
            </a:r>
            <a:endParaRPr lang="en-US" sz="2000" dirty="0" smtClean="0"/>
          </a:p>
        </p:txBody>
      </p:sp>
      <p:sp>
        <p:nvSpPr>
          <p:cNvPr id="72710" name="Rectangle 6"/>
          <p:cNvSpPr>
            <a:spLocks noGrp="1" noChangeArrowheads="1"/>
          </p:cNvSpPr>
          <p:nvPr>
            <p:ph sz="half" idx="1"/>
          </p:nvPr>
        </p:nvSpPr>
        <p:spPr/>
        <p:txBody>
          <a:bodyPr/>
          <a:lstStyle/>
          <a:p>
            <a:pPr eaLnBrk="1" hangingPunct="1">
              <a:lnSpc>
                <a:spcPct val="80000"/>
              </a:lnSpc>
            </a:pPr>
            <a:r>
              <a:rPr lang="en-US" sz="1600" b="1" dirty="0" err="1" smtClean="0"/>
              <a:t>tsWxPyApp</a:t>
            </a:r>
            <a:r>
              <a:rPr lang="en-US" sz="1600" b="1" dirty="0" smtClean="0"/>
              <a:t> (</a:t>
            </a:r>
            <a:r>
              <a:rPr lang="en-US" sz="1600" b="1" dirty="0" err="1" smtClean="0"/>
              <a:t>PyApp</a:t>
            </a:r>
            <a:r>
              <a:rPr lang="en-US" sz="1600" b="1" dirty="0" smtClean="0"/>
              <a:t>)</a:t>
            </a:r>
            <a:endParaRPr lang="en-US" sz="1600" b="1" dirty="0"/>
          </a:p>
          <a:p>
            <a:pPr lvl="1" eaLnBrk="1" hangingPunct="1">
              <a:lnSpc>
                <a:spcPct val="80000"/>
              </a:lnSpc>
            </a:pPr>
            <a:r>
              <a:rPr lang="en-US" sz="1400" dirty="0" err="1" smtClean="0"/>
              <a:t>PyApp</a:t>
            </a:r>
            <a:r>
              <a:rPr lang="en-US" sz="1400" dirty="0" smtClean="0"/>
              <a:t> class, based </a:t>
            </a:r>
            <a:r>
              <a:rPr lang="en-US" sz="1400" dirty="0"/>
              <a:t>on </a:t>
            </a:r>
            <a:r>
              <a:rPr lang="en-US" sz="1400" dirty="0" err="1" smtClean="0"/>
              <a:t>tsWxEvtHandler</a:t>
            </a:r>
            <a:r>
              <a:rPr lang="en-US" sz="1400" dirty="0" smtClean="0"/>
              <a:t>, </a:t>
            </a:r>
            <a:r>
              <a:rPr lang="en-US" sz="1400" dirty="0"/>
              <a:t>to represent the application and is used to:</a:t>
            </a:r>
          </a:p>
          <a:p>
            <a:pPr lvl="2" eaLnBrk="1" hangingPunct="1">
              <a:lnSpc>
                <a:spcPct val="80000"/>
              </a:lnSpc>
            </a:pPr>
            <a:r>
              <a:rPr lang="en-US" sz="1200" dirty="0"/>
              <a:t>Bootstrap the </a:t>
            </a:r>
            <a:r>
              <a:rPr lang="en-US" sz="1200" dirty="0" smtClean="0"/>
              <a:t>“wxPython 2.8.9.2”-</a:t>
            </a:r>
            <a:r>
              <a:rPr lang="en-US" sz="1200" dirty="0"/>
              <a:t>style system and initialize the underlying GUI  toolkit</a:t>
            </a:r>
          </a:p>
          <a:p>
            <a:pPr lvl="2" eaLnBrk="1" hangingPunct="1">
              <a:lnSpc>
                <a:spcPct val="80000"/>
              </a:lnSpc>
            </a:pPr>
            <a:r>
              <a:rPr lang="en-US" sz="1200" dirty="0"/>
              <a:t>Set and get application-wide properties</a:t>
            </a:r>
          </a:p>
          <a:p>
            <a:pPr lvl="2" eaLnBrk="1" hangingPunct="1">
              <a:lnSpc>
                <a:spcPct val="80000"/>
              </a:lnSpc>
            </a:pPr>
            <a:r>
              <a:rPr lang="en-US" sz="1200" dirty="0"/>
              <a:t>Implement the windowing system main message or event loop, and to dispatch events to window </a:t>
            </a:r>
            <a:r>
              <a:rPr lang="en-US" sz="1200" dirty="0" smtClean="0"/>
              <a:t>instances. </a:t>
            </a:r>
            <a:endParaRPr lang="en-US" sz="1200" dirty="0"/>
          </a:p>
          <a:p>
            <a:pPr eaLnBrk="1" hangingPunct="1">
              <a:lnSpc>
                <a:spcPct val="80000"/>
              </a:lnSpc>
            </a:pPr>
            <a:r>
              <a:rPr lang="en-US" sz="1600" b="1" dirty="0" err="1" smtClean="0"/>
              <a:t>tsWxApp</a:t>
            </a:r>
            <a:r>
              <a:rPr lang="en-US" sz="1600" b="1" dirty="0" smtClean="0"/>
              <a:t> (App)</a:t>
            </a:r>
            <a:endParaRPr lang="en-US" sz="1800" b="1" dirty="0" smtClean="0"/>
          </a:p>
          <a:p>
            <a:pPr lvl="1" eaLnBrk="1" hangingPunct="1">
              <a:lnSpc>
                <a:spcPct val="80000"/>
              </a:lnSpc>
            </a:pPr>
            <a:r>
              <a:rPr lang="en-US" sz="1400" dirty="0" smtClean="0"/>
              <a:t>App class</a:t>
            </a:r>
            <a:r>
              <a:rPr lang="en-US" sz="1400" dirty="0"/>
              <a:t>, based on </a:t>
            </a:r>
            <a:r>
              <a:rPr lang="en-US" sz="1400" dirty="0" err="1" smtClean="0"/>
              <a:t>tsWxPyApp</a:t>
            </a:r>
            <a:r>
              <a:rPr lang="en-US" sz="1400" dirty="0" smtClean="0"/>
              <a:t>, </a:t>
            </a:r>
            <a:r>
              <a:rPr lang="en-US" sz="1400" dirty="0"/>
              <a:t>to represent the application and is used </a:t>
            </a:r>
            <a:r>
              <a:rPr lang="en-US" sz="1400" dirty="0" smtClean="0"/>
              <a:t>to do the same things</a:t>
            </a:r>
            <a:r>
              <a:rPr lang="en-US" sz="1200" dirty="0" smtClean="0"/>
              <a:t>. </a:t>
            </a:r>
          </a:p>
          <a:p>
            <a:pPr eaLnBrk="1" hangingPunct="1">
              <a:lnSpc>
                <a:spcPct val="80000"/>
              </a:lnSpc>
            </a:pPr>
            <a:r>
              <a:rPr lang="en-US" sz="1600" b="1" dirty="0" err="1" smtClean="0"/>
              <a:t>tsWxPySimpleApp</a:t>
            </a:r>
            <a:r>
              <a:rPr lang="en-US" sz="1600" b="1" dirty="0" smtClean="0"/>
              <a:t> (</a:t>
            </a:r>
            <a:r>
              <a:rPr lang="en-US" sz="1600" b="1" dirty="0" err="1" smtClean="0"/>
              <a:t>PySimpleApp</a:t>
            </a:r>
            <a:r>
              <a:rPr lang="en-US" sz="1600" b="1" dirty="0" smtClean="0"/>
              <a:t>)</a:t>
            </a:r>
            <a:endParaRPr lang="en-US" sz="1800" b="1" dirty="0"/>
          </a:p>
          <a:p>
            <a:pPr lvl="1" eaLnBrk="1" hangingPunct="1">
              <a:lnSpc>
                <a:spcPct val="80000"/>
              </a:lnSpc>
            </a:pPr>
            <a:r>
              <a:rPr lang="en-US" sz="1400" dirty="0" err="1" smtClean="0"/>
              <a:t>PySimple</a:t>
            </a:r>
            <a:r>
              <a:rPr lang="en-US" sz="1400" dirty="0" smtClean="0"/>
              <a:t> is a simple application class</a:t>
            </a:r>
            <a:r>
              <a:rPr lang="en-US" sz="1400" dirty="0"/>
              <a:t>, based on </a:t>
            </a:r>
            <a:r>
              <a:rPr lang="en-US" sz="1400" dirty="0" err="1" smtClean="0"/>
              <a:t>tsWxApp</a:t>
            </a:r>
            <a:r>
              <a:rPr lang="en-US" sz="1400" dirty="0"/>
              <a:t>.</a:t>
            </a:r>
          </a:p>
          <a:p>
            <a:pPr lvl="1" eaLnBrk="1" hangingPunct="1">
              <a:lnSpc>
                <a:spcPct val="80000"/>
              </a:lnSpc>
            </a:pPr>
            <a:r>
              <a:rPr lang="en-US" sz="1400" dirty="0"/>
              <a:t>You can just create one of these and then make your top level windows later, and not have to worry about </a:t>
            </a:r>
            <a:r>
              <a:rPr lang="en-US" sz="1400" dirty="0" err="1"/>
              <a:t>OnInit</a:t>
            </a:r>
            <a:r>
              <a:rPr lang="en-US" sz="1400" dirty="0"/>
              <a:t>.</a:t>
            </a:r>
          </a:p>
          <a:p>
            <a:pPr lvl="2" eaLnBrk="1" hangingPunct="1">
              <a:lnSpc>
                <a:spcPct val="80000"/>
              </a:lnSpc>
            </a:pPr>
            <a:endParaRPr lang="en-US" sz="1200" dirty="0"/>
          </a:p>
        </p:txBody>
      </p:sp>
      <p:sp>
        <p:nvSpPr>
          <p:cNvPr id="2" name="Content Placeholder 1"/>
          <p:cNvSpPr>
            <a:spLocks noGrp="1"/>
          </p:cNvSpPr>
          <p:nvPr>
            <p:ph sz="half" idx="2"/>
          </p:nvPr>
        </p:nvSpPr>
        <p:spPr/>
        <p:txBody>
          <a:bodyPr/>
          <a:lstStyle/>
          <a:p>
            <a:pPr eaLnBrk="1" hangingPunct="1">
              <a:lnSpc>
                <a:spcPct val="80000"/>
              </a:lnSpc>
            </a:pPr>
            <a:r>
              <a:rPr lang="en-US" sz="1600" b="1" dirty="0" err="1" smtClean="0"/>
              <a:t>tsWxPyOnDemandOutputWindow</a:t>
            </a:r>
            <a:r>
              <a:rPr lang="en-US" sz="1600" b="1" dirty="0" smtClean="0"/>
              <a:t>  (</a:t>
            </a:r>
            <a:r>
              <a:rPr lang="en-US" sz="1800" b="1" dirty="0" err="1" smtClean="0"/>
              <a:t>PyOnDemandOutputWindow</a:t>
            </a:r>
            <a:r>
              <a:rPr lang="en-US" sz="1800" b="1" dirty="0" smtClean="0"/>
              <a:t>)</a:t>
            </a:r>
            <a:endParaRPr lang="en-US" sz="1800" b="1" dirty="0"/>
          </a:p>
          <a:p>
            <a:pPr lvl="1" eaLnBrk="1" hangingPunct="1">
              <a:lnSpc>
                <a:spcPct val="80000"/>
              </a:lnSpc>
            </a:pPr>
            <a:r>
              <a:rPr lang="en-US" sz="1400" dirty="0" err="1" smtClean="0"/>
              <a:t>PyOnDemandOutputWindow</a:t>
            </a:r>
            <a:r>
              <a:rPr lang="en-US" sz="1400" dirty="0" smtClean="0"/>
              <a:t> class </a:t>
            </a:r>
            <a:r>
              <a:rPr lang="en-US" sz="1400" dirty="0"/>
              <a:t>that can be used for redirecting Python </a:t>
            </a:r>
            <a:r>
              <a:rPr lang="en-US" sz="1400" dirty="0" err="1"/>
              <a:t>stdout</a:t>
            </a:r>
            <a:r>
              <a:rPr lang="en-US" sz="1400" dirty="0"/>
              <a:t> and </a:t>
            </a:r>
            <a:r>
              <a:rPr lang="en-US" sz="1400" dirty="0" err="1"/>
              <a:t>stderr</a:t>
            </a:r>
            <a:r>
              <a:rPr lang="en-US" sz="1400" dirty="0"/>
              <a:t> streams.</a:t>
            </a:r>
          </a:p>
          <a:p>
            <a:pPr lvl="1" eaLnBrk="1" hangingPunct="1">
              <a:lnSpc>
                <a:spcPct val="80000"/>
              </a:lnSpc>
            </a:pPr>
            <a:r>
              <a:rPr lang="en-US" sz="1400" dirty="0"/>
              <a:t>It will do nothing until something is written to the stream at which point it will create a Frame with a text area and write the text there.</a:t>
            </a:r>
          </a:p>
          <a:p>
            <a:r>
              <a:rPr lang="en-US" sz="1600" b="1" dirty="0" err="1" smtClean="0"/>
              <a:t>tsWxMultiFrameEnv</a:t>
            </a:r>
            <a:endParaRPr lang="en-US" b="1" dirty="0"/>
          </a:p>
          <a:p>
            <a:pPr lvl="1"/>
            <a:r>
              <a:rPr lang="en-US" sz="1400" dirty="0" err="1" smtClean="0"/>
              <a:t>MultiFrameEnv</a:t>
            </a:r>
            <a:r>
              <a:rPr lang="en-US" sz="1400" b="1" dirty="0" smtClean="0"/>
              <a:t> c</a:t>
            </a:r>
            <a:r>
              <a:rPr lang="en-US" sz="1400" dirty="0" smtClean="0"/>
              <a:t>lass </a:t>
            </a:r>
            <a:r>
              <a:rPr lang="en-US" sz="1400" dirty="0"/>
              <a:t>to enable an application using </a:t>
            </a:r>
            <a:r>
              <a:rPr lang="en-US" sz="1400" dirty="0" smtClean="0"/>
              <a:t>a Command </a:t>
            </a:r>
            <a:r>
              <a:rPr lang="en-US" sz="1400" dirty="0"/>
              <a:t>Line Interface (CLI) to launch and use the same </a:t>
            </a:r>
            <a:r>
              <a:rPr lang="en-US" sz="1400" dirty="0" smtClean="0"/>
              <a:t>character-mode </a:t>
            </a:r>
            <a:r>
              <a:rPr lang="en-US" sz="1400" dirty="0"/>
              <a:t>terminal with a Graphical-style User Interface (GUI).</a:t>
            </a:r>
          </a:p>
          <a:p>
            <a:pPr lvl="1"/>
            <a:r>
              <a:rPr lang="en-US" sz="1400" dirty="0"/>
              <a:t>It uses application specified configuration keyword-value </a:t>
            </a:r>
            <a:r>
              <a:rPr lang="en-US" sz="1400" dirty="0" smtClean="0"/>
              <a:t>pair options </a:t>
            </a:r>
            <a:r>
              <a:rPr lang="en-US" sz="1400" dirty="0"/>
              <a:t>to initialize any application specific logger(s)</a:t>
            </a:r>
          </a:p>
          <a:p>
            <a:pPr lvl="1"/>
            <a:r>
              <a:rPr lang="en-US" sz="1400" dirty="0"/>
              <a:t>It wraps the CLI, underlying the GUI, and the GUI with </a:t>
            </a:r>
            <a:r>
              <a:rPr lang="en-US" sz="1400" dirty="0" smtClean="0"/>
              <a:t>exception handlers </a:t>
            </a:r>
            <a:r>
              <a:rPr lang="en-US" sz="1400" dirty="0"/>
              <a:t>to control the exit codes and </a:t>
            </a:r>
            <a:r>
              <a:rPr lang="en-US" sz="1400" dirty="0" smtClean="0"/>
              <a:t>messages </a:t>
            </a:r>
            <a:r>
              <a:rPr lang="en-US" sz="1400" dirty="0"/>
              <a:t>used </a:t>
            </a:r>
            <a:r>
              <a:rPr lang="en-US" sz="1400" dirty="0" smtClean="0"/>
              <a:t>to coordinate </a:t>
            </a:r>
            <a:r>
              <a:rPr lang="en-US" sz="1400" dirty="0"/>
              <a:t>other application programs</a:t>
            </a:r>
            <a:r>
              <a:rPr lang="en-US" sz="1400" dirty="0" smtClean="0"/>
              <a:t>.</a:t>
            </a:r>
            <a:endParaRPr lang="en-US" sz="14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22</a:t>
            </a:fld>
            <a:endParaRPr lang="en-US"/>
          </a:p>
        </p:txBody>
      </p:sp>
    </p:spTree>
    <p:extLst>
      <p:ext uri="{BB962C8B-B14F-4D97-AF65-F5344CB8AC3E}">
        <p14:creationId xmlns:p14="http://schemas.microsoft.com/office/powerpoint/2010/main" val="294004946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dirty="0" smtClean="0"/>
              <a:t>“wxPython 2.8.9.2” </a:t>
            </a:r>
            <a:r>
              <a:rPr lang="en-US" dirty="0"/>
              <a:t>API </a:t>
            </a:r>
            <a:r>
              <a:rPr lang="en-US" dirty="0" smtClean="0"/>
              <a:t>Character-Mode </a:t>
            </a:r>
            <a:r>
              <a:rPr lang="en-US" dirty="0"/>
              <a:t>Emulation </a:t>
            </a:r>
            <a:r>
              <a:rPr lang="en-US" dirty="0" smtClean="0"/>
              <a:t>(</a:t>
            </a:r>
            <a:r>
              <a:rPr lang="en-US" dirty="0" err="1">
                <a:hlinkClick r:id="rId3"/>
              </a:rPr>
              <a:t>tsLibGUI</a:t>
            </a:r>
            <a:r>
              <a:rPr lang="en-US" i="1"/>
              <a:t> full listing</a:t>
            </a:r>
            <a:r>
              <a:rPr lang="en-US" smtClean="0"/>
              <a:t>) </a:t>
            </a:r>
            <a:r>
              <a:rPr lang="en-US" sz="2000" dirty="0" smtClean="0"/>
              <a:t>(</a:t>
            </a:r>
            <a:r>
              <a:rPr lang="en-US" sz="2000" dirty="0" smtClean="0">
                <a:hlinkClick r:id="rId4" action="ppaction://hlinksldjump"/>
              </a:rPr>
              <a:t>Table of Contents</a:t>
            </a:r>
            <a:r>
              <a:rPr lang="en-US" sz="2000" dirty="0" smtClean="0"/>
              <a:t>)</a:t>
            </a:r>
            <a:endParaRPr lang="en-US" sz="3200" dirty="0" smtClean="0"/>
          </a:p>
        </p:txBody>
      </p:sp>
      <p:sp>
        <p:nvSpPr>
          <p:cNvPr id="72710" name="Rectangle 6"/>
          <p:cNvSpPr>
            <a:spLocks noGrp="1" noChangeArrowheads="1"/>
          </p:cNvSpPr>
          <p:nvPr>
            <p:ph idx="1"/>
          </p:nvPr>
        </p:nvSpPr>
        <p:spPr/>
        <p:txBody>
          <a:bodyPr/>
          <a:lstStyle/>
          <a:p>
            <a:pPr eaLnBrk="1" hangingPunct="1">
              <a:lnSpc>
                <a:spcPct val="80000"/>
              </a:lnSpc>
            </a:pPr>
            <a:r>
              <a:rPr lang="en-US" sz="2000" dirty="0" smtClean="0"/>
              <a:t>tsWxDisplay.py</a:t>
            </a:r>
            <a:endParaRPr lang="en-US" sz="2000" dirty="0"/>
          </a:p>
          <a:p>
            <a:pPr eaLnBrk="1" hangingPunct="1">
              <a:lnSpc>
                <a:spcPct val="80000"/>
              </a:lnSpc>
            </a:pPr>
            <a:r>
              <a:rPr lang="en-US" sz="2000" dirty="0"/>
              <a:t>tsWxScreen.py</a:t>
            </a:r>
          </a:p>
          <a:p>
            <a:pPr eaLnBrk="1" hangingPunct="1">
              <a:lnSpc>
                <a:spcPct val="80000"/>
              </a:lnSpc>
            </a:pPr>
            <a:r>
              <a:rPr lang="en-US" sz="2000" dirty="0"/>
              <a:t>tsWxColorDatabase.py</a:t>
            </a:r>
          </a:p>
          <a:p>
            <a:pPr eaLnBrk="1" hangingPunct="1">
              <a:lnSpc>
                <a:spcPct val="80000"/>
              </a:lnSpc>
            </a:pPr>
            <a:r>
              <a:rPr lang="en-US" sz="2000" dirty="0" err="1" smtClean="0"/>
              <a:t>tswxPython</a:t>
            </a:r>
            <a:r>
              <a:rPr lang="en-US" sz="2000" dirty="0" smtClean="0"/>
              <a:t> 2.8.9.2 Color16DataBase.py</a:t>
            </a:r>
            <a:endParaRPr lang="en-US" sz="2000" dirty="0"/>
          </a:p>
          <a:p>
            <a:pPr eaLnBrk="1" hangingPunct="1">
              <a:lnSpc>
                <a:spcPct val="80000"/>
              </a:lnSpc>
            </a:pPr>
            <a:r>
              <a:rPr lang="en-US" sz="2000" dirty="0" err="1" smtClean="0"/>
              <a:t>tswxPython</a:t>
            </a:r>
            <a:r>
              <a:rPr lang="en-US" sz="2000" dirty="0" smtClean="0"/>
              <a:t> 2.8.9.2 Color16SubstitutionMap.py</a:t>
            </a:r>
            <a:endParaRPr lang="en-US" sz="2000" dirty="0"/>
          </a:p>
          <a:p>
            <a:pPr eaLnBrk="1" hangingPunct="1">
              <a:lnSpc>
                <a:spcPct val="80000"/>
              </a:lnSpc>
            </a:pPr>
            <a:r>
              <a:rPr lang="en-US" sz="2000" dirty="0" err="1" smtClean="0"/>
              <a:t>tswxPython</a:t>
            </a:r>
            <a:r>
              <a:rPr lang="en-US" sz="2000" dirty="0" smtClean="0"/>
              <a:t> 2.8.9.2 Color256DataBase.py</a:t>
            </a:r>
            <a:endParaRPr lang="en-US" sz="2000" dirty="0"/>
          </a:p>
          <a:p>
            <a:pPr eaLnBrk="1" hangingPunct="1">
              <a:lnSpc>
                <a:spcPct val="80000"/>
              </a:lnSpc>
            </a:pPr>
            <a:r>
              <a:rPr lang="en-US" sz="2000" dirty="0" err="1" smtClean="0"/>
              <a:t>tswxPython</a:t>
            </a:r>
            <a:r>
              <a:rPr lang="en-US" sz="2000" dirty="0" smtClean="0"/>
              <a:t> 2.8.9.2 Color88DataBase.py</a:t>
            </a:r>
            <a:endParaRPr lang="en-US" sz="2000" dirty="0"/>
          </a:p>
          <a:p>
            <a:pPr eaLnBrk="1" hangingPunct="1">
              <a:lnSpc>
                <a:spcPct val="80000"/>
              </a:lnSpc>
            </a:pPr>
            <a:r>
              <a:rPr lang="en-US" sz="2000" dirty="0" err="1" smtClean="0"/>
              <a:t>tswxPython</a:t>
            </a:r>
            <a:r>
              <a:rPr lang="en-US" sz="2000" dirty="0" smtClean="0"/>
              <a:t> 2.8.9.2 Color8DataBase.py</a:t>
            </a:r>
            <a:endParaRPr lang="en-US" sz="2000" dirty="0"/>
          </a:p>
          <a:p>
            <a:pPr eaLnBrk="1" hangingPunct="1">
              <a:lnSpc>
                <a:spcPct val="80000"/>
              </a:lnSpc>
            </a:pPr>
            <a:r>
              <a:rPr lang="en-US" sz="2000" dirty="0" err="1" smtClean="0"/>
              <a:t>tswxPython</a:t>
            </a:r>
            <a:r>
              <a:rPr lang="en-US" sz="2000" dirty="0" smtClean="0"/>
              <a:t> 2.8.9.2 Color8SubstitutionMap.py</a:t>
            </a:r>
            <a:endParaRPr lang="en-US" sz="2000" dirty="0"/>
          </a:p>
          <a:p>
            <a:pPr eaLnBrk="1" hangingPunct="1">
              <a:lnSpc>
                <a:spcPct val="80000"/>
              </a:lnSpc>
            </a:pPr>
            <a:r>
              <a:rPr lang="en-US" sz="2000" dirty="0" err="1" smtClean="0"/>
              <a:t>tswxPython</a:t>
            </a:r>
            <a:r>
              <a:rPr lang="en-US" sz="2000" dirty="0" smtClean="0"/>
              <a:t> 2.8.9.2 ColorDataBaseRGB.py</a:t>
            </a:r>
            <a:endParaRPr lang="en-US" sz="2000" dirty="0"/>
          </a:p>
          <a:p>
            <a:pPr eaLnBrk="1" hangingPunct="1">
              <a:lnSpc>
                <a:spcPct val="80000"/>
              </a:lnSpc>
            </a:pPr>
            <a:r>
              <a:rPr lang="en-US" sz="2000" dirty="0" err="1" smtClean="0"/>
              <a:t>tswxPython</a:t>
            </a:r>
            <a:r>
              <a:rPr lang="en-US" sz="2000" dirty="0" smtClean="0"/>
              <a:t> 2.8.9.2 ColorNames.py</a:t>
            </a:r>
            <a:endParaRPr lang="en-US" sz="2000" dirty="0"/>
          </a:p>
          <a:p>
            <a:pPr eaLnBrk="1" hangingPunct="1">
              <a:lnSpc>
                <a:spcPct val="80000"/>
              </a:lnSpc>
            </a:pPr>
            <a:r>
              <a:rPr lang="en-US" sz="2000" dirty="0" err="1" smtClean="0"/>
              <a:t>tswxPython</a:t>
            </a:r>
            <a:r>
              <a:rPr lang="en-US" sz="2000" dirty="0" smtClean="0"/>
              <a:t> 2.8.9.2 ColorRGBNames.py</a:t>
            </a:r>
            <a:endParaRPr lang="en-US" sz="2000" dirty="0"/>
          </a:p>
          <a:p>
            <a:pPr eaLnBrk="1" hangingPunct="1">
              <a:lnSpc>
                <a:spcPct val="80000"/>
              </a:lnSpc>
            </a:pPr>
            <a:r>
              <a:rPr lang="en-US" sz="2000" dirty="0" err="1" smtClean="0"/>
              <a:t>tswxPython</a:t>
            </a:r>
            <a:r>
              <a:rPr lang="en-US" sz="2000" dirty="0" smtClean="0"/>
              <a:t> 2.8.9.2 ColorRGBValues.py</a:t>
            </a:r>
            <a:endParaRPr lang="en-US" sz="2000" dirty="0"/>
          </a:p>
          <a:p>
            <a:pPr eaLnBrk="1" hangingPunct="1">
              <a:lnSpc>
                <a:spcPct val="80000"/>
              </a:lnSpc>
            </a:pPr>
            <a:r>
              <a:rPr lang="en-US" sz="2000" dirty="0" err="1" smtClean="0"/>
              <a:t>tswxPython</a:t>
            </a:r>
            <a:r>
              <a:rPr lang="en-US" sz="2000" smtClean="0"/>
              <a:t> 2.8.9.2 MonochromeDataBase.py</a:t>
            </a:r>
            <a:endParaRPr lang="en-US" sz="20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23</a:t>
            </a:fld>
            <a:endParaRPr lang="en-US"/>
          </a:p>
        </p:txBody>
      </p:sp>
    </p:spTree>
    <p:extLst>
      <p:ext uri="{BB962C8B-B14F-4D97-AF65-F5344CB8AC3E}">
        <p14:creationId xmlns:p14="http://schemas.microsoft.com/office/powerpoint/2010/main" val="4530718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"wxPython" High Level Pixel-Mode Graphical User Interface </a:t>
            </a:r>
            <a:r>
              <a:rPr lang="en-US" dirty="0"/>
              <a:t>API </a:t>
            </a:r>
            <a:r>
              <a:rPr lang="en-US" sz="2000" dirty="0"/>
              <a:t>(</a:t>
            </a:r>
            <a:r>
              <a:rPr lang="en-US" sz="2000" dirty="0">
                <a:hlinkClick r:id="rId2" action="ppaction://hlinksldjump"/>
              </a:rPr>
              <a:t>Table of Contents</a:t>
            </a:r>
            <a:r>
              <a:rPr lang="en-US" sz="2000" dirty="0"/>
              <a:t>)</a:t>
            </a:r>
          </a:p>
        </p:txBody>
      </p:sp>
      <p:sp>
        <p:nvSpPr>
          <p:cNvPr id="3" name="Content Placeholder 2"/>
          <p:cNvSpPr>
            <a:spLocks noGrp="1"/>
          </p:cNvSpPr>
          <p:nvPr>
            <p:ph idx="1"/>
          </p:nvPr>
        </p:nvSpPr>
        <p:spPr>
          <a:xfrm>
            <a:off x="586596" y="2017713"/>
            <a:ext cx="11352992" cy="4114800"/>
          </a:xfrm>
        </p:spPr>
        <p:txBody>
          <a:bodyPr/>
          <a:lstStyle/>
          <a:p>
            <a:r>
              <a:rPr lang="en-US" sz="1800" dirty="0" smtClean="0"/>
              <a:t>"wxPython" Releases</a:t>
            </a:r>
            <a:r>
              <a:rPr lang="en-US" sz="1800" dirty="0"/>
              <a:t>:</a:t>
            </a:r>
          </a:p>
          <a:p>
            <a:pPr lvl="1"/>
            <a:r>
              <a:rPr lang="en-US" sz="1600" dirty="0"/>
              <a:t>Mature, </a:t>
            </a:r>
            <a:r>
              <a:rPr lang="en-US" sz="1600" dirty="0" smtClean="0"/>
              <a:t>second generation </a:t>
            </a:r>
            <a:r>
              <a:rPr lang="en-US" sz="1600" dirty="0"/>
              <a:t>(2.0.0.0-2.9.5.0) was first released in </a:t>
            </a:r>
            <a:r>
              <a:rPr lang="en-US" sz="1600" dirty="0" smtClean="0"/>
              <a:t>1999 </a:t>
            </a:r>
            <a:r>
              <a:rPr lang="en-US" sz="1600" dirty="0"/>
              <a:t>and is no longer supported or available at “</a:t>
            </a:r>
            <a:r>
              <a:rPr lang="en-US" sz="1600" dirty="0">
                <a:hlinkClick r:id="rId3"/>
              </a:rPr>
              <a:t>wxPython.org</a:t>
            </a:r>
            <a:r>
              <a:rPr lang="en-US" sz="1600" dirty="0"/>
              <a:t>”. </a:t>
            </a:r>
          </a:p>
          <a:p>
            <a:pPr lvl="2"/>
            <a:r>
              <a:rPr lang="en-US" sz="1200" dirty="0"/>
              <a:t>”wxPython” 2.8.9.2 API began as, and is still, the prototype for the Character-Mode Emulation.</a:t>
            </a:r>
          </a:p>
          <a:p>
            <a:pPr lvl="1"/>
            <a:r>
              <a:rPr lang="en-US" sz="1600" dirty="0"/>
              <a:t>Evolving, </a:t>
            </a:r>
            <a:r>
              <a:rPr lang="en-US" sz="1600" dirty="0" smtClean="0"/>
              <a:t>third generation </a:t>
            </a:r>
            <a:r>
              <a:rPr lang="en-US" sz="1600" dirty="0"/>
              <a:t>(3.0.0.0-3.0.2.0) was first released in </a:t>
            </a:r>
            <a:r>
              <a:rPr lang="en-US" sz="1600" dirty="0" smtClean="0"/>
              <a:t>2013 </a:t>
            </a:r>
            <a:r>
              <a:rPr lang="en-US" sz="1600" dirty="0"/>
              <a:t>and is supported and available at “</a:t>
            </a:r>
            <a:r>
              <a:rPr lang="en-US" sz="1600" dirty="0">
                <a:hlinkClick r:id="rId3"/>
              </a:rPr>
              <a:t>wxPython.org</a:t>
            </a:r>
            <a:r>
              <a:rPr lang="en-US" sz="1600" dirty="0"/>
              <a:t>”. </a:t>
            </a:r>
          </a:p>
          <a:p>
            <a:pPr lvl="2"/>
            <a:r>
              <a:rPr lang="en-US" sz="1200" dirty="0"/>
              <a:t>”wxPython” 3.x API will ultimately become the prototype for the Character-Mode Emulation</a:t>
            </a:r>
            <a:r>
              <a:rPr lang="en-US" sz="1200" dirty="0" smtClean="0"/>
              <a:t>.</a:t>
            </a:r>
            <a:endParaRPr lang="en-US" sz="1800" dirty="0" smtClean="0"/>
          </a:p>
          <a:p>
            <a:r>
              <a:rPr lang="en-US" sz="1800" dirty="0" smtClean="0"/>
              <a:t>Excerpts </a:t>
            </a:r>
            <a:r>
              <a:rPr lang="en-US" sz="1800" dirty="0"/>
              <a:t>From Wikipedia, the free encyclopedia:</a:t>
            </a:r>
          </a:p>
          <a:p>
            <a:pPr lvl="1"/>
            <a:r>
              <a:rPr lang="en-US" sz="1600" dirty="0" smtClean="0"/>
              <a:t>“wxPython </a:t>
            </a:r>
            <a:r>
              <a:rPr lang="en-US" sz="1600" dirty="0"/>
              <a:t>is a wrapper for the cross-platform GUI API (often referred to as a 'toolkit') </a:t>
            </a:r>
            <a:r>
              <a:rPr lang="en-US" sz="1600" dirty="0" smtClean="0"/>
              <a:t>wxWidgets </a:t>
            </a:r>
            <a:r>
              <a:rPr lang="en-US" sz="1600" dirty="0"/>
              <a:t>(which is written in C++) for the Python programming language</a:t>
            </a:r>
            <a:r>
              <a:rPr lang="en-US" sz="1600" dirty="0" smtClean="0"/>
              <a:t>.”</a:t>
            </a:r>
          </a:p>
          <a:p>
            <a:pPr lvl="2"/>
            <a:r>
              <a:rPr lang="en-US" sz="1200" dirty="0"/>
              <a:t>“In computer programming, an application programming interface (API) is a set 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the interface. A good API makes it easier to develop a program by providing all the building blocks. A programmer then puts the blocks together</a:t>
            </a:r>
            <a:r>
              <a:rPr lang="en-US" sz="1200" dirty="0" smtClean="0"/>
              <a:t>.”</a:t>
            </a:r>
          </a:p>
          <a:p>
            <a:pPr lvl="1"/>
            <a:r>
              <a:rPr lang="en-US" sz="1600" dirty="0" smtClean="0"/>
              <a:t>“It </a:t>
            </a:r>
            <a:r>
              <a:rPr lang="en-US" sz="1600" dirty="0"/>
              <a:t>is implemented as a Python extension module (native code</a:t>
            </a:r>
            <a:r>
              <a:rPr lang="en-US" sz="1600" dirty="0" smtClean="0"/>
              <a:t>).“</a:t>
            </a:r>
          </a:p>
          <a:p>
            <a:pPr lvl="1"/>
            <a:r>
              <a:rPr lang="en-US" sz="1600" dirty="0" smtClean="0"/>
              <a:t>“Like </a:t>
            </a:r>
            <a:r>
              <a:rPr lang="en-US" sz="1600" dirty="0"/>
              <a:t>wxWidgets, wxPython is free software</a:t>
            </a:r>
            <a:r>
              <a:rPr lang="en-US" sz="1600" dirty="0" smtClean="0"/>
              <a:t>.”</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12/4/2015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a:t>
            </a:fld>
            <a:endParaRPr lang="en-US"/>
          </a:p>
        </p:txBody>
      </p:sp>
    </p:spTree>
    <p:extLst>
      <p:ext uri="{BB962C8B-B14F-4D97-AF65-F5344CB8AC3E}">
        <p14:creationId xmlns:p14="http://schemas.microsoft.com/office/powerpoint/2010/main" val="3039855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Curses Terminal Control </a:t>
            </a:r>
            <a:r>
              <a:rPr lang="en-US" sz="4000" dirty="0" smtClean="0"/>
              <a:t>Library and Low Level Graphical Widgets </a:t>
            </a:r>
            <a:r>
              <a:rPr lang="en-US" sz="2000" dirty="0" smtClean="0"/>
              <a:t>(</a:t>
            </a:r>
            <a:r>
              <a:rPr lang="en-US" sz="2000" dirty="0">
                <a:hlinkClick r:id="rId2" action="ppaction://hlinksldjump"/>
              </a:rPr>
              <a:t>Table of Contents</a:t>
            </a:r>
            <a:r>
              <a:rPr lang="en-US" sz="2000" dirty="0" smtClean="0"/>
              <a:t>)</a:t>
            </a:r>
            <a:endParaRPr lang="en-US" sz="3200" dirty="0"/>
          </a:p>
        </p:txBody>
      </p:sp>
      <p:sp>
        <p:nvSpPr>
          <p:cNvPr id="3" name="Content Placeholder 2"/>
          <p:cNvSpPr>
            <a:spLocks noGrp="1"/>
          </p:cNvSpPr>
          <p:nvPr>
            <p:ph idx="1"/>
          </p:nvPr>
        </p:nvSpPr>
        <p:spPr>
          <a:xfrm>
            <a:off x="733778" y="2017713"/>
            <a:ext cx="11205810" cy="4114800"/>
          </a:xfrm>
        </p:spPr>
        <p:txBody>
          <a:bodyPr/>
          <a:lstStyle/>
          <a:p>
            <a:r>
              <a:rPr lang="en-US" sz="1600" dirty="0"/>
              <a:t>Excerpts From </a:t>
            </a:r>
            <a:r>
              <a:rPr lang="en-US" sz="1600" dirty="0">
                <a:hlinkClick r:id="rId3"/>
              </a:rPr>
              <a:t>https://www.gnu.org/software/ncurses/:</a:t>
            </a:r>
            <a:endParaRPr lang="en-US" sz="1600" dirty="0"/>
          </a:p>
          <a:p>
            <a:pPr lvl="1"/>
            <a:r>
              <a:rPr lang="en-US" sz="1200" dirty="0"/>
              <a:t>“Announcing </a:t>
            </a:r>
            <a:r>
              <a:rPr lang="en-US" sz="1200" dirty="0" err="1"/>
              <a:t>ncurses</a:t>
            </a:r>
            <a:r>
              <a:rPr lang="en-US" sz="1200" dirty="0"/>
              <a:t> 6.0.”</a:t>
            </a:r>
          </a:p>
          <a:p>
            <a:pPr lvl="1"/>
            <a:r>
              <a:rPr lang="en-US" sz="1200" dirty="0"/>
              <a:t>“Release Notes: These notes are for </a:t>
            </a:r>
            <a:r>
              <a:rPr lang="en-US" sz="1200" i="1" dirty="0" err="1"/>
              <a:t>ncurses</a:t>
            </a:r>
            <a:r>
              <a:rPr lang="en-US" sz="1200" dirty="0"/>
              <a:t> 6.0, released August 8, 2015.”</a:t>
            </a:r>
          </a:p>
          <a:p>
            <a:pPr lvl="1"/>
            <a:r>
              <a:rPr lang="en-US" sz="1200" dirty="0"/>
              <a:t>“Extend the </a:t>
            </a:r>
            <a:r>
              <a:rPr lang="en-US" sz="1200" dirty="0" err="1"/>
              <a:t>cchar_t</a:t>
            </a:r>
            <a:r>
              <a:rPr lang="en-US" sz="1200"/>
              <a:t> structure to allow more than 16 colors to be encoded.”</a:t>
            </a:r>
          </a:p>
          <a:p>
            <a:r>
              <a:rPr lang="en-US" sz="1800" smtClean="0"/>
              <a:t>Excerpts </a:t>
            </a:r>
            <a:r>
              <a:rPr lang="en-US" sz="1800" dirty="0"/>
              <a:t>From Wikipedia, the free encyclopedia:</a:t>
            </a:r>
          </a:p>
          <a:p>
            <a:pPr lvl="1"/>
            <a:r>
              <a:rPr lang="en-US" sz="1200" dirty="0" smtClean="0"/>
              <a:t>“The </a:t>
            </a:r>
            <a:r>
              <a:rPr lang="en-US" sz="1200" dirty="0"/>
              <a:t>first </a:t>
            </a:r>
            <a:r>
              <a:rPr lang="en-US" sz="1200" dirty="0" smtClean="0"/>
              <a:t>curses library </a:t>
            </a:r>
            <a:r>
              <a:rPr lang="en-US" sz="1200" dirty="0"/>
              <a:t>was written by Ken Arnold and originally released with BSD UNIX, where it was used for several games, most notably Rogue. Some improvements were made to the BSD library in the 1990s as "4.4BSD" curses, e.g., to provide more than one type of video highlighting. However, those are not widely used</a:t>
            </a:r>
            <a:r>
              <a:rPr lang="en-US" sz="1200" dirty="0" smtClean="0"/>
              <a:t>.”</a:t>
            </a:r>
          </a:p>
          <a:p>
            <a:pPr lvl="1"/>
            <a:r>
              <a:rPr lang="en-US" sz="1200" dirty="0"/>
              <a:t>“Different lines of development started by imitating the AT&amp;T curses, from at least three implementations: </a:t>
            </a:r>
            <a:r>
              <a:rPr lang="en-US" sz="1200" dirty="0" err="1"/>
              <a:t>pcurses</a:t>
            </a:r>
            <a:r>
              <a:rPr lang="en-US" sz="1200" dirty="0"/>
              <a:t> by Pavel Curtis (started in 1982), </a:t>
            </a:r>
            <a:r>
              <a:rPr lang="en-US" sz="1200" dirty="0" err="1"/>
              <a:t>PDCurses</a:t>
            </a:r>
            <a:r>
              <a:rPr lang="en-US" sz="1200" dirty="0"/>
              <a:t> (Public Domain curses) by Mark </a:t>
            </a:r>
            <a:r>
              <a:rPr lang="en-US" sz="1200" dirty="0" err="1"/>
              <a:t>Hessling</a:t>
            </a:r>
            <a:r>
              <a:rPr lang="en-US" sz="1200" dirty="0"/>
              <a:t> to support his editor THE (started in 1987) as well as </a:t>
            </a:r>
            <a:r>
              <a:rPr lang="en-US" sz="1200" dirty="0" err="1" smtClean="0"/>
              <a:t>Rexx</a:t>
            </a:r>
            <a:r>
              <a:rPr lang="en-US" sz="1200" dirty="0" smtClean="0"/>
              <a:t>/Curses, </a:t>
            </a:r>
            <a:r>
              <a:rPr lang="en-US" sz="1200" dirty="0"/>
              <a:t>and PC curses (version 1.4 and earlier by Bjorn Larsson based inspired by Pavel Curtis' library before 1990.)”</a:t>
            </a:r>
            <a:endParaRPr lang="en-US" sz="1200" dirty="0" smtClean="0"/>
          </a:p>
          <a:p>
            <a:pPr lvl="1"/>
            <a:r>
              <a:rPr lang="en-US" sz="1200" dirty="0" smtClean="0"/>
              <a:t>“</a:t>
            </a:r>
            <a:r>
              <a:rPr lang="en-US" sz="1200" dirty="0" err="1" smtClean="0"/>
              <a:t>ncurses</a:t>
            </a:r>
            <a:r>
              <a:rPr lang="en-US" sz="1200" dirty="0" smtClean="0"/>
              <a:t> </a:t>
            </a:r>
            <a:r>
              <a:rPr lang="en-US" sz="1200" dirty="0"/>
              <a:t>(new curses) "originated as </a:t>
            </a:r>
            <a:r>
              <a:rPr lang="en-US" sz="1200" dirty="0" err="1"/>
              <a:t>pcurses</a:t>
            </a:r>
            <a:r>
              <a:rPr lang="en-US" sz="1200" dirty="0"/>
              <a:t> ... and was re-issued as </a:t>
            </a:r>
            <a:r>
              <a:rPr lang="en-US" sz="1200" dirty="0" err="1"/>
              <a:t>ncurses</a:t>
            </a:r>
            <a:r>
              <a:rPr lang="en-US" sz="1200" dirty="0"/>
              <a:t> 1.8.1 in late 1993</a:t>
            </a:r>
            <a:r>
              <a:rPr lang="en-US" sz="1200" dirty="0" smtClean="0"/>
              <a:t>". </a:t>
            </a:r>
            <a:r>
              <a:rPr lang="en-US" sz="1200" dirty="0" err="1"/>
              <a:t>ncurses</a:t>
            </a:r>
            <a:r>
              <a:rPr lang="en-US" sz="1200" dirty="0"/>
              <a:t> is the most widely known implementation of curses, and has motivated further development of other variations, such as BSD curses in the </a:t>
            </a:r>
            <a:r>
              <a:rPr lang="en-US" sz="1200" dirty="0" err="1"/>
              <a:t>NetBSD</a:t>
            </a:r>
            <a:r>
              <a:rPr lang="en-US" sz="1200" dirty="0"/>
              <a:t> project</a:t>
            </a:r>
            <a:r>
              <a:rPr lang="en-US" sz="1200" dirty="0" smtClean="0"/>
              <a:t>.”</a:t>
            </a:r>
          </a:p>
          <a:p>
            <a:pPr lvl="1"/>
            <a:r>
              <a:rPr lang="en-US" sz="1200" dirty="0" smtClean="0"/>
              <a:t>“Curses-based </a:t>
            </a:r>
            <a:r>
              <a:rPr lang="en-US" sz="1200" dirty="0"/>
              <a:t>software is software whose user interface is implemented through the </a:t>
            </a:r>
            <a:r>
              <a:rPr lang="en-US" sz="1200" dirty="0" smtClean="0"/>
              <a:t>Curses </a:t>
            </a:r>
            <a:r>
              <a:rPr lang="en-US" sz="1200" dirty="0"/>
              <a:t>library, or a compatible library (such as </a:t>
            </a:r>
            <a:r>
              <a:rPr lang="en-US" sz="1200" dirty="0" smtClean="0"/>
              <a:t>New Curses).”</a:t>
            </a:r>
            <a:endParaRPr lang="en-US" sz="1200" u="sng" dirty="0"/>
          </a:p>
          <a:p>
            <a:pPr lvl="1"/>
            <a:r>
              <a:rPr lang="en-US" sz="1200" dirty="0" smtClean="0"/>
              <a:t>“Curses </a:t>
            </a:r>
            <a:r>
              <a:rPr lang="en-US" sz="1200" dirty="0"/>
              <a:t>is designed to facilitate GUI-like functionality on a text-only device, such as a PC running in console mode, a hardware ANSI terminal, a Telnet or SSH client, or similar</a:t>
            </a:r>
            <a:r>
              <a:rPr lang="en-US" sz="1200" dirty="0" smtClean="0"/>
              <a:t>.”</a:t>
            </a:r>
          </a:p>
          <a:p>
            <a:pPr lvl="1"/>
            <a:r>
              <a:rPr lang="en-US" sz="1200" dirty="0"/>
              <a:t>“Curses-based programs often have a user interface that resembles a traditional graphical user interface, including 'widgets' such as text boxes and scrollable lists, rather than the command line interface (CLI) most commonly found on text-only devices. This can make them more user-friendly than a CLI-based program, while still being able to run on text-only devices</a:t>
            </a:r>
            <a:r>
              <a:rPr lang="en-US" sz="1200" dirty="0" smtClean="0"/>
              <a:t>.”</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12/4/2015</a:t>
            </a:fld>
            <a:endParaRPr lang="en-US" dirty="0"/>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4</a:t>
            </a:fld>
            <a:endParaRPr lang="en-US"/>
          </a:p>
        </p:txBody>
      </p:sp>
    </p:spTree>
    <p:extLst>
      <p:ext uri="{BB962C8B-B14F-4D97-AF65-F5344CB8AC3E}">
        <p14:creationId xmlns:p14="http://schemas.microsoft.com/office/powerpoint/2010/main" val="1431498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535113" y="162554"/>
            <a:ext cx="10390187" cy="1462087"/>
          </a:xfrm>
        </p:spPr>
        <p:txBody>
          <a:bodyPr/>
          <a:lstStyle/>
          <a:p>
            <a:pPr lvl="1" eaLnBrk="1" hangingPunct="1"/>
            <a:r>
              <a:rPr lang="en-US" sz="3600" dirty="0"/>
              <a:t>Block Diagram Relationship between</a:t>
            </a:r>
            <a:r>
              <a:rPr lang="en-US" sz="3600" dirty="0" smtClean="0"/>
              <a:t/>
            </a:r>
            <a:br>
              <a:rPr lang="en-US" sz="3600" dirty="0" smtClean="0"/>
            </a:br>
            <a:r>
              <a:rPr lang="en-US" sz="3600" dirty="0" smtClean="0"/>
              <a:t>GUI-Mode, CLI-Mode &amp; User</a:t>
            </a:r>
            <a:r>
              <a:rPr lang="en-US" sz="4000" dirty="0" smtClean="0"/>
              <a:t> </a:t>
            </a:r>
            <a:r>
              <a:rPr lang="en-US" sz="2000" dirty="0"/>
              <a:t>(</a:t>
            </a:r>
            <a:r>
              <a:rPr lang="en-US" sz="2000" dirty="0">
                <a:hlinkClick r:id="rId3" action="ppaction://hlinksldjump"/>
              </a:rPr>
              <a:t>Table of Contents</a:t>
            </a:r>
            <a:r>
              <a:rPr lang="en-US" sz="2000" dirty="0" smtClean="0"/>
              <a:t>)</a:t>
            </a:r>
            <a:endParaRPr lang="en-US" sz="3200" dirty="0" smtClean="0"/>
          </a:p>
        </p:txBody>
      </p:sp>
      <p:pic>
        <p:nvPicPr>
          <p:cNvPr id="14339" name="Picture 8"/>
          <p:cNvPicPr>
            <a:picLocks noGrp="1" noChangeAspect="1" noChangeArrowheads="1"/>
          </p:cNvPicPr>
          <p:nvPr>
            <p:ph sz="half" idx="1"/>
          </p:nvPr>
        </p:nvPicPr>
        <p:blipFill>
          <a:blip r:embed="rId4"/>
          <a:srcRect/>
          <a:stretch>
            <a:fillRect/>
          </a:stretch>
        </p:blipFill>
        <p:spPr>
          <a:xfrm>
            <a:off x="1017588" y="1787525"/>
            <a:ext cx="5607050" cy="4456113"/>
          </a:xfrm>
        </p:spPr>
      </p:pic>
      <p:sp>
        <p:nvSpPr>
          <p:cNvPr id="14340" name="Content Placeholder 1"/>
          <p:cNvSpPr>
            <a:spLocks noGrp="1"/>
          </p:cNvSpPr>
          <p:nvPr>
            <p:ph sz="half" idx="2"/>
          </p:nvPr>
        </p:nvSpPr>
        <p:spPr>
          <a:xfrm>
            <a:off x="6834188" y="1931988"/>
            <a:ext cx="5105400" cy="4200525"/>
          </a:xfrm>
        </p:spPr>
        <p:txBody>
          <a:bodyPr/>
          <a:lstStyle/>
          <a:p>
            <a:pPr eaLnBrk="1" hangingPunct="1"/>
            <a:r>
              <a:rPr lang="en-US" sz="1600" b="1" dirty="0"/>
              <a:t>Graphical User </a:t>
            </a:r>
            <a:r>
              <a:rPr lang="en-US" sz="1600" b="1" dirty="0" smtClean="0"/>
              <a:t>Interface</a:t>
            </a:r>
            <a:endParaRPr lang="en-US" sz="1600" dirty="0" smtClean="0"/>
          </a:p>
          <a:p>
            <a:pPr lvl="1" eaLnBrk="1" hangingPunct="1"/>
            <a:r>
              <a:rPr lang="en-US" sz="1400" dirty="0" smtClean="0"/>
              <a:t>High-level GUI</a:t>
            </a:r>
          </a:p>
          <a:p>
            <a:pPr lvl="2" eaLnBrk="1" hangingPunct="1"/>
            <a:r>
              <a:rPr lang="en-US" sz="1200" dirty="0" smtClean="0"/>
              <a:t>Character-mode emulation of popular pixel-mode </a:t>
            </a:r>
            <a:r>
              <a:rPr lang="en-US" sz="1200" b="1" dirty="0" smtClean="0"/>
              <a:t>"wxPython" 2.8.9.2</a:t>
            </a:r>
            <a:r>
              <a:rPr lang="en-US" sz="1200" dirty="0" smtClean="0"/>
              <a:t> GUI API</a:t>
            </a:r>
          </a:p>
          <a:p>
            <a:pPr lvl="1" eaLnBrk="1" hangingPunct="1"/>
            <a:r>
              <a:rPr lang="en-US" sz="1400" dirty="0" smtClean="0"/>
              <a:t>Low-Level Virtual Platform GUI</a:t>
            </a:r>
          </a:p>
          <a:p>
            <a:pPr lvl="2" eaLnBrk="1" hangingPunct="1"/>
            <a:r>
              <a:rPr lang="en-US" sz="1200" dirty="0" smtClean="0"/>
              <a:t>Popular, </a:t>
            </a:r>
            <a:r>
              <a:rPr lang="en-US" sz="1200" dirty="0"/>
              <a:t>Python </a:t>
            </a:r>
            <a:r>
              <a:rPr lang="en-US" sz="1200" dirty="0" smtClean="0"/>
              <a:t>character-mode </a:t>
            </a:r>
            <a:r>
              <a:rPr lang="en-US" sz="1200" b="1" dirty="0" smtClean="0"/>
              <a:t>Curses</a:t>
            </a:r>
            <a:r>
              <a:rPr lang="en-US" sz="1200" dirty="0" smtClean="0"/>
              <a:t> GUI API</a:t>
            </a:r>
            <a:endParaRPr lang="en-US" sz="1400" b="1" dirty="0" smtClean="0"/>
          </a:p>
          <a:p>
            <a:pPr eaLnBrk="1" hangingPunct="1"/>
            <a:r>
              <a:rPr lang="en-US" sz="1600" b="1" dirty="0" smtClean="0"/>
              <a:t>Command Line Interface</a:t>
            </a:r>
            <a:endParaRPr lang="en-US" sz="1600" dirty="0" smtClean="0"/>
          </a:p>
          <a:p>
            <a:pPr lvl="1" eaLnBrk="1" hangingPunct="1"/>
            <a:r>
              <a:rPr lang="en-US" sz="1400" dirty="0"/>
              <a:t>High-level </a:t>
            </a:r>
            <a:r>
              <a:rPr lang="en-US" sz="1400" dirty="0" smtClean="0"/>
              <a:t>CLI</a:t>
            </a:r>
          </a:p>
          <a:p>
            <a:pPr lvl="2" eaLnBrk="1" hangingPunct="1"/>
            <a:r>
              <a:rPr lang="en-US" sz="1200" dirty="0" smtClean="0"/>
              <a:t>Popular, industry standard </a:t>
            </a:r>
            <a:r>
              <a:rPr lang="en-US" sz="1200" b="1" dirty="0" smtClean="0"/>
              <a:t>POSIX</a:t>
            </a:r>
            <a:r>
              <a:rPr lang="en-US" sz="1200" dirty="0" smtClean="0"/>
              <a:t> API</a:t>
            </a:r>
          </a:p>
          <a:p>
            <a:pPr lvl="2" eaLnBrk="1" hangingPunct="1"/>
            <a:r>
              <a:rPr lang="en-US" sz="1200" dirty="0" smtClean="0"/>
              <a:t>Available on </a:t>
            </a:r>
            <a:r>
              <a:rPr lang="en-US" sz="1200" b="1" dirty="0" smtClean="0"/>
              <a:t>Linux</a:t>
            </a:r>
            <a:r>
              <a:rPr lang="en-US" sz="1200" dirty="0" smtClean="0"/>
              <a:t>, </a:t>
            </a:r>
            <a:r>
              <a:rPr lang="en-US" sz="1200" b="1" dirty="0" smtClean="0"/>
              <a:t>Mac OS X</a:t>
            </a:r>
            <a:r>
              <a:rPr lang="en-US" sz="1200" dirty="0" smtClean="0"/>
              <a:t>, </a:t>
            </a:r>
            <a:r>
              <a:rPr lang="en-US" sz="1200" b="1" dirty="0" smtClean="0"/>
              <a:t>Microsoft Windows </a:t>
            </a:r>
            <a:r>
              <a:rPr lang="en-US" sz="1200" dirty="0" smtClean="0"/>
              <a:t>(with free </a:t>
            </a:r>
            <a:r>
              <a:rPr lang="en-US" sz="1200" dirty="0"/>
              <a:t>nisKayuna959Cygwin </a:t>
            </a:r>
            <a:r>
              <a:rPr lang="en-US" sz="1200" dirty="0" smtClean="0"/>
              <a:t>plug-in from Red Hat) and </a:t>
            </a:r>
            <a:r>
              <a:rPr lang="en-US" sz="1200" b="1" dirty="0" smtClean="0"/>
              <a:t>Unix</a:t>
            </a:r>
          </a:p>
          <a:p>
            <a:pPr lvl="1" eaLnBrk="1" hangingPunct="1"/>
            <a:r>
              <a:rPr lang="en-US" sz="1400" dirty="0"/>
              <a:t>Low-Level Virtual Platform </a:t>
            </a:r>
            <a:r>
              <a:rPr lang="en-US" sz="1400" dirty="0" smtClean="0"/>
              <a:t>CLI</a:t>
            </a:r>
            <a:endParaRPr lang="en-US" sz="1400" dirty="0"/>
          </a:p>
          <a:p>
            <a:pPr lvl="2" eaLnBrk="1" hangingPunct="1"/>
            <a:r>
              <a:rPr lang="en-US" sz="1200" dirty="0" smtClean="0"/>
              <a:t>Python “</a:t>
            </a:r>
            <a:r>
              <a:rPr lang="en-US" sz="1200" b="1" dirty="0" err="1" smtClean="0"/>
              <a:t>argparse</a:t>
            </a:r>
            <a:r>
              <a:rPr lang="en-US" sz="1200" dirty="0" smtClean="0"/>
              <a:t>”, “</a:t>
            </a:r>
            <a:r>
              <a:rPr lang="en-US" sz="1200" b="1" dirty="0" err="1" smtClean="0"/>
              <a:t>optparse</a:t>
            </a:r>
            <a:r>
              <a:rPr lang="en-US" sz="1200" dirty="0" smtClean="0"/>
              <a:t>” or “</a:t>
            </a:r>
            <a:r>
              <a:rPr lang="en-US" sz="1200" b="1" dirty="0" err="1" smtClean="0"/>
              <a:t>getopt</a:t>
            </a:r>
            <a:r>
              <a:rPr lang="en-US" sz="1200" dirty="0" smtClean="0"/>
              <a:t>” API</a:t>
            </a:r>
            <a:endParaRPr lang="en-US" sz="1400" b="1" dirty="0" smtClean="0"/>
          </a:p>
          <a:p>
            <a:pPr eaLnBrk="1" hangingPunct="1"/>
            <a:r>
              <a:rPr lang="en-US" sz="1600" b="1" dirty="0" smtClean="0"/>
              <a:t>Operator’s Computer Terminal</a:t>
            </a:r>
          </a:p>
          <a:p>
            <a:pPr lvl="1" eaLnBrk="1" hangingPunct="1"/>
            <a:r>
              <a:rPr lang="en-US" sz="1400" dirty="0" smtClean="0"/>
              <a:t>Output (Text or optional Graphics </a:t>
            </a:r>
            <a:r>
              <a:rPr lang="en-US" sz="1400" b="1" dirty="0" smtClean="0"/>
              <a:t>Display</a:t>
            </a:r>
            <a:r>
              <a:rPr lang="en-US" sz="1400" dirty="0" smtClean="0"/>
              <a:t> and optional </a:t>
            </a:r>
            <a:r>
              <a:rPr lang="en-US" sz="1400" b="1" dirty="0" smtClean="0"/>
              <a:t>Printer</a:t>
            </a:r>
            <a:r>
              <a:rPr lang="en-US" sz="1400" dirty="0" smtClean="0"/>
              <a:t>)</a:t>
            </a:r>
          </a:p>
          <a:p>
            <a:pPr lvl="1" eaLnBrk="1" hangingPunct="1"/>
            <a:r>
              <a:rPr lang="en-US" sz="1400" dirty="0" smtClean="0"/>
              <a:t>Input (</a:t>
            </a:r>
            <a:r>
              <a:rPr lang="en-US" sz="1400" b="1" dirty="0" smtClean="0"/>
              <a:t>Keyboard</a:t>
            </a:r>
            <a:r>
              <a:rPr lang="en-US" sz="1400" dirty="0" smtClean="0"/>
              <a:t> and </a:t>
            </a:r>
            <a:r>
              <a:rPr lang="en-US" sz="1400" b="1" dirty="0" smtClean="0"/>
              <a:t>Mouse</a:t>
            </a:r>
            <a:r>
              <a:rPr lang="en-US" sz="1400" dirty="0" smtClean="0"/>
              <a:t>)</a:t>
            </a:r>
          </a:p>
        </p:txBody>
      </p:sp>
      <p:sp>
        <p:nvSpPr>
          <p:cNvPr id="14341" name="Date Placeholder 3"/>
          <p:cNvSpPr>
            <a:spLocks noGrp="1"/>
          </p:cNvSpPr>
          <p:nvPr>
            <p:ph type="dt" sz="quarter" idx="10"/>
          </p:nvPr>
        </p:nvSpPr>
        <p:spPr>
          <a:noFill/>
        </p:spPr>
        <p:txBody>
          <a:bodyPr/>
          <a:lstStyle/>
          <a:p>
            <a:fld id="{C4CD0F24-D883-406C-B918-66E9EB5E340B}" type="datetime1">
              <a:rPr lang="en-US" smtClean="0"/>
              <a:t>12/4/2015</a:t>
            </a:fld>
            <a:endParaRPr lang="en-US" smtClean="0"/>
          </a:p>
        </p:txBody>
      </p:sp>
      <p:sp>
        <p:nvSpPr>
          <p:cNvPr id="14342"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4343" name="Slide Number Placeholder 5"/>
          <p:cNvSpPr>
            <a:spLocks noGrp="1"/>
          </p:cNvSpPr>
          <p:nvPr>
            <p:ph type="sldNum" sz="quarter" idx="12"/>
          </p:nvPr>
        </p:nvSpPr>
        <p:spPr>
          <a:noFill/>
        </p:spPr>
        <p:txBody>
          <a:bodyPr/>
          <a:lstStyle/>
          <a:p>
            <a:fld id="{E6FDD56B-D562-4C7F-9E8F-3CE64042CB7E}" type="slidenum">
              <a:rPr lang="en-US"/>
              <a:pPr/>
              <a:t>5</a:t>
            </a:fld>
            <a:endParaRPr lang="en-US"/>
          </a:p>
        </p:txBody>
      </p:sp>
    </p:spTree>
    <p:extLst>
      <p:ext uri="{BB962C8B-B14F-4D97-AF65-F5344CB8AC3E}">
        <p14:creationId xmlns:p14="http://schemas.microsoft.com/office/powerpoint/2010/main" val="34990457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4"/>
          <p:cNvSpPr>
            <a:spLocks noGrp="1" noChangeArrowheads="1"/>
          </p:cNvSpPr>
          <p:nvPr>
            <p:ph type="title"/>
          </p:nvPr>
        </p:nvSpPr>
        <p:spPr/>
        <p:txBody>
          <a:bodyPr/>
          <a:lstStyle/>
          <a:p>
            <a:pPr lvl="1" eaLnBrk="1" hangingPunct="1"/>
            <a:r>
              <a:rPr lang="en-US" sz="3600" dirty="0"/>
              <a:t>Sample “wxPython” </a:t>
            </a:r>
            <a:r>
              <a:rPr lang="en-US" sz="3600" dirty="0" smtClean="0"/>
              <a:t>Character-Mode Emulation Display (GUI) </a:t>
            </a:r>
            <a:r>
              <a:rPr lang="en-US" sz="2000" dirty="0" smtClean="0"/>
              <a:t>(</a:t>
            </a:r>
            <a:r>
              <a:rPr lang="en-US" sz="2000" dirty="0">
                <a:hlinkClick r:id="rId3" action="ppaction://hlinksldjump"/>
              </a:rPr>
              <a:t>Table of Contents</a:t>
            </a:r>
            <a:r>
              <a:rPr lang="en-US" sz="2000" dirty="0" smtClean="0"/>
              <a:t>)</a:t>
            </a:r>
            <a:endParaRPr lang="en-US" sz="3200" dirty="0" smtClean="0"/>
          </a:p>
        </p:txBody>
      </p:sp>
      <p:sp>
        <p:nvSpPr>
          <p:cNvPr id="3" name="Content Placeholder 2"/>
          <p:cNvSpPr>
            <a:spLocks noGrp="1"/>
          </p:cNvSpPr>
          <p:nvPr>
            <p:ph sz="half" idx="2"/>
          </p:nvPr>
        </p:nvSpPr>
        <p:spPr>
          <a:xfrm>
            <a:off x="5848709" y="2017713"/>
            <a:ext cx="6090879" cy="4114800"/>
          </a:xfrm>
        </p:spPr>
        <p:txBody>
          <a:bodyPr/>
          <a:lstStyle/>
          <a:p>
            <a:pPr eaLnBrk="1" hangingPunct="1"/>
            <a:r>
              <a:rPr lang="en-US" sz="1400" b="1" dirty="0"/>
              <a:t>Output to the User:</a:t>
            </a:r>
          </a:p>
          <a:p>
            <a:pPr lvl="1" eaLnBrk="1" hangingPunct="1"/>
            <a:r>
              <a:rPr lang="en-US" sz="1200" dirty="0" smtClean="0"/>
              <a:t>An organized assortment of pictorial icons (buttons, checkboxes, radio boxes &amp; buttons, scrollbar arrows &amp; gauges etc.), visual </a:t>
            </a:r>
            <a:r>
              <a:rPr lang="en-US" sz="1200" dirty="0"/>
              <a:t>indicators </a:t>
            </a:r>
            <a:r>
              <a:rPr lang="en-US" sz="1200" dirty="0" smtClean="0"/>
              <a:t>(border &amp; separator lines, boxes, and textual titles, labels and content) which appear only when needed, </a:t>
            </a:r>
            <a:r>
              <a:rPr lang="en-US" sz="1200" dirty="0"/>
              <a:t>as </a:t>
            </a:r>
            <a:r>
              <a:rPr lang="en-US" sz="1200" dirty="0" smtClean="0"/>
              <a:t>opposed </a:t>
            </a:r>
            <a:r>
              <a:rPr lang="en-US" sz="1200" dirty="0"/>
              <a:t>to </a:t>
            </a:r>
            <a:r>
              <a:rPr lang="en-US" sz="1200" dirty="0" smtClean="0"/>
              <a:t>the </a:t>
            </a:r>
            <a:r>
              <a:rPr lang="en-US" sz="1200" dirty="0"/>
              <a:t>scrolled </a:t>
            </a:r>
            <a:r>
              <a:rPr lang="en-US" sz="1200" dirty="0" smtClean="0"/>
              <a:t>chronological </a:t>
            </a:r>
            <a:r>
              <a:rPr lang="en-US" sz="1200" dirty="0"/>
              <a:t>text-only </a:t>
            </a:r>
            <a:r>
              <a:rPr lang="en-US" sz="1200" dirty="0" smtClean="0"/>
              <a:t>output of a Command Line Interface.</a:t>
            </a:r>
          </a:p>
          <a:p>
            <a:pPr lvl="2" eaLnBrk="1" hangingPunct="1"/>
            <a:r>
              <a:rPr lang="en-US" sz="1000" b="1" dirty="0" smtClean="0"/>
              <a:t>Blue </a:t>
            </a:r>
            <a:r>
              <a:rPr lang="en-US" sz="1000" b="1" dirty="0"/>
              <a:t>Frame </a:t>
            </a:r>
            <a:r>
              <a:rPr lang="en-US" sz="1000" dirty="0"/>
              <a:t>(</a:t>
            </a:r>
            <a:r>
              <a:rPr lang="en-US" sz="1000" b="1" dirty="0">
                <a:solidFill>
                  <a:srgbClr val="FF0000"/>
                </a:solidFill>
              </a:rPr>
              <a:t>Application</a:t>
            </a:r>
            <a:r>
              <a:rPr lang="en-US" sz="1000" b="1" dirty="0"/>
              <a:t> </a:t>
            </a:r>
            <a:r>
              <a:rPr lang="en-US" sz="1000" b="1" dirty="0">
                <a:solidFill>
                  <a:srgbClr val="FF0000"/>
                </a:solidFill>
              </a:rPr>
              <a:t>partially hidden</a:t>
            </a:r>
            <a:r>
              <a:rPr lang="en-US" sz="1000" dirty="0" smtClean="0"/>
              <a:t>) with </a:t>
            </a:r>
            <a:r>
              <a:rPr lang="en-US" sz="1000" dirty="0"/>
              <a:t>Title, Menu Bar, Horizontal &amp; Vertical Gauges, Check Boxes and Status Bar</a:t>
            </a:r>
          </a:p>
          <a:p>
            <a:pPr lvl="2" eaLnBrk="1" hangingPunct="1"/>
            <a:r>
              <a:rPr lang="en-US" sz="1000" b="1" dirty="0"/>
              <a:t>White Dialog </a:t>
            </a:r>
            <a:r>
              <a:rPr lang="en-US" sz="1000" dirty="0"/>
              <a:t>(</a:t>
            </a:r>
            <a:r>
              <a:rPr lang="en-US" sz="1000" b="1" dirty="0">
                <a:solidFill>
                  <a:srgbClr val="FF0000"/>
                </a:solidFill>
              </a:rPr>
              <a:t>Application</a:t>
            </a:r>
            <a:r>
              <a:rPr lang="en-US" sz="1000" dirty="0" smtClean="0"/>
              <a:t>) with </a:t>
            </a:r>
            <a:r>
              <a:rPr lang="en-US" sz="1000" dirty="0"/>
              <a:t>Title, Window Control Buttons, Radio Boxes and Radio Buttons</a:t>
            </a:r>
          </a:p>
          <a:p>
            <a:pPr lvl="2" eaLnBrk="1" hangingPunct="1"/>
            <a:r>
              <a:rPr lang="en-US" sz="1000" b="1" dirty="0"/>
              <a:t>Black Redirected Output (</a:t>
            </a:r>
            <a:r>
              <a:rPr lang="en-US" sz="1000" b="1" dirty="0" err="1"/>
              <a:t>stdout</a:t>
            </a:r>
            <a:r>
              <a:rPr lang="en-US" sz="1000" b="1" dirty="0"/>
              <a:t>/</a:t>
            </a:r>
            <a:r>
              <a:rPr lang="en-US" sz="1000" b="1" dirty="0" err="1"/>
              <a:t>stderr</a:t>
            </a:r>
            <a:r>
              <a:rPr lang="en-US" sz="1000" b="1" dirty="0"/>
              <a:t>) Frame (</a:t>
            </a:r>
            <a:r>
              <a:rPr lang="en-US" sz="1000" b="1" dirty="0">
                <a:solidFill>
                  <a:srgbClr val="FF0000"/>
                </a:solidFill>
              </a:rPr>
              <a:t>Application Option</a:t>
            </a:r>
            <a:r>
              <a:rPr lang="en-US" sz="1000" b="1" dirty="0" smtClean="0"/>
              <a:t>) w</a:t>
            </a:r>
            <a:r>
              <a:rPr lang="en-US" sz="1000" dirty="0" smtClean="0"/>
              <a:t>ith </a:t>
            </a:r>
            <a:r>
              <a:rPr lang="en-US" sz="1000" dirty="0"/>
              <a:t>Title and Output of </a:t>
            </a:r>
            <a:r>
              <a:rPr lang="en-US" sz="1000" dirty="0" smtClean="0"/>
              <a:t>Date</a:t>
            </a:r>
            <a:r>
              <a:rPr lang="en-US" sz="1000" dirty="0"/>
              <a:t>, Time &amp; Severity-level </a:t>
            </a:r>
            <a:r>
              <a:rPr lang="en-US" sz="1000" dirty="0" smtClean="0"/>
              <a:t>() </a:t>
            </a:r>
            <a:r>
              <a:rPr lang="en-US" sz="1000" dirty="0"/>
              <a:t>CRITICAL, ERROR, ALARM, INFO, </a:t>
            </a:r>
            <a:r>
              <a:rPr lang="en-US" sz="1000" dirty="0" smtClean="0"/>
              <a:t>DEBUG etc.) stamped </a:t>
            </a:r>
            <a:r>
              <a:rPr lang="en-US" sz="1000" dirty="0"/>
              <a:t>event notifications (</a:t>
            </a:r>
            <a:r>
              <a:rPr lang="en-US" sz="1000" b="1" dirty="0">
                <a:solidFill>
                  <a:srgbClr val="FF0000"/>
                </a:solidFill>
              </a:rPr>
              <a:t>optional</a:t>
            </a:r>
            <a:r>
              <a:rPr lang="en-US" sz="1000" dirty="0"/>
              <a:t> </a:t>
            </a:r>
            <a:r>
              <a:rPr lang="en-US" sz="1000" b="1" dirty="0">
                <a:solidFill>
                  <a:srgbClr val="FF0000"/>
                </a:solidFill>
              </a:rPr>
              <a:t>colorization</a:t>
            </a:r>
            <a:r>
              <a:rPr lang="en-US" sz="1000" dirty="0"/>
              <a:t> </a:t>
            </a:r>
            <a:r>
              <a:rPr lang="en-US" sz="1000" b="1" dirty="0">
                <a:solidFill>
                  <a:srgbClr val="FF0000"/>
                </a:solidFill>
              </a:rPr>
              <a:t>not shown</a:t>
            </a:r>
            <a:r>
              <a:rPr lang="en-US" sz="1000" dirty="0"/>
              <a:t>)</a:t>
            </a:r>
          </a:p>
          <a:p>
            <a:pPr lvl="2" eaLnBrk="1" hangingPunct="1"/>
            <a:r>
              <a:rPr lang="en-US" sz="1000" b="1" dirty="0"/>
              <a:t>Task Bar Frame (</a:t>
            </a:r>
            <a:r>
              <a:rPr lang="en-US" sz="1000" b="1" dirty="0">
                <a:solidFill>
                  <a:srgbClr val="FF0000"/>
                </a:solidFill>
              </a:rPr>
              <a:t>Application Option</a:t>
            </a:r>
            <a:r>
              <a:rPr lang="en-US" sz="1000" b="1" dirty="0" smtClean="0"/>
              <a:t>) w</a:t>
            </a:r>
            <a:r>
              <a:rPr lang="en-US" sz="1000" dirty="0" smtClean="0"/>
              <a:t>ith </a:t>
            </a:r>
            <a:r>
              <a:rPr lang="en-US" sz="1000" dirty="0"/>
              <a:t>Title, Application Frame &amp; Dialog Focus Control Buttons and Output </a:t>
            </a:r>
            <a:r>
              <a:rPr lang="en-US" sz="1000" dirty="0" smtClean="0"/>
              <a:t>of Network </a:t>
            </a:r>
            <a:r>
              <a:rPr lang="en-US" sz="1000" dirty="0"/>
              <a:t>(Name or IP-Address) &amp;  Program </a:t>
            </a:r>
            <a:r>
              <a:rPr lang="en-US" sz="1000" dirty="0" smtClean="0"/>
              <a:t>Name; Idle </a:t>
            </a:r>
            <a:r>
              <a:rPr lang="en-US" sz="1000" dirty="0"/>
              <a:t>Time Spinner and Current Date &amp; </a:t>
            </a:r>
            <a:r>
              <a:rPr lang="en-US" sz="1000" dirty="0" smtClean="0"/>
              <a:t>Time</a:t>
            </a:r>
            <a:endParaRPr lang="en-US" sz="1000" dirty="0"/>
          </a:p>
          <a:p>
            <a:pPr eaLnBrk="1" hangingPunct="1"/>
            <a:r>
              <a:rPr lang="en-US" sz="1400" b="1" dirty="0"/>
              <a:t>Input from the User</a:t>
            </a:r>
            <a:r>
              <a:rPr lang="en-US" sz="1400" b="1" dirty="0" smtClean="0"/>
              <a:t>: </a:t>
            </a:r>
          </a:p>
          <a:p>
            <a:pPr lvl="1" eaLnBrk="1" hangingPunct="1"/>
            <a:r>
              <a:rPr lang="en-US" sz="1200" b="1" dirty="0" smtClean="0"/>
              <a:t>Mouse Button </a:t>
            </a:r>
            <a:r>
              <a:rPr lang="en-US" sz="1200" dirty="0" smtClean="0"/>
              <a:t>pressed, released, clicked (single, double, triple) (</a:t>
            </a:r>
            <a:r>
              <a:rPr lang="en-US" sz="1200" b="1" dirty="0" smtClean="0">
                <a:solidFill>
                  <a:srgbClr val="FF0000"/>
                </a:solidFill>
              </a:rPr>
              <a:t>none in this example</a:t>
            </a:r>
            <a:r>
              <a:rPr lang="en-US" sz="1200" dirty="0" smtClean="0"/>
              <a:t>) </a:t>
            </a:r>
          </a:p>
          <a:p>
            <a:pPr lvl="1" eaLnBrk="1" hangingPunct="1"/>
            <a:r>
              <a:rPr lang="en-US" sz="1200" b="1" dirty="0" smtClean="0"/>
              <a:t>Keyboard Button </a:t>
            </a:r>
            <a:r>
              <a:rPr lang="en-US" sz="1200" dirty="0" smtClean="0"/>
              <a:t>with </a:t>
            </a:r>
            <a:r>
              <a:rPr lang="en-US" sz="1200" dirty="0"/>
              <a:t>text input </a:t>
            </a:r>
            <a:r>
              <a:rPr lang="en-US" sz="1200" dirty="0" smtClean="0"/>
              <a:t>(</a:t>
            </a:r>
            <a:r>
              <a:rPr lang="en-US" sz="1200" b="1" dirty="0" smtClean="0">
                <a:solidFill>
                  <a:srgbClr val="FF0000"/>
                </a:solidFill>
              </a:rPr>
              <a:t>none in this example</a:t>
            </a:r>
            <a:r>
              <a:rPr lang="en-US" sz="1200" dirty="0" smtClean="0"/>
              <a:t>)  inserted</a:t>
            </a:r>
            <a:r>
              <a:rPr lang="en-US" sz="1200" dirty="0"/>
              <a:t>, within </a:t>
            </a:r>
            <a:r>
              <a:rPr lang="en-US" sz="1200" dirty="0" smtClean="0"/>
              <a:t>any application designated </a:t>
            </a:r>
            <a:r>
              <a:rPr lang="en-US" sz="1200" dirty="0"/>
              <a:t>GUI </a:t>
            </a:r>
            <a:r>
              <a:rPr lang="en-US" sz="1200" dirty="0" smtClean="0"/>
              <a:t>object, as it is echoed in front of the moving cursor prompt character (under-line/block) with optional blink.</a:t>
            </a:r>
          </a:p>
        </p:txBody>
      </p:sp>
      <p:sp>
        <p:nvSpPr>
          <p:cNvPr id="62466" name="Date Placeholder 3"/>
          <p:cNvSpPr>
            <a:spLocks noGrp="1"/>
          </p:cNvSpPr>
          <p:nvPr>
            <p:ph type="dt" sz="half" idx="10"/>
          </p:nvPr>
        </p:nvSpPr>
        <p:spPr>
          <a:noFill/>
        </p:spPr>
        <p:txBody>
          <a:bodyPr/>
          <a:lstStyle/>
          <a:p>
            <a:fld id="{C3FB1654-67BB-4BFC-9431-2E9085587B48}" type="datetime1">
              <a:rPr lang="en-US" smtClean="0"/>
              <a:t>12/4/2015</a:t>
            </a:fld>
            <a:endParaRPr lang="en-US" smtClean="0"/>
          </a:p>
        </p:txBody>
      </p:sp>
      <p:sp>
        <p:nvSpPr>
          <p:cNvPr id="6246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2468" name="Slide Number Placeholder 5"/>
          <p:cNvSpPr>
            <a:spLocks noGrp="1"/>
          </p:cNvSpPr>
          <p:nvPr>
            <p:ph type="sldNum" sz="quarter" idx="12"/>
          </p:nvPr>
        </p:nvSpPr>
        <p:spPr>
          <a:noFill/>
        </p:spPr>
        <p:txBody>
          <a:bodyPr/>
          <a:lstStyle/>
          <a:p>
            <a:fld id="{E6AE2087-0EF4-4B20-8541-95C0DC597CD3}" type="slidenum">
              <a:rPr lang="en-US"/>
              <a:pPr/>
              <a:t>6</a:t>
            </a:fld>
            <a:endParaRPr lang="en-US"/>
          </a:p>
        </p:txBody>
      </p:sp>
      <p:pic>
        <p:nvPicPr>
          <p:cNvPr id="10" name="Content Placeholder 7"/>
          <p:cNvPicPr>
            <a:picLocks noGrp="1" noChangeAspect="1"/>
          </p:cNvPicPr>
          <p:nvPr>
            <p:ph sz="half" idx="1"/>
          </p:nvPr>
        </p:nvPicPr>
        <p:blipFill>
          <a:blip r:embed="rId4"/>
          <a:srcRect/>
          <a:stretch>
            <a:fillRect/>
          </a:stretch>
        </p:blipFill>
        <p:spPr>
          <a:xfrm>
            <a:off x="743309" y="2017713"/>
            <a:ext cx="5105400" cy="4114800"/>
          </a:xfrm>
        </p:spPr>
      </p:pic>
    </p:spTree>
    <p:extLst>
      <p:ext uri="{BB962C8B-B14F-4D97-AF65-F5344CB8AC3E}">
        <p14:creationId xmlns:p14="http://schemas.microsoft.com/office/powerpoint/2010/main" val="152255427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1535113" y="162554"/>
            <a:ext cx="10390187" cy="1462087"/>
          </a:xfrm>
        </p:spPr>
        <p:txBody>
          <a:bodyPr/>
          <a:lstStyle/>
          <a:p>
            <a:pPr lvl="1" eaLnBrk="1" hangingPunct="1"/>
            <a:r>
              <a:rPr lang="en-US" sz="6000" dirty="0" smtClean="0"/>
              <a:t>“wxPython” API Classes </a:t>
            </a:r>
            <a:r>
              <a:rPr lang="en-US" dirty="0" smtClean="0"/>
              <a:t>(</a:t>
            </a:r>
            <a:r>
              <a:rPr lang="en-US" dirty="0" err="1" smtClean="0">
                <a:hlinkClick r:id="rId3"/>
              </a:rPr>
              <a:t>tsLibGUI</a:t>
            </a:r>
            <a:r>
              <a:rPr lang="en-US" i="1" dirty="0"/>
              <a:t> full </a:t>
            </a:r>
            <a:r>
              <a:rPr lang="en-US" i="1" dirty="0" smtClean="0"/>
              <a:t>listing</a:t>
            </a:r>
            <a:r>
              <a:rPr lang="en-US" dirty="0" smtClean="0"/>
              <a:t>)</a:t>
            </a:r>
            <a:r>
              <a:rPr lang="en-US" sz="4000" dirty="0" smtClean="0"/>
              <a:t> </a:t>
            </a:r>
            <a:r>
              <a:rPr lang="en-US" sz="2000" dirty="0"/>
              <a:t>(</a:t>
            </a:r>
            <a:r>
              <a:rPr lang="en-US" sz="2000" dirty="0">
                <a:hlinkClick r:id="rId4" action="ppaction://hlinksldjump"/>
              </a:rPr>
              <a:t>Table of Contents</a:t>
            </a:r>
            <a:r>
              <a:rPr lang="en-US" sz="2000" dirty="0" smtClean="0"/>
              <a:t>)</a:t>
            </a:r>
            <a:endParaRPr lang="en-US" sz="2800" dirty="0" smtClean="0"/>
          </a:p>
        </p:txBody>
      </p:sp>
      <p:sp>
        <p:nvSpPr>
          <p:cNvPr id="72710" name="Rectangle 6"/>
          <p:cNvSpPr>
            <a:spLocks noGrp="1" noChangeArrowheads="1"/>
          </p:cNvSpPr>
          <p:nvPr>
            <p:ph sz="half" idx="1"/>
          </p:nvPr>
        </p:nvSpPr>
        <p:spPr/>
        <p:txBody>
          <a:bodyPr/>
          <a:lstStyle/>
          <a:p>
            <a:pPr marL="0" indent="0" eaLnBrk="1" hangingPunct="1">
              <a:lnSpc>
                <a:spcPct val="80000"/>
              </a:lnSpc>
              <a:buNone/>
            </a:pPr>
            <a:r>
              <a:rPr lang="en-US" sz="1800" b="1" i="1" dirty="0" smtClean="0"/>
              <a:t>Category: </a:t>
            </a:r>
            <a:r>
              <a:rPr lang="en-US" sz="1800" i="1" dirty="0" smtClean="0"/>
              <a:t>Module</a:t>
            </a:r>
            <a:r>
              <a:rPr lang="en-US" sz="1800" b="1" i="1" dirty="0" smtClean="0"/>
              <a:t> </a:t>
            </a:r>
            <a:r>
              <a:rPr lang="en-US" sz="1800" i="1" dirty="0" smtClean="0"/>
              <a:t>File Name (Class Name)</a:t>
            </a:r>
          </a:p>
          <a:p>
            <a:pPr eaLnBrk="1" hangingPunct="1">
              <a:lnSpc>
                <a:spcPct val="80000"/>
              </a:lnSpc>
            </a:pPr>
            <a:r>
              <a:rPr lang="en-US" sz="1800" b="1" dirty="0" smtClean="0"/>
              <a:t>"wxPython" 2.8.9.2 </a:t>
            </a:r>
            <a:r>
              <a:rPr lang="en-US" sz="1800" b="1" dirty="0"/>
              <a:t>Application </a:t>
            </a:r>
            <a:r>
              <a:rPr lang="en-US" sz="1800" b="1" dirty="0" smtClean="0"/>
              <a:t>Launchers</a:t>
            </a:r>
          </a:p>
          <a:p>
            <a:pPr lvl="1" eaLnBrk="1" hangingPunct="1">
              <a:lnSpc>
                <a:spcPct val="80000"/>
              </a:lnSpc>
            </a:pPr>
            <a:r>
              <a:rPr lang="en-US" sz="1600" dirty="0" smtClean="0"/>
              <a:t>tsWxPyApp.py (</a:t>
            </a:r>
            <a:r>
              <a:rPr lang="en-US" sz="1600" dirty="0" err="1" smtClean="0"/>
              <a:t>PyApp</a:t>
            </a:r>
            <a:r>
              <a:rPr lang="en-US" sz="1600" dirty="0"/>
              <a:t>)</a:t>
            </a:r>
          </a:p>
          <a:p>
            <a:pPr lvl="1" eaLnBrk="1" hangingPunct="1">
              <a:lnSpc>
                <a:spcPct val="80000"/>
              </a:lnSpc>
            </a:pPr>
            <a:r>
              <a:rPr lang="en-US" sz="1600" dirty="0" smtClean="0"/>
              <a:t>tsWxApp.py (App</a:t>
            </a:r>
            <a:r>
              <a:rPr lang="en-US" sz="1600" dirty="0"/>
              <a:t>)</a:t>
            </a:r>
            <a:endParaRPr lang="en-US" sz="1800" dirty="0"/>
          </a:p>
          <a:p>
            <a:pPr lvl="1" eaLnBrk="1" hangingPunct="1">
              <a:lnSpc>
                <a:spcPct val="80000"/>
              </a:lnSpc>
            </a:pPr>
            <a:r>
              <a:rPr lang="en-US" sz="1600" dirty="0" smtClean="0"/>
              <a:t>tsWxPySimpleApp.py (</a:t>
            </a:r>
            <a:r>
              <a:rPr lang="en-US" sz="1600" dirty="0" err="1" smtClean="0"/>
              <a:t>PySimpleApp</a:t>
            </a:r>
            <a:r>
              <a:rPr lang="en-US" sz="1600" dirty="0" smtClean="0"/>
              <a:t>)</a:t>
            </a:r>
            <a:endParaRPr lang="en-US" sz="1800" dirty="0" smtClean="0"/>
          </a:p>
          <a:p>
            <a:pPr eaLnBrk="1" hangingPunct="1">
              <a:lnSpc>
                <a:spcPct val="80000"/>
              </a:lnSpc>
            </a:pPr>
            <a:r>
              <a:rPr lang="en-US" sz="1800" b="1" dirty="0" smtClean="0"/>
              <a:t>Top-Level "wxPython" 2.8.9.2 </a:t>
            </a:r>
            <a:r>
              <a:rPr lang="en-US" sz="1800" b="1" dirty="0"/>
              <a:t>Objects</a:t>
            </a:r>
          </a:p>
          <a:p>
            <a:pPr lvl="1" eaLnBrk="1" hangingPunct="1">
              <a:lnSpc>
                <a:spcPct val="80000"/>
              </a:lnSpc>
            </a:pPr>
            <a:r>
              <a:rPr lang="en-US" sz="1600" dirty="0" smtClean="0"/>
              <a:t>tsWxFrame.py (Frame)</a:t>
            </a:r>
            <a:endParaRPr lang="en-US" sz="1600" dirty="0"/>
          </a:p>
          <a:p>
            <a:pPr lvl="1" eaLnBrk="1" hangingPunct="1">
              <a:lnSpc>
                <a:spcPct val="80000"/>
              </a:lnSpc>
            </a:pPr>
            <a:r>
              <a:rPr lang="en-US" sz="1600" dirty="0" smtClean="0"/>
              <a:t>tsWxDialog.py (Dialog)</a:t>
            </a:r>
          </a:p>
          <a:p>
            <a:pPr lvl="1" eaLnBrk="1" hangingPunct="1">
              <a:lnSpc>
                <a:spcPct val="80000"/>
              </a:lnSpc>
            </a:pPr>
            <a:r>
              <a:rPr lang="en-US" sz="1600" dirty="0" smtClean="0"/>
              <a:t>tsWxPyOnDemandOutputWindow.py (Frame for </a:t>
            </a:r>
            <a:r>
              <a:rPr lang="en-US" sz="1600" dirty="0" err="1" smtClean="0"/>
              <a:t>RedirectedOutput</a:t>
            </a:r>
            <a:r>
              <a:rPr lang="en-US" sz="1600" dirty="0" smtClean="0"/>
              <a:t>)</a:t>
            </a:r>
          </a:p>
          <a:p>
            <a:pPr lvl="1" eaLnBrk="1" hangingPunct="1">
              <a:lnSpc>
                <a:spcPct val="80000"/>
              </a:lnSpc>
            </a:pPr>
            <a:r>
              <a:rPr lang="en-US" sz="1600" dirty="0" smtClean="0"/>
              <a:t>tsWxTaskBar.py (Frame)</a:t>
            </a:r>
          </a:p>
          <a:p>
            <a:pPr eaLnBrk="1" hangingPunct="1">
              <a:lnSpc>
                <a:spcPct val="80000"/>
              </a:lnSpc>
            </a:pPr>
            <a:r>
              <a:rPr lang="en-US" sz="1800" b="1" dirty="0" smtClean="0"/>
              <a:t>"wxPython" 2.8.9.2 </a:t>
            </a:r>
            <a:r>
              <a:rPr lang="en-US" sz="1800" b="1" dirty="0"/>
              <a:t>Controls</a:t>
            </a:r>
          </a:p>
          <a:p>
            <a:pPr lvl="1" eaLnBrk="1" hangingPunct="1">
              <a:lnSpc>
                <a:spcPct val="80000"/>
              </a:lnSpc>
            </a:pPr>
            <a:r>
              <a:rPr lang="en-US" sz="1600" dirty="0"/>
              <a:t>wxWxButton.py (Button)</a:t>
            </a:r>
          </a:p>
          <a:p>
            <a:pPr lvl="1" eaLnBrk="1" hangingPunct="1">
              <a:lnSpc>
                <a:spcPct val="80000"/>
              </a:lnSpc>
            </a:pPr>
            <a:r>
              <a:rPr lang="en-US" sz="1600" dirty="0"/>
              <a:t>tsWxCheckbox.py (</a:t>
            </a:r>
            <a:r>
              <a:rPr lang="en-US" sz="1600" dirty="0" err="1"/>
              <a:t>CheckBox</a:t>
            </a:r>
            <a:r>
              <a:rPr lang="en-US" sz="1600" dirty="0"/>
              <a:t>)</a:t>
            </a:r>
          </a:p>
          <a:p>
            <a:pPr lvl="1" eaLnBrk="1" hangingPunct="1">
              <a:lnSpc>
                <a:spcPct val="80000"/>
              </a:lnSpc>
            </a:pPr>
            <a:r>
              <a:rPr lang="en-US" sz="1600" dirty="0"/>
              <a:t>tsWxRadioButton.py (</a:t>
            </a:r>
            <a:r>
              <a:rPr lang="en-US" sz="1600" dirty="0" err="1"/>
              <a:t>RadioButton</a:t>
            </a:r>
            <a:r>
              <a:rPr lang="en-US" sz="1600" dirty="0" smtClean="0"/>
              <a:t>)</a:t>
            </a:r>
            <a:endParaRPr lang="en-US" sz="1600" dirty="0"/>
          </a:p>
        </p:txBody>
      </p:sp>
      <p:sp>
        <p:nvSpPr>
          <p:cNvPr id="2" name="Content Placeholder 1"/>
          <p:cNvSpPr>
            <a:spLocks noGrp="1"/>
          </p:cNvSpPr>
          <p:nvPr>
            <p:ph sz="half" idx="2"/>
          </p:nvPr>
        </p:nvSpPr>
        <p:spPr/>
        <p:txBody>
          <a:bodyPr/>
          <a:lstStyle/>
          <a:p>
            <a:pPr marL="0" indent="0" eaLnBrk="1" hangingPunct="1">
              <a:lnSpc>
                <a:spcPct val="80000"/>
              </a:lnSpc>
              <a:buNone/>
            </a:pPr>
            <a:r>
              <a:rPr lang="en-US" sz="1800" b="1" i="1" dirty="0"/>
              <a:t>Category: </a:t>
            </a:r>
            <a:r>
              <a:rPr lang="en-US" sz="1800" i="1" dirty="0"/>
              <a:t>Module</a:t>
            </a:r>
            <a:r>
              <a:rPr lang="en-US" sz="1800" b="1" i="1" dirty="0"/>
              <a:t> </a:t>
            </a:r>
            <a:r>
              <a:rPr lang="en-US" sz="1800" i="1" dirty="0" smtClean="0"/>
              <a:t>File </a:t>
            </a:r>
            <a:r>
              <a:rPr lang="en-US" sz="1800" i="1" dirty="0"/>
              <a:t>Name (Class Name</a:t>
            </a:r>
            <a:r>
              <a:rPr lang="en-US" sz="1800" i="1" dirty="0" smtClean="0"/>
              <a:t>)</a:t>
            </a:r>
          </a:p>
          <a:p>
            <a:pPr eaLnBrk="1" hangingPunct="1">
              <a:lnSpc>
                <a:spcPct val="80000"/>
              </a:lnSpc>
            </a:pPr>
            <a:r>
              <a:rPr lang="en-US" sz="1800" b="1" dirty="0"/>
              <a:t>Lower-Level </a:t>
            </a:r>
            <a:r>
              <a:rPr lang="en-US" sz="1800" b="1" dirty="0" smtClean="0"/>
              <a:t>"wxPython" 2.8.9.2 </a:t>
            </a:r>
            <a:r>
              <a:rPr lang="en-US" sz="1800" b="1" dirty="0"/>
              <a:t>Objects</a:t>
            </a:r>
          </a:p>
          <a:p>
            <a:pPr lvl="1" eaLnBrk="1" hangingPunct="1">
              <a:lnSpc>
                <a:spcPct val="80000"/>
              </a:lnSpc>
            </a:pPr>
            <a:r>
              <a:rPr lang="en-US" sz="1600" dirty="0"/>
              <a:t>tsWxGauge.py (Gauge)</a:t>
            </a:r>
          </a:p>
          <a:p>
            <a:pPr lvl="1" eaLnBrk="1" hangingPunct="1">
              <a:lnSpc>
                <a:spcPct val="80000"/>
              </a:lnSpc>
            </a:pPr>
            <a:r>
              <a:rPr lang="en-US" sz="1600" dirty="0" smtClean="0"/>
              <a:t>tsWxMenuBar.py </a:t>
            </a:r>
            <a:r>
              <a:rPr lang="en-US" sz="1600" dirty="0"/>
              <a:t>(</a:t>
            </a:r>
            <a:r>
              <a:rPr lang="en-US" sz="1600" dirty="0" err="1"/>
              <a:t>MenuBar</a:t>
            </a:r>
            <a:r>
              <a:rPr lang="en-US" sz="1600" dirty="0"/>
              <a:t>)</a:t>
            </a:r>
          </a:p>
          <a:p>
            <a:pPr lvl="1" eaLnBrk="1" hangingPunct="1">
              <a:lnSpc>
                <a:spcPct val="80000"/>
              </a:lnSpc>
            </a:pPr>
            <a:r>
              <a:rPr lang="en-US" sz="1600" dirty="0" smtClean="0"/>
              <a:t>tsWxPanel.py </a:t>
            </a:r>
            <a:r>
              <a:rPr lang="en-US" sz="1600" dirty="0"/>
              <a:t>(Panel)</a:t>
            </a:r>
          </a:p>
          <a:p>
            <a:pPr lvl="1" eaLnBrk="1" hangingPunct="1">
              <a:lnSpc>
                <a:spcPct val="80000"/>
              </a:lnSpc>
            </a:pPr>
            <a:r>
              <a:rPr lang="en-US" sz="1600" dirty="0"/>
              <a:t>tsWxRadioBox.py (</a:t>
            </a:r>
            <a:r>
              <a:rPr lang="en-US" sz="1600" dirty="0" err="1"/>
              <a:t>RadioBox</a:t>
            </a:r>
            <a:r>
              <a:rPr lang="en-US" sz="1600" dirty="0"/>
              <a:t>)</a:t>
            </a:r>
          </a:p>
          <a:p>
            <a:pPr lvl="1" eaLnBrk="1" hangingPunct="1">
              <a:lnSpc>
                <a:spcPct val="80000"/>
              </a:lnSpc>
            </a:pPr>
            <a:r>
              <a:rPr lang="en-US" sz="1600" dirty="0"/>
              <a:t>tsWxScrollBar.py (</a:t>
            </a:r>
            <a:r>
              <a:rPr lang="en-US" sz="1600" dirty="0" err="1"/>
              <a:t>ScrollBar</a:t>
            </a:r>
            <a:r>
              <a:rPr lang="en-US" sz="1600" dirty="0"/>
              <a:t>)</a:t>
            </a:r>
          </a:p>
          <a:p>
            <a:pPr lvl="1" eaLnBrk="1" hangingPunct="1">
              <a:lnSpc>
                <a:spcPct val="80000"/>
              </a:lnSpc>
            </a:pPr>
            <a:r>
              <a:rPr lang="en-US" sz="1600" dirty="0" smtClean="0"/>
              <a:t>tsWxStatusBar.py </a:t>
            </a:r>
            <a:r>
              <a:rPr lang="en-US" sz="1600" dirty="0"/>
              <a:t>(</a:t>
            </a:r>
            <a:r>
              <a:rPr lang="en-US" sz="1600" dirty="0" err="1"/>
              <a:t>StatusBar</a:t>
            </a:r>
            <a:r>
              <a:rPr lang="en-US" sz="1600" dirty="0"/>
              <a:t>)</a:t>
            </a:r>
          </a:p>
          <a:p>
            <a:pPr eaLnBrk="1" hangingPunct="1">
              <a:lnSpc>
                <a:spcPct val="80000"/>
              </a:lnSpc>
            </a:pPr>
            <a:r>
              <a:rPr lang="en-US" sz="1800" b="1" dirty="0" smtClean="0"/>
              <a:t>"wxPython" 2.8.9.2 </a:t>
            </a:r>
            <a:r>
              <a:rPr lang="en-US" sz="1800" b="1" dirty="0"/>
              <a:t>Sizers</a:t>
            </a:r>
          </a:p>
          <a:p>
            <a:pPr lvl="1" eaLnBrk="1" hangingPunct="1">
              <a:lnSpc>
                <a:spcPct val="80000"/>
              </a:lnSpc>
            </a:pPr>
            <a:r>
              <a:rPr lang="en-US" sz="1600" dirty="0"/>
              <a:t>tsWxBoxSizer.py (</a:t>
            </a:r>
            <a:r>
              <a:rPr lang="en-US" sz="1600" dirty="0" err="1"/>
              <a:t>BoxSizer</a:t>
            </a:r>
            <a:r>
              <a:rPr lang="en-US" sz="1600" dirty="0"/>
              <a:t>)</a:t>
            </a:r>
          </a:p>
          <a:p>
            <a:pPr lvl="1" eaLnBrk="1" hangingPunct="1">
              <a:lnSpc>
                <a:spcPct val="80000"/>
              </a:lnSpc>
            </a:pPr>
            <a:r>
              <a:rPr lang="en-US" sz="1600" dirty="0"/>
              <a:t>tsWxGridSizer.py (</a:t>
            </a:r>
            <a:r>
              <a:rPr lang="en-US" sz="1600" dirty="0" err="1"/>
              <a:t>GridSizer</a:t>
            </a:r>
            <a:r>
              <a:rPr lang="en-US" sz="1600" dirty="0"/>
              <a:t>)</a:t>
            </a:r>
          </a:p>
          <a:p>
            <a:pPr eaLnBrk="1" hangingPunct="1">
              <a:lnSpc>
                <a:spcPct val="80000"/>
              </a:lnSpc>
            </a:pPr>
            <a:r>
              <a:rPr lang="en-US" sz="1800" b="1" dirty="0" smtClean="0"/>
              <a:t>"wxPython" 2.8.9.2 </a:t>
            </a:r>
            <a:r>
              <a:rPr lang="en-US" sz="1800" b="1" dirty="0"/>
              <a:t>Events</a:t>
            </a:r>
          </a:p>
          <a:p>
            <a:pPr lvl="1" eaLnBrk="1" hangingPunct="1">
              <a:lnSpc>
                <a:spcPct val="80000"/>
              </a:lnSpc>
            </a:pPr>
            <a:r>
              <a:rPr lang="en-US" sz="1600" dirty="0" smtClean="0"/>
              <a:t>Keyboard/Mouse/Timer</a:t>
            </a:r>
          </a:p>
          <a:p>
            <a:pPr eaLnBrk="1" hangingPunct="1">
              <a:lnSpc>
                <a:spcPct val="80000"/>
              </a:lnSpc>
            </a:pPr>
            <a:r>
              <a:rPr lang="en-US" sz="1800" b="1" dirty="0" smtClean="0"/>
              <a:t>"wxPython" 2.8.9.2 </a:t>
            </a:r>
            <a:r>
              <a:rPr lang="en-US" sz="1800" b="1" dirty="0"/>
              <a:t>Configuration</a:t>
            </a:r>
          </a:p>
          <a:p>
            <a:pPr lvl="1" eaLnBrk="1" hangingPunct="1">
              <a:lnSpc>
                <a:spcPct val="80000"/>
              </a:lnSpc>
            </a:pPr>
            <a:r>
              <a:rPr lang="en-US" sz="1600" dirty="0"/>
              <a:t>tsWx.py (</a:t>
            </a:r>
            <a:r>
              <a:rPr lang="en-US" sz="1600" dirty="0" err="1"/>
              <a:t>Wx</a:t>
            </a:r>
            <a:r>
              <a:rPr lang="en-US" sz="1600" dirty="0"/>
              <a:t>)</a:t>
            </a:r>
          </a:p>
          <a:p>
            <a:pPr lvl="1" eaLnBrk="1" hangingPunct="1">
              <a:lnSpc>
                <a:spcPct val="80000"/>
              </a:lnSpc>
            </a:pPr>
            <a:r>
              <a:rPr lang="en-US" sz="1600" dirty="0" err="1" smtClean="0"/>
              <a:t>tsWxGlobals</a:t>
            </a:r>
            <a:endParaRPr lang="en-US" sz="16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7</a:t>
            </a:fld>
            <a:endParaRPr lang="en-US"/>
          </a:p>
        </p:txBody>
      </p:sp>
    </p:spTree>
    <p:extLst>
      <p:ext uri="{BB962C8B-B14F-4D97-AF65-F5344CB8AC3E}">
        <p14:creationId xmlns:p14="http://schemas.microsoft.com/office/powerpoint/2010/main" val="162222772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4"/>
          <p:cNvSpPr>
            <a:spLocks noGrp="1" noChangeArrowheads="1"/>
          </p:cNvSpPr>
          <p:nvPr>
            <p:ph type="title"/>
          </p:nvPr>
        </p:nvSpPr>
        <p:spPr/>
        <p:txBody>
          <a:bodyPr/>
          <a:lstStyle/>
          <a:p>
            <a:pPr eaLnBrk="1" hangingPunct="1">
              <a:lnSpc>
                <a:spcPct val="80000"/>
              </a:lnSpc>
            </a:pPr>
            <a:r>
              <a:rPr lang="en-US" sz="3200" dirty="0"/>
              <a:t>Input &amp; Output </a:t>
            </a:r>
            <a:r>
              <a:rPr lang="en-US" sz="3200" dirty="0" smtClean="0"/>
              <a:t>Differences between “wxPython 2.8.9.2” API Pixel-Mode </a:t>
            </a:r>
            <a:r>
              <a:rPr lang="en-US" sz="3200" dirty="0"/>
              <a:t>and Character-Mode </a:t>
            </a:r>
            <a:r>
              <a:rPr lang="en-US" sz="3200" dirty="0" smtClean="0"/>
              <a:t>Emulation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endParaRPr lang="en-US" sz="3200" dirty="0"/>
          </a:p>
        </p:txBody>
      </p:sp>
      <p:sp>
        <p:nvSpPr>
          <p:cNvPr id="70662" name="Rectangle 5"/>
          <p:cNvSpPr>
            <a:spLocks noGrp="1" noChangeArrowheads="1"/>
          </p:cNvSpPr>
          <p:nvPr>
            <p:ph sz="half" idx="1"/>
          </p:nvPr>
        </p:nvSpPr>
        <p:spPr>
          <a:xfrm>
            <a:off x="724620" y="2017713"/>
            <a:ext cx="4882550" cy="4114800"/>
          </a:xfrm>
        </p:spPr>
        <p:txBody>
          <a:bodyPr/>
          <a:lstStyle/>
          <a:p>
            <a:pPr eaLnBrk="1" hangingPunct="1"/>
            <a:r>
              <a:rPr lang="en-US" sz="1200" b="1" dirty="0" smtClean="0"/>
              <a:t>Output to the user via a terminal display device</a:t>
            </a:r>
            <a:r>
              <a:rPr lang="en-US" sz="1200" dirty="0" smtClean="0"/>
              <a:t>:</a:t>
            </a:r>
          </a:p>
          <a:p>
            <a:pPr lvl="1" eaLnBrk="1" hangingPunct="1"/>
            <a:r>
              <a:rPr lang="en-US" sz="1050" b="1" dirty="0" smtClean="0"/>
              <a:t>Pixel-mode Icons </a:t>
            </a:r>
            <a:r>
              <a:rPr lang="en-US" sz="1050" b="1" dirty="0"/>
              <a:t>are pictograms </a:t>
            </a:r>
            <a:r>
              <a:rPr lang="en-US" sz="1050" dirty="0"/>
              <a:t>(more like a traffic sign than a detailed illustration of the actual entity it represents) which help the user monitor and control computer operation. Icons can optionally serve as an electronic hyperlink or file shortcut to trigger a program or access data</a:t>
            </a:r>
          </a:p>
          <a:p>
            <a:pPr lvl="1" eaLnBrk="1" hangingPunct="1"/>
            <a:r>
              <a:rPr lang="en-US" sz="1050" b="1" dirty="0" smtClean="0"/>
              <a:t>Character-mode “wxPython 2.8.9.2” </a:t>
            </a:r>
            <a:r>
              <a:rPr lang="en-US" sz="1050" b="1" dirty="0"/>
              <a:t>API </a:t>
            </a:r>
            <a:r>
              <a:rPr lang="en-US" sz="1050" b="1" dirty="0" smtClean="0"/>
              <a:t>Emulation </a:t>
            </a:r>
            <a:r>
              <a:rPr lang="en-US" sz="1050" dirty="0" smtClean="0"/>
              <a:t>uses its host platform’s native Curses services to input from terminal pointing &amp; keyboard devices and to output icon characters </a:t>
            </a:r>
            <a:r>
              <a:rPr lang="en-US" sz="1050" dirty="0"/>
              <a:t>and </a:t>
            </a:r>
            <a:r>
              <a:rPr lang="en-US" sz="1050" dirty="0" smtClean="0"/>
              <a:t>text composed of pre-defined fixed-size character cells (hardware generated array of pixels) to </a:t>
            </a:r>
            <a:r>
              <a:rPr lang="en-US" sz="1050" dirty="0"/>
              <a:t>application-specified </a:t>
            </a:r>
            <a:r>
              <a:rPr lang="en-US" sz="1050" dirty="0" smtClean="0"/>
              <a:t>character </a:t>
            </a:r>
            <a:r>
              <a:rPr lang="en-US" sz="1050" dirty="0"/>
              <a:t>c</a:t>
            </a:r>
            <a:r>
              <a:rPr lang="en-US" sz="1050" dirty="0" smtClean="0"/>
              <a:t>ell column </a:t>
            </a:r>
            <a:r>
              <a:rPr lang="en-US" sz="1050" dirty="0"/>
              <a:t>and row (line) fields on a computer terminal display</a:t>
            </a:r>
            <a:r>
              <a:rPr lang="en-US" sz="1050" dirty="0" smtClean="0"/>
              <a:t>.</a:t>
            </a:r>
          </a:p>
          <a:p>
            <a:pPr eaLnBrk="1" hangingPunct="1"/>
            <a:r>
              <a:rPr lang="en-US" sz="1200" b="1" dirty="0" smtClean="0"/>
              <a:t>Input </a:t>
            </a:r>
            <a:r>
              <a:rPr lang="en-US" sz="1200" b="1" dirty="0"/>
              <a:t>from the user via a </a:t>
            </a:r>
            <a:r>
              <a:rPr lang="en-US" sz="1200" b="1" dirty="0" smtClean="0"/>
              <a:t>terminal </a:t>
            </a:r>
            <a:r>
              <a:rPr lang="en-US" sz="1200" b="1" dirty="0"/>
              <a:t>device:</a:t>
            </a:r>
          </a:p>
          <a:p>
            <a:pPr lvl="1" eaLnBrk="1" hangingPunct="1"/>
            <a:r>
              <a:rPr lang="en-US" sz="1050" b="1" dirty="0"/>
              <a:t>Pointing Device (mouse, trackball, </a:t>
            </a:r>
            <a:r>
              <a:rPr lang="en-US" sz="1050" b="1" dirty="0" smtClean="0"/>
              <a:t>touch pad </a:t>
            </a:r>
            <a:r>
              <a:rPr lang="en-US" sz="1050" b="1" dirty="0"/>
              <a:t>or </a:t>
            </a:r>
            <a:r>
              <a:rPr lang="en-US" sz="1050" b="1" dirty="0" smtClean="0"/>
              <a:t>screen</a:t>
            </a:r>
            <a:r>
              <a:rPr lang="en-US" sz="1050" b="1" dirty="0"/>
              <a:t>)</a:t>
            </a:r>
          </a:p>
          <a:p>
            <a:pPr lvl="2" eaLnBrk="1" hangingPunct="1"/>
            <a:r>
              <a:rPr lang="en-US" sz="1050" dirty="0"/>
              <a:t>Device is moved into a position by its operator before a mouse button is clicked to trigger a function button, radio button, checkbox or keyboard input operation.</a:t>
            </a:r>
          </a:p>
          <a:p>
            <a:pPr lvl="1" eaLnBrk="1" hangingPunct="1"/>
            <a:r>
              <a:rPr lang="en-US" sz="1050" b="1" dirty="0"/>
              <a:t>Keyboard Device:</a:t>
            </a:r>
          </a:p>
          <a:p>
            <a:pPr lvl="2" eaLnBrk="1" hangingPunct="1"/>
            <a:r>
              <a:rPr lang="en-US" sz="1050" dirty="0"/>
              <a:t>Input</a:t>
            </a:r>
            <a:r>
              <a:rPr lang="en-US" sz="1050" b="1" dirty="0"/>
              <a:t> </a:t>
            </a:r>
            <a:r>
              <a:rPr lang="en-US" sz="1050" dirty="0"/>
              <a:t>may be echoed as output to a reserved area of the display that is written from top to bottom and then scrolling off the top as each new line is written to the bottom of the reserved </a:t>
            </a:r>
            <a:r>
              <a:rPr lang="en-US" sz="1050" dirty="0" smtClean="0"/>
              <a:t>area</a:t>
            </a:r>
          </a:p>
          <a:p>
            <a:pPr marL="0" indent="0" eaLnBrk="1" hangingPunct="1">
              <a:buNone/>
            </a:pPr>
            <a:endParaRPr lang="en-US" sz="1600" dirty="0" smtClean="0"/>
          </a:p>
        </p:txBody>
      </p:sp>
      <p:sp>
        <p:nvSpPr>
          <p:cNvPr id="2" name="Content Placeholder 1"/>
          <p:cNvSpPr>
            <a:spLocks noGrp="1"/>
          </p:cNvSpPr>
          <p:nvPr>
            <p:ph sz="half" idx="2"/>
          </p:nvPr>
        </p:nvSpPr>
        <p:spPr>
          <a:xfrm>
            <a:off x="5607170" y="2017713"/>
            <a:ext cx="6332418" cy="4114800"/>
          </a:xfrm>
        </p:spPr>
        <p:txBody>
          <a:bodyPr/>
          <a:lstStyle/>
          <a:p>
            <a:pPr eaLnBrk="1" hangingPunct="1"/>
            <a:r>
              <a:rPr lang="en-US" sz="1200" b="1" dirty="0" smtClean="0"/>
              <a:t>Comparison of Pixel-mode with Character-mode Emulation</a:t>
            </a:r>
          </a:p>
          <a:p>
            <a:pPr lvl="1" eaLnBrk="1" hangingPunct="1"/>
            <a:r>
              <a:rPr lang="en-US" sz="1050" b="1" dirty="0"/>
              <a:t>P</a:t>
            </a:r>
            <a:r>
              <a:rPr lang="en-US" sz="1050" b="1" dirty="0" smtClean="0"/>
              <a:t>ixel-mode “wxPython 2.8.9.2” API u</a:t>
            </a:r>
            <a:r>
              <a:rPr lang="en-US" sz="1050" dirty="0" smtClean="0"/>
              <a:t>ses</a:t>
            </a:r>
            <a:r>
              <a:rPr lang="en-US" sz="1050" b="1" dirty="0" smtClean="0"/>
              <a:t> </a:t>
            </a:r>
            <a:r>
              <a:rPr lang="en-US" sz="1050" dirty="0"/>
              <a:t>its host platform’s native GUI  services to input from terminal pointing &amp; keyboard devices and to output icons and text strings composed of dot-based picture elements (pixels) to application-specified pixel cell column and row (line) fields on a computer terminal display.</a:t>
            </a:r>
          </a:p>
          <a:p>
            <a:pPr lvl="1" eaLnBrk="1" hangingPunct="1"/>
            <a:r>
              <a:rPr lang="en-US" sz="1050" b="1" dirty="0"/>
              <a:t>Character-mode </a:t>
            </a:r>
            <a:r>
              <a:rPr lang="en-US" sz="1050" b="1" dirty="0" smtClean="0"/>
              <a:t>“wxPython 2.8.9.2” </a:t>
            </a:r>
            <a:r>
              <a:rPr lang="en-US" sz="1050" b="1" dirty="0"/>
              <a:t>API Emulation </a:t>
            </a:r>
            <a:r>
              <a:rPr lang="en-US" sz="1050" b="1" dirty="0" smtClean="0"/>
              <a:t>c</a:t>
            </a:r>
            <a:r>
              <a:rPr lang="en-US" sz="1050" dirty="0" smtClean="0"/>
              <a:t>onsumes </a:t>
            </a:r>
            <a:r>
              <a:rPr lang="en-US" sz="1050" dirty="0"/>
              <a:t>significantly less memory, processor time and communication bandwidth than Pixel-mode</a:t>
            </a:r>
            <a:r>
              <a:rPr lang="en-US" sz="1050" dirty="0" smtClean="0"/>
              <a:t>. For a simplified example:</a:t>
            </a:r>
          </a:p>
          <a:p>
            <a:pPr lvl="2" eaLnBrk="1" hangingPunct="1"/>
            <a:r>
              <a:rPr lang="en-US" sz="1050" dirty="0" smtClean="0"/>
              <a:t>In Character-mode, one 8-bit-byte character </a:t>
            </a:r>
            <a:r>
              <a:rPr lang="en-US" sz="1050" dirty="0"/>
              <a:t>code can designate one of 256 </a:t>
            </a:r>
            <a:r>
              <a:rPr lang="en-US" sz="1050" dirty="0" smtClean="0"/>
              <a:t>alphanumeric</a:t>
            </a:r>
            <a:r>
              <a:rPr lang="en-US" sz="1050" dirty="0"/>
              <a:t>, punctuation or line –drawing characters (in an 8x12 pixel font) </a:t>
            </a:r>
            <a:r>
              <a:rPr lang="en-US" sz="1050" dirty="0" smtClean="0"/>
              <a:t>plus a </a:t>
            </a:r>
            <a:r>
              <a:rPr lang="en-US" sz="1050" dirty="0"/>
              <a:t>second </a:t>
            </a:r>
            <a:r>
              <a:rPr lang="en-US" sz="1050" dirty="0" smtClean="0"/>
              <a:t>8-bit-byte character </a:t>
            </a:r>
            <a:r>
              <a:rPr lang="en-US" sz="1050" dirty="0"/>
              <a:t>can represent the foreground-background color pair in a 16-color </a:t>
            </a:r>
            <a:r>
              <a:rPr lang="en-US" sz="1050" dirty="0" smtClean="0"/>
              <a:t>palette. As a consequence, computer-terminal communication bandwidth </a:t>
            </a:r>
            <a:r>
              <a:rPr lang="en-US" sz="1050" dirty="0"/>
              <a:t>consumes 2 Character-mode </a:t>
            </a:r>
            <a:r>
              <a:rPr lang="en-US" sz="1050" dirty="0" smtClean="0"/>
              <a:t>bytes per </a:t>
            </a:r>
            <a:r>
              <a:rPr lang="en-US" sz="1050" dirty="0"/>
              <a:t>8x12 pixel font </a:t>
            </a:r>
            <a:r>
              <a:rPr lang="en-US" sz="1050" dirty="0" smtClean="0"/>
              <a:t>character cell. </a:t>
            </a:r>
            <a:r>
              <a:rPr lang="en-US" sz="1050" b="1" i="1" dirty="0" smtClean="0"/>
              <a:t>A display update will NOT occur until a “</a:t>
            </a:r>
            <a:r>
              <a:rPr lang="en-US" sz="1050" b="1" i="1" dirty="0" err="1" smtClean="0"/>
              <a:t>wxPython</a:t>
            </a:r>
            <a:r>
              <a:rPr lang="en-US" sz="1050" b="1" i="1" dirty="0" smtClean="0"/>
              <a:t>”  application or event handler invokes </a:t>
            </a:r>
            <a:r>
              <a:rPr lang="en-US" sz="1050" b="1" i="1" smtClean="0"/>
              <a:t>the  emulation’s “Show</a:t>
            </a:r>
            <a:r>
              <a:rPr lang="en-US" sz="1050" b="1" i="1" dirty="0" smtClean="0"/>
              <a:t>’ method, which in turn invokes the “curses” “</a:t>
            </a:r>
            <a:r>
              <a:rPr lang="en-US" sz="1050" b="1" i="1" dirty="0" err="1" smtClean="0"/>
              <a:t>window.refresh</a:t>
            </a:r>
            <a:r>
              <a:rPr lang="en-US" sz="1050" b="1" i="1" dirty="0" smtClean="0"/>
              <a:t>” method.</a:t>
            </a:r>
          </a:p>
          <a:p>
            <a:pPr lvl="2" eaLnBrk="1" hangingPunct="1"/>
            <a:r>
              <a:rPr lang="en-US" sz="1050" dirty="0" smtClean="0"/>
              <a:t>In Pixel-mode, one 8-bit-byte code sets the intensity of three individual Red-Green-Blue color subpixels (for a 16-million color palette) associated with each pixel in an 8x12 font cell</a:t>
            </a:r>
            <a:r>
              <a:rPr lang="en-US" sz="1050" dirty="0"/>
              <a:t>. As a consequence, computer-terminal communication bandwidth consumes </a:t>
            </a:r>
            <a:r>
              <a:rPr lang="en-US" sz="1050" dirty="0" smtClean="0"/>
              <a:t>288 Pixel-mode bytes </a:t>
            </a:r>
            <a:r>
              <a:rPr lang="en-US" sz="1050" dirty="0"/>
              <a:t>per 8x12 pixel font </a:t>
            </a:r>
            <a:r>
              <a:rPr lang="en-US" sz="1050" dirty="0" smtClean="0"/>
              <a:t>character </a:t>
            </a:r>
            <a:r>
              <a:rPr lang="en-US" sz="1050" dirty="0"/>
              <a:t>cell</a:t>
            </a:r>
            <a:r>
              <a:rPr lang="en-US" sz="1050" dirty="0" smtClean="0"/>
              <a:t>.</a:t>
            </a:r>
          </a:p>
          <a:p>
            <a:pPr lvl="2" eaLnBrk="1" hangingPunct="1"/>
            <a:r>
              <a:rPr lang="en-US" sz="1050" dirty="0"/>
              <a:t>Retains names of original </a:t>
            </a:r>
            <a:r>
              <a:rPr lang="en-US" sz="1050" dirty="0" smtClean="0"/>
              <a:t>“wxPython 2.8.9.2” </a:t>
            </a:r>
            <a:r>
              <a:rPr lang="en-US" sz="1050" dirty="0"/>
              <a:t>classes, methods, functions, constants and variables.</a:t>
            </a:r>
          </a:p>
          <a:p>
            <a:pPr lvl="2" eaLnBrk="1" hangingPunct="1"/>
            <a:r>
              <a:rPr lang="en-US" sz="1050" dirty="0"/>
              <a:t>Uses “</a:t>
            </a:r>
            <a:r>
              <a:rPr lang="en-US" sz="1050" dirty="0" err="1"/>
              <a:t>tsWx</a:t>
            </a:r>
            <a:r>
              <a:rPr lang="en-US" sz="1050" dirty="0"/>
              <a:t>” prefix to file names and “</a:t>
            </a:r>
            <a:r>
              <a:rPr lang="en-US" sz="1050" dirty="0" err="1"/>
              <a:t>ts</a:t>
            </a:r>
            <a:r>
              <a:rPr lang="en-US" sz="1050" dirty="0"/>
              <a:t>” prefix to names of internal classes, methods, functions, constants and variables</a:t>
            </a:r>
            <a:r>
              <a:rPr lang="en-US" sz="1050" dirty="0" smtClean="0"/>
              <a:t>.</a:t>
            </a:r>
          </a:p>
        </p:txBody>
      </p:sp>
      <p:sp>
        <p:nvSpPr>
          <p:cNvPr id="70658" name="Date Placeholder 3"/>
          <p:cNvSpPr>
            <a:spLocks noGrp="1"/>
          </p:cNvSpPr>
          <p:nvPr>
            <p:ph type="dt" sz="half" idx="10"/>
          </p:nvPr>
        </p:nvSpPr>
        <p:spPr>
          <a:noFill/>
        </p:spPr>
        <p:txBody>
          <a:bodyPr/>
          <a:lstStyle/>
          <a:p>
            <a:fld id="{A628D7B9-A196-43FB-98FC-214F3C36C725}" type="datetime1">
              <a:rPr lang="en-US" smtClean="0"/>
              <a:t>12/4/2015</a:t>
            </a:fld>
            <a:endParaRPr lang="en-US" dirty="0" smtClean="0"/>
          </a:p>
        </p:txBody>
      </p:sp>
      <p:sp>
        <p:nvSpPr>
          <p:cNvPr id="70659"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0660" name="Slide Number Placeholder 5"/>
          <p:cNvSpPr>
            <a:spLocks noGrp="1"/>
          </p:cNvSpPr>
          <p:nvPr>
            <p:ph type="sldNum" sz="quarter" idx="12"/>
          </p:nvPr>
        </p:nvSpPr>
        <p:spPr>
          <a:noFill/>
        </p:spPr>
        <p:txBody>
          <a:bodyPr/>
          <a:lstStyle/>
          <a:p>
            <a:fld id="{06C89DBE-70DC-4028-85B2-43970D1B379A}" type="slidenum">
              <a:rPr lang="en-US"/>
              <a:pPr/>
              <a:t>8</a:t>
            </a:fld>
            <a:endParaRPr lang="en-US" dirty="0"/>
          </a:p>
        </p:txBody>
      </p:sp>
    </p:spTree>
    <p:extLst>
      <p:ext uri="{BB962C8B-B14F-4D97-AF65-F5344CB8AC3E}">
        <p14:creationId xmlns:p14="http://schemas.microsoft.com/office/powerpoint/2010/main" val="33616482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pPr eaLnBrk="1" hangingPunct="1"/>
            <a:r>
              <a:rPr lang="en-US" sz="2400" dirty="0"/>
              <a:t>Import &amp; Usage </a:t>
            </a:r>
            <a:r>
              <a:rPr lang="en-US" sz="2400" dirty="0" smtClean="0"/>
              <a:t>Differences </a:t>
            </a:r>
            <a:r>
              <a:rPr lang="en-US" sz="2400" dirty="0"/>
              <a:t>between </a:t>
            </a:r>
            <a:r>
              <a:rPr lang="en-US" sz="2400" dirty="0" smtClean="0"/>
              <a:t>“wxPython 2.8.9.2” </a:t>
            </a:r>
            <a:r>
              <a:rPr lang="en-US" sz="2400" dirty="0"/>
              <a:t>API </a:t>
            </a:r>
            <a:r>
              <a:rPr lang="en-US" sz="2400" dirty="0" smtClean="0"/>
              <a:t>Pixel-Mode </a:t>
            </a:r>
            <a:r>
              <a:rPr lang="en-US" sz="2400" dirty="0"/>
              <a:t>and Character-Mode </a:t>
            </a:r>
            <a:r>
              <a:rPr lang="en-US" sz="2400" dirty="0" smtClean="0"/>
              <a:t>Emulation (</a:t>
            </a:r>
            <a:r>
              <a:rPr lang="en-US" sz="2400" dirty="0">
                <a:hlinkClick r:id="rId3" action="ppaction://hlinksldjump"/>
              </a:rPr>
              <a:t>tsLibGUI</a:t>
            </a:r>
            <a:r>
              <a:rPr lang="en-US" sz="2400" dirty="0"/>
              <a:t>)</a:t>
            </a:r>
            <a:r>
              <a:rPr lang="en-US" sz="2400" dirty="0" smtClean="0"/>
              <a:t> </a:t>
            </a:r>
            <a:r>
              <a:rPr lang="en-US" sz="2000" dirty="0"/>
              <a:t>(</a:t>
            </a:r>
            <a:r>
              <a:rPr lang="en-US" sz="2000" dirty="0">
                <a:hlinkClick r:id="rId4" action="ppaction://hlinksldjump"/>
              </a:rPr>
              <a:t>Table of Contents</a:t>
            </a:r>
            <a:r>
              <a:rPr lang="en-US" sz="2000" dirty="0" smtClean="0"/>
              <a:t>)</a:t>
            </a:r>
          </a:p>
        </p:txBody>
      </p:sp>
      <p:sp>
        <p:nvSpPr>
          <p:cNvPr id="72710" name="Rectangle 6"/>
          <p:cNvSpPr>
            <a:spLocks noGrp="1" noChangeArrowheads="1"/>
          </p:cNvSpPr>
          <p:nvPr>
            <p:ph sz="half" idx="1"/>
          </p:nvPr>
        </p:nvSpPr>
        <p:spPr/>
        <p:txBody>
          <a:bodyPr/>
          <a:lstStyle/>
          <a:p>
            <a:pPr eaLnBrk="1" hangingPunct="1">
              <a:lnSpc>
                <a:spcPct val="80000"/>
              </a:lnSpc>
            </a:pPr>
            <a:r>
              <a:rPr lang="en-US" sz="1600" dirty="0" smtClean="0"/>
              <a:t>Pixel-mode “wxPython 2.8.9.2-2.9.5.0” </a:t>
            </a:r>
            <a:r>
              <a:rPr lang="en-US" sz="1600" dirty="0"/>
              <a:t>applications use a Python 2x / 3x version specific </a:t>
            </a:r>
            <a:r>
              <a:rPr lang="en-US" sz="1600" dirty="0" smtClean="0"/>
              <a:t>“wxPython 2.8.9.2” </a:t>
            </a:r>
            <a:r>
              <a:rPr lang="en-US" sz="1600" dirty="0"/>
              <a:t>toolkit site-package</a:t>
            </a:r>
            <a:r>
              <a:rPr lang="en-US" sz="1600" dirty="0" smtClean="0"/>
              <a:t>:</a:t>
            </a:r>
          </a:p>
          <a:p>
            <a:pPr lvl="1" eaLnBrk="1" hangingPunct="1">
              <a:lnSpc>
                <a:spcPct val="80000"/>
              </a:lnSpc>
            </a:pPr>
            <a:r>
              <a:rPr lang="en-US" sz="1400" dirty="0" smtClean="0"/>
              <a:t>“</a:t>
            </a:r>
            <a:r>
              <a:rPr lang="en-US" sz="1400" dirty="0"/>
              <a:t>import </a:t>
            </a:r>
            <a:r>
              <a:rPr lang="en-US" sz="1400" dirty="0" err="1" smtClean="0"/>
              <a:t>wx</a:t>
            </a:r>
            <a:r>
              <a:rPr lang="en-US" sz="1400" dirty="0" smtClean="0"/>
              <a:t>”.</a:t>
            </a:r>
          </a:p>
          <a:p>
            <a:pPr marL="57150" indent="0" eaLnBrk="1" hangingPunct="1">
              <a:lnSpc>
                <a:spcPct val="80000"/>
              </a:lnSpc>
              <a:buNone/>
            </a:pPr>
            <a:endParaRPr lang="en-US" sz="1600" dirty="0"/>
          </a:p>
          <a:p>
            <a:pPr marL="57150" indent="0" eaLnBrk="1" hangingPunct="1">
              <a:lnSpc>
                <a:spcPct val="80000"/>
              </a:lnSpc>
              <a:buNone/>
            </a:pPr>
            <a:endParaRPr lang="en-US" sz="1600" dirty="0" smtClean="0"/>
          </a:p>
          <a:p>
            <a:pPr eaLnBrk="1" hangingPunct="1">
              <a:lnSpc>
                <a:spcPct val="80000"/>
              </a:lnSpc>
            </a:pPr>
            <a:r>
              <a:rPr lang="en-US" sz="1600" dirty="0" smtClean="0"/>
              <a:t>Applications reference “wxPython </a:t>
            </a:r>
            <a:r>
              <a:rPr lang="en-US" sz="1600" dirty="0"/>
              <a:t>2.8.9.2-2.9.5.0” </a:t>
            </a:r>
            <a:r>
              <a:rPr lang="en-US" sz="1600" dirty="0" smtClean="0"/>
              <a:t>objects:</a:t>
            </a:r>
          </a:p>
          <a:p>
            <a:pPr lvl="1" eaLnBrk="1" hangingPunct="1">
              <a:lnSpc>
                <a:spcPct val="80000"/>
              </a:lnSpc>
            </a:pPr>
            <a:r>
              <a:rPr lang="en-US" sz="1400" dirty="0"/>
              <a:t>C</a:t>
            </a:r>
            <a:r>
              <a:rPr lang="en-US" sz="1400" dirty="0" smtClean="0"/>
              <a:t>lasses such as “Frame” via “</a:t>
            </a:r>
            <a:r>
              <a:rPr lang="en-US" sz="1400" dirty="0" err="1" smtClean="0"/>
              <a:t>wx.Frame</a:t>
            </a:r>
            <a:r>
              <a:rPr lang="en-US" sz="1400" dirty="0" smtClean="0"/>
              <a:t>”</a:t>
            </a:r>
          </a:p>
          <a:p>
            <a:pPr lvl="1" eaLnBrk="1" hangingPunct="1">
              <a:lnSpc>
                <a:spcPct val="80000"/>
              </a:lnSpc>
            </a:pPr>
            <a:r>
              <a:rPr lang="en-US" sz="1400" dirty="0" smtClean="0"/>
              <a:t>Data such as “ID_ANY” via </a:t>
            </a:r>
            <a:r>
              <a:rPr lang="en-US" sz="1400" dirty="0" smtClean="0"/>
              <a:t>“</a:t>
            </a:r>
            <a:r>
              <a:rPr lang="en-US" sz="1400" dirty="0" err="1" smtClean="0"/>
              <a:t>wx.ID_ANY</a:t>
            </a:r>
            <a:r>
              <a:rPr lang="en-US" sz="1400" dirty="0" smtClean="0"/>
              <a:t>” </a:t>
            </a:r>
          </a:p>
          <a:p>
            <a:pPr lvl="1" eaLnBrk="1" hangingPunct="1">
              <a:lnSpc>
                <a:spcPct val="80000"/>
              </a:lnSpc>
            </a:pPr>
            <a:r>
              <a:rPr lang="en-US" sz="1400" dirty="0" err="1" smtClean="0"/>
              <a:t>myApp</a:t>
            </a:r>
            <a:r>
              <a:rPr lang="en-US" sz="1400" dirty="0" smtClean="0"/>
              <a:t> </a:t>
            </a:r>
            <a:r>
              <a:rPr lang="en-US" sz="1400" dirty="0"/>
              <a:t>= </a:t>
            </a:r>
            <a:r>
              <a:rPr lang="en-US" sz="1400" dirty="0" err="1"/>
              <a:t>wx.PySimpleApp</a:t>
            </a:r>
            <a:r>
              <a:rPr lang="en-US" sz="1400" dirty="0"/>
              <a:t>(redirect=True, filename=None)</a:t>
            </a:r>
          </a:p>
          <a:p>
            <a:pPr lvl="1" eaLnBrk="1" hangingPunct="1">
              <a:lnSpc>
                <a:spcPct val="80000"/>
              </a:lnSpc>
            </a:pPr>
            <a:r>
              <a:rPr lang="en-US" sz="1400" dirty="0" err="1" smtClean="0"/>
              <a:t>myFrame</a:t>
            </a:r>
            <a:r>
              <a:rPr lang="en-US" sz="1400" dirty="0" smtClean="0"/>
              <a:t> </a:t>
            </a:r>
            <a:r>
              <a:rPr lang="en-US" sz="1400" dirty="0"/>
              <a:t>= </a:t>
            </a:r>
            <a:r>
              <a:rPr lang="en-US" sz="1400" dirty="0" err="1"/>
              <a:t>wx.Frame</a:t>
            </a:r>
            <a:r>
              <a:rPr lang="en-US" sz="1400" dirty="0"/>
              <a:t>(None, title='Hello World</a:t>
            </a:r>
            <a:r>
              <a:rPr lang="en-US" sz="1400" dirty="0" smtClean="0"/>
              <a:t>')</a:t>
            </a:r>
          </a:p>
          <a:p>
            <a:pPr lvl="1" eaLnBrk="1" hangingPunct="1">
              <a:lnSpc>
                <a:spcPct val="80000"/>
              </a:lnSpc>
            </a:pPr>
            <a:r>
              <a:rPr lang="en-US" sz="1400" dirty="0" err="1"/>
              <a:t>myFrame.SetBackgroundColour</a:t>
            </a:r>
            <a:r>
              <a:rPr lang="en-US" sz="1400" dirty="0"/>
              <a:t>("CYAN")</a:t>
            </a:r>
          </a:p>
          <a:p>
            <a:pPr lvl="1" eaLnBrk="1" hangingPunct="1">
              <a:lnSpc>
                <a:spcPct val="80000"/>
              </a:lnSpc>
            </a:pPr>
            <a:r>
              <a:rPr lang="en-US" sz="1400" dirty="0" err="1"/>
              <a:t>myFrame.SetForegroundColour</a:t>
            </a:r>
            <a:r>
              <a:rPr lang="en-US" sz="1400" dirty="0"/>
              <a:t>("BLACK</a:t>
            </a:r>
            <a:r>
              <a:rPr lang="en-US" sz="1400" dirty="0" smtClean="0"/>
              <a:t>")</a:t>
            </a:r>
            <a:endParaRPr lang="en-US" sz="1400" dirty="0"/>
          </a:p>
          <a:p>
            <a:pPr lvl="1" eaLnBrk="1" hangingPunct="1">
              <a:lnSpc>
                <a:spcPct val="80000"/>
              </a:lnSpc>
            </a:pPr>
            <a:r>
              <a:rPr lang="en-US" sz="1400" dirty="0" err="1"/>
              <a:t>myFrame.Show</a:t>
            </a:r>
            <a:r>
              <a:rPr lang="en-US" sz="1600" dirty="0" smtClean="0"/>
              <a:t>()</a:t>
            </a:r>
            <a:endParaRPr lang="en-US" sz="1600" dirty="0"/>
          </a:p>
        </p:txBody>
      </p:sp>
      <p:sp>
        <p:nvSpPr>
          <p:cNvPr id="2" name="Content Placeholder 1"/>
          <p:cNvSpPr>
            <a:spLocks noGrp="1"/>
          </p:cNvSpPr>
          <p:nvPr>
            <p:ph sz="half" idx="2"/>
          </p:nvPr>
        </p:nvSpPr>
        <p:spPr/>
        <p:txBody>
          <a:bodyPr/>
          <a:lstStyle/>
          <a:p>
            <a:pPr eaLnBrk="1" hangingPunct="1">
              <a:lnSpc>
                <a:spcPct val="80000"/>
              </a:lnSpc>
            </a:pPr>
            <a:r>
              <a:rPr lang="en-US" sz="1600" dirty="0"/>
              <a:t>Character-mode </a:t>
            </a:r>
            <a:r>
              <a:rPr lang="en-US" sz="1600" dirty="0" smtClean="0"/>
              <a:t>“wxPython 2.8.9.2” </a:t>
            </a:r>
            <a:r>
              <a:rPr lang="en-US" sz="1600" dirty="0"/>
              <a:t>applications use a Python 2x / 3x version specific “</a:t>
            </a:r>
            <a:r>
              <a:rPr lang="en-US" sz="1600" dirty="0" err="1"/>
              <a:t>tsWxGTUI_PyVx</a:t>
            </a:r>
            <a:r>
              <a:rPr lang="en-US" sz="1600" dirty="0"/>
              <a:t>” toolkit site-package:</a:t>
            </a:r>
          </a:p>
          <a:p>
            <a:pPr lvl="1" eaLnBrk="1" hangingPunct="1">
              <a:lnSpc>
                <a:spcPct val="80000"/>
              </a:lnSpc>
            </a:pPr>
            <a:r>
              <a:rPr lang="en-US" sz="1400" dirty="0"/>
              <a:t>“from tsWxGTUI_Py2x.tsLibGUI import </a:t>
            </a:r>
            <a:r>
              <a:rPr lang="en-US" sz="1400" dirty="0" err="1"/>
              <a:t>tsWx</a:t>
            </a:r>
            <a:r>
              <a:rPr lang="en-US" sz="1400" dirty="0"/>
              <a:t> as </a:t>
            </a:r>
            <a:r>
              <a:rPr lang="en-US" sz="1400" dirty="0" err="1"/>
              <a:t>wx</a:t>
            </a:r>
            <a:r>
              <a:rPr lang="en-US" sz="1400" dirty="0"/>
              <a:t>”</a:t>
            </a:r>
          </a:p>
          <a:p>
            <a:pPr lvl="1" eaLnBrk="1" hangingPunct="1">
              <a:lnSpc>
                <a:spcPct val="80000"/>
              </a:lnSpc>
            </a:pPr>
            <a:r>
              <a:rPr lang="en-US" sz="1400" dirty="0"/>
              <a:t>“from tsWxGTUI_Py3x.tsLibGUI import </a:t>
            </a:r>
            <a:r>
              <a:rPr lang="en-US" sz="1400" dirty="0" err="1"/>
              <a:t>tsWx</a:t>
            </a:r>
            <a:r>
              <a:rPr lang="en-US" sz="1400" dirty="0"/>
              <a:t> as </a:t>
            </a:r>
            <a:r>
              <a:rPr lang="en-US" sz="1400" dirty="0" err="1"/>
              <a:t>wx</a:t>
            </a:r>
            <a:r>
              <a:rPr lang="en-US" sz="1400" dirty="0"/>
              <a:t>”</a:t>
            </a:r>
          </a:p>
          <a:p>
            <a:pPr eaLnBrk="1" hangingPunct="1">
              <a:lnSpc>
                <a:spcPct val="80000"/>
              </a:lnSpc>
            </a:pPr>
            <a:endParaRPr lang="en-US" sz="1600" dirty="0"/>
          </a:p>
          <a:p>
            <a:pPr eaLnBrk="1" hangingPunct="1">
              <a:lnSpc>
                <a:spcPct val="80000"/>
              </a:lnSpc>
            </a:pPr>
            <a:r>
              <a:rPr lang="en-US" sz="1600" dirty="0" smtClean="0"/>
              <a:t>Applications reference “wxPython 2.8.9.2” </a:t>
            </a:r>
            <a:r>
              <a:rPr lang="en-US" sz="1600" dirty="0"/>
              <a:t>objects:</a:t>
            </a:r>
          </a:p>
          <a:p>
            <a:pPr lvl="1" eaLnBrk="1" hangingPunct="1">
              <a:lnSpc>
                <a:spcPct val="80000"/>
              </a:lnSpc>
            </a:pPr>
            <a:r>
              <a:rPr lang="en-US" sz="1400" dirty="0"/>
              <a:t>Classes such as “Frame” via “</a:t>
            </a:r>
            <a:r>
              <a:rPr lang="en-US" sz="1400" dirty="0" err="1"/>
              <a:t>wx.Frame</a:t>
            </a:r>
            <a:r>
              <a:rPr lang="en-US" sz="1400" dirty="0"/>
              <a:t>”</a:t>
            </a:r>
          </a:p>
          <a:p>
            <a:pPr lvl="1" eaLnBrk="1" hangingPunct="1">
              <a:lnSpc>
                <a:spcPct val="80000"/>
              </a:lnSpc>
            </a:pPr>
            <a:r>
              <a:rPr lang="en-US" sz="1400" dirty="0"/>
              <a:t>Data such as “ID_ANY” via </a:t>
            </a:r>
            <a:r>
              <a:rPr lang="en-US" sz="1400" dirty="0" smtClean="0"/>
              <a:t>“</a:t>
            </a:r>
            <a:r>
              <a:rPr lang="en-US" sz="1400" smtClean="0"/>
              <a:t>wx.ID_ANY</a:t>
            </a:r>
            <a:r>
              <a:rPr lang="en-US" sz="1400" dirty="0"/>
              <a:t>” </a:t>
            </a:r>
          </a:p>
          <a:p>
            <a:pPr lvl="1" eaLnBrk="1" hangingPunct="1">
              <a:lnSpc>
                <a:spcPct val="80000"/>
              </a:lnSpc>
            </a:pPr>
            <a:r>
              <a:rPr lang="en-US" sz="1400" dirty="0" err="1"/>
              <a:t>myApp</a:t>
            </a:r>
            <a:r>
              <a:rPr lang="en-US" sz="1400" dirty="0"/>
              <a:t> = </a:t>
            </a:r>
            <a:r>
              <a:rPr lang="en-US" sz="1400" dirty="0" err="1"/>
              <a:t>wx.PySimpleApp</a:t>
            </a:r>
            <a:r>
              <a:rPr lang="en-US" sz="1400" dirty="0"/>
              <a:t>(redirect=True, filename=None)</a:t>
            </a:r>
          </a:p>
          <a:p>
            <a:pPr lvl="1" eaLnBrk="1" hangingPunct="1">
              <a:lnSpc>
                <a:spcPct val="80000"/>
              </a:lnSpc>
            </a:pPr>
            <a:r>
              <a:rPr lang="en-US" sz="1400" dirty="0" err="1"/>
              <a:t>myFrame</a:t>
            </a:r>
            <a:r>
              <a:rPr lang="en-US" sz="1400" dirty="0"/>
              <a:t> = </a:t>
            </a:r>
            <a:r>
              <a:rPr lang="en-US" sz="1400" dirty="0" err="1"/>
              <a:t>wx.Frame</a:t>
            </a:r>
            <a:r>
              <a:rPr lang="en-US" sz="1400" dirty="0"/>
              <a:t>(None, title='Hello World')</a:t>
            </a:r>
          </a:p>
          <a:p>
            <a:pPr lvl="1" eaLnBrk="1" hangingPunct="1">
              <a:lnSpc>
                <a:spcPct val="80000"/>
              </a:lnSpc>
            </a:pPr>
            <a:r>
              <a:rPr lang="en-US" sz="1400" dirty="0" err="1"/>
              <a:t>myFrame.SetBackgroundColour</a:t>
            </a:r>
            <a:r>
              <a:rPr lang="en-US" sz="1400" dirty="0"/>
              <a:t>("CYAN")</a:t>
            </a:r>
          </a:p>
          <a:p>
            <a:pPr lvl="1" eaLnBrk="1" hangingPunct="1">
              <a:lnSpc>
                <a:spcPct val="80000"/>
              </a:lnSpc>
            </a:pPr>
            <a:r>
              <a:rPr lang="en-US" sz="1400" dirty="0" err="1"/>
              <a:t>myFrame.SetForegroundColour</a:t>
            </a:r>
            <a:r>
              <a:rPr lang="en-US" sz="1400" dirty="0"/>
              <a:t>("BLACK")</a:t>
            </a:r>
          </a:p>
          <a:p>
            <a:pPr lvl="1" eaLnBrk="1" hangingPunct="1">
              <a:lnSpc>
                <a:spcPct val="80000"/>
              </a:lnSpc>
            </a:pPr>
            <a:r>
              <a:rPr lang="en-US" sz="1400" dirty="0" err="1"/>
              <a:t>myFrame.Show</a:t>
            </a:r>
            <a:r>
              <a:rPr lang="en-US" sz="1600" dirty="0" smtClean="0"/>
              <a:t>()</a:t>
            </a:r>
            <a:endParaRPr lang="en-US" sz="1600" dirty="0"/>
          </a:p>
        </p:txBody>
      </p:sp>
      <p:sp>
        <p:nvSpPr>
          <p:cNvPr id="72706" name="Date Placeholder 4"/>
          <p:cNvSpPr>
            <a:spLocks noGrp="1"/>
          </p:cNvSpPr>
          <p:nvPr>
            <p:ph type="dt" sz="half" idx="10"/>
          </p:nvPr>
        </p:nvSpPr>
        <p:spPr>
          <a:noFill/>
        </p:spPr>
        <p:txBody>
          <a:bodyPr/>
          <a:lstStyle/>
          <a:p>
            <a:fld id="{82CC87A2-1781-440A-9FCF-DC78272C75A5}" type="datetime1">
              <a:rPr lang="en-US" smtClean="0"/>
              <a:t>12/4/2015</a:t>
            </a:fld>
            <a:endParaRPr lang="en-US" dirty="0"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9</a:t>
            </a:fld>
            <a:endParaRPr lang="en-US"/>
          </a:p>
        </p:txBody>
      </p:sp>
    </p:spTree>
    <p:extLst>
      <p:ext uri="{BB962C8B-B14F-4D97-AF65-F5344CB8AC3E}">
        <p14:creationId xmlns:p14="http://schemas.microsoft.com/office/powerpoint/2010/main" val="240855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9683</TotalTime>
  <Words>5234</Words>
  <Application>Microsoft Office PowerPoint</Application>
  <PresentationFormat>Widescreen</PresentationFormat>
  <Paragraphs>431</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Tahoma</vt:lpstr>
      <vt:lpstr>Wingdings</vt:lpstr>
      <vt:lpstr>Blends</vt:lpstr>
      <vt:lpstr>UseCase_5_Graphical_User_Interface</vt:lpstr>
      <vt:lpstr>Table of Contents (with slide show Hyperlinks)</vt:lpstr>
      <vt:lpstr>"wxPython" High Level Pixel-Mode Graphical User Interface API (Table of Contents)</vt:lpstr>
      <vt:lpstr>Curses Terminal Control Library and Low Level Graphical Widgets (Table of Contents)</vt:lpstr>
      <vt:lpstr>Block Diagram Relationship between GUI-Mode, CLI-Mode &amp; User (Table of Contents)</vt:lpstr>
      <vt:lpstr>Sample “wxPython” Character-Mode Emulation Display (GUI) (Table of Contents)</vt:lpstr>
      <vt:lpstr>“wxPython” API Classes (tsLibGUI full listing) (Table of Contents)</vt:lpstr>
      <vt:lpstr>Input &amp; Output Differences between “wxPython 2.8.9.2” API Pixel-Mode and Character-Mode Emulation (Table of Contents)</vt:lpstr>
      <vt:lpstr>Import &amp; Usage Differences between “wxPython 2.8.9.2” API Pixel-Mode and Character-Mode Emulation (tsLibGUI) (Table of Contents)</vt:lpstr>
      <vt:lpstr>Simplified Wrapper and Interface Generator (SWIG) (Table of Contents)</vt:lpstr>
      <vt:lpstr>Virtual Platform Interface Relationship between “wxPython 2.8.9.2” API  Pixel-Mode and Character-Mode Emulation (tsLibGUI full listing) (Table of Contents)</vt:lpstr>
      <vt:lpstr>Virtual Platform Interface Relationship between “wxPython 2.8.9.2” API  Pixel-Mode and Character-Mode Emulation (tsLibGUI full listing) (Table of Contents)</vt:lpstr>
      <vt:lpstr>Architecture Differences between “wxPython 2.8.9.2” API Pixel-Mode and Character-Mode Virtual Platform Interface (tsLibGUI full listing) (Table of Contents)</vt:lpstr>
      <vt:lpstr>Virtual Platform Interface “wxPython 2.8.9.2” API Building Blocks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lpstr>“wxPython 2.8.9.2” API Character-Mode Emulation (tsLibGUI full listing) (Table of Contents)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1301</cp:revision>
  <cp:lastPrinted>2015-11-29T22:02:45Z</cp:lastPrinted>
  <dcterms:created xsi:type="dcterms:W3CDTF">2014-11-27T14:34:08Z</dcterms:created>
  <dcterms:modified xsi:type="dcterms:W3CDTF">2015-12-04T08:53:53Z</dcterms:modified>
</cp:coreProperties>
</file>