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7" r:id="rId3"/>
    <p:sldId id="363" r:id="rId4"/>
    <p:sldId id="357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58" r:id="rId19"/>
    <p:sldId id="387" r:id="rId20"/>
    <p:sldId id="388" r:id="rId21"/>
    <p:sldId id="389" r:id="rId22"/>
    <p:sldId id="390" r:id="rId23"/>
    <p:sldId id="391" r:id="rId24"/>
    <p:sldId id="359" r:id="rId25"/>
    <p:sldId id="392" r:id="rId26"/>
    <p:sldId id="393" r:id="rId27"/>
    <p:sldId id="394" r:id="rId28"/>
    <p:sldId id="395" r:id="rId29"/>
    <p:sldId id="396" r:id="rId30"/>
    <p:sldId id="397" r:id="rId31"/>
    <p:sldId id="398" r:id="rId32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096" autoAdjust="0"/>
  </p:normalViewPr>
  <p:slideViewPr>
    <p:cSldViewPr snapToGrid="0">
      <p:cViewPr varScale="1">
        <p:scale>
          <a:sx n="56" d="100"/>
          <a:sy n="56" d="100"/>
        </p:scale>
        <p:origin x="58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1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11/29/2015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11/29/2015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439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1180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3917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32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87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796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446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49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191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385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355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050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11/29/2015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11/29/2015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11/29/2015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11/29/2015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hyperlink" Target="https://github.com/rigordo959/tsWxGTUI_PyVx_Repository/tree/master/ManPages/tsManPagesToolsCLI" TargetMode="External"/><Relationship Id="rId7" Type="http://schemas.openxmlformats.org/officeDocument/2006/relationships/slide" Target="slide2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10" Type="http://schemas.openxmlformats.org/officeDocument/2006/relationships/slide" Target="slide24.xml"/><Relationship Id="rId4" Type="http://schemas.openxmlformats.org/officeDocument/2006/relationships/slide" Target="slide2.xml"/><Relationship Id="rId9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5.xml"/><Relationship Id="rId3" Type="http://schemas.openxmlformats.org/officeDocument/2006/relationships/hyperlink" Target="https://github.com/rigordo959/tsWxGTUI_PyVx_Repository/tree/master/ManPages/tsManPagesLibCLI" TargetMode="External"/><Relationship Id="rId7" Type="http://schemas.openxmlformats.org/officeDocument/2006/relationships/slide" Target="slide14.xml"/><Relationship Id="rId12" Type="http://schemas.openxmlformats.org/officeDocument/2006/relationships/slide" Target="slide12.xml"/><Relationship Id="rId2" Type="http://schemas.openxmlformats.org/officeDocument/2006/relationships/notesSlide" Target="../notesSlides/notesSlide4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11" Type="http://schemas.openxmlformats.org/officeDocument/2006/relationships/slide" Target="slide9.xml"/><Relationship Id="rId5" Type="http://schemas.openxmlformats.org/officeDocument/2006/relationships/slide" Target="slide8.xml"/><Relationship Id="rId15" Type="http://schemas.openxmlformats.org/officeDocument/2006/relationships/slide" Target="slide7.xml"/><Relationship Id="rId10" Type="http://schemas.openxmlformats.org/officeDocument/2006/relationships/slide" Target="slide13.xml"/><Relationship Id="rId4" Type="http://schemas.openxmlformats.org/officeDocument/2006/relationships/slide" Target="slide2.xml"/><Relationship Id="rId9" Type="http://schemas.openxmlformats.org/officeDocument/2006/relationships/slide" Target="slide11.xml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UseCase_5_Graphical_User_Interface.ppt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UseCase_5_Graphical_User_Interface.pptx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UseCase_4_Command_Line_Interface</a:t>
            </a:r>
            <a:endParaRPr lang="en-US" dirty="0"/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6151" name="Picture 5" descr="tsWxGTUI_PyVx Masthe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95513"/>
            <a:ext cx="9196388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tsDoubleLinkedList.py </a:t>
            </a:r>
            <a:r>
              <a:rPr lang="en-US" dirty="0" smtClean="0"/>
              <a:t>Module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to establish a </a:t>
            </a:r>
            <a:r>
              <a:rPr lang="en-US" dirty="0" smtClean="0"/>
              <a:t>general purpose representation </a:t>
            </a:r>
            <a:r>
              <a:rPr lang="en-US" dirty="0"/>
              <a:t>of a linked </a:t>
            </a:r>
            <a:r>
              <a:rPr lang="en-US" dirty="0" smtClean="0"/>
              <a:t>list </a:t>
            </a:r>
            <a:r>
              <a:rPr lang="en-US" dirty="0"/>
              <a:t>with forward and backward </a:t>
            </a:r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Class provides methods to append, insert, delete and access the ordered list of entries.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tsException.py </a:t>
            </a:r>
            <a:r>
              <a:rPr lang="en-US" dirty="0" smtClean="0"/>
              <a:t>Module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to define and handle error </a:t>
            </a:r>
            <a:r>
              <a:rPr lang="en-US" dirty="0" smtClean="0"/>
              <a:t>exception events.</a:t>
            </a:r>
          </a:p>
          <a:p>
            <a:pPr lvl="1"/>
            <a:r>
              <a:rPr lang="en-US" dirty="0"/>
              <a:t>Class </a:t>
            </a:r>
            <a:r>
              <a:rPr lang="en-US" dirty="0" smtClean="0"/>
              <a:t>maps run </a:t>
            </a:r>
            <a:r>
              <a:rPr lang="en-US" dirty="0"/>
              <a:t>time exception types into 8-bit exit </a:t>
            </a:r>
            <a:r>
              <a:rPr lang="en-US" dirty="0" smtClean="0"/>
              <a:t>codes</a:t>
            </a:r>
          </a:p>
          <a:p>
            <a:pPr lvl="1"/>
            <a:r>
              <a:rPr lang="en-US" dirty="0"/>
              <a:t>Class </a:t>
            </a:r>
            <a:r>
              <a:rPr lang="en-US" dirty="0" smtClean="0"/>
              <a:t>prints </a:t>
            </a:r>
            <a:r>
              <a:rPr lang="en-US" dirty="0"/>
              <a:t>associated exception diagnostic message and </a:t>
            </a:r>
            <a:r>
              <a:rPr lang="en-US" dirty="0" smtClean="0"/>
              <a:t>trace back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tsGistGetTerminalSize.py </a:t>
            </a:r>
            <a:r>
              <a:rPr lang="en-US" sz="4000" dirty="0" smtClean="0"/>
              <a:t>Module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Third-Party </a:t>
            </a:r>
            <a:r>
              <a:rPr lang="en-US" dirty="0"/>
              <a:t>Module, derived from "terminalsize.py" </a:t>
            </a:r>
            <a:r>
              <a:rPr lang="en-US" dirty="0" smtClean="0"/>
              <a:t>by Justin </a:t>
            </a:r>
            <a:r>
              <a:rPr lang="en-US" dirty="0"/>
              <a:t>T. </a:t>
            </a:r>
            <a:r>
              <a:rPr lang="en-US" dirty="0" smtClean="0"/>
              <a:t>Riley:</a:t>
            </a:r>
          </a:p>
          <a:p>
            <a:pPr lvl="1"/>
            <a:r>
              <a:rPr lang="en-US" dirty="0" smtClean="0"/>
              <a:t>Module acquires </a:t>
            </a:r>
            <a:r>
              <a:rPr lang="en-US" dirty="0"/>
              <a:t>the character size of </a:t>
            </a:r>
            <a:r>
              <a:rPr lang="en-US" dirty="0" smtClean="0"/>
              <a:t>the Python </a:t>
            </a:r>
            <a:r>
              <a:rPr lang="en-US" dirty="0"/>
              <a:t>console window as </a:t>
            </a:r>
            <a:r>
              <a:rPr lang="en-US" dirty="0" smtClean="0"/>
              <a:t>a Python tuple </a:t>
            </a:r>
            <a:r>
              <a:rPr lang="en-US" dirty="0"/>
              <a:t>(width, height) on </a:t>
            </a:r>
            <a:r>
              <a:rPr lang="en-US" dirty="0" smtClean="0"/>
              <a:t>host operating </a:t>
            </a:r>
            <a:r>
              <a:rPr lang="en-US" dirty="0"/>
              <a:t>systems (such as Linux, Mac OS X, </a:t>
            </a:r>
            <a:r>
              <a:rPr lang="en-US" dirty="0" smtClean="0"/>
              <a:t>Microsoft Windows </a:t>
            </a:r>
            <a:r>
              <a:rPr lang="en-US" dirty="0"/>
              <a:t>and Unix).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tsLogger.py </a:t>
            </a:r>
            <a:r>
              <a:rPr lang="en-US" dirty="0" smtClean="0"/>
              <a:t>Module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Class emulates </a:t>
            </a:r>
            <a:r>
              <a:rPr lang="en-US" sz="2800" dirty="0"/>
              <a:t>a subset of Python logging API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/>
              <a:t>Class defines and handles prioritized, time and date </a:t>
            </a:r>
            <a:r>
              <a:rPr lang="en-US" sz="2400" dirty="0" smtClean="0"/>
              <a:t>stamped event </a:t>
            </a:r>
            <a:r>
              <a:rPr lang="en-US" sz="2400" dirty="0"/>
              <a:t>message formatting and output to files and </a:t>
            </a:r>
            <a:r>
              <a:rPr lang="en-US" sz="2400" dirty="0" smtClean="0"/>
              <a:t>devices:</a:t>
            </a:r>
            <a:endParaRPr lang="en-US" sz="2400" dirty="0"/>
          </a:p>
          <a:p>
            <a:pPr lvl="2"/>
            <a:r>
              <a:rPr lang="en-US" sz="2000" dirty="0" smtClean="0"/>
              <a:t>Log files </a:t>
            </a:r>
            <a:r>
              <a:rPr lang="en-US" sz="2000" dirty="0"/>
              <a:t>are organized in a date and time stamped </a:t>
            </a:r>
            <a:r>
              <a:rPr lang="en-US" sz="2000" dirty="0" smtClean="0"/>
              <a:t>directory named </a:t>
            </a:r>
            <a:r>
              <a:rPr lang="en-US" sz="2000" dirty="0"/>
              <a:t>for the launched application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/>
              <a:t>Log devices include </a:t>
            </a:r>
            <a:r>
              <a:rPr lang="en-US" sz="2000" dirty="0" smtClean="0"/>
              <a:t>the Unix-type </a:t>
            </a:r>
            <a:r>
              <a:rPr lang="en-US" sz="2000" b="1" dirty="0" smtClean="0"/>
              <a:t>syslog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stderr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stdout</a:t>
            </a:r>
            <a:r>
              <a:rPr lang="en-US" sz="2000" dirty="0" smtClean="0"/>
              <a:t> and </a:t>
            </a:r>
            <a:r>
              <a:rPr lang="en-US" sz="2000" b="1" dirty="0" err="1"/>
              <a:t>stdscr</a:t>
            </a:r>
            <a:r>
              <a:rPr lang="en-US" sz="2000" dirty="0"/>
              <a:t> (the </a:t>
            </a:r>
            <a:r>
              <a:rPr lang="en-US" sz="2000" dirty="0" smtClean="0"/>
              <a:t>Curses display </a:t>
            </a:r>
            <a:r>
              <a:rPr lang="en-US" sz="2000" dirty="0"/>
              <a:t>screen</a:t>
            </a:r>
            <a:r>
              <a:rPr lang="en-US" sz="2000" dirty="0" smtClean="0"/>
              <a:t>).</a:t>
            </a:r>
          </a:p>
          <a:p>
            <a:r>
              <a:rPr lang="en-US" sz="2800" dirty="0"/>
              <a:t>Class also supports "wxPython"-style </a:t>
            </a:r>
            <a:r>
              <a:rPr lang="en-US" sz="2800" dirty="0" smtClean="0"/>
              <a:t>logging </a:t>
            </a:r>
            <a:r>
              <a:rPr lang="en-US" sz="2800" dirty="0"/>
              <a:t>of assert and check case results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tsOperatorSettingsParser.py </a:t>
            </a:r>
            <a:r>
              <a:rPr lang="en-US" sz="3600" dirty="0" smtClean="0"/>
              <a:t>Module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Class </a:t>
            </a:r>
            <a:r>
              <a:rPr lang="en-US" sz="2800" dirty="0"/>
              <a:t>to parse the command line entered by the </a:t>
            </a:r>
            <a:r>
              <a:rPr lang="en-US" sz="2800" dirty="0" smtClean="0"/>
              <a:t>operator </a:t>
            </a:r>
            <a:r>
              <a:rPr lang="en-US" sz="2800" dirty="0"/>
              <a:t>of an application </a:t>
            </a:r>
            <a:r>
              <a:rPr lang="en-US" sz="2800" dirty="0" smtClean="0"/>
              <a:t>program:</a:t>
            </a:r>
            <a:endParaRPr lang="en-US" sz="2800" dirty="0"/>
          </a:p>
          <a:p>
            <a:pPr lvl="1"/>
            <a:r>
              <a:rPr lang="en-US" sz="2400" dirty="0" smtClean="0"/>
              <a:t>Platform-independent </a:t>
            </a:r>
            <a:r>
              <a:rPr lang="en-US" sz="2400" dirty="0"/>
              <a:t>parsing algorithm </a:t>
            </a:r>
            <a:r>
              <a:rPr lang="en-US" sz="2400" dirty="0" smtClean="0"/>
              <a:t>extracts and returns </a:t>
            </a:r>
            <a:r>
              <a:rPr lang="en-US" sz="2400" dirty="0"/>
              <a:t>the Keyword-Value pair Options </a:t>
            </a:r>
            <a:r>
              <a:rPr lang="en-US" sz="2400" dirty="0" smtClean="0"/>
              <a:t>and Positional </a:t>
            </a:r>
            <a:r>
              <a:rPr lang="en-US" sz="2400" dirty="0"/>
              <a:t>Arguments that will configure and </a:t>
            </a:r>
            <a:r>
              <a:rPr lang="en-US" sz="2400" dirty="0" smtClean="0"/>
              <a:t>control the </a:t>
            </a:r>
            <a:r>
              <a:rPr lang="en-US" sz="2400" dirty="0"/>
              <a:t>application during its execution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Platform–specific parsing algorithm applies </a:t>
            </a:r>
            <a:r>
              <a:rPr lang="en-US" sz="2400" dirty="0"/>
              <a:t>the </a:t>
            </a:r>
            <a:r>
              <a:rPr lang="en-US" sz="2400" dirty="0" smtClean="0"/>
              <a:t>standard Python </a:t>
            </a:r>
            <a:r>
              <a:rPr lang="en-US" sz="2400" dirty="0"/>
              <a:t>library </a:t>
            </a:r>
            <a:r>
              <a:rPr lang="en-US" sz="2400" dirty="0" smtClean="0"/>
              <a:t>module </a:t>
            </a:r>
            <a:r>
              <a:rPr lang="en-US" sz="2400" dirty="0"/>
              <a:t>("</a:t>
            </a:r>
            <a:r>
              <a:rPr lang="en-US" sz="2400" b="1" dirty="0" err="1"/>
              <a:t>argparse</a:t>
            </a:r>
            <a:r>
              <a:rPr lang="en-US" sz="2400" dirty="0"/>
              <a:t>", "</a:t>
            </a:r>
            <a:r>
              <a:rPr lang="en-US" sz="2400" b="1" dirty="0" err="1" smtClean="0"/>
              <a:t>optparse</a:t>
            </a:r>
            <a:r>
              <a:rPr lang="en-US" sz="2400" dirty="0"/>
              <a:t>" or "</a:t>
            </a:r>
            <a:r>
              <a:rPr lang="en-US" sz="2400" b="1" dirty="0" err="1"/>
              <a:t>getopt</a:t>
            </a:r>
            <a:r>
              <a:rPr lang="en-US" sz="2400" dirty="0"/>
              <a:t>") appropriate for the active </a:t>
            </a:r>
            <a:r>
              <a:rPr lang="en-US" sz="2400" dirty="0" smtClean="0"/>
              <a:t>Python version.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tsPlatformRunTimeEnvironment.py</a:t>
            </a:r>
            <a:br>
              <a:rPr lang="en-US" dirty="0" smtClean="0"/>
            </a:br>
            <a:r>
              <a:rPr lang="en-US" dirty="0" smtClean="0"/>
              <a:t>Module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Class </a:t>
            </a:r>
            <a:r>
              <a:rPr lang="en-US" sz="2400" dirty="0"/>
              <a:t>to capture current hardware, software </a:t>
            </a:r>
            <a:r>
              <a:rPr lang="en-US" sz="2400" dirty="0" smtClean="0"/>
              <a:t>and network </a:t>
            </a:r>
            <a:r>
              <a:rPr lang="en-US" sz="2400" dirty="0"/>
              <a:t>information about the run time </a:t>
            </a:r>
            <a:r>
              <a:rPr lang="en-US" sz="2400" dirty="0" smtClean="0"/>
              <a:t>environment for </a:t>
            </a:r>
            <a:r>
              <a:rPr lang="en-US" sz="2400" dirty="0"/>
              <a:t>the user process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/>
              <a:t>Host processor hardware support includes various releases of Arm, x86, PowerPC, SPARC and others.</a:t>
            </a:r>
          </a:p>
          <a:p>
            <a:pPr lvl="1"/>
            <a:r>
              <a:rPr lang="en-US" sz="2000" dirty="0"/>
              <a:t>Host operating system software support includes various releases of Cygwin, </a:t>
            </a:r>
            <a:r>
              <a:rPr lang="en-US" sz="2000" dirty="0" smtClean="0"/>
              <a:t>Linux, </a:t>
            </a:r>
            <a:r>
              <a:rPr lang="en-US" sz="2000" dirty="0"/>
              <a:t>Mac OS X, </a:t>
            </a:r>
            <a:r>
              <a:rPr lang="en-US" sz="2000" dirty="0" smtClean="0"/>
              <a:t>Unix, Windows </a:t>
            </a:r>
            <a:r>
              <a:rPr lang="en-US" sz="2000" dirty="0"/>
              <a:t>and others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Host virtual machine software support </a:t>
            </a:r>
            <a:r>
              <a:rPr lang="en-US" sz="2000" dirty="0" smtClean="0"/>
              <a:t>includes various </a:t>
            </a:r>
            <a:r>
              <a:rPr lang="en-US" sz="2000" dirty="0"/>
              <a:t>releases of Java and Python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smtClean="0"/>
              <a:t>Network </a:t>
            </a:r>
            <a:r>
              <a:rPr lang="en-US" sz="2000" dirty="0"/>
              <a:t>identification support includes host name</a:t>
            </a:r>
            <a:r>
              <a:rPr lang="en-US" sz="2000" dirty="0" smtClean="0"/>
              <a:t>, aliases </a:t>
            </a:r>
            <a:r>
              <a:rPr lang="en-US" sz="2000" dirty="0"/>
              <a:t>and </a:t>
            </a:r>
            <a:r>
              <a:rPr lang="en-US" sz="2000" dirty="0" err="1" smtClean="0"/>
              <a:t>ip</a:t>
            </a:r>
            <a:r>
              <a:rPr lang="en-US" sz="2000" dirty="0" smtClean="0"/>
              <a:t>-address </a:t>
            </a:r>
            <a:r>
              <a:rPr lang="en-US" sz="2000" dirty="0"/>
              <a:t>list.</a:t>
            </a:r>
          </a:p>
          <a:p>
            <a:pPr lvl="1"/>
            <a:r>
              <a:rPr lang="en-US" sz="2000" dirty="0" smtClean="0"/>
              <a:t>Environment </a:t>
            </a:r>
            <a:r>
              <a:rPr lang="en-US" sz="2000" dirty="0"/>
              <a:t>Variable support includes user, </a:t>
            </a:r>
            <a:r>
              <a:rPr lang="en-US" sz="2000" dirty="0" smtClean="0"/>
              <a:t>session</a:t>
            </a:r>
            <a:r>
              <a:rPr lang="en-US" sz="2000" dirty="0"/>
              <a:t>, shell, path and time zone</a:t>
            </a:r>
            <a:endParaRPr lang="en-US" sz="20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makes this </a:t>
            </a:r>
            <a:r>
              <a:rPr lang="en-US" sz="2400" dirty="0" smtClean="0"/>
              <a:t>information available </a:t>
            </a:r>
            <a:r>
              <a:rPr lang="en-US" sz="2400" dirty="0"/>
              <a:t>via a file (default is "./</a:t>
            </a:r>
            <a:r>
              <a:rPr lang="en-US" sz="2400" dirty="0" smtClean="0"/>
              <a:t>PlatformRunTimeEnvironment.txt").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6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tsReportUtility.py </a:t>
            </a:r>
            <a:r>
              <a:rPr lang="en-US" dirty="0" smtClean="0"/>
              <a:t>Module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Class </a:t>
            </a:r>
            <a:r>
              <a:rPr lang="en-US" sz="2400" dirty="0"/>
              <a:t>defining methods used to format </a:t>
            </a:r>
            <a:r>
              <a:rPr lang="en-US" sz="2400" dirty="0" smtClean="0"/>
              <a:t>information for the operator’s display and log files:</a:t>
            </a:r>
            <a:endParaRPr lang="en-US" sz="2400" dirty="0"/>
          </a:p>
          <a:p>
            <a:pPr lvl="1"/>
            <a:r>
              <a:rPr lang="en-US" sz="1800" dirty="0"/>
              <a:t>Convert file size from numeric and string </a:t>
            </a:r>
            <a:r>
              <a:rPr lang="en-US" sz="1800" dirty="0" smtClean="0"/>
              <a:t>format with optional </a:t>
            </a:r>
            <a:r>
              <a:rPr lang="en-US" sz="1800" dirty="0"/>
              <a:t>kilo-, mega-, </a:t>
            </a:r>
            <a:r>
              <a:rPr lang="en-US" sz="1800" dirty="0" err="1"/>
              <a:t>giga</a:t>
            </a:r>
            <a:r>
              <a:rPr lang="en-US" sz="1800" dirty="0"/>
              <a:t>-, </a:t>
            </a:r>
            <a:r>
              <a:rPr lang="en-US" sz="1800" dirty="0" err="1"/>
              <a:t>tera</a:t>
            </a:r>
            <a:r>
              <a:rPr lang="en-US" sz="1800" dirty="0"/>
              <a:t>-, </a:t>
            </a:r>
            <a:r>
              <a:rPr lang="en-US" sz="1800" dirty="0" err="1"/>
              <a:t>peta</a:t>
            </a:r>
            <a:r>
              <a:rPr lang="en-US" sz="1800" dirty="0"/>
              <a:t>-, </a:t>
            </a:r>
            <a:r>
              <a:rPr lang="en-US" sz="1800" dirty="0" err="1"/>
              <a:t>exa</a:t>
            </a:r>
            <a:r>
              <a:rPr lang="en-US" sz="1800" dirty="0"/>
              <a:t>-, zeta- and </a:t>
            </a:r>
            <a:r>
              <a:rPr lang="en-US" sz="1800" dirty="0" err="1"/>
              <a:t>yotta</a:t>
            </a:r>
            <a:r>
              <a:rPr lang="en-US" sz="1800" dirty="0"/>
              <a:t>-byte </a:t>
            </a:r>
            <a:r>
              <a:rPr lang="en-US" sz="1800" dirty="0" smtClean="0"/>
              <a:t>units</a:t>
            </a:r>
            <a:endParaRPr lang="en-US" sz="1800" dirty="0"/>
          </a:p>
          <a:p>
            <a:pPr lvl="1"/>
            <a:r>
              <a:rPr lang="en-US" sz="1800" dirty="0" smtClean="0"/>
              <a:t>Convert </a:t>
            </a:r>
            <a:r>
              <a:rPr lang="en-US" sz="1800" dirty="0"/>
              <a:t>time </a:t>
            </a:r>
            <a:r>
              <a:rPr lang="en-US" sz="1800" dirty="0" smtClean="0"/>
              <a:t>between </a:t>
            </a:r>
            <a:r>
              <a:rPr lang="en-US" sz="1800" dirty="0"/>
              <a:t>string </a:t>
            </a:r>
            <a:r>
              <a:rPr lang="en-US" sz="1800" dirty="0" smtClean="0"/>
              <a:t>and seconds formats.</a:t>
            </a:r>
          </a:p>
          <a:p>
            <a:pPr lvl="1"/>
            <a:r>
              <a:rPr lang="en-US" sz="1800" dirty="0" smtClean="0"/>
              <a:t>Construct a formatted log of multi-level nested Python dictionary contents</a:t>
            </a:r>
            <a:endParaRPr lang="en-US" sz="1800" dirty="0"/>
          </a:p>
          <a:p>
            <a:pPr lvl="1"/>
            <a:r>
              <a:rPr lang="en-US" sz="1800" dirty="0" smtClean="0"/>
              <a:t>Construct a string </a:t>
            </a:r>
            <a:r>
              <a:rPr lang="en-US" sz="1800" dirty="0"/>
              <a:t>of </a:t>
            </a:r>
            <a:r>
              <a:rPr lang="en-US" sz="1800" dirty="0" smtClean="0"/>
              <a:t>title and </a:t>
            </a:r>
            <a:r>
              <a:rPr lang="en-US" sz="1800" dirty="0"/>
              <a:t>white space to separate one section of </a:t>
            </a:r>
            <a:r>
              <a:rPr lang="en-US" sz="1800" dirty="0" smtClean="0"/>
              <a:t>text from another.</a:t>
            </a:r>
          </a:p>
          <a:p>
            <a:pPr lvl="1"/>
            <a:r>
              <a:rPr lang="en-US" sz="1800" dirty="0" smtClean="0"/>
              <a:t>Construct a </a:t>
            </a:r>
            <a:r>
              <a:rPr lang="en-US" sz="1800" dirty="0"/>
              <a:t>string of white </a:t>
            </a:r>
            <a:r>
              <a:rPr lang="en-US" sz="1800" dirty="0" smtClean="0"/>
              <a:t>space appropriate </a:t>
            </a:r>
            <a:r>
              <a:rPr lang="en-US" sz="1800" dirty="0"/>
              <a:t>for indenting level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Construct the path to the next log file.</a:t>
            </a:r>
          </a:p>
          <a:p>
            <a:pPr lvl="1"/>
            <a:r>
              <a:rPr lang="en-US" sz="1800" dirty="0" smtClean="0"/>
              <a:t>Create test summary after elapsed time with statistics details on the</a:t>
            </a:r>
          </a:p>
          <a:p>
            <a:pPr lvl="2"/>
            <a:r>
              <a:rPr lang="en-US" sz="1600" dirty="0" smtClean="0"/>
              <a:t>Number of (total test runs, passing </a:t>
            </a:r>
            <a:r>
              <a:rPr lang="en-US" sz="1600" dirty="0"/>
              <a:t>test </a:t>
            </a:r>
            <a:r>
              <a:rPr lang="en-US" sz="1600" dirty="0" smtClean="0"/>
              <a:t>run</a:t>
            </a:r>
            <a:r>
              <a:rPr lang="en-US" sz="1600" dirty="0"/>
              <a:t> subtotal</a:t>
            </a:r>
            <a:r>
              <a:rPr lang="en-US" sz="1600" dirty="0" smtClean="0"/>
              <a:t> and failing </a:t>
            </a:r>
            <a:r>
              <a:rPr lang="en-US" sz="1600" dirty="0"/>
              <a:t>test </a:t>
            </a:r>
            <a:r>
              <a:rPr lang="en-US" sz="1600" dirty="0" smtClean="0"/>
              <a:t>run</a:t>
            </a:r>
            <a:r>
              <a:rPr lang="en-US" sz="1600" dirty="0"/>
              <a:t> </a:t>
            </a:r>
            <a:r>
              <a:rPr lang="en-US" sz="1600" dirty="0" smtClean="0"/>
              <a:t>subtotal)</a:t>
            </a:r>
          </a:p>
          <a:p>
            <a:pPr lvl="2"/>
            <a:r>
              <a:rPr lang="en-US" sz="1600" dirty="0" smtClean="0"/>
              <a:t>Timestamp (startup, shutdown and elapsed)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tsSysCommands.py Module </a:t>
            </a:r>
            <a:r>
              <a:rPr lang="en-US" sz="2000" dirty="0" smtClean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definition and methods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Issuing shell commands to</a:t>
            </a:r>
            <a:r>
              <a:rPr lang="en-US" dirty="0"/>
              <a:t> </a:t>
            </a:r>
            <a:r>
              <a:rPr lang="en-US" dirty="0" smtClean="0"/>
              <a:t>the host </a:t>
            </a:r>
            <a:r>
              <a:rPr lang="en-US" dirty="0"/>
              <a:t>operating system</a:t>
            </a:r>
            <a:endParaRPr lang="en-US" dirty="0" smtClean="0"/>
          </a:p>
          <a:p>
            <a:pPr lvl="1"/>
            <a:r>
              <a:rPr lang="en-US" dirty="0" smtClean="0"/>
              <a:t>Receiving responses </a:t>
            </a:r>
            <a:r>
              <a:rPr lang="en-US" dirty="0"/>
              <a:t>from </a:t>
            </a:r>
            <a:r>
              <a:rPr lang="en-US" dirty="0" smtClean="0"/>
              <a:t>the host </a:t>
            </a:r>
            <a:r>
              <a:rPr lang="en-US" dirty="0"/>
              <a:t>operating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 smtClean="0"/>
              <a:t>Wrapping </a:t>
            </a:r>
            <a:r>
              <a:rPr lang="en-US" dirty="0"/>
              <a:t>and </a:t>
            </a:r>
            <a:r>
              <a:rPr lang="en-US" dirty="0" smtClean="0"/>
              <a:t>using </a:t>
            </a:r>
            <a:r>
              <a:rPr lang="en-US" dirty="0"/>
              <a:t>appropriate Python </a:t>
            </a:r>
            <a:r>
              <a:rPr lang="en-US" dirty="0" smtClean="0"/>
              <a:t>sub-process    </a:t>
            </a:r>
            <a:r>
              <a:rPr lang="en-US" dirty="0"/>
              <a:t>module methods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3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</a:t>
            </a:r>
            <a:r>
              <a:rPr lang="en-US" dirty="0" smtClean="0"/>
              <a:t>Development Productivity </a:t>
            </a:r>
            <a:r>
              <a:rPr lang="en-US" dirty="0" smtClean="0"/>
              <a:t>Tools (</a:t>
            </a:r>
            <a:r>
              <a:rPr lang="en-US" dirty="0" err="1" smtClean="0">
                <a:hlinkClick r:id="rId3"/>
              </a:rPr>
              <a:t>tsToolsCLI</a:t>
            </a:r>
            <a:r>
              <a:rPr lang="en-US" dirty="0" smtClean="0"/>
              <a:t> </a:t>
            </a:r>
            <a:r>
              <a:rPr lang="en-US" i="1" dirty="0"/>
              <a:t>full listing</a:t>
            </a:r>
            <a:r>
              <a:rPr lang="en-US" dirty="0" smtClean="0"/>
              <a:t>) </a:t>
            </a:r>
            <a:r>
              <a:rPr lang="en-US" sz="2000" dirty="0" smtClean="0"/>
              <a:t>(</a:t>
            </a:r>
            <a:r>
              <a:rPr lang="en-US" sz="2000" dirty="0">
                <a:hlinkClick r:id="rId4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66566" name="Rectangle 9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Developer Tools</a:t>
            </a:r>
          </a:p>
          <a:p>
            <a:pPr lvl="1" eaLnBrk="1" hangingPunct="1"/>
            <a:r>
              <a:rPr lang="en-US" dirty="0" smtClean="0">
                <a:hlinkClick r:id="rId5" action="ppaction://hlinksldjump"/>
              </a:rPr>
              <a:t>tsStripComments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6" action="ppaction://hlinksldjump"/>
              </a:rPr>
              <a:t>tsStripLineNumbers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7" action="ppaction://hlinksldjump"/>
              </a:rPr>
              <a:t>tsTreeCopy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8" action="ppaction://hlinksldjump"/>
              </a:rPr>
              <a:t>tsTreeTrimLines.py</a:t>
            </a:r>
            <a:endParaRPr lang="en-US" dirty="0" smtClean="0"/>
          </a:p>
          <a:p>
            <a:pPr eaLnBrk="1" hangingPunct="1"/>
            <a:r>
              <a:rPr lang="en-US" dirty="0"/>
              <a:t>Troubleshooter Tools</a:t>
            </a:r>
          </a:p>
          <a:p>
            <a:pPr lvl="1" eaLnBrk="1" hangingPunct="1"/>
            <a:r>
              <a:rPr lang="en-US" dirty="0" smtClean="0">
                <a:hlinkClick r:id="rId9" action="ppaction://hlinksldjump"/>
              </a:rPr>
              <a:t>tsPlatformQuery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</a:p>
          <a:p>
            <a:pPr lvl="1"/>
            <a:r>
              <a:rPr lang="en-US" dirty="0">
                <a:hlinkClick r:id="rId10" action="ppaction://hlinksldjump"/>
              </a:rPr>
              <a:t>tsLinesOfCodeProjectMetrics</a:t>
            </a:r>
            <a:endParaRPr lang="en-US" dirty="0"/>
          </a:p>
        </p:txBody>
      </p:sp>
      <p:sp>
        <p:nvSpPr>
          <p:cNvPr id="6656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83EAEC6-4CE3-47FF-8FF6-95CE169A5AF2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2E150-9B19-48F0-8C0C-4ED91E370D09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tsStripComments.py Module </a:t>
            </a:r>
            <a:r>
              <a:rPr lang="en-US" sz="2000" dirty="0" smtClean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Python application program, l</a:t>
            </a:r>
            <a:r>
              <a:rPr lang="en-US" sz="2400" dirty="0" smtClean="0"/>
              <a:t>aunched via a </a:t>
            </a:r>
            <a:r>
              <a:rPr lang="en-US" sz="2400" dirty="0"/>
              <a:t>Command Line Interface (CLI</a:t>
            </a:r>
            <a:r>
              <a:rPr lang="en-US" sz="2400" dirty="0" smtClean="0"/>
              <a:t>) with options for the operator to designate input and output directories.</a:t>
            </a:r>
          </a:p>
          <a:p>
            <a:pPr lvl="1"/>
            <a:r>
              <a:rPr lang="en-US" sz="2000" dirty="0" smtClean="0"/>
              <a:t>The application transforms </a:t>
            </a:r>
            <a:r>
              <a:rPr lang="en-US" sz="2000" dirty="0"/>
              <a:t>an annotated</a:t>
            </a:r>
            <a:r>
              <a:rPr lang="en-US" sz="2000" dirty="0" smtClean="0"/>
              <a:t>, development </a:t>
            </a:r>
            <a:r>
              <a:rPr lang="en-US" sz="2000" dirty="0"/>
              <a:t>version of a directory </a:t>
            </a:r>
            <a:r>
              <a:rPr lang="en-US" sz="2000" dirty="0" smtClean="0"/>
              <a:t>containing subdirectories and </a:t>
            </a:r>
            <a:r>
              <a:rPr lang="en-US" sz="2000" dirty="0"/>
              <a:t>Python source files into an </a:t>
            </a:r>
            <a:r>
              <a:rPr lang="en-US" sz="2000" dirty="0" smtClean="0"/>
              <a:t>unannotated </a:t>
            </a:r>
            <a:r>
              <a:rPr lang="en-US" sz="2000" dirty="0"/>
              <a:t>copy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unannotated </a:t>
            </a:r>
            <a:r>
              <a:rPr lang="en-US" sz="2000" dirty="0" smtClean="0"/>
              <a:t>copy </a:t>
            </a:r>
            <a:r>
              <a:rPr lang="en-US" sz="2000" dirty="0"/>
              <a:t>is intended to conserve storage space when </a:t>
            </a:r>
            <a:r>
              <a:rPr lang="en-US" sz="2000" dirty="0" smtClean="0"/>
              <a:t>installed in </a:t>
            </a:r>
            <a:r>
              <a:rPr lang="en-US" sz="2000" dirty="0"/>
              <a:t>an embedded system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transformation </a:t>
            </a:r>
            <a:r>
              <a:rPr lang="en-US" sz="2000" dirty="0" smtClean="0"/>
              <a:t>involves stripping </a:t>
            </a:r>
            <a:r>
              <a:rPr lang="en-US" sz="2000" dirty="0"/>
              <a:t>comments and </a:t>
            </a:r>
            <a:r>
              <a:rPr lang="en-US" sz="2000" dirty="0" smtClean="0"/>
              <a:t>“</a:t>
            </a:r>
            <a:r>
              <a:rPr lang="en-US" sz="2000" dirty="0" err="1" smtClean="0"/>
              <a:t>docstrings</a:t>
            </a:r>
            <a:r>
              <a:rPr lang="en-US" sz="2000" dirty="0" smtClean="0"/>
              <a:t>” by detokenizing a tokenized </a:t>
            </a:r>
            <a:r>
              <a:rPr lang="en-US" sz="2000" dirty="0"/>
              <a:t>version of each Python source </a:t>
            </a:r>
            <a:r>
              <a:rPr lang="en-US" sz="2000" dirty="0" smtClean="0"/>
              <a:t>file.</a:t>
            </a:r>
          </a:p>
          <a:p>
            <a:pPr lvl="1"/>
            <a:r>
              <a:rPr lang="en-US" sz="2000" dirty="0" smtClean="0"/>
              <a:t>Non-Python files </a:t>
            </a:r>
            <a:r>
              <a:rPr lang="en-US" sz="2000" dirty="0"/>
              <a:t>are trimmed of trailing whitespace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TeamSTARS</a:t>
            </a:r>
            <a:r>
              <a:rPr lang="en-US" dirty="0" smtClean="0"/>
              <a:t> "</a:t>
            </a:r>
            <a:r>
              <a:rPr lang="en-US" dirty="0" err="1" smtClean="0"/>
              <a:t>tsWxGTUI_PyVx</a:t>
            </a:r>
            <a:r>
              <a:rPr lang="en-US" dirty="0" smtClean="0"/>
              <a:t>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6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of Contents </a:t>
            </a:r>
            <a:r>
              <a:rPr lang="en-US" sz="2000" dirty="0" smtClean="0"/>
              <a:t>(</a:t>
            </a:r>
            <a:r>
              <a:rPr lang="en-US" sz="2000" i="1" dirty="0" smtClean="0"/>
              <a:t>with slide show</a:t>
            </a:r>
            <a:r>
              <a:rPr lang="en-US" sz="2000" dirty="0" smtClean="0"/>
              <a:t> </a:t>
            </a:r>
            <a:r>
              <a:rPr lang="en-US" sz="2000" u="sng" dirty="0" smtClean="0">
                <a:solidFill>
                  <a:srgbClr val="FF0000"/>
                </a:solidFill>
              </a:rPr>
              <a:t>Hyperlinks</a:t>
            </a:r>
            <a:r>
              <a:rPr lang="en-US" sz="2000" dirty="0" smtClean="0"/>
              <a:t>)</a:t>
            </a:r>
          </a:p>
        </p:txBody>
      </p:sp>
      <p:sp>
        <p:nvSpPr>
          <p:cNvPr id="8195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0000"/>
            </a:pPr>
            <a:r>
              <a:rPr lang="en-US" dirty="0" smtClean="0">
                <a:hlinkClick r:id="rId3" action="ppaction://hlinksldjump"/>
              </a:rPr>
              <a:t>tsLibCLI </a:t>
            </a:r>
            <a:r>
              <a:rPr lang="en-US" dirty="0" smtClean="0"/>
              <a:t>--- Library of building block components</a:t>
            </a:r>
          </a:p>
          <a:p>
            <a:pPr marL="342900" lvl="1" indent="-342900">
              <a:buSzPct val="60000"/>
            </a:pPr>
            <a:r>
              <a:rPr lang="en-US" dirty="0" smtClean="0">
                <a:hlinkClick r:id="rId4" action="ppaction://hlinksldjump"/>
              </a:rPr>
              <a:t>tsToolsCLI</a:t>
            </a:r>
            <a:r>
              <a:rPr lang="en-US" dirty="0" smtClean="0"/>
              <a:t> --- Collection of development productivity tools</a:t>
            </a:r>
          </a:p>
          <a:p>
            <a:pPr marL="342900" lvl="1" indent="-342900">
              <a:buSzPct val="60000"/>
            </a:pPr>
            <a:r>
              <a:rPr lang="en-US" dirty="0" smtClean="0">
                <a:hlinkClick r:id="rId5" action="ppaction://hlinksldjump"/>
              </a:rPr>
              <a:t>Distributed System Procedures</a:t>
            </a:r>
            <a:r>
              <a:rPr lang="en-US" dirty="0">
                <a:hlinkClick r:id="rId5" action="ppaction://hlinksldjump"/>
              </a:rPr>
              <a:t> </a:t>
            </a:r>
            <a:r>
              <a:rPr lang="en-US" dirty="0"/>
              <a:t>--- </a:t>
            </a:r>
            <a:r>
              <a:rPr lang="en-US" dirty="0" smtClean="0"/>
              <a:t>Commands which operate one or more remote computer systems from the terminal attached to the local computer system. Each operating system’s on-line manual pages provide applicable details.</a:t>
            </a:r>
            <a:endParaRPr lang="en-US" dirty="0"/>
          </a:p>
        </p:txBody>
      </p:sp>
      <p:sp>
        <p:nvSpPr>
          <p:cNvPr id="819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94743C1-DE31-4E12-9F9F-1BA9DE6E7B96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2C596-2F9D-4A58-A5F2-5862705DC7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tsStripLineNumbers.py Module </a:t>
            </a:r>
            <a:r>
              <a:rPr lang="en-US" sz="2000" dirty="0" smtClean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application program, </a:t>
            </a:r>
            <a:r>
              <a:rPr lang="en-US" dirty="0" smtClean="0"/>
              <a:t>launched via a </a:t>
            </a:r>
            <a:r>
              <a:rPr lang="en-US" dirty="0"/>
              <a:t>Command Line Interface (CLI</a:t>
            </a:r>
            <a:r>
              <a:rPr lang="en-US" dirty="0" smtClean="0"/>
              <a:t>)</a:t>
            </a:r>
            <a:r>
              <a:rPr lang="en-US" dirty="0"/>
              <a:t> with options for the operator to designate input and output </a:t>
            </a:r>
            <a:r>
              <a:rPr lang="en-US" dirty="0" smtClean="0"/>
              <a:t>directories.</a:t>
            </a:r>
          </a:p>
          <a:p>
            <a:pPr lvl="1"/>
            <a:r>
              <a:rPr lang="en-US" dirty="0" smtClean="0"/>
              <a:t>Application strips </a:t>
            </a:r>
            <a:r>
              <a:rPr lang="en-US" dirty="0"/>
              <a:t>line </a:t>
            </a:r>
            <a:r>
              <a:rPr lang="en-US" dirty="0" smtClean="0"/>
              <a:t>numbers from </a:t>
            </a:r>
            <a:r>
              <a:rPr lang="en-US" dirty="0"/>
              <a:t>source code (such as </a:t>
            </a:r>
            <a:r>
              <a:rPr lang="en-US" dirty="0" smtClean="0"/>
              <a:t>from annotated documentation listings</a:t>
            </a:r>
            <a:r>
              <a:rPr lang="en-US" dirty="0"/>
              <a:t>) that </a:t>
            </a:r>
            <a:r>
              <a:rPr lang="en-US" dirty="0" smtClean="0"/>
              <a:t>would not be required as </a:t>
            </a:r>
            <a:r>
              <a:rPr lang="en-US" dirty="0"/>
              <a:t>reference </a:t>
            </a:r>
            <a:r>
              <a:rPr lang="en-US" dirty="0" smtClean="0"/>
              <a:t>points </a:t>
            </a:r>
            <a:r>
              <a:rPr lang="en-US" dirty="0"/>
              <a:t>for conditional branching.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1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tsTreeCopy.py Module </a:t>
            </a:r>
            <a:r>
              <a:rPr lang="en-US" sz="2000" dirty="0" smtClean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application program, launched via a Command Line Interface (CLI) with options for the operator to designate input and output directories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 copies </a:t>
            </a:r>
            <a:r>
              <a:rPr lang="en-US" dirty="0"/>
              <a:t>the </a:t>
            </a:r>
            <a:r>
              <a:rPr lang="en-US" dirty="0" smtClean="0"/>
              <a:t>files and </a:t>
            </a:r>
            <a:r>
              <a:rPr lang="en-US" dirty="0"/>
              <a:t>directories contained in </a:t>
            </a:r>
            <a:r>
              <a:rPr lang="en-US" dirty="0" smtClean="0"/>
              <a:t>an input source directory to an output </a:t>
            </a:r>
            <a:r>
              <a:rPr lang="en-US" dirty="0"/>
              <a:t>target directory.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tsTreeTrimLines.py Module </a:t>
            </a:r>
            <a:r>
              <a:rPr lang="en-US" sz="2000" dirty="0" smtClean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application program, launched via a Command Line Interface (CLI) with options for the operator to designate input and output directories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Application copies the files and directories contained in an input source directory to an output target </a:t>
            </a:r>
            <a:r>
              <a:rPr lang="en-US" dirty="0" smtClean="0"/>
              <a:t>directory after </a:t>
            </a:r>
            <a:r>
              <a:rPr lang="en-US" dirty="0"/>
              <a:t>stripping superfluous white </a:t>
            </a:r>
            <a:r>
              <a:rPr lang="en-US" dirty="0" smtClean="0"/>
              <a:t>space (</a:t>
            </a:r>
            <a:r>
              <a:rPr lang="en-US" dirty="0"/>
              <a:t>blanks) from end of each line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tsPlatformQuery.py Module </a:t>
            </a:r>
            <a:r>
              <a:rPr lang="en-US" sz="2000" dirty="0" smtClean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application program, launched via a Command Line Interface (CLI) with options for the operator to designate input and output directories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Application </a:t>
            </a:r>
            <a:r>
              <a:rPr lang="en-US" dirty="0" smtClean="0"/>
              <a:t>uses </a:t>
            </a:r>
            <a:r>
              <a:rPr lang="en-US" dirty="0" smtClean="0">
                <a:hlinkClick r:id="rId3" action="ppaction://hlinksldjump"/>
              </a:rPr>
              <a:t>tsPlatformRunTimeEnvironment </a:t>
            </a:r>
            <a:r>
              <a:rPr lang="en-US" dirty="0" smtClean="0"/>
              <a:t>module </a:t>
            </a:r>
            <a:r>
              <a:rPr lang="en-US" dirty="0"/>
              <a:t>to capture </a:t>
            </a:r>
            <a:r>
              <a:rPr lang="en-US" dirty="0" smtClean="0"/>
              <a:t>and report current </a:t>
            </a:r>
            <a:r>
              <a:rPr lang="en-US" dirty="0"/>
              <a:t>hardware </a:t>
            </a:r>
            <a:r>
              <a:rPr lang="en-US" dirty="0" smtClean="0"/>
              <a:t>and software </a:t>
            </a:r>
            <a:r>
              <a:rPr lang="en-US" dirty="0"/>
              <a:t>information about the run time </a:t>
            </a:r>
            <a:r>
              <a:rPr lang="en-US" dirty="0" smtClean="0"/>
              <a:t>environment available </a:t>
            </a:r>
            <a:r>
              <a:rPr lang="en-US" dirty="0"/>
              <a:t>to computer programs.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B15CA1-2409-4C93-81ED-1B97AA5E48A9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5BF51-9024-4AEC-86AD-A4087E9A3F1E}" type="slidenum">
              <a:rPr lang="en-US"/>
              <a:pPr/>
              <a:t>24</a:t>
            </a:fld>
            <a:endParaRPr lang="en-US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tsLinesOfCodeProjectMetrics.py </a:t>
            </a:r>
            <a:r>
              <a:rPr lang="en-US" dirty="0" smtClean="0"/>
              <a:t>Module</a:t>
            </a:r>
            <a:br>
              <a:rPr lang="en-US" dirty="0" smtClean="0"/>
            </a:br>
            <a:r>
              <a:rPr lang="en-US" dirty="0"/>
              <a:t>and </a:t>
            </a:r>
            <a:r>
              <a:rPr lang="en-US" dirty="0" smtClean="0"/>
              <a:t>Building Block Modules </a:t>
            </a:r>
            <a:r>
              <a:rPr lang="en-US" sz="2000" dirty="0" smtClean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Python </a:t>
            </a:r>
            <a:r>
              <a:rPr lang="en-US" sz="2400" dirty="0"/>
              <a:t>application </a:t>
            </a:r>
            <a:r>
              <a:rPr lang="en-US" sz="2400" dirty="0" smtClean="0"/>
              <a:t>program and building block modules that:</a:t>
            </a:r>
          </a:p>
          <a:p>
            <a:pPr lvl="1" eaLnBrk="1" hangingPunct="1"/>
            <a:r>
              <a:rPr lang="en-US" sz="2000" dirty="0" smtClean="0"/>
              <a:t>Launches via Command </a:t>
            </a:r>
            <a:r>
              <a:rPr lang="en-US" sz="2000" dirty="0"/>
              <a:t>Line Interface (CLI</a:t>
            </a:r>
            <a:r>
              <a:rPr lang="en-US" sz="2000" dirty="0" smtClean="0"/>
              <a:t>) with options designating input directory and output file</a:t>
            </a:r>
          </a:p>
          <a:p>
            <a:pPr lvl="1" eaLnBrk="1" hangingPunct="1"/>
            <a:r>
              <a:rPr lang="en-US" sz="2000" dirty="0" smtClean="0"/>
              <a:t>Scans an </a:t>
            </a:r>
            <a:r>
              <a:rPr lang="en-US" sz="2000" dirty="0"/>
              <a:t>operator designated file directory tree containing the source files, in one or more programming language specific formats (such as Ada, Assembler, C/C++, Cobol, Fortran, PL/M, Python, Text, and various command line shells</a:t>
            </a:r>
            <a:r>
              <a:rPr lang="en-US" sz="2000" dirty="0" smtClean="0"/>
              <a:t>).</a:t>
            </a:r>
          </a:p>
          <a:p>
            <a:pPr lvl="1" eaLnBrk="1" hangingPunct="1"/>
            <a:r>
              <a:rPr lang="en-US" sz="2000" dirty="0" smtClean="0"/>
              <a:t>Accumulates and </a:t>
            </a:r>
            <a:r>
              <a:rPr lang="en-US" sz="2000" dirty="0"/>
              <a:t>reports </a:t>
            </a:r>
            <a:r>
              <a:rPr lang="en-US" sz="2000" dirty="0" smtClean="0"/>
              <a:t>the number </a:t>
            </a:r>
            <a:r>
              <a:rPr lang="en-US" sz="2000" dirty="0"/>
              <a:t>of code lines, </a:t>
            </a:r>
            <a:r>
              <a:rPr lang="en-US" sz="2000" dirty="0" smtClean="0"/>
              <a:t>blank/comment </a:t>
            </a:r>
            <a:r>
              <a:rPr lang="en-US" sz="2000" dirty="0"/>
              <a:t>lines, words </a:t>
            </a:r>
            <a:r>
              <a:rPr lang="en-US" sz="2000" dirty="0" smtClean="0"/>
              <a:t>and characters </a:t>
            </a:r>
            <a:r>
              <a:rPr lang="en-US" sz="2000" dirty="0"/>
              <a:t>for individual </a:t>
            </a:r>
            <a:r>
              <a:rPr lang="en-US" sz="2000" dirty="0" smtClean="0"/>
              <a:t>files, language subtotals and project totals.</a:t>
            </a:r>
            <a:endParaRPr lang="en-US" sz="2000" dirty="0"/>
          </a:p>
          <a:p>
            <a:pPr lvl="1" eaLnBrk="1" hangingPunct="1"/>
            <a:r>
              <a:rPr lang="en-US" sz="2000" dirty="0" smtClean="0"/>
              <a:t>Generates reports </a:t>
            </a:r>
            <a:r>
              <a:rPr lang="en-US" sz="2000" dirty="0"/>
              <a:t>of software project progress and </a:t>
            </a:r>
            <a:r>
              <a:rPr lang="en-US" sz="2000" dirty="0" smtClean="0"/>
              <a:t>metrics for the software </a:t>
            </a:r>
            <a:r>
              <a:rPr lang="en-US" sz="2000" dirty="0"/>
              <a:t>development project (such as labor, </a:t>
            </a:r>
            <a:r>
              <a:rPr lang="en-US" sz="2000" dirty="0" smtClean="0"/>
              <a:t>cost or contributed value, schedule </a:t>
            </a:r>
            <a:r>
              <a:rPr lang="en-US" sz="2000" dirty="0"/>
              <a:t>and lines of code per day productivity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46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25</a:t>
            </a:fld>
            <a:endParaRPr lang="en-US"/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Distributed System Procedures </a:t>
            </a:r>
            <a:r>
              <a:rPr lang="en-US" sz="2000" dirty="0" smtClean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798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hlinkClick r:id="rId4" action="ppaction://hlinksldjump"/>
              </a:rPr>
              <a:t>Monitoring and Control Procedure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Uses the Command Line &amp; Graphical User Interfaces to operate the mission critical equipment for the acquisition of sensor and operator input data and for the output of control signals, </a:t>
            </a:r>
            <a:r>
              <a:rPr lang="en-US" sz="2400" dirty="0" err="1" smtClean="0"/>
              <a:t>setpoints</a:t>
            </a:r>
            <a:r>
              <a:rPr lang="en-US" sz="2400" dirty="0" smtClean="0"/>
              <a:t>, constraints and operator status updates via the embedded computer system.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hlinkClick r:id="rId5" action="ppaction://hlinksldjump"/>
              </a:rPr>
              <a:t>File Transfer Procedure</a:t>
            </a:r>
            <a:endParaRPr lang="en-US" dirty="0" smtClean="0"/>
          </a:p>
          <a:p>
            <a:pPr marL="742950" lvl="2" indent="-342900" eaLnBrk="1" hangingPunct="1">
              <a:lnSpc>
                <a:spcPct val="80000"/>
              </a:lnSpc>
              <a:buSzPct val="60000"/>
            </a:pPr>
            <a:r>
              <a:rPr lang="en-US" dirty="0"/>
              <a:t>Uses the Command Line </a:t>
            </a:r>
            <a:r>
              <a:rPr lang="en-US" dirty="0" smtClean="0"/>
              <a:t>Interface </a:t>
            </a:r>
            <a:r>
              <a:rPr lang="en-US" dirty="0"/>
              <a:t>to </a:t>
            </a:r>
            <a:r>
              <a:rPr lang="en-US" dirty="0" smtClean="0"/>
              <a:t>captures the most recent Monitoring and Control operation data and transcript logs, before it can be overwritten and/or mixed with new data, in preparation for off-line troubleshooting and analysis of operation and performance.</a:t>
            </a:r>
            <a:endParaRPr lang="en-US" dirty="0"/>
          </a:p>
          <a:p>
            <a:pPr marL="742950" lvl="2" indent="-342900" eaLnBrk="1" hangingPunct="1">
              <a:lnSpc>
                <a:spcPct val="80000"/>
              </a:lnSpc>
              <a:buSzPct val="60000"/>
            </a:pPr>
            <a:r>
              <a:rPr lang="en-US" dirty="0" smtClean="0"/>
              <a:t>Updates computer software configuration data and source code in preparation for the next Monitoring and Control operation.</a:t>
            </a:r>
          </a:p>
        </p:txBody>
      </p:sp>
    </p:spTree>
    <p:extLst>
      <p:ext uri="{BB962C8B-B14F-4D97-AF65-F5344CB8AC3E}">
        <p14:creationId xmlns:p14="http://schemas.microsoft.com/office/powerpoint/2010/main" val="3041778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26</a:t>
            </a:fld>
            <a:endParaRPr lang="en-US"/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Monitoring and Control Procedure </a:t>
            </a:r>
            <a:r>
              <a:rPr lang="en-US" sz="2000" dirty="0" smtClean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798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Once </a:t>
            </a:r>
            <a:r>
              <a:rPr lang="en-US" sz="1800" dirty="0"/>
              <a:t>you've logged into your local computer, you may </a:t>
            </a:r>
            <a:r>
              <a:rPr lang="en-US" sz="1800" dirty="0" smtClean="0"/>
              <a:t>then</a:t>
            </a:r>
            <a:r>
              <a:rPr lang="en-US" sz="1800" dirty="0"/>
              <a:t> </a:t>
            </a:r>
            <a:r>
              <a:rPr lang="en-US" sz="1800" dirty="0" smtClean="0"/>
              <a:t>use one </a:t>
            </a:r>
            <a:r>
              <a:rPr lang="en-US" sz="1800" dirty="0"/>
              <a:t>or more secure shells ("</a:t>
            </a:r>
            <a:r>
              <a:rPr lang="en-US" sz="1800" b="1" dirty="0">
                <a:hlinkClick r:id="rId4" action="ppaction://hlinksldjump"/>
              </a:rPr>
              <a:t>ssh</a:t>
            </a:r>
            <a:r>
              <a:rPr lang="en-US" sz="1800" dirty="0"/>
              <a:t>") or non-secure shells ("</a:t>
            </a:r>
            <a:r>
              <a:rPr lang="en-US" sz="1800" b="1" dirty="0">
                <a:hlinkClick r:id="rId5" action="ppaction://hlinksldjump"/>
              </a:rPr>
              <a:t>rsh</a:t>
            </a:r>
            <a:r>
              <a:rPr lang="en-US" sz="1800" dirty="0"/>
              <a:t>") provided by the local operating system </a:t>
            </a:r>
            <a:r>
              <a:rPr lang="en-US" sz="1800" dirty="0" smtClean="0"/>
              <a:t>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Monitor and control the local computer from the convenience of your local character-mode computer terminal display, keyboard and mouse.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Optionally monitor </a:t>
            </a:r>
            <a:r>
              <a:rPr lang="en-US" sz="1400" dirty="0"/>
              <a:t>and control </a:t>
            </a:r>
            <a:r>
              <a:rPr lang="en-US" sz="1400" dirty="0" smtClean="0"/>
              <a:t>one or more remote computers also from </a:t>
            </a:r>
            <a:r>
              <a:rPr lang="en-US" sz="1400" dirty="0"/>
              <a:t>the convenience of your local character-mode </a:t>
            </a:r>
            <a:r>
              <a:rPr lang="en-US" sz="1400" dirty="0" smtClean="0"/>
              <a:t>computer </a:t>
            </a:r>
            <a:r>
              <a:rPr lang="en-US" sz="1400" dirty="0"/>
              <a:t>terminal display, keyboard and </a:t>
            </a:r>
            <a:r>
              <a:rPr lang="en-US" sz="1400" dirty="0" smtClean="0"/>
              <a:t>mouse</a:t>
            </a:r>
            <a:r>
              <a:rPr lang="en-US" sz="1400" dirty="0"/>
              <a:t>, with greater speed and efficiency than possible with the larger communication traffic associated with </a:t>
            </a:r>
            <a:r>
              <a:rPr lang="en-US" sz="1400" dirty="0" smtClean="0"/>
              <a:t>pixel-mode.</a:t>
            </a:r>
            <a:endParaRPr lang="en-US" sz="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Use the local computer’s </a:t>
            </a:r>
            <a:r>
              <a:rPr lang="en-US" sz="1400" dirty="0"/>
              <a:t>character-mode </a:t>
            </a:r>
            <a:r>
              <a:rPr lang="en-US" sz="1400" dirty="0" smtClean="0"/>
              <a:t>command </a:t>
            </a:r>
            <a:r>
              <a:rPr lang="en-US" sz="1400" dirty="0"/>
              <a:t>line </a:t>
            </a:r>
            <a:r>
              <a:rPr lang="en-US" sz="1400" dirty="0" smtClean="0"/>
              <a:t>interface shell to:</a:t>
            </a:r>
            <a:endParaRPr lang="en-US" sz="16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Launch one or more of the local computer’s: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dirty="0" smtClean="0"/>
              <a:t>Shell scripts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dirty="0" smtClean="0"/>
              <a:t>Tools 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dirty="0" smtClean="0"/>
              <a:t>Application programs (including any of the </a:t>
            </a:r>
            <a:r>
              <a:rPr lang="en-US" sz="1400" dirty="0" err="1" smtClean="0"/>
              <a:t>TeamSTARS</a:t>
            </a:r>
            <a:r>
              <a:rPr lang="en-US" sz="1400" dirty="0" smtClean="0"/>
              <a:t> "</a:t>
            </a:r>
            <a:r>
              <a:rPr lang="en-US" sz="1400" dirty="0" err="1"/>
              <a:t>tsWxGTUI_PyVx</a:t>
            </a:r>
            <a:r>
              <a:rPr lang="en-US" sz="1400" dirty="0"/>
              <a:t>" Toolkit's Python </a:t>
            </a:r>
            <a:r>
              <a:rPr lang="en-US" sz="1400" dirty="0" smtClean="0"/>
              <a:t>based Command Line Interface or curses-based Graphical User Interface ones).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Login </a:t>
            </a:r>
            <a:r>
              <a:rPr lang="en-US" sz="1400" dirty="0"/>
              <a:t>to one or more </a:t>
            </a:r>
            <a:r>
              <a:rPr lang="en-US" sz="1400" dirty="0" smtClean="0"/>
              <a:t>remote computers and </a:t>
            </a:r>
            <a:r>
              <a:rPr lang="en-US" sz="1400" dirty="0"/>
              <a:t>then use </a:t>
            </a:r>
            <a:r>
              <a:rPr lang="en-US" sz="1400" dirty="0" smtClean="0"/>
              <a:t>the remote computer’s </a:t>
            </a:r>
            <a:r>
              <a:rPr lang="en-US" sz="1400" dirty="0"/>
              <a:t>character-mode </a:t>
            </a:r>
            <a:r>
              <a:rPr lang="en-US" sz="1400" dirty="0" smtClean="0"/>
              <a:t>command </a:t>
            </a:r>
            <a:r>
              <a:rPr lang="en-US" sz="1400" dirty="0"/>
              <a:t>line interface shell </a:t>
            </a:r>
            <a:r>
              <a:rPr lang="en-US" sz="1400" dirty="0" smtClean="0"/>
              <a:t>to: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dirty="0" smtClean="0"/>
              <a:t>Launch </a:t>
            </a:r>
            <a:r>
              <a:rPr lang="en-US" sz="1400" dirty="0"/>
              <a:t>one or more of the </a:t>
            </a:r>
            <a:r>
              <a:rPr lang="en-US" sz="1400" dirty="0" smtClean="0"/>
              <a:t>remote computer’s: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1400" dirty="0"/>
              <a:t>Shell scripts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1400" dirty="0"/>
              <a:t>Tools 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1400" dirty="0"/>
              <a:t>Application programs (including any of the </a:t>
            </a:r>
            <a:r>
              <a:rPr lang="en-US" sz="1400" dirty="0" err="1"/>
              <a:t>TeamSTARS</a:t>
            </a:r>
            <a:r>
              <a:rPr lang="en-US" sz="1400" dirty="0"/>
              <a:t> "</a:t>
            </a:r>
            <a:r>
              <a:rPr lang="en-US" sz="1400" dirty="0" err="1"/>
              <a:t>tsWxGTUI_PyVx</a:t>
            </a:r>
            <a:r>
              <a:rPr lang="en-US" sz="1400" dirty="0"/>
              <a:t>" Toolkit's Python based Command Line Interface or curses-based Graphical User Interface ones</a:t>
            </a:r>
            <a:r>
              <a:rPr lang="en-US" sz="1400" dirty="0" smtClean="0"/>
              <a:t>).</a:t>
            </a:r>
            <a:endParaRPr lang="en-US" sz="1400" dirty="0"/>
          </a:p>
          <a:p>
            <a:pPr eaLnBrk="1" hangingPunct="1">
              <a:lnSpc>
                <a:spcPct val="80000"/>
              </a:lnSpc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76443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Secure </a:t>
            </a:r>
            <a:r>
              <a:rPr lang="en-US" dirty="0" smtClean="0"/>
              <a:t>(Remote) Shell </a:t>
            </a:r>
            <a:r>
              <a:rPr lang="en-US" dirty="0"/>
              <a:t>(SSH</a:t>
            </a:r>
            <a:r>
              <a:rPr lang="en-US" dirty="0" smtClean="0"/>
              <a:t>) </a:t>
            </a:r>
            <a:r>
              <a:rPr lang="en-US" sz="2000" dirty="0" smtClean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79878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SSH(1)                    BSD General Commands Manual                   SSH(1)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ssh</a:t>
            </a:r>
            <a:r>
              <a:rPr lang="en-US" sz="1100" dirty="0"/>
              <a:t> </a:t>
            </a:r>
            <a:r>
              <a:rPr lang="en-US" sz="1100" dirty="0" smtClean="0"/>
              <a:t>     </a:t>
            </a:r>
            <a:r>
              <a:rPr lang="en-US" sz="1100" dirty="0" err="1"/>
              <a:t>OpenSSH</a:t>
            </a:r>
            <a:r>
              <a:rPr lang="en-US" sz="1100" dirty="0"/>
              <a:t> SSH client (remote login program)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SYNOPSIS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ssh</a:t>
            </a:r>
            <a:r>
              <a:rPr lang="en-US" sz="1100" dirty="0"/>
              <a:t> [-1246AaCfGgKkMNnqsTtVvXxYy] [-b </a:t>
            </a:r>
            <a:r>
              <a:rPr lang="en-US" sz="1100" dirty="0" err="1"/>
              <a:t>bind_address</a:t>
            </a:r>
            <a:r>
              <a:rPr lang="en-US" sz="1100" dirty="0"/>
              <a:t>] [-c </a:t>
            </a:r>
            <a:r>
              <a:rPr lang="en-US" sz="1100" dirty="0" err="1"/>
              <a:t>cipher_spec</a:t>
            </a:r>
            <a:r>
              <a:rPr lang="en-US" sz="1100" dirty="0"/>
              <a:t>]</a:t>
            </a:r>
          </a:p>
          <a:p>
            <a:pPr marL="0" indent="0">
              <a:buNone/>
            </a:pPr>
            <a:r>
              <a:rPr lang="en-US" sz="1100" dirty="0"/>
              <a:t>         [-D [</a:t>
            </a:r>
            <a:r>
              <a:rPr lang="en-US" sz="1100" dirty="0" err="1"/>
              <a:t>bind_address</a:t>
            </a:r>
            <a:r>
              <a:rPr lang="en-US" sz="1100" dirty="0"/>
              <a:t>:]port] [-E </a:t>
            </a:r>
            <a:r>
              <a:rPr lang="en-US" sz="1100" dirty="0" err="1"/>
              <a:t>log_file</a:t>
            </a:r>
            <a:r>
              <a:rPr lang="en-US" sz="1100" dirty="0"/>
              <a:t>] [-e </a:t>
            </a:r>
            <a:r>
              <a:rPr lang="en-US" sz="1100" dirty="0" err="1"/>
              <a:t>escape_char</a:t>
            </a:r>
            <a:r>
              <a:rPr lang="en-US" sz="1100" dirty="0"/>
              <a:t>]</a:t>
            </a:r>
          </a:p>
          <a:p>
            <a:pPr marL="0" indent="0">
              <a:buNone/>
            </a:pPr>
            <a:r>
              <a:rPr lang="en-US" sz="1100" dirty="0"/>
              <a:t>         [-F </a:t>
            </a:r>
            <a:r>
              <a:rPr lang="en-US" sz="1100" dirty="0" err="1"/>
              <a:t>configfile</a:t>
            </a:r>
            <a:r>
              <a:rPr lang="en-US" sz="1100" dirty="0"/>
              <a:t>] [-I pkcs11] [-</a:t>
            </a:r>
            <a:r>
              <a:rPr lang="en-US" sz="1100" dirty="0" err="1"/>
              <a:t>i</a:t>
            </a:r>
            <a:r>
              <a:rPr lang="en-US" sz="1100" dirty="0"/>
              <a:t> </a:t>
            </a:r>
            <a:r>
              <a:rPr lang="en-US" sz="1100" dirty="0" err="1"/>
              <a:t>identity_file</a:t>
            </a:r>
            <a:r>
              <a:rPr lang="en-US" sz="1100" dirty="0"/>
              <a:t>] [-L address]</a:t>
            </a:r>
          </a:p>
          <a:p>
            <a:pPr marL="0" indent="0">
              <a:buNone/>
            </a:pPr>
            <a:r>
              <a:rPr lang="en-US" sz="1100" dirty="0"/>
              <a:t>         [-l </a:t>
            </a:r>
            <a:r>
              <a:rPr lang="en-US" sz="1100" dirty="0" err="1"/>
              <a:t>login_name</a:t>
            </a:r>
            <a:r>
              <a:rPr lang="en-US" sz="1100" dirty="0"/>
              <a:t>] [-m </a:t>
            </a:r>
            <a:r>
              <a:rPr lang="en-US" sz="1100" dirty="0" err="1"/>
              <a:t>mac_spec</a:t>
            </a:r>
            <a:r>
              <a:rPr lang="en-US" sz="1100" dirty="0"/>
              <a:t>] [-O </a:t>
            </a:r>
            <a:r>
              <a:rPr lang="en-US" sz="1100" dirty="0" err="1"/>
              <a:t>ctl_cmd</a:t>
            </a:r>
            <a:r>
              <a:rPr lang="en-US" sz="1100" dirty="0"/>
              <a:t>] [-o option] [-p port]</a:t>
            </a:r>
          </a:p>
          <a:p>
            <a:pPr marL="0" indent="0">
              <a:buNone/>
            </a:pPr>
            <a:r>
              <a:rPr lang="en-US" sz="1100" dirty="0"/>
              <a:t>         [-Q cipher | cipher-</a:t>
            </a:r>
            <a:r>
              <a:rPr lang="en-US" sz="1100" dirty="0" err="1"/>
              <a:t>auth</a:t>
            </a:r>
            <a:r>
              <a:rPr lang="en-US" sz="1100" dirty="0"/>
              <a:t> | mac | </a:t>
            </a:r>
            <a:r>
              <a:rPr lang="en-US" sz="1100" dirty="0" err="1"/>
              <a:t>kex</a:t>
            </a:r>
            <a:r>
              <a:rPr lang="en-US" sz="1100" dirty="0"/>
              <a:t> | key | protocol-version]</a:t>
            </a:r>
          </a:p>
          <a:p>
            <a:pPr marL="0" indent="0">
              <a:buNone/>
            </a:pPr>
            <a:r>
              <a:rPr lang="en-US" sz="1100" dirty="0"/>
              <a:t>         [-R address] [-S </a:t>
            </a:r>
            <a:r>
              <a:rPr lang="en-US" sz="1100" dirty="0" err="1"/>
              <a:t>ctl_path</a:t>
            </a:r>
            <a:r>
              <a:rPr lang="en-US" sz="1100" dirty="0"/>
              <a:t>] [-W </a:t>
            </a:r>
            <a:r>
              <a:rPr lang="en-US" sz="1100" dirty="0" err="1"/>
              <a:t>host:port</a:t>
            </a:r>
            <a:r>
              <a:rPr lang="en-US" sz="1100" dirty="0"/>
              <a:t>] [-w </a:t>
            </a:r>
            <a:r>
              <a:rPr lang="en-US" sz="1100" dirty="0" err="1"/>
              <a:t>local_tun</a:t>
            </a:r>
            <a:r>
              <a:rPr lang="en-US" sz="1100" dirty="0"/>
              <a:t>[:</a:t>
            </a:r>
            <a:r>
              <a:rPr lang="en-US" sz="1100" dirty="0" err="1"/>
              <a:t>remote_tun</a:t>
            </a:r>
            <a:r>
              <a:rPr lang="en-US" sz="1100" dirty="0"/>
              <a:t>]]</a:t>
            </a:r>
          </a:p>
          <a:p>
            <a:pPr marL="0" indent="0">
              <a:buNone/>
            </a:pPr>
            <a:r>
              <a:rPr lang="en-US" sz="1100" dirty="0"/>
              <a:t>         [user@]hostname [command]</a:t>
            </a:r>
          </a:p>
          <a:p>
            <a:pPr marL="0" indent="0">
              <a:buNone/>
            </a:pPr>
            <a:endParaRPr lang="en-US" sz="1100" u="sng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DESCRIPTION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</a:t>
            </a:r>
            <a:r>
              <a:rPr lang="en-US" sz="1100" dirty="0" err="1"/>
              <a:t>ssh</a:t>
            </a:r>
            <a:r>
              <a:rPr lang="en-US" sz="1100" dirty="0"/>
              <a:t> (SSH client) is a program for logging into a remote machine and for</a:t>
            </a:r>
          </a:p>
          <a:p>
            <a:pPr marL="0" indent="0">
              <a:buNone/>
            </a:pPr>
            <a:r>
              <a:rPr lang="en-US" sz="1100" dirty="0"/>
              <a:t>     executing commands on a remote machine.  It is intended to replace rlogin</a:t>
            </a:r>
          </a:p>
          <a:p>
            <a:pPr marL="0" indent="0">
              <a:buNone/>
            </a:pPr>
            <a:r>
              <a:rPr lang="en-US" sz="1100" dirty="0"/>
              <a:t>     and </a:t>
            </a:r>
            <a:r>
              <a:rPr lang="en-US" sz="1100" dirty="0" err="1"/>
              <a:t>rsh</a:t>
            </a:r>
            <a:r>
              <a:rPr lang="en-US" sz="1100" dirty="0"/>
              <a:t>, and provide secure encrypted communications between two</a:t>
            </a:r>
          </a:p>
          <a:p>
            <a:pPr marL="0" indent="0">
              <a:buNone/>
            </a:pPr>
            <a:r>
              <a:rPr lang="en-US" sz="1100" dirty="0"/>
              <a:t>     untrusted hosts over an insecure network.  X11 connections, arbitrary TCP</a:t>
            </a:r>
          </a:p>
          <a:p>
            <a:pPr marL="0" indent="0">
              <a:buNone/>
            </a:pPr>
            <a:r>
              <a:rPr lang="en-US" sz="1100" dirty="0"/>
              <a:t>     ports and UNIX-domain sockets can also be forwarded over the </a:t>
            </a:r>
            <a:r>
              <a:rPr lang="en-US" sz="1100" dirty="0" smtClean="0"/>
              <a:t>secure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</a:t>
            </a:r>
            <a:r>
              <a:rPr lang="en-US" sz="1100" dirty="0" err="1" smtClean="0"/>
              <a:t>chanânel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ssh</a:t>
            </a:r>
            <a:r>
              <a:rPr lang="en-US" sz="1100" dirty="0"/>
              <a:t> connects and logs into the specified hostname (with optional user</a:t>
            </a:r>
          </a:p>
          <a:p>
            <a:pPr marL="0" indent="0">
              <a:buNone/>
            </a:pPr>
            <a:r>
              <a:rPr lang="en-US" sz="1100" dirty="0"/>
              <a:t>     name).  The user must prove his/her identity to the remote machine using</a:t>
            </a:r>
          </a:p>
          <a:p>
            <a:pPr marL="0" indent="0">
              <a:buNone/>
            </a:pPr>
            <a:r>
              <a:rPr lang="en-US" sz="1100" dirty="0"/>
              <a:t>     one of several methods depending on the protocol version used (see</a:t>
            </a:r>
          </a:p>
          <a:p>
            <a:pPr marL="0" indent="0">
              <a:buNone/>
            </a:pPr>
            <a:r>
              <a:rPr lang="en-US" sz="1100" dirty="0"/>
              <a:t>     below).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If command is specified, it is executed on the remote host instead of a</a:t>
            </a:r>
          </a:p>
          <a:p>
            <a:pPr marL="0" indent="0">
              <a:buNone/>
            </a:pPr>
            <a:r>
              <a:rPr lang="en-US" sz="1100" dirty="0"/>
              <a:t>     login shell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798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0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28</a:t>
            </a:fld>
            <a:endParaRPr lang="en-US"/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Transfers </a:t>
            </a:r>
            <a:r>
              <a:rPr lang="en-US" sz="2000" dirty="0" smtClean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798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Once you've </a:t>
            </a:r>
            <a:r>
              <a:rPr lang="en-US" sz="1800" dirty="0"/>
              <a:t>logged into your local computer, you may then use one or more secure </a:t>
            </a:r>
            <a:r>
              <a:rPr lang="en-US" sz="1800" dirty="0" smtClean="0"/>
              <a:t>file transfer utilities </a:t>
            </a:r>
            <a:r>
              <a:rPr lang="en-US" sz="1800" dirty="0"/>
              <a:t>("</a:t>
            </a:r>
            <a:r>
              <a:rPr lang="en-US" sz="1800" b="1" dirty="0" smtClean="0">
                <a:hlinkClick r:id="rId4" action="ppaction://hlinksldjump"/>
              </a:rPr>
              <a:t>sftp</a:t>
            </a:r>
            <a:r>
              <a:rPr lang="en-US" sz="1800" dirty="0" smtClean="0"/>
              <a:t>") </a:t>
            </a:r>
            <a:r>
              <a:rPr lang="en-US" sz="1800" dirty="0"/>
              <a:t>or non-secure file transfer utilities </a:t>
            </a:r>
            <a:r>
              <a:rPr lang="en-US" sz="1800" dirty="0" smtClean="0"/>
              <a:t>("</a:t>
            </a:r>
            <a:r>
              <a:rPr lang="en-US" sz="1800" b="1" dirty="0" smtClean="0">
                <a:hlinkClick r:id="rId5" action="ppaction://hlinksldjump"/>
              </a:rPr>
              <a:t>ftp</a:t>
            </a:r>
            <a:r>
              <a:rPr lang="en-US" sz="1800" dirty="0" smtClean="0"/>
              <a:t>") </a:t>
            </a:r>
            <a:r>
              <a:rPr lang="en-US" sz="1800" dirty="0"/>
              <a:t>provided by the local </a:t>
            </a:r>
            <a:r>
              <a:rPr lang="en-US" sz="1800" dirty="0" smtClean="0"/>
              <a:t>and remote operating systems </a:t>
            </a:r>
            <a:r>
              <a:rPr lang="en-US" sz="1800" dirty="0"/>
              <a:t>to</a:t>
            </a:r>
            <a:r>
              <a:rPr lang="en-US" sz="18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Prepare remote computer platform for Monitoring and Control operation by copying source code files and directories from the local to the remote computer.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Prepare for </a:t>
            </a:r>
            <a:r>
              <a:rPr lang="en-US" sz="1600" dirty="0" smtClean="0"/>
              <a:t>analysis of Monitoring </a:t>
            </a:r>
            <a:r>
              <a:rPr lang="en-US" sz="1600" dirty="0"/>
              <a:t>and Control operation by copying </a:t>
            </a:r>
            <a:r>
              <a:rPr lang="en-US" sz="1600" dirty="0" smtClean="0"/>
              <a:t>data and log files and directories </a:t>
            </a:r>
            <a:r>
              <a:rPr lang="en-US" sz="1600" dirty="0"/>
              <a:t>from the </a:t>
            </a:r>
            <a:r>
              <a:rPr lang="en-US" sz="1600" dirty="0" smtClean="0"/>
              <a:t>remote to </a:t>
            </a:r>
            <a:r>
              <a:rPr lang="en-US" sz="1600" dirty="0"/>
              <a:t>the </a:t>
            </a:r>
            <a:r>
              <a:rPr lang="en-US" sz="1600" dirty="0" smtClean="0"/>
              <a:t>local computer</a:t>
            </a:r>
            <a:r>
              <a:rPr lang="en-US" sz="1600" dirty="0"/>
              <a:t>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14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sz="3600" dirty="0"/>
              <a:t>Secure File Transfer </a:t>
            </a:r>
            <a:r>
              <a:rPr lang="en-US" sz="3600" dirty="0" smtClean="0"/>
              <a:t>Protocol </a:t>
            </a:r>
            <a:r>
              <a:rPr lang="en-US" sz="3600" dirty="0"/>
              <a:t>(</a:t>
            </a:r>
            <a:r>
              <a:rPr lang="en-US" sz="3600" dirty="0" smtClean="0"/>
              <a:t>SFTP) </a:t>
            </a:r>
            <a:r>
              <a:rPr lang="en-US" sz="2000" dirty="0" smtClean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SFTP(1)                   BSD General Commands Manual                  SFTP(1)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sftp</a:t>
            </a:r>
            <a:r>
              <a:rPr lang="en-US" sz="1100" dirty="0"/>
              <a:t> </a:t>
            </a:r>
            <a:r>
              <a:rPr lang="en-US" sz="1100" dirty="0" smtClean="0"/>
              <a:t>    </a:t>
            </a:r>
            <a:r>
              <a:rPr lang="en-US" sz="1100" dirty="0"/>
              <a:t>secure file transfer program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SYNOPSIS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sftp</a:t>
            </a:r>
            <a:r>
              <a:rPr lang="en-US" sz="1100" dirty="0"/>
              <a:t> [-1246aCfpqrv] [-B </a:t>
            </a:r>
            <a:r>
              <a:rPr lang="en-US" sz="1100" dirty="0" err="1"/>
              <a:t>buffer_size</a:t>
            </a:r>
            <a:r>
              <a:rPr lang="en-US" sz="1100" dirty="0"/>
              <a:t>] [-b </a:t>
            </a:r>
            <a:r>
              <a:rPr lang="en-US" sz="1100" dirty="0" err="1"/>
              <a:t>batchfile</a:t>
            </a:r>
            <a:r>
              <a:rPr lang="en-US" sz="1100" dirty="0"/>
              <a:t>] [-c cipher]</a:t>
            </a:r>
          </a:p>
          <a:p>
            <a:pPr marL="0" indent="0">
              <a:buNone/>
            </a:pPr>
            <a:r>
              <a:rPr lang="en-US" sz="1100" dirty="0"/>
              <a:t>          [-D </a:t>
            </a:r>
            <a:r>
              <a:rPr lang="en-US" sz="1100" dirty="0" err="1"/>
              <a:t>sftp_server_path</a:t>
            </a:r>
            <a:r>
              <a:rPr lang="en-US" sz="1100" dirty="0"/>
              <a:t>] [-F </a:t>
            </a:r>
            <a:r>
              <a:rPr lang="en-US" sz="1100" dirty="0" err="1"/>
              <a:t>ssh_config</a:t>
            </a:r>
            <a:r>
              <a:rPr lang="en-US" sz="1100" dirty="0"/>
              <a:t>] [-</a:t>
            </a:r>
            <a:r>
              <a:rPr lang="en-US" sz="1100" dirty="0" err="1"/>
              <a:t>i</a:t>
            </a:r>
            <a:r>
              <a:rPr lang="en-US" sz="1100" dirty="0"/>
              <a:t> </a:t>
            </a:r>
            <a:r>
              <a:rPr lang="en-US" sz="1100" dirty="0" err="1"/>
              <a:t>identity_file</a:t>
            </a:r>
            <a:r>
              <a:rPr lang="en-US" sz="1100" dirty="0"/>
              <a:t>] [-l limit]</a:t>
            </a:r>
          </a:p>
          <a:p>
            <a:pPr marL="0" indent="0">
              <a:buNone/>
            </a:pPr>
            <a:r>
              <a:rPr lang="en-US" sz="1100" dirty="0"/>
              <a:t>          [-o </a:t>
            </a:r>
            <a:r>
              <a:rPr lang="en-US" sz="1100" dirty="0" err="1"/>
              <a:t>ssh_option</a:t>
            </a:r>
            <a:r>
              <a:rPr lang="en-US" sz="1100" dirty="0"/>
              <a:t>] [-P port] [-R </a:t>
            </a:r>
            <a:r>
              <a:rPr lang="en-US" sz="1100" dirty="0" err="1"/>
              <a:t>num_requests</a:t>
            </a:r>
            <a:r>
              <a:rPr lang="en-US" sz="1100" dirty="0"/>
              <a:t>] [-S program]</a:t>
            </a:r>
          </a:p>
          <a:p>
            <a:pPr marL="0" indent="0">
              <a:buNone/>
            </a:pPr>
            <a:r>
              <a:rPr lang="en-US" sz="1100" dirty="0"/>
              <a:t>          [-s subsystem | </a:t>
            </a:r>
            <a:r>
              <a:rPr lang="en-US" sz="1100" dirty="0" err="1"/>
              <a:t>sftp_server</a:t>
            </a:r>
            <a:r>
              <a:rPr lang="en-US" sz="1100" dirty="0"/>
              <a:t>] host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sftp</a:t>
            </a:r>
            <a:r>
              <a:rPr lang="en-US" sz="1100" dirty="0"/>
              <a:t> [user@]host[:file ...]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sftp</a:t>
            </a:r>
            <a:r>
              <a:rPr lang="en-US" sz="1100" dirty="0"/>
              <a:t> [user@]host[:</a:t>
            </a:r>
            <a:r>
              <a:rPr lang="en-US" sz="1100" dirty="0" err="1"/>
              <a:t>dir</a:t>
            </a:r>
            <a:r>
              <a:rPr lang="en-US" sz="1100" dirty="0"/>
              <a:t>[/]]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sftp</a:t>
            </a:r>
            <a:r>
              <a:rPr lang="en-US" sz="1100" dirty="0"/>
              <a:t> -b </a:t>
            </a:r>
            <a:r>
              <a:rPr lang="en-US" sz="1100" dirty="0" err="1"/>
              <a:t>batchfile</a:t>
            </a:r>
            <a:r>
              <a:rPr lang="en-US" sz="1100" dirty="0"/>
              <a:t> [user@]</a:t>
            </a:r>
            <a:r>
              <a:rPr lang="en-US" sz="1100" dirty="0" smtClean="0"/>
              <a:t>host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DESCRIPTION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sftp</a:t>
            </a:r>
            <a:r>
              <a:rPr lang="en-US" sz="1100" dirty="0"/>
              <a:t> is an interactive file transfer program, similar to ftp(1), which</a:t>
            </a:r>
          </a:p>
          <a:p>
            <a:pPr marL="0" indent="0">
              <a:buNone/>
            </a:pPr>
            <a:r>
              <a:rPr lang="en-US" sz="1100" dirty="0"/>
              <a:t>     performs all operations over an encrypted </a:t>
            </a:r>
            <a:r>
              <a:rPr lang="en-US" sz="1100" dirty="0" err="1"/>
              <a:t>ssh</a:t>
            </a:r>
            <a:r>
              <a:rPr lang="en-US" sz="1100" dirty="0"/>
              <a:t>(1) transport.  It may also</a:t>
            </a:r>
          </a:p>
          <a:p>
            <a:pPr marL="0" indent="0">
              <a:buNone/>
            </a:pPr>
            <a:r>
              <a:rPr lang="en-US" sz="1100" dirty="0"/>
              <a:t>     use many features of </a:t>
            </a:r>
            <a:r>
              <a:rPr lang="en-US" sz="1100" dirty="0" err="1"/>
              <a:t>ssh</a:t>
            </a:r>
            <a:r>
              <a:rPr lang="en-US" sz="1100" dirty="0"/>
              <a:t>, such as public key authentication and </a:t>
            </a:r>
            <a:r>
              <a:rPr lang="en-US" sz="1100" dirty="0" err="1"/>
              <a:t>compres</a:t>
            </a:r>
            <a:r>
              <a:rPr lang="en-US" sz="1100" dirty="0"/>
              <a:t>-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sion</a:t>
            </a:r>
            <a:r>
              <a:rPr lang="en-US" sz="1100" dirty="0"/>
              <a:t>.  </a:t>
            </a:r>
            <a:r>
              <a:rPr lang="en-US" sz="1100" dirty="0" err="1"/>
              <a:t>sftp</a:t>
            </a:r>
            <a:r>
              <a:rPr lang="en-US" sz="1100" dirty="0"/>
              <a:t> connects and logs into the specified host, then enters an</a:t>
            </a:r>
          </a:p>
          <a:p>
            <a:pPr marL="0" indent="0">
              <a:buNone/>
            </a:pPr>
            <a:r>
              <a:rPr lang="en-US" sz="1100" dirty="0"/>
              <a:t>     interactive command mode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 smtClean="0"/>
              <a:t>     </a:t>
            </a:r>
            <a:r>
              <a:rPr lang="en-US" sz="1100" dirty="0"/>
              <a:t>The second usage format will retrieve files automatically if a non-inter-</a:t>
            </a:r>
          </a:p>
          <a:p>
            <a:pPr marL="0" indent="0">
              <a:buNone/>
            </a:pPr>
            <a:r>
              <a:rPr lang="en-US" sz="1100" dirty="0"/>
              <a:t>     active authentication method is used; otherwise it will do so after </a:t>
            </a:r>
            <a:r>
              <a:rPr lang="en-US" sz="1100" dirty="0" err="1"/>
              <a:t>suc</a:t>
            </a:r>
            <a:r>
              <a:rPr lang="en-US" sz="1100" dirty="0"/>
              <a:t>-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cessful</a:t>
            </a:r>
            <a:r>
              <a:rPr lang="en-US" sz="1100" dirty="0"/>
              <a:t> interactive authentication.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The third usage format allows </a:t>
            </a:r>
            <a:r>
              <a:rPr lang="en-US" sz="1100" dirty="0" err="1"/>
              <a:t>sftp</a:t>
            </a:r>
            <a:r>
              <a:rPr lang="en-US" sz="1100" dirty="0"/>
              <a:t> to start in a remote directory.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The final usage format allows for automated sessions using the -b option.</a:t>
            </a:r>
          </a:p>
          <a:p>
            <a:pPr marL="0" indent="0">
              <a:buNone/>
            </a:pPr>
            <a:r>
              <a:rPr lang="en-US" sz="1100" dirty="0"/>
              <a:t>     In such cases, it is necessary to configure non-interactive </a:t>
            </a:r>
            <a:r>
              <a:rPr lang="en-US" sz="1100" dirty="0" err="1"/>
              <a:t>authentica</a:t>
            </a:r>
            <a:r>
              <a:rPr lang="en-US" sz="1100" dirty="0"/>
              <a:t>-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tion</a:t>
            </a:r>
            <a:r>
              <a:rPr lang="en-US" sz="1100" dirty="0"/>
              <a:t> to obviate the need to enter a password at connection time (see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sshd</a:t>
            </a:r>
            <a:r>
              <a:rPr lang="en-US" sz="1100" dirty="0"/>
              <a:t>(8) and </a:t>
            </a:r>
            <a:r>
              <a:rPr lang="en-US" sz="1100" dirty="0" err="1"/>
              <a:t>ssh-keygen</a:t>
            </a:r>
            <a:r>
              <a:rPr lang="en-US" sz="1100" dirty="0"/>
              <a:t>(1) for details).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Since some usage formats use colon characters to delimit host names from</a:t>
            </a:r>
          </a:p>
          <a:p>
            <a:pPr marL="0" indent="0">
              <a:buNone/>
            </a:pPr>
            <a:r>
              <a:rPr lang="en-US" sz="1100" dirty="0"/>
              <a:t>     path names, IPv6 addresses must be enclosed in square brackets to avoid</a:t>
            </a:r>
          </a:p>
          <a:p>
            <a:pPr marL="0" indent="0">
              <a:buNone/>
            </a:pPr>
            <a:r>
              <a:rPr lang="en-US" sz="1100" dirty="0"/>
              <a:t>     ambiguity.</a:t>
            </a:r>
          </a:p>
        </p:txBody>
      </p:sp>
      <p:sp>
        <p:nvSpPr>
          <p:cNvPr id="798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9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Command Line Interface (CLI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Overview </a:t>
            </a:r>
            <a:r>
              <a:rPr lang="en-US" sz="2000" dirty="0" smtClean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48709" y="2017713"/>
            <a:ext cx="6090879" cy="4114800"/>
          </a:xfrm>
        </p:spPr>
        <p:txBody>
          <a:bodyPr/>
          <a:lstStyle/>
          <a:p>
            <a:pPr eaLnBrk="1" hangingPunct="1"/>
            <a:r>
              <a:rPr lang="en-US" sz="2000" dirty="0"/>
              <a:t>Output to the User:</a:t>
            </a:r>
          </a:p>
          <a:p>
            <a:pPr lvl="1" eaLnBrk="1" hangingPunct="1"/>
            <a:r>
              <a:rPr lang="en-US" sz="1800" dirty="0"/>
              <a:t>A chronological sequence of lines of text written from top to bottom and then scrolling off the top as each new line is written to the bottom of the terminal display.</a:t>
            </a:r>
          </a:p>
          <a:p>
            <a:pPr eaLnBrk="1" hangingPunct="1"/>
            <a:r>
              <a:rPr lang="en-US" sz="2000" dirty="0"/>
              <a:t>Input from the User:</a:t>
            </a:r>
          </a:p>
          <a:p>
            <a:pPr lvl="1" eaLnBrk="1" hangingPunct="1"/>
            <a:r>
              <a:rPr lang="en-US" sz="1800" dirty="0"/>
              <a:t>Via a computer terminal keyboard with input echoed to the display below the previous output</a:t>
            </a:r>
            <a:r>
              <a:rPr lang="en-US" sz="1800" dirty="0" smtClean="0"/>
              <a:t>.</a:t>
            </a:r>
          </a:p>
          <a:p>
            <a:pPr lvl="2" eaLnBrk="1" hangingPunct="1"/>
            <a:r>
              <a:rPr lang="en-US" sz="1600" dirty="0"/>
              <a:t>The </a:t>
            </a:r>
            <a:r>
              <a:rPr lang="en-US" sz="1600" b="1" dirty="0"/>
              <a:t>cd </a:t>
            </a:r>
            <a:r>
              <a:rPr lang="en-US" sz="1600" dirty="0"/>
              <a:t>command, also known as </a:t>
            </a:r>
            <a:r>
              <a:rPr lang="en-US" sz="1600" b="1" dirty="0" err="1"/>
              <a:t>chdir</a:t>
            </a:r>
            <a:r>
              <a:rPr lang="en-US" sz="1600" dirty="0"/>
              <a:t>, changes the directory as specified.</a:t>
            </a:r>
          </a:p>
          <a:p>
            <a:pPr lvl="2" eaLnBrk="1" hangingPunct="1"/>
            <a:r>
              <a:rPr lang="en-US" sz="1600" dirty="0"/>
              <a:t>The </a:t>
            </a:r>
            <a:r>
              <a:rPr lang="en-US" sz="1600" b="1" dirty="0"/>
              <a:t>ls </a:t>
            </a:r>
            <a:r>
              <a:rPr lang="en-US" sz="1600" dirty="0"/>
              <a:t>command lists files in the directory.</a:t>
            </a:r>
          </a:p>
          <a:p>
            <a:pPr lvl="2" eaLnBrk="1" hangingPunct="1"/>
            <a:r>
              <a:rPr lang="en-US" sz="1600" dirty="0"/>
              <a:t>The </a:t>
            </a:r>
            <a:r>
              <a:rPr lang="en-US" sz="1600" b="1" dirty="0"/>
              <a:t>python </a:t>
            </a:r>
            <a:r>
              <a:rPr lang="en-US" sz="1600" dirty="0"/>
              <a:t>command</a:t>
            </a:r>
            <a:r>
              <a:rPr lang="en-US" sz="1600" b="1" dirty="0"/>
              <a:t> </a:t>
            </a:r>
            <a:r>
              <a:rPr lang="en-US" sz="1600" dirty="0"/>
              <a:t>executes the named program which displays the location of its results before terminating.</a:t>
            </a:r>
          </a:p>
          <a:p>
            <a:pPr lvl="1" eaLnBrk="1" hangingPunct="1"/>
            <a:endParaRPr lang="en-US" sz="2000" dirty="0"/>
          </a:p>
        </p:txBody>
      </p:sp>
      <p:sp>
        <p:nvSpPr>
          <p:cNvPr id="624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3FB1654-67BB-4BFC-9431-2E9085587B48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E2087-0EF4-4B20-8541-95C0DC597CD3}" type="slidenum">
              <a:rPr lang="en-US"/>
              <a:pPr/>
              <a:t>3</a:t>
            </a:fld>
            <a:endParaRPr lang="en-US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552092" y="2017713"/>
            <a:ext cx="5158596" cy="4114799"/>
          </a:xfrm>
        </p:spPr>
      </p:pic>
    </p:spTree>
    <p:extLst>
      <p:ext uri="{BB962C8B-B14F-4D97-AF65-F5344CB8AC3E}">
        <p14:creationId xmlns:p14="http://schemas.microsoft.com/office/powerpoint/2010/main" val="3433067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sz="4000" dirty="0" smtClean="0"/>
              <a:t>Non-Secure Remote </a:t>
            </a:r>
            <a:r>
              <a:rPr lang="en-US" sz="4000" dirty="0"/>
              <a:t>Shell (RSH</a:t>
            </a:r>
            <a:r>
              <a:rPr lang="en-US" sz="4000" dirty="0" smtClean="0"/>
              <a:t>) </a:t>
            </a:r>
            <a:r>
              <a:rPr lang="en-US" sz="1800" dirty="0" smtClean="0"/>
              <a:t>(</a:t>
            </a:r>
            <a:r>
              <a:rPr lang="en-US" sz="1800" dirty="0">
                <a:hlinkClick r:id="rId3" action="ppaction://hlinksldjump"/>
              </a:rPr>
              <a:t>Table of Contents</a:t>
            </a:r>
            <a:r>
              <a:rPr lang="en-US" sz="1800" dirty="0" smtClean="0"/>
              <a:t>)</a:t>
            </a:r>
            <a:endParaRPr lang="en-US" sz="28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RSH(1)                    BSD General Commands Manual                   RSH(1)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rsh</a:t>
            </a:r>
            <a:r>
              <a:rPr lang="en-US" sz="1100" dirty="0"/>
              <a:t> </a:t>
            </a:r>
            <a:r>
              <a:rPr lang="en-US" sz="1100" dirty="0" smtClean="0"/>
              <a:t>    </a:t>
            </a:r>
            <a:r>
              <a:rPr lang="en-US" sz="1100" dirty="0"/>
              <a:t>remote shell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SYNOPSIS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rsh</a:t>
            </a:r>
            <a:r>
              <a:rPr lang="en-US" sz="1100" dirty="0"/>
              <a:t> [-</a:t>
            </a:r>
            <a:r>
              <a:rPr lang="en-US" sz="1100" dirty="0" err="1"/>
              <a:t>Kdnx</a:t>
            </a:r>
            <a:r>
              <a:rPr lang="en-US" sz="1100" dirty="0"/>
              <a:t>] [-l username] host [command]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DESCRIPTION</a:t>
            </a:r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Rsh</a:t>
            </a:r>
            <a:r>
              <a:rPr lang="en-US" sz="1100" dirty="0"/>
              <a:t> executes command on host.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</a:t>
            </a:r>
            <a:r>
              <a:rPr lang="en-US" sz="1100" dirty="0" err="1"/>
              <a:t>Rsh</a:t>
            </a:r>
            <a:r>
              <a:rPr lang="en-US" sz="1100" dirty="0"/>
              <a:t> copies its standard input to the remote command, the standard output</a:t>
            </a:r>
          </a:p>
          <a:p>
            <a:pPr marL="0" indent="0">
              <a:buNone/>
            </a:pPr>
            <a:r>
              <a:rPr lang="en-US" sz="1100" dirty="0"/>
              <a:t>     of the remote command to its standard output, and the standard error of</a:t>
            </a:r>
          </a:p>
          <a:p>
            <a:pPr marL="0" indent="0">
              <a:buNone/>
            </a:pPr>
            <a:r>
              <a:rPr lang="en-US" sz="1100" dirty="0"/>
              <a:t>     the remote command to its standard error.  Interrupt, quit and terminate</a:t>
            </a:r>
          </a:p>
          <a:p>
            <a:pPr marL="0" indent="0">
              <a:buNone/>
            </a:pPr>
            <a:r>
              <a:rPr lang="en-US" sz="1100" dirty="0"/>
              <a:t>     signals are propagated to the remote command; </a:t>
            </a:r>
            <a:r>
              <a:rPr lang="en-US" sz="1100" dirty="0" err="1"/>
              <a:t>rsh</a:t>
            </a:r>
            <a:r>
              <a:rPr lang="en-US" sz="1100" dirty="0"/>
              <a:t> normally terminates</a:t>
            </a:r>
          </a:p>
          <a:p>
            <a:pPr marL="0" indent="0">
              <a:buNone/>
            </a:pPr>
            <a:r>
              <a:rPr lang="en-US" sz="1100" dirty="0"/>
              <a:t>     when the remote command does.  The options are as follows: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-d    The -d option turns on socket debugging (using </a:t>
            </a:r>
            <a:r>
              <a:rPr lang="en-US" sz="1100" dirty="0" err="1"/>
              <a:t>setsockopt</a:t>
            </a:r>
            <a:r>
              <a:rPr lang="en-US" sz="1100" dirty="0"/>
              <a:t>(2)) on</a:t>
            </a:r>
          </a:p>
          <a:p>
            <a:pPr marL="0" indent="0">
              <a:buNone/>
            </a:pPr>
            <a:r>
              <a:rPr lang="en-US" sz="1100" dirty="0"/>
              <a:t>           the TCP sockets used for communication with the remote host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 -l    By default, the remote username is the same as the local username.</a:t>
            </a:r>
          </a:p>
          <a:p>
            <a:pPr marL="0" indent="0">
              <a:buNone/>
            </a:pPr>
            <a:r>
              <a:rPr lang="en-US" sz="1100" dirty="0"/>
              <a:t>           The -l option allows the remote name to be specified.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-n    The -n option redirects input from the special device /dev/null</a:t>
            </a:r>
          </a:p>
          <a:p>
            <a:pPr marL="0" indent="0">
              <a:buNone/>
            </a:pPr>
            <a:r>
              <a:rPr lang="en-US" sz="1100" dirty="0"/>
              <a:t>           (see the BUGS section of this manual page).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If no command is specified, you will be logged in on the remote host</a:t>
            </a:r>
          </a:p>
          <a:p>
            <a:pPr marL="0" indent="0">
              <a:buNone/>
            </a:pPr>
            <a:r>
              <a:rPr lang="en-US" sz="1100" dirty="0"/>
              <a:t>     using rlogin(1).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Shell </a:t>
            </a:r>
            <a:r>
              <a:rPr lang="en-US" sz="1100" dirty="0" err="1"/>
              <a:t>metacharacters</a:t>
            </a:r>
            <a:r>
              <a:rPr lang="en-US" sz="1100" dirty="0"/>
              <a:t> which are not quoted are interpreted on local</a:t>
            </a:r>
          </a:p>
          <a:p>
            <a:pPr marL="0" indent="0">
              <a:buNone/>
            </a:pPr>
            <a:r>
              <a:rPr lang="en-US" sz="1100" dirty="0"/>
              <a:t>     machine, while quoted </a:t>
            </a:r>
            <a:r>
              <a:rPr lang="en-US" sz="1100" dirty="0" err="1"/>
              <a:t>metacharacters</a:t>
            </a:r>
            <a:r>
              <a:rPr lang="en-US" sz="1100" dirty="0"/>
              <a:t> are interpreted on the remote</a:t>
            </a:r>
          </a:p>
          <a:p>
            <a:pPr marL="0" indent="0">
              <a:buNone/>
            </a:pPr>
            <a:r>
              <a:rPr lang="en-US" sz="1100" dirty="0"/>
              <a:t>     machine.  For example, the command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</a:t>
            </a:r>
            <a:r>
              <a:rPr lang="en-US" sz="1100" dirty="0" err="1"/>
              <a:t>rsh</a:t>
            </a:r>
            <a:r>
              <a:rPr lang="en-US" sz="1100" dirty="0"/>
              <a:t> </a:t>
            </a:r>
            <a:r>
              <a:rPr lang="en-US" sz="1100" dirty="0" err="1"/>
              <a:t>otherhost</a:t>
            </a:r>
            <a:r>
              <a:rPr lang="en-US" sz="1100" dirty="0"/>
              <a:t> cat </a:t>
            </a:r>
            <a:r>
              <a:rPr lang="en-US" sz="1100" dirty="0" err="1"/>
              <a:t>remotefile</a:t>
            </a:r>
            <a:r>
              <a:rPr lang="en-US" sz="1100" dirty="0"/>
              <a:t> &gt;&gt; </a:t>
            </a:r>
            <a:r>
              <a:rPr lang="en-US" sz="1100" dirty="0" err="1"/>
              <a:t>localfile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appends the remote file </a:t>
            </a:r>
            <a:r>
              <a:rPr lang="en-US" sz="1100" dirty="0" err="1"/>
              <a:t>remotefile</a:t>
            </a:r>
            <a:r>
              <a:rPr lang="en-US" sz="1100" dirty="0"/>
              <a:t> to the local file </a:t>
            </a:r>
            <a:r>
              <a:rPr lang="en-US" sz="1100" dirty="0" err="1"/>
              <a:t>localfile</a:t>
            </a:r>
            <a:r>
              <a:rPr lang="en-US" sz="1100" dirty="0"/>
              <a:t>, while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</a:t>
            </a:r>
            <a:r>
              <a:rPr lang="en-US" sz="1100" dirty="0" err="1"/>
              <a:t>rsh</a:t>
            </a:r>
            <a:r>
              <a:rPr lang="en-US" sz="1100" dirty="0"/>
              <a:t> </a:t>
            </a:r>
            <a:r>
              <a:rPr lang="en-US" sz="1100" dirty="0" err="1"/>
              <a:t>otherhost</a:t>
            </a:r>
            <a:r>
              <a:rPr lang="en-US" sz="1100" dirty="0"/>
              <a:t> cat </a:t>
            </a:r>
            <a:r>
              <a:rPr lang="en-US" sz="1100" dirty="0" err="1"/>
              <a:t>remotefile</a:t>
            </a:r>
            <a:r>
              <a:rPr lang="en-US" sz="1100" dirty="0"/>
              <a:t> "&gt;&gt;" </a:t>
            </a:r>
            <a:r>
              <a:rPr lang="en-US" sz="1100" dirty="0" err="1"/>
              <a:t>other_remotefile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appends </a:t>
            </a:r>
            <a:r>
              <a:rPr lang="en-US" sz="1100" dirty="0" err="1"/>
              <a:t>remotefile</a:t>
            </a:r>
            <a:r>
              <a:rPr lang="en-US" sz="1100" dirty="0"/>
              <a:t> to </a:t>
            </a:r>
            <a:r>
              <a:rPr lang="en-US" sz="1100" dirty="0" err="1"/>
              <a:t>other_remotefile</a:t>
            </a:r>
            <a:r>
              <a:rPr lang="en-US" sz="1100" dirty="0"/>
              <a:t>.</a:t>
            </a:r>
          </a:p>
        </p:txBody>
      </p:sp>
      <p:sp>
        <p:nvSpPr>
          <p:cNvPr id="798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4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sz="3200" dirty="0" smtClean="0"/>
              <a:t>Non-Secure </a:t>
            </a:r>
            <a:r>
              <a:rPr lang="en-US" sz="3200" dirty="0"/>
              <a:t>File Transfer </a:t>
            </a:r>
            <a:r>
              <a:rPr lang="en-US" sz="3200" dirty="0" smtClean="0"/>
              <a:t>Protocol (FTP) </a:t>
            </a:r>
            <a:r>
              <a:rPr lang="en-US" sz="1800" dirty="0" smtClean="0"/>
              <a:t>(</a:t>
            </a:r>
            <a:r>
              <a:rPr lang="en-US" sz="1800" dirty="0">
                <a:hlinkClick r:id="rId3" action="ppaction://hlinksldjump"/>
              </a:rPr>
              <a:t>Table of Contents</a:t>
            </a:r>
            <a:r>
              <a:rPr lang="en-US" sz="1800" dirty="0" smtClean="0"/>
              <a:t>)</a:t>
            </a:r>
            <a:endParaRPr lang="en-US" sz="28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FTP(1)                           User Commands                          FTP(1)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</a:t>
            </a:r>
          </a:p>
          <a:p>
            <a:pPr marL="0" indent="0">
              <a:buNone/>
            </a:pPr>
            <a:r>
              <a:rPr lang="en-US" sz="1100" dirty="0"/>
              <a:t>       ftp </a:t>
            </a:r>
            <a:r>
              <a:rPr lang="en-US" sz="1100" dirty="0" smtClean="0"/>
              <a:t>   File </a:t>
            </a:r>
            <a:r>
              <a:rPr lang="en-US" sz="1100" dirty="0"/>
              <a:t>Transfer Protocol client.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SYNOPSIS</a:t>
            </a:r>
          </a:p>
          <a:p>
            <a:pPr marL="0" indent="0">
              <a:buNone/>
            </a:pPr>
            <a:r>
              <a:rPr lang="en-US" sz="1100" dirty="0"/>
              <a:t>       ftp [OPTION...] [HOST [PORT]]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DESCRIPTION</a:t>
            </a:r>
          </a:p>
          <a:p>
            <a:pPr marL="0" indent="0">
              <a:buNone/>
            </a:pPr>
            <a:r>
              <a:rPr lang="en-US" sz="1100" dirty="0"/>
              <a:t>       Remote file transfer.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-d, --debug</a:t>
            </a:r>
          </a:p>
          <a:p>
            <a:pPr marL="0" indent="0">
              <a:buNone/>
            </a:pPr>
            <a:r>
              <a:rPr lang="en-US" sz="1100" dirty="0"/>
              <a:t>              set the SO_DEBUG option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-g, --no-glob</a:t>
            </a:r>
          </a:p>
          <a:p>
            <a:pPr marL="0" indent="0">
              <a:buNone/>
            </a:pPr>
            <a:r>
              <a:rPr lang="en-US" sz="1100" dirty="0"/>
              <a:t>              turn off file name </a:t>
            </a:r>
            <a:r>
              <a:rPr lang="en-US" sz="1100" dirty="0" err="1"/>
              <a:t>globbing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</a:t>
            </a:r>
            <a:r>
              <a:rPr lang="en-US" sz="1100" dirty="0" err="1"/>
              <a:t>i</a:t>
            </a:r>
            <a:r>
              <a:rPr lang="en-US" sz="1100" dirty="0"/>
              <a:t>, --no-prompt</a:t>
            </a:r>
          </a:p>
          <a:p>
            <a:pPr marL="0" indent="0">
              <a:buNone/>
            </a:pPr>
            <a:r>
              <a:rPr lang="en-US" sz="1100" dirty="0"/>
              <a:t>              do not prompt during multiple file </a:t>
            </a:r>
            <a:r>
              <a:rPr lang="en-US" sz="1100" dirty="0" smtClean="0"/>
              <a:t>transfers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 -n, --no-login</a:t>
            </a:r>
          </a:p>
          <a:p>
            <a:pPr marL="0" indent="0">
              <a:buNone/>
            </a:pPr>
            <a:r>
              <a:rPr lang="en-US" sz="1100" dirty="0"/>
              <a:t>              do not automatically login to the remote system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-p, --prompt[=PROMPT]</a:t>
            </a:r>
          </a:p>
          <a:p>
            <a:pPr marL="0" indent="0">
              <a:buNone/>
            </a:pPr>
            <a:r>
              <a:rPr lang="en-US" sz="1100" dirty="0"/>
              <a:t>              print a command line PROMPT (optionally), even if not on a </a:t>
            </a:r>
            <a:r>
              <a:rPr lang="en-US" sz="1100" dirty="0" err="1"/>
              <a:t>tty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-t, --trace</a:t>
            </a:r>
          </a:p>
          <a:p>
            <a:pPr marL="0" indent="0">
              <a:buNone/>
            </a:pPr>
            <a:r>
              <a:rPr lang="en-US" sz="1100" dirty="0"/>
              <a:t>              enable packet tracing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-v, --verbose</a:t>
            </a:r>
          </a:p>
          <a:p>
            <a:pPr marL="0" indent="0">
              <a:buNone/>
            </a:pPr>
            <a:r>
              <a:rPr lang="en-US" sz="1100" dirty="0"/>
              <a:t>              verbose output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-?, --help</a:t>
            </a:r>
          </a:p>
          <a:p>
            <a:pPr marL="0" indent="0">
              <a:buNone/>
            </a:pPr>
            <a:r>
              <a:rPr lang="en-US" sz="1100" dirty="0"/>
              <a:t>              give this help list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--usage</a:t>
            </a:r>
          </a:p>
          <a:p>
            <a:pPr marL="0" indent="0">
              <a:buNone/>
            </a:pPr>
            <a:r>
              <a:rPr lang="en-US" sz="1100" dirty="0"/>
              <a:t>              give a short usage message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-V, --version</a:t>
            </a:r>
          </a:p>
          <a:p>
            <a:pPr marL="0" indent="0">
              <a:buNone/>
            </a:pPr>
            <a:r>
              <a:rPr lang="en-US" sz="1100" dirty="0"/>
              <a:t>              print program </a:t>
            </a:r>
            <a:r>
              <a:rPr lang="en-US" sz="1100" dirty="0" smtClean="0"/>
              <a:t>version</a:t>
            </a:r>
            <a:endParaRPr lang="en-US" sz="1100" dirty="0"/>
          </a:p>
        </p:txBody>
      </p:sp>
      <p:sp>
        <p:nvSpPr>
          <p:cNvPr id="798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4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53C16F-E93E-49D1-BDBD-6B87DFE94ADD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645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645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D0CEEA-5B88-48C2-B183-C207DCFA5CF8}" type="slidenum">
              <a:rPr lang="en-US"/>
              <a:pPr/>
              <a:t>4</a:t>
            </a:fld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CLI Building Blocks (</a:t>
            </a:r>
            <a:r>
              <a:rPr lang="en-US" dirty="0" err="1" smtClean="0">
                <a:hlinkClick r:id="rId3"/>
              </a:rPr>
              <a:t>tsLibCLI</a:t>
            </a:r>
            <a:r>
              <a:rPr lang="en-US" dirty="0" smtClean="0"/>
              <a:t> </a:t>
            </a:r>
            <a:r>
              <a:rPr lang="en-US" i="1" dirty="0"/>
              <a:t>full listing</a:t>
            </a:r>
            <a:r>
              <a:rPr lang="en-US" dirty="0" smtClean="0"/>
              <a:t>) </a:t>
            </a:r>
            <a:r>
              <a:rPr lang="en-US" sz="2000" dirty="0" smtClean="0"/>
              <a:t>(</a:t>
            </a:r>
            <a:r>
              <a:rPr lang="en-US" sz="2000" dirty="0">
                <a:hlinkClick r:id="rId4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Building Blocks</a:t>
            </a:r>
          </a:p>
          <a:p>
            <a:pPr lvl="1" eaLnBrk="1" hangingPunct="1"/>
            <a:r>
              <a:rPr lang="en-US" dirty="0" smtClean="0">
                <a:hlinkClick r:id="rId5" action="ppaction://hlinksldjump"/>
              </a:rPr>
              <a:t>tsCommandLineInterface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6" action="ppaction://hlinksldjump"/>
              </a:rPr>
              <a:t>tsDoubleLinkedList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7" action="ppaction://hlinksldjump"/>
              </a:rPr>
              <a:t>tsOperatorSettingsParser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8" action="ppaction://hlinksldjump"/>
              </a:rPr>
              <a:t>tsReportUtilities</a:t>
            </a:r>
            <a:endParaRPr lang="en-US" dirty="0" smtClean="0"/>
          </a:p>
          <a:p>
            <a:pPr eaLnBrk="1" hangingPunct="1"/>
            <a:r>
              <a:rPr lang="en-US" dirty="0" smtClean="0"/>
              <a:t>Application Diagnostics</a:t>
            </a:r>
          </a:p>
          <a:p>
            <a:pPr lvl="1" eaLnBrk="1" hangingPunct="1"/>
            <a:r>
              <a:rPr lang="en-US" dirty="0" smtClean="0">
                <a:hlinkClick r:id="rId9" action="ppaction://hlinksldjump"/>
              </a:rPr>
              <a:t>tsExceptions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10" action="ppaction://hlinksldjump"/>
              </a:rPr>
              <a:t>tsLogger</a:t>
            </a:r>
            <a:endParaRPr lang="en-US" dirty="0" smtClean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Configuration</a:t>
            </a:r>
          </a:p>
          <a:p>
            <a:pPr lvl="1" eaLnBrk="1" hangingPunct="1"/>
            <a:r>
              <a:rPr lang="en-US" dirty="0" smtClean="0">
                <a:hlinkClick r:id="rId11" action="ppaction://hlinksldjump"/>
              </a:rPr>
              <a:t>tsCxGlobals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12" action="ppaction://hlinksldjump"/>
              </a:rPr>
              <a:t>tsGistGetTerminalSize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13" action="ppaction://hlinksldjump"/>
              </a:rPr>
              <a:t>tsPlatformRunTimeEnviroment</a:t>
            </a:r>
            <a:endParaRPr lang="en-US" dirty="0" smtClean="0"/>
          </a:p>
          <a:p>
            <a:pPr eaLnBrk="1" hangingPunct="1"/>
            <a:r>
              <a:rPr lang="en-US" dirty="0" smtClean="0"/>
              <a:t>Application Launchers </a:t>
            </a:r>
          </a:p>
          <a:p>
            <a:pPr lvl="1" eaLnBrk="1" hangingPunct="1"/>
            <a:r>
              <a:rPr lang="en-US" dirty="0" smtClean="0">
                <a:hlinkClick r:id="rId14" action="ppaction://hlinksldjump"/>
              </a:rPr>
              <a:t>tsApplication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15" action="ppaction://hlinksldjump"/>
              </a:rPr>
              <a:t>tsCommandLineEnv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16" action="ppaction://hlinksldjump"/>
              </a:rPr>
              <a:t>tsSysCommands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992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tsLibCLI</a:t>
            </a:r>
            <a:br>
              <a:rPr lang="en-US" dirty="0" smtClean="0"/>
            </a:br>
            <a:r>
              <a:rPr lang="en-US" dirty="0" smtClean="0"/>
              <a:t>Organization and Usage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library of building blocks is organized, by </a:t>
            </a:r>
            <a:r>
              <a:rPr lang="en-US" dirty="0" smtClean="0"/>
              <a:t>the    </a:t>
            </a:r>
            <a:r>
              <a:rPr lang="en-US" dirty="0"/>
              <a:t>functional scope of each component, into a collection </a:t>
            </a:r>
            <a:r>
              <a:rPr lang="en-US" dirty="0" smtClean="0"/>
              <a:t>of Python "modules".</a:t>
            </a:r>
          </a:p>
          <a:p>
            <a:r>
              <a:rPr lang="en-US" dirty="0" smtClean="0"/>
              <a:t>When </a:t>
            </a:r>
            <a:r>
              <a:rPr lang="en-US" dirty="0"/>
              <a:t>appropriate, tsLibCLI modules may import </a:t>
            </a:r>
            <a:r>
              <a:rPr lang="en-US" dirty="0" smtClean="0"/>
              <a:t>and use </a:t>
            </a:r>
            <a:r>
              <a:rPr lang="en-US" dirty="0"/>
              <a:t>the services </a:t>
            </a:r>
            <a:r>
              <a:rPr lang="en-US" dirty="0" smtClean="0"/>
              <a:t>of: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other tsLibCLI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any module listed in the Python Global Module Index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tsApplication.py Module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Module enables </a:t>
            </a:r>
            <a:r>
              <a:rPr lang="en-US" sz="2400" dirty="0"/>
              <a:t>the application program launched by an </a:t>
            </a:r>
            <a:r>
              <a:rPr lang="en-US" sz="2400" dirty="0" smtClean="0"/>
              <a:t>operator </a:t>
            </a:r>
            <a:r>
              <a:rPr lang="en-US" sz="2400" dirty="0"/>
              <a:t>via a Command Line Interface (CLI) to also </a:t>
            </a:r>
            <a:r>
              <a:rPr lang="en-US" sz="2400" dirty="0" smtClean="0"/>
              <a:t>initialize</a:t>
            </a:r>
            <a:r>
              <a:rPr lang="en-US" sz="2400" dirty="0"/>
              <a:t>, configure and use the same character-mode </a:t>
            </a:r>
            <a:r>
              <a:rPr lang="en-US" sz="2400" dirty="0" smtClean="0"/>
              <a:t>terminal with </a:t>
            </a:r>
            <a:r>
              <a:rPr lang="en-US" sz="2400" dirty="0"/>
              <a:t>a Graphical-style User Interface (GUI</a:t>
            </a:r>
            <a:r>
              <a:rPr lang="en-US" sz="2400" dirty="0" smtClean="0"/>
              <a:t>).</a:t>
            </a:r>
            <a:endParaRPr lang="en-US" sz="2400" dirty="0"/>
          </a:p>
          <a:p>
            <a:pPr lvl="1"/>
            <a:r>
              <a:rPr lang="en-US" sz="2000" dirty="0"/>
              <a:t>Module registers and validates</a:t>
            </a:r>
            <a:r>
              <a:rPr lang="en-US" sz="2000" dirty="0" smtClean="0"/>
              <a:t>:</a:t>
            </a:r>
            <a:endParaRPr lang="en-US" sz="2000" dirty="0"/>
          </a:p>
          <a:p>
            <a:pPr lvl="2"/>
            <a:r>
              <a:rPr lang="en-US" sz="2000" dirty="0" smtClean="0"/>
              <a:t>operator </a:t>
            </a:r>
            <a:r>
              <a:rPr lang="en-US" sz="2000" dirty="0"/>
              <a:t>application settings inputs from </a:t>
            </a:r>
            <a:r>
              <a:rPr lang="en-US" sz="2000" dirty="0" smtClean="0"/>
              <a:t>command line </a:t>
            </a:r>
            <a:r>
              <a:rPr lang="en-US" sz="2000" dirty="0"/>
              <a:t>keyword-value pairs and positional arguments.</a:t>
            </a:r>
          </a:p>
          <a:p>
            <a:pPr lvl="2"/>
            <a:r>
              <a:rPr lang="en-US" sz="2000" dirty="0" smtClean="0"/>
              <a:t>instantiation </a:t>
            </a:r>
            <a:r>
              <a:rPr lang="en-US" sz="2000" dirty="0"/>
              <a:t>settings input from </a:t>
            </a:r>
            <a:r>
              <a:rPr lang="en-US" sz="2000" dirty="0" smtClean="0"/>
              <a:t>applications via </a:t>
            </a:r>
            <a:r>
              <a:rPr lang="en-US" sz="2000" dirty="0"/>
              <a:t>caller parameter list.</a:t>
            </a:r>
          </a:p>
          <a:p>
            <a:r>
              <a:rPr lang="en-US" sz="2400" dirty="0"/>
              <a:t>Module is the base class, for </a:t>
            </a:r>
            <a:r>
              <a:rPr lang="en-US" sz="2400" b="1" dirty="0">
                <a:hlinkClick r:id="rId3" action="ppaction://hlinksldjump"/>
              </a:rPr>
              <a:t>tsCommandLineEnv</a:t>
            </a:r>
            <a:r>
              <a:rPr lang="en-US" sz="2400" dirty="0"/>
              <a:t> which </a:t>
            </a:r>
            <a:r>
              <a:rPr lang="en-US" sz="2400" dirty="0" smtClean="0"/>
              <a:t>itself is </a:t>
            </a:r>
            <a:r>
              <a:rPr lang="en-US" sz="2400" dirty="0"/>
              <a:t>the base class for </a:t>
            </a:r>
            <a:r>
              <a:rPr lang="en-US" sz="2400" b="1" dirty="0">
                <a:hlinkClick r:id="rId4" action="ppaction://hlinkpres?slideindex=1&amp;slidetitle="/>
              </a:rPr>
              <a:t>tsWxMultiFrameEnv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tsCommandLineEnv.py </a:t>
            </a:r>
            <a:r>
              <a:rPr lang="en-US" sz="4000" dirty="0" smtClean="0"/>
              <a:t>Module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Class </a:t>
            </a:r>
            <a:r>
              <a:rPr lang="en-US" sz="2800" dirty="0"/>
              <a:t>to initialize and configure the application </a:t>
            </a:r>
            <a:r>
              <a:rPr lang="en-US" sz="2800" dirty="0" smtClean="0"/>
              <a:t>program launched </a:t>
            </a:r>
            <a:r>
              <a:rPr lang="en-US" sz="2800" dirty="0"/>
              <a:t>by an operator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/>
              <a:t>Class delivers those </a:t>
            </a:r>
            <a:r>
              <a:rPr lang="en-US" sz="2400" dirty="0" smtClean="0"/>
              <a:t>keyword-value pair </a:t>
            </a:r>
            <a:r>
              <a:rPr lang="en-US" sz="2400" dirty="0"/>
              <a:t>options and positional arguments specified by </a:t>
            </a:r>
            <a:r>
              <a:rPr lang="en-US" sz="2400" dirty="0" smtClean="0"/>
              <a:t>the application</a:t>
            </a:r>
            <a:r>
              <a:rPr lang="en-US" sz="2400" dirty="0"/>
              <a:t>, in its invocation parameter list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Class wraps </a:t>
            </a:r>
            <a:r>
              <a:rPr lang="en-US" sz="2400" dirty="0" smtClean="0"/>
              <a:t>the </a:t>
            </a:r>
            <a:r>
              <a:rPr lang="en-US" sz="2400" dirty="0"/>
              <a:t>Command Line Interface application with </a:t>
            </a:r>
            <a:r>
              <a:rPr lang="en-US" sz="2400" dirty="0" smtClean="0"/>
              <a:t>exception handlers </a:t>
            </a:r>
            <a:r>
              <a:rPr lang="en-US" sz="2400" dirty="0"/>
              <a:t>to control exit codes and messages that may </a:t>
            </a:r>
            <a:r>
              <a:rPr lang="en-US" sz="2400" dirty="0" smtClean="0"/>
              <a:t>be used </a:t>
            </a:r>
            <a:r>
              <a:rPr lang="en-US" sz="2400" dirty="0"/>
              <a:t>to co-ordinate other application programs.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tsCommandLineInterface.py </a:t>
            </a:r>
            <a:r>
              <a:rPr lang="en-US" sz="3600" dirty="0" smtClean="0"/>
              <a:t>Module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establishes </a:t>
            </a:r>
            <a:r>
              <a:rPr lang="en-US" dirty="0"/>
              <a:t>methods </a:t>
            </a:r>
            <a:r>
              <a:rPr lang="en-US" dirty="0" smtClean="0"/>
              <a:t>that:</a:t>
            </a:r>
          </a:p>
          <a:p>
            <a:pPr lvl="1"/>
            <a:r>
              <a:rPr lang="en-US" dirty="0" smtClean="0"/>
              <a:t>prompt </a:t>
            </a:r>
            <a:r>
              <a:rPr lang="en-US" dirty="0"/>
              <a:t>or </a:t>
            </a:r>
            <a:r>
              <a:rPr lang="en-US" dirty="0" smtClean="0"/>
              <a:t>re-prompt </a:t>
            </a:r>
            <a:r>
              <a:rPr lang="en-US" dirty="0"/>
              <a:t>the operator for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validate </a:t>
            </a:r>
            <a:r>
              <a:rPr lang="en-US" dirty="0"/>
              <a:t>that the </a:t>
            </a:r>
            <a:r>
              <a:rPr lang="en-US" dirty="0" smtClean="0"/>
              <a:t>operator has </a:t>
            </a:r>
            <a:r>
              <a:rPr lang="en-US" dirty="0"/>
              <a:t>supplied the expected number of inputs and </a:t>
            </a:r>
            <a:r>
              <a:rPr lang="en-US" dirty="0" smtClean="0"/>
              <a:t>that each </a:t>
            </a:r>
            <a:r>
              <a:rPr lang="en-US" dirty="0"/>
              <a:t>is of the expected type</a:t>
            </a:r>
            <a:r>
              <a:rPr lang="en-US" dirty="0" smtClean="0"/>
              <a:t>.\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NOT validate the input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tsCxGlobals.py </a:t>
            </a:r>
            <a:r>
              <a:rPr lang="en-US" dirty="0" smtClean="0"/>
              <a:t>Module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to establish configuration constants </a:t>
            </a:r>
            <a:r>
              <a:rPr lang="en-US" dirty="0" smtClean="0"/>
              <a:t>and macro-type </a:t>
            </a:r>
            <a:r>
              <a:rPr lang="en-US" dirty="0"/>
              <a:t>functions for the Command Line </a:t>
            </a:r>
            <a:r>
              <a:rPr lang="en-US" dirty="0" smtClean="0"/>
              <a:t>Interface mode </a:t>
            </a:r>
            <a:r>
              <a:rPr lang="en-US" dirty="0"/>
              <a:t>of the "</a:t>
            </a:r>
            <a:r>
              <a:rPr lang="en-US" dirty="0">
                <a:hlinkClick r:id="rId3" action="ppaction://hlinkpres?slideindex=1&amp;slidetitle="/>
              </a:rPr>
              <a:t>tsWxGTUI</a:t>
            </a:r>
            <a:r>
              <a:rPr lang="en-US" dirty="0"/>
              <a:t>" Toolkit.</a:t>
            </a:r>
          </a:p>
          <a:p>
            <a:pPr lvl="1"/>
            <a:r>
              <a:rPr lang="en-US" dirty="0"/>
              <a:t>Module provides a theme-based mechanism for </a:t>
            </a:r>
            <a:r>
              <a:rPr lang="en-US" dirty="0" smtClean="0"/>
              <a:t>modifying/restoring </a:t>
            </a:r>
            <a:r>
              <a:rPr lang="en-US" dirty="0"/>
              <a:t>configuration constants as appropriate </a:t>
            </a:r>
            <a:r>
              <a:rPr lang="en-US" dirty="0" smtClean="0"/>
              <a:t>for </a:t>
            </a:r>
            <a:r>
              <a:rPr lang="en-US" dirty="0"/>
              <a:t>various </a:t>
            </a:r>
            <a:r>
              <a:rPr lang="en-US" dirty="0" smtClean="0"/>
              <a:t>user roles </a:t>
            </a:r>
            <a:r>
              <a:rPr lang="en-US" dirty="0"/>
              <a:t>and </a:t>
            </a:r>
            <a:r>
              <a:rPr lang="en-US" dirty="0" smtClean="0"/>
              <a:t>activities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8047</TotalTime>
  <Words>3468</Words>
  <Application>Microsoft Office PowerPoint</Application>
  <PresentationFormat>Widescreen</PresentationFormat>
  <Paragraphs>393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Tahoma</vt:lpstr>
      <vt:lpstr>Wingdings</vt:lpstr>
      <vt:lpstr>Blends</vt:lpstr>
      <vt:lpstr>UseCase_4_Command_Line_Interface</vt:lpstr>
      <vt:lpstr>Table of Contents (with slide show Hyperlinks)</vt:lpstr>
      <vt:lpstr>Command Line Interface (CLI) Overview (Table of Contents)</vt:lpstr>
      <vt:lpstr>CLI Building Blocks (tsLibCLI full listing) (Table of Contents)</vt:lpstr>
      <vt:lpstr>tsLibCLI Organization and Usage (Table of Contents)</vt:lpstr>
      <vt:lpstr>tsApplication.py Module (Table of Contents)</vt:lpstr>
      <vt:lpstr>tsCommandLineEnv.py Module (Table of Contents)</vt:lpstr>
      <vt:lpstr>tsCommandLineInterface.py Module (Table of Contents)</vt:lpstr>
      <vt:lpstr>tsCxGlobals.py Module (Table of Contents)</vt:lpstr>
      <vt:lpstr>tsDoubleLinkedList.py Module (Table of Contents)</vt:lpstr>
      <vt:lpstr>tsException.py Module (Table of Contents)</vt:lpstr>
      <vt:lpstr>tsGistGetTerminalSize.py Module (Table of Contents)</vt:lpstr>
      <vt:lpstr>tsLogger.py Module (Table of Contents)</vt:lpstr>
      <vt:lpstr>tsOperatorSettingsParser.py Module (Table of Contents)</vt:lpstr>
      <vt:lpstr>tsPlatformRunTimeEnvironment.py Module (Table of Contents)</vt:lpstr>
      <vt:lpstr>tsReportUtility.py Module (Table of Contents)</vt:lpstr>
      <vt:lpstr>tsSysCommands.py Module (Table of Contents)</vt:lpstr>
      <vt:lpstr>Software Development Productivity Tools (tsToolsCLI full listing) (Table of Contents)</vt:lpstr>
      <vt:lpstr>tsStripComments.py Module (Table of Contents)</vt:lpstr>
      <vt:lpstr>tsStripLineNumbers.py Module (Table of Contents)</vt:lpstr>
      <vt:lpstr>tsTreeCopy.py Module (Table of Contents)</vt:lpstr>
      <vt:lpstr>tsTreeTrimLines.py Module (Table of Contents)</vt:lpstr>
      <vt:lpstr>tsPlatformQuery.py Module (Table of Contents)</vt:lpstr>
      <vt:lpstr>tsLinesOfCodeProjectMetrics.py Module and Building Block Modules (Table of Contents)</vt:lpstr>
      <vt:lpstr>Distributed System Procedures (Table of Contents)</vt:lpstr>
      <vt:lpstr>Monitoring and Control Procedure (Table of Contents)</vt:lpstr>
      <vt:lpstr>Secure (Remote) Shell (SSH) (Table of Contents)</vt:lpstr>
      <vt:lpstr>File Transfers (Table of Contents)</vt:lpstr>
      <vt:lpstr>Secure File Transfer Protocol (SFTP) (Table of Contents)</vt:lpstr>
      <vt:lpstr>Non-Secure Remote Shell (RSH) (Table of Contents)</vt:lpstr>
      <vt:lpstr>Non-Secure File Transfer Protocol (FTP) (Table of Contents)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1128</cp:revision>
  <cp:lastPrinted>2015-11-05T11:29:29Z</cp:lastPrinted>
  <dcterms:created xsi:type="dcterms:W3CDTF">2014-11-27T14:34:08Z</dcterms:created>
  <dcterms:modified xsi:type="dcterms:W3CDTF">2015-11-29T14:30:00Z</dcterms:modified>
</cp:coreProperties>
</file>