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2.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13.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4.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notesSlides/notesSlide15.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9.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20.xml" ContentType="application/inkml+xml"/>
  <Override PartName="/ppt/notesSlides/notesSlide22.xml" ContentType="application/vnd.openxmlformats-officedocument.presentationml.notesSlide+xml"/>
  <Override PartName="/ppt/ink/ink21.xml" ContentType="application/inkml+xml"/>
  <Override PartName="/ppt/ink/ink22.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ink/ink23.xml" ContentType="application/inkml+xml"/>
  <Override PartName="/ppt/notesSlides/notesSlide37.xml" ContentType="application/vnd.openxmlformats-officedocument.presentationml.notesSlide+xml"/>
  <Override PartName="/ppt/ink/ink24.xml" ContentType="application/inkml+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59" r:id="rId1"/>
  </p:sldMasterIdLst>
  <p:notesMasterIdLst>
    <p:notesMasterId r:id="rId47"/>
  </p:notesMasterIdLst>
  <p:handoutMasterIdLst>
    <p:handoutMasterId r:id="rId48"/>
  </p:handoutMasterIdLst>
  <p:sldIdLst>
    <p:sldId id="256" r:id="rId2"/>
    <p:sldId id="257" r:id="rId3"/>
    <p:sldId id="258" r:id="rId4"/>
    <p:sldId id="259" r:id="rId5"/>
    <p:sldId id="300" r:id="rId6"/>
    <p:sldId id="268" r:id="rId7"/>
    <p:sldId id="270" r:id="rId8"/>
    <p:sldId id="278" r:id="rId9"/>
    <p:sldId id="305" r:id="rId10"/>
    <p:sldId id="280" r:id="rId11"/>
    <p:sldId id="281" r:id="rId12"/>
    <p:sldId id="284" r:id="rId13"/>
    <p:sldId id="283" r:id="rId14"/>
    <p:sldId id="285" r:id="rId15"/>
    <p:sldId id="282" r:id="rId16"/>
    <p:sldId id="269" r:id="rId17"/>
    <p:sldId id="288" r:id="rId18"/>
    <p:sldId id="289" r:id="rId19"/>
    <p:sldId id="290" r:id="rId20"/>
    <p:sldId id="292" r:id="rId21"/>
    <p:sldId id="279" r:id="rId22"/>
    <p:sldId id="287" r:id="rId23"/>
    <p:sldId id="303" r:id="rId24"/>
    <p:sldId id="294" r:id="rId25"/>
    <p:sldId id="306" r:id="rId26"/>
    <p:sldId id="273" r:id="rId27"/>
    <p:sldId id="299" r:id="rId28"/>
    <p:sldId id="276" r:id="rId29"/>
    <p:sldId id="304" r:id="rId30"/>
    <p:sldId id="271" r:id="rId31"/>
    <p:sldId id="272" r:id="rId32"/>
    <p:sldId id="296" r:id="rId33"/>
    <p:sldId id="307" r:id="rId34"/>
    <p:sldId id="308" r:id="rId35"/>
    <p:sldId id="315" r:id="rId36"/>
    <p:sldId id="316" r:id="rId37"/>
    <p:sldId id="317" r:id="rId38"/>
    <p:sldId id="313" r:id="rId39"/>
    <p:sldId id="310" r:id="rId40"/>
    <p:sldId id="311" r:id="rId41"/>
    <p:sldId id="274" r:id="rId42"/>
    <p:sldId id="293" r:id="rId43"/>
    <p:sldId id="297" r:id="rId44"/>
    <p:sldId id="318" r:id="rId45"/>
    <p:sldId id="319" r:id="rId46"/>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00"/>
    <a:srgbClr val="00A79F"/>
    <a:srgbClr val="D883FF"/>
    <a:srgbClr val="9420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21"/>
    <p:restoredTop sz="95878"/>
  </p:normalViewPr>
  <p:slideViewPr>
    <p:cSldViewPr snapToGrid="0">
      <p:cViewPr varScale="1">
        <p:scale>
          <a:sx n="140" d="100"/>
          <a:sy n="140" d="100"/>
        </p:scale>
        <p:origin x="200" y="688"/>
      </p:cViewPr>
      <p:guideLst>
        <p:guide orient="horz" pos="1800"/>
        <p:guide pos="2880"/>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122" d="100"/>
          <a:sy n="122" d="100"/>
        </p:scale>
        <p:origin x="5072"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1A2F134-BF25-3B48-95BE-575FE9EFB8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a:extLst>
              <a:ext uri="{FF2B5EF4-FFF2-40B4-BE49-F238E27FC236}">
                <a16:creationId xmlns:a16="http://schemas.microsoft.com/office/drawing/2014/main" id="{1A816B3A-4784-B443-B6F3-DA2638954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C2BB4B-BD22-6A48-8D7B-5F968DC7805A}" type="datetimeFigureOut">
              <a:rPr lang="fr-FR" smtClean="0"/>
              <a:t>09/04/2021</a:t>
            </a:fld>
            <a:endParaRPr lang="fr-FR" dirty="0"/>
          </a:p>
        </p:txBody>
      </p:sp>
      <p:sp>
        <p:nvSpPr>
          <p:cNvPr id="4" name="Espace réservé du pied de page 3">
            <a:extLst>
              <a:ext uri="{FF2B5EF4-FFF2-40B4-BE49-F238E27FC236}">
                <a16:creationId xmlns:a16="http://schemas.microsoft.com/office/drawing/2014/main" id="{E0CAA75A-871C-534C-AD12-B3160B30661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FR" dirty="0"/>
              <a:t>XIOS-dr2xml Virtual Training, 15-19 March 2021</a:t>
            </a:r>
          </a:p>
        </p:txBody>
      </p:sp>
      <p:sp>
        <p:nvSpPr>
          <p:cNvPr id="5" name="Espace réservé du numéro de diapositive 4">
            <a:extLst>
              <a:ext uri="{FF2B5EF4-FFF2-40B4-BE49-F238E27FC236}">
                <a16:creationId xmlns:a16="http://schemas.microsoft.com/office/drawing/2014/main" id="{6E3459A2-344E-4740-945F-A60C5744C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0E3B9E-53B4-AD42-932E-6464289B5E27}" type="slidenum">
              <a:rPr lang="fr-FR" smtClean="0"/>
              <a:t>‹N°›</a:t>
            </a:fld>
            <a:endParaRPr lang="fr-FR" dirty="0"/>
          </a:p>
        </p:txBody>
      </p:sp>
    </p:spTree>
    <p:extLst>
      <p:ext uri="{BB962C8B-B14F-4D97-AF65-F5344CB8AC3E}">
        <p14:creationId xmlns:p14="http://schemas.microsoft.com/office/powerpoint/2010/main" val="1150977026"/>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7"/>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8"/>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45:40.679"/>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8:54:25.98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722 11 16383,'57'-6'0,"4"1"0,-15 5 0,15 6 0,10-1 0,6 2 0,-20 1 0,2 2 0,9-2 0,8 1 0,-4-1 0,4-1 0,2-2 0,-3-1 0,6-2 0,-1-3 0,-5-2 0,-1-2 0,3 0 0,17 1 0,3 2 0,-4-2 0,-15 0 0,-3-1 0,-4 2 0,20 2 0,-7 2 0,-27 1 0,-5 1 0,33 7 0,-26 7 0,3-3 0,-20 5 0,-13-6 0,15 11 0,2-8 0,0 8 0,6-13 0,1 4 0,10-9 0,8 4 0,-9-8 0,7 3 0,-14-5 0,-9 0 0,-15 4 0,-13 0 0,-9 4 0,-71-5 0,-8 0 0,-7 0 0,-8 0 0,3-2 0,-2 0 0,-3 2 0,-3 0 0,23-2 0,-2-2 0,1 1 0,-24 0 0,-1 0 0,-6 3 0,0 1 0,6-4 0,3 1 0,14 5 0,2 1 0,5-4 0,3 1 0,12-1 0,3 1 0,-31 7 0,-2-5 0,36 4 0,-19 7 0,12-11 0,-15 15 0,-1-13 0,-14 15 0,10-9 0,-10 4 0,7-6 0,5 0 0,3-1 0,9 0 0,22-5 0,11-1 0,14-5 0,6 2 0,-14 1 0,9 0 0,-7-1 0,6-2 0,-7 0 0,3 0 0,-16 4 0,2 2 0,-7-1 0,-12 4 0,5-3 0,11 0 0,6-1 0,18-5 0,1 0 0,-28 0 0,-6 5 0,-36 2 0,8 0 0,-6 3 0,15-8 0,10 3 0,20-5 0,11 0 0,14 0 0,45 16 0,-20-12 0,37 14 0,-35-17 0,8 2 0,-9-3 0,15 0 0,-20 0 0,21 0 0,-17 0 0,11 0 0,6 0 0,5 0 0,14 0 0,16 0 0,11 0 0,9 0 0,6 0 0,-7-6 0,-1 5 0,1-5 0,-1 6 0,9 0 0,-7 0 0,6 0 0,-22 0 0,3 0 0,-13 6 0,-8-5 0,4 9 0,2-9 0,4 9 0,5-9 0,14 4 0,-25-5 0,25 0 0,-21 0 0,-1 0 0,15 0 0,-20 5 0,11-4 0,-7 9 0,-13-4 0,4 4 0,-8-5 0,-13-1 0,11 0 0,-25-3 0,5 5 0,0-5 0,-9 4 0,9-5 0,0 6 0,-4-5 0,16 3 0,-12-4 0,20 0 0,4 0 0,-6 3 0,17-2 0,-33 5 0,10-3 0,-14 4 0,7-3 0,2 3 0,0-4 0,-2 5 0,-12-4 0,0 1 0,0-2 0,2 2 0,4 0 0,-3-2 0,0 3 0,-6-5 0,14 6 0,-16-4 0,12 2 0,-10-3 0,4 1 0,9 0 0,-9 0 0,1 0 0,1-1 0,-4 1 0,11 0 0,2 0 0,2-3 0,0 0 0,-6 3 0,-9-3 0,5 5 0,-2-2 0,3 0 0,-2 3 0,-6-5 0,6 4 0,-2-4 0,3 5 0,1-5 0,-1 1 0,1-2 0,-1 0 0,9 4 0,1 2 0,0 2 0,-2-4 0,-8 2 0,1-2 0,-1 2 0,-3 0 0,0 0 0,-5 1 0,2 3 0,2 3 0,-6-2 0,5 1 0,-2-2 0,4-1 0,-3 1 0,5-4 0,-9 0 0,-64-12 0,4 6 0,-40-8 0,9-4 0,25 4 0,-36-4 0,3 1 0,35 10 0,-2 0 0,3-1 0,1-1 0,0-3 0,1 0 0,-43 4 0,0-15 0,5 15 0,35-4 0,0 0 0,-29 5 0,26-2 0,0 0 0,-26 3 0,29 0 0,0 0 0,-42 0 0,45 0 0,-1 0 0,-3 0 0,-1 0 0,-3-3 0,-1 0 0,3 2 0,-1 0 0,-5-2 0,1 0 0,5 2 0,1 2 0,-3-1 0,-1 0 0,3 0 0,1 0 0,-40 0 0,4 0 0,28 0 0,-11 0 0,20 0 0,10 0 0,4 4 0,21-3 0,-14 3 0,13-1 0,-12 6 0,5 0 0,-23 10 0,-4-2 0,-14 7 0,0-1 0,-1 1 0,1-1 0,-1 6 0,8-10 0,2 2 0,15-7 0,14-7 0,12 1 0,13-8 0,52 7 0,-3-11 0,53 4 0,-15-6 0,7-5 0,-7 9 0,14-3 0,-28 5 0,18 0 0,-29 0 0,-1 0 0,-10 0 0,0 0 0,2 0 0,7 0 0,8-6 0,-13 1 0,11-6 0,-28 6 0,19-5 0,-27 9 0,19-4 0,-13 5 0,8 0 0,-8 0 0,5 4 0,-5-3 0,-4 6 0,1-7 0,-14 5 0,2-5 0,5 7 0,-6-6 0,11 7 0,-9-5 0,5 1 0,-5-1 0,4 0 0,-8-3 0,7 3 0,-4-1 0,7 1 0,-7 2 0,3 0 0,-2 1 0,1-1 0,11 2 0,-10-3 0,9 0 0,5 1 0,0-4 0,13 8 0,-19-8 0,8 7 0,-15-7 0,5 5 0,-5-5 0,-2 4 0,-1-4 0,2 4 0,-4 0 0,2 1 0,-2 3 0,0 2 0,-1 2 0,-1-5 0,6 2 0,5-5 0,15-1 0,16 0 0,3-4 0,-10 0 0,-16 0 0,-18 0 0,-4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08.1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08.12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5:04:41.13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508 0 16383,'55'24'0,"-8"-3"0,-3-5 0,-7 1 0,-1-7 0,8 9 0,-5-5 0,5 2 0,-8 1 0,1-3 0,7 1 0,-6 3 0,29-6 0,-2 9 0,15-8 0,5 5 0,-5-6 0,8 1 0,-1-7 0,-7 5 0,-9-10 0,-10 5 0,-23-1 0,4 1 0,-20 4 0,5 0 0,0 3 0,-10-3 0,5 1 0,0 0 0,-9-5 0,9 3 0,-11-4 0,1 0 0,3 0 0,-1 3 0,1 1 0,-5 2 0,-1 6 0,-2-3 0,-15 3 0,-16-6 0,-10 1 0,-10-3 0,7-3 0,-15 3 0,-3-8 0,-15 9 0,-16-8 0,4 3 0,-13-5 0,15 0 0,2 0 0,15 0 0,-6 0 0,21 0 0,-11 0 0,21 0 0,1 0 0,2 0 0,6 0 0,0 0 0,2 3 0,7-2 0,-7 5 0,-2 0 0,-8-1 0,8 2 0,6-7 0,11 5 0,-2-2 0,0 2 0,-4 0 0,2-2 0,-3 2 0,3-1 0,-6 3 0,2-1 0,0 1 0,1-1 0,3 0 0,-2 0 0,6 0 0,-6 0 0,2 0 0,-11 1 0,-2 1 0,4 0 0,-9 4 0,21-7 0,-9 5 0,9-7 0,5 4 0,50 10 0,-16-5 0,59 3 0,-7 1 0,21-13 0,-39 4 0,2-2 0,6-4 0,1-2 0,-3 1 0,1 0 0,2 0 0,1 0 0,-1 0 0,-1 0 0,2 0 0,-1 0 0,-6 0 0,0 0 0,5 0 0,-1 0 0,-9 3 0,-2 0 0,43 4 0,-28 0 0,-29 1 0,-29-7 0,-4 4 0,7 11 0,-4-4 0,8 6 0,-2-8 0,-7-5 0,4 0 0,-3 5 0,-1-1 0,2 3 0,-3-2 0,2-2 0,1 7 0,-2-9 0,1 9 0,-4-5 0,2 1 0,-37 9 0,0-7 0,-28 0 0,19-5 0,8-4 0,9-1 0,-1 3 0,-7-5 0,-2 2 0,-8-3 0,-7 4 0,-10-2 0,-8 8 0,-1-4 0,2 0 0,7 3 0,0-3 0,-7 5 0,6 0 0,1-5 0,3 4 0,-3-4 0,-9 5 0,0-4 0,2 3 0,8-4 0,7 0 0,-6 3 0,14-4 0,-7 5 0,1 0 0,-2 5 0,-7-4 0,-1 5 0,1-1 0,7-4 0,-6 9 0,13-9 0,-20 10 0,26-15 0,-9 5 0,27-9 0,2-1 0,-3 6 0,4-4 0,-13 7 0,7-6 0,-12 5 0,-6-3 0,-10 4 0,0 0 0,2-5 0,15-1 0,5-4 0,10 0 0,68 15 0,-19-7 0,47 8 0,-31-12 0,-5-4 0,0 4 0,13-3 0,-3 3 0,7-4 0,5 0 0,-20 0 0,18 0 0,-18 5 0,13-4 0,-22 4 0,-5-5 0,-18 0 0,-2 0 0,3 0 0,-5 0 0,7 5 0,-3-2 0,-3 2 0,14 1 0,-2-5 0,0 3 0,8-4 0,-15 0 0,16 0 0,-12 0 0,5 0 0,-8 0 0,-6 0 0,6 0 0,-8 0 0,7 0 0,-1 0 0,-3 0 0,5-2 0,-3 2 0,0-3 0,1 3 0,-4 3 0,3-3 0,1 2 0,2-2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12T14:57:24.592"/>
    </inkml:context>
    <inkml:brush xml:id="br0">
      <inkml:brushProperty name="width" value="0.3" units="cm"/>
      <inkml:brushProperty name="height" value="0.6" units="cm"/>
      <inkml:brushProperty name="color" value="#D883FF"/>
      <inkml:brushProperty name="tip" value="rectangle"/>
      <inkml:brushProperty name="rasterOp" value="maskPen"/>
    </inkml:brush>
  </inkml:definitions>
  <inkml:trace contextRef="#ctx0" brushRef="#br0">2757 127 16383,'-94'-9'0,"0"0"0,-12-3 0,0 1 0,14 9 0,0 2 0,-12-5 0,-2 1 0,3 3 0,0 2 0,-1-1 0,4 0 0,18-5 0,2 1 0,-9 4 0,2-2 0,-34-14 0,-7 14 0,46-12 0,5 13 0,22-11 0,22 10 0,-5-8 0,7 8 0,-13-2 0,-10 4 0,-1 6 0,-10 3 0,-15 6 0,-2 8 0,-20-4 0,42 2 0,-3-13 0,43 0 0,3-7 0,9 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08T16:25:11.198"/>
    </inkml:context>
    <inkml:brush xml:id="br0">
      <inkml:brushProperty name="width" value="0.3" units="cm"/>
      <inkml:brushProperty name="height" value="0.6" units="cm"/>
      <inkml:brushProperty name="color" value="#D883FF"/>
      <inkml:brushProperty name="tip" value="rectangle"/>
      <inkml:brushProperty name="rasterOp" value="maskPen"/>
    </inkml:brush>
  </inkml:definitions>
  <inkml:trace contextRef="#ctx0" brushRef="#br0">2757 127 16383,'-94'-9'0,"0"0"0,-12-3 0,0 1 0,14 9 0,0 2 0,-12-5 0,-2 1 0,3 3 0,0 2 0,-1-1 0,4 0 0,18-5 0,2 1 0,-9 4 0,2-2 0,-34-14 0,-7 14 0,46-12 0,5 13 0,22-11 0,22 10 0,-5-8 0,7 8 0,-13-2 0,-10 4 0,-1 6 0,-10 3 0,-15 6 0,-2 8 0,-20-4 0,42 2 0,-3-13 0,43 0 0,3-7 0,9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6.858"/>
    </inkml:context>
    <inkml:brush xml:id="br0">
      <inkml:brushProperty name="width" value="0.1" units="cm"/>
      <inkml:brushProperty name="height" value="0.6" units="cm"/>
      <inkml:brushProperty name="inkEffects" value="pencil"/>
    </inkml:brush>
  </inkml:definitions>
  <inkml:trace contextRef="#ctx0" brushRef="#br0">0 0 16383,'0'0'0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505"/>
    </inkml:context>
    <inkml:brush xml:id="br0">
      <inkml:brushProperty name="width" value="0.1" units="cm"/>
      <inkml:brushProperty name="height" value="0.6" units="cm"/>
      <inkml:brushProperty name="inkEffects" value="pencil"/>
    </inkml:brush>
  </inkml:definitions>
  <inkml:trace contextRef="#ctx0" brushRef="#br0">0 1 16383,'0'0'0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07T14:19:17.986"/>
    </inkml:context>
    <inkml:brush xml:id="br0">
      <inkml:brushProperty name="width" value="0.1" units="cm"/>
      <inkml:brushProperty name="height" value="0.6" units="cm"/>
      <inkml:brushProperty name="inkEffects" value="pencil"/>
    </inkml:brush>
  </inkml:definitions>
  <inkml:trace contextRef="#ctx0" brushRef="#br0">5 1 16383,'-2'5'0,"1"0"0,-1-5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686109"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8d57d3b7c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8d57d3b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8035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5183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5319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52149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6323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4179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97007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95999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49558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6488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35c2b875e_0_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35c2b87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794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4548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6290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94147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82936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95816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948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0989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8611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9273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93429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15908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64480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72875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45921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41802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28647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0637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35c2b875e_0_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35c2b87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89807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42341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16885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56031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805749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35c2b875e_0_10: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35c2b875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21405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9461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5249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5918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535c2b875e_0_5: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535c2b8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1715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827306"/>
            <a:ext cx="8520600" cy="228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149028"/>
            <a:ext cx="8520600" cy="880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280528"/>
            <a:ext cx="8520600" cy="3795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94472"/>
            <a:ext cx="8520600" cy="636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280528"/>
            <a:ext cx="3999900" cy="3795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617333"/>
            <a:ext cx="2808000" cy="839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544000"/>
            <a:ext cx="2808000" cy="3532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500167"/>
            <a:ext cx="6367800" cy="4545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39"/>
            <a:ext cx="4572000" cy="571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370194"/>
            <a:ext cx="4045200" cy="164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114528"/>
            <a:ext cx="4045200" cy="13722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804528"/>
            <a:ext cx="3837000" cy="41058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700639"/>
            <a:ext cx="5998800" cy="6723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229028"/>
            <a:ext cx="8520600" cy="2181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502472"/>
            <a:ext cx="8520600" cy="14454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5181352"/>
            <a:ext cx="548700" cy="4374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94472"/>
            <a:ext cx="8520600" cy="6363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280528"/>
            <a:ext cx="8520600" cy="3795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5181352"/>
            <a:ext cx="548700" cy="4374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2.png"/><Relationship Id="rId3" Type="http://schemas.openxmlformats.org/officeDocument/2006/relationships/customXml" Target="../ink/ink7.xml"/><Relationship Id="rId7" Type="http://schemas.openxmlformats.org/officeDocument/2006/relationships/customXml" Target="../ink/ink9.xml"/><Relationship Id="rId12" Type="http://schemas.openxmlformats.org/officeDocument/2006/relationships/customXml" Target="../ink/ink1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customXml" Target="../ink/ink11.xml"/><Relationship Id="rId5" Type="http://schemas.openxmlformats.org/officeDocument/2006/relationships/customXml" Target="../ink/ink8.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10.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3.xml"/><Relationship Id="rId7" Type="http://schemas.openxmlformats.org/officeDocument/2006/relationships/customXml" Target="../ink/ink1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1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6.xml"/><Relationship Id="rId7" Type="http://schemas.openxmlformats.org/officeDocument/2006/relationships/customXml" Target="../ink/ink18.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customXml" Target="../ink/ink1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ustomXml" Target="../ink/ink2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hyperlink" Target="http://clipc-services.ceda.ac.uk/dreq/u/e9f9f6ca-c1ce-11e6-8067-ac72891c3257.html" TargetMode="External"/><Relationship Id="rId2" Type="http://schemas.openxmlformats.org/officeDocument/2006/relationships/hyperlink" Target="http://clipc-services.ceda.ac.uk/dreq/u/74a9891bcab2667dbcb66574c6370c86.html" TargetMode="External"/><Relationship Id="rId1" Type="http://schemas.openxmlformats.org/officeDocument/2006/relationships/slideLayout" Target="../slideLayouts/slideLayout7.xml"/><Relationship Id="rId6" Type="http://schemas.openxmlformats.org/officeDocument/2006/relationships/hyperlink" Target="http://clipc-services.ceda.ac.uk/dreq/u/sea_surface_salinity.html" TargetMode="External"/><Relationship Id="rId5" Type="http://schemas.openxmlformats.org/officeDocument/2006/relationships/hyperlink" Target="http://clipc-services.ceda.ac.uk/dreq/u/OMIP.html" TargetMode="External"/><Relationship Id="rId4" Type="http://schemas.openxmlformats.org/officeDocument/2006/relationships/hyperlink" Target="http://clipc-services.ceda.ac.uk/dreq/u/a656047a-8883-11e5-b571-ac72891c3257.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rigoudyg/dr2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dr2xml.readthedocs.io/en/documentation/"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43.xml.rels><?xml version="1.0" encoding="UTF-8" standalone="yes"?>
<Relationships xmlns="http://schemas.openxmlformats.org/package/2006/relationships"><Relationship Id="rId8" Type="http://schemas.openxmlformats.org/officeDocument/2006/relationships/image" Target="../media/image30.svg"/><Relationship Id="rId13" Type="http://schemas.openxmlformats.org/officeDocument/2006/relationships/hyperlink" Target="mailto:gaelle.rigoudy@meteo.fr" TargetMode="External"/><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sv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28.sv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 Id="rId14" Type="http://schemas.openxmlformats.org/officeDocument/2006/relationships/hyperlink" Target="mailto:moine@cerfacs.fr"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4" name="Google Shape;67;p15">
            <a:extLst>
              <a:ext uri="{FF2B5EF4-FFF2-40B4-BE49-F238E27FC236}">
                <a16:creationId xmlns:a16="http://schemas.microsoft.com/office/drawing/2014/main" id="{9DF64B5F-6D35-7E4B-80E3-0236790849FD}"/>
              </a:ext>
            </a:extLst>
          </p:cNvPr>
          <p:cNvSpPr txBox="1">
            <a:spLocks/>
          </p:cNvSpPr>
          <p:nvPr/>
        </p:nvSpPr>
        <p:spPr>
          <a:xfrm>
            <a:off x="0" y="1837903"/>
            <a:ext cx="9144000" cy="1522283"/>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endParaRPr lang="fr-FR" dirty="0">
              <a:solidFill>
                <a:schemeClr val="tx1"/>
              </a:solidFill>
            </a:endParaRPr>
          </a:p>
          <a:p>
            <a:pPr algn="ctr"/>
            <a:r>
              <a:rPr lang="fr-FR" dirty="0">
                <a:solidFill>
                  <a:schemeClr val="tx1"/>
                </a:solidFill>
              </a:rPr>
              <a:t>Dr2xml session</a:t>
            </a:r>
          </a:p>
        </p:txBody>
      </p:sp>
      <p:sp>
        <p:nvSpPr>
          <p:cNvPr id="5" name="ZoneTexte 4">
            <a:extLst>
              <a:ext uri="{FF2B5EF4-FFF2-40B4-BE49-F238E27FC236}">
                <a16:creationId xmlns:a16="http://schemas.microsoft.com/office/drawing/2014/main" id="{2F094986-59B3-6242-AB00-6D4D226F3AB4}"/>
              </a:ext>
            </a:extLst>
          </p:cNvPr>
          <p:cNvSpPr txBox="1"/>
          <p:nvPr/>
        </p:nvSpPr>
        <p:spPr>
          <a:xfrm>
            <a:off x="2807936" y="3689968"/>
            <a:ext cx="3617140" cy="954107"/>
          </a:xfrm>
          <a:prstGeom prst="rect">
            <a:avLst/>
          </a:prstGeom>
          <a:noFill/>
        </p:spPr>
        <p:txBody>
          <a:bodyPr wrap="square" rtlCol="0">
            <a:spAutoFit/>
          </a:bodyPr>
          <a:lstStyle/>
          <a:p>
            <a:pPr algn="ctr"/>
            <a:r>
              <a:rPr lang="fr-FR" dirty="0"/>
              <a:t>Gaëlle Rigoudy, CNRM, Meteo-France</a:t>
            </a:r>
          </a:p>
          <a:p>
            <a:pPr algn="ctr"/>
            <a:r>
              <a:rPr lang="fr-FR" dirty="0"/>
              <a:t>Marie-Pierre Moine, Cerfacs</a:t>
            </a:r>
          </a:p>
          <a:p>
            <a:pPr algn="ctr"/>
            <a:endParaRPr lang="fr-FR" dirty="0"/>
          </a:p>
          <a:p>
            <a:pPr algn="ctr"/>
            <a:r>
              <a:rPr lang="fr-FR" dirty="0"/>
              <a:t>and the XIOS Team !</a:t>
            </a:r>
          </a:p>
        </p:txBody>
      </p:sp>
      <p:sp>
        <p:nvSpPr>
          <p:cNvPr id="7" name="ZoneTexte 6">
            <a:extLst>
              <a:ext uri="{FF2B5EF4-FFF2-40B4-BE49-F238E27FC236}">
                <a16:creationId xmlns:a16="http://schemas.microsoft.com/office/drawing/2014/main" id="{30F10804-2293-6840-827F-41BBDD90403D}"/>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12-16 April 2021	</a:t>
            </a:r>
            <a:fld id="{50CE2136-B104-E149-8A0B-15E27903FB57}" type="slidenum">
              <a:rPr lang="fr-FR"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0</a:t>
            </a:fld>
            <a:endPar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3082" name="Picture 10" descr=" CNRM-CERFACS contribution to CMIP6">
            <a:extLst>
              <a:ext uri="{FF2B5EF4-FFF2-40B4-BE49-F238E27FC236}">
                <a16:creationId xmlns:a16="http://schemas.microsoft.com/office/drawing/2014/main" id="{0FFF10E1-089B-5E46-863D-C07F6F6FD3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6" t="21264" r="8432" b="18685"/>
          <a:stretch/>
        </p:blipFill>
        <p:spPr bwMode="auto">
          <a:xfrm>
            <a:off x="6560191" y="68254"/>
            <a:ext cx="2550253" cy="1112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334611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181963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spTree>
    <p:extLst>
      <p:ext uri="{BB962C8B-B14F-4D97-AF65-F5344CB8AC3E}">
        <p14:creationId xmlns:p14="http://schemas.microsoft.com/office/powerpoint/2010/main" val="2628225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cxnSp>
        <p:nvCxnSpPr>
          <p:cNvPr id="45" name="Connecteur droit avec flèche 44">
            <a:extLst>
              <a:ext uri="{FF2B5EF4-FFF2-40B4-BE49-F238E27FC236}">
                <a16:creationId xmlns:a16="http://schemas.microsoft.com/office/drawing/2014/main" id="{178C8C44-3149-5D47-A97A-251144098F6A}"/>
              </a:ext>
            </a:extLst>
          </p:cNvPr>
          <p:cNvCxnSpPr>
            <a:cxnSpLocks/>
          </p:cNvCxnSpPr>
          <p:nvPr/>
        </p:nvCxnSpPr>
        <p:spPr>
          <a:xfrm flipH="1">
            <a:off x="2685211" y="2504698"/>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ZoneTexte 45">
            <a:extLst>
              <a:ext uri="{FF2B5EF4-FFF2-40B4-BE49-F238E27FC236}">
                <a16:creationId xmlns:a16="http://schemas.microsoft.com/office/drawing/2014/main" id="{E0A31591-BA48-E342-9070-BDB46F1621F2}"/>
              </a:ext>
            </a:extLst>
          </p:cNvPr>
          <p:cNvSpPr txBox="1"/>
          <p:nvPr/>
        </p:nvSpPr>
        <p:spPr>
          <a:xfrm rot="20694724">
            <a:off x="2716044" y="2349051"/>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mc:AlternateContent xmlns:mc="http://schemas.openxmlformats.org/markup-compatibility/2006" xmlns:p14="http://schemas.microsoft.com/office/powerpoint/2010/main" xmlns:aink="http://schemas.microsoft.com/office/drawing/2016/ink">
        <mc:Choice Requires="p14 aink">
          <p:contentPart p14:bwMode="auto" r:id="rId9">
            <p14:nvContentPartPr>
              <p14:cNvPr id="47" name="Encre 46">
                <a:extLst>
                  <a:ext uri="{FF2B5EF4-FFF2-40B4-BE49-F238E27FC236}">
                    <a16:creationId xmlns:a16="http://schemas.microsoft.com/office/drawing/2014/main" id="{A53E3D4F-3D68-4A4A-9051-DB92E5B19B06}"/>
                  </a:ext>
                </a:extLst>
              </p14:cNvPr>
              <p14:cNvContentPartPr/>
              <p14:nvPr/>
            </p14:nvContentPartPr>
            <p14:xfrm>
              <a:off x="2899863" y="2326975"/>
              <a:ext cx="360" cy="360"/>
            </p14:xfrm>
          </p:contentPart>
        </mc:Choice>
        <mc:Fallback xmlns="">
          <p:pic>
            <p:nvPicPr>
              <p:cNvPr id="47" name="Encre 46">
                <a:extLst>
                  <a:ext uri="{FF2B5EF4-FFF2-40B4-BE49-F238E27FC236}">
                    <a16:creationId xmlns:a16="http://schemas.microsoft.com/office/drawing/2014/main" id="{A53E3D4F-3D68-4A4A-9051-DB92E5B19B06}"/>
                  </a:ext>
                </a:extLst>
              </p:cNvPr>
              <p:cNvPicPr/>
              <p:nvPr/>
            </p:nvPicPr>
            <p:blipFill>
              <a:blip r:embed="rId10"/>
              <a:stretch>
                <a:fillRect/>
              </a:stretch>
            </p:blipFill>
            <p:spPr>
              <a:xfrm>
                <a:off x="2881863" y="22189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48" name="Encre 47">
                <a:extLst>
                  <a:ext uri="{FF2B5EF4-FFF2-40B4-BE49-F238E27FC236}">
                    <a16:creationId xmlns:a16="http://schemas.microsoft.com/office/drawing/2014/main" id="{2A0D4EF2-6DE0-D84C-BCF0-4E1FB3AD93D7}"/>
                  </a:ext>
                </a:extLst>
              </p14:cNvPr>
              <p14:cNvContentPartPr/>
              <p14:nvPr/>
            </p14:nvContentPartPr>
            <p14:xfrm>
              <a:off x="3056823" y="2319055"/>
              <a:ext cx="360" cy="360"/>
            </p14:xfrm>
          </p:contentPart>
        </mc:Choice>
        <mc:Fallback xmlns="">
          <p:pic>
            <p:nvPicPr>
              <p:cNvPr id="48" name="Encre 47">
                <a:extLst>
                  <a:ext uri="{FF2B5EF4-FFF2-40B4-BE49-F238E27FC236}">
                    <a16:creationId xmlns:a16="http://schemas.microsoft.com/office/drawing/2014/main" id="{2A0D4EF2-6DE0-D84C-BCF0-4E1FB3AD93D7}"/>
                  </a:ext>
                </a:extLst>
              </p:cNvPr>
              <p:cNvPicPr/>
              <p:nvPr/>
            </p:nvPicPr>
            <p:blipFill>
              <a:blip r:embed="rId6"/>
              <a:stretch>
                <a:fillRect/>
              </a:stretch>
            </p:blipFill>
            <p:spPr>
              <a:xfrm>
                <a:off x="3038823" y="22114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49" name="Encre 48">
                <a:extLst>
                  <a:ext uri="{FF2B5EF4-FFF2-40B4-BE49-F238E27FC236}">
                    <a16:creationId xmlns:a16="http://schemas.microsoft.com/office/drawing/2014/main" id="{941298A0-1993-1948-8F91-4FACE8368AEC}"/>
                  </a:ext>
                </a:extLst>
              </p14:cNvPr>
              <p14:cNvContentPartPr/>
              <p14:nvPr/>
            </p14:nvContentPartPr>
            <p14:xfrm>
              <a:off x="3568383" y="2366215"/>
              <a:ext cx="2160" cy="3960"/>
            </p14:xfrm>
          </p:contentPart>
        </mc:Choice>
        <mc:Fallback xmlns="">
          <p:pic>
            <p:nvPicPr>
              <p:cNvPr id="49" name="Encre 48">
                <a:extLst>
                  <a:ext uri="{FF2B5EF4-FFF2-40B4-BE49-F238E27FC236}">
                    <a16:creationId xmlns:a16="http://schemas.microsoft.com/office/drawing/2014/main" id="{941298A0-1993-1948-8F91-4FACE8368AEC}"/>
                  </a:ext>
                </a:extLst>
              </p:cNvPr>
              <p:cNvPicPr/>
              <p:nvPr/>
            </p:nvPicPr>
            <p:blipFill>
              <a:blip r:embed="rId13"/>
              <a:stretch>
                <a:fillRect/>
              </a:stretch>
            </p:blipFill>
            <p:spPr>
              <a:xfrm>
                <a:off x="3550383" y="2258575"/>
                <a:ext cx="37800" cy="219600"/>
              </a:xfrm>
              <a:prstGeom prst="rect">
                <a:avLst/>
              </a:prstGeom>
            </p:spPr>
          </p:pic>
        </mc:Fallback>
      </mc:AlternateContent>
      <p:cxnSp>
        <p:nvCxnSpPr>
          <p:cNvPr id="41" name="Connecteur droit avec flèche 40">
            <a:extLst>
              <a:ext uri="{FF2B5EF4-FFF2-40B4-BE49-F238E27FC236}">
                <a16:creationId xmlns:a16="http://schemas.microsoft.com/office/drawing/2014/main" id="{4BAE5DA0-0548-E74C-962E-8A6534DCF37F}"/>
              </a:ext>
            </a:extLst>
          </p:cNvPr>
          <p:cNvCxnSpPr>
            <a:cxnSpLocks/>
          </p:cNvCxnSpPr>
          <p:nvPr/>
        </p:nvCxnSpPr>
        <p:spPr>
          <a:xfrm>
            <a:off x="2964198" y="4832446"/>
            <a:ext cx="72474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7E44C046-1A6A-D64C-B29A-EEFAF56ED9E1}"/>
              </a:ext>
            </a:extLst>
          </p:cNvPr>
          <p:cNvSpPr/>
          <p:nvPr/>
        </p:nvSpPr>
        <p:spPr>
          <a:xfrm>
            <a:off x="361522" y="4650726"/>
            <a:ext cx="1192797" cy="740393"/>
          </a:xfrm>
          <a:prstGeom prst="rect">
            <a:avLst/>
          </a:prstGeom>
          <a:solidFill>
            <a:schemeClr val="bg1"/>
          </a:solidFill>
          <a:ln>
            <a:solidFill>
              <a:srgbClr val="00A79F"/>
            </a:solidFill>
            <a:extLst>
              <a:ext uri="{C807C97D-BFC1-408E-A445-0C87EB9F89A2}">
                <ask:lineSketchStyleProps xmlns:ask="http://schemas.microsoft.com/office/drawing/2018/sketchyshapes" sd="4138900056">
                  <a:custGeom>
                    <a:avLst/>
                    <a:gdLst>
                      <a:gd name="connsiteX0" fmla="*/ 0 w 1192797"/>
                      <a:gd name="connsiteY0" fmla="*/ 0 h 740393"/>
                      <a:gd name="connsiteX1" fmla="*/ 1192797 w 1192797"/>
                      <a:gd name="connsiteY1" fmla="*/ 0 h 740393"/>
                      <a:gd name="connsiteX2" fmla="*/ 1192797 w 1192797"/>
                      <a:gd name="connsiteY2" fmla="*/ 740393 h 740393"/>
                      <a:gd name="connsiteX3" fmla="*/ 0 w 1192797"/>
                      <a:gd name="connsiteY3" fmla="*/ 740393 h 740393"/>
                      <a:gd name="connsiteX4" fmla="*/ 0 w 1192797"/>
                      <a:gd name="connsiteY4" fmla="*/ 0 h 740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797" h="740393" fill="none" extrusionOk="0">
                        <a:moveTo>
                          <a:pt x="0" y="0"/>
                        </a:moveTo>
                        <a:cubicBezTo>
                          <a:pt x="177437" y="-70132"/>
                          <a:pt x="1006446" y="-94194"/>
                          <a:pt x="1192797" y="0"/>
                        </a:cubicBezTo>
                        <a:cubicBezTo>
                          <a:pt x="1209131" y="94120"/>
                          <a:pt x="1186765" y="583684"/>
                          <a:pt x="1192797" y="740393"/>
                        </a:cubicBezTo>
                        <a:cubicBezTo>
                          <a:pt x="885261" y="756072"/>
                          <a:pt x="217424" y="691224"/>
                          <a:pt x="0" y="740393"/>
                        </a:cubicBezTo>
                        <a:cubicBezTo>
                          <a:pt x="-5191" y="539208"/>
                          <a:pt x="32116" y="337435"/>
                          <a:pt x="0" y="0"/>
                        </a:cubicBezTo>
                        <a:close/>
                      </a:path>
                      <a:path w="1192797" h="740393" stroke="0" extrusionOk="0">
                        <a:moveTo>
                          <a:pt x="0" y="0"/>
                        </a:moveTo>
                        <a:cubicBezTo>
                          <a:pt x="454620" y="-37643"/>
                          <a:pt x="651405" y="-97227"/>
                          <a:pt x="1192797" y="0"/>
                        </a:cubicBezTo>
                        <a:cubicBezTo>
                          <a:pt x="1155295" y="262138"/>
                          <a:pt x="1254344" y="454036"/>
                          <a:pt x="1192797" y="740393"/>
                        </a:cubicBezTo>
                        <a:cubicBezTo>
                          <a:pt x="757261" y="642223"/>
                          <a:pt x="324468" y="713951"/>
                          <a:pt x="0" y="740393"/>
                        </a:cubicBezTo>
                        <a:cubicBezTo>
                          <a:pt x="-9089" y="422810"/>
                          <a:pt x="-184" y="14079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00A79F"/>
                </a:solidFill>
                <a:latin typeface="Chalkduster" panose="03050602040202020205" pitchFamily="66" charset="77"/>
              </a:rPr>
              <a:t>ping_file</a:t>
            </a:r>
          </a:p>
          <a:p>
            <a:pPr algn="ctr"/>
            <a:r>
              <a:rPr lang="en-GB" sz="1200" dirty="0">
                <a:solidFill>
                  <a:srgbClr val="00A79F"/>
                </a:solidFill>
                <a:latin typeface="Chalkduster" panose="03050602040202020205" pitchFamily="66" charset="77"/>
              </a:rPr>
              <a:t>.xml</a:t>
            </a:r>
          </a:p>
        </p:txBody>
      </p:sp>
      <p:sp>
        <p:nvSpPr>
          <p:cNvPr id="43" name="Rectangle 42">
            <a:extLst>
              <a:ext uri="{FF2B5EF4-FFF2-40B4-BE49-F238E27FC236}">
                <a16:creationId xmlns:a16="http://schemas.microsoft.com/office/drawing/2014/main" id="{01E92CF9-F28E-894D-BA05-64CFEEE397C3}"/>
              </a:ext>
            </a:extLst>
          </p:cNvPr>
          <p:cNvSpPr/>
          <p:nvPr/>
        </p:nvSpPr>
        <p:spPr>
          <a:xfrm>
            <a:off x="1371070" y="4415782"/>
            <a:ext cx="1497355" cy="740393"/>
          </a:xfrm>
          <a:prstGeom prst="rect">
            <a:avLst/>
          </a:prstGeom>
          <a:solidFill>
            <a:schemeClr val="bg1"/>
          </a:solidFill>
          <a:ln>
            <a:solidFill>
              <a:srgbClr val="942093"/>
            </a:solidFill>
            <a:extLst>
              <a:ext uri="{C807C97D-BFC1-408E-A445-0C87EB9F89A2}">
                <ask:lineSketchStyleProps xmlns:ask="http://schemas.microsoft.com/office/drawing/2018/sketchyshapes" sd="4138900056">
                  <a:custGeom>
                    <a:avLst/>
                    <a:gdLst>
                      <a:gd name="connsiteX0" fmla="*/ 0 w 1497355"/>
                      <a:gd name="connsiteY0" fmla="*/ 0 h 740393"/>
                      <a:gd name="connsiteX1" fmla="*/ 1497355 w 1497355"/>
                      <a:gd name="connsiteY1" fmla="*/ 0 h 740393"/>
                      <a:gd name="connsiteX2" fmla="*/ 1497355 w 1497355"/>
                      <a:gd name="connsiteY2" fmla="*/ 740393 h 740393"/>
                      <a:gd name="connsiteX3" fmla="*/ 0 w 1497355"/>
                      <a:gd name="connsiteY3" fmla="*/ 740393 h 740393"/>
                      <a:gd name="connsiteX4" fmla="*/ 0 w 1497355"/>
                      <a:gd name="connsiteY4" fmla="*/ 0 h 740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7355" h="740393" fill="none" extrusionOk="0">
                        <a:moveTo>
                          <a:pt x="0" y="0"/>
                        </a:moveTo>
                        <a:cubicBezTo>
                          <a:pt x="608493" y="-26196"/>
                          <a:pt x="866672" y="99152"/>
                          <a:pt x="1497355" y="0"/>
                        </a:cubicBezTo>
                        <a:cubicBezTo>
                          <a:pt x="1513689" y="94120"/>
                          <a:pt x="1491323" y="583684"/>
                          <a:pt x="1497355" y="740393"/>
                        </a:cubicBezTo>
                        <a:cubicBezTo>
                          <a:pt x="844193" y="626684"/>
                          <a:pt x="284345" y="838266"/>
                          <a:pt x="0" y="740393"/>
                        </a:cubicBezTo>
                        <a:cubicBezTo>
                          <a:pt x="-5191" y="539208"/>
                          <a:pt x="32116" y="337435"/>
                          <a:pt x="0" y="0"/>
                        </a:cubicBezTo>
                        <a:close/>
                      </a:path>
                      <a:path w="1497355" h="740393" stroke="0" extrusionOk="0">
                        <a:moveTo>
                          <a:pt x="0" y="0"/>
                        </a:moveTo>
                        <a:cubicBezTo>
                          <a:pt x="260320" y="67968"/>
                          <a:pt x="998732" y="-16143"/>
                          <a:pt x="1497355" y="0"/>
                        </a:cubicBezTo>
                        <a:cubicBezTo>
                          <a:pt x="1459853" y="262138"/>
                          <a:pt x="1558902" y="454036"/>
                          <a:pt x="1497355" y="740393"/>
                        </a:cubicBezTo>
                        <a:cubicBezTo>
                          <a:pt x="797263" y="853606"/>
                          <a:pt x="397709" y="849954"/>
                          <a:pt x="0" y="740393"/>
                        </a:cubicBezTo>
                        <a:cubicBezTo>
                          <a:pt x="-9089" y="422810"/>
                          <a:pt x="-184" y="14079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MODEL </a:t>
            </a:r>
          </a:p>
          <a:p>
            <a:pPr algn="ctr"/>
            <a:r>
              <a:rPr lang="en-GB" sz="1200" dirty="0">
                <a:solidFill>
                  <a:srgbClr val="942093"/>
                </a:solidFill>
                <a:latin typeface="Chalkduster" panose="03050602040202020205" pitchFamily="66" charset="77"/>
              </a:rPr>
              <a:t>field_def.xml </a:t>
            </a:r>
          </a:p>
          <a:p>
            <a:pPr algn="ctr"/>
            <a:r>
              <a:rPr lang="en-GB" sz="1200" dirty="0">
                <a:solidFill>
                  <a:srgbClr val="942093"/>
                </a:solidFill>
                <a:latin typeface="Chalkduster" panose="03050602040202020205" pitchFamily="66" charset="77"/>
              </a:rPr>
              <a:t>grid_def.xml</a:t>
            </a:r>
          </a:p>
        </p:txBody>
      </p:sp>
    </p:spTree>
    <p:extLst>
      <p:ext uri="{BB962C8B-B14F-4D97-AF65-F5344CB8AC3E}">
        <p14:creationId xmlns:p14="http://schemas.microsoft.com/office/powerpoint/2010/main" val="704659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58" name="Flèche vers le bas 157">
            <a:extLst>
              <a:ext uri="{FF2B5EF4-FFF2-40B4-BE49-F238E27FC236}">
                <a16:creationId xmlns:a16="http://schemas.microsoft.com/office/drawing/2014/main" id="{F1145ECF-E741-0445-9D9A-782E13FE2AC3}"/>
              </a:ext>
            </a:extLst>
          </p:cNvPr>
          <p:cNvSpPr/>
          <p:nvPr/>
        </p:nvSpPr>
        <p:spPr>
          <a:xfrm rot="17916774">
            <a:off x="5263344" y="2657724"/>
            <a:ext cx="347958" cy="148129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07311 h 1481290"/>
                      <a:gd name="connsiteX1" fmla="*/ 86990 w 347958"/>
                      <a:gd name="connsiteY1" fmla="*/ 1307311 h 1481290"/>
                      <a:gd name="connsiteX2" fmla="*/ 86990 w 347958"/>
                      <a:gd name="connsiteY2" fmla="*/ 871541 h 1481290"/>
                      <a:gd name="connsiteX3" fmla="*/ 86990 w 347958"/>
                      <a:gd name="connsiteY3" fmla="*/ 461917 h 1481290"/>
                      <a:gd name="connsiteX4" fmla="*/ 86990 w 347958"/>
                      <a:gd name="connsiteY4" fmla="*/ 0 h 1481290"/>
                      <a:gd name="connsiteX5" fmla="*/ 260969 w 347958"/>
                      <a:gd name="connsiteY5" fmla="*/ 0 h 1481290"/>
                      <a:gd name="connsiteX6" fmla="*/ 260969 w 347958"/>
                      <a:gd name="connsiteY6" fmla="*/ 448843 h 1481290"/>
                      <a:gd name="connsiteX7" fmla="*/ 260969 w 347958"/>
                      <a:gd name="connsiteY7" fmla="*/ 858468 h 1481290"/>
                      <a:gd name="connsiteX8" fmla="*/ 260969 w 347958"/>
                      <a:gd name="connsiteY8" fmla="*/ 1307311 h 1481290"/>
                      <a:gd name="connsiteX9" fmla="*/ 347958 w 347958"/>
                      <a:gd name="connsiteY9" fmla="*/ 1307311 h 1481290"/>
                      <a:gd name="connsiteX10" fmla="*/ 173979 w 347958"/>
                      <a:gd name="connsiteY10" fmla="*/ 1481290 h 1481290"/>
                      <a:gd name="connsiteX11" fmla="*/ 0 w 347958"/>
                      <a:gd name="connsiteY11" fmla="*/ 1307311 h 1481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58" h="1481290" extrusionOk="0">
                        <a:moveTo>
                          <a:pt x="0" y="1307311"/>
                        </a:moveTo>
                        <a:cubicBezTo>
                          <a:pt x="41059" y="1305535"/>
                          <a:pt x="45920" y="1312690"/>
                          <a:pt x="86990" y="1307311"/>
                        </a:cubicBezTo>
                        <a:cubicBezTo>
                          <a:pt x="79879" y="1218266"/>
                          <a:pt x="119741" y="1044687"/>
                          <a:pt x="86990" y="871541"/>
                        </a:cubicBezTo>
                        <a:cubicBezTo>
                          <a:pt x="54239" y="698395"/>
                          <a:pt x="96799" y="644684"/>
                          <a:pt x="86990" y="461917"/>
                        </a:cubicBezTo>
                        <a:cubicBezTo>
                          <a:pt x="77181" y="279150"/>
                          <a:pt x="127709" y="217328"/>
                          <a:pt x="86990" y="0"/>
                        </a:cubicBezTo>
                        <a:cubicBezTo>
                          <a:pt x="156310" y="-15807"/>
                          <a:pt x="223066" y="1012"/>
                          <a:pt x="260969" y="0"/>
                        </a:cubicBezTo>
                        <a:cubicBezTo>
                          <a:pt x="263369" y="142912"/>
                          <a:pt x="235176" y="230759"/>
                          <a:pt x="260969" y="448843"/>
                        </a:cubicBezTo>
                        <a:cubicBezTo>
                          <a:pt x="286762" y="666927"/>
                          <a:pt x="232204" y="744563"/>
                          <a:pt x="260969" y="858468"/>
                        </a:cubicBezTo>
                        <a:cubicBezTo>
                          <a:pt x="289734" y="972374"/>
                          <a:pt x="255126" y="1194097"/>
                          <a:pt x="260969" y="1307311"/>
                        </a:cubicBezTo>
                        <a:cubicBezTo>
                          <a:pt x="280497" y="1303241"/>
                          <a:pt x="330211" y="1307419"/>
                          <a:pt x="347958" y="1307311"/>
                        </a:cubicBezTo>
                        <a:cubicBezTo>
                          <a:pt x="322721" y="1356531"/>
                          <a:pt x="196248" y="1428236"/>
                          <a:pt x="173979" y="1481290"/>
                        </a:cubicBezTo>
                        <a:cubicBezTo>
                          <a:pt x="96907" y="1407183"/>
                          <a:pt x="74298" y="1368411"/>
                          <a:pt x="0" y="130731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59" name="ZoneTexte 158">
            <a:extLst>
              <a:ext uri="{FF2B5EF4-FFF2-40B4-BE49-F238E27FC236}">
                <a16:creationId xmlns:a16="http://schemas.microsoft.com/office/drawing/2014/main" id="{E5AAF2E5-5560-4540-9812-F4FB2B7D6621}"/>
              </a:ext>
            </a:extLst>
          </p:cNvPr>
          <p:cNvSpPr txBox="1"/>
          <p:nvPr/>
        </p:nvSpPr>
        <p:spPr>
          <a:xfrm rot="1767582">
            <a:off x="5048502" y="3058018"/>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glues</a:t>
            </a:r>
          </a:p>
        </p:txBody>
      </p:sp>
      <p:sp>
        <p:nvSpPr>
          <p:cNvPr id="160" name="Ellipse 159">
            <a:extLst>
              <a:ext uri="{FF2B5EF4-FFF2-40B4-BE49-F238E27FC236}">
                <a16:creationId xmlns:a16="http://schemas.microsoft.com/office/drawing/2014/main" id="{1617349A-BA7A-4D4C-8B55-7892E282BA54}"/>
              </a:ext>
            </a:extLst>
          </p:cNvPr>
          <p:cNvSpPr/>
          <p:nvPr/>
        </p:nvSpPr>
        <p:spPr>
          <a:xfrm>
            <a:off x="6136942" y="3502908"/>
            <a:ext cx="1518609" cy="633592"/>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518609"/>
                      <a:gd name="connsiteY0" fmla="*/ 316796 h 633592"/>
                      <a:gd name="connsiteX1" fmla="*/ 759305 w 1518609"/>
                      <a:gd name="connsiteY1" fmla="*/ 0 h 633592"/>
                      <a:gd name="connsiteX2" fmla="*/ 1518610 w 1518609"/>
                      <a:gd name="connsiteY2" fmla="*/ 316796 h 633592"/>
                      <a:gd name="connsiteX3" fmla="*/ 759305 w 1518609"/>
                      <a:gd name="connsiteY3" fmla="*/ 633592 h 633592"/>
                      <a:gd name="connsiteX4" fmla="*/ 0 w 1518609"/>
                      <a:gd name="connsiteY4" fmla="*/ 316796 h 63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609" h="633592" extrusionOk="0">
                        <a:moveTo>
                          <a:pt x="0" y="316796"/>
                        </a:moveTo>
                        <a:cubicBezTo>
                          <a:pt x="-33537" y="65850"/>
                          <a:pt x="415221" y="-6525"/>
                          <a:pt x="759305" y="0"/>
                        </a:cubicBezTo>
                        <a:cubicBezTo>
                          <a:pt x="1159061" y="43880"/>
                          <a:pt x="1502759" y="166704"/>
                          <a:pt x="1518610" y="316796"/>
                        </a:cubicBezTo>
                        <a:cubicBezTo>
                          <a:pt x="1470496" y="458028"/>
                          <a:pt x="1141382" y="679712"/>
                          <a:pt x="759305" y="633592"/>
                        </a:cubicBezTo>
                        <a:cubicBezTo>
                          <a:pt x="329280" y="608133"/>
                          <a:pt x="-1985" y="480668"/>
                          <a:pt x="0" y="316796"/>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CMOR standard attributes</a:t>
            </a: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3" name="Forme libre 2">
            <a:extLst>
              <a:ext uri="{FF2B5EF4-FFF2-40B4-BE49-F238E27FC236}">
                <a16:creationId xmlns:a16="http://schemas.microsoft.com/office/drawing/2014/main" id="{C2EFF6CA-9B36-824A-B73A-E826223EEF99}"/>
              </a:ext>
            </a:extLst>
          </p:cNvPr>
          <p:cNvSpPr/>
          <p:nvPr/>
        </p:nvSpPr>
        <p:spPr>
          <a:xfrm>
            <a:off x="5445940" y="1715512"/>
            <a:ext cx="226793" cy="1367553"/>
          </a:xfrm>
          <a:custGeom>
            <a:avLst/>
            <a:gdLst>
              <a:gd name="connsiteX0" fmla="*/ 0 w 226793"/>
              <a:gd name="connsiteY0" fmla="*/ 0 h 1367553"/>
              <a:gd name="connsiteX1" fmla="*/ 202301 w 226793"/>
              <a:gd name="connsiteY1" fmla="*/ 299405 h 1367553"/>
              <a:gd name="connsiteX2" fmla="*/ 186117 w 226793"/>
              <a:gd name="connsiteY2" fmla="*/ 412693 h 1367553"/>
              <a:gd name="connsiteX3" fmla="*/ 178025 w 226793"/>
              <a:gd name="connsiteY3" fmla="*/ 542166 h 1367553"/>
              <a:gd name="connsiteX4" fmla="*/ 194209 w 226793"/>
              <a:gd name="connsiteY4" fmla="*/ 679730 h 1367553"/>
              <a:gd name="connsiteX5" fmla="*/ 202301 w 226793"/>
              <a:gd name="connsiteY5" fmla="*/ 744467 h 1367553"/>
              <a:gd name="connsiteX6" fmla="*/ 218485 w 226793"/>
              <a:gd name="connsiteY6" fmla="*/ 817295 h 1367553"/>
              <a:gd name="connsiteX7" fmla="*/ 226577 w 226793"/>
              <a:gd name="connsiteY7" fmla="*/ 890123 h 1367553"/>
              <a:gd name="connsiteX8" fmla="*/ 202301 w 226793"/>
              <a:gd name="connsiteY8" fmla="*/ 971044 h 1367553"/>
              <a:gd name="connsiteX9" fmla="*/ 178025 w 226793"/>
              <a:gd name="connsiteY9" fmla="*/ 1051964 h 1367553"/>
              <a:gd name="connsiteX10" fmla="*/ 145656 w 226793"/>
              <a:gd name="connsiteY10" fmla="*/ 1092424 h 1367553"/>
              <a:gd name="connsiteX11" fmla="*/ 121380 w 226793"/>
              <a:gd name="connsiteY11" fmla="*/ 1165253 h 1367553"/>
              <a:gd name="connsiteX12" fmla="*/ 113288 w 226793"/>
              <a:gd name="connsiteY12" fmla="*/ 1189529 h 1367553"/>
              <a:gd name="connsiteX13" fmla="*/ 105196 w 226793"/>
              <a:gd name="connsiteY13" fmla="*/ 1213805 h 1367553"/>
              <a:gd name="connsiteX14" fmla="*/ 97104 w 226793"/>
              <a:gd name="connsiteY14" fmla="*/ 1278541 h 1367553"/>
              <a:gd name="connsiteX15" fmla="*/ 89012 w 226793"/>
              <a:gd name="connsiteY15" fmla="*/ 1327093 h 1367553"/>
              <a:gd name="connsiteX16" fmla="*/ 97104 w 226793"/>
              <a:gd name="connsiteY16" fmla="*/ 1367553 h 136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6793" h="1367553">
                <a:moveTo>
                  <a:pt x="0" y="0"/>
                </a:moveTo>
                <a:cubicBezTo>
                  <a:pt x="67434" y="99802"/>
                  <a:pt x="152784" y="189606"/>
                  <a:pt x="202301" y="299405"/>
                </a:cubicBezTo>
                <a:cubicBezTo>
                  <a:pt x="217983" y="334178"/>
                  <a:pt x="189913" y="374736"/>
                  <a:pt x="186117" y="412693"/>
                </a:cubicBezTo>
                <a:cubicBezTo>
                  <a:pt x="181814" y="455720"/>
                  <a:pt x="180722" y="499008"/>
                  <a:pt x="178025" y="542166"/>
                </a:cubicBezTo>
                <a:cubicBezTo>
                  <a:pt x="196574" y="764754"/>
                  <a:pt x="175803" y="560088"/>
                  <a:pt x="194209" y="679730"/>
                </a:cubicBezTo>
                <a:cubicBezTo>
                  <a:pt x="197516" y="701224"/>
                  <a:pt x="198994" y="722973"/>
                  <a:pt x="202301" y="744467"/>
                </a:cubicBezTo>
                <a:cubicBezTo>
                  <a:pt x="206410" y="771177"/>
                  <a:pt x="212041" y="791521"/>
                  <a:pt x="218485" y="817295"/>
                </a:cubicBezTo>
                <a:cubicBezTo>
                  <a:pt x="221182" y="841571"/>
                  <a:pt x="228101" y="865745"/>
                  <a:pt x="226577" y="890123"/>
                </a:cubicBezTo>
                <a:cubicBezTo>
                  <a:pt x="225260" y="911197"/>
                  <a:pt x="209127" y="947152"/>
                  <a:pt x="202301" y="971044"/>
                </a:cubicBezTo>
                <a:cubicBezTo>
                  <a:pt x="196647" y="990834"/>
                  <a:pt x="187640" y="1037541"/>
                  <a:pt x="178025" y="1051964"/>
                </a:cubicBezTo>
                <a:cubicBezTo>
                  <a:pt x="157609" y="1082588"/>
                  <a:pt x="168718" y="1069363"/>
                  <a:pt x="145656" y="1092424"/>
                </a:cubicBezTo>
                <a:lnTo>
                  <a:pt x="121380" y="1165253"/>
                </a:lnTo>
                <a:lnTo>
                  <a:pt x="113288" y="1189529"/>
                </a:lnTo>
                <a:lnTo>
                  <a:pt x="105196" y="1213805"/>
                </a:lnTo>
                <a:cubicBezTo>
                  <a:pt x="102499" y="1235384"/>
                  <a:pt x="100179" y="1257013"/>
                  <a:pt x="97104" y="1278541"/>
                </a:cubicBezTo>
                <a:cubicBezTo>
                  <a:pt x="94784" y="1294783"/>
                  <a:pt x="89012" y="1310686"/>
                  <a:pt x="89012" y="1327093"/>
                </a:cubicBezTo>
                <a:cubicBezTo>
                  <a:pt x="89012" y="1340847"/>
                  <a:pt x="97104" y="1367553"/>
                  <a:pt x="97104" y="1367553"/>
                </a:cubicBez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rme libre 3">
            <a:extLst>
              <a:ext uri="{FF2B5EF4-FFF2-40B4-BE49-F238E27FC236}">
                <a16:creationId xmlns:a16="http://schemas.microsoft.com/office/drawing/2014/main" id="{099A5E2E-6977-E844-B39A-7AC7DA5325EB}"/>
              </a:ext>
            </a:extLst>
          </p:cNvPr>
          <p:cNvSpPr/>
          <p:nvPr/>
        </p:nvSpPr>
        <p:spPr>
          <a:xfrm>
            <a:off x="5729161" y="3058789"/>
            <a:ext cx="534074" cy="170050"/>
          </a:xfrm>
          <a:custGeom>
            <a:avLst/>
            <a:gdLst>
              <a:gd name="connsiteX0" fmla="*/ 534074 w 534074"/>
              <a:gd name="connsiteY0" fmla="*/ 0 h 170050"/>
              <a:gd name="connsiteX1" fmla="*/ 477430 w 534074"/>
              <a:gd name="connsiteY1" fmla="*/ 72829 h 170050"/>
              <a:gd name="connsiteX2" fmla="*/ 388418 w 534074"/>
              <a:gd name="connsiteY2" fmla="*/ 145657 h 170050"/>
              <a:gd name="connsiteX3" fmla="*/ 364142 w 534074"/>
              <a:gd name="connsiteY3" fmla="*/ 161841 h 170050"/>
              <a:gd name="connsiteX4" fmla="*/ 339866 w 534074"/>
              <a:gd name="connsiteY4" fmla="*/ 169933 h 170050"/>
              <a:gd name="connsiteX5" fmla="*/ 291313 w 534074"/>
              <a:gd name="connsiteY5" fmla="*/ 161841 h 170050"/>
              <a:gd name="connsiteX6" fmla="*/ 202301 w 534074"/>
              <a:gd name="connsiteY6" fmla="*/ 153749 h 170050"/>
              <a:gd name="connsiteX7" fmla="*/ 153749 w 534074"/>
              <a:gd name="connsiteY7" fmla="*/ 137565 h 170050"/>
              <a:gd name="connsiteX8" fmla="*/ 121381 w 534074"/>
              <a:gd name="connsiteY8" fmla="*/ 145657 h 170050"/>
              <a:gd name="connsiteX9" fmla="*/ 72828 w 534074"/>
              <a:gd name="connsiteY9" fmla="*/ 153749 h 170050"/>
              <a:gd name="connsiteX10" fmla="*/ 0 w 534074"/>
              <a:gd name="connsiteY10" fmla="*/ 169933 h 17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4074" h="170050">
                <a:moveTo>
                  <a:pt x="534074" y="0"/>
                </a:moveTo>
                <a:cubicBezTo>
                  <a:pt x="515193" y="24276"/>
                  <a:pt x="499177" y="51082"/>
                  <a:pt x="477430" y="72829"/>
                </a:cubicBezTo>
                <a:cubicBezTo>
                  <a:pt x="441918" y="108341"/>
                  <a:pt x="443836" y="108711"/>
                  <a:pt x="388418" y="145657"/>
                </a:cubicBezTo>
                <a:cubicBezTo>
                  <a:pt x="380326" y="151052"/>
                  <a:pt x="372841" y="157492"/>
                  <a:pt x="364142" y="161841"/>
                </a:cubicBezTo>
                <a:cubicBezTo>
                  <a:pt x="356513" y="165656"/>
                  <a:pt x="347958" y="167236"/>
                  <a:pt x="339866" y="169933"/>
                </a:cubicBezTo>
                <a:cubicBezTo>
                  <a:pt x="323682" y="167236"/>
                  <a:pt x="307608" y="163758"/>
                  <a:pt x="291313" y="161841"/>
                </a:cubicBezTo>
                <a:cubicBezTo>
                  <a:pt x="261724" y="158360"/>
                  <a:pt x="231641" y="158927"/>
                  <a:pt x="202301" y="153749"/>
                </a:cubicBezTo>
                <a:cubicBezTo>
                  <a:pt x="185501" y="150784"/>
                  <a:pt x="153749" y="137565"/>
                  <a:pt x="153749" y="137565"/>
                </a:cubicBezTo>
                <a:cubicBezTo>
                  <a:pt x="142960" y="140262"/>
                  <a:pt x="132286" y="143476"/>
                  <a:pt x="121381" y="145657"/>
                </a:cubicBezTo>
                <a:cubicBezTo>
                  <a:pt x="105292" y="148875"/>
                  <a:pt x="88746" y="149770"/>
                  <a:pt x="72828" y="153749"/>
                </a:cubicBezTo>
                <a:cubicBezTo>
                  <a:pt x="-2144" y="172492"/>
                  <a:pt x="50226" y="169933"/>
                  <a:pt x="0" y="169933"/>
                </a:cubicBezTo>
              </a:path>
            </a:pathLst>
          </a:cu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orme libre 4">
            <a:extLst>
              <a:ext uri="{FF2B5EF4-FFF2-40B4-BE49-F238E27FC236}">
                <a16:creationId xmlns:a16="http://schemas.microsoft.com/office/drawing/2014/main" id="{A3C7619F-9C48-7B42-802C-A9398A871D64}"/>
              </a:ext>
            </a:extLst>
          </p:cNvPr>
          <p:cNvSpPr/>
          <p:nvPr/>
        </p:nvSpPr>
        <p:spPr>
          <a:xfrm>
            <a:off x="2638004" y="2152481"/>
            <a:ext cx="2751292" cy="906308"/>
          </a:xfrm>
          <a:custGeom>
            <a:avLst/>
            <a:gdLst>
              <a:gd name="connsiteX0" fmla="*/ 0 w 2751292"/>
              <a:gd name="connsiteY0" fmla="*/ 0 h 906308"/>
              <a:gd name="connsiteX1" fmla="*/ 40460 w 2751292"/>
              <a:gd name="connsiteY1" fmla="*/ 8092 h 906308"/>
              <a:gd name="connsiteX2" fmla="*/ 258945 w 2751292"/>
              <a:gd name="connsiteY2" fmla="*/ 24277 h 906308"/>
              <a:gd name="connsiteX3" fmla="*/ 307497 w 2751292"/>
              <a:gd name="connsiteY3" fmla="*/ 32369 h 906308"/>
              <a:gd name="connsiteX4" fmla="*/ 380325 w 2751292"/>
              <a:gd name="connsiteY4" fmla="*/ 40461 h 906308"/>
              <a:gd name="connsiteX5" fmla="*/ 550258 w 2751292"/>
              <a:gd name="connsiteY5" fmla="*/ 56645 h 906308"/>
              <a:gd name="connsiteX6" fmla="*/ 614994 w 2751292"/>
              <a:gd name="connsiteY6" fmla="*/ 64737 h 906308"/>
              <a:gd name="connsiteX7" fmla="*/ 695915 w 2751292"/>
              <a:gd name="connsiteY7" fmla="*/ 89013 h 906308"/>
              <a:gd name="connsiteX8" fmla="*/ 809203 w 2751292"/>
              <a:gd name="connsiteY8" fmla="*/ 121381 h 906308"/>
              <a:gd name="connsiteX9" fmla="*/ 833479 w 2751292"/>
              <a:gd name="connsiteY9" fmla="*/ 137565 h 906308"/>
              <a:gd name="connsiteX10" fmla="*/ 841571 w 2751292"/>
              <a:gd name="connsiteY10" fmla="*/ 178025 h 906308"/>
              <a:gd name="connsiteX11" fmla="*/ 890123 w 2751292"/>
              <a:gd name="connsiteY11" fmla="*/ 194209 h 906308"/>
              <a:gd name="connsiteX12" fmla="*/ 946768 w 2751292"/>
              <a:gd name="connsiteY12" fmla="*/ 202301 h 906308"/>
              <a:gd name="connsiteX13" fmla="*/ 995320 w 2751292"/>
              <a:gd name="connsiteY13" fmla="*/ 210393 h 906308"/>
              <a:gd name="connsiteX14" fmla="*/ 1068148 w 2751292"/>
              <a:gd name="connsiteY14" fmla="*/ 218485 h 906308"/>
              <a:gd name="connsiteX15" fmla="*/ 1157161 w 2751292"/>
              <a:gd name="connsiteY15" fmla="*/ 234669 h 906308"/>
              <a:gd name="connsiteX16" fmla="*/ 1270449 w 2751292"/>
              <a:gd name="connsiteY16" fmla="*/ 250854 h 906308"/>
              <a:gd name="connsiteX17" fmla="*/ 1488934 w 2751292"/>
              <a:gd name="connsiteY17" fmla="*/ 258946 h 906308"/>
              <a:gd name="connsiteX18" fmla="*/ 1537486 w 2751292"/>
              <a:gd name="connsiteY18" fmla="*/ 267038 h 906308"/>
              <a:gd name="connsiteX19" fmla="*/ 1618407 w 2751292"/>
              <a:gd name="connsiteY19" fmla="*/ 283222 h 906308"/>
              <a:gd name="connsiteX20" fmla="*/ 1780247 w 2751292"/>
              <a:gd name="connsiteY20" fmla="*/ 307498 h 906308"/>
              <a:gd name="connsiteX21" fmla="*/ 1925904 w 2751292"/>
              <a:gd name="connsiteY21" fmla="*/ 323682 h 906308"/>
              <a:gd name="connsiteX22" fmla="*/ 2014916 w 2751292"/>
              <a:gd name="connsiteY22" fmla="*/ 347958 h 906308"/>
              <a:gd name="connsiteX23" fmla="*/ 2055377 w 2751292"/>
              <a:gd name="connsiteY23" fmla="*/ 388418 h 906308"/>
              <a:gd name="connsiteX24" fmla="*/ 2071561 w 2751292"/>
              <a:gd name="connsiteY24" fmla="*/ 412694 h 906308"/>
              <a:gd name="connsiteX25" fmla="*/ 2095837 w 2751292"/>
              <a:gd name="connsiteY25" fmla="*/ 428878 h 906308"/>
              <a:gd name="connsiteX26" fmla="*/ 2128205 w 2751292"/>
              <a:gd name="connsiteY26" fmla="*/ 453154 h 906308"/>
              <a:gd name="connsiteX27" fmla="*/ 2152481 w 2751292"/>
              <a:gd name="connsiteY27" fmla="*/ 469338 h 906308"/>
              <a:gd name="connsiteX28" fmla="*/ 2168665 w 2751292"/>
              <a:gd name="connsiteY28" fmla="*/ 485523 h 906308"/>
              <a:gd name="connsiteX29" fmla="*/ 2184849 w 2751292"/>
              <a:gd name="connsiteY29" fmla="*/ 534075 h 906308"/>
              <a:gd name="connsiteX30" fmla="*/ 2192941 w 2751292"/>
              <a:gd name="connsiteY30" fmla="*/ 558351 h 906308"/>
              <a:gd name="connsiteX31" fmla="*/ 2217217 w 2751292"/>
              <a:gd name="connsiteY31" fmla="*/ 574535 h 906308"/>
              <a:gd name="connsiteX32" fmla="*/ 2233401 w 2751292"/>
              <a:gd name="connsiteY32" fmla="*/ 598811 h 906308"/>
              <a:gd name="connsiteX33" fmla="*/ 2257677 w 2751292"/>
              <a:gd name="connsiteY33" fmla="*/ 614995 h 906308"/>
              <a:gd name="connsiteX34" fmla="*/ 2314322 w 2751292"/>
              <a:gd name="connsiteY34" fmla="*/ 639271 h 906308"/>
              <a:gd name="connsiteX35" fmla="*/ 2346690 w 2751292"/>
              <a:gd name="connsiteY35" fmla="*/ 663547 h 906308"/>
              <a:gd name="connsiteX36" fmla="*/ 2370966 w 2751292"/>
              <a:gd name="connsiteY36" fmla="*/ 671639 h 906308"/>
              <a:gd name="connsiteX37" fmla="*/ 2435702 w 2751292"/>
              <a:gd name="connsiteY37" fmla="*/ 687823 h 906308"/>
              <a:gd name="connsiteX38" fmla="*/ 2468070 w 2751292"/>
              <a:gd name="connsiteY38" fmla="*/ 704007 h 906308"/>
              <a:gd name="connsiteX39" fmla="*/ 2500438 w 2751292"/>
              <a:gd name="connsiteY39" fmla="*/ 712100 h 906308"/>
              <a:gd name="connsiteX40" fmla="*/ 2524715 w 2751292"/>
              <a:gd name="connsiteY40" fmla="*/ 720192 h 906308"/>
              <a:gd name="connsiteX41" fmla="*/ 2589451 w 2751292"/>
              <a:gd name="connsiteY41" fmla="*/ 736376 h 906308"/>
              <a:gd name="connsiteX42" fmla="*/ 2646095 w 2751292"/>
              <a:gd name="connsiteY42" fmla="*/ 760652 h 906308"/>
              <a:gd name="connsiteX43" fmla="*/ 2694647 w 2751292"/>
              <a:gd name="connsiteY43" fmla="*/ 784928 h 906308"/>
              <a:gd name="connsiteX44" fmla="*/ 2743200 w 2751292"/>
              <a:gd name="connsiteY44" fmla="*/ 882032 h 906308"/>
              <a:gd name="connsiteX45" fmla="*/ 2751292 w 2751292"/>
              <a:gd name="connsiteY45" fmla="*/ 906308 h 90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751292" h="906308">
                <a:moveTo>
                  <a:pt x="0" y="0"/>
                </a:moveTo>
                <a:cubicBezTo>
                  <a:pt x="13487" y="2697"/>
                  <a:pt x="26775" y="6723"/>
                  <a:pt x="40460" y="8092"/>
                </a:cubicBezTo>
                <a:cubicBezTo>
                  <a:pt x="226453" y="26691"/>
                  <a:pt x="95634" y="6130"/>
                  <a:pt x="258945" y="24277"/>
                </a:cubicBezTo>
                <a:cubicBezTo>
                  <a:pt x="275252" y="26089"/>
                  <a:pt x="291234" y="30201"/>
                  <a:pt x="307497" y="32369"/>
                </a:cubicBezTo>
                <a:cubicBezTo>
                  <a:pt x="331708" y="35597"/>
                  <a:pt x="356010" y="38145"/>
                  <a:pt x="380325" y="40461"/>
                </a:cubicBezTo>
                <a:cubicBezTo>
                  <a:pt x="525523" y="54289"/>
                  <a:pt x="427287" y="42178"/>
                  <a:pt x="550258" y="56645"/>
                </a:cubicBezTo>
                <a:cubicBezTo>
                  <a:pt x="571856" y="59186"/>
                  <a:pt x="593543" y="61162"/>
                  <a:pt x="614994" y="64737"/>
                </a:cubicBezTo>
                <a:cubicBezTo>
                  <a:pt x="653521" y="71158"/>
                  <a:pt x="652751" y="78222"/>
                  <a:pt x="695915" y="89013"/>
                </a:cubicBezTo>
                <a:cubicBezTo>
                  <a:pt x="704548" y="91171"/>
                  <a:pt x="795272" y="112094"/>
                  <a:pt x="809203" y="121381"/>
                </a:cubicBezTo>
                <a:lnTo>
                  <a:pt x="833479" y="137565"/>
                </a:lnTo>
                <a:cubicBezTo>
                  <a:pt x="836176" y="151052"/>
                  <a:pt x="831846" y="168300"/>
                  <a:pt x="841571" y="178025"/>
                </a:cubicBezTo>
                <a:cubicBezTo>
                  <a:pt x="853634" y="190088"/>
                  <a:pt x="873235" y="191796"/>
                  <a:pt x="890123" y="194209"/>
                </a:cubicBezTo>
                <a:lnTo>
                  <a:pt x="946768" y="202301"/>
                </a:lnTo>
                <a:cubicBezTo>
                  <a:pt x="962984" y="204796"/>
                  <a:pt x="979057" y="208225"/>
                  <a:pt x="995320" y="210393"/>
                </a:cubicBezTo>
                <a:cubicBezTo>
                  <a:pt x="1019531" y="213621"/>
                  <a:pt x="1043872" y="215788"/>
                  <a:pt x="1068148" y="218485"/>
                </a:cubicBezTo>
                <a:cubicBezTo>
                  <a:pt x="1117669" y="234992"/>
                  <a:pt x="1072196" y="221598"/>
                  <a:pt x="1157161" y="234669"/>
                </a:cubicBezTo>
                <a:cubicBezTo>
                  <a:pt x="1224284" y="244995"/>
                  <a:pt x="1179136" y="245781"/>
                  <a:pt x="1270449" y="250854"/>
                </a:cubicBezTo>
                <a:cubicBezTo>
                  <a:pt x="1343215" y="254897"/>
                  <a:pt x="1416106" y="256249"/>
                  <a:pt x="1488934" y="258946"/>
                </a:cubicBezTo>
                <a:cubicBezTo>
                  <a:pt x="1505118" y="261643"/>
                  <a:pt x="1521360" y="264014"/>
                  <a:pt x="1537486" y="267038"/>
                </a:cubicBezTo>
                <a:cubicBezTo>
                  <a:pt x="1564523" y="272107"/>
                  <a:pt x="1591273" y="278700"/>
                  <a:pt x="1618407" y="283222"/>
                </a:cubicBezTo>
                <a:cubicBezTo>
                  <a:pt x="1668770" y="291616"/>
                  <a:pt x="1733987" y="302872"/>
                  <a:pt x="1780247" y="307498"/>
                </a:cubicBezTo>
                <a:cubicBezTo>
                  <a:pt x="1801217" y="309595"/>
                  <a:pt x="1899722" y="318773"/>
                  <a:pt x="1925904" y="323682"/>
                </a:cubicBezTo>
                <a:cubicBezTo>
                  <a:pt x="1967625" y="331505"/>
                  <a:pt x="1981538" y="336832"/>
                  <a:pt x="2014916" y="347958"/>
                </a:cubicBezTo>
                <a:cubicBezTo>
                  <a:pt x="2028403" y="361445"/>
                  <a:pt x="2044797" y="372548"/>
                  <a:pt x="2055377" y="388418"/>
                </a:cubicBezTo>
                <a:cubicBezTo>
                  <a:pt x="2060772" y="396510"/>
                  <a:pt x="2064684" y="405817"/>
                  <a:pt x="2071561" y="412694"/>
                </a:cubicBezTo>
                <a:cubicBezTo>
                  <a:pt x="2078438" y="419571"/>
                  <a:pt x="2087923" y="423225"/>
                  <a:pt x="2095837" y="428878"/>
                </a:cubicBezTo>
                <a:cubicBezTo>
                  <a:pt x="2106812" y="436717"/>
                  <a:pt x="2117230" y="445315"/>
                  <a:pt x="2128205" y="453154"/>
                </a:cubicBezTo>
                <a:cubicBezTo>
                  <a:pt x="2136119" y="458807"/>
                  <a:pt x="2144887" y="463262"/>
                  <a:pt x="2152481" y="469338"/>
                </a:cubicBezTo>
                <a:cubicBezTo>
                  <a:pt x="2158439" y="474104"/>
                  <a:pt x="2163270" y="480128"/>
                  <a:pt x="2168665" y="485523"/>
                </a:cubicBezTo>
                <a:lnTo>
                  <a:pt x="2184849" y="534075"/>
                </a:lnTo>
                <a:cubicBezTo>
                  <a:pt x="2187546" y="542167"/>
                  <a:pt x="2185844" y="553620"/>
                  <a:pt x="2192941" y="558351"/>
                </a:cubicBezTo>
                <a:lnTo>
                  <a:pt x="2217217" y="574535"/>
                </a:lnTo>
                <a:cubicBezTo>
                  <a:pt x="2222612" y="582627"/>
                  <a:pt x="2226524" y="591934"/>
                  <a:pt x="2233401" y="598811"/>
                </a:cubicBezTo>
                <a:cubicBezTo>
                  <a:pt x="2240278" y="605688"/>
                  <a:pt x="2249233" y="610170"/>
                  <a:pt x="2257677" y="614995"/>
                </a:cubicBezTo>
                <a:cubicBezTo>
                  <a:pt x="2285674" y="630993"/>
                  <a:pt x="2287088" y="630193"/>
                  <a:pt x="2314322" y="639271"/>
                </a:cubicBezTo>
                <a:cubicBezTo>
                  <a:pt x="2325111" y="647363"/>
                  <a:pt x="2334980" y="656856"/>
                  <a:pt x="2346690" y="663547"/>
                </a:cubicBezTo>
                <a:cubicBezTo>
                  <a:pt x="2354096" y="667779"/>
                  <a:pt x="2362737" y="669395"/>
                  <a:pt x="2370966" y="671639"/>
                </a:cubicBezTo>
                <a:cubicBezTo>
                  <a:pt x="2392425" y="677491"/>
                  <a:pt x="2415807" y="677876"/>
                  <a:pt x="2435702" y="687823"/>
                </a:cubicBezTo>
                <a:cubicBezTo>
                  <a:pt x="2446491" y="693218"/>
                  <a:pt x="2456775" y="699771"/>
                  <a:pt x="2468070" y="704007"/>
                </a:cubicBezTo>
                <a:cubicBezTo>
                  <a:pt x="2478483" y="707912"/>
                  <a:pt x="2489744" y="709045"/>
                  <a:pt x="2500438" y="712100"/>
                </a:cubicBezTo>
                <a:cubicBezTo>
                  <a:pt x="2508640" y="714443"/>
                  <a:pt x="2516486" y="717948"/>
                  <a:pt x="2524715" y="720192"/>
                </a:cubicBezTo>
                <a:cubicBezTo>
                  <a:pt x="2546174" y="726044"/>
                  <a:pt x="2568350" y="729342"/>
                  <a:pt x="2589451" y="736376"/>
                </a:cubicBezTo>
                <a:cubicBezTo>
                  <a:pt x="2646383" y="755353"/>
                  <a:pt x="2576100" y="730654"/>
                  <a:pt x="2646095" y="760652"/>
                </a:cubicBezTo>
                <a:cubicBezTo>
                  <a:pt x="2692998" y="780753"/>
                  <a:pt x="2647994" y="753826"/>
                  <a:pt x="2694647" y="784928"/>
                </a:cubicBezTo>
                <a:cubicBezTo>
                  <a:pt x="2736477" y="847673"/>
                  <a:pt x="2720865" y="815029"/>
                  <a:pt x="2743200" y="882032"/>
                </a:cubicBezTo>
                <a:lnTo>
                  <a:pt x="2751292" y="906308"/>
                </a:ln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cxnSp>
        <p:nvCxnSpPr>
          <p:cNvPr id="44" name="Connecteur droit avec flèche 43">
            <a:extLst>
              <a:ext uri="{FF2B5EF4-FFF2-40B4-BE49-F238E27FC236}">
                <a16:creationId xmlns:a16="http://schemas.microsoft.com/office/drawing/2014/main" id="{03BAAE2F-011E-5E44-8238-9C9879408F45}"/>
              </a:ext>
            </a:extLst>
          </p:cNvPr>
          <p:cNvCxnSpPr>
            <a:cxnSpLocks/>
          </p:cNvCxnSpPr>
          <p:nvPr/>
        </p:nvCxnSpPr>
        <p:spPr>
          <a:xfrm>
            <a:off x="2964198" y="4832446"/>
            <a:ext cx="72474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3BF34FC-F931-494A-8C38-274BF2F77F17}"/>
              </a:ext>
            </a:extLst>
          </p:cNvPr>
          <p:cNvSpPr/>
          <p:nvPr/>
        </p:nvSpPr>
        <p:spPr>
          <a:xfrm>
            <a:off x="361522" y="4650726"/>
            <a:ext cx="1192797" cy="740393"/>
          </a:xfrm>
          <a:prstGeom prst="rect">
            <a:avLst/>
          </a:prstGeom>
          <a:solidFill>
            <a:schemeClr val="bg1"/>
          </a:solidFill>
          <a:ln>
            <a:solidFill>
              <a:srgbClr val="00A79F"/>
            </a:solidFill>
            <a:extLst>
              <a:ext uri="{C807C97D-BFC1-408E-A445-0C87EB9F89A2}">
                <ask:lineSketchStyleProps xmlns:ask="http://schemas.microsoft.com/office/drawing/2018/sketchyshapes" sd="4138900056">
                  <a:custGeom>
                    <a:avLst/>
                    <a:gdLst>
                      <a:gd name="connsiteX0" fmla="*/ 0 w 1192797"/>
                      <a:gd name="connsiteY0" fmla="*/ 0 h 740393"/>
                      <a:gd name="connsiteX1" fmla="*/ 1192797 w 1192797"/>
                      <a:gd name="connsiteY1" fmla="*/ 0 h 740393"/>
                      <a:gd name="connsiteX2" fmla="*/ 1192797 w 1192797"/>
                      <a:gd name="connsiteY2" fmla="*/ 740393 h 740393"/>
                      <a:gd name="connsiteX3" fmla="*/ 0 w 1192797"/>
                      <a:gd name="connsiteY3" fmla="*/ 740393 h 740393"/>
                      <a:gd name="connsiteX4" fmla="*/ 0 w 1192797"/>
                      <a:gd name="connsiteY4" fmla="*/ 0 h 740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797" h="740393" fill="none" extrusionOk="0">
                        <a:moveTo>
                          <a:pt x="0" y="0"/>
                        </a:moveTo>
                        <a:cubicBezTo>
                          <a:pt x="177437" y="-70132"/>
                          <a:pt x="1006446" y="-94194"/>
                          <a:pt x="1192797" y="0"/>
                        </a:cubicBezTo>
                        <a:cubicBezTo>
                          <a:pt x="1209131" y="94120"/>
                          <a:pt x="1186765" y="583684"/>
                          <a:pt x="1192797" y="740393"/>
                        </a:cubicBezTo>
                        <a:cubicBezTo>
                          <a:pt x="885261" y="756072"/>
                          <a:pt x="217424" y="691224"/>
                          <a:pt x="0" y="740393"/>
                        </a:cubicBezTo>
                        <a:cubicBezTo>
                          <a:pt x="-5191" y="539208"/>
                          <a:pt x="32116" y="337435"/>
                          <a:pt x="0" y="0"/>
                        </a:cubicBezTo>
                        <a:close/>
                      </a:path>
                      <a:path w="1192797" h="740393" stroke="0" extrusionOk="0">
                        <a:moveTo>
                          <a:pt x="0" y="0"/>
                        </a:moveTo>
                        <a:cubicBezTo>
                          <a:pt x="454620" y="-37643"/>
                          <a:pt x="651405" y="-97227"/>
                          <a:pt x="1192797" y="0"/>
                        </a:cubicBezTo>
                        <a:cubicBezTo>
                          <a:pt x="1155295" y="262138"/>
                          <a:pt x="1254344" y="454036"/>
                          <a:pt x="1192797" y="740393"/>
                        </a:cubicBezTo>
                        <a:cubicBezTo>
                          <a:pt x="757261" y="642223"/>
                          <a:pt x="324468" y="713951"/>
                          <a:pt x="0" y="740393"/>
                        </a:cubicBezTo>
                        <a:cubicBezTo>
                          <a:pt x="-9089" y="422810"/>
                          <a:pt x="-184" y="14079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00A79F"/>
                </a:solidFill>
                <a:latin typeface="Chalkduster" panose="03050602040202020205" pitchFamily="66" charset="77"/>
              </a:rPr>
              <a:t>ping_file</a:t>
            </a:r>
          </a:p>
          <a:p>
            <a:pPr algn="ctr"/>
            <a:r>
              <a:rPr lang="en-GB" sz="1200" dirty="0">
                <a:solidFill>
                  <a:srgbClr val="00A79F"/>
                </a:solidFill>
                <a:latin typeface="Chalkduster" panose="03050602040202020205" pitchFamily="66" charset="77"/>
              </a:rPr>
              <a:t>.xml</a:t>
            </a:r>
          </a:p>
        </p:txBody>
      </p:sp>
      <p:sp>
        <p:nvSpPr>
          <p:cNvPr id="46" name="Rectangle 45">
            <a:extLst>
              <a:ext uri="{FF2B5EF4-FFF2-40B4-BE49-F238E27FC236}">
                <a16:creationId xmlns:a16="http://schemas.microsoft.com/office/drawing/2014/main" id="{741997DF-0D86-0348-BE21-07CE7AEA48F7}"/>
              </a:ext>
            </a:extLst>
          </p:cNvPr>
          <p:cNvSpPr/>
          <p:nvPr/>
        </p:nvSpPr>
        <p:spPr>
          <a:xfrm>
            <a:off x="1371070" y="4415782"/>
            <a:ext cx="1497355" cy="740393"/>
          </a:xfrm>
          <a:prstGeom prst="rect">
            <a:avLst/>
          </a:prstGeom>
          <a:solidFill>
            <a:schemeClr val="bg1"/>
          </a:solidFill>
          <a:ln>
            <a:solidFill>
              <a:srgbClr val="942093"/>
            </a:solidFill>
            <a:extLst>
              <a:ext uri="{C807C97D-BFC1-408E-A445-0C87EB9F89A2}">
                <ask:lineSketchStyleProps xmlns:ask="http://schemas.microsoft.com/office/drawing/2018/sketchyshapes" sd="4138900056">
                  <a:custGeom>
                    <a:avLst/>
                    <a:gdLst>
                      <a:gd name="connsiteX0" fmla="*/ 0 w 1497355"/>
                      <a:gd name="connsiteY0" fmla="*/ 0 h 740393"/>
                      <a:gd name="connsiteX1" fmla="*/ 1497355 w 1497355"/>
                      <a:gd name="connsiteY1" fmla="*/ 0 h 740393"/>
                      <a:gd name="connsiteX2" fmla="*/ 1497355 w 1497355"/>
                      <a:gd name="connsiteY2" fmla="*/ 740393 h 740393"/>
                      <a:gd name="connsiteX3" fmla="*/ 0 w 1497355"/>
                      <a:gd name="connsiteY3" fmla="*/ 740393 h 740393"/>
                      <a:gd name="connsiteX4" fmla="*/ 0 w 1497355"/>
                      <a:gd name="connsiteY4" fmla="*/ 0 h 740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7355" h="740393" fill="none" extrusionOk="0">
                        <a:moveTo>
                          <a:pt x="0" y="0"/>
                        </a:moveTo>
                        <a:cubicBezTo>
                          <a:pt x="608493" y="-26196"/>
                          <a:pt x="866672" y="99152"/>
                          <a:pt x="1497355" y="0"/>
                        </a:cubicBezTo>
                        <a:cubicBezTo>
                          <a:pt x="1513689" y="94120"/>
                          <a:pt x="1491323" y="583684"/>
                          <a:pt x="1497355" y="740393"/>
                        </a:cubicBezTo>
                        <a:cubicBezTo>
                          <a:pt x="844193" y="626684"/>
                          <a:pt x="284345" y="838266"/>
                          <a:pt x="0" y="740393"/>
                        </a:cubicBezTo>
                        <a:cubicBezTo>
                          <a:pt x="-5191" y="539208"/>
                          <a:pt x="32116" y="337435"/>
                          <a:pt x="0" y="0"/>
                        </a:cubicBezTo>
                        <a:close/>
                      </a:path>
                      <a:path w="1497355" h="740393" stroke="0" extrusionOk="0">
                        <a:moveTo>
                          <a:pt x="0" y="0"/>
                        </a:moveTo>
                        <a:cubicBezTo>
                          <a:pt x="260320" y="67968"/>
                          <a:pt x="998732" y="-16143"/>
                          <a:pt x="1497355" y="0"/>
                        </a:cubicBezTo>
                        <a:cubicBezTo>
                          <a:pt x="1459853" y="262138"/>
                          <a:pt x="1558902" y="454036"/>
                          <a:pt x="1497355" y="740393"/>
                        </a:cubicBezTo>
                        <a:cubicBezTo>
                          <a:pt x="797263" y="853606"/>
                          <a:pt x="397709" y="849954"/>
                          <a:pt x="0" y="740393"/>
                        </a:cubicBezTo>
                        <a:cubicBezTo>
                          <a:pt x="-9089" y="422810"/>
                          <a:pt x="-184" y="14079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MODEL </a:t>
            </a:r>
          </a:p>
          <a:p>
            <a:pPr algn="ctr"/>
            <a:r>
              <a:rPr lang="en-GB" sz="1200" dirty="0">
                <a:solidFill>
                  <a:srgbClr val="942093"/>
                </a:solidFill>
                <a:latin typeface="Chalkduster" panose="03050602040202020205" pitchFamily="66" charset="77"/>
              </a:rPr>
              <a:t>field_def.xml </a:t>
            </a:r>
          </a:p>
          <a:p>
            <a:pPr algn="ctr"/>
            <a:r>
              <a:rPr lang="en-GB" sz="1200" dirty="0">
                <a:solidFill>
                  <a:srgbClr val="942093"/>
                </a:solidFill>
                <a:latin typeface="Chalkduster" panose="03050602040202020205" pitchFamily="66" charset="77"/>
              </a:rPr>
              <a:t>grid_def.xml</a:t>
            </a:r>
          </a:p>
        </p:txBody>
      </p:sp>
    </p:spTree>
    <p:extLst>
      <p:ext uri="{BB962C8B-B14F-4D97-AF65-F5344CB8AC3E}">
        <p14:creationId xmlns:p14="http://schemas.microsoft.com/office/powerpoint/2010/main" val="4047941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158" name="Flèche vers le bas 157">
            <a:extLst>
              <a:ext uri="{FF2B5EF4-FFF2-40B4-BE49-F238E27FC236}">
                <a16:creationId xmlns:a16="http://schemas.microsoft.com/office/drawing/2014/main" id="{F1145ECF-E741-0445-9D9A-782E13FE2AC3}"/>
              </a:ext>
            </a:extLst>
          </p:cNvPr>
          <p:cNvSpPr/>
          <p:nvPr/>
        </p:nvSpPr>
        <p:spPr>
          <a:xfrm rot="17916774">
            <a:off x="5263344" y="2657724"/>
            <a:ext cx="347958" cy="148129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07311 h 1481290"/>
                      <a:gd name="connsiteX1" fmla="*/ 86990 w 347958"/>
                      <a:gd name="connsiteY1" fmla="*/ 1307311 h 1481290"/>
                      <a:gd name="connsiteX2" fmla="*/ 86990 w 347958"/>
                      <a:gd name="connsiteY2" fmla="*/ 871541 h 1481290"/>
                      <a:gd name="connsiteX3" fmla="*/ 86990 w 347958"/>
                      <a:gd name="connsiteY3" fmla="*/ 461917 h 1481290"/>
                      <a:gd name="connsiteX4" fmla="*/ 86990 w 347958"/>
                      <a:gd name="connsiteY4" fmla="*/ 0 h 1481290"/>
                      <a:gd name="connsiteX5" fmla="*/ 260969 w 347958"/>
                      <a:gd name="connsiteY5" fmla="*/ 0 h 1481290"/>
                      <a:gd name="connsiteX6" fmla="*/ 260969 w 347958"/>
                      <a:gd name="connsiteY6" fmla="*/ 448843 h 1481290"/>
                      <a:gd name="connsiteX7" fmla="*/ 260969 w 347958"/>
                      <a:gd name="connsiteY7" fmla="*/ 858468 h 1481290"/>
                      <a:gd name="connsiteX8" fmla="*/ 260969 w 347958"/>
                      <a:gd name="connsiteY8" fmla="*/ 1307311 h 1481290"/>
                      <a:gd name="connsiteX9" fmla="*/ 347958 w 347958"/>
                      <a:gd name="connsiteY9" fmla="*/ 1307311 h 1481290"/>
                      <a:gd name="connsiteX10" fmla="*/ 173979 w 347958"/>
                      <a:gd name="connsiteY10" fmla="*/ 1481290 h 1481290"/>
                      <a:gd name="connsiteX11" fmla="*/ 0 w 347958"/>
                      <a:gd name="connsiteY11" fmla="*/ 1307311 h 1481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58" h="1481290" extrusionOk="0">
                        <a:moveTo>
                          <a:pt x="0" y="1307311"/>
                        </a:moveTo>
                        <a:cubicBezTo>
                          <a:pt x="41059" y="1305535"/>
                          <a:pt x="45920" y="1312690"/>
                          <a:pt x="86990" y="1307311"/>
                        </a:cubicBezTo>
                        <a:cubicBezTo>
                          <a:pt x="79879" y="1218266"/>
                          <a:pt x="119741" y="1044687"/>
                          <a:pt x="86990" y="871541"/>
                        </a:cubicBezTo>
                        <a:cubicBezTo>
                          <a:pt x="54239" y="698395"/>
                          <a:pt x="96799" y="644684"/>
                          <a:pt x="86990" y="461917"/>
                        </a:cubicBezTo>
                        <a:cubicBezTo>
                          <a:pt x="77181" y="279150"/>
                          <a:pt x="127709" y="217328"/>
                          <a:pt x="86990" y="0"/>
                        </a:cubicBezTo>
                        <a:cubicBezTo>
                          <a:pt x="156310" y="-15807"/>
                          <a:pt x="223066" y="1012"/>
                          <a:pt x="260969" y="0"/>
                        </a:cubicBezTo>
                        <a:cubicBezTo>
                          <a:pt x="263369" y="142912"/>
                          <a:pt x="235176" y="230759"/>
                          <a:pt x="260969" y="448843"/>
                        </a:cubicBezTo>
                        <a:cubicBezTo>
                          <a:pt x="286762" y="666927"/>
                          <a:pt x="232204" y="744563"/>
                          <a:pt x="260969" y="858468"/>
                        </a:cubicBezTo>
                        <a:cubicBezTo>
                          <a:pt x="289734" y="972374"/>
                          <a:pt x="255126" y="1194097"/>
                          <a:pt x="260969" y="1307311"/>
                        </a:cubicBezTo>
                        <a:cubicBezTo>
                          <a:pt x="280497" y="1303241"/>
                          <a:pt x="330211" y="1307419"/>
                          <a:pt x="347958" y="1307311"/>
                        </a:cubicBezTo>
                        <a:cubicBezTo>
                          <a:pt x="322721" y="1356531"/>
                          <a:pt x="196248" y="1428236"/>
                          <a:pt x="173979" y="1481290"/>
                        </a:cubicBezTo>
                        <a:cubicBezTo>
                          <a:pt x="96907" y="1407183"/>
                          <a:pt x="74298" y="1368411"/>
                          <a:pt x="0" y="130731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0" name="Flèche vers le bas 139">
            <a:extLst>
              <a:ext uri="{FF2B5EF4-FFF2-40B4-BE49-F238E27FC236}">
                <a16:creationId xmlns:a16="http://schemas.microsoft.com/office/drawing/2014/main" id="{65E6C32E-8C6D-094C-8660-3F491B3AE6F2}"/>
              </a:ext>
            </a:extLst>
          </p:cNvPr>
          <p:cNvSpPr/>
          <p:nvPr/>
        </p:nvSpPr>
        <p:spPr>
          <a:xfrm>
            <a:off x="4247379" y="3072298"/>
            <a:ext cx="347958" cy="1238819"/>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064840 h 1238819"/>
                      <a:gd name="connsiteX1" fmla="*/ 86990 w 347958"/>
                      <a:gd name="connsiteY1" fmla="*/ 1064840 h 1238819"/>
                      <a:gd name="connsiteX2" fmla="*/ 86990 w 347958"/>
                      <a:gd name="connsiteY2" fmla="*/ 532420 h 1238819"/>
                      <a:gd name="connsiteX3" fmla="*/ 86990 w 347958"/>
                      <a:gd name="connsiteY3" fmla="*/ 0 h 1238819"/>
                      <a:gd name="connsiteX4" fmla="*/ 260969 w 347958"/>
                      <a:gd name="connsiteY4" fmla="*/ 0 h 1238819"/>
                      <a:gd name="connsiteX5" fmla="*/ 260969 w 347958"/>
                      <a:gd name="connsiteY5" fmla="*/ 521772 h 1238819"/>
                      <a:gd name="connsiteX6" fmla="*/ 260969 w 347958"/>
                      <a:gd name="connsiteY6" fmla="*/ 1064840 h 1238819"/>
                      <a:gd name="connsiteX7" fmla="*/ 347958 w 347958"/>
                      <a:gd name="connsiteY7" fmla="*/ 1064840 h 1238819"/>
                      <a:gd name="connsiteX8" fmla="*/ 173979 w 347958"/>
                      <a:gd name="connsiteY8" fmla="*/ 1238819 h 1238819"/>
                      <a:gd name="connsiteX9" fmla="*/ 0 w 347958"/>
                      <a:gd name="connsiteY9" fmla="*/ 1064840 h 123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7958" h="1238819" extrusionOk="0">
                        <a:moveTo>
                          <a:pt x="0" y="1064840"/>
                        </a:moveTo>
                        <a:cubicBezTo>
                          <a:pt x="41059" y="1063064"/>
                          <a:pt x="45920" y="1070219"/>
                          <a:pt x="86990" y="1064840"/>
                        </a:cubicBezTo>
                        <a:cubicBezTo>
                          <a:pt x="42045" y="839697"/>
                          <a:pt x="133621" y="791765"/>
                          <a:pt x="86990" y="532420"/>
                        </a:cubicBezTo>
                        <a:cubicBezTo>
                          <a:pt x="40359" y="273075"/>
                          <a:pt x="103263" y="159130"/>
                          <a:pt x="86990" y="0"/>
                        </a:cubicBezTo>
                        <a:cubicBezTo>
                          <a:pt x="140341" y="-14025"/>
                          <a:pt x="183234" y="3263"/>
                          <a:pt x="260969" y="0"/>
                        </a:cubicBezTo>
                        <a:cubicBezTo>
                          <a:pt x="261319" y="160376"/>
                          <a:pt x="226265" y="304472"/>
                          <a:pt x="260969" y="521772"/>
                        </a:cubicBezTo>
                        <a:cubicBezTo>
                          <a:pt x="295673" y="739072"/>
                          <a:pt x="242152" y="856358"/>
                          <a:pt x="260969" y="1064840"/>
                        </a:cubicBezTo>
                        <a:cubicBezTo>
                          <a:pt x="300647" y="1059354"/>
                          <a:pt x="319369" y="1065125"/>
                          <a:pt x="347958" y="1064840"/>
                        </a:cubicBezTo>
                        <a:cubicBezTo>
                          <a:pt x="295840" y="1155575"/>
                          <a:pt x="224486" y="1159307"/>
                          <a:pt x="173979" y="1238819"/>
                        </a:cubicBezTo>
                        <a:cubicBezTo>
                          <a:pt x="114785" y="1220168"/>
                          <a:pt x="79469" y="1131563"/>
                          <a:pt x="0" y="1064840"/>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sp>
        <p:nvSpPr>
          <p:cNvPr id="62" name="Rectangle 61">
            <a:extLst>
              <a:ext uri="{FF2B5EF4-FFF2-40B4-BE49-F238E27FC236}">
                <a16:creationId xmlns:a16="http://schemas.microsoft.com/office/drawing/2014/main" id="{19425509-0D9D-994F-ADC7-3F3262192E5B}"/>
              </a:ext>
            </a:extLst>
          </p:cNvPr>
          <p:cNvSpPr/>
          <p:nvPr/>
        </p:nvSpPr>
        <p:spPr>
          <a:xfrm>
            <a:off x="1436824" y="2038983"/>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87" name="ZoneTexte 86">
            <a:extLst>
              <a:ext uri="{FF2B5EF4-FFF2-40B4-BE49-F238E27FC236}">
                <a16:creationId xmlns:a16="http://schemas.microsoft.com/office/drawing/2014/main" id="{914C29CD-25BD-D646-9B60-A652B462DC57}"/>
              </a:ext>
            </a:extLst>
          </p:cNvPr>
          <p:cNvSpPr txBox="1"/>
          <p:nvPr/>
        </p:nvSpPr>
        <p:spPr>
          <a:xfrm>
            <a:off x="7515318" y="2708155"/>
            <a:ext cx="1248471" cy="769441"/>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MIPs </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experiments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institutions</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models, …</a:t>
            </a:r>
            <a:endParaRPr lang="en-GB"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89" name="Connecteur droit 88">
            <a:extLst>
              <a:ext uri="{FF2B5EF4-FFF2-40B4-BE49-F238E27FC236}">
                <a16:creationId xmlns:a16="http://schemas.microsoft.com/office/drawing/2014/main" id="{606A16FC-1E86-5248-A182-74395D140556}"/>
              </a:ext>
            </a:extLst>
          </p:cNvPr>
          <p:cNvCxnSpPr>
            <a:cxnSpLocks/>
          </p:cNvCxnSpPr>
          <p:nvPr/>
        </p:nvCxnSpPr>
        <p:spPr>
          <a:xfrm>
            <a:off x="7479808" y="2746569"/>
            <a:ext cx="0" cy="72223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4" name="ZoneTexte 93">
            <a:extLst>
              <a:ext uri="{FF2B5EF4-FFF2-40B4-BE49-F238E27FC236}">
                <a16:creationId xmlns:a16="http://schemas.microsoft.com/office/drawing/2014/main" id="{2F92632C-B63C-054C-89E3-FD34BB01F448}"/>
              </a:ext>
            </a:extLst>
          </p:cNvPr>
          <p:cNvSpPr txBox="1"/>
          <p:nvPr/>
        </p:nvSpPr>
        <p:spPr>
          <a:xfrm>
            <a:off x="7218535" y="2472356"/>
            <a:ext cx="1248471" cy="276999"/>
          </a:xfrm>
          <a:prstGeom prst="rect">
            <a:avLst/>
          </a:prstGeom>
          <a:noFill/>
        </p:spPr>
        <p:txBody>
          <a:bodyPr wrap="square" rtlCol="0">
            <a:spAutoFit/>
          </a:bodyPr>
          <a:lstStyle/>
          <a:p>
            <a:r>
              <a:rPr lang="en-GB" sz="1200" i="1" dirty="0">
                <a:solidFill>
                  <a:schemeClr val="bg1">
                    <a:lumMod val="50000"/>
                  </a:schemeClr>
                </a:solidFill>
              </a:rPr>
              <a:t>Thesaurus:</a:t>
            </a:r>
          </a:p>
        </p:txBody>
      </p:sp>
      <p:sp>
        <p:nvSpPr>
          <p:cNvPr id="101" name="ZoneTexte 100">
            <a:extLst>
              <a:ext uri="{FF2B5EF4-FFF2-40B4-BE49-F238E27FC236}">
                <a16:creationId xmlns:a16="http://schemas.microsoft.com/office/drawing/2014/main" id="{2AB6DFF0-4304-5A47-8121-B17B2355456F}"/>
              </a:ext>
            </a:extLst>
          </p:cNvPr>
          <p:cNvSpPr txBox="1"/>
          <p:nvPr/>
        </p:nvSpPr>
        <p:spPr>
          <a:xfrm>
            <a:off x="1066451" y="3667375"/>
            <a:ext cx="2601046" cy="1261884"/>
          </a:xfrm>
          <a:prstGeom prst="rect">
            <a:avLst/>
          </a:prstGeom>
          <a:noFill/>
        </p:spPr>
        <p:txBody>
          <a:bodyPr wrap="square" rtlCol="0">
            <a:spAutoFit/>
          </a:bodyPr>
          <a:lstStyle/>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CMOR name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shape</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frequency</a:t>
            </a: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compute method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temporal mean, spatial mean, masking)</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a:p>
            <a:r>
              <a:rPr lang="en-GB" sz="1100"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metadata </a:t>
            </a:r>
            <a:r>
              <a:rPr lang="en-GB" sz="9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rPr>
              <a:t>(ex. long name, standard name, units, description)</a:t>
            </a:r>
            <a:endParaRPr lang="en-GB" sz="1100" i="1" dirty="0">
              <a:solidFill>
                <a:schemeClr val="bg1">
                  <a:lumMod val="50000"/>
                </a:schemeClr>
              </a:solidFill>
              <a:latin typeface="Menlo" panose="020B0609030804020204" pitchFamily="49" charset="0"/>
              <a:ea typeface="Menlo" panose="020B0609030804020204" pitchFamily="49" charset="0"/>
              <a:cs typeface="Menlo" panose="020B0609030804020204" pitchFamily="49" charset="0"/>
            </a:endParaRPr>
          </a:p>
        </p:txBody>
      </p:sp>
      <p:cxnSp>
        <p:nvCxnSpPr>
          <p:cNvPr id="102" name="Connecteur droit 101">
            <a:extLst>
              <a:ext uri="{FF2B5EF4-FFF2-40B4-BE49-F238E27FC236}">
                <a16:creationId xmlns:a16="http://schemas.microsoft.com/office/drawing/2014/main" id="{0AFE73F4-2860-B342-9A3D-FC769CC97B00}"/>
              </a:ext>
            </a:extLst>
          </p:cNvPr>
          <p:cNvCxnSpPr>
            <a:cxnSpLocks/>
          </p:cNvCxnSpPr>
          <p:nvPr/>
        </p:nvCxnSpPr>
        <p:spPr>
          <a:xfrm flipH="1">
            <a:off x="1063399" y="3764188"/>
            <a:ext cx="1" cy="106825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 name="ZoneTexte 103">
            <a:extLst>
              <a:ext uri="{FF2B5EF4-FFF2-40B4-BE49-F238E27FC236}">
                <a16:creationId xmlns:a16="http://schemas.microsoft.com/office/drawing/2014/main" id="{46B04172-FE84-D04D-B1EB-6F74BE7698FB}"/>
              </a:ext>
            </a:extLst>
          </p:cNvPr>
          <p:cNvSpPr txBox="1"/>
          <p:nvPr/>
        </p:nvSpPr>
        <p:spPr>
          <a:xfrm>
            <a:off x="973856" y="3435776"/>
            <a:ext cx="1733697" cy="276999"/>
          </a:xfrm>
          <a:prstGeom prst="rect">
            <a:avLst/>
          </a:prstGeom>
          <a:noFill/>
        </p:spPr>
        <p:txBody>
          <a:bodyPr wrap="square" rtlCol="0">
            <a:spAutoFit/>
          </a:bodyPr>
          <a:lstStyle/>
          <a:p>
            <a:r>
              <a:rPr lang="en-GB" sz="1200" i="1" dirty="0">
                <a:solidFill>
                  <a:schemeClr val="bg1">
                    <a:lumMod val="50000"/>
                  </a:schemeClr>
                </a:solidFill>
              </a:rPr>
              <a:t>For each variable, get:</a:t>
            </a:r>
          </a:p>
        </p:txBody>
      </p:sp>
      <p:sp>
        <p:nvSpPr>
          <p:cNvPr id="108" name="Rectangle 107">
            <a:extLst>
              <a:ext uri="{FF2B5EF4-FFF2-40B4-BE49-F238E27FC236}">
                <a16:creationId xmlns:a16="http://schemas.microsoft.com/office/drawing/2014/main" id="{DDBA1031-792A-A64E-A4F6-00E52FEF8081}"/>
              </a:ext>
            </a:extLst>
          </p:cNvPr>
          <p:cNvSpPr/>
          <p:nvPr/>
        </p:nvSpPr>
        <p:spPr>
          <a:xfrm>
            <a:off x="2816029" y="3440459"/>
            <a:ext cx="2921225" cy="436970"/>
          </a:xfrm>
          <a:prstGeom prst="rect">
            <a:avLst/>
          </a:prstGeom>
          <a:solidFill>
            <a:schemeClr val="bg1"/>
          </a:solidFill>
          <a:ln>
            <a:solidFill>
              <a:srgbClr val="FF0000"/>
            </a:solidFill>
            <a:extLst>
              <a:ext uri="{C807C97D-BFC1-408E-A445-0C87EB9F89A2}">
                <ask:lineSketchStyleProps xmlns:ask="http://schemas.microsoft.com/office/drawing/2018/sketchyshapes" sd="2863741219">
                  <a:custGeom>
                    <a:avLst/>
                    <a:gdLst>
                      <a:gd name="connsiteX0" fmla="*/ 0 w 2921225"/>
                      <a:gd name="connsiteY0" fmla="*/ 0 h 436970"/>
                      <a:gd name="connsiteX1" fmla="*/ 584245 w 2921225"/>
                      <a:gd name="connsiteY1" fmla="*/ 0 h 436970"/>
                      <a:gd name="connsiteX2" fmla="*/ 1139278 w 2921225"/>
                      <a:gd name="connsiteY2" fmla="*/ 0 h 436970"/>
                      <a:gd name="connsiteX3" fmla="*/ 1694311 w 2921225"/>
                      <a:gd name="connsiteY3" fmla="*/ 0 h 436970"/>
                      <a:gd name="connsiteX4" fmla="*/ 2336980 w 2921225"/>
                      <a:gd name="connsiteY4" fmla="*/ 0 h 436970"/>
                      <a:gd name="connsiteX5" fmla="*/ 2921225 w 2921225"/>
                      <a:gd name="connsiteY5" fmla="*/ 0 h 436970"/>
                      <a:gd name="connsiteX6" fmla="*/ 2921225 w 2921225"/>
                      <a:gd name="connsiteY6" fmla="*/ 436970 h 436970"/>
                      <a:gd name="connsiteX7" fmla="*/ 2336980 w 2921225"/>
                      <a:gd name="connsiteY7" fmla="*/ 436970 h 436970"/>
                      <a:gd name="connsiteX8" fmla="*/ 1840372 w 2921225"/>
                      <a:gd name="connsiteY8" fmla="*/ 436970 h 436970"/>
                      <a:gd name="connsiteX9" fmla="*/ 1285339 w 2921225"/>
                      <a:gd name="connsiteY9" fmla="*/ 436970 h 436970"/>
                      <a:gd name="connsiteX10" fmla="*/ 730306 w 2921225"/>
                      <a:gd name="connsiteY10" fmla="*/ 436970 h 436970"/>
                      <a:gd name="connsiteX11" fmla="*/ 0 w 2921225"/>
                      <a:gd name="connsiteY11" fmla="*/ 436970 h 436970"/>
                      <a:gd name="connsiteX12" fmla="*/ 0 w 2921225"/>
                      <a:gd name="connsiteY12" fmla="*/ 0 h 43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1225" h="436970" fill="none" extrusionOk="0">
                        <a:moveTo>
                          <a:pt x="0" y="0"/>
                        </a:moveTo>
                        <a:cubicBezTo>
                          <a:pt x="279173" y="-2885"/>
                          <a:pt x="397261" y="-24743"/>
                          <a:pt x="584245" y="0"/>
                        </a:cubicBezTo>
                        <a:cubicBezTo>
                          <a:pt x="771230" y="24743"/>
                          <a:pt x="950264" y="-27223"/>
                          <a:pt x="1139278" y="0"/>
                        </a:cubicBezTo>
                        <a:cubicBezTo>
                          <a:pt x="1328292" y="27223"/>
                          <a:pt x="1520028" y="24850"/>
                          <a:pt x="1694311" y="0"/>
                        </a:cubicBezTo>
                        <a:cubicBezTo>
                          <a:pt x="1868594" y="-24850"/>
                          <a:pt x="2192562" y="-2363"/>
                          <a:pt x="2336980" y="0"/>
                        </a:cubicBezTo>
                        <a:cubicBezTo>
                          <a:pt x="2481398" y="2363"/>
                          <a:pt x="2695771" y="18786"/>
                          <a:pt x="2921225" y="0"/>
                        </a:cubicBezTo>
                        <a:cubicBezTo>
                          <a:pt x="2932634" y="162316"/>
                          <a:pt x="2907361" y="227467"/>
                          <a:pt x="2921225" y="436970"/>
                        </a:cubicBezTo>
                        <a:cubicBezTo>
                          <a:pt x="2752657" y="436962"/>
                          <a:pt x="2580452" y="409925"/>
                          <a:pt x="2336980" y="436970"/>
                        </a:cubicBezTo>
                        <a:cubicBezTo>
                          <a:pt x="2093509" y="464015"/>
                          <a:pt x="2069692" y="455384"/>
                          <a:pt x="1840372" y="436970"/>
                        </a:cubicBezTo>
                        <a:cubicBezTo>
                          <a:pt x="1611052" y="418556"/>
                          <a:pt x="1467923" y="418424"/>
                          <a:pt x="1285339" y="436970"/>
                        </a:cubicBezTo>
                        <a:cubicBezTo>
                          <a:pt x="1102755" y="455516"/>
                          <a:pt x="995680" y="435728"/>
                          <a:pt x="730306" y="436970"/>
                        </a:cubicBezTo>
                        <a:cubicBezTo>
                          <a:pt x="464932" y="438212"/>
                          <a:pt x="260015" y="402022"/>
                          <a:pt x="0" y="436970"/>
                        </a:cubicBezTo>
                        <a:cubicBezTo>
                          <a:pt x="1442" y="314361"/>
                          <a:pt x="14608" y="148643"/>
                          <a:pt x="0" y="0"/>
                        </a:cubicBezTo>
                        <a:close/>
                      </a:path>
                      <a:path w="2921225" h="436970" stroke="0" extrusionOk="0">
                        <a:moveTo>
                          <a:pt x="0" y="0"/>
                        </a:moveTo>
                        <a:cubicBezTo>
                          <a:pt x="163920" y="-18665"/>
                          <a:pt x="380628" y="3640"/>
                          <a:pt x="525821" y="0"/>
                        </a:cubicBezTo>
                        <a:cubicBezTo>
                          <a:pt x="671014" y="-3640"/>
                          <a:pt x="1010767" y="-28684"/>
                          <a:pt x="1168490" y="0"/>
                        </a:cubicBezTo>
                        <a:cubicBezTo>
                          <a:pt x="1326213" y="28684"/>
                          <a:pt x="1453680" y="-6677"/>
                          <a:pt x="1665098" y="0"/>
                        </a:cubicBezTo>
                        <a:cubicBezTo>
                          <a:pt x="1876516" y="6677"/>
                          <a:pt x="1941013" y="-24824"/>
                          <a:pt x="2161707" y="0"/>
                        </a:cubicBezTo>
                        <a:cubicBezTo>
                          <a:pt x="2382401" y="24824"/>
                          <a:pt x="2579134" y="27984"/>
                          <a:pt x="2921225" y="0"/>
                        </a:cubicBezTo>
                        <a:cubicBezTo>
                          <a:pt x="2906942" y="132447"/>
                          <a:pt x="2900585" y="253443"/>
                          <a:pt x="2921225" y="436970"/>
                        </a:cubicBezTo>
                        <a:cubicBezTo>
                          <a:pt x="2676565" y="430146"/>
                          <a:pt x="2522711" y="449076"/>
                          <a:pt x="2366192" y="436970"/>
                        </a:cubicBezTo>
                        <a:cubicBezTo>
                          <a:pt x="2209673" y="424864"/>
                          <a:pt x="2057353" y="441952"/>
                          <a:pt x="1811160" y="436970"/>
                        </a:cubicBezTo>
                        <a:cubicBezTo>
                          <a:pt x="1564967" y="431988"/>
                          <a:pt x="1503618" y="432150"/>
                          <a:pt x="1256127" y="436970"/>
                        </a:cubicBezTo>
                        <a:cubicBezTo>
                          <a:pt x="1008636" y="441790"/>
                          <a:pt x="832601" y="408627"/>
                          <a:pt x="613457" y="436970"/>
                        </a:cubicBezTo>
                        <a:cubicBezTo>
                          <a:pt x="394313" y="465314"/>
                          <a:pt x="130988" y="418339"/>
                          <a:pt x="0" y="436970"/>
                        </a:cubicBezTo>
                        <a:cubicBezTo>
                          <a:pt x="8158" y="338098"/>
                          <a:pt x="19094" y="113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 List » of variables to output</a:t>
            </a:r>
          </a:p>
        </p:txBody>
      </p:sp>
      <p:cxnSp>
        <p:nvCxnSpPr>
          <p:cNvPr id="112" name="Connecteur droit avec flèche 111">
            <a:extLst>
              <a:ext uri="{FF2B5EF4-FFF2-40B4-BE49-F238E27FC236}">
                <a16:creationId xmlns:a16="http://schemas.microsoft.com/office/drawing/2014/main" id="{D1020802-800D-094E-917B-9A8455917DE0}"/>
              </a:ext>
            </a:extLst>
          </p:cNvPr>
          <p:cNvCxnSpPr>
            <a:cxnSpLocks/>
          </p:cNvCxnSpPr>
          <p:nvPr/>
        </p:nvCxnSpPr>
        <p:spPr>
          <a:xfrm flipH="1">
            <a:off x="4944235" y="2513249"/>
            <a:ext cx="89012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ZoneTexte 119">
            <a:extLst>
              <a:ext uri="{FF2B5EF4-FFF2-40B4-BE49-F238E27FC236}">
                <a16:creationId xmlns:a16="http://schemas.microsoft.com/office/drawing/2014/main" id="{42B1E8A1-A3F4-7141-8C7A-8802FB8C3964}"/>
              </a:ext>
            </a:extLst>
          </p:cNvPr>
          <p:cNvSpPr txBox="1"/>
          <p:nvPr/>
        </p:nvSpPr>
        <p:spPr>
          <a:xfrm>
            <a:off x="5115583" y="2286240"/>
            <a:ext cx="52814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uses</a:t>
            </a:r>
          </a:p>
        </p:txBody>
      </p: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cxnSp>
        <p:nvCxnSpPr>
          <p:cNvPr id="134" name="Connecteur droit avec flèche 133">
            <a:extLst>
              <a:ext uri="{FF2B5EF4-FFF2-40B4-BE49-F238E27FC236}">
                <a16:creationId xmlns:a16="http://schemas.microsoft.com/office/drawing/2014/main" id="{771BD856-6E50-E846-9F52-37C034E797BD}"/>
              </a:ext>
            </a:extLst>
          </p:cNvPr>
          <p:cNvCxnSpPr>
            <a:cxnSpLocks/>
          </p:cNvCxnSpPr>
          <p:nvPr/>
        </p:nvCxnSpPr>
        <p:spPr>
          <a:xfrm flipH="1">
            <a:off x="2682838" y="2506581"/>
            <a:ext cx="854759" cy="23990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 name="ZoneTexte 136">
            <a:extLst>
              <a:ext uri="{FF2B5EF4-FFF2-40B4-BE49-F238E27FC236}">
                <a16:creationId xmlns:a16="http://schemas.microsoft.com/office/drawing/2014/main" id="{9DBC36EB-43AC-564C-9B13-1666BA1466EA}"/>
              </a:ext>
            </a:extLst>
          </p:cNvPr>
          <p:cNvSpPr txBox="1"/>
          <p:nvPr/>
        </p:nvSpPr>
        <p:spPr>
          <a:xfrm rot="20694724">
            <a:off x="2719081" y="2350406"/>
            <a:ext cx="76393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queries</a:t>
            </a:r>
          </a:p>
        </p:txBody>
      </p:sp>
      <p:sp>
        <p:nvSpPr>
          <p:cNvPr id="138" name="Flèche vers le bas 137">
            <a:extLst>
              <a:ext uri="{FF2B5EF4-FFF2-40B4-BE49-F238E27FC236}">
                <a16:creationId xmlns:a16="http://schemas.microsoft.com/office/drawing/2014/main" id="{B34AF028-77A7-7A44-A2DC-DAEE5247C440}"/>
              </a:ext>
            </a:extLst>
          </p:cNvPr>
          <p:cNvSpPr/>
          <p:nvPr/>
        </p:nvSpPr>
        <p:spPr>
          <a:xfrm>
            <a:off x="3625220" y="3064201"/>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1" name="ZoneTexte 140">
            <a:extLst>
              <a:ext uri="{FF2B5EF4-FFF2-40B4-BE49-F238E27FC236}">
                <a16:creationId xmlns:a16="http://schemas.microsoft.com/office/drawing/2014/main" id="{23BD7FFC-9C1F-4D4A-9026-7CA2E88ED66E}"/>
              </a:ext>
            </a:extLst>
          </p:cNvPr>
          <p:cNvSpPr txBox="1"/>
          <p:nvPr/>
        </p:nvSpPr>
        <p:spPr>
          <a:xfrm>
            <a:off x="4476551" y="3903346"/>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implements</a:t>
            </a:r>
          </a:p>
        </p:txBody>
      </p:sp>
      <p:sp>
        <p:nvSpPr>
          <p:cNvPr id="143" name="Ellipse 142">
            <a:extLst>
              <a:ext uri="{FF2B5EF4-FFF2-40B4-BE49-F238E27FC236}">
                <a16:creationId xmlns:a16="http://schemas.microsoft.com/office/drawing/2014/main" id="{5AAC5BD5-3238-2F42-A1B7-2BE2EEAC003D}"/>
              </a:ext>
            </a:extLst>
          </p:cNvPr>
          <p:cNvSpPr/>
          <p:nvPr/>
        </p:nvSpPr>
        <p:spPr>
          <a:xfrm>
            <a:off x="3803259" y="4345219"/>
            <a:ext cx="1705868" cy="1082956"/>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705868"/>
                      <a:gd name="connsiteY0" fmla="*/ 541478 h 1082956"/>
                      <a:gd name="connsiteX1" fmla="*/ 852934 w 1705868"/>
                      <a:gd name="connsiteY1" fmla="*/ 0 h 1082956"/>
                      <a:gd name="connsiteX2" fmla="*/ 1705868 w 1705868"/>
                      <a:gd name="connsiteY2" fmla="*/ 541478 h 1082956"/>
                      <a:gd name="connsiteX3" fmla="*/ 852934 w 1705868"/>
                      <a:gd name="connsiteY3" fmla="*/ 1082956 h 1082956"/>
                      <a:gd name="connsiteX4" fmla="*/ 0 w 1705868"/>
                      <a:gd name="connsiteY4" fmla="*/ 541478 h 1082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5868" h="1082956" extrusionOk="0">
                        <a:moveTo>
                          <a:pt x="0" y="541478"/>
                        </a:moveTo>
                        <a:cubicBezTo>
                          <a:pt x="-17663" y="202409"/>
                          <a:pt x="505456" y="-10713"/>
                          <a:pt x="852934" y="0"/>
                        </a:cubicBezTo>
                        <a:cubicBezTo>
                          <a:pt x="1299476" y="54902"/>
                          <a:pt x="1678016" y="286126"/>
                          <a:pt x="1705868" y="541478"/>
                        </a:cubicBezTo>
                        <a:cubicBezTo>
                          <a:pt x="1623041" y="782463"/>
                          <a:pt x="1315980" y="1092873"/>
                          <a:pt x="852934" y="1082956"/>
                        </a:cubicBezTo>
                        <a:cubicBezTo>
                          <a:pt x="353415" y="1015070"/>
                          <a:pt x="-2812" y="824818"/>
                          <a:pt x="0" y="541478"/>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 spatial and temporal filters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56" name="Flèche vers le bas 155">
            <a:extLst>
              <a:ext uri="{FF2B5EF4-FFF2-40B4-BE49-F238E27FC236}">
                <a16:creationId xmlns:a16="http://schemas.microsoft.com/office/drawing/2014/main" id="{5D50438F-F547-5F4F-8987-2AF071C60639}"/>
              </a:ext>
            </a:extLst>
          </p:cNvPr>
          <p:cNvSpPr/>
          <p:nvPr/>
        </p:nvSpPr>
        <p:spPr>
          <a:xfrm rot="16200000">
            <a:off x="5612909" y="4648639"/>
            <a:ext cx="347958" cy="422950"/>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248971 h 422950"/>
                      <a:gd name="connsiteX1" fmla="*/ 86990 w 347958"/>
                      <a:gd name="connsiteY1" fmla="*/ 248971 h 422950"/>
                      <a:gd name="connsiteX2" fmla="*/ 86990 w 347958"/>
                      <a:gd name="connsiteY2" fmla="*/ 0 h 422950"/>
                      <a:gd name="connsiteX3" fmla="*/ 260969 w 347958"/>
                      <a:gd name="connsiteY3" fmla="*/ 0 h 422950"/>
                      <a:gd name="connsiteX4" fmla="*/ 260969 w 347958"/>
                      <a:gd name="connsiteY4" fmla="*/ 248971 h 422950"/>
                      <a:gd name="connsiteX5" fmla="*/ 347958 w 347958"/>
                      <a:gd name="connsiteY5" fmla="*/ 248971 h 422950"/>
                      <a:gd name="connsiteX6" fmla="*/ 173979 w 347958"/>
                      <a:gd name="connsiteY6" fmla="*/ 422950 h 422950"/>
                      <a:gd name="connsiteX7" fmla="*/ 0 w 347958"/>
                      <a:gd name="connsiteY7" fmla="*/ 248971 h 42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422950" extrusionOk="0">
                        <a:moveTo>
                          <a:pt x="0" y="248971"/>
                        </a:moveTo>
                        <a:cubicBezTo>
                          <a:pt x="41059" y="247195"/>
                          <a:pt x="45920" y="254350"/>
                          <a:pt x="86990" y="248971"/>
                        </a:cubicBezTo>
                        <a:cubicBezTo>
                          <a:pt x="78797" y="165896"/>
                          <a:pt x="105128" y="115778"/>
                          <a:pt x="86990" y="0"/>
                        </a:cubicBezTo>
                        <a:cubicBezTo>
                          <a:pt x="147487" y="-1293"/>
                          <a:pt x="223069" y="14110"/>
                          <a:pt x="260969" y="0"/>
                        </a:cubicBezTo>
                        <a:cubicBezTo>
                          <a:pt x="278879" y="83910"/>
                          <a:pt x="251979" y="149420"/>
                          <a:pt x="260969" y="248971"/>
                        </a:cubicBezTo>
                        <a:cubicBezTo>
                          <a:pt x="278916" y="241595"/>
                          <a:pt x="314932" y="258346"/>
                          <a:pt x="347958" y="248971"/>
                        </a:cubicBezTo>
                        <a:cubicBezTo>
                          <a:pt x="307209" y="315992"/>
                          <a:pt x="218884" y="363666"/>
                          <a:pt x="173979" y="422950"/>
                        </a:cubicBezTo>
                        <a:cubicBezTo>
                          <a:pt x="124030" y="398111"/>
                          <a:pt x="74273" y="317858"/>
                          <a:pt x="0" y="248971"/>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57" name="Rectangle 156">
            <a:extLst>
              <a:ext uri="{FF2B5EF4-FFF2-40B4-BE49-F238E27FC236}">
                <a16:creationId xmlns:a16="http://schemas.microsoft.com/office/drawing/2014/main" id="{96B334F0-C18E-3544-B4E7-7852191BC5F5}"/>
              </a:ext>
            </a:extLst>
          </p:cNvPr>
          <p:cNvSpPr/>
          <p:nvPr/>
        </p:nvSpPr>
        <p:spPr>
          <a:xfrm>
            <a:off x="6047396" y="4487006"/>
            <a:ext cx="1324447" cy="90363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903637"/>
                      <a:gd name="connsiteX1" fmla="*/ 1324447 w 1324447"/>
                      <a:gd name="connsiteY1" fmla="*/ 0 h 903637"/>
                      <a:gd name="connsiteX2" fmla="*/ 1324447 w 1324447"/>
                      <a:gd name="connsiteY2" fmla="*/ 903637 h 903637"/>
                      <a:gd name="connsiteX3" fmla="*/ 0 w 1324447"/>
                      <a:gd name="connsiteY3" fmla="*/ 903637 h 903637"/>
                      <a:gd name="connsiteX4" fmla="*/ 0 w 1324447"/>
                      <a:gd name="connsiteY4" fmla="*/ 0 h 903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903637" extrusionOk="0">
                        <a:moveTo>
                          <a:pt x="0" y="0"/>
                        </a:moveTo>
                        <a:cubicBezTo>
                          <a:pt x="214111" y="99333"/>
                          <a:pt x="867951" y="-85939"/>
                          <a:pt x="1324447" y="0"/>
                        </a:cubicBezTo>
                        <a:cubicBezTo>
                          <a:pt x="1398123" y="448434"/>
                          <a:pt x="1309826" y="547881"/>
                          <a:pt x="1324447" y="903637"/>
                        </a:cubicBezTo>
                        <a:cubicBezTo>
                          <a:pt x="739078" y="824517"/>
                          <a:pt x="352885" y="911817"/>
                          <a:pt x="0" y="903637"/>
                        </a:cubicBezTo>
                        <a:cubicBezTo>
                          <a:pt x="457" y="607715"/>
                          <a:pt x="-23053" y="100070"/>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59" name="ZoneTexte 158">
            <a:extLst>
              <a:ext uri="{FF2B5EF4-FFF2-40B4-BE49-F238E27FC236}">
                <a16:creationId xmlns:a16="http://schemas.microsoft.com/office/drawing/2014/main" id="{E5AAF2E5-5560-4540-9812-F4FB2B7D6621}"/>
              </a:ext>
            </a:extLst>
          </p:cNvPr>
          <p:cNvSpPr txBox="1"/>
          <p:nvPr/>
        </p:nvSpPr>
        <p:spPr>
          <a:xfrm rot="1767582">
            <a:off x="5048502" y="3058018"/>
            <a:ext cx="1032575"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glues</a:t>
            </a:r>
          </a:p>
        </p:txBody>
      </p:sp>
      <p:sp>
        <p:nvSpPr>
          <p:cNvPr id="160" name="Ellipse 159">
            <a:extLst>
              <a:ext uri="{FF2B5EF4-FFF2-40B4-BE49-F238E27FC236}">
                <a16:creationId xmlns:a16="http://schemas.microsoft.com/office/drawing/2014/main" id="{1617349A-BA7A-4D4C-8B55-7892E282BA54}"/>
              </a:ext>
            </a:extLst>
          </p:cNvPr>
          <p:cNvSpPr/>
          <p:nvPr/>
        </p:nvSpPr>
        <p:spPr>
          <a:xfrm>
            <a:off x="6136942" y="3502908"/>
            <a:ext cx="1518609" cy="633592"/>
          </a:xfrm>
          <a:prstGeom prst="ellipse">
            <a:avLst/>
          </a:prstGeom>
          <a:noFill/>
          <a:ln>
            <a:solidFill>
              <a:schemeClr val="accent1"/>
            </a:solidFill>
            <a:extLst>
              <a:ext uri="{C807C97D-BFC1-408E-A445-0C87EB9F89A2}">
                <ask:lineSketchStyleProps xmlns:ask="http://schemas.microsoft.com/office/drawing/2018/sketchyshapes" sd="4138900056">
                  <a:custGeom>
                    <a:avLst/>
                    <a:gdLst>
                      <a:gd name="connsiteX0" fmla="*/ 0 w 1518609"/>
                      <a:gd name="connsiteY0" fmla="*/ 316796 h 633592"/>
                      <a:gd name="connsiteX1" fmla="*/ 759305 w 1518609"/>
                      <a:gd name="connsiteY1" fmla="*/ 0 h 633592"/>
                      <a:gd name="connsiteX2" fmla="*/ 1518610 w 1518609"/>
                      <a:gd name="connsiteY2" fmla="*/ 316796 h 633592"/>
                      <a:gd name="connsiteX3" fmla="*/ 759305 w 1518609"/>
                      <a:gd name="connsiteY3" fmla="*/ 633592 h 633592"/>
                      <a:gd name="connsiteX4" fmla="*/ 0 w 1518609"/>
                      <a:gd name="connsiteY4" fmla="*/ 316796 h 6335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609" h="633592" extrusionOk="0">
                        <a:moveTo>
                          <a:pt x="0" y="316796"/>
                        </a:moveTo>
                        <a:cubicBezTo>
                          <a:pt x="-33537" y="65850"/>
                          <a:pt x="415221" y="-6525"/>
                          <a:pt x="759305" y="0"/>
                        </a:cubicBezTo>
                        <a:cubicBezTo>
                          <a:pt x="1159061" y="43880"/>
                          <a:pt x="1502759" y="166704"/>
                          <a:pt x="1518610" y="316796"/>
                        </a:cubicBezTo>
                        <a:cubicBezTo>
                          <a:pt x="1470496" y="458028"/>
                          <a:pt x="1141382" y="679712"/>
                          <a:pt x="759305" y="633592"/>
                        </a:cubicBezTo>
                        <a:cubicBezTo>
                          <a:pt x="329280" y="608133"/>
                          <a:pt x="-1985" y="480668"/>
                          <a:pt x="0" y="316796"/>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CMOR standard attributes</a:t>
            </a:r>
          </a:p>
        </p:txBody>
      </p:sp>
      <p:sp>
        <p:nvSpPr>
          <p:cNvPr id="161" name="Rectangle 160">
            <a:extLst>
              <a:ext uri="{FF2B5EF4-FFF2-40B4-BE49-F238E27FC236}">
                <a16:creationId xmlns:a16="http://schemas.microsoft.com/office/drawing/2014/main" id="{29D5E44C-3292-B64A-94F3-73D95B32A55C}"/>
              </a:ext>
            </a:extLst>
          </p:cNvPr>
          <p:cNvSpPr/>
          <p:nvPr/>
        </p:nvSpPr>
        <p:spPr>
          <a:xfrm>
            <a:off x="6898249" y="1227993"/>
            <a:ext cx="1174131" cy="1118611"/>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74131"/>
                      <a:gd name="connsiteY0" fmla="*/ 0 h 1118611"/>
                      <a:gd name="connsiteX1" fmla="*/ 1174131 w 1174131"/>
                      <a:gd name="connsiteY1" fmla="*/ 0 h 1118611"/>
                      <a:gd name="connsiteX2" fmla="*/ 1174131 w 1174131"/>
                      <a:gd name="connsiteY2" fmla="*/ 1118611 h 1118611"/>
                      <a:gd name="connsiteX3" fmla="*/ 0 w 1174131"/>
                      <a:gd name="connsiteY3" fmla="*/ 1118611 h 1118611"/>
                      <a:gd name="connsiteX4" fmla="*/ 0 w 1174131"/>
                      <a:gd name="connsiteY4" fmla="*/ 0 h 1118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131" h="1118611" extrusionOk="0">
                        <a:moveTo>
                          <a:pt x="0" y="0"/>
                        </a:moveTo>
                        <a:cubicBezTo>
                          <a:pt x="424403" y="71986"/>
                          <a:pt x="932363" y="45474"/>
                          <a:pt x="1174131" y="0"/>
                        </a:cubicBezTo>
                        <a:cubicBezTo>
                          <a:pt x="1271105" y="403630"/>
                          <a:pt x="1130115" y="722501"/>
                          <a:pt x="1174131" y="1118611"/>
                        </a:cubicBezTo>
                        <a:cubicBezTo>
                          <a:pt x="717052" y="1124113"/>
                          <a:pt x="286561" y="1215041"/>
                          <a:pt x="0" y="1118611"/>
                        </a:cubicBezTo>
                        <a:cubicBezTo>
                          <a:pt x="-4549" y="866884"/>
                          <a:pt x="-42189" y="31606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Data Reference Syntax (DRS)</a:t>
            </a:r>
          </a:p>
        </p:txBody>
      </p:sp>
      <p:sp>
        <p:nvSpPr>
          <p:cNvPr id="66" name="Rectangle 65">
            <a:extLst>
              <a:ext uri="{FF2B5EF4-FFF2-40B4-BE49-F238E27FC236}">
                <a16:creationId xmlns:a16="http://schemas.microsoft.com/office/drawing/2014/main" id="{55447480-B2DF-AC4A-8DC2-F0D0BADB7709}"/>
              </a:ext>
            </a:extLst>
          </p:cNvPr>
          <p:cNvSpPr/>
          <p:nvPr/>
        </p:nvSpPr>
        <p:spPr>
          <a:xfrm>
            <a:off x="5905003" y="2019620"/>
            <a:ext cx="1313532" cy="1081667"/>
          </a:xfrm>
          <a:prstGeom prst="rect">
            <a:avLst/>
          </a:prstGeom>
          <a:solidFill>
            <a:schemeClr val="bg1"/>
          </a:solid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313532"/>
                      <a:gd name="connsiteY0" fmla="*/ 0 h 1081667"/>
                      <a:gd name="connsiteX1" fmla="*/ 1313532 w 1313532"/>
                      <a:gd name="connsiteY1" fmla="*/ 0 h 1081667"/>
                      <a:gd name="connsiteX2" fmla="*/ 1313532 w 1313532"/>
                      <a:gd name="connsiteY2" fmla="*/ 1081667 h 1081667"/>
                      <a:gd name="connsiteX3" fmla="*/ 0 w 1313532"/>
                      <a:gd name="connsiteY3" fmla="*/ 1081667 h 1081667"/>
                      <a:gd name="connsiteX4" fmla="*/ 0 w 1313532"/>
                      <a:gd name="connsiteY4" fmla="*/ 0 h 1081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3532" h="1081667" extrusionOk="0">
                        <a:moveTo>
                          <a:pt x="0" y="0"/>
                        </a:moveTo>
                        <a:cubicBezTo>
                          <a:pt x="327222" y="9195"/>
                          <a:pt x="932683" y="69221"/>
                          <a:pt x="1313532" y="0"/>
                        </a:cubicBezTo>
                        <a:cubicBezTo>
                          <a:pt x="1258576" y="361019"/>
                          <a:pt x="1385408" y="858689"/>
                          <a:pt x="1313532" y="1081667"/>
                        </a:cubicBezTo>
                        <a:cubicBezTo>
                          <a:pt x="1052229" y="978097"/>
                          <a:pt x="353986" y="976097"/>
                          <a:pt x="0" y="1081667"/>
                        </a:cubicBezTo>
                        <a:cubicBezTo>
                          <a:pt x="-83568" y="562838"/>
                          <a:pt x="57047" y="495954"/>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Controlled Vocabulary (CV)</a:t>
            </a:r>
          </a:p>
        </p:txBody>
      </p:sp>
      <p:sp>
        <p:nvSpPr>
          <p:cNvPr id="162" name="ZoneTexte 161">
            <a:extLst>
              <a:ext uri="{FF2B5EF4-FFF2-40B4-BE49-F238E27FC236}">
                <a16:creationId xmlns:a16="http://schemas.microsoft.com/office/drawing/2014/main" id="{535A0FD6-D4FB-B641-890D-FA3E19FFBE0C}"/>
              </a:ext>
            </a:extLst>
          </p:cNvPr>
          <p:cNvSpPr txBox="1"/>
          <p:nvPr/>
        </p:nvSpPr>
        <p:spPr>
          <a:xfrm>
            <a:off x="8072380" y="1301801"/>
            <a:ext cx="1031778" cy="600164"/>
          </a:xfrm>
          <a:prstGeom prst="rect">
            <a:avLst/>
          </a:prstGeom>
          <a:noFill/>
        </p:spPr>
        <p:txBody>
          <a:bodyPr wrap="square" rtlCol="0">
            <a:spAutoFit/>
          </a:bodyPr>
          <a:lstStyle/>
          <a:p>
            <a:r>
              <a:rPr lang="en-GB" sz="1100" i="1" dirty="0">
                <a:solidFill>
                  <a:schemeClr val="bg1">
                    <a:lumMod val="50000"/>
                  </a:schemeClr>
                </a:solidFill>
              </a:rPr>
              <a:t>File naming + tree directory conventions</a:t>
            </a:r>
          </a:p>
        </p:txBody>
      </p:sp>
      <p:sp>
        <p:nvSpPr>
          <p:cNvPr id="163" name="Flèche vers le bas 162">
            <a:extLst>
              <a:ext uri="{FF2B5EF4-FFF2-40B4-BE49-F238E27FC236}">
                <a16:creationId xmlns:a16="http://schemas.microsoft.com/office/drawing/2014/main" id="{FFBCE146-F391-0249-9D0B-0C3D35363156}"/>
              </a:ext>
            </a:extLst>
          </p:cNvPr>
          <p:cNvSpPr/>
          <p:nvPr/>
        </p:nvSpPr>
        <p:spPr>
          <a:xfrm>
            <a:off x="6662447" y="4164288"/>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65" name="ZoneTexte 164">
            <a:extLst>
              <a:ext uri="{FF2B5EF4-FFF2-40B4-BE49-F238E27FC236}">
                <a16:creationId xmlns:a16="http://schemas.microsoft.com/office/drawing/2014/main" id="{E71B183D-A180-0448-8565-400092343048}"/>
              </a:ext>
            </a:extLst>
          </p:cNvPr>
          <p:cNvSpPr txBox="1"/>
          <p:nvPr/>
        </p:nvSpPr>
        <p:spPr>
          <a:xfrm>
            <a:off x="7427446" y="4538121"/>
            <a:ext cx="1424214" cy="600164"/>
          </a:xfrm>
          <a:prstGeom prst="rect">
            <a:avLst/>
          </a:prstGeom>
          <a:noFill/>
        </p:spPr>
        <p:txBody>
          <a:bodyPr wrap="square" rtlCol="0">
            <a:spAutoFit/>
          </a:bodyPr>
          <a:lstStyle/>
          <a:p>
            <a:r>
              <a:rPr lang="en-GB" sz="1100" i="1" dirty="0">
                <a:solidFill>
                  <a:schemeClr val="bg1">
                    <a:lumMod val="50000"/>
                  </a:schemeClr>
                </a:solidFill>
              </a:rPr>
              <a:t>One per context (one context per model component)</a:t>
            </a:r>
          </a:p>
        </p:txBody>
      </p:sp>
      <p:sp>
        <p:nvSpPr>
          <p:cNvPr id="2" name="Rectangle 1">
            <a:extLst>
              <a:ext uri="{FF2B5EF4-FFF2-40B4-BE49-F238E27FC236}">
                <a16:creationId xmlns:a16="http://schemas.microsoft.com/office/drawing/2014/main" id="{47BDB97D-957A-2045-A074-ABF4F336C6BD}"/>
              </a:ext>
            </a:extLst>
          </p:cNvPr>
          <p:cNvSpPr/>
          <p:nvPr/>
        </p:nvSpPr>
        <p:spPr>
          <a:xfrm>
            <a:off x="29660" y="2127296"/>
            <a:ext cx="1469845" cy="1107996"/>
          </a:xfrm>
          <a:prstGeom prst="rect">
            <a:avLst/>
          </a:prstGeom>
        </p:spPr>
        <p:txBody>
          <a:bodyPr wrap="square">
            <a:spAutoFit/>
          </a:bodyPr>
          <a:lstStyle/>
          <a:p>
            <a:r>
              <a:rPr lang="en-GB" sz="1100" i="1" dirty="0">
                <a:solidFill>
                  <a:schemeClr val="bg1">
                    <a:lumMod val="50000"/>
                  </a:schemeClr>
                </a:solidFill>
              </a:rPr>
              <a:t>Requested output variables according to the experiment [priority level, member, period], chosen </a:t>
            </a:r>
          </a:p>
        </p:txBody>
      </p:sp>
      <p:sp>
        <p:nvSpPr>
          <p:cNvPr id="3" name="Forme libre 2">
            <a:extLst>
              <a:ext uri="{FF2B5EF4-FFF2-40B4-BE49-F238E27FC236}">
                <a16:creationId xmlns:a16="http://schemas.microsoft.com/office/drawing/2014/main" id="{C2EFF6CA-9B36-824A-B73A-E826223EEF99}"/>
              </a:ext>
            </a:extLst>
          </p:cNvPr>
          <p:cNvSpPr/>
          <p:nvPr/>
        </p:nvSpPr>
        <p:spPr>
          <a:xfrm>
            <a:off x="5445940" y="1715512"/>
            <a:ext cx="226793" cy="1367553"/>
          </a:xfrm>
          <a:custGeom>
            <a:avLst/>
            <a:gdLst>
              <a:gd name="connsiteX0" fmla="*/ 0 w 226793"/>
              <a:gd name="connsiteY0" fmla="*/ 0 h 1367553"/>
              <a:gd name="connsiteX1" fmla="*/ 202301 w 226793"/>
              <a:gd name="connsiteY1" fmla="*/ 299405 h 1367553"/>
              <a:gd name="connsiteX2" fmla="*/ 186117 w 226793"/>
              <a:gd name="connsiteY2" fmla="*/ 412693 h 1367553"/>
              <a:gd name="connsiteX3" fmla="*/ 178025 w 226793"/>
              <a:gd name="connsiteY3" fmla="*/ 542166 h 1367553"/>
              <a:gd name="connsiteX4" fmla="*/ 194209 w 226793"/>
              <a:gd name="connsiteY4" fmla="*/ 679730 h 1367553"/>
              <a:gd name="connsiteX5" fmla="*/ 202301 w 226793"/>
              <a:gd name="connsiteY5" fmla="*/ 744467 h 1367553"/>
              <a:gd name="connsiteX6" fmla="*/ 218485 w 226793"/>
              <a:gd name="connsiteY6" fmla="*/ 817295 h 1367553"/>
              <a:gd name="connsiteX7" fmla="*/ 226577 w 226793"/>
              <a:gd name="connsiteY7" fmla="*/ 890123 h 1367553"/>
              <a:gd name="connsiteX8" fmla="*/ 202301 w 226793"/>
              <a:gd name="connsiteY8" fmla="*/ 971044 h 1367553"/>
              <a:gd name="connsiteX9" fmla="*/ 178025 w 226793"/>
              <a:gd name="connsiteY9" fmla="*/ 1051964 h 1367553"/>
              <a:gd name="connsiteX10" fmla="*/ 145656 w 226793"/>
              <a:gd name="connsiteY10" fmla="*/ 1092424 h 1367553"/>
              <a:gd name="connsiteX11" fmla="*/ 121380 w 226793"/>
              <a:gd name="connsiteY11" fmla="*/ 1165253 h 1367553"/>
              <a:gd name="connsiteX12" fmla="*/ 113288 w 226793"/>
              <a:gd name="connsiteY12" fmla="*/ 1189529 h 1367553"/>
              <a:gd name="connsiteX13" fmla="*/ 105196 w 226793"/>
              <a:gd name="connsiteY13" fmla="*/ 1213805 h 1367553"/>
              <a:gd name="connsiteX14" fmla="*/ 97104 w 226793"/>
              <a:gd name="connsiteY14" fmla="*/ 1278541 h 1367553"/>
              <a:gd name="connsiteX15" fmla="*/ 89012 w 226793"/>
              <a:gd name="connsiteY15" fmla="*/ 1327093 h 1367553"/>
              <a:gd name="connsiteX16" fmla="*/ 97104 w 226793"/>
              <a:gd name="connsiteY16" fmla="*/ 1367553 h 136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6793" h="1367553">
                <a:moveTo>
                  <a:pt x="0" y="0"/>
                </a:moveTo>
                <a:cubicBezTo>
                  <a:pt x="67434" y="99802"/>
                  <a:pt x="152784" y="189606"/>
                  <a:pt x="202301" y="299405"/>
                </a:cubicBezTo>
                <a:cubicBezTo>
                  <a:pt x="217983" y="334178"/>
                  <a:pt x="189913" y="374736"/>
                  <a:pt x="186117" y="412693"/>
                </a:cubicBezTo>
                <a:cubicBezTo>
                  <a:pt x="181814" y="455720"/>
                  <a:pt x="180722" y="499008"/>
                  <a:pt x="178025" y="542166"/>
                </a:cubicBezTo>
                <a:cubicBezTo>
                  <a:pt x="196574" y="764754"/>
                  <a:pt x="175803" y="560088"/>
                  <a:pt x="194209" y="679730"/>
                </a:cubicBezTo>
                <a:cubicBezTo>
                  <a:pt x="197516" y="701224"/>
                  <a:pt x="198994" y="722973"/>
                  <a:pt x="202301" y="744467"/>
                </a:cubicBezTo>
                <a:cubicBezTo>
                  <a:pt x="206410" y="771177"/>
                  <a:pt x="212041" y="791521"/>
                  <a:pt x="218485" y="817295"/>
                </a:cubicBezTo>
                <a:cubicBezTo>
                  <a:pt x="221182" y="841571"/>
                  <a:pt x="228101" y="865745"/>
                  <a:pt x="226577" y="890123"/>
                </a:cubicBezTo>
                <a:cubicBezTo>
                  <a:pt x="225260" y="911197"/>
                  <a:pt x="209127" y="947152"/>
                  <a:pt x="202301" y="971044"/>
                </a:cubicBezTo>
                <a:cubicBezTo>
                  <a:pt x="196647" y="990834"/>
                  <a:pt x="187640" y="1037541"/>
                  <a:pt x="178025" y="1051964"/>
                </a:cubicBezTo>
                <a:cubicBezTo>
                  <a:pt x="157609" y="1082588"/>
                  <a:pt x="168718" y="1069363"/>
                  <a:pt x="145656" y="1092424"/>
                </a:cubicBezTo>
                <a:lnTo>
                  <a:pt x="121380" y="1165253"/>
                </a:lnTo>
                <a:lnTo>
                  <a:pt x="113288" y="1189529"/>
                </a:lnTo>
                <a:lnTo>
                  <a:pt x="105196" y="1213805"/>
                </a:lnTo>
                <a:cubicBezTo>
                  <a:pt x="102499" y="1235384"/>
                  <a:pt x="100179" y="1257013"/>
                  <a:pt x="97104" y="1278541"/>
                </a:cubicBezTo>
                <a:cubicBezTo>
                  <a:pt x="94784" y="1294783"/>
                  <a:pt x="89012" y="1310686"/>
                  <a:pt x="89012" y="1327093"/>
                </a:cubicBezTo>
                <a:cubicBezTo>
                  <a:pt x="89012" y="1340847"/>
                  <a:pt x="97104" y="1367553"/>
                  <a:pt x="97104" y="1367553"/>
                </a:cubicBez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Forme libre 3">
            <a:extLst>
              <a:ext uri="{FF2B5EF4-FFF2-40B4-BE49-F238E27FC236}">
                <a16:creationId xmlns:a16="http://schemas.microsoft.com/office/drawing/2014/main" id="{099A5E2E-6977-E844-B39A-7AC7DA5325EB}"/>
              </a:ext>
            </a:extLst>
          </p:cNvPr>
          <p:cNvSpPr/>
          <p:nvPr/>
        </p:nvSpPr>
        <p:spPr>
          <a:xfrm>
            <a:off x="5729161" y="3058789"/>
            <a:ext cx="534074" cy="170050"/>
          </a:xfrm>
          <a:custGeom>
            <a:avLst/>
            <a:gdLst>
              <a:gd name="connsiteX0" fmla="*/ 534074 w 534074"/>
              <a:gd name="connsiteY0" fmla="*/ 0 h 170050"/>
              <a:gd name="connsiteX1" fmla="*/ 477430 w 534074"/>
              <a:gd name="connsiteY1" fmla="*/ 72829 h 170050"/>
              <a:gd name="connsiteX2" fmla="*/ 388418 w 534074"/>
              <a:gd name="connsiteY2" fmla="*/ 145657 h 170050"/>
              <a:gd name="connsiteX3" fmla="*/ 364142 w 534074"/>
              <a:gd name="connsiteY3" fmla="*/ 161841 h 170050"/>
              <a:gd name="connsiteX4" fmla="*/ 339866 w 534074"/>
              <a:gd name="connsiteY4" fmla="*/ 169933 h 170050"/>
              <a:gd name="connsiteX5" fmla="*/ 291313 w 534074"/>
              <a:gd name="connsiteY5" fmla="*/ 161841 h 170050"/>
              <a:gd name="connsiteX6" fmla="*/ 202301 w 534074"/>
              <a:gd name="connsiteY6" fmla="*/ 153749 h 170050"/>
              <a:gd name="connsiteX7" fmla="*/ 153749 w 534074"/>
              <a:gd name="connsiteY7" fmla="*/ 137565 h 170050"/>
              <a:gd name="connsiteX8" fmla="*/ 121381 w 534074"/>
              <a:gd name="connsiteY8" fmla="*/ 145657 h 170050"/>
              <a:gd name="connsiteX9" fmla="*/ 72828 w 534074"/>
              <a:gd name="connsiteY9" fmla="*/ 153749 h 170050"/>
              <a:gd name="connsiteX10" fmla="*/ 0 w 534074"/>
              <a:gd name="connsiteY10" fmla="*/ 169933 h 17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4074" h="170050">
                <a:moveTo>
                  <a:pt x="534074" y="0"/>
                </a:moveTo>
                <a:cubicBezTo>
                  <a:pt x="515193" y="24276"/>
                  <a:pt x="499177" y="51082"/>
                  <a:pt x="477430" y="72829"/>
                </a:cubicBezTo>
                <a:cubicBezTo>
                  <a:pt x="441918" y="108341"/>
                  <a:pt x="443836" y="108711"/>
                  <a:pt x="388418" y="145657"/>
                </a:cubicBezTo>
                <a:cubicBezTo>
                  <a:pt x="380326" y="151052"/>
                  <a:pt x="372841" y="157492"/>
                  <a:pt x="364142" y="161841"/>
                </a:cubicBezTo>
                <a:cubicBezTo>
                  <a:pt x="356513" y="165656"/>
                  <a:pt x="347958" y="167236"/>
                  <a:pt x="339866" y="169933"/>
                </a:cubicBezTo>
                <a:cubicBezTo>
                  <a:pt x="323682" y="167236"/>
                  <a:pt x="307608" y="163758"/>
                  <a:pt x="291313" y="161841"/>
                </a:cubicBezTo>
                <a:cubicBezTo>
                  <a:pt x="261724" y="158360"/>
                  <a:pt x="231641" y="158927"/>
                  <a:pt x="202301" y="153749"/>
                </a:cubicBezTo>
                <a:cubicBezTo>
                  <a:pt x="185501" y="150784"/>
                  <a:pt x="153749" y="137565"/>
                  <a:pt x="153749" y="137565"/>
                </a:cubicBezTo>
                <a:cubicBezTo>
                  <a:pt x="142960" y="140262"/>
                  <a:pt x="132286" y="143476"/>
                  <a:pt x="121381" y="145657"/>
                </a:cubicBezTo>
                <a:cubicBezTo>
                  <a:pt x="105292" y="148875"/>
                  <a:pt x="88746" y="149770"/>
                  <a:pt x="72828" y="153749"/>
                </a:cubicBezTo>
                <a:cubicBezTo>
                  <a:pt x="-2144" y="172492"/>
                  <a:pt x="50226" y="169933"/>
                  <a:pt x="0" y="169933"/>
                </a:cubicBezTo>
              </a:path>
            </a:pathLst>
          </a:custGeom>
          <a:noFill/>
          <a:ln w="19050">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orme libre 4">
            <a:extLst>
              <a:ext uri="{FF2B5EF4-FFF2-40B4-BE49-F238E27FC236}">
                <a16:creationId xmlns:a16="http://schemas.microsoft.com/office/drawing/2014/main" id="{A3C7619F-9C48-7B42-802C-A9398A871D64}"/>
              </a:ext>
            </a:extLst>
          </p:cNvPr>
          <p:cNvSpPr/>
          <p:nvPr/>
        </p:nvSpPr>
        <p:spPr>
          <a:xfrm>
            <a:off x="2638004" y="2152481"/>
            <a:ext cx="2751292" cy="906308"/>
          </a:xfrm>
          <a:custGeom>
            <a:avLst/>
            <a:gdLst>
              <a:gd name="connsiteX0" fmla="*/ 0 w 2751292"/>
              <a:gd name="connsiteY0" fmla="*/ 0 h 906308"/>
              <a:gd name="connsiteX1" fmla="*/ 40460 w 2751292"/>
              <a:gd name="connsiteY1" fmla="*/ 8092 h 906308"/>
              <a:gd name="connsiteX2" fmla="*/ 258945 w 2751292"/>
              <a:gd name="connsiteY2" fmla="*/ 24277 h 906308"/>
              <a:gd name="connsiteX3" fmla="*/ 307497 w 2751292"/>
              <a:gd name="connsiteY3" fmla="*/ 32369 h 906308"/>
              <a:gd name="connsiteX4" fmla="*/ 380325 w 2751292"/>
              <a:gd name="connsiteY4" fmla="*/ 40461 h 906308"/>
              <a:gd name="connsiteX5" fmla="*/ 550258 w 2751292"/>
              <a:gd name="connsiteY5" fmla="*/ 56645 h 906308"/>
              <a:gd name="connsiteX6" fmla="*/ 614994 w 2751292"/>
              <a:gd name="connsiteY6" fmla="*/ 64737 h 906308"/>
              <a:gd name="connsiteX7" fmla="*/ 695915 w 2751292"/>
              <a:gd name="connsiteY7" fmla="*/ 89013 h 906308"/>
              <a:gd name="connsiteX8" fmla="*/ 809203 w 2751292"/>
              <a:gd name="connsiteY8" fmla="*/ 121381 h 906308"/>
              <a:gd name="connsiteX9" fmla="*/ 833479 w 2751292"/>
              <a:gd name="connsiteY9" fmla="*/ 137565 h 906308"/>
              <a:gd name="connsiteX10" fmla="*/ 841571 w 2751292"/>
              <a:gd name="connsiteY10" fmla="*/ 178025 h 906308"/>
              <a:gd name="connsiteX11" fmla="*/ 890123 w 2751292"/>
              <a:gd name="connsiteY11" fmla="*/ 194209 h 906308"/>
              <a:gd name="connsiteX12" fmla="*/ 946768 w 2751292"/>
              <a:gd name="connsiteY12" fmla="*/ 202301 h 906308"/>
              <a:gd name="connsiteX13" fmla="*/ 995320 w 2751292"/>
              <a:gd name="connsiteY13" fmla="*/ 210393 h 906308"/>
              <a:gd name="connsiteX14" fmla="*/ 1068148 w 2751292"/>
              <a:gd name="connsiteY14" fmla="*/ 218485 h 906308"/>
              <a:gd name="connsiteX15" fmla="*/ 1157161 w 2751292"/>
              <a:gd name="connsiteY15" fmla="*/ 234669 h 906308"/>
              <a:gd name="connsiteX16" fmla="*/ 1270449 w 2751292"/>
              <a:gd name="connsiteY16" fmla="*/ 250854 h 906308"/>
              <a:gd name="connsiteX17" fmla="*/ 1488934 w 2751292"/>
              <a:gd name="connsiteY17" fmla="*/ 258946 h 906308"/>
              <a:gd name="connsiteX18" fmla="*/ 1537486 w 2751292"/>
              <a:gd name="connsiteY18" fmla="*/ 267038 h 906308"/>
              <a:gd name="connsiteX19" fmla="*/ 1618407 w 2751292"/>
              <a:gd name="connsiteY19" fmla="*/ 283222 h 906308"/>
              <a:gd name="connsiteX20" fmla="*/ 1780247 w 2751292"/>
              <a:gd name="connsiteY20" fmla="*/ 307498 h 906308"/>
              <a:gd name="connsiteX21" fmla="*/ 1925904 w 2751292"/>
              <a:gd name="connsiteY21" fmla="*/ 323682 h 906308"/>
              <a:gd name="connsiteX22" fmla="*/ 2014916 w 2751292"/>
              <a:gd name="connsiteY22" fmla="*/ 347958 h 906308"/>
              <a:gd name="connsiteX23" fmla="*/ 2055377 w 2751292"/>
              <a:gd name="connsiteY23" fmla="*/ 388418 h 906308"/>
              <a:gd name="connsiteX24" fmla="*/ 2071561 w 2751292"/>
              <a:gd name="connsiteY24" fmla="*/ 412694 h 906308"/>
              <a:gd name="connsiteX25" fmla="*/ 2095837 w 2751292"/>
              <a:gd name="connsiteY25" fmla="*/ 428878 h 906308"/>
              <a:gd name="connsiteX26" fmla="*/ 2128205 w 2751292"/>
              <a:gd name="connsiteY26" fmla="*/ 453154 h 906308"/>
              <a:gd name="connsiteX27" fmla="*/ 2152481 w 2751292"/>
              <a:gd name="connsiteY27" fmla="*/ 469338 h 906308"/>
              <a:gd name="connsiteX28" fmla="*/ 2168665 w 2751292"/>
              <a:gd name="connsiteY28" fmla="*/ 485523 h 906308"/>
              <a:gd name="connsiteX29" fmla="*/ 2184849 w 2751292"/>
              <a:gd name="connsiteY29" fmla="*/ 534075 h 906308"/>
              <a:gd name="connsiteX30" fmla="*/ 2192941 w 2751292"/>
              <a:gd name="connsiteY30" fmla="*/ 558351 h 906308"/>
              <a:gd name="connsiteX31" fmla="*/ 2217217 w 2751292"/>
              <a:gd name="connsiteY31" fmla="*/ 574535 h 906308"/>
              <a:gd name="connsiteX32" fmla="*/ 2233401 w 2751292"/>
              <a:gd name="connsiteY32" fmla="*/ 598811 h 906308"/>
              <a:gd name="connsiteX33" fmla="*/ 2257677 w 2751292"/>
              <a:gd name="connsiteY33" fmla="*/ 614995 h 906308"/>
              <a:gd name="connsiteX34" fmla="*/ 2314322 w 2751292"/>
              <a:gd name="connsiteY34" fmla="*/ 639271 h 906308"/>
              <a:gd name="connsiteX35" fmla="*/ 2346690 w 2751292"/>
              <a:gd name="connsiteY35" fmla="*/ 663547 h 906308"/>
              <a:gd name="connsiteX36" fmla="*/ 2370966 w 2751292"/>
              <a:gd name="connsiteY36" fmla="*/ 671639 h 906308"/>
              <a:gd name="connsiteX37" fmla="*/ 2435702 w 2751292"/>
              <a:gd name="connsiteY37" fmla="*/ 687823 h 906308"/>
              <a:gd name="connsiteX38" fmla="*/ 2468070 w 2751292"/>
              <a:gd name="connsiteY38" fmla="*/ 704007 h 906308"/>
              <a:gd name="connsiteX39" fmla="*/ 2500438 w 2751292"/>
              <a:gd name="connsiteY39" fmla="*/ 712100 h 906308"/>
              <a:gd name="connsiteX40" fmla="*/ 2524715 w 2751292"/>
              <a:gd name="connsiteY40" fmla="*/ 720192 h 906308"/>
              <a:gd name="connsiteX41" fmla="*/ 2589451 w 2751292"/>
              <a:gd name="connsiteY41" fmla="*/ 736376 h 906308"/>
              <a:gd name="connsiteX42" fmla="*/ 2646095 w 2751292"/>
              <a:gd name="connsiteY42" fmla="*/ 760652 h 906308"/>
              <a:gd name="connsiteX43" fmla="*/ 2694647 w 2751292"/>
              <a:gd name="connsiteY43" fmla="*/ 784928 h 906308"/>
              <a:gd name="connsiteX44" fmla="*/ 2743200 w 2751292"/>
              <a:gd name="connsiteY44" fmla="*/ 882032 h 906308"/>
              <a:gd name="connsiteX45" fmla="*/ 2751292 w 2751292"/>
              <a:gd name="connsiteY45" fmla="*/ 906308 h 90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751292" h="906308">
                <a:moveTo>
                  <a:pt x="0" y="0"/>
                </a:moveTo>
                <a:cubicBezTo>
                  <a:pt x="13487" y="2697"/>
                  <a:pt x="26775" y="6723"/>
                  <a:pt x="40460" y="8092"/>
                </a:cubicBezTo>
                <a:cubicBezTo>
                  <a:pt x="226453" y="26691"/>
                  <a:pt x="95634" y="6130"/>
                  <a:pt x="258945" y="24277"/>
                </a:cubicBezTo>
                <a:cubicBezTo>
                  <a:pt x="275252" y="26089"/>
                  <a:pt x="291234" y="30201"/>
                  <a:pt x="307497" y="32369"/>
                </a:cubicBezTo>
                <a:cubicBezTo>
                  <a:pt x="331708" y="35597"/>
                  <a:pt x="356010" y="38145"/>
                  <a:pt x="380325" y="40461"/>
                </a:cubicBezTo>
                <a:cubicBezTo>
                  <a:pt x="525523" y="54289"/>
                  <a:pt x="427287" y="42178"/>
                  <a:pt x="550258" y="56645"/>
                </a:cubicBezTo>
                <a:cubicBezTo>
                  <a:pt x="571856" y="59186"/>
                  <a:pt x="593543" y="61162"/>
                  <a:pt x="614994" y="64737"/>
                </a:cubicBezTo>
                <a:cubicBezTo>
                  <a:pt x="653521" y="71158"/>
                  <a:pt x="652751" y="78222"/>
                  <a:pt x="695915" y="89013"/>
                </a:cubicBezTo>
                <a:cubicBezTo>
                  <a:pt x="704548" y="91171"/>
                  <a:pt x="795272" y="112094"/>
                  <a:pt x="809203" y="121381"/>
                </a:cubicBezTo>
                <a:lnTo>
                  <a:pt x="833479" y="137565"/>
                </a:lnTo>
                <a:cubicBezTo>
                  <a:pt x="836176" y="151052"/>
                  <a:pt x="831846" y="168300"/>
                  <a:pt x="841571" y="178025"/>
                </a:cubicBezTo>
                <a:cubicBezTo>
                  <a:pt x="853634" y="190088"/>
                  <a:pt x="873235" y="191796"/>
                  <a:pt x="890123" y="194209"/>
                </a:cubicBezTo>
                <a:lnTo>
                  <a:pt x="946768" y="202301"/>
                </a:lnTo>
                <a:cubicBezTo>
                  <a:pt x="962984" y="204796"/>
                  <a:pt x="979057" y="208225"/>
                  <a:pt x="995320" y="210393"/>
                </a:cubicBezTo>
                <a:cubicBezTo>
                  <a:pt x="1019531" y="213621"/>
                  <a:pt x="1043872" y="215788"/>
                  <a:pt x="1068148" y="218485"/>
                </a:cubicBezTo>
                <a:cubicBezTo>
                  <a:pt x="1117669" y="234992"/>
                  <a:pt x="1072196" y="221598"/>
                  <a:pt x="1157161" y="234669"/>
                </a:cubicBezTo>
                <a:cubicBezTo>
                  <a:pt x="1224284" y="244995"/>
                  <a:pt x="1179136" y="245781"/>
                  <a:pt x="1270449" y="250854"/>
                </a:cubicBezTo>
                <a:cubicBezTo>
                  <a:pt x="1343215" y="254897"/>
                  <a:pt x="1416106" y="256249"/>
                  <a:pt x="1488934" y="258946"/>
                </a:cubicBezTo>
                <a:cubicBezTo>
                  <a:pt x="1505118" y="261643"/>
                  <a:pt x="1521360" y="264014"/>
                  <a:pt x="1537486" y="267038"/>
                </a:cubicBezTo>
                <a:cubicBezTo>
                  <a:pt x="1564523" y="272107"/>
                  <a:pt x="1591273" y="278700"/>
                  <a:pt x="1618407" y="283222"/>
                </a:cubicBezTo>
                <a:cubicBezTo>
                  <a:pt x="1668770" y="291616"/>
                  <a:pt x="1733987" y="302872"/>
                  <a:pt x="1780247" y="307498"/>
                </a:cubicBezTo>
                <a:cubicBezTo>
                  <a:pt x="1801217" y="309595"/>
                  <a:pt x="1899722" y="318773"/>
                  <a:pt x="1925904" y="323682"/>
                </a:cubicBezTo>
                <a:cubicBezTo>
                  <a:pt x="1967625" y="331505"/>
                  <a:pt x="1981538" y="336832"/>
                  <a:pt x="2014916" y="347958"/>
                </a:cubicBezTo>
                <a:cubicBezTo>
                  <a:pt x="2028403" y="361445"/>
                  <a:pt x="2044797" y="372548"/>
                  <a:pt x="2055377" y="388418"/>
                </a:cubicBezTo>
                <a:cubicBezTo>
                  <a:pt x="2060772" y="396510"/>
                  <a:pt x="2064684" y="405817"/>
                  <a:pt x="2071561" y="412694"/>
                </a:cubicBezTo>
                <a:cubicBezTo>
                  <a:pt x="2078438" y="419571"/>
                  <a:pt x="2087923" y="423225"/>
                  <a:pt x="2095837" y="428878"/>
                </a:cubicBezTo>
                <a:cubicBezTo>
                  <a:pt x="2106812" y="436717"/>
                  <a:pt x="2117230" y="445315"/>
                  <a:pt x="2128205" y="453154"/>
                </a:cubicBezTo>
                <a:cubicBezTo>
                  <a:pt x="2136119" y="458807"/>
                  <a:pt x="2144887" y="463262"/>
                  <a:pt x="2152481" y="469338"/>
                </a:cubicBezTo>
                <a:cubicBezTo>
                  <a:pt x="2158439" y="474104"/>
                  <a:pt x="2163270" y="480128"/>
                  <a:pt x="2168665" y="485523"/>
                </a:cubicBezTo>
                <a:lnTo>
                  <a:pt x="2184849" y="534075"/>
                </a:lnTo>
                <a:cubicBezTo>
                  <a:pt x="2187546" y="542167"/>
                  <a:pt x="2185844" y="553620"/>
                  <a:pt x="2192941" y="558351"/>
                </a:cubicBezTo>
                <a:lnTo>
                  <a:pt x="2217217" y="574535"/>
                </a:lnTo>
                <a:cubicBezTo>
                  <a:pt x="2222612" y="582627"/>
                  <a:pt x="2226524" y="591934"/>
                  <a:pt x="2233401" y="598811"/>
                </a:cubicBezTo>
                <a:cubicBezTo>
                  <a:pt x="2240278" y="605688"/>
                  <a:pt x="2249233" y="610170"/>
                  <a:pt x="2257677" y="614995"/>
                </a:cubicBezTo>
                <a:cubicBezTo>
                  <a:pt x="2285674" y="630993"/>
                  <a:pt x="2287088" y="630193"/>
                  <a:pt x="2314322" y="639271"/>
                </a:cubicBezTo>
                <a:cubicBezTo>
                  <a:pt x="2325111" y="647363"/>
                  <a:pt x="2334980" y="656856"/>
                  <a:pt x="2346690" y="663547"/>
                </a:cubicBezTo>
                <a:cubicBezTo>
                  <a:pt x="2354096" y="667779"/>
                  <a:pt x="2362737" y="669395"/>
                  <a:pt x="2370966" y="671639"/>
                </a:cubicBezTo>
                <a:cubicBezTo>
                  <a:pt x="2392425" y="677491"/>
                  <a:pt x="2415807" y="677876"/>
                  <a:pt x="2435702" y="687823"/>
                </a:cubicBezTo>
                <a:cubicBezTo>
                  <a:pt x="2446491" y="693218"/>
                  <a:pt x="2456775" y="699771"/>
                  <a:pt x="2468070" y="704007"/>
                </a:cubicBezTo>
                <a:cubicBezTo>
                  <a:pt x="2478483" y="707912"/>
                  <a:pt x="2489744" y="709045"/>
                  <a:pt x="2500438" y="712100"/>
                </a:cubicBezTo>
                <a:cubicBezTo>
                  <a:pt x="2508640" y="714443"/>
                  <a:pt x="2516486" y="717948"/>
                  <a:pt x="2524715" y="720192"/>
                </a:cubicBezTo>
                <a:cubicBezTo>
                  <a:pt x="2546174" y="726044"/>
                  <a:pt x="2568350" y="729342"/>
                  <a:pt x="2589451" y="736376"/>
                </a:cubicBezTo>
                <a:cubicBezTo>
                  <a:pt x="2646383" y="755353"/>
                  <a:pt x="2576100" y="730654"/>
                  <a:pt x="2646095" y="760652"/>
                </a:cubicBezTo>
                <a:cubicBezTo>
                  <a:pt x="2692998" y="780753"/>
                  <a:pt x="2647994" y="753826"/>
                  <a:pt x="2694647" y="784928"/>
                </a:cubicBezTo>
                <a:cubicBezTo>
                  <a:pt x="2736477" y="847673"/>
                  <a:pt x="2720865" y="815029"/>
                  <a:pt x="2743200" y="882032"/>
                </a:cubicBezTo>
                <a:lnTo>
                  <a:pt x="2751292" y="906308"/>
                </a:lnTo>
              </a:path>
            </a:pathLst>
          </a:cu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9" name="Encre 8">
                <a:extLst>
                  <a:ext uri="{FF2B5EF4-FFF2-40B4-BE49-F238E27FC236}">
                    <a16:creationId xmlns:a16="http://schemas.microsoft.com/office/drawing/2014/main" id="{5A5F04E9-F900-6041-A2BA-95055015756C}"/>
                  </a:ext>
                </a:extLst>
              </p14:cNvPr>
              <p14:cNvContentPartPr/>
              <p14:nvPr/>
            </p14:nvContentPartPr>
            <p14:xfrm>
              <a:off x="2747463" y="2174575"/>
              <a:ext cx="360" cy="360"/>
            </p14:xfrm>
          </p:contentPart>
        </mc:Choice>
        <mc:Fallback xmlns="">
          <p:pic>
            <p:nvPicPr>
              <p:cNvPr id="9" name="Encre 8">
                <a:extLst>
                  <a:ext uri="{FF2B5EF4-FFF2-40B4-BE49-F238E27FC236}">
                    <a16:creationId xmlns:a16="http://schemas.microsoft.com/office/drawing/2014/main" id="{5A5F04E9-F900-6041-A2BA-95055015756C}"/>
                  </a:ext>
                </a:extLst>
              </p:cNvPr>
              <p:cNvPicPr/>
              <p:nvPr/>
            </p:nvPicPr>
            <p:blipFill>
              <a:blip r:embed="rId4"/>
              <a:stretch>
                <a:fillRect/>
              </a:stretch>
            </p:blipFill>
            <p:spPr>
              <a:xfrm>
                <a:off x="2729463" y="206657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Encre 10">
                <a:extLst>
                  <a:ext uri="{FF2B5EF4-FFF2-40B4-BE49-F238E27FC236}">
                    <a16:creationId xmlns:a16="http://schemas.microsoft.com/office/drawing/2014/main" id="{40609DFF-FE6E-DC44-BA02-C7B2C262ED86}"/>
                  </a:ext>
                </a:extLst>
              </p14:cNvPr>
              <p14:cNvContentPartPr/>
              <p14:nvPr/>
            </p14:nvContentPartPr>
            <p14:xfrm>
              <a:off x="2904423" y="2166655"/>
              <a:ext cx="360" cy="360"/>
            </p14:xfrm>
          </p:contentPart>
        </mc:Choice>
        <mc:Fallback xmlns="">
          <p:pic>
            <p:nvPicPr>
              <p:cNvPr id="11" name="Encre 10">
                <a:extLst>
                  <a:ext uri="{FF2B5EF4-FFF2-40B4-BE49-F238E27FC236}">
                    <a16:creationId xmlns:a16="http://schemas.microsoft.com/office/drawing/2014/main" id="{40609DFF-FE6E-DC44-BA02-C7B2C262ED86}"/>
                  </a:ext>
                </a:extLst>
              </p:cNvPr>
              <p:cNvPicPr/>
              <p:nvPr/>
            </p:nvPicPr>
            <p:blipFill>
              <a:blip r:embed="rId6"/>
              <a:stretch>
                <a:fillRect/>
              </a:stretch>
            </p:blipFill>
            <p:spPr>
              <a:xfrm>
                <a:off x="2886423" y="2059015"/>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Encre 11">
                <a:extLst>
                  <a:ext uri="{FF2B5EF4-FFF2-40B4-BE49-F238E27FC236}">
                    <a16:creationId xmlns:a16="http://schemas.microsoft.com/office/drawing/2014/main" id="{B006E401-395D-D647-A294-FB13BDF7DAAC}"/>
                  </a:ext>
                </a:extLst>
              </p14:cNvPr>
              <p14:cNvContentPartPr/>
              <p14:nvPr/>
            </p14:nvContentPartPr>
            <p14:xfrm>
              <a:off x="3415983" y="2213815"/>
              <a:ext cx="2160" cy="3960"/>
            </p14:xfrm>
          </p:contentPart>
        </mc:Choice>
        <mc:Fallback xmlns="">
          <p:pic>
            <p:nvPicPr>
              <p:cNvPr id="12" name="Encre 11">
                <a:extLst>
                  <a:ext uri="{FF2B5EF4-FFF2-40B4-BE49-F238E27FC236}">
                    <a16:creationId xmlns:a16="http://schemas.microsoft.com/office/drawing/2014/main" id="{B006E401-395D-D647-A294-FB13BDF7DAAC}"/>
                  </a:ext>
                </a:extLst>
              </p:cNvPr>
              <p:cNvPicPr/>
              <p:nvPr/>
            </p:nvPicPr>
            <p:blipFill>
              <a:blip r:embed="rId8"/>
              <a:stretch>
                <a:fillRect/>
              </a:stretch>
            </p:blipFill>
            <p:spPr>
              <a:xfrm>
                <a:off x="3397983" y="2106175"/>
                <a:ext cx="37800" cy="219600"/>
              </a:xfrm>
              <a:prstGeom prst="rect">
                <a:avLst/>
              </a:prstGeom>
            </p:spPr>
          </p:pic>
        </mc:Fallback>
      </mc:AlternateContent>
      <p:cxnSp>
        <p:nvCxnSpPr>
          <p:cNvPr id="48" name="Connecteur droit avec flèche 47">
            <a:extLst>
              <a:ext uri="{FF2B5EF4-FFF2-40B4-BE49-F238E27FC236}">
                <a16:creationId xmlns:a16="http://schemas.microsoft.com/office/drawing/2014/main" id="{F53041FF-419C-2841-A56E-89FAFAFF8A58}"/>
              </a:ext>
            </a:extLst>
          </p:cNvPr>
          <p:cNvCxnSpPr>
            <a:cxnSpLocks/>
          </p:cNvCxnSpPr>
          <p:nvPr/>
        </p:nvCxnSpPr>
        <p:spPr>
          <a:xfrm>
            <a:off x="2964198" y="4832446"/>
            <a:ext cx="72474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9" name="ZoneTexte 138">
            <a:extLst>
              <a:ext uri="{FF2B5EF4-FFF2-40B4-BE49-F238E27FC236}">
                <a16:creationId xmlns:a16="http://schemas.microsoft.com/office/drawing/2014/main" id="{01547EC6-3A4F-B94E-88EF-4F471AC84199}"/>
              </a:ext>
            </a:extLst>
          </p:cNvPr>
          <p:cNvSpPr txBox="1"/>
          <p:nvPr/>
        </p:nvSpPr>
        <p:spPr>
          <a:xfrm>
            <a:off x="2964198" y="3043460"/>
            <a:ext cx="687822"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builds</a:t>
            </a:r>
          </a:p>
        </p:txBody>
      </p:sp>
      <p:sp>
        <p:nvSpPr>
          <p:cNvPr id="61" name="Rectangle 60">
            <a:extLst>
              <a:ext uri="{FF2B5EF4-FFF2-40B4-BE49-F238E27FC236}">
                <a16:creationId xmlns:a16="http://schemas.microsoft.com/office/drawing/2014/main" id="{BAC23D5C-D921-194A-88B2-F1D5068016C3}"/>
              </a:ext>
            </a:extLst>
          </p:cNvPr>
          <p:cNvSpPr/>
          <p:nvPr/>
        </p:nvSpPr>
        <p:spPr>
          <a:xfrm>
            <a:off x="361522" y="4650726"/>
            <a:ext cx="1192797" cy="740393"/>
          </a:xfrm>
          <a:prstGeom prst="rect">
            <a:avLst/>
          </a:prstGeom>
          <a:solidFill>
            <a:schemeClr val="bg1"/>
          </a:solidFill>
          <a:ln>
            <a:solidFill>
              <a:srgbClr val="00A79F"/>
            </a:solidFill>
            <a:extLst>
              <a:ext uri="{C807C97D-BFC1-408E-A445-0C87EB9F89A2}">
                <ask:lineSketchStyleProps xmlns:ask="http://schemas.microsoft.com/office/drawing/2018/sketchyshapes" sd="4138900056">
                  <a:custGeom>
                    <a:avLst/>
                    <a:gdLst>
                      <a:gd name="connsiteX0" fmla="*/ 0 w 1192797"/>
                      <a:gd name="connsiteY0" fmla="*/ 0 h 740393"/>
                      <a:gd name="connsiteX1" fmla="*/ 1192797 w 1192797"/>
                      <a:gd name="connsiteY1" fmla="*/ 0 h 740393"/>
                      <a:gd name="connsiteX2" fmla="*/ 1192797 w 1192797"/>
                      <a:gd name="connsiteY2" fmla="*/ 740393 h 740393"/>
                      <a:gd name="connsiteX3" fmla="*/ 0 w 1192797"/>
                      <a:gd name="connsiteY3" fmla="*/ 740393 h 740393"/>
                      <a:gd name="connsiteX4" fmla="*/ 0 w 1192797"/>
                      <a:gd name="connsiteY4" fmla="*/ 0 h 740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797" h="740393" fill="none" extrusionOk="0">
                        <a:moveTo>
                          <a:pt x="0" y="0"/>
                        </a:moveTo>
                        <a:cubicBezTo>
                          <a:pt x="177437" y="-70132"/>
                          <a:pt x="1006446" y="-94194"/>
                          <a:pt x="1192797" y="0"/>
                        </a:cubicBezTo>
                        <a:cubicBezTo>
                          <a:pt x="1209131" y="94120"/>
                          <a:pt x="1186765" y="583684"/>
                          <a:pt x="1192797" y="740393"/>
                        </a:cubicBezTo>
                        <a:cubicBezTo>
                          <a:pt x="885261" y="756072"/>
                          <a:pt x="217424" y="691224"/>
                          <a:pt x="0" y="740393"/>
                        </a:cubicBezTo>
                        <a:cubicBezTo>
                          <a:pt x="-5191" y="539208"/>
                          <a:pt x="32116" y="337435"/>
                          <a:pt x="0" y="0"/>
                        </a:cubicBezTo>
                        <a:close/>
                      </a:path>
                      <a:path w="1192797" h="740393" stroke="0" extrusionOk="0">
                        <a:moveTo>
                          <a:pt x="0" y="0"/>
                        </a:moveTo>
                        <a:cubicBezTo>
                          <a:pt x="454620" y="-37643"/>
                          <a:pt x="651405" y="-97227"/>
                          <a:pt x="1192797" y="0"/>
                        </a:cubicBezTo>
                        <a:cubicBezTo>
                          <a:pt x="1155295" y="262138"/>
                          <a:pt x="1254344" y="454036"/>
                          <a:pt x="1192797" y="740393"/>
                        </a:cubicBezTo>
                        <a:cubicBezTo>
                          <a:pt x="757261" y="642223"/>
                          <a:pt x="324468" y="713951"/>
                          <a:pt x="0" y="740393"/>
                        </a:cubicBezTo>
                        <a:cubicBezTo>
                          <a:pt x="-9089" y="422810"/>
                          <a:pt x="-184" y="14079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00A79F"/>
                </a:solidFill>
                <a:latin typeface="Chalkduster" panose="03050602040202020205" pitchFamily="66" charset="77"/>
              </a:rPr>
              <a:t>ping_file</a:t>
            </a:r>
          </a:p>
          <a:p>
            <a:pPr algn="ctr"/>
            <a:r>
              <a:rPr lang="en-GB" sz="1200" dirty="0">
                <a:solidFill>
                  <a:srgbClr val="00A79F"/>
                </a:solidFill>
                <a:latin typeface="Chalkduster" panose="03050602040202020205" pitchFamily="66" charset="77"/>
              </a:rPr>
              <a:t>.xml</a:t>
            </a:r>
          </a:p>
        </p:txBody>
      </p:sp>
      <p:sp>
        <p:nvSpPr>
          <p:cNvPr id="46" name="Rectangle 45">
            <a:extLst>
              <a:ext uri="{FF2B5EF4-FFF2-40B4-BE49-F238E27FC236}">
                <a16:creationId xmlns:a16="http://schemas.microsoft.com/office/drawing/2014/main" id="{2BCC8EBD-8048-3B46-B2A7-BDCF8BEFDD9A}"/>
              </a:ext>
            </a:extLst>
          </p:cNvPr>
          <p:cNvSpPr/>
          <p:nvPr/>
        </p:nvSpPr>
        <p:spPr>
          <a:xfrm>
            <a:off x="1371070" y="4415782"/>
            <a:ext cx="1497355" cy="740393"/>
          </a:xfrm>
          <a:prstGeom prst="rect">
            <a:avLst/>
          </a:prstGeom>
          <a:solidFill>
            <a:schemeClr val="bg1"/>
          </a:solidFill>
          <a:ln>
            <a:solidFill>
              <a:srgbClr val="942093"/>
            </a:solidFill>
            <a:extLst>
              <a:ext uri="{C807C97D-BFC1-408E-A445-0C87EB9F89A2}">
                <ask:lineSketchStyleProps xmlns:ask="http://schemas.microsoft.com/office/drawing/2018/sketchyshapes" sd="4138900056">
                  <a:custGeom>
                    <a:avLst/>
                    <a:gdLst>
                      <a:gd name="connsiteX0" fmla="*/ 0 w 1497355"/>
                      <a:gd name="connsiteY0" fmla="*/ 0 h 740393"/>
                      <a:gd name="connsiteX1" fmla="*/ 1497355 w 1497355"/>
                      <a:gd name="connsiteY1" fmla="*/ 0 h 740393"/>
                      <a:gd name="connsiteX2" fmla="*/ 1497355 w 1497355"/>
                      <a:gd name="connsiteY2" fmla="*/ 740393 h 740393"/>
                      <a:gd name="connsiteX3" fmla="*/ 0 w 1497355"/>
                      <a:gd name="connsiteY3" fmla="*/ 740393 h 740393"/>
                      <a:gd name="connsiteX4" fmla="*/ 0 w 1497355"/>
                      <a:gd name="connsiteY4" fmla="*/ 0 h 740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7355" h="740393" fill="none" extrusionOk="0">
                        <a:moveTo>
                          <a:pt x="0" y="0"/>
                        </a:moveTo>
                        <a:cubicBezTo>
                          <a:pt x="608493" y="-26196"/>
                          <a:pt x="866672" y="99152"/>
                          <a:pt x="1497355" y="0"/>
                        </a:cubicBezTo>
                        <a:cubicBezTo>
                          <a:pt x="1513689" y="94120"/>
                          <a:pt x="1491323" y="583684"/>
                          <a:pt x="1497355" y="740393"/>
                        </a:cubicBezTo>
                        <a:cubicBezTo>
                          <a:pt x="844193" y="626684"/>
                          <a:pt x="284345" y="838266"/>
                          <a:pt x="0" y="740393"/>
                        </a:cubicBezTo>
                        <a:cubicBezTo>
                          <a:pt x="-5191" y="539208"/>
                          <a:pt x="32116" y="337435"/>
                          <a:pt x="0" y="0"/>
                        </a:cubicBezTo>
                        <a:close/>
                      </a:path>
                      <a:path w="1497355" h="740393" stroke="0" extrusionOk="0">
                        <a:moveTo>
                          <a:pt x="0" y="0"/>
                        </a:moveTo>
                        <a:cubicBezTo>
                          <a:pt x="260320" y="67968"/>
                          <a:pt x="998732" y="-16143"/>
                          <a:pt x="1497355" y="0"/>
                        </a:cubicBezTo>
                        <a:cubicBezTo>
                          <a:pt x="1459853" y="262138"/>
                          <a:pt x="1558902" y="454036"/>
                          <a:pt x="1497355" y="740393"/>
                        </a:cubicBezTo>
                        <a:cubicBezTo>
                          <a:pt x="797263" y="853606"/>
                          <a:pt x="397709" y="849954"/>
                          <a:pt x="0" y="740393"/>
                        </a:cubicBezTo>
                        <a:cubicBezTo>
                          <a:pt x="-9089" y="422810"/>
                          <a:pt x="-184" y="14079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MODEL </a:t>
            </a:r>
          </a:p>
          <a:p>
            <a:pPr algn="ctr"/>
            <a:r>
              <a:rPr lang="en-GB" sz="1200" dirty="0">
                <a:solidFill>
                  <a:srgbClr val="942093"/>
                </a:solidFill>
                <a:latin typeface="Chalkduster" panose="03050602040202020205" pitchFamily="66" charset="77"/>
              </a:rPr>
              <a:t>field_def.xml </a:t>
            </a:r>
          </a:p>
          <a:p>
            <a:pPr algn="ctr"/>
            <a:r>
              <a:rPr lang="en-GB" sz="1200" dirty="0">
                <a:solidFill>
                  <a:srgbClr val="942093"/>
                </a:solidFill>
                <a:latin typeface="Chalkduster" panose="03050602040202020205" pitchFamily="66" charset="77"/>
              </a:rPr>
              <a:t>grid_def.xml</a:t>
            </a:r>
          </a:p>
        </p:txBody>
      </p:sp>
    </p:spTree>
    <p:extLst>
      <p:ext uri="{BB962C8B-B14F-4D97-AF65-F5344CB8AC3E}">
        <p14:creationId xmlns:p14="http://schemas.microsoft.com/office/powerpoint/2010/main" val="1180368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Tree>
    <p:extLst>
      <p:ext uri="{BB962C8B-B14F-4D97-AF65-F5344CB8AC3E}">
        <p14:creationId xmlns:p14="http://schemas.microsoft.com/office/powerpoint/2010/main" val="3435922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Tree>
    <p:extLst>
      <p:ext uri="{BB962C8B-B14F-4D97-AF65-F5344CB8AC3E}">
        <p14:creationId xmlns:p14="http://schemas.microsoft.com/office/powerpoint/2010/main" val="594462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6" name="ZoneTexte 175">
            <a:extLst>
              <a:ext uri="{FF2B5EF4-FFF2-40B4-BE49-F238E27FC236}">
                <a16:creationId xmlns:a16="http://schemas.microsoft.com/office/drawing/2014/main" id="{68E104BB-6A55-AA4E-8824-62312A9FC228}"/>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16" name="Cube 215">
            <a:extLst>
              <a:ext uri="{FF2B5EF4-FFF2-40B4-BE49-F238E27FC236}">
                <a16:creationId xmlns:a16="http://schemas.microsoft.com/office/drawing/2014/main" id="{86E37B4E-5CA3-D74B-ACD8-7383842ADF07}"/>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9" name="Cube 218">
            <a:extLst>
              <a:ext uri="{FF2B5EF4-FFF2-40B4-BE49-F238E27FC236}">
                <a16:creationId xmlns:a16="http://schemas.microsoft.com/office/drawing/2014/main" id="{A8D3DDA4-8BFE-C449-B64D-89AB88E3F152}"/>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6" name="Cylindre 225">
            <a:extLst>
              <a:ext uri="{FF2B5EF4-FFF2-40B4-BE49-F238E27FC236}">
                <a16:creationId xmlns:a16="http://schemas.microsoft.com/office/drawing/2014/main" id="{100D787C-2DAC-2443-AE05-5A8FD0989C54}"/>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27" name="Flèche à quatre pointes 226">
            <a:extLst>
              <a:ext uri="{FF2B5EF4-FFF2-40B4-BE49-F238E27FC236}">
                <a16:creationId xmlns:a16="http://schemas.microsoft.com/office/drawing/2014/main" id="{47FE5272-63EB-1245-B196-7B5266B04CAF}"/>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228" name="Cube 227">
            <a:extLst>
              <a:ext uri="{FF2B5EF4-FFF2-40B4-BE49-F238E27FC236}">
                <a16:creationId xmlns:a16="http://schemas.microsoft.com/office/drawing/2014/main" id="{4B0985DE-259A-F745-B7CF-65C5137F0B53}"/>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9" name="Cylindre 228">
            <a:extLst>
              <a:ext uri="{FF2B5EF4-FFF2-40B4-BE49-F238E27FC236}">
                <a16:creationId xmlns:a16="http://schemas.microsoft.com/office/drawing/2014/main" id="{3667DEB9-3CA6-B643-A600-B6DAC1CFA499}"/>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1" name="Cube 230">
            <a:extLst>
              <a:ext uri="{FF2B5EF4-FFF2-40B4-BE49-F238E27FC236}">
                <a16:creationId xmlns:a16="http://schemas.microsoft.com/office/drawing/2014/main" id="{5C36F843-ACBB-C44C-96A2-1EFE1D31CAF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2" name="Cylindre 231">
            <a:extLst>
              <a:ext uri="{FF2B5EF4-FFF2-40B4-BE49-F238E27FC236}">
                <a16:creationId xmlns:a16="http://schemas.microsoft.com/office/drawing/2014/main" id="{43F6392D-B807-0949-8014-440BBB8481DC}"/>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3" name="Cube 232">
            <a:extLst>
              <a:ext uri="{FF2B5EF4-FFF2-40B4-BE49-F238E27FC236}">
                <a16:creationId xmlns:a16="http://schemas.microsoft.com/office/drawing/2014/main" id="{46347B02-1214-7847-ADF1-1575E3328731}"/>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4" name="Cylindre 233">
            <a:extLst>
              <a:ext uri="{FF2B5EF4-FFF2-40B4-BE49-F238E27FC236}">
                <a16:creationId xmlns:a16="http://schemas.microsoft.com/office/drawing/2014/main" id="{BFFD720C-CAFF-354D-8401-A8DBCFE1BB43}"/>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5" name="Flèche vers le bas 234">
            <a:extLst>
              <a:ext uri="{FF2B5EF4-FFF2-40B4-BE49-F238E27FC236}">
                <a16:creationId xmlns:a16="http://schemas.microsoft.com/office/drawing/2014/main" id="{0FDC4DBA-2CBA-C242-AA58-F733212E68A1}"/>
              </a:ext>
            </a:extLst>
          </p:cNvPr>
          <p:cNvSpPr/>
          <p:nvPr/>
        </p:nvSpPr>
        <p:spPr>
          <a:xfrm>
            <a:off x="4416591" y="2760990"/>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36" name="ZoneTexte 235">
            <a:extLst>
              <a:ext uri="{FF2B5EF4-FFF2-40B4-BE49-F238E27FC236}">
                <a16:creationId xmlns:a16="http://schemas.microsoft.com/office/drawing/2014/main" id="{E2B65960-0203-F444-9391-69A79E2F7B7E}"/>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239" name="ZoneTexte 238">
            <a:extLst>
              <a:ext uri="{FF2B5EF4-FFF2-40B4-BE49-F238E27FC236}">
                <a16:creationId xmlns:a16="http://schemas.microsoft.com/office/drawing/2014/main" id="{C6710A4A-F086-E146-B51C-7B043525321B}"/>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240" name="ZoneTexte 239">
            <a:extLst>
              <a:ext uri="{FF2B5EF4-FFF2-40B4-BE49-F238E27FC236}">
                <a16:creationId xmlns:a16="http://schemas.microsoft.com/office/drawing/2014/main" id="{38EED378-B0C6-5046-B963-3D40CFD6926F}"/>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241" name="ZoneTexte 240">
            <a:extLst>
              <a:ext uri="{FF2B5EF4-FFF2-40B4-BE49-F238E27FC236}">
                <a16:creationId xmlns:a16="http://schemas.microsoft.com/office/drawing/2014/main" id="{A761AFEF-D828-6F49-A3AB-1FE580C5AF79}"/>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Tree>
    <p:extLst>
      <p:ext uri="{BB962C8B-B14F-4D97-AF65-F5344CB8AC3E}">
        <p14:creationId xmlns:p14="http://schemas.microsoft.com/office/powerpoint/2010/main" val="3117376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65" name="ZoneTexte 164">
            <a:extLst>
              <a:ext uri="{FF2B5EF4-FFF2-40B4-BE49-F238E27FC236}">
                <a16:creationId xmlns:a16="http://schemas.microsoft.com/office/drawing/2014/main" id="{E71B183D-A180-0448-8565-400092343048}"/>
              </a:ext>
            </a:extLst>
          </p:cNvPr>
          <p:cNvSpPr txBox="1"/>
          <p:nvPr/>
        </p:nvSpPr>
        <p:spPr>
          <a:xfrm>
            <a:off x="7529981" y="4779925"/>
            <a:ext cx="1449362" cy="430887"/>
          </a:xfrm>
          <a:prstGeom prst="rect">
            <a:avLst/>
          </a:prstGeom>
          <a:noFill/>
        </p:spPr>
        <p:txBody>
          <a:bodyPr wrap="square" rtlCol="0">
            <a:spAutoFit/>
          </a:bodyPr>
          <a:lstStyle/>
          <a:p>
            <a:r>
              <a:rPr lang="en-GB" sz="1100" i="1" dirty="0">
                <a:solidFill>
                  <a:schemeClr val="tx1"/>
                </a:solidFill>
              </a:rPr>
              <a:t>Ready to be published on ESGF.</a:t>
            </a:r>
          </a:p>
        </p:txBody>
      </p:sp>
      <p:sp>
        <p:nvSpPr>
          <p:cNvPr id="168" name="Rectangle 167">
            <a:extLst>
              <a:ext uri="{FF2B5EF4-FFF2-40B4-BE49-F238E27FC236}">
                <a16:creationId xmlns:a16="http://schemas.microsoft.com/office/drawing/2014/main" id="{7EA2C990-93F9-F641-A865-46E9E38AF966}"/>
              </a:ext>
            </a:extLst>
          </p:cNvPr>
          <p:cNvSpPr/>
          <p:nvPr/>
        </p:nvSpPr>
        <p:spPr>
          <a:xfrm>
            <a:off x="2793392"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0" name="Rectangle 169">
            <a:extLst>
              <a:ext uri="{FF2B5EF4-FFF2-40B4-BE49-F238E27FC236}">
                <a16:creationId xmlns:a16="http://schemas.microsoft.com/office/drawing/2014/main" id="{3EE5B439-06B8-0F44-8D2B-A8E4A5F028E1}"/>
              </a:ext>
            </a:extLst>
          </p:cNvPr>
          <p:cNvSpPr/>
          <p:nvPr/>
        </p:nvSpPr>
        <p:spPr>
          <a:xfrm>
            <a:off x="4499463" y="912930"/>
            <a:ext cx="1324447" cy="760052"/>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2"/>
                      <a:gd name="connsiteX1" fmla="*/ 1324447 w 1324447"/>
                      <a:gd name="connsiteY1" fmla="*/ 0 h 760052"/>
                      <a:gd name="connsiteX2" fmla="*/ 1324447 w 1324447"/>
                      <a:gd name="connsiteY2" fmla="*/ 760052 h 760052"/>
                      <a:gd name="connsiteX3" fmla="*/ 0 w 1324447"/>
                      <a:gd name="connsiteY3" fmla="*/ 760052 h 760052"/>
                      <a:gd name="connsiteX4" fmla="*/ 0 w 1324447"/>
                      <a:gd name="connsiteY4" fmla="*/ 0 h 760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2" extrusionOk="0">
                        <a:moveTo>
                          <a:pt x="0" y="0"/>
                        </a:moveTo>
                        <a:cubicBezTo>
                          <a:pt x="214111" y="99333"/>
                          <a:pt x="867951" y="-85939"/>
                          <a:pt x="1324447" y="0"/>
                        </a:cubicBezTo>
                        <a:cubicBezTo>
                          <a:pt x="1355356" y="212995"/>
                          <a:pt x="1314868" y="556288"/>
                          <a:pt x="1324447" y="760052"/>
                        </a:cubicBezTo>
                        <a:cubicBezTo>
                          <a:pt x="739078" y="680932"/>
                          <a:pt x="352885" y="768232"/>
                          <a:pt x="0" y="760052"/>
                        </a:cubicBezTo>
                        <a:cubicBezTo>
                          <a:pt x="-40869" y="606638"/>
                          <a:pt x="20847" y="197638"/>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1" name="Rectangle 170">
            <a:extLst>
              <a:ext uri="{FF2B5EF4-FFF2-40B4-BE49-F238E27FC236}">
                <a16:creationId xmlns:a16="http://schemas.microsoft.com/office/drawing/2014/main" id="{9C95DEA8-9C38-744D-8FBF-12715A7AF26D}"/>
              </a:ext>
            </a:extLst>
          </p:cNvPr>
          <p:cNvSpPr/>
          <p:nvPr/>
        </p:nvSpPr>
        <p:spPr>
          <a:xfrm>
            <a:off x="1204633" y="890724"/>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3" name="Rectangle 172">
            <a:extLst>
              <a:ext uri="{FF2B5EF4-FFF2-40B4-BE49-F238E27FC236}">
                <a16:creationId xmlns:a16="http://schemas.microsoft.com/office/drawing/2014/main" id="{E44C7477-419B-D04E-8F85-84EEC3AF93EC}"/>
              </a:ext>
            </a:extLst>
          </p:cNvPr>
          <p:cNvSpPr/>
          <p:nvPr/>
        </p:nvSpPr>
        <p:spPr>
          <a:xfrm>
            <a:off x="6205534" y="940615"/>
            <a:ext cx="1324447" cy="73236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32367"/>
                      <a:gd name="connsiteX1" fmla="*/ 1324447 w 1324447"/>
                      <a:gd name="connsiteY1" fmla="*/ 0 h 732367"/>
                      <a:gd name="connsiteX2" fmla="*/ 1324447 w 1324447"/>
                      <a:gd name="connsiteY2" fmla="*/ 732367 h 732367"/>
                      <a:gd name="connsiteX3" fmla="*/ 0 w 1324447"/>
                      <a:gd name="connsiteY3" fmla="*/ 732367 h 732367"/>
                      <a:gd name="connsiteX4" fmla="*/ 0 w 1324447"/>
                      <a:gd name="connsiteY4" fmla="*/ 0 h 732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32367" extrusionOk="0">
                        <a:moveTo>
                          <a:pt x="0" y="0"/>
                        </a:moveTo>
                        <a:cubicBezTo>
                          <a:pt x="214111" y="99333"/>
                          <a:pt x="867951" y="-85939"/>
                          <a:pt x="1324447" y="0"/>
                        </a:cubicBezTo>
                        <a:cubicBezTo>
                          <a:pt x="1381081" y="132171"/>
                          <a:pt x="1272685" y="614618"/>
                          <a:pt x="1324447" y="732367"/>
                        </a:cubicBezTo>
                        <a:cubicBezTo>
                          <a:pt x="739078" y="653247"/>
                          <a:pt x="352885" y="740547"/>
                          <a:pt x="0" y="732367"/>
                        </a:cubicBezTo>
                        <a:cubicBezTo>
                          <a:pt x="-53053" y="519000"/>
                          <a:pt x="30924" y="2353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174" name="ZoneTexte 173">
            <a:extLst>
              <a:ext uri="{FF2B5EF4-FFF2-40B4-BE49-F238E27FC236}">
                <a16:creationId xmlns:a16="http://schemas.microsoft.com/office/drawing/2014/main" id="{5CEC84DA-980C-EA44-8279-336BE7D5B052}"/>
              </a:ext>
            </a:extLst>
          </p:cNvPr>
          <p:cNvSpPr txBox="1"/>
          <p:nvPr/>
        </p:nvSpPr>
        <p:spPr>
          <a:xfrm>
            <a:off x="1906570" y="834191"/>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175" name="ZoneTexte 174">
            <a:extLst>
              <a:ext uri="{FF2B5EF4-FFF2-40B4-BE49-F238E27FC236}">
                <a16:creationId xmlns:a16="http://schemas.microsoft.com/office/drawing/2014/main" id="{6211D1F1-704F-3046-A0ED-B679DA9D6E8A}"/>
              </a:ext>
            </a:extLst>
          </p:cNvPr>
          <p:cNvSpPr txBox="1"/>
          <p:nvPr/>
        </p:nvSpPr>
        <p:spPr>
          <a:xfrm>
            <a:off x="3535328" y="851120"/>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176" name="ZoneTexte 175">
            <a:extLst>
              <a:ext uri="{FF2B5EF4-FFF2-40B4-BE49-F238E27FC236}">
                <a16:creationId xmlns:a16="http://schemas.microsoft.com/office/drawing/2014/main" id="{68E104BB-6A55-AA4E-8824-62312A9FC228}"/>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177" name="ZoneTexte 176">
            <a:extLst>
              <a:ext uri="{FF2B5EF4-FFF2-40B4-BE49-F238E27FC236}">
                <a16:creationId xmlns:a16="http://schemas.microsoft.com/office/drawing/2014/main" id="{E9EC95DF-0CA4-CB4C-80B8-F128C96FBC3D}"/>
              </a:ext>
            </a:extLst>
          </p:cNvPr>
          <p:cNvSpPr txBox="1"/>
          <p:nvPr/>
        </p:nvSpPr>
        <p:spPr>
          <a:xfrm>
            <a:off x="6815160" y="867993"/>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p:cxnSp>
        <p:nvCxnSpPr>
          <p:cNvPr id="196" name="Connecteur droit avec flèche 195">
            <a:extLst>
              <a:ext uri="{FF2B5EF4-FFF2-40B4-BE49-F238E27FC236}">
                <a16:creationId xmlns:a16="http://schemas.microsoft.com/office/drawing/2014/main" id="{7C98B6BD-0140-4142-BD79-D953BE2C6867}"/>
              </a:ext>
            </a:extLst>
          </p:cNvPr>
          <p:cNvCxnSpPr>
            <a:cxnSpLocks/>
          </p:cNvCxnSpPr>
          <p:nvPr/>
        </p:nvCxnSpPr>
        <p:spPr>
          <a:xfrm>
            <a:off x="2660227" y="1792534"/>
            <a:ext cx="1158498" cy="4000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8" name="Connecteur droit avec flèche 197">
            <a:extLst>
              <a:ext uri="{FF2B5EF4-FFF2-40B4-BE49-F238E27FC236}">
                <a16:creationId xmlns:a16="http://schemas.microsoft.com/office/drawing/2014/main" id="{C6B2E425-1454-BA42-8E10-C301F8D56984}"/>
              </a:ext>
            </a:extLst>
          </p:cNvPr>
          <p:cNvCxnSpPr>
            <a:cxnSpLocks/>
          </p:cNvCxnSpPr>
          <p:nvPr/>
        </p:nvCxnSpPr>
        <p:spPr>
          <a:xfrm flipH="1">
            <a:off x="4851469" y="1732553"/>
            <a:ext cx="401033" cy="3609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a16="http://schemas.microsoft.com/office/drawing/2014/main" id="{124BFE29-6356-9346-A4D5-44C0157E5506}"/>
              </a:ext>
            </a:extLst>
          </p:cNvPr>
          <p:cNvCxnSpPr>
            <a:cxnSpLocks/>
          </p:cNvCxnSpPr>
          <p:nvPr/>
        </p:nvCxnSpPr>
        <p:spPr>
          <a:xfrm flipH="1">
            <a:off x="5220298" y="1756654"/>
            <a:ext cx="874952" cy="4430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5" name="Connecteur droit avec flèche 204">
            <a:extLst>
              <a:ext uri="{FF2B5EF4-FFF2-40B4-BE49-F238E27FC236}">
                <a16:creationId xmlns:a16="http://schemas.microsoft.com/office/drawing/2014/main" id="{C13576C9-4FD6-414A-8EE0-F6F89766B80C}"/>
              </a:ext>
            </a:extLst>
          </p:cNvPr>
          <p:cNvCxnSpPr>
            <a:cxnSpLocks/>
          </p:cNvCxnSpPr>
          <p:nvPr/>
        </p:nvCxnSpPr>
        <p:spPr>
          <a:xfrm>
            <a:off x="3707534" y="1745151"/>
            <a:ext cx="464669" cy="33791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Rectangle 214">
            <a:extLst>
              <a:ext uri="{FF2B5EF4-FFF2-40B4-BE49-F238E27FC236}">
                <a16:creationId xmlns:a16="http://schemas.microsoft.com/office/drawing/2014/main" id="{D738D211-DF98-6744-876E-9E6FF4D13708}"/>
              </a:ext>
            </a:extLst>
          </p:cNvPr>
          <p:cNvSpPr/>
          <p:nvPr/>
        </p:nvSpPr>
        <p:spPr>
          <a:xfrm>
            <a:off x="3918742" y="2134231"/>
            <a:ext cx="1225742" cy="535917"/>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225742"/>
                      <a:gd name="connsiteY0" fmla="*/ 0 h 535917"/>
                      <a:gd name="connsiteX1" fmla="*/ 1225742 w 1225742"/>
                      <a:gd name="connsiteY1" fmla="*/ 0 h 535917"/>
                      <a:gd name="connsiteX2" fmla="*/ 1225742 w 1225742"/>
                      <a:gd name="connsiteY2" fmla="*/ 535917 h 535917"/>
                      <a:gd name="connsiteX3" fmla="*/ 0 w 1225742"/>
                      <a:gd name="connsiteY3" fmla="*/ 535917 h 535917"/>
                      <a:gd name="connsiteX4" fmla="*/ 0 w 1225742"/>
                      <a:gd name="connsiteY4" fmla="*/ 0 h 535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742" h="535917" extrusionOk="0">
                        <a:moveTo>
                          <a:pt x="0" y="0"/>
                        </a:moveTo>
                        <a:cubicBezTo>
                          <a:pt x="165578" y="19255"/>
                          <a:pt x="1100107" y="-3741"/>
                          <a:pt x="1225742" y="0"/>
                        </a:cubicBezTo>
                        <a:cubicBezTo>
                          <a:pt x="1189426" y="102631"/>
                          <a:pt x="1184025" y="385430"/>
                          <a:pt x="1225742" y="535917"/>
                        </a:cubicBezTo>
                        <a:cubicBezTo>
                          <a:pt x="1033192" y="464894"/>
                          <a:pt x="180362" y="567937"/>
                          <a:pt x="0" y="535917"/>
                        </a:cubicBezTo>
                        <a:cubicBezTo>
                          <a:pt x="-13590" y="434886"/>
                          <a:pt x="35181" y="21398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iodef.xml</a:t>
            </a:r>
          </a:p>
        </p:txBody>
      </p:sp>
      <p:sp>
        <p:nvSpPr>
          <p:cNvPr id="216" name="Cube 215">
            <a:extLst>
              <a:ext uri="{FF2B5EF4-FFF2-40B4-BE49-F238E27FC236}">
                <a16:creationId xmlns:a16="http://schemas.microsoft.com/office/drawing/2014/main" id="{86E37B4E-5CA3-D74B-ACD8-7383842ADF07}"/>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9" name="Cube 218">
            <a:extLst>
              <a:ext uri="{FF2B5EF4-FFF2-40B4-BE49-F238E27FC236}">
                <a16:creationId xmlns:a16="http://schemas.microsoft.com/office/drawing/2014/main" id="{A8D3DDA4-8BFE-C449-B64D-89AB88E3F152}"/>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6" name="Cylindre 225">
            <a:extLst>
              <a:ext uri="{FF2B5EF4-FFF2-40B4-BE49-F238E27FC236}">
                <a16:creationId xmlns:a16="http://schemas.microsoft.com/office/drawing/2014/main" id="{100D787C-2DAC-2443-AE05-5A8FD0989C54}"/>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27" name="Flèche à quatre pointes 226">
            <a:extLst>
              <a:ext uri="{FF2B5EF4-FFF2-40B4-BE49-F238E27FC236}">
                <a16:creationId xmlns:a16="http://schemas.microsoft.com/office/drawing/2014/main" id="{47FE5272-63EB-1245-B196-7B5266B04CAF}"/>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228" name="Cube 227">
            <a:extLst>
              <a:ext uri="{FF2B5EF4-FFF2-40B4-BE49-F238E27FC236}">
                <a16:creationId xmlns:a16="http://schemas.microsoft.com/office/drawing/2014/main" id="{4B0985DE-259A-F745-B7CF-65C5137F0B53}"/>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29" name="Cylindre 228">
            <a:extLst>
              <a:ext uri="{FF2B5EF4-FFF2-40B4-BE49-F238E27FC236}">
                <a16:creationId xmlns:a16="http://schemas.microsoft.com/office/drawing/2014/main" id="{3667DEB9-3CA6-B643-A600-B6DAC1CFA499}"/>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1" name="Cube 230">
            <a:extLst>
              <a:ext uri="{FF2B5EF4-FFF2-40B4-BE49-F238E27FC236}">
                <a16:creationId xmlns:a16="http://schemas.microsoft.com/office/drawing/2014/main" id="{5C36F843-ACBB-C44C-96A2-1EFE1D31CAF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2" name="Cylindre 231">
            <a:extLst>
              <a:ext uri="{FF2B5EF4-FFF2-40B4-BE49-F238E27FC236}">
                <a16:creationId xmlns:a16="http://schemas.microsoft.com/office/drawing/2014/main" id="{43F6392D-B807-0949-8014-440BBB8481DC}"/>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3" name="Cube 232">
            <a:extLst>
              <a:ext uri="{FF2B5EF4-FFF2-40B4-BE49-F238E27FC236}">
                <a16:creationId xmlns:a16="http://schemas.microsoft.com/office/drawing/2014/main" id="{46347B02-1214-7847-ADF1-1575E3328731}"/>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234" name="Cylindre 233">
            <a:extLst>
              <a:ext uri="{FF2B5EF4-FFF2-40B4-BE49-F238E27FC236}">
                <a16:creationId xmlns:a16="http://schemas.microsoft.com/office/drawing/2014/main" id="{BFFD720C-CAFF-354D-8401-A8DBCFE1BB43}"/>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235" name="Flèche vers le bas 234">
            <a:extLst>
              <a:ext uri="{FF2B5EF4-FFF2-40B4-BE49-F238E27FC236}">
                <a16:creationId xmlns:a16="http://schemas.microsoft.com/office/drawing/2014/main" id="{0FDC4DBA-2CBA-C242-AA58-F733212E68A1}"/>
              </a:ext>
            </a:extLst>
          </p:cNvPr>
          <p:cNvSpPr/>
          <p:nvPr/>
        </p:nvSpPr>
        <p:spPr>
          <a:xfrm>
            <a:off x="4416591" y="2760990"/>
            <a:ext cx="347958" cy="268057"/>
          </a:xfrm>
          <a:prstGeom prst="downArrow">
            <a:avLst/>
          </a:prstGeom>
          <a:noFill/>
          <a:ln w="12700">
            <a:solidFill>
              <a:schemeClr val="tx1"/>
            </a:solidFill>
            <a:extLst>
              <a:ext uri="{C807C97D-BFC1-408E-A445-0C87EB9F89A2}">
                <ask:lineSketchStyleProps xmlns:ask="http://schemas.microsoft.com/office/drawing/2018/sketchyshapes" sd="4110950085">
                  <a:custGeom>
                    <a:avLst/>
                    <a:gdLst>
                      <a:gd name="connsiteX0" fmla="*/ 0 w 347958"/>
                      <a:gd name="connsiteY0" fmla="*/ 134029 h 268057"/>
                      <a:gd name="connsiteX1" fmla="*/ 86990 w 347958"/>
                      <a:gd name="connsiteY1" fmla="*/ 134029 h 268057"/>
                      <a:gd name="connsiteX2" fmla="*/ 86990 w 347958"/>
                      <a:gd name="connsiteY2" fmla="*/ 0 h 268057"/>
                      <a:gd name="connsiteX3" fmla="*/ 260969 w 347958"/>
                      <a:gd name="connsiteY3" fmla="*/ 0 h 268057"/>
                      <a:gd name="connsiteX4" fmla="*/ 260969 w 347958"/>
                      <a:gd name="connsiteY4" fmla="*/ 134029 h 268057"/>
                      <a:gd name="connsiteX5" fmla="*/ 347958 w 347958"/>
                      <a:gd name="connsiteY5" fmla="*/ 134029 h 268057"/>
                      <a:gd name="connsiteX6" fmla="*/ 173979 w 347958"/>
                      <a:gd name="connsiteY6" fmla="*/ 268057 h 268057"/>
                      <a:gd name="connsiteX7" fmla="*/ 0 w 347958"/>
                      <a:gd name="connsiteY7" fmla="*/ 134029 h 26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958" h="268057" extrusionOk="0">
                        <a:moveTo>
                          <a:pt x="0" y="134029"/>
                        </a:moveTo>
                        <a:cubicBezTo>
                          <a:pt x="41059" y="132253"/>
                          <a:pt x="45920" y="139408"/>
                          <a:pt x="86990" y="134029"/>
                        </a:cubicBezTo>
                        <a:cubicBezTo>
                          <a:pt x="84356" y="86119"/>
                          <a:pt x="90895" y="45389"/>
                          <a:pt x="86990" y="0"/>
                        </a:cubicBezTo>
                        <a:cubicBezTo>
                          <a:pt x="147487" y="-1293"/>
                          <a:pt x="223069" y="14110"/>
                          <a:pt x="260969" y="0"/>
                        </a:cubicBezTo>
                        <a:cubicBezTo>
                          <a:pt x="266004" y="62725"/>
                          <a:pt x="245521" y="84315"/>
                          <a:pt x="260969" y="134029"/>
                        </a:cubicBezTo>
                        <a:cubicBezTo>
                          <a:pt x="278916" y="126653"/>
                          <a:pt x="314932" y="143404"/>
                          <a:pt x="347958" y="134029"/>
                        </a:cubicBezTo>
                        <a:cubicBezTo>
                          <a:pt x="272022" y="210721"/>
                          <a:pt x="215743" y="228461"/>
                          <a:pt x="173979" y="268057"/>
                        </a:cubicBezTo>
                        <a:cubicBezTo>
                          <a:pt x="129544" y="246409"/>
                          <a:pt x="85484" y="195233"/>
                          <a:pt x="0" y="134029"/>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36" name="ZoneTexte 235">
            <a:extLst>
              <a:ext uri="{FF2B5EF4-FFF2-40B4-BE49-F238E27FC236}">
                <a16:creationId xmlns:a16="http://schemas.microsoft.com/office/drawing/2014/main" id="{E2B65960-0203-F444-9391-69A79E2F7B7E}"/>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239" name="ZoneTexte 238">
            <a:extLst>
              <a:ext uri="{FF2B5EF4-FFF2-40B4-BE49-F238E27FC236}">
                <a16:creationId xmlns:a16="http://schemas.microsoft.com/office/drawing/2014/main" id="{C6710A4A-F086-E146-B51C-7B043525321B}"/>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240" name="ZoneTexte 239">
            <a:extLst>
              <a:ext uri="{FF2B5EF4-FFF2-40B4-BE49-F238E27FC236}">
                <a16:creationId xmlns:a16="http://schemas.microsoft.com/office/drawing/2014/main" id="{38EED378-B0C6-5046-B963-3D40CFD6926F}"/>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241" name="ZoneTexte 240">
            <a:extLst>
              <a:ext uri="{FF2B5EF4-FFF2-40B4-BE49-F238E27FC236}">
                <a16:creationId xmlns:a16="http://schemas.microsoft.com/office/drawing/2014/main" id="{A761AFEF-D828-6F49-A3AB-1FE580C5AF79}"/>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242" name="ZoneTexte 241">
            <a:extLst>
              <a:ext uri="{FF2B5EF4-FFF2-40B4-BE49-F238E27FC236}">
                <a16:creationId xmlns:a16="http://schemas.microsoft.com/office/drawing/2014/main" id="{00E67B37-26E1-294F-94B1-553B5277AAA6}"/>
              </a:ext>
            </a:extLst>
          </p:cNvPr>
          <p:cNvSpPr txBox="1"/>
          <p:nvPr/>
        </p:nvSpPr>
        <p:spPr>
          <a:xfrm>
            <a:off x="5252502" y="856277"/>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cxnSp>
        <p:nvCxnSpPr>
          <p:cNvPr id="243" name="Connecteur droit avec flèche 242">
            <a:extLst>
              <a:ext uri="{FF2B5EF4-FFF2-40B4-BE49-F238E27FC236}">
                <a16:creationId xmlns:a16="http://schemas.microsoft.com/office/drawing/2014/main" id="{9DF2FAAF-056E-F54E-9F4E-9ED1ADB7012D}"/>
              </a:ext>
            </a:extLst>
          </p:cNvPr>
          <p:cNvCxnSpPr>
            <a:cxnSpLocks/>
          </p:cNvCxnSpPr>
          <p:nvPr/>
        </p:nvCxnSpPr>
        <p:spPr>
          <a:xfrm flipV="1">
            <a:off x="5208482" y="3827286"/>
            <a:ext cx="1021369"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5" name="ZoneTexte 244">
            <a:extLst>
              <a:ext uri="{FF2B5EF4-FFF2-40B4-BE49-F238E27FC236}">
                <a16:creationId xmlns:a16="http://schemas.microsoft.com/office/drawing/2014/main" id="{F3C88B8E-DDF0-FB4C-9A5E-F149BCD493DA}"/>
              </a:ext>
            </a:extLst>
          </p:cNvPr>
          <p:cNvSpPr txBox="1"/>
          <p:nvPr/>
        </p:nvSpPr>
        <p:spPr>
          <a:xfrm>
            <a:off x="3942245" y="1708344"/>
            <a:ext cx="1125453"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included in</a:t>
            </a:r>
          </a:p>
        </p:txBody>
      </p:sp>
      <p:sp>
        <p:nvSpPr>
          <p:cNvPr id="246" name="ZoneTexte 245">
            <a:extLst>
              <a:ext uri="{FF2B5EF4-FFF2-40B4-BE49-F238E27FC236}">
                <a16:creationId xmlns:a16="http://schemas.microsoft.com/office/drawing/2014/main" id="{4641CC6E-BCDA-3B42-82F5-85DCE03C4B7D}"/>
              </a:ext>
            </a:extLst>
          </p:cNvPr>
          <p:cNvSpPr txBox="1"/>
          <p:nvPr/>
        </p:nvSpPr>
        <p:spPr>
          <a:xfrm>
            <a:off x="5531901" y="3985576"/>
            <a:ext cx="742833"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writes</a:t>
            </a:r>
          </a:p>
        </p:txBody>
      </p:sp>
      <p:cxnSp>
        <p:nvCxnSpPr>
          <p:cNvPr id="248" name="Connecteur droit avec flèche 247">
            <a:extLst>
              <a:ext uri="{FF2B5EF4-FFF2-40B4-BE49-F238E27FC236}">
                <a16:creationId xmlns:a16="http://schemas.microsoft.com/office/drawing/2014/main" id="{B22B4745-C752-884A-915D-0D9ECDFE2427}"/>
              </a:ext>
            </a:extLst>
          </p:cNvPr>
          <p:cNvCxnSpPr>
            <a:cxnSpLocks/>
          </p:cNvCxnSpPr>
          <p:nvPr/>
        </p:nvCxnSpPr>
        <p:spPr>
          <a:xfrm flipV="1">
            <a:off x="5185507" y="4672840"/>
            <a:ext cx="1020027" cy="645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9" name="Connecteur droit avec flèche 248">
            <a:extLst>
              <a:ext uri="{FF2B5EF4-FFF2-40B4-BE49-F238E27FC236}">
                <a16:creationId xmlns:a16="http://schemas.microsoft.com/office/drawing/2014/main" id="{2420F578-52A6-1A45-BCD6-B5699A2CC6D0}"/>
              </a:ext>
            </a:extLst>
          </p:cNvPr>
          <p:cNvCxnSpPr>
            <a:cxnSpLocks/>
          </p:cNvCxnSpPr>
          <p:nvPr/>
        </p:nvCxnSpPr>
        <p:spPr>
          <a:xfrm flipH="1" flipV="1">
            <a:off x="2759441" y="3861885"/>
            <a:ext cx="861140" cy="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1" name="ZoneTexte 250">
            <a:extLst>
              <a:ext uri="{FF2B5EF4-FFF2-40B4-BE49-F238E27FC236}">
                <a16:creationId xmlns:a16="http://schemas.microsoft.com/office/drawing/2014/main" id="{09DF4EC2-B0BA-0948-89B7-D248F2B245A0}"/>
              </a:ext>
            </a:extLst>
          </p:cNvPr>
          <p:cNvSpPr txBox="1"/>
          <p:nvPr/>
        </p:nvSpPr>
        <p:spPr>
          <a:xfrm>
            <a:off x="2794609" y="4048717"/>
            <a:ext cx="742833"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writes</a:t>
            </a:r>
          </a:p>
        </p:txBody>
      </p:sp>
      <p:cxnSp>
        <p:nvCxnSpPr>
          <p:cNvPr id="254" name="Connecteur droit avec flèche 253">
            <a:extLst>
              <a:ext uri="{FF2B5EF4-FFF2-40B4-BE49-F238E27FC236}">
                <a16:creationId xmlns:a16="http://schemas.microsoft.com/office/drawing/2014/main" id="{4B0D04E1-3B2A-7740-850E-428898E4FFED}"/>
              </a:ext>
            </a:extLst>
          </p:cNvPr>
          <p:cNvCxnSpPr>
            <a:cxnSpLocks/>
          </p:cNvCxnSpPr>
          <p:nvPr/>
        </p:nvCxnSpPr>
        <p:spPr>
          <a:xfrm flipH="1" flipV="1">
            <a:off x="2759441" y="4687053"/>
            <a:ext cx="868126" cy="1517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7" name="ZoneTexte 256">
            <a:extLst>
              <a:ext uri="{FF2B5EF4-FFF2-40B4-BE49-F238E27FC236}">
                <a16:creationId xmlns:a16="http://schemas.microsoft.com/office/drawing/2014/main" id="{08F3409C-9160-AD4C-A994-B9105E10C9FB}"/>
              </a:ext>
            </a:extLst>
          </p:cNvPr>
          <p:cNvSpPr txBox="1"/>
          <p:nvPr/>
        </p:nvSpPr>
        <p:spPr>
          <a:xfrm>
            <a:off x="145979" y="3109438"/>
            <a:ext cx="1660090" cy="1615827"/>
          </a:xfrm>
          <a:prstGeom prst="rect">
            <a:avLst/>
          </a:prstGeom>
          <a:noFill/>
        </p:spPr>
        <p:txBody>
          <a:bodyPr wrap="square" rtlCol="0">
            <a:spAutoFit/>
          </a:bodyPr>
          <a:lstStyle/>
          <a:p>
            <a:r>
              <a:rPr lang="en-GB" sz="1100" i="1" dirty="0">
                <a:solidFill>
                  <a:schemeClr val="bg1">
                    <a:lumMod val="50000"/>
                  </a:schemeClr>
                </a:solidFill>
              </a:rPr>
              <a:t>one file per physical field </a:t>
            </a:r>
          </a:p>
          <a:p>
            <a:endParaRPr lang="en-GB" sz="1100" i="1" dirty="0">
              <a:solidFill>
                <a:schemeClr val="bg1">
                  <a:lumMod val="50000"/>
                </a:schemeClr>
              </a:solidFill>
            </a:endParaRPr>
          </a:p>
          <a:p>
            <a:r>
              <a:rPr lang="en-GB" sz="1100" i="1" dirty="0">
                <a:solidFill>
                  <a:schemeClr val="bg1">
                    <a:lumMod val="50000"/>
                  </a:schemeClr>
                </a:solidFill>
              </a:rPr>
              <a:t>append write</a:t>
            </a:r>
          </a:p>
          <a:p>
            <a:r>
              <a:rPr lang="en-GB" sz="1100" i="1" dirty="0">
                <a:solidFill>
                  <a:schemeClr val="bg1">
                    <a:lumMod val="50000"/>
                  </a:schemeClr>
                </a:solidFill>
              </a:rPr>
              <a:t>(-&gt; split_freq)</a:t>
            </a:r>
          </a:p>
          <a:p>
            <a:endParaRPr lang="en-GB" sz="1100" i="1" dirty="0">
              <a:solidFill>
                <a:schemeClr val="bg1">
                  <a:lumMod val="50000"/>
                </a:schemeClr>
              </a:solidFill>
            </a:endParaRPr>
          </a:p>
          <a:p>
            <a:r>
              <a:rPr lang="en-GB" sz="1100" i="1" dirty="0">
                <a:solidFill>
                  <a:schemeClr val="bg1">
                    <a:lumMod val="50000"/>
                  </a:schemeClr>
                </a:solidFill>
              </a:rPr>
              <a:t>Simultaneous writing of netCDF files (2</a:t>
            </a:r>
            <a:r>
              <a:rPr lang="en-GB" sz="1100" i="1" baseline="30000" dirty="0">
                <a:solidFill>
                  <a:schemeClr val="bg1">
                    <a:lumMod val="50000"/>
                  </a:schemeClr>
                </a:solidFill>
              </a:rPr>
              <a:t>nd</a:t>
            </a:r>
            <a:r>
              <a:rPr lang="en-GB" sz="1100" i="1" dirty="0">
                <a:solidFill>
                  <a:schemeClr val="bg1">
                    <a:lumMod val="50000"/>
                  </a:schemeClr>
                </a:solidFill>
              </a:rPr>
              <a:t>  level XIOS servers)</a:t>
            </a:r>
          </a:p>
        </p:txBody>
      </p:sp>
      <p:sp>
        <p:nvSpPr>
          <p:cNvPr id="258" name="Rectangle 257">
            <a:extLst>
              <a:ext uri="{FF2B5EF4-FFF2-40B4-BE49-F238E27FC236}">
                <a16:creationId xmlns:a16="http://schemas.microsoft.com/office/drawing/2014/main" id="{4911CEBF-1001-DE4F-9C59-19844156FA47}"/>
              </a:ext>
            </a:extLst>
          </p:cNvPr>
          <p:cNvSpPr/>
          <p:nvPr/>
        </p:nvSpPr>
        <p:spPr>
          <a:xfrm>
            <a:off x="1608004" y="3417126"/>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56" name="Rectangle 255">
            <a:extLst>
              <a:ext uri="{FF2B5EF4-FFF2-40B4-BE49-F238E27FC236}">
                <a16:creationId xmlns:a16="http://schemas.microsoft.com/office/drawing/2014/main" id="{EC6E747D-069E-A44E-9FF6-C632E65A219E}"/>
              </a:ext>
            </a:extLst>
          </p:cNvPr>
          <p:cNvSpPr/>
          <p:nvPr/>
        </p:nvSpPr>
        <p:spPr>
          <a:xfrm>
            <a:off x="1804321" y="3277837"/>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59" name="Rectangle 258">
            <a:extLst>
              <a:ext uri="{FF2B5EF4-FFF2-40B4-BE49-F238E27FC236}">
                <a16:creationId xmlns:a16="http://schemas.microsoft.com/office/drawing/2014/main" id="{637E1896-EF85-CE4A-A3D2-F89673916E74}"/>
              </a:ext>
            </a:extLst>
          </p:cNvPr>
          <p:cNvSpPr/>
          <p:nvPr/>
        </p:nvSpPr>
        <p:spPr>
          <a:xfrm>
            <a:off x="1571391" y="4489989"/>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0" name="Rectangle 259">
            <a:extLst>
              <a:ext uri="{FF2B5EF4-FFF2-40B4-BE49-F238E27FC236}">
                <a16:creationId xmlns:a16="http://schemas.microsoft.com/office/drawing/2014/main" id="{D5C10B01-99CB-E944-A10C-BC9A4F7EBDE8}"/>
              </a:ext>
            </a:extLst>
          </p:cNvPr>
          <p:cNvSpPr/>
          <p:nvPr/>
        </p:nvSpPr>
        <p:spPr>
          <a:xfrm>
            <a:off x="1767708" y="4350700"/>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61" name="Rectangle 260">
            <a:extLst>
              <a:ext uri="{FF2B5EF4-FFF2-40B4-BE49-F238E27FC236}">
                <a16:creationId xmlns:a16="http://schemas.microsoft.com/office/drawing/2014/main" id="{A85CE38C-F25A-1449-BA99-79771A0ACCF2}"/>
              </a:ext>
            </a:extLst>
          </p:cNvPr>
          <p:cNvSpPr/>
          <p:nvPr/>
        </p:nvSpPr>
        <p:spPr>
          <a:xfrm>
            <a:off x="6388307" y="3291082"/>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2" name="Rectangle 261">
            <a:extLst>
              <a:ext uri="{FF2B5EF4-FFF2-40B4-BE49-F238E27FC236}">
                <a16:creationId xmlns:a16="http://schemas.microsoft.com/office/drawing/2014/main" id="{D75B4AF9-AEBF-754D-B714-6FDAB78F5C58}"/>
              </a:ext>
            </a:extLst>
          </p:cNvPr>
          <p:cNvSpPr/>
          <p:nvPr/>
        </p:nvSpPr>
        <p:spPr>
          <a:xfrm>
            <a:off x="6584624" y="3151793"/>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sp>
        <p:nvSpPr>
          <p:cNvPr id="263" name="Rectangle 262">
            <a:extLst>
              <a:ext uri="{FF2B5EF4-FFF2-40B4-BE49-F238E27FC236}">
                <a16:creationId xmlns:a16="http://schemas.microsoft.com/office/drawing/2014/main" id="{5D8232A9-B304-E745-8D95-4326DC688212}"/>
              </a:ext>
            </a:extLst>
          </p:cNvPr>
          <p:cNvSpPr/>
          <p:nvPr/>
        </p:nvSpPr>
        <p:spPr>
          <a:xfrm>
            <a:off x="6335668" y="4467416"/>
            <a:ext cx="861140" cy="760046"/>
          </a:xfrm>
          <a:prstGeom prst="rect">
            <a:avLst/>
          </a:prstGeom>
          <a:no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accent1"/>
              </a:solidFill>
              <a:latin typeface="Chalkduster" panose="03050602040202020205" pitchFamily="66" charset="77"/>
            </a:endParaRPr>
          </a:p>
        </p:txBody>
      </p:sp>
      <p:sp>
        <p:nvSpPr>
          <p:cNvPr id="264" name="Rectangle 263">
            <a:extLst>
              <a:ext uri="{FF2B5EF4-FFF2-40B4-BE49-F238E27FC236}">
                <a16:creationId xmlns:a16="http://schemas.microsoft.com/office/drawing/2014/main" id="{2A45211F-27FF-B642-BFD9-2E87AFF3284D}"/>
              </a:ext>
            </a:extLst>
          </p:cNvPr>
          <p:cNvSpPr/>
          <p:nvPr/>
        </p:nvSpPr>
        <p:spPr>
          <a:xfrm>
            <a:off x="6531985" y="4328127"/>
            <a:ext cx="861140" cy="760046"/>
          </a:xfrm>
          <a:prstGeom prst="rect">
            <a:avLst/>
          </a:prstGeom>
          <a:solidFill>
            <a:schemeClr val="bg1"/>
          </a:solidFill>
          <a:ln>
            <a:solidFill>
              <a:srgbClr val="FF0000"/>
            </a:solidFill>
            <a:extLst>
              <a:ext uri="{C807C97D-BFC1-408E-A445-0C87EB9F89A2}">
                <ask:lineSketchStyleProps xmlns:ask="http://schemas.microsoft.com/office/drawing/2018/sketchyshapes" sd="4138900056">
                  <a:custGeom>
                    <a:avLst/>
                    <a:gdLst>
                      <a:gd name="connsiteX0" fmla="*/ 0 w 861140"/>
                      <a:gd name="connsiteY0" fmla="*/ 0 h 760046"/>
                      <a:gd name="connsiteX1" fmla="*/ 861140 w 861140"/>
                      <a:gd name="connsiteY1" fmla="*/ 0 h 760046"/>
                      <a:gd name="connsiteX2" fmla="*/ 861140 w 861140"/>
                      <a:gd name="connsiteY2" fmla="*/ 760046 h 760046"/>
                      <a:gd name="connsiteX3" fmla="*/ 0 w 861140"/>
                      <a:gd name="connsiteY3" fmla="*/ 760046 h 760046"/>
                      <a:gd name="connsiteX4" fmla="*/ 0 w 861140"/>
                      <a:gd name="connsiteY4" fmla="*/ 0 h 7600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140" h="760046" extrusionOk="0">
                        <a:moveTo>
                          <a:pt x="0" y="0"/>
                        </a:moveTo>
                        <a:cubicBezTo>
                          <a:pt x="163940" y="-21114"/>
                          <a:pt x="504620" y="-60520"/>
                          <a:pt x="861140" y="0"/>
                        </a:cubicBezTo>
                        <a:cubicBezTo>
                          <a:pt x="879541" y="222501"/>
                          <a:pt x="826039" y="567284"/>
                          <a:pt x="861140" y="760046"/>
                        </a:cubicBezTo>
                        <a:cubicBezTo>
                          <a:pt x="562094" y="768296"/>
                          <a:pt x="223799" y="685010"/>
                          <a:pt x="0" y="760046"/>
                        </a:cubicBezTo>
                        <a:cubicBezTo>
                          <a:pt x="-31301" y="585160"/>
                          <a:pt x="25478" y="166346"/>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FF0000"/>
                </a:solidFill>
                <a:latin typeface="Chalkduster" panose="03050602040202020205" pitchFamily="66" charset="77"/>
              </a:rPr>
              <a:t>NetCDF files</a:t>
            </a:r>
          </a:p>
        </p:txBody>
      </p:sp>
      <p:cxnSp>
        <p:nvCxnSpPr>
          <p:cNvPr id="268" name="Connecteur droit 267">
            <a:extLst>
              <a:ext uri="{FF2B5EF4-FFF2-40B4-BE49-F238E27FC236}">
                <a16:creationId xmlns:a16="http://schemas.microsoft.com/office/drawing/2014/main" id="{903A7D3F-AC53-CF43-8874-0FD3D0DD3E1C}"/>
              </a:ext>
            </a:extLst>
          </p:cNvPr>
          <p:cNvCxnSpPr>
            <a:cxnSpLocks/>
          </p:cNvCxnSpPr>
          <p:nvPr/>
        </p:nvCxnSpPr>
        <p:spPr>
          <a:xfrm flipH="1">
            <a:off x="94867" y="3165891"/>
            <a:ext cx="1" cy="1518590"/>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1" name="ZoneTexte 270">
            <a:extLst>
              <a:ext uri="{FF2B5EF4-FFF2-40B4-BE49-F238E27FC236}">
                <a16:creationId xmlns:a16="http://schemas.microsoft.com/office/drawing/2014/main" id="{EE98BFA8-FF5A-2341-B884-0F061AC8AFA6}"/>
              </a:ext>
            </a:extLst>
          </p:cNvPr>
          <p:cNvSpPr txBox="1"/>
          <p:nvPr/>
        </p:nvSpPr>
        <p:spPr>
          <a:xfrm>
            <a:off x="2048187" y="3230460"/>
            <a:ext cx="634554" cy="276999"/>
          </a:xfrm>
          <a:prstGeom prst="rect">
            <a:avLst/>
          </a:prstGeom>
          <a:noFill/>
        </p:spPr>
        <p:txBody>
          <a:bodyPr wrap="square" rtlCol="0">
            <a:spAutoFit/>
          </a:bodyPr>
          <a:lstStyle/>
          <a:p>
            <a:pPr algn="r"/>
            <a:r>
              <a:rPr lang="en-GB" sz="1200" i="1" dirty="0">
                <a:solidFill>
                  <a:schemeClr val="bg1">
                    <a:lumMod val="50000"/>
                  </a:schemeClr>
                </a:solidFill>
              </a:rPr>
              <a:t>atmos</a:t>
            </a:r>
          </a:p>
        </p:txBody>
      </p:sp>
      <p:sp>
        <p:nvSpPr>
          <p:cNvPr id="272" name="ZoneTexte 271">
            <a:extLst>
              <a:ext uri="{FF2B5EF4-FFF2-40B4-BE49-F238E27FC236}">
                <a16:creationId xmlns:a16="http://schemas.microsoft.com/office/drawing/2014/main" id="{1CBAE59A-58E5-1E4A-BEA9-61236D7385D3}"/>
              </a:ext>
            </a:extLst>
          </p:cNvPr>
          <p:cNvSpPr txBox="1"/>
          <p:nvPr/>
        </p:nvSpPr>
        <p:spPr>
          <a:xfrm>
            <a:off x="2118040" y="4318581"/>
            <a:ext cx="536372" cy="276999"/>
          </a:xfrm>
          <a:prstGeom prst="rect">
            <a:avLst/>
          </a:prstGeom>
          <a:noFill/>
        </p:spPr>
        <p:txBody>
          <a:bodyPr wrap="square" rtlCol="0">
            <a:spAutoFit/>
          </a:bodyPr>
          <a:lstStyle/>
          <a:p>
            <a:pPr algn="r"/>
            <a:r>
              <a:rPr lang="en-GB" sz="1200" i="1" dirty="0">
                <a:solidFill>
                  <a:schemeClr val="bg1">
                    <a:lumMod val="50000"/>
                  </a:schemeClr>
                </a:solidFill>
              </a:rPr>
              <a:t>land</a:t>
            </a:r>
          </a:p>
        </p:txBody>
      </p:sp>
      <p:sp>
        <p:nvSpPr>
          <p:cNvPr id="273" name="ZoneTexte 272">
            <a:extLst>
              <a:ext uri="{FF2B5EF4-FFF2-40B4-BE49-F238E27FC236}">
                <a16:creationId xmlns:a16="http://schemas.microsoft.com/office/drawing/2014/main" id="{1BB70339-92CE-494B-A005-C74B1E370957}"/>
              </a:ext>
            </a:extLst>
          </p:cNvPr>
          <p:cNvSpPr txBox="1"/>
          <p:nvPr/>
        </p:nvSpPr>
        <p:spPr>
          <a:xfrm>
            <a:off x="6863810" y="3128422"/>
            <a:ext cx="634553"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74" name="ZoneTexte 273">
            <a:extLst>
              <a:ext uri="{FF2B5EF4-FFF2-40B4-BE49-F238E27FC236}">
                <a16:creationId xmlns:a16="http://schemas.microsoft.com/office/drawing/2014/main" id="{7784C41E-48DC-3843-AAE5-F7F1ED20B7B8}"/>
              </a:ext>
            </a:extLst>
          </p:cNvPr>
          <p:cNvSpPr txBox="1"/>
          <p:nvPr/>
        </p:nvSpPr>
        <p:spPr>
          <a:xfrm>
            <a:off x="6669876" y="4283007"/>
            <a:ext cx="763295" cy="276999"/>
          </a:xfrm>
          <a:prstGeom prst="rect">
            <a:avLst/>
          </a:prstGeom>
          <a:noFill/>
        </p:spPr>
        <p:txBody>
          <a:bodyPr wrap="square" rtlCol="0">
            <a:spAutoFit/>
          </a:bodyPr>
          <a:lstStyle/>
          <a:p>
            <a:pPr algn="r"/>
            <a:r>
              <a:rPr lang="en-GB" sz="1200" i="1" dirty="0">
                <a:solidFill>
                  <a:schemeClr val="bg1">
                    <a:lumMod val="50000"/>
                  </a:schemeClr>
                </a:solidFill>
              </a:rPr>
              <a:t>sea-ice</a:t>
            </a:r>
          </a:p>
        </p:txBody>
      </p:sp>
      <mc:AlternateContent xmlns:mc="http://schemas.openxmlformats.org/markup-compatibility/2006" xmlns:p14="http://schemas.microsoft.com/office/powerpoint/2010/main">
        <mc:Choice Requires="p14">
          <p:contentPart p14:bwMode="auto" r:id="rId3">
            <p14:nvContentPartPr>
              <p14:cNvPr id="5" name="Encre 4">
                <a:extLst>
                  <a:ext uri="{FF2B5EF4-FFF2-40B4-BE49-F238E27FC236}">
                    <a16:creationId xmlns:a16="http://schemas.microsoft.com/office/drawing/2014/main" id="{ABC0922B-90AF-7141-9316-E6D891E138EF}"/>
                  </a:ext>
                </a:extLst>
              </p14:cNvPr>
              <p14:cNvContentPartPr/>
              <p14:nvPr/>
            </p14:nvContentPartPr>
            <p14:xfrm>
              <a:off x="7478502" y="4775232"/>
              <a:ext cx="1552320" cy="461160"/>
            </p14:xfrm>
          </p:contentPart>
        </mc:Choice>
        <mc:Fallback xmlns="">
          <p:pic>
            <p:nvPicPr>
              <p:cNvPr id="5" name="Encre 4">
                <a:extLst>
                  <a:ext uri="{FF2B5EF4-FFF2-40B4-BE49-F238E27FC236}">
                    <a16:creationId xmlns:a16="http://schemas.microsoft.com/office/drawing/2014/main" id="{ABC0922B-90AF-7141-9316-E6D891E138EF}"/>
                  </a:ext>
                </a:extLst>
              </p:cNvPr>
              <p:cNvPicPr/>
              <p:nvPr/>
            </p:nvPicPr>
            <p:blipFill>
              <a:blip r:embed="rId4"/>
              <a:stretch>
                <a:fillRect/>
              </a:stretch>
            </p:blipFill>
            <p:spPr>
              <a:xfrm>
                <a:off x="7424862" y="4667232"/>
                <a:ext cx="1659960" cy="676800"/>
              </a:xfrm>
              <a:prstGeom prst="rect">
                <a:avLst/>
              </a:prstGeom>
            </p:spPr>
          </p:pic>
        </mc:Fallback>
      </mc:AlternateContent>
    </p:spTree>
    <p:extLst>
      <p:ext uri="{BB962C8B-B14F-4D97-AF65-F5344CB8AC3E}">
        <p14:creationId xmlns:p14="http://schemas.microsoft.com/office/powerpoint/2010/main" val="3932479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1" name="Google Shape;61;p14"/>
          <p:cNvSpPr txBox="1">
            <a:spLocks noGrp="1"/>
          </p:cNvSpPr>
          <p:nvPr>
            <p:ph type="body" idx="1"/>
          </p:nvPr>
        </p:nvSpPr>
        <p:spPr>
          <a:xfrm>
            <a:off x="4312081" y="778324"/>
            <a:ext cx="3821386" cy="4538018"/>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ct val="90000"/>
              <a:buAutoNum type="arabicPeriod"/>
            </a:pPr>
            <a:r>
              <a:rPr lang="en-GB" dirty="0"/>
              <a:t>Introduction</a:t>
            </a:r>
          </a:p>
          <a:p>
            <a:pPr lvl="1" indent="-342900">
              <a:buSzPct val="90000"/>
              <a:buFont typeface="Arial" panose="020B0604020202020204" pitchFamily="34" charset="0"/>
              <a:buChar char="•"/>
            </a:pPr>
            <a:r>
              <a:rPr lang="en-GB" sz="1200" dirty="0"/>
              <a:t>Dr2xml, what’s this? </a:t>
            </a:r>
          </a:p>
          <a:p>
            <a:pPr lvl="1" indent="-342900">
              <a:buSzPct val="90000"/>
              <a:buFont typeface="Arial" panose="020B0604020202020204" pitchFamily="34" charset="0"/>
              <a:buChar char="•"/>
            </a:pPr>
            <a:r>
              <a:rPr lang="en-GB" sz="1200" dirty="0"/>
              <a:t>Brief history</a:t>
            </a:r>
          </a:p>
          <a:p>
            <a:pPr lvl="1" indent="-342900">
              <a:buSzPct val="90000"/>
              <a:buFont typeface="Arial" panose="020B0604020202020204" pitchFamily="34" charset="0"/>
              <a:buChar char="•"/>
            </a:pPr>
            <a:r>
              <a:rPr lang="en-GB" sz="1200" dirty="0"/>
              <a:t>The CMIP6 Data Request</a:t>
            </a:r>
          </a:p>
          <a:p>
            <a:pPr marL="457200" lvl="0" indent="-342900" algn="l" rtl="0">
              <a:spcBef>
                <a:spcPts val="0"/>
              </a:spcBef>
              <a:spcAft>
                <a:spcPts val="0"/>
              </a:spcAft>
              <a:buSzPct val="90000"/>
              <a:buAutoNum type="arabicPeriod"/>
            </a:pPr>
            <a:r>
              <a:rPr lang="en-GB" dirty="0"/>
              <a:t>General features</a:t>
            </a:r>
          </a:p>
          <a:p>
            <a:pPr lvl="1" indent="-342900">
              <a:buSzPct val="90000"/>
              <a:buFont typeface="Arial" panose="020B0604020202020204" pitchFamily="34" charset="0"/>
              <a:buChar char="•"/>
            </a:pPr>
            <a:r>
              <a:rPr lang="en-GB" sz="1200" dirty="0"/>
              <a:t>Utility</a:t>
            </a:r>
          </a:p>
          <a:p>
            <a:pPr lvl="1" indent="-342900">
              <a:buSzPct val="90000"/>
              <a:buFont typeface="Arial" panose="020B0604020202020204" pitchFamily="34" charset="0"/>
              <a:buChar char="•"/>
            </a:pPr>
            <a:r>
              <a:rPr lang="en-GB" sz="1200" dirty="0"/>
              <a:t>Cautions</a:t>
            </a:r>
          </a:p>
          <a:p>
            <a:pPr lvl="1" indent="-342900">
              <a:buSzPct val="90000"/>
              <a:buFont typeface="Arial" panose="020B0604020202020204" pitchFamily="34" charset="0"/>
              <a:buChar char="•"/>
            </a:pPr>
            <a:r>
              <a:rPr lang="en-GB" sz="1200" dirty="0"/>
              <a:t>Simple functional scheme</a:t>
            </a:r>
          </a:p>
          <a:p>
            <a:pPr lvl="1" indent="-342900">
              <a:buSzPct val="90000"/>
              <a:buFont typeface="Arial" panose="020B0604020202020204" pitchFamily="34" charset="0"/>
              <a:buChar char="•"/>
            </a:pPr>
            <a:r>
              <a:rPr lang="en-GB" sz="1200" dirty="0"/>
              <a:t>The ping file</a:t>
            </a:r>
          </a:p>
          <a:p>
            <a:pPr marL="457200" lvl="0" indent="-342900" algn="l" rtl="0">
              <a:spcBef>
                <a:spcPts val="0"/>
              </a:spcBef>
              <a:spcAft>
                <a:spcPts val="0"/>
              </a:spcAft>
              <a:buSzPct val="90000"/>
              <a:buAutoNum type="arabicPeriod"/>
            </a:pPr>
            <a:r>
              <a:rPr lang="en-GB" dirty="0"/>
              <a:t>Usage</a:t>
            </a:r>
          </a:p>
          <a:p>
            <a:pPr lvl="1" indent="-342900">
              <a:buSzPct val="90000"/>
              <a:buFont typeface="Arial" panose="020B0604020202020204" pitchFamily="34" charset="0"/>
              <a:buChar char="•"/>
            </a:pPr>
            <a:r>
              <a:rPr lang="en-GB" sz="1200" dirty="0"/>
              <a:t>Installation</a:t>
            </a:r>
          </a:p>
          <a:p>
            <a:pPr lvl="1" indent="-342900">
              <a:buSzPct val="90000"/>
              <a:buFont typeface="Arial" panose="020B0604020202020204" pitchFamily="34" charset="0"/>
              <a:buChar char="•"/>
            </a:pPr>
            <a:r>
              <a:rPr lang="en-GB" sz="1200" dirty="0"/>
              <a:t>Configuration</a:t>
            </a:r>
          </a:p>
          <a:p>
            <a:pPr lvl="1" indent="-342900">
              <a:buSzPct val="90000"/>
              <a:buFont typeface="Arial" panose="020B0604020202020204" pitchFamily="34" charset="0"/>
              <a:buChar char="•"/>
            </a:pPr>
            <a:r>
              <a:rPr lang="en-GB" sz="1200" dirty="0"/>
              <a:t>Execution</a:t>
            </a:r>
          </a:p>
          <a:p>
            <a:pPr lvl="1" indent="-342900">
              <a:buSzPct val="90000"/>
              <a:buFont typeface="Arial" panose="020B0604020202020204" pitchFamily="34" charset="0"/>
              <a:buChar char="•"/>
            </a:pPr>
            <a:r>
              <a:rPr lang="en-GB" sz="1200" dirty="0"/>
              <a:t>Verification</a:t>
            </a:r>
          </a:p>
          <a:p>
            <a:pPr lvl="0">
              <a:buSzPct val="90000"/>
              <a:buAutoNum type="arabicPeriod"/>
            </a:pPr>
            <a:r>
              <a:rPr lang="en-GB" dirty="0"/>
              <a:t>Functionalities</a:t>
            </a:r>
          </a:p>
          <a:p>
            <a:pPr lvl="1" indent="-342900">
              <a:buSzPct val="90000"/>
              <a:buFont typeface="Arial" panose="020B0604020202020204" pitchFamily="34" charset="0"/>
              <a:buChar char="•"/>
            </a:pPr>
            <a:r>
              <a:rPr lang="en-GB" sz="1200" dirty="0"/>
              <a:t>Basic functions</a:t>
            </a:r>
          </a:p>
          <a:p>
            <a:pPr lvl="1" indent="-342900">
              <a:buSzPct val="90000"/>
              <a:buFont typeface="Arial" panose="020B0604020202020204" pitchFamily="34" charset="0"/>
              <a:buChar char="•"/>
            </a:pPr>
            <a:r>
              <a:rPr lang="en-GB" sz="1200" dirty="0"/>
              <a:t>Customisation</a:t>
            </a:r>
          </a:p>
          <a:p>
            <a:pPr lvl="1" indent="-342900">
              <a:buSzPct val="90000"/>
              <a:buFont typeface="Arial" panose="020B0604020202020204" pitchFamily="34" charset="0"/>
              <a:buChar char="•"/>
            </a:pPr>
            <a:r>
              <a:rPr lang="en-GB" sz="1200" dirty="0"/>
              <a:t>Extended usage</a:t>
            </a:r>
          </a:p>
          <a:p>
            <a:pPr marL="0" lvl="0" indent="0" algn="l" rtl="0">
              <a:spcBef>
                <a:spcPts val="1200"/>
              </a:spcBef>
              <a:spcAft>
                <a:spcPts val="1200"/>
              </a:spcAft>
              <a:buSzPct val="90000"/>
              <a:buNone/>
            </a:pPr>
            <a:endParaRPr lang="en-GB" dirty="0"/>
          </a:p>
        </p:txBody>
      </p:sp>
      <p:sp>
        <p:nvSpPr>
          <p:cNvPr id="4" name="Google Shape;67;p15">
            <a:extLst>
              <a:ext uri="{FF2B5EF4-FFF2-40B4-BE49-F238E27FC236}">
                <a16:creationId xmlns:a16="http://schemas.microsoft.com/office/drawing/2014/main" id="{C81C111E-ABF9-0842-A06E-F6A0DA694F31}"/>
              </a:ext>
            </a:extLst>
          </p:cNvPr>
          <p:cNvSpPr txBox="1">
            <a:spLocks/>
          </p:cNvSpPr>
          <p:nvPr/>
        </p:nvSpPr>
        <p:spPr>
          <a:xfrm>
            <a:off x="1" y="-1"/>
            <a:ext cx="2572870"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Dr2xml</a:t>
            </a:r>
          </a:p>
        </p:txBody>
      </p:sp>
      <p:sp>
        <p:nvSpPr>
          <p:cNvPr id="7" name="Google Shape;67;p15">
            <a:extLst>
              <a:ext uri="{FF2B5EF4-FFF2-40B4-BE49-F238E27FC236}">
                <a16:creationId xmlns:a16="http://schemas.microsoft.com/office/drawing/2014/main" id="{6A9178D3-D124-8C46-B677-CBCCBA76DA6A}"/>
              </a:ext>
            </a:extLst>
          </p:cNvPr>
          <p:cNvSpPr txBox="1">
            <a:spLocks noGrp="1"/>
          </p:cNvSpPr>
          <p:nvPr>
            <p:ph type="title"/>
          </p:nvPr>
        </p:nvSpPr>
        <p:spPr>
          <a:xfrm>
            <a:off x="2546648" y="1"/>
            <a:ext cx="6597353" cy="632388"/>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Outline</a:t>
            </a:r>
          </a:p>
        </p:txBody>
      </p:sp>
      <p:sp>
        <p:nvSpPr>
          <p:cNvPr id="9" name="ZoneTexte 8">
            <a:extLst>
              <a:ext uri="{FF2B5EF4-FFF2-40B4-BE49-F238E27FC236}">
                <a16:creationId xmlns:a16="http://schemas.microsoft.com/office/drawing/2014/main" id="{BAE27CF0-037B-5646-B7C5-AFAF28D3CEA5}"/>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cxnSp>
        <p:nvCxnSpPr>
          <p:cNvPr id="11" name="Connecteur droit 10">
            <a:extLst>
              <a:ext uri="{FF2B5EF4-FFF2-40B4-BE49-F238E27FC236}">
                <a16:creationId xmlns:a16="http://schemas.microsoft.com/office/drawing/2014/main" id="{C608CF59-5173-6B41-950A-AD67860EA812}"/>
              </a:ext>
            </a:extLst>
          </p:cNvPr>
          <p:cNvCxnSpPr>
            <a:cxnSpLocks/>
          </p:cNvCxnSpPr>
          <p:nvPr/>
        </p:nvCxnSpPr>
        <p:spPr>
          <a:xfrm>
            <a:off x="4312081" y="855677"/>
            <a:ext cx="0" cy="4345497"/>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19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Tree>
    <p:extLst>
      <p:ext uri="{BB962C8B-B14F-4D97-AF65-F5344CB8AC3E}">
        <p14:creationId xmlns:p14="http://schemas.microsoft.com/office/powerpoint/2010/main" val="504768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
        <p:nvSpPr>
          <p:cNvPr id="70" name="Rectangle 69">
            <a:extLst>
              <a:ext uri="{FF2B5EF4-FFF2-40B4-BE49-F238E27FC236}">
                <a16:creationId xmlns:a16="http://schemas.microsoft.com/office/drawing/2014/main" id="{D73984EA-4AD5-354F-8522-53C04009F921}"/>
              </a:ext>
            </a:extLst>
          </p:cNvPr>
          <p:cNvSpPr/>
          <p:nvPr/>
        </p:nvSpPr>
        <p:spPr>
          <a:xfrm>
            <a:off x="1116445" y="3098180"/>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2" name="Rectangle 1">
            <a:extLst>
              <a:ext uri="{FF2B5EF4-FFF2-40B4-BE49-F238E27FC236}">
                <a16:creationId xmlns:a16="http://schemas.microsoft.com/office/drawing/2014/main" id="{5F28B328-CEE2-3C4F-856E-6A0E8D492625}"/>
              </a:ext>
            </a:extLst>
          </p:cNvPr>
          <p:cNvSpPr/>
          <p:nvPr/>
        </p:nvSpPr>
        <p:spPr>
          <a:xfrm>
            <a:off x="37127" y="3471986"/>
            <a:ext cx="1322640" cy="769441"/>
          </a:xfrm>
          <a:prstGeom prst="rect">
            <a:avLst/>
          </a:prstGeom>
        </p:spPr>
        <p:txBody>
          <a:bodyPr wrap="square">
            <a:spAutoFit/>
          </a:bodyPr>
          <a:lstStyle/>
          <a:p>
            <a:r>
              <a:rPr lang="en-GB" sz="1100" i="1" dirty="0">
                <a:solidFill>
                  <a:schemeClr val="accent2">
                    <a:lumMod val="50000"/>
                    <a:lumOff val="50000"/>
                  </a:schemeClr>
                </a:solidFill>
                <a:latin typeface="+mj-lt"/>
              </a:rPr>
              <a:t>Model output variable native names</a:t>
            </a:r>
          </a:p>
          <a:p>
            <a:r>
              <a:rPr lang="en-GB" sz="1100" i="1" dirty="0">
                <a:solidFill>
                  <a:schemeClr val="accent2">
                    <a:lumMod val="50000"/>
                    <a:lumOff val="50000"/>
                  </a:schemeClr>
                </a:solidFill>
                <a:latin typeface="+mj-lt"/>
              </a:rPr>
              <a:t>(xios_send_field)</a:t>
            </a:r>
          </a:p>
        </p:txBody>
      </p:sp>
      <p:sp>
        <p:nvSpPr>
          <p:cNvPr id="72" name="Rectangle 71">
            <a:extLst>
              <a:ext uri="{FF2B5EF4-FFF2-40B4-BE49-F238E27FC236}">
                <a16:creationId xmlns:a16="http://schemas.microsoft.com/office/drawing/2014/main" id="{489396D2-BA7D-A84B-ABFF-E19460301922}"/>
              </a:ext>
            </a:extLst>
          </p:cNvPr>
          <p:cNvSpPr/>
          <p:nvPr/>
        </p:nvSpPr>
        <p:spPr>
          <a:xfrm>
            <a:off x="1034191" y="4232921"/>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3" name="Rectangle 72">
            <a:extLst>
              <a:ext uri="{FF2B5EF4-FFF2-40B4-BE49-F238E27FC236}">
                <a16:creationId xmlns:a16="http://schemas.microsoft.com/office/drawing/2014/main" id="{214925BB-BA8B-DC4D-B1C0-4A317AD4B527}"/>
              </a:ext>
            </a:extLst>
          </p:cNvPr>
          <p:cNvSpPr/>
          <p:nvPr/>
        </p:nvSpPr>
        <p:spPr>
          <a:xfrm>
            <a:off x="6582967" y="3121239"/>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4" name="Rectangle 73">
            <a:extLst>
              <a:ext uri="{FF2B5EF4-FFF2-40B4-BE49-F238E27FC236}">
                <a16:creationId xmlns:a16="http://schemas.microsoft.com/office/drawing/2014/main" id="{1BCA4785-DEB8-3F46-9350-F77208D0C8B9}"/>
              </a:ext>
            </a:extLst>
          </p:cNvPr>
          <p:cNvSpPr/>
          <p:nvPr/>
        </p:nvSpPr>
        <p:spPr>
          <a:xfrm>
            <a:off x="6490643" y="410200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cxnSp>
        <p:nvCxnSpPr>
          <p:cNvPr id="75" name="Connecteur droit avec flèche 74">
            <a:extLst>
              <a:ext uri="{FF2B5EF4-FFF2-40B4-BE49-F238E27FC236}">
                <a16:creationId xmlns:a16="http://schemas.microsoft.com/office/drawing/2014/main" id="{09B6540B-5026-C84B-9CAC-F8C93EE3B4C5}"/>
              </a:ext>
            </a:extLst>
          </p:cNvPr>
          <p:cNvCxnSpPr>
            <a:cxnSpLocks/>
          </p:cNvCxnSpPr>
          <p:nvPr/>
        </p:nvCxnSpPr>
        <p:spPr>
          <a:xfrm>
            <a:off x="5430268" y="3429616"/>
            <a:ext cx="937742" cy="7817"/>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DC3212B3-9D91-A64E-B438-507578D5A338}"/>
              </a:ext>
            </a:extLst>
          </p:cNvPr>
          <p:cNvCxnSpPr>
            <a:cxnSpLocks/>
          </p:cNvCxnSpPr>
          <p:nvPr/>
        </p:nvCxnSpPr>
        <p:spPr>
          <a:xfrm flipV="1">
            <a:off x="5402438" y="4491504"/>
            <a:ext cx="965572" cy="6249"/>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8" name="Connecteur droit avec flèche 77">
            <a:extLst>
              <a:ext uri="{FF2B5EF4-FFF2-40B4-BE49-F238E27FC236}">
                <a16:creationId xmlns:a16="http://schemas.microsoft.com/office/drawing/2014/main" id="{08892286-3751-8844-983D-1E22371196C5}"/>
              </a:ext>
            </a:extLst>
          </p:cNvPr>
          <p:cNvCxnSpPr>
            <a:cxnSpLocks/>
          </p:cNvCxnSpPr>
          <p:nvPr/>
        </p:nvCxnSpPr>
        <p:spPr>
          <a:xfrm flipV="1">
            <a:off x="2694889" y="3484318"/>
            <a:ext cx="866260" cy="1252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BCF15F68-8141-3248-802A-9A3606D485B9}"/>
              </a:ext>
            </a:extLst>
          </p:cNvPr>
          <p:cNvCxnSpPr>
            <a:cxnSpLocks/>
          </p:cNvCxnSpPr>
          <p:nvPr/>
        </p:nvCxnSpPr>
        <p:spPr>
          <a:xfrm>
            <a:off x="2596635" y="4607109"/>
            <a:ext cx="918595" cy="0"/>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85" name="ZoneTexte 84">
            <a:extLst>
              <a:ext uri="{FF2B5EF4-FFF2-40B4-BE49-F238E27FC236}">
                <a16:creationId xmlns:a16="http://schemas.microsoft.com/office/drawing/2014/main" id="{F72744A2-B3B5-614F-B720-AA87D768AC8C}"/>
              </a:ext>
            </a:extLst>
          </p:cNvPr>
          <p:cNvSpPr txBox="1"/>
          <p:nvPr/>
        </p:nvSpPr>
        <p:spPr>
          <a:xfrm>
            <a:off x="1993524" y="3068584"/>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8" name="ZoneTexte 87">
            <a:extLst>
              <a:ext uri="{FF2B5EF4-FFF2-40B4-BE49-F238E27FC236}">
                <a16:creationId xmlns:a16="http://schemas.microsoft.com/office/drawing/2014/main" id="{EB00BEBE-6989-5B4F-A599-CB9DA90B6C08}"/>
              </a:ext>
            </a:extLst>
          </p:cNvPr>
          <p:cNvSpPr txBox="1"/>
          <p:nvPr/>
        </p:nvSpPr>
        <p:spPr>
          <a:xfrm>
            <a:off x="1951372" y="4214505"/>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112" name="ZoneTexte 111">
            <a:extLst>
              <a:ext uri="{FF2B5EF4-FFF2-40B4-BE49-F238E27FC236}">
                <a16:creationId xmlns:a16="http://schemas.microsoft.com/office/drawing/2014/main" id="{636187BD-0AAE-344C-8FDC-D17B74FAA94A}"/>
              </a:ext>
            </a:extLst>
          </p:cNvPr>
          <p:cNvSpPr txBox="1"/>
          <p:nvPr/>
        </p:nvSpPr>
        <p:spPr>
          <a:xfrm>
            <a:off x="7300498" y="4065272"/>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141" name="Rectangle 140">
            <a:extLst>
              <a:ext uri="{FF2B5EF4-FFF2-40B4-BE49-F238E27FC236}">
                <a16:creationId xmlns:a16="http://schemas.microsoft.com/office/drawing/2014/main" id="{23AD2B87-EE84-6A43-8012-626765BCCED9}"/>
              </a:ext>
            </a:extLst>
          </p:cNvPr>
          <p:cNvSpPr/>
          <p:nvPr/>
        </p:nvSpPr>
        <p:spPr>
          <a:xfrm rot="914252">
            <a:off x="8124441" y="3822913"/>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mc:AlternateContent xmlns:mc="http://schemas.openxmlformats.org/markup-compatibility/2006" xmlns:p14="http://schemas.microsoft.com/office/powerpoint/2010/main">
        <mc:Choice Requires="p14">
          <p:contentPart p14:bwMode="auto" r:id="rId3">
            <p14:nvContentPartPr>
              <p14:cNvPr id="95" name="Encre 94">
                <a:extLst>
                  <a:ext uri="{FF2B5EF4-FFF2-40B4-BE49-F238E27FC236}">
                    <a16:creationId xmlns:a16="http://schemas.microsoft.com/office/drawing/2014/main" id="{59B74DAF-7CB3-FC44-AE83-F80C3758E317}"/>
                  </a:ext>
                </a:extLst>
              </p14:cNvPr>
              <p14:cNvContentPartPr/>
              <p14:nvPr/>
            </p14:nvContentPartPr>
            <p14:xfrm>
              <a:off x="8100881" y="3737933"/>
              <a:ext cx="821880" cy="555840"/>
            </p14:xfrm>
          </p:contentPart>
        </mc:Choice>
        <mc:Fallback xmlns="">
          <p:pic>
            <p:nvPicPr>
              <p:cNvPr id="95" name="Encre 94">
                <a:extLst>
                  <a:ext uri="{FF2B5EF4-FFF2-40B4-BE49-F238E27FC236}">
                    <a16:creationId xmlns:a16="http://schemas.microsoft.com/office/drawing/2014/main" id="{59B74DAF-7CB3-FC44-AE83-F80C3758E317}"/>
                  </a:ext>
                </a:extLst>
              </p:cNvPr>
              <p:cNvPicPr/>
              <p:nvPr/>
            </p:nvPicPr>
            <p:blipFill>
              <a:blip r:embed="rId4"/>
              <a:stretch>
                <a:fillRect/>
              </a:stretch>
            </p:blipFill>
            <p:spPr>
              <a:xfrm>
                <a:off x="8047241" y="3629933"/>
                <a:ext cx="929520" cy="771480"/>
              </a:xfrm>
              <a:prstGeom prst="rect">
                <a:avLst/>
              </a:prstGeom>
            </p:spPr>
          </p:pic>
        </mc:Fallback>
      </mc:AlternateContent>
    </p:spTree>
    <p:extLst>
      <p:ext uri="{BB962C8B-B14F-4D97-AF65-F5344CB8AC3E}">
        <p14:creationId xmlns:p14="http://schemas.microsoft.com/office/powerpoint/2010/main" val="929547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the ping files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2" name="ZoneTexte 51">
            <a:extLst>
              <a:ext uri="{FF2B5EF4-FFF2-40B4-BE49-F238E27FC236}">
                <a16:creationId xmlns:a16="http://schemas.microsoft.com/office/drawing/2014/main" id="{B6452EB7-D1DD-B941-AC79-24DB57A6CE59}"/>
              </a:ext>
            </a:extLst>
          </p:cNvPr>
          <p:cNvSpPr txBox="1"/>
          <p:nvPr/>
        </p:nvSpPr>
        <p:spPr>
          <a:xfrm>
            <a:off x="3803514" y="4983475"/>
            <a:ext cx="1248471" cy="276999"/>
          </a:xfrm>
          <a:prstGeom prst="rect">
            <a:avLst/>
          </a:prstGeom>
          <a:noFill/>
        </p:spPr>
        <p:txBody>
          <a:bodyPr wrap="square" rtlCol="0">
            <a:spAutoFit/>
          </a:bodyPr>
          <a:lstStyle/>
          <a:p>
            <a:pPr algn="ctr"/>
            <a:r>
              <a:rPr lang="en-GB" sz="1200" i="1" dirty="0">
                <a:solidFill>
                  <a:schemeClr val="bg1">
                    <a:lumMod val="50000"/>
                  </a:schemeClr>
                </a:solidFill>
              </a:rPr>
              <a:t>Coupled Model</a:t>
            </a:r>
          </a:p>
        </p:txBody>
      </p:sp>
      <p:sp>
        <p:nvSpPr>
          <p:cNvPr id="53" name="Cube 52">
            <a:extLst>
              <a:ext uri="{FF2B5EF4-FFF2-40B4-BE49-F238E27FC236}">
                <a16:creationId xmlns:a16="http://schemas.microsoft.com/office/drawing/2014/main" id="{A60374AC-18D9-3A4B-9169-34CC6AA666E4}"/>
              </a:ext>
            </a:extLst>
          </p:cNvPr>
          <p:cNvSpPr/>
          <p:nvPr/>
        </p:nvSpPr>
        <p:spPr>
          <a:xfrm>
            <a:off x="3215646" y="3128422"/>
            <a:ext cx="2707724" cy="1802449"/>
          </a:xfrm>
          <a:prstGeom prst="cube">
            <a:avLst/>
          </a:prstGeom>
          <a:noFill/>
          <a:ln>
            <a:prstDash val="sysDot"/>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4" name="Cube 53">
            <a:extLst>
              <a:ext uri="{FF2B5EF4-FFF2-40B4-BE49-F238E27FC236}">
                <a16:creationId xmlns:a16="http://schemas.microsoft.com/office/drawing/2014/main" id="{70703992-31F9-3141-B0E8-A2537B3FC185}"/>
              </a:ext>
            </a:extLst>
          </p:cNvPr>
          <p:cNvSpPr/>
          <p:nvPr/>
        </p:nvSpPr>
        <p:spPr>
          <a:xfrm>
            <a:off x="3571680" y="3213048"/>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5" name="Cylindre 54">
            <a:extLst>
              <a:ext uri="{FF2B5EF4-FFF2-40B4-BE49-F238E27FC236}">
                <a16:creationId xmlns:a16="http://schemas.microsoft.com/office/drawing/2014/main" id="{647DD5FB-E38F-6646-ABF6-68B08F39FF31}"/>
              </a:ext>
            </a:extLst>
          </p:cNvPr>
          <p:cNvSpPr/>
          <p:nvPr/>
        </p:nvSpPr>
        <p:spPr>
          <a:xfrm>
            <a:off x="3669271" y="373170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6" name="Flèche à quatre pointes 55">
            <a:extLst>
              <a:ext uri="{FF2B5EF4-FFF2-40B4-BE49-F238E27FC236}">
                <a16:creationId xmlns:a16="http://schemas.microsoft.com/office/drawing/2014/main" id="{B9BBA862-DD28-B849-9BE4-2AD4AF550459}"/>
              </a:ext>
            </a:extLst>
          </p:cNvPr>
          <p:cNvSpPr/>
          <p:nvPr/>
        </p:nvSpPr>
        <p:spPr>
          <a:xfrm rot="18941257">
            <a:off x="4279407" y="3848149"/>
            <a:ext cx="439153" cy="485747"/>
          </a:xfrm>
          <a:prstGeom prst="quad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cpl</a:t>
            </a:r>
          </a:p>
        </p:txBody>
      </p:sp>
      <p:sp>
        <p:nvSpPr>
          <p:cNvPr id="57" name="Cube 56">
            <a:extLst>
              <a:ext uri="{FF2B5EF4-FFF2-40B4-BE49-F238E27FC236}">
                <a16:creationId xmlns:a16="http://schemas.microsoft.com/office/drawing/2014/main" id="{BF44DC3C-ABA4-9240-8DCB-3229DE26B5FE}"/>
              </a:ext>
            </a:extLst>
          </p:cNvPr>
          <p:cNvSpPr/>
          <p:nvPr/>
        </p:nvSpPr>
        <p:spPr>
          <a:xfrm>
            <a:off x="4693893" y="3234690"/>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58" name="Cylindre 57">
            <a:extLst>
              <a:ext uri="{FF2B5EF4-FFF2-40B4-BE49-F238E27FC236}">
                <a16:creationId xmlns:a16="http://schemas.microsoft.com/office/drawing/2014/main" id="{55F40EA8-7290-8842-94BA-5FB43F081F0A}"/>
              </a:ext>
            </a:extLst>
          </p:cNvPr>
          <p:cNvSpPr/>
          <p:nvPr/>
        </p:nvSpPr>
        <p:spPr>
          <a:xfrm>
            <a:off x="4807387" y="3719642"/>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59" name="Cube 58">
            <a:extLst>
              <a:ext uri="{FF2B5EF4-FFF2-40B4-BE49-F238E27FC236}">
                <a16:creationId xmlns:a16="http://schemas.microsoft.com/office/drawing/2014/main" id="{AD5F6757-036B-3B4C-854E-20A8EE28F7CE}"/>
              </a:ext>
            </a:extLst>
          </p:cNvPr>
          <p:cNvSpPr/>
          <p:nvPr/>
        </p:nvSpPr>
        <p:spPr>
          <a:xfrm>
            <a:off x="3578324"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0" name="Cylindre 59">
            <a:extLst>
              <a:ext uri="{FF2B5EF4-FFF2-40B4-BE49-F238E27FC236}">
                <a16:creationId xmlns:a16="http://schemas.microsoft.com/office/drawing/2014/main" id="{15C95405-F12D-B24C-A8CB-42E5C0561DFA}"/>
              </a:ext>
            </a:extLst>
          </p:cNvPr>
          <p:cNvSpPr/>
          <p:nvPr/>
        </p:nvSpPr>
        <p:spPr>
          <a:xfrm>
            <a:off x="3676810"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1" name="Cube 60">
            <a:extLst>
              <a:ext uri="{FF2B5EF4-FFF2-40B4-BE49-F238E27FC236}">
                <a16:creationId xmlns:a16="http://schemas.microsoft.com/office/drawing/2014/main" id="{822876C1-FAB1-DC4F-A0CF-D47C130EC87A}"/>
              </a:ext>
            </a:extLst>
          </p:cNvPr>
          <p:cNvSpPr/>
          <p:nvPr/>
        </p:nvSpPr>
        <p:spPr>
          <a:xfrm>
            <a:off x="4666063" y="4091023"/>
            <a:ext cx="736375" cy="781163"/>
          </a:xfrm>
          <a:prstGeom prst="cube">
            <a:avLst/>
          </a:prstGeom>
          <a:noFill/>
          <a:ln>
            <a:extLst>
              <a:ext uri="{C807C97D-BFC1-408E-A445-0C87EB9F89A2}">
                <ask:lineSketchStyleProps xmlns:ask="http://schemas.microsoft.com/office/drawing/2018/sketchyshapes">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 dirty="0">
              <a:solidFill>
                <a:schemeClr val="accent1">
                  <a:lumMod val="50000"/>
                </a:schemeClr>
              </a:solidFill>
              <a:latin typeface="Chalkduster" panose="03050602040202020205" pitchFamily="66" charset="77"/>
            </a:endParaRPr>
          </a:p>
        </p:txBody>
      </p:sp>
      <p:sp>
        <p:nvSpPr>
          <p:cNvPr id="62" name="Cylindre 61">
            <a:extLst>
              <a:ext uri="{FF2B5EF4-FFF2-40B4-BE49-F238E27FC236}">
                <a16:creationId xmlns:a16="http://schemas.microsoft.com/office/drawing/2014/main" id="{439CE656-FA55-C348-A583-892543B23AF4}"/>
              </a:ext>
            </a:extLst>
          </p:cNvPr>
          <p:cNvSpPr/>
          <p:nvPr/>
        </p:nvSpPr>
        <p:spPr>
          <a:xfrm>
            <a:off x="4764549" y="4568538"/>
            <a:ext cx="378120" cy="23703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600" dirty="0"/>
              <a:t>XIOS</a:t>
            </a:r>
          </a:p>
        </p:txBody>
      </p:sp>
      <p:sp>
        <p:nvSpPr>
          <p:cNvPr id="63" name="ZoneTexte 62">
            <a:extLst>
              <a:ext uri="{FF2B5EF4-FFF2-40B4-BE49-F238E27FC236}">
                <a16:creationId xmlns:a16="http://schemas.microsoft.com/office/drawing/2014/main" id="{AA4B7BE5-58F5-6248-945D-A2848866ACB9}"/>
              </a:ext>
            </a:extLst>
          </p:cNvPr>
          <p:cNvSpPr txBox="1"/>
          <p:nvPr/>
        </p:nvSpPr>
        <p:spPr>
          <a:xfrm>
            <a:off x="3644955" y="3152617"/>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64" name="ZoneTexte 63">
            <a:extLst>
              <a:ext uri="{FF2B5EF4-FFF2-40B4-BE49-F238E27FC236}">
                <a16:creationId xmlns:a16="http://schemas.microsoft.com/office/drawing/2014/main" id="{64368BAB-189E-F74B-AF86-299F3D36ADBA}"/>
              </a:ext>
            </a:extLst>
          </p:cNvPr>
          <p:cNvSpPr txBox="1"/>
          <p:nvPr/>
        </p:nvSpPr>
        <p:spPr>
          <a:xfrm>
            <a:off x="3644954" y="4041582"/>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65" name="ZoneTexte 64">
            <a:extLst>
              <a:ext uri="{FF2B5EF4-FFF2-40B4-BE49-F238E27FC236}">
                <a16:creationId xmlns:a16="http://schemas.microsoft.com/office/drawing/2014/main" id="{D437E843-4888-8A48-B00B-F0F6CBB2FABD}"/>
              </a:ext>
            </a:extLst>
          </p:cNvPr>
          <p:cNvSpPr txBox="1"/>
          <p:nvPr/>
        </p:nvSpPr>
        <p:spPr>
          <a:xfrm>
            <a:off x="4693557" y="4033453"/>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66" name="ZoneTexte 65">
            <a:extLst>
              <a:ext uri="{FF2B5EF4-FFF2-40B4-BE49-F238E27FC236}">
                <a16:creationId xmlns:a16="http://schemas.microsoft.com/office/drawing/2014/main" id="{47D064A5-BEDF-684D-8697-F5AFD05B7EF3}"/>
              </a:ext>
            </a:extLst>
          </p:cNvPr>
          <p:cNvSpPr txBox="1"/>
          <p:nvPr/>
        </p:nvSpPr>
        <p:spPr>
          <a:xfrm>
            <a:off x="4722599" y="3181233"/>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69" name="Rectangle 68">
            <a:extLst>
              <a:ext uri="{FF2B5EF4-FFF2-40B4-BE49-F238E27FC236}">
                <a16:creationId xmlns:a16="http://schemas.microsoft.com/office/drawing/2014/main" id="{D471422F-4014-054B-8DCB-88E316CC7E37}"/>
              </a:ext>
            </a:extLst>
          </p:cNvPr>
          <p:cNvSpPr/>
          <p:nvPr/>
        </p:nvSpPr>
        <p:spPr>
          <a:xfrm>
            <a:off x="5142669" y="679400"/>
            <a:ext cx="1163404" cy="430887"/>
          </a:xfrm>
          <a:prstGeom prst="rect">
            <a:avLst/>
          </a:prstGeom>
        </p:spPr>
        <p:txBody>
          <a:bodyPr wrap="square">
            <a:spAutoFit/>
          </a:bodyPr>
          <a:lstStyle/>
          <a:p>
            <a:r>
              <a:rPr lang="en-GB" sz="1100" i="1" dirty="0">
                <a:solidFill>
                  <a:schemeClr val="bg1">
                    <a:lumMod val="50000"/>
                  </a:schemeClr>
                </a:solidFill>
              </a:rPr>
              <a:t>Standard variable names</a:t>
            </a:r>
          </a:p>
        </p:txBody>
      </p:sp>
      <p:sp>
        <p:nvSpPr>
          <p:cNvPr id="70" name="Rectangle 69">
            <a:extLst>
              <a:ext uri="{FF2B5EF4-FFF2-40B4-BE49-F238E27FC236}">
                <a16:creationId xmlns:a16="http://schemas.microsoft.com/office/drawing/2014/main" id="{D73984EA-4AD5-354F-8522-53C04009F921}"/>
              </a:ext>
            </a:extLst>
          </p:cNvPr>
          <p:cNvSpPr/>
          <p:nvPr/>
        </p:nvSpPr>
        <p:spPr>
          <a:xfrm>
            <a:off x="1116445" y="3098180"/>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2" name="Rectangle 1">
            <a:extLst>
              <a:ext uri="{FF2B5EF4-FFF2-40B4-BE49-F238E27FC236}">
                <a16:creationId xmlns:a16="http://schemas.microsoft.com/office/drawing/2014/main" id="{5F28B328-CEE2-3C4F-856E-6A0E8D492625}"/>
              </a:ext>
            </a:extLst>
          </p:cNvPr>
          <p:cNvSpPr/>
          <p:nvPr/>
        </p:nvSpPr>
        <p:spPr>
          <a:xfrm>
            <a:off x="37127" y="3471986"/>
            <a:ext cx="1322640" cy="769441"/>
          </a:xfrm>
          <a:prstGeom prst="rect">
            <a:avLst/>
          </a:prstGeom>
        </p:spPr>
        <p:txBody>
          <a:bodyPr wrap="square">
            <a:spAutoFit/>
          </a:bodyPr>
          <a:lstStyle/>
          <a:p>
            <a:r>
              <a:rPr lang="en-GB" sz="1100" i="1" dirty="0">
                <a:solidFill>
                  <a:schemeClr val="accent2">
                    <a:lumMod val="50000"/>
                    <a:lumOff val="50000"/>
                  </a:schemeClr>
                </a:solidFill>
                <a:latin typeface="+mj-lt"/>
              </a:rPr>
              <a:t>Model output variable native names</a:t>
            </a:r>
          </a:p>
          <a:p>
            <a:r>
              <a:rPr lang="en-GB" sz="1100" i="1" dirty="0">
                <a:solidFill>
                  <a:schemeClr val="accent2">
                    <a:lumMod val="50000"/>
                    <a:lumOff val="50000"/>
                  </a:schemeClr>
                </a:solidFill>
                <a:latin typeface="+mj-lt"/>
              </a:rPr>
              <a:t>(xios_send_field)</a:t>
            </a:r>
          </a:p>
        </p:txBody>
      </p:sp>
      <p:sp>
        <p:nvSpPr>
          <p:cNvPr id="72" name="Rectangle 71">
            <a:extLst>
              <a:ext uri="{FF2B5EF4-FFF2-40B4-BE49-F238E27FC236}">
                <a16:creationId xmlns:a16="http://schemas.microsoft.com/office/drawing/2014/main" id="{489396D2-BA7D-A84B-ABFF-E19460301922}"/>
              </a:ext>
            </a:extLst>
          </p:cNvPr>
          <p:cNvSpPr/>
          <p:nvPr/>
        </p:nvSpPr>
        <p:spPr>
          <a:xfrm>
            <a:off x="1034191" y="4232921"/>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3" name="Rectangle 72">
            <a:extLst>
              <a:ext uri="{FF2B5EF4-FFF2-40B4-BE49-F238E27FC236}">
                <a16:creationId xmlns:a16="http://schemas.microsoft.com/office/drawing/2014/main" id="{214925BB-BA8B-DC4D-B1C0-4A317AD4B527}"/>
              </a:ext>
            </a:extLst>
          </p:cNvPr>
          <p:cNvSpPr/>
          <p:nvPr/>
        </p:nvSpPr>
        <p:spPr>
          <a:xfrm>
            <a:off x="6582967" y="3121239"/>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74" name="Rectangle 73">
            <a:extLst>
              <a:ext uri="{FF2B5EF4-FFF2-40B4-BE49-F238E27FC236}">
                <a16:creationId xmlns:a16="http://schemas.microsoft.com/office/drawing/2014/main" id="{1BCA4785-DEB8-3F46-9350-F77208D0C8B9}"/>
              </a:ext>
            </a:extLst>
          </p:cNvPr>
          <p:cNvSpPr/>
          <p:nvPr/>
        </p:nvSpPr>
        <p:spPr>
          <a:xfrm>
            <a:off x="6490643" y="410200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cxnSp>
        <p:nvCxnSpPr>
          <p:cNvPr id="75" name="Connecteur droit avec flèche 74">
            <a:extLst>
              <a:ext uri="{FF2B5EF4-FFF2-40B4-BE49-F238E27FC236}">
                <a16:creationId xmlns:a16="http://schemas.microsoft.com/office/drawing/2014/main" id="{09B6540B-5026-C84B-9CAC-F8C93EE3B4C5}"/>
              </a:ext>
            </a:extLst>
          </p:cNvPr>
          <p:cNvCxnSpPr>
            <a:cxnSpLocks/>
          </p:cNvCxnSpPr>
          <p:nvPr/>
        </p:nvCxnSpPr>
        <p:spPr>
          <a:xfrm>
            <a:off x="5430268" y="3429616"/>
            <a:ext cx="937742" cy="7817"/>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DC3212B3-9D91-A64E-B438-507578D5A338}"/>
              </a:ext>
            </a:extLst>
          </p:cNvPr>
          <p:cNvCxnSpPr>
            <a:cxnSpLocks/>
          </p:cNvCxnSpPr>
          <p:nvPr/>
        </p:nvCxnSpPr>
        <p:spPr>
          <a:xfrm flipV="1">
            <a:off x="5402438" y="4491504"/>
            <a:ext cx="965572" cy="6249"/>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78" name="Connecteur droit avec flèche 77">
            <a:extLst>
              <a:ext uri="{FF2B5EF4-FFF2-40B4-BE49-F238E27FC236}">
                <a16:creationId xmlns:a16="http://schemas.microsoft.com/office/drawing/2014/main" id="{08892286-3751-8844-983D-1E22371196C5}"/>
              </a:ext>
            </a:extLst>
          </p:cNvPr>
          <p:cNvCxnSpPr>
            <a:cxnSpLocks/>
          </p:cNvCxnSpPr>
          <p:nvPr/>
        </p:nvCxnSpPr>
        <p:spPr>
          <a:xfrm flipV="1">
            <a:off x="2694889" y="3484318"/>
            <a:ext cx="866260" cy="1252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cxnSp>
        <p:nvCxnSpPr>
          <p:cNvPr id="80" name="Connecteur droit avec flèche 79">
            <a:extLst>
              <a:ext uri="{FF2B5EF4-FFF2-40B4-BE49-F238E27FC236}">
                <a16:creationId xmlns:a16="http://schemas.microsoft.com/office/drawing/2014/main" id="{BCF15F68-8141-3248-802A-9A3606D485B9}"/>
              </a:ext>
            </a:extLst>
          </p:cNvPr>
          <p:cNvCxnSpPr>
            <a:cxnSpLocks/>
          </p:cNvCxnSpPr>
          <p:nvPr/>
        </p:nvCxnSpPr>
        <p:spPr>
          <a:xfrm>
            <a:off x="2596635" y="4607109"/>
            <a:ext cx="918595" cy="0"/>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5" name="Losange 4">
            <a:extLst>
              <a:ext uri="{FF2B5EF4-FFF2-40B4-BE49-F238E27FC236}">
                <a16:creationId xmlns:a16="http://schemas.microsoft.com/office/drawing/2014/main" id="{2BF02E8A-A33A-2548-848F-8C5E7F854724}"/>
              </a:ext>
            </a:extLst>
          </p:cNvPr>
          <p:cNvSpPr/>
          <p:nvPr/>
        </p:nvSpPr>
        <p:spPr>
          <a:xfrm>
            <a:off x="1295670" y="1091171"/>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2" name="Losange 81">
            <a:extLst>
              <a:ext uri="{FF2B5EF4-FFF2-40B4-BE49-F238E27FC236}">
                <a16:creationId xmlns:a16="http://schemas.microsoft.com/office/drawing/2014/main" id="{A124020A-5BAB-8246-807E-7496D9389BC6}"/>
              </a:ext>
            </a:extLst>
          </p:cNvPr>
          <p:cNvSpPr/>
          <p:nvPr/>
        </p:nvSpPr>
        <p:spPr>
          <a:xfrm>
            <a:off x="2530425" y="1888973"/>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4" name="Losange 83">
            <a:extLst>
              <a:ext uri="{FF2B5EF4-FFF2-40B4-BE49-F238E27FC236}">
                <a16:creationId xmlns:a16="http://schemas.microsoft.com/office/drawing/2014/main" id="{B1C08913-A5A1-7548-A3E9-ABD19DCE1E7F}"/>
              </a:ext>
            </a:extLst>
          </p:cNvPr>
          <p:cNvSpPr/>
          <p:nvPr/>
        </p:nvSpPr>
        <p:spPr>
          <a:xfrm>
            <a:off x="6071303" y="1063175"/>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5" name="ZoneTexte 84">
            <a:extLst>
              <a:ext uri="{FF2B5EF4-FFF2-40B4-BE49-F238E27FC236}">
                <a16:creationId xmlns:a16="http://schemas.microsoft.com/office/drawing/2014/main" id="{F72744A2-B3B5-614F-B720-AA87D768AC8C}"/>
              </a:ext>
            </a:extLst>
          </p:cNvPr>
          <p:cNvSpPr txBox="1"/>
          <p:nvPr/>
        </p:nvSpPr>
        <p:spPr>
          <a:xfrm>
            <a:off x="1993524" y="3068584"/>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6" name="ZoneTexte 85">
            <a:extLst>
              <a:ext uri="{FF2B5EF4-FFF2-40B4-BE49-F238E27FC236}">
                <a16:creationId xmlns:a16="http://schemas.microsoft.com/office/drawing/2014/main" id="{ADCC1A05-B156-C248-B188-444FF857F0CD}"/>
              </a:ext>
            </a:extLst>
          </p:cNvPr>
          <p:cNvSpPr txBox="1"/>
          <p:nvPr/>
        </p:nvSpPr>
        <p:spPr>
          <a:xfrm>
            <a:off x="1901188" y="1168871"/>
            <a:ext cx="603111" cy="276999"/>
          </a:xfrm>
          <a:prstGeom prst="rect">
            <a:avLst/>
          </a:prstGeom>
          <a:noFill/>
        </p:spPr>
        <p:txBody>
          <a:bodyPr wrap="square" rtlCol="0">
            <a:spAutoFit/>
          </a:bodyPr>
          <a:lstStyle/>
          <a:p>
            <a:pPr algn="ctr"/>
            <a:r>
              <a:rPr lang="en-GB" sz="1200" i="1" dirty="0">
                <a:solidFill>
                  <a:schemeClr val="bg1">
                    <a:lumMod val="50000"/>
                  </a:schemeClr>
                </a:solidFill>
              </a:rPr>
              <a:t>atmos</a:t>
            </a:r>
          </a:p>
        </p:txBody>
      </p:sp>
      <p:sp>
        <p:nvSpPr>
          <p:cNvPr id="87" name="ZoneTexte 86">
            <a:extLst>
              <a:ext uri="{FF2B5EF4-FFF2-40B4-BE49-F238E27FC236}">
                <a16:creationId xmlns:a16="http://schemas.microsoft.com/office/drawing/2014/main" id="{EF67514E-E0D0-2B43-933F-F5B93E805B71}"/>
              </a:ext>
            </a:extLst>
          </p:cNvPr>
          <p:cNvSpPr txBox="1"/>
          <p:nvPr/>
        </p:nvSpPr>
        <p:spPr>
          <a:xfrm>
            <a:off x="3162321" y="1971790"/>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88" name="ZoneTexte 87">
            <a:extLst>
              <a:ext uri="{FF2B5EF4-FFF2-40B4-BE49-F238E27FC236}">
                <a16:creationId xmlns:a16="http://schemas.microsoft.com/office/drawing/2014/main" id="{EB00BEBE-6989-5B4F-A599-CB9DA90B6C08}"/>
              </a:ext>
            </a:extLst>
          </p:cNvPr>
          <p:cNvSpPr txBox="1"/>
          <p:nvPr/>
        </p:nvSpPr>
        <p:spPr>
          <a:xfrm>
            <a:off x="1951372" y="4214505"/>
            <a:ext cx="603111" cy="276999"/>
          </a:xfrm>
          <a:prstGeom prst="rect">
            <a:avLst/>
          </a:prstGeom>
          <a:noFill/>
        </p:spPr>
        <p:txBody>
          <a:bodyPr wrap="square" rtlCol="0">
            <a:spAutoFit/>
          </a:bodyPr>
          <a:lstStyle/>
          <a:p>
            <a:pPr algn="ctr"/>
            <a:r>
              <a:rPr lang="en-GB" sz="1200" i="1" dirty="0">
                <a:solidFill>
                  <a:schemeClr val="bg1">
                    <a:lumMod val="50000"/>
                  </a:schemeClr>
                </a:solidFill>
              </a:rPr>
              <a:t>land</a:t>
            </a:r>
          </a:p>
        </p:txBody>
      </p:sp>
      <p:sp>
        <p:nvSpPr>
          <p:cNvPr id="89" name="ZoneTexte 88">
            <a:extLst>
              <a:ext uri="{FF2B5EF4-FFF2-40B4-BE49-F238E27FC236}">
                <a16:creationId xmlns:a16="http://schemas.microsoft.com/office/drawing/2014/main" id="{0A1DF22E-00E5-DD45-BDA9-CE16AEEE18FF}"/>
              </a:ext>
            </a:extLst>
          </p:cNvPr>
          <p:cNvSpPr txBox="1"/>
          <p:nvPr/>
        </p:nvSpPr>
        <p:spPr>
          <a:xfrm>
            <a:off x="5359146" y="1957044"/>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90" name="ZoneTexte 89">
            <a:extLst>
              <a:ext uri="{FF2B5EF4-FFF2-40B4-BE49-F238E27FC236}">
                <a16:creationId xmlns:a16="http://schemas.microsoft.com/office/drawing/2014/main" id="{C6583806-DD66-7743-9482-C7AE15CF4D59}"/>
              </a:ext>
            </a:extLst>
          </p:cNvPr>
          <p:cNvSpPr txBox="1"/>
          <p:nvPr/>
        </p:nvSpPr>
        <p:spPr>
          <a:xfrm>
            <a:off x="6636028" y="1186136"/>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sp>
        <p:nvSpPr>
          <p:cNvPr id="111" name="ZoneTexte 110">
            <a:extLst>
              <a:ext uri="{FF2B5EF4-FFF2-40B4-BE49-F238E27FC236}">
                <a16:creationId xmlns:a16="http://schemas.microsoft.com/office/drawing/2014/main" id="{69FD4528-4841-2444-B5E1-77262AE7A6F6}"/>
              </a:ext>
            </a:extLst>
          </p:cNvPr>
          <p:cNvSpPr txBox="1"/>
          <p:nvPr/>
        </p:nvSpPr>
        <p:spPr>
          <a:xfrm>
            <a:off x="7421042" y="3100622"/>
            <a:ext cx="679839"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112" name="ZoneTexte 111">
            <a:extLst>
              <a:ext uri="{FF2B5EF4-FFF2-40B4-BE49-F238E27FC236}">
                <a16:creationId xmlns:a16="http://schemas.microsoft.com/office/drawing/2014/main" id="{636187BD-0AAE-344C-8FDC-D17B74FAA94A}"/>
              </a:ext>
            </a:extLst>
          </p:cNvPr>
          <p:cNvSpPr txBox="1"/>
          <p:nvPr/>
        </p:nvSpPr>
        <p:spPr>
          <a:xfrm>
            <a:off x="7300498" y="4065272"/>
            <a:ext cx="679839" cy="276999"/>
          </a:xfrm>
          <a:prstGeom prst="rect">
            <a:avLst/>
          </a:prstGeom>
          <a:noFill/>
        </p:spPr>
        <p:txBody>
          <a:bodyPr wrap="square" rtlCol="0">
            <a:spAutoFit/>
          </a:bodyPr>
          <a:lstStyle/>
          <a:p>
            <a:pPr algn="ctr"/>
            <a:r>
              <a:rPr lang="en-GB" sz="1200" i="1" dirty="0">
                <a:solidFill>
                  <a:schemeClr val="bg1">
                    <a:lumMod val="50000"/>
                  </a:schemeClr>
                </a:solidFill>
              </a:rPr>
              <a:t>sea-ice</a:t>
            </a:r>
          </a:p>
        </p:txBody>
      </p:sp>
      <p:cxnSp>
        <p:nvCxnSpPr>
          <p:cNvPr id="128" name="Connecteur droit avec flèche 127">
            <a:extLst>
              <a:ext uri="{FF2B5EF4-FFF2-40B4-BE49-F238E27FC236}">
                <a16:creationId xmlns:a16="http://schemas.microsoft.com/office/drawing/2014/main" id="{1FF2EE4E-FE4C-1A4E-B220-DBA1E14DDC80}"/>
              </a:ext>
            </a:extLst>
          </p:cNvPr>
          <p:cNvCxnSpPr>
            <a:cxnSpLocks/>
          </p:cNvCxnSpPr>
          <p:nvPr/>
        </p:nvCxnSpPr>
        <p:spPr>
          <a:xfrm>
            <a:off x="5185507" y="1343001"/>
            <a:ext cx="2365007" cy="1532618"/>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83" name="Losange 82">
            <a:extLst>
              <a:ext uri="{FF2B5EF4-FFF2-40B4-BE49-F238E27FC236}">
                <a16:creationId xmlns:a16="http://schemas.microsoft.com/office/drawing/2014/main" id="{54B7D3E6-B641-6E41-865E-55F722070D05}"/>
              </a:ext>
            </a:extLst>
          </p:cNvPr>
          <p:cNvSpPr/>
          <p:nvPr/>
        </p:nvSpPr>
        <p:spPr>
          <a:xfrm>
            <a:off x="4784580" y="1873601"/>
            <a:ext cx="1851448" cy="1157035"/>
          </a:xfrm>
          <a:prstGeom prst="diamond">
            <a:avLst/>
          </a:prstGeom>
          <a:noFill/>
          <a:ln cap="sq">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cxnSp>
        <p:nvCxnSpPr>
          <p:cNvPr id="131" name="Connecteur droit avec flèche 130">
            <a:extLst>
              <a:ext uri="{FF2B5EF4-FFF2-40B4-BE49-F238E27FC236}">
                <a16:creationId xmlns:a16="http://schemas.microsoft.com/office/drawing/2014/main" id="{EA260192-835D-1146-BB65-7ABB088575BE}"/>
              </a:ext>
            </a:extLst>
          </p:cNvPr>
          <p:cNvCxnSpPr>
            <a:cxnSpLocks/>
          </p:cNvCxnSpPr>
          <p:nvPr/>
        </p:nvCxnSpPr>
        <p:spPr>
          <a:xfrm flipV="1">
            <a:off x="1624372" y="1436318"/>
            <a:ext cx="2241498" cy="1437421"/>
          </a:xfrm>
          <a:prstGeom prst="straightConnector1">
            <a:avLst/>
          </a:prstGeom>
          <a:ln>
            <a:solidFill>
              <a:schemeClr val="tx1"/>
            </a:solidFill>
            <a:headEnd type="arrow" w="med" len="med"/>
            <a:tailEnd type="arrow"/>
          </a:ln>
        </p:spPr>
        <p:style>
          <a:lnRef idx="1">
            <a:schemeClr val="accent1"/>
          </a:lnRef>
          <a:fillRef idx="0">
            <a:schemeClr val="accent1"/>
          </a:fillRef>
          <a:effectRef idx="0">
            <a:schemeClr val="accent1"/>
          </a:effectRef>
          <a:fontRef idx="minor">
            <a:schemeClr val="tx1"/>
          </a:fontRef>
        </p:style>
      </p:cxnSp>
      <p:sp>
        <p:nvSpPr>
          <p:cNvPr id="134" name="ZoneTexte 133">
            <a:extLst>
              <a:ext uri="{FF2B5EF4-FFF2-40B4-BE49-F238E27FC236}">
                <a16:creationId xmlns:a16="http://schemas.microsoft.com/office/drawing/2014/main" id="{F8A10997-EEF9-7749-B7A7-DAAF844AE3C9}"/>
              </a:ext>
            </a:extLst>
          </p:cNvPr>
          <p:cNvSpPr txBox="1"/>
          <p:nvPr/>
        </p:nvSpPr>
        <p:spPr>
          <a:xfrm rot="19585856">
            <a:off x="2061744" y="1949674"/>
            <a:ext cx="1506357"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correspondence</a:t>
            </a:r>
          </a:p>
        </p:txBody>
      </p:sp>
      <p:sp>
        <p:nvSpPr>
          <p:cNvPr id="135" name="ZoneTexte 134">
            <a:extLst>
              <a:ext uri="{FF2B5EF4-FFF2-40B4-BE49-F238E27FC236}">
                <a16:creationId xmlns:a16="http://schemas.microsoft.com/office/drawing/2014/main" id="{6B796D9E-832F-5C44-8B1A-969B1128DA60}"/>
              </a:ext>
            </a:extLst>
          </p:cNvPr>
          <p:cNvSpPr txBox="1"/>
          <p:nvPr/>
        </p:nvSpPr>
        <p:spPr>
          <a:xfrm rot="2028754">
            <a:off x="5610285" y="1989632"/>
            <a:ext cx="1656979" cy="253916"/>
          </a:xfrm>
          <a:prstGeom prst="rect">
            <a:avLst/>
          </a:prstGeom>
          <a:solidFill>
            <a:schemeClr val="bg1"/>
          </a:solid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correspondence</a:t>
            </a:r>
          </a:p>
        </p:txBody>
      </p:sp>
      <p:sp>
        <p:nvSpPr>
          <p:cNvPr id="141" name="Rectangle 140">
            <a:extLst>
              <a:ext uri="{FF2B5EF4-FFF2-40B4-BE49-F238E27FC236}">
                <a16:creationId xmlns:a16="http://schemas.microsoft.com/office/drawing/2014/main" id="{23AD2B87-EE84-6A43-8012-626765BCCED9}"/>
              </a:ext>
            </a:extLst>
          </p:cNvPr>
          <p:cNvSpPr/>
          <p:nvPr/>
        </p:nvSpPr>
        <p:spPr>
          <a:xfrm rot="914252">
            <a:off x="8124441" y="3822913"/>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p:sp>
        <p:nvSpPr>
          <p:cNvPr id="150" name="Rectangle 149">
            <a:extLst>
              <a:ext uri="{FF2B5EF4-FFF2-40B4-BE49-F238E27FC236}">
                <a16:creationId xmlns:a16="http://schemas.microsoft.com/office/drawing/2014/main" id="{254889AC-51C3-3D42-ACBA-D15BF813B3C6}"/>
              </a:ext>
            </a:extLst>
          </p:cNvPr>
          <p:cNvSpPr/>
          <p:nvPr/>
        </p:nvSpPr>
        <p:spPr>
          <a:xfrm rot="914252">
            <a:off x="703813" y="1809227"/>
            <a:ext cx="919730" cy="600164"/>
          </a:xfrm>
          <a:prstGeom prst="rect">
            <a:avLst/>
          </a:prstGeom>
        </p:spPr>
        <p:txBody>
          <a:bodyPr wrap="square">
            <a:spAutoFit/>
          </a:bodyPr>
          <a:lstStyle/>
          <a:p>
            <a:r>
              <a:rPr lang="en-GB" sz="1100" dirty="0">
                <a:solidFill>
                  <a:schemeClr val="tx1"/>
                </a:solidFill>
                <a:latin typeface="Segoe Script" panose="020B0804020000000003" pitchFamily="34" charset="0"/>
                <a:ea typeface="Maku" pitchFamily="2" charset="0"/>
                <a:cs typeface="Maku" pitchFamily="2" charset="0"/>
              </a:rPr>
              <a:t>Written once for all</a:t>
            </a:r>
          </a:p>
        </p:txBody>
      </p:sp>
      <mc:AlternateContent xmlns:mc="http://schemas.openxmlformats.org/markup-compatibility/2006" xmlns:p14="http://schemas.microsoft.com/office/powerpoint/2010/main">
        <mc:Choice Requires="p14">
          <p:contentPart p14:bwMode="auto" r:id="rId3">
            <p14:nvContentPartPr>
              <p14:cNvPr id="95" name="Encre 94">
                <a:extLst>
                  <a:ext uri="{FF2B5EF4-FFF2-40B4-BE49-F238E27FC236}">
                    <a16:creationId xmlns:a16="http://schemas.microsoft.com/office/drawing/2014/main" id="{59B74DAF-7CB3-FC44-AE83-F80C3758E317}"/>
                  </a:ext>
                </a:extLst>
              </p14:cNvPr>
              <p14:cNvContentPartPr/>
              <p14:nvPr/>
            </p14:nvContentPartPr>
            <p14:xfrm>
              <a:off x="8100881" y="3737933"/>
              <a:ext cx="821880" cy="555840"/>
            </p14:xfrm>
          </p:contentPart>
        </mc:Choice>
        <mc:Fallback xmlns="">
          <p:pic>
            <p:nvPicPr>
              <p:cNvPr id="95" name="Encre 94">
                <a:extLst>
                  <a:ext uri="{FF2B5EF4-FFF2-40B4-BE49-F238E27FC236}">
                    <a16:creationId xmlns:a16="http://schemas.microsoft.com/office/drawing/2014/main" id="{59B74DAF-7CB3-FC44-AE83-F80C3758E317}"/>
                  </a:ext>
                </a:extLst>
              </p:cNvPr>
              <p:cNvPicPr/>
              <p:nvPr/>
            </p:nvPicPr>
            <p:blipFill>
              <a:blip r:embed="rId4"/>
              <a:stretch>
                <a:fillRect/>
              </a:stretch>
            </p:blipFill>
            <p:spPr>
              <a:xfrm>
                <a:off x="8047241" y="3629933"/>
                <a:ext cx="929520" cy="7714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56" name="Encre 155">
                <a:extLst>
                  <a:ext uri="{FF2B5EF4-FFF2-40B4-BE49-F238E27FC236}">
                    <a16:creationId xmlns:a16="http://schemas.microsoft.com/office/drawing/2014/main" id="{E9D4D4B3-1832-FA43-AE27-4CBB28AFCB88}"/>
                  </a:ext>
                </a:extLst>
              </p14:cNvPr>
              <p14:cNvContentPartPr/>
              <p14:nvPr/>
            </p14:nvContentPartPr>
            <p14:xfrm>
              <a:off x="668882" y="1752394"/>
              <a:ext cx="821880" cy="555840"/>
            </p14:xfrm>
          </p:contentPart>
        </mc:Choice>
        <mc:Fallback xmlns="">
          <p:pic>
            <p:nvPicPr>
              <p:cNvPr id="156" name="Encre 155">
                <a:extLst>
                  <a:ext uri="{FF2B5EF4-FFF2-40B4-BE49-F238E27FC236}">
                    <a16:creationId xmlns:a16="http://schemas.microsoft.com/office/drawing/2014/main" id="{E9D4D4B3-1832-FA43-AE27-4CBB28AFCB88}"/>
                  </a:ext>
                </a:extLst>
              </p:cNvPr>
              <p:cNvPicPr/>
              <p:nvPr/>
            </p:nvPicPr>
            <p:blipFill>
              <a:blip r:embed="rId4"/>
              <a:stretch>
                <a:fillRect/>
              </a:stretch>
            </p:blipFill>
            <p:spPr>
              <a:xfrm>
                <a:off x="615242" y="1644394"/>
                <a:ext cx="929520" cy="771480"/>
              </a:xfrm>
              <a:prstGeom prst="rect">
                <a:avLst/>
              </a:prstGeom>
            </p:spPr>
          </p:pic>
        </mc:Fallback>
      </mc:AlternateContent>
    </p:spTree>
    <p:extLst>
      <p:ext uri="{BB962C8B-B14F-4D97-AF65-F5344CB8AC3E}">
        <p14:creationId xmlns:p14="http://schemas.microsoft.com/office/powerpoint/2010/main" val="1046952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B90AA95-47A5-A048-A3D5-4A13D3659135}"/>
              </a:ext>
            </a:extLst>
          </p:cNvPr>
          <p:cNvSpPr>
            <a:spLocks noChangeArrowheads="1"/>
          </p:cNvSpPr>
          <p:nvPr/>
        </p:nvSpPr>
        <p:spPr bwMode="auto">
          <a:xfrm>
            <a:off x="452109" y="1008628"/>
            <a:ext cx="335559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1.3 CMOR Variable: [sos] Sea Surface Salinity</a:t>
            </a:r>
            <a:br>
              <a:rPr kumimoji="0" lang="fr-FR" altLang="fr-FR" sz="1100" b="0" i="0" u="none" strike="noStrike" cap="none" normalizeH="0" baseline="0" dirty="0">
                <a:ln>
                  <a:noFill/>
                </a:ln>
                <a:solidFill>
                  <a:schemeClr val="tx1"/>
                </a:solidFill>
                <a:effectLst/>
                <a:latin typeface="Avenir Next Condensed" panose="020B0506020202020204" pitchFamily="34" charset="0"/>
              </a:rPr>
            </a:b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sos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vid  : [var] sos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2"/>
              </a:rPr>
              <a:t>74a9891bcab2667dbcb66574c6370c86</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Sea Surface Salinity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defaultPriority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1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modeling_realm</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ocean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type  : real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2.3 Dimensions and related information [stid ]: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3"/>
              </a:rPr>
              <a:t>Temporal mean, Global field (single level) [XY-na] [amse-tmn]</a:t>
            </a:r>
            <a:r>
              <a:rPr kumimoji="0" lang="fr-FR" altLang="fr-FR" sz="1100" b="0" i="0" u="none" strike="noStrike" cap="none" normalizeH="0" baseline="0" dirty="0">
                <a:ln>
                  <a:noFill/>
                </a:ln>
                <a:solidFill>
                  <a:schemeClr val="tx1"/>
                </a:solidFill>
                <a:effectLst/>
                <a:latin typeface="Avenir Next Condensed" panose="020B0506020202020204" pitchFamily="34" charset="0"/>
              </a:rPr>
              <a:t> [str-a098]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processing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Report on native horizontal grid as well as on a spherical latitude/longitude grid.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frequency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mon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rowIndex  : 22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mipTable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Omon</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Sea water salinity is the salt content of sea water, often on the Practical Salinity Scale of 1978. However, the unqualified term 'salinity' is generic and does not necessarily imply any particular method of calculation. The units of salinity are dimensionless and the units attribute should normally be given as 1e-3 or 0.001 i.e. parts per thousand.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rial" panose="020B0604020202020204" pitchFamily="34" charset="0"/>
              </a:rPr>
              <a:t>[…]</a:t>
            </a:r>
          </a:p>
        </p:txBody>
      </p:sp>
      <p:sp>
        <p:nvSpPr>
          <p:cNvPr id="4" name="Rectangle 24">
            <a:extLst>
              <a:ext uri="{FF2B5EF4-FFF2-40B4-BE49-F238E27FC236}">
                <a16:creationId xmlns:a16="http://schemas.microsoft.com/office/drawing/2014/main" id="{8079C992-6DF4-A546-A0A6-7C565926D7DE}"/>
              </a:ext>
            </a:extLst>
          </p:cNvPr>
          <p:cNvSpPr>
            <a:spLocks noChangeArrowheads="1"/>
          </p:cNvSpPr>
          <p:nvPr/>
        </p:nvSpPr>
        <p:spPr bwMode="auto">
          <a:xfrm>
            <a:off x="4863983" y="3075255"/>
            <a:ext cx="3842157" cy="261610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2.3 Dimensions and related information: [str-a098] Temporal mean, Global field (single level) [XY-na] [amse-tmn]</a:t>
            </a:r>
            <a:br>
              <a:rPr kumimoji="0" lang="fr-FR" altLang="fr-FR" b="0" i="0" u="none" strike="noStrike" cap="none" normalizeH="0" baseline="0" dirty="0">
                <a:ln>
                  <a:noFill/>
                </a:ln>
                <a:solidFill>
                  <a:schemeClr val="tx1"/>
                </a:solidFill>
                <a:effectLst/>
                <a:latin typeface="Avenir Next Condensed" panose="020B0506020202020204" pitchFamily="34" charset="0"/>
              </a:rPr>
            </a:br>
            <a:endParaRPr kumimoji="0" lang="fr-FR" altLang="fr-FR"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str-a098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spid : [spatialShape]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XY-na</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4"/>
              </a:rPr>
              <a:t>a656047a-8883-11e5-b571-ac72891c3257</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Temporal mean, Global field (single level) [XY-na] [amse-tmn]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cell_methods </a:t>
            </a:r>
            <a:r>
              <a:rPr kumimoji="0" lang="fr-FR" altLang="fr-FR" sz="18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area: mean where sea time: mean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cell_measures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area: areacello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 For time mean fields, it may be useful to add information about the sampling interval in the cell_methods string. The syntax is to append, in brackets, 'interval: *amount* *units*', for example 'area: time: mean (interval: 1 hr)'. The units must be valid UDUNITS, e.g. day or hr. </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100" dirty="0">
                <a:solidFill>
                  <a:schemeClr val="tx1"/>
                </a:solidFill>
                <a:latin typeface="Avenir Next Condensed" panose="020B0506020202020204" pitchFamily="34" charset="0"/>
              </a:rPr>
              <a:t>[…]</a:t>
            </a: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p:txBody>
      </p:sp>
      <p:sp>
        <p:nvSpPr>
          <p:cNvPr id="5" name="Flèche vers la droite 4">
            <a:extLst>
              <a:ext uri="{FF2B5EF4-FFF2-40B4-BE49-F238E27FC236}">
                <a16:creationId xmlns:a16="http://schemas.microsoft.com/office/drawing/2014/main" id="{1524350D-25E8-E64B-BE67-E5D183B30B5D}"/>
              </a:ext>
            </a:extLst>
          </p:cNvPr>
          <p:cNvSpPr/>
          <p:nvPr/>
        </p:nvSpPr>
        <p:spPr>
          <a:xfrm rot="1392736">
            <a:off x="3667626" y="2934651"/>
            <a:ext cx="1123832" cy="206129"/>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42" name="Connecteur droit 41">
            <a:extLst>
              <a:ext uri="{FF2B5EF4-FFF2-40B4-BE49-F238E27FC236}">
                <a16:creationId xmlns:a16="http://schemas.microsoft.com/office/drawing/2014/main" id="{C392519A-EC1D-DF40-A61A-E67954321029}"/>
              </a:ext>
            </a:extLst>
          </p:cNvPr>
          <p:cNvCxnSpPr>
            <a:cxnSpLocks/>
          </p:cNvCxnSpPr>
          <p:nvPr/>
        </p:nvCxnSpPr>
        <p:spPr>
          <a:xfrm>
            <a:off x="4863983" y="3031067"/>
            <a:ext cx="0" cy="2517930"/>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Connecteur droit 43">
            <a:extLst>
              <a:ext uri="{FF2B5EF4-FFF2-40B4-BE49-F238E27FC236}">
                <a16:creationId xmlns:a16="http://schemas.microsoft.com/office/drawing/2014/main" id="{A88DED53-257F-AF4D-AB22-9F7ED559F710}"/>
              </a:ext>
            </a:extLst>
          </p:cNvPr>
          <p:cNvCxnSpPr>
            <a:cxnSpLocks/>
          </p:cNvCxnSpPr>
          <p:nvPr/>
        </p:nvCxnSpPr>
        <p:spPr>
          <a:xfrm>
            <a:off x="452109" y="1107038"/>
            <a:ext cx="0" cy="4286998"/>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9" name="Google Shape;67;p15">
            <a:extLst>
              <a:ext uri="{FF2B5EF4-FFF2-40B4-BE49-F238E27FC236}">
                <a16:creationId xmlns:a16="http://schemas.microsoft.com/office/drawing/2014/main" id="{C5CA53B0-5927-5A44-ACA9-F5F80A7A051B}"/>
              </a:ext>
            </a:extLst>
          </p:cNvPr>
          <p:cNvSpPr txBox="1">
            <a:spLocks/>
          </p:cNvSpPr>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2800" dirty="0">
                <a:solidFill>
                  <a:schemeClr val="bg1"/>
                </a:solidFill>
              </a:rPr>
              <a:t>e) “sos_Omon” example (DR info.)</a:t>
            </a:r>
          </a:p>
        </p:txBody>
      </p:sp>
      <p:sp>
        <p:nvSpPr>
          <p:cNvPr id="50" name="Google Shape;67;p15">
            <a:extLst>
              <a:ext uri="{FF2B5EF4-FFF2-40B4-BE49-F238E27FC236}">
                <a16:creationId xmlns:a16="http://schemas.microsoft.com/office/drawing/2014/main" id="{27D91ECD-2C07-AB4B-A830-325A1F728879}"/>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25" name="Rectangle 1">
            <a:extLst>
              <a:ext uri="{FF2B5EF4-FFF2-40B4-BE49-F238E27FC236}">
                <a16:creationId xmlns:a16="http://schemas.microsoft.com/office/drawing/2014/main" id="{94734DA0-0A06-5649-BEDF-FC07DD311B16}"/>
              </a:ext>
            </a:extLst>
          </p:cNvPr>
          <p:cNvSpPr>
            <a:spLocks noChangeArrowheads="1"/>
          </p:cNvSpPr>
          <p:nvPr/>
        </p:nvSpPr>
        <p:spPr bwMode="auto">
          <a:xfrm>
            <a:off x="4159066" y="765050"/>
            <a:ext cx="2869019"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45720" rIns="-23805"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1.2 MIP Variable: [sos] Sea Surface Salinity</a:t>
            </a:r>
            <a:br>
              <a:rPr kumimoji="0" lang="fr-FR" altLang="fr-FR" sz="1100" b="0" i="0" u="none" strike="noStrike" cap="none" normalizeH="0" baseline="0" dirty="0">
                <a:ln>
                  <a:noFill/>
                </a:ln>
                <a:solidFill>
                  <a:schemeClr val="tx1"/>
                </a:solidFill>
                <a:effectLst/>
                <a:latin typeface="Avenir Next Condensed" panose="020B0506020202020204" pitchFamily="34" charset="0"/>
              </a:rPr>
            </a:b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sos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provmip       : [mip] OMIP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5"/>
              </a:rPr>
              <a:t>OMIP</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prov       : OMIP.day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units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 0.001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Sea Surface Salinity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uid       : 74a9891bcab2667dbcb66574c6370c86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procnote       : ('',)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procComment       :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1.8 CF Standard Names [sn       ]: </a:t>
            </a:r>
            <a:r>
              <a:rPr kumimoji="0" lang="fr-FR" altLang="fr-FR" sz="1100" b="0" i="0" u="none" strike="noStrike" cap="none" normalizeH="0" baseline="0" dirty="0">
                <a:ln>
                  <a:noFill/>
                </a:ln>
                <a:solidFill>
                  <a:schemeClr val="tx1"/>
                </a:solidFill>
                <a:effectLst/>
                <a:latin typeface="Avenir Next Condensed" panose="020B0506020202020204" pitchFamily="34" charset="0"/>
                <a:hlinkClick r:id="rId6"/>
              </a:rPr>
              <a:t>SeaSurfaceSalinity</a:t>
            </a:r>
            <a:r>
              <a:rPr kumimoji="0" lang="fr-FR" altLang="fr-FR" sz="1100" b="0" i="0" u="none" strike="noStrike" cap="none" normalizeH="0" baseline="0" dirty="0">
                <a:ln>
                  <a:noFill/>
                </a:ln>
                <a:solidFill>
                  <a:schemeClr val="tx1"/>
                </a:solidFill>
                <a:effectLst/>
                <a:latin typeface="Avenir Next Condensed" panose="020B0506020202020204" pitchFamily="34" charset="0"/>
              </a:rPr>
              <a:t> </a:t>
            </a:r>
          </a:p>
          <a:p>
            <a:pPr marL="0" marR="0" lvl="0" indent="0" algn="l" defTabSz="914400" rtl="0" eaLnBrk="0" fontAlgn="base" latinLnBrk="0" hangingPunct="0">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  […]</a:t>
            </a:r>
            <a:endParaRPr kumimoji="0" lang="fr-FR" altLang="fr-FR" sz="1050" b="0" i="0" u="none" strike="noStrike" cap="none" normalizeH="0" baseline="0" dirty="0">
              <a:ln>
                <a:noFill/>
              </a:ln>
              <a:solidFill>
                <a:schemeClr val="tx1"/>
              </a:solidFill>
              <a:effectLst/>
              <a:latin typeface="Avenir Next Condensed" panose="020B0506020202020204" pitchFamily="34" charset="0"/>
            </a:endParaRPr>
          </a:p>
        </p:txBody>
      </p:sp>
      <p:sp>
        <p:nvSpPr>
          <p:cNvPr id="26" name="Flèche vers la droite 25">
            <a:extLst>
              <a:ext uri="{FF2B5EF4-FFF2-40B4-BE49-F238E27FC236}">
                <a16:creationId xmlns:a16="http://schemas.microsoft.com/office/drawing/2014/main" id="{02597DE4-C981-5045-9F42-9B964E287B23}"/>
              </a:ext>
            </a:extLst>
          </p:cNvPr>
          <p:cNvSpPr/>
          <p:nvPr/>
        </p:nvSpPr>
        <p:spPr>
          <a:xfrm>
            <a:off x="3522255" y="1665320"/>
            <a:ext cx="325892" cy="188502"/>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7" name="Connecteur droit 26">
            <a:extLst>
              <a:ext uri="{FF2B5EF4-FFF2-40B4-BE49-F238E27FC236}">
                <a16:creationId xmlns:a16="http://schemas.microsoft.com/office/drawing/2014/main" id="{DA86680B-C3D4-DC49-BACE-CAA141D3D5A3}"/>
              </a:ext>
            </a:extLst>
          </p:cNvPr>
          <p:cNvCxnSpPr>
            <a:cxnSpLocks/>
          </p:cNvCxnSpPr>
          <p:nvPr/>
        </p:nvCxnSpPr>
        <p:spPr>
          <a:xfrm>
            <a:off x="4054358" y="791003"/>
            <a:ext cx="0" cy="2000751"/>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Rectangle 14">
            <a:extLst>
              <a:ext uri="{FF2B5EF4-FFF2-40B4-BE49-F238E27FC236}">
                <a16:creationId xmlns:a16="http://schemas.microsoft.com/office/drawing/2014/main" id="{8197BF75-1E1E-774E-991C-D86616F6CD21}"/>
              </a:ext>
            </a:extLst>
          </p:cNvPr>
          <p:cNvSpPr>
            <a:spLocks noChangeArrowheads="1"/>
          </p:cNvSpPr>
          <p:nvPr/>
        </p:nvSpPr>
        <p:spPr bwMode="auto">
          <a:xfrm>
            <a:off x="7205768" y="1317251"/>
            <a:ext cx="2087336" cy="160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venir Next Condensed" panose="020B0506020202020204" pitchFamily="34" charset="0"/>
              </a:rPr>
              <a:t>1.8 CF Standard Names: [SeaSurfaceSalinity] Sea Surface Salinity</a:t>
            </a:r>
            <a:endParaRPr kumimoji="0" lang="fr-FR" altLang="fr-FR" sz="1100" b="0" i="0" u="none" strike="noStrike" cap="none" normalizeH="0" baseline="0" dirty="0">
              <a:ln>
                <a:noFill/>
              </a:ln>
              <a:solidFill>
                <a:schemeClr val="tx1"/>
              </a:solidFill>
              <a:effectLst/>
              <a:latin typeface="Avenir Next Condensed" panose="020B0506020202020204" pitchFamily="34" charset="0"/>
            </a:endParaRP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units       : 1e-3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label       : SeaSurfaceSalinity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title       : Sea Surface Salinity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uid       : </a:t>
            </a:r>
            <a:r>
              <a:rPr kumimoji="0" lang="fr-FR" altLang="fr-FR" sz="1100" b="0" i="0" u="none" strike="noStrike" cap="none" normalizeH="0" baseline="0" dirty="0">
                <a:ln>
                  <a:noFill/>
                </a:ln>
                <a:solidFill>
                  <a:schemeClr val="tx1"/>
                </a:solidFill>
                <a:effectLst/>
                <a:highlight>
                  <a:srgbClr val="FFFF00"/>
                </a:highlight>
                <a:latin typeface="Avenir Next Condensed" panose="020B0506020202020204" pitchFamily="34" charset="0"/>
              </a:rPr>
              <a:t>sea_surface_salinity </a:t>
            </a:r>
          </a:p>
          <a:p>
            <a:pPr marL="0" marR="0" lvl="0" indent="0" algn="l" defTabSz="914400" rtl="0" eaLnBrk="0" fontAlgn="base" latinLnBrk="0" hangingPunct="0">
              <a:lnSpc>
                <a:spcPct val="12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venir Next Condensed" panose="020B0506020202020204" pitchFamily="34" charset="0"/>
              </a:rPr>
              <a:t>description       : […]</a:t>
            </a:r>
          </a:p>
        </p:txBody>
      </p:sp>
      <p:cxnSp>
        <p:nvCxnSpPr>
          <p:cNvPr id="31" name="Connecteur droit 30">
            <a:extLst>
              <a:ext uri="{FF2B5EF4-FFF2-40B4-BE49-F238E27FC236}">
                <a16:creationId xmlns:a16="http://schemas.microsoft.com/office/drawing/2014/main" id="{4D18E55E-B792-4140-ABD6-892E9E562C01}"/>
              </a:ext>
            </a:extLst>
          </p:cNvPr>
          <p:cNvCxnSpPr>
            <a:cxnSpLocks/>
          </p:cNvCxnSpPr>
          <p:nvPr/>
        </p:nvCxnSpPr>
        <p:spPr>
          <a:xfrm>
            <a:off x="7205768" y="1353159"/>
            <a:ext cx="3292" cy="1535549"/>
          </a:xfrm>
          <a:prstGeom prst="line">
            <a:avLst/>
          </a:prstGeom>
          <a:ln w="762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Flèche vers la droite 32">
            <a:extLst>
              <a:ext uri="{FF2B5EF4-FFF2-40B4-BE49-F238E27FC236}">
                <a16:creationId xmlns:a16="http://schemas.microsoft.com/office/drawing/2014/main" id="{0D14EFA8-63F6-F940-BA63-A8F83E8A9017}"/>
              </a:ext>
            </a:extLst>
          </p:cNvPr>
          <p:cNvSpPr/>
          <p:nvPr/>
        </p:nvSpPr>
        <p:spPr>
          <a:xfrm>
            <a:off x="6811940" y="2503950"/>
            <a:ext cx="325892" cy="188502"/>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ZoneTexte 14">
            <a:extLst>
              <a:ext uri="{FF2B5EF4-FFF2-40B4-BE49-F238E27FC236}">
                <a16:creationId xmlns:a16="http://schemas.microsoft.com/office/drawing/2014/main" id="{E6A3EC7A-59FF-9E42-9B55-A7F792C74FE6}"/>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2235494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e) “sos_Omon” example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68" name="Rectangle 67">
            <a:extLst>
              <a:ext uri="{FF2B5EF4-FFF2-40B4-BE49-F238E27FC236}">
                <a16:creationId xmlns:a16="http://schemas.microsoft.com/office/drawing/2014/main" id="{E1699DF3-06AE-8F45-A92E-256CFB23B923}"/>
              </a:ext>
            </a:extLst>
          </p:cNvPr>
          <p:cNvSpPr/>
          <p:nvPr/>
        </p:nvSpPr>
        <p:spPr>
          <a:xfrm>
            <a:off x="3987806" y="760456"/>
            <a:ext cx="1163404" cy="1170602"/>
          </a:xfrm>
          <a:prstGeom prst="rect">
            <a:avLst/>
          </a:prstGeom>
          <a:noFill/>
          <a:ln>
            <a:solidFill>
              <a:schemeClr val="accent4">
                <a:lumMod val="75000"/>
              </a:schemeClr>
            </a:solidFill>
            <a:extLst>
              <a:ext uri="{C807C97D-BFC1-408E-A445-0C87EB9F89A2}">
                <ask:lineSketchStyleProps xmlns:ask="http://schemas.microsoft.com/office/drawing/2018/sketchyshapes" sd="4138900056">
                  <a:custGeom>
                    <a:avLst/>
                    <a:gdLst>
                      <a:gd name="connsiteX0" fmla="*/ 0 w 1163404"/>
                      <a:gd name="connsiteY0" fmla="*/ 0 h 1170602"/>
                      <a:gd name="connsiteX1" fmla="*/ 1163404 w 1163404"/>
                      <a:gd name="connsiteY1" fmla="*/ 0 h 1170602"/>
                      <a:gd name="connsiteX2" fmla="*/ 1163404 w 1163404"/>
                      <a:gd name="connsiteY2" fmla="*/ 1170602 h 1170602"/>
                      <a:gd name="connsiteX3" fmla="*/ 0 w 1163404"/>
                      <a:gd name="connsiteY3" fmla="*/ 1170602 h 1170602"/>
                      <a:gd name="connsiteX4" fmla="*/ 0 w 1163404"/>
                      <a:gd name="connsiteY4" fmla="*/ 0 h 1170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3404" h="1170602" extrusionOk="0">
                        <a:moveTo>
                          <a:pt x="0" y="0"/>
                        </a:moveTo>
                        <a:cubicBezTo>
                          <a:pt x="563221" y="-51377"/>
                          <a:pt x="938602" y="2527"/>
                          <a:pt x="1163404" y="0"/>
                        </a:cubicBezTo>
                        <a:cubicBezTo>
                          <a:pt x="1158223" y="166491"/>
                          <a:pt x="1147156" y="605875"/>
                          <a:pt x="1163404" y="1170602"/>
                        </a:cubicBezTo>
                        <a:cubicBezTo>
                          <a:pt x="688535" y="1158096"/>
                          <a:pt x="128313" y="1089006"/>
                          <a:pt x="0" y="1170602"/>
                        </a:cubicBezTo>
                        <a:cubicBezTo>
                          <a:pt x="-78185" y="909705"/>
                          <a:pt x="84258" y="537543"/>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4">
                    <a:lumMod val="75000"/>
                  </a:schemeClr>
                </a:solidFill>
                <a:latin typeface="Chalkduster" panose="03050602040202020205" pitchFamily="66" charset="77"/>
              </a:rPr>
              <a:t>CMIP6 Data Request (DR)</a:t>
            </a:r>
          </a:p>
        </p:txBody>
      </p:sp>
      <p:sp>
        <p:nvSpPr>
          <p:cNvPr id="70" name="Rectangle 69">
            <a:extLst>
              <a:ext uri="{FF2B5EF4-FFF2-40B4-BE49-F238E27FC236}">
                <a16:creationId xmlns:a16="http://schemas.microsoft.com/office/drawing/2014/main" id="{D73984EA-4AD5-354F-8522-53C04009F921}"/>
              </a:ext>
            </a:extLst>
          </p:cNvPr>
          <p:cNvSpPr/>
          <p:nvPr/>
        </p:nvSpPr>
        <p:spPr>
          <a:xfrm>
            <a:off x="6957786" y="2299054"/>
            <a:ext cx="1438038" cy="632389"/>
          </a:xfrm>
          <a:prstGeom prst="rect">
            <a:avLst/>
          </a:prstGeom>
          <a:noFill/>
          <a:ln>
            <a:solidFill>
              <a:srgbClr val="942093"/>
            </a:solidFill>
            <a:extLst>
              <a:ext uri="{C807C97D-BFC1-408E-A445-0C87EB9F89A2}">
                <ask:lineSketchStyleProps xmlns:ask="http://schemas.microsoft.com/office/drawing/2018/sketchyshapes" sd="4138900056">
                  <a:custGeom>
                    <a:avLst/>
                    <a:gdLst>
                      <a:gd name="connsiteX0" fmla="*/ 0 w 1438038"/>
                      <a:gd name="connsiteY0" fmla="*/ 0 h 632389"/>
                      <a:gd name="connsiteX1" fmla="*/ 1438038 w 1438038"/>
                      <a:gd name="connsiteY1" fmla="*/ 0 h 632389"/>
                      <a:gd name="connsiteX2" fmla="*/ 1438038 w 1438038"/>
                      <a:gd name="connsiteY2" fmla="*/ 632389 h 632389"/>
                      <a:gd name="connsiteX3" fmla="*/ 0 w 1438038"/>
                      <a:gd name="connsiteY3" fmla="*/ 632389 h 632389"/>
                      <a:gd name="connsiteX4" fmla="*/ 0 w 1438038"/>
                      <a:gd name="connsiteY4" fmla="*/ 0 h 632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8038" h="632389" extrusionOk="0">
                        <a:moveTo>
                          <a:pt x="0" y="0"/>
                        </a:moveTo>
                        <a:cubicBezTo>
                          <a:pt x="695436" y="5970"/>
                          <a:pt x="832007" y="30579"/>
                          <a:pt x="1438038" y="0"/>
                        </a:cubicBezTo>
                        <a:cubicBezTo>
                          <a:pt x="1468307" y="104206"/>
                          <a:pt x="1475211" y="539413"/>
                          <a:pt x="1438038" y="632389"/>
                        </a:cubicBezTo>
                        <a:cubicBezTo>
                          <a:pt x="761435" y="605362"/>
                          <a:pt x="245331" y="753818"/>
                          <a:pt x="0" y="632389"/>
                        </a:cubicBezTo>
                        <a:cubicBezTo>
                          <a:pt x="16518" y="451017"/>
                          <a:pt x="-32030" y="178565"/>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XIOS field_def.xml</a:t>
            </a:r>
          </a:p>
        </p:txBody>
      </p:sp>
      <p:sp>
        <p:nvSpPr>
          <p:cNvPr id="5" name="Losange 4">
            <a:extLst>
              <a:ext uri="{FF2B5EF4-FFF2-40B4-BE49-F238E27FC236}">
                <a16:creationId xmlns:a16="http://schemas.microsoft.com/office/drawing/2014/main" id="{2BF02E8A-A33A-2548-848F-8C5E7F854724}"/>
              </a:ext>
            </a:extLst>
          </p:cNvPr>
          <p:cNvSpPr/>
          <p:nvPr/>
        </p:nvSpPr>
        <p:spPr>
          <a:xfrm>
            <a:off x="725374" y="1366201"/>
            <a:ext cx="1851448" cy="1157035"/>
          </a:xfrm>
          <a:prstGeom prst="diamond">
            <a:avLst/>
          </a:prstGeom>
          <a:noFill/>
          <a:ln>
            <a:solidFill>
              <a:srgbClr val="00A79F"/>
            </a:solidFill>
            <a:extLst>
              <a:ext uri="{C807C97D-BFC1-408E-A445-0C87EB9F89A2}">
                <ask:lineSketchStyleProps xmlns:ask="http://schemas.microsoft.com/office/drawing/2018/sketchyshapes" sd="86837363">
                  <a:custGeom>
                    <a:avLst/>
                    <a:gdLst>
                      <a:gd name="connsiteX0" fmla="*/ 0 w 1851448"/>
                      <a:gd name="connsiteY0" fmla="*/ 578518 h 1157035"/>
                      <a:gd name="connsiteX1" fmla="*/ 925724 w 1851448"/>
                      <a:gd name="connsiteY1" fmla="*/ 0 h 1157035"/>
                      <a:gd name="connsiteX2" fmla="*/ 1851448 w 1851448"/>
                      <a:gd name="connsiteY2" fmla="*/ 578518 h 1157035"/>
                      <a:gd name="connsiteX3" fmla="*/ 925724 w 1851448"/>
                      <a:gd name="connsiteY3" fmla="*/ 1157035 h 1157035"/>
                      <a:gd name="connsiteX4" fmla="*/ 0 w 1851448"/>
                      <a:gd name="connsiteY4" fmla="*/ 578518 h 1157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1448" h="1157035" extrusionOk="0">
                        <a:moveTo>
                          <a:pt x="0" y="578518"/>
                        </a:moveTo>
                        <a:cubicBezTo>
                          <a:pt x="354830" y="282409"/>
                          <a:pt x="758584" y="46385"/>
                          <a:pt x="925724" y="0"/>
                        </a:cubicBezTo>
                        <a:cubicBezTo>
                          <a:pt x="1218756" y="161060"/>
                          <a:pt x="1420438" y="293153"/>
                          <a:pt x="1851448" y="578518"/>
                        </a:cubicBezTo>
                        <a:cubicBezTo>
                          <a:pt x="1553566" y="764426"/>
                          <a:pt x="1254752" y="960018"/>
                          <a:pt x="925724" y="1157035"/>
                        </a:cubicBezTo>
                        <a:cubicBezTo>
                          <a:pt x="582073" y="944572"/>
                          <a:pt x="416927" y="736897"/>
                          <a:pt x="0" y="578518"/>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rgbClr val="00A79F"/>
                </a:solidFill>
                <a:latin typeface="Chalkduster" panose="03050602040202020205" pitchFamily="66" charset="77"/>
              </a:rPr>
              <a:t>ping_file.xml</a:t>
            </a:r>
          </a:p>
        </p:txBody>
      </p:sp>
      <p:sp>
        <p:nvSpPr>
          <p:cNvPr id="85" name="ZoneTexte 84">
            <a:extLst>
              <a:ext uri="{FF2B5EF4-FFF2-40B4-BE49-F238E27FC236}">
                <a16:creationId xmlns:a16="http://schemas.microsoft.com/office/drawing/2014/main" id="{F72744A2-B3B5-614F-B720-AA87D768AC8C}"/>
              </a:ext>
            </a:extLst>
          </p:cNvPr>
          <p:cNvSpPr txBox="1"/>
          <p:nvPr/>
        </p:nvSpPr>
        <p:spPr>
          <a:xfrm>
            <a:off x="7792713" y="2282542"/>
            <a:ext cx="603111"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86" name="ZoneTexte 85">
            <a:extLst>
              <a:ext uri="{FF2B5EF4-FFF2-40B4-BE49-F238E27FC236}">
                <a16:creationId xmlns:a16="http://schemas.microsoft.com/office/drawing/2014/main" id="{ADCC1A05-B156-C248-B188-444FF857F0CD}"/>
              </a:ext>
            </a:extLst>
          </p:cNvPr>
          <p:cNvSpPr txBox="1"/>
          <p:nvPr/>
        </p:nvSpPr>
        <p:spPr>
          <a:xfrm>
            <a:off x="1349542" y="1421148"/>
            <a:ext cx="603111" cy="276999"/>
          </a:xfrm>
          <a:prstGeom prst="rect">
            <a:avLst/>
          </a:prstGeom>
          <a:noFill/>
        </p:spPr>
        <p:txBody>
          <a:bodyPr wrap="square" rtlCol="0">
            <a:spAutoFit/>
          </a:bodyPr>
          <a:lstStyle/>
          <a:p>
            <a:pPr algn="ctr"/>
            <a:r>
              <a:rPr lang="en-GB" sz="1200" i="1" dirty="0">
                <a:solidFill>
                  <a:schemeClr val="bg1">
                    <a:lumMod val="50000"/>
                  </a:schemeClr>
                </a:solidFill>
              </a:rPr>
              <a:t>ocean</a:t>
            </a:r>
          </a:p>
        </p:txBody>
      </p:sp>
      <p:sp>
        <p:nvSpPr>
          <p:cNvPr id="51" name="Rectangle 50">
            <a:extLst>
              <a:ext uri="{FF2B5EF4-FFF2-40B4-BE49-F238E27FC236}">
                <a16:creationId xmlns:a16="http://schemas.microsoft.com/office/drawing/2014/main" id="{C56134E0-11AA-DD41-9202-9C7D19396899}"/>
              </a:ext>
            </a:extLst>
          </p:cNvPr>
          <p:cNvSpPr/>
          <p:nvPr/>
        </p:nvSpPr>
        <p:spPr>
          <a:xfrm>
            <a:off x="3856921" y="3737103"/>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71" name="ZoneTexte 70">
            <a:extLst>
              <a:ext uri="{FF2B5EF4-FFF2-40B4-BE49-F238E27FC236}">
                <a16:creationId xmlns:a16="http://schemas.microsoft.com/office/drawing/2014/main" id="{C338FC4B-D52B-2443-9AA5-17B56A7ECC2B}"/>
              </a:ext>
            </a:extLst>
          </p:cNvPr>
          <p:cNvSpPr txBox="1"/>
          <p:nvPr/>
        </p:nvSpPr>
        <p:spPr>
          <a:xfrm>
            <a:off x="4569508" y="3714256"/>
            <a:ext cx="634554"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76" name="Cylindre 75">
            <a:extLst>
              <a:ext uri="{FF2B5EF4-FFF2-40B4-BE49-F238E27FC236}">
                <a16:creationId xmlns:a16="http://schemas.microsoft.com/office/drawing/2014/main" id="{08EF1DAD-B2C0-A942-9E85-AEA862E524E2}"/>
              </a:ext>
            </a:extLst>
          </p:cNvPr>
          <p:cNvSpPr/>
          <p:nvPr/>
        </p:nvSpPr>
        <p:spPr>
          <a:xfrm>
            <a:off x="3930345" y="2290474"/>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
        <p:nvSpPr>
          <p:cNvPr id="91" name="Flèche vers le bas 90">
            <a:extLst>
              <a:ext uri="{FF2B5EF4-FFF2-40B4-BE49-F238E27FC236}">
                <a16:creationId xmlns:a16="http://schemas.microsoft.com/office/drawing/2014/main" id="{E69CD5C6-8458-3A4D-8EBF-8BE3161F9217}"/>
              </a:ext>
            </a:extLst>
          </p:cNvPr>
          <p:cNvSpPr/>
          <p:nvPr/>
        </p:nvSpPr>
        <p:spPr>
          <a:xfrm>
            <a:off x="4262136" y="3337741"/>
            <a:ext cx="415458" cy="378113"/>
          </a:xfrm>
          <a:prstGeom prst="downArrow">
            <a:avLst>
              <a:gd name="adj1" fmla="val 50000"/>
              <a:gd name="adj2" fmla="val 67537"/>
            </a:avLst>
          </a:prstGeom>
          <a:noFill/>
          <a:ln w="12700">
            <a:solidFill>
              <a:schemeClr val="tx1"/>
            </a:solidFill>
            <a:extLst>
              <a:ext uri="{C807C97D-BFC1-408E-A445-0C87EB9F89A2}">
                <ask:lineSketchStyleProps xmlns:ask="http://schemas.microsoft.com/office/drawing/2018/sketchyshapes" sd="4110950085">
                  <a:custGeom>
                    <a:avLst/>
                    <a:gdLst>
                      <a:gd name="connsiteX0" fmla="*/ 0 w 415458"/>
                      <a:gd name="connsiteY0" fmla="*/ 122747 h 378113"/>
                      <a:gd name="connsiteX1" fmla="*/ 103865 w 415458"/>
                      <a:gd name="connsiteY1" fmla="*/ 122747 h 378113"/>
                      <a:gd name="connsiteX2" fmla="*/ 103865 w 415458"/>
                      <a:gd name="connsiteY2" fmla="*/ 0 h 378113"/>
                      <a:gd name="connsiteX3" fmla="*/ 311594 w 415458"/>
                      <a:gd name="connsiteY3" fmla="*/ 0 h 378113"/>
                      <a:gd name="connsiteX4" fmla="*/ 311594 w 415458"/>
                      <a:gd name="connsiteY4" fmla="*/ 122747 h 378113"/>
                      <a:gd name="connsiteX5" fmla="*/ 415458 w 415458"/>
                      <a:gd name="connsiteY5" fmla="*/ 122747 h 378113"/>
                      <a:gd name="connsiteX6" fmla="*/ 207729 w 415458"/>
                      <a:gd name="connsiteY6" fmla="*/ 378113 h 378113"/>
                      <a:gd name="connsiteX7" fmla="*/ 0 w 415458"/>
                      <a:gd name="connsiteY7" fmla="*/ 122747 h 378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5458" h="378113" extrusionOk="0">
                        <a:moveTo>
                          <a:pt x="0" y="122747"/>
                        </a:moveTo>
                        <a:cubicBezTo>
                          <a:pt x="43820" y="115688"/>
                          <a:pt x="67190" y="127294"/>
                          <a:pt x="103865" y="122747"/>
                        </a:cubicBezTo>
                        <a:cubicBezTo>
                          <a:pt x="91259" y="84678"/>
                          <a:pt x="104088" y="40352"/>
                          <a:pt x="103865" y="0"/>
                        </a:cubicBezTo>
                        <a:cubicBezTo>
                          <a:pt x="146294" y="-18256"/>
                          <a:pt x="230076" y="22604"/>
                          <a:pt x="311594" y="0"/>
                        </a:cubicBezTo>
                        <a:cubicBezTo>
                          <a:pt x="315381" y="39994"/>
                          <a:pt x="299110" y="83520"/>
                          <a:pt x="311594" y="122747"/>
                        </a:cubicBezTo>
                        <a:cubicBezTo>
                          <a:pt x="362657" y="111183"/>
                          <a:pt x="393241" y="126439"/>
                          <a:pt x="415458" y="122747"/>
                        </a:cubicBezTo>
                        <a:cubicBezTo>
                          <a:pt x="335312" y="241333"/>
                          <a:pt x="231694" y="296728"/>
                          <a:pt x="207729" y="378113"/>
                        </a:cubicBezTo>
                        <a:cubicBezTo>
                          <a:pt x="78011" y="280089"/>
                          <a:pt x="130426" y="223878"/>
                          <a:pt x="0" y="122747"/>
                        </a:cubicBezTo>
                        <a:close/>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cxnSp>
        <p:nvCxnSpPr>
          <p:cNvPr id="92" name="Connecteur droit avec flèche 91">
            <a:extLst>
              <a:ext uri="{FF2B5EF4-FFF2-40B4-BE49-F238E27FC236}">
                <a16:creationId xmlns:a16="http://schemas.microsoft.com/office/drawing/2014/main" id="{13E518B2-5504-CC42-84C6-A06251FCB000}"/>
              </a:ext>
            </a:extLst>
          </p:cNvPr>
          <p:cNvCxnSpPr>
            <a:cxnSpLocks/>
          </p:cNvCxnSpPr>
          <p:nvPr/>
        </p:nvCxnSpPr>
        <p:spPr>
          <a:xfrm>
            <a:off x="2572871" y="2139954"/>
            <a:ext cx="1178137" cy="36096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Connecteur droit avec flèche 92">
            <a:extLst>
              <a:ext uri="{FF2B5EF4-FFF2-40B4-BE49-F238E27FC236}">
                <a16:creationId xmlns:a16="http://schemas.microsoft.com/office/drawing/2014/main" id="{32173DBB-3F45-7349-92BC-6FF3F60A8A78}"/>
              </a:ext>
            </a:extLst>
          </p:cNvPr>
          <p:cNvCxnSpPr>
            <a:cxnSpLocks/>
          </p:cNvCxnSpPr>
          <p:nvPr/>
        </p:nvCxnSpPr>
        <p:spPr>
          <a:xfrm>
            <a:off x="4525171" y="2000086"/>
            <a:ext cx="0" cy="22742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Connecteur droit avec flèche 93">
            <a:extLst>
              <a:ext uri="{FF2B5EF4-FFF2-40B4-BE49-F238E27FC236}">
                <a16:creationId xmlns:a16="http://schemas.microsoft.com/office/drawing/2014/main" id="{65192D92-AFBC-714C-866C-07692DCEB4B8}"/>
              </a:ext>
            </a:extLst>
          </p:cNvPr>
          <p:cNvCxnSpPr>
            <a:cxnSpLocks/>
          </p:cNvCxnSpPr>
          <p:nvPr/>
        </p:nvCxnSpPr>
        <p:spPr>
          <a:xfrm flipH="1">
            <a:off x="5274364" y="2660060"/>
            <a:ext cx="1382488" cy="303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319074C-F6E5-D94B-9B91-7AF031C8F0E9}"/>
              </a:ext>
            </a:extLst>
          </p:cNvPr>
          <p:cNvSpPr/>
          <p:nvPr/>
        </p:nvSpPr>
        <p:spPr>
          <a:xfrm>
            <a:off x="-45243" y="2616703"/>
            <a:ext cx="4369607" cy="276999"/>
          </a:xfrm>
          <a:prstGeom prst="rect">
            <a:avLst/>
          </a:prstGeom>
        </p:spPr>
        <p:txBody>
          <a:bodyPr wrap="square">
            <a:spAutoFit/>
          </a:bodyPr>
          <a:lstStyle/>
          <a:p>
            <a:r>
              <a:rPr lang="en-GB" sz="1200" dirty="0">
                <a:solidFill>
                  <a:srgbClr val="FF0000"/>
                </a:solidFill>
                <a:latin typeface="Avenir Next Condensed" panose="020B0506020202020204" pitchFamily="34" charset="0"/>
                <a:ea typeface="Menlo" panose="020B0609030804020204" pitchFamily="49" charset="0"/>
                <a:cs typeface="Menlo" panose="020B0609030804020204" pitchFamily="49" charset="0"/>
              </a:rPr>
              <a:t>&lt;field </a:t>
            </a:r>
            <a:r>
              <a:rPr lang="en-GB" sz="1200" b="1" dirty="0">
                <a:latin typeface="Avenir Next Condensed" panose="020B0506020202020204" pitchFamily="34" charset="0"/>
                <a:ea typeface="Menlo" panose="020B0609030804020204" pitchFamily="49" charset="0"/>
                <a:cs typeface="Menlo" panose="020B0609030804020204" pitchFamily="49" charset="0"/>
              </a:rPr>
              <a:t>id</a:t>
            </a:r>
            <a:r>
              <a:rPr lang="en-GB" sz="1200" dirty="0">
                <a:latin typeface="Avenir Next Condensed" panose="020B0506020202020204" pitchFamily="34" charset="0"/>
                <a:ea typeface="Menlo" panose="020B0609030804020204" pitchFamily="49" charset="0"/>
                <a:cs typeface="Menlo" panose="020B0609030804020204" pitchFamily="49" charset="0"/>
              </a:rPr>
              <a:t>=</a:t>
            </a:r>
            <a:r>
              <a:rPr lang="en-GB" sz="1200" b="1" dirty="0">
                <a:latin typeface="Avenir Next Condensed" panose="020B0506020202020204" pitchFamily="34" charset="0"/>
                <a:ea typeface="Menlo" panose="020B0609030804020204" pitchFamily="49" charset="0"/>
                <a:cs typeface="Menlo" panose="020B0609030804020204" pitchFamily="49" charset="0"/>
              </a:rPr>
              <a:t>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"CMIP6_sos”</a:t>
            </a:r>
            <a:r>
              <a:rPr lang="en-GB" sz="1200" dirty="0">
                <a:latin typeface="Avenir Next Condensed" panose="020B0506020202020204" pitchFamily="34" charset="0"/>
                <a:ea typeface="Menlo" panose="020B0609030804020204" pitchFamily="49" charset="0"/>
                <a:cs typeface="Menlo" panose="020B0609030804020204" pitchFamily="49" charset="0"/>
              </a:rPr>
              <a:t>  </a:t>
            </a:r>
            <a:r>
              <a:rPr lang="en-GB" sz="1200" b="1" dirty="0">
                <a:latin typeface="Avenir Next Condensed" panose="020B0506020202020204" pitchFamily="34" charset="0"/>
                <a:ea typeface="Menlo" panose="020B0609030804020204" pitchFamily="49" charset="0"/>
                <a:cs typeface="Menlo" panose="020B0609030804020204" pitchFamily="49" charset="0"/>
              </a:rPr>
              <a:t>field_ref</a:t>
            </a:r>
            <a:r>
              <a:rPr lang="en-GB" sz="1200" dirty="0">
                <a:latin typeface="Avenir Next Condensed" panose="020B0506020202020204" pitchFamily="34" charset="0"/>
                <a:ea typeface="Menlo" panose="020B0609030804020204" pitchFamily="49" charset="0"/>
                <a:cs typeface="Menlo" panose="020B0609030804020204" pitchFamily="49" charset="0"/>
              </a:rPr>
              <a:t>=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"sss”</a:t>
            </a:r>
            <a:r>
              <a:rPr lang="en-GB" sz="1200" dirty="0">
                <a:latin typeface="Avenir Next Condensed" panose="020B0506020202020204" pitchFamily="34" charset="0"/>
                <a:ea typeface="Menlo" panose="020B0609030804020204" pitchFamily="49" charset="0"/>
                <a:cs typeface="Menlo" panose="020B0609030804020204" pitchFamily="49" charset="0"/>
              </a:rPr>
              <a:t> &gt; this * </a:t>
            </a:r>
            <a:r>
              <a:rPr lang="en-GB" sz="1200" dirty="0">
                <a:highlight>
                  <a:srgbClr val="FFFF00"/>
                </a:highlight>
                <a:latin typeface="Avenir Next Condensed" panose="020B0506020202020204" pitchFamily="34" charset="0"/>
                <a:ea typeface="Menlo" panose="020B0609030804020204" pitchFamily="49" charset="0"/>
                <a:cs typeface="Menlo" panose="020B0609030804020204" pitchFamily="49" charset="0"/>
              </a:rPr>
              <a:t>$convSpsu </a:t>
            </a:r>
            <a:r>
              <a:rPr lang="en-GB" sz="1200" dirty="0">
                <a:solidFill>
                  <a:srgbClr val="FF0000"/>
                </a:solidFill>
                <a:latin typeface="Avenir Next Condensed" panose="020B0506020202020204" pitchFamily="34" charset="0"/>
                <a:ea typeface="Menlo" panose="020B0609030804020204" pitchFamily="49" charset="0"/>
                <a:cs typeface="Menlo" panose="020B0609030804020204" pitchFamily="49" charset="0"/>
              </a:rPr>
              <a:t>&lt;/field&gt;</a:t>
            </a:r>
          </a:p>
        </p:txBody>
      </p:sp>
      <p:sp>
        <p:nvSpPr>
          <p:cNvPr id="22" name="Rectangle 21">
            <a:extLst>
              <a:ext uri="{FF2B5EF4-FFF2-40B4-BE49-F238E27FC236}">
                <a16:creationId xmlns:a16="http://schemas.microsoft.com/office/drawing/2014/main" id="{588A5F10-0B73-CB4F-A636-E5B581481B5B}"/>
              </a:ext>
            </a:extLst>
          </p:cNvPr>
          <p:cNvSpPr/>
          <p:nvPr/>
        </p:nvSpPr>
        <p:spPr>
          <a:xfrm>
            <a:off x="5313482" y="3096741"/>
            <a:ext cx="3471813" cy="461665"/>
          </a:xfrm>
          <a:prstGeom prst="rect">
            <a:avLst/>
          </a:prstGeom>
        </p:spPr>
        <p:txBody>
          <a:bodyPr wrap="square">
            <a:spAutoFit/>
          </a:bodyPr>
          <a:lstStyle/>
          <a:p>
            <a:r>
              <a:rPr lang="en-GB" sz="1200" dirty="0">
                <a:solidFill>
                  <a:srgbClr val="FF0000"/>
                </a:solidFill>
                <a:latin typeface="Avenir Next Condensed" panose="020B0506020202020204" pitchFamily="34" charset="0"/>
                <a:ea typeface="Menlo" panose="020B0609030804020204" pitchFamily="49" charset="0"/>
                <a:cs typeface="Arial Hebrew" pitchFamily="2" charset="-79"/>
              </a:rPr>
              <a:t>&lt;field </a:t>
            </a:r>
            <a:r>
              <a:rPr lang="en-GB" sz="1200" b="1" dirty="0">
                <a:latin typeface="Avenir Next Condensed" panose="020B0506020202020204" pitchFamily="34" charset="0"/>
                <a:ea typeface="Menlo" panose="020B0609030804020204" pitchFamily="49" charset="0"/>
                <a:cs typeface="Arial Hebrew" pitchFamily="2" charset="-79"/>
              </a:rPr>
              <a:t>id</a:t>
            </a:r>
            <a:r>
              <a:rPr lang="en-GB" sz="1200" dirty="0">
                <a:latin typeface="Avenir Next Condensed" panose="020B0506020202020204" pitchFamily="34" charset="0"/>
                <a:ea typeface="Menlo" panose="020B0609030804020204" pitchFamily="49" charset="0"/>
                <a:cs typeface="Arial Hebrew" pitchFamily="2" charset="-79"/>
              </a:rPr>
              <a:t>= </a:t>
            </a:r>
            <a:r>
              <a:rPr lang="en-GB" sz="1200" dirty="0">
                <a:highlight>
                  <a:srgbClr val="FFFF00"/>
                </a:highlight>
                <a:latin typeface="Avenir Next Condensed" panose="020B0506020202020204" pitchFamily="34" charset="0"/>
                <a:ea typeface="Menlo" panose="020B0609030804020204" pitchFamily="49" charset="0"/>
                <a:cs typeface="Arial Hebrew" pitchFamily="2" charset="-79"/>
              </a:rPr>
              <a:t>"sss"</a:t>
            </a:r>
            <a:r>
              <a:rPr lang="en-GB" sz="1200" dirty="0">
                <a:latin typeface="Avenir Next Condensed" panose="020B0506020202020204" pitchFamily="34" charset="0"/>
                <a:ea typeface="Menlo" panose="020B0609030804020204" pitchFamily="49" charset="0"/>
                <a:cs typeface="Arial Hebrew" pitchFamily="2" charset="-79"/>
              </a:rPr>
              <a:t>   long_name= "sea surface salinity"             standard_name= "sea_surface_salinity"   unit= "1e-3" </a:t>
            </a:r>
            <a:r>
              <a:rPr lang="en-GB" sz="1200" dirty="0">
                <a:solidFill>
                  <a:srgbClr val="FF0000"/>
                </a:solidFill>
                <a:latin typeface="Avenir Next Condensed" panose="020B0506020202020204" pitchFamily="34" charset="0"/>
                <a:ea typeface="Menlo" panose="020B0609030804020204" pitchFamily="49" charset="0"/>
                <a:cs typeface="Arial Hebrew" pitchFamily="2" charset="-79"/>
              </a:rPr>
              <a:t>/&gt;</a:t>
            </a:r>
          </a:p>
        </p:txBody>
      </p:sp>
      <p:sp>
        <p:nvSpPr>
          <p:cNvPr id="96" name="Rectangle 95">
            <a:extLst>
              <a:ext uri="{FF2B5EF4-FFF2-40B4-BE49-F238E27FC236}">
                <a16:creationId xmlns:a16="http://schemas.microsoft.com/office/drawing/2014/main" id="{045A11AF-DAB0-1746-9321-4D815AA28416}"/>
              </a:ext>
            </a:extLst>
          </p:cNvPr>
          <p:cNvSpPr/>
          <p:nvPr/>
        </p:nvSpPr>
        <p:spPr>
          <a:xfrm>
            <a:off x="102025" y="3774532"/>
            <a:ext cx="3828320" cy="600164"/>
          </a:xfrm>
          <a:prstGeom prst="rect">
            <a:avLst/>
          </a:prstGeom>
        </p:spPr>
        <p:txBody>
          <a:bodyPr wrap="square">
            <a:spAutoFit/>
          </a:bodyPr>
          <a:lstStyle/>
          <a:p>
            <a:r>
              <a:rPr lang="en-GB" sz="1100" dirty="0">
                <a:solidFill>
                  <a:srgbClr val="FF0000"/>
                </a:solidFill>
                <a:latin typeface="Avenir Next Condensed" panose="020B0506020202020204" pitchFamily="34" charset="0"/>
              </a:rPr>
              <a:t>&lt;file </a:t>
            </a:r>
            <a:r>
              <a:rPr lang="en-GB" sz="1100" b="1" dirty="0">
                <a:latin typeface="Avenir Next Condensed" panose="020B0506020202020204" pitchFamily="34" charset="0"/>
              </a:rPr>
              <a:t>id</a:t>
            </a:r>
            <a:r>
              <a:rPr lang="en-GB" sz="1100" dirty="0">
                <a:latin typeface="Avenir Next Condensed" panose="020B0506020202020204" pitchFamily="34" charset="0"/>
              </a:rPr>
              <a:t>= "sos_Omon_gn" </a:t>
            </a:r>
            <a:r>
              <a:rPr lang="en-GB" sz="1100" b="1" dirty="0">
                <a:latin typeface="Avenir Next Condensed" panose="020B0506020202020204" pitchFamily="34" charset="0"/>
              </a:rPr>
              <a:t>name</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"sos_Omon_CNRM-CM6-1_historical_r1i1p1f1_gn_</a:t>
            </a:r>
            <a:r>
              <a:rPr lang="en-GB" sz="1100" dirty="0">
                <a:latin typeface="Avenir Next Condensed" panose="020B0506020202020204" pitchFamily="34" charset="0"/>
              </a:rPr>
              <a:t>%start_date%-%end_date%" </a:t>
            </a:r>
            <a:r>
              <a:rPr lang="en-GB" sz="1100" b="1" dirty="0">
                <a:latin typeface="Avenir Next Condensed" panose="020B0506020202020204" pitchFamily="34" charset="0"/>
              </a:rPr>
              <a:t>output_freq</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"1mo" </a:t>
            </a:r>
            <a:r>
              <a:rPr lang="en-GB" sz="1100" b="1" dirty="0">
                <a:latin typeface="Avenir Next Condensed" panose="020B0506020202020204" pitchFamily="34" charset="0"/>
              </a:rPr>
              <a:t>append</a:t>
            </a:r>
            <a:r>
              <a:rPr lang="en-GB" sz="1100" dirty="0">
                <a:latin typeface="Avenir Next Condensed" panose="020B0506020202020204" pitchFamily="34" charset="0"/>
              </a:rPr>
              <a:t>="true"  […] &gt;</a:t>
            </a:r>
            <a:endParaRPr lang="en-GB" sz="1100" b="1" dirty="0">
              <a:latin typeface="Avenir Next Condensed" panose="020B0506020202020204" pitchFamily="34" charset="0"/>
            </a:endParaRPr>
          </a:p>
        </p:txBody>
      </p:sp>
      <p:sp>
        <p:nvSpPr>
          <p:cNvPr id="31" name="ZoneTexte 30">
            <a:extLst>
              <a:ext uri="{FF2B5EF4-FFF2-40B4-BE49-F238E27FC236}">
                <a16:creationId xmlns:a16="http://schemas.microsoft.com/office/drawing/2014/main" id="{E3B716D8-FD14-F647-B96B-5627E296A9AB}"/>
              </a:ext>
            </a:extLst>
          </p:cNvPr>
          <p:cNvSpPr txBox="1"/>
          <p:nvPr/>
        </p:nvSpPr>
        <p:spPr>
          <a:xfrm>
            <a:off x="5181368" y="783934"/>
            <a:ext cx="3215740" cy="461665"/>
          </a:xfrm>
          <a:prstGeom prst="rect">
            <a:avLst/>
          </a:prstGeom>
          <a:noFill/>
        </p:spPr>
        <p:txBody>
          <a:bodyPr wrap="square" rtlCol="0">
            <a:spAutoFit/>
          </a:bodyPr>
          <a:lstStyle/>
          <a:p>
            <a:r>
              <a:rPr lang="en-GB" sz="1200" dirty="0">
                <a:latin typeface="Avenir Next Condensed" panose="020B0506020202020204" pitchFamily="34" charset="0"/>
              </a:rPr>
              <a:t>Requests monthly mean of ocean sea surface salinity (</a:t>
            </a:r>
            <a:r>
              <a:rPr lang="en-GB" sz="1200" dirty="0">
                <a:highlight>
                  <a:srgbClr val="FFFF00"/>
                </a:highlight>
                <a:latin typeface="Avenir Next Condensed" panose="020B0506020202020204" pitchFamily="34" charset="0"/>
              </a:rPr>
              <a:t>sos_Omon</a:t>
            </a:r>
            <a:r>
              <a:rPr lang="en-GB" sz="1200" dirty="0">
                <a:latin typeface="Avenir Next Condensed" panose="020B0506020202020204" pitchFamily="34" charset="0"/>
              </a:rPr>
              <a:t>) for DECK/historical simulation </a:t>
            </a:r>
          </a:p>
        </p:txBody>
      </p:sp>
      <p:sp>
        <p:nvSpPr>
          <p:cNvPr id="32" name="Rectangle 31">
            <a:extLst>
              <a:ext uri="{FF2B5EF4-FFF2-40B4-BE49-F238E27FC236}">
                <a16:creationId xmlns:a16="http://schemas.microsoft.com/office/drawing/2014/main" id="{846C0CCC-E8E0-C840-AA28-E72148C62E99}"/>
              </a:ext>
            </a:extLst>
          </p:cNvPr>
          <p:cNvSpPr/>
          <p:nvPr/>
        </p:nvSpPr>
        <p:spPr>
          <a:xfrm>
            <a:off x="436765" y="5089648"/>
            <a:ext cx="4851966" cy="261610"/>
          </a:xfrm>
          <a:prstGeom prst="rect">
            <a:avLst/>
          </a:prstGeom>
        </p:spPr>
        <p:txBody>
          <a:bodyPr wrap="square">
            <a:spAutoFit/>
          </a:bodyPr>
          <a:lstStyle/>
          <a:p>
            <a:r>
              <a:rPr lang="en-GB" sz="1100" dirty="0">
                <a:solidFill>
                  <a:srgbClr val="FF0000"/>
                </a:solidFill>
                <a:latin typeface="Avenir Next Condensed" panose="020B0506020202020204" pitchFamily="34" charset="0"/>
              </a:rPr>
              <a:t>&lt;field </a:t>
            </a:r>
            <a:r>
              <a:rPr lang="en-GB" sz="1100" dirty="0">
                <a:latin typeface="Avenir Next Condensed" panose="020B0506020202020204" pitchFamily="34" charset="0"/>
              </a:rPr>
              <a:t>id= "</a:t>
            </a:r>
            <a:r>
              <a:rPr lang="en-GB" sz="1100" dirty="0">
                <a:highlight>
                  <a:srgbClr val="FFFF00"/>
                </a:highlight>
                <a:latin typeface="Avenir Next Condensed" panose="020B0506020202020204" pitchFamily="34" charset="0"/>
              </a:rPr>
              <a:t>CMIP6_sos_average”</a:t>
            </a:r>
            <a:r>
              <a:rPr lang="en-GB" sz="1100" dirty="0">
                <a:latin typeface="Avenir Next Condensed" panose="020B0506020202020204" pitchFamily="34" charset="0"/>
              </a:rPr>
              <a:t>  </a:t>
            </a:r>
            <a:r>
              <a:rPr lang="en-GB" sz="1100" b="1" dirty="0">
                <a:latin typeface="Avenir Next Condensed" panose="020B0506020202020204" pitchFamily="34" charset="0"/>
              </a:rPr>
              <a:t>field_ref </a:t>
            </a:r>
            <a:r>
              <a:rPr lang="en-GB" sz="1100" dirty="0">
                <a:latin typeface="Avenir Next Condensed" panose="020B0506020202020204" pitchFamily="34" charset="0"/>
              </a:rPr>
              <a:t>="CMIP6_sos" </a:t>
            </a:r>
            <a:r>
              <a:rPr lang="en-GB" sz="1100" b="1" dirty="0">
                <a:latin typeface="Avenir Next Condensed" panose="020B0506020202020204" pitchFamily="34" charset="0"/>
              </a:rPr>
              <a:t>operation</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"average” </a:t>
            </a:r>
            <a:r>
              <a:rPr lang="en-GB" sz="1100" dirty="0">
                <a:solidFill>
                  <a:srgbClr val="FF0000"/>
                </a:solidFill>
                <a:latin typeface="Avenir Next Condensed" panose="020B0506020202020204" pitchFamily="34" charset="0"/>
              </a:rPr>
              <a:t>/&gt;</a:t>
            </a:r>
          </a:p>
        </p:txBody>
      </p:sp>
      <p:sp>
        <p:nvSpPr>
          <p:cNvPr id="97" name="Rectangle 96">
            <a:extLst>
              <a:ext uri="{FF2B5EF4-FFF2-40B4-BE49-F238E27FC236}">
                <a16:creationId xmlns:a16="http://schemas.microsoft.com/office/drawing/2014/main" id="{C07276C3-3FF7-5E4F-B506-6D1E3C007844}"/>
              </a:ext>
            </a:extLst>
          </p:cNvPr>
          <p:cNvSpPr/>
          <p:nvPr/>
        </p:nvSpPr>
        <p:spPr>
          <a:xfrm>
            <a:off x="436765" y="4533721"/>
            <a:ext cx="8041096" cy="430887"/>
          </a:xfrm>
          <a:prstGeom prst="rect">
            <a:avLst/>
          </a:prstGeom>
        </p:spPr>
        <p:txBody>
          <a:bodyPr wrap="square">
            <a:spAutoFit/>
          </a:bodyPr>
          <a:lstStyle/>
          <a:p>
            <a:r>
              <a:rPr lang="en-GB" sz="1100" dirty="0">
                <a:solidFill>
                  <a:srgbClr val="FF0000"/>
                </a:solidFill>
                <a:latin typeface="Avenir Next Condensed" panose="020B0506020202020204" pitchFamily="34" charset="0"/>
              </a:rPr>
              <a:t>&lt;field </a:t>
            </a:r>
            <a:r>
              <a:rPr lang="en-GB" sz="1100" b="1" dirty="0">
                <a:latin typeface="Avenir Next Condensed" panose="020B0506020202020204" pitchFamily="34" charset="0"/>
              </a:rPr>
              <a:t>name</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"sos"</a:t>
            </a:r>
            <a:r>
              <a:rPr lang="en-GB" sz="1100" dirty="0">
                <a:latin typeface="Avenir Next Condensed" panose="020B0506020202020204" pitchFamily="34" charset="0"/>
              </a:rPr>
              <a:t> </a:t>
            </a:r>
            <a:r>
              <a:rPr lang="en-GB" sz="1100" b="1" dirty="0">
                <a:latin typeface="Avenir Next Condensed" panose="020B0506020202020204" pitchFamily="34" charset="0"/>
              </a:rPr>
              <a:t>field_ref</a:t>
            </a:r>
            <a:r>
              <a:rPr lang="en-GB" sz="1100" dirty="0">
                <a:latin typeface="Avenir Next Condensed" panose="020B0506020202020204" pitchFamily="34" charset="0"/>
              </a:rPr>
              <a:t>= </a:t>
            </a:r>
            <a:r>
              <a:rPr lang="en-GB" sz="1100" dirty="0">
                <a:highlight>
                  <a:srgbClr val="FFFF00"/>
                </a:highlight>
                <a:latin typeface="Avenir Next Condensed" panose="020B0506020202020204" pitchFamily="34" charset="0"/>
              </a:rPr>
              <a:t>"CMIP6_sos_average"  </a:t>
            </a:r>
            <a:r>
              <a:rPr lang="en-GB" sz="1100" b="1" dirty="0">
                <a:latin typeface="Avenir Next Condensed" panose="020B0506020202020204" pitchFamily="34" charset="0"/>
              </a:rPr>
              <a:t>operation</a:t>
            </a:r>
            <a:r>
              <a:rPr lang="en-GB" sz="1100" dirty="0">
                <a:latin typeface="Avenir Next Condensed" panose="020B0506020202020204" pitchFamily="34" charset="0"/>
              </a:rPr>
              <a:t>="average" </a:t>
            </a:r>
            <a:r>
              <a:rPr lang="en-GB" sz="1100" b="1" dirty="0">
                <a:latin typeface="Avenir Next Condensed" panose="020B0506020202020204" pitchFamily="34" charset="0"/>
              </a:rPr>
              <a:t>detect_missing_value</a:t>
            </a:r>
            <a:r>
              <a:rPr lang="en-GB" sz="1100" dirty="0">
                <a:latin typeface="Avenir Next Condensed" panose="020B0506020202020204" pitchFamily="34" charset="0"/>
              </a:rPr>
              <a:t>="True" default_value="1.e+20" prec="4" </a:t>
            </a:r>
            <a:r>
              <a:rPr lang="en-GB" sz="1100" b="1" dirty="0">
                <a:latin typeface="Avenir Next Condensed" panose="020B0506020202020204" pitchFamily="34" charset="0"/>
              </a:rPr>
              <a:t>cell_methods</a:t>
            </a:r>
            <a:r>
              <a:rPr lang="en-GB" sz="1100" dirty="0">
                <a:latin typeface="Avenir Next Condensed" panose="020B0506020202020204" pitchFamily="34" charset="0"/>
              </a:rPr>
              <a:t>="area: mean where sea time: mean" cell_methods_mode="overwrite"&gt; […] </a:t>
            </a:r>
            <a:r>
              <a:rPr lang="en-GB" sz="1100" dirty="0">
                <a:solidFill>
                  <a:srgbClr val="FF0000"/>
                </a:solidFill>
                <a:latin typeface="Avenir Next Condensed" panose="020B0506020202020204" pitchFamily="34" charset="0"/>
              </a:rPr>
              <a:t>&lt;/field&gt;</a:t>
            </a:r>
          </a:p>
        </p:txBody>
      </p:sp>
      <p:sp>
        <p:nvSpPr>
          <p:cNvPr id="35" name="Rectangle 34">
            <a:extLst>
              <a:ext uri="{FF2B5EF4-FFF2-40B4-BE49-F238E27FC236}">
                <a16:creationId xmlns:a16="http://schemas.microsoft.com/office/drawing/2014/main" id="{FE08FFDC-6D45-6046-9699-79F4131F4DDF}"/>
              </a:ext>
            </a:extLst>
          </p:cNvPr>
          <p:cNvSpPr/>
          <p:nvPr/>
        </p:nvSpPr>
        <p:spPr>
          <a:xfrm>
            <a:off x="155278" y="5262862"/>
            <a:ext cx="562975" cy="261610"/>
          </a:xfrm>
          <a:prstGeom prst="rect">
            <a:avLst/>
          </a:prstGeom>
        </p:spPr>
        <p:txBody>
          <a:bodyPr wrap="none">
            <a:spAutoFit/>
          </a:bodyPr>
          <a:lstStyle/>
          <a:p>
            <a:r>
              <a:rPr lang="en-GB" sz="1100" dirty="0">
                <a:solidFill>
                  <a:srgbClr val="FF0000"/>
                </a:solidFill>
                <a:latin typeface="Avenir Next Condensed" panose="020B0506020202020204" pitchFamily="34" charset="0"/>
              </a:rPr>
              <a:t>&lt;/file&gt;</a:t>
            </a:r>
          </a:p>
        </p:txBody>
      </p:sp>
      <p:cxnSp>
        <p:nvCxnSpPr>
          <p:cNvPr id="39" name="Connecteur droit 38">
            <a:extLst>
              <a:ext uri="{FF2B5EF4-FFF2-40B4-BE49-F238E27FC236}">
                <a16:creationId xmlns:a16="http://schemas.microsoft.com/office/drawing/2014/main" id="{8919229E-CF75-074C-B1E3-D203BD4FA0B0}"/>
              </a:ext>
            </a:extLst>
          </p:cNvPr>
          <p:cNvCxnSpPr/>
          <p:nvPr/>
        </p:nvCxnSpPr>
        <p:spPr>
          <a:xfrm>
            <a:off x="364403" y="4326117"/>
            <a:ext cx="0" cy="946231"/>
          </a:xfrm>
          <a:prstGeom prst="line">
            <a:avLst/>
          </a:prstGeom>
          <a:ln w="952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24A686C-EC4E-C449-A702-495A89A279DC}"/>
              </a:ext>
            </a:extLst>
          </p:cNvPr>
          <p:cNvSpPr/>
          <p:nvPr/>
        </p:nvSpPr>
        <p:spPr>
          <a:xfrm>
            <a:off x="475221" y="4914645"/>
            <a:ext cx="381836" cy="261610"/>
          </a:xfrm>
          <a:prstGeom prst="rect">
            <a:avLst/>
          </a:prstGeom>
        </p:spPr>
        <p:txBody>
          <a:bodyPr wrap="none">
            <a:spAutoFit/>
          </a:bodyPr>
          <a:lstStyle/>
          <a:p>
            <a:r>
              <a:rPr lang="en-GB" sz="1100" dirty="0">
                <a:latin typeface="Avenir Next Condensed" panose="020B0506020202020204" pitchFamily="34" charset="0"/>
              </a:rPr>
              <a:t>[…]</a:t>
            </a:r>
          </a:p>
        </p:txBody>
      </p:sp>
      <p:sp>
        <p:nvSpPr>
          <p:cNvPr id="99" name="Rectangle 98">
            <a:extLst>
              <a:ext uri="{FF2B5EF4-FFF2-40B4-BE49-F238E27FC236}">
                <a16:creationId xmlns:a16="http://schemas.microsoft.com/office/drawing/2014/main" id="{B36EB676-A738-074B-A84D-16A053AA045E}"/>
              </a:ext>
            </a:extLst>
          </p:cNvPr>
          <p:cNvSpPr/>
          <p:nvPr/>
        </p:nvSpPr>
        <p:spPr>
          <a:xfrm>
            <a:off x="448318" y="4323448"/>
            <a:ext cx="381836" cy="261610"/>
          </a:xfrm>
          <a:prstGeom prst="rect">
            <a:avLst/>
          </a:prstGeom>
        </p:spPr>
        <p:txBody>
          <a:bodyPr wrap="none">
            <a:spAutoFit/>
          </a:bodyPr>
          <a:lstStyle/>
          <a:p>
            <a:r>
              <a:rPr lang="en-GB" sz="1100" dirty="0">
                <a:latin typeface="Avenir Next Condensed" panose="020B0506020202020204" pitchFamily="34" charset="0"/>
              </a:rPr>
              <a:t>[…]</a:t>
            </a:r>
          </a:p>
        </p:txBody>
      </p:sp>
      <p:sp>
        <p:nvSpPr>
          <p:cNvPr id="28" name="ZoneTexte 27">
            <a:extLst>
              <a:ext uri="{FF2B5EF4-FFF2-40B4-BE49-F238E27FC236}">
                <a16:creationId xmlns:a16="http://schemas.microsoft.com/office/drawing/2014/main" id="{66C9D48F-B2F0-C044-A7B4-E91527342B80}"/>
              </a:ext>
            </a:extLst>
          </p:cNvPr>
          <p:cNvSpPr txBox="1"/>
          <p:nvPr/>
        </p:nvSpPr>
        <p:spPr>
          <a:xfrm>
            <a:off x="155278" y="638831"/>
            <a:ext cx="3652611" cy="600164"/>
          </a:xfrm>
          <a:prstGeom prst="rect">
            <a:avLst/>
          </a:prstGeom>
          <a:noFill/>
        </p:spPr>
        <p:txBody>
          <a:bodyPr wrap="square" rtlCol="0">
            <a:spAutoFit/>
          </a:bodyPr>
          <a:lstStyle/>
          <a:p>
            <a:r>
              <a:rPr lang="en-GB" sz="1100" i="1" dirty="0">
                <a:solidFill>
                  <a:schemeClr val="bg2">
                    <a:lumMod val="75000"/>
                  </a:schemeClr>
                </a:solidFill>
              </a:rPr>
              <a:t>Let’s say we want to prepare file-def for the DECK/historical CMIP6 experiment, for the nemo context…</a:t>
            </a:r>
          </a:p>
        </p:txBody>
      </p:sp>
      <p:sp>
        <p:nvSpPr>
          <p:cNvPr id="2" name="Rectangle 1">
            <a:extLst>
              <a:ext uri="{FF2B5EF4-FFF2-40B4-BE49-F238E27FC236}">
                <a16:creationId xmlns:a16="http://schemas.microsoft.com/office/drawing/2014/main" id="{12271E70-70D3-4F4A-AA01-3498AEBB11C7}"/>
              </a:ext>
            </a:extLst>
          </p:cNvPr>
          <p:cNvSpPr/>
          <p:nvPr/>
        </p:nvSpPr>
        <p:spPr>
          <a:xfrm>
            <a:off x="5313482" y="3584105"/>
            <a:ext cx="3785872" cy="430887"/>
          </a:xfrm>
          <a:prstGeom prst="rect">
            <a:avLst/>
          </a:prstGeom>
        </p:spPr>
        <p:txBody>
          <a:bodyPr wrap="square">
            <a:spAutoFit/>
          </a:bodyPr>
          <a:lstStyle/>
          <a:p>
            <a:r>
              <a:rPr lang="fr-FR" sz="1100" dirty="0">
                <a:latin typeface="Avenir Next Condensed" panose="020B0506020202020204" pitchFamily="34" charset="0"/>
              </a:rPr>
              <a:t>&lt;!-- Conversion factor for salinity into PSU ( 35. / 35.16504 ) --&gt;</a:t>
            </a:r>
          </a:p>
          <a:p>
            <a:r>
              <a:rPr lang="fr-FR" sz="1100" dirty="0">
                <a:latin typeface="Avenir Next Condensed" panose="020B0506020202020204" pitchFamily="34" charset="0"/>
              </a:rPr>
              <a:t>        </a:t>
            </a:r>
            <a:r>
              <a:rPr lang="fr-FR" sz="1100" dirty="0">
                <a:solidFill>
                  <a:srgbClr val="FF0000"/>
                </a:solidFill>
                <a:latin typeface="Avenir Next Condensed" panose="020B0506020202020204" pitchFamily="34" charset="0"/>
              </a:rPr>
              <a:t>&lt;variable </a:t>
            </a:r>
            <a:r>
              <a:rPr lang="fr-FR" sz="1100" dirty="0">
                <a:latin typeface="Avenir Next Condensed" panose="020B0506020202020204" pitchFamily="34" charset="0"/>
              </a:rPr>
              <a:t>id="</a:t>
            </a:r>
            <a:r>
              <a:rPr lang="fr-FR" sz="1100" dirty="0">
                <a:highlight>
                  <a:srgbClr val="FFFF00"/>
                </a:highlight>
                <a:latin typeface="Avenir Next Condensed" panose="020B0506020202020204" pitchFamily="34" charset="0"/>
              </a:rPr>
              <a:t>convSpsu" </a:t>
            </a:r>
            <a:r>
              <a:rPr lang="fr-FR" sz="1100" dirty="0">
                <a:latin typeface="Avenir Next Condensed" panose="020B0506020202020204" pitchFamily="34" charset="0"/>
              </a:rPr>
              <a:t>type="float" &gt; 0.9953067 </a:t>
            </a:r>
            <a:r>
              <a:rPr lang="fr-FR" sz="1100" dirty="0">
                <a:solidFill>
                  <a:srgbClr val="FF0000"/>
                </a:solidFill>
                <a:latin typeface="Avenir Next Condensed" panose="020B0506020202020204" pitchFamily="34" charset="0"/>
              </a:rPr>
              <a:t>&lt;/variable&gt;</a:t>
            </a:r>
          </a:p>
        </p:txBody>
      </p:sp>
    </p:spTree>
    <p:extLst>
      <p:ext uri="{BB962C8B-B14F-4D97-AF65-F5344CB8AC3E}">
        <p14:creationId xmlns:p14="http://schemas.microsoft.com/office/powerpoint/2010/main" val="3356629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e) “sos_Omon” example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4" name="Image 3">
            <a:extLst>
              <a:ext uri="{FF2B5EF4-FFF2-40B4-BE49-F238E27FC236}">
                <a16:creationId xmlns:a16="http://schemas.microsoft.com/office/drawing/2014/main" id="{61DCA980-A293-A143-B54C-2D32ABE4C900}"/>
              </a:ext>
            </a:extLst>
          </p:cNvPr>
          <p:cNvPicPr>
            <a:picLocks noChangeAspect="1"/>
          </p:cNvPicPr>
          <p:nvPr/>
        </p:nvPicPr>
        <p:blipFill>
          <a:blip r:embed="rId3"/>
          <a:stretch>
            <a:fillRect/>
          </a:stretch>
        </p:blipFill>
        <p:spPr>
          <a:xfrm>
            <a:off x="117348" y="632388"/>
            <a:ext cx="5379137" cy="4719326"/>
          </a:xfrm>
          <a:prstGeom prst="rect">
            <a:avLst/>
          </a:prstGeom>
        </p:spPr>
      </p:pic>
      <p:pic>
        <p:nvPicPr>
          <p:cNvPr id="7" name="Image 6">
            <a:extLst>
              <a:ext uri="{FF2B5EF4-FFF2-40B4-BE49-F238E27FC236}">
                <a16:creationId xmlns:a16="http://schemas.microsoft.com/office/drawing/2014/main" id="{362D30B8-1160-0D40-AAA9-3B763AB0E1F9}"/>
              </a:ext>
            </a:extLst>
          </p:cNvPr>
          <p:cNvPicPr>
            <a:picLocks noChangeAspect="1"/>
          </p:cNvPicPr>
          <p:nvPr/>
        </p:nvPicPr>
        <p:blipFill rotWithShape="1">
          <a:blip r:embed="rId4"/>
          <a:srcRect l="6765"/>
          <a:stretch/>
        </p:blipFill>
        <p:spPr>
          <a:xfrm>
            <a:off x="2077723" y="1714408"/>
            <a:ext cx="6969252" cy="2820568"/>
          </a:xfrm>
          <a:prstGeom prst="rect">
            <a:avLst/>
          </a:prstGeom>
        </p:spPr>
      </p:pic>
      <p:sp>
        <p:nvSpPr>
          <p:cNvPr id="33" name="Rectangle 32">
            <a:extLst>
              <a:ext uri="{FF2B5EF4-FFF2-40B4-BE49-F238E27FC236}">
                <a16:creationId xmlns:a16="http://schemas.microsoft.com/office/drawing/2014/main" id="{D8C66B3B-D329-D842-B125-3CF47BD6CD54}"/>
              </a:ext>
            </a:extLst>
          </p:cNvPr>
          <p:cNvSpPr/>
          <p:nvPr/>
        </p:nvSpPr>
        <p:spPr>
          <a:xfrm>
            <a:off x="7257346" y="831978"/>
            <a:ext cx="1324447" cy="760051"/>
          </a:xfrm>
          <a:prstGeom prst="rect">
            <a:avLst/>
          </a:prstGeom>
          <a:noFill/>
          <a:ln>
            <a:solidFill>
              <a:schemeClr val="accent1"/>
            </a:solidFill>
            <a:extLst>
              <a:ext uri="{C807C97D-BFC1-408E-A445-0C87EB9F89A2}">
                <ask:lineSketchStyleProps xmlns:ask="http://schemas.microsoft.com/office/drawing/2018/sketchyshapes" sd="4138900056">
                  <a:custGeom>
                    <a:avLst/>
                    <a:gdLst>
                      <a:gd name="connsiteX0" fmla="*/ 0 w 1324447"/>
                      <a:gd name="connsiteY0" fmla="*/ 0 h 760051"/>
                      <a:gd name="connsiteX1" fmla="*/ 1324447 w 1324447"/>
                      <a:gd name="connsiteY1" fmla="*/ 0 h 760051"/>
                      <a:gd name="connsiteX2" fmla="*/ 1324447 w 1324447"/>
                      <a:gd name="connsiteY2" fmla="*/ 760051 h 760051"/>
                      <a:gd name="connsiteX3" fmla="*/ 0 w 1324447"/>
                      <a:gd name="connsiteY3" fmla="*/ 760051 h 760051"/>
                      <a:gd name="connsiteX4" fmla="*/ 0 w 1324447"/>
                      <a:gd name="connsiteY4" fmla="*/ 0 h 760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47" h="760051" extrusionOk="0">
                        <a:moveTo>
                          <a:pt x="0" y="0"/>
                        </a:moveTo>
                        <a:cubicBezTo>
                          <a:pt x="214111" y="99333"/>
                          <a:pt x="867951" y="-85939"/>
                          <a:pt x="1324447" y="0"/>
                        </a:cubicBezTo>
                        <a:cubicBezTo>
                          <a:pt x="1353271" y="214580"/>
                          <a:pt x="1310614" y="558120"/>
                          <a:pt x="1324447" y="760051"/>
                        </a:cubicBezTo>
                        <a:cubicBezTo>
                          <a:pt x="739078" y="680931"/>
                          <a:pt x="352885" y="768231"/>
                          <a:pt x="0" y="760051"/>
                        </a:cubicBezTo>
                        <a:cubicBezTo>
                          <a:pt x="-39274" y="603059"/>
                          <a:pt x="21619" y="192422"/>
                          <a:pt x="0" y="0"/>
                        </a:cubicBezTo>
                        <a:close/>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accent1"/>
                </a:solidFill>
                <a:latin typeface="Chalkduster" panose="03050602040202020205" pitchFamily="66" charset="77"/>
              </a:rPr>
              <a:t>XIOS</a:t>
            </a:r>
          </a:p>
          <a:p>
            <a:pPr algn="ctr"/>
            <a:r>
              <a:rPr lang="en-GB" sz="1200" dirty="0">
                <a:solidFill>
                  <a:schemeClr val="accent1"/>
                </a:solidFill>
                <a:latin typeface="Chalkduster" panose="03050602040202020205" pitchFamily="66" charset="77"/>
              </a:rPr>
              <a:t>file_def.xml</a:t>
            </a:r>
          </a:p>
        </p:txBody>
      </p:sp>
      <p:sp>
        <p:nvSpPr>
          <p:cNvPr id="34" name="ZoneTexte 33">
            <a:extLst>
              <a:ext uri="{FF2B5EF4-FFF2-40B4-BE49-F238E27FC236}">
                <a16:creationId xmlns:a16="http://schemas.microsoft.com/office/drawing/2014/main" id="{BAC71FB5-60CE-0749-A1E1-A2C24DEE2704}"/>
              </a:ext>
            </a:extLst>
          </p:cNvPr>
          <p:cNvSpPr txBox="1"/>
          <p:nvPr/>
        </p:nvSpPr>
        <p:spPr>
          <a:xfrm>
            <a:off x="7976374" y="742952"/>
            <a:ext cx="634554" cy="276999"/>
          </a:xfrm>
          <a:prstGeom prst="rect">
            <a:avLst/>
          </a:prstGeom>
          <a:noFill/>
        </p:spPr>
        <p:txBody>
          <a:bodyPr wrap="square" rtlCol="0">
            <a:spAutoFit/>
          </a:bodyPr>
          <a:lstStyle/>
          <a:p>
            <a:pPr algn="r"/>
            <a:r>
              <a:rPr lang="en-GB" sz="1200" i="1" dirty="0">
                <a:solidFill>
                  <a:schemeClr val="bg1">
                    <a:lumMod val="50000"/>
                  </a:schemeClr>
                </a:solidFill>
              </a:rPr>
              <a:t>ocean</a:t>
            </a:r>
          </a:p>
        </p:txBody>
      </p:sp>
      <p:sp>
        <p:nvSpPr>
          <p:cNvPr id="2" name="Rectangle 1">
            <a:extLst>
              <a:ext uri="{FF2B5EF4-FFF2-40B4-BE49-F238E27FC236}">
                <a16:creationId xmlns:a16="http://schemas.microsoft.com/office/drawing/2014/main" id="{61CB4B68-FB50-3E40-92B0-E536DFA0561A}"/>
              </a:ext>
            </a:extLst>
          </p:cNvPr>
          <p:cNvSpPr/>
          <p:nvPr/>
        </p:nvSpPr>
        <p:spPr>
          <a:xfrm>
            <a:off x="6577500" y="4655412"/>
            <a:ext cx="2364510" cy="646331"/>
          </a:xfrm>
          <a:prstGeom prst="rect">
            <a:avLst/>
          </a:prstGeom>
        </p:spPr>
        <p:txBody>
          <a:bodyPr wrap="square">
            <a:spAutoFit/>
          </a:bodyPr>
          <a:lstStyle/>
          <a:p>
            <a:pPr fontAlgn="base"/>
            <a:r>
              <a:rPr lang="fr-FR" sz="1200" i="1" dirty="0">
                <a:solidFill>
                  <a:srgbClr val="00A79F"/>
                </a:solidFill>
                <a:latin typeface="Calibri" panose="020F0502020204030204" pitchFamily="34" charset="0"/>
              </a:rPr>
              <a:t>Arpege/Surfex: 28 758 lines !</a:t>
            </a:r>
            <a:endParaRPr lang="fr-FR" sz="1200" i="1" dirty="0">
              <a:solidFill>
                <a:srgbClr val="00A79F"/>
              </a:solidFill>
              <a:latin typeface="Noto Sans Symbols"/>
            </a:endParaRPr>
          </a:p>
          <a:p>
            <a:pPr fontAlgn="base"/>
            <a:r>
              <a:rPr lang="fr-FR" sz="1200" i="1" dirty="0">
                <a:solidFill>
                  <a:srgbClr val="00A79F"/>
                </a:solidFill>
                <a:latin typeface="Calibri" panose="020F0502020204030204" pitchFamily="34" charset="0"/>
              </a:rPr>
              <a:t>Nemo/Gelato: 14 840 lines !</a:t>
            </a:r>
            <a:endParaRPr lang="fr-FR" sz="1200" i="1" dirty="0">
              <a:solidFill>
                <a:srgbClr val="00A79F"/>
              </a:solidFill>
              <a:latin typeface="Noto Sans Symbols"/>
            </a:endParaRPr>
          </a:p>
          <a:p>
            <a:pPr fontAlgn="base"/>
            <a:r>
              <a:rPr lang="fr-FR" sz="1200" i="1" dirty="0">
                <a:solidFill>
                  <a:srgbClr val="00A79F"/>
                </a:solidFill>
                <a:latin typeface="Calibri" panose="020F0502020204030204" pitchFamily="34" charset="0"/>
              </a:rPr>
              <a:t>Trip: 383 lines</a:t>
            </a:r>
            <a:endParaRPr lang="fr-FR" sz="1200" i="1" dirty="0">
              <a:solidFill>
                <a:srgbClr val="00A79F"/>
              </a:solidFill>
              <a:latin typeface="Noto Sans Symbols"/>
            </a:endParaRPr>
          </a:p>
        </p:txBody>
      </p:sp>
      <p:sp>
        <p:nvSpPr>
          <p:cNvPr id="3" name="Accolade ouvrante 2">
            <a:extLst>
              <a:ext uri="{FF2B5EF4-FFF2-40B4-BE49-F238E27FC236}">
                <a16:creationId xmlns:a16="http://schemas.microsoft.com/office/drawing/2014/main" id="{12440951-A208-3C49-9881-6BDA97D122C0}"/>
              </a:ext>
            </a:extLst>
          </p:cNvPr>
          <p:cNvSpPr/>
          <p:nvPr/>
        </p:nvSpPr>
        <p:spPr>
          <a:xfrm>
            <a:off x="6511636" y="4729018"/>
            <a:ext cx="111583" cy="539217"/>
          </a:xfrm>
          <a:prstGeom prst="leftBrace">
            <a:avLst/>
          </a:prstGeom>
          <a:ln>
            <a:solidFill>
              <a:schemeClr val="tx2">
                <a:lumMod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sp>
        <p:nvSpPr>
          <p:cNvPr id="5" name="ZoneTexte 4">
            <a:extLst>
              <a:ext uri="{FF2B5EF4-FFF2-40B4-BE49-F238E27FC236}">
                <a16:creationId xmlns:a16="http://schemas.microsoft.com/office/drawing/2014/main" id="{9EFE23E7-C931-AD40-B8D6-9E2EE90C1784}"/>
              </a:ext>
            </a:extLst>
          </p:cNvPr>
          <p:cNvSpPr txBox="1"/>
          <p:nvPr/>
        </p:nvSpPr>
        <p:spPr>
          <a:xfrm>
            <a:off x="5562349" y="4805372"/>
            <a:ext cx="1047722" cy="400110"/>
          </a:xfrm>
          <a:prstGeom prst="rect">
            <a:avLst/>
          </a:prstGeom>
          <a:noFill/>
        </p:spPr>
        <p:txBody>
          <a:bodyPr wrap="square" rtlCol="0">
            <a:spAutoFit/>
          </a:bodyPr>
          <a:lstStyle/>
          <a:p>
            <a:r>
              <a:rPr lang="en-GB" sz="1000" dirty="0">
                <a:solidFill>
                  <a:schemeClr val="tx2">
                    <a:lumMod val="50000"/>
                  </a:schemeClr>
                </a:solidFill>
              </a:rPr>
              <a:t>CNRM-CM6 coupled model</a:t>
            </a:r>
          </a:p>
        </p:txBody>
      </p:sp>
    </p:spTree>
    <p:extLst>
      <p:ext uri="{BB962C8B-B14F-4D97-AF65-F5344CB8AC3E}">
        <p14:creationId xmlns:p14="http://schemas.microsoft.com/office/powerpoint/2010/main" val="42778925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installation </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10839C03-4B23-8C41-AA4B-83FCDC1A7BBA}"/>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7" name="Google Shape;79;p17">
            <a:extLst>
              <a:ext uri="{FF2B5EF4-FFF2-40B4-BE49-F238E27FC236}">
                <a16:creationId xmlns:a16="http://schemas.microsoft.com/office/drawing/2014/main" id="{02120B5E-A37E-9B44-83D5-D70C6F056FF7}"/>
              </a:ext>
            </a:extLst>
          </p:cNvPr>
          <p:cNvSpPr txBox="1">
            <a:spLocks noGrp="1"/>
          </p:cNvSpPr>
          <p:nvPr>
            <p:ph type="body" idx="1"/>
          </p:nvPr>
        </p:nvSpPr>
        <p:spPr>
          <a:xfrm>
            <a:off x="326625" y="996330"/>
            <a:ext cx="2897837" cy="472865"/>
          </a:xfrm>
          <a:prstGeom prst="rect">
            <a:avLst/>
          </a:prstGeom>
        </p:spPr>
        <p:txBody>
          <a:bodyPr spcFirstLastPara="1" wrap="square" lIns="91425" tIns="91425" rIns="91425" bIns="91425" anchor="t" anchorCtr="0">
            <a:normAutofit fontScale="85000" lnSpcReduction="10000"/>
          </a:bodyPr>
          <a:lstStyle/>
          <a:p>
            <a:r>
              <a:rPr lang="en-GB" sz="1600" dirty="0">
                <a:solidFill>
                  <a:schemeClr val="accent1"/>
                </a:solidFill>
                <a:latin typeface="Chalkduster" panose="03050602040202020205" pitchFamily="66" charset="77"/>
              </a:rPr>
              <a:t>Dr2xml </a:t>
            </a:r>
            <a:r>
              <a:rPr lang="en-GB" sz="1600" dirty="0">
                <a:solidFill>
                  <a:schemeClr val="accent2">
                    <a:lumMod val="75000"/>
                    <a:lumOff val="25000"/>
                  </a:schemeClr>
                </a:solidFill>
                <a:latin typeface="+mn-lt"/>
              </a:rPr>
              <a:t>(+ XlsXwritter, six)</a:t>
            </a:r>
          </a:p>
          <a:p>
            <a:pPr marL="114300" lvl="0" indent="0">
              <a:buNone/>
            </a:pPr>
            <a:endParaRPr lang="en-GB" sz="1600" dirty="0">
              <a:solidFill>
                <a:schemeClr val="accent1"/>
              </a:solidFill>
              <a:latin typeface="Chalkduster" panose="03050602040202020205" pitchFamily="66" charset="77"/>
            </a:endParaRPr>
          </a:p>
        </p:txBody>
      </p:sp>
      <p:sp>
        <p:nvSpPr>
          <p:cNvPr id="13" name="Google Shape;79;p17">
            <a:extLst>
              <a:ext uri="{FF2B5EF4-FFF2-40B4-BE49-F238E27FC236}">
                <a16:creationId xmlns:a16="http://schemas.microsoft.com/office/drawing/2014/main" id="{98AD6452-3C12-B74C-BBD8-BE15EB2CF48D}"/>
              </a:ext>
            </a:extLst>
          </p:cNvPr>
          <p:cNvSpPr txBox="1">
            <a:spLocks/>
          </p:cNvSpPr>
          <p:nvPr/>
        </p:nvSpPr>
        <p:spPr>
          <a:xfrm>
            <a:off x="326625" y="2292256"/>
            <a:ext cx="4062494" cy="52468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400" dirty="0">
                <a:solidFill>
                  <a:schemeClr val="accent1"/>
                </a:solidFill>
                <a:latin typeface="Chalkduster" panose="03050602040202020205" pitchFamily="66" charset="77"/>
              </a:rPr>
              <a:t>dreqPy </a:t>
            </a:r>
            <a:r>
              <a:rPr lang="en-GB" sz="1400" dirty="0">
                <a:solidFill>
                  <a:schemeClr val="accent2">
                    <a:lumMod val="75000"/>
                    <a:lumOff val="25000"/>
                  </a:schemeClr>
                </a:solidFill>
                <a:latin typeface="+mn-lt"/>
              </a:rPr>
              <a:t>(the CMIP6 Data Request)</a:t>
            </a:r>
          </a:p>
          <a:p>
            <a:pPr marL="114300" indent="0">
              <a:buNone/>
            </a:pPr>
            <a:endParaRPr lang="en-GB" sz="1400" dirty="0">
              <a:solidFill>
                <a:schemeClr val="accent1"/>
              </a:solidFill>
              <a:latin typeface="Chalkduster" panose="03050602040202020205" pitchFamily="66" charset="77"/>
            </a:endParaRPr>
          </a:p>
          <a:p>
            <a:endParaRPr lang="en-GB" sz="1400" dirty="0">
              <a:solidFill>
                <a:schemeClr val="accent1"/>
              </a:solidFill>
              <a:latin typeface="Chalkduster" panose="03050602040202020205" pitchFamily="66" charset="77"/>
            </a:endParaRPr>
          </a:p>
          <a:p>
            <a:pPr lvl="1"/>
            <a:endParaRPr lang="en-GB" dirty="0"/>
          </a:p>
          <a:p>
            <a:pPr lvl="1"/>
            <a:endParaRPr lang="en-GB" dirty="0"/>
          </a:p>
        </p:txBody>
      </p:sp>
      <p:sp>
        <p:nvSpPr>
          <p:cNvPr id="15" name="Google Shape;79;p17">
            <a:extLst>
              <a:ext uri="{FF2B5EF4-FFF2-40B4-BE49-F238E27FC236}">
                <a16:creationId xmlns:a16="http://schemas.microsoft.com/office/drawing/2014/main" id="{D948EDD0-6032-6F48-8B61-879B7AEC4485}"/>
              </a:ext>
            </a:extLst>
          </p:cNvPr>
          <p:cNvSpPr txBox="1">
            <a:spLocks/>
          </p:cNvSpPr>
          <p:nvPr/>
        </p:nvSpPr>
        <p:spPr>
          <a:xfrm>
            <a:off x="326625" y="4005764"/>
            <a:ext cx="1908039" cy="52468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400" dirty="0">
                <a:solidFill>
                  <a:schemeClr val="accent1"/>
                </a:solidFill>
                <a:latin typeface="Chalkduster" panose="03050602040202020205" pitchFamily="66" charset="77"/>
              </a:rPr>
              <a:t>CMIP6_CVs</a:t>
            </a:r>
          </a:p>
          <a:p>
            <a:endParaRPr lang="en-GB" sz="1400" dirty="0">
              <a:solidFill>
                <a:schemeClr val="accent1"/>
              </a:solidFill>
              <a:latin typeface="Chalkduster" panose="03050602040202020205" pitchFamily="66" charset="77"/>
            </a:endParaRPr>
          </a:p>
          <a:p>
            <a:endParaRPr lang="en-GB" sz="1400" dirty="0">
              <a:solidFill>
                <a:schemeClr val="accent1"/>
              </a:solidFill>
              <a:latin typeface="Chalkduster" panose="03050602040202020205" pitchFamily="66" charset="77"/>
            </a:endParaRPr>
          </a:p>
          <a:p>
            <a:pPr lvl="1"/>
            <a:endParaRPr lang="en-GB" dirty="0"/>
          </a:p>
        </p:txBody>
      </p:sp>
      <p:sp>
        <p:nvSpPr>
          <p:cNvPr id="8" name="Rectangle : coins arrondis 7">
            <a:extLst>
              <a:ext uri="{FF2B5EF4-FFF2-40B4-BE49-F238E27FC236}">
                <a16:creationId xmlns:a16="http://schemas.microsoft.com/office/drawing/2014/main" id="{EEBF4B69-A5B7-F84B-9B78-247F3790710E}"/>
              </a:ext>
            </a:extLst>
          </p:cNvPr>
          <p:cNvSpPr/>
          <p:nvPr/>
        </p:nvSpPr>
        <p:spPr>
          <a:xfrm>
            <a:off x="1343690" y="1518855"/>
            <a:ext cx="5765529" cy="524688"/>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git clone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https://github.com/rigoudyg/dr2xml.git</a:t>
            </a:r>
          </a:p>
          <a:p>
            <a:pPr algn="ctr"/>
            <a:endParaRPr lang="fr-FR"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endParaRPr lang="en-GB" dirty="0"/>
          </a:p>
        </p:txBody>
      </p:sp>
      <p:sp>
        <p:nvSpPr>
          <p:cNvPr id="16" name="Rectangle 15">
            <a:extLst>
              <a:ext uri="{FF2B5EF4-FFF2-40B4-BE49-F238E27FC236}">
                <a16:creationId xmlns:a16="http://schemas.microsoft.com/office/drawing/2014/main" id="{544F5EF6-B10B-4F47-93B6-558F1951D696}"/>
              </a:ext>
            </a:extLst>
          </p:cNvPr>
          <p:cNvSpPr/>
          <p:nvPr/>
        </p:nvSpPr>
        <p:spPr>
          <a:xfrm>
            <a:off x="1183907" y="1544355"/>
            <a:ext cx="190904" cy="524688"/>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652C32A8-C6D8-7848-ACB8-8B6602A43862}"/>
              </a:ext>
            </a:extLst>
          </p:cNvPr>
          <p:cNvSpPr/>
          <p:nvPr/>
        </p:nvSpPr>
        <p:spPr>
          <a:xfrm>
            <a:off x="1170437" y="2792068"/>
            <a:ext cx="196350" cy="46269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a:extLst>
              <a:ext uri="{FF2B5EF4-FFF2-40B4-BE49-F238E27FC236}">
                <a16:creationId xmlns:a16="http://schemas.microsoft.com/office/drawing/2014/main" id="{3CCFB1E7-16BC-9745-8D7C-73D339F549AE}"/>
              </a:ext>
            </a:extLst>
          </p:cNvPr>
          <p:cNvSpPr/>
          <p:nvPr/>
        </p:nvSpPr>
        <p:spPr>
          <a:xfrm>
            <a:off x="1160811" y="4510797"/>
            <a:ext cx="182880" cy="57363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 coins arrondis 19">
            <a:extLst>
              <a:ext uri="{FF2B5EF4-FFF2-40B4-BE49-F238E27FC236}">
                <a16:creationId xmlns:a16="http://schemas.microsoft.com/office/drawing/2014/main" id="{0DC82DE1-4B59-9345-8332-37FB4DE39DDA}"/>
              </a:ext>
            </a:extLst>
          </p:cNvPr>
          <p:cNvSpPr/>
          <p:nvPr/>
        </p:nvSpPr>
        <p:spPr>
          <a:xfrm>
            <a:off x="1374811" y="2774623"/>
            <a:ext cx="5034954"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pip install –upgrade [--user]  dreqPy==01.00.32</a:t>
            </a:r>
          </a:p>
          <a:p>
            <a:pPr algn="ctr"/>
            <a:endParaRPr lang="en-GB" dirty="0"/>
          </a:p>
        </p:txBody>
      </p:sp>
      <p:sp>
        <p:nvSpPr>
          <p:cNvPr id="21" name="Rectangle : coins arrondis 20">
            <a:extLst>
              <a:ext uri="{FF2B5EF4-FFF2-40B4-BE49-F238E27FC236}">
                <a16:creationId xmlns:a16="http://schemas.microsoft.com/office/drawing/2014/main" id="{6993C58C-BEFA-9B48-B280-96E734CC7404}"/>
              </a:ext>
            </a:extLst>
          </p:cNvPr>
          <p:cNvSpPr/>
          <p:nvPr/>
        </p:nvSpPr>
        <p:spPr>
          <a:xfrm>
            <a:off x="1343691" y="4510797"/>
            <a:ext cx="5765529"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git clone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https://github.com/WCRP-CMIP/CMIP6_CVs</a:t>
            </a:r>
          </a:p>
          <a:p>
            <a:pPr algn="ctr"/>
            <a:endParaRPr lang="fr-FR"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endParaRPr lang="en-GB" dirty="0"/>
          </a:p>
        </p:txBody>
      </p:sp>
      <p:sp>
        <p:nvSpPr>
          <p:cNvPr id="22" name="Rectangle 21">
            <a:extLst>
              <a:ext uri="{FF2B5EF4-FFF2-40B4-BE49-F238E27FC236}">
                <a16:creationId xmlns:a16="http://schemas.microsoft.com/office/drawing/2014/main" id="{0E8D4C6A-EEA9-D14A-9A21-9C845985060C}"/>
              </a:ext>
            </a:extLst>
          </p:cNvPr>
          <p:cNvSpPr/>
          <p:nvPr/>
        </p:nvSpPr>
        <p:spPr>
          <a:xfrm>
            <a:off x="1178461" y="3464233"/>
            <a:ext cx="196350" cy="462693"/>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 coins arrondis 22">
            <a:extLst>
              <a:ext uri="{FF2B5EF4-FFF2-40B4-BE49-F238E27FC236}">
                <a16:creationId xmlns:a16="http://schemas.microsoft.com/office/drawing/2014/main" id="{6F49AB53-D14A-574F-B7C5-325D120F6F06}"/>
              </a:ext>
            </a:extLst>
          </p:cNvPr>
          <p:cNvSpPr/>
          <p:nvPr/>
        </p:nvSpPr>
        <p:spPr>
          <a:xfrm>
            <a:off x="1343690" y="3451786"/>
            <a:ext cx="6654794" cy="573633"/>
          </a:xfrm>
          <a:prstGeom prst="round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algn="ctr"/>
            <a:r>
              <a:rPr lang="en-GB" sz="12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fr-FR" sz="1200" dirty="0">
                <a:solidFill>
                  <a:schemeClr val="tx1"/>
                </a:solidFill>
                <a:latin typeface="Menlo" panose="020B0609030804020204" pitchFamily="49" charset="0"/>
                <a:ea typeface="Menlo" panose="020B0609030804020204" pitchFamily="49" charset="0"/>
                <a:cs typeface="Menlo" panose="020B0609030804020204" pitchFamily="49" charset="0"/>
              </a:rPr>
              <a:t>svn co http://proj.badc.rl.ac.uk/svn/exarch/CMIP6dreq/tags/01.00.32</a:t>
            </a:r>
          </a:p>
          <a:p>
            <a:pPr algn="ctr"/>
            <a:endParaRPr lang="en-GB" dirty="0"/>
          </a:p>
        </p:txBody>
      </p:sp>
      <p:sp>
        <p:nvSpPr>
          <p:cNvPr id="17" name="ZoneTexte 16">
            <a:extLst>
              <a:ext uri="{FF2B5EF4-FFF2-40B4-BE49-F238E27FC236}">
                <a16:creationId xmlns:a16="http://schemas.microsoft.com/office/drawing/2014/main" id="{A7B91527-DCBA-7A4E-917E-2DEEF38946E3}"/>
              </a:ext>
            </a:extLst>
          </p:cNvPr>
          <p:cNvSpPr txBox="1"/>
          <p:nvPr/>
        </p:nvSpPr>
        <p:spPr>
          <a:xfrm>
            <a:off x="612171" y="3500847"/>
            <a:ext cx="548640" cy="307777"/>
          </a:xfrm>
          <a:prstGeom prst="rect">
            <a:avLst/>
          </a:prstGeom>
          <a:noFill/>
        </p:spPr>
        <p:txBody>
          <a:bodyPr wrap="square" rtlCol="0">
            <a:spAutoFit/>
          </a:bodyPr>
          <a:lstStyle/>
          <a:p>
            <a:r>
              <a:rPr lang="en-GB" i="1" dirty="0"/>
              <a:t>or :</a:t>
            </a:r>
          </a:p>
        </p:txBody>
      </p:sp>
    </p:spTree>
    <p:extLst>
      <p:ext uri="{BB962C8B-B14F-4D97-AF65-F5344CB8AC3E}">
        <p14:creationId xmlns:p14="http://schemas.microsoft.com/office/powerpoint/2010/main" val="3059027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configuration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10839C03-4B23-8C41-AA4B-83FCDC1A7BBA}"/>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7" name="Google Shape;79;p17">
            <a:extLst>
              <a:ext uri="{FF2B5EF4-FFF2-40B4-BE49-F238E27FC236}">
                <a16:creationId xmlns:a16="http://schemas.microsoft.com/office/drawing/2014/main" id="{02120B5E-A37E-9B44-83D5-D70C6F056FF7}"/>
              </a:ext>
            </a:extLst>
          </p:cNvPr>
          <p:cNvSpPr txBox="1">
            <a:spLocks noGrp="1"/>
          </p:cNvSpPr>
          <p:nvPr>
            <p:ph type="body" idx="1"/>
          </p:nvPr>
        </p:nvSpPr>
        <p:spPr>
          <a:xfrm>
            <a:off x="451124" y="964750"/>
            <a:ext cx="8096110" cy="51754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sz="1500" dirty="0">
                <a:solidFill>
                  <a:schemeClr val="accent1"/>
                </a:solidFill>
                <a:latin typeface="Chalkduster" panose="03050602040202020205" pitchFamily="66" charset="77"/>
              </a:rPr>
              <a:t>2 files of dr2xml settings </a:t>
            </a:r>
            <a:r>
              <a:rPr lang="en-GB" sz="1500" dirty="0"/>
              <a:t>(python dictionaries)</a:t>
            </a:r>
          </a:p>
        </p:txBody>
      </p:sp>
      <p:sp>
        <p:nvSpPr>
          <p:cNvPr id="8" name="Google Shape;79;p17">
            <a:extLst>
              <a:ext uri="{FF2B5EF4-FFF2-40B4-BE49-F238E27FC236}">
                <a16:creationId xmlns:a16="http://schemas.microsoft.com/office/drawing/2014/main" id="{221CF8EA-4CAB-564F-8999-4CA7FAA3FD76}"/>
              </a:ext>
            </a:extLst>
          </p:cNvPr>
          <p:cNvSpPr txBox="1">
            <a:spLocks/>
          </p:cNvSpPr>
          <p:nvPr/>
        </p:nvSpPr>
        <p:spPr>
          <a:xfrm>
            <a:off x="523945" y="3888876"/>
            <a:ext cx="8096110" cy="104693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500" dirty="0"/>
              <a:t>a set of model related XML files for XIOS : </a:t>
            </a:r>
            <a:r>
              <a:rPr lang="en-GB" sz="1500" dirty="0">
                <a:solidFill>
                  <a:schemeClr val="accent1"/>
                </a:solidFill>
                <a:latin typeface="Chalkduster" panose="03050602040202020205" pitchFamily="66" charset="77"/>
              </a:rPr>
              <a:t>context</a:t>
            </a:r>
            <a:r>
              <a:rPr lang="en-GB" sz="1500" dirty="0"/>
              <a:t>, </a:t>
            </a:r>
            <a:r>
              <a:rPr lang="en-GB" sz="1500" dirty="0">
                <a:solidFill>
                  <a:schemeClr val="accent1"/>
                </a:solidFill>
                <a:latin typeface="Chalkduster" panose="03050602040202020205" pitchFamily="66" charset="77"/>
              </a:rPr>
              <a:t>domains</a:t>
            </a:r>
            <a:r>
              <a:rPr lang="en-GB" sz="1500" dirty="0"/>
              <a:t>, </a:t>
            </a:r>
            <a:r>
              <a:rPr lang="en-GB" sz="1500" dirty="0">
                <a:solidFill>
                  <a:schemeClr val="accent1"/>
                </a:solidFill>
                <a:latin typeface="Chalkduster" panose="03050602040202020205" pitchFamily="66" charset="77"/>
              </a:rPr>
              <a:t>field_defs</a:t>
            </a:r>
          </a:p>
          <a:p>
            <a:pPr marL="114300" indent="0">
              <a:buNone/>
            </a:pPr>
            <a:r>
              <a:rPr lang="en-GB" sz="1500" dirty="0">
                <a:solidFill>
                  <a:schemeClr val="accent1"/>
                </a:solidFill>
                <a:latin typeface="Chalkduster" panose="03050602040202020205" pitchFamily="66" charset="77"/>
              </a:rPr>
              <a:t> </a:t>
            </a:r>
          </a:p>
          <a:p>
            <a:r>
              <a:rPr lang="en-GB" sz="1500" dirty="0"/>
              <a:t>additional XML files, the so-called </a:t>
            </a:r>
            <a:r>
              <a:rPr lang="en-GB" sz="1500" dirty="0">
                <a:solidFill>
                  <a:schemeClr val="accent1"/>
                </a:solidFill>
                <a:latin typeface="Chalkduster" panose="03050602040202020205" pitchFamily="66" charset="77"/>
              </a:rPr>
              <a:t>“ping_files” </a:t>
            </a:r>
            <a:r>
              <a:rPr lang="en-GB" sz="1500" dirty="0"/>
              <a:t>(one per context)</a:t>
            </a:r>
          </a:p>
        </p:txBody>
      </p:sp>
      <p:pic>
        <p:nvPicPr>
          <p:cNvPr id="24" name="Image 23">
            <a:extLst>
              <a:ext uri="{FF2B5EF4-FFF2-40B4-BE49-F238E27FC236}">
                <a16:creationId xmlns:a16="http://schemas.microsoft.com/office/drawing/2014/main" id="{6659A8F2-7EFC-BB48-8E88-DCE07358CB5F}"/>
              </a:ext>
            </a:extLst>
          </p:cNvPr>
          <p:cNvPicPr>
            <a:picLocks noChangeAspect="1"/>
          </p:cNvPicPr>
          <p:nvPr/>
        </p:nvPicPr>
        <p:blipFill rotWithShape="1">
          <a:blip r:embed="rId3"/>
          <a:srcRect l="4933" t="267" r="4444" b="41804"/>
          <a:stretch/>
        </p:blipFill>
        <p:spPr>
          <a:xfrm>
            <a:off x="1021688" y="1482292"/>
            <a:ext cx="6954982" cy="2244252"/>
          </a:xfrm>
          <a:prstGeom prst="rect">
            <a:avLst/>
          </a:prstGeom>
        </p:spPr>
      </p:pic>
    </p:spTree>
    <p:extLst>
      <p:ext uri="{BB962C8B-B14F-4D97-AF65-F5344CB8AC3E}">
        <p14:creationId xmlns:p14="http://schemas.microsoft.com/office/powerpoint/2010/main" val="3277071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execution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58" name="Image 57">
            <a:extLst>
              <a:ext uri="{FF2B5EF4-FFF2-40B4-BE49-F238E27FC236}">
                <a16:creationId xmlns:a16="http://schemas.microsoft.com/office/drawing/2014/main" id="{43BED765-7586-C54A-9A45-61B58C6F99FE}"/>
              </a:ext>
            </a:extLst>
          </p:cNvPr>
          <p:cNvPicPr>
            <a:picLocks noChangeAspect="1"/>
          </p:cNvPicPr>
          <p:nvPr/>
        </p:nvPicPr>
        <p:blipFill rotWithShape="1">
          <a:blip r:embed="rId3"/>
          <a:srcRect t="51912"/>
          <a:stretch/>
        </p:blipFill>
        <p:spPr>
          <a:xfrm>
            <a:off x="424872" y="1808535"/>
            <a:ext cx="8460509" cy="2283368"/>
          </a:xfrm>
          <a:prstGeom prst="rect">
            <a:avLst/>
          </a:prstGeom>
        </p:spPr>
      </p:pic>
    </p:spTree>
    <p:extLst>
      <p:ext uri="{BB962C8B-B14F-4D97-AF65-F5344CB8AC3E}">
        <p14:creationId xmlns:p14="http://schemas.microsoft.com/office/powerpoint/2010/main" val="1089391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d) verification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3. Usage</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102F76E0-FFF4-CD43-BEA2-00F89607F98F}"/>
              </a:ext>
            </a:extLst>
          </p:cNvPr>
          <p:cNvSpPr/>
          <p:nvPr/>
        </p:nvSpPr>
        <p:spPr>
          <a:xfrm>
            <a:off x="152646" y="705919"/>
            <a:ext cx="6290097" cy="754053"/>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Skipped variables (i.e. whose alias is not present in the pingfile):</a:t>
            </a:r>
          </a:p>
          <a:p>
            <a:r>
              <a:rPr lang="fr-FR" sz="900" dirty="0">
                <a:latin typeface="Menlo" panose="020B0609030804020204" pitchFamily="49" charset="0"/>
                <a:ea typeface="Menlo" panose="020B0609030804020204" pitchFamily="49" charset="0"/>
                <a:cs typeface="Menlo" panose="020B0609030804020204" pitchFamily="49" charset="0"/>
              </a:rPr>
              <a:t>&gt;&gt;&gt; TABLE:             Ofx 03/09 ----&gt; sftof(1) ugrid(1) volcello(1)</a:t>
            </a:r>
          </a:p>
          <a:p>
            <a:r>
              <a:rPr lang="fr-FR" sz="900" dirty="0">
                <a:latin typeface="Menlo" panose="020B0609030804020204" pitchFamily="49" charset="0"/>
                <a:ea typeface="Menlo" panose="020B0609030804020204" pitchFamily="49" charset="0"/>
                <a:cs typeface="Menlo" panose="020B0609030804020204" pitchFamily="49" charset="0"/>
              </a:rPr>
              <a:t>&gt;&gt;&gt; TABLE:           SImon 01/20 ----&gt; sirdgconc(1)</a:t>
            </a:r>
          </a:p>
          <a:p>
            <a:r>
              <a:rPr lang="fr-FR" sz="900" dirty="0">
                <a:latin typeface="Menlo" panose="020B0609030804020204" pitchFamily="49" charset="0"/>
                <a:ea typeface="Menlo" panose="020B0609030804020204" pitchFamily="49" charset="0"/>
                <a:cs typeface="Menlo" panose="020B0609030804020204" pitchFamily="49" charset="0"/>
              </a:rPr>
              <a:t>&gt;&gt;&gt; TABLE:            Omon 03/37 ----&gt; msftmz(1) msftmzmpa(1) vsf(1)</a:t>
            </a:r>
          </a:p>
          <a:p>
            <a:endParaRPr lang="fr-FR" sz="600" dirty="0">
              <a:effectLst/>
              <a:latin typeface="Menlo" panose="020B0609030804020204" pitchFamily="49" charset="0"/>
              <a:ea typeface="Menlo" panose="020B0609030804020204" pitchFamily="49" charset="0"/>
              <a:cs typeface="Menlo" panose="020B0609030804020204" pitchFamily="49" charset="0"/>
            </a:endParaRPr>
          </a:p>
        </p:txBody>
      </p:sp>
      <p:sp>
        <p:nvSpPr>
          <p:cNvPr id="4" name="Rectangle 3">
            <a:extLst>
              <a:ext uri="{FF2B5EF4-FFF2-40B4-BE49-F238E27FC236}">
                <a16:creationId xmlns:a16="http://schemas.microsoft.com/office/drawing/2014/main" id="{394F6FEC-C7BD-F546-8F0A-C7AD78C80AFE}"/>
              </a:ext>
            </a:extLst>
          </p:cNvPr>
          <p:cNvSpPr/>
          <p:nvPr/>
        </p:nvSpPr>
        <p:spPr>
          <a:xfrm>
            <a:off x="152647" y="1533502"/>
            <a:ext cx="6290098" cy="2062103"/>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Some Statistics on actually written variables per frequency+shape...</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                            EmonZ P1   1 :  ['sltbasin']</a:t>
            </a:r>
          </a:p>
          <a:p>
            <a:r>
              <a:rPr lang="fr-FR" sz="900" dirty="0">
                <a:latin typeface="Menlo" panose="020B0609030804020204" pitchFamily="49" charset="0"/>
                <a:ea typeface="Menlo" panose="020B0609030804020204" pitchFamily="49" charset="0"/>
                <a:cs typeface="Menlo" panose="020B0609030804020204" pitchFamily="49" charset="0"/>
              </a:rPr>
              <a:t>                             Omon P1   1 :  ['hfbasin']</a:t>
            </a:r>
          </a:p>
          <a:p>
            <a:r>
              <a:rPr lang="fr-FR" sz="900" dirty="0">
                <a:latin typeface="Menlo" panose="020B0609030804020204" pitchFamily="49" charset="0"/>
                <a:ea typeface="Menlo" panose="020B0609030804020204" pitchFamily="49" charset="0"/>
                <a:cs typeface="Menlo" panose="020B0609030804020204" pitchFamily="49" charset="0"/>
              </a:rPr>
              <a:t>                             Omon P2   2 :  ['htovgyre', 'htovovrt']</a:t>
            </a:r>
          </a:p>
          <a:p>
            <a:r>
              <a:rPr lang="fr-FR" sz="900" dirty="0">
                <a:latin typeface="Menlo" panose="020B0609030804020204" pitchFamily="49" charset="0"/>
                <a:ea typeface="Menlo" panose="020B0609030804020204" pitchFamily="49" charset="0"/>
                <a:cs typeface="Menlo" panose="020B0609030804020204" pitchFamily="49" charset="0"/>
              </a:rPr>
              <a:t>       mon     YB-na    -------- ---   4</a:t>
            </a:r>
            <a:br>
              <a:rPr lang="fr-FR" sz="900" dirty="0">
                <a:latin typeface="Menlo" panose="020B0609030804020204" pitchFamily="49" charset="0"/>
                <a:ea typeface="Menlo" panose="020B0609030804020204" pitchFamily="49" charset="0"/>
                <a:cs typeface="Menlo" panose="020B0609030804020204" pitchFamily="49" charset="0"/>
              </a:rPr>
            </a:br>
            <a:endParaRPr lang="fr-FR" sz="900" dirty="0">
              <a:highlight>
                <a:srgbClr val="FFFF00"/>
              </a:highlight>
              <a:latin typeface="Menlo" panose="020B0609030804020204" pitchFamily="49" charset="0"/>
              <a:ea typeface="Menlo" panose="020B0609030804020204" pitchFamily="49" charset="0"/>
              <a:cs typeface="Menlo" panose="020B0609030804020204" pitchFamily="49" charset="0"/>
            </a:endParaRPr>
          </a:p>
          <a:p>
            <a:pPr>
              <a:tabLst>
                <a:tab pos="3281363" algn="l"/>
              </a:tabLst>
            </a:pPr>
            <a:r>
              <a:rPr lang="fr-FR" sz="900" dirty="0">
                <a:latin typeface="Menlo" panose="020B0609030804020204" pitchFamily="49" charset="0"/>
                <a:ea typeface="Menlo" panose="020B0609030804020204" pitchFamily="49" charset="0"/>
                <a:cs typeface="Menlo" panose="020B0609030804020204" pitchFamily="49" charset="0"/>
              </a:rPr>
              <a:t>                              Omon P1  10 :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bigthetao</a:t>
            </a:r>
            <a:r>
              <a:rPr lang="fr-FR" sz="900" dirty="0">
                <a:latin typeface="Menlo" panose="020B0609030804020204" pitchFamily="49" charset="0"/>
                <a:ea typeface="Menlo" panose="020B0609030804020204" pitchFamily="49" charset="0"/>
                <a:cs typeface="Menlo" panose="020B0609030804020204" pitchFamily="49" charset="0"/>
              </a:rPr>
              <a:t>',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so</a:t>
            </a:r>
            <a:r>
              <a:rPr lang="fr-FR" sz="900" dirty="0">
                <a:latin typeface="Menlo" panose="020B0609030804020204" pitchFamily="49" charset="0"/>
                <a:ea typeface="Menlo" panose="020B0609030804020204" pitchFamily="49" charset="0"/>
                <a:cs typeface="Menlo" panose="020B0609030804020204" pitchFamily="49" charset="0"/>
              </a:rPr>
              <a:t>', 'thetao', 'thkcello’, 	'umo’, 'uo', 'vmo', 'vo', 'wmo', 'wo']</a:t>
            </a:r>
          </a:p>
          <a:p>
            <a:r>
              <a:rPr lang="fr-FR" sz="900" dirty="0">
                <a:latin typeface="Menlo" panose="020B0609030804020204" pitchFamily="49" charset="0"/>
                <a:ea typeface="Menlo" panose="020B0609030804020204" pitchFamily="49" charset="0"/>
                <a:cs typeface="Menlo" panose="020B0609030804020204" pitchFamily="49" charset="0"/>
              </a:rPr>
              <a:t>       mon      XY-O    -------- ---  10</a:t>
            </a:r>
          </a:p>
          <a:p>
            <a:br>
              <a:rPr lang="fr-FR" sz="800" dirty="0">
                <a:latin typeface="Menlo" panose="020B0609030804020204" pitchFamily="49" charset="0"/>
                <a:ea typeface="Menlo" panose="020B0609030804020204" pitchFamily="49" charset="0"/>
                <a:cs typeface="Menlo" panose="020B0609030804020204" pitchFamily="49" charset="0"/>
              </a:rPr>
            </a:br>
            <a:endParaRPr lang="fr-FR" sz="8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                         PrimOday P1   1 :  [u'</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so</a:t>
            </a:r>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day      XY-O    -------- ---   1</a:t>
            </a:r>
            <a:br>
              <a:rPr lang="fr-FR" sz="400" dirty="0">
                <a:latin typeface="Menlo" panose="020B0609030804020204" pitchFamily="49" charset="0"/>
                <a:ea typeface="Menlo" panose="020B0609030804020204" pitchFamily="49" charset="0"/>
                <a:cs typeface="Menlo" panose="020B0609030804020204" pitchFamily="49" charset="0"/>
              </a:rPr>
            </a:br>
            <a:endParaRPr lang="fr-FR" sz="400" dirty="0">
              <a:latin typeface="Menlo" panose="020B0609030804020204" pitchFamily="49" charset="0"/>
              <a:ea typeface="Menlo" panose="020B0609030804020204" pitchFamily="49" charset="0"/>
              <a:cs typeface="Menlo" panose="020B0609030804020204" pitchFamily="49" charset="0"/>
            </a:endParaRPr>
          </a:p>
        </p:txBody>
      </p:sp>
      <p:sp>
        <p:nvSpPr>
          <p:cNvPr id="5" name="Rectangle 4">
            <a:extLst>
              <a:ext uri="{FF2B5EF4-FFF2-40B4-BE49-F238E27FC236}">
                <a16:creationId xmlns:a16="http://schemas.microsoft.com/office/drawing/2014/main" id="{A41DBA84-FA27-FF4A-A9F8-C91ABC35FC73}"/>
              </a:ext>
            </a:extLst>
          </p:cNvPr>
          <p:cNvSpPr/>
          <p:nvPr/>
        </p:nvSpPr>
        <p:spPr>
          <a:xfrm>
            <a:off x="152647" y="3651778"/>
            <a:ext cx="6290096" cy="1754326"/>
          </a:xfrm>
          <a:prstGeom prst="rect">
            <a:avLst/>
          </a:prstGeom>
          <a:solidFill>
            <a:schemeClr val="tx2"/>
          </a:solidFill>
          <a:ln>
            <a:solidFill>
              <a:schemeClr val="tx1"/>
            </a:solidFill>
          </a:ln>
        </p:spPr>
        <p:txBody>
          <a:bodyPr wrap="square">
            <a:spAutoFit/>
          </a:bodyPr>
          <a:lstStyle/>
          <a:p>
            <a:r>
              <a:rPr lang="fr-FR" sz="900" b="1" dirty="0">
                <a:latin typeface="Menlo" panose="020B0609030804020204" pitchFamily="49" charset="0"/>
                <a:ea typeface="Menlo" panose="020B0609030804020204" pitchFamily="49" charset="0"/>
                <a:cs typeface="Menlo" panose="020B0609030804020204" pitchFamily="49" charset="0"/>
              </a:rPr>
              <a:t>Some Statistics on actually written variables per variable...</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VARNAME: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bigthetao</a:t>
            </a:r>
            <a:r>
              <a:rPr lang="fr-FR" sz="900" dirty="0">
                <a:latin typeface="Menlo" panose="020B0609030804020204" pitchFamily="49" charset="0"/>
                <a:ea typeface="Menlo" panose="020B0609030804020204" pitchFamily="49" charset="0"/>
                <a:cs typeface="Menlo" panose="020B0609030804020204" pitchFamily="49" charset="0"/>
              </a:rPr>
              <a:t> : Sea Water Convervative Temperature</a:t>
            </a: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  mon_Omon_XY-O_1</a:t>
            </a:r>
          </a:p>
          <a:p>
            <a:endParaRPr lang="fr-FR" sz="900" dirty="0">
              <a:latin typeface="Menlo" panose="020B0609030804020204" pitchFamily="49" charset="0"/>
              <a:ea typeface="Menlo" panose="020B0609030804020204" pitchFamily="49" charset="0"/>
              <a:cs typeface="Menlo" panose="020B0609030804020204" pitchFamily="49" charset="0"/>
            </a:endParaRP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VARNAME:  </a:t>
            </a:r>
            <a:r>
              <a:rPr lang="fr-FR" sz="900" dirty="0">
                <a:highlight>
                  <a:srgbClr val="FFFF00"/>
                </a:highlight>
                <a:latin typeface="Menlo" panose="020B0609030804020204" pitchFamily="49" charset="0"/>
                <a:ea typeface="Menlo" panose="020B0609030804020204" pitchFamily="49" charset="0"/>
                <a:cs typeface="Menlo" panose="020B0609030804020204" pitchFamily="49" charset="0"/>
              </a:rPr>
              <a:t>so</a:t>
            </a:r>
            <a:r>
              <a:rPr lang="fr-FR" sz="900" dirty="0">
                <a:latin typeface="Menlo" panose="020B0609030804020204" pitchFamily="49" charset="0"/>
                <a:ea typeface="Menlo" panose="020B0609030804020204" pitchFamily="49" charset="0"/>
                <a:cs typeface="Menlo" panose="020B0609030804020204" pitchFamily="49" charset="0"/>
              </a:rPr>
              <a:t> : Sea Water Salinity</a:t>
            </a:r>
          </a:p>
          <a:p>
            <a:r>
              <a:rPr lang="fr-FR" sz="900" dirty="0">
                <a:latin typeface="Menlo" panose="020B0609030804020204" pitchFamily="49" charset="0"/>
                <a:ea typeface="Menlo" panose="020B0609030804020204" pitchFamily="49" charset="0"/>
                <a:cs typeface="Menlo" panose="020B0609030804020204" pitchFamily="49" charset="0"/>
              </a:rPr>
              <a:t>----------------</a:t>
            </a:r>
          </a:p>
          <a:p>
            <a:r>
              <a:rPr lang="fr-FR" sz="900" dirty="0">
                <a:latin typeface="Menlo" panose="020B0609030804020204" pitchFamily="49" charset="0"/>
                <a:ea typeface="Menlo" panose="020B0609030804020204" pitchFamily="49" charset="0"/>
                <a:cs typeface="Menlo" panose="020B0609030804020204" pitchFamily="49" charset="0"/>
              </a:rPr>
              <a:t>              *  mon_Omon_XY-O_1</a:t>
            </a:r>
          </a:p>
          <a:p>
            <a:r>
              <a:rPr lang="fr-FR" sz="900" dirty="0">
                <a:latin typeface="Menlo" panose="020B0609030804020204" pitchFamily="49" charset="0"/>
                <a:ea typeface="Menlo" panose="020B0609030804020204" pitchFamily="49" charset="0"/>
                <a:cs typeface="Menlo" panose="020B0609030804020204" pitchFamily="49" charset="0"/>
              </a:rPr>
              <a:t>              *  day_PrimOday_XY-O_1.0</a:t>
            </a:r>
            <a:endParaRPr lang="fr-FR" sz="900" dirty="0">
              <a:effectLst/>
              <a:latin typeface="Menlo" panose="020B0609030804020204" pitchFamily="49" charset="0"/>
              <a:ea typeface="Menlo" panose="020B0609030804020204" pitchFamily="49" charset="0"/>
              <a:cs typeface="Menlo" panose="020B0609030804020204" pitchFamily="49" charset="0"/>
            </a:endParaRPr>
          </a:p>
        </p:txBody>
      </p:sp>
      <p:sp>
        <p:nvSpPr>
          <p:cNvPr id="15" name="Google Shape;66;p15">
            <a:extLst>
              <a:ext uri="{FF2B5EF4-FFF2-40B4-BE49-F238E27FC236}">
                <a16:creationId xmlns:a16="http://schemas.microsoft.com/office/drawing/2014/main" id="{868F9F05-B77E-2F42-875D-136FCF4F4246}"/>
              </a:ext>
            </a:extLst>
          </p:cNvPr>
          <p:cNvSpPr txBox="1">
            <a:spLocks/>
          </p:cNvSpPr>
          <p:nvPr/>
        </p:nvSpPr>
        <p:spPr>
          <a:xfrm>
            <a:off x="6552366" y="1544096"/>
            <a:ext cx="2667834" cy="1778248"/>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2 user-friendly views in dr2xml log file</a:t>
            </a:r>
            <a:endParaRPr lang="en-GB" sz="1200" dirty="0"/>
          </a:p>
          <a:p>
            <a:pPr marL="114300" indent="0">
              <a:buFont typeface="Arial"/>
              <a:buNone/>
            </a:pPr>
            <a:endParaRPr lang="en-GB" sz="1600" dirty="0"/>
          </a:p>
          <a:p>
            <a:r>
              <a:rPr lang="en-GB" sz="1600" dirty="0"/>
              <a:t>…That does not exempt from looking carefully at the generated file-def !</a:t>
            </a:r>
            <a:endParaRPr lang="en-GB" sz="1200" dirty="0"/>
          </a:p>
        </p:txBody>
      </p:sp>
      <p:sp>
        <p:nvSpPr>
          <p:cNvPr id="9" name="Carré corné 8">
            <a:extLst>
              <a:ext uri="{FF2B5EF4-FFF2-40B4-BE49-F238E27FC236}">
                <a16:creationId xmlns:a16="http://schemas.microsoft.com/office/drawing/2014/main" id="{F65B9662-6DDE-BA4E-A324-9C2224BB45B1}"/>
              </a:ext>
            </a:extLst>
          </p:cNvPr>
          <p:cNvSpPr/>
          <p:nvPr/>
        </p:nvSpPr>
        <p:spPr>
          <a:xfrm>
            <a:off x="7187184" y="3953128"/>
            <a:ext cx="1451124" cy="1151626"/>
          </a:xfrm>
          <a:prstGeom prst="foldedCorner">
            <a:avLst/>
          </a:prstGeom>
          <a:solidFill>
            <a:srgbClr val="0070C0"/>
          </a:solidFill>
          <a:ln w="19050">
            <a:solidFill>
              <a:srgbClr val="002060"/>
            </a:solidFill>
            <a:prstDash val="solid"/>
            <a:extLst>
              <a:ext uri="{C807C97D-BFC1-408E-A445-0C87EB9F89A2}">
                <ask:lineSketchStyleProps xmlns:ask="http://schemas.microsoft.com/office/drawing/2018/sketchyshapes" sd="2911199869">
                  <a:custGeom>
                    <a:avLst/>
                    <a:gdLst>
                      <a:gd name="connsiteX0" fmla="*/ 0 w 1451124"/>
                      <a:gd name="connsiteY0" fmla="*/ 0 h 1151626"/>
                      <a:gd name="connsiteX1" fmla="*/ 512730 w 1451124"/>
                      <a:gd name="connsiteY1" fmla="*/ 0 h 1151626"/>
                      <a:gd name="connsiteX2" fmla="*/ 967416 w 1451124"/>
                      <a:gd name="connsiteY2" fmla="*/ 0 h 1151626"/>
                      <a:gd name="connsiteX3" fmla="*/ 1451124 w 1451124"/>
                      <a:gd name="connsiteY3" fmla="*/ 0 h 1151626"/>
                      <a:gd name="connsiteX4" fmla="*/ 1451124 w 1451124"/>
                      <a:gd name="connsiteY4" fmla="*/ 470245 h 1151626"/>
                      <a:gd name="connsiteX5" fmla="*/ 1451124 w 1451124"/>
                      <a:gd name="connsiteY5" fmla="*/ 959684 h 1151626"/>
                      <a:gd name="connsiteX6" fmla="*/ 1259182 w 1451124"/>
                      <a:gd name="connsiteY6" fmla="*/ 1151626 h 1151626"/>
                      <a:gd name="connsiteX7" fmla="*/ 616999 w 1451124"/>
                      <a:gd name="connsiteY7" fmla="*/ 1151626 h 1151626"/>
                      <a:gd name="connsiteX8" fmla="*/ 0 w 1451124"/>
                      <a:gd name="connsiteY8" fmla="*/ 1151626 h 1151626"/>
                      <a:gd name="connsiteX9" fmla="*/ 0 w 1451124"/>
                      <a:gd name="connsiteY9" fmla="*/ 564297 h 1151626"/>
                      <a:gd name="connsiteX10" fmla="*/ 0 w 1451124"/>
                      <a:gd name="connsiteY10" fmla="*/ 0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4" fmla="*/ 604407 w 1451124"/>
                      <a:gd name="connsiteY4" fmla="*/ 1151626 h 1151626"/>
                      <a:gd name="connsiteX5" fmla="*/ 0 w 1451124"/>
                      <a:gd name="connsiteY5" fmla="*/ 1151626 h 1151626"/>
                      <a:gd name="connsiteX6" fmla="*/ 0 w 1451124"/>
                      <a:gd name="connsiteY6" fmla="*/ 610362 h 1151626"/>
                      <a:gd name="connsiteX7" fmla="*/ 0 w 1451124"/>
                      <a:gd name="connsiteY7" fmla="*/ 0 h 1151626"/>
                      <a:gd name="connsiteX8" fmla="*/ 469197 w 1451124"/>
                      <a:gd name="connsiteY8" fmla="*/ 0 h 1151626"/>
                      <a:gd name="connsiteX9" fmla="*/ 938394 w 1451124"/>
                      <a:gd name="connsiteY9" fmla="*/ 0 h 1151626"/>
                      <a:gd name="connsiteX10" fmla="*/ 1451124 w 1451124"/>
                      <a:gd name="connsiteY10" fmla="*/ 0 h 1151626"/>
                      <a:gd name="connsiteX11" fmla="*/ 1451124 w 1451124"/>
                      <a:gd name="connsiteY11" fmla="*/ 451051 h 1151626"/>
                      <a:gd name="connsiteX12" fmla="*/ 1451124 w 1451124"/>
                      <a:gd name="connsiteY12" fmla="*/ 959684 h 115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1124" h="1151626" stroke="0" extrusionOk="0">
                        <a:moveTo>
                          <a:pt x="0" y="0"/>
                        </a:moveTo>
                        <a:cubicBezTo>
                          <a:pt x="132412" y="-11910"/>
                          <a:pt x="330658" y="23329"/>
                          <a:pt x="512730" y="0"/>
                        </a:cubicBezTo>
                        <a:cubicBezTo>
                          <a:pt x="694802" y="-23329"/>
                          <a:pt x="826531" y="-1420"/>
                          <a:pt x="967416" y="0"/>
                        </a:cubicBezTo>
                        <a:cubicBezTo>
                          <a:pt x="1108301" y="1420"/>
                          <a:pt x="1268875" y="18876"/>
                          <a:pt x="1451124" y="0"/>
                        </a:cubicBezTo>
                        <a:cubicBezTo>
                          <a:pt x="1472188" y="177332"/>
                          <a:pt x="1444429" y="247092"/>
                          <a:pt x="1451124" y="470245"/>
                        </a:cubicBezTo>
                        <a:cubicBezTo>
                          <a:pt x="1457819" y="693398"/>
                          <a:pt x="1459398" y="841814"/>
                          <a:pt x="1451124" y="959684"/>
                        </a:cubicBezTo>
                        <a:cubicBezTo>
                          <a:pt x="1409358" y="1006196"/>
                          <a:pt x="1312159" y="1091355"/>
                          <a:pt x="1259182" y="1151626"/>
                        </a:cubicBezTo>
                        <a:cubicBezTo>
                          <a:pt x="1022518" y="1143259"/>
                          <a:pt x="858381" y="1123691"/>
                          <a:pt x="616999" y="1151626"/>
                        </a:cubicBezTo>
                        <a:cubicBezTo>
                          <a:pt x="375617" y="1179561"/>
                          <a:pt x="160976" y="1165658"/>
                          <a:pt x="0" y="1151626"/>
                        </a:cubicBezTo>
                        <a:cubicBezTo>
                          <a:pt x="-18760" y="931883"/>
                          <a:pt x="25343" y="838393"/>
                          <a:pt x="0" y="564297"/>
                        </a:cubicBezTo>
                        <a:cubicBezTo>
                          <a:pt x="-25343" y="290201"/>
                          <a:pt x="13440" y="135874"/>
                          <a:pt x="0" y="0"/>
                        </a:cubicBezTo>
                        <a:close/>
                      </a:path>
                      <a:path w="1451124" h="1151626" fill="darkenLess" stroke="0" extrusionOk="0">
                        <a:moveTo>
                          <a:pt x="1259182" y="1151626"/>
                        </a:moveTo>
                        <a:cubicBezTo>
                          <a:pt x="1281142" y="1082316"/>
                          <a:pt x="1281633" y="1054742"/>
                          <a:pt x="1297571" y="998073"/>
                        </a:cubicBezTo>
                        <a:cubicBezTo>
                          <a:pt x="1335194" y="981825"/>
                          <a:pt x="1384347" y="975051"/>
                          <a:pt x="1451124" y="959684"/>
                        </a:cubicBezTo>
                        <a:cubicBezTo>
                          <a:pt x="1354045" y="1048660"/>
                          <a:pt x="1335367" y="1066736"/>
                          <a:pt x="1259182" y="1151626"/>
                        </a:cubicBezTo>
                        <a:close/>
                      </a:path>
                      <a:path w="1451124" h="1151626" fill="none" extrusionOk="0">
                        <a:moveTo>
                          <a:pt x="1259182" y="1151626"/>
                        </a:moveTo>
                        <a:cubicBezTo>
                          <a:pt x="1264261" y="1110941"/>
                          <a:pt x="1284190" y="1057938"/>
                          <a:pt x="1297571" y="998073"/>
                        </a:cubicBezTo>
                        <a:cubicBezTo>
                          <a:pt x="1371065" y="984811"/>
                          <a:pt x="1421448" y="973685"/>
                          <a:pt x="1451124" y="959684"/>
                        </a:cubicBezTo>
                        <a:cubicBezTo>
                          <a:pt x="1400515" y="1024200"/>
                          <a:pt x="1304710" y="1099030"/>
                          <a:pt x="1259182" y="1151626"/>
                        </a:cubicBezTo>
                        <a:cubicBezTo>
                          <a:pt x="1114898" y="1139571"/>
                          <a:pt x="747503" y="1183205"/>
                          <a:pt x="604407" y="1151626"/>
                        </a:cubicBezTo>
                        <a:cubicBezTo>
                          <a:pt x="461311" y="1120047"/>
                          <a:pt x="192498" y="1155180"/>
                          <a:pt x="0" y="1151626"/>
                        </a:cubicBezTo>
                        <a:cubicBezTo>
                          <a:pt x="947" y="998115"/>
                          <a:pt x="-13396" y="747069"/>
                          <a:pt x="0" y="610362"/>
                        </a:cubicBezTo>
                        <a:cubicBezTo>
                          <a:pt x="13396" y="473655"/>
                          <a:pt x="21220" y="170169"/>
                          <a:pt x="0" y="0"/>
                        </a:cubicBezTo>
                        <a:cubicBezTo>
                          <a:pt x="128995" y="-23106"/>
                          <a:pt x="318661" y="16329"/>
                          <a:pt x="469197" y="0"/>
                        </a:cubicBezTo>
                        <a:cubicBezTo>
                          <a:pt x="619733" y="-16329"/>
                          <a:pt x="794509" y="8479"/>
                          <a:pt x="938394" y="0"/>
                        </a:cubicBezTo>
                        <a:cubicBezTo>
                          <a:pt x="1082279" y="-8479"/>
                          <a:pt x="1257477" y="-23372"/>
                          <a:pt x="1451124" y="0"/>
                        </a:cubicBezTo>
                        <a:cubicBezTo>
                          <a:pt x="1431886" y="183912"/>
                          <a:pt x="1458421" y="256393"/>
                          <a:pt x="1451124" y="451051"/>
                        </a:cubicBezTo>
                        <a:cubicBezTo>
                          <a:pt x="1443827" y="645709"/>
                          <a:pt x="1468712" y="810165"/>
                          <a:pt x="1451124" y="959684"/>
                        </a:cubicBezTo>
                      </a:path>
                      <a:path w="1451124" h="1151626" fill="none" stroke="0" extrusionOk="0">
                        <a:moveTo>
                          <a:pt x="1259182" y="1151626"/>
                        </a:moveTo>
                        <a:cubicBezTo>
                          <a:pt x="1280172" y="1078831"/>
                          <a:pt x="1278502" y="1045387"/>
                          <a:pt x="1297571" y="998073"/>
                        </a:cubicBezTo>
                        <a:cubicBezTo>
                          <a:pt x="1356915" y="989267"/>
                          <a:pt x="1386320" y="968048"/>
                          <a:pt x="1451124" y="959684"/>
                        </a:cubicBezTo>
                        <a:cubicBezTo>
                          <a:pt x="1349950" y="1046418"/>
                          <a:pt x="1338648" y="1053320"/>
                          <a:pt x="1259182" y="1151626"/>
                        </a:cubicBezTo>
                        <a:cubicBezTo>
                          <a:pt x="1090461" y="1153381"/>
                          <a:pt x="892498" y="1175748"/>
                          <a:pt x="629591" y="1151626"/>
                        </a:cubicBezTo>
                        <a:cubicBezTo>
                          <a:pt x="366684" y="1127504"/>
                          <a:pt x="203083" y="1169966"/>
                          <a:pt x="0" y="1151626"/>
                        </a:cubicBezTo>
                        <a:cubicBezTo>
                          <a:pt x="10057" y="948091"/>
                          <a:pt x="7859" y="839725"/>
                          <a:pt x="0" y="598846"/>
                        </a:cubicBezTo>
                        <a:cubicBezTo>
                          <a:pt x="-7859" y="357967"/>
                          <a:pt x="17093" y="285947"/>
                          <a:pt x="0" y="0"/>
                        </a:cubicBezTo>
                        <a:cubicBezTo>
                          <a:pt x="97757" y="3765"/>
                          <a:pt x="265062" y="13967"/>
                          <a:pt x="483708" y="0"/>
                        </a:cubicBezTo>
                        <a:cubicBezTo>
                          <a:pt x="702354" y="-13967"/>
                          <a:pt x="767302" y="-7222"/>
                          <a:pt x="923882" y="0"/>
                        </a:cubicBezTo>
                        <a:cubicBezTo>
                          <a:pt x="1080462" y="7222"/>
                          <a:pt x="1335975" y="19271"/>
                          <a:pt x="1451124" y="0"/>
                        </a:cubicBezTo>
                        <a:cubicBezTo>
                          <a:pt x="1449105" y="136776"/>
                          <a:pt x="1464982" y="295315"/>
                          <a:pt x="1451124" y="451051"/>
                        </a:cubicBezTo>
                        <a:cubicBezTo>
                          <a:pt x="1437266" y="606787"/>
                          <a:pt x="1459009" y="735763"/>
                          <a:pt x="1451124" y="959684"/>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938" algn="ctr">
              <a:buClr>
                <a:schemeClr val="bg1"/>
              </a:buClr>
            </a:pPr>
            <a:r>
              <a:rPr lang="en-GB" sz="1000" u="sng" dirty="0">
                <a:solidFill>
                  <a:schemeClr val="bg1"/>
                </a:solidFill>
                <a:latin typeface="Menlo" panose="020B0609030804020204" pitchFamily="49" charset="0"/>
                <a:ea typeface="Menlo" panose="020B0609030804020204" pitchFamily="49" charset="0"/>
                <a:cs typeface="Menlo" panose="020B0609030804020204" pitchFamily="49" charset="0"/>
              </a:rPr>
              <a:t>Notebooks</a:t>
            </a:r>
          </a:p>
          <a:p>
            <a:pPr marL="7938">
              <a:buClr>
                <a:schemeClr val="bg1"/>
              </a:buClr>
            </a:pPr>
            <a:endParaRPr lang="en-GB" sz="10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first_demo</a:t>
            </a: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pic>
        <p:nvPicPr>
          <p:cNvPr id="12" name="Graphique 11" descr="Programmeur">
            <a:extLst>
              <a:ext uri="{FF2B5EF4-FFF2-40B4-BE49-F238E27FC236}">
                <a16:creationId xmlns:a16="http://schemas.microsoft.com/office/drawing/2014/main" id="{F11B9917-2922-EF43-B8EC-71AEC1B71B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12746" y="4289967"/>
            <a:ext cx="662366" cy="662366"/>
          </a:xfrm>
          <a:prstGeom prst="rect">
            <a:avLst/>
          </a:prstGeom>
        </p:spPr>
      </p:pic>
    </p:spTree>
    <p:extLst>
      <p:ext uri="{BB962C8B-B14F-4D97-AF65-F5344CB8AC3E}">
        <p14:creationId xmlns:p14="http://schemas.microsoft.com/office/powerpoint/2010/main" val="4192961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46648" y="1"/>
            <a:ext cx="6597353" cy="632388"/>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dr2xml, what’s this?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1" y="0"/>
            <a:ext cx="2546649"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3" name="Rectangle 12">
            <a:extLst>
              <a:ext uri="{FF2B5EF4-FFF2-40B4-BE49-F238E27FC236}">
                <a16:creationId xmlns:a16="http://schemas.microsoft.com/office/drawing/2014/main" id="{26FCDE84-33AB-464C-8C1B-C28578DCF5E7}"/>
              </a:ext>
            </a:extLst>
          </p:cNvPr>
          <p:cNvSpPr/>
          <p:nvPr/>
        </p:nvSpPr>
        <p:spPr>
          <a:xfrm>
            <a:off x="3795011" y="2249585"/>
            <a:ext cx="1383892" cy="4612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28216" y="552869"/>
            <a:ext cx="7533590" cy="3219588"/>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endParaRPr lang="en-GB" sz="1600" dirty="0"/>
          </a:p>
          <a:p>
            <a:r>
              <a:rPr lang="en-GB" sz="1600" dirty="0"/>
              <a:t>Python tool </a:t>
            </a:r>
          </a:p>
          <a:p>
            <a:pPr marL="114300" indent="0">
              <a:buFont typeface="Arial"/>
              <a:buNone/>
            </a:pPr>
            <a:endParaRPr lang="en-GB" sz="1600" dirty="0"/>
          </a:p>
          <a:p>
            <a:r>
              <a:rPr lang="en-GB" sz="1600" dirty="0"/>
              <a:t>XIOS file-def XML writer</a:t>
            </a:r>
            <a:endParaRPr lang="en-GB" sz="1200" dirty="0"/>
          </a:p>
          <a:p>
            <a:pPr lvl="1"/>
            <a:r>
              <a:rPr lang="en-GB" sz="1200" dirty="0"/>
              <a:t>fields and attributes (« variable » in XIOS vocab) in file</a:t>
            </a:r>
          </a:p>
          <a:p>
            <a:pPr lvl="1"/>
            <a:r>
              <a:rPr lang="en-GB" sz="1200" dirty="0"/>
              <a:t>Automatic implementation of XIOS spatial &amp; temporal filters</a:t>
            </a:r>
          </a:p>
          <a:p>
            <a:pPr lvl="1"/>
            <a:r>
              <a:rPr lang="en-GB" sz="1200" dirty="0"/>
              <a:t>Automatic NetCDF file handling (naming, time-splitting, metadata, append write…)</a:t>
            </a:r>
          </a:p>
          <a:p>
            <a:pPr lvl="1"/>
            <a:endParaRPr lang="en-GB" sz="1200" dirty="0"/>
          </a:p>
          <a:p>
            <a:r>
              <a:rPr lang="en-GB" sz="1600" dirty="0"/>
              <a:t>Useful for :</a:t>
            </a:r>
            <a:endParaRPr lang="en-GB" sz="1200" dirty="0"/>
          </a:p>
          <a:p>
            <a:pPr lvl="1"/>
            <a:r>
              <a:rPr lang="en-GB" sz="1200" dirty="0">
                <a:latin typeface="+mj-lt"/>
              </a:rPr>
              <a:t>XIOS-enabled</a:t>
            </a:r>
            <a:r>
              <a:rPr lang="en-GB" sz="1200" dirty="0"/>
              <a:t> models (output management)</a:t>
            </a:r>
          </a:p>
          <a:p>
            <a:pPr lvl="1"/>
            <a:r>
              <a:rPr lang="en-GB" sz="1200" dirty="0"/>
              <a:t>large number of fields to output</a:t>
            </a:r>
          </a:p>
          <a:p>
            <a:pPr lvl="1"/>
            <a:r>
              <a:rPr lang="en-GB" sz="1200" dirty="0"/>
              <a:t>standard data (format and content)</a:t>
            </a:r>
          </a:p>
          <a:p>
            <a:pPr lvl="1"/>
            <a:r>
              <a:rPr lang="en-GB" sz="1200" dirty="0"/>
              <a:t>adding a lot of mandatory attributes in the </a:t>
            </a:r>
          </a:p>
          <a:p>
            <a:pPr marL="596900" lvl="1" indent="0">
              <a:buNone/>
            </a:pPr>
            <a:r>
              <a:rPr lang="en-GB" sz="1200" dirty="0"/>
              <a:t>	netCDF output files</a:t>
            </a:r>
          </a:p>
        </p:txBody>
      </p:sp>
      <p:sp>
        <p:nvSpPr>
          <p:cNvPr id="17" name="ZoneTexte 16">
            <a:extLst>
              <a:ext uri="{FF2B5EF4-FFF2-40B4-BE49-F238E27FC236}">
                <a16:creationId xmlns:a16="http://schemas.microsoft.com/office/drawing/2014/main" id="{359D60CE-9B68-4B41-9D30-A6FC338079A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9" name="Google Shape;66;p15">
            <a:extLst>
              <a:ext uri="{FF2B5EF4-FFF2-40B4-BE49-F238E27FC236}">
                <a16:creationId xmlns:a16="http://schemas.microsoft.com/office/drawing/2014/main" id="{D04348A1-55CA-DB4B-94CE-F6B6C61EB60D}"/>
              </a:ext>
            </a:extLst>
          </p:cNvPr>
          <p:cNvSpPr txBox="1">
            <a:spLocks/>
          </p:cNvSpPr>
          <p:nvPr/>
        </p:nvSpPr>
        <p:spPr>
          <a:xfrm>
            <a:off x="83890" y="3684614"/>
            <a:ext cx="3711121" cy="143382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CMIP6 production</a:t>
            </a:r>
          </a:p>
          <a:p>
            <a:pPr lvl="1"/>
            <a:r>
              <a:rPr lang="en-GB" sz="1200" dirty="0"/>
              <a:t>Systematic production of CMIP6 compliant CF-netCDF files</a:t>
            </a:r>
          </a:p>
          <a:p>
            <a:pPr lvl="1"/>
            <a:r>
              <a:rPr lang="en-GB" sz="1200" dirty="0"/>
              <a:t>Satisfying the CMIP6 Data Request</a:t>
            </a:r>
          </a:p>
        </p:txBody>
      </p:sp>
      <p:pic>
        <p:nvPicPr>
          <p:cNvPr id="18" name="Image 17">
            <a:extLst>
              <a:ext uri="{FF2B5EF4-FFF2-40B4-BE49-F238E27FC236}">
                <a16:creationId xmlns:a16="http://schemas.microsoft.com/office/drawing/2014/main" id="{DDFFAC4F-C437-6F4A-ABCB-EDBED99D763E}"/>
              </a:ext>
            </a:extLst>
          </p:cNvPr>
          <p:cNvPicPr>
            <a:picLocks noChangeAspect="1"/>
          </p:cNvPicPr>
          <p:nvPr/>
        </p:nvPicPr>
        <p:blipFill>
          <a:blip r:embed="rId3"/>
          <a:stretch>
            <a:fillRect/>
          </a:stretch>
        </p:blipFill>
        <p:spPr>
          <a:xfrm>
            <a:off x="5897463" y="2527921"/>
            <a:ext cx="3246537" cy="2776781"/>
          </a:xfrm>
          <a:prstGeom prst="rect">
            <a:avLst/>
          </a:prstGeom>
        </p:spPr>
      </p:pic>
      <p:pic>
        <p:nvPicPr>
          <p:cNvPr id="25" name="Image 24">
            <a:extLst>
              <a:ext uri="{FF2B5EF4-FFF2-40B4-BE49-F238E27FC236}">
                <a16:creationId xmlns:a16="http://schemas.microsoft.com/office/drawing/2014/main" id="{D150644B-EDB3-7445-8FCA-67AAFD83F49A}"/>
              </a:ext>
            </a:extLst>
          </p:cNvPr>
          <p:cNvPicPr>
            <a:picLocks noChangeAspect="1"/>
          </p:cNvPicPr>
          <p:nvPr/>
        </p:nvPicPr>
        <p:blipFill rotWithShape="1">
          <a:blip r:embed="rId4"/>
          <a:srcRect r="2623"/>
          <a:stretch/>
        </p:blipFill>
        <p:spPr>
          <a:xfrm>
            <a:off x="4127502" y="2676222"/>
            <a:ext cx="1814661" cy="1819575"/>
          </a:xfrm>
          <a:prstGeom prst="rect">
            <a:avLst/>
          </a:prstGeom>
        </p:spPr>
      </p:pic>
      <p:sp>
        <p:nvSpPr>
          <p:cNvPr id="26" name="ZoneTexte 25">
            <a:extLst>
              <a:ext uri="{FF2B5EF4-FFF2-40B4-BE49-F238E27FC236}">
                <a16:creationId xmlns:a16="http://schemas.microsoft.com/office/drawing/2014/main" id="{E6ED4E43-1CF4-A548-A6C0-FDD8F8C650B5}"/>
              </a:ext>
            </a:extLst>
          </p:cNvPr>
          <p:cNvSpPr txBox="1"/>
          <p:nvPr/>
        </p:nvSpPr>
        <p:spPr>
          <a:xfrm>
            <a:off x="4410178" y="2527921"/>
            <a:ext cx="1308564" cy="230832"/>
          </a:xfrm>
          <a:prstGeom prst="rect">
            <a:avLst/>
          </a:prstGeom>
          <a:noFill/>
        </p:spPr>
        <p:txBody>
          <a:bodyPr wrap="square" rtlCol="0">
            <a:spAutoFit/>
          </a:bodyPr>
          <a:lstStyle/>
          <a:p>
            <a:pPr algn="ctr"/>
            <a:r>
              <a:rPr lang="en-GB" sz="900" b="1" dirty="0">
                <a:solidFill>
                  <a:schemeClr val="bg2">
                    <a:lumMod val="75000"/>
                  </a:schemeClr>
                </a:solidFill>
              </a:rPr>
              <a:t>CMIP6 data request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basic functions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5" name="Google Shape;66;p15">
            <a:extLst>
              <a:ext uri="{FF2B5EF4-FFF2-40B4-BE49-F238E27FC236}">
                <a16:creationId xmlns:a16="http://schemas.microsoft.com/office/drawing/2014/main" id="{756206B3-ABAA-8C44-A0AB-B61DA46A03BC}"/>
              </a:ext>
            </a:extLst>
          </p:cNvPr>
          <p:cNvSpPr txBox="1">
            <a:spLocks/>
          </p:cNvSpPr>
          <p:nvPr/>
        </p:nvSpPr>
        <p:spPr>
          <a:xfrm>
            <a:off x="114896" y="2000233"/>
            <a:ext cx="5581712" cy="2813503"/>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2300" dirty="0"/>
              <a:t>Spatial:</a:t>
            </a:r>
          </a:p>
          <a:p>
            <a:pPr lvl="1"/>
            <a:r>
              <a:rPr lang="en-GB" sz="1800" dirty="0"/>
              <a:t>remapping on different grids </a:t>
            </a:r>
          </a:p>
          <a:p>
            <a:pPr lvl="1"/>
            <a:r>
              <a:rPr lang="en-GB" sz="1800" dirty="0"/>
              <a:t>regridding on pressure levels</a:t>
            </a:r>
          </a:p>
          <a:p>
            <a:pPr lvl="1"/>
            <a:r>
              <a:rPr lang="en-GB" sz="1800" dirty="0"/>
              <a:t>regridding on height levels </a:t>
            </a:r>
            <a:r>
              <a:rPr lang="en-GB" sz="1500" i="1" dirty="0">
                <a:solidFill>
                  <a:schemeClr val="tx2">
                    <a:lumMod val="50000"/>
                  </a:schemeClr>
                </a:solidFill>
              </a:rPr>
              <a:t>(in next version, sept. 2021)</a:t>
            </a:r>
          </a:p>
          <a:p>
            <a:pPr lvl="1"/>
            <a:r>
              <a:rPr lang="en-GB" sz="1800" dirty="0"/>
              <a:t>interpolation at observation sites</a:t>
            </a:r>
          </a:p>
          <a:p>
            <a:pPr lvl="1"/>
            <a:r>
              <a:rPr lang="en-GB" sz="1800" dirty="0"/>
              <a:t>meridional/zonal means</a:t>
            </a:r>
          </a:p>
          <a:p>
            <a:pPr marL="596900" lvl="1" indent="0">
              <a:buNone/>
            </a:pPr>
            <a:endParaRPr lang="en-GB" sz="1800" dirty="0"/>
          </a:p>
          <a:p>
            <a:r>
              <a:rPr lang="en-GB" sz="2300" dirty="0"/>
              <a:t>Temporal:</a:t>
            </a:r>
          </a:p>
          <a:p>
            <a:pPr lvl="1"/>
            <a:r>
              <a:rPr lang="en-GB" sz="1800" dirty="0"/>
              <a:t>sampling period </a:t>
            </a:r>
          </a:p>
          <a:p>
            <a:pPr lvl="1"/>
            <a:r>
              <a:rPr lang="en-GB" sz="1800" dirty="0"/>
              <a:t>time mean / time point </a:t>
            </a:r>
          </a:p>
          <a:p>
            <a:pPr lvl="1"/>
            <a:r>
              <a:rPr lang="en-GB" sz="1800" dirty="0"/>
              <a:t>diurnal cycle</a:t>
            </a:r>
            <a:endParaRPr lang="en-GB" sz="1800" i="1" dirty="0">
              <a:solidFill>
                <a:schemeClr val="accent1"/>
              </a:solidFill>
            </a:endParaRPr>
          </a:p>
          <a:p>
            <a:pPr marL="596900" lvl="1" indent="0">
              <a:buNone/>
            </a:pPr>
            <a:endParaRPr lang="en-GB" sz="900" dirty="0"/>
          </a:p>
          <a:p>
            <a:pPr lvl="1"/>
            <a:endParaRPr lang="en-GB" sz="1100" dirty="0"/>
          </a:p>
        </p:txBody>
      </p:sp>
      <p:sp>
        <p:nvSpPr>
          <p:cNvPr id="6" name="ZoneTexte 5">
            <a:extLst>
              <a:ext uri="{FF2B5EF4-FFF2-40B4-BE49-F238E27FC236}">
                <a16:creationId xmlns:a16="http://schemas.microsoft.com/office/drawing/2014/main" id="{32036639-CF9B-7C4B-857C-5F8713A4A79F}"/>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29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A06C6438-4B54-4140-AC5D-741B674361F7}"/>
              </a:ext>
            </a:extLst>
          </p:cNvPr>
          <p:cNvSpPr/>
          <p:nvPr/>
        </p:nvSpPr>
        <p:spPr>
          <a:xfrm>
            <a:off x="667927" y="982248"/>
            <a:ext cx="6795056" cy="738664"/>
          </a:xfrm>
          <a:prstGeom prst="rect">
            <a:avLst/>
          </a:prstGeom>
        </p:spPr>
        <p:txBody>
          <a:bodyPr wrap="square">
            <a:spAutoFit/>
          </a:bodyPr>
          <a:lstStyle/>
          <a:p>
            <a:pPr marL="2000250" indent="-2000250"/>
            <a:r>
              <a:rPr lang="en-GB" b="1" dirty="0">
                <a:solidFill>
                  <a:schemeClr val="accent1"/>
                </a:solidFill>
                <a:latin typeface="Chalkduster" panose="03050602040202020205" pitchFamily="66" charset="77"/>
              </a:rPr>
              <a:t>“basic functions” </a:t>
            </a:r>
            <a:r>
              <a:rPr lang="en-GB" dirty="0">
                <a:solidFill>
                  <a:schemeClr val="accent2">
                    <a:lumMod val="75000"/>
                    <a:lumOff val="25000"/>
                  </a:schemeClr>
                </a:solidFill>
              </a:rPr>
              <a:t>: </a:t>
            </a:r>
            <a:r>
              <a:rPr lang="en-GB" b="1" u="sng" dirty="0">
                <a:solidFill>
                  <a:schemeClr val="accent2">
                    <a:lumMod val="75000"/>
                    <a:lumOff val="25000"/>
                  </a:schemeClr>
                </a:solidFill>
              </a:rPr>
              <a:t>ordinated</a:t>
            </a:r>
            <a:r>
              <a:rPr lang="en-GB" dirty="0">
                <a:solidFill>
                  <a:schemeClr val="accent2">
                    <a:lumMod val="75000"/>
                    <a:lumOff val="25000"/>
                  </a:schemeClr>
                </a:solidFill>
              </a:rPr>
              <a:t> and </a:t>
            </a:r>
            <a:r>
              <a:rPr lang="en-GB" b="1" u="sng" dirty="0">
                <a:solidFill>
                  <a:schemeClr val="accent2">
                    <a:lumMod val="75000"/>
                    <a:lumOff val="25000"/>
                  </a:schemeClr>
                </a:solidFill>
              </a:rPr>
              <a:t>optimised</a:t>
            </a:r>
            <a:r>
              <a:rPr lang="en-GB" dirty="0">
                <a:solidFill>
                  <a:schemeClr val="accent2">
                    <a:lumMod val="75000"/>
                    <a:lumOff val="25000"/>
                  </a:schemeClr>
                </a:solidFill>
              </a:rPr>
              <a:t> combination of </a:t>
            </a:r>
            <a:r>
              <a:rPr lang="en-GB" dirty="0">
                <a:solidFill>
                  <a:schemeClr val="accent1"/>
                </a:solidFill>
                <a:latin typeface="Chalkduster" panose="03050602040202020205" pitchFamily="66" charset="77"/>
              </a:rPr>
              <a:t>XIOS filters </a:t>
            </a:r>
            <a:r>
              <a:rPr lang="en-GB" dirty="0">
                <a:solidFill>
                  <a:schemeClr val="accent2">
                    <a:lumMod val="75000"/>
                    <a:lumOff val="25000"/>
                  </a:schemeClr>
                </a:solidFill>
              </a:rPr>
              <a:t>automatically implemented according to the specifications of the data request.   </a:t>
            </a:r>
          </a:p>
        </p:txBody>
      </p:sp>
      <p:cxnSp>
        <p:nvCxnSpPr>
          <p:cNvPr id="12" name="Connecteur droit avec flèche 11">
            <a:extLst>
              <a:ext uri="{FF2B5EF4-FFF2-40B4-BE49-F238E27FC236}">
                <a16:creationId xmlns:a16="http://schemas.microsoft.com/office/drawing/2014/main" id="{3970D102-F64C-A840-9AB2-248624D92372}"/>
              </a:ext>
            </a:extLst>
          </p:cNvPr>
          <p:cNvCxnSpPr>
            <a:cxnSpLocks/>
          </p:cNvCxnSpPr>
          <p:nvPr/>
        </p:nvCxnSpPr>
        <p:spPr>
          <a:xfrm>
            <a:off x="4437236" y="2687681"/>
            <a:ext cx="728359" cy="5835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59C0905A-99DB-D240-91D2-1021C1393414}"/>
              </a:ext>
            </a:extLst>
          </p:cNvPr>
          <p:cNvCxnSpPr>
            <a:cxnSpLocks/>
          </p:cNvCxnSpPr>
          <p:nvPr/>
        </p:nvCxnSpPr>
        <p:spPr>
          <a:xfrm flipV="1">
            <a:off x="4340772" y="3550549"/>
            <a:ext cx="795842" cy="3692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ZoneTexte 16">
            <a:extLst>
              <a:ext uri="{FF2B5EF4-FFF2-40B4-BE49-F238E27FC236}">
                <a16:creationId xmlns:a16="http://schemas.microsoft.com/office/drawing/2014/main" id="{73C56691-9448-EB49-B3E2-ECA850D3F07A}"/>
              </a:ext>
            </a:extLst>
          </p:cNvPr>
          <p:cNvSpPr txBox="1"/>
          <p:nvPr/>
        </p:nvSpPr>
        <p:spPr>
          <a:xfrm>
            <a:off x="5224090" y="3186764"/>
            <a:ext cx="1259372" cy="577081"/>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Chaining and combination of both</a:t>
            </a:r>
          </a:p>
        </p:txBody>
      </p:sp>
      <p:sp>
        <p:nvSpPr>
          <p:cNvPr id="16" name="Rectangle 15">
            <a:extLst>
              <a:ext uri="{FF2B5EF4-FFF2-40B4-BE49-F238E27FC236}">
                <a16:creationId xmlns:a16="http://schemas.microsoft.com/office/drawing/2014/main" id="{7C02AFBD-B646-144C-AD1B-B79D0A144068}"/>
              </a:ext>
            </a:extLst>
          </p:cNvPr>
          <p:cNvSpPr/>
          <p:nvPr/>
        </p:nvSpPr>
        <p:spPr>
          <a:xfrm>
            <a:off x="6916552" y="2822208"/>
            <a:ext cx="2006731" cy="1169551"/>
          </a:xfrm>
          <a:prstGeom prst="rect">
            <a:avLst/>
          </a:prstGeom>
        </p:spPr>
        <p:txBody>
          <a:bodyPr wrap="square">
            <a:spAutoFit/>
          </a:bodyPr>
          <a:lstStyle/>
          <a:p>
            <a:r>
              <a:rPr lang="en-GB" dirty="0">
                <a:solidFill>
                  <a:schemeClr val="accent2">
                    <a:lumMod val="75000"/>
                    <a:lumOff val="25000"/>
                  </a:schemeClr>
                </a:solidFill>
              </a:rPr>
              <a:t>XIOS ready to compute/output requested diagnostics according to the DR compute specification</a:t>
            </a:r>
            <a:endParaRPr lang="en-GB" dirty="0"/>
          </a:p>
        </p:txBody>
      </p:sp>
      <p:cxnSp>
        <p:nvCxnSpPr>
          <p:cNvPr id="19" name="Connecteur droit avec flèche 18">
            <a:extLst>
              <a:ext uri="{FF2B5EF4-FFF2-40B4-BE49-F238E27FC236}">
                <a16:creationId xmlns:a16="http://schemas.microsoft.com/office/drawing/2014/main" id="{A002C20F-2EFE-204F-A3E3-43FBC83BEDE8}"/>
              </a:ext>
            </a:extLst>
          </p:cNvPr>
          <p:cNvCxnSpPr>
            <a:cxnSpLocks/>
          </p:cNvCxnSpPr>
          <p:nvPr/>
        </p:nvCxnSpPr>
        <p:spPr>
          <a:xfrm>
            <a:off x="6497175" y="3406984"/>
            <a:ext cx="405664"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8010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customisation</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6" name="Google Shape;85;p18">
            <a:extLst>
              <a:ext uri="{FF2B5EF4-FFF2-40B4-BE49-F238E27FC236}">
                <a16:creationId xmlns:a16="http://schemas.microsoft.com/office/drawing/2014/main" id="{C5720DD1-3625-0342-8833-2BC72D085639}"/>
              </a:ext>
            </a:extLst>
          </p:cNvPr>
          <p:cNvSpPr txBox="1">
            <a:spLocks noGrp="1"/>
          </p:cNvSpPr>
          <p:nvPr>
            <p:ph type="body" idx="1"/>
          </p:nvPr>
        </p:nvSpPr>
        <p:spPr>
          <a:xfrm>
            <a:off x="95261" y="936758"/>
            <a:ext cx="8555637" cy="4221147"/>
          </a:xfrm>
          <a:prstGeom prst="rect">
            <a:avLst/>
          </a:prstGeom>
        </p:spPr>
        <p:txBody>
          <a:bodyPr spcFirstLastPara="1" wrap="square" lIns="91425" tIns="91425" rIns="91425" bIns="91425" anchor="t" anchorCtr="0">
            <a:normAutofit/>
          </a:bodyPr>
          <a:lstStyle/>
          <a:p>
            <a:r>
              <a:rPr lang="en-GB" dirty="0"/>
              <a:t>Filtering options : </a:t>
            </a:r>
          </a:p>
          <a:p>
            <a:endParaRPr lang="en-GB" dirty="0"/>
          </a:p>
          <a:p>
            <a:pPr lvl="1"/>
            <a:r>
              <a:rPr lang="en-GB" dirty="0">
                <a:solidFill>
                  <a:srgbClr val="00A79F"/>
                </a:solidFill>
                <a:latin typeface="Chalkduster" panose="03050602040202020205" pitchFamily="66" charset="77"/>
              </a:rPr>
              <a:t>curation</a:t>
            </a:r>
            <a:r>
              <a:rPr lang="en-GB" dirty="0"/>
              <a:t> : can filter out variables that are requested twice</a:t>
            </a:r>
          </a:p>
          <a:p>
            <a:pPr lvl="1"/>
            <a:endParaRPr lang="en-GB" dirty="0">
              <a:highlight>
                <a:srgbClr val="FF0000"/>
              </a:highlight>
            </a:endParaRPr>
          </a:p>
          <a:p>
            <a:pPr lvl="1"/>
            <a:r>
              <a:rPr lang="en-GB" dirty="0">
                <a:solidFill>
                  <a:srgbClr val="00A79F"/>
                </a:solidFill>
                <a:latin typeface="Chalkduster" panose="03050602040202020205" pitchFamily="66" charset="77"/>
              </a:rPr>
              <a:t>selection</a:t>
            </a:r>
            <a:r>
              <a:rPr lang="en-GB" dirty="0"/>
              <a:t> : </a:t>
            </a:r>
          </a:p>
          <a:p>
            <a:pPr lvl="2"/>
            <a:r>
              <a:rPr lang="en-GB" dirty="0"/>
              <a:t>filtering on experiment, on simulated year, or both</a:t>
            </a:r>
          </a:p>
          <a:p>
            <a:pPr lvl="2"/>
            <a:r>
              <a:rPr lang="en-GB" dirty="0"/>
              <a:t>choosing the maximum priority level of variables to output</a:t>
            </a:r>
          </a:p>
          <a:p>
            <a:pPr lvl="2"/>
            <a:endParaRPr lang="en-GB" dirty="0"/>
          </a:p>
          <a:p>
            <a:pPr lvl="1"/>
            <a:r>
              <a:rPr lang="en-GB" dirty="0">
                <a:solidFill>
                  <a:srgbClr val="00A79F"/>
                </a:solidFill>
                <a:latin typeface="Chalkduster" panose="03050602040202020205" pitchFamily="66" charset="77"/>
              </a:rPr>
              <a:t>exclusion/inclusion</a:t>
            </a:r>
            <a:r>
              <a:rPr lang="en-GB" dirty="0"/>
              <a:t> : user can also provide lists of excluded/included…</a:t>
            </a:r>
          </a:p>
          <a:p>
            <a:pPr lvl="2">
              <a:buSzPct val="95000"/>
            </a:pPr>
            <a:r>
              <a:rPr lang="en-GB" dirty="0">
                <a:latin typeface="+mj-lt"/>
              </a:rPr>
              <a:t>variables (var)</a:t>
            </a:r>
          </a:p>
          <a:p>
            <a:pPr lvl="2">
              <a:buSzPct val="95000"/>
            </a:pPr>
            <a:r>
              <a:rPr lang="en-GB" dirty="0">
                <a:latin typeface="+mj-lt"/>
              </a:rPr>
              <a:t>tables (tbl)</a:t>
            </a:r>
          </a:p>
          <a:p>
            <a:pPr lvl="2">
              <a:buSzPct val="95000"/>
            </a:pPr>
            <a:r>
              <a:rPr lang="en-GB" dirty="0">
                <a:latin typeface="+mj-lt"/>
              </a:rPr>
              <a:t>pairs (var,tbl)</a:t>
            </a:r>
          </a:p>
          <a:p>
            <a:pPr lvl="2">
              <a:buSzPct val="95000"/>
            </a:pPr>
            <a:r>
              <a:rPr lang="en-GB" dirty="0">
                <a:latin typeface="+mj-lt"/>
              </a:rPr>
              <a:t>spatial shapes</a:t>
            </a:r>
          </a:p>
          <a:p>
            <a:pPr marL="1054100" lvl="2" indent="0">
              <a:buSzPct val="95000"/>
              <a:buNone/>
            </a:pPr>
            <a:endParaRPr lang="en-GB" dirty="0">
              <a:latin typeface="+mj-lt"/>
            </a:endParaRPr>
          </a:p>
          <a:p>
            <a:pPr lvl="1">
              <a:buSzPct val="95000"/>
            </a:pPr>
            <a:r>
              <a:rPr lang="en-GB" dirty="0">
                <a:solidFill>
                  <a:srgbClr val="00A79F"/>
                </a:solidFill>
                <a:latin typeface="Chalkduster" panose="03050602040202020205" pitchFamily="66" charset="77"/>
              </a:rPr>
              <a:t>metadata filtering </a:t>
            </a:r>
            <a:r>
              <a:rPr lang="en-GB" dirty="0">
                <a:latin typeface="+mj-lt"/>
              </a:rPr>
              <a:t>: user can take the control on attributes to write in the NetCDF files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3" name="Carré corné 12">
            <a:extLst>
              <a:ext uri="{FF2B5EF4-FFF2-40B4-BE49-F238E27FC236}">
                <a16:creationId xmlns:a16="http://schemas.microsoft.com/office/drawing/2014/main" id="{F5D434F5-6CED-8F48-B51B-13BCED13285D}"/>
              </a:ext>
            </a:extLst>
          </p:cNvPr>
          <p:cNvSpPr/>
          <p:nvPr/>
        </p:nvSpPr>
        <p:spPr>
          <a:xfrm>
            <a:off x="7481554" y="1775333"/>
            <a:ext cx="1451124" cy="1151626"/>
          </a:xfrm>
          <a:prstGeom prst="foldedCorner">
            <a:avLst/>
          </a:prstGeom>
          <a:solidFill>
            <a:srgbClr val="0070C0"/>
          </a:solidFill>
          <a:ln w="19050">
            <a:solidFill>
              <a:srgbClr val="002060"/>
            </a:solidFill>
            <a:prstDash val="solid"/>
            <a:extLst>
              <a:ext uri="{C807C97D-BFC1-408E-A445-0C87EB9F89A2}">
                <ask:lineSketchStyleProps xmlns:ask="http://schemas.microsoft.com/office/drawing/2018/sketchyshapes" sd="2911199869">
                  <a:custGeom>
                    <a:avLst/>
                    <a:gdLst>
                      <a:gd name="connsiteX0" fmla="*/ 0 w 1451124"/>
                      <a:gd name="connsiteY0" fmla="*/ 0 h 1151626"/>
                      <a:gd name="connsiteX1" fmla="*/ 512730 w 1451124"/>
                      <a:gd name="connsiteY1" fmla="*/ 0 h 1151626"/>
                      <a:gd name="connsiteX2" fmla="*/ 967416 w 1451124"/>
                      <a:gd name="connsiteY2" fmla="*/ 0 h 1151626"/>
                      <a:gd name="connsiteX3" fmla="*/ 1451124 w 1451124"/>
                      <a:gd name="connsiteY3" fmla="*/ 0 h 1151626"/>
                      <a:gd name="connsiteX4" fmla="*/ 1451124 w 1451124"/>
                      <a:gd name="connsiteY4" fmla="*/ 470245 h 1151626"/>
                      <a:gd name="connsiteX5" fmla="*/ 1451124 w 1451124"/>
                      <a:gd name="connsiteY5" fmla="*/ 959684 h 1151626"/>
                      <a:gd name="connsiteX6" fmla="*/ 1259182 w 1451124"/>
                      <a:gd name="connsiteY6" fmla="*/ 1151626 h 1151626"/>
                      <a:gd name="connsiteX7" fmla="*/ 616999 w 1451124"/>
                      <a:gd name="connsiteY7" fmla="*/ 1151626 h 1151626"/>
                      <a:gd name="connsiteX8" fmla="*/ 0 w 1451124"/>
                      <a:gd name="connsiteY8" fmla="*/ 1151626 h 1151626"/>
                      <a:gd name="connsiteX9" fmla="*/ 0 w 1451124"/>
                      <a:gd name="connsiteY9" fmla="*/ 564297 h 1151626"/>
                      <a:gd name="connsiteX10" fmla="*/ 0 w 1451124"/>
                      <a:gd name="connsiteY10" fmla="*/ 0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4" fmla="*/ 604407 w 1451124"/>
                      <a:gd name="connsiteY4" fmla="*/ 1151626 h 1151626"/>
                      <a:gd name="connsiteX5" fmla="*/ 0 w 1451124"/>
                      <a:gd name="connsiteY5" fmla="*/ 1151626 h 1151626"/>
                      <a:gd name="connsiteX6" fmla="*/ 0 w 1451124"/>
                      <a:gd name="connsiteY6" fmla="*/ 610362 h 1151626"/>
                      <a:gd name="connsiteX7" fmla="*/ 0 w 1451124"/>
                      <a:gd name="connsiteY7" fmla="*/ 0 h 1151626"/>
                      <a:gd name="connsiteX8" fmla="*/ 469197 w 1451124"/>
                      <a:gd name="connsiteY8" fmla="*/ 0 h 1151626"/>
                      <a:gd name="connsiteX9" fmla="*/ 938394 w 1451124"/>
                      <a:gd name="connsiteY9" fmla="*/ 0 h 1151626"/>
                      <a:gd name="connsiteX10" fmla="*/ 1451124 w 1451124"/>
                      <a:gd name="connsiteY10" fmla="*/ 0 h 1151626"/>
                      <a:gd name="connsiteX11" fmla="*/ 1451124 w 1451124"/>
                      <a:gd name="connsiteY11" fmla="*/ 451051 h 1151626"/>
                      <a:gd name="connsiteX12" fmla="*/ 1451124 w 1451124"/>
                      <a:gd name="connsiteY12" fmla="*/ 959684 h 115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1124" h="1151626" stroke="0" extrusionOk="0">
                        <a:moveTo>
                          <a:pt x="0" y="0"/>
                        </a:moveTo>
                        <a:cubicBezTo>
                          <a:pt x="132412" y="-11910"/>
                          <a:pt x="330658" y="23329"/>
                          <a:pt x="512730" y="0"/>
                        </a:cubicBezTo>
                        <a:cubicBezTo>
                          <a:pt x="694802" y="-23329"/>
                          <a:pt x="826531" y="-1420"/>
                          <a:pt x="967416" y="0"/>
                        </a:cubicBezTo>
                        <a:cubicBezTo>
                          <a:pt x="1108301" y="1420"/>
                          <a:pt x="1268875" y="18876"/>
                          <a:pt x="1451124" y="0"/>
                        </a:cubicBezTo>
                        <a:cubicBezTo>
                          <a:pt x="1472188" y="177332"/>
                          <a:pt x="1444429" y="247092"/>
                          <a:pt x="1451124" y="470245"/>
                        </a:cubicBezTo>
                        <a:cubicBezTo>
                          <a:pt x="1457819" y="693398"/>
                          <a:pt x="1459398" y="841814"/>
                          <a:pt x="1451124" y="959684"/>
                        </a:cubicBezTo>
                        <a:cubicBezTo>
                          <a:pt x="1409358" y="1006196"/>
                          <a:pt x="1312159" y="1091355"/>
                          <a:pt x="1259182" y="1151626"/>
                        </a:cubicBezTo>
                        <a:cubicBezTo>
                          <a:pt x="1022518" y="1143259"/>
                          <a:pt x="858381" y="1123691"/>
                          <a:pt x="616999" y="1151626"/>
                        </a:cubicBezTo>
                        <a:cubicBezTo>
                          <a:pt x="375617" y="1179561"/>
                          <a:pt x="160976" y="1165658"/>
                          <a:pt x="0" y="1151626"/>
                        </a:cubicBezTo>
                        <a:cubicBezTo>
                          <a:pt x="-18760" y="931883"/>
                          <a:pt x="25343" y="838393"/>
                          <a:pt x="0" y="564297"/>
                        </a:cubicBezTo>
                        <a:cubicBezTo>
                          <a:pt x="-25343" y="290201"/>
                          <a:pt x="13440" y="135874"/>
                          <a:pt x="0" y="0"/>
                        </a:cubicBezTo>
                        <a:close/>
                      </a:path>
                      <a:path w="1451124" h="1151626" fill="darkenLess" stroke="0" extrusionOk="0">
                        <a:moveTo>
                          <a:pt x="1259182" y="1151626"/>
                        </a:moveTo>
                        <a:cubicBezTo>
                          <a:pt x="1281142" y="1082316"/>
                          <a:pt x="1281633" y="1054742"/>
                          <a:pt x="1297571" y="998073"/>
                        </a:cubicBezTo>
                        <a:cubicBezTo>
                          <a:pt x="1335194" y="981825"/>
                          <a:pt x="1384347" y="975051"/>
                          <a:pt x="1451124" y="959684"/>
                        </a:cubicBezTo>
                        <a:cubicBezTo>
                          <a:pt x="1354045" y="1048660"/>
                          <a:pt x="1335367" y="1066736"/>
                          <a:pt x="1259182" y="1151626"/>
                        </a:cubicBezTo>
                        <a:close/>
                      </a:path>
                      <a:path w="1451124" h="1151626" fill="none" extrusionOk="0">
                        <a:moveTo>
                          <a:pt x="1259182" y="1151626"/>
                        </a:moveTo>
                        <a:cubicBezTo>
                          <a:pt x="1264261" y="1110941"/>
                          <a:pt x="1284190" y="1057938"/>
                          <a:pt x="1297571" y="998073"/>
                        </a:cubicBezTo>
                        <a:cubicBezTo>
                          <a:pt x="1371065" y="984811"/>
                          <a:pt x="1421448" y="973685"/>
                          <a:pt x="1451124" y="959684"/>
                        </a:cubicBezTo>
                        <a:cubicBezTo>
                          <a:pt x="1400515" y="1024200"/>
                          <a:pt x="1304710" y="1099030"/>
                          <a:pt x="1259182" y="1151626"/>
                        </a:cubicBezTo>
                        <a:cubicBezTo>
                          <a:pt x="1114898" y="1139571"/>
                          <a:pt x="747503" y="1183205"/>
                          <a:pt x="604407" y="1151626"/>
                        </a:cubicBezTo>
                        <a:cubicBezTo>
                          <a:pt x="461311" y="1120047"/>
                          <a:pt x="192498" y="1155180"/>
                          <a:pt x="0" y="1151626"/>
                        </a:cubicBezTo>
                        <a:cubicBezTo>
                          <a:pt x="947" y="998115"/>
                          <a:pt x="-13396" y="747069"/>
                          <a:pt x="0" y="610362"/>
                        </a:cubicBezTo>
                        <a:cubicBezTo>
                          <a:pt x="13396" y="473655"/>
                          <a:pt x="21220" y="170169"/>
                          <a:pt x="0" y="0"/>
                        </a:cubicBezTo>
                        <a:cubicBezTo>
                          <a:pt x="128995" y="-23106"/>
                          <a:pt x="318661" y="16329"/>
                          <a:pt x="469197" y="0"/>
                        </a:cubicBezTo>
                        <a:cubicBezTo>
                          <a:pt x="619733" y="-16329"/>
                          <a:pt x="794509" y="8479"/>
                          <a:pt x="938394" y="0"/>
                        </a:cubicBezTo>
                        <a:cubicBezTo>
                          <a:pt x="1082279" y="-8479"/>
                          <a:pt x="1257477" y="-23372"/>
                          <a:pt x="1451124" y="0"/>
                        </a:cubicBezTo>
                        <a:cubicBezTo>
                          <a:pt x="1431886" y="183912"/>
                          <a:pt x="1458421" y="256393"/>
                          <a:pt x="1451124" y="451051"/>
                        </a:cubicBezTo>
                        <a:cubicBezTo>
                          <a:pt x="1443827" y="645709"/>
                          <a:pt x="1468712" y="810165"/>
                          <a:pt x="1451124" y="959684"/>
                        </a:cubicBezTo>
                      </a:path>
                      <a:path w="1451124" h="1151626" fill="none" stroke="0" extrusionOk="0">
                        <a:moveTo>
                          <a:pt x="1259182" y="1151626"/>
                        </a:moveTo>
                        <a:cubicBezTo>
                          <a:pt x="1280172" y="1078831"/>
                          <a:pt x="1278502" y="1045387"/>
                          <a:pt x="1297571" y="998073"/>
                        </a:cubicBezTo>
                        <a:cubicBezTo>
                          <a:pt x="1356915" y="989267"/>
                          <a:pt x="1386320" y="968048"/>
                          <a:pt x="1451124" y="959684"/>
                        </a:cubicBezTo>
                        <a:cubicBezTo>
                          <a:pt x="1349950" y="1046418"/>
                          <a:pt x="1338648" y="1053320"/>
                          <a:pt x="1259182" y="1151626"/>
                        </a:cubicBezTo>
                        <a:cubicBezTo>
                          <a:pt x="1090461" y="1153381"/>
                          <a:pt x="892498" y="1175748"/>
                          <a:pt x="629591" y="1151626"/>
                        </a:cubicBezTo>
                        <a:cubicBezTo>
                          <a:pt x="366684" y="1127504"/>
                          <a:pt x="203083" y="1169966"/>
                          <a:pt x="0" y="1151626"/>
                        </a:cubicBezTo>
                        <a:cubicBezTo>
                          <a:pt x="10057" y="948091"/>
                          <a:pt x="7859" y="839725"/>
                          <a:pt x="0" y="598846"/>
                        </a:cubicBezTo>
                        <a:cubicBezTo>
                          <a:pt x="-7859" y="357967"/>
                          <a:pt x="17093" y="285947"/>
                          <a:pt x="0" y="0"/>
                        </a:cubicBezTo>
                        <a:cubicBezTo>
                          <a:pt x="97757" y="3765"/>
                          <a:pt x="265062" y="13967"/>
                          <a:pt x="483708" y="0"/>
                        </a:cubicBezTo>
                        <a:cubicBezTo>
                          <a:pt x="702354" y="-13967"/>
                          <a:pt x="767302" y="-7222"/>
                          <a:pt x="923882" y="0"/>
                        </a:cubicBezTo>
                        <a:cubicBezTo>
                          <a:pt x="1080462" y="7222"/>
                          <a:pt x="1335975" y="19271"/>
                          <a:pt x="1451124" y="0"/>
                        </a:cubicBezTo>
                        <a:cubicBezTo>
                          <a:pt x="1449105" y="136776"/>
                          <a:pt x="1464982" y="295315"/>
                          <a:pt x="1451124" y="451051"/>
                        </a:cubicBezTo>
                        <a:cubicBezTo>
                          <a:pt x="1437266" y="606787"/>
                          <a:pt x="1459009" y="735763"/>
                          <a:pt x="1451124" y="959684"/>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938" algn="ctr">
              <a:buClr>
                <a:schemeClr val="bg1"/>
              </a:buClr>
            </a:pPr>
            <a:r>
              <a:rPr lang="en-GB" sz="1000" u="sng" dirty="0">
                <a:solidFill>
                  <a:schemeClr val="bg1"/>
                </a:solidFill>
                <a:latin typeface="Menlo" panose="020B0609030804020204" pitchFamily="49" charset="0"/>
                <a:ea typeface="Menlo" panose="020B0609030804020204" pitchFamily="49" charset="0"/>
                <a:cs typeface="Menlo" panose="020B0609030804020204" pitchFamily="49" charset="0"/>
              </a:rPr>
              <a:t>Notebooks</a:t>
            </a:r>
          </a:p>
          <a:p>
            <a:pPr marL="7938">
              <a:buClr>
                <a:schemeClr val="bg1"/>
              </a:buClr>
            </a:pPr>
            <a:endParaRPr lang="en-GB" sz="10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exercice1</a:t>
            </a: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pic>
        <p:nvPicPr>
          <p:cNvPr id="14" name="Graphique 13" descr="Programmeur">
            <a:extLst>
              <a:ext uri="{FF2B5EF4-FFF2-40B4-BE49-F238E27FC236}">
                <a16:creationId xmlns:a16="http://schemas.microsoft.com/office/drawing/2014/main" id="{2954605E-5454-154E-9204-2B5CF0D8E0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07116" y="2129941"/>
            <a:ext cx="662366" cy="662366"/>
          </a:xfrm>
          <a:prstGeom prst="rect">
            <a:avLst/>
          </a:prstGeom>
        </p:spPr>
      </p:pic>
      <p:sp>
        <p:nvSpPr>
          <p:cNvPr id="16" name="Carré corné 15">
            <a:extLst>
              <a:ext uri="{FF2B5EF4-FFF2-40B4-BE49-F238E27FC236}">
                <a16:creationId xmlns:a16="http://schemas.microsoft.com/office/drawing/2014/main" id="{F59BC903-2DEC-294C-895C-3F6A74E49AF7}"/>
              </a:ext>
            </a:extLst>
          </p:cNvPr>
          <p:cNvSpPr/>
          <p:nvPr/>
        </p:nvSpPr>
        <p:spPr>
          <a:xfrm>
            <a:off x="7481554" y="3281567"/>
            <a:ext cx="1451124" cy="1151626"/>
          </a:xfrm>
          <a:prstGeom prst="foldedCorner">
            <a:avLst/>
          </a:prstGeom>
          <a:solidFill>
            <a:srgbClr val="0070C0"/>
          </a:solidFill>
          <a:ln w="19050">
            <a:solidFill>
              <a:srgbClr val="002060"/>
            </a:solidFill>
            <a:prstDash val="solid"/>
            <a:extLst>
              <a:ext uri="{C807C97D-BFC1-408E-A445-0C87EB9F89A2}">
                <ask:lineSketchStyleProps xmlns:ask="http://schemas.microsoft.com/office/drawing/2018/sketchyshapes" sd="2911199869">
                  <a:custGeom>
                    <a:avLst/>
                    <a:gdLst>
                      <a:gd name="connsiteX0" fmla="*/ 0 w 1451124"/>
                      <a:gd name="connsiteY0" fmla="*/ 0 h 1151626"/>
                      <a:gd name="connsiteX1" fmla="*/ 512730 w 1451124"/>
                      <a:gd name="connsiteY1" fmla="*/ 0 h 1151626"/>
                      <a:gd name="connsiteX2" fmla="*/ 967416 w 1451124"/>
                      <a:gd name="connsiteY2" fmla="*/ 0 h 1151626"/>
                      <a:gd name="connsiteX3" fmla="*/ 1451124 w 1451124"/>
                      <a:gd name="connsiteY3" fmla="*/ 0 h 1151626"/>
                      <a:gd name="connsiteX4" fmla="*/ 1451124 w 1451124"/>
                      <a:gd name="connsiteY4" fmla="*/ 470245 h 1151626"/>
                      <a:gd name="connsiteX5" fmla="*/ 1451124 w 1451124"/>
                      <a:gd name="connsiteY5" fmla="*/ 959684 h 1151626"/>
                      <a:gd name="connsiteX6" fmla="*/ 1259182 w 1451124"/>
                      <a:gd name="connsiteY6" fmla="*/ 1151626 h 1151626"/>
                      <a:gd name="connsiteX7" fmla="*/ 616999 w 1451124"/>
                      <a:gd name="connsiteY7" fmla="*/ 1151626 h 1151626"/>
                      <a:gd name="connsiteX8" fmla="*/ 0 w 1451124"/>
                      <a:gd name="connsiteY8" fmla="*/ 1151626 h 1151626"/>
                      <a:gd name="connsiteX9" fmla="*/ 0 w 1451124"/>
                      <a:gd name="connsiteY9" fmla="*/ 564297 h 1151626"/>
                      <a:gd name="connsiteX10" fmla="*/ 0 w 1451124"/>
                      <a:gd name="connsiteY10" fmla="*/ 0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4" fmla="*/ 604407 w 1451124"/>
                      <a:gd name="connsiteY4" fmla="*/ 1151626 h 1151626"/>
                      <a:gd name="connsiteX5" fmla="*/ 0 w 1451124"/>
                      <a:gd name="connsiteY5" fmla="*/ 1151626 h 1151626"/>
                      <a:gd name="connsiteX6" fmla="*/ 0 w 1451124"/>
                      <a:gd name="connsiteY6" fmla="*/ 610362 h 1151626"/>
                      <a:gd name="connsiteX7" fmla="*/ 0 w 1451124"/>
                      <a:gd name="connsiteY7" fmla="*/ 0 h 1151626"/>
                      <a:gd name="connsiteX8" fmla="*/ 469197 w 1451124"/>
                      <a:gd name="connsiteY8" fmla="*/ 0 h 1151626"/>
                      <a:gd name="connsiteX9" fmla="*/ 938394 w 1451124"/>
                      <a:gd name="connsiteY9" fmla="*/ 0 h 1151626"/>
                      <a:gd name="connsiteX10" fmla="*/ 1451124 w 1451124"/>
                      <a:gd name="connsiteY10" fmla="*/ 0 h 1151626"/>
                      <a:gd name="connsiteX11" fmla="*/ 1451124 w 1451124"/>
                      <a:gd name="connsiteY11" fmla="*/ 451051 h 1151626"/>
                      <a:gd name="connsiteX12" fmla="*/ 1451124 w 1451124"/>
                      <a:gd name="connsiteY12" fmla="*/ 959684 h 115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1124" h="1151626" stroke="0" extrusionOk="0">
                        <a:moveTo>
                          <a:pt x="0" y="0"/>
                        </a:moveTo>
                        <a:cubicBezTo>
                          <a:pt x="132412" y="-11910"/>
                          <a:pt x="330658" y="23329"/>
                          <a:pt x="512730" y="0"/>
                        </a:cubicBezTo>
                        <a:cubicBezTo>
                          <a:pt x="694802" y="-23329"/>
                          <a:pt x="826531" y="-1420"/>
                          <a:pt x="967416" y="0"/>
                        </a:cubicBezTo>
                        <a:cubicBezTo>
                          <a:pt x="1108301" y="1420"/>
                          <a:pt x="1268875" y="18876"/>
                          <a:pt x="1451124" y="0"/>
                        </a:cubicBezTo>
                        <a:cubicBezTo>
                          <a:pt x="1472188" y="177332"/>
                          <a:pt x="1444429" y="247092"/>
                          <a:pt x="1451124" y="470245"/>
                        </a:cubicBezTo>
                        <a:cubicBezTo>
                          <a:pt x="1457819" y="693398"/>
                          <a:pt x="1459398" y="841814"/>
                          <a:pt x="1451124" y="959684"/>
                        </a:cubicBezTo>
                        <a:cubicBezTo>
                          <a:pt x="1409358" y="1006196"/>
                          <a:pt x="1312159" y="1091355"/>
                          <a:pt x="1259182" y="1151626"/>
                        </a:cubicBezTo>
                        <a:cubicBezTo>
                          <a:pt x="1022518" y="1143259"/>
                          <a:pt x="858381" y="1123691"/>
                          <a:pt x="616999" y="1151626"/>
                        </a:cubicBezTo>
                        <a:cubicBezTo>
                          <a:pt x="375617" y="1179561"/>
                          <a:pt x="160976" y="1165658"/>
                          <a:pt x="0" y="1151626"/>
                        </a:cubicBezTo>
                        <a:cubicBezTo>
                          <a:pt x="-18760" y="931883"/>
                          <a:pt x="25343" y="838393"/>
                          <a:pt x="0" y="564297"/>
                        </a:cubicBezTo>
                        <a:cubicBezTo>
                          <a:pt x="-25343" y="290201"/>
                          <a:pt x="13440" y="135874"/>
                          <a:pt x="0" y="0"/>
                        </a:cubicBezTo>
                        <a:close/>
                      </a:path>
                      <a:path w="1451124" h="1151626" fill="darkenLess" stroke="0" extrusionOk="0">
                        <a:moveTo>
                          <a:pt x="1259182" y="1151626"/>
                        </a:moveTo>
                        <a:cubicBezTo>
                          <a:pt x="1281142" y="1082316"/>
                          <a:pt x="1281633" y="1054742"/>
                          <a:pt x="1297571" y="998073"/>
                        </a:cubicBezTo>
                        <a:cubicBezTo>
                          <a:pt x="1335194" y="981825"/>
                          <a:pt x="1384347" y="975051"/>
                          <a:pt x="1451124" y="959684"/>
                        </a:cubicBezTo>
                        <a:cubicBezTo>
                          <a:pt x="1354045" y="1048660"/>
                          <a:pt x="1335367" y="1066736"/>
                          <a:pt x="1259182" y="1151626"/>
                        </a:cubicBezTo>
                        <a:close/>
                      </a:path>
                      <a:path w="1451124" h="1151626" fill="none" extrusionOk="0">
                        <a:moveTo>
                          <a:pt x="1259182" y="1151626"/>
                        </a:moveTo>
                        <a:cubicBezTo>
                          <a:pt x="1264261" y="1110941"/>
                          <a:pt x="1284190" y="1057938"/>
                          <a:pt x="1297571" y="998073"/>
                        </a:cubicBezTo>
                        <a:cubicBezTo>
                          <a:pt x="1371065" y="984811"/>
                          <a:pt x="1421448" y="973685"/>
                          <a:pt x="1451124" y="959684"/>
                        </a:cubicBezTo>
                        <a:cubicBezTo>
                          <a:pt x="1400515" y="1024200"/>
                          <a:pt x="1304710" y="1099030"/>
                          <a:pt x="1259182" y="1151626"/>
                        </a:cubicBezTo>
                        <a:cubicBezTo>
                          <a:pt x="1114898" y="1139571"/>
                          <a:pt x="747503" y="1183205"/>
                          <a:pt x="604407" y="1151626"/>
                        </a:cubicBezTo>
                        <a:cubicBezTo>
                          <a:pt x="461311" y="1120047"/>
                          <a:pt x="192498" y="1155180"/>
                          <a:pt x="0" y="1151626"/>
                        </a:cubicBezTo>
                        <a:cubicBezTo>
                          <a:pt x="947" y="998115"/>
                          <a:pt x="-13396" y="747069"/>
                          <a:pt x="0" y="610362"/>
                        </a:cubicBezTo>
                        <a:cubicBezTo>
                          <a:pt x="13396" y="473655"/>
                          <a:pt x="21220" y="170169"/>
                          <a:pt x="0" y="0"/>
                        </a:cubicBezTo>
                        <a:cubicBezTo>
                          <a:pt x="128995" y="-23106"/>
                          <a:pt x="318661" y="16329"/>
                          <a:pt x="469197" y="0"/>
                        </a:cubicBezTo>
                        <a:cubicBezTo>
                          <a:pt x="619733" y="-16329"/>
                          <a:pt x="794509" y="8479"/>
                          <a:pt x="938394" y="0"/>
                        </a:cubicBezTo>
                        <a:cubicBezTo>
                          <a:pt x="1082279" y="-8479"/>
                          <a:pt x="1257477" y="-23372"/>
                          <a:pt x="1451124" y="0"/>
                        </a:cubicBezTo>
                        <a:cubicBezTo>
                          <a:pt x="1431886" y="183912"/>
                          <a:pt x="1458421" y="256393"/>
                          <a:pt x="1451124" y="451051"/>
                        </a:cubicBezTo>
                        <a:cubicBezTo>
                          <a:pt x="1443827" y="645709"/>
                          <a:pt x="1468712" y="810165"/>
                          <a:pt x="1451124" y="959684"/>
                        </a:cubicBezTo>
                      </a:path>
                      <a:path w="1451124" h="1151626" fill="none" stroke="0" extrusionOk="0">
                        <a:moveTo>
                          <a:pt x="1259182" y="1151626"/>
                        </a:moveTo>
                        <a:cubicBezTo>
                          <a:pt x="1280172" y="1078831"/>
                          <a:pt x="1278502" y="1045387"/>
                          <a:pt x="1297571" y="998073"/>
                        </a:cubicBezTo>
                        <a:cubicBezTo>
                          <a:pt x="1356915" y="989267"/>
                          <a:pt x="1386320" y="968048"/>
                          <a:pt x="1451124" y="959684"/>
                        </a:cubicBezTo>
                        <a:cubicBezTo>
                          <a:pt x="1349950" y="1046418"/>
                          <a:pt x="1338648" y="1053320"/>
                          <a:pt x="1259182" y="1151626"/>
                        </a:cubicBezTo>
                        <a:cubicBezTo>
                          <a:pt x="1090461" y="1153381"/>
                          <a:pt x="892498" y="1175748"/>
                          <a:pt x="629591" y="1151626"/>
                        </a:cubicBezTo>
                        <a:cubicBezTo>
                          <a:pt x="366684" y="1127504"/>
                          <a:pt x="203083" y="1169966"/>
                          <a:pt x="0" y="1151626"/>
                        </a:cubicBezTo>
                        <a:cubicBezTo>
                          <a:pt x="10057" y="948091"/>
                          <a:pt x="7859" y="839725"/>
                          <a:pt x="0" y="598846"/>
                        </a:cubicBezTo>
                        <a:cubicBezTo>
                          <a:pt x="-7859" y="357967"/>
                          <a:pt x="17093" y="285947"/>
                          <a:pt x="0" y="0"/>
                        </a:cubicBezTo>
                        <a:cubicBezTo>
                          <a:pt x="97757" y="3765"/>
                          <a:pt x="265062" y="13967"/>
                          <a:pt x="483708" y="0"/>
                        </a:cubicBezTo>
                        <a:cubicBezTo>
                          <a:pt x="702354" y="-13967"/>
                          <a:pt x="767302" y="-7222"/>
                          <a:pt x="923882" y="0"/>
                        </a:cubicBezTo>
                        <a:cubicBezTo>
                          <a:pt x="1080462" y="7222"/>
                          <a:pt x="1335975" y="19271"/>
                          <a:pt x="1451124" y="0"/>
                        </a:cubicBezTo>
                        <a:cubicBezTo>
                          <a:pt x="1449105" y="136776"/>
                          <a:pt x="1464982" y="295315"/>
                          <a:pt x="1451124" y="451051"/>
                        </a:cubicBezTo>
                        <a:cubicBezTo>
                          <a:pt x="1437266" y="606787"/>
                          <a:pt x="1459009" y="735763"/>
                          <a:pt x="1451124" y="959684"/>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938" algn="ctr">
              <a:buClr>
                <a:schemeClr val="bg1"/>
              </a:buClr>
            </a:pPr>
            <a:r>
              <a:rPr lang="en-GB" sz="1000" u="sng" dirty="0">
                <a:solidFill>
                  <a:schemeClr val="bg1"/>
                </a:solidFill>
                <a:latin typeface="Menlo" panose="020B0609030804020204" pitchFamily="49" charset="0"/>
                <a:ea typeface="Menlo" panose="020B0609030804020204" pitchFamily="49" charset="0"/>
                <a:cs typeface="Menlo" panose="020B0609030804020204" pitchFamily="49" charset="0"/>
              </a:rPr>
              <a:t>Notebooks</a:t>
            </a:r>
          </a:p>
          <a:p>
            <a:pPr marL="7938">
              <a:buClr>
                <a:schemeClr val="bg1"/>
              </a:buClr>
            </a:pPr>
            <a:endParaRPr lang="en-GB" sz="10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exercice2</a:t>
            </a: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pic>
        <p:nvPicPr>
          <p:cNvPr id="17" name="Graphique 16" descr="Programmeur">
            <a:extLst>
              <a:ext uri="{FF2B5EF4-FFF2-40B4-BE49-F238E27FC236}">
                <a16:creationId xmlns:a16="http://schemas.microsoft.com/office/drawing/2014/main" id="{20D44807-39FD-5C47-A25F-4EC8022B20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70312" y="3624860"/>
            <a:ext cx="662366" cy="662366"/>
          </a:xfrm>
          <a:prstGeom prst="rect">
            <a:avLst/>
          </a:prstGeom>
        </p:spPr>
      </p:pic>
    </p:spTree>
    <p:extLst>
      <p:ext uri="{BB962C8B-B14F-4D97-AF65-F5344CB8AC3E}">
        <p14:creationId xmlns:p14="http://schemas.microsoft.com/office/powerpoint/2010/main" val="3581821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customisation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6" name="Google Shape;85;p18">
            <a:extLst>
              <a:ext uri="{FF2B5EF4-FFF2-40B4-BE49-F238E27FC236}">
                <a16:creationId xmlns:a16="http://schemas.microsoft.com/office/drawing/2014/main" id="{C5720DD1-3625-0342-8833-2BC72D085639}"/>
              </a:ext>
            </a:extLst>
          </p:cNvPr>
          <p:cNvSpPr txBox="1">
            <a:spLocks noGrp="1"/>
          </p:cNvSpPr>
          <p:nvPr>
            <p:ph type="body" idx="1"/>
          </p:nvPr>
        </p:nvSpPr>
        <p:spPr>
          <a:xfrm>
            <a:off x="0" y="967017"/>
            <a:ext cx="9143999" cy="3162008"/>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dirty="0"/>
              <a:t>Add methods : </a:t>
            </a:r>
            <a:endParaRPr lang="en-GB" sz="1400" dirty="0"/>
          </a:p>
          <a:p>
            <a:pPr lvl="1">
              <a:buFont typeface="Courier New" panose="02070309020205020404" pitchFamily="49" charset="0"/>
              <a:buChar char="o"/>
            </a:pPr>
            <a:r>
              <a:rPr lang="en-GB" dirty="0"/>
              <a:t>dr2xml allows to output additional variables = the so-called </a:t>
            </a:r>
            <a:r>
              <a:rPr lang="en-GB" dirty="0">
                <a:solidFill>
                  <a:srgbClr val="00A79F"/>
                </a:solidFill>
                <a:latin typeface="Chalkduster" panose="03050602040202020205" pitchFamily="66" charset="77"/>
              </a:rPr>
              <a:t>“home data request”</a:t>
            </a:r>
          </a:p>
          <a:p>
            <a:pPr lvl="2">
              <a:buSzPct val="120000"/>
              <a:buFont typeface="Wingdings" pitchFamily="2" charset="2"/>
              <a:buChar char="§"/>
            </a:pPr>
            <a:r>
              <a:rPr lang="en-GB" dirty="0">
                <a:solidFill>
                  <a:srgbClr val="00A79F"/>
                </a:solidFill>
                <a:latin typeface="Chalkduster" panose="03050602040202020205" pitchFamily="66" charset="77"/>
              </a:rPr>
              <a:t>“cmor” variables </a:t>
            </a:r>
            <a:r>
              <a:rPr lang="en-GB" dirty="0"/>
              <a:t>: defined in the Data Request but not requested  for this experiment</a:t>
            </a:r>
          </a:p>
          <a:p>
            <a:pPr lvl="2">
              <a:buSzPct val="120000"/>
              <a:buFont typeface="Wingdings" pitchFamily="2" charset="2"/>
              <a:buChar char="§"/>
            </a:pPr>
            <a:r>
              <a:rPr lang="en-GB" dirty="0">
                <a:solidFill>
                  <a:srgbClr val="00A79F"/>
                </a:solidFill>
                <a:latin typeface="Chalkduster" panose="03050602040202020205" pitchFamily="66" charset="77"/>
              </a:rPr>
              <a:t>“extra” variables </a:t>
            </a:r>
            <a:r>
              <a:rPr lang="en-GB" dirty="0"/>
              <a:t>: defined through additional tables and which are not “cmor”</a:t>
            </a:r>
          </a:p>
          <a:p>
            <a:pPr lvl="2">
              <a:buSzPct val="120000"/>
              <a:buFont typeface="Wingdings" pitchFamily="2" charset="2"/>
              <a:buChar char="§"/>
            </a:pPr>
            <a:r>
              <a:rPr lang="en-GB" dirty="0">
                <a:solidFill>
                  <a:srgbClr val="00A79F"/>
                </a:solidFill>
                <a:latin typeface="Chalkduster" panose="03050602040202020205" pitchFamily="66" charset="77"/>
              </a:rPr>
              <a:t>“perso” variables </a:t>
            </a:r>
            <a:r>
              <a:rPr lang="en-GB" dirty="0"/>
              <a:t>: to quicky output a model native variable, without caring about 			           naming nor attributes (no need to be defined in the ping file)</a:t>
            </a:r>
          </a:p>
          <a:p>
            <a:pPr lvl="2">
              <a:buSzPct val="120000"/>
              <a:buFont typeface="Wingdings" pitchFamily="2" charset="2"/>
              <a:buChar char="§"/>
            </a:pPr>
            <a:r>
              <a:rPr lang="en-GB" dirty="0">
                <a:solidFill>
                  <a:srgbClr val="00A79F"/>
                </a:solidFill>
                <a:latin typeface="Chalkduster" panose="03050602040202020205" pitchFamily="66" charset="77"/>
              </a:rPr>
              <a:t>“dev” variables </a:t>
            </a:r>
            <a:r>
              <a:rPr lang="en-GB" dirty="0"/>
              <a:t>: for development purpose: can be used to output variables with a 			       minimal set of attributes (no need to be defined in the field_def xml)</a:t>
            </a:r>
            <a:endParaRPr lang="en-GB" dirty="0">
              <a:solidFill>
                <a:srgbClr val="00A79F"/>
              </a:solidFill>
              <a:latin typeface="Chalkduster" panose="03050602040202020205" pitchFamily="66" charset="77"/>
            </a:endParaRPr>
          </a:p>
          <a:p>
            <a:pPr lvl="2">
              <a:buSzPct val="120000"/>
              <a:buFont typeface="Wingdings" pitchFamily="2" charset="2"/>
              <a:buChar char="§"/>
            </a:pPr>
            <a:endParaRPr lang="en-GB" dirty="0">
              <a:solidFill>
                <a:srgbClr val="00A79F"/>
              </a:solidFill>
              <a:latin typeface="Chalkduster" panose="03050602040202020205" pitchFamily="66" charset="77"/>
            </a:endParaRPr>
          </a:p>
          <a:p>
            <a:pPr lvl="1">
              <a:buFont typeface="Courier New" panose="02070309020205020404" pitchFamily="49" charset="0"/>
              <a:buChar char="o"/>
            </a:pPr>
            <a:r>
              <a:rPr lang="en-GB" dirty="0">
                <a:solidFill>
                  <a:schemeClr val="accent2">
                    <a:lumMod val="75000"/>
                    <a:lumOff val="25000"/>
                  </a:schemeClr>
                </a:solidFill>
                <a:latin typeface="+mn-lt"/>
              </a:rPr>
              <a:t>The </a:t>
            </a:r>
            <a:r>
              <a:rPr lang="en-GB" dirty="0">
                <a:solidFill>
                  <a:srgbClr val="00A79F"/>
                </a:solidFill>
                <a:latin typeface="Chalkduster" panose="03050602040202020205" pitchFamily="66" charset="77"/>
              </a:rPr>
              <a:t>“home data request” </a:t>
            </a:r>
            <a:r>
              <a:rPr lang="en-GB" dirty="0">
                <a:solidFill>
                  <a:schemeClr val="accent2">
                    <a:lumMod val="75000"/>
                    <a:lumOff val="25000"/>
                  </a:schemeClr>
                </a:solidFill>
                <a:latin typeface="+mn-lt"/>
              </a:rPr>
              <a:t>was used during CMIP6 production as a “safety net” to compensate DR potential lacks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2" name="Carré corné 11">
            <a:extLst>
              <a:ext uri="{FF2B5EF4-FFF2-40B4-BE49-F238E27FC236}">
                <a16:creationId xmlns:a16="http://schemas.microsoft.com/office/drawing/2014/main" id="{E951D30C-D156-0D45-82AC-99D5506EE15B}"/>
              </a:ext>
            </a:extLst>
          </p:cNvPr>
          <p:cNvSpPr/>
          <p:nvPr/>
        </p:nvSpPr>
        <p:spPr>
          <a:xfrm>
            <a:off x="7187184" y="3953128"/>
            <a:ext cx="1451124" cy="1151626"/>
          </a:xfrm>
          <a:prstGeom prst="foldedCorner">
            <a:avLst/>
          </a:prstGeom>
          <a:solidFill>
            <a:srgbClr val="0070C0"/>
          </a:solidFill>
          <a:ln w="19050">
            <a:solidFill>
              <a:srgbClr val="002060"/>
            </a:solidFill>
            <a:prstDash val="solid"/>
            <a:extLst>
              <a:ext uri="{C807C97D-BFC1-408E-A445-0C87EB9F89A2}">
                <ask:lineSketchStyleProps xmlns:ask="http://schemas.microsoft.com/office/drawing/2018/sketchyshapes" sd="2911199869">
                  <a:custGeom>
                    <a:avLst/>
                    <a:gdLst>
                      <a:gd name="connsiteX0" fmla="*/ 0 w 1451124"/>
                      <a:gd name="connsiteY0" fmla="*/ 0 h 1151626"/>
                      <a:gd name="connsiteX1" fmla="*/ 512730 w 1451124"/>
                      <a:gd name="connsiteY1" fmla="*/ 0 h 1151626"/>
                      <a:gd name="connsiteX2" fmla="*/ 967416 w 1451124"/>
                      <a:gd name="connsiteY2" fmla="*/ 0 h 1151626"/>
                      <a:gd name="connsiteX3" fmla="*/ 1451124 w 1451124"/>
                      <a:gd name="connsiteY3" fmla="*/ 0 h 1151626"/>
                      <a:gd name="connsiteX4" fmla="*/ 1451124 w 1451124"/>
                      <a:gd name="connsiteY4" fmla="*/ 470245 h 1151626"/>
                      <a:gd name="connsiteX5" fmla="*/ 1451124 w 1451124"/>
                      <a:gd name="connsiteY5" fmla="*/ 959684 h 1151626"/>
                      <a:gd name="connsiteX6" fmla="*/ 1259182 w 1451124"/>
                      <a:gd name="connsiteY6" fmla="*/ 1151626 h 1151626"/>
                      <a:gd name="connsiteX7" fmla="*/ 616999 w 1451124"/>
                      <a:gd name="connsiteY7" fmla="*/ 1151626 h 1151626"/>
                      <a:gd name="connsiteX8" fmla="*/ 0 w 1451124"/>
                      <a:gd name="connsiteY8" fmla="*/ 1151626 h 1151626"/>
                      <a:gd name="connsiteX9" fmla="*/ 0 w 1451124"/>
                      <a:gd name="connsiteY9" fmla="*/ 564297 h 1151626"/>
                      <a:gd name="connsiteX10" fmla="*/ 0 w 1451124"/>
                      <a:gd name="connsiteY10" fmla="*/ 0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4" fmla="*/ 604407 w 1451124"/>
                      <a:gd name="connsiteY4" fmla="*/ 1151626 h 1151626"/>
                      <a:gd name="connsiteX5" fmla="*/ 0 w 1451124"/>
                      <a:gd name="connsiteY5" fmla="*/ 1151626 h 1151626"/>
                      <a:gd name="connsiteX6" fmla="*/ 0 w 1451124"/>
                      <a:gd name="connsiteY6" fmla="*/ 610362 h 1151626"/>
                      <a:gd name="connsiteX7" fmla="*/ 0 w 1451124"/>
                      <a:gd name="connsiteY7" fmla="*/ 0 h 1151626"/>
                      <a:gd name="connsiteX8" fmla="*/ 469197 w 1451124"/>
                      <a:gd name="connsiteY8" fmla="*/ 0 h 1151626"/>
                      <a:gd name="connsiteX9" fmla="*/ 938394 w 1451124"/>
                      <a:gd name="connsiteY9" fmla="*/ 0 h 1151626"/>
                      <a:gd name="connsiteX10" fmla="*/ 1451124 w 1451124"/>
                      <a:gd name="connsiteY10" fmla="*/ 0 h 1151626"/>
                      <a:gd name="connsiteX11" fmla="*/ 1451124 w 1451124"/>
                      <a:gd name="connsiteY11" fmla="*/ 451051 h 1151626"/>
                      <a:gd name="connsiteX12" fmla="*/ 1451124 w 1451124"/>
                      <a:gd name="connsiteY12" fmla="*/ 959684 h 115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1124" h="1151626" stroke="0" extrusionOk="0">
                        <a:moveTo>
                          <a:pt x="0" y="0"/>
                        </a:moveTo>
                        <a:cubicBezTo>
                          <a:pt x="132412" y="-11910"/>
                          <a:pt x="330658" y="23329"/>
                          <a:pt x="512730" y="0"/>
                        </a:cubicBezTo>
                        <a:cubicBezTo>
                          <a:pt x="694802" y="-23329"/>
                          <a:pt x="826531" y="-1420"/>
                          <a:pt x="967416" y="0"/>
                        </a:cubicBezTo>
                        <a:cubicBezTo>
                          <a:pt x="1108301" y="1420"/>
                          <a:pt x="1268875" y="18876"/>
                          <a:pt x="1451124" y="0"/>
                        </a:cubicBezTo>
                        <a:cubicBezTo>
                          <a:pt x="1472188" y="177332"/>
                          <a:pt x="1444429" y="247092"/>
                          <a:pt x="1451124" y="470245"/>
                        </a:cubicBezTo>
                        <a:cubicBezTo>
                          <a:pt x="1457819" y="693398"/>
                          <a:pt x="1459398" y="841814"/>
                          <a:pt x="1451124" y="959684"/>
                        </a:cubicBezTo>
                        <a:cubicBezTo>
                          <a:pt x="1409358" y="1006196"/>
                          <a:pt x="1312159" y="1091355"/>
                          <a:pt x="1259182" y="1151626"/>
                        </a:cubicBezTo>
                        <a:cubicBezTo>
                          <a:pt x="1022518" y="1143259"/>
                          <a:pt x="858381" y="1123691"/>
                          <a:pt x="616999" y="1151626"/>
                        </a:cubicBezTo>
                        <a:cubicBezTo>
                          <a:pt x="375617" y="1179561"/>
                          <a:pt x="160976" y="1165658"/>
                          <a:pt x="0" y="1151626"/>
                        </a:cubicBezTo>
                        <a:cubicBezTo>
                          <a:pt x="-18760" y="931883"/>
                          <a:pt x="25343" y="838393"/>
                          <a:pt x="0" y="564297"/>
                        </a:cubicBezTo>
                        <a:cubicBezTo>
                          <a:pt x="-25343" y="290201"/>
                          <a:pt x="13440" y="135874"/>
                          <a:pt x="0" y="0"/>
                        </a:cubicBezTo>
                        <a:close/>
                      </a:path>
                      <a:path w="1451124" h="1151626" fill="darkenLess" stroke="0" extrusionOk="0">
                        <a:moveTo>
                          <a:pt x="1259182" y="1151626"/>
                        </a:moveTo>
                        <a:cubicBezTo>
                          <a:pt x="1281142" y="1082316"/>
                          <a:pt x="1281633" y="1054742"/>
                          <a:pt x="1297571" y="998073"/>
                        </a:cubicBezTo>
                        <a:cubicBezTo>
                          <a:pt x="1335194" y="981825"/>
                          <a:pt x="1384347" y="975051"/>
                          <a:pt x="1451124" y="959684"/>
                        </a:cubicBezTo>
                        <a:cubicBezTo>
                          <a:pt x="1354045" y="1048660"/>
                          <a:pt x="1335367" y="1066736"/>
                          <a:pt x="1259182" y="1151626"/>
                        </a:cubicBezTo>
                        <a:close/>
                      </a:path>
                      <a:path w="1451124" h="1151626" fill="none" extrusionOk="0">
                        <a:moveTo>
                          <a:pt x="1259182" y="1151626"/>
                        </a:moveTo>
                        <a:cubicBezTo>
                          <a:pt x="1264261" y="1110941"/>
                          <a:pt x="1284190" y="1057938"/>
                          <a:pt x="1297571" y="998073"/>
                        </a:cubicBezTo>
                        <a:cubicBezTo>
                          <a:pt x="1371065" y="984811"/>
                          <a:pt x="1421448" y="973685"/>
                          <a:pt x="1451124" y="959684"/>
                        </a:cubicBezTo>
                        <a:cubicBezTo>
                          <a:pt x="1400515" y="1024200"/>
                          <a:pt x="1304710" y="1099030"/>
                          <a:pt x="1259182" y="1151626"/>
                        </a:cubicBezTo>
                        <a:cubicBezTo>
                          <a:pt x="1114898" y="1139571"/>
                          <a:pt x="747503" y="1183205"/>
                          <a:pt x="604407" y="1151626"/>
                        </a:cubicBezTo>
                        <a:cubicBezTo>
                          <a:pt x="461311" y="1120047"/>
                          <a:pt x="192498" y="1155180"/>
                          <a:pt x="0" y="1151626"/>
                        </a:cubicBezTo>
                        <a:cubicBezTo>
                          <a:pt x="947" y="998115"/>
                          <a:pt x="-13396" y="747069"/>
                          <a:pt x="0" y="610362"/>
                        </a:cubicBezTo>
                        <a:cubicBezTo>
                          <a:pt x="13396" y="473655"/>
                          <a:pt x="21220" y="170169"/>
                          <a:pt x="0" y="0"/>
                        </a:cubicBezTo>
                        <a:cubicBezTo>
                          <a:pt x="128995" y="-23106"/>
                          <a:pt x="318661" y="16329"/>
                          <a:pt x="469197" y="0"/>
                        </a:cubicBezTo>
                        <a:cubicBezTo>
                          <a:pt x="619733" y="-16329"/>
                          <a:pt x="794509" y="8479"/>
                          <a:pt x="938394" y="0"/>
                        </a:cubicBezTo>
                        <a:cubicBezTo>
                          <a:pt x="1082279" y="-8479"/>
                          <a:pt x="1257477" y="-23372"/>
                          <a:pt x="1451124" y="0"/>
                        </a:cubicBezTo>
                        <a:cubicBezTo>
                          <a:pt x="1431886" y="183912"/>
                          <a:pt x="1458421" y="256393"/>
                          <a:pt x="1451124" y="451051"/>
                        </a:cubicBezTo>
                        <a:cubicBezTo>
                          <a:pt x="1443827" y="645709"/>
                          <a:pt x="1468712" y="810165"/>
                          <a:pt x="1451124" y="959684"/>
                        </a:cubicBezTo>
                      </a:path>
                      <a:path w="1451124" h="1151626" fill="none" stroke="0" extrusionOk="0">
                        <a:moveTo>
                          <a:pt x="1259182" y="1151626"/>
                        </a:moveTo>
                        <a:cubicBezTo>
                          <a:pt x="1280172" y="1078831"/>
                          <a:pt x="1278502" y="1045387"/>
                          <a:pt x="1297571" y="998073"/>
                        </a:cubicBezTo>
                        <a:cubicBezTo>
                          <a:pt x="1356915" y="989267"/>
                          <a:pt x="1386320" y="968048"/>
                          <a:pt x="1451124" y="959684"/>
                        </a:cubicBezTo>
                        <a:cubicBezTo>
                          <a:pt x="1349950" y="1046418"/>
                          <a:pt x="1338648" y="1053320"/>
                          <a:pt x="1259182" y="1151626"/>
                        </a:cubicBezTo>
                        <a:cubicBezTo>
                          <a:pt x="1090461" y="1153381"/>
                          <a:pt x="892498" y="1175748"/>
                          <a:pt x="629591" y="1151626"/>
                        </a:cubicBezTo>
                        <a:cubicBezTo>
                          <a:pt x="366684" y="1127504"/>
                          <a:pt x="203083" y="1169966"/>
                          <a:pt x="0" y="1151626"/>
                        </a:cubicBezTo>
                        <a:cubicBezTo>
                          <a:pt x="10057" y="948091"/>
                          <a:pt x="7859" y="839725"/>
                          <a:pt x="0" y="598846"/>
                        </a:cubicBezTo>
                        <a:cubicBezTo>
                          <a:pt x="-7859" y="357967"/>
                          <a:pt x="17093" y="285947"/>
                          <a:pt x="0" y="0"/>
                        </a:cubicBezTo>
                        <a:cubicBezTo>
                          <a:pt x="97757" y="3765"/>
                          <a:pt x="265062" y="13967"/>
                          <a:pt x="483708" y="0"/>
                        </a:cubicBezTo>
                        <a:cubicBezTo>
                          <a:pt x="702354" y="-13967"/>
                          <a:pt x="767302" y="-7222"/>
                          <a:pt x="923882" y="0"/>
                        </a:cubicBezTo>
                        <a:cubicBezTo>
                          <a:pt x="1080462" y="7222"/>
                          <a:pt x="1335975" y="19271"/>
                          <a:pt x="1451124" y="0"/>
                        </a:cubicBezTo>
                        <a:cubicBezTo>
                          <a:pt x="1449105" y="136776"/>
                          <a:pt x="1464982" y="295315"/>
                          <a:pt x="1451124" y="451051"/>
                        </a:cubicBezTo>
                        <a:cubicBezTo>
                          <a:pt x="1437266" y="606787"/>
                          <a:pt x="1459009" y="735763"/>
                          <a:pt x="1451124" y="959684"/>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938" algn="ctr">
              <a:buClr>
                <a:schemeClr val="bg1"/>
              </a:buClr>
            </a:pPr>
            <a:r>
              <a:rPr lang="en-GB" sz="1000" u="sng" dirty="0">
                <a:solidFill>
                  <a:schemeClr val="bg1"/>
                </a:solidFill>
                <a:latin typeface="Menlo" panose="020B0609030804020204" pitchFamily="49" charset="0"/>
                <a:ea typeface="Menlo" panose="020B0609030804020204" pitchFamily="49" charset="0"/>
                <a:cs typeface="Menlo" panose="020B0609030804020204" pitchFamily="49" charset="0"/>
              </a:rPr>
              <a:t>Notebooks</a:t>
            </a:r>
          </a:p>
          <a:p>
            <a:pPr marL="7938">
              <a:buClr>
                <a:schemeClr val="bg1"/>
              </a:buClr>
            </a:pPr>
            <a:endParaRPr lang="en-GB" sz="10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exercice3</a:t>
            </a: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pic>
        <p:nvPicPr>
          <p:cNvPr id="13" name="Graphique 12" descr="Programmeur">
            <a:extLst>
              <a:ext uri="{FF2B5EF4-FFF2-40B4-BE49-F238E27FC236}">
                <a16:creationId xmlns:a16="http://schemas.microsoft.com/office/drawing/2014/main" id="{F69F381A-8726-644B-A1DF-F88AFEFE11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12746" y="4289967"/>
            <a:ext cx="662366" cy="662366"/>
          </a:xfrm>
          <a:prstGeom prst="rect">
            <a:avLst/>
          </a:prstGeom>
        </p:spPr>
      </p:pic>
    </p:spTree>
    <p:extLst>
      <p:ext uri="{BB962C8B-B14F-4D97-AF65-F5344CB8AC3E}">
        <p14:creationId xmlns:p14="http://schemas.microsoft.com/office/powerpoint/2010/main" val="22568235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“home data request”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12" name="Image 11">
            <a:extLst>
              <a:ext uri="{FF2B5EF4-FFF2-40B4-BE49-F238E27FC236}">
                <a16:creationId xmlns:a16="http://schemas.microsoft.com/office/drawing/2014/main" id="{E6212FDE-B7D7-9E4A-9397-237142D26500}"/>
              </a:ext>
            </a:extLst>
          </p:cNvPr>
          <p:cNvPicPr>
            <a:picLocks noChangeAspect="1"/>
          </p:cNvPicPr>
          <p:nvPr/>
        </p:nvPicPr>
        <p:blipFill rotWithShape="1">
          <a:blip r:embed="rId3"/>
          <a:srcRect t="-122" r="42124" b="42335"/>
          <a:stretch/>
        </p:blipFill>
        <p:spPr>
          <a:xfrm>
            <a:off x="140074" y="2365906"/>
            <a:ext cx="8376794" cy="1003101"/>
          </a:xfrm>
          <a:prstGeom prst="rect">
            <a:avLst/>
          </a:prstGeom>
        </p:spPr>
      </p:pic>
      <p:pic>
        <p:nvPicPr>
          <p:cNvPr id="14" name="Image 13">
            <a:extLst>
              <a:ext uri="{FF2B5EF4-FFF2-40B4-BE49-F238E27FC236}">
                <a16:creationId xmlns:a16="http://schemas.microsoft.com/office/drawing/2014/main" id="{2732C011-DECC-3A48-909A-9ED8D5AB4670}"/>
              </a:ext>
            </a:extLst>
          </p:cNvPr>
          <p:cNvPicPr>
            <a:picLocks noChangeAspect="1"/>
          </p:cNvPicPr>
          <p:nvPr/>
        </p:nvPicPr>
        <p:blipFill rotWithShape="1">
          <a:blip r:embed="rId3"/>
          <a:srcRect t="58731" r="43260"/>
          <a:stretch/>
        </p:blipFill>
        <p:spPr>
          <a:xfrm>
            <a:off x="86316" y="3650359"/>
            <a:ext cx="8143284" cy="710345"/>
          </a:xfrm>
          <a:prstGeom prst="rect">
            <a:avLst/>
          </a:prstGeom>
        </p:spPr>
      </p:pic>
      <p:pic>
        <p:nvPicPr>
          <p:cNvPr id="15" name="Image 14">
            <a:extLst>
              <a:ext uri="{FF2B5EF4-FFF2-40B4-BE49-F238E27FC236}">
                <a16:creationId xmlns:a16="http://schemas.microsoft.com/office/drawing/2014/main" id="{0900B559-A712-E94F-AF17-3D3397D0F10F}"/>
              </a:ext>
            </a:extLst>
          </p:cNvPr>
          <p:cNvPicPr>
            <a:picLocks noChangeAspect="1"/>
          </p:cNvPicPr>
          <p:nvPr/>
        </p:nvPicPr>
        <p:blipFill rotWithShape="1">
          <a:blip r:embed="rId3"/>
          <a:srcRect l="57552" t="58731"/>
          <a:stretch/>
        </p:blipFill>
        <p:spPr>
          <a:xfrm>
            <a:off x="2313762" y="4382893"/>
            <a:ext cx="6303937" cy="735043"/>
          </a:xfrm>
          <a:prstGeom prst="rect">
            <a:avLst/>
          </a:prstGeom>
          <a:solidFill>
            <a:srgbClr val="FFC000"/>
          </a:solidFill>
        </p:spPr>
      </p:pic>
      <p:sp>
        <p:nvSpPr>
          <p:cNvPr id="13" name="ZoneTexte 12">
            <a:extLst>
              <a:ext uri="{FF2B5EF4-FFF2-40B4-BE49-F238E27FC236}">
                <a16:creationId xmlns:a16="http://schemas.microsoft.com/office/drawing/2014/main" id="{D7AB6567-5E32-9B47-9275-94E171B2DB4E}"/>
              </a:ext>
            </a:extLst>
          </p:cNvPr>
          <p:cNvSpPr txBox="1"/>
          <p:nvPr/>
        </p:nvSpPr>
        <p:spPr>
          <a:xfrm>
            <a:off x="8229600" y="3693890"/>
            <a:ext cx="574536" cy="307777"/>
          </a:xfrm>
          <a:prstGeom prst="rect">
            <a:avLst/>
          </a:prstGeom>
          <a:noFill/>
        </p:spPr>
        <p:txBody>
          <a:bodyPr wrap="square" rtlCol="0">
            <a:spAutoFit/>
          </a:bodyPr>
          <a:lstStyle/>
          <a:p>
            <a:r>
              <a:rPr lang="fr-FR" dirty="0"/>
              <a:t>[…]</a:t>
            </a:r>
          </a:p>
        </p:txBody>
      </p:sp>
      <p:sp>
        <p:nvSpPr>
          <p:cNvPr id="17" name="ZoneTexte 16">
            <a:extLst>
              <a:ext uri="{FF2B5EF4-FFF2-40B4-BE49-F238E27FC236}">
                <a16:creationId xmlns:a16="http://schemas.microsoft.com/office/drawing/2014/main" id="{8C04640A-0A9A-9F40-9CAC-78A4800DFD82}"/>
              </a:ext>
            </a:extLst>
          </p:cNvPr>
          <p:cNvSpPr txBox="1"/>
          <p:nvPr/>
        </p:nvSpPr>
        <p:spPr>
          <a:xfrm>
            <a:off x="1652816" y="4468066"/>
            <a:ext cx="574536" cy="307777"/>
          </a:xfrm>
          <a:prstGeom prst="rect">
            <a:avLst/>
          </a:prstGeom>
          <a:noFill/>
        </p:spPr>
        <p:txBody>
          <a:bodyPr wrap="square" rtlCol="0">
            <a:spAutoFit/>
          </a:bodyPr>
          <a:lstStyle/>
          <a:p>
            <a:pPr algn="r"/>
            <a:r>
              <a:rPr lang="fr-FR" dirty="0"/>
              <a:t>[…]</a:t>
            </a:r>
          </a:p>
        </p:txBody>
      </p:sp>
      <p:sp>
        <p:nvSpPr>
          <p:cNvPr id="16" name="Rectangle 15">
            <a:extLst>
              <a:ext uri="{FF2B5EF4-FFF2-40B4-BE49-F238E27FC236}">
                <a16:creationId xmlns:a16="http://schemas.microsoft.com/office/drawing/2014/main" id="{938E2411-B07C-B642-BAA4-1B2DB633C093}"/>
              </a:ext>
            </a:extLst>
          </p:cNvPr>
          <p:cNvSpPr/>
          <p:nvPr/>
        </p:nvSpPr>
        <p:spPr>
          <a:xfrm>
            <a:off x="352964" y="834162"/>
            <a:ext cx="5713424" cy="1483483"/>
          </a:xfrm>
          <a:prstGeom prst="rect">
            <a:avLst/>
          </a:prstGeom>
        </p:spPr>
        <p:txBody>
          <a:bodyPr wrap="none">
            <a:spAutoFit/>
          </a:bodyPr>
          <a:lstStyle/>
          <a:p>
            <a:pPr marL="457200" lvl="0" indent="-342900">
              <a:lnSpc>
                <a:spcPct val="115000"/>
              </a:lnSpc>
              <a:buClr>
                <a:srgbClr val="595959"/>
              </a:buClr>
              <a:buSzPts val="1800"/>
              <a:buFont typeface="Arial"/>
              <a:buChar char="●"/>
            </a:pPr>
            <a:r>
              <a:rPr lang="en-GB" sz="1600" dirty="0">
                <a:solidFill>
                  <a:srgbClr val="595959"/>
                </a:solidFill>
              </a:rPr>
              <a:t>The</a:t>
            </a:r>
            <a:r>
              <a:rPr lang="en-GB" sz="1600" dirty="0">
                <a:solidFill>
                  <a:schemeClr val="accent2">
                    <a:lumMod val="75000"/>
                    <a:lumOff val="25000"/>
                  </a:schemeClr>
                </a:solidFill>
              </a:rPr>
              <a:t> </a:t>
            </a:r>
            <a:r>
              <a:rPr lang="en-GB" sz="1600" dirty="0">
                <a:solidFill>
                  <a:srgbClr val="00A79F"/>
                </a:solidFill>
                <a:latin typeface="Chalkduster" panose="03050602040202020205" pitchFamily="66" charset="77"/>
              </a:rPr>
              <a:t>“home data request”</a:t>
            </a:r>
            <a:r>
              <a:rPr lang="en-GB" sz="1600" dirty="0">
                <a:solidFill>
                  <a:srgbClr val="00A79F"/>
                </a:solidFill>
              </a:rPr>
              <a:t> </a:t>
            </a:r>
            <a:r>
              <a:rPr lang="en-GB" sz="1600" dirty="0">
                <a:solidFill>
                  <a:schemeClr val="accent2">
                    <a:lumMod val="75000"/>
                    <a:lumOff val="25000"/>
                  </a:schemeClr>
                </a:solidFill>
              </a:rPr>
              <a:t>, brief user guide: </a:t>
            </a:r>
          </a:p>
          <a:p>
            <a:pPr marL="1558925" lvl="8" indent="-317500">
              <a:buFont typeface="Arial" panose="020B0604020202020204" pitchFamily="34" charset="0"/>
              <a:buChar char="•"/>
            </a:pPr>
            <a:r>
              <a:rPr lang="en-GB" sz="1200" dirty="0">
                <a:solidFill>
                  <a:schemeClr val="accent2">
                    <a:lumMod val="75000"/>
                    <a:lumOff val="25000"/>
                  </a:schemeClr>
                </a:solidFill>
              </a:rPr>
              <a:t>a simple text file</a:t>
            </a:r>
          </a:p>
          <a:p>
            <a:pPr marL="1558925" lvl="8" indent="-317500">
              <a:buFont typeface="Arial" panose="020B0604020202020204" pitchFamily="34" charset="0"/>
              <a:buChar char="•"/>
            </a:pPr>
            <a:r>
              <a:rPr lang="en-GB" sz="1200" dirty="0">
                <a:solidFill>
                  <a:schemeClr val="accent2">
                    <a:lumMod val="75000"/>
                    <a:lumOff val="25000"/>
                  </a:schemeClr>
                </a:solidFill>
              </a:rPr>
              <a:t>3 header lines</a:t>
            </a:r>
          </a:p>
          <a:p>
            <a:pPr marL="1558925" lvl="8" indent="-317500">
              <a:buFont typeface="Arial" panose="020B0604020202020204" pitchFamily="34" charset="0"/>
              <a:buChar char="•"/>
            </a:pPr>
            <a:r>
              <a:rPr lang="en-GB" sz="1200" dirty="0">
                <a:solidFill>
                  <a:schemeClr val="accent2">
                    <a:lumMod val="75000"/>
                    <a:lumOff val="25000"/>
                  </a:schemeClr>
                </a:solidFill>
              </a:rPr>
              <a:t>one line per home variable</a:t>
            </a:r>
          </a:p>
          <a:p>
            <a:pPr marL="1558925" lvl="8" indent="-317500">
              <a:buFont typeface="Arial" panose="020B0604020202020204" pitchFamily="34" charset="0"/>
              <a:buChar char="•"/>
            </a:pPr>
            <a:r>
              <a:rPr lang="en-GB" sz="1200" dirty="0">
                <a:solidFill>
                  <a:schemeClr val="accent2">
                    <a:lumMod val="75000"/>
                    <a:lumOff val="25000"/>
                  </a:schemeClr>
                </a:solidFill>
              </a:rPr>
              <a:t>8 [+5] columns, one per home variable parameter/attribute</a:t>
            </a:r>
          </a:p>
          <a:p>
            <a:pPr marL="1558925" lvl="8" indent="-317500">
              <a:buFont typeface="Arial" panose="020B0604020202020204" pitchFamily="34" charset="0"/>
              <a:buChar char="•"/>
            </a:pPr>
            <a:r>
              <a:rPr lang="en-GB" sz="1200" dirty="0">
                <a:solidFill>
                  <a:schemeClr val="accent2">
                    <a:lumMod val="75000"/>
                    <a:lumOff val="25000"/>
                  </a:schemeClr>
                </a:solidFill>
              </a:rPr>
              <a:t>parameter values are separated by ';'</a:t>
            </a:r>
          </a:p>
          <a:p>
            <a:pPr marL="1558925" lvl="8" indent="-317500">
              <a:buFont typeface="Arial" panose="020B0604020202020204" pitchFamily="34" charset="0"/>
              <a:buChar char="•"/>
            </a:pPr>
            <a:r>
              <a:rPr lang="en-GB" sz="1200" dirty="0">
                <a:solidFill>
                  <a:schemeClr val="accent2">
                    <a:lumMod val="75000"/>
                    <a:lumOff val="25000"/>
                  </a:schemeClr>
                </a:solidFill>
              </a:rPr>
              <a:t>no empty trailing lines</a:t>
            </a:r>
            <a:endParaRPr lang="en-GB" sz="1600" dirty="0">
              <a:solidFill>
                <a:schemeClr val="accent2">
                  <a:lumMod val="75000"/>
                  <a:lumOff val="25000"/>
                </a:schemeClr>
              </a:solidFill>
              <a:latin typeface="+mn-lt"/>
            </a:endParaRPr>
          </a:p>
        </p:txBody>
      </p:sp>
      <p:sp>
        <p:nvSpPr>
          <p:cNvPr id="18" name="Rectangle 17">
            <a:extLst>
              <a:ext uri="{FF2B5EF4-FFF2-40B4-BE49-F238E27FC236}">
                <a16:creationId xmlns:a16="http://schemas.microsoft.com/office/drawing/2014/main" id="{342D9F8E-DF90-B044-9A1C-6760B9075068}"/>
              </a:ext>
            </a:extLst>
          </p:cNvPr>
          <p:cNvSpPr/>
          <p:nvPr/>
        </p:nvSpPr>
        <p:spPr>
          <a:xfrm>
            <a:off x="2348266" y="2828978"/>
            <a:ext cx="489824" cy="114355"/>
          </a:xfrm>
          <a:prstGeom prst="rect">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19">
            <a:extLst>
              <a:ext uri="{FF2B5EF4-FFF2-40B4-BE49-F238E27FC236}">
                <a16:creationId xmlns:a16="http://schemas.microsoft.com/office/drawing/2014/main" id="{DB5826EE-A0B8-B648-BD82-0E4A01B3B428}"/>
              </a:ext>
            </a:extLst>
          </p:cNvPr>
          <p:cNvSpPr/>
          <p:nvPr/>
        </p:nvSpPr>
        <p:spPr>
          <a:xfrm>
            <a:off x="3449130" y="2823219"/>
            <a:ext cx="700175" cy="120113"/>
          </a:xfrm>
          <a:prstGeom prst="rect">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Rectangle 20">
            <a:extLst>
              <a:ext uri="{FF2B5EF4-FFF2-40B4-BE49-F238E27FC236}">
                <a16:creationId xmlns:a16="http://schemas.microsoft.com/office/drawing/2014/main" id="{42A359AE-9B7C-3A43-982E-66B39216CAC1}"/>
              </a:ext>
            </a:extLst>
          </p:cNvPr>
          <p:cNvSpPr/>
          <p:nvPr/>
        </p:nvSpPr>
        <p:spPr>
          <a:xfrm>
            <a:off x="4843724" y="2820351"/>
            <a:ext cx="700175" cy="120113"/>
          </a:xfrm>
          <a:prstGeom prst="rect">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 name="Rectangle 21">
            <a:extLst>
              <a:ext uri="{FF2B5EF4-FFF2-40B4-BE49-F238E27FC236}">
                <a16:creationId xmlns:a16="http://schemas.microsoft.com/office/drawing/2014/main" id="{7DF3FCD1-0DFA-2144-A716-D93AC891FA76}"/>
              </a:ext>
            </a:extLst>
          </p:cNvPr>
          <p:cNvSpPr/>
          <p:nvPr/>
        </p:nvSpPr>
        <p:spPr>
          <a:xfrm>
            <a:off x="5936395" y="2826109"/>
            <a:ext cx="585171" cy="114355"/>
          </a:xfrm>
          <a:prstGeom prst="rect">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Rectangle 22">
            <a:extLst>
              <a:ext uri="{FF2B5EF4-FFF2-40B4-BE49-F238E27FC236}">
                <a16:creationId xmlns:a16="http://schemas.microsoft.com/office/drawing/2014/main" id="{A3B4FA1E-8ACD-3546-B5AE-EC90867DC4FF}"/>
              </a:ext>
            </a:extLst>
          </p:cNvPr>
          <p:cNvSpPr/>
          <p:nvPr/>
        </p:nvSpPr>
        <p:spPr>
          <a:xfrm>
            <a:off x="740889" y="2834736"/>
            <a:ext cx="489824" cy="114355"/>
          </a:xfrm>
          <a:prstGeom prst="rect">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23">
            <a:extLst>
              <a:ext uri="{FF2B5EF4-FFF2-40B4-BE49-F238E27FC236}">
                <a16:creationId xmlns:a16="http://schemas.microsoft.com/office/drawing/2014/main" id="{6DBEEAC9-8AF5-B34F-881A-E959852E17C2}"/>
              </a:ext>
            </a:extLst>
          </p:cNvPr>
          <p:cNvSpPr/>
          <p:nvPr/>
        </p:nvSpPr>
        <p:spPr>
          <a:xfrm>
            <a:off x="1643787" y="2831868"/>
            <a:ext cx="489824" cy="114355"/>
          </a:xfrm>
          <a:prstGeom prst="rect">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Rectangle 25">
            <a:extLst>
              <a:ext uri="{FF2B5EF4-FFF2-40B4-BE49-F238E27FC236}">
                <a16:creationId xmlns:a16="http://schemas.microsoft.com/office/drawing/2014/main" id="{7C3B71EB-AB47-5E43-80FA-03FF2A50879D}"/>
              </a:ext>
            </a:extLst>
          </p:cNvPr>
          <p:cNvSpPr/>
          <p:nvPr/>
        </p:nvSpPr>
        <p:spPr>
          <a:xfrm>
            <a:off x="2356904" y="2975641"/>
            <a:ext cx="489824" cy="114355"/>
          </a:xfrm>
          <a:prstGeom prst="rect">
            <a:avLst/>
          </a:prstGeom>
          <a:solidFill>
            <a:srgbClr val="D883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7" name="Rectangle 26">
            <a:extLst>
              <a:ext uri="{FF2B5EF4-FFF2-40B4-BE49-F238E27FC236}">
                <a16:creationId xmlns:a16="http://schemas.microsoft.com/office/drawing/2014/main" id="{D8BC8AE3-D8E7-3241-9583-548D1E04D69C}"/>
              </a:ext>
            </a:extLst>
          </p:cNvPr>
          <p:cNvSpPr/>
          <p:nvPr/>
        </p:nvSpPr>
        <p:spPr>
          <a:xfrm>
            <a:off x="3449585" y="2972773"/>
            <a:ext cx="1277691" cy="120113"/>
          </a:xfrm>
          <a:prstGeom prst="rect">
            <a:avLst/>
          </a:prstGeom>
          <a:solidFill>
            <a:srgbClr val="D883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Rectangle 27">
            <a:extLst>
              <a:ext uri="{FF2B5EF4-FFF2-40B4-BE49-F238E27FC236}">
                <a16:creationId xmlns:a16="http://schemas.microsoft.com/office/drawing/2014/main" id="{91D111DE-D7C7-D74B-913D-945886B0F05C}"/>
              </a:ext>
            </a:extLst>
          </p:cNvPr>
          <p:cNvSpPr/>
          <p:nvPr/>
        </p:nvSpPr>
        <p:spPr>
          <a:xfrm>
            <a:off x="743772" y="3122284"/>
            <a:ext cx="489824" cy="114355"/>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Rectangle 28">
            <a:extLst>
              <a:ext uri="{FF2B5EF4-FFF2-40B4-BE49-F238E27FC236}">
                <a16:creationId xmlns:a16="http://schemas.microsoft.com/office/drawing/2014/main" id="{AAB01BC7-4D91-B744-999E-331C716393BC}"/>
              </a:ext>
            </a:extLst>
          </p:cNvPr>
          <p:cNvSpPr/>
          <p:nvPr/>
        </p:nvSpPr>
        <p:spPr>
          <a:xfrm>
            <a:off x="1643787" y="3111113"/>
            <a:ext cx="489824" cy="114355"/>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Rectangle 29">
            <a:extLst>
              <a:ext uri="{FF2B5EF4-FFF2-40B4-BE49-F238E27FC236}">
                <a16:creationId xmlns:a16="http://schemas.microsoft.com/office/drawing/2014/main" id="{A6675305-6B26-0A4F-960F-129878D9F770}"/>
              </a:ext>
            </a:extLst>
          </p:cNvPr>
          <p:cNvSpPr/>
          <p:nvPr/>
        </p:nvSpPr>
        <p:spPr>
          <a:xfrm>
            <a:off x="2348274" y="3116866"/>
            <a:ext cx="498454" cy="102817"/>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Rectangle 30">
            <a:extLst>
              <a:ext uri="{FF2B5EF4-FFF2-40B4-BE49-F238E27FC236}">
                <a16:creationId xmlns:a16="http://schemas.microsoft.com/office/drawing/2014/main" id="{103C5244-A04E-674B-87A3-9FC5D51F4A26}"/>
              </a:ext>
            </a:extLst>
          </p:cNvPr>
          <p:cNvSpPr/>
          <p:nvPr/>
        </p:nvSpPr>
        <p:spPr>
          <a:xfrm>
            <a:off x="4840848" y="3119399"/>
            <a:ext cx="700175" cy="120113"/>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Rectangle 31">
            <a:extLst>
              <a:ext uri="{FF2B5EF4-FFF2-40B4-BE49-F238E27FC236}">
                <a16:creationId xmlns:a16="http://schemas.microsoft.com/office/drawing/2014/main" id="{F3026E2E-80E2-C946-8F6A-4091824EB555}"/>
              </a:ext>
            </a:extLst>
          </p:cNvPr>
          <p:cNvSpPr/>
          <p:nvPr/>
        </p:nvSpPr>
        <p:spPr>
          <a:xfrm>
            <a:off x="746641" y="4054160"/>
            <a:ext cx="693969" cy="162132"/>
          </a:xfrm>
          <a:prstGeom prst="rect">
            <a:avLst/>
          </a:prstGeom>
          <a:solidFill>
            <a:srgbClr val="FFC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B050"/>
              </a:solidFill>
            </a:endParaRPr>
          </a:p>
        </p:txBody>
      </p:sp>
      <p:sp>
        <p:nvSpPr>
          <p:cNvPr id="34" name="Rectangle 33">
            <a:extLst>
              <a:ext uri="{FF2B5EF4-FFF2-40B4-BE49-F238E27FC236}">
                <a16:creationId xmlns:a16="http://schemas.microsoft.com/office/drawing/2014/main" id="{7FADB50A-A5D9-8D4E-986F-B55C8C95B00D}"/>
              </a:ext>
            </a:extLst>
          </p:cNvPr>
          <p:cNvSpPr/>
          <p:nvPr/>
        </p:nvSpPr>
        <p:spPr>
          <a:xfrm>
            <a:off x="1570008" y="4068544"/>
            <a:ext cx="530927" cy="147748"/>
          </a:xfrm>
          <a:prstGeom prst="rect">
            <a:avLst/>
          </a:prstGeom>
          <a:solidFill>
            <a:srgbClr val="FFC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Rectangle 34">
            <a:extLst>
              <a:ext uri="{FF2B5EF4-FFF2-40B4-BE49-F238E27FC236}">
                <a16:creationId xmlns:a16="http://schemas.microsoft.com/office/drawing/2014/main" id="{65A609DC-A78C-C645-8DA5-C464EBC2F3C2}"/>
              </a:ext>
            </a:extLst>
          </p:cNvPr>
          <p:cNvSpPr/>
          <p:nvPr/>
        </p:nvSpPr>
        <p:spPr>
          <a:xfrm>
            <a:off x="2307407" y="4048048"/>
            <a:ext cx="530927" cy="147748"/>
          </a:xfrm>
          <a:prstGeom prst="rect">
            <a:avLst/>
          </a:prstGeom>
          <a:solidFill>
            <a:srgbClr val="FFC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Rectangle 35">
            <a:extLst>
              <a:ext uri="{FF2B5EF4-FFF2-40B4-BE49-F238E27FC236}">
                <a16:creationId xmlns:a16="http://schemas.microsoft.com/office/drawing/2014/main" id="{4D587D7D-E081-694E-9802-9E347366DB07}"/>
              </a:ext>
            </a:extLst>
          </p:cNvPr>
          <p:cNvSpPr/>
          <p:nvPr/>
        </p:nvSpPr>
        <p:spPr>
          <a:xfrm>
            <a:off x="3339852" y="4054160"/>
            <a:ext cx="662805" cy="162132"/>
          </a:xfrm>
          <a:prstGeom prst="rect">
            <a:avLst/>
          </a:prstGeom>
          <a:solidFill>
            <a:srgbClr val="FFC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 name="Rectangle 36">
            <a:extLst>
              <a:ext uri="{FF2B5EF4-FFF2-40B4-BE49-F238E27FC236}">
                <a16:creationId xmlns:a16="http://schemas.microsoft.com/office/drawing/2014/main" id="{634575CB-8CE1-3E48-BDC9-099E4907C489}"/>
              </a:ext>
            </a:extLst>
          </p:cNvPr>
          <p:cNvSpPr/>
          <p:nvPr/>
        </p:nvSpPr>
        <p:spPr>
          <a:xfrm>
            <a:off x="4752202" y="4051713"/>
            <a:ext cx="662805" cy="162132"/>
          </a:xfrm>
          <a:prstGeom prst="rect">
            <a:avLst/>
          </a:prstGeom>
          <a:solidFill>
            <a:srgbClr val="FFC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 name="Rectangle 40">
            <a:extLst>
              <a:ext uri="{FF2B5EF4-FFF2-40B4-BE49-F238E27FC236}">
                <a16:creationId xmlns:a16="http://schemas.microsoft.com/office/drawing/2014/main" id="{ED181E1C-D0C1-E547-A57A-E3187EF351E1}"/>
              </a:ext>
            </a:extLst>
          </p:cNvPr>
          <p:cNvSpPr/>
          <p:nvPr/>
        </p:nvSpPr>
        <p:spPr>
          <a:xfrm>
            <a:off x="6939937" y="4808674"/>
            <a:ext cx="574871" cy="158502"/>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2" name="Rectangle 41">
            <a:extLst>
              <a:ext uri="{FF2B5EF4-FFF2-40B4-BE49-F238E27FC236}">
                <a16:creationId xmlns:a16="http://schemas.microsoft.com/office/drawing/2014/main" id="{02C94427-CBB7-C441-BCF4-5594BB5EECED}"/>
              </a:ext>
            </a:extLst>
          </p:cNvPr>
          <p:cNvSpPr/>
          <p:nvPr/>
        </p:nvSpPr>
        <p:spPr>
          <a:xfrm>
            <a:off x="7712016" y="4789605"/>
            <a:ext cx="904120" cy="152819"/>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Rectangle 42">
            <a:extLst>
              <a:ext uri="{FF2B5EF4-FFF2-40B4-BE49-F238E27FC236}">
                <a16:creationId xmlns:a16="http://schemas.microsoft.com/office/drawing/2014/main" id="{0182CE64-B5E1-B346-93EA-9EB12E8E76EB}"/>
              </a:ext>
            </a:extLst>
          </p:cNvPr>
          <p:cNvSpPr/>
          <p:nvPr/>
        </p:nvSpPr>
        <p:spPr>
          <a:xfrm>
            <a:off x="3449572" y="3113996"/>
            <a:ext cx="423688" cy="120113"/>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 name="Rectangle 32">
            <a:extLst>
              <a:ext uri="{FF2B5EF4-FFF2-40B4-BE49-F238E27FC236}">
                <a16:creationId xmlns:a16="http://schemas.microsoft.com/office/drawing/2014/main" id="{4497D508-8755-0645-87AC-121A1086E5B4}"/>
              </a:ext>
            </a:extLst>
          </p:cNvPr>
          <p:cNvSpPr/>
          <p:nvPr/>
        </p:nvSpPr>
        <p:spPr>
          <a:xfrm>
            <a:off x="2356904" y="4794350"/>
            <a:ext cx="530927" cy="147748"/>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Rectangle 37">
            <a:extLst>
              <a:ext uri="{FF2B5EF4-FFF2-40B4-BE49-F238E27FC236}">
                <a16:creationId xmlns:a16="http://schemas.microsoft.com/office/drawing/2014/main" id="{9C9518ED-2CB3-CD43-9826-8634FE808368}"/>
              </a:ext>
            </a:extLst>
          </p:cNvPr>
          <p:cNvSpPr/>
          <p:nvPr/>
        </p:nvSpPr>
        <p:spPr>
          <a:xfrm>
            <a:off x="3074388" y="4799268"/>
            <a:ext cx="2340619" cy="152819"/>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Rectangle 38">
            <a:extLst>
              <a:ext uri="{FF2B5EF4-FFF2-40B4-BE49-F238E27FC236}">
                <a16:creationId xmlns:a16="http://schemas.microsoft.com/office/drawing/2014/main" id="{6276CF96-C86F-C84E-B88C-7A8FF7BC6DBE}"/>
              </a:ext>
            </a:extLst>
          </p:cNvPr>
          <p:cNvSpPr/>
          <p:nvPr/>
        </p:nvSpPr>
        <p:spPr>
          <a:xfrm>
            <a:off x="5612215" y="4796540"/>
            <a:ext cx="1245785" cy="170636"/>
          </a:xfrm>
          <a:prstGeom prst="rect">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Rectangle 39">
            <a:extLst>
              <a:ext uri="{FF2B5EF4-FFF2-40B4-BE49-F238E27FC236}">
                <a16:creationId xmlns:a16="http://schemas.microsoft.com/office/drawing/2014/main" id="{3C1B72AD-02C4-DC41-845C-322F3F9CBA24}"/>
              </a:ext>
            </a:extLst>
          </p:cNvPr>
          <p:cNvSpPr/>
          <p:nvPr/>
        </p:nvSpPr>
        <p:spPr>
          <a:xfrm>
            <a:off x="1632226" y="2969416"/>
            <a:ext cx="489824" cy="114355"/>
          </a:xfrm>
          <a:prstGeom prst="rect">
            <a:avLst/>
          </a:prstGeom>
          <a:solidFill>
            <a:srgbClr val="D883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4" name="Rectangle 43">
            <a:extLst>
              <a:ext uri="{FF2B5EF4-FFF2-40B4-BE49-F238E27FC236}">
                <a16:creationId xmlns:a16="http://schemas.microsoft.com/office/drawing/2014/main" id="{CCC8A129-16FE-ED4E-AB8B-A925E9D6004C}"/>
              </a:ext>
            </a:extLst>
          </p:cNvPr>
          <p:cNvSpPr/>
          <p:nvPr/>
        </p:nvSpPr>
        <p:spPr>
          <a:xfrm>
            <a:off x="763321" y="2989761"/>
            <a:ext cx="467392" cy="100236"/>
          </a:xfrm>
          <a:prstGeom prst="rect">
            <a:avLst/>
          </a:prstGeom>
          <a:solidFill>
            <a:srgbClr val="D883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Rectangle 44">
            <a:extLst>
              <a:ext uri="{FF2B5EF4-FFF2-40B4-BE49-F238E27FC236}">
                <a16:creationId xmlns:a16="http://schemas.microsoft.com/office/drawing/2014/main" id="{98BC3570-8449-2B40-9D11-D2FA74F61D20}"/>
              </a:ext>
            </a:extLst>
          </p:cNvPr>
          <p:cNvSpPr/>
          <p:nvPr/>
        </p:nvSpPr>
        <p:spPr>
          <a:xfrm>
            <a:off x="5931487" y="3094628"/>
            <a:ext cx="585171" cy="125055"/>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6" name="Rectangle 45">
            <a:extLst>
              <a:ext uri="{FF2B5EF4-FFF2-40B4-BE49-F238E27FC236}">
                <a16:creationId xmlns:a16="http://schemas.microsoft.com/office/drawing/2014/main" id="{AEFD67DE-AA1D-544D-8B14-327BFA8C103F}"/>
              </a:ext>
            </a:extLst>
          </p:cNvPr>
          <p:cNvSpPr/>
          <p:nvPr/>
        </p:nvSpPr>
        <p:spPr>
          <a:xfrm>
            <a:off x="5916525" y="4046245"/>
            <a:ext cx="531184" cy="162132"/>
          </a:xfrm>
          <a:prstGeom prst="rect">
            <a:avLst/>
          </a:prstGeom>
          <a:solidFill>
            <a:srgbClr val="FFC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ZoneTexte 2">
            <a:extLst>
              <a:ext uri="{FF2B5EF4-FFF2-40B4-BE49-F238E27FC236}">
                <a16:creationId xmlns:a16="http://schemas.microsoft.com/office/drawing/2014/main" id="{CCEDE53A-A15F-5B4B-B469-74B5479EAD5D}"/>
              </a:ext>
            </a:extLst>
          </p:cNvPr>
          <p:cNvSpPr txBox="1"/>
          <p:nvPr/>
        </p:nvSpPr>
        <p:spPr>
          <a:xfrm>
            <a:off x="6846961" y="4485606"/>
            <a:ext cx="1957175" cy="230832"/>
          </a:xfrm>
          <a:prstGeom prst="rect">
            <a:avLst/>
          </a:prstGeom>
          <a:solidFill>
            <a:schemeClr val="bg1"/>
          </a:solidFill>
        </p:spPr>
        <p:txBody>
          <a:bodyPr wrap="square" rtlCol="0">
            <a:spAutoFit/>
          </a:bodyPr>
          <a:lstStyle/>
          <a:p>
            <a:r>
              <a:rPr lang="en-GB" sz="900" dirty="0">
                <a:latin typeface="Menlo" panose="020B0609030804020204" pitchFamily="49" charset="0"/>
                <a:ea typeface="Menlo" panose="020B0609030804020204" pitchFamily="49" charset="0"/>
                <a:cs typeface="Menlo" panose="020B0609030804020204" pitchFamily="49" charset="0"/>
              </a:rPr>
              <a:t>SOURCE_GRID; TARGET_GRID</a:t>
            </a:r>
          </a:p>
        </p:txBody>
      </p:sp>
      <p:sp>
        <p:nvSpPr>
          <p:cNvPr id="47" name="Rectangle 46">
            <a:extLst>
              <a:ext uri="{FF2B5EF4-FFF2-40B4-BE49-F238E27FC236}">
                <a16:creationId xmlns:a16="http://schemas.microsoft.com/office/drawing/2014/main" id="{C5C44611-5C05-C14C-9F9E-DEC4D95C8795}"/>
              </a:ext>
            </a:extLst>
          </p:cNvPr>
          <p:cNvSpPr/>
          <p:nvPr/>
        </p:nvSpPr>
        <p:spPr>
          <a:xfrm>
            <a:off x="108052" y="2823229"/>
            <a:ext cx="489824" cy="114355"/>
          </a:xfrm>
          <a:prstGeom prst="rect">
            <a:avLst/>
          </a:prstGeom>
          <a:solidFill>
            <a:srgbClr val="FF00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8" name="Rectangle 47">
            <a:extLst>
              <a:ext uri="{FF2B5EF4-FFF2-40B4-BE49-F238E27FC236}">
                <a16:creationId xmlns:a16="http://schemas.microsoft.com/office/drawing/2014/main" id="{31359A49-AE6F-E445-B286-88C72D1D3F94}"/>
              </a:ext>
            </a:extLst>
          </p:cNvPr>
          <p:cNvSpPr/>
          <p:nvPr/>
        </p:nvSpPr>
        <p:spPr>
          <a:xfrm>
            <a:off x="119268" y="2969416"/>
            <a:ext cx="467392" cy="132068"/>
          </a:xfrm>
          <a:prstGeom prst="rect">
            <a:avLst/>
          </a:prstGeom>
          <a:solidFill>
            <a:srgbClr val="D883FF">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48">
            <a:extLst>
              <a:ext uri="{FF2B5EF4-FFF2-40B4-BE49-F238E27FC236}">
                <a16:creationId xmlns:a16="http://schemas.microsoft.com/office/drawing/2014/main" id="{DD8B9D97-4648-A54A-B19A-B7F4AA61C840}"/>
              </a:ext>
            </a:extLst>
          </p:cNvPr>
          <p:cNvSpPr/>
          <p:nvPr/>
        </p:nvSpPr>
        <p:spPr>
          <a:xfrm>
            <a:off x="119341" y="3128916"/>
            <a:ext cx="467392" cy="114355"/>
          </a:xfrm>
          <a:prstGeom prst="rect">
            <a:avLst/>
          </a:prstGeom>
          <a:solidFill>
            <a:srgbClr val="00B05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0" name="Rectangle 49">
            <a:extLst>
              <a:ext uri="{FF2B5EF4-FFF2-40B4-BE49-F238E27FC236}">
                <a16:creationId xmlns:a16="http://schemas.microsoft.com/office/drawing/2014/main" id="{B9873551-E5D9-654E-87F3-D705DE54999C}"/>
              </a:ext>
            </a:extLst>
          </p:cNvPr>
          <p:cNvSpPr/>
          <p:nvPr/>
        </p:nvSpPr>
        <p:spPr>
          <a:xfrm>
            <a:off x="106470" y="4032964"/>
            <a:ext cx="433700" cy="162132"/>
          </a:xfrm>
          <a:prstGeom prst="rect">
            <a:avLst/>
          </a:prstGeom>
          <a:solidFill>
            <a:srgbClr val="FFC000">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B050"/>
              </a:solidFill>
            </a:endParaRPr>
          </a:p>
        </p:txBody>
      </p:sp>
    </p:spTree>
    <p:extLst>
      <p:ext uri="{BB962C8B-B14F-4D97-AF65-F5344CB8AC3E}">
        <p14:creationId xmlns:p14="http://schemas.microsoft.com/office/powerpoint/2010/main" val="2522955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lvl="0"/>
            <a:r>
              <a:rPr lang="en-GB" dirty="0">
                <a:solidFill>
                  <a:schemeClr val="bg1"/>
                </a:solidFill>
              </a:rPr>
              <a:t>b) “home data request”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21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2" name="Rectangle 1">
            <a:extLst>
              <a:ext uri="{FF2B5EF4-FFF2-40B4-BE49-F238E27FC236}">
                <a16:creationId xmlns:a16="http://schemas.microsoft.com/office/drawing/2014/main" id="{C711905E-3670-A444-8840-A5D71B2B919F}"/>
              </a:ext>
            </a:extLst>
          </p:cNvPr>
          <p:cNvSpPr/>
          <p:nvPr/>
        </p:nvSpPr>
        <p:spPr>
          <a:xfrm>
            <a:off x="86264" y="1329377"/>
            <a:ext cx="8971472" cy="938719"/>
          </a:xfrm>
          <a:prstGeom prst="rect">
            <a:avLst/>
          </a:prstGeom>
        </p:spPr>
        <p:txBody>
          <a:bodyPr wrap="square">
            <a:spAutoFit/>
          </a:bodyPr>
          <a:lstStyle/>
          <a:p>
            <a:pPr algn="just"/>
            <a:r>
              <a:rPr lang="en-GB" sz="1000" kern="150" dirty="0">
                <a:latin typeface="Consolas" panose="020B0609020204030204" pitchFamily="49" charset="0"/>
                <a:ea typeface="Times New Roman" panose="02020603050405020304" pitchFamily="18" charset="0"/>
                <a:cs typeface="Consolas" panose="020B0609020204030204" pitchFamily="49" charset="0"/>
              </a:rPr>
              <a:t>--------------------------------------------------------------------------------------------------------------------------TYPE;    VARNAME;     REALM;     FREQUENCY;     TABLE;            TEMPORAL_SHP;      SPATIAL_SHP;      EXPNAME;        MIP</a:t>
            </a:r>
            <a:endParaRPr lang="en-GB" sz="1200" kern="150" dirty="0">
              <a:latin typeface="Consolas" panose="020B0609020204030204" pitchFamily="49" charset="0"/>
              <a:ea typeface="Times New Roman" panose="02020603050405020304" pitchFamily="18" charset="0"/>
              <a:cs typeface="Consolas" panose="020B0609020204030204" pitchFamily="49" charset="0"/>
            </a:endParaRPr>
          </a:p>
          <a:p>
            <a:r>
              <a:rPr lang="en-GB" sz="1000" kern="150" dirty="0">
                <a:latin typeface="Consolas" panose="020B0609020204030204" pitchFamily="49" charset="0"/>
                <a:ea typeface="Times New Roman" panose="02020603050405020304" pitchFamily="18" charset="0"/>
                <a:cs typeface="Consolas" panose="020B0609020204030204" pitchFamily="49" charset="0"/>
              </a:rPr>
              <a:t>----------------------------------------------------------------------------------------------------------------------------</a:t>
            </a:r>
            <a:br>
              <a:rPr lang="en-GB" sz="1200" kern="150" dirty="0">
                <a:latin typeface="Consolas" panose="020B0609020204030204" pitchFamily="49" charset="0"/>
                <a:ea typeface="Times New Roman" panose="02020603050405020304" pitchFamily="18" charset="0"/>
                <a:cs typeface="Consolas" panose="020B0609020204030204" pitchFamily="49" charset="0"/>
              </a:rPr>
            </a:br>
            <a:r>
              <a:rPr lang="en-GB" sz="1000" kern="150" dirty="0">
                <a:latin typeface="Consolas" panose="020B0609020204030204" pitchFamily="49" charset="0"/>
                <a:ea typeface="Times New Roman" panose="02020603050405020304" pitchFamily="18" charset="0"/>
                <a:cs typeface="Consolas" panose="020B0609020204030204" pitchFamily="49" charset="0"/>
              </a:rPr>
              <a:t>cmor;    sos;         ocean;     day;           CMIP6_Oday;       time-mean;         XY-na;            ANY;            ANY</a:t>
            </a:r>
            <a:endParaRPr lang="en-GB"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kern="150" dirty="0">
                <a:latin typeface="Arial" panose="020B0604020202020204" pitchFamily="34" charset="0"/>
                <a:ea typeface="Times New Roman" panose="02020603050405020304" pitchFamily="18" charset="0"/>
                <a:cs typeface="F"/>
              </a:rPr>
              <a:t> </a:t>
            </a:r>
            <a:endParaRPr lang="en-GB" kern="150" dirty="0">
              <a:solidFill>
                <a:srgbClr val="00000A"/>
              </a:solidFill>
              <a:latin typeface="Calibri" panose="020F0502020204030204" pitchFamily="34" charset="0"/>
              <a:ea typeface="Calibri" panose="020F0502020204030204" pitchFamily="34" charset="0"/>
              <a:cs typeface="F"/>
            </a:endParaRPr>
          </a:p>
        </p:txBody>
      </p:sp>
      <p:sp>
        <p:nvSpPr>
          <p:cNvPr id="9" name="Forme libre 8">
            <a:extLst>
              <a:ext uri="{FF2B5EF4-FFF2-40B4-BE49-F238E27FC236}">
                <a16:creationId xmlns:a16="http://schemas.microsoft.com/office/drawing/2014/main" id="{57D65C30-57B3-1D41-B974-CA275CD53DCC}"/>
              </a:ext>
            </a:extLst>
          </p:cNvPr>
          <p:cNvSpPr/>
          <p:nvPr/>
        </p:nvSpPr>
        <p:spPr>
          <a:xfrm>
            <a:off x="675676"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Forme libre 11">
            <a:extLst>
              <a:ext uri="{FF2B5EF4-FFF2-40B4-BE49-F238E27FC236}">
                <a16:creationId xmlns:a16="http://schemas.microsoft.com/office/drawing/2014/main" id="{562B8011-095C-FA4D-A416-DF6404BFA38F}"/>
              </a:ext>
            </a:extLst>
          </p:cNvPr>
          <p:cNvSpPr/>
          <p:nvPr/>
        </p:nvSpPr>
        <p:spPr>
          <a:xfrm>
            <a:off x="1656212"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Forme libre 12">
            <a:extLst>
              <a:ext uri="{FF2B5EF4-FFF2-40B4-BE49-F238E27FC236}">
                <a16:creationId xmlns:a16="http://schemas.microsoft.com/office/drawing/2014/main" id="{0CAB6C00-F031-A14A-BE52-F2B9FDDBDA50}"/>
              </a:ext>
            </a:extLst>
          </p:cNvPr>
          <p:cNvSpPr/>
          <p:nvPr/>
        </p:nvSpPr>
        <p:spPr>
          <a:xfrm>
            <a:off x="2368846"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Forme libre 13">
            <a:extLst>
              <a:ext uri="{FF2B5EF4-FFF2-40B4-BE49-F238E27FC236}">
                <a16:creationId xmlns:a16="http://schemas.microsoft.com/office/drawing/2014/main" id="{97CB98EA-B6F8-894E-B610-24170136EE40}"/>
              </a:ext>
            </a:extLst>
          </p:cNvPr>
          <p:cNvSpPr/>
          <p:nvPr/>
        </p:nvSpPr>
        <p:spPr>
          <a:xfrm>
            <a:off x="3453883" y="1785668"/>
            <a:ext cx="893830"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Forme libre 14">
            <a:extLst>
              <a:ext uri="{FF2B5EF4-FFF2-40B4-BE49-F238E27FC236}">
                <a16:creationId xmlns:a16="http://schemas.microsoft.com/office/drawing/2014/main" id="{6DEF7E68-9147-2A4B-AA63-F63AFC7434F6}"/>
              </a:ext>
            </a:extLst>
          </p:cNvPr>
          <p:cNvSpPr/>
          <p:nvPr/>
        </p:nvSpPr>
        <p:spPr>
          <a:xfrm>
            <a:off x="4684585" y="1773246"/>
            <a:ext cx="893830"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Forme libre 15">
            <a:extLst>
              <a:ext uri="{FF2B5EF4-FFF2-40B4-BE49-F238E27FC236}">
                <a16:creationId xmlns:a16="http://schemas.microsoft.com/office/drawing/2014/main" id="{5AE4DEBF-0533-1340-BBCA-FA6592091FE9}"/>
              </a:ext>
            </a:extLst>
          </p:cNvPr>
          <p:cNvSpPr/>
          <p:nvPr/>
        </p:nvSpPr>
        <p:spPr>
          <a:xfrm>
            <a:off x="5946452" y="1785668"/>
            <a:ext cx="695888"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id="{B411CF3A-3918-3444-AB35-00174B6D0936}"/>
              </a:ext>
            </a:extLst>
          </p:cNvPr>
          <p:cNvSpPr txBox="1"/>
          <p:nvPr/>
        </p:nvSpPr>
        <p:spPr>
          <a:xfrm>
            <a:off x="436056" y="2107268"/>
            <a:ext cx="894069" cy="600164"/>
          </a:xfrm>
          <a:prstGeom prst="rect">
            <a:avLst/>
          </a:prstGeom>
          <a:noFill/>
        </p:spPr>
        <p:txBody>
          <a:bodyPr wrap="square" rtlCol="0">
            <a:spAutoFit/>
          </a:bodyPr>
          <a:lstStyle/>
          <a:p>
            <a:r>
              <a:rPr lang="en-GB" sz="1100" dirty="0">
                <a:solidFill>
                  <a:srgbClr val="FF0000"/>
                </a:solidFill>
              </a:rPr>
              <a:t>Official CMIP6 varname…</a:t>
            </a:r>
          </a:p>
        </p:txBody>
      </p:sp>
      <p:sp>
        <p:nvSpPr>
          <p:cNvPr id="18" name="ZoneTexte 17">
            <a:extLst>
              <a:ext uri="{FF2B5EF4-FFF2-40B4-BE49-F238E27FC236}">
                <a16:creationId xmlns:a16="http://schemas.microsoft.com/office/drawing/2014/main" id="{EB4993E7-7A33-634A-B451-29F9919B1403}"/>
              </a:ext>
            </a:extLst>
          </p:cNvPr>
          <p:cNvSpPr txBox="1"/>
          <p:nvPr/>
        </p:nvSpPr>
        <p:spPr>
          <a:xfrm>
            <a:off x="1465299" y="2103219"/>
            <a:ext cx="1028176" cy="600164"/>
          </a:xfrm>
          <a:prstGeom prst="rect">
            <a:avLst/>
          </a:prstGeom>
          <a:noFill/>
        </p:spPr>
        <p:txBody>
          <a:bodyPr wrap="square" rtlCol="0">
            <a:spAutoFit/>
          </a:bodyPr>
          <a:lstStyle/>
          <a:p>
            <a:r>
              <a:rPr lang="en-GB" sz="1100" dirty="0">
                <a:solidFill>
                  <a:srgbClr val="FF0000"/>
                </a:solidFill>
              </a:rPr>
              <a:t>…defined </a:t>
            </a:r>
          </a:p>
          <a:p>
            <a:r>
              <a:rPr lang="en-GB" sz="1100" dirty="0">
                <a:solidFill>
                  <a:srgbClr val="FF0000"/>
                </a:solidFill>
              </a:rPr>
              <a:t>for this realm/context</a:t>
            </a:r>
          </a:p>
        </p:txBody>
      </p:sp>
      <p:sp>
        <p:nvSpPr>
          <p:cNvPr id="19" name="ZoneTexte 18">
            <a:extLst>
              <a:ext uri="{FF2B5EF4-FFF2-40B4-BE49-F238E27FC236}">
                <a16:creationId xmlns:a16="http://schemas.microsoft.com/office/drawing/2014/main" id="{5EEE7B09-969F-3543-88D3-FE2C61C257E2}"/>
              </a:ext>
            </a:extLst>
          </p:cNvPr>
          <p:cNvSpPr txBox="1"/>
          <p:nvPr/>
        </p:nvSpPr>
        <p:spPr>
          <a:xfrm>
            <a:off x="2486936" y="2121790"/>
            <a:ext cx="870845" cy="430887"/>
          </a:xfrm>
          <a:prstGeom prst="rect">
            <a:avLst/>
          </a:prstGeom>
          <a:noFill/>
        </p:spPr>
        <p:txBody>
          <a:bodyPr wrap="square" rtlCol="0">
            <a:spAutoFit/>
          </a:bodyPr>
          <a:lstStyle/>
          <a:p>
            <a:r>
              <a:rPr lang="en-GB" sz="1100" dirty="0">
                <a:solidFill>
                  <a:srgbClr val="FF0000"/>
                </a:solidFill>
              </a:rPr>
              <a:t>…at this frequency</a:t>
            </a:r>
          </a:p>
        </p:txBody>
      </p:sp>
      <p:sp>
        <p:nvSpPr>
          <p:cNvPr id="20" name="ZoneTexte 19">
            <a:extLst>
              <a:ext uri="{FF2B5EF4-FFF2-40B4-BE49-F238E27FC236}">
                <a16:creationId xmlns:a16="http://schemas.microsoft.com/office/drawing/2014/main" id="{344CE6B0-671C-5442-929D-BE04C4F6132F}"/>
              </a:ext>
            </a:extLst>
          </p:cNvPr>
          <p:cNvSpPr txBox="1"/>
          <p:nvPr/>
        </p:nvSpPr>
        <p:spPr>
          <a:xfrm>
            <a:off x="3521236" y="2102716"/>
            <a:ext cx="759126" cy="600164"/>
          </a:xfrm>
          <a:prstGeom prst="rect">
            <a:avLst/>
          </a:prstGeom>
          <a:noFill/>
        </p:spPr>
        <p:txBody>
          <a:bodyPr wrap="square" rtlCol="0">
            <a:spAutoFit/>
          </a:bodyPr>
          <a:lstStyle/>
          <a:p>
            <a:r>
              <a:rPr lang="en-GB" sz="1100" dirty="0">
                <a:solidFill>
                  <a:srgbClr val="FF0000"/>
                </a:solidFill>
              </a:rPr>
              <a:t>…in this CMIP6 table</a:t>
            </a:r>
          </a:p>
        </p:txBody>
      </p:sp>
      <p:sp>
        <p:nvSpPr>
          <p:cNvPr id="21" name="ZoneTexte 20">
            <a:extLst>
              <a:ext uri="{FF2B5EF4-FFF2-40B4-BE49-F238E27FC236}">
                <a16:creationId xmlns:a16="http://schemas.microsoft.com/office/drawing/2014/main" id="{D37DC39E-8308-B146-8DC2-A465833B82C6}"/>
              </a:ext>
            </a:extLst>
          </p:cNvPr>
          <p:cNvSpPr txBox="1"/>
          <p:nvPr/>
        </p:nvSpPr>
        <p:spPr>
          <a:xfrm>
            <a:off x="4684585" y="2102716"/>
            <a:ext cx="759125" cy="769441"/>
          </a:xfrm>
          <a:prstGeom prst="rect">
            <a:avLst/>
          </a:prstGeom>
          <a:noFill/>
        </p:spPr>
        <p:txBody>
          <a:bodyPr wrap="square" rtlCol="0">
            <a:spAutoFit/>
          </a:bodyPr>
          <a:lstStyle/>
          <a:p>
            <a:r>
              <a:rPr lang="en-GB" sz="1100" dirty="0">
                <a:solidFill>
                  <a:srgbClr val="FF0000"/>
                </a:solidFill>
              </a:rPr>
              <a:t>…with this temploral shape</a:t>
            </a:r>
          </a:p>
        </p:txBody>
      </p:sp>
      <p:sp>
        <p:nvSpPr>
          <p:cNvPr id="22" name="ZoneTexte 21">
            <a:extLst>
              <a:ext uri="{FF2B5EF4-FFF2-40B4-BE49-F238E27FC236}">
                <a16:creationId xmlns:a16="http://schemas.microsoft.com/office/drawing/2014/main" id="{D5E3008B-BF91-EE45-A39B-7088F18C58BA}"/>
              </a:ext>
            </a:extLst>
          </p:cNvPr>
          <p:cNvSpPr txBox="1"/>
          <p:nvPr/>
        </p:nvSpPr>
        <p:spPr>
          <a:xfrm>
            <a:off x="5981396" y="2102716"/>
            <a:ext cx="885230" cy="600164"/>
          </a:xfrm>
          <a:prstGeom prst="rect">
            <a:avLst/>
          </a:prstGeom>
          <a:noFill/>
        </p:spPr>
        <p:txBody>
          <a:bodyPr wrap="square" rtlCol="0">
            <a:spAutoFit/>
          </a:bodyPr>
          <a:lstStyle/>
          <a:p>
            <a:r>
              <a:rPr lang="en-GB" sz="1100" dirty="0">
                <a:solidFill>
                  <a:srgbClr val="FF0000"/>
                </a:solidFill>
              </a:rPr>
              <a:t>…and with this spatial shape</a:t>
            </a:r>
          </a:p>
        </p:txBody>
      </p:sp>
      <p:sp>
        <p:nvSpPr>
          <p:cNvPr id="17" name="Accolade fermante 16">
            <a:extLst>
              <a:ext uri="{FF2B5EF4-FFF2-40B4-BE49-F238E27FC236}">
                <a16:creationId xmlns:a16="http://schemas.microsoft.com/office/drawing/2014/main" id="{90930B13-2081-6F40-B5CD-59514D817935}"/>
              </a:ext>
            </a:extLst>
          </p:cNvPr>
          <p:cNvSpPr/>
          <p:nvPr/>
        </p:nvSpPr>
        <p:spPr>
          <a:xfrm rot="5400000">
            <a:off x="5647305" y="1938410"/>
            <a:ext cx="220996" cy="2146436"/>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4" name="Accolade fermante 23">
            <a:extLst>
              <a:ext uri="{FF2B5EF4-FFF2-40B4-BE49-F238E27FC236}">
                <a16:creationId xmlns:a16="http://schemas.microsoft.com/office/drawing/2014/main" id="{2508FD96-A4E2-884B-9EA1-341ECA5911DB}"/>
              </a:ext>
            </a:extLst>
          </p:cNvPr>
          <p:cNvSpPr/>
          <p:nvPr/>
        </p:nvSpPr>
        <p:spPr>
          <a:xfrm rot="5400000">
            <a:off x="2228829" y="2044806"/>
            <a:ext cx="220996" cy="1799935"/>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34" name="Rectangle 33">
            <a:extLst>
              <a:ext uri="{FF2B5EF4-FFF2-40B4-BE49-F238E27FC236}">
                <a16:creationId xmlns:a16="http://schemas.microsoft.com/office/drawing/2014/main" id="{5E8D49A3-A1D4-3444-ACDC-28CCE5DEDC22}"/>
              </a:ext>
            </a:extLst>
          </p:cNvPr>
          <p:cNvSpPr/>
          <p:nvPr/>
        </p:nvSpPr>
        <p:spPr>
          <a:xfrm>
            <a:off x="168192" y="927358"/>
            <a:ext cx="6978329" cy="338554"/>
          </a:xfrm>
          <a:prstGeom prst="rect">
            <a:avLst/>
          </a:prstGeom>
        </p:spPr>
        <p:txBody>
          <a:bodyPr wrap="square">
            <a:spAutoFit/>
          </a:bodyPr>
          <a:lstStyle/>
          <a:p>
            <a:pPr algn="just">
              <a:spcBef>
                <a:spcPts val="200"/>
              </a:spcBef>
            </a:pPr>
            <a:r>
              <a:rPr lang="en-GB" sz="1600" u="sng" kern="150" dirty="0">
                <a:solidFill>
                  <a:schemeClr val="accent5"/>
                </a:solidFill>
                <a:latin typeface="Calibri Light" panose="020F0302020204030204" pitchFamily="34" charset="0"/>
                <a:ea typeface="Noteworthy Light" panose="02000400000000000000" pitchFamily="2" charset="77"/>
                <a:cs typeface="Calibri Light" panose="020F0302020204030204" pitchFamily="34" charset="0"/>
              </a:rPr>
              <a:t>Example 1 :</a:t>
            </a:r>
            <a:r>
              <a:rPr lang="en-GB" sz="1600" kern="150" dirty="0">
                <a:solidFill>
                  <a:schemeClr val="accent5"/>
                </a:solidFill>
                <a:latin typeface="Calibri Light" panose="020F0302020204030204" pitchFamily="34" charset="0"/>
                <a:ea typeface="Noteworthy Light" panose="02000400000000000000" pitchFamily="2" charset="77"/>
                <a:cs typeface="Calibri Light" panose="020F0302020204030204" pitchFamily="34" charset="0"/>
              </a:rPr>
              <a:t> adding a CMIP6 variable with all of its CMOR standard attributes  </a:t>
            </a:r>
          </a:p>
        </p:txBody>
      </p:sp>
      <p:sp>
        <p:nvSpPr>
          <p:cNvPr id="37" name="Pensées 36">
            <a:extLst>
              <a:ext uri="{FF2B5EF4-FFF2-40B4-BE49-F238E27FC236}">
                <a16:creationId xmlns:a16="http://schemas.microsoft.com/office/drawing/2014/main" id="{1A3FE6F1-9173-0A4B-8EAD-A701092974A2}"/>
              </a:ext>
            </a:extLst>
          </p:cNvPr>
          <p:cNvSpPr/>
          <p:nvPr/>
        </p:nvSpPr>
        <p:spPr>
          <a:xfrm>
            <a:off x="7642599" y="157917"/>
            <a:ext cx="1242204" cy="938718"/>
          </a:xfrm>
          <a:prstGeom prst="cloudCallout">
            <a:avLst>
              <a:gd name="adj1" fmla="val -89587"/>
              <a:gd name="adj2" fmla="val 38489"/>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TYPE = cmor</a:t>
            </a:r>
            <a:endParaRPr lang="fr-FR" sz="1200" dirty="0">
              <a:solidFill>
                <a:schemeClr val="accent5"/>
              </a:solidFill>
            </a:endParaRPr>
          </a:p>
        </p:txBody>
      </p:sp>
      <p:cxnSp>
        <p:nvCxnSpPr>
          <p:cNvPr id="28" name="Connecteur droit avec flèche 27">
            <a:extLst>
              <a:ext uri="{FF2B5EF4-FFF2-40B4-BE49-F238E27FC236}">
                <a16:creationId xmlns:a16="http://schemas.microsoft.com/office/drawing/2014/main" id="{E6857602-EF61-2541-A6BA-9DA9A4AE5859}"/>
              </a:ext>
            </a:extLst>
          </p:cNvPr>
          <p:cNvCxnSpPr>
            <a:cxnSpLocks/>
          </p:cNvCxnSpPr>
          <p:nvPr/>
        </p:nvCxnSpPr>
        <p:spPr>
          <a:xfrm>
            <a:off x="2441275" y="3161038"/>
            <a:ext cx="700759" cy="41202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89FB7AA6-D8E7-C545-A68C-1C5E5AF6D05C}"/>
              </a:ext>
            </a:extLst>
          </p:cNvPr>
          <p:cNvCxnSpPr>
            <a:cxnSpLocks/>
          </p:cNvCxnSpPr>
          <p:nvPr/>
        </p:nvCxnSpPr>
        <p:spPr>
          <a:xfrm flipH="1">
            <a:off x="4973197" y="3237593"/>
            <a:ext cx="784607" cy="33547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0" name="ZoneTexte 29">
            <a:extLst>
              <a:ext uri="{FF2B5EF4-FFF2-40B4-BE49-F238E27FC236}">
                <a16:creationId xmlns:a16="http://schemas.microsoft.com/office/drawing/2014/main" id="{03FA3050-5132-564A-8491-389596059816}"/>
              </a:ext>
            </a:extLst>
          </p:cNvPr>
          <p:cNvSpPr txBox="1"/>
          <p:nvPr/>
        </p:nvSpPr>
        <p:spPr>
          <a:xfrm>
            <a:off x="3048478" y="3260626"/>
            <a:ext cx="1924719" cy="830997"/>
          </a:xfrm>
          <a:prstGeom prst="rect">
            <a:avLst/>
          </a:prstGeom>
          <a:noFill/>
        </p:spPr>
        <p:txBody>
          <a:bodyPr wrap="square" rtlCol="0">
            <a:spAutoFit/>
          </a:bodyPr>
          <a:lstStyle/>
          <a:p>
            <a:pPr algn="ctr"/>
            <a:r>
              <a:rPr lang="en-GB" sz="1200" dirty="0">
                <a:solidFill>
                  <a:srgbClr val="0070C0"/>
                </a:solidFill>
              </a:rPr>
              <a:t>To check consistency of user’s demand with respect to the chosen (VARNAME, TABLE)</a:t>
            </a:r>
          </a:p>
        </p:txBody>
      </p:sp>
    </p:spTree>
    <p:extLst>
      <p:ext uri="{BB962C8B-B14F-4D97-AF65-F5344CB8AC3E}">
        <p14:creationId xmlns:p14="http://schemas.microsoft.com/office/powerpoint/2010/main" val="1408736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lvl="0"/>
            <a:r>
              <a:rPr lang="en-GB" dirty="0">
                <a:solidFill>
                  <a:schemeClr val="bg1"/>
                </a:solidFill>
              </a:rPr>
              <a:t>b) “home data request”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2" name="Rectangle 1">
            <a:extLst>
              <a:ext uri="{FF2B5EF4-FFF2-40B4-BE49-F238E27FC236}">
                <a16:creationId xmlns:a16="http://schemas.microsoft.com/office/drawing/2014/main" id="{C711905E-3670-A444-8840-A5D71B2B919F}"/>
              </a:ext>
            </a:extLst>
          </p:cNvPr>
          <p:cNvSpPr/>
          <p:nvPr/>
        </p:nvSpPr>
        <p:spPr>
          <a:xfrm>
            <a:off x="86264" y="1329377"/>
            <a:ext cx="8971472" cy="938719"/>
          </a:xfrm>
          <a:prstGeom prst="rect">
            <a:avLst/>
          </a:prstGeom>
        </p:spPr>
        <p:txBody>
          <a:bodyPr wrap="square">
            <a:spAutoFit/>
          </a:bodyPr>
          <a:lstStyle/>
          <a:p>
            <a:pPr algn="just"/>
            <a:r>
              <a:rPr lang="en-GB" sz="1000" kern="150" dirty="0">
                <a:latin typeface="Consolas" panose="020B0609020204030204" pitchFamily="49" charset="0"/>
                <a:ea typeface="Times New Roman" panose="02020603050405020304" pitchFamily="18" charset="0"/>
                <a:cs typeface="Consolas" panose="020B0609020204030204" pitchFamily="49" charset="0"/>
              </a:rPr>
              <a:t>--------------------------------------------------------------------------------------------------------------------------TYPE;    VARNAME;     REALM;     FREQUENCY;     TABLE;            TEMPORAL_SHP;      SPATIAL_SHP;      EXPNAME;        MIP</a:t>
            </a:r>
            <a:endParaRPr lang="en-GB" sz="1200" kern="150" dirty="0">
              <a:latin typeface="Consolas" panose="020B0609020204030204" pitchFamily="49" charset="0"/>
              <a:ea typeface="Times New Roman" panose="02020603050405020304" pitchFamily="18" charset="0"/>
              <a:cs typeface="Consolas" panose="020B0609020204030204" pitchFamily="49" charset="0"/>
            </a:endParaRPr>
          </a:p>
          <a:p>
            <a:r>
              <a:rPr lang="en-GB" sz="1000" kern="150" dirty="0">
                <a:latin typeface="Consolas" panose="020B0609020204030204" pitchFamily="49" charset="0"/>
                <a:ea typeface="Times New Roman" panose="02020603050405020304" pitchFamily="18" charset="0"/>
                <a:cs typeface="Consolas" panose="020B0609020204030204" pitchFamily="49" charset="0"/>
              </a:rPr>
              <a:t>----------------------------------------------------------------------------------------------------------------------------</a:t>
            </a:r>
            <a:br>
              <a:rPr lang="en-GB" sz="1200" kern="150" dirty="0">
                <a:latin typeface="Consolas" panose="020B0609020204030204" pitchFamily="49" charset="0"/>
                <a:ea typeface="Times New Roman" panose="02020603050405020304" pitchFamily="18" charset="0"/>
                <a:cs typeface="Consolas" panose="020B0609020204030204" pitchFamily="49" charset="0"/>
              </a:rPr>
            </a:br>
            <a:r>
              <a:rPr lang="en-GB" sz="1000" kern="150" dirty="0">
                <a:latin typeface="Consolas" panose="020B0609020204030204" pitchFamily="49" charset="0"/>
                <a:ea typeface="Times New Roman" panose="02020603050405020304" pitchFamily="18" charset="0"/>
                <a:cs typeface="Consolas" panose="020B0609020204030204" pitchFamily="49" charset="0"/>
              </a:rPr>
              <a:t>cmor;    sos;         ocean;     day;           CMIP6_Oday;       time-mean;         XY-na;            ANY;            ANY</a:t>
            </a:r>
            <a:endParaRPr lang="en-GB"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kern="150" dirty="0">
                <a:latin typeface="Arial" panose="020B0604020202020204" pitchFamily="34" charset="0"/>
                <a:ea typeface="Times New Roman" panose="02020603050405020304" pitchFamily="18" charset="0"/>
                <a:cs typeface="F"/>
              </a:rPr>
              <a:t> </a:t>
            </a:r>
            <a:endParaRPr lang="en-GB" kern="150" dirty="0">
              <a:solidFill>
                <a:srgbClr val="00000A"/>
              </a:solidFill>
              <a:latin typeface="Calibri" panose="020F0502020204030204" pitchFamily="34" charset="0"/>
              <a:ea typeface="Calibri" panose="020F0502020204030204" pitchFamily="34" charset="0"/>
              <a:cs typeface="F"/>
            </a:endParaRPr>
          </a:p>
        </p:txBody>
      </p:sp>
      <p:sp>
        <p:nvSpPr>
          <p:cNvPr id="34" name="Rectangle 33">
            <a:extLst>
              <a:ext uri="{FF2B5EF4-FFF2-40B4-BE49-F238E27FC236}">
                <a16:creationId xmlns:a16="http://schemas.microsoft.com/office/drawing/2014/main" id="{5E8D49A3-A1D4-3444-ACDC-28CCE5DEDC22}"/>
              </a:ext>
            </a:extLst>
          </p:cNvPr>
          <p:cNvSpPr/>
          <p:nvPr/>
        </p:nvSpPr>
        <p:spPr>
          <a:xfrm>
            <a:off x="168192" y="927358"/>
            <a:ext cx="6978329" cy="338554"/>
          </a:xfrm>
          <a:prstGeom prst="rect">
            <a:avLst/>
          </a:prstGeom>
        </p:spPr>
        <p:txBody>
          <a:bodyPr wrap="square">
            <a:spAutoFit/>
          </a:bodyPr>
          <a:lstStyle/>
          <a:p>
            <a:pPr algn="just">
              <a:spcBef>
                <a:spcPts val="200"/>
              </a:spcBef>
            </a:pPr>
            <a:r>
              <a:rPr lang="en-GB" sz="1600" u="sng" kern="150" dirty="0">
                <a:solidFill>
                  <a:schemeClr val="accent5"/>
                </a:solidFill>
                <a:latin typeface="Calibri Light" panose="020F0302020204030204" pitchFamily="34" charset="0"/>
                <a:ea typeface="Noteworthy Light" panose="02000400000000000000" pitchFamily="2" charset="77"/>
                <a:cs typeface="Calibri Light" panose="020F0302020204030204" pitchFamily="34" charset="0"/>
              </a:rPr>
              <a:t>Example 1 :</a:t>
            </a:r>
            <a:r>
              <a:rPr lang="en-GB" sz="1600" kern="150" dirty="0">
                <a:solidFill>
                  <a:schemeClr val="accent5"/>
                </a:solidFill>
                <a:latin typeface="Calibri Light" panose="020F0302020204030204" pitchFamily="34" charset="0"/>
                <a:ea typeface="Noteworthy Light" panose="02000400000000000000" pitchFamily="2" charset="77"/>
                <a:cs typeface="Calibri Light" panose="020F0302020204030204" pitchFamily="34" charset="0"/>
              </a:rPr>
              <a:t> adding a CMIP6 variable with all of its CMOR standard attributes  </a:t>
            </a:r>
          </a:p>
        </p:txBody>
      </p:sp>
      <p:sp>
        <p:nvSpPr>
          <p:cNvPr id="37" name="Pensées 36">
            <a:extLst>
              <a:ext uri="{FF2B5EF4-FFF2-40B4-BE49-F238E27FC236}">
                <a16:creationId xmlns:a16="http://schemas.microsoft.com/office/drawing/2014/main" id="{1A3FE6F1-9173-0A4B-8EAD-A701092974A2}"/>
              </a:ext>
            </a:extLst>
          </p:cNvPr>
          <p:cNvSpPr/>
          <p:nvPr/>
        </p:nvSpPr>
        <p:spPr>
          <a:xfrm>
            <a:off x="7642599" y="157917"/>
            <a:ext cx="1242204" cy="938718"/>
          </a:xfrm>
          <a:prstGeom prst="cloudCallout">
            <a:avLst>
              <a:gd name="adj1" fmla="val -89587"/>
              <a:gd name="adj2" fmla="val 38489"/>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TYPE = cmor</a:t>
            </a:r>
            <a:endParaRPr lang="fr-FR" sz="1200" dirty="0">
              <a:solidFill>
                <a:schemeClr val="accent5"/>
              </a:solidFill>
            </a:endParaRPr>
          </a:p>
        </p:txBody>
      </p:sp>
      <p:sp>
        <p:nvSpPr>
          <p:cNvPr id="30" name="Forme libre 29">
            <a:extLst>
              <a:ext uri="{FF2B5EF4-FFF2-40B4-BE49-F238E27FC236}">
                <a16:creationId xmlns:a16="http://schemas.microsoft.com/office/drawing/2014/main" id="{92A1AAB6-C7D4-6C48-968B-D9C1E2EE1AF9}"/>
              </a:ext>
            </a:extLst>
          </p:cNvPr>
          <p:cNvSpPr/>
          <p:nvPr/>
        </p:nvSpPr>
        <p:spPr>
          <a:xfrm>
            <a:off x="675676"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1" name="Forme libre 30">
            <a:extLst>
              <a:ext uri="{FF2B5EF4-FFF2-40B4-BE49-F238E27FC236}">
                <a16:creationId xmlns:a16="http://schemas.microsoft.com/office/drawing/2014/main" id="{212E7939-10C3-CA40-9BE4-8942D6C14F82}"/>
              </a:ext>
            </a:extLst>
          </p:cNvPr>
          <p:cNvSpPr/>
          <p:nvPr/>
        </p:nvSpPr>
        <p:spPr>
          <a:xfrm>
            <a:off x="1549204"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5" name="Forme libre 34">
            <a:extLst>
              <a:ext uri="{FF2B5EF4-FFF2-40B4-BE49-F238E27FC236}">
                <a16:creationId xmlns:a16="http://schemas.microsoft.com/office/drawing/2014/main" id="{7F711EB6-EFC8-4246-A358-868F456896DA}"/>
              </a:ext>
            </a:extLst>
          </p:cNvPr>
          <p:cNvSpPr/>
          <p:nvPr/>
        </p:nvSpPr>
        <p:spPr>
          <a:xfrm>
            <a:off x="2368846"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Forme libre 35">
            <a:extLst>
              <a:ext uri="{FF2B5EF4-FFF2-40B4-BE49-F238E27FC236}">
                <a16:creationId xmlns:a16="http://schemas.microsoft.com/office/drawing/2014/main" id="{1B3EE7B9-A59B-7D43-9F48-D0C6529FE313}"/>
              </a:ext>
            </a:extLst>
          </p:cNvPr>
          <p:cNvSpPr/>
          <p:nvPr/>
        </p:nvSpPr>
        <p:spPr>
          <a:xfrm>
            <a:off x="3453883" y="1785668"/>
            <a:ext cx="893830"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Forme libre 37">
            <a:extLst>
              <a:ext uri="{FF2B5EF4-FFF2-40B4-BE49-F238E27FC236}">
                <a16:creationId xmlns:a16="http://schemas.microsoft.com/office/drawing/2014/main" id="{FFB04718-C02C-4E44-A1A2-BD3976611E15}"/>
              </a:ext>
            </a:extLst>
          </p:cNvPr>
          <p:cNvSpPr/>
          <p:nvPr/>
        </p:nvSpPr>
        <p:spPr>
          <a:xfrm>
            <a:off x="4684585" y="1773246"/>
            <a:ext cx="893830"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Forme libre 38">
            <a:extLst>
              <a:ext uri="{FF2B5EF4-FFF2-40B4-BE49-F238E27FC236}">
                <a16:creationId xmlns:a16="http://schemas.microsoft.com/office/drawing/2014/main" id="{E9DF8446-F579-9C44-842F-429C641EC4CE}"/>
              </a:ext>
            </a:extLst>
          </p:cNvPr>
          <p:cNvSpPr/>
          <p:nvPr/>
        </p:nvSpPr>
        <p:spPr>
          <a:xfrm>
            <a:off x="5946452" y="1785668"/>
            <a:ext cx="695888"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Rectangle 28">
            <a:extLst>
              <a:ext uri="{FF2B5EF4-FFF2-40B4-BE49-F238E27FC236}">
                <a16:creationId xmlns:a16="http://schemas.microsoft.com/office/drawing/2014/main" id="{FF270A19-523E-F544-8BC7-0F9D2C1436C5}"/>
              </a:ext>
            </a:extLst>
          </p:cNvPr>
          <p:cNvSpPr/>
          <p:nvPr/>
        </p:nvSpPr>
        <p:spPr>
          <a:xfrm>
            <a:off x="1658918" y="627276"/>
            <a:ext cx="5191385" cy="4801314"/>
          </a:xfrm>
          <a:prstGeom prst="rect">
            <a:avLst/>
          </a:prstGeom>
          <a:solidFill>
            <a:schemeClr val="bg1"/>
          </a:solidFill>
          <a:ln w="19050">
            <a:solidFill>
              <a:srgbClr val="FF0000"/>
            </a:solidFill>
          </a:ln>
        </p:spPr>
        <p:txBody>
          <a:bodyPr wrap="square">
            <a:spAutoFit/>
          </a:bodyPr>
          <a:lstStyle/>
          <a:p>
            <a:r>
              <a:rPr lang="fr-FR" sz="900" dirty="0">
                <a:latin typeface="Menlo" panose="020B0609030804020204" pitchFamily="49" charset="0"/>
                <a:ea typeface="Menlo" panose="020B0609030804020204" pitchFamily="49" charset="0"/>
                <a:cs typeface="Menlo" panose="020B0609030804020204" pitchFamily="49" charset="0"/>
              </a:rPr>
              <a:t>    "Header": {</a:t>
            </a:r>
          </a:p>
          <a:p>
            <a:r>
              <a:rPr lang="fr-FR" sz="900" dirty="0">
                <a:latin typeface="Menlo" panose="020B0609030804020204" pitchFamily="49" charset="0"/>
                <a:ea typeface="Menlo" panose="020B0609030804020204" pitchFamily="49" charset="0"/>
                <a:cs typeface="Menlo" panose="020B0609030804020204" pitchFamily="49" charset="0"/>
              </a:rPr>
              <a:t>        "data_specs_version": "01.00.30",</a:t>
            </a:r>
          </a:p>
          <a:p>
            <a:r>
              <a:rPr lang="fr-FR" sz="900" dirty="0">
                <a:latin typeface="Menlo" panose="020B0609030804020204" pitchFamily="49" charset="0"/>
                <a:ea typeface="Menlo" panose="020B0609030804020204" pitchFamily="49" charset="0"/>
                <a:cs typeface="Menlo" panose="020B0609030804020204" pitchFamily="49" charset="0"/>
              </a:rPr>
              <a:t>        "cmor_version": "3.4",</a:t>
            </a:r>
          </a:p>
          <a:p>
            <a:r>
              <a:rPr lang="fr-FR" sz="900" dirty="0">
                <a:latin typeface="Menlo" panose="020B0609030804020204" pitchFamily="49" charset="0"/>
                <a:ea typeface="Menlo" panose="020B0609030804020204" pitchFamily="49" charset="0"/>
                <a:cs typeface="Menlo" panose="020B0609030804020204" pitchFamily="49" charset="0"/>
              </a:rPr>
              <a:t>        "table_id": "Table Oday",</a:t>
            </a:r>
          </a:p>
          <a:p>
            <a:r>
              <a:rPr lang="fr-FR" sz="900" dirty="0">
                <a:latin typeface="Menlo" panose="020B0609030804020204" pitchFamily="49" charset="0"/>
                <a:ea typeface="Menlo" panose="020B0609030804020204" pitchFamily="49" charset="0"/>
                <a:cs typeface="Menlo" panose="020B0609030804020204" pitchFamily="49" charset="0"/>
              </a:rPr>
              <a:t>        "realm": "ocnBgchem",</a:t>
            </a:r>
          </a:p>
          <a:p>
            <a:r>
              <a:rPr lang="fr-FR" sz="900" dirty="0">
                <a:latin typeface="Menlo" panose="020B0609030804020204" pitchFamily="49" charset="0"/>
                <a:ea typeface="Menlo" panose="020B0609030804020204" pitchFamily="49" charset="0"/>
                <a:cs typeface="Menlo" panose="020B0609030804020204" pitchFamily="49" charset="0"/>
              </a:rPr>
              <a:t>        "table_date": "09 May 2019",</a:t>
            </a:r>
          </a:p>
          <a:p>
            <a:r>
              <a:rPr lang="fr-FR" sz="900" dirty="0">
                <a:latin typeface="Menlo" panose="020B0609030804020204" pitchFamily="49" charset="0"/>
                <a:ea typeface="Menlo" panose="020B0609030804020204" pitchFamily="49" charset="0"/>
                <a:cs typeface="Menlo" panose="020B0609030804020204" pitchFamily="49" charset="0"/>
              </a:rPr>
              <a:t>        "missing_value": "1e20",</a:t>
            </a:r>
          </a:p>
          <a:p>
            <a:r>
              <a:rPr lang="fr-FR" sz="900" dirty="0">
                <a:latin typeface="Menlo" panose="020B0609030804020204" pitchFamily="49" charset="0"/>
                <a:ea typeface="Menlo" panose="020B0609030804020204" pitchFamily="49" charset="0"/>
                <a:cs typeface="Menlo" panose="020B0609030804020204" pitchFamily="49" charset="0"/>
              </a:rPr>
              <a:t>        "int_missing_value": "-999",</a:t>
            </a:r>
          </a:p>
          <a:p>
            <a:r>
              <a:rPr lang="fr-FR" sz="900" dirty="0">
                <a:latin typeface="Menlo" panose="020B0609030804020204" pitchFamily="49" charset="0"/>
                <a:ea typeface="Menlo" panose="020B0609030804020204" pitchFamily="49" charset="0"/>
                <a:cs typeface="Menlo" panose="020B0609030804020204" pitchFamily="49" charset="0"/>
              </a:rPr>
              <a:t>        "product": "model-output",</a:t>
            </a:r>
          </a:p>
          <a:p>
            <a:r>
              <a:rPr lang="fr-FR" sz="900" dirty="0">
                <a:latin typeface="Menlo" panose="020B0609030804020204" pitchFamily="49" charset="0"/>
                <a:ea typeface="Menlo" panose="020B0609030804020204" pitchFamily="49" charset="0"/>
                <a:cs typeface="Menlo" panose="020B0609030804020204" pitchFamily="49" charset="0"/>
              </a:rPr>
              <a:t>        "approx_interval": "1.00000",</a:t>
            </a:r>
          </a:p>
          <a:p>
            <a:r>
              <a:rPr lang="fr-FR" sz="900" dirty="0">
                <a:latin typeface="Menlo" panose="020B0609030804020204" pitchFamily="49" charset="0"/>
                <a:ea typeface="Menlo" panose="020B0609030804020204" pitchFamily="49" charset="0"/>
                <a:cs typeface="Menlo" panose="020B0609030804020204" pitchFamily="49" charset="0"/>
              </a:rPr>
              <a:t>        "generic_levels": "olevel",</a:t>
            </a:r>
          </a:p>
          <a:p>
            <a:r>
              <a:rPr lang="fr-FR" sz="900" dirty="0">
                <a:latin typeface="Menlo" panose="020B0609030804020204" pitchFamily="49" charset="0"/>
                <a:ea typeface="Menlo" panose="020B0609030804020204" pitchFamily="49" charset="0"/>
                <a:cs typeface="Menlo" panose="020B0609030804020204" pitchFamily="49" charset="0"/>
              </a:rPr>
              <a:t>        "mip_era": "CMIP6",</a:t>
            </a:r>
          </a:p>
          <a:p>
            <a:r>
              <a:rPr lang="fr-FR" sz="900" dirty="0">
                <a:latin typeface="Menlo" panose="020B0609030804020204" pitchFamily="49" charset="0"/>
                <a:ea typeface="Menlo" panose="020B0609030804020204" pitchFamily="49" charset="0"/>
                <a:cs typeface="Menlo" panose="020B0609030804020204" pitchFamily="49" charset="0"/>
              </a:rPr>
              <a:t>        "Conventions": "CF-1.7 CMIP-6.2"</a:t>
            </a:r>
          </a:p>
          <a:p>
            <a:r>
              <a:rPr lang="fr-FR" sz="900" dirty="0">
                <a:latin typeface="Menlo" panose="020B0609030804020204" pitchFamily="49" charset="0"/>
                <a:ea typeface="Menlo" panose="020B0609030804020204" pitchFamily="49" charset="0"/>
                <a:cs typeface="Menlo" panose="020B0609030804020204" pitchFamily="49" charset="0"/>
              </a:rPr>
              <a:t>    },</a:t>
            </a:r>
          </a:p>
          <a:p>
            <a:r>
              <a:rPr lang="en-GB" sz="900" dirty="0">
                <a:latin typeface="Consolas" panose="020B0609020204030204" pitchFamily="49" charset="0"/>
                <a:cs typeface="Consolas" panose="020B0609020204030204" pitchFamily="49" charset="0"/>
              </a:rPr>
              <a:t>    "variable_entry": {</a:t>
            </a:r>
            <a:endParaRPr lang="en-GB" sz="900" dirty="0">
              <a:latin typeface="Menlo" panose="020B0609030804020204" pitchFamily="49" charset="0"/>
            </a:endParaRPr>
          </a:p>
          <a:p>
            <a:r>
              <a:rPr lang="en-GB" sz="900" dirty="0">
                <a:latin typeface="Menlo" panose="020B0609030804020204" pitchFamily="49" charset="0"/>
                <a:ea typeface="Menlo" panose="020B0609030804020204" pitchFamily="49" charset="0"/>
                <a:cs typeface="Menlo" panose="020B0609030804020204" pitchFamily="49" charset="0"/>
              </a:rPr>
              <a:t>       </a:t>
            </a:r>
            <a:r>
              <a:rPr lang="fr-FR" sz="900" dirty="0">
                <a:latin typeface="Menlo" panose="020B0609030804020204" pitchFamily="49" charset="0"/>
                <a:ea typeface="Menlo" panose="020B0609030804020204" pitchFamily="49" charset="0"/>
                <a:cs typeface="Menlo" panose="020B0609030804020204" pitchFamily="49" charset="0"/>
              </a:rPr>
              <a:t>"sos": {</a:t>
            </a:r>
          </a:p>
          <a:p>
            <a:r>
              <a:rPr lang="fr-FR" sz="900" dirty="0">
                <a:latin typeface="Menlo" panose="020B0609030804020204" pitchFamily="49" charset="0"/>
                <a:ea typeface="Menlo" panose="020B0609030804020204" pitchFamily="49" charset="0"/>
                <a:cs typeface="Menlo" panose="020B0609030804020204" pitchFamily="49" charset="0"/>
              </a:rPr>
              <a:t>            "frequency": "day",</a:t>
            </a:r>
          </a:p>
          <a:p>
            <a:r>
              <a:rPr lang="fr-FR" sz="900" dirty="0">
                <a:latin typeface="Menlo" panose="020B0609030804020204" pitchFamily="49" charset="0"/>
                <a:ea typeface="Menlo" panose="020B0609030804020204" pitchFamily="49" charset="0"/>
                <a:cs typeface="Menlo" panose="020B0609030804020204" pitchFamily="49" charset="0"/>
              </a:rPr>
              <a:t>            "modeling_realm": "ocean",</a:t>
            </a:r>
          </a:p>
          <a:p>
            <a:r>
              <a:rPr lang="fr-FR" sz="900" dirty="0">
                <a:latin typeface="Menlo" panose="020B0609030804020204" pitchFamily="49" charset="0"/>
                <a:ea typeface="Menlo" panose="020B0609030804020204" pitchFamily="49" charset="0"/>
                <a:cs typeface="Menlo" panose="020B0609030804020204" pitchFamily="49" charset="0"/>
              </a:rPr>
              <a:t>            "standard_name": "sea_surface_salinity",</a:t>
            </a:r>
          </a:p>
          <a:p>
            <a:r>
              <a:rPr lang="fr-FR" sz="900" dirty="0">
                <a:latin typeface="Menlo" panose="020B0609030804020204" pitchFamily="49" charset="0"/>
                <a:ea typeface="Menlo" panose="020B0609030804020204" pitchFamily="49" charset="0"/>
                <a:cs typeface="Menlo" panose="020B0609030804020204" pitchFamily="49" charset="0"/>
              </a:rPr>
              <a:t>            "units": "0.001",</a:t>
            </a:r>
          </a:p>
          <a:p>
            <a:r>
              <a:rPr lang="fr-FR" sz="900" dirty="0">
                <a:latin typeface="Menlo" panose="020B0609030804020204" pitchFamily="49" charset="0"/>
                <a:ea typeface="Menlo" panose="020B0609030804020204" pitchFamily="49" charset="0"/>
                <a:cs typeface="Menlo" panose="020B0609030804020204" pitchFamily="49" charset="0"/>
              </a:rPr>
              <a:t>            "cell_methods": "area: mean where sea time: mean",</a:t>
            </a:r>
          </a:p>
          <a:p>
            <a:r>
              <a:rPr lang="fr-FR" sz="900" dirty="0">
                <a:latin typeface="Menlo" panose="020B0609030804020204" pitchFamily="49" charset="0"/>
                <a:ea typeface="Menlo" panose="020B0609030804020204" pitchFamily="49" charset="0"/>
                <a:cs typeface="Menlo" panose="020B0609030804020204" pitchFamily="49" charset="0"/>
              </a:rPr>
              <a:t>            "cell_measures": "area: areacello",</a:t>
            </a:r>
          </a:p>
          <a:p>
            <a:r>
              <a:rPr lang="fr-FR" sz="900" dirty="0">
                <a:latin typeface="Menlo" panose="020B0609030804020204" pitchFamily="49" charset="0"/>
                <a:ea typeface="Menlo" panose="020B0609030804020204" pitchFamily="49" charset="0"/>
                <a:cs typeface="Menlo" panose="020B0609030804020204" pitchFamily="49" charset="0"/>
              </a:rPr>
              <a:t>            "long_name": "Sea Surface Salinity",</a:t>
            </a:r>
          </a:p>
          <a:p>
            <a:r>
              <a:rPr lang="fr-FR" sz="900" dirty="0">
                <a:latin typeface="Menlo" panose="020B0609030804020204" pitchFamily="49" charset="0"/>
                <a:ea typeface="Menlo" panose="020B0609030804020204" pitchFamily="49" charset="0"/>
                <a:cs typeface="Menlo" panose="020B0609030804020204" pitchFamily="49" charset="0"/>
              </a:rPr>
              <a:t>            "comment": "Sea water salinity is the salt content of sea 	water, often on the Practical Salinity Scale of 1978 […]",</a:t>
            </a:r>
          </a:p>
          <a:p>
            <a:r>
              <a:rPr lang="fr-FR" sz="900" dirty="0">
                <a:latin typeface="Menlo" panose="020B0609030804020204" pitchFamily="49" charset="0"/>
                <a:ea typeface="Menlo" panose="020B0609030804020204" pitchFamily="49" charset="0"/>
                <a:cs typeface="Menlo" panose="020B0609030804020204" pitchFamily="49" charset="0"/>
              </a:rPr>
              <a:t>            "dimensions": "longitude latitude time",</a:t>
            </a:r>
          </a:p>
          <a:p>
            <a:r>
              <a:rPr lang="fr-FR" sz="900" dirty="0">
                <a:latin typeface="Menlo" panose="020B0609030804020204" pitchFamily="49" charset="0"/>
                <a:ea typeface="Menlo" panose="020B0609030804020204" pitchFamily="49" charset="0"/>
                <a:cs typeface="Menlo" panose="020B0609030804020204" pitchFamily="49" charset="0"/>
              </a:rPr>
              <a:t>            "out_name": "sos",</a:t>
            </a:r>
          </a:p>
          <a:p>
            <a:r>
              <a:rPr lang="fr-FR" sz="900" dirty="0">
                <a:latin typeface="Menlo" panose="020B0609030804020204" pitchFamily="49" charset="0"/>
                <a:ea typeface="Menlo" panose="020B0609030804020204" pitchFamily="49" charset="0"/>
                <a:cs typeface="Menlo" panose="020B0609030804020204" pitchFamily="49" charset="0"/>
              </a:rPr>
              <a:t>            "type": "real",</a:t>
            </a:r>
          </a:p>
          <a:p>
            <a:r>
              <a:rPr lang="fr-FR" sz="900" dirty="0">
                <a:latin typeface="Menlo" panose="020B0609030804020204" pitchFamily="49" charset="0"/>
                <a:ea typeface="Menlo" panose="020B0609030804020204" pitchFamily="49" charset="0"/>
                <a:cs typeface="Menlo" panose="020B0609030804020204" pitchFamily="49" charset="0"/>
              </a:rPr>
              <a:t>            "positive": "",</a:t>
            </a:r>
          </a:p>
          <a:p>
            <a:r>
              <a:rPr lang="fr-FR" sz="900" dirty="0">
                <a:latin typeface="Menlo" panose="020B0609030804020204" pitchFamily="49" charset="0"/>
                <a:ea typeface="Menlo" panose="020B0609030804020204" pitchFamily="49" charset="0"/>
                <a:cs typeface="Menlo" panose="020B0609030804020204" pitchFamily="49" charset="0"/>
              </a:rPr>
              <a:t>            "valid_min": "",</a:t>
            </a:r>
          </a:p>
          <a:p>
            <a:r>
              <a:rPr lang="fr-FR" sz="900" dirty="0">
                <a:latin typeface="Menlo" panose="020B0609030804020204" pitchFamily="49" charset="0"/>
                <a:ea typeface="Menlo" panose="020B0609030804020204" pitchFamily="49" charset="0"/>
                <a:cs typeface="Menlo" panose="020B0609030804020204" pitchFamily="49" charset="0"/>
              </a:rPr>
              <a:t>            "valid_max": "",</a:t>
            </a:r>
          </a:p>
          <a:p>
            <a:r>
              <a:rPr lang="fr-FR" sz="900" dirty="0">
                <a:latin typeface="Menlo" panose="020B0609030804020204" pitchFamily="49" charset="0"/>
                <a:ea typeface="Menlo" panose="020B0609030804020204" pitchFamily="49" charset="0"/>
                <a:cs typeface="Menlo" panose="020B0609030804020204" pitchFamily="49" charset="0"/>
              </a:rPr>
              <a:t>            "ok_min_mean_abs": "",</a:t>
            </a:r>
          </a:p>
          <a:p>
            <a:r>
              <a:rPr lang="fr-FR" sz="900" dirty="0">
                <a:latin typeface="Menlo" panose="020B0609030804020204" pitchFamily="49" charset="0"/>
                <a:ea typeface="Menlo" panose="020B0609030804020204" pitchFamily="49" charset="0"/>
                <a:cs typeface="Menlo" panose="020B0609030804020204" pitchFamily="49" charset="0"/>
              </a:rPr>
              <a:t>            "ok_max_mean_abs": ""</a:t>
            </a:r>
          </a:p>
          <a:p>
            <a:r>
              <a:rPr lang="fr-FR" sz="900" dirty="0">
                <a:latin typeface="Menlo" panose="020B0609030804020204" pitchFamily="49" charset="0"/>
                <a:ea typeface="Menlo" panose="020B0609030804020204" pitchFamily="49" charset="0"/>
                <a:cs typeface="Menlo" panose="020B0609030804020204" pitchFamily="49" charset="0"/>
              </a:rPr>
              <a:t>        },</a:t>
            </a:r>
          </a:p>
        </p:txBody>
      </p:sp>
      <p:sp>
        <p:nvSpPr>
          <p:cNvPr id="40" name="Rectangle 39">
            <a:extLst>
              <a:ext uri="{FF2B5EF4-FFF2-40B4-BE49-F238E27FC236}">
                <a16:creationId xmlns:a16="http://schemas.microsoft.com/office/drawing/2014/main" id="{F9D8522B-CFA5-A348-AE22-405EF6EF5003}"/>
              </a:ext>
            </a:extLst>
          </p:cNvPr>
          <p:cNvSpPr/>
          <p:nvPr/>
        </p:nvSpPr>
        <p:spPr>
          <a:xfrm>
            <a:off x="5512567" y="653589"/>
            <a:ext cx="1374094" cy="276999"/>
          </a:xfrm>
          <a:prstGeom prst="rect">
            <a:avLst/>
          </a:prstGeom>
        </p:spPr>
        <p:txBody>
          <a:bodyPr wrap="none">
            <a:spAutoFit/>
          </a:bodyPr>
          <a:lstStyle/>
          <a:p>
            <a:r>
              <a:rPr lang="en-GB" sz="1200" u="sng" kern="150" dirty="0">
                <a:solidFill>
                  <a:srgbClr val="FF0000"/>
                </a:solidFill>
                <a:latin typeface="Consolas" panose="020B0609020204030204" pitchFamily="49" charset="0"/>
                <a:ea typeface="Times New Roman" panose="02020603050405020304" pitchFamily="18" charset="0"/>
                <a:cs typeface="Consolas" panose="020B0609020204030204" pitchFamily="49" charset="0"/>
              </a:rPr>
              <a:t>CMI6_Oday.json</a:t>
            </a:r>
          </a:p>
        </p:txBody>
      </p:sp>
      <p:sp>
        <p:nvSpPr>
          <p:cNvPr id="41" name="Accolade fermante 40">
            <a:extLst>
              <a:ext uri="{FF2B5EF4-FFF2-40B4-BE49-F238E27FC236}">
                <a16:creationId xmlns:a16="http://schemas.microsoft.com/office/drawing/2014/main" id="{C9855D9E-8C85-BD45-BBE1-A917EE396ABA}"/>
              </a:ext>
            </a:extLst>
          </p:cNvPr>
          <p:cNvSpPr/>
          <p:nvPr/>
        </p:nvSpPr>
        <p:spPr>
          <a:xfrm rot="10800000">
            <a:off x="1747863" y="856930"/>
            <a:ext cx="254777" cy="4347368"/>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0070C0"/>
              </a:solidFill>
            </a:endParaRPr>
          </a:p>
        </p:txBody>
      </p:sp>
      <p:sp>
        <p:nvSpPr>
          <p:cNvPr id="42" name="ZoneTexte 41">
            <a:extLst>
              <a:ext uri="{FF2B5EF4-FFF2-40B4-BE49-F238E27FC236}">
                <a16:creationId xmlns:a16="http://schemas.microsoft.com/office/drawing/2014/main" id="{7B1DDA5C-BF2E-7D48-9203-0F4879D452C2}"/>
              </a:ext>
            </a:extLst>
          </p:cNvPr>
          <p:cNvSpPr txBox="1"/>
          <p:nvPr/>
        </p:nvSpPr>
        <p:spPr>
          <a:xfrm>
            <a:off x="169056" y="2747156"/>
            <a:ext cx="1625191" cy="830997"/>
          </a:xfrm>
          <a:prstGeom prst="rect">
            <a:avLst/>
          </a:prstGeom>
          <a:solidFill>
            <a:schemeClr val="bg1"/>
          </a:solidFill>
          <a:ln>
            <a:noFill/>
          </a:ln>
        </p:spPr>
        <p:txBody>
          <a:bodyPr wrap="square" rtlCol="0">
            <a:spAutoFit/>
          </a:bodyPr>
          <a:lstStyle/>
          <a:p>
            <a:r>
              <a:rPr lang="en-GB" sz="1200" dirty="0">
                <a:solidFill>
                  <a:srgbClr val="0070C0"/>
                </a:solidFill>
              </a:rPr>
              <a:t>Most of this information is mirrored in the CMIP6 Data Request</a:t>
            </a:r>
          </a:p>
        </p:txBody>
      </p:sp>
      <p:sp>
        <p:nvSpPr>
          <p:cNvPr id="43" name="Rectangle 42">
            <a:extLst>
              <a:ext uri="{FF2B5EF4-FFF2-40B4-BE49-F238E27FC236}">
                <a16:creationId xmlns:a16="http://schemas.microsoft.com/office/drawing/2014/main" id="{F012D722-124E-3747-80CF-00EA0C29DCE9}"/>
              </a:ext>
            </a:extLst>
          </p:cNvPr>
          <p:cNvSpPr/>
          <p:nvPr/>
        </p:nvSpPr>
        <p:spPr>
          <a:xfrm>
            <a:off x="4663296" y="1001016"/>
            <a:ext cx="2187007" cy="646331"/>
          </a:xfrm>
          <a:prstGeom prst="rect">
            <a:avLst/>
          </a:prstGeom>
          <a:noFill/>
        </p:spPr>
        <p:txBody>
          <a:bodyPr wrap="square">
            <a:spAutoFit/>
          </a:bodyPr>
          <a:lstStyle/>
          <a:p>
            <a:r>
              <a:rPr lang="en-GB" sz="1200" i="1" kern="150" dirty="0">
                <a:solidFill>
                  <a:srgbClr val="FF0000"/>
                </a:solidFill>
                <a:latin typeface="+mn-lt"/>
                <a:ea typeface="Times New Roman" panose="02020603050405020304" pitchFamily="18" charset="0"/>
                <a:cs typeface="F"/>
              </a:rPr>
              <a:t>a CMIP6/CMOR official table </a:t>
            </a:r>
            <a:r>
              <a:rPr lang="en-GB" sz="1200" i="1" kern="150" dirty="0">
                <a:solidFill>
                  <a:srgbClr val="FF0000"/>
                </a:solidFill>
                <a:ea typeface="Times New Roman" panose="02020603050405020304" pitchFamily="18" charset="0"/>
                <a:cs typeface="F"/>
              </a:rPr>
              <a:t>(json file) </a:t>
            </a:r>
            <a:r>
              <a:rPr lang="en-GB" sz="1200" i="1" kern="150" dirty="0">
                <a:solidFill>
                  <a:srgbClr val="FF0000"/>
                </a:solidFill>
                <a:latin typeface="+mn-lt"/>
                <a:ea typeface="Times New Roman" panose="02020603050405020304" pitchFamily="18" charset="0"/>
                <a:cs typeface="F"/>
              </a:rPr>
              <a:t>containing several variables.</a:t>
            </a:r>
            <a:endParaRPr lang="en-GB" sz="1200" i="1" dirty="0">
              <a:solidFill>
                <a:srgbClr val="FF0000"/>
              </a:solidFill>
              <a:latin typeface="+mn-lt"/>
            </a:endParaRPr>
          </a:p>
        </p:txBody>
      </p:sp>
    </p:spTree>
    <p:extLst>
      <p:ext uri="{BB962C8B-B14F-4D97-AF65-F5344CB8AC3E}">
        <p14:creationId xmlns:p14="http://schemas.microsoft.com/office/powerpoint/2010/main" val="1161257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lvl="0"/>
            <a:r>
              <a:rPr lang="en-GB" dirty="0">
                <a:solidFill>
                  <a:schemeClr val="bg1"/>
                </a:solidFill>
              </a:rPr>
              <a:t>b) “home data request”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2" name="Rectangle 1">
            <a:extLst>
              <a:ext uri="{FF2B5EF4-FFF2-40B4-BE49-F238E27FC236}">
                <a16:creationId xmlns:a16="http://schemas.microsoft.com/office/drawing/2014/main" id="{C711905E-3670-A444-8840-A5D71B2B919F}"/>
              </a:ext>
            </a:extLst>
          </p:cNvPr>
          <p:cNvSpPr/>
          <p:nvPr/>
        </p:nvSpPr>
        <p:spPr>
          <a:xfrm>
            <a:off x="86264" y="1329377"/>
            <a:ext cx="8971472" cy="938719"/>
          </a:xfrm>
          <a:prstGeom prst="rect">
            <a:avLst/>
          </a:prstGeom>
        </p:spPr>
        <p:txBody>
          <a:bodyPr wrap="square">
            <a:spAutoFit/>
          </a:bodyPr>
          <a:lstStyle/>
          <a:p>
            <a:pPr algn="just"/>
            <a:r>
              <a:rPr lang="en-GB" sz="1000" kern="150" dirty="0">
                <a:latin typeface="Consolas" panose="020B0609020204030204" pitchFamily="49" charset="0"/>
                <a:ea typeface="Times New Roman" panose="02020603050405020304" pitchFamily="18" charset="0"/>
                <a:cs typeface="Consolas" panose="020B0609020204030204" pitchFamily="49" charset="0"/>
              </a:rPr>
              <a:t>--------------------------------------------------------------------------------------------------------------------------TYPE;    VARNAME;     REALM;     FREQUENCY;     TABLE;            TEMPORAL_SHP;      SPATIAL_SHP;      EXPNAME;        MIP</a:t>
            </a:r>
            <a:endParaRPr lang="en-GB" sz="1200" kern="150" dirty="0">
              <a:latin typeface="Consolas" panose="020B0609020204030204" pitchFamily="49" charset="0"/>
              <a:ea typeface="Times New Roman" panose="02020603050405020304" pitchFamily="18" charset="0"/>
              <a:cs typeface="Consolas" panose="020B0609020204030204" pitchFamily="49" charset="0"/>
            </a:endParaRPr>
          </a:p>
          <a:p>
            <a:r>
              <a:rPr lang="en-GB" sz="1000" kern="150" dirty="0">
                <a:latin typeface="Consolas" panose="020B0609020204030204" pitchFamily="49" charset="0"/>
                <a:ea typeface="Times New Roman" panose="02020603050405020304" pitchFamily="18" charset="0"/>
                <a:cs typeface="Consolas" panose="020B0609020204030204" pitchFamily="49" charset="0"/>
              </a:rPr>
              <a:t>----------------------------------------------------------------------------------------------------------------------------</a:t>
            </a:r>
            <a:br>
              <a:rPr lang="en-GB" sz="1200" kern="150" dirty="0">
                <a:latin typeface="Consolas" panose="020B0609020204030204" pitchFamily="49" charset="0"/>
                <a:ea typeface="Times New Roman" panose="02020603050405020304" pitchFamily="18" charset="0"/>
                <a:cs typeface="Consolas" panose="020B0609020204030204" pitchFamily="49" charset="0"/>
              </a:rPr>
            </a:br>
            <a:r>
              <a:rPr lang="en-GB" sz="1000" kern="150" dirty="0">
                <a:latin typeface="Consolas" panose="020B0609020204030204" pitchFamily="49" charset="0"/>
                <a:ea typeface="Times New Roman" panose="02020603050405020304" pitchFamily="18" charset="0"/>
                <a:cs typeface="Consolas" panose="020B0609020204030204" pitchFamily="49" charset="0"/>
              </a:rPr>
              <a:t>cmor;    sos;         ocean;     day;           CMIP6_Oday;       time-mean;         XY-na;            ANY;            ANY</a:t>
            </a:r>
            <a:endParaRPr lang="en-GB"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kern="150" dirty="0">
                <a:latin typeface="Arial" panose="020B0604020202020204" pitchFamily="34" charset="0"/>
                <a:ea typeface="Times New Roman" panose="02020603050405020304" pitchFamily="18" charset="0"/>
                <a:cs typeface="F"/>
              </a:rPr>
              <a:t> </a:t>
            </a:r>
            <a:endParaRPr lang="en-GB" kern="150" dirty="0">
              <a:solidFill>
                <a:srgbClr val="00000A"/>
              </a:solidFill>
              <a:latin typeface="Calibri" panose="020F0502020204030204" pitchFamily="34" charset="0"/>
              <a:ea typeface="Calibri" panose="020F0502020204030204" pitchFamily="34" charset="0"/>
              <a:cs typeface="F"/>
            </a:endParaRPr>
          </a:p>
        </p:txBody>
      </p:sp>
      <p:sp>
        <p:nvSpPr>
          <p:cNvPr id="4" name="Rectangle 3">
            <a:extLst>
              <a:ext uri="{FF2B5EF4-FFF2-40B4-BE49-F238E27FC236}">
                <a16:creationId xmlns:a16="http://schemas.microsoft.com/office/drawing/2014/main" id="{2FEE030F-514D-FB40-9C30-B15BA1261E8D}"/>
              </a:ext>
            </a:extLst>
          </p:cNvPr>
          <p:cNvSpPr/>
          <p:nvPr/>
        </p:nvSpPr>
        <p:spPr>
          <a:xfrm>
            <a:off x="1465299" y="4288906"/>
            <a:ext cx="4572000" cy="707886"/>
          </a:xfrm>
          <a:prstGeom prst="rect">
            <a:avLst/>
          </a:prstGeom>
        </p:spPr>
        <p:txBody>
          <a:bodyPr>
            <a:spAutoFit/>
          </a:bodyPr>
          <a:lstStyle/>
          <a:p>
            <a:pPr algn="just"/>
            <a:r>
              <a:rPr lang="en-GB" kern="150" dirty="0">
                <a:solidFill>
                  <a:srgbClr val="0070C0"/>
                </a:solidFill>
                <a:latin typeface="Consolas" panose="020B0609020204030204" pitchFamily="49" charset="0"/>
                <a:ea typeface="Times New Roman" panose="02020603050405020304" pitchFamily="18" charset="0"/>
                <a:cs typeface="Arial" panose="020B0604020202020204" pitchFamily="34" charset="0"/>
              </a:rPr>
              <a:t>‘sos_Oday’</a:t>
            </a:r>
            <a:r>
              <a:rPr lang="en-GB" kern="150" dirty="0">
                <a:solidFill>
                  <a:srgbClr val="0070C0"/>
                </a:solidFill>
                <a:latin typeface="Arial" panose="020B0604020202020204" pitchFamily="34" charset="0"/>
                <a:ea typeface="Times New Roman" panose="02020603050405020304" pitchFamily="18" charset="0"/>
                <a:cs typeface="F"/>
              </a:rPr>
              <a:t> is well taken into account by dr2xml :</a:t>
            </a:r>
            <a:endParaRPr lang="en-GB" kern="150" dirty="0">
              <a:solidFill>
                <a:srgbClr val="0070C0"/>
              </a:solidFill>
              <a:latin typeface="Calibri" panose="020F0502020204030204" pitchFamily="34" charset="0"/>
              <a:ea typeface="Calibri" panose="020F0502020204030204" pitchFamily="34" charset="0"/>
              <a:cs typeface="F"/>
            </a:endParaRPr>
          </a:p>
          <a:p>
            <a:pPr algn="just"/>
            <a:r>
              <a:rPr lang="en-GB" kern="150" dirty="0">
                <a:latin typeface="Arial" panose="020B0604020202020204" pitchFamily="34" charset="0"/>
                <a:ea typeface="Times New Roman" panose="02020603050405020304" pitchFamily="18" charset="0"/>
                <a:cs typeface="F"/>
              </a:rPr>
              <a:t> </a:t>
            </a:r>
            <a:endParaRPr lang="en-GB" kern="150" dirty="0">
              <a:solidFill>
                <a:srgbClr val="00000A"/>
              </a:solidFill>
              <a:latin typeface="Calibri" panose="020F0502020204030204" pitchFamily="34" charset="0"/>
              <a:ea typeface="Calibri" panose="020F0502020204030204" pitchFamily="34" charset="0"/>
              <a:cs typeface="F"/>
            </a:endParaRPr>
          </a:p>
          <a:p>
            <a:pPr algn="just"/>
            <a:r>
              <a:rPr lang="en-GB" sz="1200" kern="150" dirty="0">
                <a:latin typeface="Consolas" panose="020B0609020204030204" pitchFamily="49" charset="0"/>
                <a:ea typeface="Times New Roman" panose="02020603050405020304" pitchFamily="18" charset="0"/>
                <a:cs typeface="Arial" panose="020B0604020202020204" pitchFamily="34" charset="0"/>
              </a:rPr>
              <a:t>	&gt;&gt;&gt; TABLE            Oday 01 ----&gt; </a:t>
            </a:r>
            <a:r>
              <a:rPr lang="en-GB" sz="1200" b="1" kern="150" dirty="0">
                <a:latin typeface="Consolas" panose="020B0609020204030204" pitchFamily="49" charset="0"/>
                <a:ea typeface="Times New Roman" panose="02020603050405020304" pitchFamily="18" charset="0"/>
                <a:cs typeface="Arial" panose="020B0604020202020204" pitchFamily="34" charset="0"/>
              </a:rPr>
              <a:t>sos(1)</a:t>
            </a:r>
            <a:endParaRPr lang="en-GB" kern="150" dirty="0">
              <a:solidFill>
                <a:srgbClr val="00000A"/>
              </a:solidFill>
              <a:latin typeface="Calibri" panose="020F0502020204030204" pitchFamily="34" charset="0"/>
              <a:ea typeface="Calibri" panose="020F0502020204030204" pitchFamily="34" charset="0"/>
              <a:cs typeface="F"/>
            </a:endParaRPr>
          </a:p>
        </p:txBody>
      </p:sp>
      <p:sp>
        <p:nvSpPr>
          <p:cNvPr id="9" name="Forme libre 8">
            <a:extLst>
              <a:ext uri="{FF2B5EF4-FFF2-40B4-BE49-F238E27FC236}">
                <a16:creationId xmlns:a16="http://schemas.microsoft.com/office/drawing/2014/main" id="{57D65C30-57B3-1D41-B974-CA275CD53DCC}"/>
              </a:ext>
            </a:extLst>
          </p:cNvPr>
          <p:cNvSpPr/>
          <p:nvPr/>
        </p:nvSpPr>
        <p:spPr>
          <a:xfrm>
            <a:off x="675676"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Forme libre 11">
            <a:extLst>
              <a:ext uri="{FF2B5EF4-FFF2-40B4-BE49-F238E27FC236}">
                <a16:creationId xmlns:a16="http://schemas.microsoft.com/office/drawing/2014/main" id="{562B8011-095C-FA4D-A416-DF6404BFA38F}"/>
              </a:ext>
            </a:extLst>
          </p:cNvPr>
          <p:cNvSpPr/>
          <p:nvPr/>
        </p:nvSpPr>
        <p:spPr>
          <a:xfrm>
            <a:off x="1656212"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Forme libre 12">
            <a:extLst>
              <a:ext uri="{FF2B5EF4-FFF2-40B4-BE49-F238E27FC236}">
                <a16:creationId xmlns:a16="http://schemas.microsoft.com/office/drawing/2014/main" id="{0CAB6C00-F031-A14A-BE52-F2B9FDDBDA50}"/>
              </a:ext>
            </a:extLst>
          </p:cNvPr>
          <p:cNvSpPr/>
          <p:nvPr/>
        </p:nvSpPr>
        <p:spPr>
          <a:xfrm>
            <a:off x="2368846" y="1785668"/>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Forme libre 13">
            <a:extLst>
              <a:ext uri="{FF2B5EF4-FFF2-40B4-BE49-F238E27FC236}">
                <a16:creationId xmlns:a16="http://schemas.microsoft.com/office/drawing/2014/main" id="{97CB98EA-B6F8-894E-B610-24170136EE40}"/>
              </a:ext>
            </a:extLst>
          </p:cNvPr>
          <p:cNvSpPr/>
          <p:nvPr/>
        </p:nvSpPr>
        <p:spPr>
          <a:xfrm>
            <a:off x="3453883" y="1785668"/>
            <a:ext cx="893830"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Forme libre 14">
            <a:extLst>
              <a:ext uri="{FF2B5EF4-FFF2-40B4-BE49-F238E27FC236}">
                <a16:creationId xmlns:a16="http://schemas.microsoft.com/office/drawing/2014/main" id="{6DEF7E68-9147-2A4B-AA63-F63AFC7434F6}"/>
              </a:ext>
            </a:extLst>
          </p:cNvPr>
          <p:cNvSpPr/>
          <p:nvPr/>
        </p:nvSpPr>
        <p:spPr>
          <a:xfrm>
            <a:off x="4684585" y="1773246"/>
            <a:ext cx="893830"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Forme libre 15">
            <a:extLst>
              <a:ext uri="{FF2B5EF4-FFF2-40B4-BE49-F238E27FC236}">
                <a16:creationId xmlns:a16="http://schemas.microsoft.com/office/drawing/2014/main" id="{5AE4DEBF-0533-1340-BBCA-FA6592091FE9}"/>
              </a:ext>
            </a:extLst>
          </p:cNvPr>
          <p:cNvSpPr/>
          <p:nvPr/>
        </p:nvSpPr>
        <p:spPr>
          <a:xfrm>
            <a:off x="5946452" y="1785668"/>
            <a:ext cx="695888"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id="{B411CF3A-3918-3444-AB35-00174B6D0936}"/>
              </a:ext>
            </a:extLst>
          </p:cNvPr>
          <p:cNvSpPr txBox="1"/>
          <p:nvPr/>
        </p:nvSpPr>
        <p:spPr>
          <a:xfrm>
            <a:off x="436056" y="2107268"/>
            <a:ext cx="894069" cy="600164"/>
          </a:xfrm>
          <a:prstGeom prst="rect">
            <a:avLst/>
          </a:prstGeom>
          <a:noFill/>
        </p:spPr>
        <p:txBody>
          <a:bodyPr wrap="square" rtlCol="0">
            <a:spAutoFit/>
          </a:bodyPr>
          <a:lstStyle/>
          <a:p>
            <a:r>
              <a:rPr lang="en-GB" sz="1100" dirty="0">
                <a:solidFill>
                  <a:srgbClr val="FF0000"/>
                </a:solidFill>
              </a:rPr>
              <a:t>official CMIP6 varname…</a:t>
            </a:r>
          </a:p>
        </p:txBody>
      </p:sp>
      <p:sp>
        <p:nvSpPr>
          <p:cNvPr id="18" name="ZoneTexte 17">
            <a:extLst>
              <a:ext uri="{FF2B5EF4-FFF2-40B4-BE49-F238E27FC236}">
                <a16:creationId xmlns:a16="http://schemas.microsoft.com/office/drawing/2014/main" id="{EB4993E7-7A33-634A-B451-29F9919B1403}"/>
              </a:ext>
            </a:extLst>
          </p:cNvPr>
          <p:cNvSpPr txBox="1"/>
          <p:nvPr/>
        </p:nvSpPr>
        <p:spPr>
          <a:xfrm>
            <a:off x="1397503" y="2114568"/>
            <a:ext cx="1175367" cy="600164"/>
          </a:xfrm>
          <a:prstGeom prst="rect">
            <a:avLst/>
          </a:prstGeom>
          <a:noFill/>
        </p:spPr>
        <p:txBody>
          <a:bodyPr wrap="square" rtlCol="0">
            <a:spAutoFit/>
          </a:bodyPr>
          <a:lstStyle/>
          <a:p>
            <a:r>
              <a:rPr lang="en-GB" sz="1100" dirty="0">
                <a:solidFill>
                  <a:srgbClr val="FF0000"/>
                </a:solidFill>
              </a:rPr>
              <a:t>…defined</a:t>
            </a:r>
          </a:p>
          <a:p>
            <a:r>
              <a:rPr lang="en-GB" sz="1100" dirty="0">
                <a:solidFill>
                  <a:srgbClr val="FF0000"/>
                </a:solidFill>
              </a:rPr>
              <a:t>for this model component</a:t>
            </a:r>
          </a:p>
        </p:txBody>
      </p:sp>
      <p:sp>
        <p:nvSpPr>
          <p:cNvPr id="19" name="ZoneTexte 18">
            <a:extLst>
              <a:ext uri="{FF2B5EF4-FFF2-40B4-BE49-F238E27FC236}">
                <a16:creationId xmlns:a16="http://schemas.microsoft.com/office/drawing/2014/main" id="{5EEE7B09-969F-3543-88D3-FE2C61C257E2}"/>
              </a:ext>
            </a:extLst>
          </p:cNvPr>
          <p:cNvSpPr txBox="1"/>
          <p:nvPr/>
        </p:nvSpPr>
        <p:spPr>
          <a:xfrm>
            <a:off x="2380272" y="2108219"/>
            <a:ext cx="870845" cy="430887"/>
          </a:xfrm>
          <a:prstGeom prst="rect">
            <a:avLst/>
          </a:prstGeom>
          <a:noFill/>
        </p:spPr>
        <p:txBody>
          <a:bodyPr wrap="square" rtlCol="0">
            <a:spAutoFit/>
          </a:bodyPr>
          <a:lstStyle/>
          <a:p>
            <a:r>
              <a:rPr lang="en-GB" sz="1100" dirty="0">
                <a:solidFill>
                  <a:srgbClr val="FF0000"/>
                </a:solidFill>
              </a:rPr>
              <a:t>…at this frequency</a:t>
            </a:r>
          </a:p>
        </p:txBody>
      </p:sp>
      <p:sp>
        <p:nvSpPr>
          <p:cNvPr id="20" name="ZoneTexte 19">
            <a:extLst>
              <a:ext uri="{FF2B5EF4-FFF2-40B4-BE49-F238E27FC236}">
                <a16:creationId xmlns:a16="http://schemas.microsoft.com/office/drawing/2014/main" id="{344CE6B0-671C-5442-929D-BE04C4F6132F}"/>
              </a:ext>
            </a:extLst>
          </p:cNvPr>
          <p:cNvSpPr txBox="1"/>
          <p:nvPr/>
        </p:nvSpPr>
        <p:spPr>
          <a:xfrm>
            <a:off x="3521235" y="2102716"/>
            <a:ext cx="759125" cy="600164"/>
          </a:xfrm>
          <a:prstGeom prst="rect">
            <a:avLst/>
          </a:prstGeom>
          <a:noFill/>
        </p:spPr>
        <p:txBody>
          <a:bodyPr wrap="square" rtlCol="0">
            <a:spAutoFit/>
          </a:bodyPr>
          <a:lstStyle/>
          <a:p>
            <a:r>
              <a:rPr lang="en-GB" sz="1100" dirty="0">
                <a:solidFill>
                  <a:srgbClr val="FF0000"/>
                </a:solidFill>
              </a:rPr>
              <a:t>…in this CMIP6 table</a:t>
            </a:r>
          </a:p>
        </p:txBody>
      </p:sp>
      <p:sp>
        <p:nvSpPr>
          <p:cNvPr id="21" name="ZoneTexte 20">
            <a:extLst>
              <a:ext uri="{FF2B5EF4-FFF2-40B4-BE49-F238E27FC236}">
                <a16:creationId xmlns:a16="http://schemas.microsoft.com/office/drawing/2014/main" id="{D37DC39E-8308-B146-8DC2-A465833B82C6}"/>
              </a:ext>
            </a:extLst>
          </p:cNvPr>
          <p:cNvSpPr txBox="1"/>
          <p:nvPr/>
        </p:nvSpPr>
        <p:spPr>
          <a:xfrm>
            <a:off x="4684585" y="2102716"/>
            <a:ext cx="893830" cy="600164"/>
          </a:xfrm>
          <a:prstGeom prst="rect">
            <a:avLst/>
          </a:prstGeom>
          <a:noFill/>
        </p:spPr>
        <p:txBody>
          <a:bodyPr wrap="square" rtlCol="0">
            <a:spAutoFit/>
          </a:bodyPr>
          <a:lstStyle/>
          <a:p>
            <a:r>
              <a:rPr lang="en-GB" sz="1100" dirty="0">
                <a:solidFill>
                  <a:srgbClr val="FF0000"/>
                </a:solidFill>
              </a:rPr>
              <a:t>…with this temporal shape</a:t>
            </a:r>
          </a:p>
        </p:txBody>
      </p:sp>
      <p:sp>
        <p:nvSpPr>
          <p:cNvPr id="22" name="ZoneTexte 21">
            <a:extLst>
              <a:ext uri="{FF2B5EF4-FFF2-40B4-BE49-F238E27FC236}">
                <a16:creationId xmlns:a16="http://schemas.microsoft.com/office/drawing/2014/main" id="{D5E3008B-BF91-EE45-A39B-7088F18C58BA}"/>
              </a:ext>
            </a:extLst>
          </p:cNvPr>
          <p:cNvSpPr txBox="1"/>
          <p:nvPr/>
        </p:nvSpPr>
        <p:spPr>
          <a:xfrm>
            <a:off x="5981396" y="2102716"/>
            <a:ext cx="885230" cy="600164"/>
          </a:xfrm>
          <a:prstGeom prst="rect">
            <a:avLst/>
          </a:prstGeom>
          <a:noFill/>
        </p:spPr>
        <p:txBody>
          <a:bodyPr wrap="square" rtlCol="0">
            <a:spAutoFit/>
          </a:bodyPr>
          <a:lstStyle/>
          <a:p>
            <a:r>
              <a:rPr lang="en-GB" sz="1100" dirty="0">
                <a:solidFill>
                  <a:srgbClr val="FF0000"/>
                </a:solidFill>
              </a:rPr>
              <a:t>…and with this spatial shape</a:t>
            </a:r>
          </a:p>
        </p:txBody>
      </p:sp>
      <p:sp>
        <p:nvSpPr>
          <p:cNvPr id="17" name="Accolade fermante 16">
            <a:extLst>
              <a:ext uri="{FF2B5EF4-FFF2-40B4-BE49-F238E27FC236}">
                <a16:creationId xmlns:a16="http://schemas.microsoft.com/office/drawing/2014/main" id="{90930B13-2081-6F40-B5CD-59514D817935}"/>
              </a:ext>
            </a:extLst>
          </p:cNvPr>
          <p:cNvSpPr/>
          <p:nvPr/>
        </p:nvSpPr>
        <p:spPr>
          <a:xfrm rot="5400000">
            <a:off x="5647305" y="1938410"/>
            <a:ext cx="220996" cy="2146436"/>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4" name="Accolade fermante 23">
            <a:extLst>
              <a:ext uri="{FF2B5EF4-FFF2-40B4-BE49-F238E27FC236}">
                <a16:creationId xmlns:a16="http://schemas.microsoft.com/office/drawing/2014/main" id="{2508FD96-A4E2-884B-9EA1-341ECA5911DB}"/>
              </a:ext>
            </a:extLst>
          </p:cNvPr>
          <p:cNvSpPr/>
          <p:nvPr/>
        </p:nvSpPr>
        <p:spPr>
          <a:xfrm rot="5400000">
            <a:off x="2228829" y="2044806"/>
            <a:ext cx="220996" cy="1799935"/>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cxnSp>
        <p:nvCxnSpPr>
          <p:cNvPr id="25" name="Connecteur droit avec flèche 24">
            <a:extLst>
              <a:ext uri="{FF2B5EF4-FFF2-40B4-BE49-F238E27FC236}">
                <a16:creationId xmlns:a16="http://schemas.microsoft.com/office/drawing/2014/main" id="{9DFDA015-7E7E-B743-B631-23B6E92C8A15}"/>
              </a:ext>
            </a:extLst>
          </p:cNvPr>
          <p:cNvCxnSpPr>
            <a:cxnSpLocks/>
          </p:cNvCxnSpPr>
          <p:nvPr/>
        </p:nvCxnSpPr>
        <p:spPr>
          <a:xfrm>
            <a:off x="2441275" y="3161038"/>
            <a:ext cx="700759" cy="412028"/>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A9B68AE8-30FF-0D43-BD7B-FFFF9B98CADB}"/>
              </a:ext>
            </a:extLst>
          </p:cNvPr>
          <p:cNvCxnSpPr>
            <a:cxnSpLocks/>
          </p:cNvCxnSpPr>
          <p:nvPr/>
        </p:nvCxnSpPr>
        <p:spPr>
          <a:xfrm flipH="1">
            <a:off x="4973197" y="3237593"/>
            <a:ext cx="784607" cy="335473"/>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31">
            <a:extLst>
              <a:ext uri="{FF2B5EF4-FFF2-40B4-BE49-F238E27FC236}">
                <a16:creationId xmlns:a16="http://schemas.microsoft.com/office/drawing/2014/main" id="{FE2FB86E-788C-684C-A323-35F262B45FC9}"/>
              </a:ext>
            </a:extLst>
          </p:cNvPr>
          <p:cNvSpPr txBox="1"/>
          <p:nvPr/>
        </p:nvSpPr>
        <p:spPr>
          <a:xfrm>
            <a:off x="3048478" y="3260626"/>
            <a:ext cx="1924719" cy="830997"/>
          </a:xfrm>
          <a:prstGeom prst="rect">
            <a:avLst/>
          </a:prstGeom>
          <a:noFill/>
        </p:spPr>
        <p:txBody>
          <a:bodyPr wrap="square" rtlCol="0">
            <a:spAutoFit/>
          </a:bodyPr>
          <a:lstStyle/>
          <a:p>
            <a:pPr algn="ctr"/>
            <a:r>
              <a:rPr lang="en-GB" sz="1200" dirty="0">
                <a:solidFill>
                  <a:srgbClr val="0070C0"/>
                </a:solidFill>
              </a:rPr>
              <a:t>To check consistency of user’s demand with respect to the chosen (VARNAME, TABLE)</a:t>
            </a:r>
          </a:p>
        </p:txBody>
      </p:sp>
      <p:sp>
        <p:nvSpPr>
          <p:cNvPr id="33" name="Flèche courbée vers la droite 32">
            <a:extLst>
              <a:ext uri="{FF2B5EF4-FFF2-40B4-BE49-F238E27FC236}">
                <a16:creationId xmlns:a16="http://schemas.microsoft.com/office/drawing/2014/main" id="{C2144091-EF2E-4B40-9CC2-ACA20817B417}"/>
              </a:ext>
            </a:extLst>
          </p:cNvPr>
          <p:cNvSpPr/>
          <p:nvPr/>
        </p:nvSpPr>
        <p:spPr>
          <a:xfrm>
            <a:off x="1078302" y="3886193"/>
            <a:ext cx="361057" cy="547784"/>
          </a:xfrm>
          <a:prstGeom prst="curv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34" name="Rectangle 33">
            <a:extLst>
              <a:ext uri="{FF2B5EF4-FFF2-40B4-BE49-F238E27FC236}">
                <a16:creationId xmlns:a16="http://schemas.microsoft.com/office/drawing/2014/main" id="{5E8D49A3-A1D4-3444-ACDC-28CCE5DEDC22}"/>
              </a:ext>
            </a:extLst>
          </p:cNvPr>
          <p:cNvSpPr/>
          <p:nvPr/>
        </p:nvSpPr>
        <p:spPr>
          <a:xfrm>
            <a:off x="168192" y="927358"/>
            <a:ext cx="6978329" cy="338554"/>
          </a:xfrm>
          <a:prstGeom prst="rect">
            <a:avLst/>
          </a:prstGeom>
        </p:spPr>
        <p:txBody>
          <a:bodyPr wrap="square">
            <a:spAutoFit/>
          </a:bodyPr>
          <a:lstStyle/>
          <a:p>
            <a:pPr algn="just">
              <a:spcBef>
                <a:spcPts val="200"/>
              </a:spcBef>
            </a:pPr>
            <a:r>
              <a:rPr lang="en-GB" sz="1600" u="sng" kern="150" dirty="0">
                <a:solidFill>
                  <a:schemeClr val="accent5"/>
                </a:solidFill>
                <a:latin typeface="Calibri Light" panose="020F0302020204030204" pitchFamily="34" charset="0"/>
                <a:ea typeface="Noteworthy Light" panose="02000400000000000000" pitchFamily="2" charset="77"/>
                <a:cs typeface="Calibri Light" panose="020F0302020204030204" pitchFamily="34" charset="0"/>
              </a:rPr>
              <a:t>Example 1 :</a:t>
            </a:r>
            <a:r>
              <a:rPr lang="en-GB" sz="1600" kern="150" dirty="0">
                <a:solidFill>
                  <a:schemeClr val="accent5"/>
                </a:solidFill>
                <a:latin typeface="Calibri Light" panose="020F0302020204030204" pitchFamily="34" charset="0"/>
                <a:ea typeface="Noteworthy Light" panose="02000400000000000000" pitchFamily="2" charset="77"/>
                <a:cs typeface="Calibri Light" panose="020F0302020204030204" pitchFamily="34" charset="0"/>
              </a:rPr>
              <a:t> adding a CMIP6 variable with all of its CMOR standard attributes  </a:t>
            </a:r>
          </a:p>
        </p:txBody>
      </p:sp>
      <p:sp>
        <p:nvSpPr>
          <p:cNvPr id="37" name="Pensées 36">
            <a:extLst>
              <a:ext uri="{FF2B5EF4-FFF2-40B4-BE49-F238E27FC236}">
                <a16:creationId xmlns:a16="http://schemas.microsoft.com/office/drawing/2014/main" id="{1A3FE6F1-9173-0A4B-8EAD-A701092974A2}"/>
              </a:ext>
            </a:extLst>
          </p:cNvPr>
          <p:cNvSpPr/>
          <p:nvPr/>
        </p:nvSpPr>
        <p:spPr>
          <a:xfrm>
            <a:off x="7642599" y="157917"/>
            <a:ext cx="1242204" cy="938718"/>
          </a:xfrm>
          <a:prstGeom prst="cloudCallout">
            <a:avLst>
              <a:gd name="adj1" fmla="val -89587"/>
              <a:gd name="adj2" fmla="val 38489"/>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TYPE = cmor</a:t>
            </a:r>
            <a:endParaRPr lang="fr-FR" sz="1200" dirty="0">
              <a:solidFill>
                <a:schemeClr val="accent5"/>
              </a:solidFill>
            </a:endParaRPr>
          </a:p>
        </p:txBody>
      </p:sp>
    </p:spTree>
    <p:extLst>
      <p:ext uri="{BB962C8B-B14F-4D97-AF65-F5344CB8AC3E}">
        <p14:creationId xmlns:p14="http://schemas.microsoft.com/office/powerpoint/2010/main" val="3359768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lvl="0"/>
            <a:r>
              <a:rPr lang="en-GB" dirty="0">
                <a:solidFill>
                  <a:schemeClr val="bg1"/>
                </a:solidFill>
              </a:rPr>
              <a:t>b) “home data request”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0" name="Rectangle 29">
            <a:extLst>
              <a:ext uri="{FF2B5EF4-FFF2-40B4-BE49-F238E27FC236}">
                <a16:creationId xmlns:a16="http://schemas.microsoft.com/office/drawing/2014/main" id="{6FAC880D-B0E2-F544-9257-FA41093253B6}"/>
              </a:ext>
            </a:extLst>
          </p:cNvPr>
          <p:cNvSpPr/>
          <p:nvPr/>
        </p:nvSpPr>
        <p:spPr>
          <a:xfrm>
            <a:off x="223397" y="781669"/>
            <a:ext cx="1901560" cy="1323439"/>
          </a:xfrm>
          <a:prstGeom prst="rect">
            <a:avLst/>
          </a:prstGeom>
        </p:spPr>
        <p:txBody>
          <a:bodyPr wrap="square">
            <a:spAutoFit/>
          </a:bodyPr>
          <a:lstStyle/>
          <a:p>
            <a:pPr>
              <a:spcBef>
                <a:spcPts val="200"/>
              </a:spcBef>
            </a:pPr>
            <a:r>
              <a:rPr lang="en-GB" sz="1600" u="sng"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Example 2 :</a:t>
            </a:r>
            <a:r>
              <a:rPr lang="en-GB" sz="1600"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 adding all variables included in a user-defined external Table with CMOR-like attributes</a:t>
            </a:r>
          </a:p>
        </p:txBody>
      </p:sp>
      <p:sp>
        <p:nvSpPr>
          <p:cNvPr id="32" name="Pensées 31">
            <a:extLst>
              <a:ext uri="{FF2B5EF4-FFF2-40B4-BE49-F238E27FC236}">
                <a16:creationId xmlns:a16="http://schemas.microsoft.com/office/drawing/2014/main" id="{1323F942-1E72-A042-82AF-639765E3A043}"/>
              </a:ext>
            </a:extLst>
          </p:cNvPr>
          <p:cNvSpPr/>
          <p:nvPr/>
        </p:nvSpPr>
        <p:spPr>
          <a:xfrm>
            <a:off x="7774933" y="78423"/>
            <a:ext cx="1242204" cy="938718"/>
          </a:xfrm>
          <a:prstGeom prst="cloudCallout">
            <a:avLst>
              <a:gd name="adj1" fmla="val -89587"/>
              <a:gd name="adj2" fmla="val 38489"/>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TYPE = extra</a:t>
            </a:r>
            <a:endParaRPr lang="fr-FR" sz="1200" dirty="0">
              <a:solidFill>
                <a:schemeClr val="accent5"/>
              </a:solidFill>
            </a:endParaRPr>
          </a:p>
        </p:txBody>
      </p:sp>
      <p:sp>
        <p:nvSpPr>
          <p:cNvPr id="19" name="Rectangle 18">
            <a:extLst>
              <a:ext uri="{FF2B5EF4-FFF2-40B4-BE49-F238E27FC236}">
                <a16:creationId xmlns:a16="http://schemas.microsoft.com/office/drawing/2014/main" id="{851E36D2-44F1-034F-A7C4-751F5F8DD4B2}"/>
              </a:ext>
            </a:extLst>
          </p:cNvPr>
          <p:cNvSpPr/>
          <p:nvPr/>
        </p:nvSpPr>
        <p:spPr>
          <a:xfrm>
            <a:off x="2251820" y="776569"/>
            <a:ext cx="4990228" cy="4662815"/>
          </a:xfrm>
          <a:prstGeom prst="rect">
            <a:avLst/>
          </a:prstGeom>
          <a:solidFill>
            <a:schemeClr val="bg1"/>
          </a:solidFill>
          <a:ln w="19050">
            <a:solidFill>
              <a:srgbClr val="D883FF"/>
            </a:solidFill>
          </a:ln>
        </p:spPr>
        <p:txBody>
          <a:bodyPr wrap="square">
            <a:spAutoFit/>
          </a:bodyPr>
          <a:lstStyle/>
          <a:p>
            <a:r>
              <a:rPr lang="en-GB" sz="900" dirty="0">
                <a:latin typeface="Consolas" panose="020B0609020204030204" pitchFamily="49" charset="0"/>
                <a:cs typeface="Consolas" panose="020B0609020204030204" pitchFamily="49" charset="0"/>
              </a:rPr>
              <a:t>"Header": {</a:t>
            </a:r>
          </a:p>
          <a:p>
            <a:r>
              <a:rPr lang="en-GB" sz="900" dirty="0">
                <a:latin typeface="Consolas" panose="020B0609020204030204" pitchFamily="49" charset="0"/>
                <a:cs typeface="Consolas" panose="020B0609020204030204" pitchFamily="49" charset="0"/>
              </a:rPr>
              <a:t>        "data_specs_version": "01.00.13",</a:t>
            </a:r>
          </a:p>
          <a:p>
            <a:r>
              <a:rPr lang="en-GB" sz="900" dirty="0">
                <a:latin typeface="Consolas" panose="020B0609020204030204" pitchFamily="49" charset="0"/>
                <a:cs typeface="Consolas" panose="020B0609020204030204" pitchFamily="49" charset="0"/>
              </a:rPr>
              <a:t>        "table_id": "Table Prim6hrPt",</a:t>
            </a:r>
          </a:p>
          <a:p>
            <a:r>
              <a:rPr lang="en-GB" sz="900" dirty="0">
                <a:latin typeface="Consolas" panose="020B0609020204030204" pitchFamily="49" charset="0"/>
                <a:cs typeface="Consolas" panose="020B0609020204030204" pitchFamily="49" charset="0"/>
              </a:rPr>
              <a:t>        "realm": "land atmos ocean",</a:t>
            </a:r>
          </a:p>
          <a:p>
            <a:r>
              <a:rPr lang="en-GB" sz="900" dirty="0">
                <a:latin typeface="Consolas" panose="020B0609020204030204" pitchFamily="49" charset="0"/>
                <a:cs typeface="Consolas" panose="020B0609020204030204" pitchFamily="49" charset="0"/>
              </a:rPr>
              <a:t>        "cmor_version": "3.2",</a:t>
            </a:r>
          </a:p>
          <a:p>
            <a:r>
              <a:rPr lang="en-GB" sz="900" dirty="0">
                <a:latin typeface="Consolas" panose="020B0609020204030204" pitchFamily="49" charset="0"/>
                <a:cs typeface="Consolas" panose="020B0609020204030204" pitchFamily="49" charset="0"/>
              </a:rPr>
              <a:t>        "table_date": "12 July 2017",</a:t>
            </a:r>
          </a:p>
          <a:p>
            <a:r>
              <a:rPr lang="en-GB" sz="900" dirty="0">
                <a:latin typeface="Consolas" panose="020B0609020204030204" pitchFamily="49" charset="0"/>
                <a:cs typeface="Consolas" panose="020B0609020204030204" pitchFamily="49" charset="0"/>
              </a:rPr>
              <a:t>        "missing_value": "1e20",</a:t>
            </a:r>
          </a:p>
          <a:p>
            <a:r>
              <a:rPr lang="en-GB" sz="900" dirty="0">
                <a:latin typeface="Consolas" panose="020B0609020204030204" pitchFamily="49" charset="0"/>
                <a:cs typeface="Consolas" panose="020B0609020204030204" pitchFamily="49" charset="0"/>
              </a:rPr>
              <a:t>        "product": "model-output",</a:t>
            </a:r>
          </a:p>
          <a:p>
            <a:r>
              <a:rPr lang="en-GB" sz="900" dirty="0">
                <a:latin typeface="Consolas" panose="020B0609020204030204" pitchFamily="49" charset="0"/>
                <a:cs typeface="Consolas" panose="020B0609020204030204" pitchFamily="49" charset="0"/>
              </a:rPr>
              <a:t>        "approx_interval": "0.250000",</a:t>
            </a:r>
          </a:p>
          <a:p>
            <a:r>
              <a:rPr lang="en-GB" sz="900" dirty="0">
                <a:latin typeface="Consolas" panose="020B0609020204030204" pitchFamily="49" charset="0"/>
                <a:cs typeface="Consolas" panose="020B0609020204030204" pitchFamily="49" charset="0"/>
              </a:rPr>
              <a:t>        "generic_levels": "",</a:t>
            </a:r>
          </a:p>
          <a:p>
            <a:r>
              <a:rPr lang="en-GB" sz="900" dirty="0">
                <a:latin typeface="Consolas" panose="020B0609020204030204" pitchFamily="49" charset="0"/>
                <a:cs typeface="Consolas" panose="020B0609020204030204" pitchFamily="49" charset="0"/>
              </a:rPr>
              <a:t>        "mip_era": "PRIMAVERA",</a:t>
            </a:r>
          </a:p>
          <a:p>
            <a:r>
              <a:rPr lang="en-GB" sz="900" dirty="0">
                <a:latin typeface="Consolas" panose="020B0609020204030204" pitchFamily="49" charset="0"/>
                <a:cs typeface="Consolas" panose="020B0609020204030204" pitchFamily="49" charset="0"/>
              </a:rPr>
              <a:t>        "Conventions": "CF-1.7 CMIP-6.0"</a:t>
            </a:r>
          </a:p>
          <a:p>
            <a:r>
              <a:rPr lang="en-GB" sz="900" dirty="0">
                <a:latin typeface="Consolas" panose="020B0609020204030204" pitchFamily="49" charset="0"/>
                <a:cs typeface="Consolas" panose="020B0609020204030204" pitchFamily="49" charset="0"/>
              </a:rPr>
              <a:t>    },</a:t>
            </a:r>
          </a:p>
          <a:p>
            <a:r>
              <a:rPr lang="en-GB" sz="900" dirty="0">
                <a:latin typeface="Consolas" panose="020B0609020204030204" pitchFamily="49" charset="0"/>
                <a:cs typeface="Consolas" panose="020B0609020204030204" pitchFamily="49" charset="0"/>
              </a:rPr>
              <a:t>    "variable_entry": {</a:t>
            </a:r>
            <a:endParaRPr lang="en-GB" sz="900" dirty="0">
              <a:latin typeface="Menlo" panose="020B0609030804020204" pitchFamily="49" charset="0"/>
            </a:endParaRPr>
          </a:p>
          <a:p>
            <a:r>
              <a:rPr lang="en-GB" sz="900" dirty="0">
                <a:latin typeface="Menlo" panose="020B0609030804020204" pitchFamily="49" charset="0"/>
              </a:rPr>
              <a:t>       "thetapv2": {</a:t>
            </a:r>
          </a:p>
          <a:p>
            <a:r>
              <a:rPr lang="en-GB" sz="900" dirty="0">
                <a:latin typeface="Menlo" panose="020B0609030804020204" pitchFamily="49" charset="0"/>
              </a:rPr>
              <a:t>            "frequency": "6hr",</a:t>
            </a:r>
          </a:p>
          <a:p>
            <a:r>
              <a:rPr lang="en-GB" sz="900" dirty="0">
                <a:latin typeface="Menlo" panose="020B0609030804020204" pitchFamily="49" charset="0"/>
              </a:rPr>
              <a:t>            "modeling_realm": "atmos",</a:t>
            </a:r>
          </a:p>
          <a:p>
            <a:r>
              <a:rPr lang="en-GB" sz="900" dirty="0">
                <a:latin typeface="Menlo" panose="020B0609030804020204" pitchFamily="49" charset="0"/>
              </a:rPr>
              <a:t>            "standard_name": "theta_on_pv2_surface",</a:t>
            </a:r>
          </a:p>
          <a:p>
            <a:r>
              <a:rPr lang="en-GB" sz="900" dirty="0">
                <a:latin typeface="Menlo" panose="020B0609030804020204" pitchFamily="49" charset="0"/>
              </a:rPr>
              <a:t>            "units": "K",</a:t>
            </a:r>
          </a:p>
          <a:p>
            <a:r>
              <a:rPr lang="en-GB" sz="900" dirty="0">
                <a:latin typeface="Menlo" panose="020B0609030804020204" pitchFamily="49" charset="0"/>
              </a:rPr>
              <a:t>            "cell_methods": "time: point",</a:t>
            </a:r>
          </a:p>
          <a:p>
            <a:r>
              <a:rPr lang="en-GB" sz="900" dirty="0">
                <a:latin typeface="Menlo" panose="020B0609030804020204" pitchFamily="49" charset="0"/>
              </a:rPr>
              <a:t>            "cell_measures": "area: areacella",</a:t>
            </a:r>
          </a:p>
          <a:p>
            <a:r>
              <a:rPr lang="en-GB" sz="900" dirty="0">
                <a:latin typeface="Menlo" panose="020B0609030804020204" pitchFamily="49" charset="0"/>
              </a:rPr>
              <a:t>            "long_name": "Theta on PV +/- 2 Surface",</a:t>
            </a:r>
          </a:p>
          <a:p>
            <a:r>
              <a:rPr lang="en-GB" sz="900" dirty="0">
                <a:latin typeface="Menlo" panose="020B0609030804020204" pitchFamily="49" charset="0"/>
              </a:rPr>
              <a:t>            "comment": "",</a:t>
            </a:r>
          </a:p>
          <a:p>
            <a:r>
              <a:rPr lang="en-GB" sz="900" dirty="0">
                <a:latin typeface="Menlo" panose="020B0609030804020204" pitchFamily="49" charset="0"/>
              </a:rPr>
              <a:t>            "dimensions": "longitude latitude time1",</a:t>
            </a:r>
          </a:p>
          <a:p>
            <a:r>
              <a:rPr lang="en-GB" sz="900" dirty="0">
                <a:latin typeface="Menlo" panose="020B0609030804020204" pitchFamily="49" charset="0"/>
              </a:rPr>
              <a:t>            "out_name": "thetapv2",</a:t>
            </a:r>
          </a:p>
          <a:p>
            <a:r>
              <a:rPr lang="en-GB" sz="900" dirty="0">
                <a:latin typeface="Menlo" panose="020B0609030804020204" pitchFamily="49" charset="0"/>
              </a:rPr>
              <a:t>            "type": "real",</a:t>
            </a:r>
          </a:p>
          <a:p>
            <a:r>
              <a:rPr lang="en-GB" sz="900" dirty="0">
                <a:latin typeface="Menlo" panose="020B0609030804020204" pitchFamily="49" charset="0"/>
              </a:rPr>
              <a:t>            "positive": "",</a:t>
            </a:r>
          </a:p>
          <a:p>
            <a:r>
              <a:rPr lang="en-GB" sz="900" dirty="0">
                <a:latin typeface="Menlo" panose="020B0609030804020204" pitchFamily="49" charset="0"/>
              </a:rPr>
              <a:t>            "valid_min": "",</a:t>
            </a:r>
          </a:p>
          <a:p>
            <a:r>
              <a:rPr lang="en-GB" sz="900" dirty="0">
                <a:latin typeface="Menlo" panose="020B0609030804020204" pitchFamily="49" charset="0"/>
              </a:rPr>
              <a:t>            "valid_max": "",</a:t>
            </a:r>
          </a:p>
          <a:p>
            <a:r>
              <a:rPr lang="en-GB" sz="900" dirty="0">
                <a:latin typeface="Menlo" panose="020B0609030804020204" pitchFamily="49" charset="0"/>
              </a:rPr>
              <a:t>            "ok_min_mean_abs": "",</a:t>
            </a:r>
          </a:p>
          <a:p>
            <a:r>
              <a:rPr lang="en-GB" sz="900" dirty="0">
                <a:latin typeface="Menlo" panose="020B0609030804020204" pitchFamily="49" charset="0"/>
              </a:rPr>
              <a:t>            "ok_max_mean_abs": "",</a:t>
            </a:r>
          </a:p>
          <a:p>
            <a:r>
              <a:rPr lang="en-GB" sz="900" dirty="0">
                <a:latin typeface="Menlo" panose="020B0609030804020204" pitchFamily="49" charset="0"/>
              </a:rPr>
              <a:t>            "primavera_priority": "1"</a:t>
            </a:r>
          </a:p>
          <a:p>
            <a:r>
              <a:rPr lang="en-GB" sz="900" dirty="0">
                <a:latin typeface="Menlo" panose="020B0609030804020204" pitchFamily="49" charset="0"/>
              </a:rPr>
              <a:t>        },</a:t>
            </a:r>
          </a:p>
        </p:txBody>
      </p:sp>
      <p:sp>
        <p:nvSpPr>
          <p:cNvPr id="24" name="Accolade fermante 23">
            <a:extLst>
              <a:ext uri="{FF2B5EF4-FFF2-40B4-BE49-F238E27FC236}">
                <a16:creationId xmlns:a16="http://schemas.microsoft.com/office/drawing/2014/main" id="{943132C3-062E-9144-AFCC-8F2676C809F8}"/>
              </a:ext>
            </a:extLst>
          </p:cNvPr>
          <p:cNvSpPr/>
          <p:nvPr/>
        </p:nvSpPr>
        <p:spPr>
          <a:xfrm rot="10800000">
            <a:off x="2538370" y="2927101"/>
            <a:ext cx="220996" cy="2268334"/>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0070C0"/>
              </a:solidFill>
            </a:endParaRPr>
          </a:p>
        </p:txBody>
      </p:sp>
      <p:sp>
        <p:nvSpPr>
          <p:cNvPr id="25" name="ZoneTexte 24">
            <a:extLst>
              <a:ext uri="{FF2B5EF4-FFF2-40B4-BE49-F238E27FC236}">
                <a16:creationId xmlns:a16="http://schemas.microsoft.com/office/drawing/2014/main" id="{FB161EDB-083B-9B43-92DA-786A4049158C}"/>
              </a:ext>
            </a:extLst>
          </p:cNvPr>
          <p:cNvSpPr txBox="1"/>
          <p:nvPr/>
        </p:nvSpPr>
        <p:spPr>
          <a:xfrm>
            <a:off x="244653" y="3738102"/>
            <a:ext cx="2293716" cy="1200329"/>
          </a:xfrm>
          <a:prstGeom prst="rect">
            <a:avLst/>
          </a:prstGeom>
          <a:solidFill>
            <a:schemeClr val="bg1"/>
          </a:solidFill>
          <a:ln>
            <a:noFill/>
          </a:ln>
        </p:spPr>
        <p:txBody>
          <a:bodyPr wrap="square" rtlCol="0">
            <a:spAutoFit/>
          </a:bodyPr>
          <a:lstStyle/>
          <a:p>
            <a:r>
              <a:rPr lang="en-GB" sz="1200" dirty="0">
                <a:solidFill>
                  <a:srgbClr val="0070C0"/>
                </a:solidFill>
              </a:rPr>
              <a:t>CMIP6 (CMOR) like attributes used by dr2xml to build XIOS instructions (output_freq, operation, …) and  to set XIOS variables (i.e. netCDF attributes) </a:t>
            </a:r>
          </a:p>
        </p:txBody>
      </p:sp>
      <p:sp>
        <p:nvSpPr>
          <p:cNvPr id="26" name="Rectangle 25">
            <a:extLst>
              <a:ext uri="{FF2B5EF4-FFF2-40B4-BE49-F238E27FC236}">
                <a16:creationId xmlns:a16="http://schemas.microsoft.com/office/drawing/2014/main" id="{4C81DCA9-B765-2748-9EEB-44AC1FB091BB}"/>
              </a:ext>
            </a:extLst>
          </p:cNvPr>
          <p:cNvSpPr/>
          <p:nvPr/>
        </p:nvSpPr>
        <p:spPr>
          <a:xfrm>
            <a:off x="5018362" y="791587"/>
            <a:ext cx="2223686" cy="276999"/>
          </a:xfrm>
          <a:prstGeom prst="rect">
            <a:avLst/>
          </a:prstGeom>
        </p:spPr>
        <p:txBody>
          <a:bodyPr wrap="none">
            <a:spAutoFit/>
          </a:bodyPr>
          <a:lstStyle/>
          <a:p>
            <a:r>
              <a:rPr lang="en-GB" sz="1200" u="sng" kern="150" dirty="0">
                <a:solidFill>
                  <a:srgbClr val="D883FF"/>
                </a:solidFill>
                <a:latin typeface="Consolas" panose="020B0609020204030204" pitchFamily="49" charset="0"/>
                <a:ea typeface="Times New Roman" panose="02020603050405020304" pitchFamily="18" charset="0"/>
                <a:cs typeface="Consolas" panose="020B0609020204030204" pitchFamily="49" charset="0"/>
              </a:rPr>
              <a:t>PRIMAVERA_Prim6hrPt.json</a:t>
            </a:r>
            <a:endParaRPr lang="en-GB" sz="1200" u="sng" dirty="0">
              <a:solidFill>
                <a:srgbClr val="D883FF"/>
              </a:solidFill>
            </a:endParaRPr>
          </a:p>
        </p:txBody>
      </p:sp>
      <p:sp>
        <p:nvSpPr>
          <p:cNvPr id="12" name="Rectangle 11">
            <a:extLst>
              <a:ext uri="{FF2B5EF4-FFF2-40B4-BE49-F238E27FC236}">
                <a16:creationId xmlns:a16="http://schemas.microsoft.com/office/drawing/2014/main" id="{A83A7D47-8D3F-564B-BB10-A464DD753AAA}"/>
              </a:ext>
            </a:extLst>
          </p:cNvPr>
          <p:cNvSpPr/>
          <p:nvPr/>
        </p:nvSpPr>
        <p:spPr>
          <a:xfrm>
            <a:off x="5112292" y="1049036"/>
            <a:ext cx="2129756" cy="646331"/>
          </a:xfrm>
          <a:prstGeom prst="rect">
            <a:avLst/>
          </a:prstGeom>
          <a:noFill/>
        </p:spPr>
        <p:txBody>
          <a:bodyPr wrap="square">
            <a:spAutoFit/>
          </a:bodyPr>
          <a:lstStyle/>
          <a:p>
            <a:r>
              <a:rPr lang="en-GB" sz="1200" i="1" kern="150" dirty="0">
                <a:solidFill>
                  <a:srgbClr val="D883FF"/>
                </a:solidFill>
                <a:latin typeface="+mn-lt"/>
                <a:ea typeface="Times New Roman" panose="02020603050405020304" pitchFamily="18" charset="0"/>
                <a:cs typeface="F"/>
              </a:rPr>
              <a:t>a user-defined external table </a:t>
            </a:r>
            <a:r>
              <a:rPr lang="en-GB" sz="1200" i="1" kern="150" dirty="0">
                <a:solidFill>
                  <a:srgbClr val="D883FF"/>
                </a:solidFill>
                <a:ea typeface="Times New Roman" panose="02020603050405020304" pitchFamily="18" charset="0"/>
                <a:cs typeface="F"/>
              </a:rPr>
              <a:t>(json file) </a:t>
            </a:r>
            <a:r>
              <a:rPr lang="en-GB" sz="1200" i="1" kern="150" dirty="0">
                <a:solidFill>
                  <a:srgbClr val="D883FF"/>
                </a:solidFill>
                <a:latin typeface="+mn-lt"/>
                <a:ea typeface="Times New Roman" panose="02020603050405020304" pitchFamily="18" charset="0"/>
                <a:cs typeface="F"/>
              </a:rPr>
              <a:t>containing several additional variables.</a:t>
            </a:r>
            <a:endParaRPr lang="en-GB" sz="1200" i="1" dirty="0">
              <a:solidFill>
                <a:srgbClr val="D883FF"/>
              </a:solidFill>
              <a:latin typeface="+mn-lt"/>
            </a:endParaRPr>
          </a:p>
        </p:txBody>
      </p:sp>
      <mc:AlternateContent xmlns:mc="http://schemas.openxmlformats.org/markup-compatibility/2006">
        <mc:Choice xmlns:p14="http://schemas.microsoft.com/office/powerpoint/2010/main" Requires="p14">
          <p:contentPart p14:bwMode="auto" r:id="rId3">
            <p14:nvContentPartPr>
              <p14:cNvPr id="13" name="Encre 12">
                <a:extLst>
                  <a:ext uri="{FF2B5EF4-FFF2-40B4-BE49-F238E27FC236}">
                    <a16:creationId xmlns:a16="http://schemas.microsoft.com/office/drawing/2014/main" id="{90EAEFAD-A0BC-4A42-B9EA-57F430EF4DC5}"/>
                  </a:ext>
                </a:extLst>
              </p14:cNvPr>
              <p14:cNvContentPartPr/>
              <p14:nvPr/>
            </p14:nvContentPartPr>
            <p14:xfrm>
              <a:off x="2759366" y="2811781"/>
              <a:ext cx="993258" cy="45719"/>
            </p14:xfrm>
          </p:contentPart>
        </mc:Choice>
        <mc:Fallback>
          <p:pic>
            <p:nvPicPr>
              <p:cNvPr id="13" name="Encre 12">
                <a:extLst>
                  <a:ext uri="{FF2B5EF4-FFF2-40B4-BE49-F238E27FC236}">
                    <a16:creationId xmlns:a16="http://schemas.microsoft.com/office/drawing/2014/main" id="{90EAEFAD-A0BC-4A42-B9EA-57F430EF4DC5}"/>
                  </a:ext>
                </a:extLst>
              </p:cNvPr>
              <p:cNvPicPr/>
              <p:nvPr/>
            </p:nvPicPr>
            <p:blipFill>
              <a:blip r:embed="rId4"/>
              <a:stretch>
                <a:fillRect/>
              </a:stretch>
            </p:blipFill>
            <p:spPr>
              <a:xfrm>
                <a:off x="2705345" y="2703783"/>
                <a:ext cx="1100939" cy="261354"/>
              </a:xfrm>
              <a:prstGeom prst="rect">
                <a:avLst/>
              </a:prstGeom>
            </p:spPr>
          </p:pic>
        </mc:Fallback>
      </mc:AlternateContent>
    </p:spTree>
    <p:extLst>
      <p:ext uri="{BB962C8B-B14F-4D97-AF65-F5344CB8AC3E}">
        <p14:creationId xmlns:p14="http://schemas.microsoft.com/office/powerpoint/2010/main" val="3637126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lvl="0"/>
            <a:r>
              <a:rPr lang="en-GB" dirty="0">
                <a:solidFill>
                  <a:schemeClr val="bg1"/>
                </a:solidFill>
              </a:rPr>
              <a:t>b) “home data request”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 name="Rectangle 4">
            <a:extLst>
              <a:ext uri="{FF2B5EF4-FFF2-40B4-BE49-F238E27FC236}">
                <a16:creationId xmlns:a16="http://schemas.microsoft.com/office/drawing/2014/main" id="{11BE54C1-EC6D-C74D-8FB7-F46972A71C85}"/>
              </a:ext>
            </a:extLst>
          </p:cNvPr>
          <p:cNvSpPr/>
          <p:nvPr/>
        </p:nvSpPr>
        <p:spPr>
          <a:xfrm>
            <a:off x="210290" y="1332498"/>
            <a:ext cx="8723419" cy="707886"/>
          </a:xfrm>
          <a:prstGeom prst="rect">
            <a:avLst/>
          </a:prstGeom>
        </p:spPr>
        <p:txBody>
          <a:bodyPr wrap="square">
            <a:spAutoFit/>
          </a:bodyPr>
          <a:lstStyle/>
          <a:p>
            <a:pPr algn="just"/>
            <a:r>
              <a:rPr lang="en-GB" sz="1000" kern="150" dirty="0">
                <a:latin typeface="Consolas" panose="020B0609020204030204" pitchFamily="49" charset="0"/>
                <a:ea typeface="Times New Roman" panose="02020603050405020304" pitchFamily="18" charset="0"/>
                <a:cs typeface="Consolas" panose="020B0609020204030204" pitchFamily="49" charset="0"/>
              </a:rPr>
              <a:t>TYPE;    VARNAME;   REALM;    FREQUENCY;    TABLE;                 TEMPORAL_SHP;  SPATIAL_SHP;  EXPNAME;    MIP</a:t>
            </a:r>
            <a:endParaRPr lang="en-GB"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sz="1000" kern="150" dirty="0">
                <a:latin typeface="Consolas" panose="020B0609020204030204" pitchFamily="49" charset="0"/>
                <a:ea typeface="Times New Roman" panose="02020603050405020304" pitchFamily="18" charset="0"/>
                <a:cs typeface="Consolas" panose="020B0609020204030204" pitchFamily="49" charset="0"/>
              </a:rPr>
              <a:t>--------------------------------------------------------------------------------------------------------------------------</a:t>
            </a:r>
            <a:endParaRPr lang="en-GB"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sz="1000" kern="150" dirty="0">
                <a:latin typeface="Consolas" panose="020B0609020204030204" pitchFamily="49" charset="0"/>
                <a:ea typeface="Times New Roman" panose="02020603050405020304" pitchFamily="18" charset="0"/>
                <a:cs typeface="Consolas" panose="020B0609020204030204" pitchFamily="49" charset="0"/>
              </a:rPr>
              <a:t>extra;   ANY;      ANY;       ANY;          PRIMAVERA_Prim6hrPt;   ANY;           ANY;          ANY;        HighResMIP;</a:t>
            </a:r>
            <a:endParaRPr lang="en-GB"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sz="1000" kern="150" dirty="0">
                <a:latin typeface="Consolas" panose="020B0609020204030204" pitchFamily="49" charset="0"/>
                <a:ea typeface="Times New Roman" panose="02020603050405020304" pitchFamily="18" charset="0"/>
                <a:cs typeface="Consolas" panose="020B0609020204030204" pitchFamily="49" charset="0"/>
              </a:rPr>
              <a:t> </a:t>
            </a:r>
            <a:endParaRPr lang="en-GB"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p:txBody>
      </p:sp>
      <p:sp>
        <p:nvSpPr>
          <p:cNvPr id="2" name="Rectangle 1">
            <a:extLst>
              <a:ext uri="{FF2B5EF4-FFF2-40B4-BE49-F238E27FC236}">
                <a16:creationId xmlns:a16="http://schemas.microsoft.com/office/drawing/2014/main" id="{5F74EF71-B20D-7141-8DF9-74485F0DD540}"/>
              </a:ext>
            </a:extLst>
          </p:cNvPr>
          <p:cNvSpPr/>
          <p:nvPr/>
        </p:nvSpPr>
        <p:spPr>
          <a:xfrm>
            <a:off x="589768" y="3772165"/>
            <a:ext cx="8306180" cy="1046440"/>
          </a:xfrm>
          <a:prstGeom prst="rect">
            <a:avLst/>
          </a:prstGeom>
        </p:spPr>
        <p:txBody>
          <a:bodyPr wrap="square">
            <a:spAutoFit/>
          </a:bodyPr>
          <a:lstStyle/>
          <a:p>
            <a:pPr algn="just"/>
            <a:r>
              <a:rPr lang="en-GB" kern="150" dirty="0">
                <a:solidFill>
                  <a:srgbClr val="0070C0"/>
                </a:solidFill>
                <a:latin typeface="Arial" panose="020B0604020202020204" pitchFamily="34" charset="0"/>
                <a:ea typeface="Times New Roman" panose="02020603050405020304" pitchFamily="18" charset="0"/>
                <a:cs typeface="F"/>
              </a:rPr>
              <a:t>All variables defined as a </a:t>
            </a:r>
            <a:r>
              <a:rPr lang="en-GB" i="1" kern="150" dirty="0">
                <a:solidFill>
                  <a:srgbClr val="0070C0"/>
                </a:solidFill>
                <a:latin typeface="Arial" panose="020B0604020202020204" pitchFamily="34" charset="0"/>
                <a:ea typeface="Times New Roman" panose="02020603050405020304" pitchFamily="18" charset="0"/>
                <a:cs typeface="F"/>
              </a:rPr>
              <a:t>variable_entry </a:t>
            </a:r>
            <a:r>
              <a:rPr lang="en-GB" kern="150" dirty="0">
                <a:solidFill>
                  <a:srgbClr val="0070C0"/>
                </a:solidFill>
                <a:latin typeface="Arial" panose="020B0604020202020204" pitchFamily="34" charset="0"/>
                <a:ea typeface="Times New Roman" panose="02020603050405020304" pitchFamily="18" charset="0"/>
                <a:cs typeface="F"/>
              </a:rPr>
              <a:t>in</a:t>
            </a:r>
            <a:r>
              <a:rPr lang="en-GB" i="1" kern="150" dirty="0">
                <a:solidFill>
                  <a:srgbClr val="0070C0"/>
                </a:solidFill>
                <a:latin typeface="Arial" panose="020B0604020202020204" pitchFamily="34" charset="0"/>
                <a:ea typeface="Times New Roman" panose="02020603050405020304" pitchFamily="18" charset="0"/>
                <a:cs typeface="F"/>
              </a:rPr>
              <a:t> </a:t>
            </a:r>
            <a:r>
              <a:rPr lang="en-GB" kern="150" dirty="0">
                <a:solidFill>
                  <a:srgbClr val="D883FF"/>
                </a:solidFill>
                <a:latin typeface="Consolas" panose="020B0609020204030204" pitchFamily="49" charset="0"/>
                <a:ea typeface="Times New Roman" panose="02020603050405020304" pitchFamily="18" charset="0"/>
                <a:cs typeface="Arial" panose="020B0604020202020204" pitchFamily="34" charset="0"/>
              </a:rPr>
              <a:t>PRIMAVERA_Prim6hrPt.json</a:t>
            </a:r>
            <a:r>
              <a:rPr lang="en-GB" kern="150" dirty="0">
                <a:solidFill>
                  <a:srgbClr val="0070C0"/>
                </a:solidFill>
                <a:latin typeface="Arial" panose="020B0604020202020204" pitchFamily="34" charset="0"/>
                <a:ea typeface="Times New Roman" panose="02020603050405020304" pitchFamily="18" charset="0"/>
                <a:cs typeface="F"/>
              </a:rPr>
              <a:t> are added by dr2xml  (provided they are defined in the ping file) :</a:t>
            </a:r>
            <a:endParaRPr lang="en-GB" kern="150" dirty="0">
              <a:solidFill>
                <a:srgbClr val="0070C0"/>
              </a:solidFill>
              <a:latin typeface="Calibri" panose="020F0502020204030204" pitchFamily="34" charset="0"/>
              <a:ea typeface="Calibri" panose="020F0502020204030204" pitchFamily="34" charset="0"/>
              <a:cs typeface="F"/>
            </a:endParaRPr>
          </a:p>
          <a:p>
            <a:pPr algn="just"/>
            <a:r>
              <a:rPr lang="en-GB" sz="1000" kern="150" dirty="0">
                <a:latin typeface="Abadi MT Condensed Light" panose="020B0306030101010103" pitchFamily="34" charset="77"/>
                <a:ea typeface="Times New Roman" panose="02020603050405020304" pitchFamily="18" charset="0"/>
                <a:cs typeface="Arial" panose="020B0604020202020204" pitchFamily="34" charset="0"/>
              </a:rPr>
              <a:t> </a:t>
            </a:r>
            <a:endParaRPr lang="en-GB" kern="150" dirty="0">
              <a:solidFill>
                <a:srgbClr val="00000A"/>
              </a:solidFill>
              <a:latin typeface="Calibri" panose="020F0502020204030204" pitchFamily="34" charset="0"/>
              <a:ea typeface="Calibri" panose="020F0502020204030204" pitchFamily="34" charset="0"/>
              <a:cs typeface="F"/>
            </a:endParaRPr>
          </a:p>
          <a:p>
            <a:pPr algn="just"/>
            <a:r>
              <a:rPr lang="en-GB" sz="1200" kern="150" dirty="0">
                <a:solidFill>
                  <a:srgbClr val="00000A"/>
                </a:solidFill>
                <a:latin typeface="Consolas" panose="020B0609020204030204" pitchFamily="49" charset="0"/>
                <a:ea typeface="Calibri" panose="020F0502020204030204" pitchFamily="34" charset="0"/>
                <a:cs typeface="F"/>
              </a:rPr>
              <a:t>	&gt;&gt;&gt; TABLE       </a:t>
            </a:r>
            <a:r>
              <a:rPr lang="en-GB" sz="1200" b="1" kern="150" dirty="0">
                <a:solidFill>
                  <a:srgbClr val="00000A"/>
                </a:solidFill>
                <a:latin typeface="Consolas" panose="020B0609020204030204" pitchFamily="49" charset="0"/>
                <a:ea typeface="Calibri" panose="020F0502020204030204" pitchFamily="34" charset="0"/>
                <a:cs typeface="F"/>
              </a:rPr>
              <a:t>Prim6hrPt 07 ----&gt;</a:t>
            </a:r>
            <a:r>
              <a:rPr lang="en-GB" sz="1200" kern="150" dirty="0">
                <a:solidFill>
                  <a:srgbClr val="00000A"/>
                </a:solidFill>
                <a:latin typeface="Consolas" panose="020B0609020204030204" pitchFamily="49" charset="0"/>
                <a:ea typeface="Calibri" panose="020F0502020204030204" pitchFamily="34" charset="0"/>
                <a:cs typeface="F"/>
              </a:rPr>
              <a:t> ps(1.0) hus1000(1.0) thetapv2(1.0) </a:t>
            </a:r>
          </a:p>
          <a:p>
            <a:pPr algn="just"/>
            <a:r>
              <a:rPr lang="en-GB" sz="1200" kern="150" dirty="0">
                <a:solidFill>
                  <a:srgbClr val="00000A"/>
                </a:solidFill>
                <a:latin typeface="Consolas" panose="020B0609020204030204" pitchFamily="49" charset="0"/>
                <a:ea typeface="Calibri" panose="020F0502020204030204" pitchFamily="34" charset="0"/>
                <a:cs typeface="F"/>
              </a:rPr>
              <a:t>			 	  clt(1.0) va1000(1.0) ua1000(1.0) tslsi(1.0)</a:t>
            </a:r>
            <a:endParaRPr lang="en-GB" kern="150" dirty="0">
              <a:solidFill>
                <a:srgbClr val="00000A"/>
              </a:solidFill>
              <a:latin typeface="Calibri" panose="020F0502020204030204" pitchFamily="34" charset="0"/>
              <a:ea typeface="Calibri" panose="020F0502020204030204" pitchFamily="34" charset="0"/>
              <a:cs typeface="F"/>
            </a:endParaRPr>
          </a:p>
        </p:txBody>
      </p:sp>
      <p:sp>
        <p:nvSpPr>
          <p:cNvPr id="8" name="Forme libre 7">
            <a:extLst>
              <a:ext uri="{FF2B5EF4-FFF2-40B4-BE49-F238E27FC236}">
                <a16:creationId xmlns:a16="http://schemas.microsoft.com/office/drawing/2014/main" id="{5A89EA2E-1F14-9C4E-8572-37CA41A79205}"/>
              </a:ext>
            </a:extLst>
          </p:cNvPr>
          <p:cNvSpPr/>
          <p:nvPr/>
        </p:nvSpPr>
        <p:spPr>
          <a:xfrm>
            <a:off x="3203717" y="1579087"/>
            <a:ext cx="1687460" cy="350419"/>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D88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Accolade fermante 8">
            <a:extLst>
              <a:ext uri="{FF2B5EF4-FFF2-40B4-BE49-F238E27FC236}">
                <a16:creationId xmlns:a16="http://schemas.microsoft.com/office/drawing/2014/main" id="{A90453A3-74CB-B843-8565-B851CA6AA139}"/>
              </a:ext>
            </a:extLst>
          </p:cNvPr>
          <p:cNvSpPr/>
          <p:nvPr/>
        </p:nvSpPr>
        <p:spPr>
          <a:xfrm rot="5400000">
            <a:off x="1737123" y="1108554"/>
            <a:ext cx="220996" cy="1799935"/>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0070C0"/>
              </a:solidFill>
            </a:endParaRPr>
          </a:p>
        </p:txBody>
      </p:sp>
      <p:sp>
        <p:nvSpPr>
          <p:cNvPr id="11" name="Accolade fermante 10">
            <a:extLst>
              <a:ext uri="{FF2B5EF4-FFF2-40B4-BE49-F238E27FC236}">
                <a16:creationId xmlns:a16="http://schemas.microsoft.com/office/drawing/2014/main" id="{75B8ADB5-F28C-6B44-96F0-5387A43691AE}"/>
              </a:ext>
            </a:extLst>
          </p:cNvPr>
          <p:cNvSpPr/>
          <p:nvPr/>
        </p:nvSpPr>
        <p:spPr>
          <a:xfrm rot="5400000">
            <a:off x="5589369" y="1311976"/>
            <a:ext cx="220996" cy="1393092"/>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cxnSp>
        <p:nvCxnSpPr>
          <p:cNvPr id="12" name="Connecteur droit avec flèche 11">
            <a:extLst>
              <a:ext uri="{FF2B5EF4-FFF2-40B4-BE49-F238E27FC236}">
                <a16:creationId xmlns:a16="http://schemas.microsoft.com/office/drawing/2014/main" id="{18477BD8-33C9-0E47-91EB-9B9F4E2CE5B6}"/>
              </a:ext>
            </a:extLst>
          </p:cNvPr>
          <p:cNvCxnSpPr>
            <a:cxnSpLocks/>
          </p:cNvCxnSpPr>
          <p:nvPr/>
        </p:nvCxnSpPr>
        <p:spPr>
          <a:xfrm>
            <a:off x="1845057" y="2182799"/>
            <a:ext cx="1" cy="29578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B896074D-757D-2542-B2CD-EF6CD831E095}"/>
              </a:ext>
            </a:extLst>
          </p:cNvPr>
          <p:cNvSpPr txBox="1"/>
          <p:nvPr/>
        </p:nvSpPr>
        <p:spPr>
          <a:xfrm>
            <a:off x="698199" y="2505621"/>
            <a:ext cx="2293716" cy="646331"/>
          </a:xfrm>
          <a:prstGeom prst="rect">
            <a:avLst/>
          </a:prstGeom>
          <a:noFill/>
          <a:ln>
            <a:noFill/>
          </a:ln>
        </p:spPr>
        <p:txBody>
          <a:bodyPr wrap="square" rtlCol="0">
            <a:spAutoFit/>
          </a:bodyPr>
          <a:lstStyle/>
          <a:p>
            <a:r>
              <a:rPr lang="en-GB" sz="1200" dirty="0">
                <a:solidFill>
                  <a:srgbClr val="0070C0"/>
                </a:solidFill>
              </a:rPr>
              <a:t>means we want to output all the variables defined in the external Table…</a:t>
            </a:r>
          </a:p>
        </p:txBody>
      </p:sp>
      <p:cxnSp>
        <p:nvCxnSpPr>
          <p:cNvPr id="21" name="Connecteur droit avec flèche 20">
            <a:extLst>
              <a:ext uri="{FF2B5EF4-FFF2-40B4-BE49-F238E27FC236}">
                <a16:creationId xmlns:a16="http://schemas.microsoft.com/office/drawing/2014/main" id="{A3C65D9E-0B91-FE43-9223-BE4A1D08A06E}"/>
              </a:ext>
            </a:extLst>
          </p:cNvPr>
          <p:cNvCxnSpPr>
            <a:cxnSpLocks/>
          </p:cNvCxnSpPr>
          <p:nvPr/>
        </p:nvCxnSpPr>
        <p:spPr>
          <a:xfrm>
            <a:off x="7779477" y="2182799"/>
            <a:ext cx="1" cy="29578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8DADCD70-95D5-6341-A76F-DBA901882015}"/>
              </a:ext>
            </a:extLst>
          </p:cNvPr>
          <p:cNvSpPr txBox="1"/>
          <p:nvPr/>
        </p:nvSpPr>
        <p:spPr>
          <a:xfrm>
            <a:off x="6628075" y="2508086"/>
            <a:ext cx="2293716" cy="461665"/>
          </a:xfrm>
          <a:prstGeom prst="rect">
            <a:avLst/>
          </a:prstGeom>
          <a:noFill/>
          <a:ln>
            <a:noFill/>
          </a:ln>
        </p:spPr>
        <p:txBody>
          <a:bodyPr wrap="square" rtlCol="0">
            <a:spAutoFit/>
          </a:bodyPr>
          <a:lstStyle/>
          <a:p>
            <a:r>
              <a:rPr lang="en-GB" sz="1200" dirty="0">
                <a:solidFill>
                  <a:srgbClr val="0070C0"/>
                </a:solidFill>
              </a:rPr>
              <a:t>… but only if the experiment is an HighResMIP one</a:t>
            </a:r>
          </a:p>
        </p:txBody>
      </p:sp>
      <p:sp>
        <p:nvSpPr>
          <p:cNvPr id="23" name="Accolade fermante 22">
            <a:extLst>
              <a:ext uri="{FF2B5EF4-FFF2-40B4-BE49-F238E27FC236}">
                <a16:creationId xmlns:a16="http://schemas.microsoft.com/office/drawing/2014/main" id="{DDEC65F3-F9E3-1645-8361-631549696E6F}"/>
              </a:ext>
            </a:extLst>
          </p:cNvPr>
          <p:cNvSpPr/>
          <p:nvPr/>
        </p:nvSpPr>
        <p:spPr>
          <a:xfrm rot="5400000">
            <a:off x="7668980" y="1141330"/>
            <a:ext cx="220996" cy="1687459"/>
          </a:xfrm>
          <a:prstGeom prst="rightBrace">
            <a:avLst>
              <a:gd name="adj1" fmla="val 8333"/>
              <a:gd name="adj2" fmla="val 49598"/>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mc:AlternateContent xmlns:mc="http://schemas.openxmlformats.org/markup-compatibility/2006" xmlns:p14="http://schemas.microsoft.com/office/powerpoint/2010/main">
        <mc:Choice Requires="p14">
          <p:contentPart p14:bwMode="auto" r:id="rId3">
            <p14:nvContentPartPr>
              <p14:cNvPr id="25" name="Encre 24">
                <a:extLst>
                  <a:ext uri="{FF2B5EF4-FFF2-40B4-BE49-F238E27FC236}">
                    <a16:creationId xmlns:a16="http://schemas.microsoft.com/office/drawing/2014/main" id="{B51946F6-41EF-4741-964E-82C310D0315E}"/>
                  </a:ext>
                </a:extLst>
              </p14:cNvPr>
              <p14:cNvContentPartPr/>
              <p14:nvPr/>
            </p14:nvContentPartPr>
            <p14:xfrm>
              <a:off x="6333835" y="4455328"/>
              <a:ext cx="993258" cy="45719"/>
            </p14:xfrm>
          </p:contentPart>
        </mc:Choice>
        <mc:Fallback xmlns="">
          <p:pic>
            <p:nvPicPr>
              <p:cNvPr id="25" name="Encre 24">
                <a:extLst>
                  <a:ext uri="{FF2B5EF4-FFF2-40B4-BE49-F238E27FC236}">
                    <a16:creationId xmlns:a16="http://schemas.microsoft.com/office/drawing/2014/main" id="{B51946F6-41EF-4741-964E-82C310D0315E}"/>
                  </a:ext>
                </a:extLst>
              </p:cNvPr>
              <p:cNvPicPr/>
              <p:nvPr/>
            </p:nvPicPr>
            <p:blipFill>
              <a:blip r:embed="rId4"/>
              <a:stretch>
                <a:fillRect/>
              </a:stretch>
            </p:blipFill>
            <p:spPr>
              <a:xfrm>
                <a:off x="6279814" y="4347330"/>
                <a:ext cx="1100939" cy="261354"/>
              </a:xfrm>
              <a:prstGeom prst="rect">
                <a:avLst/>
              </a:prstGeom>
            </p:spPr>
          </p:pic>
        </mc:Fallback>
      </mc:AlternateContent>
      <p:sp>
        <p:nvSpPr>
          <p:cNvPr id="26" name="Flèche courbée vers la droite 25">
            <a:extLst>
              <a:ext uri="{FF2B5EF4-FFF2-40B4-BE49-F238E27FC236}">
                <a16:creationId xmlns:a16="http://schemas.microsoft.com/office/drawing/2014/main" id="{6B47E945-36DD-D14C-9217-947476060D1F}"/>
              </a:ext>
            </a:extLst>
          </p:cNvPr>
          <p:cNvSpPr/>
          <p:nvPr/>
        </p:nvSpPr>
        <p:spPr>
          <a:xfrm>
            <a:off x="248052" y="3331949"/>
            <a:ext cx="361057" cy="547784"/>
          </a:xfrm>
          <a:prstGeom prst="curv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cxnSp>
        <p:nvCxnSpPr>
          <p:cNvPr id="27" name="Connecteur en angle 26">
            <a:extLst>
              <a:ext uri="{FF2B5EF4-FFF2-40B4-BE49-F238E27FC236}">
                <a16:creationId xmlns:a16="http://schemas.microsoft.com/office/drawing/2014/main" id="{F5FA475E-940D-1244-A28B-519E1907263E}"/>
              </a:ext>
            </a:extLst>
          </p:cNvPr>
          <p:cNvCxnSpPr>
            <a:cxnSpLocks/>
          </p:cNvCxnSpPr>
          <p:nvPr/>
        </p:nvCxnSpPr>
        <p:spPr>
          <a:xfrm rot="10800000" flipV="1">
            <a:off x="2565841" y="2182798"/>
            <a:ext cx="3134027" cy="781079"/>
          </a:xfrm>
          <a:prstGeom prst="bentConnector3">
            <a:avLst>
              <a:gd name="adj1" fmla="val -96"/>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FAC880D-B0E2-F544-9257-FA41093253B6}"/>
              </a:ext>
            </a:extLst>
          </p:cNvPr>
          <p:cNvSpPr/>
          <p:nvPr/>
        </p:nvSpPr>
        <p:spPr>
          <a:xfrm>
            <a:off x="155840" y="937506"/>
            <a:ext cx="8467368" cy="338554"/>
          </a:xfrm>
          <a:prstGeom prst="rect">
            <a:avLst/>
          </a:prstGeom>
        </p:spPr>
        <p:txBody>
          <a:bodyPr wrap="square">
            <a:spAutoFit/>
          </a:bodyPr>
          <a:lstStyle/>
          <a:p>
            <a:pPr algn="just">
              <a:spcBef>
                <a:spcPts val="200"/>
              </a:spcBef>
            </a:pPr>
            <a:r>
              <a:rPr lang="en-GB" sz="1600" u="sng"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Example 2 :</a:t>
            </a:r>
            <a:r>
              <a:rPr lang="en-GB" sz="1600"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 adding all variables included in a user-defined external Table with CMOR-like attributes</a:t>
            </a:r>
          </a:p>
        </p:txBody>
      </p:sp>
      <p:sp>
        <p:nvSpPr>
          <p:cNvPr id="32" name="Pensées 31">
            <a:extLst>
              <a:ext uri="{FF2B5EF4-FFF2-40B4-BE49-F238E27FC236}">
                <a16:creationId xmlns:a16="http://schemas.microsoft.com/office/drawing/2014/main" id="{1323F942-1E72-A042-82AF-639765E3A043}"/>
              </a:ext>
            </a:extLst>
          </p:cNvPr>
          <p:cNvSpPr/>
          <p:nvPr/>
        </p:nvSpPr>
        <p:spPr>
          <a:xfrm>
            <a:off x="7774933" y="78423"/>
            <a:ext cx="1242204" cy="938718"/>
          </a:xfrm>
          <a:prstGeom prst="cloudCallout">
            <a:avLst>
              <a:gd name="adj1" fmla="val -89587"/>
              <a:gd name="adj2" fmla="val 38489"/>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TYPE = extra</a:t>
            </a:r>
            <a:endParaRPr lang="fr-FR" sz="1200" dirty="0">
              <a:solidFill>
                <a:schemeClr val="accent5"/>
              </a:solidFill>
            </a:endParaRPr>
          </a:p>
        </p:txBody>
      </p:sp>
      <p:sp>
        <p:nvSpPr>
          <p:cNvPr id="24" name="Rectangle 23">
            <a:extLst>
              <a:ext uri="{FF2B5EF4-FFF2-40B4-BE49-F238E27FC236}">
                <a16:creationId xmlns:a16="http://schemas.microsoft.com/office/drawing/2014/main" id="{90DF5A83-8D4D-6F42-8804-6E2BB5FC4559}"/>
              </a:ext>
            </a:extLst>
          </p:cNvPr>
          <p:cNvSpPr/>
          <p:nvPr/>
        </p:nvSpPr>
        <p:spPr>
          <a:xfrm>
            <a:off x="3311126" y="2040384"/>
            <a:ext cx="1659107" cy="830997"/>
          </a:xfrm>
          <a:prstGeom prst="rect">
            <a:avLst/>
          </a:prstGeom>
          <a:solidFill>
            <a:schemeClr val="bg1"/>
          </a:solidFill>
        </p:spPr>
        <p:txBody>
          <a:bodyPr wrap="square">
            <a:spAutoFit/>
          </a:bodyPr>
          <a:lstStyle/>
          <a:p>
            <a:r>
              <a:rPr lang="en-GB" sz="1200" kern="150" dirty="0">
                <a:solidFill>
                  <a:srgbClr val="D883FF"/>
                </a:solidFill>
                <a:latin typeface="+mn-lt"/>
                <a:ea typeface="Times New Roman" panose="02020603050405020304" pitchFamily="18" charset="0"/>
                <a:cs typeface="F"/>
              </a:rPr>
              <a:t>the user-defined external table containing several additional variables</a:t>
            </a:r>
            <a:endParaRPr lang="en-GB" sz="1200" dirty="0">
              <a:solidFill>
                <a:srgbClr val="D883FF"/>
              </a:solidFill>
              <a:latin typeface="+mn-lt"/>
            </a:endParaRPr>
          </a:p>
        </p:txBody>
      </p:sp>
    </p:spTree>
    <p:extLst>
      <p:ext uri="{BB962C8B-B14F-4D97-AF65-F5344CB8AC3E}">
        <p14:creationId xmlns:p14="http://schemas.microsoft.com/office/powerpoint/2010/main" val="2703192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lvl="0"/>
            <a:r>
              <a:rPr lang="en-GB" dirty="0">
                <a:solidFill>
                  <a:schemeClr val="bg1"/>
                </a:solidFill>
              </a:rPr>
              <a:t>b) “home data request”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2" name="Rectangle 1">
            <a:extLst>
              <a:ext uri="{FF2B5EF4-FFF2-40B4-BE49-F238E27FC236}">
                <a16:creationId xmlns:a16="http://schemas.microsoft.com/office/drawing/2014/main" id="{DC4CB8E5-65C5-3444-95DA-F95DF386E312}"/>
              </a:ext>
            </a:extLst>
          </p:cNvPr>
          <p:cNvSpPr/>
          <p:nvPr/>
        </p:nvSpPr>
        <p:spPr>
          <a:xfrm>
            <a:off x="243192" y="1630796"/>
            <a:ext cx="8773945" cy="738664"/>
          </a:xfrm>
          <a:prstGeom prst="rect">
            <a:avLst/>
          </a:prstGeom>
        </p:spPr>
        <p:txBody>
          <a:bodyPr wrap="square">
            <a:spAutoFit/>
          </a:bodyPr>
          <a:lstStyle/>
          <a:p>
            <a:pPr algn="just"/>
            <a:r>
              <a:rPr lang="en-GB" sz="1050" kern="150" dirty="0">
                <a:latin typeface="Consolas" panose="020B0609020204030204" pitchFamily="49" charset="0"/>
                <a:ea typeface="Times New Roman" panose="02020603050405020304" pitchFamily="18" charset="0"/>
                <a:cs typeface="Consolas" panose="020B0609020204030204" pitchFamily="49" charset="0"/>
              </a:rPr>
              <a:t>--------------------------------------------------------------------------------------------------------------------</a:t>
            </a:r>
            <a:endParaRPr lang="en-GB" sz="1050"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sz="1050" kern="150" dirty="0">
                <a:latin typeface="Consolas" panose="020B0609020204030204" pitchFamily="49" charset="0"/>
                <a:ea typeface="Times New Roman" panose="02020603050405020304" pitchFamily="18" charset="0"/>
                <a:cs typeface="Consolas" panose="020B0609020204030204" pitchFamily="49" charset="0"/>
              </a:rPr>
              <a:t>TYPE;    VARNAME;   REALM;    FREQUENCY;    TABLE;            TEMPORAL_SHP;   SPATIAL_SHP;    EXPNAME;      MIP</a:t>
            </a:r>
            <a:endParaRPr lang="en-GB" sz="1050"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sz="1050" kern="150" dirty="0">
                <a:latin typeface="Consolas" panose="020B0609020204030204" pitchFamily="49" charset="0"/>
                <a:ea typeface="Times New Roman" panose="02020603050405020304" pitchFamily="18" charset="0"/>
                <a:cs typeface="Consolas" panose="020B0609020204030204" pitchFamily="49" charset="0"/>
              </a:rPr>
              <a:t>--------------------------------------------------------------------------------------------------------------------</a:t>
            </a:r>
            <a:endParaRPr lang="en-GB" sz="1050"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a:p>
            <a:pPr algn="just"/>
            <a:r>
              <a:rPr lang="en-GB" sz="1050" kern="150" dirty="0">
                <a:latin typeface="Consolas" panose="020B0609020204030204" pitchFamily="49" charset="0"/>
                <a:ea typeface="Times New Roman" panose="02020603050405020304" pitchFamily="18" charset="0"/>
                <a:cs typeface="Consolas" panose="020B0609020204030204" pitchFamily="49" charset="0"/>
              </a:rPr>
              <a:t>perso;    sst;      ocean;    day;          CNRM_cnrmDay;     time-mean;      XY-na;          ANY;          ANY</a:t>
            </a:r>
            <a:endParaRPr lang="en-GB" sz="1050" kern="150" dirty="0">
              <a:solidFill>
                <a:srgbClr val="00000A"/>
              </a:solidFill>
              <a:latin typeface="Consolas" panose="020B0609020204030204" pitchFamily="49" charset="0"/>
              <a:ea typeface="Calibri" panose="020F0502020204030204" pitchFamily="34" charset="0"/>
              <a:cs typeface="Consolas" panose="020B0609020204030204" pitchFamily="49" charset="0"/>
            </a:endParaRPr>
          </a:p>
        </p:txBody>
      </p:sp>
      <p:sp>
        <p:nvSpPr>
          <p:cNvPr id="6" name="Pensées 5">
            <a:extLst>
              <a:ext uri="{FF2B5EF4-FFF2-40B4-BE49-F238E27FC236}">
                <a16:creationId xmlns:a16="http://schemas.microsoft.com/office/drawing/2014/main" id="{B7DF0562-7745-1442-93A5-943A1C954157}"/>
              </a:ext>
            </a:extLst>
          </p:cNvPr>
          <p:cNvSpPr/>
          <p:nvPr/>
        </p:nvSpPr>
        <p:spPr>
          <a:xfrm>
            <a:off x="7684851" y="78423"/>
            <a:ext cx="1332286" cy="938718"/>
          </a:xfrm>
          <a:prstGeom prst="cloudCallout">
            <a:avLst>
              <a:gd name="adj1" fmla="val -89587"/>
              <a:gd name="adj2" fmla="val 38489"/>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TYPE</a:t>
            </a:r>
          </a:p>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 perso</a:t>
            </a:r>
            <a:endParaRPr lang="fr-FR" sz="1200" dirty="0">
              <a:solidFill>
                <a:schemeClr val="accent5"/>
              </a:solidFill>
            </a:endParaRPr>
          </a:p>
        </p:txBody>
      </p:sp>
      <p:sp>
        <p:nvSpPr>
          <p:cNvPr id="3" name="Rectangle 2">
            <a:extLst>
              <a:ext uri="{FF2B5EF4-FFF2-40B4-BE49-F238E27FC236}">
                <a16:creationId xmlns:a16="http://schemas.microsoft.com/office/drawing/2014/main" id="{7656E291-0AE9-4240-9178-DC8053EF8858}"/>
              </a:ext>
            </a:extLst>
          </p:cNvPr>
          <p:cNvSpPr/>
          <p:nvPr/>
        </p:nvSpPr>
        <p:spPr>
          <a:xfrm>
            <a:off x="528743" y="1017141"/>
            <a:ext cx="8292527" cy="584775"/>
          </a:xfrm>
          <a:prstGeom prst="rect">
            <a:avLst/>
          </a:prstGeom>
        </p:spPr>
        <p:txBody>
          <a:bodyPr wrap="square">
            <a:spAutoFit/>
          </a:bodyPr>
          <a:lstStyle/>
          <a:p>
            <a:pPr algn="just">
              <a:spcBef>
                <a:spcPts val="200"/>
              </a:spcBef>
            </a:pPr>
            <a:r>
              <a:rPr lang="en-GB" sz="1600" u="sng"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Example 3 :</a:t>
            </a:r>
            <a:r>
              <a:rPr lang="en-GB" sz="1600"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 adding a non-CMIP6 (model native) variable without any specific attributes. The variable has not to be defined in field_def XML file but not in the ping file (keep the original name)</a:t>
            </a:r>
            <a:endParaRPr lang="en-GB" sz="1600" kern="150" dirty="0">
              <a:solidFill>
                <a:schemeClr val="accent5"/>
              </a:solidFill>
              <a:latin typeface="Calibri Light" panose="020F0302020204030204" pitchFamily="34" charset="0"/>
              <a:ea typeface="Calibri" panose="020F0502020204030204" pitchFamily="34" charset="0"/>
              <a:cs typeface="Calibri Light" panose="020F0302020204030204" pitchFamily="34" charset="0"/>
            </a:endParaRPr>
          </a:p>
        </p:txBody>
      </p:sp>
      <p:sp>
        <p:nvSpPr>
          <p:cNvPr id="4" name="Rectangle 3">
            <a:extLst>
              <a:ext uri="{FF2B5EF4-FFF2-40B4-BE49-F238E27FC236}">
                <a16:creationId xmlns:a16="http://schemas.microsoft.com/office/drawing/2014/main" id="{82FEFBD7-EFC3-8B4C-9996-CC028B28A9F1}"/>
              </a:ext>
            </a:extLst>
          </p:cNvPr>
          <p:cNvSpPr/>
          <p:nvPr/>
        </p:nvSpPr>
        <p:spPr>
          <a:xfrm>
            <a:off x="1306140" y="4099804"/>
            <a:ext cx="7044854" cy="923330"/>
          </a:xfrm>
          <a:prstGeom prst="rect">
            <a:avLst/>
          </a:prstGeom>
        </p:spPr>
        <p:txBody>
          <a:bodyPr wrap="square">
            <a:spAutoFit/>
          </a:bodyPr>
          <a:lstStyle/>
          <a:p>
            <a:pPr algn="just"/>
            <a:r>
              <a:rPr lang="en-GB" kern="150" dirty="0">
                <a:solidFill>
                  <a:srgbClr val="0070C0"/>
                </a:solidFill>
                <a:latin typeface="Consolas" panose="020B0609020204030204" pitchFamily="49" charset="0"/>
                <a:ea typeface="Times New Roman" panose="02020603050405020304" pitchFamily="18" charset="0"/>
                <a:cs typeface="Arial" panose="020B0604020202020204" pitchFamily="34" charset="0"/>
              </a:rPr>
              <a:t>‘sst’</a:t>
            </a:r>
            <a:r>
              <a:rPr lang="en-GB" kern="150" dirty="0">
                <a:solidFill>
                  <a:srgbClr val="0070C0"/>
                </a:solidFill>
                <a:latin typeface="Arial" panose="020B0604020202020204" pitchFamily="34" charset="0"/>
                <a:ea typeface="Times New Roman" panose="02020603050405020304" pitchFamily="18" charset="0"/>
                <a:cs typeface="F"/>
              </a:rPr>
              <a:t> is well taken into account by dr2xml (without being defined in the ping file, only in the field_def XML) :</a:t>
            </a:r>
            <a:endParaRPr lang="en-GB" kern="150" dirty="0">
              <a:solidFill>
                <a:srgbClr val="0070C0"/>
              </a:solidFill>
              <a:latin typeface="Calibri" panose="020F0502020204030204" pitchFamily="34" charset="0"/>
              <a:ea typeface="Calibri" panose="020F0502020204030204" pitchFamily="34" charset="0"/>
              <a:cs typeface="F"/>
            </a:endParaRPr>
          </a:p>
          <a:p>
            <a:pPr algn="just"/>
            <a:r>
              <a:rPr lang="en-GB" kern="150" dirty="0">
                <a:latin typeface="Arial" panose="020B0604020202020204" pitchFamily="34" charset="0"/>
                <a:ea typeface="Times New Roman" panose="02020603050405020304" pitchFamily="18" charset="0"/>
                <a:cs typeface="F"/>
              </a:rPr>
              <a:t> </a:t>
            </a:r>
            <a:endParaRPr lang="en-GB" kern="150" dirty="0">
              <a:solidFill>
                <a:srgbClr val="00000A"/>
              </a:solidFill>
              <a:latin typeface="Calibri" panose="020F0502020204030204" pitchFamily="34" charset="0"/>
              <a:ea typeface="Calibri" panose="020F0502020204030204" pitchFamily="34" charset="0"/>
              <a:cs typeface="F"/>
            </a:endParaRPr>
          </a:p>
          <a:p>
            <a:pPr algn="just"/>
            <a:r>
              <a:rPr lang="en-GB" sz="1200" kern="150" dirty="0">
                <a:latin typeface="Consolas" panose="020B0609020204030204" pitchFamily="49" charset="0"/>
                <a:ea typeface="Times New Roman" panose="02020603050405020304" pitchFamily="18" charset="0"/>
                <a:cs typeface="Arial" panose="020B0604020202020204" pitchFamily="34" charset="0"/>
              </a:rPr>
              <a:t>	&gt;&gt;&gt; TABLE            cnrmDay 01 --&gt; </a:t>
            </a:r>
            <a:r>
              <a:rPr lang="en-GB" sz="1200" b="1" kern="150" dirty="0">
                <a:latin typeface="Consolas" panose="020B0609020204030204" pitchFamily="49" charset="0"/>
                <a:ea typeface="Times New Roman" panose="02020603050405020304" pitchFamily="18" charset="0"/>
                <a:cs typeface="Arial" panose="020B0604020202020204" pitchFamily="34" charset="0"/>
              </a:rPr>
              <a:t>sst(1)</a:t>
            </a:r>
            <a:endParaRPr lang="en-GB" sz="1200" kern="150" dirty="0">
              <a:solidFill>
                <a:srgbClr val="00000A"/>
              </a:solidFill>
              <a:latin typeface="Calibri" panose="020F0502020204030204" pitchFamily="34" charset="0"/>
              <a:ea typeface="Calibri" panose="020F0502020204030204" pitchFamily="34" charset="0"/>
              <a:cs typeface="F"/>
            </a:endParaRPr>
          </a:p>
        </p:txBody>
      </p:sp>
      <p:sp>
        <p:nvSpPr>
          <p:cNvPr id="9" name="Forme libre 8">
            <a:extLst>
              <a:ext uri="{FF2B5EF4-FFF2-40B4-BE49-F238E27FC236}">
                <a16:creationId xmlns:a16="http://schemas.microsoft.com/office/drawing/2014/main" id="{F85B7CD1-69C5-8D48-B8D2-375591D07010}"/>
              </a:ext>
            </a:extLst>
          </p:cNvPr>
          <p:cNvSpPr/>
          <p:nvPr/>
        </p:nvSpPr>
        <p:spPr>
          <a:xfrm>
            <a:off x="933860" y="2136547"/>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id="{005A909A-8F9C-AE44-8A15-74DFDDE2E862}"/>
              </a:ext>
            </a:extLst>
          </p:cNvPr>
          <p:cNvSpPr txBox="1"/>
          <p:nvPr/>
        </p:nvSpPr>
        <p:spPr>
          <a:xfrm>
            <a:off x="160287" y="2706476"/>
            <a:ext cx="1634859" cy="938719"/>
          </a:xfrm>
          <a:prstGeom prst="rect">
            <a:avLst/>
          </a:prstGeom>
          <a:noFill/>
        </p:spPr>
        <p:txBody>
          <a:bodyPr wrap="square" rtlCol="0">
            <a:spAutoFit/>
          </a:bodyPr>
          <a:lstStyle/>
          <a:p>
            <a:r>
              <a:rPr lang="en-GB" sz="1100" dirty="0">
                <a:solidFill>
                  <a:srgbClr val="00B050"/>
                </a:solidFill>
              </a:rPr>
              <a:t>native variable name in the model (not a CMIP6/CMOR name) ; </a:t>
            </a:r>
          </a:p>
          <a:p>
            <a:r>
              <a:rPr lang="en-GB" sz="1100" dirty="0">
                <a:solidFill>
                  <a:srgbClr val="00B050"/>
                </a:solidFill>
              </a:rPr>
              <a:t>no need to be defined in the ping file.</a:t>
            </a:r>
          </a:p>
        </p:txBody>
      </p:sp>
      <p:sp>
        <p:nvSpPr>
          <p:cNvPr id="12" name="Forme libre 11">
            <a:extLst>
              <a:ext uri="{FF2B5EF4-FFF2-40B4-BE49-F238E27FC236}">
                <a16:creationId xmlns:a16="http://schemas.microsoft.com/office/drawing/2014/main" id="{37649922-22AF-7949-A7CD-A916F0BA52D0}"/>
              </a:ext>
            </a:extLst>
          </p:cNvPr>
          <p:cNvSpPr/>
          <p:nvPr/>
        </p:nvSpPr>
        <p:spPr>
          <a:xfrm>
            <a:off x="1706813" y="2136547"/>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ZoneTexte 12">
            <a:extLst>
              <a:ext uri="{FF2B5EF4-FFF2-40B4-BE49-F238E27FC236}">
                <a16:creationId xmlns:a16="http://schemas.microsoft.com/office/drawing/2014/main" id="{B0FF882B-94D0-3247-A637-126180C371C9}"/>
              </a:ext>
            </a:extLst>
          </p:cNvPr>
          <p:cNvSpPr txBox="1"/>
          <p:nvPr/>
        </p:nvSpPr>
        <p:spPr>
          <a:xfrm>
            <a:off x="1888654" y="2711962"/>
            <a:ext cx="1018525" cy="600164"/>
          </a:xfrm>
          <a:prstGeom prst="rect">
            <a:avLst/>
          </a:prstGeom>
          <a:noFill/>
        </p:spPr>
        <p:txBody>
          <a:bodyPr wrap="square" rtlCol="0">
            <a:spAutoFit/>
          </a:bodyPr>
          <a:lstStyle/>
          <a:p>
            <a:r>
              <a:rPr lang="en-GB" sz="1100" dirty="0">
                <a:solidFill>
                  <a:srgbClr val="00B050"/>
                </a:solidFill>
              </a:rPr>
              <a:t>sent by this model component </a:t>
            </a:r>
          </a:p>
        </p:txBody>
      </p:sp>
      <p:sp>
        <p:nvSpPr>
          <p:cNvPr id="15" name="Forme libre 14">
            <a:extLst>
              <a:ext uri="{FF2B5EF4-FFF2-40B4-BE49-F238E27FC236}">
                <a16:creationId xmlns:a16="http://schemas.microsoft.com/office/drawing/2014/main" id="{38892B07-19CF-234A-BC7B-C0E6459B2CF8}"/>
              </a:ext>
            </a:extLst>
          </p:cNvPr>
          <p:cNvSpPr/>
          <p:nvPr/>
        </p:nvSpPr>
        <p:spPr>
          <a:xfrm>
            <a:off x="3452592" y="2107753"/>
            <a:ext cx="1097892" cy="279871"/>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ZoneTexte 15">
            <a:extLst>
              <a:ext uri="{FF2B5EF4-FFF2-40B4-BE49-F238E27FC236}">
                <a16:creationId xmlns:a16="http://schemas.microsoft.com/office/drawing/2014/main" id="{F7F34BFF-FC5F-ED42-A00C-DD4120C3E1EE}"/>
              </a:ext>
            </a:extLst>
          </p:cNvPr>
          <p:cNvSpPr txBox="1"/>
          <p:nvPr/>
        </p:nvSpPr>
        <p:spPr>
          <a:xfrm>
            <a:off x="3904888" y="2762551"/>
            <a:ext cx="2103840" cy="600164"/>
          </a:xfrm>
          <a:prstGeom prst="rect">
            <a:avLst/>
          </a:prstGeom>
          <a:noFill/>
        </p:spPr>
        <p:txBody>
          <a:bodyPr wrap="square" rtlCol="0">
            <a:spAutoFit/>
          </a:bodyPr>
          <a:lstStyle/>
          <a:p>
            <a:r>
              <a:rPr lang="en-GB" sz="1100" dirty="0">
                <a:solidFill>
                  <a:srgbClr val="00B050"/>
                </a:solidFill>
              </a:rPr>
              <a:t>no json table associated in this case ; only here to set the &lt;table&gt; facet in the file name</a:t>
            </a:r>
          </a:p>
        </p:txBody>
      </p:sp>
      <p:cxnSp>
        <p:nvCxnSpPr>
          <p:cNvPr id="17" name="Connecteur droit avec flèche 16">
            <a:extLst>
              <a:ext uri="{FF2B5EF4-FFF2-40B4-BE49-F238E27FC236}">
                <a16:creationId xmlns:a16="http://schemas.microsoft.com/office/drawing/2014/main" id="{3CA6E7ED-92F6-E64B-8787-AC7D934EAA75}"/>
              </a:ext>
            </a:extLst>
          </p:cNvPr>
          <p:cNvCxnSpPr>
            <a:cxnSpLocks/>
          </p:cNvCxnSpPr>
          <p:nvPr/>
        </p:nvCxnSpPr>
        <p:spPr>
          <a:xfrm flipV="1">
            <a:off x="645459" y="2455556"/>
            <a:ext cx="353230" cy="18292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a16="http://schemas.microsoft.com/office/drawing/2014/main" id="{87662B18-24B0-834B-942B-32545DED52FD}"/>
              </a:ext>
            </a:extLst>
          </p:cNvPr>
          <p:cNvCxnSpPr>
            <a:cxnSpLocks/>
          </p:cNvCxnSpPr>
          <p:nvPr/>
        </p:nvCxnSpPr>
        <p:spPr>
          <a:xfrm flipH="1" flipV="1">
            <a:off x="3993806" y="2471360"/>
            <a:ext cx="212434" cy="27302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98AC3C29-D260-B349-B29F-AB0E38C18787}"/>
              </a:ext>
            </a:extLst>
          </p:cNvPr>
          <p:cNvCxnSpPr>
            <a:cxnSpLocks/>
          </p:cNvCxnSpPr>
          <p:nvPr/>
        </p:nvCxnSpPr>
        <p:spPr>
          <a:xfrm flipH="1" flipV="1">
            <a:off x="2090544" y="2464424"/>
            <a:ext cx="152073" cy="22098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Flèche courbée vers la droite 29">
            <a:extLst>
              <a:ext uri="{FF2B5EF4-FFF2-40B4-BE49-F238E27FC236}">
                <a16:creationId xmlns:a16="http://schemas.microsoft.com/office/drawing/2014/main" id="{6A26EA8B-0787-6948-B123-7ADE66AF3E6B}"/>
              </a:ext>
            </a:extLst>
          </p:cNvPr>
          <p:cNvSpPr/>
          <p:nvPr/>
        </p:nvSpPr>
        <p:spPr>
          <a:xfrm>
            <a:off x="842698" y="3732060"/>
            <a:ext cx="361057" cy="547784"/>
          </a:xfrm>
          <a:prstGeom prst="curv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389110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6"/>
          <p:cNvSpPr txBox="1">
            <a:spLocks noGrp="1"/>
          </p:cNvSpPr>
          <p:nvPr>
            <p:ph type="body" idx="1"/>
          </p:nvPr>
        </p:nvSpPr>
        <p:spPr>
          <a:xfrm>
            <a:off x="0" y="894293"/>
            <a:ext cx="8825218" cy="4596122"/>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GB" sz="1400" dirty="0"/>
              <a:t>Born with CMIP6 (Data Request)</a:t>
            </a:r>
          </a:p>
          <a:p>
            <a:pPr marL="457200" lvl="0" indent="-342900" algn="l" rtl="0">
              <a:spcBef>
                <a:spcPts val="0"/>
              </a:spcBef>
              <a:spcAft>
                <a:spcPts val="0"/>
              </a:spcAft>
              <a:buSzPts val="1800"/>
              <a:buChar char="●"/>
            </a:pPr>
            <a:r>
              <a:rPr lang="en-GB" sz="1400" dirty="0"/>
              <a:t>Development started in sept. 2016 </a:t>
            </a:r>
            <a:r>
              <a:rPr lang="en-GB" sz="1200" dirty="0"/>
              <a:t>(S. Sénési, CNRM + M.P Moine, Cerfacs)</a:t>
            </a:r>
          </a:p>
          <a:p>
            <a:pPr marL="457200" lvl="0" indent="-342900" algn="l" rtl="0">
              <a:spcBef>
                <a:spcPts val="0"/>
              </a:spcBef>
              <a:spcAft>
                <a:spcPts val="0"/>
              </a:spcAft>
              <a:buSzPts val="1800"/>
              <a:buChar char="●"/>
            </a:pPr>
            <a:r>
              <a:rPr lang="en-GB" sz="1400" dirty="0"/>
              <a:t>Now developed &amp; maintained by G. Rigoudy, CNRM</a:t>
            </a:r>
          </a:p>
          <a:p>
            <a:pPr marL="457200" lvl="0" indent="-342900" algn="l" rtl="0">
              <a:spcBef>
                <a:spcPts val="0"/>
              </a:spcBef>
              <a:spcAft>
                <a:spcPts val="0"/>
              </a:spcAft>
              <a:buSzPts val="1800"/>
              <a:buChar char="●"/>
            </a:pPr>
            <a:r>
              <a:rPr lang="en-GB" sz="1400" dirty="0"/>
              <a:t>Developed in close collaboration with the XIOS-dev Team (a lot of functionalities introduced in XIOS for CMIP6/dr2xml needs)</a:t>
            </a:r>
          </a:p>
          <a:p>
            <a:pPr marL="114300" lvl="0" indent="0" algn="l" rtl="0">
              <a:spcBef>
                <a:spcPts val="0"/>
              </a:spcBef>
              <a:spcAft>
                <a:spcPts val="0"/>
              </a:spcAft>
              <a:buSzPts val="1800"/>
              <a:buNone/>
            </a:pPr>
            <a:endParaRPr lang="en-GB" sz="1400" dirty="0"/>
          </a:p>
          <a:p>
            <a:pPr marL="457200" lvl="0" indent="-342900" algn="l" rtl="0">
              <a:spcBef>
                <a:spcPts val="0"/>
              </a:spcBef>
              <a:spcAft>
                <a:spcPts val="0"/>
              </a:spcAft>
              <a:buSzPts val="1800"/>
              <a:buChar char="●"/>
            </a:pPr>
            <a:r>
              <a:rPr lang="en-GB" sz="1400" dirty="0"/>
              <a:t>Used at IPSL and CNRM-CERFACS in climate models doing CMIP6</a:t>
            </a:r>
          </a:p>
          <a:p>
            <a:pPr marL="914400" lvl="1" indent="-317500" algn="l" rtl="0">
              <a:spcBef>
                <a:spcPts val="0"/>
              </a:spcBef>
              <a:spcAft>
                <a:spcPts val="0"/>
              </a:spcAft>
              <a:buSzPts val="1400"/>
              <a:buChar char="○"/>
            </a:pPr>
            <a:r>
              <a:rPr lang="en-GB" sz="1100" dirty="0"/>
              <a:t>At CNRM-CERFACS: embedded in the modelling workflow (ECLIS)</a:t>
            </a:r>
          </a:p>
          <a:p>
            <a:pPr marL="914400" lvl="1" indent="-317500" algn="l" rtl="0">
              <a:spcBef>
                <a:spcPts val="0"/>
              </a:spcBef>
              <a:spcAft>
                <a:spcPts val="0"/>
              </a:spcAft>
              <a:buSzPts val="1400"/>
              <a:buChar char="○"/>
            </a:pPr>
            <a:r>
              <a:rPr lang="en-GB" sz="1100" dirty="0"/>
              <a:t>At IPSL : used upstream of the modelling workflow (LibIGCM)</a:t>
            </a:r>
          </a:p>
          <a:p>
            <a:pPr marL="596900" lvl="1" indent="0" algn="l" rtl="0">
              <a:spcBef>
                <a:spcPts val="0"/>
              </a:spcBef>
              <a:spcAft>
                <a:spcPts val="0"/>
              </a:spcAft>
              <a:buSzPts val="1400"/>
              <a:buNone/>
            </a:pPr>
            <a:endParaRPr lang="en-GB" sz="1100" dirty="0"/>
          </a:p>
          <a:p>
            <a:pPr marL="457200" lvl="0" indent="-342900" algn="l" rtl="0">
              <a:spcBef>
                <a:spcPts val="0"/>
              </a:spcBef>
              <a:spcAft>
                <a:spcPts val="0"/>
              </a:spcAft>
              <a:buSzPts val="1800"/>
              <a:buChar char="●"/>
            </a:pPr>
            <a:r>
              <a:rPr lang="en-GB" sz="1400" dirty="0"/>
              <a:t>All along the dev period, phasing with:</a:t>
            </a:r>
          </a:p>
          <a:p>
            <a:pPr marL="914400" lvl="1" indent="-317500" algn="l" rtl="0">
              <a:spcBef>
                <a:spcPts val="0"/>
              </a:spcBef>
              <a:spcAft>
                <a:spcPts val="0"/>
              </a:spcAft>
              <a:buSzPts val="1400"/>
              <a:buChar char="○"/>
            </a:pPr>
            <a:r>
              <a:rPr lang="en-GB" sz="1100" dirty="0"/>
              <a:t>The CMIP6 Data Request versions</a:t>
            </a:r>
          </a:p>
          <a:p>
            <a:pPr marL="914400" lvl="1" indent="-317500" algn="l" rtl="0">
              <a:spcBef>
                <a:spcPts val="0"/>
              </a:spcBef>
              <a:spcAft>
                <a:spcPts val="0"/>
              </a:spcAft>
              <a:buSzPts val="1400"/>
              <a:buChar char="○"/>
            </a:pPr>
            <a:r>
              <a:rPr lang="en-GB" sz="1100" dirty="0"/>
              <a:t>The CMIP6 Controlled vocabulary</a:t>
            </a:r>
          </a:p>
          <a:p>
            <a:pPr marL="457200" lvl="0" indent="-342900" algn="l" rtl="0">
              <a:spcBef>
                <a:spcPts val="0"/>
              </a:spcBef>
              <a:spcAft>
                <a:spcPts val="0"/>
              </a:spcAft>
              <a:buSzPts val="1800"/>
              <a:buChar char="●"/>
            </a:pPr>
            <a:r>
              <a:rPr lang="en-GB" sz="1400" dirty="0"/>
              <a:t>Stabilized version in July 2018  for CMIP6 (v1.13)</a:t>
            </a:r>
          </a:p>
          <a:p>
            <a:pPr marL="457200" lvl="0" indent="-342900" algn="l" rtl="0">
              <a:spcBef>
                <a:spcPts val="0"/>
              </a:spcBef>
              <a:spcAft>
                <a:spcPts val="0"/>
              </a:spcAft>
              <a:buSzPts val="1800"/>
              <a:buChar char="●"/>
            </a:pPr>
            <a:r>
              <a:rPr lang="en-GB" sz="1400" dirty="0"/>
              <a:t>Last evolutions:</a:t>
            </a:r>
          </a:p>
          <a:p>
            <a:pPr marL="914400" lvl="1" indent="-317500" algn="l" rtl="0">
              <a:spcBef>
                <a:spcPts val="0"/>
              </a:spcBef>
              <a:spcAft>
                <a:spcPts val="0"/>
              </a:spcAft>
              <a:buSzPts val="1400"/>
              <a:buChar char="○"/>
            </a:pPr>
            <a:r>
              <a:rPr lang="en-GB" sz="1100" dirty="0"/>
              <a:t>Code modularization</a:t>
            </a:r>
          </a:p>
          <a:p>
            <a:pPr marL="914400" lvl="1" indent="-317500" algn="l" rtl="0">
              <a:spcBef>
                <a:spcPts val="0"/>
              </a:spcBef>
              <a:spcAft>
                <a:spcPts val="0"/>
              </a:spcAft>
              <a:buSzPts val="1400"/>
              <a:buChar char="○"/>
            </a:pPr>
            <a:r>
              <a:rPr lang="en-GB" sz="1100" dirty="0"/>
              <a:t>New functionalities</a:t>
            </a:r>
          </a:p>
          <a:p>
            <a:pPr marL="914400" lvl="1" indent="-317500" algn="l" rtl="0">
              <a:spcBef>
                <a:spcPts val="0"/>
              </a:spcBef>
              <a:spcAft>
                <a:spcPts val="0"/>
              </a:spcAft>
              <a:buSzPts val="1400"/>
              <a:buChar char="○"/>
            </a:pPr>
            <a:r>
              <a:rPr lang="en-GB" sz="1100" dirty="0"/>
              <a:t>Python 3 - PEP8</a:t>
            </a:r>
          </a:p>
          <a:p>
            <a:pPr marL="596900" lvl="1" indent="0" algn="l" rtl="0">
              <a:spcBef>
                <a:spcPts val="0"/>
              </a:spcBef>
              <a:spcAft>
                <a:spcPts val="0"/>
              </a:spcAft>
              <a:buSzPts val="1400"/>
              <a:buNone/>
            </a:pPr>
            <a:endParaRPr lang="en-GB" sz="1100" dirty="0"/>
          </a:p>
          <a:p>
            <a:pPr marL="457200" lvl="0" indent="-342900" algn="l" rtl="0">
              <a:spcBef>
                <a:spcPts val="0"/>
              </a:spcBef>
              <a:spcAft>
                <a:spcPts val="0"/>
              </a:spcAft>
              <a:buSzPts val="1800"/>
              <a:buChar char="●"/>
            </a:pPr>
            <a:r>
              <a:rPr lang="en-GB" sz="1400" dirty="0"/>
              <a:t>Sources on Github: </a:t>
            </a:r>
            <a:r>
              <a:rPr lang="en-GB" sz="1200" u="sng" dirty="0">
                <a:solidFill>
                  <a:schemeClr val="hlink"/>
                </a:solidFill>
                <a:latin typeface="Menlo" panose="020B0609030804020204" pitchFamily="49" charset="0"/>
                <a:ea typeface="Menlo" panose="020B0609030804020204" pitchFamily="49" charset="0"/>
                <a:cs typeface="Menlo" panose="020B0609030804020204" pitchFamily="49" charset="0"/>
                <a:hlinkClick r:id="rId3"/>
              </a:rPr>
              <a:t>https://github.com/rigoudyg/dr2xml</a:t>
            </a:r>
            <a:r>
              <a:rPr lang="en-GB" sz="1200" u="sng" dirty="0">
                <a:latin typeface="Menlo" panose="020B0609030804020204" pitchFamily="49" charset="0"/>
                <a:ea typeface="Menlo" panose="020B0609030804020204" pitchFamily="49" charset="0"/>
                <a:cs typeface="Menlo" panose="020B0609030804020204" pitchFamily="49" charset="0"/>
              </a:rPr>
              <a:t> </a:t>
            </a:r>
            <a:endParaRPr lang="en-GB" sz="1400" u="sng" dirty="0">
              <a:latin typeface="Menlo" panose="020B0609030804020204" pitchFamily="49" charset="0"/>
              <a:ea typeface="Menlo" panose="020B0609030804020204" pitchFamily="49" charset="0"/>
              <a:cs typeface="Menlo" panose="020B0609030804020204" pitchFamily="49" charset="0"/>
            </a:endParaRPr>
          </a:p>
          <a:p>
            <a:pPr lvl="0"/>
            <a:r>
              <a:rPr lang="en-GB" sz="1400" dirty="0"/>
              <a:t>ReadtheDocs documentation : </a:t>
            </a:r>
            <a:r>
              <a:rPr lang="en-GB" sz="1100" dirty="0">
                <a:solidFill>
                  <a:srgbClr val="005A95"/>
                </a:solidFill>
                <a:highlight>
                  <a:srgbClr val="FFFFFF"/>
                </a:highlight>
                <a:uFill>
                  <a:noFill/>
                </a:uFill>
                <a:latin typeface="Menlo" panose="020B0609030804020204" pitchFamily="49" charset="0"/>
                <a:ea typeface="Menlo" panose="020B0609030804020204" pitchFamily="49" charset="0"/>
                <a:cs typeface="Menlo" panose="020B0609030804020204" pitchFamily="49" charset="0"/>
                <a:sym typeface="Times New Roman"/>
                <a:hlinkClick r:id="rId4">
                  <a:extLst>
                    <a:ext uri="{A12FA001-AC4F-418D-AE19-62706E023703}">
                      <ahyp:hlinkClr xmlns:ahyp="http://schemas.microsoft.com/office/drawing/2018/hyperlinkcolor" val="tx"/>
                    </a:ext>
                  </a:extLst>
                </a:hlinkClick>
              </a:rPr>
              <a:t>https://dr2xml.readthedocs.io/en/documentation/</a:t>
            </a:r>
            <a:r>
              <a:rPr lang="en-GB" sz="1100" dirty="0">
                <a:solidFill>
                  <a:srgbClr val="005A95"/>
                </a:solidFill>
                <a:highlight>
                  <a:srgbClr val="FFFFFF"/>
                </a:highlight>
                <a:uFill>
                  <a:noFill/>
                </a:uFill>
                <a:latin typeface="Menlo" panose="020B0609030804020204" pitchFamily="49" charset="0"/>
                <a:ea typeface="Menlo" panose="020B0609030804020204" pitchFamily="49" charset="0"/>
                <a:cs typeface="Menlo" panose="020B0609030804020204" pitchFamily="49" charset="0"/>
                <a:sym typeface="Times New Roman"/>
              </a:rPr>
              <a:t> </a:t>
            </a:r>
            <a:r>
              <a:rPr lang="en-GB" sz="1200" i="1" dirty="0">
                <a:solidFill>
                  <a:schemeClr val="accent2">
                    <a:lumMod val="75000"/>
                    <a:lumOff val="25000"/>
                  </a:schemeClr>
                </a:solidFill>
                <a:highlight>
                  <a:srgbClr val="FFFFFF"/>
                </a:highlight>
                <a:uFill>
                  <a:noFill/>
                </a:uFill>
                <a:latin typeface="+mn-lt"/>
                <a:ea typeface="Menlo" panose="020B0609030804020204" pitchFamily="49" charset="0"/>
                <a:cs typeface="Menlo" panose="020B0609030804020204" pitchFamily="49" charset="0"/>
                <a:sym typeface="Times New Roman"/>
              </a:rPr>
              <a:t>(</a:t>
            </a:r>
            <a:r>
              <a:rPr lang="en-GB" sz="1200" i="1" dirty="0">
                <a:solidFill>
                  <a:schemeClr val="accent2">
                    <a:lumMod val="75000"/>
                    <a:lumOff val="25000"/>
                  </a:schemeClr>
                </a:solidFill>
                <a:highlight>
                  <a:srgbClr val="FFFFFF"/>
                </a:highlight>
                <a:latin typeface="+mn-lt"/>
              </a:rPr>
              <a:t>not yet finalized)</a:t>
            </a:r>
            <a:endParaRPr lang="en-GB" sz="1100" i="1" dirty="0">
              <a:solidFill>
                <a:schemeClr val="accent2">
                  <a:lumMod val="75000"/>
                  <a:lumOff val="25000"/>
                </a:schemeClr>
              </a:solidFill>
              <a:highlight>
                <a:srgbClr val="FFFFFF"/>
              </a:highlight>
              <a:uFill>
                <a:noFill/>
              </a:uFill>
              <a:latin typeface="+mn-lt"/>
              <a:ea typeface="Menlo" panose="020B0609030804020204" pitchFamily="49" charset="0"/>
              <a:cs typeface="Menlo" panose="020B0609030804020204" pitchFamily="49" charset="0"/>
              <a:sym typeface="Times New Roman"/>
            </a:endParaRPr>
          </a:p>
        </p:txBody>
      </p:sp>
      <p:pic>
        <p:nvPicPr>
          <p:cNvPr id="4" name="Image 3">
            <a:extLst>
              <a:ext uri="{FF2B5EF4-FFF2-40B4-BE49-F238E27FC236}">
                <a16:creationId xmlns:a16="http://schemas.microsoft.com/office/drawing/2014/main" id="{61992423-946F-044F-89F3-A87C3EAF04B3}"/>
              </a:ext>
            </a:extLst>
          </p:cNvPr>
          <p:cNvPicPr>
            <a:picLocks noChangeAspect="1"/>
          </p:cNvPicPr>
          <p:nvPr/>
        </p:nvPicPr>
        <p:blipFill>
          <a:blip r:embed="rId5"/>
          <a:stretch>
            <a:fillRect/>
          </a:stretch>
        </p:blipFill>
        <p:spPr>
          <a:xfrm>
            <a:off x="5898775" y="2588248"/>
            <a:ext cx="3085833" cy="2419635"/>
          </a:xfrm>
          <a:prstGeom prst="rect">
            <a:avLst/>
          </a:prstGeom>
        </p:spPr>
      </p:pic>
      <p:sp>
        <p:nvSpPr>
          <p:cNvPr id="7" name="Google Shape;67;p15">
            <a:extLst>
              <a:ext uri="{FF2B5EF4-FFF2-40B4-BE49-F238E27FC236}">
                <a16:creationId xmlns:a16="http://schemas.microsoft.com/office/drawing/2014/main" id="{F16DC85E-A551-6A40-9669-38FE3E2F4EF7}"/>
              </a:ext>
            </a:extLst>
          </p:cNvPr>
          <p:cNvSpPr txBox="1">
            <a:spLocks/>
          </p:cNvSpPr>
          <p:nvPr/>
        </p:nvSpPr>
        <p:spPr>
          <a:xfrm>
            <a:off x="2572284" y="0"/>
            <a:ext cx="6571717" cy="632389"/>
          </a:xfrm>
          <a:prstGeom prst="rect">
            <a:avLst/>
          </a:prstGeom>
          <a:solidFill>
            <a:schemeClr val="accent5">
              <a:lumMod val="75000"/>
            </a:schemeClr>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solidFill>
                  <a:schemeClr val="bg1"/>
                </a:solidFill>
              </a:rPr>
              <a:t>b) brief history</a:t>
            </a:r>
          </a:p>
        </p:txBody>
      </p:sp>
      <p:sp>
        <p:nvSpPr>
          <p:cNvPr id="8" name="Google Shape;67;p15">
            <a:extLst>
              <a:ext uri="{FF2B5EF4-FFF2-40B4-BE49-F238E27FC236}">
                <a16:creationId xmlns:a16="http://schemas.microsoft.com/office/drawing/2014/main" id="{86ABEA7C-ABA1-8047-A92A-C6509D5EC2B5}"/>
              </a:ext>
            </a:extLst>
          </p:cNvPr>
          <p:cNvSpPr txBox="1">
            <a:spLocks/>
          </p:cNvSpPr>
          <p:nvPr/>
        </p:nvSpPr>
        <p:spPr>
          <a:xfrm>
            <a:off x="0" y="0"/>
            <a:ext cx="2572284"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2" name="ZoneTexte 11">
            <a:extLst>
              <a:ext uri="{FF2B5EF4-FFF2-40B4-BE49-F238E27FC236}">
                <a16:creationId xmlns:a16="http://schemas.microsoft.com/office/drawing/2014/main" id="{64CB4935-9366-614C-B037-EE14CD99465E}"/>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lvl="0"/>
            <a:r>
              <a:rPr lang="en-GB" dirty="0">
                <a:solidFill>
                  <a:schemeClr val="bg1"/>
                </a:solidFill>
              </a:rPr>
              <a:t>b) “home data request” (cont.)</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7" name="ZoneTexte 6">
            <a:extLst>
              <a:ext uri="{FF2B5EF4-FFF2-40B4-BE49-F238E27FC236}">
                <a16:creationId xmlns:a16="http://schemas.microsoft.com/office/drawing/2014/main" id="{48BEEA52-1B37-0D40-8C85-CEC99A8E910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39</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 name="Pensées 4">
            <a:extLst>
              <a:ext uri="{FF2B5EF4-FFF2-40B4-BE49-F238E27FC236}">
                <a16:creationId xmlns:a16="http://schemas.microsoft.com/office/drawing/2014/main" id="{9B43F630-DD1C-BD45-BAC2-E2C510A26B98}"/>
              </a:ext>
            </a:extLst>
          </p:cNvPr>
          <p:cNvSpPr/>
          <p:nvPr/>
        </p:nvSpPr>
        <p:spPr>
          <a:xfrm>
            <a:off x="7684851" y="78423"/>
            <a:ext cx="1332286" cy="938718"/>
          </a:xfrm>
          <a:prstGeom prst="cloudCallout">
            <a:avLst>
              <a:gd name="adj1" fmla="val -89587"/>
              <a:gd name="adj2" fmla="val 38489"/>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TYPE</a:t>
            </a:r>
          </a:p>
          <a:p>
            <a:pPr algn="ctr"/>
            <a:r>
              <a:rPr lang="en-GB" sz="1200" b="1" kern="150" dirty="0">
                <a:solidFill>
                  <a:schemeClr val="accent5"/>
                </a:solidFill>
                <a:latin typeface="Chalkduster" panose="03050602040202020205" pitchFamily="66" charset="77"/>
                <a:ea typeface="NOTEWORTHY LIGHT" panose="02000400000000000000" pitchFamily="2" charset="77"/>
                <a:cs typeface="Calibri" panose="020F0502020204030204" pitchFamily="34" charset="0"/>
              </a:rPr>
              <a:t>= dev</a:t>
            </a:r>
            <a:endParaRPr lang="fr-FR" sz="1200" dirty="0">
              <a:solidFill>
                <a:schemeClr val="accent5"/>
              </a:solidFill>
            </a:endParaRPr>
          </a:p>
        </p:txBody>
      </p:sp>
      <p:sp>
        <p:nvSpPr>
          <p:cNvPr id="6" name="Rectangle 5">
            <a:extLst>
              <a:ext uri="{FF2B5EF4-FFF2-40B4-BE49-F238E27FC236}">
                <a16:creationId xmlns:a16="http://schemas.microsoft.com/office/drawing/2014/main" id="{46F7091B-08E1-6D40-B779-218BE37B5175}"/>
              </a:ext>
            </a:extLst>
          </p:cNvPr>
          <p:cNvSpPr/>
          <p:nvPr/>
        </p:nvSpPr>
        <p:spPr>
          <a:xfrm>
            <a:off x="206013" y="1023063"/>
            <a:ext cx="8292527" cy="1077218"/>
          </a:xfrm>
          <a:prstGeom prst="rect">
            <a:avLst/>
          </a:prstGeom>
        </p:spPr>
        <p:txBody>
          <a:bodyPr wrap="square">
            <a:spAutoFit/>
          </a:bodyPr>
          <a:lstStyle/>
          <a:p>
            <a:pPr algn="just">
              <a:spcBef>
                <a:spcPts val="200"/>
              </a:spcBef>
            </a:pPr>
            <a:r>
              <a:rPr lang="en-GB" sz="1600" u="sng"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Example 4 :</a:t>
            </a:r>
            <a:r>
              <a:rPr lang="en-GB" sz="1600"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 adding a non-CMIP6 (model native) variable, defining “on the fly” the target grid and its attributes (units, standard name…). Avoid to have this variable defined in XIOS field_def XML file and/or to write an extra json table.  Can be seen as an hybrid of the ‘perso’ and ‘extra’ type (for </a:t>
            </a:r>
            <a:r>
              <a:rPr lang="en-GB" sz="1600" kern="150" dirty="0" err="1">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devel</a:t>
            </a:r>
            <a:r>
              <a:rPr lang="en-GB" sz="1600" kern="150" dirty="0">
                <a:solidFill>
                  <a:schemeClr val="accent5"/>
                </a:solidFill>
                <a:latin typeface="Calibri Light" panose="020F0302020204030204" pitchFamily="34" charset="0"/>
                <a:ea typeface="Times New Roman" panose="02020603050405020304" pitchFamily="18" charset="0"/>
                <a:cs typeface="Calibri Light" panose="020F0302020204030204" pitchFamily="34" charset="0"/>
              </a:rPr>
              <a:t>. purpose only)</a:t>
            </a:r>
            <a:endParaRPr lang="en-GB" sz="1600" kern="150" dirty="0">
              <a:solidFill>
                <a:schemeClr val="accent5"/>
              </a:solidFill>
              <a:latin typeface="Calibri Light" panose="020F0302020204030204" pitchFamily="34" charset="0"/>
              <a:ea typeface="Calibri" panose="020F0502020204030204" pitchFamily="34" charset="0"/>
              <a:cs typeface="Calibri Light" panose="020F0302020204030204" pitchFamily="34" charset="0"/>
            </a:endParaRPr>
          </a:p>
        </p:txBody>
      </p:sp>
      <p:sp>
        <p:nvSpPr>
          <p:cNvPr id="2" name="Rectangle 1">
            <a:extLst>
              <a:ext uri="{FF2B5EF4-FFF2-40B4-BE49-F238E27FC236}">
                <a16:creationId xmlns:a16="http://schemas.microsoft.com/office/drawing/2014/main" id="{E823E177-FB7F-114D-AA04-5124024E2FF9}"/>
              </a:ext>
            </a:extLst>
          </p:cNvPr>
          <p:cNvSpPr/>
          <p:nvPr/>
        </p:nvSpPr>
        <p:spPr>
          <a:xfrm>
            <a:off x="206012" y="2181478"/>
            <a:ext cx="8811115" cy="584775"/>
          </a:xfrm>
          <a:prstGeom prst="rect">
            <a:avLst/>
          </a:prstGeom>
        </p:spPr>
        <p:txBody>
          <a:bodyPr wrap="square">
            <a:spAutoFit/>
          </a:bodyPr>
          <a:lstStyle/>
          <a:p>
            <a:r>
              <a:rPr lang="fr-FR" sz="800" dirty="0">
                <a:latin typeface="Menlo" panose="020B0609030804020204" pitchFamily="49" charset="0"/>
              </a:rPr>
              <a:t>#------------------------------------------------------------------------------------------------------------------------------------------#TYPE; VARNAME; REALM;  FREQUENCY; TABLE;   TEMPORAL_SHP; SPATIAL_SHP; EXPNAME; MIP;  UNITS; LONG_NAME; STD_NAME;  SOURCE_GRID; TARGET_GRID</a:t>
            </a:r>
          </a:p>
          <a:p>
            <a:r>
              <a:rPr lang="fr-FR" sz="800" dirty="0">
                <a:latin typeface="Menlo" panose="020B0609030804020204" pitchFamily="49" charset="0"/>
              </a:rPr>
              <a:t>#------------------------------------------------------------------------------------------------------------------------------------------dev;   hmv4;    ocean;  day;     CNRM_day; time-mean;    XY-perso;    ANY;     ANY;  hmv4_units; hmv4 name; hmv4_name; grid_T_2D; grid_T_2D</a:t>
            </a:r>
          </a:p>
        </p:txBody>
      </p:sp>
      <p:sp>
        <p:nvSpPr>
          <p:cNvPr id="3" name="Rectangle 2">
            <a:extLst>
              <a:ext uri="{FF2B5EF4-FFF2-40B4-BE49-F238E27FC236}">
                <a16:creationId xmlns:a16="http://schemas.microsoft.com/office/drawing/2014/main" id="{AC44B263-E5B7-E949-9978-6930FB450ECD}"/>
              </a:ext>
            </a:extLst>
          </p:cNvPr>
          <p:cNvSpPr/>
          <p:nvPr/>
        </p:nvSpPr>
        <p:spPr>
          <a:xfrm>
            <a:off x="5920438" y="3579856"/>
            <a:ext cx="3014968" cy="1754326"/>
          </a:xfrm>
          <a:prstGeom prst="rect">
            <a:avLst/>
          </a:prstGeom>
          <a:noFill/>
          <a:ln>
            <a:solidFill>
              <a:schemeClr val="accent2">
                <a:lumMod val="50000"/>
                <a:lumOff val="50000"/>
              </a:schemeClr>
            </a:solidFill>
          </a:ln>
        </p:spPr>
        <p:txBody>
          <a:bodyPr wrap="square">
            <a:spAutoFit/>
          </a:bodyPr>
          <a:lstStyle/>
          <a:p>
            <a:r>
              <a:rPr lang="fr-FR" sz="900" dirty="0">
                <a:solidFill>
                  <a:schemeClr val="accent2">
                    <a:lumMod val="75000"/>
                    <a:lumOff val="25000"/>
                  </a:schemeClr>
                </a:solidFill>
                <a:latin typeface="Consolas" panose="020B0609020204030204" pitchFamily="49" charset="0"/>
              </a:rPr>
              <a:t>sset[</a:t>
            </a:r>
            <a:r>
              <a:rPr lang="fr-FR" sz="900" b="1" dirty="0">
                <a:solidFill>
                  <a:srgbClr val="FFC000"/>
                </a:solidFill>
                <a:latin typeface="Consolas" panose="020B0609020204030204" pitchFamily="49" charset="0"/>
              </a:rPr>
              <a:t>'perso_sdims_description</a:t>
            </a:r>
            <a:r>
              <a:rPr lang="fr-FR" sz="900" dirty="0">
                <a:solidFill>
                  <a:schemeClr val="accent2">
                    <a:lumMod val="75000"/>
                    <a:lumOff val="25000"/>
                  </a:schemeClr>
                </a:solidFill>
                <a:latin typeface="Consolas" panose="020B0609020204030204" pitchFamily="49" charset="0"/>
              </a:rPr>
              <a:t>'] = {</a:t>
            </a:r>
          </a:p>
          <a:p>
            <a:r>
              <a:rPr lang="fr-FR" sz="900" dirty="0">
                <a:solidFill>
                  <a:schemeClr val="accent2">
                    <a:lumMod val="75000"/>
                    <a:lumOff val="25000"/>
                  </a:schemeClr>
                </a:solidFill>
                <a:latin typeface="Consolas" panose="020B0609020204030204" pitchFamily="49" charset="0"/>
              </a:rPr>
              <a:t>    'hmv4':{</a:t>
            </a:r>
          </a:p>
          <a:p>
            <a:r>
              <a:rPr lang="fr-FR" sz="900" dirty="0">
                <a:solidFill>
                  <a:schemeClr val="accent2">
                    <a:lumMod val="75000"/>
                    <a:lumOff val="25000"/>
                  </a:schemeClr>
                </a:solidFill>
                <a:latin typeface="Consolas" panose="020B0609020204030204" pitchFamily="49" charset="0"/>
              </a:rPr>
              <a:t>        'my_dimension':{</a:t>
            </a:r>
          </a:p>
          <a:p>
            <a:r>
              <a:rPr lang="fr-FR" sz="900" dirty="0">
                <a:solidFill>
                  <a:schemeClr val="accent2">
                    <a:lumMod val="75000"/>
                    <a:lumOff val="25000"/>
                  </a:schemeClr>
                </a:solidFill>
                <a:latin typeface="Consolas" panose="020B0609020204030204" pitchFamily="49" charset="0"/>
              </a:rPr>
              <a:t>            'stdname': 'altitude',</a:t>
            </a:r>
          </a:p>
          <a:p>
            <a:r>
              <a:rPr lang="fr-FR" sz="900" dirty="0">
                <a:solidFill>
                  <a:schemeClr val="accent2">
                    <a:lumMod val="75000"/>
                    <a:lumOff val="25000"/>
                  </a:schemeClr>
                </a:solidFill>
                <a:latin typeface="Consolas" panose="020B0609020204030204" pitchFamily="49" charset="0"/>
              </a:rPr>
              <a:t>            'long_name': 'my_long_name',</a:t>
            </a:r>
          </a:p>
          <a:p>
            <a:r>
              <a:rPr lang="fr-FR" sz="900" dirty="0">
                <a:solidFill>
                  <a:schemeClr val="accent2">
                    <a:lumMod val="75000"/>
                    <a:lumOff val="25000"/>
                  </a:schemeClr>
                </a:solidFill>
                <a:latin typeface="Consolas" panose="020B0609020204030204" pitchFamily="49" charset="0"/>
              </a:rPr>
              <a:t>            'positive': True,</a:t>
            </a:r>
          </a:p>
          <a:p>
            <a:r>
              <a:rPr lang="fr-FR" sz="900" dirty="0">
                <a:solidFill>
                  <a:schemeClr val="accent2">
                    <a:lumMod val="75000"/>
                    <a:lumOff val="25000"/>
                  </a:schemeClr>
                </a:solidFill>
                <a:latin typeface="Consolas" panose="020B0609020204030204" pitchFamily="49" charset="0"/>
              </a:rPr>
              <a:t>            'requested': '',</a:t>
            </a:r>
          </a:p>
          <a:p>
            <a:r>
              <a:rPr lang="fr-FR" sz="900" dirty="0">
                <a:solidFill>
                  <a:schemeClr val="accent2">
                    <a:lumMod val="75000"/>
                    <a:lumOff val="25000"/>
                  </a:schemeClr>
                </a:solidFill>
                <a:latin typeface="Consolas" panose="020B0609020204030204" pitchFamily="49" charset="0"/>
              </a:rPr>
              <a:t>            'value': '30 50 60',</a:t>
            </a:r>
          </a:p>
          <a:p>
            <a:r>
              <a:rPr lang="fr-FR" sz="900" dirty="0">
                <a:solidFill>
                  <a:schemeClr val="accent2">
                    <a:lumMod val="75000"/>
                    <a:lumOff val="25000"/>
                  </a:schemeClr>
                </a:solidFill>
                <a:latin typeface="Consolas" panose="020B0609020204030204" pitchFamily="49" charset="0"/>
              </a:rPr>
              <a:t>            'requested': '30 50 60',</a:t>
            </a:r>
          </a:p>
          <a:p>
            <a:r>
              <a:rPr lang="fr-FR" sz="900" dirty="0">
                <a:solidFill>
                  <a:schemeClr val="accent2">
                    <a:lumMod val="75000"/>
                    <a:lumOff val="25000"/>
                  </a:schemeClr>
                </a:solidFill>
                <a:latin typeface="Consolas" panose="020B0609020204030204" pitchFamily="49" charset="0"/>
              </a:rPr>
              <a:t>            'units': 'my_units',</a:t>
            </a:r>
          </a:p>
          <a:p>
            <a:r>
              <a:rPr lang="fr-FR" sz="900" dirty="0">
                <a:solidFill>
                  <a:schemeClr val="accent2">
                    <a:lumMod val="75000"/>
                    <a:lumOff val="25000"/>
                  </a:schemeClr>
                </a:solidFill>
                <a:latin typeface="Consolas" panose="020B0609020204030204" pitchFamily="49" charset="0"/>
              </a:rPr>
              <a:t>            'type': 'float',</a:t>
            </a:r>
          </a:p>
          <a:p>
            <a:r>
              <a:rPr lang="fr-FR" sz="900" dirty="0">
                <a:solidFill>
                  <a:schemeClr val="accent2">
                    <a:lumMod val="75000"/>
                    <a:lumOff val="25000"/>
                  </a:schemeClr>
                </a:solidFill>
                <a:latin typeface="Consolas" panose="020B0609020204030204" pitchFamily="49" charset="0"/>
              </a:rPr>
              <a:t>            'axis': 'Z' } } }</a:t>
            </a:r>
            <a:endParaRPr lang="fr-FR" sz="900" dirty="0">
              <a:solidFill>
                <a:schemeClr val="accent2">
                  <a:lumMod val="75000"/>
                  <a:lumOff val="25000"/>
                </a:schemeClr>
              </a:solidFill>
              <a:effectLst/>
            </a:endParaRPr>
          </a:p>
        </p:txBody>
      </p:sp>
      <p:sp>
        <p:nvSpPr>
          <p:cNvPr id="11" name="Forme libre 10">
            <a:extLst>
              <a:ext uri="{FF2B5EF4-FFF2-40B4-BE49-F238E27FC236}">
                <a16:creationId xmlns:a16="http://schemas.microsoft.com/office/drawing/2014/main" id="{A32E89BB-F62E-C74D-B235-517650367689}"/>
              </a:ext>
            </a:extLst>
          </p:cNvPr>
          <p:cNvSpPr/>
          <p:nvPr/>
        </p:nvSpPr>
        <p:spPr>
          <a:xfrm>
            <a:off x="597958" y="2568770"/>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C000"/>
              </a:solidFill>
            </a:endParaRPr>
          </a:p>
        </p:txBody>
      </p:sp>
      <p:sp>
        <p:nvSpPr>
          <p:cNvPr id="12" name="Forme libre 11">
            <a:extLst>
              <a:ext uri="{FF2B5EF4-FFF2-40B4-BE49-F238E27FC236}">
                <a16:creationId xmlns:a16="http://schemas.microsoft.com/office/drawing/2014/main" id="{D38F3C50-B495-A34F-8A1B-E9F8C323401F}"/>
              </a:ext>
            </a:extLst>
          </p:cNvPr>
          <p:cNvSpPr/>
          <p:nvPr/>
        </p:nvSpPr>
        <p:spPr>
          <a:xfrm>
            <a:off x="3734298" y="2559625"/>
            <a:ext cx="737118"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Forme libre 13">
            <a:extLst>
              <a:ext uri="{FF2B5EF4-FFF2-40B4-BE49-F238E27FC236}">
                <a16:creationId xmlns:a16="http://schemas.microsoft.com/office/drawing/2014/main" id="{2C08C2A9-EC51-A844-BB14-89058404D5B6}"/>
              </a:ext>
            </a:extLst>
          </p:cNvPr>
          <p:cNvSpPr/>
          <p:nvPr/>
        </p:nvSpPr>
        <p:spPr>
          <a:xfrm>
            <a:off x="5431540" y="2525401"/>
            <a:ext cx="2157985" cy="268341"/>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Forme libre 22">
            <a:extLst>
              <a:ext uri="{FF2B5EF4-FFF2-40B4-BE49-F238E27FC236}">
                <a16:creationId xmlns:a16="http://schemas.microsoft.com/office/drawing/2014/main" id="{9511B0F3-DBEA-3442-ACB6-9AF5CE0EFF94}"/>
              </a:ext>
            </a:extLst>
          </p:cNvPr>
          <p:cNvSpPr/>
          <p:nvPr/>
        </p:nvSpPr>
        <p:spPr>
          <a:xfrm>
            <a:off x="2253456" y="2568768"/>
            <a:ext cx="737118"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C000"/>
              </a:solidFill>
            </a:endParaRPr>
          </a:p>
        </p:txBody>
      </p:sp>
      <p:sp>
        <p:nvSpPr>
          <p:cNvPr id="25" name="Forme libre 24">
            <a:extLst>
              <a:ext uri="{FF2B5EF4-FFF2-40B4-BE49-F238E27FC236}">
                <a16:creationId xmlns:a16="http://schemas.microsoft.com/office/drawing/2014/main" id="{692BA4D9-76BF-DA41-8C3A-4B189ECF47B8}"/>
              </a:ext>
            </a:extLst>
          </p:cNvPr>
          <p:cNvSpPr/>
          <p:nvPr/>
        </p:nvSpPr>
        <p:spPr>
          <a:xfrm>
            <a:off x="1185660" y="2554499"/>
            <a:ext cx="53580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ZoneTexte 25">
            <a:extLst>
              <a:ext uri="{FF2B5EF4-FFF2-40B4-BE49-F238E27FC236}">
                <a16:creationId xmlns:a16="http://schemas.microsoft.com/office/drawing/2014/main" id="{83698635-ED68-4B4C-9C3D-4FA26209F7EC}"/>
              </a:ext>
            </a:extLst>
          </p:cNvPr>
          <p:cNvSpPr txBox="1"/>
          <p:nvPr/>
        </p:nvSpPr>
        <p:spPr>
          <a:xfrm>
            <a:off x="1060128" y="3394220"/>
            <a:ext cx="1018525" cy="430887"/>
          </a:xfrm>
          <a:prstGeom prst="rect">
            <a:avLst/>
          </a:prstGeom>
          <a:noFill/>
          <a:ln>
            <a:noFill/>
          </a:ln>
        </p:spPr>
        <p:txBody>
          <a:bodyPr wrap="square" rtlCol="0">
            <a:spAutoFit/>
          </a:bodyPr>
          <a:lstStyle/>
          <a:p>
            <a:pPr algn="ctr"/>
            <a:r>
              <a:rPr lang="en-GB" sz="1100" dirty="0">
                <a:solidFill>
                  <a:srgbClr val="FFC000"/>
                </a:solidFill>
              </a:rPr>
              <a:t>like the “perso” case</a:t>
            </a:r>
          </a:p>
        </p:txBody>
      </p:sp>
      <p:cxnSp>
        <p:nvCxnSpPr>
          <p:cNvPr id="27" name="Connecteur droit avec flèche 26">
            <a:extLst>
              <a:ext uri="{FF2B5EF4-FFF2-40B4-BE49-F238E27FC236}">
                <a16:creationId xmlns:a16="http://schemas.microsoft.com/office/drawing/2014/main" id="{84B49295-BE5D-974C-9B40-8B2664B33AAE}"/>
              </a:ext>
            </a:extLst>
          </p:cNvPr>
          <p:cNvCxnSpPr>
            <a:cxnSpLocks/>
          </p:cNvCxnSpPr>
          <p:nvPr/>
        </p:nvCxnSpPr>
        <p:spPr>
          <a:xfrm flipH="1" flipV="1">
            <a:off x="886221" y="2859652"/>
            <a:ext cx="400214" cy="44576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E93784A6-2AF3-AA4F-93F8-784929E64E38}"/>
              </a:ext>
            </a:extLst>
          </p:cNvPr>
          <p:cNvCxnSpPr>
            <a:cxnSpLocks/>
          </p:cNvCxnSpPr>
          <p:nvPr/>
        </p:nvCxnSpPr>
        <p:spPr>
          <a:xfrm flipV="1">
            <a:off x="1569391" y="2882377"/>
            <a:ext cx="1" cy="38126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3FD2EA74-4677-9C46-A03B-9DBE500310CE}"/>
              </a:ext>
            </a:extLst>
          </p:cNvPr>
          <p:cNvCxnSpPr>
            <a:cxnSpLocks/>
          </p:cNvCxnSpPr>
          <p:nvPr/>
        </p:nvCxnSpPr>
        <p:spPr>
          <a:xfrm flipV="1">
            <a:off x="1852348" y="2930856"/>
            <a:ext cx="720523" cy="374556"/>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70213BD9-160C-D74F-9172-ED372910B29D}"/>
              </a:ext>
            </a:extLst>
          </p:cNvPr>
          <p:cNvCxnSpPr>
            <a:cxnSpLocks/>
          </p:cNvCxnSpPr>
          <p:nvPr/>
        </p:nvCxnSpPr>
        <p:spPr>
          <a:xfrm flipV="1">
            <a:off x="4080358" y="2869154"/>
            <a:ext cx="1" cy="381263"/>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5" name="ZoneTexte 34">
            <a:extLst>
              <a:ext uri="{FF2B5EF4-FFF2-40B4-BE49-F238E27FC236}">
                <a16:creationId xmlns:a16="http://schemas.microsoft.com/office/drawing/2014/main" id="{F8E03AE3-91DE-8345-B174-70601EC884AC}"/>
              </a:ext>
            </a:extLst>
          </p:cNvPr>
          <p:cNvSpPr txBox="1"/>
          <p:nvPr/>
        </p:nvSpPr>
        <p:spPr>
          <a:xfrm>
            <a:off x="2572871" y="3274513"/>
            <a:ext cx="3014967" cy="1107996"/>
          </a:xfrm>
          <a:prstGeom prst="rect">
            <a:avLst/>
          </a:prstGeom>
          <a:noFill/>
          <a:ln>
            <a:noFill/>
          </a:ln>
        </p:spPr>
        <p:txBody>
          <a:bodyPr wrap="square" rtlCol="0">
            <a:spAutoFit/>
          </a:bodyPr>
          <a:lstStyle/>
          <a:p>
            <a:pPr algn="ctr"/>
            <a:r>
              <a:rPr lang="en-GB" sz="1100" dirty="0">
                <a:solidFill>
                  <a:srgbClr val="FFC000"/>
                </a:solidFill>
              </a:rPr>
              <a:t>means a 3D shape : </a:t>
            </a:r>
          </a:p>
          <a:p>
            <a:pPr marL="171450" indent="-171450">
              <a:buClr>
                <a:srgbClr val="FFC000"/>
              </a:buClr>
              <a:buFont typeface="Wingdings" pitchFamily="2" charset="2"/>
              <a:buChar char="v"/>
            </a:pPr>
            <a:r>
              <a:rPr lang="en-GB" sz="1100" dirty="0">
                <a:solidFill>
                  <a:srgbClr val="FFC000"/>
                </a:solidFill>
              </a:rPr>
              <a:t>horizontal grid given by SOURCE_GRID or TARGET_GRID (if any)</a:t>
            </a:r>
          </a:p>
          <a:p>
            <a:pPr marL="171450" indent="-171450">
              <a:buClr>
                <a:srgbClr val="FFC000"/>
              </a:buClr>
              <a:buFont typeface="Wingdings" pitchFamily="2" charset="2"/>
              <a:buChar char="v"/>
            </a:pPr>
            <a:r>
              <a:rPr lang="en-GB" sz="1100" dirty="0">
                <a:solidFill>
                  <a:srgbClr val="FFC000"/>
                </a:solidFill>
              </a:rPr>
              <a:t>a </a:t>
            </a:r>
            <a:r>
              <a:rPr lang="en-GB" sz="1100" b="1" dirty="0">
                <a:solidFill>
                  <a:srgbClr val="FFC000"/>
                </a:solidFill>
              </a:rPr>
              <a:t>customised vertical axis </a:t>
            </a:r>
            <a:r>
              <a:rPr lang="en-GB" sz="1100" dirty="0">
                <a:solidFill>
                  <a:srgbClr val="FFC000"/>
                </a:solidFill>
              </a:rPr>
              <a:t>given by an additional dictionary in the simulation settings </a:t>
            </a:r>
          </a:p>
        </p:txBody>
      </p:sp>
      <p:cxnSp>
        <p:nvCxnSpPr>
          <p:cNvPr id="36" name="Connecteur droit avec flèche 35">
            <a:extLst>
              <a:ext uri="{FF2B5EF4-FFF2-40B4-BE49-F238E27FC236}">
                <a16:creationId xmlns:a16="http://schemas.microsoft.com/office/drawing/2014/main" id="{212EFA5B-0E59-8344-88E5-4810F9505AD5}"/>
              </a:ext>
            </a:extLst>
          </p:cNvPr>
          <p:cNvCxnSpPr>
            <a:cxnSpLocks/>
          </p:cNvCxnSpPr>
          <p:nvPr/>
        </p:nvCxnSpPr>
        <p:spPr>
          <a:xfrm>
            <a:off x="5260584" y="4069635"/>
            <a:ext cx="626350" cy="0"/>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0" name="Forme libre 39">
            <a:extLst>
              <a:ext uri="{FF2B5EF4-FFF2-40B4-BE49-F238E27FC236}">
                <a16:creationId xmlns:a16="http://schemas.microsoft.com/office/drawing/2014/main" id="{4B6CEC42-2C9A-DA40-8210-CAAC47CC498C}"/>
              </a:ext>
            </a:extLst>
          </p:cNvPr>
          <p:cNvSpPr/>
          <p:nvPr/>
        </p:nvSpPr>
        <p:spPr>
          <a:xfrm>
            <a:off x="7598669" y="2533340"/>
            <a:ext cx="1360474" cy="232913"/>
          </a:xfrm>
          <a:custGeom>
            <a:avLst/>
            <a:gdLst>
              <a:gd name="connsiteX0" fmla="*/ 255977 w 535804"/>
              <a:gd name="connsiteY0" fmla="*/ 0 h 232913"/>
              <a:gd name="connsiteX1" fmla="*/ 497516 w 535804"/>
              <a:gd name="connsiteY1" fmla="*/ 43132 h 232913"/>
              <a:gd name="connsiteX2" fmla="*/ 506143 w 535804"/>
              <a:gd name="connsiteY2" fmla="*/ 172528 h 232913"/>
              <a:gd name="connsiteX3" fmla="*/ 212845 w 535804"/>
              <a:gd name="connsiteY3" fmla="*/ 232913 h 232913"/>
              <a:gd name="connsiteX4" fmla="*/ 5811 w 535804"/>
              <a:gd name="connsiteY4" fmla="*/ 172528 h 232913"/>
              <a:gd name="connsiteX5" fmla="*/ 66196 w 535804"/>
              <a:gd name="connsiteY5" fmla="*/ 43132 h 232913"/>
              <a:gd name="connsiteX6" fmla="*/ 161086 w 535804"/>
              <a:gd name="connsiteY6" fmla="*/ 25879 h 232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804" h="232913">
                <a:moveTo>
                  <a:pt x="255977" y="0"/>
                </a:moveTo>
                <a:cubicBezTo>
                  <a:pt x="355899" y="7188"/>
                  <a:pt x="455822" y="14377"/>
                  <a:pt x="497516" y="43132"/>
                </a:cubicBezTo>
                <a:cubicBezTo>
                  <a:pt x="539210" y="71887"/>
                  <a:pt x="553588" y="140898"/>
                  <a:pt x="506143" y="172528"/>
                </a:cubicBezTo>
                <a:cubicBezTo>
                  <a:pt x="458698" y="204158"/>
                  <a:pt x="296234" y="232913"/>
                  <a:pt x="212845" y="232913"/>
                </a:cubicBezTo>
                <a:cubicBezTo>
                  <a:pt x="129456" y="232913"/>
                  <a:pt x="30252" y="204158"/>
                  <a:pt x="5811" y="172528"/>
                </a:cubicBezTo>
                <a:cubicBezTo>
                  <a:pt x="-18631" y="140898"/>
                  <a:pt x="40317" y="67574"/>
                  <a:pt x="66196" y="43132"/>
                </a:cubicBezTo>
                <a:cubicBezTo>
                  <a:pt x="92075" y="18691"/>
                  <a:pt x="126580" y="22285"/>
                  <a:pt x="161086" y="25879"/>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1" name="Connecteur droit avec flèche 40">
            <a:extLst>
              <a:ext uri="{FF2B5EF4-FFF2-40B4-BE49-F238E27FC236}">
                <a16:creationId xmlns:a16="http://schemas.microsoft.com/office/drawing/2014/main" id="{3484865B-E953-7D4F-89A9-FF3D3C0A2CDB}"/>
              </a:ext>
            </a:extLst>
          </p:cNvPr>
          <p:cNvCxnSpPr>
            <a:cxnSpLocks/>
          </p:cNvCxnSpPr>
          <p:nvPr/>
        </p:nvCxnSpPr>
        <p:spPr>
          <a:xfrm flipV="1">
            <a:off x="6612930" y="2831538"/>
            <a:ext cx="0" cy="248404"/>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5" name="ZoneTexte 44">
            <a:extLst>
              <a:ext uri="{FF2B5EF4-FFF2-40B4-BE49-F238E27FC236}">
                <a16:creationId xmlns:a16="http://schemas.microsoft.com/office/drawing/2014/main" id="{AAB9354D-1337-9141-AFE2-6117135713C2}"/>
              </a:ext>
            </a:extLst>
          </p:cNvPr>
          <p:cNvSpPr txBox="1"/>
          <p:nvPr/>
        </p:nvSpPr>
        <p:spPr>
          <a:xfrm>
            <a:off x="6002159" y="3136299"/>
            <a:ext cx="1126077" cy="430887"/>
          </a:xfrm>
          <a:prstGeom prst="rect">
            <a:avLst/>
          </a:prstGeom>
          <a:noFill/>
          <a:ln>
            <a:noFill/>
          </a:ln>
        </p:spPr>
        <p:txBody>
          <a:bodyPr wrap="square" rtlCol="0">
            <a:spAutoFit/>
          </a:bodyPr>
          <a:lstStyle/>
          <a:p>
            <a:pPr algn="ctr"/>
            <a:r>
              <a:rPr lang="en-GB" sz="1100" dirty="0">
                <a:solidFill>
                  <a:srgbClr val="FFC000"/>
                </a:solidFill>
              </a:rPr>
              <a:t>attributes of hmv4</a:t>
            </a:r>
          </a:p>
        </p:txBody>
      </p:sp>
      <p:sp>
        <p:nvSpPr>
          <p:cNvPr id="46" name="ZoneTexte 45">
            <a:extLst>
              <a:ext uri="{FF2B5EF4-FFF2-40B4-BE49-F238E27FC236}">
                <a16:creationId xmlns:a16="http://schemas.microsoft.com/office/drawing/2014/main" id="{A0F0E376-3920-E548-B2ED-687D54291549}"/>
              </a:ext>
            </a:extLst>
          </p:cNvPr>
          <p:cNvSpPr txBox="1"/>
          <p:nvPr/>
        </p:nvSpPr>
        <p:spPr>
          <a:xfrm>
            <a:off x="7458873" y="3050898"/>
            <a:ext cx="1629362" cy="261610"/>
          </a:xfrm>
          <a:prstGeom prst="rect">
            <a:avLst/>
          </a:prstGeom>
          <a:noFill/>
          <a:ln>
            <a:noFill/>
          </a:ln>
        </p:spPr>
        <p:txBody>
          <a:bodyPr wrap="square" rtlCol="0">
            <a:spAutoFit/>
          </a:bodyPr>
          <a:lstStyle/>
          <a:p>
            <a:r>
              <a:rPr lang="en-GB" sz="1100" dirty="0">
                <a:solidFill>
                  <a:srgbClr val="FFC000"/>
                </a:solidFill>
              </a:rPr>
              <a:t>means no regridding</a:t>
            </a:r>
          </a:p>
        </p:txBody>
      </p:sp>
      <p:cxnSp>
        <p:nvCxnSpPr>
          <p:cNvPr id="47" name="Connecteur droit avec flèche 46">
            <a:extLst>
              <a:ext uri="{FF2B5EF4-FFF2-40B4-BE49-F238E27FC236}">
                <a16:creationId xmlns:a16="http://schemas.microsoft.com/office/drawing/2014/main" id="{9077FD2D-8E0B-AC4C-87A4-2BCCC41001CC}"/>
              </a:ext>
            </a:extLst>
          </p:cNvPr>
          <p:cNvCxnSpPr>
            <a:cxnSpLocks/>
          </p:cNvCxnSpPr>
          <p:nvPr/>
        </p:nvCxnSpPr>
        <p:spPr>
          <a:xfrm flipV="1">
            <a:off x="8195106" y="2857500"/>
            <a:ext cx="0" cy="26061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802EC245-924A-3546-9CF1-D1591D3776A0}"/>
              </a:ext>
            </a:extLst>
          </p:cNvPr>
          <p:cNvSpPr/>
          <p:nvPr/>
        </p:nvSpPr>
        <p:spPr>
          <a:xfrm>
            <a:off x="791555" y="4410597"/>
            <a:ext cx="4960022" cy="923330"/>
          </a:xfrm>
          <a:prstGeom prst="rect">
            <a:avLst/>
          </a:prstGeom>
        </p:spPr>
        <p:txBody>
          <a:bodyPr wrap="square">
            <a:spAutoFit/>
          </a:bodyPr>
          <a:lstStyle/>
          <a:p>
            <a:pPr algn="just"/>
            <a:r>
              <a:rPr lang="en-GB" kern="150" dirty="0">
                <a:solidFill>
                  <a:srgbClr val="0070C0"/>
                </a:solidFill>
                <a:latin typeface="Consolas" panose="020B0609020204030204" pitchFamily="49" charset="0"/>
                <a:ea typeface="Times New Roman" panose="02020603050405020304" pitchFamily="18" charset="0"/>
                <a:cs typeface="Arial" panose="020B0604020202020204" pitchFamily="34" charset="0"/>
              </a:rPr>
              <a:t>‘hmv4’</a:t>
            </a:r>
            <a:r>
              <a:rPr lang="en-GB" kern="150" dirty="0">
                <a:solidFill>
                  <a:srgbClr val="0070C0"/>
                </a:solidFill>
                <a:latin typeface="Arial" panose="020B0604020202020204" pitchFamily="34" charset="0"/>
                <a:ea typeface="Times New Roman" panose="02020603050405020304" pitchFamily="18" charset="0"/>
                <a:cs typeface="F"/>
              </a:rPr>
              <a:t> is well taken into account by dr2xml (without being defined in any XML file):</a:t>
            </a:r>
            <a:endParaRPr lang="en-GB" kern="150" dirty="0">
              <a:solidFill>
                <a:srgbClr val="0070C0"/>
              </a:solidFill>
              <a:latin typeface="Calibri" panose="020F0502020204030204" pitchFamily="34" charset="0"/>
              <a:ea typeface="Calibri" panose="020F0502020204030204" pitchFamily="34" charset="0"/>
              <a:cs typeface="F"/>
            </a:endParaRPr>
          </a:p>
          <a:p>
            <a:pPr algn="just"/>
            <a:r>
              <a:rPr lang="en-GB" kern="150" dirty="0">
                <a:latin typeface="Arial" panose="020B0604020202020204" pitchFamily="34" charset="0"/>
                <a:ea typeface="Times New Roman" panose="02020603050405020304" pitchFamily="18" charset="0"/>
                <a:cs typeface="F"/>
              </a:rPr>
              <a:t> </a:t>
            </a:r>
            <a:endParaRPr lang="en-GB" kern="150" dirty="0">
              <a:solidFill>
                <a:srgbClr val="00000A"/>
              </a:solidFill>
              <a:latin typeface="Calibri" panose="020F0502020204030204" pitchFamily="34" charset="0"/>
              <a:ea typeface="Calibri" panose="020F0502020204030204" pitchFamily="34" charset="0"/>
              <a:cs typeface="F"/>
            </a:endParaRPr>
          </a:p>
          <a:p>
            <a:pPr algn="just"/>
            <a:r>
              <a:rPr lang="en-GB" sz="1200" kern="150" dirty="0">
                <a:latin typeface="Consolas" panose="020B0609020204030204" pitchFamily="49" charset="0"/>
                <a:ea typeface="Times New Roman" panose="02020603050405020304" pitchFamily="18" charset="0"/>
                <a:cs typeface="Arial" panose="020B0604020202020204" pitchFamily="34" charset="0"/>
              </a:rPr>
              <a:t>	&gt;&gt;&gt; TABLE            day 01 --&gt; hmv4 </a:t>
            </a:r>
            <a:r>
              <a:rPr lang="en-GB" sz="1200" b="1" kern="150" dirty="0">
                <a:latin typeface="Consolas" panose="020B0609020204030204" pitchFamily="49" charset="0"/>
                <a:ea typeface="Times New Roman" panose="02020603050405020304" pitchFamily="18" charset="0"/>
                <a:cs typeface="Arial" panose="020B0604020202020204" pitchFamily="34" charset="0"/>
              </a:rPr>
              <a:t>(1)</a:t>
            </a:r>
            <a:endParaRPr lang="en-GB" sz="1200" kern="150" dirty="0">
              <a:solidFill>
                <a:srgbClr val="00000A"/>
              </a:solidFill>
              <a:latin typeface="Calibri" panose="020F0502020204030204" pitchFamily="34" charset="0"/>
              <a:ea typeface="Calibri" panose="020F0502020204030204" pitchFamily="34" charset="0"/>
              <a:cs typeface="F"/>
            </a:endParaRPr>
          </a:p>
        </p:txBody>
      </p:sp>
      <p:sp>
        <p:nvSpPr>
          <p:cNvPr id="51" name="Flèche courbée vers la droite 50">
            <a:extLst>
              <a:ext uri="{FF2B5EF4-FFF2-40B4-BE49-F238E27FC236}">
                <a16:creationId xmlns:a16="http://schemas.microsoft.com/office/drawing/2014/main" id="{8E5747D7-693C-8443-8121-72238B9108CF}"/>
              </a:ext>
            </a:extLst>
          </p:cNvPr>
          <p:cNvSpPr/>
          <p:nvPr/>
        </p:nvSpPr>
        <p:spPr>
          <a:xfrm>
            <a:off x="345953" y="4059382"/>
            <a:ext cx="361057" cy="547784"/>
          </a:xfrm>
          <a:prstGeom prst="curv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21220805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extended usage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4. Functionalities</a:t>
            </a:r>
          </a:p>
        </p:txBody>
      </p:sp>
      <p:sp>
        <p:nvSpPr>
          <p:cNvPr id="5" name="Google Shape;66;p15">
            <a:extLst>
              <a:ext uri="{FF2B5EF4-FFF2-40B4-BE49-F238E27FC236}">
                <a16:creationId xmlns:a16="http://schemas.microsoft.com/office/drawing/2014/main" id="{756206B3-ABAA-8C44-A0AB-B61DA46A03BC}"/>
              </a:ext>
            </a:extLst>
          </p:cNvPr>
          <p:cNvSpPr txBox="1">
            <a:spLocks/>
          </p:cNvSpPr>
          <p:nvPr/>
        </p:nvSpPr>
        <p:spPr>
          <a:xfrm>
            <a:off x="251295" y="1054492"/>
            <a:ext cx="8554340" cy="3083266"/>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dirty="0"/>
              <a:t>Dr2xml for daily research production</a:t>
            </a:r>
          </a:p>
          <a:p>
            <a:pPr lvl="1"/>
            <a:r>
              <a:rPr lang="en-GB" dirty="0">
                <a:solidFill>
                  <a:srgbClr val="00A79F"/>
                </a:solidFill>
                <a:latin typeface="Chalkduster" panose="03050602040202020205" pitchFamily="66" charset="77"/>
              </a:rPr>
              <a:t>discipline</a:t>
            </a:r>
            <a:r>
              <a:rPr lang="en-GB" dirty="0"/>
              <a:t> : Adopt the good practices using the CMOR/CMIP6 standards, even for non 	       	    CMIP6 production</a:t>
            </a:r>
          </a:p>
          <a:p>
            <a:pPr lvl="1"/>
            <a:r>
              <a:rPr lang="en-GB" dirty="0">
                <a:solidFill>
                  <a:srgbClr val="00A79F"/>
                </a:solidFill>
                <a:latin typeface="Chalkduster" panose="03050602040202020205" pitchFamily="66" charset="77"/>
              </a:rPr>
              <a:t>flexibility</a:t>
            </a:r>
            <a:r>
              <a:rPr lang="en-GB" dirty="0"/>
              <a:t> : The user can free somewhat or a great from the DR, choosing to : </a:t>
            </a:r>
          </a:p>
          <a:p>
            <a:pPr lvl="2"/>
            <a:r>
              <a:rPr lang="en-GB" dirty="0"/>
              <a:t>make a new simulation with the same output variables as in a given CMIP6 experiment</a:t>
            </a:r>
          </a:p>
          <a:p>
            <a:pPr lvl="2"/>
            <a:r>
              <a:rPr lang="en-GB" dirty="0"/>
              <a:t>ignore all of from the CMIP6 DR and only specify its own outputs via the </a:t>
            </a:r>
            <a:r>
              <a:rPr lang="en-GB" dirty="0">
                <a:latin typeface="Chalkduster" panose="03050602040202020205" pitchFamily="66" charset="77"/>
              </a:rPr>
              <a:t>“home data request”</a:t>
            </a:r>
          </a:p>
          <a:p>
            <a:pPr marL="596900" lvl="1" indent="0">
              <a:buNone/>
            </a:pPr>
            <a:endParaRPr lang="en-GB" dirty="0"/>
          </a:p>
          <a:p>
            <a:r>
              <a:rPr lang="en-GB" dirty="0"/>
              <a:t>Adaptation to other projects like CORDEX</a:t>
            </a:r>
          </a:p>
          <a:p>
            <a:pPr lvl="1"/>
            <a:r>
              <a:rPr lang="en-GB" dirty="0"/>
              <a:t>new functionalities implemented </a:t>
            </a:r>
            <a:r>
              <a:rPr lang="en-GB" i="1" dirty="0">
                <a:solidFill>
                  <a:schemeClr val="bg2">
                    <a:lumMod val="60000"/>
                    <a:lumOff val="40000"/>
                  </a:schemeClr>
                </a:solidFill>
              </a:rPr>
              <a:t>(e.g. interpolation to altitude level)</a:t>
            </a:r>
          </a:p>
          <a:p>
            <a:pPr lvl="1"/>
            <a:r>
              <a:rPr lang="en-GB" dirty="0"/>
              <a:t>other needs to be instructed… </a:t>
            </a:r>
            <a:r>
              <a:rPr lang="en-GB" i="1" dirty="0">
                <a:solidFill>
                  <a:schemeClr val="bg2">
                    <a:lumMod val="60000"/>
                    <a:lumOff val="40000"/>
                  </a:schemeClr>
                </a:solidFill>
              </a:rPr>
              <a:t>(in IS-ENES3 framework)</a:t>
            </a:r>
          </a:p>
          <a:p>
            <a:pPr lvl="1"/>
            <a:endParaRPr lang="en-GB" sz="800" dirty="0"/>
          </a:p>
          <a:p>
            <a:pPr lvl="1"/>
            <a:endParaRPr lang="en-GB" sz="1000" dirty="0"/>
          </a:p>
        </p:txBody>
      </p:sp>
      <p:sp>
        <p:nvSpPr>
          <p:cNvPr id="6" name="ZoneTexte 5">
            <a:extLst>
              <a:ext uri="{FF2B5EF4-FFF2-40B4-BE49-F238E27FC236}">
                <a16:creationId xmlns:a16="http://schemas.microsoft.com/office/drawing/2014/main" id="{E281D674-9E3A-9F4E-B756-7A430A0B55D7}"/>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40</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2" name="Carré corné 11">
            <a:extLst>
              <a:ext uri="{FF2B5EF4-FFF2-40B4-BE49-F238E27FC236}">
                <a16:creationId xmlns:a16="http://schemas.microsoft.com/office/drawing/2014/main" id="{1ED5AD73-91E9-0847-AF74-E1DEDB931220}"/>
              </a:ext>
            </a:extLst>
          </p:cNvPr>
          <p:cNvSpPr/>
          <p:nvPr/>
        </p:nvSpPr>
        <p:spPr>
          <a:xfrm>
            <a:off x="7187184" y="3953128"/>
            <a:ext cx="1451124" cy="1151626"/>
          </a:xfrm>
          <a:prstGeom prst="foldedCorner">
            <a:avLst/>
          </a:prstGeom>
          <a:solidFill>
            <a:srgbClr val="0070C0"/>
          </a:solidFill>
          <a:ln w="19050">
            <a:solidFill>
              <a:srgbClr val="002060"/>
            </a:solidFill>
            <a:prstDash val="solid"/>
            <a:extLst>
              <a:ext uri="{C807C97D-BFC1-408E-A445-0C87EB9F89A2}">
                <ask:lineSketchStyleProps xmlns:ask="http://schemas.microsoft.com/office/drawing/2018/sketchyshapes" sd="2911199869">
                  <a:custGeom>
                    <a:avLst/>
                    <a:gdLst>
                      <a:gd name="connsiteX0" fmla="*/ 0 w 1451124"/>
                      <a:gd name="connsiteY0" fmla="*/ 0 h 1151626"/>
                      <a:gd name="connsiteX1" fmla="*/ 512730 w 1451124"/>
                      <a:gd name="connsiteY1" fmla="*/ 0 h 1151626"/>
                      <a:gd name="connsiteX2" fmla="*/ 967416 w 1451124"/>
                      <a:gd name="connsiteY2" fmla="*/ 0 h 1151626"/>
                      <a:gd name="connsiteX3" fmla="*/ 1451124 w 1451124"/>
                      <a:gd name="connsiteY3" fmla="*/ 0 h 1151626"/>
                      <a:gd name="connsiteX4" fmla="*/ 1451124 w 1451124"/>
                      <a:gd name="connsiteY4" fmla="*/ 470245 h 1151626"/>
                      <a:gd name="connsiteX5" fmla="*/ 1451124 w 1451124"/>
                      <a:gd name="connsiteY5" fmla="*/ 959684 h 1151626"/>
                      <a:gd name="connsiteX6" fmla="*/ 1259182 w 1451124"/>
                      <a:gd name="connsiteY6" fmla="*/ 1151626 h 1151626"/>
                      <a:gd name="connsiteX7" fmla="*/ 616999 w 1451124"/>
                      <a:gd name="connsiteY7" fmla="*/ 1151626 h 1151626"/>
                      <a:gd name="connsiteX8" fmla="*/ 0 w 1451124"/>
                      <a:gd name="connsiteY8" fmla="*/ 1151626 h 1151626"/>
                      <a:gd name="connsiteX9" fmla="*/ 0 w 1451124"/>
                      <a:gd name="connsiteY9" fmla="*/ 564297 h 1151626"/>
                      <a:gd name="connsiteX10" fmla="*/ 0 w 1451124"/>
                      <a:gd name="connsiteY10" fmla="*/ 0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0" fmla="*/ 1259182 w 1451124"/>
                      <a:gd name="connsiteY0" fmla="*/ 1151626 h 1151626"/>
                      <a:gd name="connsiteX1" fmla="*/ 1297571 w 1451124"/>
                      <a:gd name="connsiteY1" fmla="*/ 998073 h 1151626"/>
                      <a:gd name="connsiteX2" fmla="*/ 1451124 w 1451124"/>
                      <a:gd name="connsiteY2" fmla="*/ 959684 h 1151626"/>
                      <a:gd name="connsiteX3" fmla="*/ 1259182 w 1451124"/>
                      <a:gd name="connsiteY3" fmla="*/ 1151626 h 1151626"/>
                      <a:gd name="connsiteX4" fmla="*/ 604407 w 1451124"/>
                      <a:gd name="connsiteY4" fmla="*/ 1151626 h 1151626"/>
                      <a:gd name="connsiteX5" fmla="*/ 0 w 1451124"/>
                      <a:gd name="connsiteY5" fmla="*/ 1151626 h 1151626"/>
                      <a:gd name="connsiteX6" fmla="*/ 0 w 1451124"/>
                      <a:gd name="connsiteY6" fmla="*/ 610362 h 1151626"/>
                      <a:gd name="connsiteX7" fmla="*/ 0 w 1451124"/>
                      <a:gd name="connsiteY7" fmla="*/ 0 h 1151626"/>
                      <a:gd name="connsiteX8" fmla="*/ 469197 w 1451124"/>
                      <a:gd name="connsiteY8" fmla="*/ 0 h 1151626"/>
                      <a:gd name="connsiteX9" fmla="*/ 938394 w 1451124"/>
                      <a:gd name="connsiteY9" fmla="*/ 0 h 1151626"/>
                      <a:gd name="connsiteX10" fmla="*/ 1451124 w 1451124"/>
                      <a:gd name="connsiteY10" fmla="*/ 0 h 1151626"/>
                      <a:gd name="connsiteX11" fmla="*/ 1451124 w 1451124"/>
                      <a:gd name="connsiteY11" fmla="*/ 451051 h 1151626"/>
                      <a:gd name="connsiteX12" fmla="*/ 1451124 w 1451124"/>
                      <a:gd name="connsiteY12" fmla="*/ 959684 h 115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1124" h="1151626" stroke="0" extrusionOk="0">
                        <a:moveTo>
                          <a:pt x="0" y="0"/>
                        </a:moveTo>
                        <a:cubicBezTo>
                          <a:pt x="132412" y="-11910"/>
                          <a:pt x="330658" y="23329"/>
                          <a:pt x="512730" y="0"/>
                        </a:cubicBezTo>
                        <a:cubicBezTo>
                          <a:pt x="694802" y="-23329"/>
                          <a:pt x="826531" y="-1420"/>
                          <a:pt x="967416" y="0"/>
                        </a:cubicBezTo>
                        <a:cubicBezTo>
                          <a:pt x="1108301" y="1420"/>
                          <a:pt x="1268875" y="18876"/>
                          <a:pt x="1451124" y="0"/>
                        </a:cubicBezTo>
                        <a:cubicBezTo>
                          <a:pt x="1472188" y="177332"/>
                          <a:pt x="1444429" y="247092"/>
                          <a:pt x="1451124" y="470245"/>
                        </a:cubicBezTo>
                        <a:cubicBezTo>
                          <a:pt x="1457819" y="693398"/>
                          <a:pt x="1459398" y="841814"/>
                          <a:pt x="1451124" y="959684"/>
                        </a:cubicBezTo>
                        <a:cubicBezTo>
                          <a:pt x="1409358" y="1006196"/>
                          <a:pt x="1312159" y="1091355"/>
                          <a:pt x="1259182" y="1151626"/>
                        </a:cubicBezTo>
                        <a:cubicBezTo>
                          <a:pt x="1022518" y="1143259"/>
                          <a:pt x="858381" y="1123691"/>
                          <a:pt x="616999" y="1151626"/>
                        </a:cubicBezTo>
                        <a:cubicBezTo>
                          <a:pt x="375617" y="1179561"/>
                          <a:pt x="160976" y="1165658"/>
                          <a:pt x="0" y="1151626"/>
                        </a:cubicBezTo>
                        <a:cubicBezTo>
                          <a:pt x="-18760" y="931883"/>
                          <a:pt x="25343" y="838393"/>
                          <a:pt x="0" y="564297"/>
                        </a:cubicBezTo>
                        <a:cubicBezTo>
                          <a:pt x="-25343" y="290201"/>
                          <a:pt x="13440" y="135874"/>
                          <a:pt x="0" y="0"/>
                        </a:cubicBezTo>
                        <a:close/>
                      </a:path>
                      <a:path w="1451124" h="1151626" fill="darkenLess" stroke="0" extrusionOk="0">
                        <a:moveTo>
                          <a:pt x="1259182" y="1151626"/>
                        </a:moveTo>
                        <a:cubicBezTo>
                          <a:pt x="1281142" y="1082316"/>
                          <a:pt x="1281633" y="1054742"/>
                          <a:pt x="1297571" y="998073"/>
                        </a:cubicBezTo>
                        <a:cubicBezTo>
                          <a:pt x="1335194" y="981825"/>
                          <a:pt x="1384347" y="975051"/>
                          <a:pt x="1451124" y="959684"/>
                        </a:cubicBezTo>
                        <a:cubicBezTo>
                          <a:pt x="1354045" y="1048660"/>
                          <a:pt x="1335367" y="1066736"/>
                          <a:pt x="1259182" y="1151626"/>
                        </a:cubicBezTo>
                        <a:close/>
                      </a:path>
                      <a:path w="1451124" h="1151626" fill="none" extrusionOk="0">
                        <a:moveTo>
                          <a:pt x="1259182" y="1151626"/>
                        </a:moveTo>
                        <a:cubicBezTo>
                          <a:pt x="1264261" y="1110941"/>
                          <a:pt x="1284190" y="1057938"/>
                          <a:pt x="1297571" y="998073"/>
                        </a:cubicBezTo>
                        <a:cubicBezTo>
                          <a:pt x="1371065" y="984811"/>
                          <a:pt x="1421448" y="973685"/>
                          <a:pt x="1451124" y="959684"/>
                        </a:cubicBezTo>
                        <a:cubicBezTo>
                          <a:pt x="1400515" y="1024200"/>
                          <a:pt x="1304710" y="1099030"/>
                          <a:pt x="1259182" y="1151626"/>
                        </a:cubicBezTo>
                        <a:cubicBezTo>
                          <a:pt x="1114898" y="1139571"/>
                          <a:pt x="747503" y="1183205"/>
                          <a:pt x="604407" y="1151626"/>
                        </a:cubicBezTo>
                        <a:cubicBezTo>
                          <a:pt x="461311" y="1120047"/>
                          <a:pt x="192498" y="1155180"/>
                          <a:pt x="0" y="1151626"/>
                        </a:cubicBezTo>
                        <a:cubicBezTo>
                          <a:pt x="947" y="998115"/>
                          <a:pt x="-13396" y="747069"/>
                          <a:pt x="0" y="610362"/>
                        </a:cubicBezTo>
                        <a:cubicBezTo>
                          <a:pt x="13396" y="473655"/>
                          <a:pt x="21220" y="170169"/>
                          <a:pt x="0" y="0"/>
                        </a:cubicBezTo>
                        <a:cubicBezTo>
                          <a:pt x="128995" y="-23106"/>
                          <a:pt x="318661" y="16329"/>
                          <a:pt x="469197" y="0"/>
                        </a:cubicBezTo>
                        <a:cubicBezTo>
                          <a:pt x="619733" y="-16329"/>
                          <a:pt x="794509" y="8479"/>
                          <a:pt x="938394" y="0"/>
                        </a:cubicBezTo>
                        <a:cubicBezTo>
                          <a:pt x="1082279" y="-8479"/>
                          <a:pt x="1257477" y="-23372"/>
                          <a:pt x="1451124" y="0"/>
                        </a:cubicBezTo>
                        <a:cubicBezTo>
                          <a:pt x="1431886" y="183912"/>
                          <a:pt x="1458421" y="256393"/>
                          <a:pt x="1451124" y="451051"/>
                        </a:cubicBezTo>
                        <a:cubicBezTo>
                          <a:pt x="1443827" y="645709"/>
                          <a:pt x="1468712" y="810165"/>
                          <a:pt x="1451124" y="959684"/>
                        </a:cubicBezTo>
                      </a:path>
                      <a:path w="1451124" h="1151626" fill="none" stroke="0" extrusionOk="0">
                        <a:moveTo>
                          <a:pt x="1259182" y="1151626"/>
                        </a:moveTo>
                        <a:cubicBezTo>
                          <a:pt x="1280172" y="1078831"/>
                          <a:pt x="1278502" y="1045387"/>
                          <a:pt x="1297571" y="998073"/>
                        </a:cubicBezTo>
                        <a:cubicBezTo>
                          <a:pt x="1356915" y="989267"/>
                          <a:pt x="1386320" y="968048"/>
                          <a:pt x="1451124" y="959684"/>
                        </a:cubicBezTo>
                        <a:cubicBezTo>
                          <a:pt x="1349950" y="1046418"/>
                          <a:pt x="1338648" y="1053320"/>
                          <a:pt x="1259182" y="1151626"/>
                        </a:cubicBezTo>
                        <a:cubicBezTo>
                          <a:pt x="1090461" y="1153381"/>
                          <a:pt x="892498" y="1175748"/>
                          <a:pt x="629591" y="1151626"/>
                        </a:cubicBezTo>
                        <a:cubicBezTo>
                          <a:pt x="366684" y="1127504"/>
                          <a:pt x="203083" y="1169966"/>
                          <a:pt x="0" y="1151626"/>
                        </a:cubicBezTo>
                        <a:cubicBezTo>
                          <a:pt x="10057" y="948091"/>
                          <a:pt x="7859" y="839725"/>
                          <a:pt x="0" y="598846"/>
                        </a:cubicBezTo>
                        <a:cubicBezTo>
                          <a:pt x="-7859" y="357967"/>
                          <a:pt x="17093" y="285947"/>
                          <a:pt x="0" y="0"/>
                        </a:cubicBezTo>
                        <a:cubicBezTo>
                          <a:pt x="97757" y="3765"/>
                          <a:pt x="265062" y="13967"/>
                          <a:pt x="483708" y="0"/>
                        </a:cubicBezTo>
                        <a:cubicBezTo>
                          <a:pt x="702354" y="-13967"/>
                          <a:pt x="767302" y="-7222"/>
                          <a:pt x="923882" y="0"/>
                        </a:cubicBezTo>
                        <a:cubicBezTo>
                          <a:pt x="1080462" y="7222"/>
                          <a:pt x="1335975" y="19271"/>
                          <a:pt x="1451124" y="0"/>
                        </a:cubicBezTo>
                        <a:cubicBezTo>
                          <a:pt x="1449105" y="136776"/>
                          <a:pt x="1464982" y="295315"/>
                          <a:pt x="1451124" y="451051"/>
                        </a:cubicBezTo>
                        <a:cubicBezTo>
                          <a:pt x="1437266" y="606787"/>
                          <a:pt x="1459009" y="735763"/>
                          <a:pt x="1451124" y="959684"/>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938" algn="ctr">
              <a:buClr>
                <a:schemeClr val="bg1"/>
              </a:buClr>
            </a:pPr>
            <a:r>
              <a:rPr lang="en-GB" sz="1000" u="sng" dirty="0">
                <a:solidFill>
                  <a:schemeClr val="bg1"/>
                </a:solidFill>
                <a:latin typeface="Menlo" panose="020B0609030804020204" pitchFamily="49" charset="0"/>
                <a:ea typeface="Menlo" panose="020B0609030804020204" pitchFamily="49" charset="0"/>
                <a:cs typeface="Menlo" panose="020B0609030804020204" pitchFamily="49" charset="0"/>
              </a:rPr>
              <a:t>Notebooks</a:t>
            </a:r>
          </a:p>
          <a:p>
            <a:pPr marL="7938">
              <a:buClr>
                <a:schemeClr val="bg1"/>
              </a:buClr>
            </a:pPr>
            <a:endParaRPr lang="en-GB" sz="10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exercice4</a:t>
            </a:r>
          </a:p>
          <a:p>
            <a:pPr marL="7938">
              <a:buClr>
                <a:schemeClr val="bg1"/>
              </a:buClr>
            </a:pPr>
            <a:r>
              <a:rPr lang="en-GB" sz="1000"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pic>
        <p:nvPicPr>
          <p:cNvPr id="13" name="Graphique 12" descr="Programmeur">
            <a:extLst>
              <a:ext uri="{FF2B5EF4-FFF2-40B4-BE49-F238E27FC236}">
                <a16:creationId xmlns:a16="http://schemas.microsoft.com/office/drawing/2014/main" id="{868C754B-A149-6D48-B8F5-19A2AD48A4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12746" y="4289967"/>
            <a:ext cx="662366" cy="662366"/>
          </a:xfrm>
          <a:prstGeom prst="rect">
            <a:avLst/>
          </a:prstGeom>
        </p:spPr>
      </p:pic>
    </p:spTree>
    <p:extLst>
      <p:ext uri="{BB962C8B-B14F-4D97-AF65-F5344CB8AC3E}">
        <p14:creationId xmlns:p14="http://schemas.microsoft.com/office/powerpoint/2010/main" val="1291959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summary</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Dr2xml</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41</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884FBC3C-E3AE-9942-A5E2-5F73EE58C951}"/>
              </a:ext>
            </a:extLst>
          </p:cNvPr>
          <p:cNvSpPr/>
          <p:nvPr/>
        </p:nvSpPr>
        <p:spPr>
          <a:xfrm>
            <a:off x="342469" y="1120282"/>
            <a:ext cx="8613272" cy="3311163"/>
          </a:xfrm>
          <a:prstGeom prst="rect">
            <a:avLst/>
          </a:prstGeom>
        </p:spPr>
        <p:txBody>
          <a:bodyPr wrap="square">
            <a:spAutoFit/>
          </a:bodyPr>
          <a:lstStyle/>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1"/>
                </a:solidFill>
                <a:latin typeface="Chalkduster" panose="03050602040202020205" pitchFamily="66" charset="77"/>
              </a:rPr>
              <a:t>DR-dr2xml-XIOS</a:t>
            </a:r>
            <a:r>
              <a:rPr lang="en-GB" dirty="0">
                <a:solidFill>
                  <a:schemeClr val="accent2">
                    <a:lumMod val="75000"/>
                    <a:lumOff val="25000"/>
                  </a:schemeClr>
                </a:solidFill>
              </a:rPr>
              <a:t> </a:t>
            </a:r>
            <a:r>
              <a:rPr lang="en-GB" dirty="0">
                <a:solidFill>
                  <a:schemeClr val="accent1"/>
                </a:solidFill>
                <a:latin typeface="Chalkduster" panose="03050602040202020205" pitchFamily="66" charset="77"/>
              </a:rPr>
              <a:t> pipeline </a:t>
            </a:r>
            <a:r>
              <a:rPr lang="en-GB" dirty="0">
                <a:solidFill>
                  <a:schemeClr val="accent2">
                    <a:lumMod val="75000"/>
                    <a:lumOff val="25000"/>
                  </a:schemeClr>
                </a:solidFill>
              </a:rPr>
              <a:t>is designed to facilitate the configuration of </a:t>
            </a:r>
            <a:r>
              <a:rPr lang="en-GB" dirty="0">
                <a:solidFill>
                  <a:schemeClr val="accent1"/>
                </a:solidFill>
                <a:latin typeface="Chalkduster" panose="03050602040202020205" pitchFamily="66" charset="77"/>
              </a:rPr>
              <a:t>XIOS-enabled</a:t>
            </a:r>
            <a:r>
              <a:rPr lang="en-GB" dirty="0">
                <a:solidFill>
                  <a:schemeClr val="accent2">
                    <a:lumMod val="75000"/>
                    <a:lumOff val="25000"/>
                  </a:schemeClr>
                </a:solidFill>
              </a:rPr>
              <a:t> climate models contributing to CMIP exercises </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Is the best way to conform (as far as we can) to a data request as complex as the CMIP6 one</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Scraps the nightmare of  a “by hand” model output configuration </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Dynamic analyse of the simulated period and adaptation of output configuration consequently</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Files written by XIOS configured by dr2xml are </a:t>
            </a:r>
            <a:r>
              <a:rPr lang="en-GB" dirty="0">
                <a:solidFill>
                  <a:schemeClr val="accent1"/>
                </a:solidFill>
                <a:latin typeface="Chalkduster" panose="03050602040202020205" pitchFamily="66" charset="77"/>
              </a:rPr>
              <a:t>CMIP6-compliant</a:t>
            </a:r>
          </a:p>
          <a:p>
            <a:pPr marL="257175" indent="-257175">
              <a:lnSpc>
                <a:spcPct val="150000"/>
              </a:lnSpc>
              <a:spcAft>
                <a:spcPts val="450"/>
              </a:spcAft>
              <a:buClr>
                <a:schemeClr val="accent2">
                  <a:lumMod val="75000"/>
                  <a:lumOff val="25000"/>
                </a:schemeClr>
              </a:buClr>
              <a:buSzPct val="144000"/>
              <a:buFont typeface="Arial" charset="0"/>
              <a:buChar char="•"/>
            </a:pPr>
            <a:r>
              <a:rPr lang="en-GB" dirty="0">
                <a:solidFill>
                  <a:schemeClr val="accent2">
                    <a:lumMod val="75000"/>
                    <a:lumOff val="25000"/>
                  </a:schemeClr>
                </a:solidFill>
              </a:rPr>
              <a:t>Avoid the CMORisation step in the data production workflow</a:t>
            </a:r>
          </a:p>
          <a:p>
            <a:pPr marL="257175" lvl="0" indent="-257175">
              <a:lnSpc>
                <a:spcPct val="150000"/>
              </a:lnSpc>
              <a:spcAft>
                <a:spcPts val="450"/>
              </a:spcAft>
              <a:buClr>
                <a:srgbClr val="212121">
                  <a:lumMod val="75000"/>
                  <a:lumOff val="25000"/>
                </a:srgbClr>
              </a:buClr>
              <a:buSzPct val="144000"/>
              <a:buFont typeface="Arial" charset="0"/>
              <a:buChar char="•"/>
            </a:pPr>
            <a:r>
              <a:rPr lang="en-GB" dirty="0">
                <a:solidFill>
                  <a:srgbClr val="212121">
                    <a:lumMod val="75000"/>
                    <a:lumOff val="25000"/>
                  </a:srgbClr>
                </a:solidFill>
              </a:rPr>
              <a:t>Can be used as well for daily research simulations, benefitting (or not…) from the </a:t>
            </a:r>
            <a:r>
              <a:rPr lang="en-GB" dirty="0">
                <a:solidFill>
                  <a:schemeClr val="accent1"/>
                </a:solidFill>
                <a:latin typeface="Chalkduster" panose="03050602040202020205" pitchFamily="66" charset="77"/>
              </a:rPr>
              <a:t>CMIP6 standards</a:t>
            </a:r>
          </a:p>
          <a:p>
            <a:pPr marL="257175" indent="-257175">
              <a:spcAft>
                <a:spcPts val="450"/>
              </a:spcAft>
              <a:buClr>
                <a:schemeClr val="accent2">
                  <a:lumMod val="75000"/>
                  <a:lumOff val="25000"/>
                </a:schemeClr>
              </a:buClr>
              <a:buSzPct val="144000"/>
              <a:buFont typeface="Arial" charset="0"/>
              <a:buChar char="•"/>
            </a:pPr>
            <a:endParaRPr lang="en-GB" sz="1200" dirty="0">
              <a:solidFill>
                <a:schemeClr val="accent2">
                  <a:lumMod val="75000"/>
                  <a:lumOff val="25000"/>
                </a:schemeClr>
              </a:solidFill>
            </a:endParaRPr>
          </a:p>
        </p:txBody>
      </p:sp>
      <p:sp>
        <p:nvSpPr>
          <p:cNvPr id="2" name="ZoneTexte 1">
            <a:extLst>
              <a:ext uri="{FF2B5EF4-FFF2-40B4-BE49-F238E27FC236}">
                <a16:creationId xmlns:a16="http://schemas.microsoft.com/office/drawing/2014/main" id="{28300C75-C388-A147-8E1E-E8B31C723DBD}"/>
              </a:ext>
            </a:extLst>
          </p:cNvPr>
          <p:cNvSpPr txBox="1"/>
          <p:nvPr/>
        </p:nvSpPr>
        <p:spPr>
          <a:xfrm>
            <a:off x="1004046" y="4719283"/>
            <a:ext cx="6983507" cy="461665"/>
          </a:xfrm>
          <a:prstGeom prst="rect">
            <a:avLst/>
          </a:prstGeom>
          <a:noFill/>
        </p:spPr>
        <p:txBody>
          <a:bodyPr wrap="square" rtlCol="0">
            <a:spAutoFit/>
          </a:bodyPr>
          <a:lstStyle/>
          <a:p>
            <a:pPr algn="ctr"/>
            <a:r>
              <a:rPr lang="en-GB" sz="1200" dirty="0">
                <a:latin typeface="Segoe Print" panose="02000800000000000000" pitchFamily="2" charset="0"/>
              </a:rPr>
              <a:t>Without CMIP6 and the Data Request dr2xml won’t have existed, even less without XIOS, but now we’ve got it, sounds there is a life (for it) after CMIP6 ! </a:t>
            </a:r>
          </a:p>
        </p:txBody>
      </p:sp>
      <p:pic>
        <p:nvPicPr>
          <p:cNvPr id="5" name="Graphique 4" descr="Visage clignant de l’œil sans remplissage">
            <a:extLst>
              <a:ext uri="{FF2B5EF4-FFF2-40B4-BE49-F238E27FC236}">
                <a16:creationId xmlns:a16="http://schemas.microsoft.com/office/drawing/2014/main" id="{391BE9F6-9CB6-A04E-99B2-E6756914EE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49895" y="4950115"/>
            <a:ext cx="279070" cy="279070"/>
          </a:xfrm>
          <a:prstGeom prst="rect">
            <a:avLst/>
          </a:prstGeom>
        </p:spPr>
      </p:pic>
    </p:spTree>
    <p:extLst>
      <p:ext uri="{BB962C8B-B14F-4D97-AF65-F5344CB8AC3E}">
        <p14:creationId xmlns:p14="http://schemas.microsoft.com/office/powerpoint/2010/main" val="8004300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The End</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lang="en-GB" sz="2000" i="1" dirty="0">
              <a:solidFill>
                <a:schemeClr val="tx1"/>
              </a:solidFill>
            </a:endParaRP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42</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9" name="Graphique 8" descr="Questions">
            <a:extLst>
              <a:ext uri="{FF2B5EF4-FFF2-40B4-BE49-F238E27FC236}">
                <a16:creationId xmlns:a16="http://schemas.microsoft.com/office/drawing/2014/main" id="{525C8121-0271-004A-820F-EA9D3C7726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8803" y="1971864"/>
            <a:ext cx="914400" cy="914400"/>
          </a:xfrm>
          <a:prstGeom prst="rect">
            <a:avLst/>
          </a:prstGeom>
        </p:spPr>
      </p:pic>
      <p:pic>
        <p:nvPicPr>
          <p:cNvPr id="12" name="Graphique 11" descr="Courrier">
            <a:extLst>
              <a:ext uri="{FF2B5EF4-FFF2-40B4-BE49-F238E27FC236}">
                <a16:creationId xmlns:a16="http://schemas.microsoft.com/office/drawing/2014/main" id="{7BAB2D3C-CFE1-094D-886A-9EA675A12D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22201" y="4300915"/>
            <a:ext cx="474989" cy="426862"/>
          </a:xfrm>
          <a:prstGeom prst="rect">
            <a:avLst/>
          </a:prstGeom>
        </p:spPr>
      </p:pic>
      <p:pic>
        <p:nvPicPr>
          <p:cNvPr id="14" name="Graphique 13" descr="Salle de conseil">
            <a:extLst>
              <a:ext uri="{FF2B5EF4-FFF2-40B4-BE49-F238E27FC236}">
                <a16:creationId xmlns:a16="http://schemas.microsoft.com/office/drawing/2014/main" id="{F04D1D06-C8D5-954A-B310-C176AC31D1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1568" y="1669217"/>
            <a:ext cx="914400" cy="914400"/>
          </a:xfrm>
          <a:prstGeom prst="rect">
            <a:avLst/>
          </a:prstGeom>
        </p:spPr>
      </p:pic>
      <p:pic>
        <p:nvPicPr>
          <p:cNvPr id="16" name="Graphique 15" descr="Avis des clients (droite à gauche)">
            <a:extLst>
              <a:ext uri="{FF2B5EF4-FFF2-40B4-BE49-F238E27FC236}">
                <a16:creationId xmlns:a16="http://schemas.microsoft.com/office/drawing/2014/main" id="{61A9BA2C-8D24-3F44-8000-CF5F1CBCF71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787325" y="882101"/>
            <a:ext cx="914400" cy="914400"/>
          </a:xfrm>
          <a:prstGeom prst="rect">
            <a:avLst/>
          </a:prstGeom>
        </p:spPr>
      </p:pic>
      <p:pic>
        <p:nvPicPr>
          <p:cNvPr id="18" name="Graphique 17" descr="Connexions">
            <a:extLst>
              <a:ext uri="{FF2B5EF4-FFF2-40B4-BE49-F238E27FC236}">
                <a16:creationId xmlns:a16="http://schemas.microsoft.com/office/drawing/2014/main" id="{AF7B3A23-418F-B344-813F-6343827B99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387233" y="4211445"/>
            <a:ext cx="800185" cy="800185"/>
          </a:xfrm>
          <a:prstGeom prst="rect">
            <a:avLst/>
          </a:prstGeom>
        </p:spPr>
      </p:pic>
      <p:sp>
        <p:nvSpPr>
          <p:cNvPr id="19" name="ZoneTexte 18">
            <a:extLst>
              <a:ext uri="{FF2B5EF4-FFF2-40B4-BE49-F238E27FC236}">
                <a16:creationId xmlns:a16="http://schemas.microsoft.com/office/drawing/2014/main" id="{98E0B713-A556-EC4B-B284-C87E01D6A4DB}"/>
              </a:ext>
            </a:extLst>
          </p:cNvPr>
          <p:cNvSpPr txBox="1"/>
          <p:nvPr/>
        </p:nvSpPr>
        <p:spPr>
          <a:xfrm>
            <a:off x="260576" y="1133001"/>
            <a:ext cx="2572871" cy="584775"/>
          </a:xfrm>
          <a:prstGeom prst="rect">
            <a:avLst/>
          </a:prstGeom>
          <a:noFill/>
        </p:spPr>
        <p:txBody>
          <a:bodyPr wrap="square" rtlCol="0">
            <a:spAutoFit/>
          </a:bodyPr>
          <a:lstStyle/>
          <a:p>
            <a:r>
              <a:rPr lang="en-GB" sz="1600" dirty="0">
                <a:solidFill>
                  <a:srgbClr val="00A79F"/>
                </a:solidFill>
                <a:latin typeface="Chalkduster" panose="03050602040202020205" pitchFamily="66" charset="77"/>
              </a:rPr>
              <a:t>Thanks to all for your participation !</a:t>
            </a:r>
          </a:p>
        </p:txBody>
      </p:sp>
      <p:sp>
        <p:nvSpPr>
          <p:cNvPr id="21" name="ZoneTexte 20">
            <a:extLst>
              <a:ext uri="{FF2B5EF4-FFF2-40B4-BE49-F238E27FC236}">
                <a16:creationId xmlns:a16="http://schemas.microsoft.com/office/drawing/2014/main" id="{F355872C-BBF8-234E-8D13-D4058BF003E8}"/>
              </a:ext>
            </a:extLst>
          </p:cNvPr>
          <p:cNvSpPr txBox="1"/>
          <p:nvPr/>
        </p:nvSpPr>
        <p:spPr>
          <a:xfrm>
            <a:off x="6673203" y="2354716"/>
            <a:ext cx="2009772" cy="338554"/>
          </a:xfrm>
          <a:prstGeom prst="rect">
            <a:avLst/>
          </a:prstGeom>
          <a:noFill/>
        </p:spPr>
        <p:txBody>
          <a:bodyPr wrap="square" rtlCol="0">
            <a:spAutoFit/>
          </a:bodyPr>
          <a:lstStyle/>
          <a:p>
            <a:r>
              <a:rPr lang="en-GB" sz="1600" dirty="0">
                <a:solidFill>
                  <a:srgbClr val="00A79F"/>
                </a:solidFill>
                <a:latin typeface="Chalkduster" panose="03050602040202020205" pitchFamily="66" charset="77"/>
              </a:rPr>
              <a:t>Any questions ?</a:t>
            </a:r>
          </a:p>
        </p:txBody>
      </p:sp>
      <p:sp>
        <p:nvSpPr>
          <p:cNvPr id="22" name="ZoneTexte 21">
            <a:extLst>
              <a:ext uri="{FF2B5EF4-FFF2-40B4-BE49-F238E27FC236}">
                <a16:creationId xmlns:a16="http://schemas.microsoft.com/office/drawing/2014/main" id="{31489D7D-76D6-8E41-9763-7EB647AA351C}"/>
              </a:ext>
            </a:extLst>
          </p:cNvPr>
          <p:cNvSpPr txBox="1"/>
          <p:nvPr/>
        </p:nvSpPr>
        <p:spPr>
          <a:xfrm>
            <a:off x="3187418" y="3772115"/>
            <a:ext cx="2009772" cy="338554"/>
          </a:xfrm>
          <a:prstGeom prst="rect">
            <a:avLst/>
          </a:prstGeom>
          <a:noFill/>
        </p:spPr>
        <p:txBody>
          <a:bodyPr wrap="square" rtlCol="0">
            <a:spAutoFit/>
          </a:bodyPr>
          <a:lstStyle/>
          <a:p>
            <a:r>
              <a:rPr lang="en-GB" sz="1600" dirty="0">
                <a:solidFill>
                  <a:srgbClr val="00A79F"/>
                </a:solidFill>
                <a:latin typeface="Chalkduster" panose="03050602040202020205" pitchFamily="66" charset="77"/>
              </a:rPr>
              <a:t>Keep in touch !</a:t>
            </a:r>
          </a:p>
        </p:txBody>
      </p:sp>
      <p:sp>
        <p:nvSpPr>
          <p:cNvPr id="20" name="ZoneTexte 19">
            <a:extLst>
              <a:ext uri="{FF2B5EF4-FFF2-40B4-BE49-F238E27FC236}">
                <a16:creationId xmlns:a16="http://schemas.microsoft.com/office/drawing/2014/main" id="{5D0F8D0F-2E9B-4846-B18E-6CFB098B7BDB}"/>
              </a:ext>
            </a:extLst>
          </p:cNvPr>
          <p:cNvSpPr txBox="1"/>
          <p:nvPr/>
        </p:nvSpPr>
        <p:spPr>
          <a:xfrm>
            <a:off x="5197190" y="4344894"/>
            <a:ext cx="2278054" cy="523220"/>
          </a:xfrm>
          <a:prstGeom prst="rect">
            <a:avLst/>
          </a:prstGeom>
          <a:noFill/>
        </p:spPr>
        <p:txBody>
          <a:bodyPr wrap="square" rtlCol="0">
            <a:spAutoFit/>
          </a:bodyPr>
          <a:lstStyle/>
          <a:p>
            <a:r>
              <a:rPr lang="en-GB" dirty="0">
                <a:hlinkClick r:id="rId13"/>
              </a:rPr>
              <a:t>gaelle.rigoudy@meteo.fr</a:t>
            </a:r>
            <a:endParaRPr lang="en-GB" dirty="0"/>
          </a:p>
          <a:p>
            <a:r>
              <a:rPr lang="en-GB" dirty="0">
                <a:hlinkClick r:id="rId14"/>
              </a:rPr>
              <a:t>moine@cerfacs.fr</a:t>
            </a:r>
            <a:endParaRPr lang="en-GB" dirty="0"/>
          </a:p>
        </p:txBody>
      </p:sp>
      <p:sp>
        <p:nvSpPr>
          <p:cNvPr id="24" name="Cylindre 23">
            <a:extLst>
              <a:ext uri="{FF2B5EF4-FFF2-40B4-BE49-F238E27FC236}">
                <a16:creationId xmlns:a16="http://schemas.microsoft.com/office/drawing/2014/main" id="{E5C292E2-8503-C643-9B05-8C688A5A36AC}"/>
              </a:ext>
            </a:extLst>
          </p:cNvPr>
          <p:cNvSpPr/>
          <p:nvPr/>
        </p:nvSpPr>
        <p:spPr>
          <a:xfrm>
            <a:off x="3454174" y="2260582"/>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
        <p:nvSpPr>
          <p:cNvPr id="23" name="Rectangle 22">
            <a:extLst>
              <a:ext uri="{FF2B5EF4-FFF2-40B4-BE49-F238E27FC236}">
                <a16:creationId xmlns:a16="http://schemas.microsoft.com/office/drawing/2014/main" id="{197FA79C-33A4-BF45-91E1-3264FE554200}"/>
              </a:ext>
            </a:extLst>
          </p:cNvPr>
          <p:cNvSpPr/>
          <p:nvPr/>
        </p:nvSpPr>
        <p:spPr>
          <a:xfrm>
            <a:off x="94442" y="4562501"/>
            <a:ext cx="2383986" cy="307777"/>
          </a:xfrm>
          <a:prstGeom prst="rect">
            <a:avLst/>
          </a:prstGeom>
        </p:spPr>
        <p:txBody>
          <a:bodyPr wrap="none">
            <a:spAutoFit/>
          </a:bodyPr>
          <a:lstStyle/>
          <a:p>
            <a:r>
              <a:rPr lang="fr-FR" dirty="0">
                <a:latin typeface="Arial" panose="020B0604020202020204" pitchFamily="34" charset="0"/>
              </a:rPr>
              <a:t>xiostraining2021.slack.com</a:t>
            </a:r>
            <a:endParaRPr lang="en-GB" dirty="0"/>
          </a:p>
        </p:txBody>
      </p:sp>
    </p:spTree>
    <p:extLst>
      <p:ext uri="{BB962C8B-B14F-4D97-AF65-F5344CB8AC3E}">
        <p14:creationId xmlns:p14="http://schemas.microsoft.com/office/powerpoint/2010/main" val="2739486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hands-on (notebooks)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Dr2xml</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43</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3" name="Rectangle 2">
            <a:extLst>
              <a:ext uri="{FF2B5EF4-FFF2-40B4-BE49-F238E27FC236}">
                <a16:creationId xmlns:a16="http://schemas.microsoft.com/office/drawing/2014/main" id="{884FBC3C-E3AE-9942-A5E2-5F73EE58C951}"/>
              </a:ext>
            </a:extLst>
          </p:cNvPr>
          <p:cNvSpPr/>
          <p:nvPr/>
        </p:nvSpPr>
        <p:spPr>
          <a:xfrm>
            <a:off x="342469" y="1553134"/>
            <a:ext cx="8613272" cy="3652090"/>
          </a:xfrm>
          <a:prstGeom prst="rect">
            <a:avLst/>
          </a:prstGeom>
        </p:spPr>
        <p:txBody>
          <a:bodyPr wrap="square">
            <a:spAutoFit/>
          </a:bodyPr>
          <a:lstStyle/>
          <a:p>
            <a:pPr marL="285750" indent="-285750">
              <a:lnSpc>
                <a:spcPct val="150000"/>
              </a:lnSpc>
              <a:spcAft>
                <a:spcPts val="450"/>
              </a:spcAft>
              <a:buClr>
                <a:schemeClr val="accent2">
                  <a:lumMod val="75000"/>
                  <a:lumOff val="25000"/>
                </a:schemeClr>
              </a:buClr>
              <a:buSzPct val="144000"/>
              <a:buFont typeface="Arial" panose="020B0604020202020204" pitchFamily="34" charset="0"/>
              <a:buChar char="•"/>
            </a:pPr>
            <a:r>
              <a:rPr lang="en-GB" dirty="0">
                <a:solidFill>
                  <a:schemeClr val="accent2">
                    <a:lumMod val="75000"/>
                    <a:lumOff val="25000"/>
                  </a:schemeClr>
                </a:solidFill>
              </a:rPr>
              <a:t>First, a quick demo notebook in plenary room, afterwards you will go in private rooms for the hands-on</a:t>
            </a:r>
          </a:p>
          <a:p>
            <a:pPr marL="285750" indent="-285750">
              <a:lnSpc>
                <a:spcPct val="150000"/>
              </a:lnSpc>
              <a:spcAft>
                <a:spcPts val="450"/>
              </a:spcAft>
              <a:buClr>
                <a:schemeClr val="accent2">
                  <a:lumMod val="75000"/>
                  <a:lumOff val="25000"/>
                </a:schemeClr>
              </a:buClr>
              <a:buSzPct val="144000"/>
              <a:buFont typeface="Arial" panose="020B0604020202020204" pitchFamily="34" charset="0"/>
              <a:buChar char="•"/>
            </a:pPr>
            <a:r>
              <a:rPr lang="en-GB" dirty="0">
                <a:solidFill>
                  <a:schemeClr val="accent2">
                    <a:lumMod val="75000"/>
                    <a:lumOff val="25000"/>
                  </a:schemeClr>
                </a:solidFill>
              </a:rPr>
              <a:t>Before starting the hands-on, please update the dr2xml and dr2xml_training sources:</a:t>
            </a:r>
          </a:p>
          <a:p>
            <a:pPr marL="1778000" lvl="6">
              <a:lnSpc>
                <a:spcPct val="150000"/>
              </a:lnSpc>
              <a:spcAft>
                <a:spcPts val="450"/>
              </a:spcAft>
              <a:buClr>
                <a:schemeClr val="accent2">
                  <a:lumMod val="75000"/>
                  <a:lumOff val="25000"/>
                </a:schemeClr>
              </a:buClr>
              <a:buSzPct val="144000"/>
            </a:pPr>
            <a:r>
              <a:rPr lang="en-GB" sz="1100" dirty="0">
                <a:solidFill>
                  <a:schemeClr val="accent2">
                    <a:lumMod val="75000"/>
                    <a:lumOff val="25000"/>
                  </a:schemeClr>
                </a:solidFill>
                <a:latin typeface="Menlo" panose="020B0609030804020204" pitchFamily="49" charset="0"/>
                <a:ea typeface="Menlo" panose="020B0609030804020204" pitchFamily="49" charset="0"/>
                <a:cs typeface="Menlo" panose="020B0609030804020204" pitchFamily="49" charset="0"/>
              </a:rPr>
              <a:t>cd ~Dekstop/DR2XML/dr2xml ; git pull</a:t>
            </a:r>
            <a:r>
              <a:rPr lang="en-GB" dirty="0">
                <a:solidFill>
                  <a:schemeClr val="accent2">
                    <a:lumMod val="75000"/>
                    <a:lumOff val="25000"/>
                  </a:schemeClr>
                </a:solidFill>
              </a:rPr>
              <a:t>  </a:t>
            </a:r>
          </a:p>
          <a:p>
            <a:pPr marL="1778000" lvl="6">
              <a:lnSpc>
                <a:spcPct val="150000"/>
              </a:lnSpc>
              <a:spcAft>
                <a:spcPts val="450"/>
              </a:spcAft>
              <a:buClr>
                <a:schemeClr val="accent2">
                  <a:lumMod val="75000"/>
                  <a:lumOff val="25000"/>
                </a:schemeClr>
              </a:buClr>
              <a:buSzPct val="144000"/>
            </a:pPr>
            <a:r>
              <a:rPr lang="en-GB" sz="1050" dirty="0">
                <a:solidFill>
                  <a:schemeClr val="accent2">
                    <a:lumMod val="75000"/>
                    <a:lumOff val="25000"/>
                  </a:schemeClr>
                </a:solidFill>
                <a:latin typeface="Menlo" panose="020B0609030804020204" pitchFamily="49" charset="0"/>
                <a:ea typeface="Menlo" panose="020B0609030804020204" pitchFamily="49" charset="0"/>
                <a:cs typeface="Menlo" panose="020B0609030804020204" pitchFamily="49" charset="0"/>
              </a:rPr>
              <a:t>cd ~Dekstop/DR2XML/dr2xml_training ; git pull</a:t>
            </a:r>
          </a:p>
          <a:p>
            <a:pPr marL="285750" indent="-285750">
              <a:lnSpc>
                <a:spcPct val="150000"/>
              </a:lnSpc>
              <a:spcAft>
                <a:spcPts val="450"/>
              </a:spcAft>
              <a:buClr>
                <a:schemeClr val="accent2">
                  <a:lumMod val="75000"/>
                  <a:lumOff val="25000"/>
                </a:schemeClr>
              </a:buClr>
              <a:buSzPct val="144000"/>
              <a:buFont typeface="Arial" panose="020B0604020202020204" pitchFamily="34" charset="0"/>
              <a:buChar char="•"/>
            </a:pPr>
            <a:r>
              <a:rPr lang="en-GB" dirty="0">
                <a:solidFill>
                  <a:schemeClr val="accent2">
                    <a:lumMod val="75000"/>
                    <a:lumOff val="25000"/>
                  </a:schemeClr>
                </a:solidFill>
              </a:rPr>
              <a:t>Launch </a:t>
            </a:r>
            <a:r>
              <a:rPr lang="en-GB" sz="1100" dirty="0">
                <a:solidFill>
                  <a:schemeClr val="accent2">
                    <a:lumMod val="75000"/>
                    <a:lumOff val="25000"/>
                  </a:schemeClr>
                </a:solidFill>
                <a:latin typeface="Menlo" panose="020B0609030804020204" pitchFamily="49" charset="0"/>
                <a:ea typeface="Menlo" panose="020B0609030804020204" pitchFamily="49" charset="0"/>
                <a:cs typeface="Menlo" panose="020B0609030804020204" pitchFamily="49" charset="0"/>
              </a:rPr>
              <a:t>jupyter-notebook </a:t>
            </a:r>
            <a:r>
              <a:rPr lang="en-GB" dirty="0">
                <a:solidFill>
                  <a:schemeClr val="accent2">
                    <a:lumMod val="75000"/>
                    <a:lumOff val="25000"/>
                  </a:schemeClr>
                </a:solidFill>
                <a:latin typeface="+mn-lt"/>
                <a:ea typeface="Menlo" panose="020B0609030804020204" pitchFamily="49" charset="0"/>
                <a:cs typeface="Menlo" panose="020B0609030804020204" pitchFamily="49" charset="0"/>
              </a:rPr>
              <a:t>a</a:t>
            </a:r>
            <a:r>
              <a:rPr lang="en-GB" dirty="0">
                <a:solidFill>
                  <a:schemeClr val="accent2">
                    <a:lumMod val="75000"/>
                    <a:lumOff val="25000"/>
                  </a:schemeClr>
                </a:solidFill>
              </a:rPr>
              <a:t>nd start  the exercises (1 to 4)</a:t>
            </a:r>
          </a:p>
          <a:p>
            <a:pPr marL="285750" indent="-285750">
              <a:lnSpc>
                <a:spcPct val="150000"/>
              </a:lnSpc>
              <a:spcAft>
                <a:spcPts val="450"/>
              </a:spcAft>
              <a:buClr>
                <a:schemeClr val="accent2">
                  <a:lumMod val="75000"/>
                  <a:lumOff val="25000"/>
                </a:schemeClr>
              </a:buClr>
              <a:buSzPct val="144000"/>
              <a:buFont typeface="Arial" panose="020B0604020202020204" pitchFamily="34" charset="0"/>
              <a:buChar char="•"/>
            </a:pPr>
            <a:r>
              <a:rPr lang="en-GB" dirty="0">
                <a:solidFill>
                  <a:schemeClr val="accent2">
                    <a:lumMod val="75000"/>
                    <a:lumOff val="25000"/>
                  </a:schemeClr>
                </a:solidFill>
              </a:rPr>
              <a:t>There is nothing to seek by yourself, the solution is in, and the notebook cells are commented</a:t>
            </a:r>
          </a:p>
          <a:p>
            <a:pPr marL="285750" indent="-285750">
              <a:lnSpc>
                <a:spcPct val="150000"/>
              </a:lnSpc>
              <a:spcAft>
                <a:spcPts val="450"/>
              </a:spcAft>
              <a:buClr>
                <a:schemeClr val="accent2">
                  <a:lumMod val="75000"/>
                  <a:lumOff val="25000"/>
                </a:schemeClr>
              </a:buClr>
              <a:buSzPct val="144000"/>
              <a:buFont typeface="Arial" panose="020B0604020202020204" pitchFamily="34" charset="0"/>
              <a:buChar char="•"/>
            </a:pPr>
            <a:r>
              <a:rPr lang="en-GB" dirty="0">
                <a:solidFill>
                  <a:schemeClr val="accent2">
                    <a:lumMod val="75000"/>
                    <a:lumOff val="25000"/>
                  </a:schemeClr>
                </a:solidFill>
              </a:rPr>
              <a:t>The objective is that you execute the cells step by step and understand what is done</a:t>
            </a:r>
          </a:p>
          <a:p>
            <a:pPr marL="285750" indent="-285750">
              <a:lnSpc>
                <a:spcPct val="150000"/>
              </a:lnSpc>
              <a:spcAft>
                <a:spcPts val="450"/>
              </a:spcAft>
              <a:buClr>
                <a:schemeClr val="accent2">
                  <a:lumMod val="75000"/>
                  <a:lumOff val="25000"/>
                </a:schemeClr>
              </a:buClr>
              <a:buSzPct val="144000"/>
              <a:buFont typeface="Arial" panose="020B0604020202020204" pitchFamily="34" charset="0"/>
              <a:buChar char="•"/>
            </a:pPr>
            <a:r>
              <a:rPr lang="en-GB" dirty="0">
                <a:solidFill>
                  <a:schemeClr val="accent2">
                    <a:lumMod val="75000"/>
                    <a:lumOff val="25000"/>
                  </a:schemeClr>
                </a:solidFill>
              </a:rPr>
              <a:t>In order to have all onboard, the content of the two dr2xml setting files are imported in the notebooks and modified on the fly though notebook cells (python dictionary updating). You can have a look at these 2 files beforehand to get familiar with their content.</a:t>
            </a:r>
          </a:p>
        </p:txBody>
      </p:sp>
      <p:pic>
        <p:nvPicPr>
          <p:cNvPr id="8" name="Graphique 7" descr="Programmeur">
            <a:extLst>
              <a:ext uri="{FF2B5EF4-FFF2-40B4-BE49-F238E27FC236}">
                <a16:creationId xmlns:a16="http://schemas.microsoft.com/office/drawing/2014/main" id="{2950B1FF-B342-2943-8EFF-F621D212AD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59026" y="715718"/>
            <a:ext cx="754087" cy="754087"/>
          </a:xfrm>
          <a:prstGeom prst="rect">
            <a:avLst/>
          </a:prstGeom>
        </p:spPr>
      </p:pic>
    </p:spTree>
    <p:extLst>
      <p:ext uri="{BB962C8B-B14F-4D97-AF65-F5344CB8AC3E}">
        <p14:creationId xmlns:p14="http://schemas.microsoft.com/office/powerpoint/2010/main" val="7115218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hands-on (notebooks)</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Dr2xml</a:t>
            </a:r>
          </a:p>
        </p:txBody>
      </p:sp>
      <p:sp>
        <p:nvSpPr>
          <p:cNvPr id="6" name="ZoneTexte 5">
            <a:extLst>
              <a:ext uri="{FF2B5EF4-FFF2-40B4-BE49-F238E27FC236}">
                <a16:creationId xmlns:a16="http://schemas.microsoft.com/office/drawing/2014/main" id="{FF367FF1-F730-B444-8F8D-33EF5C8AAF24}"/>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GR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pic>
        <p:nvPicPr>
          <p:cNvPr id="8" name="Graphique 7" descr="Programmeur">
            <a:extLst>
              <a:ext uri="{FF2B5EF4-FFF2-40B4-BE49-F238E27FC236}">
                <a16:creationId xmlns:a16="http://schemas.microsoft.com/office/drawing/2014/main" id="{2950B1FF-B342-2943-8EFF-F621D212AD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45422" y="632388"/>
            <a:ext cx="754087" cy="754087"/>
          </a:xfrm>
          <a:prstGeom prst="rect">
            <a:avLst/>
          </a:prstGeom>
        </p:spPr>
      </p:pic>
      <p:sp>
        <p:nvSpPr>
          <p:cNvPr id="2" name="Rectangle 1">
            <a:extLst>
              <a:ext uri="{FF2B5EF4-FFF2-40B4-BE49-F238E27FC236}">
                <a16:creationId xmlns:a16="http://schemas.microsoft.com/office/drawing/2014/main" id="{7EEC6EE3-D628-7547-9D40-249D92626834}"/>
              </a:ext>
            </a:extLst>
          </p:cNvPr>
          <p:cNvSpPr/>
          <p:nvPr/>
        </p:nvSpPr>
        <p:spPr>
          <a:xfrm>
            <a:off x="734113" y="881856"/>
            <a:ext cx="7675773" cy="4385816"/>
          </a:xfrm>
          <a:prstGeom prst="rect">
            <a:avLst/>
          </a:prstGeom>
        </p:spPr>
        <p:txBody>
          <a:bodyPr wrap="square">
            <a:spAutoFit/>
          </a:bodyPr>
          <a:lstStyle/>
          <a:p>
            <a:r>
              <a:rPr lang="en-GB" sz="1200" b="1">
                <a:solidFill>
                  <a:schemeClr val="accent2">
                    <a:lumMod val="75000"/>
                    <a:lumOff val="25000"/>
                  </a:schemeClr>
                </a:solidFill>
              </a:rPr>
              <a:t>Dr2xml_demo </a:t>
            </a:r>
            <a:r>
              <a:rPr lang="en-GB" sz="1200" b="1" dirty="0">
                <a:solidFill>
                  <a:schemeClr val="accent2">
                    <a:lumMod val="75000"/>
                    <a:lumOff val="25000"/>
                  </a:schemeClr>
                </a:solidFill>
              </a:rPr>
              <a:t>notebook </a:t>
            </a:r>
          </a:p>
          <a:p>
            <a:r>
              <a:rPr lang="en-GB" sz="1100" b="1" dirty="0">
                <a:solidFill>
                  <a:schemeClr val="accent2">
                    <a:lumMod val="75000"/>
                    <a:lumOff val="25000"/>
                  </a:schemeClr>
                </a:solidFill>
                <a:latin typeface="Helvetica Neue" panose="02000503000000020004" pitchFamily="2" charset="0"/>
              </a:rPr>
              <a:t>Purpose:</a:t>
            </a:r>
            <a:r>
              <a:rPr lang="en-GB" sz="1100" dirty="0">
                <a:solidFill>
                  <a:schemeClr val="accent2">
                    <a:lumMod val="75000"/>
                    <a:lumOff val="25000"/>
                  </a:schemeClr>
                </a:solidFill>
                <a:latin typeface="Helvetica Neue" panose="02000503000000020004" pitchFamily="2" charset="0"/>
              </a:rPr>
              <a:t> Training notebook for a first contact with dr2xml: how to configure? how to run?</a:t>
            </a:r>
          </a:p>
          <a:p>
            <a:endParaRPr lang="en-GB" sz="1100" dirty="0">
              <a:solidFill>
                <a:schemeClr val="accent2">
                  <a:lumMod val="75000"/>
                  <a:lumOff val="25000"/>
                </a:schemeClr>
              </a:solidFill>
              <a:latin typeface="Helvetica Neue" panose="02000503000000020004" pitchFamily="2" charset="0"/>
            </a:endParaRPr>
          </a:p>
          <a:p>
            <a:r>
              <a:rPr lang="en-GB" sz="1200" b="1" dirty="0" err="1">
                <a:solidFill>
                  <a:schemeClr val="accent2">
                    <a:lumMod val="75000"/>
                    <a:lumOff val="25000"/>
                  </a:schemeClr>
                </a:solidFill>
              </a:rPr>
              <a:t>Exercice</a:t>
            </a:r>
            <a:r>
              <a:rPr lang="en-GB" sz="1200" b="1" dirty="0">
                <a:solidFill>
                  <a:schemeClr val="accent2">
                    <a:lumMod val="75000"/>
                    <a:lumOff val="25000"/>
                  </a:schemeClr>
                </a:solidFill>
              </a:rPr>
              <a:t> 1: Change the general configuration</a:t>
            </a:r>
            <a:endParaRPr lang="en-GB" sz="1200" dirty="0">
              <a:solidFill>
                <a:schemeClr val="accent2">
                  <a:lumMod val="75000"/>
                  <a:lumOff val="25000"/>
                </a:schemeClr>
              </a:solidFill>
            </a:endParaRPr>
          </a:p>
          <a:p>
            <a:r>
              <a:rPr lang="en-GB" sz="1100" b="1" dirty="0">
                <a:solidFill>
                  <a:schemeClr val="accent2">
                    <a:lumMod val="75000"/>
                    <a:lumOff val="25000"/>
                  </a:schemeClr>
                </a:solidFill>
              </a:rPr>
              <a:t>Objective:</a:t>
            </a:r>
            <a:r>
              <a:rPr lang="en-GB" sz="1100" dirty="0">
                <a:solidFill>
                  <a:schemeClr val="accent2">
                    <a:lumMod val="75000"/>
                    <a:lumOff val="25000"/>
                  </a:schemeClr>
                </a:solidFill>
              </a:rPr>
              <a:t> Configure so as to run dr2xml for another:</a:t>
            </a:r>
            <a:br>
              <a:rPr lang="en-GB" sz="1100" dirty="0">
                <a:solidFill>
                  <a:schemeClr val="accent2">
                    <a:lumMod val="75000"/>
                    <a:lumOff val="25000"/>
                  </a:schemeClr>
                </a:solidFill>
              </a:rPr>
            </a:br>
            <a:r>
              <a:rPr lang="en-GB" sz="1100" dirty="0">
                <a:solidFill>
                  <a:schemeClr val="accent2">
                    <a:lumMod val="75000"/>
                    <a:lumOff val="25000"/>
                  </a:schemeClr>
                </a:solidFill>
              </a:rPr>
              <a:t>(a) context/realm</a:t>
            </a:r>
            <a:br>
              <a:rPr lang="en-GB" sz="1100" dirty="0">
                <a:solidFill>
                  <a:schemeClr val="accent2">
                    <a:lumMod val="75000"/>
                    <a:lumOff val="25000"/>
                  </a:schemeClr>
                </a:solidFill>
              </a:rPr>
            </a:br>
            <a:r>
              <a:rPr lang="en-GB" sz="1100" dirty="0">
                <a:solidFill>
                  <a:schemeClr val="accent2">
                    <a:lumMod val="75000"/>
                    <a:lumOff val="25000"/>
                  </a:schemeClr>
                </a:solidFill>
              </a:rPr>
              <a:t>(b) CMIP6 experiment</a:t>
            </a:r>
            <a:br>
              <a:rPr lang="en-GB" sz="1100" dirty="0">
                <a:solidFill>
                  <a:schemeClr val="accent2">
                    <a:lumMod val="75000"/>
                    <a:lumOff val="25000"/>
                  </a:schemeClr>
                </a:solidFill>
              </a:rPr>
            </a:br>
            <a:r>
              <a:rPr lang="en-GB" sz="1100" dirty="0">
                <a:solidFill>
                  <a:schemeClr val="accent2">
                    <a:lumMod val="75000"/>
                    <a:lumOff val="25000"/>
                  </a:schemeClr>
                </a:solidFill>
              </a:rPr>
              <a:t>(c) model version</a:t>
            </a:r>
          </a:p>
          <a:p>
            <a:endParaRPr lang="en-GB" sz="1100" dirty="0">
              <a:solidFill>
                <a:schemeClr val="accent2">
                  <a:lumMod val="75000"/>
                  <a:lumOff val="25000"/>
                </a:schemeClr>
              </a:solidFill>
            </a:endParaRPr>
          </a:p>
          <a:p>
            <a:r>
              <a:rPr lang="en-GB" sz="1200" b="1" dirty="0" err="1">
                <a:solidFill>
                  <a:schemeClr val="accent2">
                    <a:lumMod val="75000"/>
                    <a:lumOff val="25000"/>
                  </a:schemeClr>
                </a:solidFill>
              </a:rPr>
              <a:t>Exercice</a:t>
            </a:r>
            <a:r>
              <a:rPr lang="en-GB" sz="1200" b="1" dirty="0">
                <a:solidFill>
                  <a:schemeClr val="accent2">
                    <a:lumMod val="75000"/>
                    <a:lumOff val="25000"/>
                  </a:schemeClr>
                </a:solidFill>
              </a:rPr>
              <a:t> 2: Customize the outputs (simple way) </a:t>
            </a:r>
          </a:p>
          <a:p>
            <a:r>
              <a:rPr lang="en-GB" sz="1100" b="1" dirty="0">
                <a:solidFill>
                  <a:schemeClr val="accent2">
                    <a:lumMod val="75000"/>
                    <a:lumOff val="25000"/>
                  </a:schemeClr>
                </a:solidFill>
              </a:rPr>
              <a:t>Objective:</a:t>
            </a:r>
            <a:r>
              <a:rPr lang="en-GB" sz="1100" dirty="0">
                <a:solidFill>
                  <a:schemeClr val="accent2">
                    <a:lumMod val="75000"/>
                    <a:lumOff val="25000"/>
                  </a:schemeClr>
                </a:solidFill>
              </a:rPr>
              <a:t> Try various simple methods to customize the ouputs by using the </a:t>
            </a:r>
            <a:r>
              <a:rPr lang="en-GB" sz="1100" b="1" dirty="0">
                <a:solidFill>
                  <a:schemeClr val="accent2">
                    <a:lumMod val="75000"/>
                    <a:lumOff val="25000"/>
                  </a:schemeClr>
                </a:solidFill>
              </a:rPr>
              <a:t>excluded/included</a:t>
            </a:r>
            <a:r>
              <a:rPr lang="en-GB" sz="1100" dirty="0">
                <a:solidFill>
                  <a:schemeClr val="accent2">
                    <a:lumMod val="75000"/>
                    <a:lumOff val="25000"/>
                  </a:schemeClr>
                </a:solidFill>
              </a:rPr>
              <a:t> keys:</a:t>
            </a:r>
            <a:br>
              <a:rPr lang="en-GB" sz="1100" dirty="0">
                <a:solidFill>
                  <a:schemeClr val="accent2">
                    <a:lumMod val="75000"/>
                    <a:lumOff val="25000"/>
                  </a:schemeClr>
                </a:solidFill>
              </a:rPr>
            </a:br>
            <a:r>
              <a:rPr lang="en-GB" sz="1100" dirty="0">
                <a:solidFill>
                  <a:schemeClr val="accent2">
                    <a:lumMod val="75000"/>
                    <a:lumOff val="25000"/>
                  </a:schemeClr>
                </a:solidFill>
              </a:rPr>
              <a:t>(a) exclude one table</a:t>
            </a:r>
            <a:br>
              <a:rPr lang="en-GB" sz="1100" dirty="0">
                <a:solidFill>
                  <a:schemeClr val="accent2">
                    <a:lumMod val="75000"/>
                    <a:lumOff val="25000"/>
                  </a:schemeClr>
                </a:solidFill>
              </a:rPr>
            </a:br>
            <a:r>
              <a:rPr lang="en-GB" sz="1100" dirty="0">
                <a:solidFill>
                  <a:schemeClr val="accent2">
                    <a:lumMod val="75000"/>
                    <a:lumOff val="25000"/>
                  </a:schemeClr>
                </a:solidFill>
              </a:rPr>
              <a:t>(b) exclude pairs of variable/table</a:t>
            </a:r>
            <a:br>
              <a:rPr lang="en-GB" sz="1100" dirty="0">
                <a:solidFill>
                  <a:schemeClr val="accent2">
                    <a:lumMod val="75000"/>
                    <a:lumOff val="25000"/>
                  </a:schemeClr>
                </a:solidFill>
              </a:rPr>
            </a:br>
            <a:r>
              <a:rPr lang="en-GB" sz="1100" dirty="0">
                <a:solidFill>
                  <a:schemeClr val="accent2">
                    <a:lumMod val="75000"/>
                    <a:lumOff val="25000"/>
                  </a:schemeClr>
                </a:solidFill>
              </a:rPr>
              <a:t>(c) include only one variable from one table</a:t>
            </a:r>
          </a:p>
          <a:p>
            <a:endParaRPr lang="en-GB" sz="1100" dirty="0">
              <a:solidFill>
                <a:schemeClr val="accent2">
                  <a:lumMod val="75000"/>
                  <a:lumOff val="25000"/>
                </a:schemeClr>
              </a:solidFill>
            </a:endParaRPr>
          </a:p>
          <a:p>
            <a:r>
              <a:rPr lang="en-GB" sz="1200" b="1" dirty="0" err="1">
                <a:solidFill>
                  <a:schemeClr val="accent2">
                    <a:lumMod val="75000"/>
                    <a:lumOff val="25000"/>
                  </a:schemeClr>
                </a:solidFill>
              </a:rPr>
              <a:t>Exercice</a:t>
            </a:r>
            <a:r>
              <a:rPr lang="en-GB" sz="1200" b="1" dirty="0">
                <a:solidFill>
                  <a:schemeClr val="accent2">
                    <a:lumMod val="75000"/>
                    <a:lumOff val="25000"/>
                  </a:schemeClr>
                </a:solidFill>
              </a:rPr>
              <a:t> 3: Customize the output (more flexible ways) </a:t>
            </a:r>
          </a:p>
          <a:p>
            <a:r>
              <a:rPr lang="en-GB" sz="1100" b="1" dirty="0">
                <a:solidFill>
                  <a:schemeClr val="accent2">
                    <a:lumMod val="75000"/>
                    <a:lumOff val="25000"/>
                  </a:schemeClr>
                </a:solidFill>
              </a:rPr>
              <a:t>Objective:</a:t>
            </a:r>
            <a:r>
              <a:rPr lang="en-GB" sz="1100" dirty="0">
                <a:solidFill>
                  <a:schemeClr val="accent2">
                    <a:lumMod val="75000"/>
                    <a:lumOff val="25000"/>
                  </a:schemeClr>
                </a:solidFill>
              </a:rPr>
              <a:t> Try a more sophisticated method to customize the ouputs: the so-called </a:t>
            </a:r>
            <a:r>
              <a:rPr lang="en-GB" sz="1100" b="1" dirty="0">
                <a:solidFill>
                  <a:schemeClr val="accent2">
                    <a:lumMod val="75000"/>
                    <a:lumOff val="25000"/>
                  </a:schemeClr>
                </a:solidFill>
              </a:rPr>
              <a:t>"</a:t>
            </a:r>
            <a:r>
              <a:rPr lang="en-GB" sz="1100" b="1" dirty="0" err="1">
                <a:solidFill>
                  <a:schemeClr val="accent2">
                    <a:lumMod val="75000"/>
                    <a:lumOff val="25000"/>
                  </a:schemeClr>
                </a:solidFill>
              </a:rPr>
              <a:t>home_data_request</a:t>
            </a:r>
            <a:r>
              <a:rPr lang="en-GB" sz="1100" b="1" dirty="0">
                <a:solidFill>
                  <a:schemeClr val="accent2">
                    <a:lumMod val="75000"/>
                    <a:lumOff val="25000"/>
                  </a:schemeClr>
                </a:solidFill>
              </a:rPr>
              <a:t>"</a:t>
            </a:r>
            <a:br>
              <a:rPr lang="en-GB" sz="1000" dirty="0">
                <a:solidFill>
                  <a:schemeClr val="accent2">
                    <a:lumMod val="75000"/>
                    <a:lumOff val="25000"/>
                  </a:schemeClr>
                </a:solidFill>
              </a:rPr>
            </a:br>
            <a:r>
              <a:rPr lang="en-GB" sz="1100" dirty="0">
                <a:solidFill>
                  <a:schemeClr val="accent2">
                    <a:lumMod val="75000"/>
                    <a:lumOff val="25000"/>
                  </a:schemeClr>
                </a:solidFill>
              </a:rPr>
              <a:t>(a) requesting additional CMIP6 standard variables, already existing in a CMIP6 Table</a:t>
            </a:r>
            <a:br>
              <a:rPr lang="en-GB" sz="1000" dirty="0">
                <a:solidFill>
                  <a:schemeClr val="accent2">
                    <a:lumMod val="75000"/>
                    <a:lumOff val="25000"/>
                  </a:schemeClr>
                </a:solidFill>
              </a:rPr>
            </a:br>
            <a:r>
              <a:rPr lang="en-GB" sz="1100" dirty="0">
                <a:solidFill>
                  <a:schemeClr val="accent2">
                    <a:lumMod val="75000"/>
                    <a:lumOff val="25000"/>
                  </a:schemeClr>
                </a:solidFill>
              </a:rPr>
              <a:t>(b) requesting a CMIP6 standard variable but that do not exist in the predefined CMIP6 Table for the frequency we want</a:t>
            </a:r>
            <a:br>
              <a:rPr lang="en-GB" sz="1000" dirty="0">
                <a:solidFill>
                  <a:schemeClr val="accent2">
                    <a:lumMod val="75000"/>
                    <a:lumOff val="25000"/>
                  </a:schemeClr>
                </a:solidFill>
              </a:rPr>
            </a:br>
            <a:r>
              <a:rPr lang="en-GB" sz="1100" dirty="0">
                <a:solidFill>
                  <a:schemeClr val="accent2">
                    <a:lumMod val="75000"/>
                    <a:lumOff val="25000"/>
                  </a:schemeClr>
                </a:solidFill>
              </a:rPr>
              <a:t>(c) requesting a CMIP6 standard variable but that do not exist in the predefined CMIP6 Table for the shape we want</a:t>
            </a:r>
            <a:br>
              <a:rPr lang="en-GB" sz="1000" dirty="0">
                <a:solidFill>
                  <a:schemeClr val="accent2">
                    <a:lumMod val="75000"/>
                    <a:lumOff val="25000"/>
                  </a:schemeClr>
                </a:solidFill>
              </a:rPr>
            </a:br>
            <a:r>
              <a:rPr lang="en-GB" sz="1100" dirty="0">
                <a:solidFill>
                  <a:schemeClr val="accent2">
                    <a:lumMod val="75000"/>
                    <a:lumOff val="25000"/>
                  </a:schemeClr>
                </a:solidFill>
              </a:rPr>
              <a:t>(d) requesting a totally new variable, that is not defined in the CMIP6 standards (2 ways)</a:t>
            </a:r>
            <a:br>
              <a:rPr lang="en-GB" sz="1000" dirty="0">
                <a:solidFill>
                  <a:schemeClr val="accent2">
                    <a:lumMod val="75000"/>
                    <a:lumOff val="25000"/>
                  </a:schemeClr>
                </a:solidFill>
              </a:rPr>
            </a:br>
            <a:r>
              <a:rPr lang="en-GB" sz="1100" dirty="0">
                <a:solidFill>
                  <a:schemeClr val="accent2">
                    <a:lumMod val="75000"/>
                    <a:lumOff val="25000"/>
                  </a:schemeClr>
                </a:solidFill>
              </a:rPr>
              <a:t>(e)-(h) a flexible way to add variables for development purpose</a:t>
            </a:r>
          </a:p>
          <a:p>
            <a:endParaRPr lang="en-GB" sz="1000" dirty="0">
              <a:solidFill>
                <a:schemeClr val="accent2">
                  <a:lumMod val="75000"/>
                  <a:lumOff val="25000"/>
                </a:schemeClr>
              </a:solidFill>
            </a:endParaRPr>
          </a:p>
          <a:p>
            <a:r>
              <a:rPr lang="en-GB" sz="1200" b="1" dirty="0" err="1">
                <a:solidFill>
                  <a:schemeClr val="accent2">
                    <a:lumMod val="75000"/>
                    <a:lumOff val="25000"/>
                  </a:schemeClr>
                </a:solidFill>
              </a:rPr>
              <a:t>Exercice</a:t>
            </a:r>
            <a:r>
              <a:rPr lang="en-GB" sz="1200" b="1" dirty="0">
                <a:solidFill>
                  <a:schemeClr val="accent2">
                    <a:lumMod val="75000"/>
                    <a:lumOff val="25000"/>
                  </a:schemeClr>
                </a:solidFill>
              </a:rPr>
              <a:t> 4: Run a non CMIP6 experiment</a:t>
            </a:r>
          </a:p>
          <a:p>
            <a:r>
              <a:rPr lang="en-GB" sz="1100" b="1" dirty="0">
                <a:solidFill>
                  <a:schemeClr val="accent2">
                    <a:lumMod val="75000"/>
                    <a:lumOff val="25000"/>
                  </a:schemeClr>
                </a:solidFill>
              </a:rPr>
              <a:t>Objective:</a:t>
            </a:r>
            <a:r>
              <a:rPr lang="en-GB" sz="1100" dirty="0">
                <a:solidFill>
                  <a:schemeClr val="accent2">
                    <a:lumMod val="75000"/>
                    <a:lumOff val="25000"/>
                  </a:schemeClr>
                </a:solidFill>
              </a:rPr>
              <a:t> configure dr2xml for a non-cmip6 experiment</a:t>
            </a:r>
          </a:p>
        </p:txBody>
      </p:sp>
    </p:spTree>
    <p:extLst>
      <p:ext uri="{BB962C8B-B14F-4D97-AF65-F5344CB8AC3E}">
        <p14:creationId xmlns:p14="http://schemas.microsoft.com/office/powerpoint/2010/main" val="2115577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 name="Google Shape;67;p15">
            <a:extLst>
              <a:ext uri="{FF2B5EF4-FFF2-40B4-BE49-F238E27FC236}">
                <a16:creationId xmlns:a16="http://schemas.microsoft.com/office/drawing/2014/main" id="{F16DC85E-A551-6A40-9669-38FE3E2F4EF7}"/>
              </a:ext>
            </a:extLst>
          </p:cNvPr>
          <p:cNvSpPr txBox="1">
            <a:spLocks/>
          </p:cNvSpPr>
          <p:nvPr/>
        </p:nvSpPr>
        <p:spPr>
          <a:xfrm>
            <a:off x="2572284" y="0"/>
            <a:ext cx="6571717" cy="632389"/>
          </a:xfrm>
          <a:prstGeom prst="rect">
            <a:avLst/>
          </a:prstGeom>
          <a:solidFill>
            <a:schemeClr val="accent5">
              <a:lumMod val="75000"/>
            </a:schemeClr>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dirty="0">
                <a:solidFill>
                  <a:schemeClr val="bg1"/>
                </a:solidFill>
              </a:rPr>
              <a:t>c) the CMIP6 Data Request</a:t>
            </a:r>
          </a:p>
        </p:txBody>
      </p:sp>
      <p:sp>
        <p:nvSpPr>
          <p:cNvPr id="8" name="Google Shape;67;p15">
            <a:extLst>
              <a:ext uri="{FF2B5EF4-FFF2-40B4-BE49-F238E27FC236}">
                <a16:creationId xmlns:a16="http://schemas.microsoft.com/office/drawing/2014/main" id="{86ABEA7C-ABA1-8047-A92A-C6509D5EC2B5}"/>
              </a:ext>
            </a:extLst>
          </p:cNvPr>
          <p:cNvSpPr txBox="1">
            <a:spLocks/>
          </p:cNvSpPr>
          <p:nvPr/>
        </p:nvSpPr>
        <p:spPr>
          <a:xfrm>
            <a:off x="0" y="0"/>
            <a:ext cx="2572284"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1. Introduction</a:t>
            </a:r>
          </a:p>
        </p:txBody>
      </p:sp>
      <p:sp>
        <p:nvSpPr>
          <p:cNvPr id="12" name="ZoneTexte 11">
            <a:extLst>
              <a:ext uri="{FF2B5EF4-FFF2-40B4-BE49-F238E27FC236}">
                <a16:creationId xmlns:a16="http://schemas.microsoft.com/office/drawing/2014/main" id="{64CB4935-9366-614C-B037-EE14CD99465E}"/>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4</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19" name="Google Shape;66;p15">
            <a:extLst>
              <a:ext uri="{FF2B5EF4-FFF2-40B4-BE49-F238E27FC236}">
                <a16:creationId xmlns:a16="http://schemas.microsoft.com/office/drawing/2014/main" id="{282F413E-C1B4-ED4A-8488-779677D310AB}"/>
              </a:ext>
            </a:extLst>
          </p:cNvPr>
          <p:cNvSpPr txBox="1">
            <a:spLocks/>
          </p:cNvSpPr>
          <p:nvPr/>
        </p:nvSpPr>
        <p:spPr>
          <a:xfrm>
            <a:off x="-38090" y="3031642"/>
            <a:ext cx="5088860" cy="2451032"/>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600" dirty="0"/>
              <a:t>Concretely : </a:t>
            </a:r>
          </a:p>
          <a:p>
            <a:pPr lvl="1"/>
            <a:r>
              <a:rPr lang="en-GB" dirty="0">
                <a:solidFill>
                  <a:schemeClr val="accent2">
                    <a:lumMod val="75000"/>
                    <a:lumOff val="25000"/>
                  </a:schemeClr>
                </a:solidFill>
              </a:rPr>
              <a:t>Is a data base with: </a:t>
            </a:r>
          </a:p>
          <a:p>
            <a:pPr lvl="2"/>
            <a:r>
              <a:rPr lang="en-GB" dirty="0">
                <a:solidFill>
                  <a:schemeClr val="accent2">
                    <a:lumMod val="75000"/>
                    <a:lumOff val="25000"/>
                  </a:schemeClr>
                </a:solidFill>
              </a:rPr>
              <a:t>a python API (</a:t>
            </a:r>
            <a:r>
              <a:rPr lang="en-GB" dirty="0"/>
              <a:t>facilitates automated interrogation of the data base)</a:t>
            </a:r>
            <a:endParaRPr lang="en-GB" dirty="0">
              <a:solidFill>
                <a:schemeClr val="accent2">
                  <a:lumMod val="75000"/>
                  <a:lumOff val="25000"/>
                </a:schemeClr>
              </a:solidFill>
            </a:endParaRPr>
          </a:p>
          <a:p>
            <a:pPr lvl="2"/>
            <a:r>
              <a:rPr lang="en-GB" dirty="0">
                <a:solidFill>
                  <a:schemeClr val="accent2">
                    <a:lumMod val="75000"/>
                    <a:lumOff val="25000"/>
                  </a:schemeClr>
                </a:solidFill>
              </a:rPr>
              <a:t>a browsable html interface</a:t>
            </a:r>
          </a:p>
          <a:p>
            <a:pPr lvl="1"/>
            <a:r>
              <a:rPr lang="en-GB" dirty="0">
                <a:solidFill>
                  <a:schemeClr val="accent2">
                    <a:lumMod val="75000"/>
                    <a:lumOff val="25000"/>
                  </a:schemeClr>
                </a:solidFill>
              </a:rPr>
              <a:t>That gives, for each CMIP6 simulation:</a:t>
            </a:r>
          </a:p>
          <a:p>
            <a:pPr lvl="2"/>
            <a:r>
              <a:rPr lang="en-GB" sz="1200" dirty="0">
                <a:solidFill>
                  <a:schemeClr val="accent2">
                    <a:lumMod val="75000"/>
                    <a:lumOff val="25000"/>
                  </a:schemeClr>
                </a:solidFill>
              </a:rPr>
              <a:t>the variables that should be output (according to the selected priority)</a:t>
            </a:r>
          </a:p>
          <a:p>
            <a:pPr lvl="2"/>
            <a:r>
              <a:rPr lang="en-GB" sz="1200" dirty="0">
                <a:solidFill>
                  <a:schemeClr val="accent2">
                    <a:lumMod val="75000"/>
                    <a:lumOff val="25000"/>
                  </a:schemeClr>
                </a:solidFill>
              </a:rPr>
              <a:t>on which grid/domain/levels</a:t>
            </a:r>
          </a:p>
          <a:p>
            <a:pPr lvl="2"/>
            <a:r>
              <a:rPr lang="en-GB" sz="1200" dirty="0">
                <a:solidFill>
                  <a:schemeClr val="accent2">
                    <a:lumMod val="75000"/>
                    <a:lumOff val="25000"/>
                  </a:schemeClr>
                </a:solidFill>
              </a:rPr>
              <a:t>over which time period</a:t>
            </a:r>
          </a:p>
          <a:p>
            <a:pPr lvl="2"/>
            <a:r>
              <a:rPr lang="en-GB" sz="1200" dirty="0">
                <a:solidFill>
                  <a:schemeClr val="accent2">
                    <a:lumMod val="75000"/>
                    <a:lumOff val="25000"/>
                  </a:schemeClr>
                </a:solidFill>
              </a:rPr>
              <a:t>at which frequency</a:t>
            </a:r>
          </a:p>
          <a:p>
            <a:pPr lvl="2"/>
            <a:r>
              <a:rPr lang="en-GB" sz="1200" dirty="0">
                <a:solidFill>
                  <a:schemeClr val="accent2">
                    <a:lumMod val="75000"/>
                    <a:lumOff val="25000"/>
                  </a:schemeClr>
                </a:solidFill>
              </a:rPr>
              <a:t>with which netCDF attributes... </a:t>
            </a:r>
          </a:p>
          <a:p>
            <a:pPr lvl="1"/>
            <a:r>
              <a:rPr lang="en-GB" dirty="0">
                <a:solidFill>
                  <a:schemeClr val="accent2">
                    <a:lumMod val="75000"/>
                    <a:lumOff val="25000"/>
                  </a:schemeClr>
                </a:solidFill>
              </a:rPr>
              <a:t>CMIP6 DR python API is used by dr2xml </a:t>
            </a:r>
          </a:p>
        </p:txBody>
      </p:sp>
      <p:pic>
        <p:nvPicPr>
          <p:cNvPr id="3" name="Image 2">
            <a:extLst>
              <a:ext uri="{FF2B5EF4-FFF2-40B4-BE49-F238E27FC236}">
                <a16:creationId xmlns:a16="http://schemas.microsoft.com/office/drawing/2014/main" id="{E4F2BD7F-3404-A04B-9FB7-CC2E6B74E776}"/>
              </a:ext>
            </a:extLst>
          </p:cNvPr>
          <p:cNvPicPr>
            <a:picLocks noChangeAspect="1"/>
          </p:cNvPicPr>
          <p:nvPr/>
        </p:nvPicPr>
        <p:blipFill>
          <a:blip r:embed="rId3"/>
          <a:stretch>
            <a:fillRect/>
          </a:stretch>
        </p:blipFill>
        <p:spPr>
          <a:xfrm>
            <a:off x="5153023" y="719924"/>
            <a:ext cx="3937393" cy="2273815"/>
          </a:xfrm>
          <a:prstGeom prst="rect">
            <a:avLst/>
          </a:prstGeom>
        </p:spPr>
      </p:pic>
      <p:pic>
        <p:nvPicPr>
          <p:cNvPr id="13" name="Image 12">
            <a:extLst>
              <a:ext uri="{FF2B5EF4-FFF2-40B4-BE49-F238E27FC236}">
                <a16:creationId xmlns:a16="http://schemas.microsoft.com/office/drawing/2014/main" id="{C91C3EB9-BF97-F944-8359-2395E62D8EBB}"/>
              </a:ext>
            </a:extLst>
          </p:cNvPr>
          <p:cNvPicPr>
            <a:picLocks noChangeAspect="1"/>
          </p:cNvPicPr>
          <p:nvPr/>
        </p:nvPicPr>
        <p:blipFill>
          <a:blip r:embed="rId4"/>
          <a:stretch>
            <a:fillRect/>
          </a:stretch>
        </p:blipFill>
        <p:spPr>
          <a:xfrm>
            <a:off x="4985223" y="2383800"/>
            <a:ext cx="3681998" cy="2660260"/>
          </a:xfrm>
          <a:prstGeom prst="rect">
            <a:avLst/>
          </a:prstGeom>
        </p:spPr>
      </p:pic>
      <p:pic>
        <p:nvPicPr>
          <p:cNvPr id="5" name="Image 4">
            <a:extLst>
              <a:ext uri="{FF2B5EF4-FFF2-40B4-BE49-F238E27FC236}">
                <a16:creationId xmlns:a16="http://schemas.microsoft.com/office/drawing/2014/main" id="{40F7B4AC-F54E-B244-81F4-63EED0B297FB}"/>
              </a:ext>
            </a:extLst>
          </p:cNvPr>
          <p:cNvPicPr>
            <a:picLocks noChangeAspect="1"/>
          </p:cNvPicPr>
          <p:nvPr/>
        </p:nvPicPr>
        <p:blipFill>
          <a:blip r:embed="rId5"/>
          <a:stretch>
            <a:fillRect/>
          </a:stretch>
        </p:blipFill>
        <p:spPr>
          <a:xfrm>
            <a:off x="6873718" y="2851602"/>
            <a:ext cx="2091809" cy="2475407"/>
          </a:xfrm>
          <a:prstGeom prst="rect">
            <a:avLst/>
          </a:prstGeom>
          <a:ln>
            <a:solidFill>
              <a:schemeClr val="tx1"/>
            </a:solidFill>
          </a:ln>
        </p:spPr>
      </p:pic>
      <p:sp>
        <p:nvSpPr>
          <p:cNvPr id="14" name="Rectangle 13">
            <a:extLst>
              <a:ext uri="{FF2B5EF4-FFF2-40B4-BE49-F238E27FC236}">
                <a16:creationId xmlns:a16="http://schemas.microsoft.com/office/drawing/2014/main" id="{A09BF333-1E9F-8B44-B014-A1EEC87603B1}"/>
              </a:ext>
            </a:extLst>
          </p:cNvPr>
          <p:cNvSpPr/>
          <p:nvPr/>
        </p:nvSpPr>
        <p:spPr>
          <a:xfrm>
            <a:off x="5178313" y="2494526"/>
            <a:ext cx="2576346" cy="230832"/>
          </a:xfrm>
          <a:prstGeom prst="rect">
            <a:avLst/>
          </a:prstGeom>
        </p:spPr>
        <p:txBody>
          <a:bodyPr wrap="none">
            <a:spAutoFit/>
          </a:bodyPr>
          <a:lstStyle/>
          <a:p>
            <a:r>
              <a:rPr lang="en-GB" sz="900" dirty="0">
                <a:solidFill>
                  <a:schemeClr val="bg1"/>
                </a:solidFill>
                <a:latin typeface="+mn-lt"/>
              </a:rPr>
              <a:t>http://clipc-services.ceda.ac.uk/dreq/index.html</a:t>
            </a:r>
          </a:p>
        </p:txBody>
      </p:sp>
      <p:sp>
        <p:nvSpPr>
          <p:cNvPr id="17" name="Google Shape;66;p15">
            <a:extLst>
              <a:ext uri="{FF2B5EF4-FFF2-40B4-BE49-F238E27FC236}">
                <a16:creationId xmlns:a16="http://schemas.microsoft.com/office/drawing/2014/main" id="{69887E72-6F86-D54C-9A0E-E27403C3DDBF}"/>
              </a:ext>
            </a:extLst>
          </p:cNvPr>
          <p:cNvSpPr txBox="1">
            <a:spLocks/>
          </p:cNvSpPr>
          <p:nvPr/>
        </p:nvSpPr>
        <p:spPr>
          <a:xfrm>
            <a:off x="153184" y="712549"/>
            <a:ext cx="4999839" cy="1358385"/>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GB" sz="1500" dirty="0"/>
              <a:t>Big picture : </a:t>
            </a:r>
          </a:p>
          <a:p>
            <a:pPr lvl="1"/>
            <a:r>
              <a:rPr lang="en-GB" sz="1300" dirty="0"/>
              <a:t>Developed for CMIP6  by Martin Juckes since 2016 to…</a:t>
            </a:r>
          </a:p>
          <a:p>
            <a:pPr lvl="1"/>
            <a:r>
              <a:rPr lang="en-GB" sz="1300" dirty="0"/>
              <a:t>Meet the challenge of model/MIP objectives/experiment design complexity and exposing number/diversity of diagnosis requested by each MIP</a:t>
            </a:r>
          </a:p>
          <a:p>
            <a:pPr lvl="1"/>
            <a:r>
              <a:rPr lang="en-GB" sz="1300" dirty="0"/>
              <a:t>Fully enable the intercomparison : </a:t>
            </a:r>
          </a:p>
          <a:p>
            <a:pPr marL="596900" lvl="1" indent="0">
              <a:buNone/>
            </a:pPr>
            <a:endParaRPr lang="fr-FR" sz="1200" dirty="0"/>
          </a:p>
        </p:txBody>
      </p:sp>
      <p:sp>
        <p:nvSpPr>
          <p:cNvPr id="15" name="Rectangle 14">
            <a:extLst>
              <a:ext uri="{FF2B5EF4-FFF2-40B4-BE49-F238E27FC236}">
                <a16:creationId xmlns:a16="http://schemas.microsoft.com/office/drawing/2014/main" id="{149CBA4C-12A3-7B41-839A-6854A78A3851}"/>
              </a:ext>
            </a:extLst>
          </p:cNvPr>
          <p:cNvSpPr/>
          <p:nvPr/>
        </p:nvSpPr>
        <p:spPr>
          <a:xfrm>
            <a:off x="153184" y="1963611"/>
            <a:ext cx="4706313" cy="1061829"/>
          </a:xfrm>
          <a:prstGeom prst="rect">
            <a:avLst/>
          </a:prstGeom>
          <a:solidFill>
            <a:schemeClr val="bg2">
              <a:lumMod val="20000"/>
              <a:lumOff val="80000"/>
            </a:schemeClr>
          </a:solidFill>
          <a:effectLst>
            <a:outerShdw blurRad="50800" dist="38100" dir="2700000" algn="tl" rotWithShape="0">
              <a:prstClr val="black">
                <a:alpha val="40000"/>
              </a:prstClr>
            </a:outerShdw>
          </a:effectLst>
        </p:spPr>
        <p:txBody>
          <a:bodyPr wrap="square">
            <a:spAutoFit/>
          </a:bodyPr>
          <a:lstStyle/>
          <a:p>
            <a:pPr marL="133350" lvl="1">
              <a:buNone/>
            </a:pPr>
            <a:r>
              <a:rPr lang="en-GB" sz="1050" i="1" dirty="0">
                <a:solidFill>
                  <a:schemeClr val="tx2">
                    <a:lumMod val="50000"/>
                  </a:schemeClr>
                </a:solidFill>
              </a:rPr>
              <a:t>« The thousands of diagnostics generated at each centre from hundreds of simulations should be produced and documented in a consistent manner to facilitate meaningful comparisons across models. Hence, for each experiment the MIPs have requested specific output to be archived and shared via the Earth System Grid Federation (ESGF), and the CMIP6 organisers have imposed requirements on file format and metadata »</a:t>
            </a:r>
          </a:p>
        </p:txBody>
      </p:sp>
    </p:spTree>
    <p:extLst>
      <p:ext uri="{BB962C8B-B14F-4D97-AF65-F5344CB8AC3E}">
        <p14:creationId xmlns:p14="http://schemas.microsoft.com/office/powerpoint/2010/main" val="2635785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a) dr2xml utility</a:t>
            </a:r>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145279" y="965676"/>
            <a:ext cx="8554340" cy="3931064"/>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596900" lvl="1" indent="0">
              <a:buFont typeface="Arial"/>
              <a:buNone/>
            </a:pPr>
            <a:endParaRPr lang="en-GB" sz="1200" dirty="0"/>
          </a:p>
          <a:p>
            <a:r>
              <a:rPr lang="en-GB" dirty="0"/>
              <a:t>Management of complex and various outputs, supporting:</a:t>
            </a:r>
          </a:p>
          <a:p>
            <a:pPr lvl="1"/>
            <a:r>
              <a:rPr lang="en-GB" dirty="0"/>
              <a:t>all physical field shapes </a:t>
            </a:r>
            <a:r>
              <a:rPr lang="en-GB" i="1" dirty="0">
                <a:solidFill>
                  <a:schemeClr val="accent2">
                    <a:lumMod val="50000"/>
                    <a:lumOff val="50000"/>
                  </a:schemeClr>
                </a:solidFill>
              </a:rPr>
              <a:t>(1D, 2D, 3D, 4D, time-varying or constant)</a:t>
            </a:r>
          </a:p>
          <a:p>
            <a:pPr lvl="1"/>
            <a:r>
              <a:rPr lang="en-GB" dirty="0"/>
              <a:t>all output frequencies </a:t>
            </a:r>
            <a:r>
              <a:rPr lang="en-GB" i="1" dirty="0">
                <a:solidFill>
                  <a:schemeClr val="accent2">
                    <a:lumMod val="50000"/>
                    <a:lumOff val="50000"/>
                  </a:schemeClr>
                </a:solidFill>
              </a:rPr>
              <a:t>(yearly, monthly, daily, 6-hourly, 3-hourly, 1-hourly, sub-hour) </a:t>
            </a:r>
          </a:p>
          <a:p>
            <a:pPr lvl="1"/>
            <a:r>
              <a:rPr lang="en-GB" dirty="0"/>
              <a:t>choice of sampling period</a:t>
            </a:r>
          </a:p>
          <a:p>
            <a:pPr lvl="1"/>
            <a:r>
              <a:rPr lang="en-GB" dirty="0"/>
              <a:t>on the fly diagnostic computation </a:t>
            </a:r>
            <a:r>
              <a:rPr lang="en-GB" i="1" dirty="0">
                <a:solidFill>
                  <a:schemeClr val="accent2">
                    <a:lumMod val="50000"/>
                    <a:lumOff val="50000"/>
                  </a:schemeClr>
                </a:solidFill>
              </a:rPr>
              <a:t>(ex. zonal means, interpolation on pressure levels, on observation sites…)</a:t>
            </a:r>
          </a:p>
          <a:p>
            <a:pPr lvl="1"/>
            <a:r>
              <a:rPr lang="en-GB" dirty="0"/>
              <a:t>allows multivariate diagnostics (</a:t>
            </a:r>
            <a:r>
              <a:rPr lang="en-GB" dirty="0">
                <a:solidFill>
                  <a:schemeClr val="accent2">
                    <a:lumMod val="75000"/>
                    <a:lumOff val="25000"/>
                  </a:schemeClr>
                </a:solidFill>
              </a:rPr>
              <a:t>computing a diagnostics depending on 2 or more model native variables)</a:t>
            </a:r>
          </a:p>
          <a:p>
            <a:pPr lvl="1"/>
            <a:endParaRPr lang="en-GB" dirty="0"/>
          </a:p>
          <a:p>
            <a:r>
              <a:rPr lang="en-GB" dirty="0"/>
              <a:t>Avoids time-consuming post-processing steps:</a:t>
            </a:r>
          </a:p>
          <a:p>
            <a:pPr lvl="1"/>
            <a:r>
              <a:rPr lang="en-GB" dirty="0"/>
              <a:t>no need to use CMOR </a:t>
            </a:r>
          </a:p>
          <a:p>
            <a:pPr lvl="1"/>
            <a:r>
              <a:rPr lang="en-GB" dirty="0"/>
              <a:t>nor any other offline post-processing steps (even for diagnostic computation) </a:t>
            </a:r>
          </a:p>
          <a:p>
            <a:pPr lvl="1"/>
            <a:r>
              <a:rPr lang="en-GB" dirty="0"/>
              <a:t>formatting/standardisation directly ensured (file names, global and local attributes, temporal axis)</a:t>
            </a:r>
          </a:p>
          <a:p>
            <a:pPr lvl="1"/>
            <a:endParaRPr lang="en-GB" dirty="0"/>
          </a:p>
          <a:p>
            <a:r>
              <a:rPr lang="en-GB" dirty="0"/>
              <a:t>Reduced risk of errors</a:t>
            </a:r>
          </a:p>
          <a:p>
            <a:pPr lvl="1"/>
            <a:r>
              <a:rPr lang="en-GB" dirty="0"/>
              <a:t>“all included” and integrated </a:t>
            </a:r>
            <a:r>
              <a:rPr lang="en-GB" strike="sngStrike" dirty="0"/>
              <a:t>post-</a:t>
            </a:r>
            <a:r>
              <a:rPr lang="en-GB" dirty="0"/>
              <a:t>processing</a:t>
            </a:r>
          </a:p>
          <a:p>
            <a:pPr lvl="1"/>
            <a:r>
              <a:rPr lang="en-GB" dirty="0"/>
              <a:t>one tool does all : </a:t>
            </a:r>
            <a:r>
              <a:rPr lang="en-GB" dirty="0">
                <a:solidFill>
                  <a:schemeClr val="accent1"/>
                </a:solidFill>
                <a:latin typeface="Chalkduster" panose="03050602040202020205" pitchFamily="66" charset="77"/>
              </a:rPr>
              <a:t>XIOS !</a:t>
            </a:r>
          </a:p>
          <a:p>
            <a:pPr lvl="1"/>
            <a:r>
              <a:rPr lang="en-GB" dirty="0"/>
              <a:t>homogeneity, coherence, reliability, robustness</a:t>
            </a:r>
          </a:p>
          <a:p>
            <a:pPr lvl="1"/>
            <a:endParaRPr lang="en-GB" sz="1200" dirty="0"/>
          </a:p>
          <a:p>
            <a:pPr lvl="1"/>
            <a:endParaRPr lang="en-GB" sz="800" dirty="0"/>
          </a:p>
          <a:p>
            <a:pPr lvl="1"/>
            <a:endParaRPr lang="en-GB" sz="1000" dirty="0"/>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6" name="ZoneTexte 5">
            <a:extLst>
              <a:ext uri="{FF2B5EF4-FFF2-40B4-BE49-F238E27FC236}">
                <a16:creationId xmlns:a16="http://schemas.microsoft.com/office/drawing/2014/main" id="{EAB804C8-DE5E-CF46-886B-909F0B508B33}"/>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5</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1159712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b) cautions</a:t>
            </a:r>
          </a:p>
        </p:txBody>
      </p:sp>
      <p:sp>
        <p:nvSpPr>
          <p:cNvPr id="9" name="Google Shape;66;p15">
            <a:extLst>
              <a:ext uri="{FF2B5EF4-FFF2-40B4-BE49-F238E27FC236}">
                <a16:creationId xmlns:a16="http://schemas.microsoft.com/office/drawing/2014/main" id="{44E31CFD-E7CA-7F4A-A928-197E61BA8EFA}"/>
              </a:ext>
            </a:extLst>
          </p:cNvPr>
          <p:cNvSpPr txBox="1">
            <a:spLocks/>
          </p:cNvSpPr>
          <p:nvPr/>
        </p:nvSpPr>
        <p:spPr>
          <a:xfrm>
            <a:off x="285593" y="1183814"/>
            <a:ext cx="8719861" cy="3651505"/>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596900" lvl="1" indent="0">
              <a:buFont typeface="Arial"/>
              <a:buNone/>
            </a:pPr>
            <a:endParaRPr lang="en-GB" sz="1600" dirty="0"/>
          </a:p>
          <a:p>
            <a:r>
              <a:rPr lang="en-GB" sz="2000" dirty="0"/>
              <a:t>One shot ! which means…</a:t>
            </a:r>
            <a:endParaRPr lang="en-GB" sz="1000" dirty="0"/>
          </a:p>
          <a:p>
            <a:pPr lvl="1">
              <a:lnSpc>
                <a:spcPct val="160000"/>
              </a:lnSpc>
            </a:pPr>
            <a:r>
              <a:rPr lang="en-GB" sz="1600" dirty="0"/>
              <a:t>no safety net once the production started</a:t>
            </a:r>
          </a:p>
          <a:p>
            <a:pPr lvl="1">
              <a:lnSpc>
                <a:spcPct val="160000"/>
              </a:lnSpc>
            </a:pPr>
            <a:r>
              <a:rPr lang="en-GB" sz="1600" b="1" dirty="0"/>
              <a:t> </a:t>
            </a:r>
            <a:r>
              <a:rPr lang="en-GB" sz="1600" b="1" dirty="0">
                <a:solidFill>
                  <a:schemeClr val="accent1"/>
                </a:solidFill>
                <a:latin typeface="Chalkduster" panose="03050602040202020205" pitchFamily="66" charset="77"/>
              </a:rPr>
              <a:t>all requested output </a:t>
            </a:r>
            <a:r>
              <a:rPr lang="en-GB" sz="1600" i="1" u="sng" dirty="0"/>
              <a:t>and</a:t>
            </a:r>
            <a:r>
              <a:rPr lang="en-GB" sz="1600" i="1" dirty="0"/>
              <a:t> </a:t>
            </a:r>
            <a:r>
              <a:rPr lang="en-GB" sz="1600" b="1" dirty="0">
                <a:solidFill>
                  <a:schemeClr val="accent1"/>
                </a:solidFill>
                <a:latin typeface="Chalkduster" panose="03050602040202020205" pitchFamily="66" charset="77"/>
              </a:rPr>
              <a:t>output you need</a:t>
            </a:r>
            <a:r>
              <a:rPr lang="en-GB" sz="1600" dirty="0">
                <a:solidFill>
                  <a:schemeClr val="accent1"/>
                </a:solidFill>
                <a:latin typeface="Chalkduster" panose="03050602040202020205" pitchFamily="66" charset="77"/>
              </a:rPr>
              <a:t> </a:t>
            </a:r>
            <a:r>
              <a:rPr lang="en-GB" sz="1600" dirty="0"/>
              <a:t>must be there ! </a:t>
            </a:r>
          </a:p>
          <a:p>
            <a:pPr marL="596900" lvl="1" indent="0">
              <a:lnSpc>
                <a:spcPct val="160000"/>
              </a:lnSpc>
              <a:buNone/>
            </a:pPr>
            <a:endParaRPr lang="en-GB" sz="1600" dirty="0"/>
          </a:p>
          <a:p>
            <a:pPr>
              <a:lnSpc>
                <a:spcPct val="160000"/>
              </a:lnSpc>
            </a:pPr>
            <a:r>
              <a:rPr lang="en-GB" sz="2000" dirty="0"/>
              <a:t>Before running the whole simulation:</a:t>
            </a:r>
          </a:p>
          <a:p>
            <a:pPr lvl="1">
              <a:lnSpc>
                <a:spcPct val="160000"/>
              </a:lnSpc>
            </a:pPr>
            <a:r>
              <a:rPr lang="en-GB" sz="1600" dirty="0"/>
              <a:t>Dr2xml configuration must be carefully checked (a </a:t>
            </a:r>
            <a:r>
              <a:rPr lang="en-GB" sz="1600" dirty="0">
                <a:solidFill>
                  <a:schemeClr val="accent1"/>
                </a:solidFill>
                <a:latin typeface="Chalkduster" panose="03050602040202020205" pitchFamily="66" charset="77"/>
              </a:rPr>
              <a:t>verbose log file</a:t>
            </a:r>
            <a:r>
              <a:rPr lang="en-GB" sz="1600" dirty="0"/>
              <a:t> enables to visualize the planned output variables)</a:t>
            </a:r>
          </a:p>
          <a:p>
            <a:pPr lvl="1">
              <a:lnSpc>
                <a:spcPct val="160000"/>
              </a:lnSpc>
            </a:pPr>
            <a:r>
              <a:rPr lang="en-GB" sz="1600" dirty="0"/>
              <a:t>It is highly recommended to perform a short test run and control/validate the output netCDF files, for e.g. with </a:t>
            </a:r>
            <a:r>
              <a:rPr lang="en-GB" sz="1600" dirty="0">
                <a:solidFill>
                  <a:schemeClr val="accent1"/>
                </a:solidFill>
                <a:latin typeface="Chalkduster" panose="03050602040202020205" pitchFamily="66" charset="77"/>
              </a:rPr>
              <a:t>NCTIME</a:t>
            </a:r>
            <a:r>
              <a:rPr lang="en-GB" sz="1600" dirty="0"/>
              <a:t> and potentially </a:t>
            </a:r>
            <a:r>
              <a:rPr lang="en-GB" sz="1600" dirty="0">
                <a:solidFill>
                  <a:schemeClr val="accent1"/>
                </a:solidFill>
                <a:latin typeface="Chalkduster" panose="03050602040202020205" pitchFamily="66" charset="77"/>
              </a:rPr>
              <a:t>PrePARE</a:t>
            </a:r>
            <a:r>
              <a:rPr lang="en-GB" sz="1600" dirty="0"/>
              <a:t> (if the simulation is a CMIP6 one)</a:t>
            </a:r>
          </a:p>
          <a:p>
            <a:pPr lvl="1">
              <a:lnSpc>
                <a:spcPct val="160000"/>
              </a:lnSpc>
            </a:pPr>
            <a:endParaRPr lang="en-GB" sz="1600" dirty="0"/>
          </a:p>
          <a:p>
            <a:pPr lvl="1">
              <a:lnSpc>
                <a:spcPct val="160000"/>
              </a:lnSpc>
            </a:pPr>
            <a:endParaRPr lang="en-GB" sz="1600" dirty="0"/>
          </a:p>
          <a:p>
            <a:pPr lvl="1"/>
            <a:endParaRPr lang="en-GB" sz="1000" dirty="0"/>
          </a:p>
          <a:p>
            <a:pPr lvl="1"/>
            <a:endParaRPr lang="en-GB" sz="1100" dirty="0"/>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6" name="ZoneTexte 5">
            <a:extLst>
              <a:ext uri="{FF2B5EF4-FFF2-40B4-BE49-F238E27FC236}">
                <a16:creationId xmlns:a16="http://schemas.microsoft.com/office/drawing/2014/main" id="{8A60D048-FB4B-AE44-B268-A0102B390B63}"/>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6</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Tree>
    <p:extLst>
      <p:ext uri="{BB962C8B-B14F-4D97-AF65-F5344CB8AC3E}">
        <p14:creationId xmlns:p14="http://schemas.microsoft.com/office/powerpoint/2010/main" val="3878439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7</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89625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15"/>
          <p:cNvSpPr txBox="1">
            <a:spLocks noGrp="1"/>
          </p:cNvSpPr>
          <p:nvPr>
            <p:ph type="title"/>
          </p:nvPr>
        </p:nvSpPr>
        <p:spPr>
          <a:xfrm>
            <a:off x="2572871" y="0"/>
            <a:ext cx="6571129" cy="632389"/>
          </a:xfrm>
          <a:prstGeom prst="rect">
            <a:avLst/>
          </a:prstGeom>
          <a:solidFill>
            <a:schemeClr val="accent5">
              <a:lumMod val="75000"/>
            </a:schemeClr>
          </a:solidFill>
        </p:spPr>
        <p:txBody>
          <a:bodyPr spcFirstLastPara="1" wrap="square" lIns="91425" tIns="91425" rIns="91425" bIns="91425" anchor="t" anchorCtr="0">
            <a:normAutofit/>
          </a:bodyPr>
          <a:lstStyle/>
          <a:p>
            <a:pPr marL="0" lvl="0" indent="0" algn="l" rtl="0">
              <a:spcBef>
                <a:spcPts val="0"/>
              </a:spcBef>
              <a:spcAft>
                <a:spcPts val="0"/>
              </a:spcAft>
              <a:buNone/>
            </a:pPr>
            <a:r>
              <a:rPr lang="en-GB" dirty="0">
                <a:solidFill>
                  <a:schemeClr val="bg1"/>
                </a:solidFill>
              </a:rPr>
              <a:t>c) simple functional scheme</a:t>
            </a:r>
          </a:p>
        </p:txBody>
      </p:sp>
      <p:sp>
        <p:nvSpPr>
          <p:cNvPr id="10" name="Google Shape;67;p15">
            <a:extLst>
              <a:ext uri="{FF2B5EF4-FFF2-40B4-BE49-F238E27FC236}">
                <a16:creationId xmlns:a16="http://schemas.microsoft.com/office/drawing/2014/main" id="{C81939E9-2464-074A-989D-F82B9635AC46}"/>
              </a:ext>
            </a:extLst>
          </p:cNvPr>
          <p:cNvSpPr txBox="1">
            <a:spLocks/>
          </p:cNvSpPr>
          <p:nvPr/>
        </p:nvSpPr>
        <p:spPr>
          <a:xfrm>
            <a:off x="0" y="-1"/>
            <a:ext cx="2572871" cy="632389"/>
          </a:xfrm>
          <a:prstGeom prst="rect">
            <a:avLst/>
          </a:prstGeom>
          <a:solidFill>
            <a:schemeClr val="accent5"/>
          </a:solid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GB" sz="2000" i="1" dirty="0">
                <a:solidFill>
                  <a:schemeClr val="tx1"/>
                </a:solidFill>
              </a:rPr>
              <a:t>2. General features</a:t>
            </a:r>
          </a:p>
        </p:txBody>
      </p:sp>
      <p:sp>
        <p:nvSpPr>
          <p:cNvPr id="58" name="Parchemin vertical 57">
            <a:extLst>
              <a:ext uri="{FF2B5EF4-FFF2-40B4-BE49-F238E27FC236}">
                <a16:creationId xmlns:a16="http://schemas.microsoft.com/office/drawing/2014/main" id="{D47BDDF1-2B7A-FB4C-A64C-8FD3CD2541E4}"/>
              </a:ext>
            </a:extLst>
          </p:cNvPr>
          <p:cNvSpPr/>
          <p:nvPr/>
        </p:nvSpPr>
        <p:spPr>
          <a:xfrm>
            <a:off x="2197442" y="763445"/>
            <a:ext cx="1605816" cy="842833"/>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52677 w 1605816"/>
                      <a:gd name="connsiteY0" fmla="*/ 842833 h 842833"/>
                      <a:gd name="connsiteX1" fmla="*/ 105354 w 1605816"/>
                      <a:gd name="connsiteY1" fmla="*/ 790156 h 842833"/>
                      <a:gd name="connsiteX2" fmla="*/ 52677 w 1605816"/>
                      <a:gd name="connsiteY2" fmla="*/ 790156 h 842833"/>
                      <a:gd name="connsiteX3" fmla="*/ 79016 w 1605816"/>
                      <a:gd name="connsiteY3" fmla="*/ 763817 h 842833"/>
                      <a:gd name="connsiteX4" fmla="*/ 52677 w 1605816"/>
                      <a:gd name="connsiteY4" fmla="*/ 737478 h 842833"/>
                      <a:gd name="connsiteX5" fmla="*/ 105354 w 1605816"/>
                      <a:gd name="connsiteY5" fmla="*/ 737479 h 842833"/>
                      <a:gd name="connsiteX6" fmla="*/ 105354 w 1605816"/>
                      <a:gd name="connsiteY6" fmla="*/ 415622 h 842833"/>
                      <a:gd name="connsiteX7" fmla="*/ 105354 w 1605816"/>
                      <a:gd name="connsiteY7" fmla="*/ 52677 h 842833"/>
                      <a:gd name="connsiteX8" fmla="*/ 158031 w 1605816"/>
                      <a:gd name="connsiteY8" fmla="*/ 0 h 842833"/>
                      <a:gd name="connsiteX9" fmla="*/ 595165 w 1605816"/>
                      <a:gd name="connsiteY9" fmla="*/ 0 h 842833"/>
                      <a:gd name="connsiteX10" fmla="*/ 1060201 w 1605816"/>
                      <a:gd name="connsiteY10" fmla="*/ 0 h 842833"/>
                      <a:gd name="connsiteX11" fmla="*/ 1553139 w 1605816"/>
                      <a:gd name="connsiteY11" fmla="*/ 0 h 842833"/>
                      <a:gd name="connsiteX12" fmla="*/ 1605816 w 1605816"/>
                      <a:gd name="connsiteY12" fmla="*/ 52677 h 842833"/>
                      <a:gd name="connsiteX13" fmla="*/ 1553139 w 1605816"/>
                      <a:gd name="connsiteY13" fmla="*/ 105354 h 842833"/>
                      <a:gd name="connsiteX14" fmla="*/ 1500462 w 1605816"/>
                      <a:gd name="connsiteY14" fmla="*/ 105354 h 842833"/>
                      <a:gd name="connsiteX15" fmla="*/ 1500462 w 1605816"/>
                      <a:gd name="connsiteY15" fmla="*/ 427211 h 842833"/>
                      <a:gd name="connsiteX16" fmla="*/ 1500462 w 1605816"/>
                      <a:gd name="connsiteY16" fmla="*/ 790156 h 842833"/>
                      <a:gd name="connsiteX17" fmla="*/ 1447785 w 1605816"/>
                      <a:gd name="connsiteY17" fmla="*/ 842833 h 842833"/>
                      <a:gd name="connsiteX18" fmla="*/ 968798 w 1605816"/>
                      <a:gd name="connsiteY18" fmla="*/ 842833 h 842833"/>
                      <a:gd name="connsiteX19" fmla="*/ 545615 w 1605816"/>
                      <a:gd name="connsiteY19" fmla="*/ 842833 h 842833"/>
                      <a:gd name="connsiteX20" fmla="*/ 52677 w 1605816"/>
                      <a:gd name="connsiteY20" fmla="*/ 842833 h 842833"/>
                      <a:gd name="connsiteX21" fmla="*/ 210708 w 1605816"/>
                      <a:gd name="connsiteY21" fmla="*/ 52677 h 842833"/>
                      <a:gd name="connsiteX22" fmla="*/ 158031 w 1605816"/>
                      <a:gd name="connsiteY22" fmla="*/ 105354 h 842833"/>
                      <a:gd name="connsiteX23" fmla="*/ 131692 w 1605816"/>
                      <a:gd name="connsiteY23" fmla="*/ 79015 h 842833"/>
                      <a:gd name="connsiteX24" fmla="*/ 158031 w 1605816"/>
                      <a:gd name="connsiteY24" fmla="*/ 52676 h 842833"/>
                      <a:gd name="connsiteX25" fmla="*/ 210708 w 1605816"/>
                      <a:gd name="connsiteY25" fmla="*/ 52677 h 842833"/>
                      <a:gd name="connsiteX0" fmla="*/ 210708 w 1605816"/>
                      <a:gd name="connsiteY0" fmla="*/ 52677 h 842833"/>
                      <a:gd name="connsiteX1" fmla="*/ 158031 w 1605816"/>
                      <a:gd name="connsiteY1" fmla="*/ 105354 h 842833"/>
                      <a:gd name="connsiteX2" fmla="*/ 131692 w 1605816"/>
                      <a:gd name="connsiteY2" fmla="*/ 79015 h 842833"/>
                      <a:gd name="connsiteX3" fmla="*/ 158031 w 1605816"/>
                      <a:gd name="connsiteY3" fmla="*/ 52676 h 842833"/>
                      <a:gd name="connsiteX4" fmla="*/ 210708 w 1605816"/>
                      <a:gd name="connsiteY4" fmla="*/ 52677 h 842833"/>
                      <a:gd name="connsiteX5" fmla="*/ 105354 w 1605816"/>
                      <a:gd name="connsiteY5" fmla="*/ 790156 h 842833"/>
                      <a:gd name="connsiteX6" fmla="*/ 52677 w 1605816"/>
                      <a:gd name="connsiteY6" fmla="*/ 842833 h 842833"/>
                      <a:gd name="connsiteX7" fmla="*/ 0 w 1605816"/>
                      <a:gd name="connsiteY7" fmla="*/ 790156 h 842833"/>
                      <a:gd name="connsiteX8" fmla="*/ 52677 w 1605816"/>
                      <a:gd name="connsiteY8" fmla="*/ 737479 h 842833"/>
                      <a:gd name="connsiteX9" fmla="*/ 79016 w 1605816"/>
                      <a:gd name="connsiteY9" fmla="*/ 763818 h 842833"/>
                      <a:gd name="connsiteX10" fmla="*/ 52677 w 1605816"/>
                      <a:gd name="connsiteY10" fmla="*/ 790157 h 842833"/>
                      <a:gd name="connsiteX11" fmla="*/ 105354 w 1605816"/>
                      <a:gd name="connsiteY11" fmla="*/ 790156 h 842833"/>
                      <a:gd name="connsiteX0" fmla="*/ 105354 w 1605816"/>
                      <a:gd name="connsiteY0" fmla="*/ 737479 h 842833"/>
                      <a:gd name="connsiteX1" fmla="*/ 105354 w 1605816"/>
                      <a:gd name="connsiteY1" fmla="*/ 408774 h 842833"/>
                      <a:gd name="connsiteX2" fmla="*/ 105354 w 1605816"/>
                      <a:gd name="connsiteY2" fmla="*/ 52677 h 842833"/>
                      <a:gd name="connsiteX3" fmla="*/ 158031 w 1605816"/>
                      <a:gd name="connsiteY3" fmla="*/ 0 h 842833"/>
                      <a:gd name="connsiteX4" fmla="*/ 637018 w 1605816"/>
                      <a:gd name="connsiteY4" fmla="*/ 0 h 842833"/>
                      <a:gd name="connsiteX5" fmla="*/ 1116005 w 1605816"/>
                      <a:gd name="connsiteY5" fmla="*/ 0 h 842833"/>
                      <a:gd name="connsiteX6" fmla="*/ 1553139 w 1605816"/>
                      <a:gd name="connsiteY6" fmla="*/ 0 h 842833"/>
                      <a:gd name="connsiteX7" fmla="*/ 1605816 w 1605816"/>
                      <a:gd name="connsiteY7" fmla="*/ 52677 h 842833"/>
                      <a:gd name="connsiteX8" fmla="*/ 1553139 w 1605816"/>
                      <a:gd name="connsiteY8" fmla="*/ 105354 h 842833"/>
                      <a:gd name="connsiteX9" fmla="*/ 1500462 w 1605816"/>
                      <a:gd name="connsiteY9" fmla="*/ 105354 h 842833"/>
                      <a:gd name="connsiteX10" fmla="*/ 1500462 w 1605816"/>
                      <a:gd name="connsiteY10" fmla="*/ 434059 h 842833"/>
                      <a:gd name="connsiteX11" fmla="*/ 1500462 w 1605816"/>
                      <a:gd name="connsiteY11" fmla="*/ 790156 h 842833"/>
                      <a:gd name="connsiteX12" fmla="*/ 1447785 w 1605816"/>
                      <a:gd name="connsiteY12" fmla="*/ 842833 h 842833"/>
                      <a:gd name="connsiteX13" fmla="*/ 954847 w 1605816"/>
                      <a:gd name="connsiteY13" fmla="*/ 842833 h 842833"/>
                      <a:gd name="connsiteX14" fmla="*/ 461909 w 1605816"/>
                      <a:gd name="connsiteY14" fmla="*/ 842833 h 842833"/>
                      <a:gd name="connsiteX15" fmla="*/ 52677 w 1605816"/>
                      <a:gd name="connsiteY15" fmla="*/ 842833 h 842833"/>
                      <a:gd name="connsiteX16" fmla="*/ 0 w 1605816"/>
                      <a:gd name="connsiteY16" fmla="*/ 790156 h 842833"/>
                      <a:gd name="connsiteX17" fmla="*/ 52677 w 1605816"/>
                      <a:gd name="connsiteY17" fmla="*/ 737479 h 842833"/>
                      <a:gd name="connsiteX18" fmla="*/ 105354 w 1605816"/>
                      <a:gd name="connsiteY18" fmla="*/ 737479 h 842833"/>
                      <a:gd name="connsiteX19" fmla="*/ 158031 w 1605816"/>
                      <a:gd name="connsiteY19" fmla="*/ 0 h 842833"/>
                      <a:gd name="connsiteX20" fmla="*/ 210708 w 1605816"/>
                      <a:gd name="connsiteY20" fmla="*/ 52677 h 842833"/>
                      <a:gd name="connsiteX21" fmla="*/ 158031 w 1605816"/>
                      <a:gd name="connsiteY21" fmla="*/ 105354 h 842833"/>
                      <a:gd name="connsiteX22" fmla="*/ 131692 w 1605816"/>
                      <a:gd name="connsiteY22" fmla="*/ 79015 h 842833"/>
                      <a:gd name="connsiteX23" fmla="*/ 158031 w 1605816"/>
                      <a:gd name="connsiteY23" fmla="*/ 52676 h 842833"/>
                      <a:gd name="connsiteX24" fmla="*/ 210708 w 1605816"/>
                      <a:gd name="connsiteY24" fmla="*/ 52677 h 842833"/>
                      <a:gd name="connsiteX25" fmla="*/ 1500462 w 1605816"/>
                      <a:gd name="connsiteY25" fmla="*/ 105354 h 842833"/>
                      <a:gd name="connsiteX26" fmla="*/ 1079834 w 1605816"/>
                      <a:gd name="connsiteY26" fmla="*/ 105354 h 842833"/>
                      <a:gd name="connsiteX27" fmla="*/ 659205 w 1605816"/>
                      <a:gd name="connsiteY27" fmla="*/ 105354 h 842833"/>
                      <a:gd name="connsiteX28" fmla="*/ 158031 w 1605816"/>
                      <a:gd name="connsiteY28" fmla="*/ 105354 h 842833"/>
                      <a:gd name="connsiteX29" fmla="*/ 52677 w 1605816"/>
                      <a:gd name="connsiteY29" fmla="*/ 737479 h 842833"/>
                      <a:gd name="connsiteX30" fmla="*/ 79016 w 1605816"/>
                      <a:gd name="connsiteY30" fmla="*/ 763818 h 842833"/>
                      <a:gd name="connsiteX31" fmla="*/ 52677 w 1605816"/>
                      <a:gd name="connsiteY31" fmla="*/ 790157 h 842833"/>
                      <a:gd name="connsiteX32" fmla="*/ 105354 w 1605816"/>
                      <a:gd name="connsiteY32" fmla="*/ 790156 h 842833"/>
                      <a:gd name="connsiteX33" fmla="*/ 52677 w 1605816"/>
                      <a:gd name="connsiteY33" fmla="*/ 842833 h 842833"/>
                      <a:gd name="connsiteX34" fmla="*/ 105354 w 1605816"/>
                      <a:gd name="connsiteY34" fmla="*/ 790156 h 842833"/>
                      <a:gd name="connsiteX35" fmla="*/ 105354 w 1605816"/>
                      <a:gd name="connsiteY35" fmla="*/ 737479 h 842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605816" h="842833" stroke="0" extrusionOk="0">
                        <a:moveTo>
                          <a:pt x="52677" y="842833"/>
                        </a:moveTo>
                        <a:cubicBezTo>
                          <a:pt x="84031" y="838492"/>
                          <a:pt x="106438" y="819121"/>
                          <a:pt x="105354" y="790156"/>
                        </a:cubicBezTo>
                        <a:cubicBezTo>
                          <a:pt x="83648" y="793775"/>
                          <a:pt x="66007" y="788358"/>
                          <a:pt x="52677" y="790156"/>
                        </a:cubicBezTo>
                        <a:cubicBezTo>
                          <a:pt x="71111" y="791112"/>
                          <a:pt x="82116" y="779895"/>
                          <a:pt x="79016" y="763817"/>
                        </a:cubicBezTo>
                        <a:cubicBezTo>
                          <a:pt x="76371" y="750596"/>
                          <a:pt x="63532" y="739360"/>
                          <a:pt x="52677" y="737478"/>
                        </a:cubicBezTo>
                        <a:cubicBezTo>
                          <a:pt x="64024" y="736742"/>
                          <a:pt x="88428" y="743512"/>
                          <a:pt x="105354" y="737479"/>
                        </a:cubicBezTo>
                        <a:cubicBezTo>
                          <a:pt x="69413" y="603629"/>
                          <a:pt x="139958" y="553082"/>
                          <a:pt x="105354" y="415622"/>
                        </a:cubicBezTo>
                        <a:cubicBezTo>
                          <a:pt x="70750" y="278162"/>
                          <a:pt x="136498" y="173141"/>
                          <a:pt x="105354" y="52677"/>
                        </a:cubicBezTo>
                        <a:cubicBezTo>
                          <a:pt x="108521" y="30924"/>
                          <a:pt x="126876" y="340"/>
                          <a:pt x="158031" y="0"/>
                        </a:cubicBezTo>
                        <a:cubicBezTo>
                          <a:pt x="268356" y="-28468"/>
                          <a:pt x="400502" y="20837"/>
                          <a:pt x="595165" y="0"/>
                        </a:cubicBezTo>
                        <a:cubicBezTo>
                          <a:pt x="789828" y="-20837"/>
                          <a:pt x="959575" y="44079"/>
                          <a:pt x="1060201" y="0"/>
                        </a:cubicBezTo>
                        <a:cubicBezTo>
                          <a:pt x="1160827" y="-44079"/>
                          <a:pt x="1367761" y="20908"/>
                          <a:pt x="1553139" y="0"/>
                        </a:cubicBezTo>
                        <a:cubicBezTo>
                          <a:pt x="1583369" y="792"/>
                          <a:pt x="1605410" y="18268"/>
                          <a:pt x="1605816" y="52677"/>
                        </a:cubicBezTo>
                        <a:cubicBezTo>
                          <a:pt x="1611393" y="76240"/>
                          <a:pt x="1584387" y="102069"/>
                          <a:pt x="1553139" y="105354"/>
                        </a:cubicBezTo>
                        <a:cubicBezTo>
                          <a:pt x="1534396" y="110205"/>
                          <a:pt x="1520962" y="101963"/>
                          <a:pt x="1500462" y="105354"/>
                        </a:cubicBezTo>
                        <a:cubicBezTo>
                          <a:pt x="1521070" y="203540"/>
                          <a:pt x="1491836" y="342254"/>
                          <a:pt x="1500462" y="427211"/>
                        </a:cubicBezTo>
                        <a:cubicBezTo>
                          <a:pt x="1509088" y="512168"/>
                          <a:pt x="1471510" y="628108"/>
                          <a:pt x="1500462" y="790156"/>
                        </a:cubicBezTo>
                        <a:cubicBezTo>
                          <a:pt x="1501670" y="817846"/>
                          <a:pt x="1474640" y="837149"/>
                          <a:pt x="1447785" y="842833"/>
                        </a:cubicBezTo>
                        <a:cubicBezTo>
                          <a:pt x="1350367" y="860394"/>
                          <a:pt x="1191885" y="805539"/>
                          <a:pt x="968798" y="842833"/>
                        </a:cubicBezTo>
                        <a:cubicBezTo>
                          <a:pt x="745711" y="880127"/>
                          <a:pt x="691766" y="826538"/>
                          <a:pt x="545615" y="842833"/>
                        </a:cubicBezTo>
                        <a:cubicBezTo>
                          <a:pt x="399464" y="859128"/>
                          <a:pt x="196650" y="840879"/>
                          <a:pt x="52677" y="842833"/>
                        </a:cubicBezTo>
                        <a:close/>
                        <a:moveTo>
                          <a:pt x="210708" y="52677"/>
                        </a:moveTo>
                        <a:cubicBezTo>
                          <a:pt x="217094" y="82980"/>
                          <a:pt x="188443" y="104463"/>
                          <a:pt x="158031" y="105354"/>
                        </a:cubicBezTo>
                        <a:cubicBezTo>
                          <a:pt x="141473" y="103795"/>
                          <a:pt x="133850" y="90579"/>
                          <a:pt x="131692" y="79015"/>
                        </a:cubicBezTo>
                        <a:cubicBezTo>
                          <a:pt x="133810" y="67886"/>
                          <a:pt x="141124" y="54257"/>
                          <a:pt x="158031" y="52676"/>
                        </a:cubicBezTo>
                        <a:cubicBezTo>
                          <a:pt x="170550" y="52635"/>
                          <a:pt x="186203" y="55061"/>
                          <a:pt x="210708" y="52677"/>
                        </a:cubicBezTo>
                        <a:close/>
                      </a:path>
                      <a:path w="1605816" h="842833" fill="darkenLess" stroke="0" extrusionOk="0">
                        <a:moveTo>
                          <a:pt x="210708" y="52677"/>
                        </a:moveTo>
                        <a:cubicBezTo>
                          <a:pt x="211231" y="75519"/>
                          <a:pt x="193898" y="102473"/>
                          <a:pt x="158031" y="105354"/>
                        </a:cubicBezTo>
                        <a:cubicBezTo>
                          <a:pt x="145360" y="101820"/>
                          <a:pt x="131855" y="95803"/>
                          <a:pt x="131692" y="79015"/>
                        </a:cubicBezTo>
                        <a:cubicBezTo>
                          <a:pt x="128211" y="65662"/>
                          <a:pt x="143461" y="53603"/>
                          <a:pt x="158031" y="52676"/>
                        </a:cubicBezTo>
                        <a:cubicBezTo>
                          <a:pt x="179724" y="50511"/>
                          <a:pt x="186538" y="54664"/>
                          <a:pt x="210708" y="52677"/>
                        </a:cubicBezTo>
                        <a:close/>
                        <a:moveTo>
                          <a:pt x="105354" y="790156"/>
                        </a:moveTo>
                        <a:cubicBezTo>
                          <a:pt x="104236" y="814052"/>
                          <a:pt x="81424" y="842048"/>
                          <a:pt x="52677" y="842833"/>
                        </a:cubicBezTo>
                        <a:cubicBezTo>
                          <a:pt x="15491" y="839937"/>
                          <a:pt x="-4323" y="813126"/>
                          <a:pt x="0" y="790156"/>
                        </a:cubicBezTo>
                        <a:cubicBezTo>
                          <a:pt x="-4763" y="759420"/>
                          <a:pt x="27381" y="736363"/>
                          <a:pt x="52677" y="737479"/>
                        </a:cubicBezTo>
                        <a:cubicBezTo>
                          <a:pt x="69003" y="739196"/>
                          <a:pt x="76394" y="747343"/>
                          <a:pt x="79016" y="763818"/>
                        </a:cubicBezTo>
                        <a:cubicBezTo>
                          <a:pt x="78765" y="779585"/>
                          <a:pt x="65328" y="792788"/>
                          <a:pt x="52677" y="790157"/>
                        </a:cubicBezTo>
                        <a:cubicBezTo>
                          <a:pt x="78133" y="784260"/>
                          <a:pt x="79127" y="794093"/>
                          <a:pt x="105354" y="790156"/>
                        </a:cubicBezTo>
                        <a:close/>
                      </a:path>
                      <a:path w="1605816" h="842833" fill="none" extrusionOk="0">
                        <a:moveTo>
                          <a:pt x="105354" y="737479"/>
                        </a:moveTo>
                        <a:cubicBezTo>
                          <a:pt x="90753" y="592510"/>
                          <a:pt x="124627" y="539240"/>
                          <a:pt x="105354" y="408774"/>
                        </a:cubicBezTo>
                        <a:cubicBezTo>
                          <a:pt x="86081" y="278309"/>
                          <a:pt x="127747" y="210275"/>
                          <a:pt x="105354" y="52677"/>
                        </a:cubicBezTo>
                        <a:cubicBezTo>
                          <a:pt x="102345" y="25075"/>
                          <a:pt x="130224" y="650"/>
                          <a:pt x="158031" y="0"/>
                        </a:cubicBezTo>
                        <a:cubicBezTo>
                          <a:pt x="284553" y="-23814"/>
                          <a:pt x="404241" y="12669"/>
                          <a:pt x="637018" y="0"/>
                        </a:cubicBezTo>
                        <a:cubicBezTo>
                          <a:pt x="869795" y="-12669"/>
                          <a:pt x="905123" y="18846"/>
                          <a:pt x="1116005" y="0"/>
                        </a:cubicBezTo>
                        <a:cubicBezTo>
                          <a:pt x="1326887" y="-18846"/>
                          <a:pt x="1420117" y="16645"/>
                          <a:pt x="1553139" y="0"/>
                        </a:cubicBezTo>
                        <a:cubicBezTo>
                          <a:pt x="1582079" y="-3992"/>
                          <a:pt x="1609187" y="29026"/>
                          <a:pt x="1605816" y="52677"/>
                        </a:cubicBezTo>
                        <a:cubicBezTo>
                          <a:pt x="1605018" y="82711"/>
                          <a:pt x="1583605" y="104995"/>
                          <a:pt x="1553139" y="105354"/>
                        </a:cubicBezTo>
                        <a:cubicBezTo>
                          <a:pt x="1526811" y="106719"/>
                          <a:pt x="1520359" y="101949"/>
                          <a:pt x="1500462" y="105354"/>
                        </a:cubicBezTo>
                        <a:cubicBezTo>
                          <a:pt x="1512804" y="267722"/>
                          <a:pt x="1499304" y="292353"/>
                          <a:pt x="1500462" y="434059"/>
                        </a:cubicBezTo>
                        <a:cubicBezTo>
                          <a:pt x="1501620" y="575766"/>
                          <a:pt x="1489448" y="654976"/>
                          <a:pt x="1500462" y="790156"/>
                        </a:cubicBezTo>
                        <a:cubicBezTo>
                          <a:pt x="1503579" y="819375"/>
                          <a:pt x="1482689" y="841866"/>
                          <a:pt x="1447785" y="842833"/>
                        </a:cubicBezTo>
                        <a:cubicBezTo>
                          <a:pt x="1265631" y="887960"/>
                          <a:pt x="1172370" y="839578"/>
                          <a:pt x="954847" y="842833"/>
                        </a:cubicBezTo>
                        <a:cubicBezTo>
                          <a:pt x="737324" y="846088"/>
                          <a:pt x="679602" y="817577"/>
                          <a:pt x="461909" y="842833"/>
                        </a:cubicBezTo>
                        <a:cubicBezTo>
                          <a:pt x="244216" y="868089"/>
                          <a:pt x="176204" y="814078"/>
                          <a:pt x="52677" y="842833"/>
                        </a:cubicBezTo>
                        <a:cubicBezTo>
                          <a:pt x="21938" y="843487"/>
                          <a:pt x="-4284" y="818275"/>
                          <a:pt x="0" y="790156"/>
                        </a:cubicBezTo>
                        <a:cubicBezTo>
                          <a:pt x="4086" y="758712"/>
                          <a:pt x="25919" y="736212"/>
                          <a:pt x="52677" y="737479"/>
                        </a:cubicBezTo>
                        <a:cubicBezTo>
                          <a:pt x="69566" y="735186"/>
                          <a:pt x="89431" y="741479"/>
                          <a:pt x="105354" y="737479"/>
                        </a:cubicBezTo>
                        <a:close/>
                        <a:moveTo>
                          <a:pt x="158031" y="0"/>
                        </a:moveTo>
                        <a:cubicBezTo>
                          <a:pt x="191139" y="1586"/>
                          <a:pt x="209145" y="20707"/>
                          <a:pt x="210708" y="52677"/>
                        </a:cubicBezTo>
                        <a:cubicBezTo>
                          <a:pt x="217025" y="80172"/>
                          <a:pt x="184505" y="105425"/>
                          <a:pt x="158031" y="105354"/>
                        </a:cubicBezTo>
                        <a:cubicBezTo>
                          <a:pt x="145195" y="106607"/>
                          <a:pt x="130980" y="89885"/>
                          <a:pt x="131692" y="79015"/>
                        </a:cubicBezTo>
                        <a:cubicBezTo>
                          <a:pt x="129364" y="64681"/>
                          <a:pt x="142391" y="51201"/>
                          <a:pt x="158031" y="52676"/>
                        </a:cubicBezTo>
                        <a:cubicBezTo>
                          <a:pt x="171441" y="48910"/>
                          <a:pt x="195591" y="53969"/>
                          <a:pt x="210708" y="52677"/>
                        </a:cubicBezTo>
                        <a:moveTo>
                          <a:pt x="1500462" y="105354"/>
                        </a:moveTo>
                        <a:cubicBezTo>
                          <a:pt x="1325915" y="146037"/>
                          <a:pt x="1208447" y="59176"/>
                          <a:pt x="1079834" y="105354"/>
                        </a:cubicBezTo>
                        <a:cubicBezTo>
                          <a:pt x="951221" y="151532"/>
                          <a:pt x="800685" y="98671"/>
                          <a:pt x="659205" y="105354"/>
                        </a:cubicBezTo>
                        <a:cubicBezTo>
                          <a:pt x="517725" y="112037"/>
                          <a:pt x="330028" y="96480"/>
                          <a:pt x="158031" y="105354"/>
                        </a:cubicBezTo>
                        <a:moveTo>
                          <a:pt x="52677" y="737479"/>
                        </a:moveTo>
                        <a:cubicBezTo>
                          <a:pt x="67519" y="738453"/>
                          <a:pt x="83237" y="748657"/>
                          <a:pt x="79016" y="763818"/>
                        </a:cubicBezTo>
                        <a:cubicBezTo>
                          <a:pt x="78587" y="778978"/>
                          <a:pt x="70564" y="787928"/>
                          <a:pt x="52677" y="790157"/>
                        </a:cubicBezTo>
                        <a:cubicBezTo>
                          <a:pt x="73899" y="785907"/>
                          <a:pt x="82018" y="790896"/>
                          <a:pt x="105354" y="790156"/>
                        </a:cubicBezTo>
                        <a:moveTo>
                          <a:pt x="52677" y="842833"/>
                        </a:moveTo>
                        <a:cubicBezTo>
                          <a:pt x="81239" y="840942"/>
                          <a:pt x="105218" y="826312"/>
                          <a:pt x="105354" y="790156"/>
                        </a:cubicBezTo>
                        <a:cubicBezTo>
                          <a:pt x="99799" y="772189"/>
                          <a:pt x="109173" y="751021"/>
                          <a:pt x="105354" y="737479"/>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rgbClr val="942093"/>
                </a:solidFill>
                <a:latin typeface="Chalkduster" panose="03050602040202020205" pitchFamily="66" charset="77"/>
              </a:rPr>
              <a:t>User’s</a:t>
            </a:r>
          </a:p>
          <a:p>
            <a:pPr algn="ctr"/>
            <a:r>
              <a:rPr lang="en-GB" sz="1200" dirty="0">
                <a:solidFill>
                  <a:srgbClr val="942093"/>
                </a:solidFill>
                <a:latin typeface="Chalkduster" panose="03050602040202020205" pitchFamily="66" charset="77"/>
              </a:rPr>
              <a:t>experiment choices </a:t>
            </a:r>
          </a:p>
        </p:txBody>
      </p:sp>
      <p:sp>
        <p:nvSpPr>
          <p:cNvPr id="60" name="Parchemin vertical 59">
            <a:extLst>
              <a:ext uri="{FF2B5EF4-FFF2-40B4-BE49-F238E27FC236}">
                <a16:creationId xmlns:a16="http://schemas.microsoft.com/office/drawing/2014/main" id="{FB63469B-E21E-9747-AA62-23E0390FDDC0}"/>
              </a:ext>
            </a:extLst>
          </p:cNvPr>
          <p:cNvSpPr/>
          <p:nvPr/>
        </p:nvSpPr>
        <p:spPr>
          <a:xfrm>
            <a:off x="4892503" y="735770"/>
            <a:ext cx="1769944" cy="963306"/>
          </a:xfrm>
          <a:prstGeom prst="verticalScroll">
            <a:avLst/>
          </a:prstGeom>
          <a:noFill/>
          <a:ln>
            <a:solidFill>
              <a:srgbClr val="942093"/>
            </a:solidFill>
            <a:extLst>
              <a:ext uri="{C807C97D-BFC1-408E-A445-0C87EB9F89A2}">
                <ask:lineSketchStyleProps xmlns:ask="http://schemas.microsoft.com/office/drawing/2018/sketchyshapes" sd="2039540475">
                  <a:custGeom>
                    <a:avLst/>
                    <a:gdLst>
                      <a:gd name="connsiteX0" fmla="*/ 60207 w 1769944"/>
                      <a:gd name="connsiteY0" fmla="*/ 963306 h 963306"/>
                      <a:gd name="connsiteX1" fmla="*/ 120414 w 1769944"/>
                      <a:gd name="connsiteY1" fmla="*/ 903099 h 963306"/>
                      <a:gd name="connsiteX2" fmla="*/ 60207 w 1769944"/>
                      <a:gd name="connsiteY2" fmla="*/ 903099 h 963306"/>
                      <a:gd name="connsiteX3" fmla="*/ 90310 w 1769944"/>
                      <a:gd name="connsiteY3" fmla="*/ 872996 h 963306"/>
                      <a:gd name="connsiteX4" fmla="*/ 60207 w 1769944"/>
                      <a:gd name="connsiteY4" fmla="*/ 842893 h 963306"/>
                      <a:gd name="connsiteX5" fmla="*/ 120413 w 1769944"/>
                      <a:gd name="connsiteY5" fmla="*/ 842893 h 963306"/>
                      <a:gd name="connsiteX6" fmla="*/ 120413 w 1769944"/>
                      <a:gd name="connsiteY6" fmla="*/ 475031 h 963306"/>
                      <a:gd name="connsiteX7" fmla="*/ 120413 w 1769944"/>
                      <a:gd name="connsiteY7" fmla="*/ 60207 h 963306"/>
                      <a:gd name="connsiteX8" fmla="*/ 180620 w 1769944"/>
                      <a:gd name="connsiteY8" fmla="*/ 0 h 963306"/>
                      <a:gd name="connsiteX9" fmla="*/ 659743 w 1769944"/>
                      <a:gd name="connsiteY9" fmla="*/ 0 h 963306"/>
                      <a:gd name="connsiteX10" fmla="*/ 1169449 w 1769944"/>
                      <a:gd name="connsiteY10" fmla="*/ 0 h 963306"/>
                      <a:gd name="connsiteX11" fmla="*/ 1709737 w 1769944"/>
                      <a:gd name="connsiteY11" fmla="*/ 0 h 963306"/>
                      <a:gd name="connsiteX12" fmla="*/ 1769944 w 1769944"/>
                      <a:gd name="connsiteY12" fmla="*/ 60207 h 963306"/>
                      <a:gd name="connsiteX13" fmla="*/ 1709737 w 1769944"/>
                      <a:gd name="connsiteY13" fmla="*/ 120414 h 963306"/>
                      <a:gd name="connsiteX14" fmla="*/ 1649531 w 1769944"/>
                      <a:gd name="connsiteY14" fmla="*/ 120413 h 963306"/>
                      <a:gd name="connsiteX15" fmla="*/ 1649531 w 1769944"/>
                      <a:gd name="connsiteY15" fmla="*/ 488275 h 963306"/>
                      <a:gd name="connsiteX16" fmla="*/ 1649531 w 1769944"/>
                      <a:gd name="connsiteY16" fmla="*/ 903099 h 963306"/>
                      <a:gd name="connsiteX17" fmla="*/ 1589324 w 1769944"/>
                      <a:gd name="connsiteY17" fmla="*/ 963306 h 963306"/>
                      <a:gd name="connsiteX18" fmla="*/ 1064327 w 1769944"/>
                      <a:gd name="connsiteY18" fmla="*/ 963306 h 963306"/>
                      <a:gd name="connsiteX19" fmla="*/ 600495 w 1769944"/>
                      <a:gd name="connsiteY19" fmla="*/ 963306 h 963306"/>
                      <a:gd name="connsiteX20" fmla="*/ 60207 w 1769944"/>
                      <a:gd name="connsiteY20" fmla="*/ 963306 h 963306"/>
                      <a:gd name="connsiteX21" fmla="*/ 240827 w 1769944"/>
                      <a:gd name="connsiteY21" fmla="*/ 60207 h 963306"/>
                      <a:gd name="connsiteX22" fmla="*/ 180620 w 1769944"/>
                      <a:gd name="connsiteY22" fmla="*/ 120414 h 963306"/>
                      <a:gd name="connsiteX23" fmla="*/ 150517 w 1769944"/>
                      <a:gd name="connsiteY23" fmla="*/ 90311 h 963306"/>
                      <a:gd name="connsiteX24" fmla="*/ 180620 w 1769944"/>
                      <a:gd name="connsiteY24" fmla="*/ 60208 h 963306"/>
                      <a:gd name="connsiteX25" fmla="*/ 240827 w 1769944"/>
                      <a:gd name="connsiteY25" fmla="*/ 60207 h 963306"/>
                      <a:gd name="connsiteX0" fmla="*/ 240827 w 1769944"/>
                      <a:gd name="connsiteY0" fmla="*/ 60207 h 963306"/>
                      <a:gd name="connsiteX1" fmla="*/ 180620 w 1769944"/>
                      <a:gd name="connsiteY1" fmla="*/ 120414 h 963306"/>
                      <a:gd name="connsiteX2" fmla="*/ 150517 w 1769944"/>
                      <a:gd name="connsiteY2" fmla="*/ 90311 h 963306"/>
                      <a:gd name="connsiteX3" fmla="*/ 180620 w 1769944"/>
                      <a:gd name="connsiteY3" fmla="*/ 60208 h 963306"/>
                      <a:gd name="connsiteX4" fmla="*/ 240827 w 1769944"/>
                      <a:gd name="connsiteY4" fmla="*/ 60207 h 963306"/>
                      <a:gd name="connsiteX5" fmla="*/ 120413 w 1769944"/>
                      <a:gd name="connsiteY5" fmla="*/ 903099 h 963306"/>
                      <a:gd name="connsiteX6" fmla="*/ 60206 w 1769944"/>
                      <a:gd name="connsiteY6" fmla="*/ 963306 h 963306"/>
                      <a:gd name="connsiteX7" fmla="*/ -1 w 1769944"/>
                      <a:gd name="connsiteY7" fmla="*/ 903099 h 963306"/>
                      <a:gd name="connsiteX8" fmla="*/ 60206 w 1769944"/>
                      <a:gd name="connsiteY8" fmla="*/ 842892 h 963306"/>
                      <a:gd name="connsiteX9" fmla="*/ 90309 w 1769944"/>
                      <a:gd name="connsiteY9" fmla="*/ 872995 h 963306"/>
                      <a:gd name="connsiteX10" fmla="*/ 60206 w 1769944"/>
                      <a:gd name="connsiteY10" fmla="*/ 903098 h 963306"/>
                      <a:gd name="connsiteX11" fmla="*/ 120413 w 1769944"/>
                      <a:gd name="connsiteY11" fmla="*/ 903099 h 963306"/>
                      <a:gd name="connsiteX0" fmla="*/ 120413 w 1769944"/>
                      <a:gd name="connsiteY0" fmla="*/ 842893 h 963306"/>
                      <a:gd name="connsiteX1" fmla="*/ 120413 w 1769944"/>
                      <a:gd name="connsiteY1" fmla="*/ 467204 h 963306"/>
                      <a:gd name="connsiteX2" fmla="*/ 120413 w 1769944"/>
                      <a:gd name="connsiteY2" fmla="*/ 60207 h 963306"/>
                      <a:gd name="connsiteX3" fmla="*/ 180620 w 1769944"/>
                      <a:gd name="connsiteY3" fmla="*/ 0 h 963306"/>
                      <a:gd name="connsiteX4" fmla="*/ 705617 w 1769944"/>
                      <a:gd name="connsiteY4" fmla="*/ 0 h 963306"/>
                      <a:gd name="connsiteX5" fmla="*/ 1230614 w 1769944"/>
                      <a:gd name="connsiteY5" fmla="*/ 0 h 963306"/>
                      <a:gd name="connsiteX6" fmla="*/ 1709737 w 1769944"/>
                      <a:gd name="connsiteY6" fmla="*/ 0 h 963306"/>
                      <a:gd name="connsiteX7" fmla="*/ 1769944 w 1769944"/>
                      <a:gd name="connsiteY7" fmla="*/ 60207 h 963306"/>
                      <a:gd name="connsiteX8" fmla="*/ 1709737 w 1769944"/>
                      <a:gd name="connsiteY8" fmla="*/ 120414 h 963306"/>
                      <a:gd name="connsiteX9" fmla="*/ 1649531 w 1769944"/>
                      <a:gd name="connsiteY9" fmla="*/ 120413 h 963306"/>
                      <a:gd name="connsiteX10" fmla="*/ 1649531 w 1769944"/>
                      <a:gd name="connsiteY10" fmla="*/ 496102 h 963306"/>
                      <a:gd name="connsiteX11" fmla="*/ 1649531 w 1769944"/>
                      <a:gd name="connsiteY11" fmla="*/ 903099 h 963306"/>
                      <a:gd name="connsiteX12" fmla="*/ 1589324 w 1769944"/>
                      <a:gd name="connsiteY12" fmla="*/ 963306 h 963306"/>
                      <a:gd name="connsiteX13" fmla="*/ 1049036 w 1769944"/>
                      <a:gd name="connsiteY13" fmla="*/ 963306 h 963306"/>
                      <a:gd name="connsiteX14" fmla="*/ 508748 w 1769944"/>
                      <a:gd name="connsiteY14" fmla="*/ 963306 h 963306"/>
                      <a:gd name="connsiteX15" fmla="*/ 60207 w 1769944"/>
                      <a:gd name="connsiteY15" fmla="*/ 963306 h 963306"/>
                      <a:gd name="connsiteX16" fmla="*/ 0 w 1769944"/>
                      <a:gd name="connsiteY16" fmla="*/ 903099 h 963306"/>
                      <a:gd name="connsiteX17" fmla="*/ 60207 w 1769944"/>
                      <a:gd name="connsiteY17" fmla="*/ 842892 h 963306"/>
                      <a:gd name="connsiteX18" fmla="*/ 120413 w 1769944"/>
                      <a:gd name="connsiteY18" fmla="*/ 842893 h 963306"/>
                      <a:gd name="connsiteX19" fmla="*/ 180620 w 1769944"/>
                      <a:gd name="connsiteY19" fmla="*/ 0 h 963306"/>
                      <a:gd name="connsiteX20" fmla="*/ 240827 w 1769944"/>
                      <a:gd name="connsiteY20" fmla="*/ 60207 h 963306"/>
                      <a:gd name="connsiteX21" fmla="*/ 180620 w 1769944"/>
                      <a:gd name="connsiteY21" fmla="*/ 120414 h 963306"/>
                      <a:gd name="connsiteX22" fmla="*/ 150517 w 1769944"/>
                      <a:gd name="connsiteY22" fmla="*/ 90311 h 963306"/>
                      <a:gd name="connsiteX23" fmla="*/ 180620 w 1769944"/>
                      <a:gd name="connsiteY23" fmla="*/ 60208 h 963306"/>
                      <a:gd name="connsiteX24" fmla="*/ 240827 w 1769944"/>
                      <a:gd name="connsiteY24" fmla="*/ 60207 h 963306"/>
                      <a:gd name="connsiteX25" fmla="*/ 1649531 w 1769944"/>
                      <a:gd name="connsiteY25" fmla="*/ 120413 h 963306"/>
                      <a:gd name="connsiteX26" fmla="*/ 1189272 w 1769944"/>
                      <a:gd name="connsiteY26" fmla="*/ 120413 h 963306"/>
                      <a:gd name="connsiteX27" fmla="*/ 729013 w 1769944"/>
                      <a:gd name="connsiteY27" fmla="*/ 120413 h 963306"/>
                      <a:gd name="connsiteX28" fmla="*/ 180620 w 1769944"/>
                      <a:gd name="connsiteY28" fmla="*/ 120413 h 963306"/>
                      <a:gd name="connsiteX29" fmla="*/ 60207 w 1769944"/>
                      <a:gd name="connsiteY29" fmla="*/ 842893 h 963306"/>
                      <a:gd name="connsiteX30" fmla="*/ 90310 w 1769944"/>
                      <a:gd name="connsiteY30" fmla="*/ 872996 h 963306"/>
                      <a:gd name="connsiteX31" fmla="*/ 60207 w 1769944"/>
                      <a:gd name="connsiteY31" fmla="*/ 903099 h 963306"/>
                      <a:gd name="connsiteX32" fmla="*/ 120413 w 1769944"/>
                      <a:gd name="connsiteY32" fmla="*/ 903099 h 963306"/>
                      <a:gd name="connsiteX33" fmla="*/ 60207 w 1769944"/>
                      <a:gd name="connsiteY33" fmla="*/ 963306 h 963306"/>
                      <a:gd name="connsiteX34" fmla="*/ 120414 w 1769944"/>
                      <a:gd name="connsiteY34" fmla="*/ 903099 h 963306"/>
                      <a:gd name="connsiteX35" fmla="*/ 120413 w 1769944"/>
                      <a:gd name="connsiteY35" fmla="*/ 842893 h 963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69944" h="963306" stroke="0" extrusionOk="0">
                        <a:moveTo>
                          <a:pt x="60207" y="963306"/>
                        </a:moveTo>
                        <a:cubicBezTo>
                          <a:pt x="96542" y="957385"/>
                          <a:pt x="124726" y="935841"/>
                          <a:pt x="120414" y="903099"/>
                        </a:cubicBezTo>
                        <a:cubicBezTo>
                          <a:pt x="92704" y="906008"/>
                          <a:pt x="87667" y="902452"/>
                          <a:pt x="60207" y="903099"/>
                        </a:cubicBezTo>
                        <a:cubicBezTo>
                          <a:pt x="80573" y="904019"/>
                          <a:pt x="92358" y="890633"/>
                          <a:pt x="90310" y="872996"/>
                        </a:cubicBezTo>
                        <a:cubicBezTo>
                          <a:pt x="89548" y="856753"/>
                          <a:pt x="74129" y="844271"/>
                          <a:pt x="60207" y="842893"/>
                        </a:cubicBezTo>
                        <a:cubicBezTo>
                          <a:pt x="77288" y="837740"/>
                          <a:pt x="97212" y="843607"/>
                          <a:pt x="120413" y="842893"/>
                        </a:cubicBezTo>
                        <a:cubicBezTo>
                          <a:pt x="96932" y="767624"/>
                          <a:pt x="126206" y="581945"/>
                          <a:pt x="120413" y="475031"/>
                        </a:cubicBezTo>
                        <a:cubicBezTo>
                          <a:pt x="114620" y="368117"/>
                          <a:pt x="140984" y="179174"/>
                          <a:pt x="120413" y="60207"/>
                        </a:cubicBezTo>
                        <a:cubicBezTo>
                          <a:pt x="123339" y="33737"/>
                          <a:pt x="144602" y="456"/>
                          <a:pt x="180620" y="0"/>
                        </a:cubicBezTo>
                        <a:cubicBezTo>
                          <a:pt x="359125" y="-2059"/>
                          <a:pt x="550496" y="27221"/>
                          <a:pt x="659743" y="0"/>
                        </a:cubicBezTo>
                        <a:cubicBezTo>
                          <a:pt x="768990" y="-27221"/>
                          <a:pt x="1032700" y="43122"/>
                          <a:pt x="1169449" y="0"/>
                        </a:cubicBezTo>
                        <a:cubicBezTo>
                          <a:pt x="1306198" y="-43122"/>
                          <a:pt x="1497080" y="3482"/>
                          <a:pt x="1709737" y="0"/>
                        </a:cubicBezTo>
                        <a:cubicBezTo>
                          <a:pt x="1748689" y="3974"/>
                          <a:pt x="1769874" y="26045"/>
                          <a:pt x="1769944" y="60207"/>
                        </a:cubicBezTo>
                        <a:cubicBezTo>
                          <a:pt x="1774584" y="88856"/>
                          <a:pt x="1744139" y="118660"/>
                          <a:pt x="1709737" y="120414"/>
                        </a:cubicBezTo>
                        <a:cubicBezTo>
                          <a:pt x="1686666" y="122846"/>
                          <a:pt x="1661911" y="113643"/>
                          <a:pt x="1649531" y="120413"/>
                        </a:cubicBezTo>
                        <a:cubicBezTo>
                          <a:pt x="1658002" y="287747"/>
                          <a:pt x="1649118" y="371453"/>
                          <a:pt x="1649531" y="488275"/>
                        </a:cubicBezTo>
                        <a:cubicBezTo>
                          <a:pt x="1649944" y="605097"/>
                          <a:pt x="1625963" y="761724"/>
                          <a:pt x="1649531" y="903099"/>
                        </a:cubicBezTo>
                        <a:cubicBezTo>
                          <a:pt x="1653284" y="931991"/>
                          <a:pt x="1622062" y="962004"/>
                          <a:pt x="1589324" y="963306"/>
                        </a:cubicBezTo>
                        <a:cubicBezTo>
                          <a:pt x="1457117" y="1003769"/>
                          <a:pt x="1190321" y="927306"/>
                          <a:pt x="1064327" y="963306"/>
                        </a:cubicBezTo>
                        <a:cubicBezTo>
                          <a:pt x="938333" y="999306"/>
                          <a:pt x="742636" y="937186"/>
                          <a:pt x="600495" y="963306"/>
                        </a:cubicBezTo>
                        <a:cubicBezTo>
                          <a:pt x="458354" y="989426"/>
                          <a:pt x="183995" y="901441"/>
                          <a:pt x="60207" y="963306"/>
                        </a:cubicBezTo>
                        <a:close/>
                        <a:moveTo>
                          <a:pt x="240827" y="60207"/>
                        </a:moveTo>
                        <a:cubicBezTo>
                          <a:pt x="245117" y="94271"/>
                          <a:pt x="217632" y="117873"/>
                          <a:pt x="180620" y="120414"/>
                        </a:cubicBezTo>
                        <a:cubicBezTo>
                          <a:pt x="160697" y="117856"/>
                          <a:pt x="151155" y="106054"/>
                          <a:pt x="150517" y="90311"/>
                        </a:cubicBezTo>
                        <a:cubicBezTo>
                          <a:pt x="150922" y="74340"/>
                          <a:pt x="160694" y="62419"/>
                          <a:pt x="180620" y="60208"/>
                        </a:cubicBezTo>
                        <a:cubicBezTo>
                          <a:pt x="196794" y="55779"/>
                          <a:pt x="211195" y="61300"/>
                          <a:pt x="240827" y="60207"/>
                        </a:cubicBezTo>
                        <a:close/>
                      </a:path>
                      <a:path w="1769944" h="963306" fill="darkenLess" stroke="0" extrusionOk="0">
                        <a:moveTo>
                          <a:pt x="240827" y="60207"/>
                        </a:moveTo>
                        <a:cubicBezTo>
                          <a:pt x="241226" y="88687"/>
                          <a:pt x="220111" y="117760"/>
                          <a:pt x="180620" y="120414"/>
                        </a:cubicBezTo>
                        <a:cubicBezTo>
                          <a:pt x="164275" y="119887"/>
                          <a:pt x="150717" y="109686"/>
                          <a:pt x="150517" y="90311"/>
                        </a:cubicBezTo>
                        <a:cubicBezTo>
                          <a:pt x="148904" y="74239"/>
                          <a:pt x="163980" y="60802"/>
                          <a:pt x="180620" y="60208"/>
                        </a:cubicBezTo>
                        <a:cubicBezTo>
                          <a:pt x="206830" y="54267"/>
                          <a:pt x="225258" y="64331"/>
                          <a:pt x="240827" y="60207"/>
                        </a:cubicBezTo>
                        <a:close/>
                        <a:moveTo>
                          <a:pt x="120413" y="903099"/>
                        </a:moveTo>
                        <a:cubicBezTo>
                          <a:pt x="119351" y="931413"/>
                          <a:pt x="89866" y="955159"/>
                          <a:pt x="60206" y="963306"/>
                        </a:cubicBezTo>
                        <a:cubicBezTo>
                          <a:pt x="19703" y="960711"/>
                          <a:pt x="-4724" y="929661"/>
                          <a:pt x="-1" y="903099"/>
                        </a:cubicBezTo>
                        <a:cubicBezTo>
                          <a:pt x="-1957" y="869173"/>
                          <a:pt x="32626" y="841225"/>
                          <a:pt x="60206" y="842892"/>
                        </a:cubicBezTo>
                        <a:cubicBezTo>
                          <a:pt x="77874" y="843899"/>
                          <a:pt x="89752" y="855960"/>
                          <a:pt x="90309" y="872995"/>
                        </a:cubicBezTo>
                        <a:cubicBezTo>
                          <a:pt x="90206" y="890121"/>
                          <a:pt x="76551" y="903487"/>
                          <a:pt x="60206" y="903098"/>
                        </a:cubicBezTo>
                        <a:cubicBezTo>
                          <a:pt x="79106" y="900953"/>
                          <a:pt x="96565" y="909583"/>
                          <a:pt x="120413" y="903099"/>
                        </a:cubicBezTo>
                        <a:close/>
                      </a:path>
                      <a:path w="1769944" h="963306" fill="none" extrusionOk="0">
                        <a:moveTo>
                          <a:pt x="120413" y="842893"/>
                        </a:moveTo>
                        <a:cubicBezTo>
                          <a:pt x="81610" y="669142"/>
                          <a:pt x="125214" y="637166"/>
                          <a:pt x="120413" y="467204"/>
                        </a:cubicBezTo>
                        <a:cubicBezTo>
                          <a:pt x="115612" y="297242"/>
                          <a:pt x="144365" y="222597"/>
                          <a:pt x="120413" y="60207"/>
                        </a:cubicBezTo>
                        <a:cubicBezTo>
                          <a:pt x="115669" y="29307"/>
                          <a:pt x="150503" y="1584"/>
                          <a:pt x="180620" y="0"/>
                        </a:cubicBezTo>
                        <a:cubicBezTo>
                          <a:pt x="437790" y="-61080"/>
                          <a:pt x="449688" y="15029"/>
                          <a:pt x="705617" y="0"/>
                        </a:cubicBezTo>
                        <a:cubicBezTo>
                          <a:pt x="961546" y="-15029"/>
                          <a:pt x="1110719" y="34442"/>
                          <a:pt x="1230614" y="0"/>
                        </a:cubicBezTo>
                        <a:cubicBezTo>
                          <a:pt x="1350509" y="-34442"/>
                          <a:pt x="1474022" y="8541"/>
                          <a:pt x="1709737" y="0"/>
                        </a:cubicBezTo>
                        <a:cubicBezTo>
                          <a:pt x="1742747" y="-6288"/>
                          <a:pt x="1772791" y="31552"/>
                          <a:pt x="1769944" y="60207"/>
                        </a:cubicBezTo>
                        <a:cubicBezTo>
                          <a:pt x="1767116" y="96795"/>
                          <a:pt x="1751437" y="118204"/>
                          <a:pt x="1709737" y="120414"/>
                        </a:cubicBezTo>
                        <a:cubicBezTo>
                          <a:pt x="1682875" y="123297"/>
                          <a:pt x="1669351" y="116871"/>
                          <a:pt x="1649531" y="120413"/>
                        </a:cubicBezTo>
                        <a:cubicBezTo>
                          <a:pt x="1669070" y="246793"/>
                          <a:pt x="1621903" y="369068"/>
                          <a:pt x="1649531" y="496102"/>
                        </a:cubicBezTo>
                        <a:cubicBezTo>
                          <a:pt x="1677159" y="623136"/>
                          <a:pt x="1628381" y="817964"/>
                          <a:pt x="1649531" y="903099"/>
                        </a:cubicBezTo>
                        <a:cubicBezTo>
                          <a:pt x="1654933" y="936568"/>
                          <a:pt x="1630225" y="962033"/>
                          <a:pt x="1589324" y="963306"/>
                        </a:cubicBezTo>
                        <a:cubicBezTo>
                          <a:pt x="1403507" y="1005970"/>
                          <a:pt x="1157721" y="926214"/>
                          <a:pt x="1049036" y="963306"/>
                        </a:cubicBezTo>
                        <a:cubicBezTo>
                          <a:pt x="940351" y="1000398"/>
                          <a:pt x="672210" y="949099"/>
                          <a:pt x="508748" y="963306"/>
                        </a:cubicBezTo>
                        <a:cubicBezTo>
                          <a:pt x="345286" y="977513"/>
                          <a:pt x="261388" y="935224"/>
                          <a:pt x="60207" y="963306"/>
                        </a:cubicBezTo>
                        <a:cubicBezTo>
                          <a:pt x="26306" y="963565"/>
                          <a:pt x="-8291" y="934464"/>
                          <a:pt x="0" y="903099"/>
                        </a:cubicBezTo>
                        <a:cubicBezTo>
                          <a:pt x="4810" y="867080"/>
                          <a:pt x="35291" y="838367"/>
                          <a:pt x="60207" y="842892"/>
                        </a:cubicBezTo>
                        <a:cubicBezTo>
                          <a:pt x="81382" y="836189"/>
                          <a:pt x="96287" y="849049"/>
                          <a:pt x="120413" y="842893"/>
                        </a:cubicBezTo>
                        <a:close/>
                        <a:moveTo>
                          <a:pt x="180620" y="0"/>
                        </a:moveTo>
                        <a:cubicBezTo>
                          <a:pt x="221860" y="3156"/>
                          <a:pt x="238342" y="22383"/>
                          <a:pt x="240827" y="60207"/>
                        </a:cubicBezTo>
                        <a:cubicBezTo>
                          <a:pt x="243977" y="92661"/>
                          <a:pt x="210434" y="120508"/>
                          <a:pt x="180620" y="120414"/>
                        </a:cubicBezTo>
                        <a:cubicBezTo>
                          <a:pt x="166783" y="122456"/>
                          <a:pt x="149805" y="103260"/>
                          <a:pt x="150517" y="90311"/>
                        </a:cubicBezTo>
                        <a:cubicBezTo>
                          <a:pt x="148445" y="73876"/>
                          <a:pt x="162397" y="58051"/>
                          <a:pt x="180620" y="60208"/>
                        </a:cubicBezTo>
                        <a:cubicBezTo>
                          <a:pt x="199962" y="55649"/>
                          <a:pt x="224735" y="62411"/>
                          <a:pt x="240827" y="60207"/>
                        </a:cubicBezTo>
                        <a:moveTo>
                          <a:pt x="1649531" y="120413"/>
                        </a:moveTo>
                        <a:cubicBezTo>
                          <a:pt x="1533373" y="135280"/>
                          <a:pt x="1408043" y="106880"/>
                          <a:pt x="1189272" y="120413"/>
                        </a:cubicBezTo>
                        <a:cubicBezTo>
                          <a:pt x="970501" y="133946"/>
                          <a:pt x="837095" y="112374"/>
                          <a:pt x="729013" y="120413"/>
                        </a:cubicBezTo>
                        <a:cubicBezTo>
                          <a:pt x="620931" y="128452"/>
                          <a:pt x="327569" y="59094"/>
                          <a:pt x="180620" y="120413"/>
                        </a:cubicBezTo>
                        <a:moveTo>
                          <a:pt x="60207" y="842893"/>
                        </a:moveTo>
                        <a:cubicBezTo>
                          <a:pt x="77032" y="843554"/>
                          <a:pt x="93235" y="855946"/>
                          <a:pt x="90310" y="872996"/>
                        </a:cubicBezTo>
                        <a:cubicBezTo>
                          <a:pt x="88245" y="892575"/>
                          <a:pt x="80685" y="900527"/>
                          <a:pt x="60207" y="903099"/>
                        </a:cubicBezTo>
                        <a:cubicBezTo>
                          <a:pt x="81789" y="901898"/>
                          <a:pt x="90478" y="908337"/>
                          <a:pt x="120413" y="903099"/>
                        </a:cubicBezTo>
                        <a:moveTo>
                          <a:pt x="60207" y="963306"/>
                        </a:moveTo>
                        <a:cubicBezTo>
                          <a:pt x="91052" y="954733"/>
                          <a:pt x="120316" y="941450"/>
                          <a:pt x="120414" y="903099"/>
                        </a:cubicBezTo>
                        <a:cubicBezTo>
                          <a:pt x="119828" y="882654"/>
                          <a:pt x="120884" y="859103"/>
                          <a:pt x="120413" y="842893"/>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7030A0"/>
                </a:solidFill>
                <a:latin typeface="Chalkduster" panose="03050602040202020205" pitchFamily="66" charset="77"/>
              </a:rPr>
              <a:t> </a:t>
            </a:r>
            <a:r>
              <a:rPr lang="en-GB" dirty="0">
                <a:solidFill>
                  <a:srgbClr val="942093"/>
                </a:solidFill>
                <a:latin typeface="Chalkduster" panose="03050602040202020205" pitchFamily="66" charset="77"/>
              </a:rPr>
              <a:t>User’s </a:t>
            </a:r>
            <a:r>
              <a:rPr lang="en-GB" sz="1200" dirty="0">
                <a:solidFill>
                  <a:srgbClr val="942093"/>
                </a:solidFill>
                <a:latin typeface="Chalkduster" panose="03050602040202020205" pitchFamily="66" charset="77"/>
              </a:rPr>
              <a:t>information about model/lab</a:t>
            </a:r>
            <a:endParaRPr lang="en-GB" dirty="0">
              <a:solidFill>
                <a:srgbClr val="942093"/>
              </a:solidFill>
              <a:latin typeface="Chalkduster" panose="03050602040202020205" pitchFamily="66" charset="77"/>
            </a:endParaRPr>
          </a:p>
        </p:txBody>
      </p:sp>
      <p:cxnSp>
        <p:nvCxnSpPr>
          <p:cNvPr id="115" name="Connecteur droit avec flèche 114">
            <a:extLst>
              <a:ext uri="{FF2B5EF4-FFF2-40B4-BE49-F238E27FC236}">
                <a16:creationId xmlns:a16="http://schemas.microsoft.com/office/drawing/2014/main" id="{1AFE4E40-7D2F-6345-9823-E21FA3DC2FA4}"/>
              </a:ext>
            </a:extLst>
          </p:cNvPr>
          <p:cNvCxnSpPr>
            <a:cxnSpLocks/>
          </p:cNvCxnSpPr>
          <p:nvPr/>
        </p:nvCxnSpPr>
        <p:spPr>
          <a:xfrm>
            <a:off x="3665258" y="1650777"/>
            <a:ext cx="332209" cy="3688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a16="http://schemas.microsoft.com/office/drawing/2014/main" id="{ED1DBA1A-FDD8-FA46-A74C-052FD12D51E4}"/>
              </a:ext>
            </a:extLst>
          </p:cNvPr>
          <p:cNvCxnSpPr>
            <a:cxnSpLocks/>
          </p:cNvCxnSpPr>
          <p:nvPr/>
        </p:nvCxnSpPr>
        <p:spPr>
          <a:xfrm flipH="1">
            <a:off x="4515358" y="1640668"/>
            <a:ext cx="325891" cy="37895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1" name="ZoneTexte 120">
            <a:extLst>
              <a:ext uri="{FF2B5EF4-FFF2-40B4-BE49-F238E27FC236}">
                <a16:creationId xmlns:a16="http://schemas.microsoft.com/office/drawing/2014/main" id="{5A6C1FEA-F8B1-5144-8664-8D2F76795322}"/>
              </a:ext>
            </a:extLst>
          </p:cNvPr>
          <p:cNvSpPr txBox="1"/>
          <p:nvPr/>
        </p:nvSpPr>
        <p:spPr>
          <a:xfrm>
            <a:off x="3778839" y="1600180"/>
            <a:ext cx="1013857" cy="253916"/>
          </a:xfrm>
          <a:prstGeom prst="rect">
            <a:avLst/>
          </a:prstGeom>
          <a:noFill/>
        </p:spPr>
        <p:txBody>
          <a:bodyPr wrap="square" rtlCol="0">
            <a:spAutoFit/>
          </a:bodyPr>
          <a:lstStyle/>
          <a:p>
            <a:pPr algn="ctr"/>
            <a:r>
              <a:rPr lang="en-GB" sz="1050" i="1" dirty="0">
                <a:latin typeface="Menlo" panose="020B0609030804020204" pitchFamily="49" charset="0"/>
                <a:ea typeface="Menlo" panose="020B0609030804020204" pitchFamily="49" charset="0"/>
                <a:cs typeface="Menlo" panose="020B0609030804020204" pitchFamily="49" charset="0"/>
              </a:rPr>
              <a:t>configures</a:t>
            </a:r>
          </a:p>
        </p:txBody>
      </p:sp>
      <p:sp>
        <p:nvSpPr>
          <p:cNvPr id="155" name="ZoneTexte 154">
            <a:extLst>
              <a:ext uri="{FF2B5EF4-FFF2-40B4-BE49-F238E27FC236}">
                <a16:creationId xmlns:a16="http://schemas.microsoft.com/office/drawing/2014/main" id="{C21F1B33-7FCE-D64E-910A-FFA732AAC0B0}"/>
              </a:ext>
            </a:extLst>
          </p:cNvPr>
          <p:cNvSpPr txBox="1"/>
          <p:nvPr/>
        </p:nvSpPr>
        <p:spPr>
          <a:xfrm>
            <a:off x="0" y="5462277"/>
            <a:ext cx="9144000" cy="253916"/>
          </a:xfrm>
          <a:prstGeom prst="rect">
            <a:avLst/>
          </a:prstGeom>
          <a:solidFill>
            <a:schemeClr val="bg1">
              <a:lumMod val="85000"/>
            </a:schemeClr>
          </a:solidFill>
          <a:ln>
            <a:noFill/>
          </a:ln>
        </p:spPr>
        <p:txBody>
          <a:bodyPr wrap="square" rtlCol="0">
            <a:spAutoFit/>
          </a:bodyPr>
          <a:lstStyle/>
          <a:p>
            <a:pPr>
              <a:tabLst>
                <a:tab pos="4532313" algn="ctr"/>
                <a:tab pos="8890000" algn="r"/>
              </a:tabLst>
            </a:pP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MP	XIOS-dr2xml Training, </a:t>
            </a:r>
            <a:r>
              <a:rPr lang="fr-FR"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12-16 April 2021 </a:t>
            </a:r>
            <a:r>
              <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t>	</a:t>
            </a:r>
            <a:fld id="{50CE2136-B104-E149-8A0B-15E27903FB57}" type="slidenum">
              <a:rPr lang="en-GB" sz="1000" smtClean="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rPr>
              <a:pPr>
                <a:tabLst>
                  <a:tab pos="4532313" algn="ctr"/>
                  <a:tab pos="8890000" algn="r"/>
                </a:tabLst>
              </a:pPr>
              <a:t>8</a:t>
            </a:fld>
            <a:endParaRPr lang="en-GB" sz="1000" dirty="0">
              <a:solidFill>
                <a:schemeClr val="bg1">
                  <a:lumMod val="50000"/>
                </a:schemeClr>
              </a:solidFill>
              <a:latin typeface="Dubai" panose="020B0503030403030204" pitchFamily="34" charset="-78"/>
              <a:ea typeface="Verdana" panose="020B0604030504040204" pitchFamily="34" charset="0"/>
              <a:cs typeface="Dubai" panose="020B0503030403030204" pitchFamily="34" charset="-78"/>
            </a:endParaRPr>
          </a:p>
        </p:txBody>
      </p:sp>
      <p:sp>
        <p:nvSpPr>
          <p:cNvPr id="59" name="Cylindre 58">
            <a:extLst>
              <a:ext uri="{FF2B5EF4-FFF2-40B4-BE49-F238E27FC236}">
                <a16:creationId xmlns:a16="http://schemas.microsoft.com/office/drawing/2014/main" id="{694C991F-FCDD-0241-B7EC-6E4104D07649}"/>
              </a:ext>
            </a:extLst>
          </p:cNvPr>
          <p:cNvSpPr/>
          <p:nvPr/>
        </p:nvSpPr>
        <p:spPr>
          <a:xfrm>
            <a:off x="3713807" y="2064141"/>
            <a:ext cx="1127442" cy="898216"/>
          </a:xfrm>
          <a:prstGeom prst="can">
            <a:avLst/>
          </a:prstGeom>
          <a:solidFill>
            <a:schemeClr val="bg1"/>
          </a:solidFill>
          <a:ln>
            <a:solidFill>
              <a:srgbClr val="00A79F"/>
            </a:solidFill>
            <a:extLst>
              <a:ext uri="{C807C97D-BFC1-408E-A445-0C87EB9F89A2}">
                <ask:lineSketchStyleProps xmlns:ask="http://schemas.microsoft.com/office/drawing/2018/sketchyshapes" sd="4053367119">
                  <a:custGeom>
                    <a:avLst/>
                    <a:gdLst>
                      <a:gd name="connsiteX0" fmla="*/ 0 w 1127442"/>
                      <a:gd name="connsiteY0" fmla="*/ 112277 h 898216"/>
                      <a:gd name="connsiteX1" fmla="*/ 563721 w 1127442"/>
                      <a:gd name="connsiteY1" fmla="*/ 224554 h 898216"/>
                      <a:gd name="connsiteX2" fmla="*/ 1127442 w 1127442"/>
                      <a:gd name="connsiteY2" fmla="*/ 112277 h 898216"/>
                      <a:gd name="connsiteX3" fmla="*/ 1127442 w 1127442"/>
                      <a:gd name="connsiteY3" fmla="*/ 785939 h 898216"/>
                      <a:gd name="connsiteX4" fmla="*/ 563721 w 1127442"/>
                      <a:gd name="connsiteY4" fmla="*/ 898216 h 898216"/>
                      <a:gd name="connsiteX5" fmla="*/ 0 w 1127442"/>
                      <a:gd name="connsiteY5" fmla="*/ 785939 h 898216"/>
                      <a:gd name="connsiteX6" fmla="*/ 0 w 1127442"/>
                      <a:gd name="connsiteY6" fmla="*/ 112277 h 898216"/>
                      <a:gd name="connsiteX0" fmla="*/ 0 w 1127442"/>
                      <a:gd name="connsiteY0" fmla="*/ 112277 h 898216"/>
                      <a:gd name="connsiteX1" fmla="*/ 563721 w 1127442"/>
                      <a:gd name="connsiteY1" fmla="*/ 0 h 898216"/>
                      <a:gd name="connsiteX2" fmla="*/ 1127442 w 1127442"/>
                      <a:gd name="connsiteY2" fmla="*/ 112277 h 898216"/>
                      <a:gd name="connsiteX3" fmla="*/ 563721 w 1127442"/>
                      <a:gd name="connsiteY3" fmla="*/ 224554 h 898216"/>
                      <a:gd name="connsiteX4" fmla="*/ 0 w 1127442"/>
                      <a:gd name="connsiteY4" fmla="*/ 112277 h 898216"/>
                      <a:gd name="connsiteX0" fmla="*/ 1127442 w 1127442"/>
                      <a:gd name="connsiteY0" fmla="*/ 112277 h 898216"/>
                      <a:gd name="connsiteX1" fmla="*/ 563721 w 1127442"/>
                      <a:gd name="connsiteY1" fmla="*/ 224554 h 898216"/>
                      <a:gd name="connsiteX2" fmla="*/ 0 w 1127442"/>
                      <a:gd name="connsiteY2" fmla="*/ 112277 h 898216"/>
                      <a:gd name="connsiteX3" fmla="*/ 563721 w 1127442"/>
                      <a:gd name="connsiteY3" fmla="*/ 0 h 898216"/>
                      <a:gd name="connsiteX4" fmla="*/ 1127442 w 1127442"/>
                      <a:gd name="connsiteY4" fmla="*/ 112277 h 898216"/>
                      <a:gd name="connsiteX5" fmla="*/ 1127442 w 1127442"/>
                      <a:gd name="connsiteY5" fmla="*/ 785939 h 898216"/>
                      <a:gd name="connsiteX6" fmla="*/ 563721 w 1127442"/>
                      <a:gd name="connsiteY6" fmla="*/ 898216 h 898216"/>
                      <a:gd name="connsiteX7" fmla="*/ 0 w 1127442"/>
                      <a:gd name="connsiteY7" fmla="*/ 785939 h 898216"/>
                      <a:gd name="connsiteX8" fmla="*/ 0 w 1127442"/>
                      <a:gd name="connsiteY8" fmla="*/ 112277 h 898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7442" h="898216" stroke="0" extrusionOk="0">
                        <a:moveTo>
                          <a:pt x="0" y="112277"/>
                        </a:moveTo>
                        <a:cubicBezTo>
                          <a:pt x="7808" y="132781"/>
                          <a:pt x="298112" y="212286"/>
                          <a:pt x="563721" y="224554"/>
                        </a:cubicBezTo>
                        <a:cubicBezTo>
                          <a:pt x="869449" y="215988"/>
                          <a:pt x="1116366" y="181463"/>
                          <a:pt x="1127442" y="112277"/>
                        </a:cubicBezTo>
                        <a:cubicBezTo>
                          <a:pt x="1129940" y="351579"/>
                          <a:pt x="1148357" y="471337"/>
                          <a:pt x="1127442" y="785939"/>
                        </a:cubicBezTo>
                        <a:cubicBezTo>
                          <a:pt x="1146831" y="848995"/>
                          <a:pt x="893526" y="848120"/>
                          <a:pt x="563721" y="898216"/>
                        </a:cubicBezTo>
                        <a:cubicBezTo>
                          <a:pt x="251319" y="884300"/>
                          <a:pt x="-1824" y="853448"/>
                          <a:pt x="0" y="785939"/>
                        </a:cubicBezTo>
                        <a:cubicBezTo>
                          <a:pt x="25327" y="531032"/>
                          <a:pt x="17994" y="423007"/>
                          <a:pt x="0" y="112277"/>
                        </a:cubicBezTo>
                        <a:close/>
                      </a:path>
                      <a:path w="1127442" h="898216" fill="lighten" stroke="0" extrusionOk="0">
                        <a:moveTo>
                          <a:pt x="0" y="112277"/>
                        </a:moveTo>
                        <a:cubicBezTo>
                          <a:pt x="-9904" y="46904"/>
                          <a:pt x="246220" y="-5478"/>
                          <a:pt x="563721" y="0"/>
                        </a:cubicBezTo>
                        <a:cubicBezTo>
                          <a:pt x="877210" y="10089"/>
                          <a:pt x="1131535" y="43107"/>
                          <a:pt x="1127442" y="112277"/>
                        </a:cubicBezTo>
                        <a:cubicBezTo>
                          <a:pt x="1137888" y="114072"/>
                          <a:pt x="893420" y="259230"/>
                          <a:pt x="563721" y="224554"/>
                        </a:cubicBezTo>
                        <a:cubicBezTo>
                          <a:pt x="264593" y="230052"/>
                          <a:pt x="-4005" y="168255"/>
                          <a:pt x="0" y="112277"/>
                        </a:cubicBezTo>
                        <a:close/>
                      </a:path>
                      <a:path w="1127442" h="898216" fill="none" extrusionOk="0">
                        <a:moveTo>
                          <a:pt x="1127442" y="112277"/>
                        </a:moveTo>
                        <a:cubicBezTo>
                          <a:pt x="1086140" y="148863"/>
                          <a:pt x="877186" y="230000"/>
                          <a:pt x="563721" y="224554"/>
                        </a:cubicBezTo>
                        <a:cubicBezTo>
                          <a:pt x="247876" y="229448"/>
                          <a:pt x="1977" y="174738"/>
                          <a:pt x="0" y="112277"/>
                        </a:cubicBezTo>
                        <a:cubicBezTo>
                          <a:pt x="-35559" y="41988"/>
                          <a:pt x="291692" y="-20622"/>
                          <a:pt x="563721" y="0"/>
                        </a:cubicBezTo>
                        <a:cubicBezTo>
                          <a:pt x="876875" y="880"/>
                          <a:pt x="1137049" y="45917"/>
                          <a:pt x="1127442" y="112277"/>
                        </a:cubicBezTo>
                        <a:cubicBezTo>
                          <a:pt x="1130337" y="296035"/>
                          <a:pt x="1109961" y="521177"/>
                          <a:pt x="1127442" y="785939"/>
                        </a:cubicBezTo>
                        <a:cubicBezTo>
                          <a:pt x="1161721" y="839900"/>
                          <a:pt x="882113" y="889068"/>
                          <a:pt x="563721" y="898216"/>
                        </a:cubicBezTo>
                        <a:cubicBezTo>
                          <a:pt x="260358" y="902829"/>
                          <a:pt x="-6229" y="860432"/>
                          <a:pt x="0" y="785939"/>
                        </a:cubicBezTo>
                        <a:cubicBezTo>
                          <a:pt x="-32375" y="514899"/>
                          <a:pt x="-10463" y="248152"/>
                          <a:pt x="0" y="112277"/>
                        </a:cubicBezTo>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A79F"/>
                </a:solidFill>
                <a:latin typeface="Chalkduster" panose="03050602040202020205" pitchFamily="66" charset="77"/>
              </a:rPr>
              <a:t>DR2XML</a:t>
            </a:r>
          </a:p>
        </p:txBody>
      </p:sp>
    </p:spTree>
    <p:extLst>
      <p:ext uri="{BB962C8B-B14F-4D97-AF65-F5344CB8AC3E}">
        <p14:creationId xmlns:p14="http://schemas.microsoft.com/office/powerpoint/2010/main" val="15410844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36238</TotalTime>
  <Words>7104</Words>
  <Application>Microsoft Macintosh PowerPoint</Application>
  <PresentationFormat>Affichage à l'écran (16:10)</PresentationFormat>
  <Paragraphs>955</Paragraphs>
  <Slides>45</Slides>
  <Notes>44</Notes>
  <HiddenSlides>0</HiddenSlides>
  <MMClips>0</MMClips>
  <ScaleCrop>false</ScaleCrop>
  <HeadingPairs>
    <vt:vector size="6" baseType="variant">
      <vt:variant>
        <vt:lpstr>Polices utilisées</vt:lpstr>
      </vt:variant>
      <vt:variant>
        <vt:i4>15</vt:i4>
      </vt:variant>
      <vt:variant>
        <vt:lpstr>Thème</vt:lpstr>
      </vt:variant>
      <vt:variant>
        <vt:i4>1</vt:i4>
      </vt:variant>
      <vt:variant>
        <vt:lpstr>Titres des diapositives</vt:lpstr>
      </vt:variant>
      <vt:variant>
        <vt:i4>45</vt:i4>
      </vt:variant>
    </vt:vector>
  </HeadingPairs>
  <TitlesOfParts>
    <vt:vector size="61" baseType="lpstr">
      <vt:lpstr>Abadi MT Condensed Light</vt:lpstr>
      <vt:lpstr>Arial</vt:lpstr>
      <vt:lpstr>Avenir Next Condensed</vt:lpstr>
      <vt:lpstr>Calibri</vt:lpstr>
      <vt:lpstr>Calibri Light</vt:lpstr>
      <vt:lpstr>Chalkduster</vt:lpstr>
      <vt:lpstr>Consolas</vt:lpstr>
      <vt:lpstr>Courier New</vt:lpstr>
      <vt:lpstr>Dubai</vt:lpstr>
      <vt:lpstr>Helvetica Neue</vt:lpstr>
      <vt:lpstr>Menlo</vt:lpstr>
      <vt:lpstr>Noto Sans Symbols</vt:lpstr>
      <vt:lpstr>Segoe Print</vt:lpstr>
      <vt:lpstr>Segoe Script</vt:lpstr>
      <vt:lpstr>Wingdings</vt:lpstr>
      <vt:lpstr>Simple Light</vt:lpstr>
      <vt:lpstr>Présentation PowerPoint</vt:lpstr>
      <vt:lpstr>Outline</vt:lpstr>
      <vt:lpstr>a) dr2xml, what’s this?</vt:lpstr>
      <vt:lpstr>Présentation PowerPoint</vt:lpstr>
      <vt:lpstr>Présentation PowerPoint</vt:lpstr>
      <vt:lpstr>a) dr2xml utility</vt:lpstr>
      <vt:lpstr>b) cautions</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vt:lpstr>
      <vt:lpstr>c) simple functional scheme (cont.)</vt:lpstr>
      <vt:lpstr>c) simple functional scheme (cont.)</vt:lpstr>
      <vt:lpstr>c) simple functional scheme (cont.)</vt:lpstr>
      <vt:lpstr>c) simple functional scheme (cont.)</vt:lpstr>
      <vt:lpstr>d) the ping files</vt:lpstr>
      <vt:lpstr>d) the ping files</vt:lpstr>
      <vt:lpstr>d) the ping files</vt:lpstr>
      <vt:lpstr>Présentation PowerPoint</vt:lpstr>
      <vt:lpstr>e) “sos_Omon” example</vt:lpstr>
      <vt:lpstr>e) “sos_Omon” example (cont.)</vt:lpstr>
      <vt:lpstr>a) installation </vt:lpstr>
      <vt:lpstr>b) configuration</vt:lpstr>
      <vt:lpstr>c) execution</vt:lpstr>
      <vt:lpstr>d) verification</vt:lpstr>
      <vt:lpstr>a) basic functions</vt:lpstr>
      <vt:lpstr>b) customisation</vt:lpstr>
      <vt:lpstr>b) customisation (cont.)</vt:lpstr>
      <vt:lpstr>b) “home data request”</vt:lpstr>
      <vt:lpstr>b) “home data request” (cont.)</vt:lpstr>
      <vt:lpstr>b) “home data request” (cont.)</vt:lpstr>
      <vt:lpstr>b) “home data request” (cont.)</vt:lpstr>
      <vt:lpstr>b) “home data request” (cont.)</vt:lpstr>
      <vt:lpstr>b) “home data request” (cont.)</vt:lpstr>
      <vt:lpstr>b) “home data request” (cont.)</vt:lpstr>
      <vt:lpstr>b) “home data request” (cont.)</vt:lpstr>
      <vt:lpstr>c) extended usage</vt:lpstr>
      <vt:lpstr>summary</vt:lpstr>
      <vt:lpstr>The End</vt:lpstr>
      <vt:lpstr>hands-on (notebooks)</vt:lpstr>
      <vt:lpstr>hands-on (notebooks)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Dr2xml</dc:title>
  <cp:lastModifiedBy>Microsoft Office User</cp:lastModifiedBy>
  <cp:revision>259</cp:revision>
  <dcterms:modified xsi:type="dcterms:W3CDTF">2021-04-15T13:18:26Z</dcterms:modified>
</cp:coreProperties>
</file>