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9" r:id="rId2"/>
    <p:sldId id="260" r:id="rId3"/>
    <p:sldId id="256" r:id="rId4"/>
    <p:sldId id="258" r:id="rId5"/>
    <p:sldId id="257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33"/>
    <p:restoredTop sz="94683"/>
  </p:normalViewPr>
  <p:slideViewPr>
    <p:cSldViewPr snapToGrid="0" snapToObjects="1">
      <p:cViewPr varScale="1">
        <p:scale>
          <a:sx n="137" d="100"/>
          <a:sy n="137" d="100"/>
        </p:scale>
        <p:origin x="20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5E9464-11A5-6949-B5AD-CCF0FBD59958}" type="datetimeFigureOut">
              <a:rPr lang="en-GB" smtClean="0"/>
              <a:t>27/02/2017</a:t>
            </a:fld>
            <a:endParaRPr lang="en-GB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80D027-1C13-7F47-ADC5-281C89B78F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3508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80D027-1C13-7F47-ADC5-281C89B78FF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062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0EAD2-F224-C84F-84B1-7CD1587B4E86}" type="datetimeFigureOut">
              <a:rPr lang="en-GB" smtClean="0"/>
              <a:t>27/02/2017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0985-773C-5C41-8D9B-B8931E646EB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0EAD2-F224-C84F-84B1-7CD1587B4E86}" type="datetimeFigureOut">
              <a:rPr lang="en-GB" smtClean="0"/>
              <a:t>27/02/2017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0985-773C-5C41-8D9B-B8931E646EB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0EAD2-F224-C84F-84B1-7CD1587B4E86}" type="datetimeFigureOut">
              <a:rPr lang="en-GB" smtClean="0"/>
              <a:t>27/02/2017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0985-773C-5C41-8D9B-B8931E646EB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0EAD2-F224-C84F-84B1-7CD1587B4E86}" type="datetimeFigureOut">
              <a:rPr lang="en-GB" smtClean="0"/>
              <a:t>27/02/2017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0985-773C-5C41-8D9B-B8931E646EB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0EAD2-F224-C84F-84B1-7CD1587B4E86}" type="datetimeFigureOut">
              <a:rPr lang="en-GB" smtClean="0"/>
              <a:t>27/02/2017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0985-773C-5C41-8D9B-B8931E646EB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0EAD2-F224-C84F-84B1-7CD1587B4E86}" type="datetimeFigureOut">
              <a:rPr lang="en-GB" smtClean="0"/>
              <a:t>27/02/2017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0985-773C-5C41-8D9B-B8931E646EB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0EAD2-F224-C84F-84B1-7CD1587B4E86}" type="datetimeFigureOut">
              <a:rPr lang="en-GB" smtClean="0"/>
              <a:t>27/02/2017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0985-773C-5C41-8D9B-B8931E646EB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0EAD2-F224-C84F-84B1-7CD1587B4E86}" type="datetimeFigureOut">
              <a:rPr lang="en-GB" smtClean="0"/>
              <a:t>27/02/2017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0985-773C-5C41-8D9B-B8931E646EB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0EAD2-F224-C84F-84B1-7CD1587B4E86}" type="datetimeFigureOut">
              <a:rPr lang="en-GB" smtClean="0"/>
              <a:t>27/02/2017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0985-773C-5C41-8D9B-B8931E646EB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0EAD2-F224-C84F-84B1-7CD1587B4E86}" type="datetimeFigureOut">
              <a:rPr lang="en-GB" smtClean="0"/>
              <a:t>27/02/2017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0985-773C-5C41-8D9B-B8931E646EB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0EAD2-F224-C84F-84B1-7CD1587B4E86}" type="datetimeFigureOut">
              <a:rPr lang="en-GB" smtClean="0"/>
              <a:t>27/02/2017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0985-773C-5C41-8D9B-B8931E646EB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0EAD2-F224-C84F-84B1-7CD1587B4E86}" type="datetimeFigureOut">
              <a:rPr lang="en-GB" smtClean="0"/>
              <a:t>27/02/2017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80985-773C-5C41-8D9B-B8931E646E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29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tiff"/><Relationship Id="rId3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676398" y="805485"/>
            <a:ext cx="6364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u="sng" dirty="0" smtClean="0">
                <a:solidFill>
                  <a:srgbClr val="0070C0"/>
                </a:solidFill>
              </a:rPr>
              <a:t>Prise </a:t>
            </a:r>
            <a:r>
              <a:rPr lang="fr-FR" sz="2400" u="sng" dirty="0" smtClean="0">
                <a:solidFill>
                  <a:srgbClr val="0070C0"/>
                </a:solidFill>
              </a:rPr>
              <a:t>en</a:t>
            </a:r>
            <a:r>
              <a:rPr lang="en-GB" sz="2400" u="sng" dirty="0" smtClean="0">
                <a:solidFill>
                  <a:srgbClr val="0070C0"/>
                </a:solidFill>
              </a:rPr>
              <a:t> </a:t>
            </a:r>
            <a:r>
              <a:rPr lang="en-GB" sz="2400" u="sng" dirty="0" err="1" smtClean="0">
                <a:solidFill>
                  <a:srgbClr val="0070C0"/>
                </a:solidFill>
              </a:rPr>
              <a:t>compte</a:t>
            </a:r>
            <a:r>
              <a:rPr lang="en-GB" sz="2400" u="sng" dirty="0" smtClean="0">
                <a:solidFill>
                  <a:srgbClr val="0070C0"/>
                </a:solidFill>
              </a:rPr>
              <a:t> d’ EXTRA-Tables par dr2xml</a:t>
            </a:r>
            <a:endParaRPr lang="en-GB" sz="2400" u="sng" dirty="0">
              <a:solidFill>
                <a:srgbClr val="0070C0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95836" y="6194612"/>
            <a:ext cx="8767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 smtClean="0">
                <a:solidFill>
                  <a:srgbClr val="0070C0"/>
                </a:solidFill>
              </a:rPr>
              <a:t>M-P Moine - Réunion CMIP6-Tech – 28/02/2017</a:t>
            </a:r>
            <a:endParaRPr lang="fr-FR" sz="1600" i="1" dirty="0">
              <a:solidFill>
                <a:srgbClr val="0070C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48235" y="1622612"/>
            <a:ext cx="8615082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Clr>
                <a:srgbClr val="0070C0"/>
              </a:buClr>
              <a:buFont typeface="Arial" charset="0"/>
              <a:buChar char="•"/>
            </a:pPr>
            <a:r>
              <a:rPr lang="fr-FR" sz="1600" dirty="0" smtClean="0">
                <a:solidFill>
                  <a:srgbClr val="0070C0"/>
                </a:solidFill>
              </a:rPr>
              <a:t>1 extra-Table = 1 table non CMIP6, i.e. contenant des variables élaborées* non incluses dans la DR CMIP6</a:t>
            </a:r>
          </a:p>
          <a:p>
            <a:pPr marL="285750" indent="-285750">
              <a:spcBef>
                <a:spcPts val="600"/>
              </a:spcBef>
              <a:buClr>
                <a:srgbClr val="0070C0"/>
              </a:buClr>
              <a:buFont typeface="Arial" charset="0"/>
              <a:buChar char="•"/>
            </a:pPr>
            <a:r>
              <a:rPr lang="fr-FR" sz="1600" dirty="0" smtClean="0">
                <a:solidFill>
                  <a:srgbClr val="0070C0"/>
                </a:solidFill>
              </a:rPr>
              <a:t>La prise en compte d’ extra-Tables dans dr2xml  passe par le mécanisme de liste maison : 1 nouveau type ‘extra’ (en plus de ‘perso’, ‘</a:t>
            </a:r>
            <a:r>
              <a:rPr lang="fr-FR" sz="1600" dirty="0" err="1" smtClean="0">
                <a:solidFill>
                  <a:srgbClr val="0070C0"/>
                </a:solidFill>
              </a:rPr>
              <a:t>cmor</a:t>
            </a:r>
            <a:r>
              <a:rPr lang="fr-FR" sz="1600" dirty="0" smtClean="0">
                <a:solidFill>
                  <a:srgbClr val="0070C0"/>
                </a:solidFill>
              </a:rPr>
              <a:t>’)</a:t>
            </a:r>
          </a:p>
          <a:p>
            <a:pPr marL="285750" indent="-285750">
              <a:spcBef>
                <a:spcPts val="600"/>
              </a:spcBef>
              <a:buClr>
                <a:srgbClr val="0070C0"/>
              </a:buClr>
              <a:buFont typeface="Arial" charset="0"/>
              <a:buChar char="•"/>
            </a:pPr>
            <a:r>
              <a:rPr lang="fr-FR" sz="1600" dirty="0" smtClean="0">
                <a:solidFill>
                  <a:srgbClr val="0070C0"/>
                </a:solidFill>
              </a:rPr>
              <a:t>1 extra-Table contient des variables éligibles à la publication ESG (sous </a:t>
            </a:r>
            <a:r>
              <a:rPr lang="fr-FR" sz="1600" dirty="0" err="1" smtClean="0">
                <a:solidFill>
                  <a:srgbClr val="0070C0"/>
                </a:solidFill>
              </a:rPr>
              <a:t>résèrve</a:t>
            </a:r>
            <a:r>
              <a:rPr lang="fr-FR" sz="1600" dirty="0" smtClean="0">
                <a:solidFill>
                  <a:srgbClr val="0070C0"/>
                </a:solidFill>
              </a:rPr>
              <a:t> que les extra-Tables soit approuvées par CMOR)</a:t>
            </a:r>
          </a:p>
          <a:p>
            <a:pPr marL="285750" indent="-285750">
              <a:spcBef>
                <a:spcPts val="600"/>
              </a:spcBef>
              <a:buClr>
                <a:srgbClr val="0070C0"/>
              </a:buClr>
              <a:buFont typeface="Arial" charset="0"/>
              <a:buChar char="•"/>
            </a:pPr>
            <a:r>
              <a:rPr lang="fr-FR" sz="1600" dirty="0" smtClean="0">
                <a:solidFill>
                  <a:srgbClr val="0070C0"/>
                </a:solidFill>
              </a:rPr>
              <a:t>Possibilité de changer de ‘</a:t>
            </a:r>
            <a:r>
              <a:rPr lang="fr-FR" sz="1600" dirty="0" err="1" smtClean="0">
                <a:solidFill>
                  <a:srgbClr val="0070C0"/>
                </a:solidFill>
              </a:rPr>
              <a:t>mip_era</a:t>
            </a:r>
            <a:r>
              <a:rPr lang="fr-FR" sz="1600" dirty="0" smtClean="0">
                <a:solidFill>
                  <a:srgbClr val="0070C0"/>
                </a:solidFill>
              </a:rPr>
              <a:t>’ équivalent au projet (ex. ‘CMIP6’ -&gt; ‘PRIMAVERA’)</a:t>
            </a:r>
          </a:p>
          <a:p>
            <a:pPr marL="285750" indent="-285750">
              <a:spcBef>
                <a:spcPts val="600"/>
              </a:spcBef>
              <a:buClr>
                <a:srgbClr val="0070C0"/>
              </a:buClr>
              <a:buFont typeface="Arial" charset="0"/>
              <a:buChar char="•"/>
            </a:pPr>
            <a:r>
              <a:rPr lang="fr-FR" sz="1600" dirty="0" smtClean="0">
                <a:solidFill>
                  <a:srgbClr val="0070C0"/>
                </a:solidFill>
              </a:rPr>
              <a:t>Les </a:t>
            </a:r>
            <a:r>
              <a:rPr lang="fr-FR" sz="1600" dirty="0" err="1" smtClean="0">
                <a:solidFill>
                  <a:srgbClr val="0070C0"/>
                </a:solidFill>
              </a:rPr>
              <a:t>ping</a:t>
            </a:r>
            <a:r>
              <a:rPr lang="fr-FR" sz="1600" dirty="0" smtClean="0">
                <a:solidFill>
                  <a:srgbClr val="0070C0"/>
                </a:solidFill>
              </a:rPr>
              <a:t>-files tiennent compte de ces extra-variables</a:t>
            </a:r>
          </a:p>
          <a:p>
            <a:pPr marL="285750" indent="-285750">
              <a:spcBef>
                <a:spcPts val="600"/>
              </a:spcBef>
              <a:buClr>
                <a:srgbClr val="0070C0"/>
              </a:buClr>
              <a:buFont typeface="Arial" charset="0"/>
              <a:buChar char="•"/>
            </a:pPr>
            <a:r>
              <a:rPr lang="fr-FR" sz="1600" dirty="0" smtClean="0">
                <a:solidFill>
                  <a:srgbClr val="0070C0"/>
                </a:solidFill>
              </a:rPr>
              <a:t>Pas d’analyse de redondance avec la DR CMIP6 (on estime que si l’on a fait l’effort de construire des tables additionnelles, c’est que les tables CMIP6 ne couvraient pas le besoin)</a:t>
            </a:r>
            <a:endParaRPr lang="fr-FR" dirty="0" smtClean="0">
              <a:solidFill>
                <a:srgbClr val="0070C0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fr-FR" dirty="0" smtClean="0">
              <a:solidFill>
                <a:srgbClr val="0070C0"/>
              </a:solidFill>
            </a:endParaRPr>
          </a:p>
          <a:p>
            <a:pPr marL="0" lvl="1"/>
            <a:r>
              <a:rPr lang="fr-FR" dirty="0" smtClean="0">
                <a:solidFill>
                  <a:srgbClr val="0070C0"/>
                </a:solidFill>
              </a:rPr>
              <a:t>*</a:t>
            </a:r>
            <a:r>
              <a:rPr lang="fr-FR" sz="1400" i="1" dirty="0" smtClean="0">
                <a:solidFill>
                  <a:srgbClr val="0070C0"/>
                </a:solidFill>
              </a:rPr>
              <a:t>variable élaborée =  variable physique décliné par </a:t>
            </a:r>
            <a:r>
              <a:rPr lang="fr-FR" sz="1400" i="1" dirty="0" err="1" smtClean="0">
                <a:solidFill>
                  <a:srgbClr val="0070C0"/>
                </a:solidFill>
              </a:rPr>
              <a:t>realm</a:t>
            </a:r>
            <a:r>
              <a:rPr lang="fr-FR" sz="1400" i="1" dirty="0" smtClean="0">
                <a:solidFill>
                  <a:srgbClr val="0070C0"/>
                </a:solidFill>
              </a:rPr>
              <a:t>, fréquence, dimensions spatiales et temporelles (‘</a:t>
            </a:r>
            <a:r>
              <a:rPr lang="fr-FR" sz="1400" i="1" dirty="0" err="1" smtClean="0">
                <a:solidFill>
                  <a:srgbClr val="0070C0"/>
                </a:solidFill>
              </a:rPr>
              <a:t>CMORvar</a:t>
            </a:r>
            <a:r>
              <a:rPr lang="fr-FR" sz="1400" i="1" dirty="0" smtClean="0">
                <a:solidFill>
                  <a:srgbClr val="0070C0"/>
                </a:solidFill>
              </a:rPr>
              <a:t>’ en jargon DR)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359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83" y="0"/>
            <a:ext cx="5982816" cy="685800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5074025" y="385482"/>
            <a:ext cx="383689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>
                <a:solidFill>
                  <a:srgbClr val="0070C0"/>
                </a:solidFill>
              </a:rPr>
              <a:t>Format des extra-Tables:</a:t>
            </a:r>
          </a:p>
          <a:p>
            <a:pPr marL="285750" indent="-285750">
              <a:buFont typeface="Arial" charset="0"/>
              <a:buChar char="•"/>
            </a:pPr>
            <a:r>
              <a:rPr lang="fr-FR" sz="1600" dirty="0">
                <a:solidFill>
                  <a:srgbClr val="0070C0"/>
                </a:solidFill>
              </a:rPr>
              <a:t>f</a:t>
            </a:r>
            <a:r>
              <a:rPr lang="fr-FR" sz="1600" dirty="0" smtClean="0">
                <a:solidFill>
                  <a:srgbClr val="0070C0"/>
                </a:solidFill>
              </a:rPr>
              <a:t>ichiers </a:t>
            </a:r>
            <a:r>
              <a:rPr lang="fr-FR" sz="1600" dirty="0" err="1" smtClean="0">
                <a:solidFill>
                  <a:srgbClr val="0070C0"/>
                </a:solidFill>
              </a:rPr>
              <a:t>Json</a:t>
            </a:r>
            <a:r>
              <a:rPr lang="fr-FR" sz="1600" dirty="0" smtClean="0">
                <a:solidFill>
                  <a:srgbClr val="0070C0"/>
                </a:solidFill>
              </a:rPr>
              <a:t> (format CMOR3)</a:t>
            </a:r>
            <a:endParaRPr lang="fr-FR" sz="1600" dirty="0">
              <a:solidFill>
                <a:srgbClr val="0070C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fr-FR" sz="1600" dirty="0" smtClean="0">
                <a:solidFill>
                  <a:srgbClr val="0070C0"/>
                </a:solidFill>
              </a:rPr>
              <a:t>1 entrée de dictionnaire par variable</a:t>
            </a:r>
          </a:p>
          <a:p>
            <a:pPr marL="285750" indent="-285750">
              <a:buFont typeface="Arial" charset="0"/>
              <a:buChar char="•"/>
            </a:pPr>
            <a:r>
              <a:rPr lang="fr-FR" sz="1600" dirty="0">
                <a:solidFill>
                  <a:srgbClr val="0070C0"/>
                </a:solidFill>
              </a:rPr>
              <a:t>n</a:t>
            </a:r>
            <a:r>
              <a:rPr lang="fr-FR" sz="1600" dirty="0" smtClean="0">
                <a:solidFill>
                  <a:srgbClr val="0070C0"/>
                </a:solidFill>
              </a:rPr>
              <a:t>omenclature: &lt;</a:t>
            </a:r>
            <a:r>
              <a:rPr lang="fr-FR" sz="1600" dirty="0" err="1" smtClean="0">
                <a:solidFill>
                  <a:srgbClr val="0070C0"/>
                </a:solidFill>
              </a:rPr>
              <a:t>prefixe</a:t>
            </a:r>
            <a:r>
              <a:rPr lang="fr-FR" sz="1600" dirty="0" smtClean="0">
                <a:solidFill>
                  <a:srgbClr val="0070C0"/>
                </a:solidFill>
              </a:rPr>
              <a:t>&gt;_&lt;table&gt;.</a:t>
            </a:r>
            <a:r>
              <a:rPr lang="fr-FR" sz="1600" dirty="0" err="1" smtClean="0">
                <a:solidFill>
                  <a:srgbClr val="0070C0"/>
                </a:solidFill>
              </a:rPr>
              <a:t>json</a:t>
            </a:r>
            <a:endParaRPr lang="fr-FR" sz="1600" dirty="0" smtClean="0">
              <a:solidFill>
                <a:srgbClr val="0070C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fr-FR" sz="1600" dirty="0" smtClean="0">
                <a:solidFill>
                  <a:srgbClr val="0070C0"/>
                </a:solidFill>
              </a:rPr>
              <a:t>Le préfixe correspond au ‘</a:t>
            </a:r>
            <a:r>
              <a:rPr lang="fr-FR" sz="1600" dirty="0" err="1" smtClean="0">
                <a:solidFill>
                  <a:srgbClr val="0070C0"/>
                </a:solidFill>
              </a:rPr>
              <a:t>mip_era</a:t>
            </a:r>
            <a:r>
              <a:rPr lang="fr-FR" sz="1600" dirty="0" smtClean="0">
                <a:solidFill>
                  <a:srgbClr val="0070C0"/>
                </a:solidFill>
              </a:rPr>
              <a:t>’ </a:t>
            </a:r>
          </a:p>
          <a:p>
            <a:pPr marL="285750" indent="-285750">
              <a:buFont typeface="Arial" charset="0"/>
              <a:buChar char="•"/>
            </a:pPr>
            <a:r>
              <a:rPr lang="fr-FR" sz="1600" dirty="0" smtClean="0">
                <a:solidFill>
                  <a:srgbClr val="0070C0"/>
                </a:solidFill>
              </a:rPr>
              <a:t>ex. </a:t>
            </a:r>
            <a:r>
              <a:rPr lang="fr-FR" sz="1600" dirty="0" err="1" smtClean="0">
                <a:solidFill>
                  <a:srgbClr val="0070C0"/>
                </a:solidFill>
              </a:rPr>
              <a:t>PRIMAVERA_primMon.json</a:t>
            </a:r>
            <a:endParaRPr lang="fr-FR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909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64" y="2360866"/>
            <a:ext cx="8758513" cy="3475157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0" y="4580965"/>
            <a:ext cx="9018494" cy="125505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Ellipse 6"/>
          <p:cNvSpPr/>
          <p:nvPr/>
        </p:nvSpPr>
        <p:spPr>
          <a:xfrm>
            <a:off x="2994212" y="2653553"/>
            <a:ext cx="573741" cy="79785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ZoneTexte 9"/>
          <p:cNvSpPr txBox="1"/>
          <p:nvPr/>
        </p:nvSpPr>
        <p:spPr>
          <a:xfrm>
            <a:off x="2357717" y="756545"/>
            <a:ext cx="666077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>
                <a:solidFill>
                  <a:srgbClr val="0070C0"/>
                </a:solidFill>
              </a:rPr>
              <a:t>Convention dans le fichier texte de </a:t>
            </a:r>
            <a:r>
              <a:rPr lang="fr-FR" u="sng" dirty="0" err="1" smtClean="0">
                <a:solidFill>
                  <a:srgbClr val="0070C0"/>
                </a:solidFill>
              </a:rPr>
              <a:t>diags</a:t>
            </a:r>
            <a:r>
              <a:rPr lang="fr-FR" u="sng" dirty="0" smtClean="0">
                <a:solidFill>
                  <a:srgbClr val="0070C0"/>
                </a:solidFill>
              </a:rPr>
              <a:t> « maison »:</a:t>
            </a:r>
          </a:p>
          <a:p>
            <a:pPr marL="285750" indent="-285750">
              <a:buFont typeface="Arial" charset="0"/>
              <a:buChar char="•"/>
            </a:pPr>
            <a:r>
              <a:rPr lang="fr-FR" sz="1600" dirty="0" smtClean="0">
                <a:solidFill>
                  <a:srgbClr val="0070C0"/>
                </a:solidFill>
              </a:rPr>
              <a:t>Mot-clé ‘extra’ pour le TYPE</a:t>
            </a:r>
          </a:p>
          <a:p>
            <a:pPr marL="285750" indent="-285750">
              <a:buFont typeface="Arial" charset="0"/>
              <a:buChar char="•"/>
            </a:pPr>
            <a:r>
              <a:rPr lang="fr-FR" sz="1600" dirty="0" smtClean="0">
                <a:solidFill>
                  <a:srgbClr val="0070C0"/>
                </a:solidFill>
              </a:rPr>
              <a:t>Nom de l’extra-Table préfixé du ‘</a:t>
            </a:r>
            <a:r>
              <a:rPr lang="fr-FR" sz="1600" dirty="0" err="1" smtClean="0">
                <a:solidFill>
                  <a:srgbClr val="0070C0"/>
                </a:solidFill>
              </a:rPr>
              <a:t>mip_era</a:t>
            </a:r>
            <a:r>
              <a:rPr lang="fr-FR" sz="1600" dirty="0" smtClean="0">
                <a:solidFill>
                  <a:srgbClr val="0070C0"/>
                </a:solidFill>
              </a:rPr>
              <a:t>’ (en majuscules)</a:t>
            </a:r>
            <a:endParaRPr lang="fr-FR" sz="1600" dirty="0" smtClean="0">
              <a:solidFill>
                <a:srgbClr val="0070C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fr-FR" sz="1600" dirty="0" smtClean="0">
                <a:solidFill>
                  <a:srgbClr val="0070C0"/>
                </a:solidFill>
              </a:rPr>
              <a:t>‘ANY’ dans le champ VARNAME pour dire qu’on prend toutes les variables de cette table</a:t>
            </a:r>
          </a:p>
        </p:txBody>
      </p:sp>
    </p:spTree>
    <p:extLst>
      <p:ext uri="{BB962C8B-B14F-4D97-AF65-F5344CB8AC3E}">
        <p14:creationId xmlns:p14="http://schemas.microsoft.com/office/powerpoint/2010/main" val="648184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39" y="779184"/>
            <a:ext cx="7261411" cy="935422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0600"/>
            <a:ext cx="9144000" cy="4468621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376515" y="132853"/>
            <a:ext cx="7360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smtClean="0">
                <a:solidFill>
                  <a:srgbClr val="0070C0"/>
                </a:solidFill>
              </a:rPr>
              <a:t>”Settings” de dr2xml:</a:t>
            </a:r>
          </a:p>
          <a:p>
            <a:pPr marL="285750" indent="-285750">
              <a:buFont typeface="Arial" charset="0"/>
              <a:buChar char="•"/>
            </a:pPr>
            <a:r>
              <a:rPr lang="en-GB" dirty="0" err="1" smtClean="0">
                <a:solidFill>
                  <a:srgbClr val="0070C0"/>
                </a:solidFill>
              </a:rPr>
              <a:t>Seulement</a:t>
            </a:r>
            <a:r>
              <a:rPr lang="en-GB" dirty="0" smtClean="0">
                <a:solidFill>
                  <a:srgbClr val="0070C0"/>
                </a:solidFill>
              </a:rPr>
              <a:t> le path </a:t>
            </a:r>
            <a:r>
              <a:rPr lang="en-GB" dirty="0" err="1" smtClean="0">
                <a:solidFill>
                  <a:srgbClr val="0070C0"/>
                </a:solidFill>
              </a:rPr>
              <a:t>vers</a:t>
            </a:r>
            <a:r>
              <a:rPr lang="en-GB" dirty="0" smtClean="0">
                <a:solidFill>
                  <a:srgbClr val="0070C0"/>
                </a:solidFill>
              </a:rPr>
              <a:t> le </a:t>
            </a:r>
            <a:r>
              <a:rPr lang="en-GB" dirty="0" err="1" smtClean="0">
                <a:solidFill>
                  <a:srgbClr val="0070C0"/>
                </a:solidFill>
              </a:rPr>
              <a:t>répertoire</a:t>
            </a:r>
            <a:r>
              <a:rPr lang="en-GB" dirty="0" smtClean="0">
                <a:solidFill>
                  <a:srgbClr val="0070C0"/>
                </a:solidFill>
              </a:rPr>
              <a:t> </a:t>
            </a:r>
            <a:r>
              <a:rPr lang="en-GB" dirty="0" err="1" smtClean="0">
                <a:solidFill>
                  <a:srgbClr val="0070C0"/>
                </a:solidFill>
              </a:rPr>
              <a:t>contenant</a:t>
            </a:r>
            <a:r>
              <a:rPr lang="en-GB" dirty="0" smtClean="0">
                <a:solidFill>
                  <a:srgbClr val="0070C0"/>
                </a:solidFill>
              </a:rPr>
              <a:t> les extra-Tables </a:t>
            </a:r>
            <a:r>
              <a:rPr lang="en-GB" dirty="0" err="1" smtClean="0">
                <a:solidFill>
                  <a:srgbClr val="0070C0"/>
                </a:solidFill>
              </a:rPr>
              <a:t>à</a:t>
            </a:r>
            <a:r>
              <a:rPr lang="en-GB" dirty="0" smtClean="0">
                <a:solidFill>
                  <a:srgbClr val="0070C0"/>
                </a:solidFill>
              </a:rPr>
              <a:t> </a:t>
            </a:r>
            <a:r>
              <a:rPr lang="en-GB" dirty="0" err="1" smtClean="0">
                <a:solidFill>
                  <a:srgbClr val="0070C0"/>
                </a:solidFill>
              </a:rPr>
              <a:t>préciser</a:t>
            </a:r>
            <a:r>
              <a:rPr lang="en-GB" dirty="0" smtClean="0">
                <a:solidFill>
                  <a:srgbClr val="0070C0"/>
                </a:solidFill>
              </a:rPr>
              <a:t> 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878539" y="1425515"/>
            <a:ext cx="4527179" cy="28909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lèche droite à entaille 8"/>
          <p:cNvSpPr/>
          <p:nvPr/>
        </p:nvSpPr>
        <p:spPr>
          <a:xfrm>
            <a:off x="376515" y="2599765"/>
            <a:ext cx="986120" cy="152400"/>
          </a:xfrm>
          <a:prstGeom prst="notch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lèche droite à entaille 9"/>
          <p:cNvSpPr/>
          <p:nvPr/>
        </p:nvSpPr>
        <p:spPr>
          <a:xfrm>
            <a:off x="376515" y="3015130"/>
            <a:ext cx="986120" cy="152400"/>
          </a:xfrm>
          <a:prstGeom prst="notch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èche droite à entaille 10"/>
          <p:cNvSpPr/>
          <p:nvPr/>
        </p:nvSpPr>
        <p:spPr>
          <a:xfrm>
            <a:off x="376513" y="4496546"/>
            <a:ext cx="1129557" cy="152400"/>
          </a:xfrm>
          <a:prstGeom prst="notch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 droite à entaille 11"/>
          <p:cNvSpPr/>
          <p:nvPr/>
        </p:nvSpPr>
        <p:spPr>
          <a:xfrm>
            <a:off x="376514" y="5042540"/>
            <a:ext cx="1129556" cy="152400"/>
          </a:xfrm>
          <a:prstGeom prst="notch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 droite à entaille 12"/>
          <p:cNvSpPr/>
          <p:nvPr/>
        </p:nvSpPr>
        <p:spPr>
          <a:xfrm>
            <a:off x="385478" y="6240927"/>
            <a:ext cx="1120591" cy="152400"/>
          </a:xfrm>
          <a:prstGeom prst="notch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 droite à entaille 13"/>
          <p:cNvSpPr/>
          <p:nvPr/>
        </p:nvSpPr>
        <p:spPr>
          <a:xfrm>
            <a:off x="385479" y="6021933"/>
            <a:ext cx="986120" cy="152400"/>
          </a:xfrm>
          <a:prstGeom prst="notch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ZoneTexte 14"/>
          <p:cNvSpPr txBox="1"/>
          <p:nvPr/>
        </p:nvSpPr>
        <p:spPr>
          <a:xfrm>
            <a:off x="376513" y="1858044"/>
            <a:ext cx="736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err="1" smtClean="0">
                <a:solidFill>
                  <a:srgbClr val="0070C0"/>
                </a:solidFill>
              </a:rPr>
              <a:t>Génération</a:t>
            </a:r>
            <a:r>
              <a:rPr lang="en-GB" u="sng" dirty="0" smtClean="0">
                <a:solidFill>
                  <a:srgbClr val="0070C0"/>
                </a:solidFill>
              </a:rPr>
              <a:t> du file-</a:t>
            </a:r>
            <a:r>
              <a:rPr lang="en-GB" u="sng" dirty="0" err="1" smtClean="0">
                <a:solidFill>
                  <a:srgbClr val="0070C0"/>
                </a:solidFill>
              </a:rPr>
              <a:t>def</a:t>
            </a:r>
            <a:r>
              <a:rPr lang="en-GB" u="sng" dirty="0" smtClean="0">
                <a:solidFill>
                  <a:srgbClr val="0070C0"/>
                </a:solidFill>
              </a:rPr>
              <a:t> pour </a:t>
            </a:r>
            <a:r>
              <a:rPr lang="en-GB" u="sng" dirty="0" err="1" smtClean="0">
                <a:solidFill>
                  <a:srgbClr val="0070C0"/>
                </a:solidFill>
              </a:rPr>
              <a:t>Arpsfx</a:t>
            </a:r>
            <a:r>
              <a:rPr lang="is-IS" u="sng" dirty="0" smtClean="0">
                <a:solidFill>
                  <a:srgbClr val="0070C0"/>
                </a:solidFill>
              </a:rPr>
              <a:t>…</a:t>
            </a:r>
            <a:endParaRPr lang="en-GB" u="sng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89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30710"/>
          <a:stretch/>
        </p:blipFill>
        <p:spPr>
          <a:xfrm>
            <a:off x="1473872" y="394624"/>
            <a:ext cx="7222258" cy="6463376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8966" y="25292"/>
            <a:ext cx="736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err="1" smtClean="0">
                <a:solidFill>
                  <a:srgbClr val="0070C0"/>
                </a:solidFill>
              </a:rPr>
              <a:t>Génération</a:t>
            </a:r>
            <a:r>
              <a:rPr lang="en-GB" u="sng" dirty="0" smtClean="0">
                <a:solidFill>
                  <a:srgbClr val="0070C0"/>
                </a:solidFill>
              </a:rPr>
              <a:t> du file-</a:t>
            </a:r>
            <a:r>
              <a:rPr lang="en-GB" u="sng" dirty="0" err="1" smtClean="0">
                <a:solidFill>
                  <a:srgbClr val="0070C0"/>
                </a:solidFill>
              </a:rPr>
              <a:t>def</a:t>
            </a:r>
            <a:r>
              <a:rPr lang="en-GB" u="sng" dirty="0" smtClean="0">
                <a:solidFill>
                  <a:srgbClr val="0070C0"/>
                </a:solidFill>
              </a:rPr>
              <a:t> pour </a:t>
            </a:r>
            <a:r>
              <a:rPr lang="en-GB" u="sng" dirty="0" err="1" smtClean="0">
                <a:solidFill>
                  <a:srgbClr val="0070C0"/>
                </a:solidFill>
              </a:rPr>
              <a:t>Arpsfx</a:t>
            </a:r>
            <a:r>
              <a:rPr lang="is-IS" u="sng" dirty="0" smtClean="0">
                <a:solidFill>
                  <a:srgbClr val="0070C0"/>
                </a:solidFill>
              </a:rPr>
              <a:t>…</a:t>
            </a:r>
            <a:endParaRPr lang="en-GB" u="sng" dirty="0" smtClean="0">
              <a:solidFill>
                <a:srgbClr val="0070C0"/>
              </a:solidFill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1362269" y="434966"/>
            <a:ext cx="4939922" cy="16219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à coins arrondis 6"/>
          <p:cNvSpPr/>
          <p:nvPr/>
        </p:nvSpPr>
        <p:spPr>
          <a:xfrm>
            <a:off x="2052735" y="3088434"/>
            <a:ext cx="2155371" cy="18661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à coins arrondis 7"/>
          <p:cNvSpPr/>
          <p:nvPr/>
        </p:nvSpPr>
        <p:spPr>
          <a:xfrm>
            <a:off x="2202024" y="6220405"/>
            <a:ext cx="2659225" cy="33901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à coins arrondis 9"/>
          <p:cNvSpPr/>
          <p:nvPr/>
        </p:nvSpPr>
        <p:spPr>
          <a:xfrm>
            <a:off x="2052736" y="5122506"/>
            <a:ext cx="2071396" cy="17728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838227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2372</TotalTime>
  <Words>246</Words>
  <Application>Microsoft Macintosh PowerPoint</Application>
  <PresentationFormat>Présentation à l'écran (4:3)</PresentationFormat>
  <Paragraphs>25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Marie-Pierre Moine</dc:creator>
  <cp:lastModifiedBy>Marie-Pierre Moine</cp:lastModifiedBy>
  <cp:revision>9</cp:revision>
  <cp:lastPrinted>2017-02-27T18:14:08Z</cp:lastPrinted>
  <dcterms:created xsi:type="dcterms:W3CDTF">2017-02-27T16:58:06Z</dcterms:created>
  <dcterms:modified xsi:type="dcterms:W3CDTF">2017-03-01T08:30:20Z</dcterms:modified>
</cp:coreProperties>
</file>