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8"/>
    <p:restoredTop sz="94683"/>
  </p:normalViewPr>
  <p:slideViewPr>
    <p:cSldViewPr snapToGrid="0" snapToObjects="1">
      <p:cViewPr>
        <p:scale>
          <a:sx n="130" d="100"/>
          <a:sy n="130" d="100"/>
        </p:scale>
        <p:origin x="4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37D05-FF61-5E4F-BEB7-3879E002587A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2F4E7-17D2-E64D-8BE7-B45A1007B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379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EAD-D82E-5D43-AE87-AF311EEB3736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466-A480-9A47-BA6B-0B8716784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19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EAD-D82E-5D43-AE87-AF311EEB3736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466-A480-9A47-BA6B-0B8716784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0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EAD-D82E-5D43-AE87-AF311EEB3736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466-A480-9A47-BA6B-0B8716784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92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EAD-D82E-5D43-AE87-AF311EEB3736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466-A480-9A47-BA6B-0B8716784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4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EAD-D82E-5D43-AE87-AF311EEB3736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466-A480-9A47-BA6B-0B8716784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01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EAD-D82E-5D43-AE87-AF311EEB3736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466-A480-9A47-BA6B-0B8716784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57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EAD-D82E-5D43-AE87-AF311EEB3736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466-A480-9A47-BA6B-0B8716784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44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EAD-D82E-5D43-AE87-AF311EEB3736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466-A480-9A47-BA6B-0B8716784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38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EAD-D82E-5D43-AE87-AF311EEB3736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466-A480-9A47-BA6B-0B8716784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76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EAD-D82E-5D43-AE87-AF311EEB3736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466-A480-9A47-BA6B-0B8716784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38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EEAD-D82E-5D43-AE87-AF311EEB3736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8C466-A480-9A47-BA6B-0B8716784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88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5EEAD-D82E-5D43-AE87-AF311EEB3736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8C466-A480-9A47-BA6B-0B8716784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56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53264" y="296088"/>
            <a:ext cx="9709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u="sng" dirty="0" smtClean="0">
                <a:solidFill>
                  <a:srgbClr val="0070C0"/>
                </a:solidFill>
              </a:rPr>
              <a:t>I</a:t>
            </a:r>
            <a:r>
              <a:rPr lang="fr-FR" sz="2000" u="sng" dirty="0" smtClean="0">
                <a:solidFill>
                  <a:srgbClr val="0070C0"/>
                </a:solidFill>
              </a:rPr>
              <a:t>nterpolations verticales via </a:t>
            </a:r>
            <a:r>
              <a:rPr lang="fr-FR" sz="2000" u="sng" dirty="0" err="1" smtClean="0">
                <a:solidFill>
                  <a:srgbClr val="0070C0"/>
                </a:solidFill>
              </a:rPr>
              <a:t>Xios</a:t>
            </a:r>
            <a:r>
              <a:rPr lang="fr-FR" sz="2000" u="sng" dirty="0" smtClean="0">
                <a:solidFill>
                  <a:srgbClr val="0070C0"/>
                </a:solidFill>
              </a:rPr>
              <a:t>: </a:t>
            </a:r>
          </a:p>
          <a:p>
            <a:pPr algn="ctr"/>
            <a:r>
              <a:rPr lang="fr-FR" sz="2000" u="sng" dirty="0" smtClean="0">
                <a:solidFill>
                  <a:srgbClr val="0070C0"/>
                </a:solidFill>
              </a:rPr>
              <a:t>mécanique d’</a:t>
            </a:r>
            <a:r>
              <a:rPr lang="fr-FR" sz="2000" u="sng" dirty="0" err="1" smtClean="0">
                <a:solidFill>
                  <a:srgbClr val="0070C0"/>
                </a:solidFill>
              </a:rPr>
              <a:t>union+zoom</a:t>
            </a:r>
            <a:r>
              <a:rPr lang="fr-FR" sz="2000" u="sng" dirty="0" smtClean="0">
                <a:solidFill>
                  <a:srgbClr val="0070C0"/>
                </a:solidFill>
              </a:rPr>
              <a:t> pour les jeux de pressions CMIP6 (</a:t>
            </a:r>
            <a:r>
              <a:rPr lang="fr-FR" sz="2000" u="sng" dirty="0" err="1" smtClean="0">
                <a:solidFill>
                  <a:srgbClr val="0070C0"/>
                </a:solidFill>
              </a:rPr>
              <a:t>plevs</a:t>
            </a:r>
            <a:r>
              <a:rPr lang="fr-FR" sz="2000" u="sng" dirty="0" smtClean="0">
                <a:solidFill>
                  <a:srgbClr val="0070C0"/>
                </a:solidFill>
              </a:rPr>
              <a:t>)</a:t>
            </a:r>
            <a:endParaRPr lang="en-GB" sz="2000" u="sng" dirty="0">
              <a:solidFill>
                <a:srgbClr val="0070C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03755" y="6497183"/>
            <a:ext cx="8767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rgbClr val="0070C0"/>
                </a:solidFill>
              </a:rPr>
              <a:t>M-P Moine - Réunion CMIP6-Tech – </a:t>
            </a:r>
            <a:r>
              <a:rPr lang="fr-FR" sz="1600" i="1" dirty="0" smtClean="0">
                <a:solidFill>
                  <a:srgbClr val="0070C0"/>
                </a:solidFill>
              </a:rPr>
              <a:t>30</a:t>
            </a:r>
            <a:r>
              <a:rPr lang="fr-FR" sz="1600" i="1" dirty="0" smtClean="0">
                <a:solidFill>
                  <a:srgbClr val="0070C0"/>
                </a:solidFill>
              </a:rPr>
              <a:t>/03/2017</a:t>
            </a:r>
            <a:endParaRPr lang="fr-FR" sz="1600" i="1" dirty="0">
              <a:solidFill>
                <a:srgbClr val="0070C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99072" y="1105238"/>
            <a:ext cx="10976849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0070C0"/>
              </a:buClr>
              <a:buFont typeface="Arial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Objectif : optimiser la demande d’interpolation </a:t>
            </a:r>
            <a:r>
              <a:rPr lang="fr-FR" sz="1600" dirty="0" err="1" smtClean="0">
                <a:solidFill>
                  <a:srgbClr val="0070C0"/>
                </a:solidFill>
              </a:rPr>
              <a:t>Xios</a:t>
            </a:r>
            <a:r>
              <a:rPr lang="fr-FR" sz="1600" dirty="0" smtClean="0">
                <a:solidFill>
                  <a:srgbClr val="0070C0"/>
                </a:solidFill>
              </a:rPr>
              <a:t> en niveaux pression (éviter de dupliquer le travail sur les intersections de jeux de pression)</a:t>
            </a:r>
          </a:p>
          <a:p>
            <a:pPr marL="285750" indent="-285750">
              <a:spcBef>
                <a:spcPts val="600"/>
              </a:spcBef>
              <a:buClr>
                <a:srgbClr val="0070C0"/>
              </a:buClr>
              <a:buFont typeface="Arial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Principe : pour 1 grandeur physique donnée :</a:t>
            </a:r>
          </a:p>
          <a:p>
            <a:pPr marL="800100" lvl="1" indent="-342900">
              <a:spcBef>
                <a:spcPts val="60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fr-FR" sz="1400" dirty="0" smtClean="0">
                <a:solidFill>
                  <a:srgbClr val="0070C0"/>
                </a:solidFill>
              </a:rPr>
              <a:t>identification de l’ensemble jeux de </a:t>
            </a:r>
            <a:r>
              <a:rPr lang="fr-FR" sz="1400" dirty="0" err="1" smtClean="0">
                <a:solidFill>
                  <a:srgbClr val="0070C0"/>
                </a:solidFill>
              </a:rPr>
              <a:t>plevs</a:t>
            </a:r>
            <a:r>
              <a:rPr lang="fr-FR" sz="1400" dirty="0" smtClean="0">
                <a:solidFill>
                  <a:srgbClr val="0070C0"/>
                </a:solidFill>
              </a:rPr>
              <a:t> sur lesquels elle est demandée</a:t>
            </a:r>
          </a:p>
          <a:p>
            <a:pPr marL="800100" lvl="1" indent="-342900">
              <a:spcBef>
                <a:spcPts val="60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fr-FR" sz="1400" dirty="0" smtClean="0">
                <a:solidFill>
                  <a:srgbClr val="0070C0"/>
                </a:solidFill>
              </a:rPr>
              <a:t>u</a:t>
            </a:r>
            <a:r>
              <a:rPr lang="fr-FR" sz="1400" dirty="0" smtClean="0">
                <a:solidFill>
                  <a:srgbClr val="0070C0"/>
                </a:solidFill>
              </a:rPr>
              <a:t>nion des jeux de </a:t>
            </a:r>
            <a:r>
              <a:rPr lang="fr-FR" sz="1400" dirty="0" err="1" smtClean="0">
                <a:solidFill>
                  <a:srgbClr val="0070C0"/>
                </a:solidFill>
              </a:rPr>
              <a:t>plevs</a:t>
            </a:r>
            <a:endParaRPr lang="fr-FR" sz="1400" dirty="0" smtClean="0">
              <a:solidFill>
                <a:srgbClr val="0070C0"/>
              </a:solidFill>
            </a:endParaRPr>
          </a:p>
          <a:p>
            <a:pPr marL="800100" lvl="1" indent="-342900">
              <a:spcBef>
                <a:spcPts val="60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d</a:t>
            </a:r>
            <a:r>
              <a:rPr lang="fr-FR" sz="1400" dirty="0" smtClean="0">
                <a:solidFill>
                  <a:srgbClr val="0070C0"/>
                </a:solidFill>
              </a:rPr>
              <a:t>emande d’interpolation sur l’union</a:t>
            </a:r>
          </a:p>
          <a:p>
            <a:pPr marL="800100" lvl="1" indent="-342900">
              <a:spcBef>
                <a:spcPts val="60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e</a:t>
            </a:r>
            <a:r>
              <a:rPr lang="fr-FR" sz="1400" dirty="0" smtClean="0">
                <a:solidFill>
                  <a:srgbClr val="0070C0"/>
                </a:solidFill>
              </a:rPr>
              <a:t>xtraction sur chaque jeu de </a:t>
            </a:r>
            <a:r>
              <a:rPr lang="fr-FR" sz="1400" dirty="0" err="1" smtClean="0">
                <a:solidFill>
                  <a:srgbClr val="0070C0"/>
                </a:solidFill>
              </a:rPr>
              <a:t>plevs</a:t>
            </a:r>
            <a:r>
              <a:rPr lang="fr-FR" sz="1400" dirty="0" smtClean="0">
                <a:solidFill>
                  <a:srgbClr val="0070C0"/>
                </a:solidFill>
              </a:rPr>
              <a:t> individuel en utilisant la fonctionnalité </a:t>
            </a:r>
            <a:r>
              <a:rPr lang="fr-FR" sz="1400" dirty="0" err="1" smtClean="0">
                <a:solidFill>
                  <a:srgbClr val="0070C0"/>
                </a:solidFill>
              </a:rPr>
              <a:t>Xios</a:t>
            </a:r>
            <a:r>
              <a:rPr lang="fr-FR" sz="1400" dirty="0" smtClean="0">
                <a:solidFill>
                  <a:srgbClr val="0070C0"/>
                </a:solidFill>
              </a:rPr>
              <a:t> de zoom</a:t>
            </a:r>
          </a:p>
          <a:p>
            <a:pPr marL="285750" indent="-285750">
              <a:spcBef>
                <a:spcPts val="600"/>
              </a:spcBef>
              <a:buClr>
                <a:srgbClr val="0070C0"/>
              </a:buClr>
              <a:buFont typeface="Arial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Couvre également les niveaux singleton (ex.  ta850)</a:t>
            </a:r>
          </a:p>
          <a:p>
            <a:pPr marL="285750" indent="-285750">
              <a:spcBef>
                <a:spcPts val="600"/>
              </a:spcBef>
              <a:buClr>
                <a:srgbClr val="0070C0"/>
              </a:buClr>
              <a:buFont typeface="Arial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Fonctionne aussi avec les variables spécifiées dans les extra-Tables + possibilité de lire des jeux de niveaux de pression différents de ceux de CMIP6 dans une extra-Table de coordonnées (‘&lt;PROJET&gt;_</a:t>
            </a:r>
            <a:r>
              <a:rPr lang="fr-FR" sz="1600" dirty="0" err="1" smtClean="0">
                <a:solidFill>
                  <a:srgbClr val="0070C0"/>
                </a:solidFill>
              </a:rPr>
              <a:t>coordinate.json</a:t>
            </a:r>
            <a:r>
              <a:rPr lang="fr-FR" sz="1600" dirty="0" smtClean="0">
                <a:solidFill>
                  <a:srgbClr val="0070C0"/>
                </a:solidFill>
              </a:rPr>
              <a:t>’)</a:t>
            </a:r>
          </a:p>
          <a:p>
            <a:pPr marL="285750" indent="-285750">
              <a:spcBef>
                <a:spcPts val="600"/>
              </a:spcBef>
              <a:buClr>
                <a:srgbClr val="0070C0"/>
              </a:buClr>
              <a:buFont typeface="Arial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Les alias superflus de type ‘CMIP6_hus7h’ disparaissent des </a:t>
            </a:r>
            <a:r>
              <a:rPr lang="fr-FR" sz="1600" dirty="0" err="1" smtClean="0">
                <a:solidFill>
                  <a:srgbClr val="0070C0"/>
                </a:solidFill>
              </a:rPr>
              <a:t>pingfiles</a:t>
            </a:r>
            <a:r>
              <a:rPr lang="fr-FR" sz="1600" dirty="0" smtClean="0">
                <a:solidFill>
                  <a:srgbClr val="0070C0"/>
                </a:solidFill>
              </a:rPr>
              <a:t> (les </a:t>
            </a:r>
            <a:r>
              <a:rPr lang="fr-FR" sz="1600" dirty="0" err="1" smtClean="0">
                <a:solidFill>
                  <a:srgbClr val="0070C0"/>
                </a:solidFill>
              </a:rPr>
              <a:t>field</a:t>
            </a:r>
            <a:r>
              <a:rPr lang="fr-FR" sz="1600" dirty="0">
                <a:solidFill>
                  <a:srgbClr val="0070C0"/>
                </a:solidFill>
              </a:rPr>
              <a:t>-</a:t>
            </a:r>
            <a:r>
              <a:rPr lang="fr-FR" sz="1600" dirty="0" smtClean="0">
                <a:solidFill>
                  <a:srgbClr val="0070C0"/>
                </a:solidFill>
              </a:rPr>
              <a:t>id de type ‘CMIP6_hus’ suffisent)</a:t>
            </a:r>
          </a:p>
          <a:p>
            <a:pPr marL="285750" indent="-285750">
              <a:spcBef>
                <a:spcPts val="600"/>
              </a:spcBef>
              <a:buClr>
                <a:srgbClr val="0070C0"/>
              </a:buClr>
              <a:buFont typeface="Arial" charset="0"/>
              <a:buChar char="•"/>
            </a:pPr>
            <a:r>
              <a:rPr lang="fr-FR" sz="1600" dirty="0">
                <a:solidFill>
                  <a:srgbClr val="0070C0"/>
                </a:solidFill>
              </a:rPr>
              <a:t>O</a:t>
            </a:r>
            <a:r>
              <a:rPr lang="fr-FR" sz="1600" dirty="0" smtClean="0">
                <a:solidFill>
                  <a:srgbClr val="0070C0"/>
                </a:solidFill>
              </a:rPr>
              <a:t>ptionnelle. Dans ce cas, interpolation sur chaque jeux individuellement, avec redondance éventuelle.</a:t>
            </a:r>
          </a:p>
          <a:p>
            <a:pPr marL="285750" indent="-285750">
              <a:spcBef>
                <a:spcPts val="600"/>
              </a:spcBef>
              <a:buClr>
                <a:srgbClr val="0070C0"/>
              </a:buClr>
              <a:buFont typeface="Arial" charset="0"/>
              <a:buChar char="•"/>
            </a:pPr>
            <a:r>
              <a:rPr lang="fr-FR" sz="1600" dirty="0">
                <a:solidFill>
                  <a:srgbClr val="0070C0"/>
                </a:solidFill>
              </a:rPr>
              <a:t>I</a:t>
            </a:r>
            <a:r>
              <a:rPr lang="fr-FR" sz="1600" dirty="0" smtClean="0">
                <a:solidFill>
                  <a:srgbClr val="0070C0"/>
                </a:solidFill>
              </a:rPr>
              <a:t>ntéressante à partir des P2</a:t>
            </a:r>
          </a:p>
          <a:p>
            <a:pPr marL="285750" indent="-285750">
              <a:spcBef>
                <a:spcPts val="600"/>
              </a:spcBef>
              <a:buClr>
                <a:srgbClr val="0070C0"/>
              </a:buClr>
              <a:buFont typeface="Arial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Zoom temporaire factice, en attente du </a:t>
            </a:r>
            <a:r>
              <a:rPr lang="fr-FR" sz="1600" dirty="0" err="1" smtClean="0">
                <a:solidFill>
                  <a:srgbClr val="0070C0"/>
                </a:solidFill>
              </a:rPr>
              <a:t>devel</a:t>
            </a:r>
            <a:r>
              <a:rPr lang="fr-FR" sz="1600" dirty="0" smtClean="0">
                <a:solidFill>
                  <a:srgbClr val="0070C0"/>
                </a:solidFill>
              </a:rPr>
              <a:t>. </a:t>
            </a:r>
            <a:r>
              <a:rPr lang="fr-FR" sz="1600" dirty="0">
                <a:solidFill>
                  <a:srgbClr val="0070C0"/>
                </a:solidFill>
              </a:rPr>
              <a:t>d</a:t>
            </a:r>
            <a:r>
              <a:rPr lang="fr-FR" sz="1600" dirty="0" smtClean="0">
                <a:solidFill>
                  <a:srgbClr val="0070C0"/>
                </a:solidFill>
              </a:rPr>
              <a:t>e la  fonctionnalité </a:t>
            </a:r>
            <a:r>
              <a:rPr lang="fr-FR" sz="1600" dirty="0" err="1" smtClean="0">
                <a:solidFill>
                  <a:srgbClr val="0070C0"/>
                </a:solidFill>
              </a:rPr>
              <a:t>Xios</a:t>
            </a:r>
            <a:r>
              <a:rPr lang="fr-FR" sz="1600" dirty="0" smtClean="0">
                <a:solidFill>
                  <a:srgbClr val="0070C0"/>
                </a:solidFill>
              </a:rPr>
              <a:t> de zoom sur plage discontinue (d’ici 1 ou 2 semaines)</a:t>
            </a:r>
          </a:p>
          <a:p>
            <a:pPr marL="285750" indent="-285750">
              <a:spcBef>
                <a:spcPts val="600"/>
              </a:spcBef>
              <a:buClr>
                <a:srgbClr val="0070C0"/>
              </a:buClr>
              <a:buFont typeface="Arial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Hypothèse (vérifiée) : aucune des variables « </a:t>
            </a:r>
            <a:r>
              <a:rPr lang="fr-FR" sz="1600" dirty="0" err="1" smtClean="0">
                <a:solidFill>
                  <a:srgbClr val="0070C0"/>
                </a:solidFill>
              </a:rPr>
              <a:t>ambigues</a:t>
            </a:r>
            <a:r>
              <a:rPr lang="fr-FR" sz="1600" dirty="0" smtClean="0">
                <a:solidFill>
                  <a:srgbClr val="0070C0"/>
                </a:solidFill>
              </a:rPr>
              <a:t> » (i.e. </a:t>
            </a:r>
            <a:r>
              <a:rPr lang="fr-FR" sz="1600" dirty="0" err="1" smtClean="0">
                <a:solidFill>
                  <a:srgbClr val="0070C0"/>
                </a:solidFill>
              </a:rPr>
              <a:t>cell_method</a:t>
            </a:r>
            <a:r>
              <a:rPr lang="fr-FR" sz="1600" dirty="0" smtClean="0">
                <a:solidFill>
                  <a:srgbClr val="0070C0"/>
                </a:solidFill>
              </a:rPr>
              <a:t>=‘</a:t>
            </a:r>
            <a:r>
              <a:rPr lang="fr-FR" sz="1600" dirty="0" err="1" smtClean="0">
                <a:solidFill>
                  <a:srgbClr val="0070C0"/>
                </a:solidFill>
              </a:rPr>
              <a:t>where</a:t>
            </a:r>
            <a:r>
              <a:rPr lang="fr-FR" sz="1600" dirty="0" smtClean="0">
                <a:solidFill>
                  <a:srgbClr val="0070C0"/>
                </a:solidFill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</a:rPr>
              <a:t>something</a:t>
            </a:r>
            <a:r>
              <a:rPr lang="fr-FR" sz="1600" dirty="0" smtClean="0">
                <a:solidFill>
                  <a:srgbClr val="0070C0"/>
                </a:solidFill>
              </a:rPr>
              <a:t>’) n’est demandée en niveau pression </a:t>
            </a:r>
            <a:r>
              <a:rPr lang="fr-FR" sz="1600" i="1" dirty="0" smtClean="0">
                <a:solidFill>
                  <a:schemeClr val="bg1">
                    <a:lumMod val="50000"/>
                  </a:schemeClr>
                </a:solidFill>
              </a:rPr>
              <a:t>(=&gt; 1 petite </a:t>
            </a:r>
            <a:r>
              <a:rPr lang="fr-FR" sz="1600" i="1" dirty="0" err="1" smtClean="0">
                <a:solidFill>
                  <a:schemeClr val="bg1">
                    <a:lumMod val="50000"/>
                  </a:schemeClr>
                </a:solidFill>
              </a:rPr>
              <a:t>modif</a:t>
            </a:r>
            <a:r>
              <a:rPr lang="fr-FR" sz="1600" i="1" dirty="0" smtClean="0">
                <a:solidFill>
                  <a:schemeClr val="bg1">
                    <a:lumMod val="50000"/>
                  </a:schemeClr>
                </a:solidFill>
              </a:rPr>
              <a:t> supplémentaire dr2xml </a:t>
            </a:r>
            <a:r>
              <a:rPr lang="fr-FR" sz="1600" i="1" dirty="0" err="1" smtClean="0">
                <a:solidFill>
                  <a:schemeClr val="bg1">
                    <a:lumMod val="50000"/>
                  </a:schemeClr>
                </a:solidFill>
              </a:rPr>
              <a:t>mpmoine</a:t>
            </a:r>
            <a:r>
              <a:rPr lang="fr-FR" sz="1600" i="1" dirty="0" smtClean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fr-FR" sz="1600" i="1" dirty="0" err="1" smtClean="0">
                <a:solidFill>
                  <a:schemeClr val="bg1">
                    <a:lumMod val="50000"/>
                  </a:schemeClr>
                </a:solidFill>
              </a:rPr>
              <a:t>senesi</a:t>
            </a:r>
            <a:r>
              <a:rPr lang="fr-FR" sz="16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spcBef>
                <a:spcPts val="600"/>
              </a:spcBef>
              <a:buClr>
                <a:srgbClr val="0070C0"/>
              </a:buClr>
              <a:buFont typeface="Arial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En place dans dr2xml. Reste à tester l’utilisation du file-</a:t>
            </a:r>
            <a:r>
              <a:rPr lang="fr-FR" sz="1600" dirty="0" err="1" smtClean="0">
                <a:solidFill>
                  <a:srgbClr val="0070C0"/>
                </a:solidFill>
              </a:rPr>
              <a:t>def</a:t>
            </a:r>
            <a:r>
              <a:rPr lang="fr-FR" sz="1600" dirty="0" smtClean="0">
                <a:solidFill>
                  <a:srgbClr val="0070C0"/>
                </a:solidFill>
              </a:rPr>
              <a:t> ‘dr2xml_arpsfx.xml’ incluant ces </a:t>
            </a:r>
            <a:r>
              <a:rPr lang="fr-FR" sz="1600" dirty="0" err="1" smtClean="0">
                <a:solidFill>
                  <a:srgbClr val="0070C0"/>
                </a:solidFill>
              </a:rPr>
              <a:t>unions+zooms</a:t>
            </a:r>
            <a:endParaRPr lang="fr-FR" sz="1600" dirty="0" smtClean="0"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37058" y="329941"/>
            <a:ext cx="16464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solidFill>
                  <a:srgbClr val="0070C0"/>
                </a:solidFill>
              </a:rPr>
              <a:t>DR2XML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56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131" y="1"/>
            <a:ext cx="11689492" cy="68863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15895" algn="l"/>
              </a:tabLst>
            </a:pPr>
            <a:r>
              <a:rPr lang="en-GB" sz="1051" i="1" dirty="0">
                <a:latin typeface="Calibri" charset="0"/>
                <a:ea typeface="Calibri" charset="0"/>
                <a:cs typeface="Times New Roman" charset="0"/>
              </a:rPr>
              <a:t>&lt;</a:t>
            </a:r>
            <a:r>
              <a:rPr lang="en-GB" sz="1051" i="1" dirty="0" err="1">
                <a:latin typeface="Calibri" charset="0"/>
                <a:ea typeface="Calibri" charset="0"/>
                <a:cs typeface="Times New Roman" charset="0"/>
              </a:rPr>
              <a:t>field_group</a:t>
            </a:r>
            <a:r>
              <a:rPr lang="en-GB" sz="1051" i="1" dirty="0">
                <a:latin typeface="Calibri" charset="0"/>
                <a:ea typeface="Calibri" charset="0"/>
                <a:cs typeface="Times New Roman" charset="0"/>
              </a:rPr>
              <a:t>&gt;</a:t>
            </a:r>
            <a:endParaRPr lang="fr-FR" sz="1051" dirty="0">
              <a:latin typeface="Calibri" charset="0"/>
              <a:ea typeface="Calibri" charset="0"/>
              <a:cs typeface="Times New Roman" charset="0"/>
            </a:endParaRP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	&lt;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"CMIP6_zg27_plev27"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name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"zg27" 	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[</a:t>
            </a:r>
            <a:r>
              <a:rPr lang="is-IS" sz="1051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1051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	&lt;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"CMIP6_zg19_plev19"	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name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"zg19" 	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[</a:t>
            </a:r>
            <a:r>
              <a:rPr lang="is-IS" sz="1051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1051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	&lt;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"CMIP6_zg12_plev12"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name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"zg12" 	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[</a:t>
            </a:r>
            <a:r>
              <a:rPr lang="is-IS" sz="1051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1051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&gt;</a:t>
            </a:r>
            <a:endParaRPr lang="fr-FR" sz="1051" b="1" dirty="0">
              <a:solidFill>
                <a:srgbClr val="FF0000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	&lt;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"CMIP6_zg7h_plev7h"	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name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"zg7h"  	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[</a:t>
            </a:r>
            <a:r>
              <a:rPr lang="is-IS" sz="1051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1051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	&lt;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"CMIP6_zg" 	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name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"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zg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" 	[</a:t>
            </a:r>
            <a:r>
              <a:rPr lang="is-IS" sz="1051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1051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	&lt;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"CMIP6_zg_plev8" 	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name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fr-FR" sz="1051" b="1" dirty="0" err="1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zg</a:t>
            </a:r>
            <a:r>
              <a:rPr lang="fr-FR" sz="1051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 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 	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[</a:t>
            </a:r>
            <a:r>
              <a:rPr lang="is-IS" sz="1051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1051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	&lt;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"CMIP6_zg10_plev10" 	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name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"zg10" 	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[</a:t>
            </a:r>
            <a:r>
              <a:rPr lang="is-IS" sz="1051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1051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	&lt;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"CMIP6_zg23_plev23"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	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name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"zg23" 	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[</a:t>
            </a:r>
            <a:r>
              <a:rPr lang="is-IS" sz="1051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1051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	&lt;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"CMIP6_zg_plev39"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	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name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fr-FR" sz="1051" b="1" dirty="0" err="1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zg</a:t>
            </a:r>
            <a:r>
              <a:rPr lang="fr-FR" sz="1051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 	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[</a:t>
            </a:r>
            <a:r>
              <a:rPr lang="is-IS" sz="1051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1051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>
              <a:tabLst>
                <a:tab pos="215895" algn="l"/>
              </a:tabLst>
            </a:pPr>
            <a:r>
              <a:rPr lang="en-GB" sz="1051" i="1" dirty="0">
                <a:latin typeface="Calibri" charset="0"/>
                <a:ea typeface="Calibri" charset="0"/>
                <a:cs typeface="Times New Roman" charset="0"/>
              </a:rPr>
              <a:t>&lt;/</a:t>
            </a:r>
            <a:r>
              <a:rPr lang="en-GB" sz="1051" i="1" dirty="0" err="1">
                <a:latin typeface="Calibri" charset="0"/>
                <a:ea typeface="Calibri" charset="0"/>
                <a:cs typeface="Times New Roman" charset="0"/>
              </a:rPr>
              <a:t>field_group</a:t>
            </a:r>
            <a:r>
              <a:rPr lang="en-GB" sz="1051" i="1" dirty="0">
                <a:latin typeface="Calibri" charset="0"/>
                <a:ea typeface="Calibri" charset="0"/>
                <a:cs typeface="Times New Roman" charset="0"/>
              </a:rPr>
              <a:t> &gt;</a:t>
            </a:r>
            <a:endParaRPr lang="fr-FR" sz="1051" i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215895" algn="l"/>
              </a:tabLst>
            </a:pP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fr-FR" sz="105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215895" algn="l"/>
                <a:tab pos="2171646" algn="l"/>
                <a:tab pos="4035324" algn="l"/>
              </a:tabLst>
            </a:pPr>
            <a:r>
              <a:rPr lang="en-GB" sz="1051" i="1" dirty="0">
                <a:latin typeface="Calibri" charset="0"/>
                <a:ea typeface="Calibri" charset="0"/>
                <a:cs typeface="Times New Roman" charset="0"/>
              </a:rPr>
              <a:t>&lt;</a:t>
            </a:r>
            <a:r>
              <a:rPr lang="en-GB" sz="1051" i="1" dirty="0" err="1">
                <a:latin typeface="Calibri" charset="0"/>
                <a:ea typeface="Calibri" charset="0"/>
                <a:cs typeface="Times New Roman" charset="0"/>
              </a:rPr>
              <a:t>field_definition</a:t>
            </a:r>
            <a:r>
              <a:rPr lang="en-GB" sz="1051" i="1" dirty="0">
                <a:latin typeface="Calibri" charset="0"/>
                <a:ea typeface="Calibri" charset="0"/>
                <a:cs typeface="Times New Roman" charset="0"/>
              </a:rPr>
              <a:t>&gt; </a:t>
            </a:r>
            <a:endParaRPr lang="fr-FR" sz="105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200"/>
              </a:spcAft>
              <a:tabLst>
                <a:tab pos="215895" algn="l"/>
                <a:tab pos="2171646" algn="l"/>
                <a:tab pos="4035324" algn="l"/>
                <a:tab pos="5727557" algn="l"/>
              </a:tabLst>
            </a:pP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1051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"CMIP6_zg_union " 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1051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051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"CMIP6_zg " 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1051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en-GB" sz="1051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union_plevs_zg</a:t>
            </a:r>
            <a:r>
              <a:rPr lang="en-GB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” 	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/&gt;</a:t>
            </a:r>
          </a:p>
          <a:p>
            <a:pPr>
              <a:spcAft>
                <a:spcPts val="200"/>
              </a:spcAft>
              <a:tabLst>
                <a:tab pos="215895" algn="l"/>
                <a:tab pos="2171646" algn="l"/>
                <a:tab pos="4035324" algn="l"/>
                <a:tab pos="5727557" algn="l"/>
              </a:tabLst>
            </a:pP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1051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"CMIP6_zg27_plev27 " 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1051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051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"CMIP6_zg_union " 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1051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"zoom_plev27_zg”	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/&gt;</a:t>
            </a:r>
          </a:p>
          <a:p>
            <a:pPr>
              <a:spcAft>
                <a:spcPts val="200"/>
              </a:spcAft>
              <a:tabLst>
                <a:tab pos="215895" algn="l"/>
                <a:tab pos="2171646" algn="l"/>
                <a:tab pos="4035324" algn="l"/>
                <a:tab pos="5727557" algn="l"/>
              </a:tabLst>
            </a:pP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1051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"CMIP6_zg19_plev19 " 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1051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051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"CMIP6_zg_union " 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1051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"zoom_plev19_zg” 	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/&gt;</a:t>
            </a:r>
          </a:p>
          <a:p>
            <a:pPr>
              <a:spcAft>
                <a:spcPts val="200"/>
              </a:spcAft>
              <a:tabLst>
                <a:tab pos="215895" algn="l"/>
                <a:tab pos="2171646" algn="l"/>
                <a:tab pos="4035324" algn="l"/>
                <a:tab pos="5727557" algn="l"/>
              </a:tabLst>
            </a:pP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1051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"CMIP6_zg_plev8 " 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1051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051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"CMIP6_zg_union " 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1051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"zoom_plev8_zg” 	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/&gt;</a:t>
            </a:r>
          </a:p>
          <a:p>
            <a:pPr>
              <a:spcAft>
                <a:spcPts val="200"/>
              </a:spcAft>
              <a:tabLst>
                <a:tab pos="215895" algn="l"/>
                <a:tab pos="2171646" algn="l"/>
                <a:tab pos="4035324" algn="l"/>
                <a:tab pos="5727557" algn="l"/>
              </a:tabLst>
            </a:pP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1051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"CMIP6_zg_plev19" 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1051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051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"CMIP6_zg_union " 	</a:t>
            </a:r>
            <a:r>
              <a:rPr lang="en-GB" sz="1051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"zoom_plev19_zg”	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/&gt;</a:t>
            </a:r>
          </a:p>
          <a:p>
            <a:pPr>
              <a:spcAft>
                <a:spcPts val="200"/>
              </a:spcAft>
              <a:tabLst>
                <a:tab pos="215895" algn="l"/>
                <a:tab pos="2171646" algn="l"/>
                <a:tab pos="4035324" algn="l"/>
                <a:tab pos="5727557" algn="l"/>
              </a:tabLst>
            </a:pP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1051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"CMIP6_zg7h_plev7h " 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1051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051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"CMIP6_zg_union " 	</a:t>
            </a:r>
            <a:r>
              <a:rPr lang="en-GB" sz="1051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"zoom_plev7h_zg” 	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/&gt;</a:t>
            </a:r>
          </a:p>
          <a:p>
            <a:pPr>
              <a:spcAft>
                <a:spcPts val="200"/>
              </a:spcAft>
              <a:tabLst>
                <a:tab pos="215895" algn="l"/>
                <a:tab pos="2171646" algn="l"/>
                <a:tab pos="4035324" algn="l"/>
                <a:tab pos="5727557" algn="l"/>
              </a:tabLst>
            </a:pP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1051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"CMIP6_zg_plev39 " 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1051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051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"CMIP6_zg_union " 	</a:t>
            </a:r>
            <a:r>
              <a:rPr lang="en-GB" sz="1051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"zoom_plev39_zg” 	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/&gt;</a:t>
            </a:r>
          </a:p>
          <a:p>
            <a:pPr>
              <a:spcAft>
                <a:spcPts val="200"/>
              </a:spcAft>
              <a:tabLst>
                <a:tab pos="215895" algn="l"/>
                <a:tab pos="2171646" algn="l"/>
                <a:tab pos="4035324" algn="l"/>
                <a:tab pos="5727557" algn="l"/>
              </a:tabLst>
            </a:pP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1051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"CMIP6_zg23_plev23 " 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1051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051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"CMIP6_zg_union " 	</a:t>
            </a:r>
            <a:r>
              <a:rPr lang="en-GB" sz="1051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"zoom_plev23_zg” 	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/&gt;</a:t>
            </a:r>
          </a:p>
          <a:p>
            <a:pPr>
              <a:spcAft>
                <a:spcPts val="200"/>
              </a:spcAft>
              <a:tabLst>
                <a:tab pos="215895" algn="l"/>
                <a:tab pos="2171646" algn="l"/>
                <a:tab pos="4035324" algn="l"/>
                <a:tab pos="5727557" algn="l"/>
              </a:tabLst>
            </a:pP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1051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"CMIP6_zg10_plev10 " 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1051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051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"CMIP6_zg_union " 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1051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"zoom_plev10_zg” 	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/&gt;</a:t>
            </a:r>
          </a:p>
          <a:p>
            <a:pPr>
              <a:spcAft>
                <a:spcPts val="200"/>
              </a:spcAft>
              <a:tabLst>
                <a:tab pos="215895" algn="l"/>
                <a:tab pos="2171646" algn="l"/>
                <a:tab pos="4035324" algn="l"/>
                <a:tab pos="5727557" algn="l"/>
              </a:tabLst>
            </a:pP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1051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"CMIP6_zg12_plev12 " 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1051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051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"CMIP6_zg_union " 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1051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"zoom_plev12_zg” 	</a:t>
            </a: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/&gt;</a:t>
            </a:r>
            <a:endParaRPr lang="en-GB" sz="1051" i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215895" algn="l"/>
              </a:tabLst>
            </a:pPr>
            <a:r>
              <a:rPr lang="en-GB" sz="1051" i="1" dirty="0">
                <a:latin typeface="Calibri" charset="0"/>
                <a:ea typeface="Calibri" charset="0"/>
                <a:cs typeface="Times New Roman" charset="0"/>
              </a:rPr>
              <a:t>&lt;/</a:t>
            </a:r>
            <a:r>
              <a:rPr lang="en-GB" sz="1051" i="1" dirty="0" err="1">
                <a:latin typeface="Calibri" charset="0"/>
                <a:ea typeface="Calibri" charset="0"/>
                <a:cs typeface="Times New Roman" charset="0"/>
              </a:rPr>
              <a:t>field_definition</a:t>
            </a:r>
            <a:r>
              <a:rPr lang="en-GB" sz="1051" i="1" dirty="0">
                <a:latin typeface="Calibri" charset="0"/>
                <a:ea typeface="Calibri" charset="0"/>
                <a:cs typeface="Times New Roman" charset="0"/>
              </a:rPr>
              <a:t>&gt; </a:t>
            </a:r>
            <a:endParaRPr lang="fr-FR" sz="1051" i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215895" algn="l"/>
              </a:tabLst>
            </a:pP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fr-FR" sz="105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215895" algn="l"/>
              </a:tabLst>
            </a:pPr>
            <a:r>
              <a:rPr lang="en-GB" sz="1051" i="1" dirty="0">
                <a:latin typeface="Calibri" charset="0"/>
                <a:ea typeface="Calibri" charset="0"/>
                <a:cs typeface="Times New Roman" charset="0"/>
              </a:rPr>
              <a:t>&lt;</a:t>
            </a:r>
            <a:r>
              <a:rPr lang="en-GB" sz="1051" i="1" dirty="0" err="1">
                <a:latin typeface="Calibri" charset="0"/>
                <a:ea typeface="Calibri" charset="0"/>
                <a:cs typeface="Times New Roman" charset="0"/>
              </a:rPr>
              <a:t>axis_definition</a:t>
            </a:r>
            <a:r>
              <a:rPr lang="en-GB" sz="1051" i="1" dirty="0">
                <a:latin typeface="Calibri" charset="0"/>
                <a:ea typeface="Calibri" charset="0"/>
                <a:cs typeface="Times New Roman" charset="0"/>
              </a:rPr>
              <a:t>&gt; </a:t>
            </a:r>
            <a:endParaRPr lang="fr-FR" sz="1051" i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215895" algn="l"/>
              </a:tabLst>
            </a:pPr>
            <a:r>
              <a:rPr lang="en-GB" sz="1051" dirty="0">
                <a:latin typeface="Calibri" charset="0"/>
                <a:ea typeface="Calibri" charset="0"/>
                <a:cs typeface="Times New Roman" charset="0"/>
              </a:rPr>
              <a:t> 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 	&lt;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axis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 id=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pl-PL" sz="1051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union_plevs_zg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 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positive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="down" 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n_glo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="54" 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value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=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” (0,54) [ 97500. 95000. 92500. 90000. 9000. 87500. 85000. 82500. 80000. 8000. 77500. 75000. 70000. 7000. 700.       70. 7. 65000. 60000. 55000. 50000. 5000. 500. 50. 5. 45000. 40000. 40. 35000. 30000. 3000. 300. 30. 3. 25000. 22500. 20000. 2000. 200. 20. 17500. 17000. 15000. 1500. 150. 15.      13000. 12500. 11500. 100000. 10000. 1000. 100. 10.] "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name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="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plev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" 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standard_name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="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air_pressure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" 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long_name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="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pressure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" unit="Pa"&gt;38524         &lt;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interpolate_axis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type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="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polynomial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" order="1" 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coordinate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="CMIP6_pfull"/&gt;38525         	&lt;/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axis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>
              <a:tabLst>
                <a:tab pos="215895" algn="l"/>
                <a:tab pos="2087510" algn="l"/>
                <a:tab pos="3724182" algn="l"/>
                <a:tab pos="4128985" algn="l"/>
                <a:tab pos="5727557" algn="l"/>
                <a:tab pos="6218083" algn="l"/>
                <a:tab pos="6575261" algn="l"/>
              </a:tabLst>
            </a:pP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	&lt;axis id= </a:t>
            </a:r>
            <a:r>
              <a:rPr lang="fr-FR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"zoom_plev39_zg" 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fr-FR" sz="1051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union_plevs_zg</a:t>
            </a:r>
            <a:r>
              <a:rPr lang="fr-FR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 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&gt;	&lt;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begin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"3" 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	n= </a:t>
            </a:r>
            <a:r>
              <a:rPr lang="fr-FR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"39" 	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/&gt;	 &lt;/axis&gt;</a:t>
            </a:r>
            <a:endParaRPr lang="pl-PL" sz="105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215895" algn="l"/>
                <a:tab pos="2087510" algn="l"/>
                <a:tab pos="3724182" algn="l"/>
                <a:tab pos="4128985" algn="l"/>
                <a:tab pos="5727557" algn="l"/>
                <a:tab pos="6218083" algn="l"/>
                <a:tab pos="6575261" algn="l"/>
              </a:tabLst>
            </a:pP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	&lt;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axis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 id=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"zoom_plev23_zg" 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pl-PL" sz="1051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union_plevs_zg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 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&gt;	&lt;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begin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"40" 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	n=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"23" 	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/&gt;	&lt;/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axis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>
              <a:tabLst>
                <a:tab pos="215895" algn="l"/>
                <a:tab pos="2087510" algn="l"/>
                <a:tab pos="3724182" algn="l"/>
                <a:tab pos="4128985" algn="l"/>
                <a:tab pos="5727557" algn="l"/>
                <a:tab pos="6218083" algn="l"/>
                <a:tab pos="6575261" algn="l"/>
              </a:tabLst>
            </a:pP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	&lt;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axis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 id=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"zoom_plev12_zg" 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pl-PL" sz="1051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union_plevs_zg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 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&gt;	&lt;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begin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"200" 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	n=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"12" 	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/&gt;	&lt;/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axis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>
              <a:tabLst>
                <a:tab pos="215895" algn="l"/>
                <a:tab pos="2087510" algn="l"/>
                <a:tab pos="3724182" algn="l"/>
                <a:tab pos="4128985" algn="l"/>
                <a:tab pos="5727557" algn="l"/>
                <a:tab pos="6218083" algn="l"/>
                <a:tab pos="6575261" algn="l"/>
              </a:tabLst>
            </a:pP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	&lt;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axis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 id=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"zoom_plev8_zg" 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pl-PL" sz="1051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union_plevs_zg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 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&gt;	&lt;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begin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"1000" 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	n=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"8" 	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/&gt;	&lt;/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axis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>
              <a:tabLst>
                <a:tab pos="215895" algn="l"/>
                <a:tab pos="2087510" algn="l"/>
                <a:tab pos="3724182" algn="l"/>
                <a:tab pos="4128985" algn="l"/>
                <a:tab pos="5727557" algn="l"/>
                <a:tab pos="6218083" algn="l"/>
                <a:tab pos="6575261" algn="l"/>
              </a:tabLst>
            </a:pP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	&lt;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axis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 id=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"zoom_plev19_zg" 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pl-PL" sz="1051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union_plevs_zg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 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&gt;	&lt;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begin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"100" 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	n=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"19" 	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/&gt;	&lt;/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axis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>
              <a:tabLst>
                <a:tab pos="215895" algn="l"/>
                <a:tab pos="2087510" algn="l"/>
                <a:tab pos="3724182" algn="l"/>
                <a:tab pos="4128985" algn="l"/>
                <a:tab pos="5727557" algn="l"/>
                <a:tab pos="6218083" algn="l"/>
                <a:tab pos="6575261" algn="l"/>
              </a:tabLst>
            </a:pP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	&lt;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axis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 id=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"zoom_plev19_zg" 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pl-PL" sz="1051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union_plevs_zg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 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&gt;	&lt;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begin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=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 "100" 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	n=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"19" 	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/&gt;	&lt;/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axis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>
              <a:tabLst>
                <a:tab pos="215895" algn="l"/>
                <a:tab pos="2087510" algn="l"/>
                <a:tab pos="3724182" algn="l"/>
                <a:tab pos="4128985" algn="l"/>
                <a:tab pos="5727557" algn="l"/>
                <a:tab pos="6218083" algn="l"/>
                <a:tab pos="6575261" algn="l"/>
              </a:tabLst>
            </a:pP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	&lt;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axis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 id=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"zoom_plev10_zg" 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pl-PL" sz="1051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union_plevs_zg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 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&gt;	&lt;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begin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= "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1000" 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	n= </a:t>
            </a:r>
            <a:r>
              <a:rPr lang="pl-PL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"10" 	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/&gt;	&lt;/</a:t>
            </a:r>
            <a:r>
              <a:rPr lang="pl-PL" sz="1051" dirty="0" err="1">
                <a:latin typeface="Calibri" charset="0"/>
                <a:ea typeface="Calibri" charset="0"/>
                <a:cs typeface="Times New Roman" charset="0"/>
              </a:rPr>
              <a:t>axis</a:t>
            </a:r>
            <a:r>
              <a:rPr lang="pl-PL" sz="1051" dirty="0">
                <a:latin typeface="Calibri" charset="0"/>
                <a:ea typeface="Calibri" charset="0"/>
                <a:cs typeface="Times New Roman" charset="0"/>
              </a:rPr>
              <a:t>&gt;</a:t>
            </a:r>
            <a:endParaRPr lang="fr-FR" sz="105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215895" algn="l"/>
                <a:tab pos="2087510" algn="l"/>
                <a:tab pos="3724182" algn="l"/>
                <a:tab pos="4128985" algn="l"/>
                <a:tab pos="5727557" algn="l"/>
                <a:tab pos="6218083" algn="l"/>
                <a:tab pos="6575261" algn="l"/>
              </a:tabLst>
            </a:pP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	&lt;axis id= </a:t>
            </a:r>
            <a:r>
              <a:rPr lang="fr-FR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"zoom_plev7h_zg" 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fr-FR" sz="1051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union_plevs_zg</a:t>
            </a:r>
            <a:r>
              <a:rPr lang="fr-FR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 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&gt;	&lt;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begin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"5000" 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	n= </a:t>
            </a:r>
            <a:r>
              <a:rPr lang="fr-FR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"7"	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/&gt;	&lt;/axis&gt;</a:t>
            </a:r>
          </a:p>
          <a:p>
            <a:pPr>
              <a:tabLst>
                <a:tab pos="215895" algn="l"/>
                <a:tab pos="2087510" algn="l"/>
                <a:tab pos="3724182" algn="l"/>
                <a:tab pos="4128985" algn="l"/>
                <a:tab pos="5727557" algn="l"/>
                <a:tab pos="6218083" algn="l"/>
                <a:tab pos="6575261" algn="l"/>
              </a:tabLst>
            </a:pP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	&lt;axis id= </a:t>
            </a:r>
            <a:r>
              <a:rPr lang="fr-FR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"zoom_plev27_zg" 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fr-FR" sz="1051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union_plevs_zg</a:t>
            </a:r>
            <a:r>
              <a:rPr lang="fr-FR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 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&gt;	&lt;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1051" dirty="0" err="1">
                <a:latin typeface="Calibri" charset="0"/>
                <a:ea typeface="Calibri" charset="0"/>
                <a:cs typeface="Times New Roman" charset="0"/>
              </a:rPr>
              <a:t>begin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"10000" 	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n= "</a:t>
            </a:r>
            <a:r>
              <a:rPr lang="fr-FR" sz="1051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27" </a:t>
            </a:r>
            <a:r>
              <a:rPr lang="fr-FR" sz="1051" dirty="0">
                <a:latin typeface="Calibri" charset="0"/>
                <a:ea typeface="Calibri" charset="0"/>
                <a:cs typeface="Times New Roman" charset="0"/>
              </a:rPr>
              <a:t>/&gt;	&lt;/axis&gt;</a:t>
            </a:r>
          </a:p>
          <a:p>
            <a:pPr>
              <a:tabLst>
                <a:tab pos="215895" algn="l"/>
              </a:tabLst>
            </a:pPr>
            <a:r>
              <a:rPr lang="en-GB" sz="1051" i="1" dirty="0">
                <a:latin typeface="Calibri" charset="0"/>
                <a:ea typeface="Calibri" charset="0"/>
                <a:cs typeface="Times New Roman" charset="0"/>
              </a:rPr>
              <a:t>&lt;/</a:t>
            </a:r>
            <a:r>
              <a:rPr lang="en-GB" sz="1051" i="1" dirty="0" err="1">
                <a:latin typeface="Calibri" charset="0"/>
                <a:ea typeface="Calibri" charset="0"/>
                <a:cs typeface="Times New Roman" charset="0"/>
              </a:rPr>
              <a:t>axis_definition</a:t>
            </a:r>
            <a:r>
              <a:rPr lang="en-GB" sz="1051" i="1" dirty="0">
                <a:latin typeface="Calibri" charset="0"/>
                <a:ea typeface="Calibri" charset="0"/>
                <a:cs typeface="Times New Roman" charset="0"/>
              </a:rPr>
              <a:t>&gt;</a:t>
            </a:r>
            <a:endParaRPr lang="fr-FR" sz="1051" i="1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178818" y="261115"/>
            <a:ext cx="351619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Cas</a:t>
            </a:r>
            <a:r>
              <a:rPr lang="en-GB" dirty="0">
                <a:solidFill>
                  <a:srgbClr val="0070C0"/>
                </a:solidFill>
              </a:rPr>
              <a:t> de ”</a:t>
            </a:r>
            <a:r>
              <a:rPr lang="en-GB" dirty="0" err="1">
                <a:solidFill>
                  <a:srgbClr val="0070C0"/>
                </a:solidFill>
              </a:rPr>
              <a:t>zg</a:t>
            </a:r>
            <a:r>
              <a:rPr lang="en-GB" dirty="0">
                <a:solidFill>
                  <a:srgbClr val="0070C0"/>
                </a:solidFill>
              </a:rPr>
              <a:t>” </a:t>
            </a:r>
            <a:r>
              <a:rPr lang="en-GB" dirty="0" err="1">
                <a:solidFill>
                  <a:srgbClr val="0070C0"/>
                </a:solidFill>
              </a:rPr>
              <a:t>demandé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r>
              <a:rPr lang="en-GB" dirty="0">
                <a:solidFill>
                  <a:srgbClr val="0070C0"/>
                </a:solidFill>
              </a:rPr>
              <a:t>sur 8 </a:t>
            </a:r>
            <a:r>
              <a:rPr lang="en-GB" dirty="0" err="1">
                <a:solidFill>
                  <a:srgbClr val="0070C0"/>
                </a:solidFill>
              </a:rPr>
              <a:t>jeux</a:t>
            </a:r>
            <a:r>
              <a:rPr lang="en-GB" dirty="0">
                <a:solidFill>
                  <a:srgbClr val="0070C0"/>
                </a:solidFill>
              </a:rPr>
              <a:t> de </a:t>
            </a:r>
            <a:r>
              <a:rPr lang="en-GB" dirty="0" err="1">
                <a:solidFill>
                  <a:srgbClr val="0070C0"/>
                </a:solidFill>
              </a:rPr>
              <a:t>niveaux</a:t>
            </a:r>
            <a:r>
              <a:rPr lang="en-GB" dirty="0">
                <a:solidFill>
                  <a:srgbClr val="0070C0"/>
                </a:solidFill>
              </a:rPr>
              <a:t> de </a:t>
            </a:r>
            <a:r>
              <a:rPr lang="en-GB" dirty="0" err="1">
                <a:solidFill>
                  <a:srgbClr val="0070C0"/>
                </a:solidFill>
              </a:rPr>
              <a:t>pression</a:t>
            </a:r>
            <a:r>
              <a:rPr lang="en-GB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20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149" y="1"/>
            <a:ext cx="11689492" cy="67505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15895" algn="l"/>
              </a:tabLst>
            </a:pPr>
            <a:r>
              <a:rPr lang="en-GB" sz="900" i="1" dirty="0">
                <a:latin typeface="Calibri" charset="0"/>
                <a:ea typeface="Calibri" charset="0"/>
                <a:cs typeface="Times New Roman" charset="0"/>
              </a:rPr>
              <a:t>&lt;</a:t>
            </a:r>
            <a:r>
              <a:rPr lang="en-GB" sz="900" i="1" dirty="0" err="1">
                <a:latin typeface="Calibri" charset="0"/>
                <a:ea typeface="Calibri" charset="0"/>
                <a:cs typeface="Times New Roman" charset="0"/>
              </a:rPr>
              <a:t>field_group</a:t>
            </a:r>
            <a:r>
              <a:rPr lang="en-GB" sz="900" i="1" dirty="0">
                <a:latin typeface="Calibri" charset="0"/>
                <a:ea typeface="Calibri" charset="0"/>
                <a:cs typeface="Times New Roman" charset="0"/>
              </a:rPr>
              <a:t>&gt;</a:t>
            </a:r>
            <a:endParaRPr lang="fr-FR" sz="900" dirty="0">
              <a:latin typeface="Calibri" charset="0"/>
              <a:ea typeface="Calibri" charset="0"/>
              <a:cs typeface="Times New Roman" charset="0"/>
            </a:endParaRP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	&lt;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9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"CMIP6_ta27_plev27"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name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9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"ta27" 	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	&lt;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9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"CMIP6_ta_plev3"	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name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9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"ta" 	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	&lt;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9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"CMIP6_ta100_p100"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name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9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"ta100" 	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</a:t>
            </a:r>
            <a:endParaRPr lang="fr-FR" sz="900" b="1" dirty="0">
              <a:solidFill>
                <a:srgbClr val="FF0000"/>
              </a:solidFill>
              <a:latin typeface="Calibri" charset="0"/>
              <a:ea typeface="Calibri" charset="0"/>
              <a:cs typeface="Times New Roman" charset="0"/>
            </a:endParaRP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	&lt;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9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"CMIP6_zg7h_plev7h"	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name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9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"zg7h"  	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	&lt;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"CMIP6_ta" 	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name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 " ta" 	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	&lt;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9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"CMIP6_ta700_p700" 	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name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9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 "ta700" 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 	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	&lt;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9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"CMIP6_ta_plev8" 	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name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9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 "ta" 	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	&lt;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9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"CMIP6_ta23_plev23"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	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name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9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  "ta23" 	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	&lt;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9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"CMIP6_ta10_plev10"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	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name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9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  "ta10" 	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	&lt;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9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"CMIP6_ta19_plev19"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	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name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9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  "ta19" 	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	&lt;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9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"CMIP6_ta_plev19"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	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name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fr-FR" sz="9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  "ta" 	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900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9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>
              <a:tabLst>
                <a:tab pos="215895" algn="l"/>
              </a:tabLst>
            </a:pPr>
            <a:r>
              <a:rPr lang="en-GB" sz="900" i="1" dirty="0">
                <a:latin typeface="Calibri" charset="0"/>
                <a:ea typeface="Calibri" charset="0"/>
                <a:cs typeface="Times New Roman" charset="0"/>
              </a:rPr>
              <a:t>&lt;/</a:t>
            </a:r>
            <a:r>
              <a:rPr lang="en-GB" sz="900" i="1" dirty="0" err="1">
                <a:latin typeface="Calibri" charset="0"/>
                <a:ea typeface="Calibri" charset="0"/>
                <a:cs typeface="Times New Roman" charset="0"/>
              </a:rPr>
              <a:t>field_group</a:t>
            </a:r>
            <a:r>
              <a:rPr lang="en-GB" sz="900" i="1" dirty="0">
                <a:latin typeface="Calibri" charset="0"/>
                <a:ea typeface="Calibri" charset="0"/>
                <a:cs typeface="Times New Roman" charset="0"/>
              </a:rPr>
              <a:t> &gt;</a:t>
            </a:r>
            <a:endParaRPr lang="fr-FR" sz="900" i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215895" algn="l"/>
              </a:tabLst>
            </a:pP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fr-FR" sz="9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215895" algn="l"/>
              </a:tabLst>
            </a:pPr>
            <a:r>
              <a:rPr lang="en-GB" sz="900" i="1" dirty="0">
                <a:latin typeface="Calibri" charset="0"/>
                <a:ea typeface="Calibri" charset="0"/>
                <a:cs typeface="Times New Roman" charset="0"/>
              </a:rPr>
              <a:t>&lt;</a:t>
            </a:r>
            <a:r>
              <a:rPr lang="en-GB" sz="900" i="1" dirty="0" err="1">
                <a:latin typeface="Calibri" charset="0"/>
                <a:ea typeface="Calibri" charset="0"/>
                <a:cs typeface="Times New Roman" charset="0"/>
              </a:rPr>
              <a:t>field_definition</a:t>
            </a:r>
            <a:r>
              <a:rPr lang="en-GB" sz="900" i="1" dirty="0">
                <a:latin typeface="Calibri" charset="0"/>
                <a:ea typeface="Calibri" charset="0"/>
                <a:cs typeface="Times New Roman" charset="0"/>
              </a:rPr>
              <a:t>&gt; </a:t>
            </a:r>
            <a:endParaRPr lang="fr-FR" sz="9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200"/>
              </a:spcAft>
              <a:tabLst>
                <a:tab pos="215895" algn="l"/>
                <a:tab pos="2351029" algn="l"/>
                <a:tab pos="4354404" algn="l"/>
                <a:tab pos="6038700" algn="l"/>
              </a:tabLst>
            </a:pP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"CMIP6_ta_union " 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 " 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en-GB" sz="900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union_plevs_ta</a:t>
            </a:r>
            <a:r>
              <a:rPr lang="en-GB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”	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/&gt;</a:t>
            </a:r>
          </a:p>
          <a:p>
            <a:pPr>
              <a:spcAft>
                <a:spcPts val="200"/>
              </a:spcAft>
              <a:tabLst>
                <a:tab pos="215895" algn="l"/>
                <a:tab pos="2351029" algn="l"/>
                <a:tab pos="4354404" algn="l"/>
                <a:tab pos="6038700" algn="l"/>
              </a:tabLst>
            </a:pP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"CMIP6_ta100_p100 " 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"CMIP6_ta_union " 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"zoom_p100_ta”	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/&gt;</a:t>
            </a:r>
          </a:p>
          <a:p>
            <a:pPr>
              <a:spcAft>
                <a:spcPts val="200"/>
              </a:spcAft>
              <a:tabLst>
                <a:tab pos="215895" algn="l"/>
                <a:tab pos="2351029" algn="l"/>
                <a:tab pos="4354404" algn="l"/>
                <a:tab pos="6038700" algn="l"/>
              </a:tabLst>
            </a:pP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"CMIP6_ta10_plev10 " 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"CMIP6_ta_union " 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"zoom_plev10_ta” 	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/&gt;</a:t>
            </a:r>
          </a:p>
          <a:p>
            <a:pPr>
              <a:spcAft>
                <a:spcPts val="200"/>
              </a:spcAft>
              <a:tabLst>
                <a:tab pos="215895" algn="l"/>
                <a:tab pos="2351029" algn="l"/>
                <a:tab pos="4354404" algn="l"/>
                <a:tab pos="6038700" algn="l"/>
              </a:tabLst>
            </a:pP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"CMIP6_ta7h_plev7h " 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"CMIP6_ta_union " 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"zoom_plev7h_ta” 	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/&gt;</a:t>
            </a:r>
          </a:p>
          <a:p>
            <a:pPr>
              <a:spcAft>
                <a:spcPts val="200"/>
              </a:spcAft>
              <a:tabLst>
                <a:tab pos="215895" algn="l"/>
                <a:tab pos="2351029" algn="l"/>
                <a:tab pos="4354404" algn="l"/>
                <a:tab pos="6038700" algn="l"/>
              </a:tabLst>
            </a:pP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"CMIP6_ta_plev19" 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"CMIP6_ta_union " 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"zoom_plev19_ta” 	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/&gt;</a:t>
            </a:r>
          </a:p>
          <a:p>
            <a:pPr>
              <a:spcAft>
                <a:spcPts val="200"/>
              </a:spcAft>
              <a:tabLst>
                <a:tab pos="215895" algn="l"/>
                <a:tab pos="2351029" algn="l"/>
                <a:tab pos="4354404" algn="l"/>
                <a:tab pos="6038700" algn="l"/>
              </a:tabLst>
            </a:pP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"CMIP6_ta_plev3 " 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"CMIP6_ta_union " 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"zoom_plev3_ta” 	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/&gt;</a:t>
            </a:r>
          </a:p>
          <a:p>
            <a:pPr>
              <a:spcAft>
                <a:spcPts val="200"/>
              </a:spcAft>
              <a:tabLst>
                <a:tab pos="215895" algn="l"/>
                <a:tab pos="2351029" algn="l"/>
                <a:tab pos="4354404" algn="l"/>
                <a:tab pos="6038700" algn="l"/>
              </a:tabLst>
            </a:pP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"CMIP6_ta_plev8 " 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"CMIP6_ta_union " 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"zoom_plev8_ta” 	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/&gt;</a:t>
            </a:r>
          </a:p>
          <a:p>
            <a:pPr>
              <a:spcAft>
                <a:spcPts val="200"/>
              </a:spcAft>
              <a:tabLst>
                <a:tab pos="215895" algn="l"/>
                <a:tab pos="2351029" algn="l"/>
                <a:tab pos="4354404" algn="l"/>
                <a:tab pos="6038700" algn="l"/>
              </a:tabLst>
            </a:pP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"CMIP6_ta700_p700 " 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"CMIP6_ta_union " 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"zoom_p700_ta” 	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/&gt;</a:t>
            </a:r>
          </a:p>
          <a:p>
            <a:pPr>
              <a:spcAft>
                <a:spcPts val="200"/>
              </a:spcAft>
              <a:tabLst>
                <a:tab pos="215895" algn="l"/>
                <a:tab pos="2351029" algn="l"/>
                <a:tab pos="4354404" algn="l"/>
                <a:tab pos="6038700" algn="l"/>
              </a:tabLst>
            </a:pP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"CMIP6_ta19_plev19 " 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"CMIP6_ta_union " 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"zoom_plev19_ta” 	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/&gt;</a:t>
            </a:r>
          </a:p>
          <a:p>
            <a:pPr>
              <a:spcAft>
                <a:spcPts val="200"/>
              </a:spcAft>
              <a:tabLst>
                <a:tab pos="215895" algn="l"/>
                <a:tab pos="2351029" algn="l"/>
                <a:tab pos="4354404" algn="l"/>
                <a:tab pos="6038700" algn="l"/>
              </a:tabLst>
            </a:pP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"CMIP6_ta23_plev23 " 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"CMIP6_ta_union " 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"zoom_plev23_ta” 	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/&gt;</a:t>
            </a:r>
          </a:p>
          <a:p>
            <a:pPr>
              <a:spcAft>
                <a:spcPts val="200"/>
              </a:spcAft>
              <a:tabLst>
                <a:tab pos="215895" algn="l"/>
                <a:tab pos="2351029" algn="l"/>
                <a:tab pos="4354404" algn="l"/>
                <a:tab pos="6038700" algn="l"/>
              </a:tabLst>
            </a:pP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"CMIP6_ta27_plev27 " 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"CMIP6_ta_union " 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"zoom_plev27_ta” 	</a:t>
            </a: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/&gt;</a:t>
            </a:r>
            <a:endParaRPr lang="en-GB" sz="900" i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215895" algn="l"/>
              </a:tabLst>
            </a:pPr>
            <a:r>
              <a:rPr lang="en-GB" sz="900" i="1" dirty="0">
                <a:latin typeface="Calibri" charset="0"/>
                <a:ea typeface="Calibri" charset="0"/>
                <a:cs typeface="Times New Roman" charset="0"/>
              </a:rPr>
              <a:t>&lt;/</a:t>
            </a:r>
            <a:r>
              <a:rPr lang="en-GB" sz="900" i="1" dirty="0" err="1">
                <a:latin typeface="Calibri" charset="0"/>
                <a:ea typeface="Calibri" charset="0"/>
                <a:cs typeface="Times New Roman" charset="0"/>
              </a:rPr>
              <a:t>field_definition</a:t>
            </a:r>
            <a:r>
              <a:rPr lang="en-GB" sz="900" i="1" dirty="0">
                <a:latin typeface="Calibri" charset="0"/>
                <a:ea typeface="Calibri" charset="0"/>
                <a:cs typeface="Times New Roman" charset="0"/>
              </a:rPr>
              <a:t>&gt; </a:t>
            </a:r>
            <a:endParaRPr lang="fr-FR" sz="900" i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215895" algn="l"/>
              </a:tabLst>
            </a:pP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fr-FR" sz="9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215895" algn="l"/>
              </a:tabLst>
            </a:pPr>
            <a:r>
              <a:rPr lang="en-GB" sz="900" i="1" dirty="0">
                <a:latin typeface="Calibri" charset="0"/>
                <a:ea typeface="Calibri" charset="0"/>
                <a:cs typeface="Times New Roman" charset="0"/>
              </a:rPr>
              <a:t>&lt;</a:t>
            </a:r>
            <a:r>
              <a:rPr lang="en-GB" sz="900" i="1" dirty="0" err="1">
                <a:latin typeface="Calibri" charset="0"/>
                <a:ea typeface="Calibri" charset="0"/>
                <a:cs typeface="Times New Roman" charset="0"/>
              </a:rPr>
              <a:t>axis_definition</a:t>
            </a:r>
            <a:r>
              <a:rPr lang="en-GB" sz="900" i="1" dirty="0">
                <a:latin typeface="Calibri" charset="0"/>
                <a:ea typeface="Calibri" charset="0"/>
                <a:cs typeface="Times New Roman" charset="0"/>
              </a:rPr>
              <a:t>&gt; </a:t>
            </a:r>
            <a:endParaRPr lang="fr-FR" sz="900" i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215895" algn="l"/>
                <a:tab pos="1598573" algn="l"/>
                <a:tab pos="3151109" algn="l"/>
                <a:tab pos="4486163" algn="l"/>
                <a:tab pos="5060824" algn="l"/>
              </a:tabLst>
            </a:pPr>
            <a:r>
              <a:rPr lang="en-GB" sz="900" dirty="0">
                <a:latin typeface="Calibri" charset="0"/>
                <a:ea typeface="Calibri" charset="0"/>
                <a:cs typeface="Times New Roman" charset="0"/>
              </a:rPr>
              <a:t> </a:t>
            </a:r>
            <a:r>
              <a:rPr lang="pl-PL" sz="900" dirty="0">
                <a:latin typeface="Calibri" charset="0"/>
                <a:ea typeface="Calibri" charset="0"/>
                <a:cs typeface="Times New Roman" charset="0"/>
              </a:rPr>
              <a:t> 	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&lt;axis id= "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union_plevs_ta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" positive="down" 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n_glo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="38" value= "(0,38) [ 97500. 95000. 92500. 90000. 87500. 85000. 82500. 80000. 77500. 75000. 70000. 7000. 700. 65000. 6000      0. 55000. 50000. 5000. 500. 45000. 40000. 40. 35000. 30000. 		3000. 300. 25000. 22500. 20000. 2000. 200. 17500. 15000. 12500. 100000. 10000. 1000. 100.]" name="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plev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" 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standard_nam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      e="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air_pressure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" 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long_name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="pressure" unit="Pa"&gt;38506         </a:t>
            </a:r>
          </a:p>
          <a:p>
            <a:pPr>
              <a:tabLst>
                <a:tab pos="215895" algn="l"/>
                <a:tab pos="1598573" algn="l"/>
                <a:tab pos="3151109" algn="l"/>
                <a:tab pos="4486163" algn="l"/>
                <a:tab pos="5060824" algn="l"/>
              </a:tabLst>
            </a:pP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	&lt;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interpolate_axis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 type="polynomial" order="1" coordinate="CMIP6_pfull"/&gt;38507         &lt;/axis&gt;</a:t>
            </a:r>
          </a:p>
          <a:p>
            <a:pPr>
              <a:tabLst>
                <a:tab pos="215895" algn="l"/>
                <a:tab pos="1598573" algn="l"/>
                <a:tab pos="3151109" algn="l"/>
                <a:tab pos="4486163" algn="l"/>
                <a:tab pos="5060824" algn="l"/>
              </a:tabLst>
            </a:pP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&lt;axis id=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"zoom_plev8_ta"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 	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en-US" sz="900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union_plevs_ta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”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&gt;	&lt;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 begin=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"1000"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n=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 "8”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/&gt;	&lt;/axis&gt;</a:t>
            </a:r>
          </a:p>
          <a:p>
            <a:pPr>
              <a:tabLst>
                <a:tab pos="215895" algn="l"/>
                <a:tab pos="1598573" algn="l"/>
                <a:tab pos="3151109" algn="l"/>
                <a:tab pos="4486163" algn="l"/>
                <a:tab pos="5060824" algn="l"/>
              </a:tabLst>
            </a:pP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&lt;axis id=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"zoom_plev19_ta" 	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en-US" sz="900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union_plevs_ta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”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&gt;	&lt;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 begin=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"100"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n=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"19”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/&gt;	&lt;/axis&gt;</a:t>
            </a:r>
          </a:p>
          <a:p>
            <a:pPr>
              <a:tabLst>
                <a:tab pos="215895" algn="l"/>
                <a:tab pos="1598573" algn="l"/>
                <a:tab pos="3151109" algn="l"/>
                <a:tab pos="4486163" algn="l"/>
                <a:tab pos="5060824" algn="l"/>
              </a:tabLst>
            </a:pP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&lt;axis id=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"zoom_p100_ta" 	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en-US" sz="900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union_plevs_ta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”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&gt;	&lt;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 begin=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"10000"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n=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"1”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 	/&gt;	&lt;/axis&gt;</a:t>
            </a:r>
          </a:p>
          <a:p>
            <a:pPr>
              <a:tabLst>
                <a:tab pos="215895" algn="l"/>
                <a:tab pos="1598573" algn="l"/>
                <a:tab pos="3151109" algn="l"/>
                <a:tab pos="4486163" algn="l"/>
                <a:tab pos="5060824" algn="l"/>
              </a:tabLst>
            </a:pP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&lt;axis id=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"zoom_p100_ta" 	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en-US" sz="900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union_plevs_ta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”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&gt;	&lt;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 begin=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"10000"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n=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"1”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/&gt;	&lt;/axis&gt;</a:t>
            </a:r>
          </a:p>
          <a:p>
            <a:pPr>
              <a:tabLst>
                <a:tab pos="215895" algn="l"/>
                <a:tab pos="1598573" algn="l"/>
                <a:tab pos="3151109" algn="l"/>
                <a:tab pos="4486163" algn="l"/>
                <a:tab pos="5060824" algn="l"/>
              </a:tabLst>
            </a:pP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&lt;axis id=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"zoom_plev19_ta" 	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en-US" sz="900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union_plevs_ta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”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&gt;	&lt;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 begin=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"100"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n=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"19”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/&gt;	&lt;/axis&gt;</a:t>
            </a:r>
          </a:p>
          <a:p>
            <a:pPr>
              <a:tabLst>
                <a:tab pos="215895" algn="l"/>
                <a:tab pos="1598573" algn="l"/>
                <a:tab pos="3151109" algn="l"/>
                <a:tab pos="4486163" algn="l"/>
                <a:tab pos="5060824" algn="l"/>
              </a:tabLst>
            </a:pP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&lt;axis id=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"zoom_plev7h_ta" 	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en-US" sz="900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union_plevs_ta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”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&gt;	&lt;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 begin=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"5000"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n=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"7”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/&gt;	&lt;/axis&gt;</a:t>
            </a:r>
          </a:p>
          <a:p>
            <a:pPr>
              <a:tabLst>
                <a:tab pos="215895" algn="l"/>
                <a:tab pos="1598573" algn="l"/>
                <a:tab pos="3151109" algn="l"/>
                <a:tab pos="4486163" algn="l"/>
                <a:tab pos="5060824" algn="l"/>
              </a:tabLst>
            </a:pP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&lt;axis id=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"zoom_plev23_ta" 	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en-US" sz="900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union_plevs_ta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”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&gt;	&lt;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 begin=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"40"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n=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"23”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/&gt;	&lt;/axis&gt;</a:t>
            </a:r>
          </a:p>
          <a:p>
            <a:pPr>
              <a:tabLst>
                <a:tab pos="215895" algn="l"/>
                <a:tab pos="1598573" algn="l"/>
                <a:tab pos="3151109" algn="l"/>
                <a:tab pos="4486163" algn="l"/>
                <a:tab pos="5060824" algn="l"/>
              </a:tabLst>
            </a:pP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&lt;axis id=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"zoom_p700_ta" 	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en-US" sz="900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union_plevs_ta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”</a:t>
            </a:r>
            <a:r>
              <a:rPr lang="en-US" sz="9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&gt;	&lt;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 begin=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"70000"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n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= "1”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/&gt;	&lt;/axis&gt;</a:t>
            </a:r>
          </a:p>
          <a:p>
            <a:pPr>
              <a:tabLst>
                <a:tab pos="215895" algn="l"/>
                <a:tab pos="1598573" algn="l"/>
                <a:tab pos="3151109" algn="l"/>
                <a:tab pos="4486163" algn="l"/>
                <a:tab pos="5060824" algn="l"/>
              </a:tabLst>
            </a:pP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&lt;axis id=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"zoom_plev10_ta" 	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en-US" sz="900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union_plevs_ta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”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&gt;	&lt;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 begin=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"1000"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n=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"10”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/&gt;	&lt;/axis&gt;</a:t>
            </a:r>
          </a:p>
          <a:p>
            <a:pPr>
              <a:tabLst>
                <a:tab pos="215895" algn="l"/>
                <a:tab pos="1598573" algn="l"/>
                <a:tab pos="3151109" algn="l"/>
                <a:tab pos="4486163" algn="l"/>
                <a:tab pos="5060824" algn="l"/>
              </a:tabLst>
            </a:pP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&lt;axis id=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"zoom_plev27_ta" 	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en-US" sz="900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union_plevs_ta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”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&gt;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&lt;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 begin=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"10000"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n=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"27”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/&gt;	&lt;/axis&gt;</a:t>
            </a:r>
          </a:p>
          <a:p>
            <a:pPr>
              <a:tabLst>
                <a:tab pos="215895" algn="l"/>
                <a:tab pos="1598573" algn="l"/>
                <a:tab pos="3151109" algn="l"/>
                <a:tab pos="4486163" algn="l"/>
                <a:tab pos="5060824" algn="l"/>
              </a:tabLst>
            </a:pP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&lt;axis id=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"zoom_plev3_ta"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en-US" sz="900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union_plevs_ta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”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&gt;	&lt;</a:t>
            </a:r>
            <a:r>
              <a:rPr lang="en-US" sz="900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 begin=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"25000" 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n= </a:t>
            </a:r>
            <a:r>
              <a:rPr lang="en-US" sz="9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"3”</a:t>
            </a:r>
            <a:r>
              <a:rPr lang="en-US" sz="900" dirty="0">
                <a:latin typeface="Calibri" charset="0"/>
                <a:ea typeface="Calibri" charset="0"/>
                <a:cs typeface="Times New Roman" charset="0"/>
              </a:rPr>
              <a:t>	/&gt;	&lt;/axis&gt;</a:t>
            </a:r>
            <a:endParaRPr lang="pl-PL" sz="9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215895" algn="l"/>
                <a:tab pos="2087510" algn="l"/>
                <a:tab pos="3724182" algn="l"/>
                <a:tab pos="4128985" algn="l"/>
                <a:tab pos="5727557" algn="l"/>
                <a:tab pos="6218083" algn="l"/>
                <a:tab pos="6575261" algn="l"/>
              </a:tabLst>
            </a:pPr>
            <a:r>
              <a:rPr lang="fr-FR" sz="900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900" i="1" dirty="0">
                <a:latin typeface="Calibri" charset="0"/>
                <a:ea typeface="Calibri" charset="0"/>
                <a:cs typeface="Times New Roman" charset="0"/>
              </a:rPr>
              <a:t>&lt;/</a:t>
            </a:r>
            <a:r>
              <a:rPr lang="en-GB" sz="900" i="1" dirty="0" err="1">
                <a:latin typeface="Calibri" charset="0"/>
                <a:ea typeface="Calibri" charset="0"/>
                <a:cs typeface="Times New Roman" charset="0"/>
              </a:rPr>
              <a:t>axis_definition</a:t>
            </a:r>
            <a:r>
              <a:rPr lang="en-GB" sz="900" i="1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8003055" y="258075"/>
            <a:ext cx="35161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Cas</a:t>
            </a:r>
            <a:r>
              <a:rPr lang="en-GB" dirty="0">
                <a:solidFill>
                  <a:srgbClr val="0070C0"/>
                </a:solidFill>
              </a:rPr>
              <a:t> de ”ta” </a:t>
            </a:r>
            <a:r>
              <a:rPr lang="en-GB" dirty="0" err="1">
                <a:solidFill>
                  <a:srgbClr val="0070C0"/>
                </a:solidFill>
              </a:rPr>
              <a:t>demandé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r>
              <a:rPr lang="en-GB" dirty="0">
                <a:solidFill>
                  <a:srgbClr val="0070C0"/>
                </a:solidFill>
              </a:rPr>
              <a:t>sur 7 </a:t>
            </a:r>
            <a:r>
              <a:rPr lang="en-GB" dirty="0" err="1">
                <a:solidFill>
                  <a:srgbClr val="0070C0"/>
                </a:solidFill>
              </a:rPr>
              <a:t>jeux</a:t>
            </a:r>
            <a:r>
              <a:rPr lang="en-GB" dirty="0">
                <a:solidFill>
                  <a:srgbClr val="0070C0"/>
                </a:solidFill>
              </a:rPr>
              <a:t> de </a:t>
            </a:r>
            <a:r>
              <a:rPr lang="en-GB" dirty="0" err="1">
                <a:solidFill>
                  <a:srgbClr val="0070C0"/>
                </a:solidFill>
              </a:rPr>
              <a:t>niveaux</a:t>
            </a:r>
            <a:r>
              <a:rPr lang="en-GB" dirty="0">
                <a:solidFill>
                  <a:srgbClr val="0070C0"/>
                </a:solidFill>
              </a:rPr>
              <a:t> de </a:t>
            </a:r>
            <a:r>
              <a:rPr lang="en-GB" dirty="0" err="1">
                <a:solidFill>
                  <a:srgbClr val="0070C0"/>
                </a:solidFill>
              </a:rPr>
              <a:t>pression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r>
              <a:rPr lang="en-GB" dirty="0">
                <a:solidFill>
                  <a:srgbClr val="0070C0"/>
                </a:solidFill>
              </a:rPr>
              <a:t>et 2 </a:t>
            </a:r>
            <a:r>
              <a:rPr lang="en-GB" dirty="0" err="1">
                <a:solidFill>
                  <a:srgbClr val="0070C0"/>
                </a:solidFill>
              </a:rPr>
              <a:t>niveaux</a:t>
            </a:r>
            <a:r>
              <a:rPr lang="en-GB" dirty="0">
                <a:solidFill>
                  <a:srgbClr val="0070C0"/>
                </a:solidFill>
              </a:rPr>
              <a:t> singletons.</a:t>
            </a:r>
          </a:p>
        </p:txBody>
      </p:sp>
    </p:spTree>
    <p:extLst>
      <p:ext uri="{BB962C8B-B14F-4D97-AF65-F5344CB8AC3E}">
        <p14:creationId xmlns:p14="http://schemas.microsoft.com/office/powerpoint/2010/main" val="84288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059" y="503393"/>
            <a:ext cx="11689492" cy="29956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309555" algn="l"/>
                <a:tab pos="525450" algn="l"/>
              </a:tabLst>
            </a:pP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&lt;</a:t>
            </a:r>
            <a:r>
              <a:rPr lang="en-GB" sz="1100" i="1" dirty="0" err="1">
                <a:latin typeface="Calibri" charset="0"/>
                <a:ea typeface="Calibri" charset="0"/>
                <a:cs typeface="Times New Roman" charset="0"/>
              </a:rPr>
              <a:t>field_group</a:t>
            </a: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 &gt;</a:t>
            </a:r>
            <a:endParaRPr lang="fr-FR" sz="1100" i="1" dirty="0">
              <a:latin typeface="Calibri" charset="0"/>
              <a:ea typeface="Calibri" charset="0"/>
              <a:cs typeface="Times New Roman" charset="0"/>
            </a:endParaRP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en-GB" sz="1100" b="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&lt;field 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1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"CMIP6_o3_plev19" 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name=</a:t>
            </a:r>
            <a:r>
              <a:rPr lang="en-GB" sz="11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GB" sz="11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"o3" </a:t>
            </a:r>
            <a:r>
              <a:rPr lang="fr-FR" sz="11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fr-FR" sz="1100" dirty="0">
                <a:latin typeface="Calibri" charset="0"/>
                <a:ea typeface="Calibri" charset="0"/>
                <a:cs typeface="Times New Roman" charset="0"/>
              </a:rPr>
              <a:t>[</a:t>
            </a:r>
            <a:r>
              <a:rPr lang="is-IS" sz="1100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1100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1100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1100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11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1100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>
              <a:tabLst>
                <a:tab pos="309555" algn="l"/>
                <a:tab pos="525450" algn="l"/>
              </a:tabLst>
            </a:pP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&lt;/</a:t>
            </a:r>
            <a:r>
              <a:rPr lang="en-GB" sz="1100" i="1" dirty="0" err="1">
                <a:latin typeface="Calibri" charset="0"/>
                <a:ea typeface="Calibri" charset="0"/>
                <a:cs typeface="Times New Roman" charset="0"/>
              </a:rPr>
              <a:t>field_group</a:t>
            </a: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 &gt;</a:t>
            </a:r>
            <a:endParaRPr lang="fr-FR" sz="1100" i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09555" algn="l"/>
                <a:tab pos="525450" algn="l"/>
              </a:tabLst>
            </a:pP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fr-FR" sz="11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09555" algn="l"/>
                <a:tab pos="525450" algn="l"/>
              </a:tabLst>
            </a:pP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&lt;</a:t>
            </a:r>
            <a:r>
              <a:rPr lang="en-GB" sz="1100" i="1" dirty="0" err="1">
                <a:latin typeface="Calibri" charset="0"/>
                <a:ea typeface="Calibri" charset="0"/>
                <a:cs typeface="Times New Roman" charset="0"/>
              </a:rPr>
              <a:t>field_definition</a:t>
            </a: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&gt; </a:t>
            </a:r>
            <a:endParaRPr lang="fr-FR" sz="11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09555" algn="l"/>
                <a:tab pos="525450" algn="l"/>
                <a:tab pos="2398653" algn="l"/>
                <a:tab pos="4486163" algn="l"/>
              </a:tabLst>
            </a:pP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11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"CMIP6_o3_union"	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1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"CMIP6_o3" 	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1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"union_plevs_o3” </a:t>
            </a:r>
            <a:r>
              <a:rPr lang="en-GB" sz="1100" b="1" dirty="0">
                <a:latin typeface="Calibri" charset="0"/>
                <a:ea typeface="Calibri" charset="0"/>
                <a:cs typeface="Times New Roman" charset="0"/>
              </a:rPr>
              <a:t>/&gt;</a:t>
            </a:r>
            <a:endParaRPr lang="fr-FR" sz="1100" b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09555" algn="l"/>
                <a:tab pos="525450" algn="l"/>
                <a:tab pos="2398653" algn="l"/>
                <a:tab pos="4486163" algn="l"/>
              </a:tabLst>
            </a:pPr>
            <a:r>
              <a:rPr lang="en-GB" sz="1100" b="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&lt;field id= </a:t>
            </a:r>
            <a:r>
              <a:rPr lang="en-GB" sz="11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"CMIP6_o3_plev19"  	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1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"CMIP6_o3_union"  	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=</a:t>
            </a:r>
            <a:r>
              <a:rPr lang="en-GB" sz="11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GB" sz="11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"zoom_plev19_o3” </a:t>
            </a:r>
            <a:r>
              <a:rPr lang="en-GB" sz="1100" b="1" dirty="0">
                <a:latin typeface="Calibri" charset="0"/>
                <a:ea typeface="Calibri" charset="0"/>
                <a:cs typeface="Times New Roman" charset="0"/>
              </a:rPr>
              <a:t>/&gt;</a:t>
            </a:r>
            <a:endParaRPr lang="fr-FR" sz="11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09555" algn="l"/>
                <a:tab pos="525450" algn="l"/>
              </a:tabLst>
            </a:pP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&lt;/</a:t>
            </a:r>
            <a:r>
              <a:rPr lang="en-GB" sz="1100" i="1" dirty="0" err="1">
                <a:latin typeface="Calibri" charset="0"/>
                <a:ea typeface="Calibri" charset="0"/>
                <a:cs typeface="Times New Roman" charset="0"/>
              </a:rPr>
              <a:t>field_definition</a:t>
            </a: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&gt; </a:t>
            </a:r>
            <a:endParaRPr lang="fr-FR" sz="1100" i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09555" algn="l"/>
                <a:tab pos="525450" algn="l"/>
              </a:tabLst>
            </a:pP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fr-FR" sz="11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09555" algn="l"/>
                <a:tab pos="525450" algn="l"/>
              </a:tabLst>
            </a:pP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&lt;</a:t>
            </a:r>
            <a:r>
              <a:rPr lang="en-GB" sz="1100" i="1" dirty="0" err="1">
                <a:latin typeface="Calibri" charset="0"/>
                <a:ea typeface="Calibri" charset="0"/>
                <a:cs typeface="Times New Roman" charset="0"/>
              </a:rPr>
              <a:t>axis_definition</a:t>
            </a: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&gt; </a:t>
            </a:r>
            <a:endParaRPr lang="fr-FR" sz="1100" dirty="0">
              <a:latin typeface="Calibri" charset="0"/>
              <a:ea typeface="Calibri" charset="0"/>
              <a:cs typeface="Times New Roman" charset="0"/>
            </a:endParaRPr>
          </a:p>
          <a:p>
            <a:pPr marL="0" lvl="1">
              <a:tabLst>
                <a:tab pos="309555" algn="l"/>
                <a:tab pos="525450" algn="l"/>
              </a:tabLst>
            </a:pP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	&lt;axis id= </a:t>
            </a:r>
            <a:r>
              <a:rPr lang="en-GB" sz="11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"union_plevs_o3" 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positive="down" 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n_glo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1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"19" 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value= </a:t>
            </a:r>
            <a:r>
              <a:rPr lang="en-GB" sz="11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"(0,19) [ 92500. 85000. 70000. 7000. 60000. 50000. 5000. 500. 40000. 30000. 3000. 25000. 20000. 2000. 15000. 				100000. 10000. 1000. 100.]"</a:t>
            </a:r>
            <a:r>
              <a:rPr lang="en-GB" sz="11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name="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plev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" 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standard_name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="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air_pressure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" 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long_name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="False" unit="Pa"&gt;</a:t>
            </a:r>
            <a:r>
              <a:rPr lang="fr-FR" sz="11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&lt;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interpolate_axis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 type="polynomial" order="1" coordinate="CMIP6_pfull"/&gt;</a:t>
            </a:r>
            <a:r>
              <a:rPr lang="fr-FR" sz="11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&lt;/axis&gt; </a:t>
            </a:r>
            <a:endParaRPr lang="fr-FR" sz="1100" dirty="0">
              <a:latin typeface="Calibri" charset="0"/>
              <a:ea typeface="Calibri" charset="0"/>
              <a:cs typeface="Times New Roman" charset="0"/>
            </a:endParaRPr>
          </a:p>
          <a:p>
            <a:pPr marL="0" lvl="1">
              <a:tabLst>
                <a:tab pos="309555" algn="l"/>
                <a:tab pos="525450" algn="l"/>
                <a:tab pos="2351029" algn="l"/>
              </a:tabLst>
            </a:pP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	&lt;axis id= </a:t>
            </a:r>
            <a:r>
              <a:rPr lang="en-GB" sz="11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"zoom_plev19_o3”    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1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"union_plevs_o3”</a:t>
            </a:r>
            <a:r>
              <a:rPr lang="en-GB" sz="1100" b="1" dirty="0">
                <a:latin typeface="Calibri" charset="0"/>
                <a:ea typeface="Calibri" charset="0"/>
                <a:cs typeface="Times New Roman" charset="0"/>
              </a:rPr>
              <a:t> &gt;</a:t>
            </a:r>
            <a:endParaRPr lang="fr-FR" sz="1100" b="1" dirty="0">
              <a:latin typeface="Calibri" charset="0"/>
              <a:ea typeface="Calibri" charset="0"/>
              <a:cs typeface="Times New Roman" charset="0"/>
            </a:endParaRPr>
          </a:p>
          <a:p>
            <a:pPr marL="0" lvl="1">
              <a:tabLst>
                <a:tab pos="309555" algn="l"/>
                <a:tab pos="525450" algn="l"/>
              </a:tabLst>
            </a:pP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		&lt;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 begin </a:t>
            </a:r>
            <a:r>
              <a:rPr lang="en-GB" sz="11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"100" 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n= </a:t>
            </a:r>
            <a:r>
              <a:rPr lang="en-GB" sz="11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"19” </a:t>
            </a:r>
            <a:r>
              <a:rPr lang="en-GB" sz="1100" b="1" dirty="0">
                <a:latin typeface="Calibri" charset="0"/>
                <a:ea typeface="Calibri" charset="0"/>
                <a:cs typeface="Times New Roman" charset="0"/>
              </a:rPr>
              <a:t>/&gt;</a:t>
            </a:r>
            <a:endParaRPr lang="fr-FR" sz="1100" b="1" dirty="0">
              <a:latin typeface="Calibri" charset="0"/>
              <a:ea typeface="Calibri" charset="0"/>
              <a:cs typeface="Times New Roman" charset="0"/>
            </a:endParaRPr>
          </a:p>
          <a:p>
            <a:pPr marL="0" lvl="1">
              <a:tabLst>
                <a:tab pos="309555" algn="l"/>
                <a:tab pos="525450" algn="l"/>
              </a:tabLst>
            </a:pP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	&lt;/axis&gt;	 </a:t>
            </a:r>
            <a:endParaRPr lang="fr-FR" sz="11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09555" algn="l"/>
                <a:tab pos="525450" algn="l"/>
              </a:tabLst>
            </a:pP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&lt;/</a:t>
            </a:r>
            <a:r>
              <a:rPr lang="en-GB" sz="1100" i="1" dirty="0" err="1">
                <a:latin typeface="Calibri" charset="0"/>
                <a:ea typeface="Calibri" charset="0"/>
                <a:cs typeface="Times New Roman" charset="0"/>
              </a:rPr>
              <a:t>axis_definition</a:t>
            </a: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&gt;</a:t>
            </a:r>
            <a:endParaRPr lang="fr-FR" sz="1100" i="1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80081" y="263801"/>
            <a:ext cx="351619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Cas</a:t>
            </a:r>
            <a:r>
              <a:rPr lang="en-GB" dirty="0">
                <a:solidFill>
                  <a:srgbClr val="0070C0"/>
                </a:solidFill>
              </a:rPr>
              <a:t> de ”o3” </a:t>
            </a:r>
            <a:r>
              <a:rPr lang="en-GB" dirty="0" err="1">
                <a:solidFill>
                  <a:srgbClr val="0070C0"/>
                </a:solidFill>
              </a:rPr>
              <a:t>demandé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r>
              <a:rPr lang="en-GB" dirty="0">
                <a:solidFill>
                  <a:srgbClr val="0070C0"/>
                </a:solidFill>
              </a:rPr>
              <a:t>sur 1 </a:t>
            </a:r>
            <a:r>
              <a:rPr lang="en-GB" dirty="0" err="1">
                <a:solidFill>
                  <a:srgbClr val="0070C0"/>
                </a:solidFill>
              </a:rPr>
              <a:t>seul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jeu</a:t>
            </a:r>
            <a:r>
              <a:rPr lang="en-GB" dirty="0">
                <a:solidFill>
                  <a:srgbClr val="0070C0"/>
                </a:solidFill>
              </a:rPr>
              <a:t> de </a:t>
            </a:r>
            <a:r>
              <a:rPr lang="en-GB" dirty="0" err="1">
                <a:solidFill>
                  <a:srgbClr val="0070C0"/>
                </a:solidFill>
              </a:rPr>
              <a:t>niveaux</a:t>
            </a:r>
            <a:r>
              <a:rPr lang="en-GB" dirty="0">
                <a:solidFill>
                  <a:srgbClr val="0070C0"/>
                </a:solidFill>
              </a:rPr>
              <a:t> de </a:t>
            </a:r>
            <a:r>
              <a:rPr lang="en-GB" dirty="0" err="1">
                <a:solidFill>
                  <a:srgbClr val="0070C0"/>
                </a:solidFill>
              </a:rPr>
              <a:t>pression</a:t>
            </a:r>
            <a:r>
              <a:rPr lang="en-GB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59" y="3698877"/>
            <a:ext cx="11689492" cy="28264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309555" algn="l"/>
                <a:tab pos="525450" algn="l"/>
              </a:tabLst>
            </a:pP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&lt;</a:t>
            </a:r>
            <a:r>
              <a:rPr lang="en-GB" sz="1100" i="1" dirty="0" err="1">
                <a:latin typeface="Calibri" charset="0"/>
                <a:ea typeface="Calibri" charset="0"/>
                <a:cs typeface="Times New Roman" charset="0"/>
              </a:rPr>
              <a:t>field_group</a:t>
            </a: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 &gt;</a:t>
            </a:r>
            <a:endParaRPr lang="fr-FR" sz="1100" i="1" dirty="0">
              <a:latin typeface="Calibri" charset="0"/>
              <a:ea typeface="Calibri" charset="0"/>
              <a:cs typeface="Times New Roman" charset="0"/>
            </a:endParaRPr>
          </a:p>
          <a:p>
            <a:pPr marL="0" lvl="3">
              <a:spcAft>
                <a:spcPts val="200"/>
              </a:spcAft>
              <a:tabLst>
                <a:tab pos="215895" algn="l"/>
                <a:tab pos="2887590" algn="l"/>
                <a:tab pos="3903565" algn="l"/>
              </a:tabLst>
            </a:pPr>
            <a:r>
              <a:rPr lang="en-GB" sz="1100" b="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&lt;field 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1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"CMIP6_clmcalipso_p560" 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name=</a:t>
            </a:r>
            <a:r>
              <a:rPr lang="en-GB" sz="11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GB" sz="11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"o3" </a:t>
            </a:r>
            <a:r>
              <a:rPr lang="fr-FR" sz="1100" b="1" dirty="0">
                <a:solidFill>
                  <a:srgbClr val="FF0000"/>
                </a:solidFill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fr-FR" sz="1100" dirty="0">
                <a:latin typeface="Calibri" charset="0"/>
                <a:ea typeface="Calibri" charset="0"/>
                <a:cs typeface="Times New Roman" charset="0"/>
              </a:rPr>
              <a:t>[</a:t>
            </a:r>
            <a:r>
              <a:rPr lang="is-IS" sz="1100" dirty="0">
                <a:latin typeface="Calibri" charset="0"/>
                <a:ea typeface="Calibri" charset="0"/>
                <a:cs typeface="Times New Roman" charset="0"/>
              </a:rPr>
              <a:t>…] </a:t>
            </a:r>
            <a:r>
              <a:rPr lang="fr-FR" sz="1100" dirty="0">
                <a:latin typeface="Calibri" charset="0"/>
                <a:ea typeface="Calibri" charset="0"/>
                <a:cs typeface="Times New Roman" charset="0"/>
              </a:rPr>
              <a:t>&gt;  [</a:t>
            </a:r>
            <a:r>
              <a:rPr lang="is-IS" sz="1100" dirty="0">
                <a:latin typeface="Calibri" charset="0"/>
                <a:ea typeface="Calibri" charset="0"/>
                <a:cs typeface="Times New Roman" charset="0"/>
              </a:rPr>
              <a:t>…]</a:t>
            </a:r>
            <a:r>
              <a:rPr lang="fr-FR" sz="1100" dirty="0">
                <a:latin typeface="Calibri" charset="0"/>
                <a:ea typeface="Calibri" charset="0"/>
                <a:cs typeface="Times New Roman" charset="0"/>
              </a:rPr>
              <a:t>   &lt;/</a:t>
            </a:r>
            <a:r>
              <a:rPr lang="fr-FR" sz="1100" dirty="0" err="1">
                <a:latin typeface="Calibri" charset="0"/>
                <a:ea typeface="Calibri" charset="0"/>
                <a:cs typeface="Times New Roman" charset="0"/>
              </a:rPr>
              <a:t>field</a:t>
            </a:r>
            <a:r>
              <a:rPr lang="fr-FR" sz="1100" dirty="0">
                <a:latin typeface="Calibri" charset="0"/>
                <a:ea typeface="Calibri" charset="0"/>
                <a:cs typeface="Times New Roman" charset="0"/>
              </a:rPr>
              <a:t>&gt;</a:t>
            </a:r>
          </a:p>
          <a:p>
            <a:pPr>
              <a:tabLst>
                <a:tab pos="309555" algn="l"/>
                <a:tab pos="525450" algn="l"/>
              </a:tabLst>
            </a:pP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&lt;/</a:t>
            </a:r>
            <a:r>
              <a:rPr lang="en-GB" sz="1100" i="1" dirty="0" err="1">
                <a:latin typeface="Calibri" charset="0"/>
                <a:ea typeface="Calibri" charset="0"/>
                <a:cs typeface="Times New Roman" charset="0"/>
              </a:rPr>
              <a:t>field_group</a:t>
            </a: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 &gt;</a:t>
            </a:r>
            <a:endParaRPr lang="fr-FR" sz="1100" i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09555" algn="l"/>
                <a:tab pos="525450" algn="l"/>
              </a:tabLst>
            </a:pP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fr-FR" sz="11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09555" algn="l"/>
                <a:tab pos="525450" algn="l"/>
              </a:tabLst>
            </a:pP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&lt;</a:t>
            </a:r>
            <a:r>
              <a:rPr lang="en-GB" sz="1100" i="1" dirty="0" err="1">
                <a:latin typeface="Calibri" charset="0"/>
                <a:ea typeface="Calibri" charset="0"/>
                <a:cs typeface="Times New Roman" charset="0"/>
              </a:rPr>
              <a:t>field_definition</a:t>
            </a: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&gt; </a:t>
            </a:r>
            <a:endParaRPr lang="fr-FR" sz="11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09555" algn="l"/>
                <a:tab pos="525450" algn="l"/>
                <a:tab pos="2398653" algn="l"/>
                <a:tab pos="4486163" algn="l"/>
              </a:tabLst>
            </a:pP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	&lt;field id= </a:t>
            </a:r>
            <a:r>
              <a:rPr lang="en-GB" sz="11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"CMIP6_clmcalispo_union"	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1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"CMIP6_clmcalispo" 	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1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en-GB" sz="1100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union_plevs_clmcalispo</a:t>
            </a:r>
            <a:r>
              <a:rPr lang="en-GB" sz="11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” </a:t>
            </a:r>
            <a:r>
              <a:rPr lang="en-GB" sz="1100" b="1" dirty="0">
                <a:latin typeface="Calibri" charset="0"/>
                <a:ea typeface="Calibri" charset="0"/>
                <a:cs typeface="Times New Roman" charset="0"/>
              </a:rPr>
              <a:t>/&gt;</a:t>
            </a:r>
            <a:endParaRPr lang="fr-FR" sz="1100" b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09555" algn="l"/>
                <a:tab pos="525450" algn="l"/>
                <a:tab pos="2398653" algn="l"/>
                <a:tab pos="4486163" algn="l"/>
              </a:tabLst>
            </a:pPr>
            <a:r>
              <a:rPr lang="en-GB" sz="1100" b="1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&lt;field id= </a:t>
            </a:r>
            <a:r>
              <a:rPr lang="en-GB" sz="11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"CMIP6_clmcalipso_p560"  	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field_ref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100" b="1" dirty="0">
                <a:solidFill>
                  <a:srgbClr val="00B050"/>
                </a:solidFill>
                <a:latin typeface="Calibri" charset="0"/>
                <a:ea typeface="Calibri" charset="0"/>
                <a:cs typeface="Times New Roman" charset="0"/>
              </a:rPr>
              <a:t>"CMIP6_clmcalipso_union"  	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=</a:t>
            </a:r>
            <a:r>
              <a:rPr lang="en-GB" sz="11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GB" sz="11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"zoom_p560_clmcalipso” </a:t>
            </a:r>
            <a:r>
              <a:rPr lang="en-GB" sz="1100" b="1" dirty="0">
                <a:latin typeface="Calibri" charset="0"/>
                <a:ea typeface="Calibri" charset="0"/>
                <a:cs typeface="Times New Roman" charset="0"/>
              </a:rPr>
              <a:t>/&gt;</a:t>
            </a:r>
            <a:endParaRPr lang="fr-FR" sz="11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09555" algn="l"/>
                <a:tab pos="525450" algn="l"/>
              </a:tabLst>
            </a:pP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&lt;/</a:t>
            </a:r>
            <a:r>
              <a:rPr lang="en-GB" sz="1100" i="1" dirty="0" err="1">
                <a:latin typeface="Calibri" charset="0"/>
                <a:ea typeface="Calibri" charset="0"/>
                <a:cs typeface="Times New Roman" charset="0"/>
              </a:rPr>
              <a:t>field_definition</a:t>
            </a: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&gt; </a:t>
            </a:r>
            <a:endParaRPr lang="fr-FR" sz="1100" i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09555" algn="l"/>
                <a:tab pos="525450" algn="l"/>
              </a:tabLst>
            </a:pP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fr-FR" sz="11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09555" algn="l"/>
                <a:tab pos="525450" algn="l"/>
              </a:tabLst>
            </a:pP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&lt;</a:t>
            </a:r>
            <a:r>
              <a:rPr lang="en-GB" sz="1100" i="1" dirty="0" err="1">
                <a:latin typeface="Calibri" charset="0"/>
                <a:ea typeface="Calibri" charset="0"/>
                <a:cs typeface="Times New Roman" charset="0"/>
              </a:rPr>
              <a:t>axis_definition</a:t>
            </a: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&gt; </a:t>
            </a:r>
            <a:endParaRPr lang="fr-FR" sz="1100" dirty="0">
              <a:latin typeface="Calibri" charset="0"/>
              <a:ea typeface="Calibri" charset="0"/>
              <a:cs typeface="Times New Roman" charset="0"/>
            </a:endParaRPr>
          </a:p>
          <a:p>
            <a:pPr marL="0" lvl="1">
              <a:tabLst>
                <a:tab pos="309555" algn="l"/>
                <a:tab pos="525450" algn="l"/>
              </a:tabLst>
            </a:pP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	&lt;axis id= </a:t>
            </a:r>
            <a:r>
              <a:rPr lang="en-GB" sz="11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en-GB" sz="1100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union_plevs_clmcalispo</a:t>
            </a:r>
            <a:r>
              <a:rPr lang="en-GB" sz="11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 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positive="down" 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n_glo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1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"1" 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value= </a:t>
            </a:r>
            <a:r>
              <a:rPr lang="en-GB" sz="11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"(0,0) [56000.]"</a:t>
            </a:r>
            <a:r>
              <a:rPr lang="en-GB" sz="11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name="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plev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" 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standard_name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="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air_pressure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" 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long_name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="False" unit="Pa"&gt;</a:t>
            </a:r>
            <a:r>
              <a:rPr lang="fr-FR" sz="11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&lt;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interpolate_axis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 type="polynomial" order="1" coordinate="CMIP6_pfull"/&gt;</a:t>
            </a:r>
            <a:r>
              <a:rPr lang="fr-FR" sz="11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&lt;/axis&gt; </a:t>
            </a:r>
            <a:endParaRPr lang="fr-FR" sz="1100" dirty="0">
              <a:latin typeface="Calibri" charset="0"/>
              <a:ea typeface="Calibri" charset="0"/>
              <a:cs typeface="Times New Roman" charset="0"/>
            </a:endParaRPr>
          </a:p>
          <a:p>
            <a:pPr marL="0" lvl="1">
              <a:tabLst>
                <a:tab pos="309555" algn="l"/>
                <a:tab pos="525450" algn="l"/>
                <a:tab pos="2351029" algn="l"/>
              </a:tabLst>
            </a:pP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	&lt;axis id= </a:t>
            </a:r>
            <a:r>
              <a:rPr lang="en-GB" sz="11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"zoom_p560_clmcalispo”    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axis_ref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= </a:t>
            </a:r>
            <a:r>
              <a:rPr lang="en-GB" sz="11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</a:t>
            </a:r>
            <a:r>
              <a:rPr lang="en-GB" sz="1100" b="1" dirty="0" err="1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union_plevs_clmcalipso</a:t>
            </a:r>
            <a:r>
              <a:rPr lang="en-GB" sz="11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”</a:t>
            </a:r>
            <a:r>
              <a:rPr lang="en-GB" sz="1100" b="1" dirty="0">
                <a:latin typeface="Calibri" charset="0"/>
                <a:ea typeface="Calibri" charset="0"/>
                <a:cs typeface="Times New Roman" charset="0"/>
              </a:rPr>
              <a:t> &gt;</a:t>
            </a:r>
            <a:endParaRPr lang="fr-FR" sz="1100" b="1" dirty="0">
              <a:latin typeface="Calibri" charset="0"/>
              <a:ea typeface="Calibri" charset="0"/>
              <a:cs typeface="Times New Roman" charset="0"/>
            </a:endParaRPr>
          </a:p>
          <a:p>
            <a:pPr marL="0" lvl="1">
              <a:tabLst>
                <a:tab pos="309555" algn="l"/>
                <a:tab pos="525450" algn="l"/>
              </a:tabLst>
            </a:pP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		&lt;</a:t>
            </a:r>
            <a:r>
              <a:rPr lang="en-GB" sz="1100" dirty="0" err="1">
                <a:latin typeface="Calibri" charset="0"/>
                <a:ea typeface="Calibri" charset="0"/>
                <a:cs typeface="Times New Roman" charset="0"/>
              </a:rPr>
              <a:t>zoom_axis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 begin </a:t>
            </a:r>
            <a:r>
              <a:rPr lang="en-GB" sz="11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”56000" </a:t>
            </a: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n= </a:t>
            </a:r>
            <a:r>
              <a:rPr lang="en-GB" sz="1100" b="1" dirty="0">
                <a:solidFill>
                  <a:srgbClr val="0432FF"/>
                </a:solidFill>
                <a:latin typeface="Calibri" charset="0"/>
                <a:ea typeface="Calibri" charset="0"/>
                <a:cs typeface="Times New Roman" charset="0"/>
              </a:rPr>
              <a:t>"1” </a:t>
            </a:r>
            <a:r>
              <a:rPr lang="en-GB" sz="1100" b="1" dirty="0">
                <a:latin typeface="Calibri" charset="0"/>
                <a:ea typeface="Calibri" charset="0"/>
                <a:cs typeface="Times New Roman" charset="0"/>
              </a:rPr>
              <a:t>/&gt;</a:t>
            </a:r>
            <a:endParaRPr lang="fr-FR" sz="1100" b="1" dirty="0">
              <a:latin typeface="Calibri" charset="0"/>
              <a:ea typeface="Calibri" charset="0"/>
              <a:cs typeface="Times New Roman" charset="0"/>
            </a:endParaRPr>
          </a:p>
          <a:p>
            <a:pPr marL="0" lvl="1">
              <a:tabLst>
                <a:tab pos="309555" algn="l"/>
                <a:tab pos="525450" algn="l"/>
              </a:tabLst>
            </a:pPr>
            <a:r>
              <a:rPr lang="en-GB" sz="1100" dirty="0">
                <a:latin typeface="Calibri" charset="0"/>
                <a:ea typeface="Calibri" charset="0"/>
                <a:cs typeface="Times New Roman" charset="0"/>
              </a:rPr>
              <a:t>	&lt;/axis&gt;	 </a:t>
            </a:r>
            <a:endParaRPr lang="fr-FR" sz="11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09555" algn="l"/>
                <a:tab pos="525450" algn="l"/>
              </a:tabLst>
            </a:pP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&lt;/</a:t>
            </a:r>
            <a:r>
              <a:rPr lang="en-GB" sz="1100" i="1" dirty="0" err="1">
                <a:latin typeface="Calibri" charset="0"/>
                <a:ea typeface="Calibri" charset="0"/>
                <a:cs typeface="Times New Roman" charset="0"/>
              </a:rPr>
              <a:t>axis_definition</a:t>
            </a:r>
            <a:r>
              <a:rPr lang="en-GB" sz="1100" i="1" dirty="0">
                <a:latin typeface="Calibri" charset="0"/>
                <a:ea typeface="Calibri" charset="0"/>
                <a:cs typeface="Times New Roman" charset="0"/>
              </a:rPr>
              <a:t>&gt;</a:t>
            </a:r>
            <a:endParaRPr lang="fr-FR" sz="1100" i="1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280081" y="3375713"/>
            <a:ext cx="351619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Cas</a:t>
            </a:r>
            <a:r>
              <a:rPr lang="en-GB" dirty="0">
                <a:solidFill>
                  <a:srgbClr val="0070C0"/>
                </a:solidFill>
              </a:rPr>
              <a:t> de ”</a:t>
            </a:r>
            <a:r>
              <a:rPr lang="en-GB" dirty="0" err="1">
                <a:solidFill>
                  <a:srgbClr val="0070C0"/>
                </a:solidFill>
              </a:rPr>
              <a:t>clmcalispo</a:t>
            </a:r>
            <a:r>
              <a:rPr lang="en-GB" dirty="0">
                <a:solidFill>
                  <a:srgbClr val="0070C0"/>
                </a:solidFill>
              </a:rPr>
              <a:t>” </a:t>
            </a:r>
            <a:r>
              <a:rPr lang="en-GB" dirty="0" err="1">
                <a:solidFill>
                  <a:srgbClr val="0070C0"/>
                </a:solidFill>
              </a:rPr>
              <a:t>demandé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r>
              <a:rPr lang="en-GB" dirty="0">
                <a:solidFill>
                  <a:srgbClr val="0070C0"/>
                </a:solidFill>
              </a:rPr>
              <a:t>sur 1 </a:t>
            </a:r>
            <a:r>
              <a:rPr lang="en-GB" dirty="0" err="1">
                <a:solidFill>
                  <a:srgbClr val="0070C0"/>
                </a:solidFill>
              </a:rPr>
              <a:t>seul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niveau</a:t>
            </a:r>
            <a:r>
              <a:rPr lang="en-GB" dirty="0">
                <a:solidFill>
                  <a:srgbClr val="0070C0"/>
                </a:solidFill>
              </a:rPr>
              <a:t> singleton.</a:t>
            </a:r>
          </a:p>
        </p:txBody>
      </p:sp>
    </p:spTree>
    <p:extLst>
      <p:ext uri="{BB962C8B-B14F-4D97-AF65-F5344CB8AC3E}">
        <p14:creationId xmlns:p14="http://schemas.microsoft.com/office/powerpoint/2010/main" val="4299814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9787</TotalTime>
  <Words>281</Words>
  <Application>Microsoft Macintosh PowerPoint</Application>
  <PresentationFormat>Grand écran</PresentationFormat>
  <Paragraphs>137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Times New Roman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Marie-Pierre Moine</dc:creator>
  <cp:lastModifiedBy>Marie-Pierre Moine</cp:lastModifiedBy>
  <cp:revision>22</cp:revision>
  <dcterms:created xsi:type="dcterms:W3CDTF">2017-03-23T11:11:30Z</dcterms:created>
  <dcterms:modified xsi:type="dcterms:W3CDTF">2017-03-30T06:19:08Z</dcterms:modified>
</cp:coreProperties>
</file>