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tilisateur de Microsoft Office" initials="Office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2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1"/>
    <p:restoredTop sz="81991"/>
  </p:normalViewPr>
  <p:slideViewPr>
    <p:cSldViewPr snapToGrid="0" snapToObjects="1">
      <p:cViewPr varScale="1">
        <p:scale>
          <a:sx n="91" d="100"/>
          <a:sy n="91" d="100"/>
        </p:scale>
        <p:origin x="11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0" d="100"/>
          <a:sy n="90" d="100"/>
        </p:scale>
        <p:origin x="38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6T23:34:45.928" idx="2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6T09:14:03.251" idx="1">
    <p:pos x="10" y="10"/>
    <p:text>chiffres CMIP6 issus de l'interrogation de la DRQ version beta34 : A VERIFIER ?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D5888-BD27-FA48-A44A-447DF0558481}" type="datetimeFigureOut">
              <a:rPr lang="en-GB" smtClean="0"/>
              <a:t>10/10/2016</a:t>
            </a:fld>
            <a:endParaRPr lang="en-GB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32C69-2410-E444-9B31-8AEFDD50C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24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1" baseline="0" dirty="0" smtClean="0"/>
              <a:t>This talk was initially planned to be given by Stephane </a:t>
            </a:r>
            <a:r>
              <a:rPr lang="en-GB" sz="1800" b="1" baseline="0" dirty="0" err="1" smtClean="0"/>
              <a:t>Senesi</a:t>
            </a:r>
            <a:r>
              <a:rPr lang="en-GB" sz="1800" b="1" baseline="0" dirty="0" smtClean="0"/>
              <a:t> from </a:t>
            </a:r>
            <a:r>
              <a:rPr lang="en-GB" sz="1800" b="1" baseline="0" dirty="0" err="1" smtClean="0"/>
              <a:t>Meteo</a:t>
            </a:r>
            <a:r>
              <a:rPr lang="en-GB" sz="1800" b="1" baseline="0" dirty="0" smtClean="0"/>
              <a:t> France. </a:t>
            </a:r>
            <a:endParaRPr lang="en-GB" sz="1800" baseline="0" dirty="0" smtClean="0"/>
          </a:p>
          <a:p>
            <a:endParaRPr lang="en-GB" sz="1800" baseline="0" dirty="0" smtClean="0"/>
          </a:p>
          <a:p>
            <a:r>
              <a:rPr lang="en-GB" sz="1800" baseline="0" dirty="0" smtClean="0"/>
              <a:t>Unfortunately he wasn’t able t join us here in Lisbon.</a:t>
            </a:r>
          </a:p>
          <a:p>
            <a:r>
              <a:rPr lang="en-GB" sz="1800" baseline="0" dirty="0" smtClean="0"/>
              <a:t>I prepared some last-minute slides to talk</a:t>
            </a:r>
          </a:p>
          <a:p>
            <a:r>
              <a:rPr lang="en-GB" sz="1800" baseline="0" dirty="0" smtClean="0"/>
              <a:t>I will try to make the job but,  but please, be mild </a:t>
            </a:r>
            <a:r>
              <a:rPr lang="en-GB" sz="1800" baseline="0" dirty="0" smtClean="0">
                <a:sym typeface="Wingdings"/>
              </a:rPr>
              <a:t></a:t>
            </a:r>
          </a:p>
          <a:p>
            <a:endParaRPr lang="en-GB" sz="1800" baseline="0" dirty="0" smtClean="0"/>
          </a:p>
          <a:p>
            <a:r>
              <a:rPr lang="en-GB" sz="1800" b="1" baseline="0" dirty="0" smtClean="0"/>
              <a:t>The object of this talk is to present a solution for driving data and metadata </a:t>
            </a:r>
            <a:r>
              <a:rPr lang="en-GB" sz="1800" baseline="0" dirty="0" smtClean="0"/>
              <a:t>&lt;SUITE TITRE&gt;</a:t>
            </a:r>
          </a:p>
          <a:p>
            <a:r>
              <a:rPr lang="en-GB" sz="1800" baseline="0" dirty="0" smtClean="0"/>
              <a:t>Along with Stephane, other colleagues form IPSL here in the room are involved in this work : &lt;NOMS&gt; and  at last myself.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32C69-2410-E444-9B31-8AEFDD50C70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411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So to</a:t>
            </a:r>
            <a:r>
              <a:rPr lang="en-GB" b="1" baseline="0" dirty="0" smtClean="0"/>
              <a:t> put things in their context even if obvious for each of us here in this room</a:t>
            </a:r>
            <a:r>
              <a:rPr lang="is-IS" b="1" baseline="0" dirty="0" smtClean="0"/>
              <a:t>…</a:t>
            </a:r>
          </a:p>
          <a:p>
            <a:endParaRPr lang="is-IS" b="1" baseline="0" dirty="0" smtClean="0"/>
          </a:p>
          <a:p>
            <a:r>
              <a:rPr lang="is-IS" b="1" baseline="0" dirty="0" smtClean="0"/>
              <a:t>We are all involved in the CMIP6 machinery... </a:t>
            </a:r>
            <a:r>
              <a:rPr lang="fr-FR" b="1" baseline="0" dirty="0" err="1" smtClean="0"/>
              <a:t>T</a:t>
            </a:r>
            <a:r>
              <a:rPr lang="is-IS" b="1" baseline="0" dirty="0" smtClean="0"/>
              <a:t>hat among other things, </a:t>
            </a:r>
            <a:r>
              <a:rPr lang="en-GB" b="1" baseline="0" dirty="0" smtClean="0"/>
              <a:t>sticks some mandatory features in term of outputs and metadata</a:t>
            </a:r>
          </a:p>
          <a:p>
            <a:endParaRPr lang="en-GB" baseline="0" dirty="0" smtClean="0"/>
          </a:p>
          <a:p>
            <a:r>
              <a:rPr lang="en-GB" b="1" baseline="0" dirty="0" smtClean="0"/>
              <a:t>On one side, we have the </a:t>
            </a:r>
            <a:r>
              <a:rPr lang="en-GB" b="1" baseline="0" dirty="0" err="1" smtClean="0"/>
              <a:t>DataRequest</a:t>
            </a:r>
            <a:r>
              <a:rPr lang="en-GB" b="1" baseline="0" dirty="0" smtClean="0"/>
              <a:t> </a:t>
            </a:r>
            <a:r>
              <a:rPr lang="en-GB" baseline="0" dirty="0" smtClean="0"/>
              <a:t>that specifies the variables to be produced</a:t>
            </a:r>
          </a:p>
          <a:p>
            <a:pPr marL="171450" indent="-171450">
              <a:buFont typeface="Arial" charset="0"/>
              <a:buChar char="•"/>
            </a:pPr>
            <a:r>
              <a:rPr lang="en-GB" baseline="0" dirty="0" smtClean="0"/>
              <a:t>The DRQ reflects CMIP6 experimental design complexity and diversity</a:t>
            </a:r>
          </a:p>
          <a:p>
            <a:pPr marL="171450" indent="-171450">
              <a:buFont typeface="Arial" charset="0"/>
              <a:buChar char="•"/>
            </a:pPr>
            <a:r>
              <a:rPr lang="en-GB" baseline="0" dirty="0" smtClean="0"/>
              <a:t>With 28 MIPs, more than 2 hundreds experiments, more than 2 thousands CMOR variables, classified into 49 tables</a:t>
            </a:r>
          </a:p>
          <a:p>
            <a:pPr marL="171450" indent="-171450">
              <a:buFont typeface="Arial" charset="0"/>
              <a:buChar char="•"/>
            </a:pPr>
            <a:r>
              <a:rPr lang="en-GB" baseline="0" dirty="0" smtClean="0"/>
              <a:t>CMIP6 panels have each their own recommendations</a:t>
            </a:r>
          </a:p>
          <a:p>
            <a:pPr marL="171450" indent="-171450">
              <a:buFont typeface="Arial" charset="0"/>
              <a:buChar char="•"/>
            </a:pPr>
            <a:r>
              <a:rPr lang="en-GB" baseline="0" dirty="0" smtClean="0"/>
              <a:t>This end-up  with a DRQ showing a large variability: different request from one experiment to the other, from</a:t>
            </a:r>
            <a:r>
              <a:rPr lang="is-IS" baseline="0" dirty="0" smtClean="0"/>
              <a:t>…</a:t>
            </a:r>
            <a:r>
              <a:rPr lang="en-GB" baseline="0" dirty="0" smtClean="0"/>
              <a:t>&lt;SUITE&gt; </a:t>
            </a:r>
          </a:p>
          <a:p>
            <a:endParaRPr lang="en-GB" baseline="0" dirty="0" smtClean="0"/>
          </a:p>
          <a:p>
            <a:r>
              <a:rPr lang="en-GB" b="1" baseline="0" dirty="0" smtClean="0"/>
              <a:t>On the other side, we have CMIP6 data files format (DRS) and CMIP6 controlled vocabulary (CVs) </a:t>
            </a:r>
            <a:r>
              <a:rPr lang="en-GB" baseline="0" dirty="0" smtClean="0"/>
              <a:t>the use of which ensures admission ticket to publication on ESGF</a:t>
            </a:r>
          </a:p>
          <a:p>
            <a:endParaRPr lang="en-GB" b="1" baseline="0" dirty="0" smtClean="0"/>
          </a:p>
          <a:p>
            <a:r>
              <a:rPr lang="en-GB" b="1" baseline="0" dirty="0" smtClean="0"/>
              <a:t>Thus, the modelling groups have to:</a:t>
            </a:r>
          </a:p>
          <a:p>
            <a:r>
              <a:rPr lang="en-GB" b="0" baseline="0" dirty="0" smtClean="0"/>
              <a:t>configure thein model </a:t>
            </a:r>
            <a:r>
              <a:rPr lang="en-GB" b="0" baseline="0" dirty="0" err="1" smtClean="0"/>
              <a:t>ouptut</a:t>
            </a:r>
            <a:r>
              <a:rPr lang="en-GB" b="0" baseline="0" dirty="0" smtClean="0"/>
              <a:t> </a:t>
            </a:r>
            <a:r>
              <a:rPr lang="is-IS" b="0" baseline="0" dirty="0" smtClean="0"/>
              <a:t>… &lt;SUITE&gt;</a:t>
            </a:r>
            <a:endParaRPr lang="en-GB" b="0" baseline="0" dirty="0" smtClean="0"/>
          </a:p>
          <a:p>
            <a:r>
              <a:rPr lang="en-GB" b="0" baseline="0" dirty="0" smtClean="0"/>
              <a:t>and post-process their data so that they comply with</a:t>
            </a:r>
            <a:r>
              <a:rPr lang="is-IS" b="0" baseline="0" dirty="0" smtClean="0"/>
              <a:t>… &lt;SUITE&gt; </a:t>
            </a:r>
          </a:p>
          <a:p>
            <a:endParaRPr lang="is-IS" b="0" baseline="0" dirty="0" smtClean="0"/>
          </a:p>
          <a:p>
            <a:r>
              <a:rPr lang="en-GB" b="1" baseline="0" dirty="0" smtClean="0"/>
              <a:t>These tasks are really challenging since, </a:t>
            </a:r>
            <a:r>
              <a:rPr lang="en-GB" b="0" baseline="0" dirty="0" smtClean="0"/>
              <a:t>given the size of the exercise, its nearly unfeasible by hand</a:t>
            </a:r>
          </a:p>
          <a:p>
            <a:r>
              <a:rPr lang="en-GB" b="0" baseline="0" dirty="0" smtClean="0"/>
              <a:t>Moreover, it raises some workflow configuration problems &lt;EXEMPLE&gt;</a:t>
            </a:r>
          </a:p>
          <a:p>
            <a:r>
              <a:rPr lang="en-GB" b="0" baseline="0" dirty="0" smtClean="0"/>
              <a:t>Post-processing step is often experienced as a critical step (not to say traumatic) &lt;SUITE&gt;</a:t>
            </a:r>
          </a:p>
          <a:p>
            <a:endParaRPr lang="en-GB" b="0" baseline="0" dirty="0" smtClean="0"/>
          </a:p>
          <a:p>
            <a:r>
              <a:rPr lang="en-GB" b="1" baseline="0" dirty="0" smtClean="0"/>
              <a:t>So the idea here is to reduce at most the manual operations dealing with model output configuration and offline post-processing</a:t>
            </a:r>
          </a:p>
          <a:p>
            <a:endParaRPr lang="en-GB" b="0" baseline="0" dirty="0" smtClean="0"/>
          </a:p>
          <a:p>
            <a:endParaRPr lang="en-GB" b="0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32C69-2410-E444-9B31-8AEFDD50C70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437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baseline="0" dirty="0" smtClean="0"/>
              <a:t> For that purpose, a python tool named “dr2xml” have been developed by S. </a:t>
            </a:r>
            <a:r>
              <a:rPr lang="en-GB" b="1" baseline="0" dirty="0" err="1" smtClean="0"/>
              <a:t>Senesi</a:t>
            </a:r>
            <a:endParaRPr lang="en-GB" b="1" baseline="0" dirty="0" smtClean="0"/>
          </a:p>
          <a:p>
            <a:endParaRPr lang="en-GB" dirty="0" smtClean="0"/>
          </a:p>
          <a:p>
            <a:r>
              <a:rPr lang="en-GB" dirty="0" smtClean="0"/>
              <a:t>It</a:t>
            </a:r>
            <a:r>
              <a:rPr lang="en-GB" baseline="0" dirty="0" smtClean="0"/>
              <a:t> rely on 2 </a:t>
            </a:r>
            <a:r>
              <a:rPr lang="en-GB" baseline="0" dirty="0" err="1" smtClean="0"/>
              <a:t>softwares</a:t>
            </a:r>
            <a:r>
              <a:rPr lang="en-GB" baseline="0" dirty="0" smtClean="0"/>
              <a:t> : the DRQ developed by Martin </a:t>
            </a:r>
            <a:r>
              <a:rPr lang="en-GB" baseline="0" dirty="0" err="1" smtClean="0"/>
              <a:t>Juckes</a:t>
            </a:r>
            <a:r>
              <a:rPr lang="en-GB" baseline="0" dirty="0" smtClean="0"/>
              <a:t> on one hand and the IXOS I/O server developed at IPSL by Yann </a:t>
            </a:r>
            <a:r>
              <a:rPr lang="en-GB" baseline="0" dirty="0" err="1" smtClean="0"/>
              <a:t>Meurdesoif</a:t>
            </a:r>
            <a:r>
              <a:rPr lang="en-GB" baseline="0" dirty="0" smtClean="0"/>
              <a:t> on the the other hand</a:t>
            </a:r>
          </a:p>
          <a:p>
            <a:endParaRPr lang="en-GB" baseline="0" dirty="0" smtClean="0"/>
          </a:p>
          <a:p>
            <a:r>
              <a:rPr lang="en-GB" b="1" baseline="0" dirty="0" smtClean="0"/>
              <a:t>DRQ API along with 2 XML files </a:t>
            </a:r>
            <a:r>
              <a:rPr lang="en-GB" baseline="0" dirty="0" smtClean="0"/>
              <a:t>(configuration and content files) helps to scan and query the DRQ content with cross-cutting criteria</a:t>
            </a:r>
          </a:p>
          <a:p>
            <a:endParaRPr lang="en-GB" baseline="0" dirty="0" smtClean="0"/>
          </a:p>
          <a:p>
            <a:r>
              <a:rPr lang="en-GB" b="1" baseline="0" dirty="0" smtClean="0"/>
              <a:t>XIOS, to be properly configured, expect 2 xml files</a:t>
            </a:r>
            <a:r>
              <a:rPr lang="en-GB" baseline="0" dirty="0" smtClean="0"/>
              <a:t>, one defining fields (‘variables’ in the CMIP6 jargon) and another defining files, themselves containing field sections.</a:t>
            </a:r>
          </a:p>
          <a:p>
            <a:endParaRPr lang="en-GB" baseline="0" dirty="0" smtClean="0"/>
          </a:p>
          <a:p>
            <a:r>
              <a:rPr lang="en-GB" b="1" baseline="0" dirty="0" smtClean="0"/>
              <a:t>What dr2xml do is exploring the DRQ thanks to </a:t>
            </a:r>
            <a:r>
              <a:rPr lang="en-GB" b="1" baseline="0" dirty="0" err="1" smtClean="0"/>
              <a:t>DreqPy</a:t>
            </a:r>
            <a:r>
              <a:rPr lang="en-GB" b="1" baseline="0" dirty="0" smtClean="0"/>
              <a:t> and automatically generate </a:t>
            </a:r>
            <a:r>
              <a:rPr lang="en-GB" b="1" baseline="0" dirty="0" err="1" smtClean="0"/>
              <a:t>file_def</a:t>
            </a:r>
            <a:r>
              <a:rPr lang="en-GB" b="1" baseline="0" dirty="0" smtClean="0"/>
              <a:t> xml files so that XIOS writes CMIP6-publication-ready data files</a:t>
            </a:r>
          </a:p>
          <a:p>
            <a:r>
              <a:rPr lang="en-GB" b="0" baseline="0" dirty="0" smtClean="0"/>
              <a:t>I will show you an example in a next slide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32C69-2410-E444-9B31-8AEFDD50C70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25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927A-2C8A-F244-876F-29271D45C8EE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CCDE-27C8-7043-904A-237E5A0C3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42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927A-2C8A-F244-876F-29271D45C8EE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CCDE-27C8-7043-904A-237E5A0C3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33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927A-2C8A-F244-876F-29271D45C8EE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CCDE-27C8-7043-904A-237E5A0C3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73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927A-2C8A-F244-876F-29271D45C8EE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CCDE-27C8-7043-904A-237E5A0C3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56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927A-2C8A-F244-876F-29271D45C8EE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CCDE-27C8-7043-904A-237E5A0C3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14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927A-2C8A-F244-876F-29271D45C8EE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CCDE-27C8-7043-904A-237E5A0C3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875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927A-2C8A-F244-876F-29271D45C8EE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CCDE-27C8-7043-904A-237E5A0C3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927A-2C8A-F244-876F-29271D45C8EE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CCDE-27C8-7043-904A-237E5A0C3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7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927A-2C8A-F244-876F-29271D45C8EE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CCDE-27C8-7043-904A-237E5A0C3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12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927A-2C8A-F244-876F-29271D45C8EE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CCDE-27C8-7043-904A-237E5A0C3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11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927A-2C8A-F244-876F-29271D45C8EE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CCDE-27C8-7043-904A-237E5A0C3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20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1927A-2C8A-F244-876F-29271D45C8EE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0CCDE-27C8-7043-904A-237E5A0C3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7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tiff"/><Relationship Id="rId6" Type="http://schemas.openxmlformats.org/officeDocument/2006/relationships/comments" Target="../comments/comment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Relationship Id="rId3" Type="http://schemas.openxmlformats.org/officeDocument/2006/relationships/image" Target="../media/image9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2320565" y="2349202"/>
            <a:ext cx="8188325" cy="1787902"/>
          </a:xfrm>
          <a:prstGeom prst="rect">
            <a:avLst/>
          </a:prstGeom>
          <a:ln/>
        </p:spPr>
        <p:txBody>
          <a:bodyPr vert="horz" lIns="91440" tIns="24695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723882" algn="l"/>
                <a:tab pos="1447764" algn="l"/>
                <a:tab pos="2171646" algn="l"/>
                <a:tab pos="2895528" algn="l"/>
                <a:tab pos="3619410" algn="l"/>
                <a:tab pos="4343291" algn="l"/>
                <a:tab pos="5067173" algn="l"/>
                <a:tab pos="5791055" algn="l"/>
                <a:tab pos="6514937" algn="l"/>
                <a:tab pos="7238819" algn="l"/>
                <a:tab pos="7962701" algn="l"/>
              </a:tabLst>
            </a:pPr>
            <a:r>
              <a:rPr lang="en-GB" altLang="fr-FR" sz="2800" b="1" dirty="0" smtClean="0">
                <a:solidFill>
                  <a:srgbClr val="000000"/>
                </a:solidFill>
              </a:rPr>
              <a:t>Directly driving data and metadata generation by</a:t>
            </a:r>
          </a:p>
          <a:p>
            <a:pPr>
              <a:tabLst>
                <a:tab pos="723882" algn="l"/>
                <a:tab pos="1447764" algn="l"/>
                <a:tab pos="2171646" algn="l"/>
                <a:tab pos="2895528" algn="l"/>
                <a:tab pos="3619410" algn="l"/>
                <a:tab pos="4343291" algn="l"/>
                <a:tab pos="5067173" algn="l"/>
                <a:tab pos="5791055" algn="l"/>
                <a:tab pos="6514937" algn="l"/>
                <a:tab pos="7238819" algn="l"/>
                <a:tab pos="7962701" algn="l"/>
              </a:tabLst>
            </a:pPr>
            <a:r>
              <a:rPr lang="en-GB" altLang="fr-FR" sz="2800" b="1" dirty="0" smtClean="0">
                <a:solidFill>
                  <a:srgbClr val="000000"/>
                </a:solidFill>
              </a:rPr>
              <a:t>CMIP6 Data Request content thanks to XIOS</a:t>
            </a:r>
            <a:r>
              <a:rPr lang="en-GB" altLang="fr-FR" b="1" dirty="0" smtClean="0">
                <a:solidFill>
                  <a:srgbClr val="000000"/>
                </a:solidFill>
              </a:rPr>
              <a:t>  </a:t>
            </a:r>
            <a:endParaRPr lang="en-GB" altLang="fr-FR" dirty="0">
              <a:solidFill>
                <a:srgbClr val="0000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480319" y="3902924"/>
            <a:ext cx="8275639" cy="1734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404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r>
              <a:rPr lang="en-GB" altLang="fr-FR" sz="2000" b="1" dirty="0" smtClean="0">
                <a:solidFill>
                  <a:srgbClr val="008FBD"/>
                </a:solidFill>
                <a:latin typeface="Arial" charset="0"/>
              </a:rPr>
              <a:t>S. </a:t>
            </a:r>
            <a:r>
              <a:rPr lang="en-GB" altLang="fr-FR" sz="2000" b="1" dirty="0" err="1" smtClean="0">
                <a:solidFill>
                  <a:srgbClr val="008FBD"/>
                </a:solidFill>
                <a:latin typeface="Arial" charset="0"/>
              </a:rPr>
              <a:t>Sénési</a:t>
            </a:r>
            <a:r>
              <a:rPr lang="en-GB" altLang="fr-FR" sz="2000" dirty="0" smtClean="0">
                <a:solidFill>
                  <a:srgbClr val="008FBD"/>
                </a:solidFill>
                <a:latin typeface="Arial" charset="0"/>
              </a:rPr>
              <a:t>, (CNRM, </a:t>
            </a:r>
            <a:r>
              <a:rPr lang="en-GB" altLang="fr-FR" sz="2000" dirty="0" err="1" smtClean="0">
                <a:solidFill>
                  <a:srgbClr val="008FBD"/>
                </a:solidFill>
                <a:latin typeface="Arial" charset="0"/>
              </a:rPr>
              <a:t>Meteo</a:t>
            </a:r>
            <a:r>
              <a:rPr lang="en-GB" altLang="fr-FR" sz="2000" dirty="0" smtClean="0">
                <a:solidFill>
                  <a:srgbClr val="008FBD"/>
                </a:solidFill>
                <a:latin typeface="Arial" charset="0"/>
              </a:rPr>
              <a:t>-France)</a:t>
            </a:r>
          </a:p>
          <a:p>
            <a:r>
              <a:rPr lang="en-GB" altLang="fr-FR" sz="2000" dirty="0" smtClean="0">
                <a:solidFill>
                  <a:srgbClr val="008FBD"/>
                </a:solidFill>
                <a:latin typeface="Arial" charset="0"/>
              </a:rPr>
              <a:t>Y. </a:t>
            </a:r>
            <a:r>
              <a:rPr lang="en-GB" altLang="fr-FR" sz="2000" dirty="0" err="1" smtClean="0">
                <a:solidFill>
                  <a:srgbClr val="008FBD"/>
                </a:solidFill>
                <a:latin typeface="Arial" charset="0"/>
              </a:rPr>
              <a:t>Meurdesoif</a:t>
            </a:r>
            <a:r>
              <a:rPr lang="en-GB" altLang="fr-FR" sz="2000" dirty="0" smtClean="0">
                <a:solidFill>
                  <a:srgbClr val="008FBD"/>
                </a:solidFill>
                <a:latin typeface="Arial" charset="0"/>
              </a:rPr>
              <a:t>, A. </a:t>
            </a:r>
            <a:r>
              <a:rPr lang="en-GB" altLang="fr-FR" sz="2000" dirty="0" err="1" smtClean="0">
                <a:solidFill>
                  <a:srgbClr val="008FBD"/>
                </a:solidFill>
                <a:latin typeface="Arial" charset="0"/>
              </a:rPr>
              <a:t>Caubel</a:t>
            </a:r>
            <a:r>
              <a:rPr lang="en-GB" altLang="fr-FR" sz="2000" dirty="0" smtClean="0">
                <a:solidFill>
                  <a:srgbClr val="008FBD"/>
                </a:solidFill>
                <a:latin typeface="Arial" charset="0"/>
              </a:rPr>
              <a:t>, S. </a:t>
            </a:r>
            <a:r>
              <a:rPr lang="en-GB" altLang="fr-FR" sz="2000" dirty="0" err="1" smtClean="0">
                <a:solidFill>
                  <a:srgbClr val="008FBD"/>
                </a:solidFill>
                <a:latin typeface="Arial" charset="0"/>
              </a:rPr>
              <a:t>Denvil</a:t>
            </a:r>
            <a:r>
              <a:rPr lang="en-GB" altLang="fr-FR" sz="2000" dirty="0" smtClean="0">
                <a:solidFill>
                  <a:srgbClr val="008FBD"/>
                </a:solidFill>
                <a:latin typeface="Arial" charset="0"/>
              </a:rPr>
              <a:t> (IPSL)</a:t>
            </a:r>
          </a:p>
          <a:p>
            <a:r>
              <a:rPr lang="en-GB" altLang="fr-FR" u="sng" dirty="0" smtClean="0">
                <a:solidFill>
                  <a:srgbClr val="008FBD"/>
                </a:solidFill>
                <a:latin typeface="Arial" charset="0"/>
              </a:rPr>
              <a:t>M.-P. </a:t>
            </a:r>
            <a:r>
              <a:rPr lang="en-GB" altLang="fr-FR" u="sng" dirty="0" err="1" smtClean="0">
                <a:solidFill>
                  <a:srgbClr val="008FBD"/>
                </a:solidFill>
                <a:latin typeface="Arial" charset="0"/>
              </a:rPr>
              <a:t>Moine</a:t>
            </a:r>
            <a:r>
              <a:rPr lang="en-GB" altLang="fr-FR" u="sng" dirty="0" smtClean="0">
                <a:solidFill>
                  <a:srgbClr val="008FBD"/>
                </a:solidFill>
                <a:latin typeface="Arial" charset="0"/>
              </a:rPr>
              <a:t> </a:t>
            </a:r>
            <a:r>
              <a:rPr lang="en-GB" altLang="fr-FR" sz="2000" dirty="0" smtClean="0">
                <a:solidFill>
                  <a:srgbClr val="008FBD"/>
                </a:solidFill>
                <a:latin typeface="Arial" charset="0"/>
              </a:rPr>
              <a:t>(</a:t>
            </a:r>
            <a:r>
              <a:rPr lang="en-GB" altLang="fr-FR" sz="2000" dirty="0" err="1" smtClean="0">
                <a:solidFill>
                  <a:srgbClr val="008FBD"/>
                </a:solidFill>
                <a:latin typeface="Arial" charset="0"/>
              </a:rPr>
              <a:t>Cerfacs</a:t>
            </a:r>
            <a:r>
              <a:rPr lang="en-GB" altLang="fr-FR" sz="2000" dirty="0" smtClean="0">
                <a:solidFill>
                  <a:srgbClr val="008FBD"/>
                </a:solidFill>
                <a:latin typeface="Arial" charset="0"/>
              </a:rPr>
              <a:t>)</a:t>
            </a:r>
          </a:p>
          <a:p>
            <a:r>
              <a:rPr lang="en-GB" altLang="fr-FR" sz="2200" dirty="0" smtClean="0">
                <a:solidFill>
                  <a:srgbClr val="008FBD"/>
                </a:solidFill>
                <a:latin typeface="Arial" charset="0"/>
              </a:rPr>
              <a:t/>
            </a:r>
            <a:br>
              <a:rPr lang="en-GB" altLang="fr-FR" sz="2200" dirty="0" smtClean="0">
                <a:solidFill>
                  <a:srgbClr val="008FBD"/>
                </a:solidFill>
                <a:latin typeface="Arial" charset="0"/>
              </a:rPr>
            </a:br>
            <a:endParaRPr lang="en-GB" altLang="fr-FR" sz="2200" dirty="0">
              <a:solidFill>
                <a:srgbClr val="008FBD"/>
              </a:solidFill>
              <a:latin typeface="Arial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17" y="266990"/>
            <a:ext cx="2747963" cy="175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94011" y="6233609"/>
            <a:ext cx="9971088" cy="971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404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algn="ctr"/>
            <a:r>
              <a:rPr lang="en-GB" altLang="fr-FR" sz="2200" dirty="0" smtClean="0">
                <a:solidFill>
                  <a:srgbClr val="008FBD"/>
                </a:solidFill>
                <a:latin typeface="Arial" charset="0"/>
              </a:rPr>
              <a:t/>
            </a:r>
            <a:br>
              <a:rPr lang="en-GB" altLang="fr-FR" sz="2200" dirty="0" smtClean="0">
                <a:solidFill>
                  <a:srgbClr val="008FBD"/>
                </a:solidFill>
                <a:latin typeface="Arial" charset="0"/>
              </a:rPr>
            </a:br>
            <a:endParaRPr lang="en-GB" altLang="fr-FR" sz="2200" dirty="0">
              <a:solidFill>
                <a:srgbClr val="008FBD"/>
              </a:solidFill>
              <a:latin typeface="Arial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391111" y="5690826"/>
            <a:ext cx="9291725" cy="70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9112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1200"/>
              </a:spcBef>
              <a:spcAft>
                <a:spcPts val="1000"/>
              </a:spcAft>
            </a:pPr>
            <a:r>
              <a:rPr lang="en-GB" altLang="fr-FR" i="1" dirty="0" smtClean="0">
                <a:solidFill>
                  <a:srgbClr val="0093D9"/>
                </a:solidFill>
                <a:latin typeface="Arial" charset="0"/>
              </a:rPr>
              <a:t>Joint final IS-ENES2 workshop on Workflow Solutions in Earth System Modelling and Meta-Data Generation during Experiments  </a:t>
            </a:r>
            <a:r>
              <a:rPr lang="en-GB" altLang="fr-FR" i="1" smtClean="0">
                <a:solidFill>
                  <a:srgbClr val="0093D9"/>
                </a:solidFill>
                <a:latin typeface="Arial" charset="0"/>
              </a:rPr>
              <a:t>- Lisbon, </a:t>
            </a:r>
            <a:r>
              <a:rPr lang="en-GB" altLang="fr-FR" i="1" dirty="0" smtClean="0">
                <a:solidFill>
                  <a:srgbClr val="0093D9"/>
                </a:solidFill>
                <a:latin typeface="Arial" charset="0"/>
              </a:rPr>
              <a:t>26-29/09/2016</a:t>
            </a:r>
            <a:endParaRPr lang="en-GB" altLang="fr-FR" i="1" dirty="0">
              <a:solidFill>
                <a:srgbClr val="0093D9"/>
              </a:solidFill>
              <a:latin typeface="Arial" charset="0"/>
            </a:endParaRPr>
          </a:p>
        </p:txBody>
      </p:sp>
      <p:pic>
        <p:nvPicPr>
          <p:cNvPr id="1026" name="Picture 2" descr="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367" y="620472"/>
            <a:ext cx="1405469" cy="140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eur droit 12"/>
          <p:cNvCxnSpPr/>
          <p:nvPr/>
        </p:nvCxnSpPr>
        <p:spPr>
          <a:xfrm flipV="1">
            <a:off x="2391111" y="5570259"/>
            <a:ext cx="9291725" cy="6257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554" y="863015"/>
            <a:ext cx="4703108" cy="68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6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9108" y="-75303"/>
            <a:ext cx="10623176" cy="991441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solidFill>
                  <a:schemeClr val="accent1"/>
                </a:solidFill>
              </a:rPr>
              <a:t>Motivations</a:t>
            </a:r>
            <a:endParaRPr lang="en-GB" sz="3200" b="1" dirty="0">
              <a:solidFill>
                <a:schemeClr val="accent1"/>
              </a:solidFill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492131" y="4464737"/>
            <a:ext cx="5124049" cy="2120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4400" indent="-284400">
              <a:lnSpc>
                <a:spcPct val="100000"/>
              </a:lnSpc>
              <a:spcAft>
                <a:spcPts val="600"/>
              </a:spcAft>
              <a:buClr>
                <a:srgbClr val="C00000"/>
              </a:buClr>
              <a:buNone/>
            </a:pPr>
            <a:r>
              <a:rPr lang="en-GB" altLang="fr-FR" sz="1700" dirty="0" smtClean="0"/>
              <a:t>Modelling groups have to:</a:t>
            </a:r>
          </a:p>
          <a:p>
            <a:pPr marL="284400" indent="-284400">
              <a:lnSpc>
                <a:spcPct val="100000"/>
              </a:lnSpc>
              <a:spcAft>
                <a:spcPts val="600"/>
              </a:spcAft>
              <a:buClr>
                <a:srgbClr val="C00000"/>
              </a:buClr>
              <a:buFont typeface="Arial" charset="0"/>
              <a:buChar char="•"/>
            </a:pPr>
            <a:r>
              <a:rPr lang="en-GB" altLang="fr-FR" sz="1700" dirty="0" smtClean="0"/>
              <a:t>Configure their model outputs  to conform (</a:t>
            </a:r>
            <a:r>
              <a:rPr lang="en-GB" altLang="fr-FR" sz="1700" i="1" dirty="0" smtClean="0"/>
              <a:t>at best</a:t>
            </a:r>
            <a:r>
              <a:rPr lang="en-GB" altLang="fr-FR" sz="1700" dirty="0" smtClean="0"/>
              <a:t>) to the DRQ </a:t>
            </a:r>
          </a:p>
          <a:p>
            <a:pPr marL="284400" indent="-28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Arial" charset="0"/>
              <a:buChar char="•"/>
            </a:pPr>
            <a:r>
              <a:rPr lang="en-GB" altLang="fr-FR" sz="1700" dirty="0" smtClean="0"/>
              <a:t>Post-process their data to comply with the CMIP6 format (</a:t>
            </a:r>
            <a:r>
              <a:rPr lang="en-GB" altLang="fr-FR" sz="1700" dirty="0" err="1" smtClean="0"/>
              <a:t>CMORisation</a:t>
            </a:r>
            <a:r>
              <a:rPr lang="en-GB" altLang="fr-FR" sz="1700" dirty="0" smtClean="0"/>
              <a:t>) : </a:t>
            </a:r>
            <a:r>
              <a:rPr lang="en-GB" altLang="fr-FR" sz="17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change format, names, units, add metadata, compute derived diagnosis</a:t>
            </a:r>
            <a:r>
              <a:rPr lang="is-IS" altLang="fr-FR" sz="17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en-GB" altLang="fr-FR" sz="1700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4400" indent="-284400">
              <a:buNone/>
            </a:pPr>
            <a:endParaRPr lang="en-GB" altLang="fr-FR" dirty="0" smtClean="0"/>
          </a:p>
          <a:p>
            <a:pPr marL="284400" indent="-284400">
              <a:buNone/>
            </a:pPr>
            <a:endParaRPr lang="en-GB" altLang="fr-FR" dirty="0"/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796065" y="796065"/>
            <a:ext cx="10536219" cy="3227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6616898" y="4035660"/>
            <a:ext cx="51815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spcAft>
                <a:spcPts val="600"/>
              </a:spcAft>
              <a:buClr>
                <a:srgbClr val="C00000"/>
              </a:buClr>
              <a:buFont typeface="Arial" charset="0"/>
              <a:buChar char="•"/>
            </a:pPr>
            <a:r>
              <a:rPr lang="en-GB" dirty="0" smtClean="0"/>
              <a:t>Such a model’s output configuration is nearly intractable manually</a:t>
            </a:r>
          </a:p>
          <a:p>
            <a:pPr marL="285744" indent="-285744">
              <a:spcAft>
                <a:spcPts val="600"/>
              </a:spcAft>
              <a:buClr>
                <a:srgbClr val="C00000"/>
              </a:buClr>
              <a:buFont typeface="Arial" charset="0"/>
              <a:buChar char="•"/>
            </a:pPr>
            <a:r>
              <a:rPr lang="en-GB" dirty="0" smtClean="0"/>
              <a:t>Raises some workflow configuration problems </a:t>
            </a:r>
            <a:r>
              <a:rPr lang="en-GB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(e.g. how to tell your model to output a variable only over a given time slice ?)</a:t>
            </a:r>
          </a:p>
          <a:p>
            <a:pPr marL="285744" indent="-285744">
              <a:spcAft>
                <a:spcPts val="600"/>
              </a:spcAft>
              <a:buClr>
                <a:srgbClr val="C00000"/>
              </a:buClr>
              <a:buFont typeface="Arial" charset="0"/>
              <a:buChar char="•"/>
            </a:pPr>
            <a:r>
              <a:rPr lang="en-GB" dirty="0" smtClean="0"/>
              <a:t>Post-processing is experienced as a </a:t>
            </a:r>
            <a:r>
              <a:rPr lang="en-GB" i="1" dirty="0" smtClean="0"/>
              <a:t>critical </a:t>
            </a:r>
            <a:r>
              <a:rPr lang="en-GB" dirty="0" smtClean="0"/>
              <a:t>step </a:t>
            </a:r>
            <a:r>
              <a:rPr lang="en-GB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(additional pipe in the production workflow to monitor, often with limited computing efficiency, generating I/O traffic)</a:t>
            </a:r>
          </a:p>
        </p:txBody>
      </p:sp>
      <p:sp>
        <p:nvSpPr>
          <p:cNvPr id="22" name="Rectangle à coins arrondis 21"/>
          <p:cNvSpPr/>
          <p:nvPr/>
        </p:nvSpPr>
        <p:spPr>
          <a:xfrm>
            <a:off x="400688" y="4230058"/>
            <a:ext cx="5213232" cy="2263731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n w="25400"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0547" y="1182057"/>
            <a:ext cx="5486160" cy="2712003"/>
          </a:xfrm>
          <a:noFill/>
          <a:ln>
            <a:noFill/>
          </a:ln>
        </p:spPr>
        <p:txBody>
          <a:bodyPr>
            <a:normAutofit fontScale="77500" lnSpcReduction="20000"/>
          </a:bodyPr>
          <a:lstStyle/>
          <a:p>
            <a:pPr marL="0" lvl="2" indent="0">
              <a:spcBef>
                <a:spcPts val="1000"/>
              </a:spcBef>
              <a:buNone/>
            </a:pPr>
            <a:endParaRPr lang="en-GB" altLang="fr-FR" sz="1000" dirty="0" smtClean="0"/>
          </a:p>
          <a:p>
            <a:pPr marL="342891" lvl="2" indent="-34289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altLang="fr-FR" sz="2300" b="1" dirty="0" smtClean="0"/>
              <a:t>CMIP6 is  </a:t>
            </a:r>
            <a:r>
              <a:rPr lang="en-GB" altLang="fr-FR" sz="2300" b="1" i="1" dirty="0" smtClean="0"/>
              <a:t>pharaonic</a:t>
            </a:r>
            <a:r>
              <a:rPr lang="en-GB" altLang="fr-FR" sz="2300" dirty="0" smtClean="0"/>
              <a:t>: 28 MIPs, 228 experiments, 2280 CMOR variables, 49 tables,…  </a:t>
            </a:r>
          </a:p>
          <a:p>
            <a:pPr marL="342891" lvl="2" indent="-34289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altLang="fr-FR" sz="2300" dirty="0" smtClean="0"/>
              <a:t>DRQ gathers (</a:t>
            </a:r>
            <a:r>
              <a:rPr lang="en-GB" altLang="fr-FR" sz="2300" b="1" dirty="0" smtClean="0"/>
              <a:t>heterogeneous</a:t>
            </a:r>
            <a:r>
              <a:rPr lang="en-GB" altLang="fr-FR" sz="2300" dirty="0" smtClean="0"/>
              <a:t>) requirements </a:t>
            </a:r>
            <a:r>
              <a:rPr lang="en-GB" altLang="fr-FR" sz="2300" b="1" dirty="0" smtClean="0"/>
              <a:t>from all MIPs</a:t>
            </a:r>
          </a:p>
          <a:p>
            <a:pPr marL="342891" lvl="2" indent="-34289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altLang="fr-FR" sz="2300" b="1" dirty="0" smtClean="0"/>
              <a:t>High variability in the DRQ</a:t>
            </a:r>
            <a:r>
              <a:rPr lang="en-GB" altLang="fr-FR" sz="2300" dirty="0" smtClean="0"/>
              <a:t>: from one experiment to the other, from one simulated year to the next one, from a modelling group to an other depending on the MIPs it is engaged in,...</a:t>
            </a:r>
            <a:endParaRPr lang="en-GB" altLang="fr-FR" sz="2300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6560476" y="1326663"/>
            <a:ext cx="4985069" cy="1841632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n w="25400"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>
          <a:xfrm>
            <a:off x="6808420" y="1469534"/>
            <a:ext cx="4551381" cy="158446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ts val="1000"/>
              </a:spcBef>
              <a:buNone/>
            </a:pPr>
            <a:endParaRPr lang="en-GB" altLang="fr-FR" sz="1000" dirty="0" smtClean="0"/>
          </a:p>
          <a:p>
            <a:pPr marL="342891" lvl="2" indent="-342891">
              <a:spcBef>
                <a:spcPts val="1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altLang="fr-FR" sz="1800" dirty="0" smtClean="0"/>
              <a:t>Standards naming convention for variables (CF), directories and files (DRS)</a:t>
            </a:r>
          </a:p>
          <a:p>
            <a:pPr marL="342891" lvl="2" indent="-342891">
              <a:spcBef>
                <a:spcPts val="1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altLang="fr-FR" sz="1800" dirty="0" smtClean="0"/>
              <a:t>Mandatory attributes : a lot of metadata on files and variables (CMIP6 CVs)</a:t>
            </a:r>
            <a:endParaRPr lang="en-GB" altLang="fr-FR" sz="1800" dirty="0"/>
          </a:p>
        </p:txBody>
      </p:sp>
      <p:sp>
        <p:nvSpPr>
          <p:cNvPr id="24" name="Rectangle 23"/>
          <p:cNvSpPr/>
          <p:nvPr/>
        </p:nvSpPr>
        <p:spPr>
          <a:xfrm>
            <a:off x="6975688" y="916138"/>
            <a:ext cx="373338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indent="-457189"/>
            <a:r>
              <a:rPr lang="en-GB" altLang="fr-FR" sz="2400" dirty="0" smtClean="0">
                <a:solidFill>
                  <a:schemeClr val="accent1"/>
                </a:solidFill>
              </a:rPr>
              <a:t>CMIP6 data format &amp; Controlled Vocabulary :</a:t>
            </a:r>
            <a:endParaRPr lang="en-GB" altLang="fr-FR" sz="2400" dirty="0">
              <a:solidFill>
                <a:schemeClr val="accent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5600" y="3999228"/>
            <a:ext cx="1743298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indent="-457189"/>
            <a:r>
              <a:rPr lang="en-GB" altLang="fr-FR" sz="2400" dirty="0" smtClean="0">
                <a:solidFill>
                  <a:srgbClr val="C00000"/>
                </a:solidFill>
              </a:rPr>
              <a:t>Constraints: </a:t>
            </a:r>
            <a:endParaRPr lang="en-GB" altLang="fr-FR" sz="2400" dirty="0">
              <a:solidFill>
                <a:srgbClr val="C00000"/>
              </a:solidFill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400687" y="1094258"/>
            <a:ext cx="5571264" cy="2637346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n w="25400"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3805" y="966796"/>
            <a:ext cx="4237891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indent="-457189"/>
            <a:r>
              <a:rPr lang="en-GB" altLang="fr-FR" sz="2400" dirty="0" smtClean="0">
                <a:solidFill>
                  <a:schemeClr val="accent1"/>
                </a:solidFill>
              </a:rPr>
              <a:t>The CMIP6 Data Request (DRQ) :</a:t>
            </a:r>
            <a:endParaRPr lang="en-GB" altLang="fr-FR" sz="2400" dirty="0">
              <a:solidFill>
                <a:schemeClr val="accent1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6528445" y="3731604"/>
            <a:ext cx="5414636" cy="2954947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n w="25400"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75688" y="3531097"/>
            <a:ext cx="1612108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</a:rPr>
              <a:t>Challenges: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>
            <a:off x="5814129" y="5058418"/>
            <a:ext cx="516367" cy="389681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39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553304" y="3289610"/>
            <a:ext cx="2074129" cy="3080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1" y="1809121"/>
            <a:ext cx="4746647" cy="364177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9109" y="86061"/>
            <a:ext cx="10704756" cy="991441"/>
          </a:xfrm>
        </p:spPr>
        <p:txBody>
          <a:bodyPr>
            <a:normAutofit/>
          </a:bodyPr>
          <a:lstStyle/>
          <a:p>
            <a:pPr>
              <a:tabLst>
                <a:tab pos="1325530" algn="l"/>
              </a:tabLst>
            </a:pPr>
            <a:r>
              <a:rPr lang="en-GB" sz="3200" b="1" dirty="0" smtClean="0">
                <a:solidFill>
                  <a:schemeClr val="accent1"/>
                </a:solidFill>
              </a:rPr>
              <a:t>dr2xml, a tool to automate the configuration of </a:t>
            </a:r>
            <a:br>
              <a:rPr lang="en-GB" sz="3200" b="1" dirty="0" smtClean="0">
                <a:solidFill>
                  <a:schemeClr val="accent1"/>
                </a:solidFill>
              </a:rPr>
            </a:br>
            <a:r>
              <a:rPr lang="en-GB" sz="3200" b="1" dirty="0" smtClean="0">
                <a:solidFill>
                  <a:schemeClr val="accent1"/>
                </a:solidFill>
              </a:rPr>
              <a:t>	XIOS-enabled models</a:t>
            </a:r>
            <a:endParaRPr lang="en-GB" sz="3200" b="1" dirty="0">
              <a:solidFill>
                <a:schemeClr val="accent1"/>
              </a:solidFill>
            </a:endParaRPr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796065" y="1011221"/>
            <a:ext cx="10536219" cy="3227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090" y="2726748"/>
            <a:ext cx="3383563" cy="4028107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824374" y="1072485"/>
            <a:ext cx="43987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Data Request python API + XML files</a:t>
            </a:r>
          </a:p>
          <a:p>
            <a:pPr algn="ctr"/>
            <a:r>
              <a:rPr lang="en-GB" dirty="0" smtClean="0"/>
              <a:t>(Martin </a:t>
            </a:r>
            <a:r>
              <a:rPr lang="en-GB" dirty="0" err="1" smtClean="0"/>
              <a:t>Juckes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7992638" y="1162628"/>
            <a:ext cx="227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XIOS</a:t>
            </a:r>
            <a:r>
              <a:rPr lang="en-GB" b="1" dirty="0" smtClean="0"/>
              <a:t>-enable model </a:t>
            </a:r>
            <a:r>
              <a:rPr lang="en-GB" dirty="0"/>
              <a:t>(</a:t>
            </a:r>
            <a:r>
              <a:rPr lang="en-GB" dirty="0" smtClean="0"/>
              <a:t>e.g. NEMO)</a:t>
            </a:r>
            <a:endParaRPr lang="en-GB" dirty="0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327" y="2079705"/>
            <a:ext cx="6232216" cy="3601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4" name="Cylindre 13"/>
          <p:cNvSpPr/>
          <p:nvPr/>
        </p:nvSpPr>
        <p:spPr>
          <a:xfrm>
            <a:off x="5783328" y="2870518"/>
            <a:ext cx="1364653" cy="989703"/>
          </a:xfrm>
          <a:prstGeom prst="can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 smtClean="0"/>
              <a:t>dr2xml</a:t>
            </a:r>
            <a:endParaRPr lang="en-GB" sz="2800" dirty="0"/>
          </a:p>
        </p:txBody>
      </p:sp>
      <p:sp>
        <p:nvSpPr>
          <p:cNvPr id="3" name="Ellipse 2"/>
          <p:cNvSpPr/>
          <p:nvPr/>
        </p:nvSpPr>
        <p:spPr>
          <a:xfrm>
            <a:off x="10076709" y="5265415"/>
            <a:ext cx="1604430" cy="6096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lèche vers la droite 20"/>
          <p:cNvSpPr/>
          <p:nvPr/>
        </p:nvSpPr>
        <p:spPr>
          <a:xfrm rot="2226648">
            <a:off x="7381819" y="3760925"/>
            <a:ext cx="1937286" cy="45720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ZoneTexte 3"/>
          <p:cNvSpPr txBox="1"/>
          <p:nvPr/>
        </p:nvSpPr>
        <p:spPr>
          <a:xfrm>
            <a:off x="7250858" y="6385523"/>
            <a:ext cx="3420616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CMIP6-publication-ready data files</a:t>
            </a:r>
            <a:endParaRPr lang="en-GB" dirty="0"/>
          </a:p>
        </p:txBody>
      </p:sp>
      <p:sp>
        <p:nvSpPr>
          <p:cNvPr id="7" name="Flèche vers le bas 6"/>
          <p:cNvSpPr/>
          <p:nvPr/>
        </p:nvSpPr>
        <p:spPr>
          <a:xfrm>
            <a:off x="8350462" y="5849257"/>
            <a:ext cx="1244299" cy="487149"/>
          </a:xfrm>
          <a:prstGeom prst="down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ZoneTexte 7"/>
          <p:cNvSpPr txBox="1"/>
          <p:nvPr/>
        </p:nvSpPr>
        <p:spPr>
          <a:xfrm>
            <a:off x="5553305" y="4301609"/>
            <a:ext cx="124380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latin typeface="Arial Narrow" charset="0"/>
                <a:ea typeface="Arial Narrow" charset="0"/>
                <a:cs typeface="Arial Narrow" charset="0"/>
              </a:rPr>
              <a:t>f</a:t>
            </a:r>
            <a:r>
              <a:rPr lang="en-GB" sz="1600" i="1" dirty="0" err="1" smtClean="0">
                <a:latin typeface="Arial Narrow" charset="0"/>
                <a:ea typeface="Arial Narrow" charset="0"/>
                <a:cs typeface="Arial Narrow" charset="0"/>
              </a:rPr>
              <a:t>ield_def.xml</a:t>
            </a:r>
            <a:endParaRPr lang="en-GB" sz="1600" i="1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434023" y="5057591"/>
            <a:ext cx="124380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smtClean="0">
                <a:latin typeface="Arial Narrow" charset="0"/>
                <a:ea typeface="Arial Narrow" charset="0"/>
                <a:cs typeface="Arial Narrow" charset="0"/>
              </a:rPr>
              <a:t>Model </a:t>
            </a:r>
          </a:p>
          <a:p>
            <a:pPr algn="r"/>
            <a:r>
              <a:rPr lang="en-GB" sz="1600" i="1" dirty="0" smtClean="0">
                <a:latin typeface="Arial Narrow" charset="0"/>
                <a:ea typeface="Arial Narrow" charset="0"/>
                <a:cs typeface="Arial Narrow" charset="0"/>
              </a:rPr>
              <a:t>source code</a:t>
            </a:r>
            <a:endParaRPr lang="en-GB" sz="1600" i="1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0331377" y="5412259"/>
            <a:ext cx="111341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i="1" smtClean="0">
                <a:latin typeface="Arial Narrow" charset="0"/>
                <a:ea typeface="Arial Narrow" charset="0"/>
                <a:cs typeface="Arial Narrow" charset="0"/>
              </a:rPr>
              <a:t>file_def.xml</a:t>
            </a:r>
            <a:endParaRPr lang="en-GB" sz="1600" i="1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8713171" y="1946002"/>
            <a:ext cx="111341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i="1" smtClean="0">
                <a:latin typeface="Arial Narrow" charset="0"/>
                <a:ea typeface="Arial Narrow" charset="0"/>
                <a:cs typeface="Arial Narrow" charset="0"/>
              </a:rPr>
              <a:t>iodef.xml</a:t>
            </a:r>
            <a:endParaRPr lang="en-GB" sz="1600" i="1" dirty="0"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65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709108" y="150609"/>
            <a:ext cx="10623176" cy="991441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solidFill>
                  <a:schemeClr val="accent1"/>
                </a:solidFill>
              </a:rPr>
              <a:t>dr2xml, in practice</a:t>
            </a:r>
            <a:endParaRPr lang="en-GB" sz="3200" b="1" dirty="0">
              <a:solidFill>
                <a:schemeClr val="accent1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 flipV="1">
            <a:off x="796065" y="1011221"/>
            <a:ext cx="10536219" cy="3227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12525" y="1236589"/>
            <a:ext cx="3327834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b="1" dirty="0" err="1" smtClean="0">
                <a:solidFill>
                  <a:srgbClr val="7030A0"/>
                </a:solidFill>
              </a:rPr>
              <a:t>simulation_settings</a:t>
            </a:r>
            <a:r>
              <a:rPr lang="en-GB" sz="2000" b="1" dirty="0" smtClean="0">
                <a:solidFill>
                  <a:srgbClr val="7030A0"/>
                </a:solidFill>
              </a:rPr>
              <a:t>:</a:t>
            </a:r>
          </a:p>
          <a:p>
            <a:pPr algn="ctr"/>
            <a:r>
              <a:rPr lang="en-GB" i="1" dirty="0" smtClean="0">
                <a:solidFill>
                  <a:srgbClr val="7030A0"/>
                </a:solidFill>
              </a:rPr>
              <a:t>settings related to an experiment </a:t>
            </a:r>
            <a:endParaRPr lang="en-GB" i="1" dirty="0">
              <a:solidFill>
                <a:srgbClr val="7030A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410868" y="2376601"/>
            <a:ext cx="1691192" cy="1754326"/>
          </a:xfrm>
          <a:prstGeom prst="rect">
            <a:avLst/>
          </a:prstGeom>
          <a:noFill/>
          <a:ln>
            <a:solidFill>
              <a:srgbClr val="94209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 smtClean="0"/>
              <a:t>institution_id</a:t>
            </a:r>
            <a:endParaRPr lang="en-GB" dirty="0" smtClean="0"/>
          </a:p>
          <a:p>
            <a:r>
              <a:rPr lang="en-GB" dirty="0" err="1" smtClean="0"/>
              <a:t>model_id</a:t>
            </a:r>
            <a:endParaRPr lang="en-GB" dirty="0" smtClean="0"/>
          </a:p>
          <a:p>
            <a:r>
              <a:rPr lang="en-GB" dirty="0" smtClean="0"/>
              <a:t>model</a:t>
            </a:r>
          </a:p>
          <a:p>
            <a:r>
              <a:rPr lang="en-GB" dirty="0" err="1" smtClean="0"/>
              <a:t>source_type</a:t>
            </a:r>
            <a:endParaRPr lang="en-GB" dirty="0" smtClean="0"/>
          </a:p>
          <a:p>
            <a:r>
              <a:rPr lang="en-GB" dirty="0" smtClean="0"/>
              <a:t>references</a:t>
            </a:r>
          </a:p>
          <a:p>
            <a:r>
              <a:rPr lang="en-GB" dirty="0" smtClean="0"/>
              <a:t>contact …</a:t>
            </a:r>
            <a:endParaRPr lang="en-GB" dirty="0"/>
          </a:p>
        </p:txBody>
      </p:sp>
      <p:sp>
        <p:nvSpPr>
          <p:cNvPr id="12" name="ZoneTexte 11"/>
          <p:cNvSpPr txBox="1"/>
          <p:nvPr/>
        </p:nvSpPr>
        <p:spPr>
          <a:xfrm>
            <a:off x="3432755" y="2395157"/>
            <a:ext cx="2131704" cy="1477328"/>
          </a:xfrm>
          <a:prstGeom prst="rect">
            <a:avLst/>
          </a:prstGeom>
          <a:solidFill>
            <a:schemeClr val="bg1"/>
          </a:solidFill>
          <a:ln>
            <a:solidFill>
              <a:srgbClr val="942092"/>
            </a:solidFill>
          </a:ln>
        </p:spPr>
        <p:txBody>
          <a:bodyPr wrap="square" rtlCol="0">
            <a:spAutoFit/>
          </a:bodyPr>
          <a:lstStyle/>
          <a:p>
            <a:r>
              <a:rPr lang="en-GB" b="1" u="sng" dirty="0" err="1" smtClean="0"/>
              <a:t>mips</a:t>
            </a:r>
            <a:endParaRPr lang="en-GB" b="1" u="sng" dirty="0" smtClean="0"/>
          </a:p>
          <a:p>
            <a:r>
              <a:rPr lang="en-GB" b="1" u="sng" dirty="0" err="1" smtClean="0"/>
              <a:t>max_priority</a:t>
            </a:r>
            <a:endParaRPr lang="en-GB" b="1" u="sng" dirty="0" smtClean="0"/>
          </a:p>
          <a:p>
            <a:r>
              <a:rPr lang="en-GB" b="1" u="sng" dirty="0" err="1" smtClean="0"/>
              <a:t>tierMax</a:t>
            </a:r>
            <a:endParaRPr lang="en-GB" b="1" u="sng" dirty="0" smtClean="0"/>
          </a:p>
          <a:p>
            <a:r>
              <a:rPr lang="en-GB" dirty="0" err="1" smtClean="0"/>
              <a:t>realms_per_context</a:t>
            </a:r>
            <a:endParaRPr lang="en-GB" dirty="0" smtClean="0"/>
          </a:p>
          <a:p>
            <a:r>
              <a:rPr lang="en-GB" dirty="0" err="1" smtClean="0"/>
              <a:t>excluded_vars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1202847" y="1236591"/>
            <a:ext cx="4459811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b="1" dirty="0" err="1" smtClean="0">
                <a:solidFill>
                  <a:srgbClr val="7030A0"/>
                </a:solidFill>
              </a:rPr>
              <a:t>lab_and_model_settings</a:t>
            </a:r>
            <a:r>
              <a:rPr lang="en-GB" sz="2000" b="1" dirty="0" smtClean="0">
                <a:solidFill>
                  <a:srgbClr val="7030A0"/>
                </a:solidFill>
              </a:rPr>
              <a:t>:</a:t>
            </a:r>
            <a:endParaRPr lang="en-GB" b="1" dirty="0" smtClean="0">
              <a:solidFill>
                <a:srgbClr val="7030A0"/>
              </a:solidFill>
            </a:endParaRPr>
          </a:p>
          <a:p>
            <a:pPr algn="ctr"/>
            <a:r>
              <a:rPr lang="en-GB" i="1" dirty="0" smtClean="0">
                <a:solidFill>
                  <a:srgbClr val="7030A0"/>
                </a:solidFill>
              </a:rPr>
              <a:t>settings related to a laboratory and a model   </a:t>
            </a:r>
            <a:endParaRPr lang="en-GB" i="1" dirty="0">
              <a:solidFill>
                <a:srgbClr val="7030A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55944" y="2268714"/>
            <a:ext cx="2670007" cy="2031325"/>
          </a:xfrm>
          <a:prstGeom prst="rect">
            <a:avLst/>
          </a:prstGeom>
          <a:ln>
            <a:solidFill>
              <a:srgbClr val="942092"/>
            </a:solidFill>
          </a:ln>
        </p:spPr>
        <p:txBody>
          <a:bodyPr wrap="square">
            <a:spAutoFit/>
          </a:bodyPr>
          <a:lstStyle/>
          <a:p>
            <a:r>
              <a:rPr lang="en-GB" b="1" u="sng" dirty="0" err="1" smtClean="0"/>
              <a:t>experiment_id</a:t>
            </a:r>
            <a:endParaRPr lang="en-GB" b="1" u="sng" dirty="0" smtClean="0"/>
          </a:p>
          <a:p>
            <a:r>
              <a:rPr lang="en-GB" dirty="0" smtClean="0"/>
              <a:t>activity</a:t>
            </a:r>
            <a:endParaRPr lang="en-GB" sz="1600" dirty="0" smtClean="0"/>
          </a:p>
          <a:p>
            <a:r>
              <a:rPr lang="en-GB" dirty="0" err="1" smtClean="0"/>
              <a:t>realization_index</a:t>
            </a:r>
            <a:endParaRPr lang="en-GB" dirty="0" smtClean="0"/>
          </a:p>
          <a:p>
            <a:r>
              <a:rPr lang="en-GB" dirty="0" err="1" smtClean="0"/>
              <a:t>initialization_index</a:t>
            </a:r>
            <a:endParaRPr lang="en-GB" dirty="0" smtClean="0"/>
          </a:p>
          <a:p>
            <a:r>
              <a:rPr lang="en-GB" dirty="0" err="1" smtClean="0"/>
              <a:t>physics_index</a:t>
            </a:r>
            <a:endParaRPr lang="en-GB" dirty="0" smtClean="0"/>
          </a:p>
          <a:p>
            <a:r>
              <a:rPr lang="en-GB" dirty="0" err="1" smtClean="0"/>
              <a:t>forcing_index</a:t>
            </a:r>
            <a:r>
              <a:rPr lang="en-GB" dirty="0" smtClean="0"/>
              <a:t> </a:t>
            </a:r>
          </a:p>
          <a:p>
            <a:r>
              <a:rPr lang="en-GB" dirty="0" err="1" smtClean="0"/>
              <a:t>parent_experiment_id</a:t>
            </a:r>
            <a:r>
              <a:rPr lang="en-GB" dirty="0" smtClean="0"/>
              <a:t> …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695297" y="4544242"/>
            <a:ext cx="9581345" cy="204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 smtClean="0">
                <a:latin typeface="Consolas" charset="0"/>
                <a:ea typeface="Consolas" charset="0"/>
                <a:cs typeface="Consolas" charset="0"/>
              </a:rPr>
              <a:t>from </a:t>
            </a:r>
            <a:r>
              <a:rPr lang="en-GB" sz="1600" b="1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dreqPy</a:t>
            </a:r>
            <a:r>
              <a:rPr lang="en-GB" sz="1600" dirty="0" smtClean="0">
                <a:latin typeface="Consolas" charset="0"/>
                <a:ea typeface="Consolas" charset="0"/>
                <a:cs typeface="Consolas" charset="0"/>
              </a:rPr>
              <a:t> import </a:t>
            </a:r>
            <a:r>
              <a:rPr lang="en-GB" sz="1600" b="1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dreq</a:t>
            </a:r>
            <a:r>
              <a:rPr lang="en-GB" sz="1600" b="1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GB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------------------&gt; Import </a:t>
            </a:r>
            <a:r>
              <a:rPr lang="en-GB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dataRequest</a:t>
            </a:r>
            <a:r>
              <a:rPr lang="en-GB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package</a:t>
            </a:r>
            <a:endParaRPr lang="en-GB" b="1" dirty="0" smtClean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Aft>
                <a:spcPts val="600"/>
              </a:spcAft>
            </a:pPr>
            <a:r>
              <a:rPr lang="en-GB" sz="1600" dirty="0" err="1" smtClean="0">
                <a:latin typeface="Consolas" charset="0"/>
                <a:ea typeface="Consolas" charset="0"/>
                <a:cs typeface="Consolas" charset="0"/>
              </a:rPr>
              <a:t>dq</a:t>
            </a:r>
            <a:r>
              <a:rPr lang="en-GB" sz="16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GB" sz="1600" dirty="0" err="1" smtClean="0">
                <a:latin typeface="Consolas" charset="0"/>
                <a:ea typeface="Consolas" charset="0"/>
                <a:cs typeface="Consolas" charset="0"/>
              </a:rPr>
              <a:t>dreq.loadDreq</a:t>
            </a:r>
            <a:r>
              <a:rPr lang="en-GB" sz="1600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>
              <a:spcAft>
                <a:spcPts val="600"/>
              </a:spcAft>
            </a:pPr>
            <a:r>
              <a:rPr lang="en-GB" sz="1600" dirty="0" smtClean="0">
                <a:latin typeface="Consolas" charset="0"/>
                <a:ea typeface="Consolas" charset="0"/>
                <a:cs typeface="Consolas" charset="0"/>
              </a:rPr>
              <a:t>from </a:t>
            </a:r>
            <a:r>
              <a:rPr lang="en-GB" sz="1600" b="1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dr2xml</a:t>
            </a:r>
            <a:r>
              <a:rPr lang="en-GB" sz="1600" dirty="0" smtClean="0">
                <a:latin typeface="Consolas" charset="0"/>
                <a:ea typeface="Consolas" charset="0"/>
                <a:cs typeface="Consolas" charset="0"/>
              </a:rPr>
              <a:t> import </a:t>
            </a:r>
            <a:r>
              <a:rPr lang="en-GB" sz="1600" b="1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generate_file_defs</a:t>
            </a:r>
            <a:r>
              <a:rPr lang="en-GB" sz="1600" b="1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GB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------&gt; Import dr2xml</a:t>
            </a:r>
            <a:endParaRPr lang="en-GB" b="1" dirty="0" smtClean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Aft>
                <a:spcPts val="600"/>
              </a:spcAft>
            </a:pPr>
            <a:r>
              <a:rPr lang="en-GB" sz="1600" dirty="0" err="1" smtClean="0">
                <a:latin typeface="Consolas" charset="0"/>
                <a:ea typeface="Consolas" charset="0"/>
                <a:cs typeface="Consolas" charset="0"/>
              </a:rPr>
              <a:t>my_cvs_path</a:t>
            </a:r>
            <a:r>
              <a:rPr lang="en-GB" sz="1600" dirty="0" smtClean="0">
                <a:latin typeface="Consolas" charset="0"/>
                <a:ea typeface="Consolas" charset="0"/>
                <a:cs typeface="Consolas" charset="0"/>
              </a:rPr>
              <a:t>=‘/home/user/CMIP6_CVs/’ </a:t>
            </a:r>
            <a:r>
              <a:rPr lang="en-GB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--------&gt; Path to CMIP6 CVs (</a:t>
            </a:r>
            <a:r>
              <a:rPr lang="en-GB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jason</a:t>
            </a:r>
            <a:r>
              <a:rPr lang="en-GB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files)</a:t>
            </a:r>
          </a:p>
          <a:p>
            <a:pPr>
              <a:spcAft>
                <a:spcPts val="600"/>
              </a:spcAft>
            </a:pPr>
            <a:r>
              <a:rPr lang="en-GB" sz="1600" b="1" dirty="0" err="1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generate_file_defs</a:t>
            </a:r>
            <a:r>
              <a:rPr lang="en-GB" sz="1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GB" sz="1600" dirty="0" err="1" smtClean="0">
                <a:latin typeface="Consolas" charset="0"/>
                <a:ea typeface="Consolas" charset="0"/>
                <a:cs typeface="Consolas" charset="0"/>
              </a:rPr>
              <a:t>dq</a:t>
            </a:r>
            <a:r>
              <a:rPr lang="en-GB" sz="16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GB" sz="16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lab_and_model_settings</a:t>
            </a:r>
            <a:r>
              <a:rPr lang="en-GB" sz="16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GB" sz="16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simulation_settings</a:t>
            </a:r>
            <a:r>
              <a:rPr lang="en-GB" sz="16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>
              <a:spcAft>
                <a:spcPts val="600"/>
              </a:spcAft>
            </a:pPr>
            <a:r>
              <a:rPr lang="en-GB" sz="1600" b="1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			</a:t>
            </a:r>
            <a:r>
              <a:rPr lang="en-GB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year=2000</a:t>
            </a:r>
            <a:r>
              <a:rPr lang="en-GB" sz="1600" dirty="0" smtClean="0">
                <a:latin typeface="Consolas" charset="0"/>
                <a:ea typeface="Consolas" charset="0"/>
                <a:cs typeface="Consolas" charset="0"/>
              </a:rPr>
              <a:t>, context='nemo, printout=True)</a:t>
            </a:r>
            <a:endParaRPr lang="en-GB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6121" y="4428785"/>
            <a:ext cx="185488" cy="2268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1097281" y="1236590"/>
            <a:ext cx="4774487" cy="3192195"/>
          </a:xfrm>
          <a:prstGeom prst="roundRect">
            <a:avLst>
              <a:gd name="adj" fmla="val 2428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n w="25400"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6820348" y="1236590"/>
            <a:ext cx="4511936" cy="3192195"/>
          </a:xfrm>
          <a:prstGeom prst="roundRect">
            <a:avLst>
              <a:gd name="adj" fmla="val 2776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n w="25400"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  <p:sp>
        <p:nvSpPr>
          <p:cNvPr id="24" name="Flèche vers la droite 23"/>
          <p:cNvSpPr/>
          <p:nvPr/>
        </p:nvSpPr>
        <p:spPr>
          <a:xfrm>
            <a:off x="8684003" y="5989594"/>
            <a:ext cx="1841948" cy="367991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" name="ZoneTexte 1"/>
          <p:cNvSpPr txBox="1"/>
          <p:nvPr/>
        </p:nvSpPr>
        <p:spPr>
          <a:xfrm>
            <a:off x="1365793" y="2050109"/>
            <a:ext cx="18690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942092"/>
                </a:solidFill>
              </a:rPr>
              <a:t>Global attributes</a:t>
            </a:r>
            <a:endParaRPr lang="en-GB" dirty="0">
              <a:solidFill>
                <a:srgbClr val="942092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3330501" y="2046398"/>
            <a:ext cx="25305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>
                <a:solidFill>
                  <a:srgbClr val="942092"/>
                </a:solidFill>
              </a:rPr>
              <a:t>Modeling</a:t>
            </a:r>
            <a:r>
              <a:rPr lang="en-GB" dirty="0" smtClean="0">
                <a:solidFill>
                  <a:srgbClr val="942092"/>
                </a:solidFill>
              </a:rPr>
              <a:t> group choices</a:t>
            </a:r>
            <a:endParaRPr lang="en-GB" dirty="0">
              <a:solidFill>
                <a:srgbClr val="942092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796607" y="1931706"/>
            <a:ext cx="27858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942092"/>
                </a:solidFill>
              </a:rPr>
              <a:t>Global attributes &amp; choices</a:t>
            </a:r>
            <a:endParaRPr lang="en-GB" dirty="0">
              <a:solidFill>
                <a:srgbClr val="942092"/>
              </a:solidFill>
            </a:endParaRPr>
          </a:p>
        </p:txBody>
      </p:sp>
      <p:pic>
        <p:nvPicPr>
          <p:cNvPr id="1026" name="Picture 2" descr="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538" y="4790322"/>
            <a:ext cx="1567263" cy="156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10570555" y="6256639"/>
            <a:ext cx="1567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nemo.xml</a:t>
            </a:r>
            <a:r>
              <a:rPr lang="en-GB" dirty="0" smtClean="0"/>
              <a:t> (</a:t>
            </a:r>
            <a:r>
              <a:rPr lang="en-GB" dirty="0" err="1" smtClean="0"/>
              <a:t>file_def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97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à coins arrondis 23"/>
          <p:cNvSpPr/>
          <p:nvPr/>
        </p:nvSpPr>
        <p:spPr>
          <a:xfrm>
            <a:off x="163899" y="1236589"/>
            <a:ext cx="5707868" cy="3878024"/>
          </a:xfrm>
          <a:prstGeom prst="roundRect">
            <a:avLst>
              <a:gd name="adj" fmla="val 2428"/>
            </a:avLst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n w="25400"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709108" y="150609"/>
            <a:ext cx="3227272" cy="991441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solidFill>
                  <a:schemeClr val="accent1"/>
                </a:solidFill>
              </a:rPr>
              <a:t>dr2xml, features</a:t>
            </a:r>
            <a:endParaRPr lang="en-GB" sz="3200" b="1" dirty="0">
              <a:solidFill>
                <a:schemeClr val="accent1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796065" y="1011221"/>
            <a:ext cx="10536219" cy="3227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216948" y="1813303"/>
            <a:ext cx="5737303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spcAft>
                <a:spcPts val="600"/>
              </a:spcAft>
              <a:buFont typeface="Arial" charset="0"/>
              <a:buChar char="•"/>
            </a:pPr>
            <a:r>
              <a:rPr lang="en-GB" dirty="0" smtClean="0"/>
              <a:t>Identify the </a:t>
            </a:r>
            <a:r>
              <a:rPr lang="en-GB" b="1" dirty="0" smtClean="0">
                <a:solidFill>
                  <a:schemeClr val="accent1"/>
                </a:solidFill>
              </a:rPr>
              <a:t>list of relevant CMOR variables </a:t>
            </a:r>
            <a:r>
              <a:rPr lang="en-GB" i="1" dirty="0" smtClean="0">
                <a:solidFill>
                  <a:schemeClr val="bg1">
                    <a:lumMod val="50000"/>
                  </a:schemeClr>
                </a:solidFill>
              </a:rPr>
              <a:t>(given MIP(s), experiment(s), tier(s), output priority(</a:t>
            </a:r>
            <a:r>
              <a:rPr lang="en-GB" i="1" dirty="0" err="1" smtClean="0">
                <a:solidFill>
                  <a:schemeClr val="bg1">
                    <a:lumMod val="50000"/>
                  </a:schemeClr>
                </a:solidFill>
              </a:rPr>
              <a:t>ies</a:t>
            </a:r>
            <a:r>
              <a:rPr lang="en-GB" i="1" dirty="0" smtClean="0">
                <a:solidFill>
                  <a:schemeClr val="bg1">
                    <a:lumMod val="50000"/>
                  </a:schemeClr>
                </a:solidFill>
              </a:rPr>
              <a:t>) and simulated year prescribed by the user)</a:t>
            </a:r>
          </a:p>
          <a:p>
            <a:pPr marL="285744" indent="-285744">
              <a:spcAft>
                <a:spcPts val="600"/>
              </a:spcAft>
              <a:buFont typeface="Arial" charset="0"/>
              <a:buChar char="•"/>
            </a:pPr>
            <a:r>
              <a:rPr lang="en-GB" dirty="0" smtClean="0"/>
              <a:t> Collect </a:t>
            </a:r>
            <a:r>
              <a:rPr lang="en-GB" b="1" dirty="0" smtClean="0">
                <a:solidFill>
                  <a:schemeClr val="accent1"/>
                </a:solidFill>
              </a:rPr>
              <a:t>CMIP6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chemeClr val="accent1"/>
                </a:solidFill>
              </a:rPr>
              <a:t>metadata</a:t>
            </a:r>
            <a:r>
              <a:rPr lang="en-GB" dirty="0" smtClean="0"/>
              <a:t> associated to experiment(s) and CMOR variables </a:t>
            </a:r>
            <a:r>
              <a:rPr lang="en-GB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(e.g. </a:t>
            </a:r>
            <a:r>
              <a:rPr lang="en-GB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variable_id</a:t>
            </a:r>
            <a:r>
              <a:rPr lang="en-GB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GB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standard_name</a:t>
            </a:r>
            <a:r>
              <a:rPr lang="en-GB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GB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long_name</a:t>
            </a:r>
            <a:r>
              <a:rPr lang="en-GB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units, frequency, description,…) </a:t>
            </a:r>
          </a:p>
          <a:p>
            <a:pPr marL="285744" indent="-285744">
              <a:spcAft>
                <a:spcPts val="600"/>
              </a:spcAft>
              <a:buFont typeface="Arial" charset="0"/>
              <a:buChar char="•"/>
            </a:pPr>
            <a:r>
              <a:rPr lang="en-GB" dirty="0" smtClean="0"/>
              <a:t>Get </a:t>
            </a:r>
            <a:r>
              <a:rPr lang="en-GB" b="1" dirty="0" err="1" smtClean="0">
                <a:solidFill>
                  <a:schemeClr val="accent1"/>
                </a:solidFill>
              </a:rPr>
              <a:t>cell_method</a:t>
            </a:r>
            <a:r>
              <a:rPr lang="en-GB" b="1" dirty="0" smtClean="0">
                <a:solidFill>
                  <a:srgbClr val="FF0000"/>
                </a:solidFill>
              </a:rPr>
              <a:t>*</a:t>
            </a:r>
            <a:r>
              <a:rPr lang="en-GB" b="1" dirty="0" smtClean="0">
                <a:solidFill>
                  <a:schemeClr val="accent1"/>
                </a:solidFill>
              </a:rPr>
              <a:t> </a:t>
            </a:r>
            <a:r>
              <a:rPr lang="en-GB" dirty="0" smtClean="0"/>
              <a:t>information </a:t>
            </a:r>
            <a:r>
              <a:rPr lang="en-GB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(e.g.: ‘time mean over sea ice’)</a:t>
            </a:r>
          </a:p>
          <a:p>
            <a:pPr marL="285744" indent="-285744">
              <a:spcAft>
                <a:spcPts val="600"/>
              </a:spcAft>
              <a:buFont typeface="Arial" charset="0"/>
              <a:buChar char="•"/>
            </a:pPr>
            <a:r>
              <a:rPr lang="en-GB" dirty="0" smtClean="0"/>
              <a:t>Get </a:t>
            </a:r>
            <a:r>
              <a:rPr lang="en-GB" b="1" dirty="0" err="1" smtClean="0">
                <a:solidFill>
                  <a:schemeClr val="accent1"/>
                </a:solidFill>
              </a:rPr>
              <a:t>spatial_shape</a:t>
            </a:r>
            <a:r>
              <a:rPr lang="en-GB" b="1" dirty="0" smtClean="0">
                <a:solidFill>
                  <a:srgbClr val="FF0000"/>
                </a:solidFill>
              </a:rPr>
              <a:t>*</a:t>
            </a:r>
            <a:r>
              <a:rPr lang="en-GB" b="1" dirty="0" smtClean="0">
                <a:solidFill>
                  <a:schemeClr val="accent1"/>
                </a:solidFill>
              </a:rPr>
              <a:t> </a:t>
            </a:r>
            <a:r>
              <a:rPr lang="en-GB" dirty="0" smtClean="0">
                <a:solidFill>
                  <a:schemeClr val="accent1"/>
                </a:solidFill>
              </a:rPr>
              <a:t> </a:t>
            </a:r>
            <a:r>
              <a:rPr lang="en-GB" dirty="0" smtClean="0"/>
              <a:t>information </a:t>
            </a:r>
            <a:r>
              <a:rPr lang="en-GB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(e.g.: ‘global field 7 pressure levels’; ‘ocean basin meridional section’)</a:t>
            </a:r>
            <a:endParaRPr lang="en-GB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028672" y="1851104"/>
            <a:ext cx="61656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spcAft>
                <a:spcPts val="600"/>
              </a:spcAft>
              <a:buClr>
                <a:schemeClr val="tx1"/>
              </a:buClr>
              <a:buFont typeface="Arial" charset="0"/>
              <a:buChar char="•"/>
            </a:pPr>
            <a:r>
              <a:rPr lang="en-GB" dirty="0" smtClean="0"/>
              <a:t>Allows writing </a:t>
            </a:r>
            <a:r>
              <a:rPr lang="en-GB" b="1" dirty="0" smtClean="0">
                <a:solidFill>
                  <a:schemeClr val="accent1"/>
                </a:solidFill>
              </a:rPr>
              <a:t>CF-compliant files </a:t>
            </a:r>
          </a:p>
          <a:p>
            <a:pPr marL="285744" indent="-285744">
              <a:spcAft>
                <a:spcPts val="600"/>
              </a:spcAft>
              <a:buClr>
                <a:schemeClr val="tx1"/>
              </a:buClr>
              <a:buFont typeface="Arial" charset="0"/>
              <a:buChar char="•"/>
            </a:pPr>
            <a:r>
              <a:rPr lang="en-GB" b="1" dirty="0" smtClean="0">
                <a:solidFill>
                  <a:schemeClr val="accent1"/>
                </a:solidFill>
              </a:rPr>
              <a:t>File structure</a:t>
            </a:r>
            <a:r>
              <a:rPr lang="en-GB" dirty="0" smtClean="0"/>
              <a:t> is flexible: multi- or single-variable, splitting period</a:t>
            </a:r>
          </a:p>
          <a:p>
            <a:pPr marL="285744" indent="-285744">
              <a:spcAft>
                <a:spcPts val="600"/>
              </a:spcAft>
              <a:buClr>
                <a:schemeClr val="tx1"/>
              </a:buClr>
              <a:buFont typeface="Arial" charset="0"/>
              <a:buChar char="•"/>
            </a:pPr>
            <a:r>
              <a:rPr lang="en-GB" b="1" dirty="0" smtClean="0">
                <a:solidFill>
                  <a:schemeClr val="accent1"/>
                </a:solidFill>
              </a:rPr>
              <a:t>Can glue any attribute</a:t>
            </a:r>
            <a:r>
              <a:rPr lang="en-GB" dirty="0" smtClean="0"/>
              <a:t>, attached to the files or to the fields</a:t>
            </a:r>
          </a:p>
          <a:p>
            <a:pPr marL="285744" indent="-285744">
              <a:spcAft>
                <a:spcPts val="600"/>
              </a:spcAft>
              <a:buClr>
                <a:schemeClr val="tx1"/>
              </a:buClr>
              <a:buFont typeface="Arial" charset="0"/>
              <a:buChar char="•"/>
            </a:pPr>
            <a:r>
              <a:rPr lang="en-GB" dirty="0" smtClean="0"/>
              <a:t>Can perform :</a:t>
            </a:r>
          </a:p>
          <a:p>
            <a:pPr marL="742932" lvl="1" indent="-285744">
              <a:buClr>
                <a:schemeClr val="tx1"/>
              </a:buClr>
              <a:buSzPct val="80000"/>
              <a:buFont typeface="Arial" charset="0"/>
              <a:buChar char="•"/>
            </a:pPr>
            <a:r>
              <a:rPr lang="en-GB" b="1" dirty="0" smtClean="0">
                <a:solidFill>
                  <a:schemeClr val="accent1"/>
                </a:solidFill>
              </a:rPr>
              <a:t>basic arithmetic </a:t>
            </a:r>
            <a:r>
              <a:rPr lang="en-GB" dirty="0" smtClean="0"/>
              <a:t>operations </a:t>
            </a:r>
            <a:r>
              <a:rPr lang="en-GB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(useful for units conversion)</a:t>
            </a:r>
          </a:p>
          <a:p>
            <a:pPr marL="742932" lvl="1" indent="-285744">
              <a:buClr>
                <a:schemeClr val="tx1"/>
              </a:buClr>
              <a:buSzPct val="80000"/>
              <a:buFont typeface="Arial" charset="0"/>
              <a:buChar char="•"/>
            </a:pPr>
            <a:r>
              <a:rPr lang="en-GB" b="1" dirty="0" smtClean="0">
                <a:solidFill>
                  <a:schemeClr val="accent1"/>
                </a:solidFill>
              </a:rPr>
              <a:t>time</a:t>
            </a:r>
            <a:r>
              <a:rPr lang="en-GB" dirty="0" smtClean="0"/>
              <a:t> operations </a:t>
            </a:r>
            <a:r>
              <a:rPr lang="en-GB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(e.g., time averaging, min/max)</a:t>
            </a:r>
          </a:p>
          <a:p>
            <a:pPr marL="742932" lvl="1" indent="-285744">
              <a:buClr>
                <a:schemeClr val="tx1"/>
              </a:buClr>
              <a:buSzPct val="80000"/>
              <a:buFont typeface="Arial" charset="0"/>
              <a:buChar char="•"/>
            </a:pPr>
            <a:r>
              <a:rPr lang="en-GB" b="1" dirty="0" smtClean="0">
                <a:solidFill>
                  <a:schemeClr val="accent1"/>
                </a:solidFill>
              </a:rPr>
              <a:t>spatial</a:t>
            </a:r>
            <a:r>
              <a:rPr lang="en-GB" dirty="0" smtClean="0"/>
              <a:t> operations </a:t>
            </a:r>
            <a:r>
              <a:rPr lang="en-GB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(e.g. zonal mean)</a:t>
            </a:r>
          </a:p>
          <a:p>
            <a:pPr marL="742932" lvl="1" indent="-285744">
              <a:buClr>
                <a:schemeClr val="tx1"/>
              </a:buClr>
              <a:buSzPct val="80000"/>
              <a:buFont typeface="Arial" charset="0"/>
              <a:buChar char="•"/>
            </a:pPr>
            <a:r>
              <a:rPr lang="en-GB" b="1" dirty="0" smtClean="0">
                <a:solidFill>
                  <a:schemeClr val="accent1"/>
                </a:solidFill>
              </a:rPr>
              <a:t>grid remapping </a:t>
            </a:r>
            <a:r>
              <a:rPr lang="en-GB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(horizontal and vertical)</a:t>
            </a:r>
          </a:p>
          <a:p>
            <a:pPr marL="285744" indent="-285744">
              <a:spcAft>
                <a:spcPts val="600"/>
              </a:spcAft>
              <a:buClr>
                <a:schemeClr val="tx1"/>
              </a:buClr>
              <a:buFont typeface="Arial" charset="0"/>
              <a:buChar char="•"/>
            </a:pPr>
            <a:r>
              <a:rPr lang="en-GB" dirty="0" smtClean="0"/>
              <a:t>Has </a:t>
            </a:r>
            <a:r>
              <a:rPr lang="en-GB" b="1" dirty="0" smtClean="0">
                <a:solidFill>
                  <a:schemeClr val="accent1"/>
                </a:solidFill>
              </a:rPr>
              <a:t>masking</a:t>
            </a:r>
            <a:r>
              <a:rPr lang="en-GB" dirty="0" smtClean="0"/>
              <a:t> functions</a:t>
            </a:r>
            <a:endParaRPr lang="en-GB" dirty="0"/>
          </a:p>
        </p:txBody>
      </p:sp>
      <p:sp>
        <p:nvSpPr>
          <p:cNvPr id="20" name="ZoneTexte 19"/>
          <p:cNvSpPr txBox="1"/>
          <p:nvPr/>
        </p:nvSpPr>
        <p:spPr>
          <a:xfrm>
            <a:off x="317793" y="5495536"/>
            <a:ext cx="5430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Enable to specify a list of </a:t>
            </a:r>
            <a:r>
              <a:rPr lang="en-GB" b="1" dirty="0" smtClean="0">
                <a:solidFill>
                  <a:schemeClr val="accent1"/>
                </a:solidFill>
              </a:rPr>
              <a:t>excluded variables </a:t>
            </a:r>
            <a:r>
              <a:rPr lang="en-GB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(that ARE requested by MIPs but the modelling group WILL NOT output because of volumes, N/A, …)</a:t>
            </a:r>
            <a:endParaRPr lang="en-GB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183351" y="5523342"/>
            <a:ext cx="5748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Enable to specify  a list of </a:t>
            </a:r>
            <a:r>
              <a:rPr lang="en-GB" b="1" dirty="0" smtClean="0">
                <a:solidFill>
                  <a:schemeClr val="accent1"/>
                </a:solidFill>
              </a:rPr>
              <a:t>additional variables</a:t>
            </a:r>
            <a:r>
              <a:rPr lang="en-GB" b="1" dirty="0" smtClean="0">
                <a:solidFill>
                  <a:srgbClr val="FF0000"/>
                </a:solidFill>
              </a:rPr>
              <a:t>*</a:t>
            </a:r>
            <a:r>
              <a:rPr lang="en-GB" b="1" dirty="0" smtClean="0">
                <a:solidFill>
                  <a:schemeClr val="accent1"/>
                </a:solidFill>
              </a:rPr>
              <a:t>  </a:t>
            </a:r>
            <a:r>
              <a:rPr lang="en-GB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(that ARE NOT requested by MIPs but  the modelling group WANT TO output)</a:t>
            </a:r>
            <a:endParaRPr lang="en-GB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4038" y="1090061"/>
            <a:ext cx="4635015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tabLst>
                <a:tab pos="300031" algn="l"/>
              </a:tabLst>
            </a:pPr>
            <a:r>
              <a:rPr lang="en-GB" b="1" dirty="0" smtClean="0"/>
              <a:t>Exploits the DRQ content and ’scoping’ tools to dynamically:</a:t>
            </a:r>
            <a:endParaRPr lang="en-GB" b="1" dirty="0"/>
          </a:p>
        </p:txBody>
      </p:sp>
      <p:sp>
        <p:nvSpPr>
          <p:cNvPr id="16" name="Dodécagone 15"/>
          <p:cNvSpPr/>
          <p:nvPr/>
        </p:nvSpPr>
        <p:spPr>
          <a:xfrm>
            <a:off x="383473" y="1104136"/>
            <a:ext cx="323385" cy="342768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5949772" y="1212080"/>
            <a:ext cx="6115848" cy="3903171"/>
          </a:xfrm>
          <a:prstGeom prst="roundRect">
            <a:avLst>
              <a:gd name="adj" fmla="val 2428"/>
            </a:avLst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n w="25400"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90007" y="1076649"/>
            <a:ext cx="427092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tabLst>
                <a:tab pos="388929" algn="l"/>
              </a:tabLst>
            </a:pPr>
            <a:r>
              <a:rPr lang="en-GB" b="1" dirty="0" smtClean="0"/>
              <a:t> Relies on XIOS2  properties and pluggable processing  filters</a:t>
            </a:r>
            <a:r>
              <a:rPr lang="en-GB" dirty="0" smtClean="0"/>
              <a:t>(</a:t>
            </a:r>
            <a:r>
              <a:rPr lang="en-GB" baseline="30000" dirty="0" smtClean="0"/>
              <a:t>*</a:t>
            </a:r>
            <a:r>
              <a:rPr lang="en-GB" dirty="0" smtClean="0"/>
              <a:t>)</a:t>
            </a:r>
            <a:r>
              <a:rPr lang="en-GB" b="1" dirty="0" smtClean="0"/>
              <a:t>:</a:t>
            </a:r>
            <a:endParaRPr lang="en-GB" b="1" dirty="0"/>
          </a:p>
        </p:txBody>
      </p:sp>
      <p:sp>
        <p:nvSpPr>
          <p:cNvPr id="17" name="Dodécagone 16"/>
          <p:cNvSpPr/>
          <p:nvPr/>
        </p:nvSpPr>
        <p:spPr>
          <a:xfrm>
            <a:off x="6070876" y="1121253"/>
            <a:ext cx="323385" cy="342768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27" name="Rectangle à coins arrondis 26"/>
          <p:cNvSpPr/>
          <p:nvPr/>
        </p:nvSpPr>
        <p:spPr>
          <a:xfrm>
            <a:off x="194466" y="5279960"/>
            <a:ext cx="5677301" cy="1304808"/>
          </a:xfrm>
          <a:prstGeom prst="roundRect">
            <a:avLst>
              <a:gd name="adj" fmla="val 2428"/>
            </a:avLst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n w="25400"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8096" y="5083932"/>
            <a:ext cx="319094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tabLst>
                <a:tab pos="300031" algn="l"/>
              </a:tabLst>
            </a:pPr>
            <a:r>
              <a:rPr lang="en-GB" b="1" dirty="0" smtClean="0"/>
              <a:t>Handles exceptions to the DRQ:</a:t>
            </a:r>
            <a:endParaRPr lang="en-GB" b="1" dirty="0"/>
          </a:p>
        </p:txBody>
      </p:sp>
      <p:sp>
        <p:nvSpPr>
          <p:cNvPr id="19" name="Dodécagone 18"/>
          <p:cNvSpPr/>
          <p:nvPr/>
        </p:nvSpPr>
        <p:spPr>
          <a:xfrm>
            <a:off x="408180" y="5072359"/>
            <a:ext cx="323385" cy="342768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5975724" y="5275478"/>
            <a:ext cx="6089896" cy="1304808"/>
          </a:xfrm>
          <a:prstGeom prst="roundRect">
            <a:avLst>
              <a:gd name="adj" fmla="val 2428"/>
            </a:avLst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n w="25400"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782406" y="1492642"/>
            <a:ext cx="2352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(</a:t>
            </a:r>
            <a:r>
              <a:rPr lang="en-GB" sz="1600" baseline="30000" dirty="0" smtClean="0"/>
              <a:t>*</a:t>
            </a:r>
            <a:r>
              <a:rPr lang="en-GB" sz="1600" dirty="0" smtClean="0"/>
              <a:t>) </a:t>
            </a:r>
            <a:r>
              <a:rPr lang="en-GB" sz="1600" i="1" dirty="0" smtClean="0"/>
              <a:t>parallel and scalable</a:t>
            </a:r>
            <a:endParaRPr lang="en-GB" sz="1600" i="1" dirty="0"/>
          </a:p>
        </p:txBody>
      </p:sp>
      <p:sp>
        <p:nvSpPr>
          <p:cNvPr id="21" name="Rectangle 20"/>
          <p:cNvSpPr/>
          <p:nvPr/>
        </p:nvSpPr>
        <p:spPr>
          <a:xfrm>
            <a:off x="6634015" y="5126202"/>
            <a:ext cx="337978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tabLst>
                <a:tab pos="300031" algn="l"/>
              </a:tabLst>
            </a:pPr>
            <a:r>
              <a:rPr lang="en-GB" b="1" dirty="0" smtClean="0"/>
              <a:t>Handles complement to the DRQ:</a:t>
            </a:r>
            <a:endParaRPr lang="en-GB" b="1" dirty="0"/>
          </a:p>
        </p:txBody>
      </p:sp>
      <p:sp>
        <p:nvSpPr>
          <p:cNvPr id="22" name="Dodécagone 21"/>
          <p:cNvSpPr/>
          <p:nvPr/>
        </p:nvSpPr>
        <p:spPr>
          <a:xfrm>
            <a:off x="6142113" y="5067130"/>
            <a:ext cx="323385" cy="342768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31" name="ZoneTexte 30"/>
          <p:cNvSpPr txBox="1"/>
          <p:nvPr/>
        </p:nvSpPr>
        <p:spPr>
          <a:xfrm>
            <a:off x="3971989" y="6495979"/>
            <a:ext cx="464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*</a:t>
            </a:r>
            <a:r>
              <a:rPr lang="en-GB" i="1" dirty="0" smtClean="0">
                <a:solidFill>
                  <a:srgbClr val="FF0000"/>
                </a:solidFill>
              </a:rPr>
              <a:t>features upcoming in next version</a:t>
            </a:r>
            <a:endParaRPr lang="en-GB" i="1" dirty="0"/>
          </a:p>
        </p:txBody>
      </p:sp>
      <p:sp>
        <p:nvSpPr>
          <p:cNvPr id="9" name="Accolade fermante 8"/>
          <p:cNvSpPr/>
          <p:nvPr/>
        </p:nvSpPr>
        <p:spPr>
          <a:xfrm>
            <a:off x="5516450" y="3656624"/>
            <a:ext cx="299383" cy="1228662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5886516" y="4270955"/>
            <a:ext cx="463141" cy="881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88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497" y="395569"/>
            <a:ext cx="6850615" cy="457341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3140"/>
          <a:stretch/>
        </p:blipFill>
        <p:spPr>
          <a:xfrm>
            <a:off x="1430538" y="4464688"/>
            <a:ext cx="9972000" cy="2431143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940065" y="741209"/>
            <a:ext cx="269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DRS compliant </a:t>
            </a:r>
            <a:r>
              <a:rPr lang="en-GB" b="1" dirty="0" smtClean="0"/>
              <a:t>file name</a:t>
            </a:r>
            <a:endParaRPr lang="en-GB" b="1" dirty="0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3522546" y="923476"/>
            <a:ext cx="163923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ccolade ouvrante 13"/>
          <p:cNvSpPr/>
          <p:nvPr/>
        </p:nvSpPr>
        <p:spPr>
          <a:xfrm>
            <a:off x="4909816" y="1110540"/>
            <a:ext cx="191517" cy="279646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/>
          <p:cNvSpPr txBox="1"/>
          <p:nvPr/>
        </p:nvSpPr>
        <p:spPr>
          <a:xfrm>
            <a:off x="3522546" y="1938694"/>
            <a:ext cx="1364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File global </a:t>
            </a:r>
          </a:p>
          <a:p>
            <a:r>
              <a:rPr lang="en-GB" b="1" dirty="0" smtClean="0"/>
              <a:t>attributes </a:t>
            </a:r>
          </a:p>
          <a:p>
            <a:r>
              <a:rPr lang="en-GB" dirty="0" smtClean="0"/>
              <a:t>(CMIP6 CVs)</a:t>
            </a:r>
            <a:endParaRPr lang="en-GB" dirty="0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988457" y="3716047"/>
            <a:ext cx="911213" cy="67543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3522546" y="3716047"/>
            <a:ext cx="951663" cy="65430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186674" y="2803968"/>
            <a:ext cx="2487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 smtClean="0"/>
              <a:t>field_ref</a:t>
            </a:r>
            <a:endParaRPr lang="en-GB" b="1" dirty="0" smtClean="0"/>
          </a:p>
          <a:p>
            <a:pPr algn="ctr"/>
            <a:r>
              <a:rPr lang="en-GB" dirty="0"/>
              <a:t>a</a:t>
            </a:r>
            <a:r>
              <a:rPr lang="en-GB" dirty="0" smtClean="0"/>
              <a:t>dopted convention: CMIP_&lt;</a:t>
            </a:r>
            <a:r>
              <a:rPr lang="en-GB" dirty="0" err="1" smtClean="0"/>
              <a:t>var_shortname</a:t>
            </a:r>
            <a:r>
              <a:rPr lang="en-GB" dirty="0" smtClean="0"/>
              <a:t>&gt;</a:t>
            </a:r>
            <a:endParaRPr lang="en-GB" dirty="0"/>
          </a:p>
        </p:txBody>
      </p:sp>
      <p:sp>
        <p:nvSpPr>
          <p:cNvPr id="23" name="ZoneTexte 22"/>
          <p:cNvSpPr txBox="1"/>
          <p:nvPr/>
        </p:nvSpPr>
        <p:spPr>
          <a:xfrm>
            <a:off x="2590384" y="3310112"/>
            <a:ext cx="22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/>
              <a:t>v</a:t>
            </a:r>
            <a:r>
              <a:rPr lang="en-GB" b="1" dirty="0" err="1" smtClean="0"/>
              <a:t>ar_shortname</a:t>
            </a:r>
            <a:endParaRPr lang="en-GB" dirty="0"/>
          </a:p>
        </p:txBody>
      </p:sp>
      <p:sp>
        <p:nvSpPr>
          <p:cNvPr id="24" name="Accolade ouvrante 23"/>
          <p:cNvSpPr/>
          <p:nvPr/>
        </p:nvSpPr>
        <p:spPr>
          <a:xfrm>
            <a:off x="1099720" y="4732364"/>
            <a:ext cx="268508" cy="192681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itre 1"/>
          <p:cNvSpPr>
            <a:spLocks noGrp="1"/>
          </p:cNvSpPr>
          <p:nvPr>
            <p:ph type="title"/>
          </p:nvPr>
        </p:nvSpPr>
        <p:spPr>
          <a:xfrm>
            <a:off x="186674" y="-93"/>
            <a:ext cx="4385326" cy="791324"/>
          </a:xfrm>
        </p:spPr>
        <p:txBody>
          <a:bodyPr>
            <a:normAutofit/>
          </a:bodyPr>
          <a:lstStyle/>
          <a:p>
            <a:r>
              <a:rPr lang="en-GB" sz="3200" b="1" smtClean="0">
                <a:solidFill>
                  <a:schemeClr val="accent1"/>
                </a:solidFill>
              </a:rPr>
              <a:t>file_def.xml</a:t>
            </a:r>
            <a:r>
              <a:rPr lang="en-GB" sz="3200" b="1" dirty="0" smtClean="0">
                <a:solidFill>
                  <a:schemeClr val="accent1"/>
                </a:solidFill>
              </a:rPr>
              <a:t> example</a:t>
            </a:r>
            <a:endParaRPr lang="en-GB" sz="3200" b="1" dirty="0">
              <a:solidFill>
                <a:schemeClr val="accent1"/>
              </a:solidFill>
            </a:endParaRPr>
          </a:p>
        </p:txBody>
      </p:sp>
      <p:cxnSp>
        <p:nvCxnSpPr>
          <p:cNvPr id="26" name="Connecteur droit 25"/>
          <p:cNvCxnSpPr/>
          <p:nvPr/>
        </p:nvCxnSpPr>
        <p:spPr>
          <a:xfrm>
            <a:off x="273631" y="650918"/>
            <a:ext cx="5048866" cy="18572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-1245" y="5218594"/>
            <a:ext cx="1364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</a:t>
            </a:r>
            <a:r>
              <a:rPr lang="en-GB" b="1" dirty="0" smtClean="0"/>
              <a:t>ield local</a:t>
            </a:r>
          </a:p>
          <a:p>
            <a:r>
              <a:rPr lang="en-GB" b="1" dirty="0" smtClean="0"/>
              <a:t>attributes </a:t>
            </a:r>
          </a:p>
          <a:p>
            <a:r>
              <a:rPr lang="en-GB" dirty="0" smtClean="0"/>
              <a:t>(CMIP6 CVs)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3958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 flipV="1">
            <a:off x="796065" y="1011221"/>
            <a:ext cx="10536219" cy="3227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796065" y="373634"/>
            <a:ext cx="3227272" cy="6375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 smtClean="0">
                <a:solidFill>
                  <a:schemeClr val="accent1"/>
                </a:solidFill>
              </a:rPr>
              <a:t>Summary</a:t>
            </a:r>
            <a:endParaRPr lang="en-GB" sz="3200" b="1" dirty="0">
              <a:solidFill>
                <a:schemeClr val="accent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936702" y="1260088"/>
            <a:ext cx="996294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5"/>
              </a:buClr>
              <a:buFont typeface="Arial" charset="0"/>
              <a:buChar char="•"/>
            </a:pPr>
            <a:r>
              <a:rPr lang="en-GB" sz="2000" dirty="0" smtClean="0"/>
              <a:t>&lt;DQR-dr2xml-XIOS&gt;  pipeline is designed to facilitate the configuration of XIOS-enabled climate models on the road to CMIP6</a:t>
            </a:r>
          </a:p>
          <a:p>
            <a:pPr marL="342900" indent="-342900">
              <a:spcAft>
                <a:spcPts val="600"/>
              </a:spcAft>
              <a:buClr>
                <a:schemeClr val="accent5"/>
              </a:buClr>
              <a:buFont typeface="Arial" charset="0"/>
              <a:buChar char="•"/>
            </a:pPr>
            <a:r>
              <a:rPr lang="en-GB" sz="2000" dirty="0" smtClean="0"/>
              <a:t>Is the best way to conform (as far as we can) to the data request</a:t>
            </a:r>
          </a:p>
          <a:p>
            <a:pPr marL="342900" indent="-342900">
              <a:spcAft>
                <a:spcPts val="600"/>
              </a:spcAft>
              <a:buClr>
                <a:schemeClr val="accent5"/>
              </a:buClr>
              <a:buFont typeface="Arial" charset="0"/>
              <a:buChar char="•"/>
            </a:pPr>
            <a:r>
              <a:rPr lang="en-GB" sz="2000" dirty="0" smtClean="0"/>
              <a:t>Scraps the nightmare of  a ‘by hand’ configuration </a:t>
            </a:r>
          </a:p>
          <a:p>
            <a:pPr marL="342900" indent="-342900">
              <a:spcAft>
                <a:spcPts val="600"/>
              </a:spcAft>
              <a:buClr>
                <a:schemeClr val="accent5"/>
              </a:buClr>
              <a:buFont typeface="Arial" charset="0"/>
              <a:buChar char="•"/>
            </a:pPr>
            <a:r>
              <a:rPr lang="en-GB" sz="2000" dirty="0" smtClean="0"/>
              <a:t>By dynamically analysing the simulated period (and adapting output configuration consequently), prevents from stop/restart operations </a:t>
            </a:r>
          </a:p>
          <a:p>
            <a:pPr marL="342900" indent="-342900">
              <a:spcAft>
                <a:spcPts val="600"/>
              </a:spcAft>
              <a:buClr>
                <a:schemeClr val="accent5"/>
              </a:buClr>
              <a:buFont typeface="Arial" charset="0"/>
              <a:buChar char="•"/>
            </a:pPr>
            <a:r>
              <a:rPr lang="en-GB" sz="2000" dirty="0" smtClean="0"/>
              <a:t>Thanks to XIOS pluggable operations, it can help convince groups to output more variables (that requiring simple operations on a model variable)</a:t>
            </a:r>
          </a:p>
          <a:p>
            <a:pPr marL="342900" indent="-342900">
              <a:spcAft>
                <a:spcPts val="600"/>
              </a:spcAft>
              <a:buClr>
                <a:schemeClr val="accent5"/>
              </a:buClr>
              <a:buFont typeface="Arial" charset="0"/>
              <a:buChar char="•"/>
            </a:pPr>
            <a:r>
              <a:rPr lang="en-GB" sz="2000" dirty="0" smtClean="0"/>
              <a:t>Files written by XIOS configured by dr2xml will be CMIP6-compliant</a:t>
            </a:r>
          </a:p>
          <a:p>
            <a:pPr marL="342900" indent="-342900">
              <a:spcAft>
                <a:spcPts val="600"/>
              </a:spcAft>
              <a:buClr>
                <a:schemeClr val="accent5"/>
              </a:buClr>
              <a:buFont typeface="Arial" charset="0"/>
              <a:buChar char="•"/>
            </a:pPr>
            <a:r>
              <a:rPr lang="en-GB" sz="2000" dirty="0" smtClean="0"/>
              <a:t>Avoid the </a:t>
            </a:r>
            <a:r>
              <a:rPr lang="en-GB" sz="2000" dirty="0" err="1" smtClean="0"/>
              <a:t>CMORisation</a:t>
            </a:r>
            <a:r>
              <a:rPr lang="en-GB" sz="2000" dirty="0" smtClean="0"/>
              <a:t> step in the data production workflow</a:t>
            </a:r>
            <a:endParaRPr lang="en-GB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996788" y="4934931"/>
            <a:ext cx="705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accent5"/>
                </a:solidFill>
              </a:rPr>
              <a:t>Upcoming features (automatic configuration of) :</a:t>
            </a:r>
            <a:endParaRPr lang="en-GB" sz="2400" dirty="0">
              <a:solidFill>
                <a:schemeClr val="accent5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789770" y="5407747"/>
            <a:ext cx="98130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5"/>
              </a:buClr>
              <a:buFont typeface="Arial" charset="0"/>
              <a:buChar char="•"/>
            </a:pPr>
            <a:r>
              <a:rPr lang="en-GB" sz="2000" dirty="0" smtClean="0"/>
              <a:t>spatial </a:t>
            </a:r>
            <a:r>
              <a:rPr lang="en-GB" sz="2000" dirty="0" err="1" smtClean="0"/>
              <a:t>regridding</a:t>
            </a:r>
            <a:r>
              <a:rPr lang="en-GB" sz="2000" dirty="0" smtClean="0"/>
              <a:t> (horizontal and vertical)</a:t>
            </a:r>
          </a:p>
          <a:p>
            <a:pPr marL="342900" indent="-342900">
              <a:spcAft>
                <a:spcPts val="600"/>
              </a:spcAft>
              <a:buClr>
                <a:schemeClr val="accent5"/>
              </a:buClr>
              <a:buFont typeface="Arial" charset="0"/>
              <a:buChar char="•"/>
            </a:pPr>
            <a:r>
              <a:rPr lang="en-GB" sz="2000" dirty="0"/>
              <a:t>v</a:t>
            </a:r>
            <a:r>
              <a:rPr lang="en-GB" sz="2000" dirty="0" smtClean="0"/>
              <a:t>arious temporal and spatial aggregations (‘</a:t>
            </a:r>
            <a:r>
              <a:rPr lang="en-GB" sz="2000" dirty="0" err="1" smtClean="0"/>
              <a:t>cell_method</a:t>
            </a:r>
            <a:r>
              <a:rPr lang="en-GB" sz="2000" dirty="0" smtClean="0"/>
              <a:t>’)</a:t>
            </a:r>
          </a:p>
          <a:p>
            <a:pPr marL="342900" indent="-342900">
              <a:spcAft>
                <a:spcPts val="600"/>
              </a:spcAft>
              <a:buClr>
                <a:schemeClr val="accent5"/>
              </a:buClr>
              <a:buFont typeface="Arial" charset="0"/>
              <a:buChar char="•"/>
            </a:pPr>
            <a:r>
              <a:rPr lang="en-GB" sz="2000" dirty="0" smtClean="0"/>
              <a:t>homemade list of output variables</a:t>
            </a:r>
          </a:p>
        </p:txBody>
      </p:sp>
    </p:spTree>
    <p:extLst>
      <p:ext uri="{BB962C8B-B14F-4D97-AF65-F5344CB8AC3E}">
        <p14:creationId xmlns:p14="http://schemas.microsoft.com/office/powerpoint/2010/main" val="23351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8682</TotalTime>
  <Words>1256</Words>
  <Application>Microsoft Macintosh PowerPoint</Application>
  <PresentationFormat>Grand écran</PresentationFormat>
  <Paragraphs>163</Paragraphs>
  <Slides>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Arial Narrow</vt:lpstr>
      <vt:lpstr>Calibri</vt:lpstr>
      <vt:lpstr>Calibri Light</vt:lpstr>
      <vt:lpstr>Consolas</vt:lpstr>
      <vt:lpstr>Droid Sans Fallback</vt:lpstr>
      <vt:lpstr>Wingdings</vt:lpstr>
      <vt:lpstr>Arial</vt:lpstr>
      <vt:lpstr>Thème Office</vt:lpstr>
      <vt:lpstr>Présentation PowerPoint</vt:lpstr>
      <vt:lpstr>Motivations</vt:lpstr>
      <vt:lpstr>dr2xml, a tool to automate the configuration of   XIOS-enabled models</vt:lpstr>
      <vt:lpstr>dr2xml, in practice</vt:lpstr>
      <vt:lpstr>dr2xml, features</vt:lpstr>
      <vt:lpstr>file_def.xml example</vt:lpstr>
      <vt:lpstr>Présentation PowerPoint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98</cp:revision>
  <cp:lastPrinted>2016-09-27T11:03:22Z</cp:lastPrinted>
  <dcterms:created xsi:type="dcterms:W3CDTF">2016-09-23T16:15:44Z</dcterms:created>
  <dcterms:modified xsi:type="dcterms:W3CDTF">2016-10-10T09:14:04Z</dcterms:modified>
</cp:coreProperties>
</file>