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27.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28.xml" ContentType="application/inkml+xml"/>
  <Override PartName="/ppt/notesSlides/notesSlide38.xml" ContentType="application/vnd.openxmlformats-officedocument.presentationml.notesSlide+xml"/>
  <Override PartName="/ppt/ink/ink29.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43.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50"/>
  </p:notesMasterIdLst>
  <p:handoutMasterIdLst>
    <p:handoutMasterId r:id="rId51"/>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323" r:id="rId34"/>
    <p:sldId id="307" r:id="rId35"/>
    <p:sldId id="308" r:id="rId36"/>
    <p:sldId id="315" r:id="rId37"/>
    <p:sldId id="316" r:id="rId38"/>
    <p:sldId id="317" r:id="rId39"/>
    <p:sldId id="313" r:id="rId40"/>
    <p:sldId id="310" r:id="rId41"/>
    <p:sldId id="311" r:id="rId42"/>
    <p:sldId id="274" r:id="rId43"/>
    <p:sldId id="324" r:id="rId44"/>
    <p:sldId id="325" r:id="rId45"/>
    <p:sldId id="293" r:id="rId46"/>
    <p:sldId id="297" r:id="rId47"/>
    <p:sldId id="318" r:id="rId48"/>
    <p:sldId id="319" r:id="rId49"/>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005493"/>
    <a:srgbClr val="009193"/>
    <a:srgbClr val="00A79F"/>
    <a:srgbClr val="FFFC00"/>
    <a:srgbClr val="D883FF"/>
    <a:srgbClr val="942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26"/>
    <p:restoredTop sz="95878"/>
  </p:normalViewPr>
  <p:slideViewPr>
    <p:cSldViewPr snapToGrid="0">
      <p:cViewPr varScale="1">
        <p:scale>
          <a:sx n="187" d="100"/>
          <a:sy n="187" d="100"/>
        </p:scale>
        <p:origin x="624" y="176"/>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19/05/2022</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20:57.56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20:57.569"/>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20:57.570"/>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37:56.4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2517 1 16383,'90'0'0,"0"0"0,-32 0 0,0 0 0,40 0 0,-42 0 0,2 0 0,5-1 0,4 2 0,9 4 0,4 1 0,4 1 0,2 0 0,7 2 0,0 2 0,-4 3 0,-1 1 0,6 0 0,2 2 0,-1 7 0,-1 3 0,1 1 0,0 1 0,-6-4 0,-2 2 0,2 6 0,-3-1 0,-17-10 0,-3 2 0,-2 9 0,-3 3 0,-8-7 0,-3 2 0,-2 6 0,-1 1 0,6-2 0,-1 0 0,-8-2 0,-1 1 0,7 2 0,-2 0 0,24 20 0,-29-23 0,-3-2 0,13 10 0,21 21 0,-27-24 0,-9-3 0,1 3 0,23 29 0,-28-29 0,0 3 0,-2 3 0,-2 0 0,-1-2 0,-1-1 0,-4 4 0,-2-2 0,15 27 0,-16 0 0,-12-25 0,-4 6 0,-5 6 0,0 3 0,-20 19 0,-4 2 0,0-37 0,-2-1 0,-20 40 0,-8-7 0,-1-6 0,15-26 0,-3-1 0,7-8 0,0 0 0,-9 7 0,1-3 0,-12 8 0,-12 3 0,12-14 0,-26 17 0,9-9 0,26-17 0,-2 0 0,0-4 0,0-1 0,-1 1 0,1-2 0,0-2 0,3-1 0,-30 18 0,16-11 0,-6 9 0,5-14 0,-6 9 0,19-19 0,-2 1 0,-1 7 0,-4 0 0,-19-5 0,-5-1 0,2 8 0,-1-1 0,-8-11 0,-2-3 0,1 3 0,-1-2 0,-1-6 0,-5-2 0,5 1 0,-5 0 0,3 0 0,18 0 0,2 0 0,-2 0 0,-19 0 0,-3 0 0,6 0 0,-2 0 0,6 0 0,4 0 0,3 0 0,11 1 0,2-2 0,0-5 0,0-4 0,-7-1 0,-1-4 0,5-6 0,0-1 0,-9 3 0,3 0 0,19 0 0,4 0 0,0 8 0,2-1 0,-37-25 0,-4 2 0,42 16 0,-1-2 0,2 0 0,0-1 0,-2-1 0,2 0 0,1 0 0,1 0 0,-38-21 0,11 8 0,17 2 0,-3 3 0,25 6 0,-16-7 0,26 17 0,-24-22 0,20 21 0,-19-20 0,17 11 0,-10-4 0,3-1 0,-5-3 0,9 5 0,-10-14 0,17 17 0,-11-15 0,17 17 0,-18-23 0,16 17 0,-17-19 0,9 10 0,1-8 0,2 5 0,6-4 0,-8-13 0,9 10 0,-6-16 0,11 17 0,0-4 0,-4-5 0,10 21 0,-5-10 0,9 14 0,3-8 0,-3-12 0,4 10 0,0-9 0,0 12 0,0-1 0,0-5 0,0 18 0,0-16 0,0 26 0,2-9 0,-1 13 0,2 1 0,2-9 0,-2 7 0,9-13 0,-8 12 0,6-9 0,0 0 0,-1 5 0,6-12 0,-1 15 0,-4-2 0,0 8 0,18-20 0,19 0 0,8-14 0,24 1 0,-24 12 0,6-1 0,-26 14 0,-10 8 0,-18 6 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17:27:05.795"/>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0 103 16383,'87'-11'0,"1"0"0,-1-1 0,0 1 0,1-1 0,11-1 0,1-1 0,-8 3 0,-18 4 0,20 7 0,-13 0 0,-32 0 0,-8 0 0,5 4 0,-28-3 0,4 4 0,-10-3 0,0 1 0,4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14:57:24.592"/>
    </inkml:context>
    <inkml:brush xml:id="br0">
      <inkml:brushProperty name="width" value="0.3" units="cm"/>
      <inkml:brushProperty name="height" value="0.6" units="cm"/>
      <inkml:brushProperty name="color" value="#D883FF"/>
      <inkml:brushProperty name="tip" value="rectangle"/>
      <inkml:brushProperty name="rasterOp" value="maskPen"/>
    </inkml:brush>
  </inkml:definitions>
  <inkml:trace contextRef="#ctx0" brushRef="#br0">2757 127 16383,'-94'-9'0,"0"0"0,-12-3 0,0 1 0,14 9 0,0 2 0,-12-5 0,-2 1 0,3 3 0,0 2 0,-1-1 0,4 0 0,18-5 0,2 1 0,-9 4 0,2-2 0,-34-14 0,-7 14 0,46-12 0,5 13 0,22-11 0,22 10 0,-5-8 0,7 8 0,-13-2 0,-10 4 0,-1 6 0,-10 3 0,-15 6 0,-2 8 0,-20-4 0,42 2 0,-3-13 0,43 0 0,3-7 0,9 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8T16:25:11.198"/>
    </inkml:context>
    <inkml:brush xml:id="br0">
      <inkml:brushProperty name="width" value="0.3" units="cm"/>
      <inkml:brushProperty name="height" value="0.6" units="cm"/>
      <inkml:brushProperty name="color" value="#D883FF"/>
      <inkml:brushProperty name="tip" value="rectangle"/>
      <inkml:brushProperty name="rasterOp" value="maskPen"/>
    </inkml:brush>
  </inkml:definitions>
  <inkml:trace contextRef="#ctx0" brushRef="#br0">2757 127 16383,'-94'-9'0,"0"0"0,-12-3 0,0 1 0,14 9 0,0 2 0,-12-5 0,-2 1 0,3 3 0,0 2 0,-1-1 0,4 0 0,18-5 0,2 1 0,-9 4 0,2-2 0,-34-14 0,-7 14 0,46-12 0,5 13 0,22-11 0,22 10 0,-5-8 0,7 8 0,-13-2 0,-10 4 0,-1 6 0,-10 3 0,-15 6 0,-2 8 0,-20-4 0,42 2 0,-3-13 0,43 0 0,3-7 0,9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20:57.56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20:57.569"/>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20:57.570"/>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40:52.590"/>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2256 0 16383,'89'2'0,"0"0"0,-1 0 0,1 1 0,0-1 0,0 0 0,-1 0 0,1 0 0,13 1 0,-5 1 0,-4 1 0,-1-2 0,1 0 0,-2-1 0,2-2 0,-2 0 0,-7 2 0,-11 1 0,13 8 0,-13 1 0,-13-4 0,-5 3 0,27 20 0,-16-10 0,-12 11 0,-1 4 0,-8 4 0,9 5 0,-22-14 0,16 12 0,-21-16 0,16 21 0,-16-17 0,17 23 0,-7-2 0,10 17 0,3 15 0,-24-39 0,0 3 0,1 3 0,-1 2 0,4 3 0,-2 0 0,-7-4 0,0 0 0,5 7 0,-1-1 0,-4-9 0,-2 0 0,0 2 0,-2-1 0,15 38 0,-11-6 0,-4-8 0,4 11 0,-10-14 0,5 22 0,-10-11 0,4 0 0,-9 4 0,4-10 0,-5 17 0,0-23 0,0 22 0,0-29 0,0 9 0,-5-13 0,-10 13 0,-13 4 0,-5-1 0,-7-7 0,-1-8 0,-6-7 0,0 2 0,-1-14 0,9 0 0,-1-12 0,10 0 0,-5 1 0,-7 4 0,-9 5 0,-31 10 0,31-22 0,-4-1 0,-13 7 0,-6 1 0,15-9 0,-4 0 0,-5 1 0,-7 3 0,-7 2 0,-1-1 0,4-1 0,-1 2 0,4-3 0,-3 0 0,3-3 0,-5 0 0,2-2 0,10-2 0,-8 2 0,6-5 0,-2-7 0,3-3 0,13-2 0,2-1 0,-7-1 0,1-2 0,9-2 0,0 0 0,1 0 0,-1 0 0,2 0 0,-1 0 0,-3-3 0,-1 0 0,-7 1 0,-1-2 0,-7-4 0,0-2 0,1 1 0,-2-1 0,-7-4 0,-1-2 0,7 1 0,1-1 0,-9-5 0,1 0 0,5 2 0,2 0 0,4-4 0,2-1 0,1 4 0,0-2 0,6-3 0,0-3 0,-4-1 0,1-2 0,4-1 0,1-2 0,0 2 0,2-1 0,11 2 0,3 1 0,-2-1 0,3 0 0,-21-28 0,2-1 0,13-2 0,17 20 0,-4-10 0,4 5 0,6 7 0,-12-25 0,10 4 0,-7-14 0,-5-12 0,8 11 0,10 30 0,1-1 0,1-23 0,-5-22 0,13 36 0,-7-21 0,10 16 0,-3-7 0,9 9 0,0 1 0,0 12 0,0-6 0,0 0 0,0 5 0,0-6 0,0 8 0,0-13 0,0 4 0,0-25 0,4 16 0,1-2 0,1 13 0,1 13 0,-6 2 0,7 13 0,-7-6 0,8 6 0,-8-13 0,5 4 0,-5 3 0,12-12 0,-4 14 0,5-22 0,-3 18 0,-1 1 0,-3 11 0,1 5 0,-3 2 0,3-4 0,-1-6 0,2 9 0,8-17 0,-6 16 0,15-19 0,-6 2 0,11-5 0,14-16 0,7 6 0,6-6 0,4 7 0,1-1 0,0 9 0,5-3 0,-3 15 0,16-10 0,2 17 0,5-17 0,-14 23 0,-14-10 0,-25 15 0,-12-1 0,-19 7 0,-2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41:06.421"/>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1573 1 16383,'79'3'0,"0"0"0,-3 2 0,-2 1 0,-15 2 0,-1 1 0,1-2 0,-1 0 0,1 4 0,0 0 0,-4-2 0,0-1 0,1 0 0,-2 2 0,36 17 0,3-4 0,-23 12 0,16-1 0,-2 5 0,-1-1 0,-36-16 0,1 0 0,40 14 0,-43-15 0,1 1 0,5-2 0,0 0 0,34 24 0,-32-19 0,1 3 0,-9 3 0,-1 0 0,6 1 0,0 1 0,-3 7 0,-1 2 0,-7-4 0,-2 0 0,4 6 0,-1-1 0,21 30 0,-29-32 0,-2 1 0,24 31 0,-22-26 0,-1 2 0,-2-6 0,0 0 0,2 6 0,1 0 0,0 0 0,-1 0 0,-1 0 0,-1 1 0,0-1 0,0 0 0,0 3 0,-1-1 0,-4-2 0,-2-1 0,18 43 0,-3-4 0,-19-13 0,11 0 0,-16-7 0,6-1 0,-13-7 0,-2 0 0,1 34 0,-4-26 0,4 25 0,-5-26 0,0 2 0,0-7 0,-5 16 0,-8-27 0,-4 20 0,-9-23 0,6 4 0,-6-6 0,3 1 0,-4-1 0,1-10 0,-12 11 0,-12-5 0,-21 8 0,-2-10 0,-4-1 0,22-12 0,-1 0 0,-19 7 0,0 0 0,23-10 0,5-2 0,-30 12 0,27-15 0,0-2 0,-40 6 0,7 3 0,-15-12 0,8 2 0,30-12 0,-4-1 0,-5-2 0,-2 0 0,-2 0 0,-1 0 0,-3 0 0,1 0 0,6 0 0,0 0 0,4 0 0,1 0 0,2 0 0,2 0 0,5 0 0,1 0 0,3 0 0,1 0 0,-43-10 0,12 3 0,-5-14 0,12 0 0,-12-2 0,11-3 0,-5-6 0,6 4 0,-6-15 0,23 16 0,-1 0 0,-26-19 0,26 11 0,2 0 0,-15-11 0,0-13 0,-5 3 0,24 9 0,-16-17 0,22 18 0,-4-6 0,0 1 0,13 13 0,-13-12 0,6 4 0,-8-11 0,5-2 0,1-4 0,11 1 0,-6-7 0,11 8 0,-12-14 0,10 0 0,1 5 0,-4-10 0,19 27 0,1-1 0,-14-38 0,16 32 0,3-1 0,4 10 0,3 1 0,0-2 0,2-1 0,-1-2 0,0 0 0,3-1 0,0 2 0,0-35 0,0 2 0,0 13 0,0 7 0,-8 1 0,1 6 0,-3 1 0,6 0 0,4 6 0,0 1 0,0 14 0,0 10 0,2 6 0,-1 13 0,1-7 0,-2-3 0,3 0 0,-3-10 0,3 5 0,-3-11 0,2 15 0,-2-2 0,2 15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41:08.389"/>
    </inkml:context>
    <inkml:brush xml:id="br0">
      <inkml:brushProperty name="width" value="0.3" units="cm"/>
      <inkml:brushProperty name="height" value="0.6" units="cm"/>
      <inkml:brushProperty name="color" value="#EF0C4D"/>
      <inkml:brushProperty name="tip" value="rectangle"/>
      <inkml:brushProperty name="rasterOp" value="maskPen"/>
    </inkml:brush>
  </inkml:definitions>
  <inkml:trace contextRef="#ctx0" brushRef="#br0">4407 2139 16383,'71'66'0,"-14"-11"0,-1-4 0,-11-6 0,-4 5 0,3 0 0,-14 2 0,-5-3 0,-2 15 0,-16-3 0,2 6 0,-9 12 0,0-16 0,0 9 0,0 0 0,-5-3 0,-11 18 0,-1-12 0,-20 12 0,-3-4 0,-5 1 0,13-41 0,-2-1 0,-1 1 0,-1-1 0,-4 0 0,-2-2 0,-6 2 0,-2-1 0,3-5 0,0-3 0,-5-3 0,-1-2 0,5-1 0,-1-3 0,2-6 0,-1-1 0,1 2 0,-1-1 0,-5-5 0,-3-1 0,-2 5 0,-3-1 0,-10-7 0,-2-3 0,-3 3 0,-2-2 0,-15-3 0,-2-2 0,25-2 0,-1 1 0,-1-1 0,-1 2 0,0 0 0,-2 0 0,-8-2 0,-2 0 0,2 0 0,6 0 0,1 1 0,-1-2 0,-1-2 0,0-1 0,1 0 0,6-1 0,1-1 0,1-3 0,2-4 0,1-2 0,3-1 0,-21-3 0,4-2 0,3-2 0,3-1 0,14 4 0,3 0 0,-2 0 0,2-2 0,4-2 0,0-4 0,-3-6 0,0-2 0,2 0 0,1-2 0,1-4 0,2 0 0,2 1 0,2 1 0,2 3 0,2-2 0,3-5 0,2-3 0,1 1 0,3-2 0,-1-4 0,4-1 0,7 1 0,3-1 0,-3 1 0,2 0 0,8 3 0,2-5 0,-4-28 0,2-3 0,3 22 0,2 0 0,-1-22 0,1 1 0,2 25 0,0 2 0,3 2 0,0 0 0,1-1 0,-1 1 0,-2 0 0,0 1 0,2-43 0,-7 2 0,10 1 0,0 4 0,0-5 0,10 7 0,-3 6 0,18 2 0,-7-1 0,13 6 0,-18 7 0,6-9 0,-5 21 0,9-29 0,13 21 0,2-11 0,4 12 0,-8 18 0,11-10 0,29-9 0,3 9 0,-27 18 0,2 2 0,30-9 0,6-1 0,-3 10 0,-35 13 0,2 1 0,-1 6 0,0 0 0,1-2 0,1-1 0,4 0 0,1 3 0,-2 4 0,-1 2 0,4-2 0,-1 0 0,-2 5 0,-1 1 0,-2-3 0,-3-1 0,19-2 0,-24 1 0,-29 6 0,-10 4 0,24 0 0,1 0 0,5 0 0,-11 0 0,-20 0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20:57.569"/>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3:20:57.570"/>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4:09:37.1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879 0 16383,'48'19'0,"0"-1"0,13-2 0,3-1 0,13 1 0,2-2 0,9-1 0,1-1 0,5 4 0,0-1 0,-8-4 0,-2-1 0,4 1 0,-2 1 0,-11 0 0,-2-1 0,-7-4 0,-1 1 0,-6 3 0,-2 0 0,39 0 0,-1 5 0,0 2 0,-5 9 0,-21-10 0,-23 1 0,-17-11 0,-15-2 0,9 4 0,-6-5 0,6 4 0,1-3 0,1 4 0,4-1 0,2-2 0,-5-3 0,-2-1 0,-98-2 0,17 1 0,-8 0 0,-4 0 0,-8-1 0,-1-1 0,-4 1 0,-1 0 0,-1 0 0,-9 0 0,-1 0 0,0 0 0,2 1 0,1 1 0,0 1 0,-2 3 0,0 0 0,3 1 0,10-2 0,2 0 0,1 1 0,4 0 0,1 1 0,2-1 0,-23 0 0,3-1 0,11-4 0,2-1 0,6 3 0,6 0 0,-25-3 0,24 0 0,22 0 0,25 0 0,3 0 0,4 0 0,-6 0 0,-21 4 0,17-1 0,-12 2 0,28-3 0,-19 1 0,-8 3 0,-11-2 0,-1 4 0,14-7 0,11 6 0,10-4 0,-4 12 0,5-7 0,-8 9 0,8-8 0,-3 0 0,-3-2 0,-1-1 0,1-3 0,7 14 0,7-4 0,4 8 0,2-4 0,1-6 0,6-1 0,12-5 0,17-1 0,3-4 0,20 0 0,-3 0 0,7 0 0,10 0 0,10 0 0,-33 0 0,1 0 0,3 0 0,1 0 0,2 0 0,0 0 0,-1 0 0,1 0 0,7 0 0,1 0 0,-6 0 0,0 0 0,2 2 0,-2 1 0,33 3 0,-11 5 0,-18-5 0,-9 7 0,-1-11 0,-5 10 0,6-6 0,7 4 0,-5-5 0,-2 8 0,-13-11 0,-16 8 0,-10-9 0,-10 2 0,6-2 0,0 0 0,6 1 0,-5-2 0,5 0 0,-1 3 0,0-2 0,7 6 0,-7-3 0,0 1 0,1-2 0,-13-3 0,7 0 0,-3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9T14:09:42.2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665 5 16383,'52'-2'0,"1"1"0,5 0 0,2 0 0,1 1 0,1 0 0,8 0 0,3 0 0,19 0 0,3 0 0,0 0 0,1 0 0,3 0 0,1 0 0,-30 0 0,0 0 0,-1 0 0,28 0 0,-3 0 0,-4 0 0,-3 0 0,-9 0 0,-3 0 0,-18 0 0,-4 0 0,34 0 0,-28 4 0,-13-3 0,-9 7 0,-16-5 0,13 8 0,-17-4 0,6 2 0,-9-5 0,-52-2 0,-25 2 0,13 5 0,-4 2 0,-10-4 0,-7-1 0,3 1 0,-14 8 0,1 1 0,-4-3 0,0-1 0,14-3 0,-1 0 0,-13 3 0,-2 0 0,9-3 0,0 1 0,-6 5 0,1 1 0,14-6 0,3 0 0,10 2 0,3-2 0,-32-4 0,30 2 0,-2 1 0,28-3 0,-6 3 0,14-6 0,-3-2 0,-12 6 0,4-2 0,-14 8 0,1 1 0,-25 12 0,-1-5 0,22-7 0,-3 0 0,-6 3 0,0 0 0,1-1 0,0-1 0,-5 3 0,0 0 0,9-1 0,4-1 0,-14-2 0,20 0 0,33-12 0,4-1 0,44 24 0,14-14 0,4 1 0,6 0 0,-3-6 0,2-2 0,2-1 0,-1 1 0,1 4 0,-4 1 0,33 3 0,-42-4 0,-1 1 0,33 1 0,-6 5 0,-4-3 0,-13-2 0,1-6 0,-7 0 0,24-3 0,6 3 0,-28-3 0,1-2 0,3 1 0,-1 0 0,1 0 0,0 0 0,0 0 0,-1 0 0,-5 0 0,-2 0 0,0 0 0,-1 0 0,39 0 0,-39 0 0,1 0 0,0 0 0,2 0 0,22 0 0,0 0 0,25 0 0,-38 2 0,-6 1 0,-16-2 0,9 7 0,-35-5 0,14 4 0,-17-4 0,5 1 0,1 0 0,0-1 0,5 6 0,3-4 0,-1 5 0,-4-6 0,-8 1 0,1-1 0,4 1 0,-46-33 0,15 10 0,-37-22 0,29 23 0,12 9 0,0 0 0,-7-2 0,0 2 0,-2 0 0,7 4 0,-1 0 0,0-3 0,-6 0 0,1 0 0,3 4 0,-10-3 0,14 3 0,-9-3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2899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64480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287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4592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180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864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637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1436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4562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5603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057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24.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2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9.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35.xml"/><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34.xml"/><Relationship Id="rId5" Type="http://schemas.openxmlformats.org/officeDocument/2006/relationships/customXml" Target="../ink/ink31.xml"/><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customXml" Target="../ink/ink33.xml"/><Relationship Id="rId14" Type="http://schemas.openxmlformats.org/officeDocument/2006/relationships/image" Target="../media/image28.png"/></Relationships>
</file>

<file path=ppt/slides/_rels/slide4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36.xml"/><Relationship Id="rId7" Type="http://schemas.openxmlformats.org/officeDocument/2006/relationships/customXml" Target="../ink/ink38.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37.xml"/><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customXml" Target="../ink/ink39.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4.png"/><Relationship Id="rId7"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hyperlink" Target="mailto:moine@cerfacs.fr" TargetMode="External"/><Relationship Id="rId4" Type="http://schemas.openxmlformats.org/officeDocument/2006/relationships/image" Target="../media/image35.svg"/><Relationship Id="rId9" Type="http://schemas.openxmlformats.org/officeDocument/2006/relationships/hyperlink" Target="mailto:gaelle.rigoudy@meteo.fr"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Training</a:t>
            </a:r>
          </a:p>
          <a:p>
            <a:pPr algn="ctr"/>
            <a:r>
              <a:rPr lang="fr-FR" sz="2000" dirty="0">
                <a:solidFill>
                  <a:schemeClr val="tx1"/>
                </a:solidFill>
              </a:rPr>
              <a:t>20 mai 2022</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523220"/>
          </a:xfrm>
          <a:prstGeom prst="rect">
            <a:avLst/>
          </a:prstGeom>
          <a:noFill/>
        </p:spPr>
        <p:txBody>
          <a:bodyPr wrap="square" rtlCol="0">
            <a:spAutoFit/>
          </a:bodyPr>
          <a:lstStyle/>
          <a:p>
            <a:pPr algn="ctr"/>
            <a:r>
              <a:rPr lang="fr-FR" dirty="0"/>
              <a:t>Gaëlle Rigoudy, CNRM, Meteo-France</a:t>
            </a:r>
          </a:p>
          <a:p>
            <a:pPr algn="ctr"/>
            <a:r>
              <a:rPr lang="fr-FR" dirty="0"/>
              <a:t>Marie-Pierre Moine, </a:t>
            </a:r>
            <a:r>
              <a:rPr lang="fr-FR" dirty="0" err="1"/>
              <a:t>Cerfacs</a:t>
            </a:r>
            <a:endParaRPr lang="fr-FR" dirty="0"/>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26" name="Connecteur droit avec flèche 25">
            <a:extLst>
              <a:ext uri="{FF2B5EF4-FFF2-40B4-BE49-F238E27FC236}">
                <a16:creationId xmlns:a16="http://schemas.microsoft.com/office/drawing/2014/main" id="{0705E691-CDFC-1CFA-7956-3A6993865AA9}"/>
              </a:ext>
            </a:extLst>
          </p:cNvPr>
          <p:cNvCxnSpPr>
            <a:cxnSpLocks/>
          </p:cNvCxnSpPr>
          <p:nvPr/>
        </p:nvCxnSpPr>
        <p:spPr>
          <a:xfrm flipV="1">
            <a:off x="2747463" y="2588189"/>
            <a:ext cx="795194" cy="232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AE306D81-27A2-4231-F3A0-BC01CA73AED8}"/>
              </a:ext>
            </a:extLst>
          </p:cNvPr>
          <p:cNvSpPr txBox="1"/>
          <p:nvPr/>
        </p:nvSpPr>
        <p:spPr>
          <a:xfrm rot="20592425">
            <a:off x="2666887" y="2684519"/>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32" name="Connecteur droit avec flèche 31">
            <a:extLst>
              <a:ext uri="{FF2B5EF4-FFF2-40B4-BE49-F238E27FC236}">
                <a16:creationId xmlns:a16="http://schemas.microsoft.com/office/drawing/2014/main" id="{F1B6B16D-D7BE-B4BE-0933-E696DABA77E7}"/>
              </a:ext>
            </a:extLst>
          </p:cNvPr>
          <p:cNvCxnSpPr>
            <a:cxnSpLocks/>
          </p:cNvCxnSpPr>
          <p:nvPr/>
        </p:nvCxnSpPr>
        <p:spPr>
          <a:xfrm flipV="1">
            <a:off x="2747463" y="2588189"/>
            <a:ext cx="795194" cy="232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D6E097DA-09E0-2745-CAF4-EE2A185441AA}"/>
              </a:ext>
            </a:extLst>
          </p:cNvPr>
          <p:cNvSpPr txBox="1"/>
          <p:nvPr/>
        </p:nvSpPr>
        <p:spPr>
          <a:xfrm rot="20592425">
            <a:off x="2666887" y="2684519"/>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cxnSp>
        <p:nvCxnSpPr>
          <p:cNvPr id="41" name="Connecteur droit avec flèche 40">
            <a:extLst>
              <a:ext uri="{FF2B5EF4-FFF2-40B4-BE49-F238E27FC236}">
                <a16:creationId xmlns:a16="http://schemas.microsoft.com/office/drawing/2014/main" id="{4BAE5DA0-0548-E74C-962E-8A6534DCF37F}"/>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44C046-1A6A-D64C-B29A-EEFAF56ED9E1}"/>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3" name="Rectangle 42">
            <a:extLst>
              <a:ext uri="{FF2B5EF4-FFF2-40B4-BE49-F238E27FC236}">
                <a16:creationId xmlns:a16="http://schemas.microsoft.com/office/drawing/2014/main" id="{01E92CF9-F28E-894D-BA05-64CFEEE397C3}"/>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cxnSp>
        <p:nvCxnSpPr>
          <p:cNvPr id="44" name="Connecteur droit avec flèche 43">
            <a:extLst>
              <a:ext uri="{FF2B5EF4-FFF2-40B4-BE49-F238E27FC236}">
                <a16:creationId xmlns:a16="http://schemas.microsoft.com/office/drawing/2014/main" id="{DB5EBDC4-95EF-9886-CBCB-3FE89BBDD22B}"/>
              </a:ext>
            </a:extLst>
          </p:cNvPr>
          <p:cNvCxnSpPr>
            <a:cxnSpLocks/>
          </p:cNvCxnSpPr>
          <p:nvPr/>
        </p:nvCxnSpPr>
        <p:spPr>
          <a:xfrm flipV="1">
            <a:off x="2747463" y="2588189"/>
            <a:ext cx="795194" cy="232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A55FA61A-CEA5-FA0D-7543-9015A9B78F94}"/>
              </a:ext>
            </a:extLst>
          </p:cNvPr>
          <p:cNvSpPr txBox="1"/>
          <p:nvPr/>
        </p:nvSpPr>
        <p:spPr>
          <a:xfrm rot="20592425">
            <a:off x="2666887" y="2684519"/>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4" name="Connecteur droit avec flèche 43">
            <a:extLst>
              <a:ext uri="{FF2B5EF4-FFF2-40B4-BE49-F238E27FC236}">
                <a16:creationId xmlns:a16="http://schemas.microsoft.com/office/drawing/2014/main" id="{03BAAE2F-011E-5E44-8238-9C9879408F45}"/>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3BF34FC-F931-494A-8C38-274BF2F77F17}"/>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6" name="Rectangle 45">
            <a:extLst>
              <a:ext uri="{FF2B5EF4-FFF2-40B4-BE49-F238E27FC236}">
                <a16:creationId xmlns:a16="http://schemas.microsoft.com/office/drawing/2014/main" id="{741997DF-0D86-0348-BE21-07CE7AEA48F7}"/>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cxnSp>
        <p:nvCxnSpPr>
          <p:cNvPr id="47" name="Connecteur droit avec flèche 46">
            <a:extLst>
              <a:ext uri="{FF2B5EF4-FFF2-40B4-BE49-F238E27FC236}">
                <a16:creationId xmlns:a16="http://schemas.microsoft.com/office/drawing/2014/main" id="{AAA10D52-E373-6186-0F2C-EA94CA0E941B}"/>
              </a:ext>
            </a:extLst>
          </p:cNvPr>
          <p:cNvCxnSpPr>
            <a:cxnSpLocks/>
          </p:cNvCxnSpPr>
          <p:nvPr/>
        </p:nvCxnSpPr>
        <p:spPr>
          <a:xfrm flipV="1">
            <a:off x="2747463" y="2588189"/>
            <a:ext cx="795194" cy="232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A8AC89F5-3441-DC53-A0C5-FF2B742E6706}"/>
              </a:ext>
            </a:extLst>
          </p:cNvPr>
          <p:cNvSpPr txBox="1"/>
          <p:nvPr/>
        </p:nvSpPr>
        <p:spPr>
          <a:xfrm rot="20592425">
            <a:off x="2666887" y="2684519"/>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8" name="Connecteur droit avec flèche 47">
            <a:extLst>
              <a:ext uri="{FF2B5EF4-FFF2-40B4-BE49-F238E27FC236}">
                <a16:creationId xmlns:a16="http://schemas.microsoft.com/office/drawing/2014/main" id="{F53041FF-419C-2841-A56E-89FAFAFF8A58}"/>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61" name="Rectangle 60">
            <a:extLst>
              <a:ext uri="{FF2B5EF4-FFF2-40B4-BE49-F238E27FC236}">
                <a16:creationId xmlns:a16="http://schemas.microsoft.com/office/drawing/2014/main" id="{BAC23D5C-D921-194A-88B2-F1D5068016C3}"/>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6" name="Rectangle 45">
            <a:extLst>
              <a:ext uri="{FF2B5EF4-FFF2-40B4-BE49-F238E27FC236}">
                <a16:creationId xmlns:a16="http://schemas.microsoft.com/office/drawing/2014/main" id="{2BCC8EBD-8048-3B46-B2A7-BDCF8BEFDD9A}"/>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cxnSp>
        <p:nvCxnSpPr>
          <p:cNvPr id="49" name="Connecteur droit avec flèche 48">
            <a:extLst>
              <a:ext uri="{FF2B5EF4-FFF2-40B4-BE49-F238E27FC236}">
                <a16:creationId xmlns:a16="http://schemas.microsoft.com/office/drawing/2014/main" id="{E6E53F07-99A6-E9D9-D707-805A560939A3}"/>
              </a:ext>
            </a:extLst>
          </p:cNvPr>
          <p:cNvCxnSpPr>
            <a:cxnSpLocks/>
          </p:cNvCxnSpPr>
          <p:nvPr/>
        </p:nvCxnSpPr>
        <p:spPr>
          <a:xfrm flipV="1">
            <a:off x="2747463" y="2588189"/>
            <a:ext cx="795194" cy="232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2F467AAD-D5DB-9F03-5E4C-72E8FD5E4F50}"/>
              </a:ext>
            </a:extLst>
          </p:cNvPr>
          <p:cNvSpPr txBox="1"/>
          <p:nvPr/>
        </p:nvSpPr>
        <p:spPr>
          <a:xfrm rot="20592425">
            <a:off x="2666887" y="2684519"/>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a:t>
            </a:r>
            <a:r>
              <a:rPr kumimoji="0" lang="fr-FR" altLang="fr-FR" sz="1100" b="0" i="0" u="none" strike="noStrike" cap="none" normalizeH="0" baseline="0" dirty="0">
                <a:ln>
                  <a:noFill/>
                </a:ln>
                <a:solidFill>
                  <a:schemeClr val="tx1"/>
                </a:solidFill>
                <a:effectLst/>
                <a:highlight>
                  <a:srgbClr val="FFFC00"/>
                </a:highlight>
                <a:latin typeface="Avenir Next Condensed" panose="020B0506020202020204" pitchFamily="34" charset="0"/>
                <a:hlinkClick r:id="rId3"/>
              </a:rPr>
              <a:t>) [XY-na]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(ping file)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349542" y="1421148"/>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4" y="3774532"/>
            <a:ext cx="3555576"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p>
          <a:p>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pic>
        <p:nvPicPr>
          <p:cNvPr id="24" name="Image 23">
            <a:extLst>
              <a:ext uri="{FF2B5EF4-FFF2-40B4-BE49-F238E27FC236}">
                <a16:creationId xmlns:a16="http://schemas.microsoft.com/office/drawing/2014/main" id="{6659A8F2-7EFC-BB48-8E88-DCE07358CB5F}"/>
              </a:ext>
            </a:extLst>
          </p:cNvPr>
          <p:cNvPicPr>
            <a:picLocks noChangeAspect="1"/>
          </p:cNvPicPr>
          <p:nvPr/>
        </p:nvPicPr>
        <p:blipFill rotWithShape="1">
          <a:blip r:embed="rId3"/>
          <a:srcRect l="4933" t="267" r="4444" b="41804"/>
          <a:stretch/>
        </p:blipFill>
        <p:spPr>
          <a:xfrm>
            <a:off x="1021688" y="1482292"/>
            <a:ext cx="6954982" cy="2244252"/>
          </a:xfrm>
          <a:prstGeom prst="rect">
            <a:avLst/>
          </a:prstGeom>
        </p:spPr>
      </p:pic>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58" name="Image 57">
            <a:extLst>
              <a:ext uri="{FF2B5EF4-FFF2-40B4-BE49-F238E27FC236}">
                <a16:creationId xmlns:a16="http://schemas.microsoft.com/office/drawing/2014/main" id="{43BED765-7586-C54A-9A45-61B58C6F99FE}"/>
              </a:ext>
            </a:extLst>
          </p:cNvPr>
          <p:cNvPicPr>
            <a:picLocks noChangeAspect="1"/>
          </p:cNvPicPr>
          <p:nvPr/>
        </p:nvPicPr>
        <p:blipFill rotWithShape="1">
          <a:blip r:embed="rId3"/>
          <a:srcRect t="51912"/>
          <a:stretch/>
        </p:blipFill>
        <p:spPr>
          <a:xfrm>
            <a:off x="424872" y="1808535"/>
            <a:ext cx="8460509" cy="2283368"/>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6210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PrimOday P1   1 :  [u'</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5177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
        <p:nvSpPr>
          <p:cNvPr id="9" name="Carré corné 8">
            <a:extLst>
              <a:ext uri="{FF2B5EF4-FFF2-40B4-BE49-F238E27FC236}">
                <a16:creationId xmlns:a16="http://schemas.microsoft.com/office/drawing/2014/main" id="{F65B9662-6DDE-BA4E-A324-9C2224BB45B1}"/>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dr2xml_demo</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2" name="Graphique 11" descr="Programmeur">
            <a:extLst>
              <a:ext uri="{FF2B5EF4-FFF2-40B4-BE49-F238E27FC236}">
                <a16:creationId xmlns:a16="http://schemas.microsoft.com/office/drawing/2014/main" id="{F11B9917-2922-EF43-B8EC-71AEC1B71B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8"/>
            <a:ext cx="7967704" cy="336889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800" dirty="0"/>
          </a:p>
          <a:p>
            <a:pPr lvl="1"/>
            <a:r>
              <a:rPr lang="en-GB" sz="1200" dirty="0"/>
              <a:t>Automatic NetCDF file handling (naming, time-splitting, metadata, append write…)</a:t>
            </a:r>
          </a:p>
          <a:p>
            <a:pPr lvl="1"/>
            <a:r>
              <a:rPr lang="en-GB" sz="1200" dirty="0"/>
              <a:t>fields and attributes (« variable » in XIOS vocab) in file</a:t>
            </a:r>
          </a:p>
          <a:p>
            <a:pPr lvl="1"/>
            <a:r>
              <a:rPr lang="en-GB" sz="1200" dirty="0"/>
              <a:t>Automatic implementation of XIOS spatial &amp; temporal filters</a:t>
            </a:r>
          </a:p>
          <a:p>
            <a:pPr marL="596900" lvl="1" indent="0">
              <a:buNone/>
            </a:pPr>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767198"/>
            <a:ext cx="3711121" cy="14775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(new !)</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7" y="982248"/>
            <a:ext cx="6795056"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specifications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95261" y="936758"/>
            <a:ext cx="8555637" cy="4221147"/>
          </a:xfrm>
          <a:prstGeom prst="rect">
            <a:avLst/>
          </a:prstGeom>
        </p:spPr>
        <p:txBody>
          <a:bodyPr spcFirstLastPara="1" wrap="square" lIns="91425" tIns="91425" rIns="91425" bIns="91425" anchor="t" anchorCtr="0">
            <a:normAutofit/>
          </a:bodyPr>
          <a:lstStyle/>
          <a:p>
            <a:r>
              <a:rPr lang="en-GB" dirty="0"/>
              <a:t>Filtering options : </a:t>
            </a:r>
          </a:p>
          <a:p>
            <a:endParaRPr lang="en-GB" dirty="0"/>
          </a:p>
          <a:p>
            <a:pPr lvl="1"/>
            <a:r>
              <a:rPr lang="en-GB" dirty="0">
                <a:solidFill>
                  <a:srgbClr val="00A79F"/>
                </a:solidFill>
                <a:latin typeface="Chalkduster" panose="03050602040202020205" pitchFamily="66" charset="77"/>
              </a:rPr>
              <a:t>curation</a:t>
            </a:r>
            <a:r>
              <a:rPr lang="en-GB" dirty="0"/>
              <a:t> : can filter out variables that are requested twice</a:t>
            </a:r>
          </a:p>
          <a:p>
            <a:pPr lvl="1"/>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2"/>
            <a:endParaRPr lang="en-GB" dirty="0"/>
          </a:p>
          <a:p>
            <a:pPr lvl="1"/>
            <a:r>
              <a:rPr lang="en-GB" dirty="0">
                <a:solidFill>
                  <a:srgbClr val="00A79F"/>
                </a:solidFill>
                <a:latin typeface="Chalkduster" panose="03050602040202020205" pitchFamily="66" charset="77"/>
              </a:rPr>
              <a:t>exclusion/inclusion</a:t>
            </a:r>
            <a:r>
              <a:rPr lang="en-GB" dirty="0"/>
              <a:t> : user can also provide lists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marL="1054100" lvl="2" indent="0">
              <a:buSzPct val="95000"/>
              <a:buNone/>
            </a:pPr>
            <a:endParaRPr lang="en-GB" dirty="0">
              <a:latin typeface="+mj-lt"/>
            </a:endParaRP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3" name="Carré corné 12">
            <a:extLst>
              <a:ext uri="{FF2B5EF4-FFF2-40B4-BE49-F238E27FC236}">
                <a16:creationId xmlns:a16="http://schemas.microsoft.com/office/drawing/2014/main" id="{F5D434F5-6CED-8F48-B51B-13BCED13285D}"/>
              </a:ext>
            </a:extLst>
          </p:cNvPr>
          <p:cNvSpPr/>
          <p:nvPr/>
        </p:nvSpPr>
        <p:spPr>
          <a:xfrm>
            <a:off x="7481554" y="1775333"/>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exercice1</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4" name="Graphique 13" descr="Programmeur">
            <a:extLst>
              <a:ext uri="{FF2B5EF4-FFF2-40B4-BE49-F238E27FC236}">
                <a16:creationId xmlns:a16="http://schemas.microsoft.com/office/drawing/2014/main" id="{2954605E-5454-154E-9204-2B5CF0D8E0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7116" y="2129941"/>
            <a:ext cx="662366" cy="662366"/>
          </a:xfrm>
          <a:prstGeom prst="rect">
            <a:avLst/>
          </a:prstGeom>
        </p:spPr>
      </p:pic>
      <p:sp>
        <p:nvSpPr>
          <p:cNvPr id="16" name="Carré corné 15">
            <a:extLst>
              <a:ext uri="{FF2B5EF4-FFF2-40B4-BE49-F238E27FC236}">
                <a16:creationId xmlns:a16="http://schemas.microsoft.com/office/drawing/2014/main" id="{F59BC903-2DEC-294C-895C-3F6A74E49AF7}"/>
              </a:ext>
            </a:extLst>
          </p:cNvPr>
          <p:cNvSpPr/>
          <p:nvPr/>
        </p:nvSpPr>
        <p:spPr>
          <a:xfrm>
            <a:off x="7481554" y="3281567"/>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exercice2</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7" name="Graphique 16" descr="Programmeur">
            <a:extLst>
              <a:ext uri="{FF2B5EF4-FFF2-40B4-BE49-F238E27FC236}">
                <a16:creationId xmlns:a16="http://schemas.microsoft.com/office/drawing/2014/main" id="{20D44807-39FD-5C47-A25F-4EC8022B20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0312" y="3624860"/>
            <a:ext cx="662366" cy="662366"/>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0" y="793103"/>
            <a:ext cx="8575112" cy="81479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a:t>
            </a:r>
            <a:r>
              <a:rPr lang="en-GB" b="1" dirty="0"/>
              <a:t>to output additional variables </a:t>
            </a:r>
            <a:r>
              <a:rPr lang="en-GB" dirty="0"/>
              <a:t>= the so-called </a:t>
            </a:r>
            <a:r>
              <a:rPr lang="en-GB" dirty="0">
                <a:solidFill>
                  <a:srgbClr val="00A79F"/>
                </a:solidFill>
                <a:latin typeface="Chalkduster" panose="03050602040202020205" pitchFamily="66" charset="77"/>
              </a:rPr>
              <a:t>“home data request”</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2" name="Carré corné 11">
            <a:extLst>
              <a:ext uri="{FF2B5EF4-FFF2-40B4-BE49-F238E27FC236}">
                <a16:creationId xmlns:a16="http://schemas.microsoft.com/office/drawing/2014/main" id="{E951D30C-D156-0D45-82AC-99D5506EE15B}"/>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exercice3</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3" name="Graphique 12" descr="Programmeur">
            <a:extLst>
              <a:ext uri="{FF2B5EF4-FFF2-40B4-BE49-F238E27FC236}">
                <a16:creationId xmlns:a16="http://schemas.microsoft.com/office/drawing/2014/main" id="{F69F381A-8726-644B-A1DF-F88AFEFE11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
        <p:nvSpPr>
          <p:cNvPr id="2" name="Rectangle 1">
            <a:extLst>
              <a:ext uri="{FF2B5EF4-FFF2-40B4-BE49-F238E27FC236}">
                <a16:creationId xmlns:a16="http://schemas.microsoft.com/office/drawing/2014/main" id="{21B162AA-2BF2-7C44-92DD-CE2C389786C3}"/>
              </a:ext>
            </a:extLst>
          </p:cNvPr>
          <p:cNvSpPr/>
          <p:nvPr/>
        </p:nvSpPr>
        <p:spPr>
          <a:xfrm>
            <a:off x="1165732" y="1531069"/>
            <a:ext cx="6021452" cy="3108543"/>
          </a:xfrm>
          <a:prstGeom prst="rect">
            <a:avLst/>
          </a:prstGeom>
        </p:spPr>
        <p:txBody>
          <a:bodyPr wrap="square">
            <a:spAutoFit/>
          </a:bodyPr>
          <a:lstStyle/>
          <a:p>
            <a:pPr lvl="2">
              <a:buSzPct val="120000"/>
              <a:buFont typeface="Wingdings" pitchFamily="2" charset="2"/>
              <a:buChar char="§"/>
            </a:pPr>
            <a:r>
              <a:rPr lang="en-GB" dirty="0">
                <a:solidFill>
                  <a:srgbClr val="00A79F"/>
                </a:solidFill>
                <a:latin typeface="Chalkduster" panose="03050602040202020205" pitchFamily="66" charset="77"/>
              </a:rPr>
              <a:t> “cmor” variables </a:t>
            </a:r>
            <a:r>
              <a:rPr lang="en-GB" dirty="0">
                <a:solidFill>
                  <a:schemeClr val="accent2">
                    <a:lumMod val="75000"/>
                    <a:lumOff val="25000"/>
                  </a:schemeClr>
                </a:solidFill>
              </a:rPr>
              <a:t>: to output a variable that is defined in the CMIP6 Data Request but not requested for this experiment</a:t>
            </a:r>
          </a:p>
          <a:p>
            <a:pPr lvl="2">
              <a:buSzPct val="120000"/>
            </a:pPr>
            <a:endParaRPr lang="en-GB" dirty="0">
              <a:solidFill>
                <a:schemeClr val="accent2">
                  <a:lumMod val="75000"/>
                  <a:lumOff val="25000"/>
                </a:schemeClr>
              </a:solidFill>
            </a:endParaRPr>
          </a:p>
          <a:p>
            <a:pPr lvl="2">
              <a:buSzPct val="120000"/>
              <a:buFont typeface="Wingdings" pitchFamily="2" charset="2"/>
              <a:buChar char="§"/>
            </a:pPr>
            <a:r>
              <a:rPr lang="en-GB" dirty="0">
                <a:solidFill>
                  <a:srgbClr val="00A79F"/>
                </a:solidFill>
                <a:latin typeface="Chalkduster" panose="03050602040202020205" pitchFamily="66" charset="77"/>
              </a:rPr>
              <a:t> “extra” variables </a:t>
            </a:r>
            <a:r>
              <a:rPr lang="en-GB" dirty="0">
                <a:solidFill>
                  <a:schemeClr val="accent2">
                    <a:lumMod val="75000"/>
                    <a:lumOff val="25000"/>
                  </a:schemeClr>
                </a:solidFill>
              </a:rPr>
              <a:t>: to output  non ‘cmor’ variables but with all standards attributes ; variables are defined through additional table(s)</a:t>
            </a:r>
          </a:p>
          <a:p>
            <a:pPr lvl="2">
              <a:buSzPct val="120000"/>
            </a:pPr>
            <a:endParaRPr lang="en-GB" dirty="0">
              <a:solidFill>
                <a:schemeClr val="accent2">
                  <a:lumMod val="75000"/>
                  <a:lumOff val="25000"/>
                </a:schemeClr>
              </a:solidFill>
            </a:endParaRPr>
          </a:p>
          <a:p>
            <a:pPr lvl="2">
              <a:buSzPct val="120000"/>
              <a:buFont typeface="Wingdings" pitchFamily="2" charset="2"/>
              <a:buChar char="§"/>
            </a:pPr>
            <a:r>
              <a:rPr lang="en-GB" dirty="0">
                <a:solidFill>
                  <a:srgbClr val="00A79F"/>
                </a:solidFill>
                <a:latin typeface="Chalkduster" panose="03050602040202020205" pitchFamily="66" charset="77"/>
              </a:rPr>
              <a:t> “perso” variables </a:t>
            </a:r>
            <a:r>
              <a:rPr lang="en-GB" dirty="0">
                <a:solidFill>
                  <a:schemeClr val="accent2">
                    <a:lumMod val="75000"/>
                    <a:lumOff val="25000"/>
                  </a:schemeClr>
                </a:solidFill>
              </a:rPr>
              <a:t>: to quicky output a model native variable, without caring about  naming nor attributes </a:t>
            </a:r>
            <a:r>
              <a:rPr lang="en-GB" sz="1200" i="1" dirty="0">
                <a:solidFill>
                  <a:schemeClr val="accent2">
                    <a:lumMod val="75000"/>
                    <a:lumOff val="25000"/>
                  </a:schemeClr>
                </a:solidFill>
              </a:rPr>
              <a:t>(‘perso’ var. don’t need to be defined in the ping file)</a:t>
            </a:r>
            <a:endParaRPr lang="en-GB" i="1" dirty="0">
              <a:solidFill>
                <a:schemeClr val="accent2">
                  <a:lumMod val="75000"/>
                  <a:lumOff val="25000"/>
                </a:schemeClr>
              </a:solidFill>
            </a:endParaRPr>
          </a:p>
          <a:p>
            <a:pPr lvl="2">
              <a:buSzPct val="120000"/>
            </a:pPr>
            <a:endParaRPr lang="en-GB" dirty="0">
              <a:solidFill>
                <a:schemeClr val="accent2">
                  <a:lumMod val="75000"/>
                  <a:lumOff val="25000"/>
                </a:schemeClr>
              </a:solidFill>
            </a:endParaRPr>
          </a:p>
          <a:p>
            <a:pPr lvl="2">
              <a:buSzPct val="120000"/>
              <a:buFont typeface="Wingdings" pitchFamily="2" charset="2"/>
              <a:buChar char="§"/>
            </a:pPr>
            <a:r>
              <a:rPr lang="en-GB" dirty="0">
                <a:solidFill>
                  <a:srgbClr val="00A79F"/>
                </a:solidFill>
                <a:latin typeface="Chalkduster" panose="03050602040202020205" pitchFamily="66" charset="77"/>
              </a:rPr>
              <a:t> “dev” variables </a:t>
            </a:r>
            <a:r>
              <a:rPr lang="en-GB" dirty="0">
                <a:solidFill>
                  <a:schemeClr val="accent2">
                    <a:lumMod val="75000"/>
                    <a:lumOff val="25000"/>
                  </a:schemeClr>
                </a:solidFill>
              </a:rPr>
              <a:t>: a flexible way to output variables with a minimal set of attributes, possibly on a different grid, customised on the fly ; useful during the model development phase </a:t>
            </a:r>
            <a:r>
              <a:rPr lang="en-GB" sz="1200" i="1" dirty="0">
                <a:solidFill>
                  <a:schemeClr val="accent2">
                    <a:lumMod val="75000"/>
                    <a:lumOff val="25000"/>
                  </a:schemeClr>
                </a:solidFill>
              </a:rPr>
              <a:t>(dev var don’t need to be defined in the  field_def xml nor in the ping file)</a:t>
            </a:r>
            <a:endParaRPr lang="en-GB" i="1" dirty="0">
              <a:solidFill>
                <a:schemeClr val="accent2">
                  <a:lumMod val="75000"/>
                  <a:lumOff val="25000"/>
                </a:schemeClr>
              </a:solidFill>
              <a:latin typeface="Chalkduster" panose="03050602040202020205" pitchFamily="66" charset="77"/>
            </a:endParaRPr>
          </a:p>
        </p:txBody>
      </p:sp>
      <p:sp>
        <p:nvSpPr>
          <p:cNvPr id="3" name="Rectangle 2">
            <a:extLst>
              <a:ext uri="{FF2B5EF4-FFF2-40B4-BE49-F238E27FC236}">
                <a16:creationId xmlns:a16="http://schemas.microsoft.com/office/drawing/2014/main" id="{3B0F2A69-E2AA-DC46-BABA-3B35CF648471}"/>
              </a:ext>
            </a:extLst>
          </p:cNvPr>
          <p:cNvSpPr/>
          <p:nvPr/>
        </p:nvSpPr>
        <p:spPr>
          <a:xfrm>
            <a:off x="505692" y="4760296"/>
            <a:ext cx="6427438" cy="523220"/>
          </a:xfrm>
          <a:prstGeom prst="rect">
            <a:avLst/>
          </a:prstGeom>
        </p:spPr>
        <p:txBody>
          <a:bodyPr wrap="square">
            <a:spAutoFit/>
          </a:bodyPr>
          <a:lstStyle/>
          <a:p>
            <a:pPr marL="285750" lvl="1" indent="-285750">
              <a:buFont typeface="Courier New" panose="02070309020205020404" pitchFamily="49" charset="0"/>
              <a:buChar char="o"/>
            </a:pPr>
            <a:r>
              <a:rPr lang="en-GB" dirty="0">
                <a:solidFill>
                  <a:schemeClr val="accent2">
                    <a:lumMod val="75000"/>
                    <a:lumOff val="25000"/>
                  </a:schemeClr>
                </a:solidFill>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rPr>
              <a:t>was used during CMIP6 production as a “safety net” to compensate DR potential lacks</a:t>
            </a:r>
          </a:p>
        </p:txBody>
      </p:sp>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1" name="Flèche vers le bas 10">
            <a:extLst>
              <a:ext uri="{FF2B5EF4-FFF2-40B4-BE49-F238E27FC236}">
                <a16:creationId xmlns:a16="http://schemas.microsoft.com/office/drawing/2014/main" id="{66FE112C-F73B-83B6-DE8F-06983B402C1A}"/>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Flèche vers le bas 13">
            <a:extLst>
              <a:ext uri="{FF2B5EF4-FFF2-40B4-BE49-F238E27FC236}">
                <a16:creationId xmlns:a16="http://schemas.microsoft.com/office/drawing/2014/main" id="{FD165008-03FF-65AE-023D-72CE27311181}"/>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Parchemin vertical 14">
            <a:extLst>
              <a:ext uri="{FF2B5EF4-FFF2-40B4-BE49-F238E27FC236}">
                <a16:creationId xmlns:a16="http://schemas.microsoft.com/office/drawing/2014/main" id="{BF4CAB38-84EF-CBB9-87E2-D347BCFDDB83}"/>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16" name="Parchemin vertical 15">
            <a:extLst>
              <a:ext uri="{FF2B5EF4-FFF2-40B4-BE49-F238E27FC236}">
                <a16:creationId xmlns:a16="http://schemas.microsoft.com/office/drawing/2014/main" id="{989DCBA0-CEE0-92FF-A925-25BE8CBFB5B3}"/>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17" name="Rectangle 16">
            <a:extLst>
              <a:ext uri="{FF2B5EF4-FFF2-40B4-BE49-F238E27FC236}">
                <a16:creationId xmlns:a16="http://schemas.microsoft.com/office/drawing/2014/main" id="{12D590FA-13FC-4543-EE6E-6FAED9AE69B6}"/>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18" name="ZoneTexte 17">
            <a:extLst>
              <a:ext uri="{FF2B5EF4-FFF2-40B4-BE49-F238E27FC236}">
                <a16:creationId xmlns:a16="http://schemas.microsoft.com/office/drawing/2014/main" id="{0D7FE8DC-14E4-F80F-A21E-BAE7D190C75A}"/>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9" name="Connecteur droit 18">
            <a:extLst>
              <a:ext uri="{FF2B5EF4-FFF2-40B4-BE49-F238E27FC236}">
                <a16:creationId xmlns:a16="http://schemas.microsoft.com/office/drawing/2014/main" id="{F941B6BA-1FB6-1C54-D483-176358555D11}"/>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890A4905-1CC3-73FF-21D5-47A69A03D2F6}"/>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21" name="ZoneTexte 20">
            <a:extLst>
              <a:ext uri="{FF2B5EF4-FFF2-40B4-BE49-F238E27FC236}">
                <a16:creationId xmlns:a16="http://schemas.microsoft.com/office/drawing/2014/main" id="{AD5AD4FC-FD59-E4F9-5022-CE21D4439F24}"/>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22" name="Connecteur droit 21">
            <a:extLst>
              <a:ext uri="{FF2B5EF4-FFF2-40B4-BE49-F238E27FC236}">
                <a16:creationId xmlns:a16="http://schemas.microsoft.com/office/drawing/2014/main" id="{CA87CAE5-AC8F-4508-D319-8E7E8E71EEB4}"/>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FE3EA7D8-D7FB-AF2F-2F12-116FBB5734CC}"/>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24" name="Rectangle 23">
            <a:extLst>
              <a:ext uri="{FF2B5EF4-FFF2-40B4-BE49-F238E27FC236}">
                <a16:creationId xmlns:a16="http://schemas.microsoft.com/office/drawing/2014/main" id="{ABD476FE-BA9F-E4C1-D8B4-95D73F4B8C49}"/>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25" name="Connecteur droit avec flèche 24">
            <a:extLst>
              <a:ext uri="{FF2B5EF4-FFF2-40B4-BE49-F238E27FC236}">
                <a16:creationId xmlns:a16="http://schemas.microsoft.com/office/drawing/2014/main" id="{EA071365-5D14-50D7-A50A-208E6DF29974}"/>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0BA1BBE3-996A-5646-C47E-B5942BBE6BF7}"/>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34ADF700-96A6-5515-E837-58CC3869FAA2}"/>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CD2BAA9A-3A11-7D2B-E0D0-17B65F21E4E9}"/>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29" name="ZoneTexte 28">
            <a:extLst>
              <a:ext uri="{FF2B5EF4-FFF2-40B4-BE49-F238E27FC236}">
                <a16:creationId xmlns:a16="http://schemas.microsoft.com/office/drawing/2014/main" id="{6D70AF3A-745E-274F-731F-7A67AD69BB07}"/>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30" name="Connecteur droit avec flèche 29">
            <a:extLst>
              <a:ext uri="{FF2B5EF4-FFF2-40B4-BE49-F238E27FC236}">
                <a16:creationId xmlns:a16="http://schemas.microsoft.com/office/drawing/2014/main" id="{242256F9-58BE-8320-1A2D-DD48D9823A1A}"/>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E8BFAB45-8C94-44C6-D91D-91E5F3EE400E}"/>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32" name="Flèche vers le bas 31">
            <a:extLst>
              <a:ext uri="{FF2B5EF4-FFF2-40B4-BE49-F238E27FC236}">
                <a16:creationId xmlns:a16="http://schemas.microsoft.com/office/drawing/2014/main" id="{EEF8F4F3-7D24-6365-E7FD-4C791B333A7D}"/>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3" name="ZoneTexte 32">
            <a:extLst>
              <a:ext uri="{FF2B5EF4-FFF2-40B4-BE49-F238E27FC236}">
                <a16:creationId xmlns:a16="http://schemas.microsoft.com/office/drawing/2014/main" id="{54702EE0-0F89-D640-AD43-14670E36F89C}"/>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34" name="Ellipse 33">
            <a:extLst>
              <a:ext uri="{FF2B5EF4-FFF2-40B4-BE49-F238E27FC236}">
                <a16:creationId xmlns:a16="http://schemas.microsoft.com/office/drawing/2014/main" id="{5B318F62-CD5D-C0E1-1632-1B43C128E898}"/>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35" name="Flèche vers le bas 34">
            <a:extLst>
              <a:ext uri="{FF2B5EF4-FFF2-40B4-BE49-F238E27FC236}">
                <a16:creationId xmlns:a16="http://schemas.microsoft.com/office/drawing/2014/main" id="{0B9231C6-C71D-B807-E26C-47BBCD9D5A94}"/>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6" name="Rectangle 35">
            <a:extLst>
              <a:ext uri="{FF2B5EF4-FFF2-40B4-BE49-F238E27FC236}">
                <a16:creationId xmlns:a16="http://schemas.microsoft.com/office/drawing/2014/main" id="{546D8D85-AD9B-48A4-9ABD-824E56B29780}"/>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7" name="ZoneTexte 36">
            <a:extLst>
              <a:ext uri="{FF2B5EF4-FFF2-40B4-BE49-F238E27FC236}">
                <a16:creationId xmlns:a16="http://schemas.microsoft.com/office/drawing/2014/main" id="{FBD6C576-C46E-5A7D-22E3-DACAB990B5FD}"/>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38" name="Ellipse 37">
            <a:extLst>
              <a:ext uri="{FF2B5EF4-FFF2-40B4-BE49-F238E27FC236}">
                <a16:creationId xmlns:a16="http://schemas.microsoft.com/office/drawing/2014/main" id="{FC8EE939-CAAE-41B9-07C2-DCB28A3ADA1A}"/>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39" name="Rectangle 38">
            <a:extLst>
              <a:ext uri="{FF2B5EF4-FFF2-40B4-BE49-F238E27FC236}">
                <a16:creationId xmlns:a16="http://schemas.microsoft.com/office/drawing/2014/main" id="{63A6F582-E149-C7D3-B3B0-D265A5DC9D8B}"/>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40" name="Rectangle 39">
            <a:extLst>
              <a:ext uri="{FF2B5EF4-FFF2-40B4-BE49-F238E27FC236}">
                <a16:creationId xmlns:a16="http://schemas.microsoft.com/office/drawing/2014/main" id="{DB64ADB0-D375-B9E2-A941-E9B7F83E73E3}"/>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41" name="ZoneTexte 40">
            <a:extLst>
              <a:ext uri="{FF2B5EF4-FFF2-40B4-BE49-F238E27FC236}">
                <a16:creationId xmlns:a16="http://schemas.microsoft.com/office/drawing/2014/main" id="{FA169D2F-90AB-6599-EF31-DBF3B2CC8D12}"/>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42" name="Flèche vers le bas 41">
            <a:extLst>
              <a:ext uri="{FF2B5EF4-FFF2-40B4-BE49-F238E27FC236}">
                <a16:creationId xmlns:a16="http://schemas.microsoft.com/office/drawing/2014/main" id="{B4DFAFC9-D4A5-ADC2-1E70-232819768F58}"/>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ZoneTexte 42">
            <a:extLst>
              <a:ext uri="{FF2B5EF4-FFF2-40B4-BE49-F238E27FC236}">
                <a16:creationId xmlns:a16="http://schemas.microsoft.com/office/drawing/2014/main" id="{B33B48F1-500A-5ECA-73E4-A0728D933A7B}"/>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44" name="Rectangle 43">
            <a:extLst>
              <a:ext uri="{FF2B5EF4-FFF2-40B4-BE49-F238E27FC236}">
                <a16:creationId xmlns:a16="http://schemas.microsoft.com/office/drawing/2014/main" id="{742C6811-A62C-8278-6EAC-D067972D1509}"/>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45" name="Forme libre 44">
            <a:extLst>
              <a:ext uri="{FF2B5EF4-FFF2-40B4-BE49-F238E27FC236}">
                <a16:creationId xmlns:a16="http://schemas.microsoft.com/office/drawing/2014/main" id="{6EF0D020-91FC-0F59-5708-5D63ADF4BE8C}"/>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Forme libre 45">
            <a:extLst>
              <a:ext uri="{FF2B5EF4-FFF2-40B4-BE49-F238E27FC236}">
                <a16:creationId xmlns:a16="http://schemas.microsoft.com/office/drawing/2014/main" id="{A9AAF01D-9E98-769A-6EBE-A84E01F6D404}"/>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Forme libre 46">
            <a:extLst>
              <a:ext uri="{FF2B5EF4-FFF2-40B4-BE49-F238E27FC236}">
                <a16:creationId xmlns:a16="http://schemas.microsoft.com/office/drawing/2014/main" id="{D9B52A86-45A3-E66F-60DB-ABD741CA06D1}"/>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Cylindre 47">
            <a:extLst>
              <a:ext uri="{FF2B5EF4-FFF2-40B4-BE49-F238E27FC236}">
                <a16:creationId xmlns:a16="http://schemas.microsoft.com/office/drawing/2014/main" id="{B888219F-58F7-1160-FE5E-B81443B13664}"/>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9" name="Encre 48">
                <a:extLst>
                  <a:ext uri="{FF2B5EF4-FFF2-40B4-BE49-F238E27FC236}">
                    <a16:creationId xmlns:a16="http://schemas.microsoft.com/office/drawing/2014/main" id="{8FB22F44-DB55-2A8A-EC1F-3AE275740CF8}"/>
                  </a:ext>
                </a:extLst>
              </p14:cNvPr>
              <p14:cNvContentPartPr/>
              <p14:nvPr/>
            </p14:nvContentPartPr>
            <p14:xfrm>
              <a:off x="2747463" y="2174575"/>
              <a:ext cx="360" cy="360"/>
            </p14:xfrm>
          </p:contentPart>
        </mc:Choice>
        <mc:Fallback>
          <p:pic>
            <p:nvPicPr>
              <p:cNvPr id="49" name="Encre 48">
                <a:extLst>
                  <a:ext uri="{FF2B5EF4-FFF2-40B4-BE49-F238E27FC236}">
                    <a16:creationId xmlns:a16="http://schemas.microsoft.com/office/drawing/2014/main" id="{8FB22F44-DB55-2A8A-EC1F-3AE275740CF8}"/>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0" name="Encre 49">
                <a:extLst>
                  <a:ext uri="{FF2B5EF4-FFF2-40B4-BE49-F238E27FC236}">
                    <a16:creationId xmlns:a16="http://schemas.microsoft.com/office/drawing/2014/main" id="{94D5B71E-2100-AF0A-99B3-DF13B9DBD201}"/>
                  </a:ext>
                </a:extLst>
              </p14:cNvPr>
              <p14:cNvContentPartPr/>
              <p14:nvPr/>
            </p14:nvContentPartPr>
            <p14:xfrm>
              <a:off x="2904423" y="2166655"/>
              <a:ext cx="360" cy="360"/>
            </p14:xfrm>
          </p:contentPart>
        </mc:Choice>
        <mc:Fallback>
          <p:pic>
            <p:nvPicPr>
              <p:cNvPr id="50" name="Encre 49">
                <a:extLst>
                  <a:ext uri="{FF2B5EF4-FFF2-40B4-BE49-F238E27FC236}">
                    <a16:creationId xmlns:a16="http://schemas.microsoft.com/office/drawing/2014/main" id="{94D5B71E-2100-AF0A-99B3-DF13B9DBD201}"/>
                  </a:ext>
                </a:extLst>
              </p:cNvPr>
              <p:cNvPicPr/>
              <p:nvPr/>
            </p:nvPicPr>
            <p:blipFill>
              <a:blip r:embed="rId6"/>
              <a:stretch>
                <a:fillRect/>
              </a:stretch>
            </p:blipFill>
            <p:spPr>
              <a:xfrm>
                <a:off x="2886423" y="205865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51" name="Encre 50">
                <a:extLst>
                  <a:ext uri="{FF2B5EF4-FFF2-40B4-BE49-F238E27FC236}">
                    <a16:creationId xmlns:a16="http://schemas.microsoft.com/office/drawing/2014/main" id="{6E5C8C5B-557D-18FD-02CF-A77FC03B1ECF}"/>
                  </a:ext>
                </a:extLst>
              </p14:cNvPr>
              <p14:cNvContentPartPr/>
              <p14:nvPr/>
            </p14:nvContentPartPr>
            <p14:xfrm>
              <a:off x="3415983" y="2213815"/>
              <a:ext cx="2160" cy="3960"/>
            </p14:xfrm>
          </p:contentPart>
        </mc:Choice>
        <mc:Fallback>
          <p:pic>
            <p:nvPicPr>
              <p:cNvPr id="51" name="Encre 50">
                <a:extLst>
                  <a:ext uri="{FF2B5EF4-FFF2-40B4-BE49-F238E27FC236}">
                    <a16:creationId xmlns:a16="http://schemas.microsoft.com/office/drawing/2014/main" id="{6E5C8C5B-557D-18FD-02CF-A77FC03B1ECF}"/>
                  </a:ext>
                </a:extLst>
              </p:cNvPr>
              <p:cNvPicPr/>
              <p:nvPr/>
            </p:nvPicPr>
            <p:blipFill>
              <a:blip r:embed="rId8"/>
              <a:stretch>
                <a:fillRect/>
              </a:stretch>
            </p:blipFill>
            <p:spPr>
              <a:xfrm>
                <a:off x="3397983" y="2105815"/>
                <a:ext cx="37800" cy="219600"/>
              </a:xfrm>
              <a:prstGeom prst="rect">
                <a:avLst/>
              </a:prstGeom>
            </p:spPr>
          </p:pic>
        </mc:Fallback>
      </mc:AlternateContent>
      <p:cxnSp>
        <p:nvCxnSpPr>
          <p:cNvPr id="52" name="Connecteur droit avec flèche 51">
            <a:extLst>
              <a:ext uri="{FF2B5EF4-FFF2-40B4-BE49-F238E27FC236}">
                <a16:creationId xmlns:a16="http://schemas.microsoft.com/office/drawing/2014/main" id="{C72573FE-9692-298E-997D-F4CD87C12083}"/>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F3AE1778-D289-F863-FF5E-AA72DC7CCC5D}"/>
              </a:ext>
            </a:extLst>
          </p:cNvPr>
          <p:cNvSpPr txBox="1"/>
          <p:nvPr/>
        </p:nvSpPr>
        <p:spPr>
          <a:xfrm>
            <a:off x="2964198" y="3043460"/>
            <a:ext cx="687822"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54" name="Rectangle 53">
            <a:extLst>
              <a:ext uri="{FF2B5EF4-FFF2-40B4-BE49-F238E27FC236}">
                <a16:creationId xmlns:a16="http://schemas.microsoft.com/office/drawing/2014/main" id="{B5009B21-D29A-07E3-9D64-549D2116FC97}"/>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55" name="Rectangle 54">
            <a:extLst>
              <a:ext uri="{FF2B5EF4-FFF2-40B4-BE49-F238E27FC236}">
                <a16:creationId xmlns:a16="http://schemas.microsoft.com/office/drawing/2014/main" id="{16F8DD83-E9BB-7525-DC9D-E1F8196F3D4D}"/>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
        <p:nvSpPr>
          <p:cNvPr id="56" name="Rectangle 55">
            <a:extLst>
              <a:ext uri="{FF2B5EF4-FFF2-40B4-BE49-F238E27FC236}">
                <a16:creationId xmlns:a16="http://schemas.microsoft.com/office/drawing/2014/main" id="{4B6B7BC0-0624-26FE-374D-DDD77106A97A}"/>
              </a:ext>
            </a:extLst>
          </p:cNvPr>
          <p:cNvSpPr/>
          <p:nvPr/>
        </p:nvSpPr>
        <p:spPr>
          <a:xfrm>
            <a:off x="334435" y="842399"/>
            <a:ext cx="1163404" cy="632390"/>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632390"/>
                      <a:gd name="connsiteX1" fmla="*/ 1163404 w 1163404"/>
                      <a:gd name="connsiteY1" fmla="*/ 0 h 632390"/>
                      <a:gd name="connsiteX2" fmla="*/ 1163404 w 1163404"/>
                      <a:gd name="connsiteY2" fmla="*/ 632390 h 632390"/>
                      <a:gd name="connsiteX3" fmla="*/ 0 w 1163404"/>
                      <a:gd name="connsiteY3" fmla="*/ 632390 h 632390"/>
                      <a:gd name="connsiteX4" fmla="*/ 0 w 1163404"/>
                      <a:gd name="connsiteY4" fmla="*/ 0 h 632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632390" extrusionOk="0">
                        <a:moveTo>
                          <a:pt x="0" y="0"/>
                        </a:moveTo>
                        <a:cubicBezTo>
                          <a:pt x="563221" y="-51377"/>
                          <a:pt x="938602" y="2527"/>
                          <a:pt x="1163404" y="0"/>
                        </a:cubicBezTo>
                        <a:cubicBezTo>
                          <a:pt x="1196179" y="102302"/>
                          <a:pt x="1205689" y="537210"/>
                          <a:pt x="1163404" y="632390"/>
                        </a:cubicBezTo>
                        <a:cubicBezTo>
                          <a:pt x="688535" y="619884"/>
                          <a:pt x="128313" y="550794"/>
                          <a:pt x="0" y="632390"/>
                        </a:cubicBezTo>
                        <a:cubicBezTo>
                          <a:pt x="14602" y="455319"/>
                          <a:pt x="-32958" y="18483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Home Data Request</a:t>
            </a:r>
          </a:p>
        </p:txBody>
      </p:sp>
      <p:cxnSp>
        <p:nvCxnSpPr>
          <p:cNvPr id="57" name="Connecteur droit avec flèche 56">
            <a:extLst>
              <a:ext uri="{FF2B5EF4-FFF2-40B4-BE49-F238E27FC236}">
                <a16:creationId xmlns:a16="http://schemas.microsoft.com/office/drawing/2014/main" id="{87ACA54F-5A61-4A18-F6AE-6E979F828B34}"/>
              </a:ext>
            </a:extLst>
          </p:cNvPr>
          <p:cNvCxnSpPr>
            <a:cxnSpLocks/>
          </p:cNvCxnSpPr>
          <p:nvPr/>
        </p:nvCxnSpPr>
        <p:spPr>
          <a:xfrm>
            <a:off x="1568484" y="1528512"/>
            <a:ext cx="2015929" cy="6603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819D350F-A1D0-C137-E9F5-1FB20EC6076C}"/>
              </a:ext>
            </a:extLst>
          </p:cNvPr>
          <p:cNvSpPr txBox="1"/>
          <p:nvPr/>
        </p:nvSpPr>
        <p:spPr>
          <a:xfrm rot="1102560">
            <a:off x="2254184" y="1684632"/>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cxnSp>
        <p:nvCxnSpPr>
          <p:cNvPr id="59" name="Connecteur droit avec flèche 58">
            <a:extLst>
              <a:ext uri="{FF2B5EF4-FFF2-40B4-BE49-F238E27FC236}">
                <a16:creationId xmlns:a16="http://schemas.microsoft.com/office/drawing/2014/main" id="{77B1279C-8917-2DAA-805D-9C4B17903B7E}"/>
              </a:ext>
            </a:extLst>
          </p:cNvPr>
          <p:cNvCxnSpPr>
            <a:cxnSpLocks/>
          </p:cNvCxnSpPr>
          <p:nvPr/>
        </p:nvCxnSpPr>
        <p:spPr>
          <a:xfrm flipV="1">
            <a:off x="2747463" y="2588189"/>
            <a:ext cx="795194" cy="232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4F653909-DD5C-3C53-3258-92907D862677}"/>
              </a:ext>
            </a:extLst>
          </p:cNvPr>
          <p:cNvSpPr txBox="1"/>
          <p:nvPr/>
        </p:nvSpPr>
        <p:spPr>
          <a:xfrm rot="20592425">
            <a:off x="2666887" y="2684519"/>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sp>
        <p:nvSpPr>
          <p:cNvPr id="61" name="Rectangle 60">
            <a:extLst>
              <a:ext uri="{FF2B5EF4-FFF2-40B4-BE49-F238E27FC236}">
                <a16:creationId xmlns:a16="http://schemas.microsoft.com/office/drawing/2014/main" id="{2EDA81B8-A98D-E39E-0E1F-C7435258AA78}"/>
              </a:ext>
            </a:extLst>
          </p:cNvPr>
          <p:cNvSpPr/>
          <p:nvPr/>
        </p:nvSpPr>
        <p:spPr>
          <a:xfrm>
            <a:off x="47112" y="1461301"/>
            <a:ext cx="1632439" cy="600164"/>
          </a:xfrm>
          <a:prstGeom prst="rect">
            <a:avLst/>
          </a:prstGeom>
        </p:spPr>
        <p:txBody>
          <a:bodyPr wrap="square">
            <a:spAutoFit/>
          </a:bodyPr>
          <a:lstStyle/>
          <a:p>
            <a:r>
              <a:rPr lang="en-GB" sz="1100" i="1" dirty="0">
                <a:solidFill>
                  <a:schemeClr val="bg1">
                    <a:lumMod val="50000"/>
                  </a:schemeClr>
                </a:solidFill>
              </a:rPr>
              <a:t>Additional output variables (not planned by the CMIP6 DR)</a:t>
            </a:r>
          </a:p>
        </p:txBody>
      </p:sp>
      <mc:AlternateContent xmlns:mc="http://schemas.openxmlformats.org/markup-compatibility/2006">
        <mc:Choice xmlns:p14="http://schemas.microsoft.com/office/powerpoint/2010/main" Requires="p14">
          <p:contentPart p14:bwMode="auto" r:id="rId9">
            <p14:nvContentPartPr>
              <p14:cNvPr id="7" name="Encre 6">
                <a:extLst>
                  <a:ext uri="{FF2B5EF4-FFF2-40B4-BE49-F238E27FC236}">
                    <a16:creationId xmlns:a16="http://schemas.microsoft.com/office/drawing/2014/main" id="{44CA26CC-E9C7-0872-6FB6-0B231C49B7CA}"/>
                  </a:ext>
                </a:extLst>
              </p14:cNvPr>
              <p14:cNvContentPartPr/>
              <p14:nvPr/>
            </p14:nvContentPartPr>
            <p14:xfrm>
              <a:off x="61377" y="568795"/>
              <a:ext cx="2262600" cy="1214280"/>
            </p14:xfrm>
          </p:contentPart>
        </mc:Choice>
        <mc:Fallback>
          <p:pic>
            <p:nvPicPr>
              <p:cNvPr id="7" name="Encre 6">
                <a:extLst>
                  <a:ext uri="{FF2B5EF4-FFF2-40B4-BE49-F238E27FC236}">
                    <a16:creationId xmlns:a16="http://schemas.microsoft.com/office/drawing/2014/main" id="{44CA26CC-E9C7-0872-6FB6-0B231C49B7CA}"/>
                  </a:ext>
                </a:extLst>
              </p:cNvPr>
              <p:cNvPicPr/>
              <p:nvPr/>
            </p:nvPicPr>
            <p:blipFill>
              <a:blip r:embed="rId10"/>
              <a:stretch>
                <a:fillRect/>
              </a:stretch>
            </p:blipFill>
            <p:spPr>
              <a:xfrm>
                <a:off x="7377" y="460795"/>
                <a:ext cx="2370240" cy="1429920"/>
              </a:xfrm>
              <a:prstGeom prst="rect">
                <a:avLst/>
              </a:prstGeom>
            </p:spPr>
          </p:pic>
        </mc:Fallback>
      </mc:AlternateContent>
    </p:spTree>
    <p:extLst>
      <p:ext uri="{BB962C8B-B14F-4D97-AF65-F5344CB8AC3E}">
        <p14:creationId xmlns:p14="http://schemas.microsoft.com/office/powerpoint/2010/main" val="323976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“home data request”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12" name="Image 11">
            <a:extLst>
              <a:ext uri="{FF2B5EF4-FFF2-40B4-BE49-F238E27FC236}">
                <a16:creationId xmlns:a16="http://schemas.microsoft.com/office/drawing/2014/main" id="{E6212FDE-B7D7-9E4A-9397-237142D26500}"/>
              </a:ext>
            </a:extLst>
          </p:cNvPr>
          <p:cNvPicPr>
            <a:picLocks noChangeAspect="1"/>
          </p:cNvPicPr>
          <p:nvPr/>
        </p:nvPicPr>
        <p:blipFill rotWithShape="1">
          <a:blip r:embed="rId3"/>
          <a:srcRect t="-122" r="42124" b="42335"/>
          <a:stretch/>
        </p:blipFill>
        <p:spPr>
          <a:xfrm>
            <a:off x="140074" y="2365906"/>
            <a:ext cx="8376794" cy="1003101"/>
          </a:xfrm>
          <a:prstGeom prst="rect">
            <a:avLst/>
          </a:prstGeom>
        </p:spPr>
      </p:pic>
      <p:pic>
        <p:nvPicPr>
          <p:cNvPr id="14" name="Image 13">
            <a:extLst>
              <a:ext uri="{FF2B5EF4-FFF2-40B4-BE49-F238E27FC236}">
                <a16:creationId xmlns:a16="http://schemas.microsoft.com/office/drawing/2014/main" id="{2732C011-DECC-3A48-909A-9ED8D5AB4670}"/>
              </a:ext>
            </a:extLst>
          </p:cNvPr>
          <p:cNvPicPr>
            <a:picLocks noChangeAspect="1"/>
          </p:cNvPicPr>
          <p:nvPr/>
        </p:nvPicPr>
        <p:blipFill rotWithShape="1">
          <a:blip r:embed="rId3"/>
          <a:srcRect t="58731" r="43260"/>
          <a:stretch/>
        </p:blipFill>
        <p:spPr>
          <a:xfrm>
            <a:off x="86316" y="3650359"/>
            <a:ext cx="8143284" cy="710345"/>
          </a:xfrm>
          <a:prstGeom prst="rect">
            <a:avLst/>
          </a:prstGeom>
        </p:spPr>
      </p:pic>
      <p:pic>
        <p:nvPicPr>
          <p:cNvPr id="15" name="Image 14">
            <a:extLst>
              <a:ext uri="{FF2B5EF4-FFF2-40B4-BE49-F238E27FC236}">
                <a16:creationId xmlns:a16="http://schemas.microsoft.com/office/drawing/2014/main" id="{0900B559-A712-E94F-AF17-3D3397D0F10F}"/>
              </a:ext>
            </a:extLst>
          </p:cNvPr>
          <p:cNvPicPr>
            <a:picLocks noChangeAspect="1"/>
          </p:cNvPicPr>
          <p:nvPr/>
        </p:nvPicPr>
        <p:blipFill rotWithShape="1">
          <a:blip r:embed="rId3"/>
          <a:srcRect l="57552" t="58731"/>
          <a:stretch/>
        </p:blipFill>
        <p:spPr>
          <a:xfrm>
            <a:off x="2313762" y="4382893"/>
            <a:ext cx="6303937" cy="735043"/>
          </a:xfrm>
          <a:prstGeom prst="rect">
            <a:avLst/>
          </a:prstGeom>
          <a:solidFill>
            <a:srgbClr val="FFC000"/>
          </a:solidFill>
        </p:spPr>
      </p:pic>
      <p:sp>
        <p:nvSpPr>
          <p:cNvPr id="13" name="ZoneTexte 12">
            <a:extLst>
              <a:ext uri="{FF2B5EF4-FFF2-40B4-BE49-F238E27FC236}">
                <a16:creationId xmlns:a16="http://schemas.microsoft.com/office/drawing/2014/main" id="{D7AB6567-5E32-9B47-9275-94E171B2DB4E}"/>
              </a:ext>
            </a:extLst>
          </p:cNvPr>
          <p:cNvSpPr txBox="1"/>
          <p:nvPr/>
        </p:nvSpPr>
        <p:spPr>
          <a:xfrm>
            <a:off x="8229600" y="3693890"/>
            <a:ext cx="574536" cy="307777"/>
          </a:xfrm>
          <a:prstGeom prst="rect">
            <a:avLst/>
          </a:prstGeom>
          <a:noFill/>
        </p:spPr>
        <p:txBody>
          <a:bodyPr wrap="square" rtlCol="0">
            <a:spAutoFit/>
          </a:bodyPr>
          <a:lstStyle/>
          <a:p>
            <a:r>
              <a:rPr lang="fr-FR" dirty="0"/>
              <a:t>[…]</a:t>
            </a:r>
          </a:p>
        </p:txBody>
      </p:sp>
      <p:sp>
        <p:nvSpPr>
          <p:cNvPr id="17" name="ZoneTexte 16">
            <a:extLst>
              <a:ext uri="{FF2B5EF4-FFF2-40B4-BE49-F238E27FC236}">
                <a16:creationId xmlns:a16="http://schemas.microsoft.com/office/drawing/2014/main" id="{8C04640A-0A9A-9F40-9CAC-78A4800DFD82}"/>
              </a:ext>
            </a:extLst>
          </p:cNvPr>
          <p:cNvSpPr txBox="1"/>
          <p:nvPr/>
        </p:nvSpPr>
        <p:spPr>
          <a:xfrm>
            <a:off x="1652816" y="4468066"/>
            <a:ext cx="574536" cy="307777"/>
          </a:xfrm>
          <a:prstGeom prst="rect">
            <a:avLst/>
          </a:prstGeom>
          <a:noFill/>
        </p:spPr>
        <p:txBody>
          <a:bodyPr wrap="square" rtlCol="0">
            <a:spAutoFit/>
          </a:bodyPr>
          <a:lstStyle/>
          <a:p>
            <a:pPr algn="r"/>
            <a:r>
              <a:rPr lang="fr-FR" dirty="0"/>
              <a:t>[…]</a:t>
            </a:r>
          </a:p>
        </p:txBody>
      </p:sp>
      <p:sp>
        <p:nvSpPr>
          <p:cNvPr id="16" name="Rectangle 15">
            <a:extLst>
              <a:ext uri="{FF2B5EF4-FFF2-40B4-BE49-F238E27FC236}">
                <a16:creationId xmlns:a16="http://schemas.microsoft.com/office/drawing/2014/main" id="{938E2411-B07C-B642-BAA4-1B2DB633C093}"/>
              </a:ext>
            </a:extLst>
          </p:cNvPr>
          <p:cNvSpPr/>
          <p:nvPr/>
        </p:nvSpPr>
        <p:spPr>
          <a:xfrm>
            <a:off x="352964" y="834162"/>
            <a:ext cx="5713424" cy="1483483"/>
          </a:xfrm>
          <a:prstGeom prst="rect">
            <a:avLst/>
          </a:prstGeom>
        </p:spPr>
        <p:txBody>
          <a:bodyPr wrap="none">
            <a:spAutoFit/>
          </a:bodyPr>
          <a:lstStyle/>
          <a:p>
            <a:pPr marL="457200" lvl="0" indent="-342900">
              <a:lnSpc>
                <a:spcPct val="115000"/>
              </a:lnSpc>
              <a:buClr>
                <a:srgbClr val="595959"/>
              </a:buClr>
              <a:buSzPts val="1800"/>
              <a:buFont typeface="Arial"/>
              <a:buChar char="●"/>
            </a:pPr>
            <a:r>
              <a:rPr lang="en-GB" sz="1600" dirty="0">
                <a:solidFill>
                  <a:srgbClr val="595959"/>
                </a:solidFill>
              </a:rPr>
              <a:t>The</a:t>
            </a:r>
            <a:r>
              <a:rPr lang="en-GB" sz="1600" dirty="0">
                <a:solidFill>
                  <a:schemeClr val="accent2">
                    <a:lumMod val="75000"/>
                    <a:lumOff val="25000"/>
                  </a:schemeClr>
                </a:solidFill>
              </a:rPr>
              <a:t> </a:t>
            </a:r>
            <a:r>
              <a:rPr lang="en-GB" sz="1600" dirty="0">
                <a:solidFill>
                  <a:srgbClr val="00A79F"/>
                </a:solidFill>
                <a:latin typeface="Chalkduster" panose="03050602040202020205" pitchFamily="66" charset="77"/>
              </a:rPr>
              <a:t>“home data request”</a:t>
            </a:r>
            <a:r>
              <a:rPr lang="en-GB" sz="1600" dirty="0">
                <a:solidFill>
                  <a:srgbClr val="00A79F"/>
                </a:solidFill>
              </a:rPr>
              <a:t> </a:t>
            </a:r>
            <a:r>
              <a:rPr lang="en-GB" sz="1600" dirty="0">
                <a:solidFill>
                  <a:schemeClr val="accent2">
                    <a:lumMod val="75000"/>
                    <a:lumOff val="25000"/>
                  </a:schemeClr>
                </a:solidFill>
              </a:rPr>
              <a:t>, brief user guide: </a:t>
            </a:r>
          </a:p>
          <a:p>
            <a:pPr marL="1558925" lvl="8" indent="-317500">
              <a:buFont typeface="Arial" panose="020B0604020202020204" pitchFamily="34" charset="0"/>
              <a:buChar char="•"/>
            </a:pPr>
            <a:r>
              <a:rPr lang="en-GB" sz="1200" dirty="0">
                <a:solidFill>
                  <a:schemeClr val="accent2">
                    <a:lumMod val="75000"/>
                    <a:lumOff val="25000"/>
                  </a:schemeClr>
                </a:solidFill>
              </a:rPr>
              <a:t>a simple text file</a:t>
            </a:r>
          </a:p>
          <a:p>
            <a:pPr marL="1558925" lvl="8" indent="-317500">
              <a:buFont typeface="Arial" panose="020B0604020202020204" pitchFamily="34" charset="0"/>
              <a:buChar char="•"/>
            </a:pPr>
            <a:r>
              <a:rPr lang="en-GB" sz="1200" dirty="0">
                <a:solidFill>
                  <a:schemeClr val="accent2">
                    <a:lumMod val="75000"/>
                    <a:lumOff val="25000"/>
                  </a:schemeClr>
                </a:solidFill>
              </a:rPr>
              <a:t>3 header lines</a:t>
            </a:r>
          </a:p>
          <a:p>
            <a:pPr marL="1558925" lvl="8" indent="-317500">
              <a:buFont typeface="Arial" panose="020B0604020202020204" pitchFamily="34" charset="0"/>
              <a:buChar char="•"/>
            </a:pPr>
            <a:r>
              <a:rPr lang="en-GB" sz="1200" dirty="0">
                <a:solidFill>
                  <a:schemeClr val="accent2">
                    <a:lumMod val="75000"/>
                    <a:lumOff val="25000"/>
                  </a:schemeClr>
                </a:solidFill>
              </a:rPr>
              <a:t>one line per home variable</a:t>
            </a:r>
          </a:p>
          <a:p>
            <a:pPr marL="1558925" lvl="8" indent="-317500">
              <a:buFont typeface="Arial" panose="020B0604020202020204" pitchFamily="34" charset="0"/>
              <a:buChar char="•"/>
            </a:pPr>
            <a:r>
              <a:rPr lang="en-GB" sz="1200" dirty="0">
                <a:solidFill>
                  <a:schemeClr val="accent2">
                    <a:lumMod val="75000"/>
                    <a:lumOff val="25000"/>
                  </a:schemeClr>
                </a:solidFill>
              </a:rPr>
              <a:t>9 [+5] columns, one per home variable parameter/attribute</a:t>
            </a:r>
          </a:p>
          <a:p>
            <a:pPr marL="1558925" lvl="8" indent="-317500">
              <a:buFont typeface="Arial" panose="020B0604020202020204" pitchFamily="34" charset="0"/>
              <a:buChar char="•"/>
            </a:pPr>
            <a:r>
              <a:rPr lang="en-GB" sz="1200" dirty="0">
                <a:solidFill>
                  <a:schemeClr val="accent2">
                    <a:lumMod val="75000"/>
                    <a:lumOff val="25000"/>
                  </a:schemeClr>
                </a:solidFill>
              </a:rPr>
              <a:t>parameter values are separated by ';'</a:t>
            </a:r>
          </a:p>
          <a:p>
            <a:pPr marL="1558925" lvl="8" indent="-317500">
              <a:buFont typeface="Arial" panose="020B0604020202020204" pitchFamily="34" charset="0"/>
              <a:buChar char="•"/>
            </a:pPr>
            <a:r>
              <a:rPr lang="en-GB" sz="1200" dirty="0">
                <a:solidFill>
                  <a:schemeClr val="accent2">
                    <a:lumMod val="75000"/>
                    <a:lumOff val="25000"/>
                  </a:schemeClr>
                </a:solidFill>
              </a:rPr>
              <a:t>no empty trailing lines</a:t>
            </a:r>
            <a:endParaRPr lang="en-GB" sz="1600" dirty="0">
              <a:solidFill>
                <a:schemeClr val="accent2">
                  <a:lumMod val="75000"/>
                  <a:lumOff val="25000"/>
                </a:schemeClr>
              </a:solidFill>
              <a:latin typeface="+mn-lt"/>
            </a:endParaRPr>
          </a:p>
        </p:txBody>
      </p:sp>
      <p:sp>
        <p:nvSpPr>
          <p:cNvPr id="18" name="Rectangle 17">
            <a:extLst>
              <a:ext uri="{FF2B5EF4-FFF2-40B4-BE49-F238E27FC236}">
                <a16:creationId xmlns:a16="http://schemas.microsoft.com/office/drawing/2014/main" id="{342D9F8E-DF90-B044-9A1C-6760B9075068}"/>
              </a:ext>
            </a:extLst>
          </p:cNvPr>
          <p:cNvSpPr/>
          <p:nvPr/>
        </p:nvSpPr>
        <p:spPr>
          <a:xfrm>
            <a:off x="2348266" y="2828978"/>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DB5826EE-A0B8-B648-BD82-0E4A01B3B428}"/>
              </a:ext>
            </a:extLst>
          </p:cNvPr>
          <p:cNvSpPr/>
          <p:nvPr/>
        </p:nvSpPr>
        <p:spPr>
          <a:xfrm>
            <a:off x="3449130" y="2823219"/>
            <a:ext cx="700175" cy="120113"/>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42A359AE-9B7C-3A43-982E-66B39216CAC1}"/>
              </a:ext>
            </a:extLst>
          </p:cNvPr>
          <p:cNvSpPr/>
          <p:nvPr/>
        </p:nvSpPr>
        <p:spPr>
          <a:xfrm>
            <a:off x="4843724" y="2820351"/>
            <a:ext cx="700175" cy="120113"/>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7DF3FCD1-0DFA-2144-A716-D93AC891FA76}"/>
              </a:ext>
            </a:extLst>
          </p:cNvPr>
          <p:cNvSpPr/>
          <p:nvPr/>
        </p:nvSpPr>
        <p:spPr>
          <a:xfrm>
            <a:off x="5936395" y="2826109"/>
            <a:ext cx="585171"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a:extLst>
              <a:ext uri="{FF2B5EF4-FFF2-40B4-BE49-F238E27FC236}">
                <a16:creationId xmlns:a16="http://schemas.microsoft.com/office/drawing/2014/main" id="{A3B4FA1E-8ACD-3546-B5AE-EC90867DC4FF}"/>
              </a:ext>
            </a:extLst>
          </p:cNvPr>
          <p:cNvSpPr/>
          <p:nvPr/>
        </p:nvSpPr>
        <p:spPr>
          <a:xfrm>
            <a:off x="740889" y="2834736"/>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6DBEEAC9-8AF5-B34F-881A-E959852E17C2}"/>
              </a:ext>
            </a:extLst>
          </p:cNvPr>
          <p:cNvSpPr/>
          <p:nvPr/>
        </p:nvSpPr>
        <p:spPr>
          <a:xfrm>
            <a:off x="1643787" y="2831868"/>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Rectangle 25">
            <a:extLst>
              <a:ext uri="{FF2B5EF4-FFF2-40B4-BE49-F238E27FC236}">
                <a16:creationId xmlns:a16="http://schemas.microsoft.com/office/drawing/2014/main" id="{7C3B71EB-AB47-5E43-80FA-03FF2A50879D}"/>
              </a:ext>
            </a:extLst>
          </p:cNvPr>
          <p:cNvSpPr/>
          <p:nvPr/>
        </p:nvSpPr>
        <p:spPr>
          <a:xfrm>
            <a:off x="2356904" y="2975641"/>
            <a:ext cx="489824" cy="114355"/>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Rectangle 26">
            <a:extLst>
              <a:ext uri="{FF2B5EF4-FFF2-40B4-BE49-F238E27FC236}">
                <a16:creationId xmlns:a16="http://schemas.microsoft.com/office/drawing/2014/main" id="{D8BC8AE3-D8E7-3241-9583-548D1E04D69C}"/>
              </a:ext>
            </a:extLst>
          </p:cNvPr>
          <p:cNvSpPr/>
          <p:nvPr/>
        </p:nvSpPr>
        <p:spPr>
          <a:xfrm>
            <a:off x="3449585" y="2972773"/>
            <a:ext cx="1277691" cy="120113"/>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a:extLst>
              <a:ext uri="{FF2B5EF4-FFF2-40B4-BE49-F238E27FC236}">
                <a16:creationId xmlns:a16="http://schemas.microsoft.com/office/drawing/2014/main" id="{91D111DE-D7C7-D74B-913D-945886B0F05C}"/>
              </a:ext>
            </a:extLst>
          </p:cNvPr>
          <p:cNvSpPr/>
          <p:nvPr/>
        </p:nvSpPr>
        <p:spPr>
          <a:xfrm>
            <a:off x="743772" y="3122284"/>
            <a:ext cx="489824"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AAB01BC7-4D91-B744-999E-331C716393BC}"/>
              </a:ext>
            </a:extLst>
          </p:cNvPr>
          <p:cNvSpPr/>
          <p:nvPr/>
        </p:nvSpPr>
        <p:spPr>
          <a:xfrm>
            <a:off x="1643787" y="3111113"/>
            <a:ext cx="489824"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a:extLst>
              <a:ext uri="{FF2B5EF4-FFF2-40B4-BE49-F238E27FC236}">
                <a16:creationId xmlns:a16="http://schemas.microsoft.com/office/drawing/2014/main" id="{A6675305-6B26-0A4F-960F-129878D9F770}"/>
              </a:ext>
            </a:extLst>
          </p:cNvPr>
          <p:cNvSpPr/>
          <p:nvPr/>
        </p:nvSpPr>
        <p:spPr>
          <a:xfrm>
            <a:off x="2348274" y="3116866"/>
            <a:ext cx="498454" cy="102817"/>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103C5244-A04E-674B-87A3-9FC5D51F4A26}"/>
              </a:ext>
            </a:extLst>
          </p:cNvPr>
          <p:cNvSpPr/>
          <p:nvPr/>
        </p:nvSpPr>
        <p:spPr>
          <a:xfrm>
            <a:off x="4840848" y="3119399"/>
            <a:ext cx="700175" cy="12011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31">
            <a:extLst>
              <a:ext uri="{FF2B5EF4-FFF2-40B4-BE49-F238E27FC236}">
                <a16:creationId xmlns:a16="http://schemas.microsoft.com/office/drawing/2014/main" id="{F3026E2E-80E2-C946-8F6A-4091824EB555}"/>
              </a:ext>
            </a:extLst>
          </p:cNvPr>
          <p:cNvSpPr/>
          <p:nvPr/>
        </p:nvSpPr>
        <p:spPr>
          <a:xfrm>
            <a:off x="746641" y="4054160"/>
            <a:ext cx="693969"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
        <p:nvSpPr>
          <p:cNvPr id="34" name="Rectangle 33">
            <a:extLst>
              <a:ext uri="{FF2B5EF4-FFF2-40B4-BE49-F238E27FC236}">
                <a16:creationId xmlns:a16="http://schemas.microsoft.com/office/drawing/2014/main" id="{7FADB50A-A5D9-8D4E-986F-B55C8C95B00D}"/>
              </a:ext>
            </a:extLst>
          </p:cNvPr>
          <p:cNvSpPr/>
          <p:nvPr/>
        </p:nvSpPr>
        <p:spPr>
          <a:xfrm>
            <a:off x="1570008" y="4068544"/>
            <a:ext cx="530927" cy="147748"/>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a:extLst>
              <a:ext uri="{FF2B5EF4-FFF2-40B4-BE49-F238E27FC236}">
                <a16:creationId xmlns:a16="http://schemas.microsoft.com/office/drawing/2014/main" id="{65A609DC-A78C-C645-8DA5-C464EBC2F3C2}"/>
              </a:ext>
            </a:extLst>
          </p:cNvPr>
          <p:cNvSpPr/>
          <p:nvPr/>
        </p:nvSpPr>
        <p:spPr>
          <a:xfrm>
            <a:off x="2307407" y="4048048"/>
            <a:ext cx="530927" cy="147748"/>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4D587D7D-E081-694E-9802-9E347366DB07}"/>
              </a:ext>
            </a:extLst>
          </p:cNvPr>
          <p:cNvSpPr/>
          <p:nvPr/>
        </p:nvSpPr>
        <p:spPr>
          <a:xfrm>
            <a:off x="3339852" y="4054160"/>
            <a:ext cx="662805"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36">
            <a:extLst>
              <a:ext uri="{FF2B5EF4-FFF2-40B4-BE49-F238E27FC236}">
                <a16:creationId xmlns:a16="http://schemas.microsoft.com/office/drawing/2014/main" id="{634575CB-8CE1-3E48-BDC9-099E4907C489}"/>
              </a:ext>
            </a:extLst>
          </p:cNvPr>
          <p:cNvSpPr/>
          <p:nvPr/>
        </p:nvSpPr>
        <p:spPr>
          <a:xfrm>
            <a:off x="4752202" y="4051713"/>
            <a:ext cx="662805"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ED181E1C-D0C1-E547-A57A-E3187EF351E1}"/>
              </a:ext>
            </a:extLst>
          </p:cNvPr>
          <p:cNvSpPr/>
          <p:nvPr/>
        </p:nvSpPr>
        <p:spPr>
          <a:xfrm>
            <a:off x="6939937" y="4808674"/>
            <a:ext cx="574871" cy="158502"/>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a:extLst>
              <a:ext uri="{FF2B5EF4-FFF2-40B4-BE49-F238E27FC236}">
                <a16:creationId xmlns:a16="http://schemas.microsoft.com/office/drawing/2014/main" id="{02C94427-CBB7-C441-BCF4-5594BB5EECED}"/>
              </a:ext>
            </a:extLst>
          </p:cNvPr>
          <p:cNvSpPr/>
          <p:nvPr/>
        </p:nvSpPr>
        <p:spPr>
          <a:xfrm>
            <a:off x="7712016" y="4789605"/>
            <a:ext cx="904120" cy="1528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42">
            <a:extLst>
              <a:ext uri="{FF2B5EF4-FFF2-40B4-BE49-F238E27FC236}">
                <a16:creationId xmlns:a16="http://schemas.microsoft.com/office/drawing/2014/main" id="{0182CE64-B5E1-B346-93EA-9EB12E8E76EB}"/>
              </a:ext>
            </a:extLst>
          </p:cNvPr>
          <p:cNvSpPr/>
          <p:nvPr/>
        </p:nvSpPr>
        <p:spPr>
          <a:xfrm>
            <a:off x="3449572" y="3113996"/>
            <a:ext cx="423688" cy="12011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a:extLst>
              <a:ext uri="{FF2B5EF4-FFF2-40B4-BE49-F238E27FC236}">
                <a16:creationId xmlns:a16="http://schemas.microsoft.com/office/drawing/2014/main" id="{4497D508-8755-0645-87AC-121A1086E5B4}"/>
              </a:ext>
            </a:extLst>
          </p:cNvPr>
          <p:cNvSpPr/>
          <p:nvPr/>
        </p:nvSpPr>
        <p:spPr>
          <a:xfrm>
            <a:off x="2356904" y="4794350"/>
            <a:ext cx="530927" cy="147748"/>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a:extLst>
              <a:ext uri="{FF2B5EF4-FFF2-40B4-BE49-F238E27FC236}">
                <a16:creationId xmlns:a16="http://schemas.microsoft.com/office/drawing/2014/main" id="{9C9518ED-2CB3-CD43-9826-8634FE808368}"/>
              </a:ext>
            </a:extLst>
          </p:cNvPr>
          <p:cNvSpPr/>
          <p:nvPr/>
        </p:nvSpPr>
        <p:spPr>
          <a:xfrm>
            <a:off x="3074388" y="4799268"/>
            <a:ext cx="2340619" cy="1528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6276CF96-C86F-C84E-B88C-7A8FF7BC6DBE}"/>
              </a:ext>
            </a:extLst>
          </p:cNvPr>
          <p:cNvSpPr/>
          <p:nvPr/>
        </p:nvSpPr>
        <p:spPr>
          <a:xfrm>
            <a:off x="5612215" y="4796540"/>
            <a:ext cx="1245785" cy="17063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a:extLst>
              <a:ext uri="{FF2B5EF4-FFF2-40B4-BE49-F238E27FC236}">
                <a16:creationId xmlns:a16="http://schemas.microsoft.com/office/drawing/2014/main" id="{3C1B72AD-02C4-DC41-845C-322F3F9CBA24}"/>
              </a:ext>
            </a:extLst>
          </p:cNvPr>
          <p:cNvSpPr/>
          <p:nvPr/>
        </p:nvSpPr>
        <p:spPr>
          <a:xfrm>
            <a:off x="1632226" y="2969416"/>
            <a:ext cx="489824" cy="114355"/>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43">
            <a:extLst>
              <a:ext uri="{FF2B5EF4-FFF2-40B4-BE49-F238E27FC236}">
                <a16:creationId xmlns:a16="http://schemas.microsoft.com/office/drawing/2014/main" id="{CCC8A129-16FE-ED4E-AB8B-A925E9D6004C}"/>
              </a:ext>
            </a:extLst>
          </p:cNvPr>
          <p:cNvSpPr/>
          <p:nvPr/>
        </p:nvSpPr>
        <p:spPr>
          <a:xfrm>
            <a:off x="763321" y="2989761"/>
            <a:ext cx="467392" cy="100236"/>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Rectangle 44">
            <a:extLst>
              <a:ext uri="{FF2B5EF4-FFF2-40B4-BE49-F238E27FC236}">
                <a16:creationId xmlns:a16="http://schemas.microsoft.com/office/drawing/2014/main" id="{98BC3570-8449-2B40-9D11-D2FA74F61D20}"/>
              </a:ext>
            </a:extLst>
          </p:cNvPr>
          <p:cNvSpPr/>
          <p:nvPr/>
        </p:nvSpPr>
        <p:spPr>
          <a:xfrm>
            <a:off x="5931487" y="3094628"/>
            <a:ext cx="585171" cy="1250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AEFD67DE-AA1D-544D-8B14-327BFA8C103F}"/>
              </a:ext>
            </a:extLst>
          </p:cNvPr>
          <p:cNvSpPr/>
          <p:nvPr/>
        </p:nvSpPr>
        <p:spPr>
          <a:xfrm>
            <a:off x="5916525" y="4046245"/>
            <a:ext cx="531184"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CCEDE53A-A15F-5B4B-B469-74B5479EAD5D}"/>
              </a:ext>
            </a:extLst>
          </p:cNvPr>
          <p:cNvSpPr txBox="1"/>
          <p:nvPr/>
        </p:nvSpPr>
        <p:spPr>
          <a:xfrm>
            <a:off x="6846961" y="4485606"/>
            <a:ext cx="2139097" cy="230832"/>
          </a:xfrm>
          <a:prstGeom prst="rect">
            <a:avLst/>
          </a:prstGeom>
          <a:solidFill>
            <a:schemeClr val="bg1"/>
          </a:solidFill>
        </p:spPr>
        <p:txBody>
          <a:bodyPr wrap="square" rtlCol="0">
            <a:spAutoFit/>
          </a:bodyPr>
          <a:lstStyle/>
          <a:p>
            <a:r>
              <a:rPr lang="en-GB" sz="900" dirty="0">
                <a:latin typeface="Menlo" panose="020B0609030804020204" pitchFamily="49" charset="0"/>
                <a:ea typeface="Menlo" panose="020B0609030804020204" pitchFamily="49" charset="0"/>
                <a:cs typeface="Menlo" panose="020B0609030804020204" pitchFamily="49" charset="0"/>
              </a:rPr>
              <a:t>SOURCE_GRID; TARGET_H_GRID</a:t>
            </a:r>
          </a:p>
        </p:txBody>
      </p:sp>
      <p:sp>
        <p:nvSpPr>
          <p:cNvPr id="47" name="Rectangle 46">
            <a:extLst>
              <a:ext uri="{FF2B5EF4-FFF2-40B4-BE49-F238E27FC236}">
                <a16:creationId xmlns:a16="http://schemas.microsoft.com/office/drawing/2014/main" id="{C5C44611-5C05-C14C-9F9E-DEC4D95C8795}"/>
              </a:ext>
            </a:extLst>
          </p:cNvPr>
          <p:cNvSpPr/>
          <p:nvPr/>
        </p:nvSpPr>
        <p:spPr>
          <a:xfrm>
            <a:off x="108052" y="2823229"/>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Rectangle 47">
            <a:extLst>
              <a:ext uri="{FF2B5EF4-FFF2-40B4-BE49-F238E27FC236}">
                <a16:creationId xmlns:a16="http://schemas.microsoft.com/office/drawing/2014/main" id="{31359A49-AE6F-E445-B286-88C72D1D3F94}"/>
              </a:ext>
            </a:extLst>
          </p:cNvPr>
          <p:cNvSpPr/>
          <p:nvPr/>
        </p:nvSpPr>
        <p:spPr>
          <a:xfrm>
            <a:off x="119268" y="2969416"/>
            <a:ext cx="467392" cy="132068"/>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a:extLst>
              <a:ext uri="{FF2B5EF4-FFF2-40B4-BE49-F238E27FC236}">
                <a16:creationId xmlns:a16="http://schemas.microsoft.com/office/drawing/2014/main" id="{DD8B9D97-4648-A54A-B19A-B7F4AA61C840}"/>
              </a:ext>
            </a:extLst>
          </p:cNvPr>
          <p:cNvSpPr/>
          <p:nvPr/>
        </p:nvSpPr>
        <p:spPr>
          <a:xfrm>
            <a:off x="119341" y="3128916"/>
            <a:ext cx="467392"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B9873551-E5D9-654E-87F3-D705DE54999C}"/>
              </a:ext>
            </a:extLst>
          </p:cNvPr>
          <p:cNvSpPr/>
          <p:nvPr/>
        </p:nvSpPr>
        <p:spPr>
          <a:xfrm>
            <a:off x="106470" y="4032964"/>
            <a:ext cx="433700"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Tree>
    <p:extLst>
      <p:ext uri="{BB962C8B-B14F-4D97-AF65-F5344CB8AC3E}">
        <p14:creationId xmlns:p14="http://schemas.microsoft.com/office/powerpoint/2010/main" val="2522955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57D65C30-57B3-1D41-B974-CA275CD53DCC}"/>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a:extLst>
              <a:ext uri="{FF2B5EF4-FFF2-40B4-BE49-F238E27FC236}">
                <a16:creationId xmlns:a16="http://schemas.microsoft.com/office/drawing/2014/main" id="{562B8011-095C-FA4D-A416-DF6404BFA38F}"/>
              </a:ext>
            </a:extLst>
          </p:cNvPr>
          <p:cNvSpPr/>
          <p:nvPr/>
        </p:nvSpPr>
        <p:spPr>
          <a:xfrm>
            <a:off x="1656212"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a:extLst>
              <a:ext uri="{FF2B5EF4-FFF2-40B4-BE49-F238E27FC236}">
                <a16:creationId xmlns:a16="http://schemas.microsoft.com/office/drawing/2014/main" id="{0CAB6C00-F031-A14A-BE52-F2B9FDDBDA50}"/>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97CB98EA-B6F8-894E-B610-24170136EE40}"/>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orme libre 14">
            <a:extLst>
              <a:ext uri="{FF2B5EF4-FFF2-40B4-BE49-F238E27FC236}">
                <a16:creationId xmlns:a16="http://schemas.microsoft.com/office/drawing/2014/main" id="{6DEF7E68-9147-2A4B-AA63-F63AFC7434F6}"/>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orme libre 15">
            <a:extLst>
              <a:ext uri="{FF2B5EF4-FFF2-40B4-BE49-F238E27FC236}">
                <a16:creationId xmlns:a16="http://schemas.microsoft.com/office/drawing/2014/main" id="{5AE4DEBF-0533-1340-BBCA-FA6592091FE9}"/>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411CF3A-3918-3444-AB35-00174B6D0936}"/>
              </a:ext>
            </a:extLst>
          </p:cNvPr>
          <p:cNvSpPr txBox="1"/>
          <p:nvPr/>
        </p:nvSpPr>
        <p:spPr>
          <a:xfrm>
            <a:off x="436056" y="2107268"/>
            <a:ext cx="894069" cy="600164"/>
          </a:xfrm>
          <a:prstGeom prst="rect">
            <a:avLst/>
          </a:prstGeom>
          <a:noFill/>
        </p:spPr>
        <p:txBody>
          <a:bodyPr wrap="square" rtlCol="0">
            <a:spAutoFit/>
          </a:bodyPr>
          <a:lstStyle/>
          <a:p>
            <a:r>
              <a:rPr lang="en-GB" sz="1100" dirty="0">
                <a:solidFill>
                  <a:srgbClr val="FF0000"/>
                </a:solidFill>
              </a:rPr>
              <a:t>Official CMIP6 varname…</a:t>
            </a:r>
          </a:p>
        </p:txBody>
      </p:sp>
      <p:sp>
        <p:nvSpPr>
          <p:cNvPr id="18" name="ZoneTexte 17">
            <a:extLst>
              <a:ext uri="{FF2B5EF4-FFF2-40B4-BE49-F238E27FC236}">
                <a16:creationId xmlns:a16="http://schemas.microsoft.com/office/drawing/2014/main" id="{EB4993E7-7A33-634A-B451-29F9919B1403}"/>
              </a:ext>
            </a:extLst>
          </p:cNvPr>
          <p:cNvSpPr txBox="1"/>
          <p:nvPr/>
        </p:nvSpPr>
        <p:spPr>
          <a:xfrm>
            <a:off x="1465299" y="2103219"/>
            <a:ext cx="1028176" cy="600164"/>
          </a:xfrm>
          <a:prstGeom prst="rect">
            <a:avLst/>
          </a:prstGeom>
          <a:noFill/>
        </p:spPr>
        <p:txBody>
          <a:bodyPr wrap="square" rtlCol="0">
            <a:spAutoFit/>
          </a:bodyPr>
          <a:lstStyle/>
          <a:p>
            <a:r>
              <a:rPr lang="en-GB" sz="1100" dirty="0">
                <a:solidFill>
                  <a:srgbClr val="FF0000"/>
                </a:solidFill>
              </a:rPr>
              <a:t>…defined </a:t>
            </a:r>
          </a:p>
          <a:p>
            <a:r>
              <a:rPr lang="en-GB" sz="1100" dirty="0">
                <a:solidFill>
                  <a:srgbClr val="FF0000"/>
                </a:solidFill>
              </a:rPr>
              <a:t>for this realm/context</a:t>
            </a:r>
          </a:p>
        </p:txBody>
      </p:sp>
      <p:sp>
        <p:nvSpPr>
          <p:cNvPr id="19" name="ZoneTexte 18">
            <a:extLst>
              <a:ext uri="{FF2B5EF4-FFF2-40B4-BE49-F238E27FC236}">
                <a16:creationId xmlns:a16="http://schemas.microsoft.com/office/drawing/2014/main" id="{5EEE7B09-969F-3543-88D3-FE2C61C257E2}"/>
              </a:ext>
            </a:extLst>
          </p:cNvPr>
          <p:cNvSpPr txBox="1"/>
          <p:nvPr/>
        </p:nvSpPr>
        <p:spPr>
          <a:xfrm>
            <a:off x="2486936" y="2121790"/>
            <a:ext cx="870845" cy="430887"/>
          </a:xfrm>
          <a:prstGeom prst="rect">
            <a:avLst/>
          </a:prstGeom>
          <a:noFill/>
        </p:spPr>
        <p:txBody>
          <a:bodyPr wrap="square" rtlCol="0">
            <a:spAutoFit/>
          </a:bodyPr>
          <a:lstStyle/>
          <a:p>
            <a:r>
              <a:rPr lang="en-GB" sz="1100" dirty="0">
                <a:solidFill>
                  <a:srgbClr val="FF0000"/>
                </a:solidFill>
              </a:rPr>
              <a:t>…at this frequency</a:t>
            </a:r>
          </a:p>
        </p:txBody>
      </p:sp>
      <p:sp>
        <p:nvSpPr>
          <p:cNvPr id="20" name="ZoneTexte 19">
            <a:extLst>
              <a:ext uri="{FF2B5EF4-FFF2-40B4-BE49-F238E27FC236}">
                <a16:creationId xmlns:a16="http://schemas.microsoft.com/office/drawing/2014/main" id="{344CE6B0-671C-5442-929D-BE04C4F6132F}"/>
              </a:ext>
            </a:extLst>
          </p:cNvPr>
          <p:cNvSpPr txBox="1"/>
          <p:nvPr/>
        </p:nvSpPr>
        <p:spPr>
          <a:xfrm>
            <a:off x="3521236" y="2102716"/>
            <a:ext cx="759126" cy="600164"/>
          </a:xfrm>
          <a:prstGeom prst="rect">
            <a:avLst/>
          </a:prstGeom>
          <a:noFill/>
        </p:spPr>
        <p:txBody>
          <a:bodyPr wrap="square" rtlCol="0">
            <a:spAutoFit/>
          </a:bodyPr>
          <a:lstStyle/>
          <a:p>
            <a:r>
              <a:rPr lang="en-GB" sz="1100" dirty="0">
                <a:solidFill>
                  <a:srgbClr val="FF0000"/>
                </a:solidFill>
              </a:rPr>
              <a:t>…in this CMIP6 table</a:t>
            </a:r>
          </a:p>
        </p:txBody>
      </p:sp>
      <p:sp>
        <p:nvSpPr>
          <p:cNvPr id="21" name="ZoneTexte 20">
            <a:extLst>
              <a:ext uri="{FF2B5EF4-FFF2-40B4-BE49-F238E27FC236}">
                <a16:creationId xmlns:a16="http://schemas.microsoft.com/office/drawing/2014/main" id="{D37DC39E-8308-B146-8DC2-A465833B82C6}"/>
              </a:ext>
            </a:extLst>
          </p:cNvPr>
          <p:cNvSpPr txBox="1"/>
          <p:nvPr/>
        </p:nvSpPr>
        <p:spPr>
          <a:xfrm>
            <a:off x="4684585" y="2102716"/>
            <a:ext cx="759125" cy="769441"/>
          </a:xfrm>
          <a:prstGeom prst="rect">
            <a:avLst/>
          </a:prstGeom>
          <a:noFill/>
        </p:spPr>
        <p:txBody>
          <a:bodyPr wrap="square" rtlCol="0">
            <a:spAutoFit/>
          </a:bodyPr>
          <a:lstStyle/>
          <a:p>
            <a:r>
              <a:rPr lang="en-GB" sz="1100" dirty="0">
                <a:solidFill>
                  <a:srgbClr val="FF0000"/>
                </a:solidFill>
              </a:rPr>
              <a:t>…with this temploral shape</a:t>
            </a:r>
          </a:p>
        </p:txBody>
      </p:sp>
      <p:sp>
        <p:nvSpPr>
          <p:cNvPr id="22" name="ZoneTexte 21">
            <a:extLst>
              <a:ext uri="{FF2B5EF4-FFF2-40B4-BE49-F238E27FC236}">
                <a16:creationId xmlns:a16="http://schemas.microsoft.com/office/drawing/2014/main" id="{D5E3008B-BF91-EE45-A39B-7088F18C58BA}"/>
              </a:ext>
            </a:extLst>
          </p:cNvPr>
          <p:cNvSpPr txBox="1"/>
          <p:nvPr/>
        </p:nvSpPr>
        <p:spPr>
          <a:xfrm>
            <a:off x="5981396" y="2102716"/>
            <a:ext cx="885230" cy="600164"/>
          </a:xfrm>
          <a:prstGeom prst="rect">
            <a:avLst/>
          </a:prstGeom>
          <a:noFill/>
        </p:spPr>
        <p:txBody>
          <a:bodyPr wrap="square" rtlCol="0">
            <a:spAutoFit/>
          </a:bodyPr>
          <a:lstStyle/>
          <a:p>
            <a:r>
              <a:rPr lang="en-GB" sz="1100" dirty="0">
                <a:solidFill>
                  <a:srgbClr val="FF0000"/>
                </a:solidFill>
              </a:rPr>
              <a:t>…and with this spatial shape</a:t>
            </a:r>
          </a:p>
        </p:txBody>
      </p:sp>
      <p:sp>
        <p:nvSpPr>
          <p:cNvPr id="17" name="Accolade fermante 16">
            <a:extLst>
              <a:ext uri="{FF2B5EF4-FFF2-40B4-BE49-F238E27FC236}">
                <a16:creationId xmlns:a16="http://schemas.microsoft.com/office/drawing/2014/main" id="{90930B13-2081-6F40-B5CD-59514D817935}"/>
              </a:ext>
            </a:extLst>
          </p:cNvPr>
          <p:cNvSpPr/>
          <p:nvPr/>
        </p:nvSpPr>
        <p:spPr>
          <a:xfrm rot="5400000">
            <a:off x="5647305" y="1938410"/>
            <a:ext cx="220996" cy="2146436"/>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ccolade fermante 23">
            <a:extLst>
              <a:ext uri="{FF2B5EF4-FFF2-40B4-BE49-F238E27FC236}">
                <a16:creationId xmlns:a16="http://schemas.microsoft.com/office/drawing/2014/main" id="{2508FD96-A4E2-884B-9EA1-341ECA5911DB}"/>
              </a:ext>
            </a:extLst>
          </p:cNvPr>
          <p:cNvSpPr/>
          <p:nvPr/>
        </p:nvSpPr>
        <p:spPr>
          <a:xfrm rot="5400000">
            <a:off x="2228829" y="2044806"/>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cxnSp>
        <p:nvCxnSpPr>
          <p:cNvPr id="28" name="Connecteur droit avec flèche 27">
            <a:extLst>
              <a:ext uri="{FF2B5EF4-FFF2-40B4-BE49-F238E27FC236}">
                <a16:creationId xmlns:a16="http://schemas.microsoft.com/office/drawing/2014/main" id="{E6857602-EF61-2541-A6BA-9DA9A4AE5859}"/>
              </a:ext>
            </a:extLst>
          </p:cNvPr>
          <p:cNvCxnSpPr>
            <a:cxnSpLocks/>
          </p:cNvCxnSpPr>
          <p:nvPr/>
        </p:nvCxnSpPr>
        <p:spPr>
          <a:xfrm>
            <a:off x="2441275" y="3161038"/>
            <a:ext cx="700759" cy="4120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9FB7AA6-D8E7-C545-A68C-1C5E5AF6D05C}"/>
              </a:ext>
            </a:extLst>
          </p:cNvPr>
          <p:cNvCxnSpPr>
            <a:cxnSpLocks/>
          </p:cNvCxnSpPr>
          <p:nvPr/>
        </p:nvCxnSpPr>
        <p:spPr>
          <a:xfrm flipH="1">
            <a:off x="4973197" y="3237593"/>
            <a:ext cx="784607" cy="33547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3FA3050-5132-564A-8491-389596059816}"/>
              </a:ext>
            </a:extLst>
          </p:cNvPr>
          <p:cNvSpPr txBox="1"/>
          <p:nvPr/>
        </p:nvSpPr>
        <p:spPr>
          <a:xfrm>
            <a:off x="3048478" y="3260626"/>
            <a:ext cx="1924719" cy="830997"/>
          </a:xfrm>
          <a:prstGeom prst="rect">
            <a:avLst/>
          </a:prstGeom>
          <a:noFill/>
        </p:spPr>
        <p:txBody>
          <a:bodyPr wrap="square" rtlCol="0">
            <a:spAutoFit/>
          </a:bodyPr>
          <a:lstStyle/>
          <a:p>
            <a:pPr algn="ctr"/>
            <a:r>
              <a:rPr lang="en-GB" sz="1200" dirty="0">
                <a:solidFill>
                  <a:srgbClr val="0070C0"/>
                </a:solidFill>
              </a:rPr>
              <a:t>To check consistency of user’s demand with respect to the chosen (VARNAME, TABLE)</a:t>
            </a:r>
          </a:p>
        </p:txBody>
      </p:sp>
    </p:spTree>
    <p:extLst>
      <p:ext uri="{BB962C8B-B14F-4D97-AF65-F5344CB8AC3E}">
        <p14:creationId xmlns:p14="http://schemas.microsoft.com/office/powerpoint/2010/main" val="1408736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sp>
        <p:nvSpPr>
          <p:cNvPr id="30" name="Forme libre 29">
            <a:extLst>
              <a:ext uri="{FF2B5EF4-FFF2-40B4-BE49-F238E27FC236}">
                <a16:creationId xmlns:a16="http://schemas.microsoft.com/office/drawing/2014/main" id="{92A1AAB6-C7D4-6C48-968B-D9C1E2EE1AF9}"/>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Forme libre 30">
            <a:extLst>
              <a:ext uri="{FF2B5EF4-FFF2-40B4-BE49-F238E27FC236}">
                <a16:creationId xmlns:a16="http://schemas.microsoft.com/office/drawing/2014/main" id="{212E7939-10C3-CA40-9BE4-8942D6C14F82}"/>
              </a:ext>
            </a:extLst>
          </p:cNvPr>
          <p:cNvSpPr/>
          <p:nvPr/>
        </p:nvSpPr>
        <p:spPr>
          <a:xfrm>
            <a:off x="1549204"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orme libre 34">
            <a:extLst>
              <a:ext uri="{FF2B5EF4-FFF2-40B4-BE49-F238E27FC236}">
                <a16:creationId xmlns:a16="http://schemas.microsoft.com/office/drawing/2014/main" id="{7F711EB6-EFC8-4246-A358-868F456896DA}"/>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Forme libre 35">
            <a:extLst>
              <a:ext uri="{FF2B5EF4-FFF2-40B4-BE49-F238E27FC236}">
                <a16:creationId xmlns:a16="http://schemas.microsoft.com/office/drawing/2014/main" id="{1B3EE7B9-A59B-7D43-9F48-D0C6529FE313}"/>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Forme libre 37">
            <a:extLst>
              <a:ext uri="{FF2B5EF4-FFF2-40B4-BE49-F238E27FC236}">
                <a16:creationId xmlns:a16="http://schemas.microsoft.com/office/drawing/2014/main" id="{FFB04718-C02C-4E44-A1A2-BD3976611E15}"/>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Forme libre 38">
            <a:extLst>
              <a:ext uri="{FF2B5EF4-FFF2-40B4-BE49-F238E27FC236}">
                <a16:creationId xmlns:a16="http://schemas.microsoft.com/office/drawing/2014/main" id="{E9DF8446-F579-9C44-842F-429C641EC4CE}"/>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FF270A19-523E-F544-8BC7-0F9D2C1436C5}"/>
              </a:ext>
            </a:extLst>
          </p:cNvPr>
          <p:cNvSpPr/>
          <p:nvPr/>
        </p:nvSpPr>
        <p:spPr>
          <a:xfrm>
            <a:off x="1658918" y="627276"/>
            <a:ext cx="5191385" cy="4801314"/>
          </a:xfrm>
          <a:prstGeom prst="rect">
            <a:avLst/>
          </a:prstGeom>
          <a:solidFill>
            <a:schemeClr val="bg1"/>
          </a:solidFill>
          <a:ln w="19050">
            <a:solidFill>
              <a:srgbClr val="FF0000"/>
            </a:solidFill>
          </a:ln>
        </p:spPr>
        <p:txBody>
          <a:bodyPr wrap="square">
            <a:spAutoFit/>
          </a:bodyPr>
          <a:lstStyle/>
          <a:p>
            <a:r>
              <a:rPr lang="fr-FR" sz="900" dirty="0">
                <a:latin typeface="Menlo" panose="020B0609030804020204" pitchFamily="49" charset="0"/>
                <a:ea typeface="Menlo" panose="020B0609030804020204" pitchFamily="49" charset="0"/>
                <a:cs typeface="Menlo" panose="020B0609030804020204" pitchFamily="49" charset="0"/>
              </a:rPr>
              <a:t>    "Header": {</a:t>
            </a:r>
          </a:p>
          <a:p>
            <a:r>
              <a:rPr lang="fr-FR" sz="900" dirty="0">
                <a:latin typeface="Menlo" panose="020B0609030804020204" pitchFamily="49" charset="0"/>
                <a:ea typeface="Menlo" panose="020B0609030804020204" pitchFamily="49" charset="0"/>
                <a:cs typeface="Menlo" panose="020B0609030804020204" pitchFamily="49" charset="0"/>
              </a:rPr>
              <a:t>        "data_specs_version": "01.00.30",</a:t>
            </a:r>
          </a:p>
          <a:p>
            <a:r>
              <a:rPr lang="fr-FR" sz="900" dirty="0">
                <a:latin typeface="Menlo" panose="020B0609030804020204" pitchFamily="49" charset="0"/>
                <a:ea typeface="Menlo" panose="020B0609030804020204" pitchFamily="49" charset="0"/>
                <a:cs typeface="Menlo" panose="020B0609030804020204" pitchFamily="49" charset="0"/>
              </a:rPr>
              <a:t>        "cmor_version": "3.4",</a:t>
            </a:r>
          </a:p>
          <a:p>
            <a:r>
              <a:rPr lang="fr-FR" sz="900" dirty="0">
                <a:latin typeface="Menlo" panose="020B0609030804020204" pitchFamily="49" charset="0"/>
                <a:ea typeface="Menlo" panose="020B0609030804020204" pitchFamily="49" charset="0"/>
                <a:cs typeface="Menlo" panose="020B0609030804020204" pitchFamily="49" charset="0"/>
              </a:rPr>
              <a:t>        "table_id": "Table Oday",</a:t>
            </a:r>
          </a:p>
          <a:p>
            <a:r>
              <a:rPr lang="fr-FR" sz="900" dirty="0">
                <a:latin typeface="Menlo" panose="020B0609030804020204" pitchFamily="49" charset="0"/>
                <a:ea typeface="Menlo" panose="020B0609030804020204" pitchFamily="49" charset="0"/>
                <a:cs typeface="Menlo" panose="020B0609030804020204" pitchFamily="49" charset="0"/>
              </a:rPr>
              <a:t>        "realm": "ocnBgchem",</a:t>
            </a:r>
          </a:p>
          <a:p>
            <a:r>
              <a:rPr lang="fr-FR" sz="900" dirty="0">
                <a:latin typeface="Menlo" panose="020B0609030804020204" pitchFamily="49" charset="0"/>
                <a:ea typeface="Menlo" panose="020B0609030804020204" pitchFamily="49" charset="0"/>
                <a:cs typeface="Menlo" panose="020B0609030804020204" pitchFamily="49" charset="0"/>
              </a:rPr>
              <a:t>        "table_date": "09 May 2019",</a:t>
            </a:r>
          </a:p>
          <a:p>
            <a:r>
              <a:rPr lang="fr-FR" sz="900" dirty="0">
                <a:latin typeface="Menlo" panose="020B0609030804020204" pitchFamily="49" charset="0"/>
                <a:ea typeface="Menlo" panose="020B0609030804020204" pitchFamily="49" charset="0"/>
                <a:cs typeface="Menlo" panose="020B0609030804020204" pitchFamily="49" charset="0"/>
              </a:rPr>
              <a:t>        "missing_value": "1e20",</a:t>
            </a:r>
          </a:p>
          <a:p>
            <a:r>
              <a:rPr lang="fr-FR" sz="900" dirty="0">
                <a:latin typeface="Menlo" panose="020B0609030804020204" pitchFamily="49" charset="0"/>
                <a:ea typeface="Menlo" panose="020B0609030804020204" pitchFamily="49" charset="0"/>
                <a:cs typeface="Menlo" panose="020B0609030804020204" pitchFamily="49" charset="0"/>
              </a:rPr>
              <a:t>        "int_missing_value": "-999",</a:t>
            </a:r>
          </a:p>
          <a:p>
            <a:r>
              <a:rPr lang="fr-FR" sz="900" dirty="0">
                <a:latin typeface="Menlo" panose="020B0609030804020204" pitchFamily="49" charset="0"/>
                <a:ea typeface="Menlo" panose="020B0609030804020204" pitchFamily="49" charset="0"/>
                <a:cs typeface="Menlo" panose="020B0609030804020204" pitchFamily="49" charset="0"/>
              </a:rPr>
              <a:t>        "product": "model-output",</a:t>
            </a:r>
          </a:p>
          <a:p>
            <a:r>
              <a:rPr lang="fr-FR" sz="900" dirty="0">
                <a:latin typeface="Menlo" panose="020B0609030804020204" pitchFamily="49" charset="0"/>
                <a:ea typeface="Menlo" panose="020B0609030804020204" pitchFamily="49" charset="0"/>
                <a:cs typeface="Menlo" panose="020B0609030804020204" pitchFamily="49" charset="0"/>
              </a:rPr>
              <a:t>        "approx_interval": "1.00000",</a:t>
            </a:r>
          </a:p>
          <a:p>
            <a:r>
              <a:rPr lang="fr-FR" sz="900" dirty="0">
                <a:latin typeface="Menlo" panose="020B0609030804020204" pitchFamily="49" charset="0"/>
                <a:ea typeface="Menlo" panose="020B0609030804020204" pitchFamily="49" charset="0"/>
                <a:cs typeface="Menlo" panose="020B0609030804020204" pitchFamily="49" charset="0"/>
              </a:rPr>
              <a:t>        "generic_levels": "olevel",</a:t>
            </a:r>
          </a:p>
          <a:p>
            <a:r>
              <a:rPr lang="fr-FR" sz="900" dirty="0">
                <a:latin typeface="Menlo" panose="020B0609030804020204" pitchFamily="49" charset="0"/>
                <a:ea typeface="Menlo" panose="020B0609030804020204" pitchFamily="49" charset="0"/>
                <a:cs typeface="Menlo" panose="020B0609030804020204" pitchFamily="49" charset="0"/>
              </a:rPr>
              <a:t>        "mip_era": "CMIP6",</a:t>
            </a:r>
          </a:p>
          <a:p>
            <a:r>
              <a:rPr lang="fr-FR" sz="900" dirty="0">
                <a:latin typeface="Menlo" panose="020B0609030804020204" pitchFamily="49" charset="0"/>
                <a:ea typeface="Menlo" panose="020B0609030804020204" pitchFamily="49" charset="0"/>
                <a:cs typeface="Menlo" panose="020B0609030804020204" pitchFamily="49" charset="0"/>
              </a:rPr>
              <a:t>        "Conventions": "CF-1.7 CMIP-6.2"</a:t>
            </a:r>
          </a:p>
          <a:p>
            <a:r>
              <a:rPr lang="fr-FR" sz="900" dirty="0">
                <a:latin typeface="Menlo" panose="020B0609030804020204" pitchFamily="49" charset="0"/>
                <a:ea typeface="Menlo" panose="020B0609030804020204" pitchFamily="49" charset="0"/>
                <a:cs typeface="Menlo" panose="020B0609030804020204" pitchFamily="49" charset="0"/>
              </a:rPr>
              <a:t>    },</a:t>
            </a:r>
          </a:p>
          <a:p>
            <a:r>
              <a:rPr lang="en-GB" sz="900" dirty="0">
                <a:latin typeface="Consolas" panose="020B0609020204030204" pitchFamily="49" charset="0"/>
                <a:cs typeface="Consolas" panose="020B0609020204030204" pitchFamily="49" charset="0"/>
              </a:rPr>
              <a:t>    "variable_entry": {</a:t>
            </a:r>
            <a:endParaRPr lang="en-GB" sz="900" dirty="0">
              <a:latin typeface="Menlo" panose="020B0609030804020204" pitchFamily="49" charset="0"/>
            </a:endParaRPr>
          </a:p>
          <a:p>
            <a:r>
              <a:rPr lang="en-GB" sz="900" dirty="0">
                <a:latin typeface="Menlo" panose="020B0609030804020204" pitchFamily="49" charset="0"/>
                <a:ea typeface="Menlo" panose="020B0609030804020204" pitchFamily="49" charset="0"/>
                <a:cs typeface="Menlo" panose="020B0609030804020204" pitchFamily="49" charset="0"/>
              </a:rPr>
              <a:t>       </a:t>
            </a:r>
            <a:r>
              <a:rPr lang="fr-FR" sz="900" dirty="0">
                <a:latin typeface="Menlo" panose="020B0609030804020204" pitchFamily="49" charset="0"/>
                <a:ea typeface="Menlo" panose="020B0609030804020204" pitchFamily="49" charset="0"/>
                <a:cs typeface="Menlo" panose="020B0609030804020204" pitchFamily="49" charset="0"/>
              </a:rPr>
              <a:t>"sos": {</a:t>
            </a:r>
          </a:p>
          <a:p>
            <a:r>
              <a:rPr lang="fr-FR" sz="900" dirty="0">
                <a:latin typeface="Menlo" panose="020B0609030804020204" pitchFamily="49" charset="0"/>
                <a:ea typeface="Menlo" panose="020B0609030804020204" pitchFamily="49" charset="0"/>
                <a:cs typeface="Menlo" panose="020B0609030804020204" pitchFamily="49" charset="0"/>
              </a:rPr>
              <a:t>            "frequency": "day",</a:t>
            </a:r>
          </a:p>
          <a:p>
            <a:r>
              <a:rPr lang="fr-FR" sz="900" dirty="0">
                <a:latin typeface="Menlo" panose="020B0609030804020204" pitchFamily="49" charset="0"/>
                <a:ea typeface="Menlo" panose="020B0609030804020204" pitchFamily="49" charset="0"/>
                <a:cs typeface="Menlo" panose="020B0609030804020204" pitchFamily="49" charset="0"/>
              </a:rPr>
              <a:t>            "modeling_realm": "ocean",</a:t>
            </a:r>
          </a:p>
          <a:p>
            <a:r>
              <a:rPr lang="fr-FR" sz="900" dirty="0">
                <a:latin typeface="Menlo" panose="020B0609030804020204" pitchFamily="49" charset="0"/>
                <a:ea typeface="Menlo" panose="020B0609030804020204" pitchFamily="49" charset="0"/>
                <a:cs typeface="Menlo" panose="020B0609030804020204" pitchFamily="49" charset="0"/>
              </a:rPr>
              <a:t>            "standard_name": "sea_surface_salinity",</a:t>
            </a:r>
          </a:p>
          <a:p>
            <a:r>
              <a:rPr lang="fr-FR" sz="900" dirty="0">
                <a:latin typeface="Menlo" panose="020B0609030804020204" pitchFamily="49" charset="0"/>
                <a:ea typeface="Menlo" panose="020B0609030804020204" pitchFamily="49" charset="0"/>
                <a:cs typeface="Menlo" panose="020B0609030804020204" pitchFamily="49" charset="0"/>
              </a:rPr>
              <a:t>            "units": "0.001",</a:t>
            </a:r>
          </a:p>
          <a:p>
            <a:r>
              <a:rPr lang="fr-FR" sz="900" dirty="0">
                <a:latin typeface="Menlo" panose="020B0609030804020204" pitchFamily="49" charset="0"/>
                <a:ea typeface="Menlo" panose="020B0609030804020204" pitchFamily="49" charset="0"/>
                <a:cs typeface="Menlo" panose="020B0609030804020204" pitchFamily="49" charset="0"/>
              </a:rPr>
              <a:t>            "cell_methods": "area: mean where sea time: mean",</a:t>
            </a:r>
          </a:p>
          <a:p>
            <a:r>
              <a:rPr lang="fr-FR" sz="900" dirty="0">
                <a:latin typeface="Menlo" panose="020B0609030804020204" pitchFamily="49" charset="0"/>
                <a:ea typeface="Menlo" panose="020B0609030804020204" pitchFamily="49" charset="0"/>
                <a:cs typeface="Menlo" panose="020B0609030804020204" pitchFamily="49" charset="0"/>
              </a:rPr>
              <a:t>            "cell_measures": "area: areacello",</a:t>
            </a:r>
          </a:p>
          <a:p>
            <a:r>
              <a:rPr lang="fr-FR" sz="900" dirty="0">
                <a:latin typeface="Menlo" panose="020B0609030804020204" pitchFamily="49" charset="0"/>
                <a:ea typeface="Menlo" panose="020B0609030804020204" pitchFamily="49" charset="0"/>
                <a:cs typeface="Menlo" panose="020B0609030804020204" pitchFamily="49" charset="0"/>
              </a:rPr>
              <a:t>            "long_name": "Sea Surface Salinity",</a:t>
            </a:r>
          </a:p>
          <a:p>
            <a:r>
              <a:rPr lang="fr-FR" sz="900" dirty="0">
                <a:latin typeface="Menlo" panose="020B0609030804020204" pitchFamily="49" charset="0"/>
                <a:ea typeface="Menlo" panose="020B0609030804020204" pitchFamily="49" charset="0"/>
                <a:cs typeface="Menlo" panose="020B0609030804020204" pitchFamily="49" charset="0"/>
              </a:rPr>
              <a:t>            "comment": "Sea water salinity is the salt content of sea 	water, often on the Practical Salinity Scale of 1978 […]",</a:t>
            </a:r>
          </a:p>
          <a:p>
            <a:r>
              <a:rPr lang="fr-FR" sz="900" dirty="0">
                <a:latin typeface="Menlo" panose="020B0609030804020204" pitchFamily="49" charset="0"/>
                <a:ea typeface="Menlo" panose="020B0609030804020204" pitchFamily="49" charset="0"/>
                <a:cs typeface="Menlo" panose="020B0609030804020204" pitchFamily="49" charset="0"/>
              </a:rPr>
              <a:t>            "dimensions": "longitude latitude time",</a:t>
            </a:r>
          </a:p>
          <a:p>
            <a:r>
              <a:rPr lang="fr-FR" sz="900" dirty="0">
                <a:latin typeface="Menlo" panose="020B0609030804020204" pitchFamily="49" charset="0"/>
                <a:ea typeface="Menlo" panose="020B0609030804020204" pitchFamily="49" charset="0"/>
                <a:cs typeface="Menlo" panose="020B0609030804020204" pitchFamily="49" charset="0"/>
              </a:rPr>
              <a:t>            "out_name": "sos",</a:t>
            </a:r>
          </a:p>
          <a:p>
            <a:r>
              <a:rPr lang="fr-FR" sz="900" dirty="0">
                <a:latin typeface="Menlo" panose="020B0609030804020204" pitchFamily="49" charset="0"/>
                <a:ea typeface="Menlo" panose="020B0609030804020204" pitchFamily="49" charset="0"/>
                <a:cs typeface="Menlo" panose="020B0609030804020204" pitchFamily="49" charset="0"/>
              </a:rPr>
              <a:t>            "type": "real",</a:t>
            </a:r>
          </a:p>
          <a:p>
            <a:r>
              <a:rPr lang="fr-FR" sz="900" dirty="0">
                <a:latin typeface="Menlo" panose="020B0609030804020204" pitchFamily="49" charset="0"/>
                <a:ea typeface="Menlo" panose="020B0609030804020204" pitchFamily="49" charset="0"/>
                <a:cs typeface="Menlo" panose="020B0609030804020204" pitchFamily="49" charset="0"/>
              </a:rPr>
              <a:t>            "positive": "",</a:t>
            </a:r>
          </a:p>
          <a:p>
            <a:r>
              <a:rPr lang="fr-FR" sz="900" dirty="0">
                <a:latin typeface="Menlo" panose="020B0609030804020204" pitchFamily="49" charset="0"/>
                <a:ea typeface="Menlo" panose="020B0609030804020204" pitchFamily="49" charset="0"/>
                <a:cs typeface="Menlo" panose="020B0609030804020204" pitchFamily="49" charset="0"/>
              </a:rPr>
              <a:t>            "valid_min": "",</a:t>
            </a:r>
          </a:p>
          <a:p>
            <a:r>
              <a:rPr lang="fr-FR" sz="900" dirty="0">
                <a:latin typeface="Menlo" panose="020B0609030804020204" pitchFamily="49" charset="0"/>
                <a:ea typeface="Menlo" panose="020B0609030804020204" pitchFamily="49" charset="0"/>
                <a:cs typeface="Menlo" panose="020B0609030804020204" pitchFamily="49" charset="0"/>
              </a:rPr>
              <a:t>            "valid_max": "",</a:t>
            </a:r>
          </a:p>
          <a:p>
            <a:r>
              <a:rPr lang="fr-FR" sz="900" dirty="0">
                <a:latin typeface="Menlo" panose="020B0609030804020204" pitchFamily="49" charset="0"/>
                <a:ea typeface="Menlo" panose="020B0609030804020204" pitchFamily="49" charset="0"/>
                <a:cs typeface="Menlo" panose="020B0609030804020204" pitchFamily="49" charset="0"/>
              </a:rPr>
              <a:t>            "ok_min_mean_abs": "",</a:t>
            </a:r>
          </a:p>
          <a:p>
            <a:r>
              <a:rPr lang="fr-FR" sz="900" dirty="0">
                <a:latin typeface="Menlo" panose="020B0609030804020204" pitchFamily="49" charset="0"/>
                <a:ea typeface="Menlo" panose="020B0609030804020204" pitchFamily="49" charset="0"/>
                <a:cs typeface="Menlo" panose="020B0609030804020204" pitchFamily="49" charset="0"/>
              </a:rPr>
              <a:t>            "ok_max_mean_abs": ""</a:t>
            </a:r>
          </a:p>
          <a:p>
            <a:r>
              <a:rPr lang="fr-FR" sz="900" dirty="0">
                <a:latin typeface="Menlo" panose="020B0609030804020204" pitchFamily="49" charset="0"/>
                <a:ea typeface="Menlo" panose="020B0609030804020204" pitchFamily="49" charset="0"/>
                <a:cs typeface="Menlo" panose="020B0609030804020204" pitchFamily="49" charset="0"/>
              </a:rPr>
              <a:t>        },</a:t>
            </a:r>
          </a:p>
        </p:txBody>
      </p:sp>
      <p:sp>
        <p:nvSpPr>
          <p:cNvPr id="40" name="Rectangle 39">
            <a:extLst>
              <a:ext uri="{FF2B5EF4-FFF2-40B4-BE49-F238E27FC236}">
                <a16:creationId xmlns:a16="http://schemas.microsoft.com/office/drawing/2014/main" id="{F9D8522B-CFA5-A348-AE22-405EF6EF5003}"/>
              </a:ext>
            </a:extLst>
          </p:cNvPr>
          <p:cNvSpPr/>
          <p:nvPr/>
        </p:nvSpPr>
        <p:spPr>
          <a:xfrm>
            <a:off x="5512567" y="653589"/>
            <a:ext cx="1374094" cy="276999"/>
          </a:xfrm>
          <a:prstGeom prst="rect">
            <a:avLst/>
          </a:prstGeom>
        </p:spPr>
        <p:txBody>
          <a:bodyPr wrap="none">
            <a:spAutoFit/>
          </a:bodyPr>
          <a:lstStyle/>
          <a:p>
            <a:r>
              <a:rPr lang="en-GB" sz="1200" u="sng" kern="15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CMI6_Oday.json</a:t>
            </a:r>
          </a:p>
        </p:txBody>
      </p:sp>
      <p:sp>
        <p:nvSpPr>
          <p:cNvPr id="41" name="Accolade fermante 40">
            <a:extLst>
              <a:ext uri="{FF2B5EF4-FFF2-40B4-BE49-F238E27FC236}">
                <a16:creationId xmlns:a16="http://schemas.microsoft.com/office/drawing/2014/main" id="{C9855D9E-8C85-BD45-BBE1-A917EE396ABA}"/>
              </a:ext>
            </a:extLst>
          </p:cNvPr>
          <p:cNvSpPr/>
          <p:nvPr/>
        </p:nvSpPr>
        <p:spPr>
          <a:xfrm rot="10800000">
            <a:off x="1747863" y="856930"/>
            <a:ext cx="254777" cy="4347368"/>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42" name="ZoneTexte 41">
            <a:extLst>
              <a:ext uri="{FF2B5EF4-FFF2-40B4-BE49-F238E27FC236}">
                <a16:creationId xmlns:a16="http://schemas.microsoft.com/office/drawing/2014/main" id="{7B1DDA5C-BF2E-7D48-9203-0F4879D452C2}"/>
              </a:ext>
            </a:extLst>
          </p:cNvPr>
          <p:cNvSpPr txBox="1"/>
          <p:nvPr/>
        </p:nvSpPr>
        <p:spPr>
          <a:xfrm>
            <a:off x="169056" y="2747156"/>
            <a:ext cx="1625191" cy="830997"/>
          </a:xfrm>
          <a:prstGeom prst="rect">
            <a:avLst/>
          </a:prstGeom>
          <a:solidFill>
            <a:schemeClr val="bg1"/>
          </a:solidFill>
          <a:ln>
            <a:noFill/>
          </a:ln>
        </p:spPr>
        <p:txBody>
          <a:bodyPr wrap="square" rtlCol="0">
            <a:spAutoFit/>
          </a:bodyPr>
          <a:lstStyle/>
          <a:p>
            <a:r>
              <a:rPr lang="en-GB" sz="1200" dirty="0">
                <a:solidFill>
                  <a:srgbClr val="0070C0"/>
                </a:solidFill>
              </a:rPr>
              <a:t>Most of this information is mirrored in the CMIP6 Data Request</a:t>
            </a:r>
          </a:p>
        </p:txBody>
      </p:sp>
      <p:sp>
        <p:nvSpPr>
          <p:cNvPr id="43" name="Rectangle 42">
            <a:extLst>
              <a:ext uri="{FF2B5EF4-FFF2-40B4-BE49-F238E27FC236}">
                <a16:creationId xmlns:a16="http://schemas.microsoft.com/office/drawing/2014/main" id="{F012D722-124E-3747-80CF-00EA0C29DCE9}"/>
              </a:ext>
            </a:extLst>
          </p:cNvPr>
          <p:cNvSpPr/>
          <p:nvPr/>
        </p:nvSpPr>
        <p:spPr>
          <a:xfrm>
            <a:off x="4663296" y="1001016"/>
            <a:ext cx="2187007" cy="646331"/>
          </a:xfrm>
          <a:prstGeom prst="rect">
            <a:avLst/>
          </a:prstGeom>
          <a:noFill/>
        </p:spPr>
        <p:txBody>
          <a:bodyPr wrap="square">
            <a:spAutoFit/>
          </a:bodyPr>
          <a:lstStyle/>
          <a:p>
            <a:r>
              <a:rPr lang="en-GB" sz="1200" i="1" kern="150" dirty="0">
                <a:solidFill>
                  <a:srgbClr val="FF0000"/>
                </a:solidFill>
                <a:latin typeface="+mn-lt"/>
                <a:ea typeface="Times New Roman" panose="02020603050405020304" pitchFamily="18" charset="0"/>
                <a:cs typeface="F"/>
              </a:rPr>
              <a:t>a CMIP6/CMOR official table </a:t>
            </a:r>
            <a:r>
              <a:rPr lang="en-GB" sz="1200" i="1" kern="150" dirty="0">
                <a:solidFill>
                  <a:srgbClr val="FF0000"/>
                </a:solidFill>
                <a:ea typeface="Times New Roman" panose="02020603050405020304" pitchFamily="18" charset="0"/>
                <a:cs typeface="F"/>
              </a:rPr>
              <a:t>(json file) </a:t>
            </a:r>
            <a:r>
              <a:rPr lang="en-GB" sz="1200" i="1" kern="150" dirty="0">
                <a:solidFill>
                  <a:srgbClr val="FF0000"/>
                </a:solidFill>
                <a:latin typeface="+mn-lt"/>
                <a:ea typeface="Times New Roman" panose="02020603050405020304" pitchFamily="18" charset="0"/>
                <a:cs typeface="F"/>
              </a:rPr>
              <a:t>containing several variables.</a:t>
            </a:r>
            <a:endParaRPr lang="en-GB" sz="1200" i="1" dirty="0">
              <a:solidFill>
                <a:srgbClr val="FF0000"/>
              </a:solidFill>
              <a:latin typeface="+mn-lt"/>
            </a:endParaRP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F790A696-1981-CA4B-A538-1552EDFAD15C}"/>
                  </a:ext>
                </a:extLst>
              </p14:cNvPr>
              <p14:cNvContentPartPr/>
              <p14:nvPr/>
            </p14:nvContentPartPr>
            <p14:xfrm>
              <a:off x="2210983" y="2783314"/>
              <a:ext cx="429840" cy="37440"/>
            </p14:xfrm>
          </p:contentPart>
        </mc:Choice>
        <mc:Fallback xmlns="">
          <p:pic>
            <p:nvPicPr>
              <p:cNvPr id="5" name="Encre 4">
                <a:extLst>
                  <a:ext uri="{FF2B5EF4-FFF2-40B4-BE49-F238E27FC236}">
                    <a16:creationId xmlns:a16="http://schemas.microsoft.com/office/drawing/2014/main" id="{F790A696-1981-CA4B-A538-1552EDFAD15C}"/>
                  </a:ext>
                </a:extLst>
              </p:cNvPr>
              <p:cNvPicPr/>
              <p:nvPr/>
            </p:nvPicPr>
            <p:blipFill>
              <a:blip r:embed="rId4"/>
              <a:stretch>
                <a:fillRect/>
              </a:stretch>
            </p:blipFill>
            <p:spPr>
              <a:xfrm>
                <a:off x="2156983" y="2675674"/>
                <a:ext cx="537480" cy="253080"/>
              </a:xfrm>
              <a:prstGeom prst="rect">
                <a:avLst/>
              </a:prstGeom>
            </p:spPr>
          </p:pic>
        </mc:Fallback>
      </mc:AlternateContent>
    </p:spTree>
    <p:extLst>
      <p:ext uri="{BB962C8B-B14F-4D97-AF65-F5344CB8AC3E}">
        <p14:creationId xmlns:p14="http://schemas.microsoft.com/office/powerpoint/2010/main" val="1161257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4" name="Rectangle 3">
            <a:extLst>
              <a:ext uri="{FF2B5EF4-FFF2-40B4-BE49-F238E27FC236}">
                <a16:creationId xmlns:a16="http://schemas.microsoft.com/office/drawing/2014/main" id="{2FEE030F-514D-FB40-9C30-B15BA1261E8D}"/>
              </a:ext>
            </a:extLst>
          </p:cNvPr>
          <p:cNvSpPr/>
          <p:nvPr/>
        </p:nvSpPr>
        <p:spPr>
          <a:xfrm>
            <a:off x="1465299" y="4288906"/>
            <a:ext cx="4572000" cy="707886"/>
          </a:xfrm>
          <a:prstGeom prst="rect">
            <a:avLst/>
          </a:prstGeom>
        </p:spPr>
        <p:txBody>
          <a:bodyPr>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‘sos_Oday’</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Oday 01 ----&gt; </a:t>
            </a:r>
            <a:r>
              <a:rPr lang="en-GB" sz="1200" b="1" kern="150" dirty="0">
                <a:latin typeface="Consolas" panose="020B0609020204030204" pitchFamily="49" charset="0"/>
                <a:ea typeface="Times New Roman" panose="02020603050405020304" pitchFamily="18" charset="0"/>
                <a:cs typeface="Arial" panose="020B0604020202020204" pitchFamily="34" charset="0"/>
              </a:rPr>
              <a:t>sos(1)</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57D65C30-57B3-1D41-B974-CA275CD53DCC}"/>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a:extLst>
              <a:ext uri="{FF2B5EF4-FFF2-40B4-BE49-F238E27FC236}">
                <a16:creationId xmlns:a16="http://schemas.microsoft.com/office/drawing/2014/main" id="{562B8011-095C-FA4D-A416-DF6404BFA38F}"/>
              </a:ext>
            </a:extLst>
          </p:cNvPr>
          <p:cNvSpPr/>
          <p:nvPr/>
        </p:nvSpPr>
        <p:spPr>
          <a:xfrm>
            <a:off x="1656212"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a:extLst>
              <a:ext uri="{FF2B5EF4-FFF2-40B4-BE49-F238E27FC236}">
                <a16:creationId xmlns:a16="http://schemas.microsoft.com/office/drawing/2014/main" id="{0CAB6C00-F031-A14A-BE52-F2B9FDDBDA50}"/>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97CB98EA-B6F8-894E-B610-24170136EE40}"/>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orme libre 14">
            <a:extLst>
              <a:ext uri="{FF2B5EF4-FFF2-40B4-BE49-F238E27FC236}">
                <a16:creationId xmlns:a16="http://schemas.microsoft.com/office/drawing/2014/main" id="{6DEF7E68-9147-2A4B-AA63-F63AFC7434F6}"/>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orme libre 15">
            <a:extLst>
              <a:ext uri="{FF2B5EF4-FFF2-40B4-BE49-F238E27FC236}">
                <a16:creationId xmlns:a16="http://schemas.microsoft.com/office/drawing/2014/main" id="{5AE4DEBF-0533-1340-BBCA-FA6592091FE9}"/>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411CF3A-3918-3444-AB35-00174B6D0936}"/>
              </a:ext>
            </a:extLst>
          </p:cNvPr>
          <p:cNvSpPr txBox="1"/>
          <p:nvPr/>
        </p:nvSpPr>
        <p:spPr>
          <a:xfrm>
            <a:off x="436056" y="2107268"/>
            <a:ext cx="894069" cy="600164"/>
          </a:xfrm>
          <a:prstGeom prst="rect">
            <a:avLst/>
          </a:prstGeom>
          <a:noFill/>
        </p:spPr>
        <p:txBody>
          <a:bodyPr wrap="square" rtlCol="0">
            <a:spAutoFit/>
          </a:bodyPr>
          <a:lstStyle/>
          <a:p>
            <a:r>
              <a:rPr lang="en-GB" sz="1100" dirty="0">
                <a:solidFill>
                  <a:srgbClr val="FF0000"/>
                </a:solidFill>
              </a:rPr>
              <a:t>official CMIP6 varname…</a:t>
            </a:r>
          </a:p>
        </p:txBody>
      </p:sp>
      <p:sp>
        <p:nvSpPr>
          <p:cNvPr id="18" name="ZoneTexte 17">
            <a:extLst>
              <a:ext uri="{FF2B5EF4-FFF2-40B4-BE49-F238E27FC236}">
                <a16:creationId xmlns:a16="http://schemas.microsoft.com/office/drawing/2014/main" id="{EB4993E7-7A33-634A-B451-29F9919B1403}"/>
              </a:ext>
            </a:extLst>
          </p:cNvPr>
          <p:cNvSpPr txBox="1"/>
          <p:nvPr/>
        </p:nvSpPr>
        <p:spPr>
          <a:xfrm>
            <a:off x="1397503" y="2114568"/>
            <a:ext cx="1175367" cy="600164"/>
          </a:xfrm>
          <a:prstGeom prst="rect">
            <a:avLst/>
          </a:prstGeom>
          <a:noFill/>
        </p:spPr>
        <p:txBody>
          <a:bodyPr wrap="square" rtlCol="0">
            <a:spAutoFit/>
          </a:bodyPr>
          <a:lstStyle/>
          <a:p>
            <a:r>
              <a:rPr lang="en-GB" sz="1100" dirty="0">
                <a:solidFill>
                  <a:srgbClr val="FF0000"/>
                </a:solidFill>
              </a:rPr>
              <a:t>…defined</a:t>
            </a:r>
          </a:p>
          <a:p>
            <a:r>
              <a:rPr lang="en-GB" sz="1100" dirty="0">
                <a:solidFill>
                  <a:srgbClr val="FF0000"/>
                </a:solidFill>
              </a:rPr>
              <a:t>for this model component</a:t>
            </a:r>
          </a:p>
        </p:txBody>
      </p:sp>
      <p:sp>
        <p:nvSpPr>
          <p:cNvPr id="19" name="ZoneTexte 18">
            <a:extLst>
              <a:ext uri="{FF2B5EF4-FFF2-40B4-BE49-F238E27FC236}">
                <a16:creationId xmlns:a16="http://schemas.microsoft.com/office/drawing/2014/main" id="{5EEE7B09-969F-3543-88D3-FE2C61C257E2}"/>
              </a:ext>
            </a:extLst>
          </p:cNvPr>
          <p:cNvSpPr txBox="1"/>
          <p:nvPr/>
        </p:nvSpPr>
        <p:spPr>
          <a:xfrm>
            <a:off x="2380272" y="2108219"/>
            <a:ext cx="870845" cy="430887"/>
          </a:xfrm>
          <a:prstGeom prst="rect">
            <a:avLst/>
          </a:prstGeom>
          <a:noFill/>
        </p:spPr>
        <p:txBody>
          <a:bodyPr wrap="square" rtlCol="0">
            <a:spAutoFit/>
          </a:bodyPr>
          <a:lstStyle/>
          <a:p>
            <a:r>
              <a:rPr lang="en-GB" sz="1100" dirty="0">
                <a:solidFill>
                  <a:srgbClr val="FF0000"/>
                </a:solidFill>
              </a:rPr>
              <a:t>…at this frequency</a:t>
            </a:r>
          </a:p>
        </p:txBody>
      </p:sp>
      <p:sp>
        <p:nvSpPr>
          <p:cNvPr id="20" name="ZoneTexte 19">
            <a:extLst>
              <a:ext uri="{FF2B5EF4-FFF2-40B4-BE49-F238E27FC236}">
                <a16:creationId xmlns:a16="http://schemas.microsoft.com/office/drawing/2014/main" id="{344CE6B0-671C-5442-929D-BE04C4F6132F}"/>
              </a:ext>
            </a:extLst>
          </p:cNvPr>
          <p:cNvSpPr txBox="1"/>
          <p:nvPr/>
        </p:nvSpPr>
        <p:spPr>
          <a:xfrm>
            <a:off x="3521235" y="2102716"/>
            <a:ext cx="759125" cy="600164"/>
          </a:xfrm>
          <a:prstGeom prst="rect">
            <a:avLst/>
          </a:prstGeom>
          <a:noFill/>
        </p:spPr>
        <p:txBody>
          <a:bodyPr wrap="square" rtlCol="0">
            <a:spAutoFit/>
          </a:bodyPr>
          <a:lstStyle/>
          <a:p>
            <a:r>
              <a:rPr lang="en-GB" sz="1100" dirty="0">
                <a:solidFill>
                  <a:srgbClr val="FF0000"/>
                </a:solidFill>
              </a:rPr>
              <a:t>…in this CMIP6 table</a:t>
            </a:r>
          </a:p>
        </p:txBody>
      </p:sp>
      <p:sp>
        <p:nvSpPr>
          <p:cNvPr id="21" name="ZoneTexte 20">
            <a:extLst>
              <a:ext uri="{FF2B5EF4-FFF2-40B4-BE49-F238E27FC236}">
                <a16:creationId xmlns:a16="http://schemas.microsoft.com/office/drawing/2014/main" id="{D37DC39E-8308-B146-8DC2-A465833B82C6}"/>
              </a:ext>
            </a:extLst>
          </p:cNvPr>
          <p:cNvSpPr txBox="1"/>
          <p:nvPr/>
        </p:nvSpPr>
        <p:spPr>
          <a:xfrm>
            <a:off x="4684585" y="2102716"/>
            <a:ext cx="893830" cy="600164"/>
          </a:xfrm>
          <a:prstGeom prst="rect">
            <a:avLst/>
          </a:prstGeom>
          <a:noFill/>
        </p:spPr>
        <p:txBody>
          <a:bodyPr wrap="square" rtlCol="0">
            <a:spAutoFit/>
          </a:bodyPr>
          <a:lstStyle/>
          <a:p>
            <a:r>
              <a:rPr lang="en-GB" sz="1100" dirty="0">
                <a:solidFill>
                  <a:srgbClr val="FF0000"/>
                </a:solidFill>
              </a:rPr>
              <a:t>…with this temporal shape</a:t>
            </a:r>
          </a:p>
        </p:txBody>
      </p:sp>
      <p:sp>
        <p:nvSpPr>
          <p:cNvPr id="22" name="ZoneTexte 21">
            <a:extLst>
              <a:ext uri="{FF2B5EF4-FFF2-40B4-BE49-F238E27FC236}">
                <a16:creationId xmlns:a16="http://schemas.microsoft.com/office/drawing/2014/main" id="{D5E3008B-BF91-EE45-A39B-7088F18C58BA}"/>
              </a:ext>
            </a:extLst>
          </p:cNvPr>
          <p:cNvSpPr txBox="1"/>
          <p:nvPr/>
        </p:nvSpPr>
        <p:spPr>
          <a:xfrm>
            <a:off x="5981396" y="2102716"/>
            <a:ext cx="885230" cy="600164"/>
          </a:xfrm>
          <a:prstGeom prst="rect">
            <a:avLst/>
          </a:prstGeom>
          <a:noFill/>
        </p:spPr>
        <p:txBody>
          <a:bodyPr wrap="square" rtlCol="0">
            <a:spAutoFit/>
          </a:bodyPr>
          <a:lstStyle/>
          <a:p>
            <a:r>
              <a:rPr lang="en-GB" sz="1100" dirty="0">
                <a:solidFill>
                  <a:srgbClr val="FF0000"/>
                </a:solidFill>
              </a:rPr>
              <a:t>…and with this spatial shape</a:t>
            </a:r>
          </a:p>
        </p:txBody>
      </p:sp>
      <p:sp>
        <p:nvSpPr>
          <p:cNvPr id="17" name="Accolade fermante 16">
            <a:extLst>
              <a:ext uri="{FF2B5EF4-FFF2-40B4-BE49-F238E27FC236}">
                <a16:creationId xmlns:a16="http://schemas.microsoft.com/office/drawing/2014/main" id="{90930B13-2081-6F40-B5CD-59514D817935}"/>
              </a:ext>
            </a:extLst>
          </p:cNvPr>
          <p:cNvSpPr/>
          <p:nvPr/>
        </p:nvSpPr>
        <p:spPr>
          <a:xfrm rot="5400000">
            <a:off x="5647305" y="1938410"/>
            <a:ext cx="220996" cy="2146436"/>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ccolade fermante 23">
            <a:extLst>
              <a:ext uri="{FF2B5EF4-FFF2-40B4-BE49-F238E27FC236}">
                <a16:creationId xmlns:a16="http://schemas.microsoft.com/office/drawing/2014/main" id="{2508FD96-A4E2-884B-9EA1-341ECA5911DB}"/>
              </a:ext>
            </a:extLst>
          </p:cNvPr>
          <p:cNvSpPr/>
          <p:nvPr/>
        </p:nvSpPr>
        <p:spPr>
          <a:xfrm rot="5400000">
            <a:off x="2228829" y="2044806"/>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5" name="Connecteur droit avec flèche 24">
            <a:extLst>
              <a:ext uri="{FF2B5EF4-FFF2-40B4-BE49-F238E27FC236}">
                <a16:creationId xmlns:a16="http://schemas.microsoft.com/office/drawing/2014/main" id="{9DFDA015-7E7E-B743-B631-23B6E92C8A15}"/>
              </a:ext>
            </a:extLst>
          </p:cNvPr>
          <p:cNvCxnSpPr>
            <a:cxnSpLocks/>
          </p:cNvCxnSpPr>
          <p:nvPr/>
        </p:nvCxnSpPr>
        <p:spPr>
          <a:xfrm>
            <a:off x="2441275" y="3161038"/>
            <a:ext cx="700759" cy="4120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A9B68AE8-30FF-0D43-BD7B-FFFF9B98CADB}"/>
              </a:ext>
            </a:extLst>
          </p:cNvPr>
          <p:cNvCxnSpPr>
            <a:cxnSpLocks/>
          </p:cNvCxnSpPr>
          <p:nvPr/>
        </p:nvCxnSpPr>
        <p:spPr>
          <a:xfrm flipH="1">
            <a:off x="4973197" y="3237593"/>
            <a:ext cx="784607" cy="33547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FE2FB86E-788C-684C-A323-35F262B45FC9}"/>
              </a:ext>
            </a:extLst>
          </p:cNvPr>
          <p:cNvSpPr txBox="1"/>
          <p:nvPr/>
        </p:nvSpPr>
        <p:spPr>
          <a:xfrm>
            <a:off x="3048478" y="3260626"/>
            <a:ext cx="1924719" cy="830997"/>
          </a:xfrm>
          <a:prstGeom prst="rect">
            <a:avLst/>
          </a:prstGeom>
          <a:noFill/>
        </p:spPr>
        <p:txBody>
          <a:bodyPr wrap="square" rtlCol="0">
            <a:spAutoFit/>
          </a:bodyPr>
          <a:lstStyle/>
          <a:p>
            <a:pPr algn="ctr"/>
            <a:r>
              <a:rPr lang="en-GB" sz="1200" dirty="0">
                <a:solidFill>
                  <a:srgbClr val="0070C0"/>
                </a:solidFill>
              </a:rPr>
              <a:t>To check consistency of user’s demand with respect to the chosen (VARNAME, TABLE)</a:t>
            </a:r>
          </a:p>
        </p:txBody>
      </p:sp>
      <p:sp>
        <p:nvSpPr>
          <p:cNvPr id="33" name="Flèche courbée vers la droite 32">
            <a:extLst>
              <a:ext uri="{FF2B5EF4-FFF2-40B4-BE49-F238E27FC236}">
                <a16:creationId xmlns:a16="http://schemas.microsoft.com/office/drawing/2014/main" id="{C2144091-EF2E-4B40-9CC2-ACA20817B417}"/>
              </a:ext>
            </a:extLst>
          </p:cNvPr>
          <p:cNvSpPr/>
          <p:nvPr/>
        </p:nvSpPr>
        <p:spPr>
          <a:xfrm>
            <a:off x="1078302" y="3886193"/>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spTree>
    <p:extLst>
      <p:ext uri="{BB962C8B-B14F-4D97-AF65-F5344CB8AC3E}">
        <p14:creationId xmlns:p14="http://schemas.microsoft.com/office/powerpoint/2010/main" val="3359768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0" name="Rectangle 29">
            <a:extLst>
              <a:ext uri="{FF2B5EF4-FFF2-40B4-BE49-F238E27FC236}">
                <a16:creationId xmlns:a16="http://schemas.microsoft.com/office/drawing/2014/main" id="{6FAC880D-B0E2-F544-9257-FA41093253B6}"/>
              </a:ext>
            </a:extLst>
          </p:cNvPr>
          <p:cNvSpPr/>
          <p:nvPr/>
        </p:nvSpPr>
        <p:spPr>
          <a:xfrm>
            <a:off x="223397" y="781669"/>
            <a:ext cx="1901560" cy="1323439"/>
          </a:xfrm>
          <a:prstGeom prst="rect">
            <a:avLst/>
          </a:prstGeom>
        </p:spPr>
        <p:txBody>
          <a:bodyPr wrap="square">
            <a:spAutoFit/>
          </a:bodyPr>
          <a:lstStyle/>
          <a:p>
            <a:pPr>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2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all variables included in a user-defined external Table with CMOR-like attributes</a:t>
            </a:r>
          </a:p>
        </p:txBody>
      </p:sp>
      <p:sp>
        <p:nvSpPr>
          <p:cNvPr id="32" name="Pensées 31">
            <a:extLst>
              <a:ext uri="{FF2B5EF4-FFF2-40B4-BE49-F238E27FC236}">
                <a16:creationId xmlns:a16="http://schemas.microsoft.com/office/drawing/2014/main" id="{1323F942-1E72-A042-82AF-639765E3A043}"/>
              </a:ext>
            </a:extLst>
          </p:cNvPr>
          <p:cNvSpPr/>
          <p:nvPr/>
        </p:nvSpPr>
        <p:spPr>
          <a:xfrm>
            <a:off x="7774933" y="78423"/>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extra</a:t>
            </a:r>
            <a:endParaRPr lang="fr-FR" sz="1200" dirty="0">
              <a:solidFill>
                <a:schemeClr val="accent5"/>
              </a:solidFill>
            </a:endParaRPr>
          </a:p>
        </p:txBody>
      </p:sp>
      <p:sp>
        <p:nvSpPr>
          <p:cNvPr id="19" name="Rectangle 18">
            <a:extLst>
              <a:ext uri="{FF2B5EF4-FFF2-40B4-BE49-F238E27FC236}">
                <a16:creationId xmlns:a16="http://schemas.microsoft.com/office/drawing/2014/main" id="{851E36D2-44F1-034F-A7C4-751F5F8DD4B2}"/>
              </a:ext>
            </a:extLst>
          </p:cNvPr>
          <p:cNvSpPr/>
          <p:nvPr/>
        </p:nvSpPr>
        <p:spPr>
          <a:xfrm>
            <a:off x="2251820" y="776569"/>
            <a:ext cx="4990228" cy="4662815"/>
          </a:xfrm>
          <a:prstGeom prst="rect">
            <a:avLst/>
          </a:prstGeom>
          <a:solidFill>
            <a:schemeClr val="bg1"/>
          </a:solidFill>
          <a:ln w="19050">
            <a:solidFill>
              <a:srgbClr val="D883FF"/>
            </a:solidFill>
          </a:ln>
        </p:spPr>
        <p:txBody>
          <a:bodyPr wrap="square">
            <a:spAutoFit/>
          </a:bodyPr>
          <a:lstStyle/>
          <a:p>
            <a:r>
              <a:rPr lang="en-GB" sz="900" dirty="0">
                <a:latin typeface="Consolas" panose="020B0609020204030204" pitchFamily="49" charset="0"/>
                <a:cs typeface="Consolas" panose="020B0609020204030204" pitchFamily="49" charset="0"/>
              </a:rPr>
              <a:t>"Header": {</a:t>
            </a:r>
          </a:p>
          <a:p>
            <a:r>
              <a:rPr lang="en-GB" sz="900" dirty="0">
                <a:latin typeface="Consolas" panose="020B0609020204030204" pitchFamily="49" charset="0"/>
                <a:cs typeface="Consolas" panose="020B0609020204030204" pitchFamily="49" charset="0"/>
              </a:rPr>
              <a:t>        "data_specs_version": "01.00.13",</a:t>
            </a:r>
          </a:p>
          <a:p>
            <a:r>
              <a:rPr lang="en-GB" sz="900" dirty="0">
                <a:latin typeface="Consolas" panose="020B0609020204030204" pitchFamily="49" charset="0"/>
                <a:cs typeface="Consolas" panose="020B0609020204030204" pitchFamily="49" charset="0"/>
              </a:rPr>
              <a:t>        "table_id": "Table Prim6hrPt",</a:t>
            </a:r>
          </a:p>
          <a:p>
            <a:r>
              <a:rPr lang="en-GB" sz="900" dirty="0">
                <a:latin typeface="Consolas" panose="020B0609020204030204" pitchFamily="49" charset="0"/>
                <a:cs typeface="Consolas" panose="020B0609020204030204" pitchFamily="49" charset="0"/>
              </a:rPr>
              <a:t>        "realm": "land atmos ocean",</a:t>
            </a:r>
          </a:p>
          <a:p>
            <a:r>
              <a:rPr lang="en-GB" sz="900" dirty="0">
                <a:latin typeface="Consolas" panose="020B0609020204030204" pitchFamily="49" charset="0"/>
                <a:cs typeface="Consolas" panose="020B0609020204030204" pitchFamily="49" charset="0"/>
              </a:rPr>
              <a:t>        "cmor_version": "3.2",</a:t>
            </a:r>
          </a:p>
          <a:p>
            <a:r>
              <a:rPr lang="en-GB" sz="900" dirty="0">
                <a:latin typeface="Consolas" panose="020B0609020204030204" pitchFamily="49" charset="0"/>
                <a:cs typeface="Consolas" panose="020B0609020204030204" pitchFamily="49" charset="0"/>
              </a:rPr>
              <a:t>        "table_date": "12 July 2017",</a:t>
            </a:r>
          </a:p>
          <a:p>
            <a:r>
              <a:rPr lang="en-GB" sz="900" dirty="0">
                <a:latin typeface="Consolas" panose="020B0609020204030204" pitchFamily="49" charset="0"/>
                <a:cs typeface="Consolas" panose="020B0609020204030204" pitchFamily="49" charset="0"/>
              </a:rPr>
              <a:t>        "missing_value": "1e20",</a:t>
            </a:r>
          </a:p>
          <a:p>
            <a:r>
              <a:rPr lang="en-GB" sz="900" dirty="0">
                <a:latin typeface="Consolas" panose="020B0609020204030204" pitchFamily="49" charset="0"/>
                <a:cs typeface="Consolas" panose="020B0609020204030204" pitchFamily="49" charset="0"/>
              </a:rPr>
              <a:t>        "product": "model-output",</a:t>
            </a:r>
          </a:p>
          <a:p>
            <a:r>
              <a:rPr lang="en-GB" sz="900" dirty="0">
                <a:latin typeface="Consolas" panose="020B0609020204030204" pitchFamily="49" charset="0"/>
                <a:cs typeface="Consolas" panose="020B0609020204030204" pitchFamily="49" charset="0"/>
              </a:rPr>
              <a:t>        "approx_interval": "0.250000",</a:t>
            </a:r>
          </a:p>
          <a:p>
            <a:r>
              <a:rPr lang="en-GB" sz="900" dirty="0">
                <a:latin typeface="Consolas" panose="020B0609020204030204" pitchFamily="49" charset="0"/>
                <a:cs typeface="Consolas" panose="020B0609020204030204" pitchFamily="49" charset="0"/>
              </a:rPr>
              <a:t>        "generic_levels": "",</a:t>
            </a:r>
          </a:p>
          <a:p>
            <a:r>
              <a:rPr lang="en-GB" sz="900" dirty="0">
                <a:latin typeface="Consolas" panose="020B0609020204030204" pitchFamily="49" charset="0"/>
                <a:cs typeface="Consolas" panose="020B0609020204030204" pitchFamily="49" charset="0"/>
              </a:rPr>
              <a:t>        "mip_era": "PRIMAVERA",</a:t>
            </a:r>
          </a:p>
          <a:p>
            <a:r>
              <a:rPr lang="en-GB" sz="900" dirty="0">
                <a:latin typeface="Consolas" panose="020B0609020204030204" pitchFamily="49" charset="0"/>
                <a:cs typeface="Consolas" panose="020B0609020204030204" pitchFamily="49" charset="0"/>
              </a:rPr>
              <a:t>        "Conventions": "CF-1.7 CMIP-6.0"</a:t>
            </a:r>
          </a:p>
          <a:p>
            <a:r>
              <a:rPr lang="en-GB" sz="900" dirty="0">
                <a:latin typeface="Consolas" panose="020B0609020204030204" pitchFamily="49" charset="0"/>
                <a:cs typeface="Consolas" panose="020B0609020204030204" pitchFamily="49" charset="0"/>
              </a:rPr>
              <a:t>    },</a:t>
            </a:r>
          </a:p>
          <a:p>
            <a:r>
              <a:rPr lang="en-GB" sz="900" dirty="0">
                <a:latin typeface="Consolas" panose="020B0609020204030204" pitchFamily="49" charset="0"/>
                <a:cs typeface="Consolas" panose="020B0609020204030204" pitchFamily="49" charset="0"/>
              </a:rPr>
              <a:t>    "variable_entry": {</a:t>
            </a:r>
            <a:endParaRPr lang="en-GB" sz="900" dirty="0">
              <a:latin typeface="Menlo" panose="020B0609030804020204" pitchFamily="49" charset="0"/>
            </a:endParaRPr>
          </a:p>
          <a:p>
            <a:r>
              <a:rPr lang="en-GB" sz="900" dirty="0">
                <a:latin typeface="Menlo" panose="020B0609030804020204" pitchFamily="49" charset="0"/>
              </a:rPr>
              <a:t>       "thetapv2": {</a:t>
            </a:r>
          </a:p>
          <a:p>
            <a:r>
              <a:rPr lang="en-GB" sz="900" dirty="0">
                <a:latin typeface="Menlo" panose="020B0609030804020204" pitchFamily="49" charset="0"/>
              </a:rPr>
              <a:t>            "frequency": "6hr",</a:t>
            </a:r>
          </a:p>
          <a:p>
            <a:r>
              <a:rPr lang="en-GB" sz="900" dirty="0">
                <a:latin typeface="Menlo" panose="020B0609030804020204" pitchFamily="49" charset="0"/>
              </a:rPr>
              <a:t>            "modeling_realm": "atmos",</a:t>
            </a:r>
          </a:p>
          <a:p>
            <a:r>
              <a:rPr lang="en-GB" sz="900" dirty="0">
                <a:latin typeface="Menlo" panose="020B0609030804020204" pitchFamily="49" charset="0"/>
              </a:rPr>
              <a:t>            "standard_name": "theta_on_pv2_surface",</a:t>
            </a:r>
          </a:p>
          <a:p>
            <a:r>
              <a:rPr lang="en-GB" sz="900" dirty="0">
                <a:latin typeface="Menlo" panose="020B0609030804020204" pitchFamily="49" charset="0"/>
              </a:rPr>
              <a:t>            "units": "K",</a:t>
            </a:r>
          </a:p>
          <a:p>
            <a:r>
              <a:rPr lang="en-GB" sz="900" dirty="0">
                <a:latin typeface="Menlo" panose="020B0609030804020204" pitchFamily="49" charset="0"/>
              </a:rPr>
              <a:t>            "cell_methods": "time: point",</a:t>
            </a:r>
          </a:p>
          <a:p>
            <a:r>
              <a:rPr lang="en-GB" sz="900" dirty="0">
                <a:latin typeface="Menlo" panose="020B0609030804020204" pitchFamily="49" charset="0"/>
              </a:rPr>
              <a:t>            "cell_measures": "area: areacella",</a:t>
            </a:r>
          </a:p>
          <a:p>
            <a:r>
              <a:rPr lang="en-GB" sz="900" dirty="0">
                <a:latin typeface="Menlo" panose="020B0609030804020204" pitchFamily="49" charset="0"/>
              </a:rPr>
              <a:t>            "long_name": "Theta on PV +/- 2 Surface",</a:t>
            </a:r>
          </a:p>
          <a:p>
            <a:r>
              <a:rPr lang="en-GB" sz="900" dirty="0">
                <a:latin typeface="Menlo" panose="020B0609030804020204" pitchFamily="49" charset="0"/>
              </a:rPr>
              <a:t>            "comment": "",</a:t>
            </a:r>
          </a:p>
          <a:p>
            <a:r>
              <a:rPr lang="en-GB" sz="900" dirty="0">
                <a:latin typeface="Menlo" panose="020B0609030804020204" pitchFamily="49" charset="0"/>
              </a:rPr>
              <a:t>            "dimensions": "longitude latitude time1",</a:t>
            </a:r>
          </a:p>
          <a:p>
            <a:r>
              <a:rPr lang="en-GB" sz="900" dirty="0">
                <a:latin typeface="Menlo" panose="020B0609030804020204" pitchFamily="49" charset="0"/>
              </a:rPr>
              <a:t>            "out_name": "thetapv2",</a:t>
            </a:r>
          </a:p>
          <a:p>
            <a:r>
              <a:rPr lang="en-GB" sz="900" dirty="0">
                <a:latin typeface="Menlo" panose="020B0609030804020204" pitchFamily="49" charset="0"/>
              </a:rPr>
              <a:t>            "type": "real",</a:t>
            </a:r>
          </a:p>
          <a:p>
            <a:r>
              <a:rPr lang="en-GB" sz="900" dirty="0">
                <a:latin typeface="Menlo" panose="020B0609030804020204" pitchFamily="49" charset="0"/>
              </a:rPr>
              <a:t>            "positive": "",</a:t>
            </a:r>
          </a:p>
          <a:p>
            <a:r>
              <a:rPr lang="en-GB" sz="900" dirty="0">
                <a:latin typeface="Menlo" panose="020B0609030804020204" pitchFamily="49" charset="0"/>
              </a:rPr>
              <a:t>            "valid_min": "",</a:t>
            </a:r>
          </a:p>
          <a:p>
            <a:r>
              <a:rPr lang="en-GB" sz="900" dirty="0">
                <a:latin typeface="Menlo" panose="020B0609030804020204" pitchFamily="49" charset="0"/>
              </a:rPr>
              <a:t>            "valid_max": "",</a:t>
            </a:r>
          </a:p>
          <a:p>
            <a:r>
              <a:rPr lang="en-GB" sz="900" dirty="0">
                <a:latin typeface="Menlo" panose="020B0609030804020204" pitchFamily="49" charset="0"/>
              </a:rPr>
              <a:t>            "ok_min_mean_abs": "",</a:t>
            </a:r>
          </a:p>
          <a:p>
            <a:r>
              <a:rPr lang="en-GB" sz="900" dirty="0">
                <a:latin typeface="Menlo" panose="020B0609030804020204" pitchFamily="49" charset="0"/>
              </a:rPr>
              <a:t>            "ok_max_mean_abs": "",</a:t>
            </a:r>
          </a:p>
          <a:p>
            <a:r>
              <a:rPr lang="en-GB" sz="900" dirty="0">
                <a:latin typeface="Menlo" panose="020B0609030804020204" pitchFamily="49" charset="0"/>
              </a:rPr>
              <a:t>            "primavera_priority": "1"</a:t>
            </a:r>
          </a:p>
          <a:p>
            <a:r>
              <a:rPr lang="en-GB" sz="900" dirty="0">
                <a:latin typeface="Menlo" panose="020B0609030804020204" pitchFamily="49" charset="0"/>
              </a:rPr>
              <a:t>        },</a:t>
            </a:r>
          </a:p>
        </p:txBody>
      </p:sp>
      <p:sp>
        <p:nvSpPr>
          <p:cNvPr id="24" name="Accolade fermante 23">
            <a:extLst>
              <a:ext uri="{FF2B5EF4-FFF2-40B4-BE49-F238E27FC236}">
                <a16:creationId xmlns:a16="http://schemas.microsoft.com/office/drawing/2014/main" id="{943132C3-062E-9144-AFCC-8F2676C809F8}"/>
              </a:ext>
            </a:extLst>
          </p:cNvPr>
          <p:cNvSpPr/>
          <p:nvPr/>
        </p:nvSpPr>
        <p:spPr>
          <a:xfrm rot="10800000">
            <a:off x="2538370" y="2927101"/>
            <a:ext cx="220996" cy="2268334"/>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25" name="ZoneTexte 24">
            <a:extLst>
              <a:ext uri="{FF2B5EF4-FFF2-40B4-BE49-F238E27FC236}">
                <a16:creationId xmlns:a16="http://schemas.microsoft.com/office/drawing/2014/main" id="{FB161EDB-083B-9B43-92DA-786A4049158C}"/>
              </a:ext>
            </a:extLst>
          </p:cNvPr>
          <p:cNvSpPr txBox="1"/>
          <p:nvPr/>
        </p:nvSpPr>
        <p:spPr>
          <a:xfrm>
            <a:off x="244653" y="3738102"/>
            <a:ext cx="2293716" cy="1200329"/>
          </a:xfrm>
          <a:prstGeom prst="rect">
            <a:avLst/>
          </a:prstGeom>
          <a:solidFill>
            <a:schemeClr val="bg1"/>
          </a:solidFill>
          <a:ln>
            <a:noFill/>
          </a:ln>
        </p:spPr>
        <p:txBody>
          <a:bodyPr wrap="square" rtlCol="0">
            <a:spAutoFit/>
          </a:bodyPr>
          <a:lstStyle/>
          <a:p>
            <a:r>
              <a:rPr lang="en-GB" sz="1200" dirty="0">
                <a:solidFill>
                  <a:srgbClr val="0070C0"/>
                </a:solidFill>
              </a:rPr>
              <a:t>CMIP6 (CMOR) like attributes used by dr2xml to build XIOS instructions (output_freq, operation, …) and  to set XIOS variables (i.e. netCDF attributes) </a:t>
            </a:r>
          </a:p>
        </p:txBody>
      </p:sp>
      <p:sp>
        <p:nvSpPr>
          <p:cNvPr id="26" name="Rectangle 25">
            <a:extLst>
              <a:ext uri="{FF2B5EF4-FFF2-40B4-BE49-F238E27FC236}">
                <a16:creationId xmlns:a16="http://schemas.microsoft.com/office/drawing/2014/main" id="{4C81DCA9-B765-2748-9EEB-44AC1FB091BB}"/>
              </a:ext>
            </a:extLst>
          </p:cNvPr>
          <p:cNvSpPr/>
          <p:nvPr/>
        </p:nvSpPr>
        <p:spPr>
          <a:xfrm>
            <a:off x="5018362" y="791587"/>
            <a:ext cx="2223686" cy="276999"/>
          </a:xfrm>
          <a:prstGeom prst="rect">
            <a:avLst/>
          </a:prstGeom>
        </p:spPr>
        <p:txBody>
          <a:bodyPr wrap="none">
            <a:spAutoFit/>
          </a:bodyPr>
          <a:lstStyle/>
          <a:p>
            <a:r>
              <a:rPr lang="en-GB" sz="1200" u="sng" kern="150" dirty="0">
                <a:solidFill>
                  <a:srgbClr val="D883FF"/>
                </a:solidFill>
                <a:latin typeface="Consolas" panose="020B0609020204030204" pitchFamily="49" charset="0"/>
                <a:ea typeface="Times New Roman" panose="02020603050405020304" pitchFamily="18" charset="0"/>
                <a:cs typeface="Consolas" panose="020B0609020204030204" pitchFamily="49" charset="0"/>
              </a:rPr>
              <a:t>PRIMAVERA_Prim6hrPt.json</a:t>
            </a:r>
            <a:endParaRPr lang="en-GB" sz="1200" u="sng" dirty="0">
              <a:solidFill>
                <a:srgbClr val="D883FF"/>
              </a:solidFill>
            </a:endParaRPr>
          </a:p>
        </p:txBody>
      </p:sp>
      <p:sp>
        <p:nvSpPr>
          <p:cNvPr id="12" name="Rectangle 11">
            <a:extLst>
              <a:ext uri="{FF2B5EF4-FFF2-40B4-BE49-F238E27FC236}">
                <a16:creationId xmlns:a16="http://schemas.microsoft.com/office/drawing/2014/main" id="{A83A7D47-8D3F-564B-BB10-A464DD753AAA}"/>
              </a:ext>
            </a:extLst>
          </p:cNvPr>
          <p:cNvSpPr/>
          <p:nvPr/>
        </p:nvSpPr>
        <p:spPr>
          <a:xfrm>
            <a:off x="5112292" y="1049036"/>
            <a:ext cx="2129756" cy="646331"/>
          </a:xfrm>
          <a:prstGeom prst="rect">
            <a:avLst/>
          </a:prstGeom>
          <a:noFill/>
        </p:spPr>
        <p:txBody>
          <a:bodyPr wrap="square">
            <a:spAutoFit/>
          </a:bodyPr>
          <a:lstStyle/>
          <a:p>
            <a:r>
              <a:rPr lang="en-GB" sz="1200" i="1" kern="150" dirty="0">
                <a:solidFill>
                  <a:srgbClr val="D883FF"/>
                </a:solidFill>
                <a:latin typeface="+mn-lt"/>
                <a:ea typeface="Times New Roman" panose="02020603050405020304" pitchFamily="18" charset="0"/>
                <a:cs typeface="F"/>
              </a:rPr>
              <a:t>a user-defined external table </a:t>
            </a:r>
            <a:r>
              <a:rPr lang="en-GB" sz="1200" i="1" kern="150" dirty="0">
                <a:solidFill>
                  <a:srgbClr val="D883FF"/>
                </a:solidFill>
                <a:ea typeface="Times New Roman" panose="02020603050405020304" pitchFamily="18" charset="0"/>
                <a:cs typeface="F"/>
              </a:rPr>
              <a:t>(json file) </a:t>
            </a:r>
            <a:r>
              <a:rPr lang="en-GB" sz="1200" i="1" kern="150" dirty="0">
                <a:solidFill>
                  <a:srgbClr val="D883FF"/>
                </a:solidFill>
                <a:latin typeface="+mn-lt"/>
                <a:ea typeface="Times New Roman" panose="02020603050405020304" pitchFamily="18" charset="0"/>
                <a:cs typeface="F"/>
              </a:rPr>
              <a:t>containing several additional variables.</a:t>
            </a:r>
            <a:endParaRPr lang="en-GB" sz="1200" i="1" dirty="0">
              <a:solidFill>
                <a:srgbClr val="D883FF"/>
              </a:solidFill>
              <a:latin typeface="+mn-lt"/>
            </a:endParaRPr>
          </a:p>
        </p:txBody>
      </p:sp>
      <mc:AlternateContent xmlns:mc="http://schemas.openxmlformats.org/markup-compatibility/2006" xmlns:p14="http://schemas.microsoft.com/office/powerpoint/2010/main">
        <mc:Choice Requires="p14">
          <p:contentPart p14:bwMode="auto" r:id="rId3">
            <p14:nvContentPartPr>
              <p14:cNvPr id="13" name="Encre 12">
                <a:extLst>
                  <a:ext uri="{FF2B5EF4-FFF2-40B4-BE49-F238E27FC236}">
                    <a16:creationId xmlns:a16="http://schemas.microsoft.com/office/drawing/2014/main" id="{90EAEFAD-A0BC-4A42-B9EA-57F430EF4DC5}"/>
                  </a:ext>
                </a:extLst>
              </p14:cNvPr>
              <p14:cNvContentPartPr/>
              <p14:nvPr/>
            </p14:nvContentPartPr>
            <p14:xfrm>
              <a:off x="2759366" y="2811781"/>
              <a:ext cx="993258" cy="45719"/>
            </p14:xfrm>
          </p:contentPart>
        </mc:Choice>
        <mc:Fallback xmlns="">
          <p:pic>
            <p:nvPicPr>
              <p:cNvPr id="13" name="Encre 12">
                <a:extLst>
                  <a:ext uri="{FF2B5EF4-FFF2-40B4-BE49-F238E27FC236}">
                    <a16:creationId xmlns:a16="http://schemas.microsoft.com/office/drawing/2014/main" id="{90EAEFAD-A0BC-4A42-B9EA-57F430EF4DC5}"/>
                  </a:ext>
                </a:extLst>
              </p:cNvPr>
              <p:cNvPicPr/>
              <p:nvPr/>
            </p:nvPicPr>
            <p:blipFill>
              <a:blip r:embed="rId4"/>
              <a:stretch>
                <a:fillRect/>
              </a:stretch>
            </p:blipFill>
            <p:spPr>
              <a:xfrm>
                <a:off x="2705345" y="2703783"/>
                <a:ext cx="1100939" cy="261354"/>
              </a:xfrm>
              <a:prstGeom prst="rect">
                <a:avLst/>
              </a:prstGeom>
            </p:spPr>
          </p:pic>
        </mc:Fallback>
      </mc:AlternateContent>
    </p:spTree>
    <p:extLst>
      <p:ext uri="{BB962C8B-B14F-4D97-AF65-F5344CB8AC3E}">
        <p14:creationId xmlns:p14="http://schemas.microsoft.com/office/powerpoint/2010/main" val="3637126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 name="Rectangle 4">
            <a:extLst>
              <a:ext uri="{FF2B5EF4-FFF2-40B4-BE49-F238E27FC236}">
                <a16:creationId xmlns:a16="http://schemas.microsoft.com/office/drawing/2014/main" id="{11BE54C1-EC6D-C74D-8FB7-F46972A71C85}"/>
              </a:ext>
            </a:extLst>
          </p:cNvPr>
          <p:cNvSpPr/>
          <p:nvPr/>
        </p:nvSpPr>
        <p:spPr>
          <a:xfrm>
            <a:off x="210290" y="1332498"/>
            <a:ext cx="8723419" cy="707886"/>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extra;   ANY;      ANY;       ANY;          PRIMAVERA_Prim6hrPt;   ANY;           ANY;          ANY;        HighResMIP;</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 </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p:txBody>
      </p:sp>
      <p:sp>
        <p:nvSpPr>
          <p:cNvPr id="2" name="Rectangle 1">
            <a:extLst>
              <a:ext uri="{FF2B5EF4-FFF2-40B4-BE49-F238E27FC236}">
                <a16:creationId xmlns:a16="http://schemas.microsoft.com/office/drawing/2014/main" id="{5F74EF71-B20D-7141-8DF9-74485F0DD540}"/>
              </a:ext>
            </a:extLst>
          </p:cNvPr>
          <p:cNvSpPr/>
          <p:nvPr/>
        </p:nvSpPr>
        <p:spPr>
          <a:xfrm>
            <a:off x="589768" y="3772165"/>
            <a:ext cx="8306180" cy="1046440"/>
          </a:xfrm>
          <a:prstGeom prst="rect">
            <a:avLst/>
          </a:prstGeom>
        </p:spPr>
        <p:txBody>
          <a:bodyPr wrap="square">
            <a:spAutoFit/>
          </a:bodyPr>
          <a:lstStyle/>
          <a:p>
            <a:pPr algn="just"/>
            <a:r>
              <a:rPr lang="en-GB" kern="150" dirty="0">
                <a:solidFill>
                  <a:srgbClr val="0070C0"/>
                </a:solidFill>
                <a:latin typeface="Arial" panose="020B0604020202020204" pitchFamily="34" charset="0"/>
                <a:ea typeface="Times New Roman" panose="02020603050405020304" pitchFamily="18" charset="0"/>
                <a:cs typeface="F"/>
              </a:rPr>
              <a:t>All variables defined as a </a:t>
            </a:r>
            <a:r>
              <a:rPr lang="en-GB" i="1" kern="150" dirty="0">
                <a:solidFill>
                  <a:srgbClr val="0070C0"/>
                </a:solidFill>
                <a:latin typeface="Arial" panose="020B0604020202020204" pitchFamily="34" charset="0"/>
                <a:ea typeface="Times New Roman" panose="02020603050405020304" pitchFamily="18" charset="0"/>
                <a:cs typeface="F"/>
              </a:rPr>
              <a:t>variable_entry </a:t>
            </a:r>
            <a:r>
              <a:rPr lang="en-GB" kern="150" dirty="0">
                <a:solidFill>
                  <a:srgbClr val="0070C0"/>
                </a:solidFill>
                <a:latin typeface="Arial" panose="020B0604020202020204" pitchFamily="34" charset="0"/>
                <a:ea typeface="Times New Roman" panose="02020603050405020304" pitchFamily="18" charset="0"/>
                <a:cs typeface="F"/>
              </a:rPr>
              <a:t>in</a:t>
            </a:r>
            <a:r>
              <a:rPr lang="en-GB" i="1" kern="150" dirty="0">
                <a:solidFill>
                  <a:srgbClr val="0070C0"/>
                </a:solidFill>
                <a:latin typeface="Arial" panose="020B0604020202020204" pitchFamily="34" charset="0"/>
                <a:ea typeface="Times New Roman" panose="02020603050405020304" pitchFamily="18" charset="0"/>
                <a:cs typeface="F"/>
              </a:rPr>
              <a:t> </a:t>
            </a:r>
            <a:r>
              <a:rPr lang="en-GB" kern="150" dirty="0">
                <a:solidFill>
                  <a:srgbClr val="D883FF"/>
                </a:solidFill>
                <a:latin typeface="Consolas" panose="020B0609020204030204" pitchFamily="49" charset="0"/>
                <a:ea typeface="Times New Roman" panose="02020603050405020304" pitchFamily="18" charset="0"/>
                <a:cs typeface="Arial" panose="020B0604020202020204" pitchFamily="34" charset="0"/>
              </a:rPr>
              <a:t>PRIMAVERA_Prim6hrPt.json</a:t>
            </a:r>
            <a:r>
              <a:rPr lang="en-GB" kern="150" dirty="0">
                <a:solidFill>
                  <a:srgbClr val="0070C0"/>
                </a:solidFill>
                <a:latin typeface="Arial" panose="020B0604020202020204" pitchFamily="34" charset="0"/>
                <a:ea typeface="Times New Roman" panose="02020603050405020304" pitchFamily="18" charset="0"/>
                <a:cs typeface="F"/>
              </a:rPr>
              <a:t> are added by dr2xml  (</a:t>
            </a:r>
            <a:r>
              <a:rPr lang="en-GB" i="1" u="sng" kern="150" dirty="0">
                <a:solidFill>
                  <a:srgbClr val="0070C0"/>
                </a:solidFill>
                <a:latin typeface="Arial" panose="020B0604020202020204" pitchFamily="34" charset="0"/>
                <a:ea typeface="Times New Roman" panose="02020603050405020304" pitchFamily="18" charset="0"/>
                <a:cs typeface="F"/>
              </a:rPr>
              <a:t>provided they are defined in the ping file</a:t>
            </a:r>
            <a:r>
              <a:rPr lang="en-GB" kern="150" dirty="0">
                <a:solidFill>
                  <a:srgbClr val="0070C0"/>
                </a:solidFill>
                <a:latin typeface="Arial" panose="020B0604020202020204" pitchFamily="34" charset="0"/>
                <a:ea typeface="Times New Roman" panose="02020603050405020304" pitchFamily="18" charset="0"/>
                <a:cs typeface="F"/>
              </a:rPr>
              <a:t>)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sz="1000" kern="150" dirty="0">
                <a:latin typeface="Abadi MT Condensed Light" panose="020B0306030101010103" pitchFamily="34" charset="77"/>
                <a:ea typeface="Times New Roman" panose="02020603050405020304" pitchFamily="18" charset="0"/>
                <a:cs typeface="Arial" panose="020B0604020202020204" pitchFamily="34" charset="0"/>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solidFill>
                  <a:srgbClr val="00000A"/>
                </a:solidFill>
                <a:latin typeface="Consolas" panose="020B0609020204030204" pitchFamily="49" charset="0"/>
                <a:ea typeface="Calibri" panose="020F0502020204030204" pitchFamily="34" charset="0"/>
                <a:cs typeface="F"/>
              </a:rPr>
              <a:t>	&gt;&gt;&gt; TABLE       </a:t>
            </a:r>
            <a:r>
              <a:rPr lang="en-GB" sz="1200" b="1" kern="150" dirty="0">
                <a:solidFill>
                  <a:srgbClr val="00000A"/>
                </a:solidFill>
                <a:latin typeface="Consolas" panose="020B0609020204030204" pitchFamily="49" charset="0"/>
                <a:ea typeface="Calibri" panose="020F0502020204030204" pitchFamily="34" charset="0"/>
                <a:cs typeface="F"/>
              </a:rPr>
              <a:t>Prim6hrPt 07 ----&gt;</a:t>
            </a:r>
            <a:r>
              <a:rPr lang="en-GB" sz="1200" kern="150" dirty="0">
                <a:solidFill>
                  <a:srgbClr val="00000A"/>
                </a:solidFill>
                <a:latin typeface="Consolas" panose="020B0609020204030204" pitchFamily="49" charset="0"/>
                <a:ea typeface="Calibri" panose="020F0502020204030204" pitchFamily="34" charset="0"/>
                <a:cs typeface="F"/>
              </a:rPr>
              <a:t> ps(1.0) hus1000(1.0) thetapv2(1.0) </a:t>
            </a:r>
          </a:p>
          <a:p>
            <a:pPr algn="just"/>
            <a:r>
              <a:rPr lang="en-GB" sz="1200" kern="150" dirty="0">
                <a:solidFill>
                  <a:srgbClr val="00000A"/>
                </a:solidFill>
                <a:latin typeface="Consolas" panose="020B0609020204030204" pitchFamily="49" charset="0"/>
                <a:ea typeface="Calibri" panose="020F0502020204030204" pitchFamily="34" charset="0"/>
                <a:cs typeface="F"/>
              </a:rPr>
              <a:t>			 	  clt(1.0) va1000(1.0) ua1000(1.0) tslsi(1.0)</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8" name="Forme libre 7">
            <a:extLst>
              <a:ext uri="{FF2B5EF4-FFF2-40B4-BE49-F238E27FC236}">
                <a16:creationId xmlns:a16="http://schemas.microsoft.com/office/drawing/2014/main" id="{5A89EA2E-1F14-9C4E-8572-37CA41A79205}"/>
              </a:ext>
            </a:extLst>
          </p:cNvPr>
          <p:cNvSpPr/>
          <p:nvPr/>
        </p:nvSpPr>
        <p:spPr>
          <a:xfrm>
            <a:off x="3203717" y="1579087"/>
            <a:ext cx="1687460" cy="350419"/>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Accolade fermante 8">
            <a:extLst>
              <a:ext uri="{FF2B5EF4-FFF2-40B4-BE49-F238E27FC236}">
                <a16:creationId xmlns:a16="http://schemas.microsoft.com/office/drawing/2014/main" id="{A90453A3-74CB-B843-8565-B851CA6AA139}"/>
              </a:ext>
            </a:extLst>
          </p:cNvPr>
          <p:cNvSpPr/>
          <p:nvPr/>
        </p:nvSpPr>
        <p:spPr>
          <a:xfrm rot="5400000">
            <a:off x="1737123" y="1108554"/>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11" name="Accolade fermante 10">
            <a:extLst>
              <a:ext uri="{FF2B5EF4-FFF2-40B4-BE49-F238E27FC236}">
                <a16:creationId xmlns:a16="http://schemas.microsoft.com/office/drawing/2014/main" id="{75B8ADB5-F28C-6B44-96F0-5387A43691AE}"/>
              </a:ext>
            </a:extLst>
          </p:cNvPr>
          <p:cNvSpPr/>
          <p:nvPr/>
        </p:nvSpPr>
        <p:spPr>
          <a:xfrm rot="5400000">
            <a:off x="5589369" y="1311976"/>
            <a:ext cx="220996" cy="1393092"/>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12" name="Connecteur droit avec flèche 11">
            <a:extLst>
              <a:ext uri="{FF2B5EF4-FFF2-40B4-BE49-F238E27FC236}">
                <a16:creationId xmlns:a16="http://schemas.microsoft.com/office/drawing/2014/main" id="{18477BD8-33C9-0E47-91EB-9B9F4E2CE5B6}"/>
              </a:ext>
            </a:extLst>
          </p:cNvPr>
          <p:cNvCxnSpPr>
            <a:cxnSpLocks/>
          </p:cNvCxnSpPr>
          <p:nvPr/>
        </p:nvCxnSpPr>
        <p:spPr>
          <a:xfrm>
            <a:off x="1845057" y="2182799"/>
            <a:ext cx="1" cy="2957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B896074D-757D-2542-B2CD-EF6CD831E095}"/>
              </a:ext>
            </a:extLst>
          </p:cNvPr>
          <p:cNvSpPr txBox="1"/>
          <p:nvPr/>
        </p:nvSpPr>
        <p:spPr>
          <a:xfrm>
            <a:off x="698199" y="2505621"/>
            <a:ext cx="2293716" cy="646331"/>
          </a:xfrm>
          <a:prstGeom prst="rect">
            <a:avLst/>
          </a:prstGeom>
          <a:noFill/>
          <a:ln>
            <a:noFill/>
          </a:ln>
        </p:spPr>
        <p:txBody>
          <a:bodyPr wrap="square" rtlCol="0">
            <a:spAutoFit/>
          </a:bodyPr>
          <a:lstStyle/>
          <a:p>
            <a:r>
              <a:rPr lang="en-GB" sz="1200" dirty="0">
                <a:solidFill>
                  <a:srgbClr val="0070C0"/>
                </a:solidFill>
              </a:rPr>
              <a:t>means we want to output all the variables defined in the external Table…</a:t>
            </a:r>
          </a:p>
        </p:txBody>
      </p:sp>
      <p:cxnSp>
        <p:nvCxnSpPr>
          <p:cNvPr id="21" name="Connecteur droit avec flèche 20">
            <a:extLst>
              <a:ext uri="{FF2B5EF4-FFF2-40B4-BE49-F238E27FC236}">
                <a16:creationId xmlns:a16="http://schemas.microsoft.com/office/drawing/2014/main" id="{A3C65D9E-0B91-FE43-9223-BE4A1D08A06E}"/>
              </a:ext>
            </a:extLst>
          </p:cNvPr>
          <p:cNvCxnSpPr>
            <a:cxnSpLocks/>
          </p:cNvCxnSpPr>
          <p:nvPr/>
        </p:nvCxnSpPr>
        <p:spPr>
          <a:xfrm>
            <a:off x="7779477" y="2182799"/>
            <a:ext cx="1" cy="2957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8DADCD70-95D5-6341-A76F-DBA901882015}"/>
              </a:ext>
            </a:extLst>
          </p:cNvPr>
          <p:cNvSpPr txBox="1"/>
          <p:nvPr/>
        </p:nvSpPr>
        <p:spPr>
          <a:xfrm>
            <a:off x="6628075" y="2508086"/>
            <a:ext cx="2293716" cy="461665"/>
          </a:xfrm>
          <a:prstGeom prst="rect">
            <a:avLst/>
          </a:prstGeom>
          <a:noFill/>
          <a:ln>
            <a:noFill/>
          </a:ln>
        </p:spPr>
        <p:txBody>
          <a:bodyPr wrap="square" rtlCol="0">
            <a:spAutoFit/>
          </a:bodyPr>
          <a:lstStyle/>
          <a:p>
            <a:r>
              <a:rPr lang="en-GB" sz="1200" dirty="0">
                <a:solidFill>
                  <a:srgbClr val="0070C0"/>
                </a:solidFill>
              </a:rPr>
              <a:t>… but only if the experiment is an HighResMIP one</a:t>
            </a:r>
          </a:p>
        </p:txBody>
      </p:sp>
      <p:sp>
        <p:nvSpPr>
          <p:cNvPr id="23" name="Accolade fermante 22">
            <a:extLst>
              <a:ext uri="{FF2B5EF4-FFF2-40B4-BE49-F238E27FC236}">
                <a16:creationId xmlns:a16="http://schemas.microsoft.com/office/drawing/2014/main" id="{DDEC65F3-F9E3-1645-8361-631549696E6F}"/>
              </a:ext>
            </a:extLst>
          </p:cNvPr>
          <p:cNvSpPr/>
          <p:nvPr/>
        </p:nvSpPr>
        <p:spPr>
          <a:xfrm rot="5400000">
            <a:off x="7668980" y="1141330"/>
            <a:ext cx="220996" cy="1687459"/>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p14="http://schemas.microsoft.com/office/powerpoint/2010/main">
        <mc:Choice Requires="p14">
          <p:contentPart p14:bwMode="auto" r:id="rId3">
            <p14:nvContentPartPr>
              <p14:cNvPr id="25" name="Encre 24">
                <a:extLst>
                  <a:ext uri="{FF2B5EF4-FFF2-40B4-BE49-F238E27FC236}">
                    <a16:creationId xmlns:a16="http://schemas.microsoft.com/office/drawing/2014/main" id="{B51946F6-41EF-4741-964E-82C310D0315E}"/>
                  </a:ext>
                </a:extLst>
              </p14:cNvPr>
              <p14:cNvContentPartPr/>
              <p14:nvPr/>
            </p14:nvContentPartPr>
            <p14:xfrm>
              <a:off x="6333835" y="4455328"/>
              <a:ext cx="993258" cy="45719"/>
            </p14:xfrm>
          </p:contentPart>
        </mc:Choice>
        <mc:Fallback xmlns="">
          <p:pic>
            <p:nvPicPr>
              <p:cNvPr id="25" name="Encre 24">
                <a:extLst>
                  <a:ext uri="{FF2B5EF4-FFF2-40B4-BE49-F238E27FC236}">
                    <a16:creationId xmlns:a16="http://schemas.microsoft.com/office/drawing/2014/main" id="{B51946F6-41EF-4741-964E-82C310D0315E}"/>
                  </a:ext>
                </a:extLst>
              </p:cNvPr>
              <p:cNvPicPr/>
              <p:nvPr/>
            </p:nvPicPr>
            <p:blipFill>
              <a:blip r:embed="rId4"/>
              <a:stretch>
                <a:fillRect/>
              </a:stretch>
            </p:blipFill>
            <p:spPr>
              <a:xfrm>
                <a:off x="6279814" y="4347330"/>
                <a:ext cx="1100939" cy="261354"/>
              </a:xfrm>
              <a:prstGeom prst="rect">
                <a:avLst/>
              </a:prstGeom>
            </p:spPr>
          </p:pic>
        </mc:Fallback>
      </mc:AlternateContent>
      <p:sp>
        <p:nvSpPr>
          <p:cNvPr id="26" name="Flèche courbée vers la droite 25">
            <a:extLst>
              <a:ext uri="{FF2B5EF4-FFF2-40B4-BE49-F238E27FC236}">
                <a16:creationId xmlns:a16="http://schemas.microsoft.com/office/drawing/2014/main" id="{6B47E945-36DD-D14C-9217-947476060D1F}"/>
              </a:ext>
            </a:extLst>
          </p:cNvPr>
          <p:cNvSpPr/>
          <p:nvPr/>
        </p:nvSpPr>
        <p:spPr>
          <a:xfrm>
            <a:off x="248052" y="3331949"/>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27" name="Connecteur en angle 26">
            <a:extLst>
              <a:ext uri="{FF2B5EF4-FFF2-40B4-BE49-F238E27FC236}">
                <a16:creationId xmlns:a16="http://schemas.microsoft.com/office/drawing/2014/main" id="{F5FA475E-940D-1244-A28B-519E1907263E}"/>
              </a:ext>
            </a:extLst>
          </p:cNvPr>
          <p:cNvCxnSpPr>
            <a:cxnSpLocks/>
          </p:cNvCxnSpPr>
          <p:nvPr/>
        </p:nvCxnSpPr>
        <p:spPr>
          <a:xfrm rot="10800000" flipV="1">
            <a:off x="2565841" y="2182798"/>
            <a:ext cx="3134027" cy="781079"/>
          </a:xfrm>
          <a:prstGeom prst="bentConnector3">
            <a:avLst>
              <a:gd name="adj1" fmla="val -96"/>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FAC880D-B0E2-F544-9257-FA41093253B6}"/>
              </a:ext>
            </a:extLst>
          </p:cNvPr>
          <p:cNvSpPr/>
          <p:nvPr/>
        </p:nvSpPr>
        <p:spPr>
          <a:xfrm>
            <a:off x="155840" y="937506"/>
            <a:ext cx="8467368"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2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all variables included in a user-defined external Table with CMOR-like attributes</a:t>
            </a:r>
          </a:p>
        </p:txBody>
      </p:sp>
      <p:sp>
        <p:nvSpPr>
          <p:cNvPr id="32" name="Pensées 31">
            <a:extLst>
              <a:ext uri="{FF2B5EF4-FFF2-40B4-BE49-F238E27FC236}">
                <a16:creationId xmlns:a16="http://schemas.microsoft.com/office/drawing/2014/main" id="{1323F942-1E72-A042-82AF-639765E3A043}"/>
              </a:ext>
            </a:extLst>
          </p:cNvPr>
          <p:cNvSpPr/>
          <p:nvPr/>
        </p:nvSpPr>
        <p:spPr>
          <a:xfrm>
            <a:off x="7774933" y="78423"/>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extra</a:t>
            </a:r>
            <a:endParaRPr lang="fr-FR" sz="1200" dirty="0">
              <a:solidFill>
                <a:schemeClr val="accent5"/>
              </a:solidFill>
            </a:endParaRPr>
          </a:p>
        </p:txBody>
      </p:sp>
      <p:sp>
        <p:nvSpPr>
          <p:cNvPr id="24" name="Rectangle 23">
            <a:extLst>
              <a:ext uri="{FF2B5EF4-FFF2-40B4-BE49-F238E27FC236}">
                <a16:creationId xmlns:a16="http://schemas.microsoft.com/office/drawing/2014/main" id="{90DF5A83-8D4D-6F42-8804-6E2BB5FC4559}"/>
              </a:ext>
            </a:extLst>
          </p:cNvPr>
          <p:cNvSpPr/>
          <p:nvPr/>
        </p:nvSpPr>
        <p:spPr>
          <a:xfrm>
            <a:off x="3311126" y="2040384"/>
            <a:ext cx="1659107" cy="830997"/>
          </a:xfrm>
          <a:prstGeom prst="rect">
            <a:avLst/>
          </a:prstGeom>
          <a:solidFill>
            <a:schemeClr val="bg1"/>
          </a:solidFill>
        </p:spPr>
        <p:txBody>
          <a:bodyPr wrap="square">
            <a:spAutoFit/>
          </a:bodyPr>
          <a:lstStyle/>
          <a:p>
            <a:r>
              <a:rPr lang="en-GB" sz="1200" kern="150" dirty="0">
                <a:solidFill>
                  <a:srgbClr val="D883FF"/>
                </a:solidFill>
                <a:latin typeface="+mn-lt"/>
                <a:ea typeface="Times New Roman" panose="02020603050405020304" pitchFamily="18" charset="0"/>
                <a:cs typeface="F"/>
              </a:rPr>
              <a:t>the user-defined external table containing several additional variables</a:t>
            </a:r>
            <a:endParaRPr lang="en-GB" sz="1200" dirty="0">
              <a:solidFill>
                <a:srgbClr val="D883FF"/>
              </a:solidFill>
              <a:latin typeface="+mn-lt"/>
            </a:endParaRPr>
          </a:p>
        </p:txBody>
      </p:sp>
    </p:spTree>
    <p:extLst>
      <p:ext uri="{BB962C8B-B14F-4D97-AF65-F5344CB8AC3E}">
        <p14:creationId xmlns:p14="http://schemas.microsoft.com/office/powerpoint/2010/main" val="270319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for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DC4CB8E5-65C5-3444-95DA-F95DF386E312}"/>
              </a:ext>
            </a:extLst>
          </p:cNvPr>
          <p:cNvSpPr/>
          <p:nvPr/>
        </p:nvSpPr>
        <p:spPr>
          <a:xfrm>
            <a:off x="243192" y="1630796"/>
            <a:ext cx="8773945" cy="738664"/>
          </a:xfrm>
          <a:prstGeom prst="rect">
            <a:avLst/>
          </a:prstGeom>
        </p:spPr>
        <p:txBody>
          <a:bodyPr wrap="square">
            <a:spAutoFit/>
          </a:bodyPr>
          <a:lstStyle/>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perso;    sst;      ocean;    day;          CNRM_cnrmDay;     time-mean;      XY-na;          ANY;          ANY</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Pensées 5">
            <a:extLst>
              <a:ext uri="{FF2B5EF4-FFF2-40B4-BE49-F238E27FC236}">
                <a16:creationId xmlns:a16="http://schemas.microsoft.com/office/drawing/2014/main" id="{B7DF0562-7745-1442-93A5-943A1C954157}"/>
              </a:ext>
            </a:extLst>
          </p:cNvPr>
          <p:cNvSpPr/>
          <p:nvPr/>
        </p:nvSpPr>
        <p:spPr>
          <a:xfrm>
            <a:off x="7684851" y="78423"/>
            <a:ext cx="1332286"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a:t>
            </a:r>
          </a:p>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 perso</a:t>
            </a:r>
            <a:endParaRPr lang="fr-FR" sz="1200" dirty="0">
              <a:solidFill>
                <a:schemeClr val="accent5"/>
              </a:solidFill>
            </a:endParaRPr>
          </a:p>
        </p:txBody>
      </p:sp>
      <p:sp>
        <p:nvSpPr>
          <p:cNvPr id="3" name="Rectangle 2">
            <a:extLst>
              <a:ext uri="{FF2B5EF4-FFF2-40B4-BE49-F238E27FC236}">
                <a16:creationId xmlns:a16="http://schemas.microsoft.com/office/drawing/2014/main" id="{7656E291-0AE9-4240-9178-DC8053EF8858}"/>
              </a:ext>
            </a:extLst>
          </p:cNvPr>
          <p:cNvSpPr/>
          <p:nvPr/>
        </p:nvSpPr>
        <p:spPr>
          <a:xfrm>
            <a:off x="528743" y="1017141"/>
            <a:ext cx="8292527" cy="584775"/>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3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 non-CMIP6 (model native) variable without any specific attributes. The variable has not to be defined in field_def XML file but not in the ping file (keep the original name)</a:t>
            </a:r>
            <a:endParaRPr lang="en-GB" sz="1600" kern="150" dirty="0">
              <a:solidFill>
                <a:schemeClr val="accent5"/>
              </a:solidFill>
              <a:latin typeface="Calibri Light" panose="020F0302020204030204" pitchFamily="34" charset="0"/>
              <a:ea typeface="Calibri" panose="020F05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82FEFBD7-EFC3-8B4C-9996-CC028B28A9F1}"/>
              </a:ext>
            </a:extLst>
          </p:cNvPr>
          <p:cNvSpPr/>
          <p:nvPr/>
        </p:nvSpPr>
        <p:spPr>
          <a:xfrm>
            <a:off x="1306140" y="4099804"/>
            <a:ext cx="7044854" cy="923330"/>
          </a:xfrm>
          <a:prstGeom prst="rect">
            <a:avLst/>
          </a:prstGeom>
        </p:spPr>
        <p:txBody>
          <a:bodyPr wrap="square">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‘sst’</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a:t>
            </a:r>
            <a:r>
              <a:rPr lang="en-GB" i="1" u="sng" kern="150" dirty="0">
                <a:solidFill>
                  <a:srgbClr val="0070C0"/>
                </a:solidFill>
                <a:latin typeface="Arial" panose="020B0604020202020204" pitchFamily="34" charset="0"/>
                <a:ea typeface="Times New Roman" panose="02020603050405020304" pitchFamily="18" charset="0"/>
                <a:cs typeface="F"/>
              </a:rPr>
              <a:t>without being defined in the ping file</a:t>
            </a:r>
            <a:r>
              <a:rPr lang="en-GB" kern="150" dirty="0">
                <a:solidFill>
                  <a:srgbClr val="0070C0"/>
                </a:solidFill>
                <a:latin typeface="Arial" panose="020B0604020202020204" pitchFamily="34" charset="0"/>
                <a:ea typeface="Times New Roman" panose="02020603050405020304" pitchFamily="18" charset="0"/>
                <a:cs typeface="F"/>
              </a:rPr>
              <a:t>, only in the field_def XML)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cnrmDay 01 --&gt; </a:t>
            </a:r>
            <a:r>
              <a:rPr lang="en-GB" sz="1200" b="1" kern="150" dirty="0">
                <a:latin typeface="Consolas" panose="020B0609020204030204" pitchFamily="49" charset="0"/>
                <a:ea typeface="Times New Roman" panose="02020603050405020304" pitchFamily="18" charset="0"/>
                <a:cs typeface="Arial" panose="020B0604020202020204" pitchFamily="34" charset="0"/>
              </a:rPr>
              <a:t>sst(1)</a:t>
            </a:r>
            <a:endParaRPr lang="en-GB" sz="1200"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F85B7CD1-69C5-8D48-B8D2-375591D07010}"/>
              </a:ext>
            </a:extLst>
          </p:cNvPr>
          <p:cNvSpPr/>
          <p:nvPr/>
        </p:nvSpPr>
        <p:spPr>
          <a:xfrm>
            <a:off x="933860" y="2136547"/>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005A909A-8F9C-AE44-8A15-74DFDDE2E862}"/>
              </a:ext>
            </a:extLst>
          </p:cNvPr>
          <p:cNvSpPr txBox="1"/>
          <p:nvPr/>
        </p:nvSpPr>
        <p:spPr>
          <a:xfrm>
            <a:off x="160287" y="2706476"/>
            <a:ext cx="1634859" cy="938719"/>
          </a:xfrm>
          <a:prstGeom prst="rect">
            <a:avLst/>
          </a:prstGeom>
          <a:noFill/>
        </p:spPr>
        <p:txBody>
          <a:bodyPr wrap="square" rtlCol="0">
            <a:spAutoFit/>
          </a:bodyPr>
          <a:lstStyle/>
          <a:p>
            <a:r>
              <a:rPr lang="en-GB" sz="1100" dirty="0">
                <a:solidFill>
                  <a:srgbClr val="00B050"/>
                </a:solidFill>
              </a:rPr>
              <a:t>native variable name in the model (not a CMIP6/CMOR name) ; </a:t>
            </a:r>
          </a:p>
          <a:p>
            <a:r>
              <a:rPr lang="en-GB" sz="1100" dirty="0">
                <a:solidFill>
                  <a:srgbClr val="00B050"/>
                </a:solidFill>
              </a:rPr>
              <a:t>no need to be defined in the ping file.</a:t>
            </a:r>
          </a:p>
        </p:txBody>
      </p:sp>
      <p:sp>
        <p:nvSpPr>
          <p:cNvPr id="12" name="Forme libre 11">
            <a:extLst>
              <a:ext uri="{FF2B5EF4-FFF2-40B4-BE49-F238E27FC236}">
                <a16:creationId xmlns:a16="http://schemas.microsoft.com/office/drawing/2014/main" id="{37649922-22AF-7949-A7CD-A916F0BA52D0}"/>
              </a:ext>
            </a:extLst>
          </p:cNvPr>
          <p:cNvSpPr/>
          <p:nvPr/>
        </p:nvSpPr>
        <p:spPr>
          <a:xfrm>
            <a:off x="1706813" y="2136547"/>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B0FF882B-94D0-3247-A637-126180C371C9}"/>
              </a:ext>
            </a:extLst>
          </p:cNvPr>
          <p:cNvSpPr txBox="1"/>
          <p:nvPr/>
        </p:nvSpPr>
        <p:spPr>
          <a:xfrm>
            <a:off x="1888654" y="2711962"/>
            <a:ext cx="1018525" cy="600164"/>
          </a:xfrm>
          <a:prstGeom prst="rect">
            <a:avLst/>
          </a:prstGeom>
          <a:noFill/>
        </p:spPr>
        <p:txBody>
          <a:bodyPr wrap="square" rtlCol="0">
            <a:spAutoFit/>
          </a:bodyPr>
          <a:lstStyle/>
          <a:p>
            <a:r>
              <a:rPr lang="en-GB" sz="1100" dirty="0">
                <a:solidFill>
                  <a:srgbClr val="00B050"/>
                </a:solidFill>
              </a:rPr>
              <a:t>sent by this model component </a:t>
            </a:r>
          </a:p>
        </p:txBody>
      </p:sp>
      <p:sp>
        <p:nvSpPr>
          <p:cNvPr id="15" name="Forme libre 14">
            <a:extLst>
              <a:ext uri="{FF2B5EF4-FFF2-40B4-BE49-F238E27FC236}">
                <a16:creationId xmlns:a16="http://schemas.microsoft.com/office/drawing/2014/main" id="{38892B07-19CF-234A-BC7B-C0E6459B2CF8}"/>
              </a:ext>
            </a:extLst>
          </p:cNvPr>
          <p:cNvSpPr/>
          <p:nvPr/>
        </p:nvSpPr>
        <p:spPr>
          <a:xfrm>
            <a:off x="3452592" y="2107753"/>
            <a:ext cx="1097892" cy="279871"/>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F7F34BFF-FC5F-ED42-A00C-DD4120C3E1EE}"/>
              </a:ext>
            </a:extLst>
          </p:cNvPr>
          <p:cNvSpPr txBox="1"/>
          <p:nvPr/>
        </p:nvSpPr>
        <p:spPr>
          <a:xfrm>
            <a:off x="3904888" y="2762551"/>
            <a:ext cx="2103840" cy="600164"/>
          </a:xfrm>
          <a:prstGeom prst="rect">
            <a:avLst/>
          </a:prstGeom>
          <a:noFill/>
        </p:spPr>
        <p:txBody>
          <a:bodyPr wrap="square" rtlCol="0">
            <a:spAutoFit/>
          </a:bodyPr>
          <a:lstStyle/>
          <a:p>
            <a:r>
              <a:rPr lang="en-GB" sz="1100" dirty="0">
                <a:solidFill>
                  <a:srgbClr val="00B050"/>
                </a:solidFill>
              </a:rPr>
              <a:t>no json table associated in this case ; only here to set the &lt;table&gt; facet in the file name</a:t>
            </a:r>
          </a:p>
        </p:txBody>
      </p:sp>
      <p:cxnSp>
        <p:nvCxnSpPr>
          <p:cNvPr id="17" name="Connecteur droit avec flèche 16">
            <a:extLst>
              <a:ext uri="{FF2B5EF4-FFF2-40B4-BE49-F238E27FC236}">
                <a16:creationId xmlns:a16="http://schemas.microsoft.com/office/drawing/2014/main" id="{3CA6E7ED-92F6-E64B-8787-AC7D934EAA75}"/>
              </a:ext>
            </a:extLst>
          </p:cNvPr>
          <p:cNvCxnSpPr>
            <a:cxnSpLocks/>
          </p:cNvCxnSpPr>
          <p:nvPr/>
        </p:nvCxnSpPr>
        <p:spPr>
          <a:xfrm flipV="1">
            <a:off x="645459" y="2455556"/>
            <a:ext cx="353230" cy="1829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87662B18-24B0-834B-942B-32545DED52FD}"/>
              </a:ext>
            </a:extLst>
          </p:cNvPr>
          <p:cNvCxnSpPr>
            <a:cxnSpLocks/>
          </p:cNvCxnSpPr>
          <p:nvPr/>
        </p:nvCxnSpPr>
        <p:spPr>
          <a:xfrm flipH="1" flipV="1">
            <a:off x="3993806" y="2471360"/>
            <a:ext cx="212434" cy="27302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8AC3C29-D260-B349-B29F-AB0E38C18787}"/>
              </a:ext>
            </a:extLst>
          </p:cNvPr>
          <p:cNvCxnSpPr>
            <a:cxnSpLocks/>
          </p:cNvCxnSpPr>
          <p:nvPr/>
        </p:nvCxnSpPr>
        <p:spPr>
          <a:xfrm flipH="1" flipV="1">
            <a:off x="2090544" y="2464424"/>
            <a:ext cx="152073" cy="2209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Flèche courbée vers la droite 29">
            <a:extLst>
              <a:ext uri="{FF2B5EF4-FFF2-40B4-BE49-F238E27FC236}">
                <a16:creationId xmlns:a16="http://schemas.microsoft.com/office/drawing/2014/main" id="{6A26EA8B-0787-6948-B123-7ADE66AF3E6B}"/>
              </a:ext>
            </a:extLst>
          </p:cNvPr>
          <p:cNvSpPr/>
          <p:nvPr/>
        </p:nvSpPr>
        <p:spPr>
          <a:xfrm>
            <a:off x="842698" y="3732060"/>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891101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 name="Pensées 4">
            <a:extLst>
              <a:ext uri="{FF2B5EF4-FFF2-40B4-BE49-F238E27FC236}">
                <a16:creationId xmlns:a16="http://schemas.microsoft.com/office/drawing/2014/main" id="{9B43F630-DD1C-BD45-BAC2-E2C510A26B98}"/>
              </a:ext>
            </a:extLst>
          </p:cNvPr>
          <p:cNvSpPr/>
          <p:nvPr/>
        </p:nvSpPr>
        <p:spPr>
          <a:xfrm>
            <a:off x="7684851" y="78423"/>
            <a:ext cx="1332286"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a:t>
            </a:r>
          </a:p>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 dev</a:t>
            </a:r>
            <a:endParaRPr lang="fr-FR" sz="1200" dirty="0">
              <a:solidFill>
                <a:schemeClr val="accent5"/>
              </a:solidFill>
            </a:endParaRPr>
          </a:p>
        </p:txBody>
      </p:sp>
      <p:sp>
        <p:nvSpPr>
          <p:cNvPr id="6" name="Rectangle 5">
            <a:extLst>
              <a:ext uri="{FF2B5EF4-FFF2-40B4-BE49-F238E27FC236}">
                <a16:creationId xmlns:a16="http://schemas.microsoft.com/office/drawing/2014/main" id="{46F7091B-08E1-6D40-B779-218BE37B5175}"/>
              </a:ext>
            </a:extLst>
          </p:cNvPr>
          <p:cNvSpPr/>
          <p:nvPr/>
        </p:nvSpPr>
        <p:spPr>
          <a:xfrm>
            <a:off x="206013" y="1023063"/>
            <a:ext cx="8292527" cy="1077218"/>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4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 non-CMIP6 (model native) variable, defining “on the fly” the target grid and its attributes (units, standard name…). Avoid to have this variable defined in XIOS field_def XML file and/or to write an extra json table.  Can be seen as an hybrid of the ‘perso’ and ‘extra’ type (for </a:t>
            </a:r>
            <a:r>
              <a:rPr lang="en-GB" sz="1600" kern="150" dirty="0" err="1">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devel</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purpose only)</a:t>
            </a:r>
            <a:endParaRPr lang="en-GB" sz="1600" kern="150" dirty="0">
              <a:solidFill>
                <a:schemeClr val="accent5"/>
              </a:solidFill>
              <a:latin typeface="Calibri Light" panose="020F0302020204030204" pitchFamily="34" charset="0"/>
              <a:ea typeface="Calibri" panose="020F05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E823E177-FB7F-114D-AA04-5124024E2FF9}"/>
              </a:ext>
            </a:extLst>
          </p:cNvPr>
          <p:cNvSpPr/>
          <p:nvPr/>
        </p:nvSpPr>
        <p:spPr>
          <a:xfrm>
            <a:off x="116377" y="2181478"/>
            <a:ext cx="9019305" cy="584775"/>
          </a:xfrm>
          <a:prstGeom prst="rect">
            <a:avLst/>
          </a:prstGeom>
        </p:spPr>
        <p:txBody>
          <a:bodyPr wrap="square">
            <a:spAutoFit/>
          </a:bodyPr>
          <a:lstStyle/>
          <a:p>
            <a:r>
              <a:rPr lang="fr-FR" sz="800" dirty="0">
                <a:latin typeface="Menlo" panose="020B0609030804020204" pitchFamily="49" charset="0"/>
              </a:rPr>
              <a:t>#------------------------------------------------------------------------------------------------------------------------------------------#TYPE; VARNAME; REALM;  FREQUENCY; TABLE;   TEMPORAL_SHP; SPATIAL_SHP; EXPNAME; MIP;  UNITS; LONG_NAME; STD_NAME;  SOURCE_GRID; TARGET_H_GRID</a:t>
            </a:r>
          </a:p>
          <a:p>
            <a:r>
              <a:rPr lang="fr-FR" sz="800" dirty="0">
                <a:latin typeface="Menlo" panose="020B0609030804020204" pitchFamily="49" charset="0"/>
              </a:rPr>
              <a:t>#------------------------------------------------------------------------------------------------------------------------------------------dev;   hmv4;    ocean;  day;     CNRM_day; time-mean;    XY-perso;    ANY;     ANY;  hmv4_units; hmv4 name; hmv4_name; </a:t>
            </a:r>
            <a:r>
              <a:rPr lang="fr-FR" sz="800" dirty="0" err="1">
                <a:latin typeface="Menlo" panose="020B0609030804020204" pitchFamily="49" charset="0"/>
              </a:rPr>
              <a:t>complete_klev</a:t>
            </a:r>
            <a:r>
              <a:rPr lang="fr-FR" sz="800" dirty="0">
                <a:latin typeface="Menlo" panose="020B0609030804020204" pitchFamily="49" charset="0"/>
              </a:rPr>
              <a:t>; FULL</a:t>
            </a:r>
          </a:p>
        </p:txBody>
      </p:sp>
      <p:sp>
        <p:nvSpPr>
          <p:cNvPr id="3" name="Rectangle 2">
            <a:extLst>
              <a:ext uri="{FF2B5EF4-FFF2-40B4-BE49-F238E27FC236}">
                <a16:creationId xmlns:a16="http://schemas.microsoft.com/office/drawing/2014/main" id="{AC44B263-E5B7-E949-9978-6930FB450ECD}"/>
              </a:ext>
            </a:extLst>
          </p:cNvPr>
          <p:cNvSpPr/>
          <p:nvPr/>
        </p:nvSpPr>
        <p:spPr>
          <a:xfrm>
            <a:off x="5920438" y="3579856"/>
            <a:ext cx="3014968" cy="1754326"/>
          </a:xfrm>
          <a:prstGeom prst="rect">
            <a:avLst/>
          </a:prstGeom>
          <a:noFill/>
          <a:ln>
            <a:solidFill>
              <a:schemeClr val="accent2">
                <a:lumMod val="50000"/>
                <a:lumOff val="50000"/>
              </a:schemeClr>
            </a:solidFill>
          </a:ln>
        </p:spPr>
        <p:txBody>
          <a:bodyPr wrap="square">
            <a:spAutoFit/>
          </a:bodyPr>
          <a:lstStyle/>
          <a:p>
            <a:r>
              <a:rPr lang="fr-FR" sz="900" dirty="0">
                <a:solidFill>
                  <a:schemeClr val="accent2">
                    <a:lumMod val="75000"/>
                    <a:lumOff val="25000"/>
                  </a:schemeClr>
                </a:solidFill>
                <a:latin typeface="Consolas" panose="020B0609020204030204" pitchFamily="49" charset="0"/>
              </a:rPr>
              <a:t>sset[</a:t>
            </a:r>
            <a:r>
              <a:rPr lang="fr-FR" sz="900" b="1" dirty="0">
                <a:solidFill>
                  <a:srgbClr val="FFC000"/>
                </a:solidFill>
                <a:latin typeface="Consolas" panose="020B0609020204030204" pitchFamily="49" charset="0"/>
              </a:rPr>
              <a:t>'perso_sdims_description</a:t>
            </a:r>
            <a:r>
              <a:rPr lang="fr-FR" sz="900" dirty="0">
                <a:solidFill>
                  <a:schemeClr val="accent2">
                    <a:lumMod val="75000"/>
                    <a:lumOff val="25000"/>
                  </a:schemeClr>
                </a:solidFill>
                <a:latin typeface="Consolas" panose="020B0609020204030204" pitchFamily="49" charset="0"/>
              </a:rPr>
              <a:t>'] = {</a:t>
            </a:r>
          </a:p>
          <a:p>
            <a:r>
              <a:rPr lang="fr-FR" sz="900" dirty="0">
                <a:solidFill>
                  <a:schemeClr val="accent2">
                    <a:lumMod val="75000"/>
                    <a:lumOff val="25000"/>
                  </a:schemeClr>
                </a:solidFill>
                <a:latin typeface="Consolas" panose="020B0609020204030204" pitchFamily="49" charset="0"/>
              </a:rPr>
              <a:t>    'hmv4':{</a:t>
            </a:r>
          </a:p>
          <a:p>
            <a:r>
              <a:rPr lang="fr-FR" sz="900" dirty="0">
                <a:solidFill>
                  <a:schemeClr val="accent2">
                    <a:lumMod val="75000"/>
                    <a:lumOff val="25000"/>
                  </a:schemeClr>
                </a:solidFill>
                <a:latin typeface="Consolas" panose="020B0609020204030204" pitchFamily="49" charset="0"/>
              </a:rPr>
              <a:t>        'my_dimension':{</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'stdname': 'altitude',</a:t>
            </a:r>
          </a:p>
          <a:p>
            <a:r>
              <a:rPr lang="fr-FR" sz="900" dirty="0">
                <a:solidFill>
                  <a:schemeClr val="accent2">
                    <a:lumMod val="75000"/>
                    <a:lumOff val="25000"/>
                  </a:schemeClr>
                </a:solidFill>
                <a:latin typeface="Consolas" panose="020B0609020204030204" pitchFamily="49" charset="0"/>
              </a:rPr>
              <a:t>            'long_name': 'my_long_name',</a:t>
            </a:r>
          </a:p>
          <a:p>
            <a:r>
              <a:rPr lang="fr-FR" sz="900" dirty="0">
                <a:solidFill>
                  <a:schemeClr val="accent2">
                    <a:lumMod val="75000"/>
                    <a:lumOff val="25000"/>
                  </a:schemeClr>
                </a:solidFill>
                <a:latin typeface="Consolas" panose="020B0609020204030204" pitchFamily="49" charset="0"/>
              </a:rPr>
              <a:t>            'positive': True,</a:t>
            </a:r>
          </a:p>
          <a:p>
            <a:r>
              <a:rPr lang="fr-FR" sz="900" dirty="0">
                <a:solidFill>
                  <a:schemeClr val="accent2">
                    <a:lumMod val="75000"/>
                    <a:lumOff val="25000"/>
                  </a:schemeClr>
                </a:solidFill>
                <a:latin typeface="Consolas" panose="020B0609020204030204" pitchFamily="49" charset="0"/>
              </a:rPr>
              <a:t>            'requested': '',</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'value': '30 50 60',</a:t>
            </a:r>
          </a:p>
          <a:p>
            <a:r>
              <a:rPr lang="fr-FR" sz="900" dirty="0">
                <a:solidFill>
                  <a:schemeClr val="accent2">
                    <a:lumMod val="75000"/>
                    <a:lumOff val="25000"/>
                  </a:schemeClr>
                </a:solidFill>
                <a:latin typeface="Consolas" panose="020B0609020204030204" pitchFamily="49" charset="0"/>
              </a:rPr>
              <a:t>            'requested': '30 50 60',</a:t>
            </a:r>
          </a:p>
          <a:p>
            <a:r>
              <a:rPr lang="fr-FR" sz="900" dirty="0">
                <a:solidFill>
                  <a:schemeClr val="accent2">
                    <a:lumMod val="75000"/>
                    <a:lumOff val="25000"/>
                  </a:schemeClr>
                </a:solidFill>
                <a:latin typeface="Consolas" panose="020B0609020204030204" pitchFamily="49" charset="0"/>
              </a:rPr>
              <a:t>            'units': 'my_units',</a:t>
            </a:r>
          </a:p>
          <a:p>
            <a:r>
              <a:rPr lang="fr-FR" sz="900" dirty="0">
                <a:solidFill>
                  <a:schemeClr val="accent2">
                    <a:lumMod val="75000"/>
                    <a:lumOff val="25000"/>
                  </a:schemeClr>
                </a:solidFill>
                <a:latin typeface="Consolas" panose="020B0609020204030204" pitchFamily="49" charset="0"/>
              </a:rPr>
              <a:t>            'type': 'float',</a:t>
            </a:r>
          </a:p>
          <a:p>
            <a:r>
              <a:rPr lang="fr-FR" sz="900" dirty="0">
                <a:solidFill>
                  <a:schemeClr val="accent2">
                    <a:lumMod val="75000"/>
                    <a:lumOff val="25000"/>
                  </a:schemeClr>
                </a:solidFill>
                <a:latin typeface="Consolas" panose="020B0609020204030204" pitchFamily="49" charset="0"/>
              </a:rPr>
              <a:t>            </a:t>
            </a:r>
            <a:r>
              <a:rPr lang="fr-FR" sz="900" dirty="0">
                <a:solidFill>
                  <a:schemeClr val="accent2">
                    <a:lumMod val="75000"/>
                    <a:lumOff val="25000"/>
                  </a:schemeClr>
                </a:solidFill>
                <a:highlight>
                  <a:srgbClr val="FFFF00"/>
                </a:highlight>
                <a:latin typeface="Consolas" panose="020B0609020204030204" pitchFamily="49" charset="0"/>
              </a:rPr>
              <a:t>'axis': 'Z' </a:t>
            </a:r>
            <a:r>
              <a:rPr lang="fr-FR" sz="900" dirty="0">
                <a:solidFill>
                  <a:schemeClr val="accent2">
                    <a:lumMod val="75000"/>
                    <a:lumOff val="25000"/>
                  </a:schemeClr>
                </a:solidFill>
                <a:latin typeface="Consolas" panose="020B0609020204030204" pitchFamily="49" charset="0"/>
              </a:rPr>
              <a:t>} } }</a:t>
            </a:r>
            <a:endParaRPr lang="fr-FR" sz="900" dirty="0">
              <a:solidFill>
                <a:schemeClr val="accent2">
                  <a:lumMod val="75000"/>
                  <a:lumOff val="25000"/>
                </a:schemeClr>
              </a:solidFill>
              <a:effectLst/>
            </a:endParaRPr>
          </a:p>
        </p:txBody>
      </p:sp>
      <p:sp>
        <p:nvSpPr>
          <p:cNvPr id="11" name="Forme libre 10">
            <a:extLst>
              <a:ext uri="{FF2B5EF4-FFF2-40B4-BE49-F238E27FC236}">
                <a16:creationId xmlns:a16="http://schemas.microsoft.com/office/drawing/2014/main" id="{A32E89BB-F62E-C74D-B235-517650367689}"/>
              </a:ext>
            </a:extLst>
          </p:cNvPr>
          <p:cNvSpPr/>
          <p:nvPr/>
        </p:nvSpPr>
        <p:spPr>
          <a:xfrm>
            <a:off x="456644" y="2568770"/>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
        <p:nvSpPr>
          <p:cNvPr id="12" name="Forme libre 11">
            <a:extLst>
              <a:ext uri="{FF2B5EF4-FFF2-40B4-BE49-F238E27FC236}">
                <a16:creationId xmlns:a16="http://schemas.microsoft.com/office/drawing/2014/main" id="{D38F3C50-B495-A34F-8A1B-E9F8C323401F}"/>
              </a:ext>
            </a:extLst>
          </p:cNvPr>
          <p:cNvSpPr/>
          <p:nvPr/>
        </p:nvSpPr>
        <p:spPr>
          <a:xfrm>
            <a:off x="3592984" y="2559625"/>
            <a:ext cx="73711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2C08C2A9-EC51-A844-BB14-89058404D5B6}"/>
              </a:ext>
            </a:extLst>
          </p:cNvPr>
          <p:cNvSpPr/>
          <p:nvPr/>
        </p:nvSpPr>
        <p:spPr>
          <a:xfrm>
            <a:off x="5290226" y="2525401"/>
            <a:ext cx="2157985" cy="268341"/>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Forme libre 22">
            <a:extLst>
              <a:ext uri="{FF2B5EF4-FFF2-40B4-BE49-F238E27FC236}">
                <a16:creationId xmlns:a16="http://schemas.microsoft.com/office/drawing/2014/main" id="{9511B0F3-DBEA-3442-ACB6-9AF5CE0EFF94}"/>
              </a:ext>
            </a:extLst>
          </p:cNvPr>
          <p:cNvSpPr/>
          <p:nvPr/>
        </p:nvSpPr>
        <p:spPr>
          <a:xfrm>
            <a:off x="2112142" y="2568768"/>
            <a:ext cx="73711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
        <p:nvSpPr>
          <p:cNvPr id="25" name="Forme libre 24">
            <a:extLst>
              <a:ext uri="{FF2B5EF4-FFF2-40B4-BE49-F238E27FC236}">
                <a16:creationId xmlns:a16="http://schemas.microsoft.com/office/drawing/2014/main" id="{692BA4D9-76BF-DA41-8C3A-4B189ECF47B8}"/>
              </a:ext>
            </a:extLst>
          </p:cNvPr>
          <p:cNvSpPr/>
          <p:nvPr/>
        </p:nvSpPr>
        <p:spPr>
          <a:xfrm>
            <a:off x="1044346" y="2554499"/>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3698635-ED68-4B4C-9C3D-4FA26209F7EC}"/>
              </a:ext>
            </a:extLst>
          </p:cNvPr>
          <p:cNvSpPr txBox="1"/>
          <p:nvPr/>
        </p:nvSpPr>
        <p:spPr>
          <a:xfrm>
            <a:off x="1060128" y="3394220"/>
            <a:ext cx="1018525" cy="430887"/>
          </a:xfrm>
          <a:prstGeom prst="rect">
            <a:avLst/>
          </a:prstGeom>
          <a:noFill/>
          <a:ln>
            <a:noFill/>
          </a:ln>
        </p:spPr>
        <p:txBody>
          <a:bodyPr wrap="square" rtlCol="0">
            <a:spAutoFit/>
          </a:bodyPr>
          <a:lstStyle/>
          <a:p>
            <a:pPr algn="ctr"/>
            <a:r>
              <a:rPr lang="en-GB" sz="1100" dirty="0">
                <a:solidFill>
                  <a:srgbClr val="FFC000"/>
                </a:solidFill>
              </a:rPr>
              <a:t>like the “perso” case</a:t>
            </a:r>
          </a:p>
        </p:txBody>
      </p:sp>
      <p:cxnSp>
        <p:nvCxnSpPr>
          <p:cNvPr id="27" name="Connecteur droit avec flèche 26">
            <a:extLst>
              <a:ext uri="{FF2B5EF4-FFF2-40B4-BE49-F238E27FC236}">
                <a16:creationId xmlns:a16="http://schemas.microsoft.com/office/drawing/2014/main" id="{84B49295-BE5D-974C-9B40-8B2664B33AAE}"/>
              </a:ext>
            </a:extLst>
          </p:cNvPr>
          <p:cNvCxnSpPr>
            <a:cxnSpLocks/>
          </p:cNvCxnSpPr>
          <p:nvPr/>
        </p:nvCxnSpPr>
        <p:spPr>
          <a:xfrm flipH="1" flipV="1">
            <a:off x="886221" y="2859652"/>
            <a:ext cx="400214" cy="44576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E93784A6-2AF3-AA4F-93F8-784929E64E38}"/>
              </a:ext>
            </a:extLst>
          </p:cNvPr>
          <p:cNvCxnSpPr>
            <a:cxnSpLocks/>
          </p:cNvCxnSpPr>
          <p:nvPr/>
        </p:nvCxnSpPr>
        <p:spPr>
          <a:xfrm flipV="1">
            <a:off x="1569391" y="2882377"/>
            <a:ext cx="1" cy="3812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3FD2EA74-4677-9C46-A03B-9DBE500310CE}"/>
              </a:ext>
            </a:extLst>
          </p:cNvPr>
          <p:cNvCxnSpPr>
            <a:cxnSpLocks/>
          </p:cNvCxnSpPr>
          <p:nvPr/>
        </p:nvCxnSpPr>
        <p:spPr>
          <a:xfrm flipV="1">
            <a:off x="1852348" y="2930856"/>
            <a:ext cx="720523" cy="37455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70213BD9-160C-D74F-9172-ED372910B29D}"/>
              </a:ext>
            </a:extLst>
          </p:cNvPr>
          <p:cNvCxnSpPr>
            <a:cxnSpLocks/>
          </p:cNvCxnSpPr>
          <p:nvPr/>
        </p:nvCxnSpPr>
        <p:spPr>
          <a:xfrm flipV="1">
            <a:off x="4080358" y="2869154"/>
            <a:ext cx="1" cy="3812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F8E03AE3-91DE-8345-B174-70601EC884AC}"/>
              </a:ext>
            </a:extLst>
          </p:cNvPr>
          <p:cNvSpPr txBox="1"/>
          <p:nvPr/>
        </p:nvSpPr>
        <p:spPr>
          <a:xfrm>
            <a:off x="2244953" y="3274513"/>
            <a:ext cx="3342885" cy="1107996"/>
          </a:xfrm>
          <a:prstGeom prst="rect">
            <a:avLst/>
          </a:prstGeom>
          <a:noFill/>
          <a:ln>
            <a:noFill/>
          </a:ln>
        </p:spPr>
        <p:txBody>
          <a:bodyPr wrap="square" rtlCol="0">
            <a:spAutoFit/>
          </a:bodyPr>
          <a:lstStyle/>
          <a:p>
            <a:pPr algn="ctr"/>
            <a:r>
              <a:rPr lang="en-GB" sz="1100" dirty="0">
                <a:solidFill>
                  <a:srgbClr val="FFC000"/>
                </a:solidFill>
              </a:rPr>
              <a:t>means a 3D field with a user defined shape : </a:t>
            </a:r>
          </a:p>
          <a:p>
            <a:pPr marL="171450" indent="-171450">
              <a:buClr>
                <a:srgbClr val="FFC000"/>
              </a:buClr>
              <a:buFont typeface="Wingdings" pitchFamily="2" charset="2"/>
              <a:buChar char="v"/>
            </a:pPr>
            <a:r>
              <a:rPr lang="en-GB" sz="1100" dirty="0">
                <a:solidFill>
                  <a:srgbClr val="FFC000"/>
                </a:solidFill>
              </a:rPr>
              <a:t>an </a:t>
            </a:r>
            <a:r>
              <a:rPr lang="en-GB" sz="1100" b="1" dirty="0">
                <a:solidFill>
                  <a:srgbClr val="FFC000"/>
                </a:solidFill>
              </a:rPr>
              <a:t>horizontal domain </a:t>
            </a:r>
            <a:r>
              <a:rPr lang="en-GB" sz="1100" dirty="0">
                <a:solidFill>
                  <a:srgbClr val="FFC000"/>
                </a:solidFill>
              </a:rPr>
              <a:t>eventually to be remapped on TARGET_H_GRID (otherwise keep hmv4 on the SOURCE_GRID domain)</a:t>
            </a:r>
          </a:p>
          <a:p>
            <a:pPr marL="171450" indent="-171450">
              <a:buClr>
                <a:srgbClr val="FFC000"/>
              </a:buClr>
              <a:buFont typeface="Wingdings" pitchFamily="2" charset="2"/>
              <a:buChar char="v"/>
            </a:pPr>
            <a:r>
              <a:rPr lang="en-GB" sz="1100" dirty="0">
                <a:solidFill>
                  <a:srgbClr val="FFC000"/>
                </a:solidFill>
              </a:rPr>
              <a:t>a </a:t>
            </a:r>
            <a:r>
              <a:rPr lang="en-GB" sz="1100" b="1" dirty="0">
                <a:solidFill>
                  <a:srgbClr val="FFC000"/>
                </a:solidFill>
              </a:rPr>
              <a:t>customised vertical axis </a:t>
            </a:r>
            <a:r>
              <a:rPr lang="en-GB" sz="1100" dirty="0">
                <a:solidFill>
                  <a:srgbClr val="FFC000"/>
                </a:solidFill>
              </a:rPr>
              <a:t>given by an additional dictionary in the simulation settings </a:t>
            </a:r>
          </a:p>
        </p:txBody>
      </p:sp>
      <p:cxnSp>
        <p:nvCxnSpPr>
          <p:cNvPr id="36" name="Connecteur droit avec flèche 35">
            <a:extLst>
              <a:ext uri="{FF2B5EF4-FFF2-40B4-BE49-F238E27FC236}">
                <a16:creationId xmlns:a16="http://schemas.microsoft.com/office/drawing/2014/main" id="{212EFA5B-0E59-8344-88E5-4810F9505AD5}"/>
              </a:ext>
            </a:extLst>
          </p:cNvPr>
          <p:cNvCxnSpPr>
            <a:cxnSpLocks/>
          </p:cNvCxnSpPr>
          <p:nvPr/>
        </p:nvCxnSpPr>
        <p:spPr>
          <a:xfrm>
            <a:off x="5070764" y="4069635"/>
            <a:ext cx="816170"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Forme libre 39">
            <a:extLst>
              <a:ext uri="{FF2B5EF4-FFF2-40B4-BE49-F238E27FC236}">
                <a16:creationId xmlns:a16="http://schemas.microsoft.com/office/drawing/2014/main" id="{4B6CEC42-2C9A-DA40-8210-CAAC47CC498C}"/>
              </a:ext>
            </a:extLst>
          </p:cNvPr>
          <p:cNvSpPr/>
          <p:nvPr/>
        </p:nvSpPr>
        <p:spPr>
          <a:xfrm>
            <a:off x="7457355" y="2533340"/>
            <a:ext cx="136047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1" name="Connecteur droit avec flèche 40">
            <a:extLst>
              <a:ext uri="{FF2B5EF4-FFF2-40B4-BE49-F238E27FC236}">
                <a16:creationId xmlns:a16="http://schemas.microsoft.com/office/drawing/2014/main" id="{3484865B-E953-7D4F-89A9-FF3D3C0A2CDB}"/>
              </a:ext>
            </a:extLst>
          </p:cNvPr>
          <p:cNvCxnSpPr>
            <a:cxnSpLocks/>
          </p:cNvCxnSpPr>
          <p:nvPr/>
        </p:nvCxnSpPr>
        <p:spPr>
          <a:xfrm flipV="1">
            <a:off x="6612930" y="2831538"/>
            <a:ext cx="0" cy="24840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AAB9354D-1337-9141-AFE2-6117135713C2}"/>
              </a:ext>
            </a:extLst>
          </p:cNvPr>
          <p:cNvSpPr txBox="1"/>
          <p:nvPr/>
        </p:nvSpPr>
        <p:spPr>
          <a:xfrm>
            <a:off x="6002159" y="3136299"/>
            <a:ext cx="1126077" cy="430887"/>
          </a:xfrm>
          <a:prstGeom prst="rect">
            <a:avLst/>
          </a:prstGeom>
          <a:noFill/>
          <a:ln>
            <a:noFill/>
          </a:ln>
        </p:spPr>
        <p:txBody>
          <a:bodyPr wrap="square" rtlCol="0">
            <a:spAutoFit/>
          </a:bodyPr>
          <a:lstStyle/>
          <a:p>
            <a:pPr algn="ctr"/>
            <a:r>
              <a:rPr lang="en-GB" sz="1100" dirty="0">
                <a:solidFill>
                  <a:srgbClr val="FFC000"/>
                </a:solidFill>
              </a:rPr>
              <a:t>attributes of hmv4</a:t>
            </a:r>
          </a:p>
        </p:txBody>
      </p:sp>
      <p:sp>
        <p:nvSpPr>
          <p:cNvPr id="46" name="ZoneTexte 45">
            <a:extLst>
              <a:ext uri="{FF2B5EF4-FFF2-40B4-BE49-F238E27FC236}">
                <a16:creationId xmlns:a16="http://schemas.microsoft.com/office/drawing/2014/main" id="{A0F0E376-3920-E548-B2ED-687D54291549}"/>
              </a:ext>
            </a:extLst>
          </p:cNvPr>
          <p:cNvSpPr txBox="1"/>
          <p:nvPr/>
        </p:nvSpPr>
        <p:spPr>
          <a:xfrm>
            <a:off x="7024256" y="3050898"/>
            <a:ext cx="2063979" cy="430887"/>
          </a:xfrm>
          <a:prstGeom prst="rect">
            <a:avLst/>
          </a:prstGeom>
          <a:noFill/>
          <a:ln>
            <a:noFill/>
          </a:ln>
        </p:spPr>
        <p:txBody>
          <a:bodyPr wrap="square" rtlCol="0">
            <a:spAutoFit/>
          </a:bodyPr>
          <a:lstStyle/>
          <a:p>
            <a:r>
              <a:rPr lang="en-GB" sz="1100" dirty="0">
                <a:solidFill>
                  <a:srgbClr val="FFC000"/>
                </a:solidFill>
              </a:rPr>
              <a:t>means domain regridding : “complete” → “FULL” </a:t>
            </a:r>
          </a:p>
        </p:txBody>
      </p:sp>
      <p:cxnSp>
        <p:nvCxnSpPr>
          <p:cNvPr id="47" name="Connecteur droit avec flèche 46">
            <a:extLst>
              <a:ext uri="{FF2B5EF4-FFF2-40B4-BE49-F238E27FC236}">
                <a16:creationId xmlns:a16="http://schemas.microsoft.com/office/drawing/2014/main" id="{9077FD2D-8E0B-AC4C-87A4-2BCCC41001CC}"/>
              </a:ext>
            </a:extLst>
          </p:cNvPr>
          <p:cNvCxnSpPr>
            <a:cxnSpLocks/>
          </p:cNvCxnSpPr>
          <p:nvPr/>
        </p:nvCxnSpPr>
        <p:spPr>
          <a:xfrm flipV="1">
            <a:off x="8195106" y="2857500"/>
            <a:ext cx="0" cy="2606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02EC245-924A-3546-9CF1-D1591D3776A0}"/>
              </a:ext>
            </a:extLst>
          </p:cNvPr>
          <p:cNvSpPr/>
          <p:nvPr/>
        </p:nvSpPr>
        <p:spPr>
          <a:xfrm>
            <a:off x="794116" y="4474900"/>
            <a:ext cx="4960022" cy="923330"/>
          </a:xfrm>
          <a:prstGeom prst="rect">
            <a:avLst/>
          </a:prstGeom>
        </p:spPr>
        <p:txBody>
          <a:bodyPr wrap="square">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‘hmv4’</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(without being defined in any XML file):</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day 01 --&gt; hmv4 </a:t>
            </a:r>
            <a:r>
              <a:rPr lang="en-GB" sz="1200" b="1" kern="150" dirty="0">
                <a:latin typeface="Consolas" panose="020B0609020204030204" pitchFamily="49" charset="0"/>
                <a:ea typeface="Times New Roman" panose="02020603050405020304" pitchFamily="18" charset="0"/>
                <a:cs typeface="Arial" panose="020B0604020202020204" pitchFamily="34" charset="0"/>
              </a:rPr>
              <a:t>(1)</a:t>
            </a:r>
            <a:endParaRPr lang="en-GB" sz="1200" kern="150" dirty="0">
              <a:solidFill>
                <a:srgbClr val="00000A"/>
              </a:solidFill>
              <a:latin typeface="Calibri" panose="020F0502020204030204" pitchFamily="34" charset="0"/>
              <a:ea typeface="Calibri" panose="020F0502020204030204" pitchFamily="34" charset="0"/>
              <a:cs typeface="F"/>
            </a:endParaRPr>
          </a:p>
        </p:txBody>
      </p:sp>
      <p:sp>
        <p:nvSpPr>
          <p:cNvPr id="51" name="Flèche courbée vers la droite 50">
            <a:extLst>
              <a:ext uri="{FF2B5EF4-FFF2-40B4-BE49-F238E27FC236}">
                <a16:creationId xmlns:a16="http://schemas.microsoft.com/office/drawing/2014/main" id="{8E5747D7-693C-8443-8121-72238B9108CF}"/>
              </a:ext>
            </a:extLst>
          </p:cNvPr>
          <p:cNvSpPr/>
          <p:nvPr/>
        </p:nvSpPr>
        <p:spPr>
          <a:xfrm>
            <a:off x="345953" y="4059382"/>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122080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251295" y="1054491"/>
            <a:ext cx="8554340" cy="453426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somewhat or a great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lnSpc>
                <a:spcPct val="160000"/>
              </a:lnSpc>
            </a:pPr>
            <a:r>
              <a:rPr lang="en-GB" dirty="0"/>
              <a:t>new functionalities implemented </a:t>
            </a:r>
            <a:r>
              <a:rPr lang="en-GB" i="1" dirty="0">
                <a:solidFill>
                  <a:schemeClr val="bg2">
                    <a:lumMod val="60000"/>
                    <a:lumOff val="40000"/>
                  </a:schemeClr>
                </a:solidFill>
              </a:rPr>
              <a:t>(e.g. interpolation to altitude level)</a:t>
            </a:r>
          </a:p>
          <a:p>
            <a:pPr lvl="1">
              <a:lnSpc>
                <a:spcPct val="160000"/>
              </a:lnSpc>
            </a:pPr>
            <a:r>
              <a:rPr lang="en-GB" dirty="0"/>
              <a:t>code cleaning to remove all CMIP6 hard-coded elements</a:t>
            </a:r>
          </a:p>
          <a:p>
            <a:pPr lvl="1">
              <a:lnSpc>
                <a:spcPct val="160000"/>
              </a:lnSpc>
            </a:pPr>
            <a:r>
              <a:rPr lang="en-GB" dirty="0"/>
              <a:t>code restructured to externalise everything that depends on the project </a:t>
            </a:r>
          </a:p>
          <a:p>
            <a:pPr lvl="1">
              <a:lnSpc>
                <a:spcPct val="160000"/>
              </a:lnSpc>
            </a:pPr>
            <a:r>
              <a:rPr lang="en-GB" dirty="0"/>
              <a:t>a new interface to define projects </a:t>
            </a:r>
            <a:r>
              <a:rPr lang="en-GB" i="1" dirty="0">
                <a:solidFill>
                  <a:schemeClr val="tx2">
                    <a:lumMod val="75000"/>
                  </a:schemeClr>
                </a:solidFill>
              </a:rPr>
              <a:t>(CMIP6, CORDEX, etc.)</a:t>
            </a:r>
          </a:p>
          <a:p>
            <a:pPr lvl="1">
              <a:lnSpc>
                <a:spcPct val="160000"/>
              </a:lnSpc>
            </a:pPr>
            <a:r>
              <a:rPr lang="en-GB" dirty="0">
                <a:solidFill>
                  <a:schemeClr val="bg2"/>
                </a:solidFill>
              </a:rPr>
              <a:t>A new interface to avoid calling the CMIP6 Data Request</a:t>
            </a:r>
          </a:p>
          <a:p>
            <a:pPr marL="596900" lvl="1" indent="0">
              <a:buNone/>
            </a:pPr>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2" name="Carré corné 11">
            <a:extLst>
              <a:ext uri="{FF2B5EF4-FFF2-40B4-BE49-F238E27FC236}">
                <a16:creationId xmlns:a16="http://schemas.microsoft.com/office/drawing/2014/main" id="{1ED5AD73-91E9-0847-AF74-E1DEDB931220}"/>
              </a:ext>
            </a:extLst>
          </p:cNvPr>
          <p:cNvSpPr/>
          <p:nvPr/>
        </p:nvSpPr>
        <p:spPr>
          <a:xfrm>
            <a:off x="7173535" y="2967861"/>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exercice4</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3" name="Graphique 12" descr="Programmeur">
            <a:extLst>
              <a:ext uri="{FF2B5EF4-FFF2-40B4-BE49-F238E27FC236}">
                <a16:creationId xmlns:a16="http://schemas.microsoft.com/office/drawing/2014/main" id="{868C754B-A149-6D48-B8F5-19A2AD48A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18992" y="3403973"/>
            <a:ext cx="662366" cy="662366"/>
          </a:xfrm>
          <a:prstGeom prst="rect">
            <a:avLst/>
          </a:prstGeom>
        </p:spPr>
      </p:pic>
      <p:sp>
        <p:nvSpPr>
          <p:cNvPr id="9" name="Carré corné 8">
            <a:extLst>
              <a:ext uri="{FF2B5EF4-FFF2-40B4-BE49-F238E27FC236}">
                <a16:creationId xmlns:a16="http://schemas.microsoft.com/office/drawing/2014/main" id="{55291E99-52B1-CF90-FAD6-73F7B7DC6650}"/>
              </a:ext>
            </a:extLst>
          </p:cNvPr>
          <p:cNvSpPr/>
          <p:nvPr/>
        </p:nvSpPr>
        <p:spPr>
          <a:xfrm>
            <a:off x="7173535" y="4358054"/>
            <a:ext cx="1451124" cy="828771"/>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828771"/>
                      <a:gd name="connsiteX1" fmla="*/ 512730 w 1451124"/>
                      <a:gd name="connsiteY1" fmla="*/ 0 h 828771"/>
                      <a:gd name="connsiteX2" fmla="*/ 967416 w 1451124"/>
                      <a:gd name="connsiteY2" fmla="*/ 0 h 828771"/>
                      <a:gd name="connsiteX3" fmla="*/ 1451124 w 1451124"/>
                      <a:gd name="connsiteY3" fmla="*/ 0 h 828771"/>
                      <a:gd name="connsiteX4" fmla="*/ 1451124 w 1451124"/>
                      <a:gd name="connsiteY4" fmla="*/ 690640 h 828771"/>
                      <a:gd name="connsiteX5" fmla="*/ 1312993 w 1451124"/>
                      <a:gd name="connsiteY5" fmla="*/ 828771 h 828771"/>
                      <a:gd name="connsiteX6" fmla="*/ 682756 w 1451124"/>
                      <a:gd name="connsiteY6" fmla="*/ 828771 h 828771"/>
                      <a:gd name="connsiteX7" fmla="*/ 0 w 1451124"/>
                      <a:gd name="connsiteY7" fmla="*/ 828771 h 828771"/>
                      <a:gd name="connsiteX8" fmla="*/ 0 w 1451124"/>
                      <a:gd name="connsiteY8" fmla="*/ 439249 h 828771"/>
                      <a:gd name="connsiteX9" fmla="*/ 0 w 1451124"/>
                      <a:gd name="connsiteY9" fmla="*/ 0 h 828771"/>
                      <a:gd name="connsiteX0" fmla="*/ 1312993 w 1451124"/>
                      <a:gd name="connsiteY0" fmla="*/ 828771 h 828771"/>
                      <a:gd name="connsiteX1" fmla="*/ 1340619 w 1451124"/>
                      <a:gd name="connsiteY1" fmla="*/ 718266 h 828771"/>
                      <a:gd name="connsiteX2" fmla="*/ 1451124 w 1451124"/>
                      <a:gd name="connsiteY2" fmla="*/ 690640 h 828771"/>
                      <a:gd name="connsiteX3" fmla="*/ 1312993 w 1451124"/>
                      <a:gd name="connsiteY3" fmla="*/ 828771 h 828771"/>
                      <a:gd name="connsiteX0" fmla="*/ 1312993 w 1451124"/>
                      <a:gd name="connsiteY0" fmla="*/ 828771 h 828771"/>
                      <a:gd name="connsiteX1" fmla="*/ 1340619 w 1451124"/>
                      <a:gd name="connsiteY1" fmla="*/ 718266 h 828771"/>
                      <a:gd name="connsiteX2" fmla="*/ 1451124 w 1451124"/>
                      <a:gd name="connsiteY2" fmla="*/ 690640 h 828771"/>
                      <a:gd name="connsiteX3" fmla="*/ 1312993 w 1451124"/>
                      <a:gd name="connsiteY3" fmla="*/ 828771 h 828771"/>
                      <a:gd name="connsiteX4" fmla="*/ 695886 w 1451124"/>
                      <a:gd name="connsiteY4" fmla="*/ 828771 h 828771"/>
                      <a:gd name="connsiteX5" fmla="*/ 0 w 1451124"/>
                      <a:gd name="connsiteY5" fmla="*/ 828771 h 828771"/>
                      <a:gd name="connsiteX6" fmla="*/ 0 w 1451124"/>
                      <a:gd name="connsiteY6" fmla="*/ 422673 h 828771"/>
                      <a:gd name="connsiteX7" fmla="*/ 0 w 1451124"/>
                      <a:gd name="connsiteY7" fmla="*/ 0 h 828771"/>
                      <a:gd name="connsiteX8" fmla="*/ 512730 w 1451124"/>
                      <a:gd name="connsiteY8" fmla="*/ 0 h 828771"/>
                      <a:gd name="connsiteX9" fmla="*/ 981927 w 1451124"/>
                      <a:gd name="connsiteY9" fmla="*/ 0 h 828771"/>
                      <a:gd name="connsiteX10" fmla="*/ 1451124 w 1451124"/>
                      <a:gd name="connsiteY10" fmla="*/ 0 h 828771"/>
                      <a:gd name="connsiteX11" fmla="*/ 1451124 w 1451124"/>
                      <a:gd name="connsiteY11" fmla="*/ 690640 h 82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1124" h="828771"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46178" y="170304"/>
                          <a:pt x="1444463" y="487955"/>
                          <a:pt x="1451124" y="690640"/>
                        </a:cubicBezTo>
                        <a:cubicBezTo>
                          <a:pt x="1399861" y="732908"/>
                          <a:pt x="1369593" y="769557"/>
                          <a:pt x="1312993" y="828771"/>
                        </a:cubicBezTo>
                        <a:cubicBezTo>
                          <a:pt x="1156722" y="841130"/>
                          <a:pt x="976762" y="835792"/>
                          <a:pt x="682756" y="828771"/>
                        </a:cubicBezTo>
                        <a:cubicBezTo>
                          <a:pt x="388750" y="821750"/>
                          <a:pt x="258969" y="833164"/>
                          <a:pt x="0" y="828771"/>
                        </a:cubicBezTo>
                        <a:cubicBezTo>
                          <a:pt x="2363" y="662886"/>
                          <a:pt x="7606" y="627478"/>
                          <a:pt x="0" y="439249"/>
                        </a:cubicBezTo>
                        <a:cubicBezTo>
                          <a:pt x="-7606" y="251020"/>
                          <a:pt x="-17953" y="100071"/>
                          <a:pt x="0" y="0"/>
                        </a:cubicBezTo>
                        <a:close/>
                      </a:path>
                      <a:path w="1451124" h="828771" fill="darkenLess" stroke="0" extrusionOk="0">
                        <a:moveTo>
                          <a:pt x="1312993" y="828771"/>
                        </a:moveTo>
                        <a:cubicBezTo>
                          <a:pt x="1324351" y="802631"/>
                          <a:pt x="1333289" y="746059"/>
                          <a:pt x="1340619" y="718266"/>
                        </a:cubicBezTo>
                        <a:cubicBezTo>
                          <a:pt x="1362767" y="706971"/>
                          <a:pt x="1416612" y="695730"/>
                          <a:pt x="1451124" y="690640"/>
                        </a:cubicBezTo>
                        <a:cubicBezTo>
                          <a:pt x="1399574" y="753617"/>
                          <a:pt x="1342969" y="792670"/>
                          <a:pt x="1312993" y="828771"/>
                        </a:cubicBezTo>
                        <a:close/>
                      </a:path>
                      <a:path w="1451124" h="828771" fill="none" extrusionOk="0">
                        <a:moveTo>
                          <a:pt x="1312993" y="828771"/>
                        </a:moveTo>
                        <a:cubicBezTo>
                          <a:pt x="1327107" y="793139"/>
                          <a:pt x="1336381" y="747241"/>
                          <a:pt x="1340619" y="718266"/>
                        </a:cubicBezTo>
                        <a:cubicBezTo>
                          <a:pt x="1375298" y="715391"/>
                          <a:pt x="1410752" y="705543"/>
                          <a:pt x="1451124" y="690640"/>
                        </a:cubicBezTo>
                        <a:cubicBezTo>
                          <a:pt x="1386129" y="749430"/>
                          <a:pt x="1382780" y="762515"/>
                          <a:pt x="1312993" y="828771"/>
                        </a:cubicBezTo>
                        <a:cubicBezTo>
                          <a:pt x="1175371" y="853474"/>
                          <a:pt x="846272" y="833718"/>
                          <a:pt x="695886" y="828771"/>
                        </a:cubicBezTo>
                        <a:cubicBezTo>
                          <a:pt x="545500" y="823824"/>
                          <a:pt x="141791" y="808141"/>
                          <a:pt x="0" y="828771"/>
                        </a:cubicBezTo>
                        <a:cubicBezTo>
                          <a:pt x="9308" y="733229"/>
                          <a:pt x="12454" y="591754"/>
                          <a:pt x="0" y="422673"/>
                        </a:cubicBezTo>
                        <a:cubicBezTo>
                          <a:pt x="-12454" y="253592"/>
                          <a:pt x="14258" y="104810"/>
                          <a:pt x="0" y="0"/>
                        </a:cubicBezTo>
                        <a:cubicBezTo>
                          <a:pt x="121177" y="8532"/>
                          <a:pt x="309862" y="12732"/>
                          <a:pt x="512730" y="0"/>
                        </a:cubicBezTo>
                        <a:cubicBezTo>
                          <a:pt x="715598" y="-12732"/>
                          <a:pt x="839954" y="13676"/>
                          <a:pt x="981927" y="0"/>
                        </a:cubicBezTo>
                        <a:cubicBezTo>
                          <a:pt x="1123900" y="-13676"/>
                          <a:pt x="1300588" y="16329"/>
                          <a:pt x="1451124" y="0"/>
                        </a:cubicBezTo>
                        <a:cubicBezTo>
                          <a:pt x="1465039" y="158961"/>
                          <a:pt x="1429958" y="421553"/>
                          <a:pt x="1451124" y="690640"/>
                        </a:cubicBezTo>
                      </a:path>
                      <a:path w="1451124" h="828771" fill="none" stroke="0" extrusionOk="0">
                        <a:moveTo>
                          <a:pt x="1312993" y="828771"/>
                        </a:moveTo>
                        <a:cubicBezTo>
                          <a:pt x="1316466" y="799454"/>
                          <a:pt x="1329359" y="740987"/>
                          <a:pt x="1340619" y="718266"/>
                        </a:cubicBezTo>
                        <a:cubicBezTo>
                          <a:pt x="1389530" y="705701"/>
                          <a:pt x="1420542" y="696175"/>
                          <a:pt x="1451124" y="690640"/>
                        </a:cubicBezTo>
                        <a:cubicBezTo>
                          <a:pt x="1389762" y="751669"/>
                          <a:pt x="1354665" y="796479"/>
                          <a:pt x="1312993" y="828771"/>
                        </a:cubicBezTo>
                        <a:cubicBezTo>
                          <a:pt x="1059728" y="814468"/>
                          <a:pt x="869053" y="817296"/>
                          <a:pt x="643367" y="828771"/>
                        </a:cubicBezTo>
                        <a:cubicBezTo>
                          <a:pt x="417681" y="840246"/>
                          <a:pt x="147041" y="859299"/>
                          <a:pt x="0" y="828771"/>
                        </a:cubicBezTo>
                        <a:cubicBezTo>
                          <a:pt x="-10042" y="737001"/>
                          <a:pt x="-1439" y="579934"/>
                          <a:pt x="0" y="439249"/>
                        </a:cubicBezTo>
                        <a:cubicBezTo>
                          <a:pt x="1439" y="298564"/>
                          <a:pt x="-9063" y="188907"/>
                          <a:pt x="0" y="0"/>
                        </a:cubicBezTo>
                        <a:cubicBezTo>
                          <a:pt x="202141" y="-18619"/>
                          <a:pt x="312233" y="11938"/>
                          <a:pt x="440174" y="0"/>
                        </a:cubicBezTo>
                        <a:cubicBezTo>
                          <a:pt x="568115" y="-11938"/>
                          <a:pt x="680414" y="-8732"/>
                          <a:pt x="909371" y="0"/>
                        </a:cubicBezTo>
                        <a:cubicBezTo>
                          <a:pt x="1138328" y="8732"/>
                          <a:pt x="1183744" y="432"/>
                          <a:pt x="1451124" y="0"/>
                        </a:cubicBezTo>
                        <a:cubicBezTo>
                          <a:pt x="1445696" y="186536"/>
                          <a:pt x="1460471" y="516115"/>
                          <a:pt x="1451124" y="69064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lnSpc>
                <a:spcPct val="150000"/>
              </a:lnSpc>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Project’s </a:t>
            </a:r>
          </a:p>
          <a:p>
            <a:pPr marL="7938" algn="ctr">
              <a:lnSpc>
                <a:spcPct val="150000"/>
              </a:lnSpc>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hands-on</a:t>
            </a:r>
          </a:p>
        </p:txBody>
      </p:sp>
    </p:spTree>
    <p:extLst>
      <p:ext uri="{BB962C8B-B14F-4D97-AF65-F5344CB8AC3E}">
        <p14:creationId xmlns:p14="http://schemas.microsoft.com/office/powerpoint/2010/main" val="1291959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Adaptation to other projects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1" name="Flèche vers le bas 10">
            <a:extLst>
              <a:ext uri="{FF2B5EF4-FFF2-40B4-BE49-F238E27FC236}">
                <a16:creationId xmlns:a16="http://schemas.microsoft.com/office/drawing/2014/main" id="{66FE112C-F73B-83B6-DE8F-06983B402C1A}"/>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Flèche vers le bas 13">
            <a:extLst>
              <a:ext uri="{FF2B5EF4-FFF2-40B4-BE49-F238E27FC236}">
                <a16:creationId xmlns:a16="http://schemas.microsoft.com/office/drawing/2014/main" id="{FD165008-03FF-65AE-023D-72CE27311181}"/>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Parchemin vertical 14">
            <a:extLst>
              <a:ext uri="{FF2B5EF4-FFF2-40B4-BE49-F238E27FC236}">
                <a16:creationId xmlns:a16="http://schemas.microsoft.com/office/drawing/2014/main" id="{BF4CAB38-84EF-CBB9-87E2-D347BCFDDB83}"/>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16" name="Parchemin vertical 15">
            <a:extLst>
              <a:ext uri="{FF2B5EF4-FFF2-40B4-BE49-F238E27FC236}">
                <a16:creationId xmlns:a16="http://schemas.microsoft.com/office/drawing/2014/main" id="{989DCBA0-CEE0-92FF-A925-25BE8CBFB5B3}"/>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17" name="Rectangle 16">
            <a:extLst>
              <a:ext uri="{FF2B5EF4-FFF2-40B4-BE49-F238E27FC236}">
                <a16:creationId xmlns:a16="http://schemas.microsoft.com/office/drawing/2014/main" id="{12D590FA-13FC-4543-EE6E-6FAED9AE69B6}"/>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18" name="ZoneTexte 17">
            <a:extLst>
              <a:ext uri="{FF2B5EF4-FFF2-40B4-BE49-F238E27FC236}">
                <a16:creationId xmlns:a16="http://schemas.microsoft.com/office/drawing/2014/main" id="{0D7FE8DC-14E4-F80F-A21E-BAE7D190C75A}"/>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9" name="Connecteur droit 18">
            <a:extLst>
              <a:ext uri="{FF2B5EF4-FFF2-40B4-BE49-F238E27FC236}">
                <a16:creationId xmlns:a16="http://schemas.microsoft.com/office/drawing/2014/main" id="{F941B6BA-1FB6-1C54-D483-176358555D11}"/>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890A4905-1CC3-73FF-21D5-47A69A03D2F6}"/>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21" name="ZoneTexte 20">
            <a:extLst>
              <a:ext uri="{FF2B5EF4-FFF2-40B4-BE49-F238E27FC236}">
                <a16:creationId xmlns:a16="http://schemas.microsoft.com/office/drawing/2014/main" id="{AD5AD4FC-FD59-E4F9-5022-CE21D4439F24}"/>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22" name="Connecteur droit 21">
            <a:extLst>
              <a:ext uri="{FF2B5EF4-FFF2-40B4-BE49-F238E27FC236}">
                <a16:creationId xmlns:a16="http://schemas.microsoft.com/office/drawing/2014/main" id="{CA87CAE5-AC8F-4508-D319-8E7E8E71EEB4}"/>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FE3EA7D8-D7FB-AF2F-2F12-116FBB5734CC}"/>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24" name="Rectangle 23">
            <a:extLst>
              <a:ext uri="{FF2B5EF4-FFF2-40B4-BE49-F238E27FC236}">
                <a16:creationId xmlns:a16="http://schemas.microsoft.com/office/drawing/2014/main" id="{ABD476FE-BA9F-E4C1-D8B4-95D73F4B8C49}"/>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25" name="Connecteur droit avec flèche 24">
            <a:extLst>
              <a:ext uri="{FF2B5EF4-FFF2-40B4-BE49-F238E27FC236}">
                <a16:creationId xmlns:a16="http://schemas.microsoft.com/office/drawing/2014/main" id="{EA071365-5D14-50D7-A50A-208E6DF29974}"/>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0BA1BBE3-996A-5646-C47E-B5942BBE6BF7}"/>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34ADF700-96A6-5515-E837-58CC3869FAA2}"/>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CD2BAA9A-3A11-7D2B-E0D0-17B65F21E4E9}"/>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29" name="ZoneTexte 28">
            <a:extLst>
              <a:ext uri="{FF2B5EF4-FFF2-40B4-BE49-F238E27FC236}">
                <a16:creationId xmlns:a16="http://schemas.microsoft.com/office/drawing/2014/main" id="{6D70AF3A-745E-274F-731F-7A67AD69BB07}"/>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30" name="Connecteur droit avec flèche 29">
            <a:extLst>
              <a:ext uri="{FF2B5EF4-FFF2-40B4-BE49-F238E27FC236}">
                <a16:creationId xmlns:a16="http://schemas.microsoft.com/office/drawing/2014/main" id="{242256F9-58BE-8320-1A2D-DD48D9823A1A}"/>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E8BFAB45-8C94-44C6-D91D-91E5F3EE400E}"/>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32" name="Flèche vers le bas 31">
            <a:extLst>
              <a:ext uri="{FF2B5EF4-FFF2-40B4-BE49-F238E27FC236}">
                <a16:creationId xmlns:a16="http://schemas.microsoft.com/office/drawing/2014/main" id="{EEF8F4F3-7D24-6365-E7FD-4C791B333A7D}"/>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3" name="ZoneTexte 32">
            <a:extLst>
              <a:ext uri="{FF2B5EF4-FFF2-40B4-BE49-F238E27FC236}">
                <a16:creationId xmlns:a16="http://schemas.microsoft.com/office/drawing/2014/main" id="{54702EE0-0F89-D640-AD43-14670E36F89C}"/>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34" name="Ellipse 33">
            <a:extLst>
              <a:ext uri="{FF2B5EF4-FFF2-40B4-BE49-F238E27FC236}">
                <a16:creationId xmlns:a16="http://schemas.microsoft.com/office/drawing/2014/main" id="{5B318F62-CD5D-C0E1-1632-1B43C128E898}"/>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35" name="Flèche vers le bas 34">
            <a:extLst>
              <a:ext uri="{FF2B5EF4-FFF2-40B4-BE49-F238E27FC236}">
                <a16:creationId xmlns:a16="http://schemas.microsoft.com/office/drawing/2014/main" id="{0B9231C6-C71D-B807-E26C-47BBCD9D5A94}"/>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6" name="Rectangle 35">
            <a:extLst>
              <a:ext uri="{FF2B5EF4-FFF2-40B4-BE49-F238E27FC236}">
                <a16:creationId xmlns:a16="http://schemas.microsoft.com/office/drawing/2014/main" id="{546D8D85-AD9B-48A4-9ABD-824E56B29780}"/>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7" name="ZoneTexte 36">
            <a:extLst>
              <a:ext uri="{FF2B5EF4-FFF2-40B4-BE49-F238E27FC236}">
                <a16:creationId xmlns:a16="http://schemas.microsoft.com/office/drawing/2014/main" id="{FBD6C576-C46E-5A7D-22E3-DACAB990B5FD}"/>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38" name="Ellipse 37">
            <a:extLst>
              <a:ext uri="{FF2B5EF4-FFF2-40B4-BE49-F238E27FC236}">
                <a16:creationId xmlns:a16="http://schemas.microsoft.com/office/drawing/2014/main" id="{FC8EE939-CAAE-41B9-07C2-DCB28A3ADA1A}"/>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39" name="Rectangle 38">
            <a:extLst>
              <a:ext uri="{FF2B5EF4-FFF2-40B4-BE49-F238E27FC236}">
                <a16:creationId xmlns:a16="http://schemas.microsoft.com/office/drawing/2014/main" id="{63A6F582-E149-C7D3-B3B0-D265A5DC9D8B}"/>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40" name="Rectangle 39">
            <a:extLst>
              <a:ext uri="{FF2B5EF4-FFF2-40B4-BE49-F238E27FC236}">
                <a16:creationId xmlns:a16="http://schemas.microsoft.com/office/drawing/2014/main" id="{DB64ADB0-D375-B9E2-A941-E9B7F83E73E3}"/>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41" name="ZoneTexte 40">
            <a:extLst>
              <a:ext uri="{FF2B5EF4-FFF2-40B4-BE49-F238E27FC236}">
                <a16:creationId xmlns:a16="http://schemas.microsoft.com/office/drawing/2014/main" id="{FA169D2F-90AB-6599-EF31-DBF3B2CC8D12}"/>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42" name="Flèche vers le bas 41">
            <a:extLst>
              <a:ext uri="{FF2B5EF4-FFF2-40B4-BE49-F238E27FC236}">
                <a16:creationId xmlns:a16="http://schemas.microsoft.com/office/drawing/2014/main" id="{B4DFAFC9-D4A5-ADC2-1E70-232819768F58}"/>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ZoneTexte 42">
            <a:extLst>
              <a:ext uri="{FF2B5EF4-FFF2-40B4-BE49-F238E27FC236}">
                <a16:creationId xmlns:a16="http://schemas.microsoft.com/office/drawing/2014/main" id="{B33B48F1-500A-5ECA-73E4-A0728D933A7B}"/>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44" name="Rectangle 43">
            <a:extLst>
              <a:ext uri="{FF2B5EF4-FFF2-40B4-BE49-F238E27FC236}">
                <a16:creationId xmlns:a16="http://schemas.microsoft.com/office/drawing/2014/main" id="{742C6811-A62C-8278-6EAC-D067972D1509}"/>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45" name="Forme libre 44">
            <a:extLst>
              <a:ext uri="{FF2B5EF4-FFF2-40B4-BE49-F238E27FC236}">
                <a16:creationId xmlns:a16="http://schemas.microsoft.com/office/drawing/2014/main" id="{6EF0D020-91FC-0F59-5708-5D63ADF4BE8C}"/>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Forme libre 45">
            <a:extLst>
              <a:ext uri="{FF2B5EF4-FFF2-40B4-BE49-F238E27FC236}">
                <a16:creationId xmlns:a16="http://schemas.microsoft.com/office/drawing/2014/main" id="{A9AAF01D-9E98-769A-6EBE-A84E01F6D404}"/>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Forme libre 46">
            <a:extLst>
              <a:ext uri="{FF2B5EF4-FFF2-40B4-BE49-F238E27FC236}">
                <a16:creationId xmlns:a16="http://schemas.microsoft.com/office/drawing/2014/main" id="{D9B52A86-45A3-E66F-60DB-ABD741CA06D1}"/>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Cylindre 47">
            <a:extLst>
              <a:ext uri="{FF2B5EF4-FFF2-40B4-BE49-F238E27FC236}">
                <a16:creationId xmlns:a16="http://schemas.microsoft.com/office/drawing/2014/main" id="{B888219F-58F7-1160-FE5E-B81443B13664}"/>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9" name="Encre 48">
                <a:extLst>
                  <a:ext uri="{FF2B5EF4-FFF2-40B4-BE49-F238E27FC236}">
                    <a16:creationId xmlns:a16="http://schemas.microsoft.com/office/drawing/2014/main" id="{8FB22F44-DB55-2A8A-EC1F-3AE275740CF8}"/>
                  </a:ext>
                </a:extLst>
              </p14:cNvPr>
              <p14:cNvContentPartPr/>
              <p14:nvPr/>
            </p14:nvContentPartPr>
            <p14:xfrm>
              <a:off x="2747463" y="2174575"/>
              <a:ext cx="360" cy="360"/>
            </p14:xfrm>
          </p:contentPart>
        </mc:Choice>
        <mc:Fallback>
          <p:pic>
            <p:nvPicPr>
              <p:cNvPr id="49" name="Encre 48">
                <a:extLst>
                  <a:ext uri="{FF2B5EF4-FFF2-40B4-BE49-F238E27FC236}">
                    <a16:creationId xmlns:a16="http://schemas.microsoft.com/office/drawing/2014/main" id="{8FB22F44-DB55-2A8A-EC1F-3AE275740CF8}"/>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0" name="Encre 49">
                <a:extLst>
                  <a:ext uri="{FF2B5EF4-FFF2-40B4-BE49-F238E27FC236}">
                    <a16:creationId xmlns:a16="http://schemas.microsoft.com/office/drawing/2014/main" id="{94D5B71E-2100-AF0A-99B3-DF13B9DBD201}"/>
                  </a:ext>
                </a:extLst>
              </p14:cNvPr>
              <p14:cNvContentPartPr/>
              <p14:nvPr/>
            </p14:nvContentPartPr>
            <p14:xfrm>
              <a:off x="2904423" y="2166655"/>
              <a:ext cx="360" cy="360"/>
            </p14:xfrm>
          </p:contentPart>
        </mc:Choice>
        <mc:Fallback>
          <p:pic>
            <p:nvPicPr>
              <p:cNvPr id="50" name="Encre 49">
                <a:extLst>
                  <a:ext uri="{FF2B5EF4-FFF2-40B4-BE49-F238E27FC236}">
                    <a16:creationId xmlns:a16="http://schemas.microsoft.com/office/drawing/2014/main" id="{94D5B71E-2100-AF0A-99B3-DF13B9DBD201}"/>
                  </a:ext>
                </a:extLst>
              </p:cNvPr>
              <p:cNvPicPr/>
              <p:nvPr/>
            </p:nvPicPr>
            <p:blipFill>
              <a:blip r:embed="rId6"/>
              <a:stretch>
                <a:fillRect/>
              </a:stretch>
            </p:blipFill>
            <p:spPr>
              <a:xfrm>
                <a:off x="2886423" y="2058655"/>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51" name="Encre 50">
                <a:extLst>
                  <a:ext uri="{FF2B5EF4-FFF2-40B4-BE49-F238E27FC236}">
                    <a16:creationId xmlns:a16="http://schemas.microsoft.com/office/drawing/2014/main" id="{6E5C8C5B-557D-18FD-02CF-A77FC03B1ECF}"/>
                  </a:ext>
                </a:extLst>
              </p14:cNvPr>
              <p14:cNvContentPartPr/>
              <p14:nvPr/>
            </p14:nvContentPartPr>
            <p14:xfrm>
              <a:off x="3415983" y="2213815"/>
              <a:ext cx="2160" cy="3960"/>
            </p14:xfrm>
          </p:contentPart>
        </mc:Choice>
        <mc:Fallback>
          <p:pic>
            <p:nvPicPr>
              <p:cNvPr id="51" name="Encre 50">
                <a:extLst>
                  <a:ext uri="{FF2B5EF4-FFF2-40B4-BE49-F238E27FC236}">
                    <a16:creationId xmlns:a16="http://schemas.microsoft.com/office/drawing/2014/main" id="{6E5C8C5B-557D-18FD-02CF-A77FC03B1ECF}"/>
                  </a:ext>
                </a:extLst>
              </p:cNvPr>
              <p:cNvPicPr/>
              <p:nvPr/>
            </p:nvPicPr>
            <p:blipFill>
              <a:blip r:embed="rId8"/>
              <a:stretch>
                <a:fillRect/>
              </a:stretch>
            </p:blipFill>
            <p:spPr>
              <a:xfrm>
                <a:off x="3397983" y="2105815"/>
                <a:ext cx="37800" cy="219600"/>
              </a:xfrm>
              <a:prstGeom prst="rect">
                <a:avLst/>
              </a:prstGeom>
            </p:spPr>
          </p:pic>
        </mc:Fallback>
      </mc:AlternateContent>
      <p:cxnSp>
        <p:nvCxnSpPr>
          <p:cNvPr id="52" name="Connecteur droit avec flèche 51">
            <a:extLst>
              <a:ext uri="{FF2B5EF4-FFF2-40B4-BE49-F238E27FC236}">
                <a16:creationId xmlns:a16="http://schemas.microsoft.com/office/drawing/2014/main" id="{C72573FE-9692-298E-997D-F4CD87C12083}"/>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F3AE1778-D289-F863-FF5E-AA72DC7CCC5D}"/>
              </a:ext>
            </a:extLst>
          </p:cNvPr>
          <p:cNvSpPr txBox="1"/>
          <p:nvPr/>
        </p:nvSpPr>
        <p:spPr>
          <a:xfrm>
            <a:off x="2964198" y="3043460"/>
            <a:ext cx="687822"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54" name="Rectangle 53">
            <a:extLst>
              <a:ext uri="{FF2B5EF4-FFF2-40B4-BE49-F238E27FC236}">
                <a16:creationId xmlns:a16="http://schemas.microsoft.com/office/drawing/2014/main" id="{B5009B21-D29A-07E3-9D64-549D2116FC97}"/>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55" name="Rectangle 54">
            <a:extLst>
              <a:ext uri="{FF2B5EF4-FFF2-40B4-BE49-F238E27FC236}">
                <a16:creationId xmlns:a16="http://schemas.microsoft.com/office/drawing/2014/main" id="{16F8DD83-E9BB-7525-DC9D-E1F8196F3D4D}"/>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
        <p:nvSpPr>
          <p:cNvPr id="56" name="Rectangle 55">
            <a:extLst>
              <a:ext uri="{FF2B5EF4-FFF2-40B4-BE49-F238E27FC236}">
                <a16:creationId xmlns:a16="http://schemas.microsoft.com/office/drawing/2014/main" id="{4B6B7BC0-0624-26FE-374D-DDD77106A97A}"/>
              </a:ext>
            </a:extLst>
          </p:cNvPr>
          <p:cNvSpPr/>
          <p:nvPr/>
        </p:nvSpPr>
        <p:spPr>
          <a:xfrm>
            <a:off x="334435" y="842399"/>
            <a:ext cx="1163404" cy="632390"/>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632390"/>
                      <a:gd name="connsiteX1" fmla="*/ 1163404 w 1163404"/>
                      <a:gd name="connsiteY1" fmla="*/ 0 h 632390"/>
                      <a:gd name="connsiteX2" fmla="*/ 1163404 w 1163404"/>
                      <a:gd name="connsiteY2" fmla="*/ 632390 h 632390"/>
                      <a:gd name="connsiteX3" fmla="*/ 0 w 1163404"/>
                      <a:gd name="connsiteY3" fmla="*/ 632390 h 632390"/>
                      <a:gd name="connsiteX4" fmla="*/ 0 w 1163404"/>
                      <a:gd name="connsiteY4" fmla="*/ 0 h 632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632390" extrusionOk="0">
                        <a:moveTo>
                          <a:pt x="0" y="0"/>
                        </a:moveTo>
                        <a:cubicBezTo>
                          <a:pt x="563221" y="-51377"/>
                          <a:pt x="938602" y="2527"/>
                          <a:pt x="1163404" y="0"/>
                        </a:cubicBezTo>
                        <a:cubicBezTo>
                          <a:pt x="1196179" y="102302"/>
                          <a:pt x="1205689" y="537210"/>
                          <a:pt x="1163404" y="632390"/>
                        </a:cubicBezTo>
                        <a:cubicBezTo>
                          <a:pt x="688535" y="619884"/>
                          <a:pt x="128313" y="550794"/>
                          <a:pt x="0" y="632390"/>
                        </a:cubicBezTo>
                        <a:cubicBezTo>
                          <a:pt x="14602" y="455319"/>
                          <a:pt x="-32958" y="18483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Home Data Request</a:t>
            </a:r>
          </a:p>
        </p:txBody>
      </p:sp>
      <p:cxnSp>
        <p:nvCxnSpPr>
          <p:cNvPr id="57" name="Connecteur droit avec flèche 56">
            <a:extLst>
              <a:ext uri="{FF2B5EF4-FFF2-40B4-BE49-F238E27FC236}">
                <a16:creationId xmlns:a16="http://schemas.microsoft.com/office/drawing/2014/main" id="{87ACA54F-5A61-4A18-F6AE-6E979F828B34}"/>
              </a:ext>
            </a:extLst>
          </p:cNvPr>
          <p:cNvCxnSpPr>
            <a:cxnSpLocks/>
          </p:cNvCxnSpPr>
          <p:nvPr/>
        </p:nvCxnSpPr>
        <p:spPr>
          <a:xfrm>
            <a:off x="1568484" y="1528512"/>
            <a:ext cx="2015929" cy="6603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819D350F-A1D0-C137-E9F5-1FB20EC6076C}"/>
              </a:ext>
            </a:extLst>
          </p:cNvPr>
          <p:cNvSpPr txBox="1"/>
          <p:nvPr/>
        </p:nvSpPr>
        <p:spPr>
          <a:xfrm rot="1102560">
            <a:off x="2254184" y="1684632"/>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cxnSp>
        <p:nvCxnSpPr>
          <p:cNvPr id="59" name="Connecteur droit avec flèche 58">
            <a:extLst>
              <a:ext uri="{FF2B5EF4-FFF2-40B4-BE49-F238E27FC236}">
                <a16:creationId xmlns:a16="http://schemas.microsoft.com/office/drawing/2014/main" id="{77B1279C-8917-2DAA-805D-9C4B17903B7E}"/>
              </a:ext>
            </a:extLst>
          </p:cNvPr>
          <p:cNvCxnSpPr>
            <a:cxnSpLocks/>
          </p:cNvCxnSpPr>
          <p:nvPr/>
        </p:nvCxnSpPr>
        <p:spPr>
          <a:xfrm flipV="1">
            <a:off x="2747463" y="2588189"/>
            <a:ext cx="795194" cy="2329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4F653909-DD5C-3C53-3258-92907D862677}"/>
              </a:ext>
            </a:extLst>
          </p:cNvPr>
          <p:cNvSpPr txBox="1"/>
          <p:nvPr/>
        </p:nvSpPr>
        <p:spPr>
          <a:xfrm rot="20592425">
            <a:off x="2666887" y="2684519"/>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prescribes</a:t>
            </a:r>
          </a:p>
        </p:txBody>
      </p:sp>
      <p:sp>
        <p:nvSpPr>
          <p:cNvPr id="61" name="Rectangle 60">
            <a:extLst>
              <a:ext uri="{FF2B5EF4-FFF2-40B4-BE49-F238E27FC236}">
                <a16:creationId xmlns:a16="http://schemas.microsoft.com/office/drawing/2014/main" id="{539C6003-3E75-58ED-090C-32EB5141F90B}"/>
              </a:ext>
            </a:extLst>
          </p:cNvPr>
          <p:cNvSpPr/>
          <p:nvPr/>
        </p:nvSpPr>
        <p:spPr>
          <a:xfrm>
            <a:off x="47112" y="1461301"/>
            <a:ext cx="1632439" cy="600164"/>
          </a:xfrm>
          <a:prstGeom prst="rect">
            <a:avLst/>
          </a:prstGeom>
        </p:spPr>
        <p:txBody>
          <a:bodyPr wrap="square">
            <a:spAutoFit/>
          </a:bodyPr>
          <a:lstStyle/>
          <a:p>
            <a:r>
              <a:rPr lang="en-GB" sz="1100" i="1" dirty="0">
                <a:solidFill>
                  <a:schemeClr val="bg1">
                    <a:lumMod val="50000"/>
                  </a:schemeClr>
                </a:solidFill>
              </a:rPr>
              <a:t>Additional output variables (not planned by the CMIP6 DR)</a:t>
            </a:r>
          </a:p>
        </p:txBody>
      </p:sp>
      <mc:AlternateContent xmlns:mc="http://schemas.openxmlformats.org/markup-compatibility/2006">
        <mc:Choice xmlns:p14="http://schemas.microsoft.com/office/powerpoint/2010/main" Requires="p14">
          <p:contentPart p14:bwMode="auto" r:id="rId9">
            <p14:nvContentPartPr>
              <p14:cNvPr id="2" name="Encre 1">
                <a:extLst>
                  <a:ext uri="{FF2B5EF4-FFF2-40B4-BE49-F238E27FC236}">
                    <a16:creationId xmlns:a16="http://schemas.microsoft.com/office/drawing/2014/main" id="{A44CFD78-F140-106C-FCCD-9B6E1C8A7A6A}"/>
                  </a:ext>
                </a:extLst>
              </p14:cNvPr>
              <p14:cNvContentPartPr/>
              <p14:nvPr/>
            </p14:nvContentPartPr>
            <p14:xfrm>
              <a:off x="1111857" y="1862635"/>
              <a:ext cx="1918800" cy="1458000"/>
            </p14:xfrm>
          </p:contentPart>
        </mc:Choice>
        <mc:Fallback>
          <p:pic>
            <p:nvPicPr>
              <p:cNvPr id="2" name="Encre 1">
                <a:extLst>
                  <a:ext uri="{FF2B5EF4-FFF2-40B4-BE49-F238E27FC236}">
                    <a16:creationId xmlns:a16="http://schemas.microsoft.com/office/drawing/2014/main" id="{A44CFD78-F140-106C-FCCD-9B6E1C8A7A6A}"/>
                  </a:ext>
                </a:extLst>
              </p:cNvPr>
              <p:cNvPicPr/>
              <p:nvPr/>
            </p:nvPicPr>
            <p:blipFill>
              <a:blip r:embed="rId10"/>
              <a:stretch>
                <a:fillRect/>
              </a:stretch>
            </p:blipFill>
            <p:spPr>
              <a:xfrm>
                <a:off x="1058217" y="1754635"/>
                <a:ext cx="2026440" cy="1673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Encre 4">
                <a:extLst>
                  <a:ext uri="{FF2B5EF4-FFF2-40B4-BE49-F238E27FC236}">
                    <a16:creationId xmlns:a16="http://schemas.microsoft.com/office/drawing/2014/main" id="{6470A4DE-66E4-C9AA-EF4C-445ACF0B4EC5}"/>
                  </a:ext>
                </a:extLst>
              </p14:cNvPr>
              <p14:cNvContentPartPr/>
              <p14:nvPr/>
            </p14:nvContentPartPr>
            <p14:xfrm>
              <a:off x="6660537" y="1068115"/>
              <a:ext cx="1723320" cy="1422360"/>
            </p14:xfrm>
          </p:contentPart>
        </mc:Choice>
        <mc:Fallback>
          <p:pic>
            <p:nvPicPr>
              <p:cNvPr id="5" name="Encre 4">
                <a:extLst>
                  <a:ext uri="{FF2B5EF4-FFF2-40B4-BE49-F238E27FC236}">
                    <a16:creationId xmlns:a16="http://schemas.microsoft.com/office/drawing/2014/main" id="{6470A4DE-66E4-C9AA-EF4C-445ACF0B4EC5}"/>
                  </a:ext>
                </a:extLst>
              </p:cNvPr>
              <p:cNvPicPr/>
              <p:nvPr/>
            </p:nvPicPr>
            <p:blipFill>
              <a:blip r:embed="rId12"/>
              <a:stretch>
                <a:fillRect/>
              </a:stretch>
            </p:blipFill>
            <p:spPr>
              <a:xfrm>
                <a:off x="6606897" y="960475"/>
                <a:ext cx="1830960" cy="163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Encre 6">
                <a:extLst>
                  <a:ext uri="{FF2B5EF4-FFF2-40B4-BE49-F238E27FC236}">
                    <a16:creationId xmlns:a16="http://schemas.microsoft.com/office/drawing/2014/main" id="{B96EE9FA-0F3E-12E1-F58D-2E1539AFBAA5}"/>
                  </a:ext>
                </a:extLst>
              </p14:cNvPr>
              <p14:cNvContentPartPr/>
              <p14:nvPr/>
            </p14:nvContentPartPr>
            <p14:xfrm>
              <a:off x="5751537" y="1790635"/>
              <a:ext cx="1733760" cy="1514880"/>
            </p14:xfrm>
          </p:contentPart>
        </mc:Choice>
        <mc:Fallback>
          <p:pic>
            <p:nvPicPr>
              <p:cNvPr id="7" name="Encre 6">
                <a:extLst>
                  <a:ext uri="{FF2B5EF4-FFF2-40B4-BE49-F238E27FC236}">
                    <a16:creationId xmlns:a16="http://schemas.microsoft.com/office/drawing/2014/main" id="{B96EE9FA-0F3E-12E1-F58D-2E1539AFBAA5}"/>
                  </a:ext>
                </a:extLst>
              </p:cNvPr>
              <p:cNvPicPr/>
              <p:nvPr/>
            </p:nvPicPr>
            <p:blipFill>
              <a:blip r:embed="rId14"/>
              <a:stretch>
                <a:fillRect/>
              </a:stretch>
            </p:blipFill>
            <p:spPr>
              <a:xfrm>
                <a:off x="5697537" y="1682635"/>
                <a:ext cx="1841400" cy="1730520"/>
              </a:xfrm>
              <a:prstGeom prst="rect">
                <a:avLst/>
              </a:prstGeom>
            </p:spPr>
          </p:pic>
        </mc:Fallback>
      </mc:AlternateContent>
    </p:spTree>
    <p:extLst>
      <p:ext uri="{BB962C8B-B14F-4D97-AF65-F5344CB8AC3E}">
        <p14:creationId xmlns:p14="http://schemas.microsoft.com/office/powerpoint/2010/main" val="1389805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70" name="Parchemin vertical 69">
            <a:extLst>
              <a:ext uri="{FF2B5EF4-FFF2-40B4-BE49-F238E27FC236}">
                <a16:creationId xmlns:a16="http://schemas.microsoft.com/office/drawing/2014/main" id="{5FB88820-8732-5F90-F9CC-9443BE28DE51}"/>
              </a:ext>
            </a:extLst>
          </p:cNvPr>
          <p:cNvSpPr/>
          <p:nvPr/>
        </p:nvSpPr>
        <p:spPr>
          <a:xfrm>
            <a:off x="288474" y="1718734"/>
            <a:ext cx="1605816" cy="842833"/>
          </a:xfrm>
          <a:prstGeom prst="verticalScroll">
            <a:avLst/>
          </a:prstGeom>
          <a:solidFill>
            <a:schemeClr val="bg1"/>
          </a:solidFill>
          <a:ln>
            <a:solidFill>
              <a:schemeClr val="accent4">
                <a:lumMod val="75000"/>
              </a:schemeClr>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accent4">
                    <a:lumMod val="75000"/>
                  </a:schemeClr>
                </a:solidFill>
                <a:latin typeface="Chalkduster" panose="03050602040202020205" pitchFamily="66" charset="77"/>
              </a:rPr>
              <a:t>basics.py</a:t>
            </a:r>
            <a:endParaRPr lang="en-GB" sz="1200" dirty="0">
              <a:solidFill>
                <a:schemeClr val="accent4">
                  <a:lumMod val="75000"/>
                </a:schemeClr>
              </a:solidFill>
              <a:latin typeface="Chalkduster" panose="03050602040202020205" pitchFamily="66" charset="77"/>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Adaptation to other projects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48" name="Cylindre 47">
            <a:extLst>
              <a:ext uri="{FF2B5EF4-FFF2-40B4-BE49-F238E27FC236}">
                <a16:creationId xmlns:a16="http://schemas.microsoft.com/office/drawing/2014/main" id="{B888219F-58F7-1160-FE5E-B81443B13664}"/>
              </a:ext>
            </a:extLst>
          </p:cNvPr>
          <p:cNvSpPr/>
          <p:nvPr/>
        </p:nvSpPr>
        <p:spPr>
          <a:xfrm>
            <a:off x="4194169" y="3420181"/>
            <a:ext cx="1668166"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668166"/>
                      <a:gd name="connsiteY0" fmla="*/ 112277 h 898216"/>
                      <a:gd name="connsiteX1" fmla="*/ 834083 w 1668166"/>
                      <a:gd name="connsiteY1" fmla="*/ 224554 h 898216"/>
                      <a:gd name="connsiteX2" fmla="*/ 1668166 w 1668166"/>
                      <a:gd name="connsiteY2" fmla="*/ 112277 h 898216"/>
                      <a:gd name="connsiteX3" fmla="*/ 1668166 w 1668166"/>
                      <a:gd name="connsiteY3" fmla="*/ 785939 h 898216"/>
                      <a:gd name="connsiteX4" fmla="*/ 834083 w 1668166"/>
                      <a:gd name="connsiteY4" fmla="*/ 898216 h 898216"/>
                      <a:gd name="connsiteX5" fmla="*/ 0 w 1668166"/>
                      <a:gd name="connsiteY5" fmla="*/ 785939 h 898216"/>
                      <a:gd name="connsiteX6" fmla="*/ 0 w 1668166"/>
                      <a:gd name="connsiteY6" fmla="*/ 112277 h 898216"/>
                      <a:gd name="connsiteX0" fmla="*/ 0 w 1668166"/>
                      <a:gd name="connsiteY0" fmla="*/ 112277 h 898216"/>
                      <a:gd name="connsiteX1" fmla="*/ 834083 w 1668166"/>
                      <a:gd name="connsiteY1" fmla="*/ 0 h 898216"/>
                      <a:gd name="connsiteX2" fmla="*/ 1668166 w 1668166"/>
                      <a:gd name="connsiteY2" fmla="*/ 112277 h 898216"/>
                      <a:gd name="connsiteX3" fmla="*/ 834083 w 1668166"/>
                      <a:gd name="connsiteY3" fmla="*/ 224554 h 898216"/>
                      <a:gd name="connsiteX4" fmla="*/ 0 w 1668166"/>
                      <a:gd name="connsiteY4" fmla="*/ 112277 h 898216"/>
                      <a:gd name="connsiteX0" fmla="*/ 1668166 w 1668166"/>
                      <a:gd name="connsiteY0" fmla="*/ 112277 h 898216"/>
                      <a:gd name="connsiteX1" fmla="*/ 834083 w 1668166"/>
                      <a:gd name="connsiteY1" fmla="*/ 224554 h 898216"/>
                      <a:gd name="connsiteX2" fmla="*/ 0 w 1668166"/>
                      <a:gd name="connsiteY2" fmla="*/ 112277 h 898216"/>
                      <a:gd name="connsiteX3" fmla="*/ 834083 w 1668166"/>
                      <a:gd name="connsiteY3" fmla="*/ 0 h 898216"/>
                      <a:gd name="connsiteX4" fmla="*/ 1668166 w 1668166"/>
                      <a:gd name="connsiteY4" fmla="*/ 112277 h 898216"/>
                      <a:gd name="connsiteX5" fmla="*/ 1668166 w 1668166"/>
                      <a:gd name="connsiteY5" fmla="*/ 785939 h 898216"/>
                      <a:gd name="connsiteX6" fmla="*/ 834083 w 1668166"/>
                      <a:gd name="connsiteY6" fmla="*/ 898216 h 898216"/>
                      <a:gd name="connsiteX7" fmla="*/ 0 w 1668166"/>
                      <a:gd name="connsiteY7" fmla="*/ 785939 h 898216"/>
                      <a:gd name="connsiteX8" fmla="*/ 0 w 1668166"/>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8166" h="898216" stroke="0" extrusionOk="0">
                        <a:moveTo>
                          <a:pt x="0" y="112277"/>
                        </a:moveTo>
                        <a:cubicBezTo>
                          <a:pt x="1978" y="163771"/>
                          <a:pt x="455588" y="202511"/>
                          <a:pt x="834083" y="224554"/>
                        </a:cubicBezTo>
                        <a:cubicBezTo>
                          <a:pt x="1289127" y="215988"/>
                          <a:pt x="1657090" y="181463"/>
                          <a:pt x="1668166" y="112277"/>
                        </a:cubicBezTo>
                        <a:cubicBezTo>
                          <a:pt x="1670664" y="351579"/>
                          <a:pt x="1689081" y="471337"/>
                          <a:pt x="1668166" y="785939"/>
                        </a:cubicBezTo>
                        <a:cubicBezTo>
                          <a:pt x="1693431" y="849312"/>
                          <a:pt x="1310529" y="855375"/>
                          <a:pt x="834083" y="898216"/>
                        </a:cubicBezTo>
                        <a:cubicBezTo>
                          <a:pt x="372365" y="884300"/>
                          <a:pt x="-1824" y="853448"/>
                          <a:pt x="0" y="785939"/>
                        </a:cubicBezTo>
                        <a:cubicBezTo>
                          <a:pt x="25327" y="531032"/>
                          <a:pt x="17994" y="423007"/>
                          <a:pt x="0" y="112277"/>
                        </a:cubicBezTo>
                        <a:close/>
                      </a:path>
                      <a:path w="1668166" h="898216" fill="lighten" stroke="0" extrusionOk="0">
                        <a:moveTo>
                          <a:pt x="0" y="112277"/>
                        </a:moveTo>
                        <a:cubicBezTo>
                          <a:pt x="-51787" y="32678"/>
                          <a:pt x="328013" y="-40353"/>
                          <a:pt x="834083" y="0"/>
                        </a:cubicBezTo>
                        <a:cubicBezTo>
                          <a:pt x="1296888" y="10089"/>
                          <a:pt x="1672259" y="43107"/>
                          <a:pt x="1668166" y="112277"/>
                        </a:cubicBezTo>
                        <a:cubicBezTo>
                          <a:pt x="1681931" y="94942"/>
                          <a:pt x="1318020" y="268524"/>
                          <a:pt x="834083" y="224554"/>
                        </a:cubicBezTo>
                        <a:cubicBezTo>
                          <a:pt x="385639" y="230052"/>
                          <a:pt x="-4005" y="168255"/>
                          <a:pt x="0" y="112277"/>
                        </a:cubicBezTo>
                        <a:close/>
                      </a:path>
                      <a:path w="1668166" h="898216" fill="none" extrusionOk="0">
                        <a:moveTo>
                          <a:pt x="1668166" y="112277"/>
                        </a:moveTo>
                        <a:cubicBezTo>
                          <a:pt x="1602316" y="183182"/>
                          <a:pt x="1220413" y="263291"/>
                          <a:pt x="834083" y="224554"/>
                        </a:cubicBezTo>
                        <a:cubicBezTo>
                          <a:pt x="377713" y="221507"/>
                          <a:pt x="13553" y="168583"/>
                          <a:pt x="0" y="112277"/>
                        </a:cubicBezTo>
                        <a:cubicBezTo>
                          <a:pt x="-65475" y="30700"/>
                          <a:pt x="306032" y="-35205"/>
                          <a:pt x="834083" y="0"/>
                        </a:cubicBezTo>
                        <a:cubicBezTo>
                          <a:pt x="1299715" y="7222"/>
                          <a:pt x="1675522" y="52140"/>
                          <a:pt x="1668166" y="112277"/>
                        </a:cubicBezTo>
                        <a:cubicBezTo>
                          <a:pt x="1639182" y="433005"/>
                          <a:pt x="1665987" y="582358"/>
                          <a:pt x="1668166" y="785939"/>
                        </a:cubicBezTo>
                        <a:cubicBezTo>
                          <a:pt x="1695275" y="930855"/>
                          <a:pt x="1312970" y="952516"/>
                          <a:pt x="834083" y="898216"/>
                        </a:cubicBezTo>
                        <a:cubicBezTo>
                          <a:pt x="370382" y="899981"/>
                          <a:pt x="-4804" y="851292"/>
                          <a:pt x="0" y="785939"/>
                        </a:cubicBezTo>
                        <a:cubicBezTo>
                          <a:pt x="13045" y="612739"/>
                          <a:pt x="31388" y="444247"/>
                          <a:pt x="0" y="112277"/>
                        </a:cubicBezTo>
                      </a:path>
                      <a:path w="1668166" h="898216" fill="none" stroke="0" extrusionOk="0">
                        <a:moveTo>
                          <a:pt x="1668166" y="112277"/>
                        </a:moveTo>
                        <a:cubicBezTo>
                          <a:pt x="1598971" y="131694"/>
                          <a:pt x="1314995" y="276349"/>
                          <a:pt x="834083" y="224554"/>
                        </a:cubicBezTo>
                        <a:cubicBezTo>
                          <a:pt x="368922" y="229448"/>
                          <a:pt x="1977" y="174738"/>
                          <a:pt x="0" y="112277"/>
                        </a:cubicBezTo>
                        <a:cubicBezTo>
                          <a:pt x="-75065" y="32789"/>
                          <a:pt x="408588" y="-18445"/>
                          <a:pt x="834083" y="0"/>
                        </a:cubicBezTo>
                        <a:cubicBezTo>
                          <a:pt x="1296553" y="880"/>
                          <a:pt x="1677773" y="45917"/>
                          <a:pt x="1668166" y="112277"/>
                        </a:cubicBezTo>
                        <a:cubicBezTo>
                          <a:pt x="1671061" y="296035"/>
                          <a:pt x="1650685" y="521177"/>
                          <a:pt x="1668166" y="785939"/>
                        </a:cubicBezTo>
                        <a:cubicBezTo>
                          <a:pt x="1719865" y="835810"/>
                          <a:pt x="1324446" y="859702"/>
                          <a:pt x="834083" y="898216"/>
                        </a:cubicBezTo>
                        <a:cubicBezTo>
                          <a:pt x="381404"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50" name="Encre 49">
                <a:extLst>
                  <a:ext uri="{FF2B5EF4-FFF2-40B4-BE49-F238E27FC236}">
                    <a16:creationId xmlns:a16="http://schemas.microsoft.com/office/drawing/2014/main" id="{94D5B71E-2100-AF0A-99B3-DF13B9DBD201}"/>
                  </a:ext>
                </a:extLst>
              </p14:cNvPr>
              <p14:cNvContentPartPr/>
              <p14:nvPr/>
            </p14:nvContentPartPr>
            <p14:xfrm>
              <a:off x="2924895" y="2985523"/>
              <a:ext cx="360" cy="360"/>
            </p14:xfrm>
          </p:contentPart>
        </mc:Choice>
        <mc:Fallback>
          <p:pic>
            <p:nvPicPr>
              <p:cNvPr id="50" name="Encre 49">
                <a:extLst>
                  <a:ext uri="{FF2B5EF4-FFF2-40B4-BE49-F238E27FC236}">
                    <a16:creationId xmlns:a16="http://schemas.microsoft.com/office/drawing/2014/main" id="{94D5B71E-2100-AF0A-99B3-DF13B9DBD201}"/>
                  </a:ext>
                </a:extLst>
              </p:cNvPr>
              <p:cNvPicPr/>
              <p:nvPr/>
            </p:nvPicPr>
            <p:blipFill>
              <a:blip r:embed="rId4"/>
              <a:stretch>
                <a:fillRect/>
              </a:stretch>
            </p:blipFill>
            <p:spPr>
              <a:xfrm>
                <a:off x="2906895" y="2877523"/>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1" name="Encre 50">
                <a:extLst>
                  <a:ext uri="{FF2B5EF4-FFF2-40B4-BE49-F238E27FC236}">
                    <a16:creationId xmlns:a16="http://schemas.microsoft.com/office/drawing/2014/main" id="{6E5C8C5B-557D-18FD-02CF-A77FC03B1ECF}"/>
                  </a:ext>
                </a:extLst>
              </p14:cNvPr>
              <p14:cNvContentPartPr/>
              <p14:nvPr/>
            </p14:nvContentPartPr>
            <p14:xfrm>
              <a:off x="3450103" y="2445831"/>
              <a:ext cx="2160" cy="3960"/>
            </p14:xfrm>
          </p:contentPart>
        </mc:Choice>
        <mc:Fallback>
          <p:pic>
            <p:nvPicPr>
              <p:cNvPr id="51" name="Encre 50">
                <a:extLst>
                  <a:ext uri="{FF2B5EF4-FFF2-40B4-BE49-F238E27FC236}">
                    <a16:creationId xmlns:a16="http://schemas.microsoft.com/office/drawing/2014/main" id="{6E5C8C5B-557D-18FD-02CF-A77FC03B1ECF}"/>
                  </a:ext>
                </a:extLst>
              </p:cNvPr>
              <p:cNvPicPr/>
              <p:nvPr/>
            </p:nvPicPr>
            <p:blipFill>
              <a:blip r:embed="rId6"/>
              <a:stretch>
                <a:fillRect/>
              </a:stretch>
            </p:blipFill>
            <p:spPr>
              <a:xfrm>
                <a:off x="3432103" y="2337831"/>
                <a:ext cx="37800" cy="219600"/>
              </a:xfrm>
              <a:prstGeom prst="rect">
                <a:avLst/>
              </a:prstGeom>
            </p:spPr>
          </p:pic>
        </mc:Fallback>
      </mc:AlternateContent>
      <p:sp>
        <p:nvSpPr>
          <p:cNvPr id="63" name="Parchemin vertical 62">
            <a:extLst>
              <a:ext uri="{FF2B5EF4-FFF2-40B4-BE49-F238E27FC236}">
                <a16:creationId xmlns:a16="http://schemas.microsoft.com/office/drawing/2014/main" id="{178063A9-7216-61A0-1541-FA6E653350A4}"/>
              </a:ext>
            </a:extLst>
          </p:cNvPr>
          <p:cNvSpPr/>
          <p:nvPr/>
        </p:nvSpPr>
        <p:spPr>
          <a:xfrm>
            <a:off x="646181" y="2374854"/>
            <a:ext cx="1605816" cy="842833"/>
          </a:xfrm>
          <a:prstGeom prst="verticalScroll">
            <a:avLst/>
          </a:prstGeom>
          <a:solidFill>
            <a:schemeClr val="bg1"/>
          </a:solidFill>
          <a:ln>
            <a:solidFill>
              <a:schemeClr val="accent4">
                <a:lumMod val="75000"/>
              </a:schemeClr>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CMIP6.py</a:t>
            </a:r>
          </a:p>
        </p:txBody>
      </p:sp>
      <p:sp>
        <p:nvSpPr>
          <p:cNvPr id="64" name="Parchemin vertical 63">
            <a:extLst>
              <a:ext uri="{FF2B5EF4-FFF2-40B4-BE49-F238E27FC236}">
                <a16:creationId xmlns:a16="http://schemas.microsoft.com/office/drawing/2014/main" id="{ED81FB32-B021-E46C-1B63-442E9254507C}"/>
              </a:ext>
            </a:extLst>
          </p:cNvPr>
          <p:cNvSpPr/>
          <p:nvPr/>
        </p:nvSpPr>
        <p:spPr>
          <a:xfrm>
            <a:off x="1204281" y="3023366"/>
            <a:ext cx="1605816" cy="842833"/>
          </a:xfrm>
          <a:prstGeom prst="verticalScroll">
            <a:avLst/>
          </a:prstGeom>
          <a:solidFill>
            <a:schemeClr val="bg1"/>
          </a:solidFill>
          <a:ln>
            <a:solidFill>
              <a:schemeClr val="accent4">
                <a:lumMod val="75000"/>
              </a:schemeClr>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accent4">
                    <a:lumMod val="75000"/>
                  </a:schemeClr>
                </a:solidFill>
                <a:latin typeface="Chalkduster" panose="03050602040202020205" pitchFamily="66" charset="77"/>
              </a:rPr>
              <a:t>CORDEX.py</a:t>
            </a:r>
            <a:endParaRPr lang="en-GB" sz="1200" dirty="0">
              <a:solidFill>
                <a:schemeClr val="accent4">
                  <a:lumMod val="75000"/>
                </a:schemeClr>
              </a:solidFill>
              <a:latin typeface="Chalkduster" panose="03050602040202020205" pitchFamily="66" charset="77"/>
            </a:endParaRPr>
          </a:p>
        </p:txBody>
      </p:sp>
      <p:sp>
        <p:nvSpPr>
          <p:cNvPr id="65" name="Parchemin vertical 64">
            <a:extLst>
              <a:ext uri="{FF2B5EF4-FFF2-40B4-BE49-F238E27FC236}">
                <a16:creationId xmlns:a16="http://schemas.microsoft.com/office/drawing/2014/main" id="{E65DD0F9-DDBC-340A-BBFF-7285D0C7E106}"/>
              </a:ext>
            </a:extLst>
          </p:cNvPr>
          <p:cNvSpPr/>
          <p:nvPr/>
        </p:nvSpPr>
        <p:spPr>
          <a:xfrm>
            <a:off x="4680963" y="71515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6" name="ZoneTexte 65">
            <a:extLst>
              <a:ext uri="{FF2B5EF4-FFF2-40B4-BE49-F238E27FC236}">
                <a16:creationId xmlns:a16="http://schemas.microsoft.com/office/drawing/2014/main" id="{C79F3F49-C1C3-592A-BE74-747425683944}"/>
              </a:ext>
            </a:extLst>
          </p:cNvPr>
          <p:cNvSpPr txBox="1"/>
          <p:nvPr/>
        </p:nvSpPr>
        <p:spPr>
          <a:xfrm>
            <a:off x="6346265" y="1062828"/>
            <a:ext cx="1769944" cy="253916"/>
          </a:xfrm>
          <a:prstGeom prst="rect">
            <a:avLst/>
          </a:prstGeom>
          <a:noFill/>
        </p:spPr>
        <p:txBody>
          <a:bodyPr wrap="square" rtlCol="0">
            <a:spAutoFit/>
          </a:bodyPr>
          <a:lstStyle/>
          <a:p>
            <a:pPr marL="171450" indent="-171450">
              <a:buFont typeface="Wingdings" pitchFamily="2" charset="2"/>
              <a:buChar char="Ø"/>
            </a:pPr>
            <a:r>
              <a:rPr lang="en-GB" sz="1050" b="1" dirty="0">
                <a:latin typeface="Menlo" panose="020B0609030804020204" pitchFamily="49" charset="0"/>
                <a:ea typeface="Menlo" panose="020B0609030804020204" pitchFamily="49" charset="0"/>
                <a:cs typeface="Menlo" panose="020B0609030804020204" pitchFamily="49" charset="0"/>
              </a:rPr>
              <a:t>project=CORDEX</a:t>
            </a:r>
          </a:p>
        </p:txBody>
      </p:sp>
      <p:cxnSp>
        <p:nvCxnSpPr>
          <p:cNvPr id="68" name="Connecteur droit avec flèche 67">
            <a:extLst>
              <a:ext uri="{FF2B5EF4-FFF2-40B4-BE49-F238E27FC236}">
                <a16:creationId xmlns:a16="http://schemas.microsoft.com/office/drawing/2014/main" id="{238022A9-7038-2581-9685-33725F8F8117}"/>
              </a:ext>
            </a:extLst>
          </p:cNvPr>
          <p:cNvCxnSpPr>
            <a:cxnSpLocks/>
          </p:cNvCxnSpPr>
          <p:nvPr/>
        </p:nvCxnSpPr>
        <p:spPr>
          <a:xfrm flipV="1">
            <a:off x="2810097" y="3005906"/>
            <a:ext cx="1253559" cy="3604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Parchemin vertical 68">
            <a:extLst>
              <a:ext uri="{FF2B5EF4-FFF2-40B4-BE49-F238E27FC236}">
                <a16:creationId xmlns:a16="http://schemas.microsoft.com/office/drawing/2014/main" id="{97494C57-0E0E-01E4-D04F-B183B9A749C5}"/>
              </a:ext>
            </a:extLst>
          </p:cNvPr>
          <p:cNvSpPr/>
          <p:nvPr/>
        </p:nvSpPr>
        <p:spPr>
          <a:xfrm>
            <a:off x="1697875" y="3812675"/>
            <a:ext cx="1605816" cy="842833"/>
          </a:xfrm>
          <a:prstGeom prst="verticalScroll">
            <a:avLst/>
          </a:prstGeom>
          <a:solidFill>
            <a:schemeClr val="bg1"/>
          </a:solidFill>
          <a:ln>
            <a:solidFill>
              <a:schemeClr val="accent4">
                <a:lumMod val="75000"/>
              </a:schemeClr>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C3S-SF.py</a:t>
            </a:r>
          </a:p>
        </p:txBody>
      </p:sp>
      <p:sp>
        <p:nvSpPr>
          <p:cNvPr id="71" name="ZoneTexte 70">
            <a:extLst>
              <a:ext uri="{FF2B5EF4-FFF2-40B4-BE49-F238E27FC236}">
                <a16:creationId xmlns:a16="http://schemas.microsoft.com/office/drawing/2014/main" id="{A5C0E047-B20F-C368-1E4D-66290EBF12FD}"/>
              </a:ext>
            </a:extLst>
          </p:cNvPr>
          <p:cNvSpPr txBox="1"/>
          <p:nvPr/>
        </p:nvSpPr>
        <p:spPr>
          <a:xfrm>
            <a:off x="43200" y="1425871"/>
            <a:ext cx="1769944" cy="253916"/>
          </a:xfrm>
          <a:prstGeom prst="rect">
            <a:avLst/>
          </a:prstGeom>
          <a:noFill/>
        </p:spPr>
        <p:txBody>
          <a:bodyPr wrap="square" rtlCol="0">
            <a:spAutoFit/>
          </a:bodyPr>
          <a:lstStyle/>
          <a:p>
            <a:r>
              <a:rPr lang="en-GB" sz="1050" b="1" dirty="0">
                <a:latin typeface="Menlo" panose="020B0609030804020204" pitchFamily="49" charset="0"/>
                <a:ea typeface="Menlo" panose="020B0609030804020204" pitchFamily="49" charset="0"/>
                <a:cs typeface="Menlo" panose="020B0609030804020204" pitchFamily="49" charset="0"/>
              </a:rPr>
              <a:t>dr2xml_src/project/</a:t>
            </a:r>
          </a:p>
        </p:txBody>
      </p:sp>
      <p:sp>
        <p:nvSpPr>
          <p:cNvPr id="62" name="Cylindre 61">
            <a:extLst>
              <a:ext uri="{FF2B5EF4-FFF2-40B4-BE49-F238E27FC236}">
                <a16:creationId xmlns:a16="http://schemas.microsoft.com/office/drawing/2014/main" id="{628B028A-6C1B-A84A-5FA1-DE54FEA5C3FD}"/>
              </a:ext>
            </a:extLst>
          </p:cNvPr>
          <p:cNvSpPr/>
          <p:nvPr/>
        </p:nvSpPr>
        <p:spPr>
          <a:xfrm>
            <a:off x="4190269" y="2700140"/>
            <a:ext cx="1668166" cy="632389"/>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668166"/>
                      <a:gd name="connsiteY0" fmla="*/ 79049 h 632389"/>
                      <a:gd name="connsiteX1" fmla="*/ 834083 w 1668166"/>
                      <a:gd name="connsiteY1" fmla="*/ 158098 h 632389"/>
                      <a:gd name="connsiteX2" fmla="*/ 1668166 w 1668166"/>
                      <a:gd name="connsiteY2" fmla="*/ 79049 h 632389"/>
                      <a:gd name="connsiteX3" fmla="*/ 1668166 w 1668166"/>
                      <a:gd name="connsiteY3" fmla="*/ 553340 h 632389"/>
                      <a:gd name="connsiteX4" fmla="*/ 834083 w 1668166"/>
                      <a:gd name="connsiteY4" fmla="*/ 632389 h 632389"/>
                      <a:gd name="connsiteX5" fmla="*/ 0 w 1668166"/>
                      <a:gd name="connsiteY5" fmla="*/ 553340 h 632389"/>
                      <a:gd name="connsiteX6" fmla="*/ 0 w 1668166"/>
                      <a:gd name="connsiteY6" fmla="*/ 79049 h 632389"/>
                      <a:gd name="connsiteX0" fmla="*/ 0 w 1668166"/>
                      <a:gd name="connsiteY0" fmla="*/ 79049 h 632389"/>
                      <a:gd name="connsiteX1" fmla="*/ 834083 w 1668166"/>
                      <a:gd name="connsiteY1" fmla="*/ 0 h 632389"/>
                      <a:gd name="connsiteX2" fmla="*/ 1668166 w 1668166"/>
                      <a:gd name="connsiteY2" fmla="*/ 79049 h 632389"/>
                      <a:gd name="connsiteX3" fmla="*/ 834083 w 1668166"/>
                      <a:gd name="connsiteY3" fmla="*/ 158098 h 632389"/>
                      <a:gd name="connsiteX4" fmla="*/ 0 w 1668166"/>
                      <a:gd name="connsiteY4" fmla="*/ 79049 h 632389"/>
                      <a:gd name="connsiteX0" fmla="*/ 1668166 w 1668166"/>
                      <a:gd name="connsiteY0" fmla="*/ 79049 h 632389"/>
                      <a:gd name="connsiteX1" fmla="*/ 834083 w 1668166"/>
                      <a:gd name="connsiteY1" fmla="*/ 158098 h 632389"/>
                      <a:gd name="connsiteX2" fmla="*/ 0 w 1668166"/>
                      <a:gd name="connsiteY2" fmla="*/ 79049 h 632389"/>
                      <a:gd name="connsiteX3" fmla="*/ 834083 w 1668166"/>
                      <a:gd name="connsiteY3" fmla="*/ 0 h 632389"/>
                      <a:gd name="connsiteX4" fmla="*/ 1668166 w 1668166"/>
                      <a:gd name="connsiteY4" fmla="*/ 79049 h 632389"/>
                      <a:gd name="connsiteX5" fmla="*/ 1668166 w 1668166"/>
                      <a:gd name="connsiteY5" fmla="*/ 553340 h 632389"/>
                      <a:gd name="connsiteX6" fmla="*/ 834083 w 1668166"/>
                      <a:gd name="connsiteY6" fmla="*/ 632389 h 632389"/>
                      <a:gd name="connsiteX7" fmla="*/ 0 w 1668166"/>
                      <a:gd name="connsiteY7" fmla="*/ 553340 h 632389"/>
                      <a:gd name="connsiteX8" fmla="*/ 0 w 1668166"/>
                      <a:gd name="connsiteY8" fmla="*/ 79049 h 63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8166" h="632389" stroke="0" extrusionOk="0">
                        <a:moveTo>
                          <a:pt x="0" y="79049"/>
                        </a:moveTo>
                        <a:cubicBezTo>
                          <a:pt x="8068" y="79824"/>
                          <a:pt x="448247" y="138025"/>
                          <a:pt x="834083" y="158098"/>
                        </a:cubicBezTo>
                        <a:cubicBezTo>
                          <a:pt x="1293915" y="156847"/>
                          <a:pt x="1661596" y="126965"/>
                          <a:pt x="1668166" y="79049"/>
                        </a:cubicBezTo>
                        <a:cubicBezTo>
                          <a:pt x="1680064" y="191319"/>
                          <a:pt x="1676409" y="348028"/>
                          <a:pt x="1668166" y="553340"/>
                        </a:cubicBezTo>
                        <a:cubicBezTo>
                          <a:pt x="1693298" y="598355"/>
                          <a:pt x="1317046" y="571873"/>
                          <a:pt x="834083" y="632389"/>
                        </a:cubicBezTo>
                        <a:cubicBezTo>
                          <a:pt x="372783" y="623931"/>
                          <a:pt x="-483" y="598456"/>
                          <a:pt x="0" y="553340"/>
                        </a:cubicBezTo>
                        <a:cubicBezTo>
                          <a:pt x="-16810" y="379242"/>
                          <a:pt x="1611" y="193975"/>
                          <a:pt x="0" y="79049"/>
                        </a:cubicBezTo>
                        <a:close/>
                      </a:path>
                      <a:path w="1668166" h="632389" fill="lighten" stroke="0" extrusionOk="0">
                        <a:moveTo>
                          <a:pt x="0" y="79049"/>
                        </a:moveTo>
                        <a:cubicBezTo>
                          <a:pt x="-12241" y="31233"/>
                          <a:pt x="361354" y="-10730"/>
                          <a:pt x="834083" y="0"/>
                        </a:cubicBezTo>
                        <a:cubicBezTo>
                          <a:pt x="1294949" y="1006"/>
                          <a:pt x="1671388" y="29754"/>
                          <a:pt x="1668166" y="79049"/>
                        </a:cubicBezTo>
                        <a:cubicBezTo>
                          <a:pt x="1673838" y="90015"/>
                          <a:pt x="1313141" y="192855"/>
                          <a:pt x="834083" y="158098"/>
                        </a:cubicBezTo>
                        <a:cubicBezTo>
                          <a:pt x="377312" y="159845"/>
                          <a:pt x="-5533" y="114373"/>
                          <a:pt x="0" y="79049"/>
                        </a:cubicBezTo>
                        <a:close/>
                      </a:path>
                      <a:path w="1668166" h="632389" fill="none" extrusionOk="0">
                        <a:moveTo>
                          <a:pt x="1668166" y="79049"/>
                        </a:moveTo>
                        <a:cubicBezTo>
                          <a:pt x="1589921" y="133278"/>
                          <a:pt x="1218463" y="197852"/>
                          <a:pt x="834083" y="158098"/>
                        </a:cubicBezTo>
                        <a:cubicBezTo>
                          <a:pt x="375247" y="156807"/>
                          <a:pt x="3356" y="121295"/>
                          <a:pt x="0" y="79049"/>
                        </a:cubicBezTo>
                        <a:cubicBezTo>
                          <a:pt x="-87651" y="9196"/>
                          <a:pt x="362843" y="-5531"/>
                          <a:pt x="834083" y="0"/>
                        </a:cubicBezTo>
                        <a:cubicBezTo>
                          <a:pt x="1297205" y="3583"/>
                          <a:pt x="1678120" y="37925"/>
                          <a:pt x="1668166" y="79049"/>
                        </a:cubicBezTo>
                        <a:cubicBezTo>
                          <a:pt x="1670278" y="183553"/>
                          <a:pt x="1661738" y="348994"/>
                          <a:pt x="1668166" y="553340"/>
                        </a:cubicBezTo>
                        <a:cubicBezTo>
                          <a:pt x="1678684" y="629165"/>
                          <a:pt x="1307785" y="671251"/>
                          <a:pt x="834083" y="632389"/>
                        </a:cubicBezTo>
                        <a:cubicBezTo>
                          <a:pt x="368268" y="635377"/>
                          <a:pt x="-5853" y="601072"/>
                          <a:pt x="0" y="553340"/>
                        </a:cubicBezTo>
                        <a:cubicBezTo>
                          <a:pt x="-13128" y="380537"/>
                          <a:pt x="-17716" y="311419"/>
                          <a:pt x="0" y="79049"/>
                        </a:cubicBezTo>
                      </a:path>
                      <a:path w="1668166" h="632389" fill="none" stroke="0" extrusionOk="0">
                        <a:moveTo>
                          <a:pt x="1668166" y="79049"/>
                        </a:moveTo>
                        <a:cubicBezTo>
                          <a:pt x="1624838" y="96036"/>
                          <a:pt x="1312494" y="203501"/>
                          <a:pt x="834083" y="158098"/>
                        </a:cubicBezTo>
                        <a:cubicBezTo>
                          <a:pt x="367069" y="165003"/>
                          <a:pt x="2600" y="123301"/>
                          <a:pt x="0" y="79049"/>
                        </a:cubicBezTo>
                        <a:cubicBezTo>
                          <a:pt x="-21260" y="30440"/>
                          <a:pt x="391824" y="-9649"/>
                          <a:pt x="834083" y="0"/>
                        </a:cubicBezTo>
                        <a:cubicBezTo>
                          <a:pt x="1302591" y="3803"/>
                          <a:pt x="1678018" y="30929"/>
                          <a:pt x="1668166" y="79049"/>
                        </a:cubicBezTo>
                        <a:cubicBezTo>
                          <a:pt x="1658690" y="245547"/>
                          <a:pt x="1687371" y="386818"/>
                          <a:pt x="1668166" y="553340"/>
                        </a:cubicBezTo>
                        <a:cubicBezTo>
                          <a:pt x="1681083" y="593965"/>
                          <a:pt x="1351875" y="558321"/>
                          <a:pt x="834083" y="632389"/>
                        </a:cubicBezTo>
                        <a:cubicBezTo>
                          <a:pt x="377648" y="634829"/>
                          <a:pt x="-780" y="598562"/>
                          <a:pt x="0" y="553340"/>
                        </a:cubicBezTo>
                        <a:cubicBezTo>
                          <a:pt x="-2699" y="399398"/>
                          <a:pt x="4736" y="229995"/>
                          <a:pt x="0" y="7904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A79F"/>
                </a:solidFill>
                <a:latin typeface="Chalkduster" panose="03050602040202020205" pitchFamily="66" charset="77"/>
              </a:rPr>
              <a:t>json</a:t>
            </a:r>
            <a:r>
              <a:rPr lang="en-GB" dirty="0">
                <a:solidFill>
                  <a:srgbClr val="00A79F"/>
                </a:solidFill>
                <a:latin typeface="Chalkduster" panose="03050602040202020205" pitchFamily="66" charset="77"/>
              </a:rPr>
              <a:t> project interface</a:t>
            </a:r>
          </a:p>
        </p:txBody>
      </p:sp>
      <p:sp>
        <p:nvSpPr>
          <p:cNvPr id="72" name="Cylindre 71">
            <a:extLst>
              <a:ext uri="{FF2B5EF4-FFF2-40B4-BE49-F238E27FC236}">
                <a16:creationId xmlns:a16="http://schemas.microsoft.com/office/drawing/2014/main" id="{CD397956-53BE-273D-0FB3-591ED46537BE}"/>
              </a:ext>
            </a:extLst>
          </p:cNvPr>
          <p:cNvSpPr/>
          <p:nvPr/>
        </p:nvSpPr>
        <p:spPr>
          <a:xfrm>
            <a:off x="4190269" y="2011685"/>
            <a:ext cx="1668166" cy="632389"/>
          </a:xfrm>
          <a:prstGeom prst="can">
            <a:avLst>
              <a:gd name="adj" fmla="val 44423"/>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668166"/>
                      <a:gd name="connsiteY0" fmla="*/ 79049 h 632389"/>
                      <a:gd name="connsiteX1" fmla="*/ 834083 w 1668166"/>
                      <a:gd name="connsiteY1" fmla="*/ 158098 h 632389"/>
                      <a:gd name="connsiteX2" fmla="*/ 1668166 w 1668166"/>
                      <a:gd name="connsiteY2" fmla="*/ 79049 h 632389"/>
                      <a:gd name="connsiteX3" fmla="*/ 1668166 w 1668166"/>
                      <a:gd name="connsiteY3" fmla="*/ 553340 h 632389"/>
                      <a:gd name="connsiteX4" fmla="*/ 834083 w 1668166"/>
                      <a:gd name="connsiteY4" fmla="*/ 632389 h 632389"/>
                      <a:gd name="connsiteX5" fmla="*/ 0 w 1668166"/>
                      <a:gd name="connsiteY5" fmla="*/ 553340 h 632389"/>
                      <a:gd name="connsiteX6" fmla="*/ 0 w 1668166"/>
                      <a:gd name="connsiteY6" fmla="*/ 79049 h 632389"/>
                      <a:gd name="connsiteX0" fmla="*/ 0 w 1668166"/>
                      <a:gd name="connsiteY0" fmla="*/ 79049 h 632389"/>
                      <a:gd name="connsiteX1" fmla="*/ 834083 w 1668166"/>
                      <a:gd name="connsiteY1" fmla="*/ 0 h 632389"/>
                      <a:gd name="connsiteX2" fmla="*/ 1668166 w 1668166"/>
                      <a:gd name="connsiteY2" fmla="*/ 79049 h 632389"/>
                      <a:gd name="connsiteX3" fmla="*/ 834083 w 1668166"/>
                      <a:gd name="connsiteY3" fmla="*/ 158098 h 632389"/>
                      <a:gd name="connsiteX4" fmla="*/ 0 w 1668166"/>
                      <a:gd name="connsiteY4" fmla="*/ 79049 h 632389"/>
                      <a:gd name="connsiteX0" fmla="*/ 1668166 w 1668166"/>
                      <a:gd name="connsiteY0" fmla="*/ 79049 h 632389"/>
                      <a:gd name="connsiteX1" fmla="*/ 834083 w 1668166"/>
                      <a:gd name="connsiteY1" fmla="*/ 158098 h 632389"/>
                      <a:gd name="connsiteX2" fmla="*/ 0 w 1668166"/>
                      <a:gd name="connsiteY2" fmla="*/ 79049 h 632389"/>
                      <a:gd name="connsiteX3" fmla="*/ 834083 w 1668166"/>
                      <a:gd name="connsiteY3" fmla="*/ 0 h 632389"/>
                      <a:gd name="connsiteX4" fmla="*/ 1668166 w 1668166"/>
                      <a:gd name="connsiteY4" fmla="*/ 79049 h 632389"/>
                      <a:gd name="connsiteX5" fmla="*/ 1668166 w 1668166"/>
                      <a:gd name="connsiteY5" fmla="*/ 553340 h 632389"/>
                      <a:gd name="connsiteX6" fmla="*/ 834083 w 1668166"/>
                      <a:gd name="connsiteY6" fmla="*/ 632389 h 632389"/>
                      <a:gd name="connsiteX7" fmla="*/ 0 w 1668166"/>
                      <a:gd name="connsiteY7" fmla="*/ 553340 h 632389"/>
                      <a:gd name="connsiteX8" fmla="*/ 0 w 1668166"/>
                      <a:gd name="connsiteY8" fmla="*/ 79049 h 63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8166" h="632389" stroke="0" extrusionOk="0">
                        <a:moveTo>
                          <a:pt x="0" y="79049"/>
                        </a:moveTo>
                        <a:cubicBezTo>
                          <a:pt x="8068" y="79824"/>
                          <a:pt x="448247" y="138025"/>
                          <a:pt x="834083" y="158098"/>
                        </a:cubicBezTo>
                        <a:cubicBezTo>
                          <a:pt x="1293915" y="156847"/>
                          <a:pt x="1661596" y="126965"/>
                          <a:pt x="1668166" y="79049"/>
                        </a:cubicBezTo>
                        <a:cubicBezTo>
                          <a:pt x="1680064" y="191319"/>
                          <a:pt x="1676409" y="348028"/>
                          <a:pt x="1668166" y="553340"/>
                        </a:cubicBezTo>
                        <a:cubicBezTo>
                          <a:pt x="1693298" y="598355"/>
                          <a:pt x="1317046" y="571873"/>
                          <a:pt x="834083" y="632389"/>
                        </a:cubicBezTo>
                        <a:cubicBezTo>
                          <a:pt x="372783" y="623931"/>
                          <a:pt x="-483" y="598456"/>
                          <a:pt x="0" y="553340"/>
                        </a:cubicBezTo>
                        <a:cubicBezTo>
                          <a:pt x="-16810" y="379242"/>
                          <a:pt x="1611" y="193975"/>
                          <a:pt x="0" y="79049"/>
                        </a:cubicBezTo>
                        <a:close/>
                      </a:path>
                      <a:path w="1668166" h="632389" fill="lighten" stroke="0" extrusionOk="0">
                        <a:moveTo>
                          <a:pt x="0" y="79049"/>
                        </a:moveTo>
                        <a:cubicBezTo>
                          <a:pt x="-12241" y="31233"/>
                          <a:pt x="361354" y="-10730"/>
                          <a:pt x="834083" y="0"/>
                        </a:cubicBezTo>
                        <a:cubicBezTo>
                          <a:pt x="1294949" y="1006"/>
                          <a:pt x="1671388" y="29754"/>
                          <a:pt x="1668166" y="79049"/>
                        </a:cubicBezTo>
                        <a:cubicBezTo>
                          <a:pt x="1673838" y="90015"/>
                          <a:pt x="1313141" y="192855"/>
                          <a:pt x="834083" y="158098"/>
                        </a:cubicBezTo>
                        <a:cubicBezTo>
                          <a:pt x="377312" y="159845"/>
                          <a:pt x="-5533" y="114373"/>
                          <a:pt x="0" y="79049"/>
                        </a:cubicBezTo>
                        <a:close/>
                      </a:path>
                      <a:path w="1668166" h="632389" fill="none" extrusionOk="0">
                        <a:moveTo>
                          <a:pt x="1668166" y="79049"/>
                        </a:moveTo>
                        <a:cubicBezTo>
                          <a:pt x="1589921" y="133278"/>
                          <a:pt x="1218463" y="197852"/>
                          <a:pt x="834083" y="158098"/>
                        </a:cubicBezTo>
                        <a:cubicBezTo>
                          <a:pt x="375247" y="156807"/>
                          <a:pt x="3356" y="121295"/>
                          <a:pt x="0" y="79049"/>
                        </a:cubicBezTo>
                        <a:cubicBezTo>
                          <a:pt x="-87651" y="9196"/>
                          <a:pt x="362843" y="-5531"/>
                          <a:pt x="834083" y="0"/>
                        </a:cubicBezTo>
                        <a:cubicBezTo>
                          <a:pt x="1297205" y="3583"/>
                          <a:pt x="1678120" y="37925"/>
                          <a:pt x="1668166" y="79049"/>
                        </a:cubicBezTo>
                        <a:cubicBezTo>
                          <a:pt x="1670278" y="183553"/>
                          <a:pt x="1661738" y="348994"/>
                          <a:pt x="1668166" y="553340"/>
                        </a:cubicBezTo>
                        <a:cubicBezTo>
                          <a:pt x="1678684" y="629165"/>
                          <a:pt x="1307785" y="671251"/>
                          <a:pt x="834083" y="632389"/>
                        </a:cubicBezTo>
                        <a:cubicBezTo>
                          <a:pt x="368268" y="635377"/>
                          <a:pt x="-5853" y="601072"/>
                          <a:pt x="0" y="553340"/>
                        </a:cubicBezTo>
                        <a:cubicBezTo>
                          <a:pt x="-13128" y="380537"/>
                          <a:pt x="-17716" y="311419"/>
                          <a:pt x="0" y="79049"/>
                        </a:cubicBezTo>
                      </a:path>
                      <a:path w="1668166" h="632389" fill="none" stroke="0" extrusionOk="0">
                        <a:moveTo>
                          <a:pt x="1668166" y="79049"/>
                        </a:moveTo>
                        <a:cubicBezTo>
                          <a:pt x="1624838" y="96036"/>
                          <a:pt x="1312494" y="203501"/>
                          <a:pt x="834083" y="158098"/>
                        </a:cubicBezTo>
                        <a:cubicBezTo>
                          <a:pt x="367069" y="165003"/>
                          <a:pt x="2600" y="123301"/>
                          <a:pt x="0" y="79049"/>
                        </a:cubicBezTo>
                        <a:cubicBezTo>
                          <a:pt x="-21260" y="30440"/>
                          <a:pt x="391824" y="-9649"/>
                          <a:pt x="834083" y="0"/>
                        </a:cubicBezTo>
                        <a:cubicBezTo>
                          <a:pt x="1302591" y="3803"/>
                          <a:pt x="1678018" y="30929"/>
                          <a:pt x="1668166" y="79049"/>
                        </a:cubicBezTo>
                        <a:cubicBezTo>
                          <a:pt x="1658690" y="245547"/>
                          <a:pt x="1687371" y="386818"/>
                          <a:pt x="1668166" y="553340"/>
                        </a:cubicBezTo>
                        <a:cubicBezTo>
                          <a:pt x="1681083" y="593965"/>
                          <a:pt x="1351875" y="558321"/>
                          <a:pt x="834083" y="632389"/>
                        </a:cubicBezTo>
                        <a:cubicBezTo>
                          <a:pt x="377648" y="634829"/>
                          <a:pt x="-780" y="598562"/>
                          <a:pt x="0" y="553340"/>
                        </a:cubicBezTo>
                        <a:cubicBezTo>
                          <a:pt x="-2699" y="399398"/>
                          <a:pt x="4736" y="229995"/>
                          <a:pt x="0" y="7904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Projects def. interface </a:t>
            </a:r>
          </a:p>
        </p:txBody>
      </p:sp>
      <p:sp>
        <p:nvSpPr>
          <p:cNvPr id="73" name="ZoneTexte 72">
            <a:extLst>
              <a:ext uri="{FF2B5EF4-FFF2-40B4-BE49-F238E27FC236}">
                <a16:creationId xmlns:a16="http://schemas.microsoft.com/office/drawing/2014/main" id="{B6461CB0-69B2-1E75-D8B6-81A7D3E040DE}"/>
              </a:ext>
            </a:extLst>
          </p:cNvPr>
          <p:cNvSpPr txBox="1"/>
          <p:nvPr/>
        </p:nvSpPr>
        <p:spPr>
          <a:xfrm>
            <a:off x="5900446" y="2168444"/>
            <a:ext cx="939332" cy="253916"/>
          </a:xfrm>
          <a:prstGeom prst="rect">
            <a:avLst/>
          </a:prstGeom>
          <a:noFill/>
        </p:spPr>
        <p:txBody>
          <a:bodyPr wrap="square" rtlCol="0">
            <a:spAutoFit/>
          </a:bodyPr>
          <a:lstStyle/>
          <a:p>
            <a:r>
              <a:rPr lang="en-GB" sz="1050" b="1" i="1" dirty="0">
                <a:latin typeface="Menlo" panose="020B0609030804020204" pitchFamily="49" charset="0"/>
                <a:ea typeface="Menlo" panose="020B0609030804020204" pitchFamily="49" charset="0"/>
                <a:cs typeface="Menlo" panose="020B0609030804020204" pitchFamily="49" charset="0"/>
              </a:rPr>
              <a:t>“builder”</a:t>
            </a:r>
          </a:p>
        </p:txBody>
      </p:sp>
      <p:sp>
        <p:nvSpPr>
          <p:cNvPr id="74" name="ZoneTexte 73">
            <a:extLst>
              <a:ext uri="{FF2B5EF4-FFF2-40B4-BE49-F238E27FC236}">
                <a16:creationId xmlns:a16="http://schemas.microsoft.com/office/drawing/2014/main" id="{254273EF-F153-6CAC-E242-D2B6DFA8CC82}"/>
              </a:ext>
            </a:extLst>
          </p:cNvPr>
          <p:cNvSpPr txBox="1"/>
          <p:nvPr/>
        </p:nvSpPr>
        <p:spPr>
          <a:xfrm>
            <a:off x="5945962" y="2860112"/>
            <a:ext cx="939333" cy="253916"/>
          </a:xfrm>
          <a:prstGeom prst="rect">
            <a:avLst/>
          </a:prstGeom>
          <a:noFill/>
        </p:spPr>
        <p:txBody>
          <a:bodyPr wrap="square" rtlCol="0">
            <a:spAutoFit/>
          </a:bodyPr>
          <a:lstStyle/>
          <a:p>
            <a:r>
              <a:rPr lang="en-GB" sz="1050" b="1" i="1" dirty="0">
                <a:latin typeface="Menlo" panose="020B0609030804020204" pitchFamily="49" charset="0"/>
                <a:ea typeface="Menlo" panose="020B0609030804020204" pitchFamily="49" charset="0"/>
                <a:cs typeface="Menlo" panose="020B0609030804020204" pitchFamily="49" charset="0"/>
              </a:rPr>
              <a:t>“reader”</a:t>
            </a:r>
          </a:p>
        </p:txBody>
      </p:sp>
      <p:sp>
        <p:nvSpPr>
          <p:cNvPr id="76" name="Forme libre 75">
            <a:extLst>
              <a:ext uri="{FF2B5EF4-FFF2-40B4-BE49-F238E27FC236}">
                <a16:creationId xmlns:a16="http://schemas.microsoft.com/office/drawing/2014/main" id="{684791BF-1B5D-6EC8-58D4-4F5EE91B433C}"/>
              </a:ext>
            </a:extLst>
          </p:cNvPr>
          <p:cNvSpPr/>
          <p:nvPr/>
        </p:nvSpPr>
        <p:spPr>
          <a:xfrm>
            <a:off x="2251996" y="1643591"/>
            <a:ext cx="1811659" cy="636903"/>
          </a:xfrm>
          <a:custGeom>
            <a:avLst/>
            <a:gdLst>
              <a:gd name="connsiteX0" fmla="*/ 1937982 w 1937982"/>
              <a:gd name="connsiteY0" fmla="*/ 636903 h 636903"/>
              <a:gd name="connsiteX1" fmla="*/ 1419367 w 1937982"/>
              <a:gd name="connsiteY1" fmla="*/ 111465 h 636903"/>
              <a:gd name="connsiteX2" fmla="*/ 866633 w 1937982"/>
              <a:gd name="connsiteY2" fmla="*/ 22754 h 636903"/>
              <a:gd name="connsiteX3" fmla="*/ 0 w 1937982"/>
              <a:gd name="connsiteY3" fmla="*/ 418539 h 636903"/>
              <a:gd name="connsiteX4" fmla="*/ 0 w 1937982"/>
              <a:gd name="connsiteY4" fmla="*/ 418539 h 63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7982" h="636903">
                <a:moveTo>
                  <a:pt x="1937982" y="636903"/>
                </a:moveTo>
                <a:cubicBezTo>
                  <a:pt x="1767953" y="425363"/>
                  <a:pt x="1597925" y="213823"/>
                  <a:pt x="1419367" y="111465"/>
                </a:cubicBezTo>
                <a:cubicBezTo>
                  <a:pt x="1240809" y="9107"/>
                  <a:pt x="1103194" y="-28425"/>
                  <a:pt x="866633" y="22754"/>
                </a:cubicBezTo>
                <a:cubicBezTo>
                  <a:pt x="630072" y="73933"/>
                  <a:pt x="0" y="418539"/>
                  <a:pt x="0" y="418539"/>
                </a:cubicBezTo>
                <a:lnTo>
                  <a:pt x="0" y="418539"/>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mc:AlternateContent xmlns:mc="http://schemas.openxmlformats.org/markup-compatibility/2006">
        <mc:Choice xmlns:p14="http://schemas.microsoft.com/office/powerpoint/2010/main" Requires="p14">
          <p:contentPart p14:bwMode="auto" r:id="rId7">
            <p14:nvContentPartPr>
              <p14:cNvPr id="85" name="Encre 84">
                <a:extLst>
                  <a:ext uri="{FF2B5EF4-FFF2-40B4-BE49-F238E27FC236}">
                    <a16:creationId xmlns:a16="http://schemas.microsoft.com/office/drawing/2014/main" id="{2801EC7F-71F1-82C2-7492-901D667F4ABD}"/>
                  </a:ext>
                </a:extLst>
              </p14:cNvPr>
              <p14:cNvContentPartPr/>
              <p14:nvPr/>
            </p14:nvContentPartPr>
            <p14:xfrm>
              <a:off x="6595017" y="986395"/>
              <a:ext cx="1121760" cy="310320"/>
            </p14:xfrm>
          </p:contentPart>
        </mc:Choice>
        <mc:Fallback>
          <p:pic>
            <p:nvPicPr>
              <p:cNvPr id="85" name="Encre 84">
                <a:extLst>
                  <a:ext uri="{FF2B5EF4-FFF2-40B4-BE49-F238E27FC236}">
                    <a16:creationId xmlns:a16="http://schemas.microsoft.com/office/drawing/2014/main" id="{2801EC7F-71F1-82C2-7492-901D667F4ABD}"/>
                  </a:ext>
                </a:extLst>
              </p:cNvPr>
              <p:cNvPicPr/>
              <p:nvPr/>
            </p:nvPicPr>
            <p:blipFill>
              <a:blip r:embed="rId8"/>
              <a:stretch>
                <a:fillRect/>
              </a:stretch>
            </p:blipFill>
            <p:spPr>
              <a:xfrm>
                <a:off x="6541377" y="878395"/>
                <a:ext cx="122940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6" name="Encre 85">
                <a:extLst>
                  <a:ext uri="{FF2B5EF4-FFF2-40B4-BE49-F238E27FC236}">
                    <a16:creationId xmlns:a16="http://schemas.microsoft.com/office/drawing/2014/main" id="{5615C426-0E15-445D-B6F9-5CC424EBA70F}"/>
                  </a:ext>
                </a:extLst>
              </p14:cNvPr>
              <p14:cNvContentPartPr/>
              <p14:nvPr/>
            </p14:nvContentPartPr>
            <p14:xfrm>
              <a:off x="1412457" y="3290035"/>
              <a:ext cx="1074240" cy="312480"/>
            </p14:xfrm>
          </p:contentPart>
        </mc:Choice>
        <mc:Fallback>
          <p:pic>
            <p:nvPicPr>
              <p:cNvPr id="86" name="Encre 85">
                <a:extLst>
                  <a:ext uri="{FF2B5EF4-FFF2-40B4-BE49-F238E27FC236}">
                    <a16:creationId xmlns:a16="http://schemas.microsoft.com/office/drawing/2014/main" id="{5615C426-0E15-445D-B6F9-5CC424EBA70F}"/>
                  </a:ext>
                </a:extLst>
              </p:cNvPr>
              <p:cNvPicPr/>
              <p:nvPr/>
            </p:nvPicPr>
            <p:blipFill>
              <a:blip r:embed="rId10"/>
              <a:stretch>
                <a:fillRect/>
              </a:stretch>
            </p:blipFill>
            <p:spPr>
              <a:xfrm>
                <a:off x="1358817" y="3182035"/>
                <a:ext cx="1181880" cy="528120"/>
              </a:xfrm>
              <a:prstGeom prst="rect">
                <a:avLst/>
              </a:prstGeom>
            </p:spPr>
          </p:pic>
        </mc:Fallback>
      </mc:AlternateContent>
      <p:sp>
        <p:nvSpPr>
          <p:cNvPr id="87" name="Flèche vers le bas 86">
            <a:extLst>
              <a:ext uri="{FF2B5EF4-FFF2-40B4-BE49-F238E27FC236}">
                <a16:creationId xmlns:a16="http://schemas.microsoft.com/office/drawing/2014/main" id="{97C93D6B-5D68-827E-E008-6924EAA330A2}"/>
              </a:ext>
            </a:extLst>
          </p:cNvPr>
          <p:cNvSpPr/>
          <p:nvPr/>
        </p:nvSpPr>
        <p:spPr>
          <a:xfrm rot="17930004">
            <a:off x="5998858" y="4206388"/>
            <a:ext cx="347958" cy="54600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372021 h 546000"/>
                      <a:gd name="connsiteX1" fmla="*/ 86990 w 347958"/>
                      <a:gd name="connsiteY1" fmla="*/ 372021 h 546000"/>
                      <a:gd name="connsiteX2" fmla="*/ 86990 w 347958"/>
                      <a:gd name="connsiteY2" fmla="*/ 0 h 546000"/>
                      <a:gd name="connsiteX3" fmla="*/ 260969 w 347958"/>
                      <a:gd name="connsiteY3" fmla="*/ 0 h 546000"/>
                      <a:gd name="connsiteX4" fmla="*/ 260969 w 347958"/>
                      <a:gd name="connsiteY4" fmla="*/ 372021 h 546000"/>
                      <a:gd name="connsiteX5" fmla="*/ 347958 w 347958"/>
                      <a:gd name="connsiteY5" fmla="*/ 372021 h 546000"/>
                      <a:gd name="connsiteX6" fmla="*/ 173979 w 347958"/>
                      <a:gd name="connsiteY6" fmla="*/ 546000 h 546000"/>
                      <a:gd name="connsiteX7" fmla="*/ 0 w 347958"/>
                      <a:gd name="connsiteY7" fmla="*/ 372021 h 5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546000" extrusionOk="0">
                        <a:moveTo>
                          <a:pt x="0" y="372021"/>
                        </a:moveTo>
                        <a:cubicBezTo>
                          <a:pt x="41059" y="370245"/>
                          <a:pt x="45920" y="377400"/>
                          <a:pt x="86990" y="372021"/>
                        </a:cubicBezTo>
                        <a:cubicBezTo>
                          <a:pt x="54135" y="274607"/>
                          <a:pt x="123501" y="108201"/>
                          <a:pt x="86990" y="0"/>
                        </a:cubicBezTo>
                        <a:cubicBezTo>
                          <a:pt x="147487" y="-1293"/>
                          <a:pt x="223069" y="14110"/>
                          <a:pt x="260969" y="0"/>
                        </a:cubicBezTo>
                        <a:cubicBezTo>
                          <a:pt x="305110" y="156158"/>
                          <a:pt x="249902" y="211148"/>
                          <a:pt x="260969" y="372021"/>
                        </a:cubicBezTo>
                        <a:cubicBezTo>
                          <a:pt x="278916" y="364645"/>
                          <a:pt x="314932" y="381396"/>
                          <a:pt x="347958" y="372021"/>
                        </a:cubicBezTo>
                        <a:cubicBezTo>
                          <a:pt x="307209" y="439042"/>
                          <a:pt x="218884" y="486716"/>
                          <a:pt x="173979" y="546000"/>
                        </a:cubicBezTo>
                        <a:cubicBezTo>
                          <a:pt x="124030" y="521161"/>
                          <a:pt x="74273" y="440908"/>
                          <a:pt x="0" y="37202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9" name="Rectangle 88">
            <a:extLst>
              <a:ext uri="{FF2B5EF4-FFF2-40B4-BE49-F238E27FC236}">
                <a16:creationId xmlns:a16="http://schemas.microsoft.com/office/drawing/2014/main" id="{B19F0337-4D61-C282-22BD-80832113645F}"/>
              </a:ext>
            </a:extLst>
          </p:cNvPr>
          <p:cNvSpPr/>
          <p:nvPr/>
        </p:nvSpPr>
        <p:spPr>
          <a:xfrm>
            <a:off x="6493673" y="45058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90" name="ZoneTexte 89">
            <a:extLst>
              <a:ext uri="{FF2B5EF4-FFF2-40B4-BE49-F238E27FC236}">
                <a16:creationId xmlns:a16="http://schemas.microsoft.com/office/drawing/2014/main" id="{BCEB79C0-0835-6E2F-0B5E-482A46C6740D}"/>
              </a:ext>
            </a:extLst>
          </p:cNvPr>
          <p:cNvSpPr txBox="1"/>
          <p:nvPr/>
        </p:nvSpPr>
        <p:spPr>
          <a:xfrm>
            <a:off x="2630872" y="1724652"/>
            <a:ext cx="1013857" cy="415498"/>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used to write</a:t>
            </a:r>
          </a:p>
        </p:txBody>
      </p:sp>
      <p:sp>
        <p:nvSpPr>
          <p:cNvPr id="91" name="ZoneTexte 90">
            <a:extLst>
              <a:ext uri="{FF2B5EF4-FFF2-40B4-BE49-F238E27FC236}">
                <a16:creationId xmlns:a16="http://schemas.microsoft.com/office/drawing/2014/main" id="{A0FBB1F3-3501-3BF4-6B40-C03378CE540A}"/>
              </a:ext>
            </a:extLst>
          </p:cNvPr>
          <p:cNvSpPr txBox="1"/>
          <p:nvPr/>
        </p:nvSpPr>
        <p:spPr>
          <a:xfrm rot="20666065">
            <a:off x="2929948" y="2934432"/>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read by</a:t>
            </a:r>
          </a:p>
        </p:txBody>
      </p:sp>
      <p:sp>
        <p:nvSpPr>
          <p:cNvPr id="92" name="ZoneTexte 91">
            <a:extLst>
              <a:ext uri="{FF2B5EF4-FFF2-40B4-BE49-F238E27FC236}">
                <a16:creationId xmlns:a16="http://schemas.microsoft.com/office/drawing/2014/main" id="{C6A63C4F-4AD6-EB16-079B-98A857F24E7B}"/>
              </a:ext>
            </a:extLst>
          </p:cNvPr>
          <p:cNvSpPr txBox="1"/>
          <p:nvPr/>
        </p:nvSpPr>
        <p:spPr>
          <a:xfrm>
            <a:off x="6799737" y="2027797"/>
            <a:ext cx="2044016" cy="600164"/>
          </a:xfrm>
          <a:prstGeom prst="rect">
            <a:avLst/>
          </a:prstGeom>
          <a:noFill/>
        </p:spPr>
        <p:txBody>
          <a:bodyPr wrap="square" rtlCol="0">
            <a:spAutoFit/>
          </a:bodyPr>
          <a:lstStyle/>
          <a:p>
            <a:r>
              <a:rPr lang="en-GB" sz="1100" i="1" dirty="0">
                <a:solidFill>
                  <a:schemeClr val="bg1">
                    <a:lumMod val="50000"/>
                  </a:schemeClr>
                </a:solidFill>
              </a:rPr>
              <a:t>Contains objects and functions used to write project configuration files </a:t>
            </a:r>
          </a:p>
        </p:txBody>
      </p:sp>
      <p:sp>
        <p:nvSpPr>
          <p:cNvPr id="93" name="ZoneTexte 92">
            <a:extLst>
              <a:ext uri="{FF2B5EF4-FFF2-40B4-BE49-F238E27FC236}">
                <a16:creationId xmlns:a16="http://schemas.microsoft.com/office/drawing/2014/main" id="{D04CF186-605D-29A7-F85B-EE1B107B6AAA}"/>
              </a:ext>
            </a:extLst>
          </p:cNvPr>
          <p:cNvSpPr txBox="1"/>
          <p:nvPr/>
        </p:nvSpPr>
        <p:spPr>
          <a:xfrm>
            <a:off x="168225" y="4714708"/>
            <a:ext cx="5777738" cy="430887"/>
          </a:xfrm>
          <a:prstGeom prst="rect">
            <a:avLst/>
          </a:prstGeom>
          <a:noFill/>
        </p:spPr>
        <p:txBody>
          <a:bodyPr wrap="square" rtlCol="0">
            <a:spAutoFit/>
          </a:bodyPr>
          <a:lstStyle/>
          <a:p>
            <a:r>
              <a:rPr lang="en-GB" sz="1100" i="1" dirty="0">
                <a:solidFill>
                  <a:schemeClr val="bg1">
                    <a:lumMod val="50000"/>
                  </a:schemeClr>
                </a:solidFill>
              </a:rPr>
              <a:t>Each project configuration file contains parameters (and possibly constraints on them) defining the characteristics of the output files (naming rule, expected attributes, …)</a:t>
            </a:r>
          </a:p>
        </p:txBody>
      </p:sp>
      <p:sp>
        <p:nvSpPr>
          <p:cNvPr id="97" name="Parchemin vertical 96">
            <a:extLst>
              <a:ext uri="{FF2B5EF4-FFF2-40B4-BE49-F238E27FC236}">
                <a16:creationId xmlns:a16="http://schemas.microsoft.com/office/drawing/2014/main" id="{E4344A58-DDCE-D567-DDC7-1B6DA1D190AD}"/>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Tree>
    <p:extLst>
      <p:ext uri="{BB962C8B-B14F-4D97-AF65-F5344CB8AC3E}">
        <p14:creationId xmlns:p14="http://schemas.microsoft.com/office/powerpoint/2010/main" val="171975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698448"/>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Has evolved to be used widely beyond CMIP6 and to integrate any project constraints (ex. CORDEX)</a:t>
            </a:r>
            <a:endParaRPr lang="en-GB" dirty="0">
              <a:solidFill>
                <a:schemeClr val="accent1"/>
              </a:solidFill>
              <a:latin typeface="Chalkduster" panose="03050602040202020205" pitchFamily="66" charset="77"/>
            </a:endParaRP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5681" y="989285"/>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3470" y="4303066"/>
            <a:ext cx="474989" cy="426862"/>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68663" y="4190980"/>
            <a:ext cx="800185" cy="800185"/>
          </a:xfrm>
          <a:prstGeom prst="rect">
            <a:avLst/>
          </a:prstGeom>
        </p:spPr>
      </p:pic>
      <p:sp>
        <p:nvSpPr>
          <p:cNvPr id="21" name="ZoneTexte 20">
            <a:extLst>
              <a:ext uri="{FF2B5EF4-FFF2-40B4-BE49-F238E27FC236}">
                <a16:creationId xmlns:a16="http://schemas.microsoft.com/office/drawing/2014/main" id="{F355872C-BBF8-234E-8D13-D4058BF003E8}"/>
              </a:ext>
            </a:extLst>
          </p:cNvPr>
          <p:cNvSpPr txBox="1"/>
          <p:nvPr/>
        </p:nvSpPr>
        <p:spPr>
          <a:xfrm>
            <a:off x="3848663" y="1277208"/>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4968451" y="3909490"/>
            <a:ext cx="2401340" cy="338554"/>
          </a:xfrm>
          <a:prstGeom prst="rect">
            <a:avLst/>
          </a:prstGeom>
          <a:noFill/>
        </p:spPr>
        <p:txBody>
          <a:bodyPr wrap="square" rtlCol="0">
            <a:spAutoFit/>
          </a:bodyPr>
          <a:lstStyle/>
          <a:p>
            <a:pPr algn="ctr"/>
            <a:r>
              <a:rPr lang="en-GB" sz="1600" dirty="0">
                <a:solidFill>
                  <a:srgbClr val="00A79F"/>
                </a:solidFill>
                <a:latin typeface="Chalkduster" panose="03050602040202020205" pitchFamily="66" charset="77"/>
              </a:rPr>
              <a:t>Contact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727777"/>
            <a:ext cx="2278054" cy="523220"/>
          </a:xfrm>
          <a:prstGeom prst="rect">
            <a:avLst/>
          </a:prstGeom>
          <a:noFill/>
        </p:spPr>
        <p:txBody>
          <a:bodyPr wrap="square" rtlCol="0">
            <a:spAutoFit/>
          </a:bodyPr>
          <a:lstStyle/>
          <a:p>
            <a:r>
              <a:rPr lang="en-GB" dirty="0">
                <a:hlinkClick r:id="rId9"/>
              </a:rPr>
              <a:t>gaelle.rigoudy@meteo.fr</a:t>
            </a:r>
            <a:endParaRPr lang="en-GB" dirty="0"/>
          </a:p>
          <a:p>
            <a:r>
              <a:rPr lang="en-GB" dirty="0">
                <a:hlinkClick r:id="rId10"/>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44558" y="2314527"/>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17" name="ZoneTexte 16">
            <a:extLst>
              <a:ext uri="{FF2B5EF4-FFF2-40B4-BE49-F238E27FC236}">
                <a16:creationId xmlns:a16="http://schemas.microsoft.com/office/drawing/2014/main" id="{5B3472FB-5D25-AEBD-9A32-FE59992C58EA}"/>
              </a:ext>
            </a:extLst>
          </p:cNvPr>
          <p:cNvSpPr txBox="1"/>
          <p:nvPr/>
        </p:nvSpPr>
        <p:spPr>
          <a:xfrm>
            <a:off x="511143" y="4889235"/>
            <a:ext cx="2081284" cy="307777"/>
          </a:xfrm>
          <a:prstGeom prst="rect">
            <a:avLst/>
          </a:prstGeom>
          <a:noFill/>
        </p:spPr>
        <p:txBody>
          <a:bodyPr wrap="square">
            <a:spAutoFit/>
          </a:bodyPr>
          <a:lstStyle/>
          <a:p>
            <a:pPr algn="ctr"/>
            <a:r>
              <a:rPr lang="fr-FR" sz="1400" b="0" i="0" u="none" strike="noStrike" dirty="0">
                <a:solidFill>
                  <a:srgbClr val="000000"/>
                </a:solidFill>
                <a:effectLst/>
                <a:latin typeface="tahoma" panose="020B0604030504040204" pitchFamily="34" charset="0"/>
              </a:rPr>
              <a:t>dr2xmlusers.slack.com</a:t>
            </a:r>
            <a:endParaRPr lang="fr-FR" dirty="0"/>
          </a:p>
        </p:txBody>
      </p:sp>
      <p:sp>
        <p:nvSpPr>
          <p:cNvPr id="25" name="ZoneTexte 24">
            <a:extLst>
              <a:ext uri="{FF2B5EF4-FFF2-40B4-BE49-F238E27FC236}">
                <a16:creationId xmlns:a16="http://schemas.microsoft.com/office/drawing/2014/main" id="{10D2EF82-B709-00C5-7AC1-9486366FFAC7}"/>
              </a:ext>
            </a:extLst>
          </p:cNvPr>
          <p:cNvSpPr txBox="1"/>
          <p:nvPr/>
        </p:nvSpPr>
        <p:spPr>
          <a:xfrm>
            <a:off x="724877" y="3801762"/>
            <a:ext cx="2401340" cy="338554"/>
          </a:xfrm>
          <a:prstGeom prst="rect">
            <a:avLst/>
          </a:prstGeom>
          <a:noFill/>
        </p:spPr>
        <p:txBody>
          <a:bodyPr wrap="square" rtlCol="0">
            <a:spAutoFit/>
          </a:bodyPr>
          <a:lstStyle/>
          <a:p>
            <a:pPr algn="ctr"/>
            <a:r>
              <a:rPr lang="en-GB" sz="1600" dirty="0">
                <a:solidFill>
                  <a:srgbClr val="00A79F"/>
                </a:solidFill>
                <a:latin typeface="Chalkduster" panose="03050602040202020205" pitchFamily="66" charset="77"/>
              </a:rPr>
              <a:t>Slack channel :</a:t>
            </a:r>
          </a:p>
        </p:txBody>
      </p:sp>
    </p:spTree>
    <p:extLst>
      <p:ext uri="{BB962C8B-B14F-4D97-AF65-F5344CB8AC3E}">
        <p14:creationId xmlns:p14="http://schemas.microsoft.com/office/powerpoint/2010/main" val="2739486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hands-on (notebooks)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546310"/>
            <a:ext cx="8613272" cy="3911135"/>
          </a:xfrm>
          <a:prstGeom prst="rect">
            <a:avLst/>
          </a:prstGeom>
        </p:spPr>
        <p:txBody>
          <a:bodyPr wrap="square">
            <a:spAutoFit/>
          </a:bodyPr>
          <a:lstStyle/>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Before starting the hands-on, please </a:t>
            </a:r>
            <a:r>
              <a:rPr lang="en-GB" b="1" dirty="0">
                <a:solidFill>
                  <a:schemeClr val="accent2">
                    <a:lumMod val="75000"/>
                    <a:lumOff val="25000"/>
                  </a:schemeClr>
                </a:solidFill>
              </a:rPr>
              <a:t>update the dr2xml_training sources</a:t>
            </a:r>
            <a:r>
              <a:rPr lang="en-GB" dirty="0">
                <a:solidFill>
                  <a:schemeClr val="accent2">
                    <a:lumMod val="75000"/>
                    <a:lumOff val="25000"/>
                  </a:schemeClr>
                </a:solidFill>
              </a:rPr>
              <a:t>:</a:t>
            </a:r>
          </a:p>
          <a:p>
            <a:pPr marL="1778000" lvl="6">
              <a:lnSpc>
                <a:spcPct val="150000"/>
              </a:lnSpc>
              <a:spcAft>
                <a:spcPts val="450"/>
              </a:spcAft>
              <a:buClr>
                <a:schemeClr val="accent2">
                  <a:lumMod val="75000"/>
                  <a:lumOff val="25000"/>
                </a:schemeClr>
              </a:buClr>
              <a:buSzPct val="144000"/>
            </a:pPr>
            <a:r>
              <a:rPr lang="en-GB" sz="105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cd $HOME/dr2xml_training ; git pull</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b="1" dirty="0">
                <a:solidFill>
                  <a:schemeClr val="accent2">
                    <a:lumMod val="75000"/>
                    <a:lumOff val="25000"/>
                  </a:schemeClr>
                </a:solidFill>
              </a:rPr>
              <a:t>Launch</a:t>
            </a:r>
            <a:r>
              <a:rPr lang="en-GB" dirty="0">
                <a:solidFill>
                  <a:schemeClr val="accent2">
                    <a:lumMod val="75000"/>
                    <a:lumOff val="25000"/>
                  </a:schemeClr>
                </a:solidFill>
              </a:rPr>
              <a:t> </a:t>
            </a:r>
            <a:r>
              <a:rPr lang="en-GB" sz="1100" dirty="0" err="1">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jupyter</a:t>
            </a:r>
            <a:r>
              <a:rPr lang="en-GB" sz="110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-notebook </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latin typeface="+mn-lt"/>
                <a:ea typeface="Menlo" panose="020B0609030804020204" pitchFamily="49" charset="0"/>
                <a:cs typeface="Menlo" panose="020B0609030804020204" pitchFamily="49" charset="0"/>
              </a:rPr>
              <a:t>S</a:t>
            </a:r>
            <a:r>
              <a:rPr lang="en-GB" dirty="0">
                <a:solidFill>
                  <a:schemeClr val="accent2">
                    <a:lumMod val="75000"/>
                    <a:lumOff val="25000"/>
                  </a:schemeClr>
                </a:solidFill>
              </a:rPr>
              <a:t>tart  with the </a:t>
            </a:r>
            <a:r>
              <a:rPr lang="en-GB" b="1" dirty="0">
                <a:solidFill>
                  <a:schemeClr val="accent2">
                    <a:lumMod val="75000"/>
                    <a:lumOff val="25000"/>
                  </a:schemeClr>
                </a:solidFill>
              </a:rPr>
              <a:t>dr2xml_demo notebook </a:t>
            </a:r>
            <a:r>
              <a:rPr lang="en-GB" dirty="0">
                <a:solidFill>
                  <a:schemeClr val="accent2">
                    <a:lumMod val="75000"/>
                    <a:lumOff val="25000"/>
                  </a:schemeClr>
                </a:solidFill>
              </a:rPr>
              <a:t>and next the </a:t>
            </a:r>
            <a:r>
              <a:rPr lang="en-GB" b="1" dirty="0">
                <a:solidFill>
                  <a:schemeClr val="accent2">
                    <a:lumMod val="75000"/>
                    <a:lumOff val="25000"/>
                  </a:schemeClr>
                </a:solidFill>
              </a:rPr>
              <a:t>exercises (1 to 4)</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There is nothing to seek by yourself, the solution is in, and the notebook cells are commented</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The objective is that you </a:t>
            </a:r>
            <a:r>
              <a:rPr lang="en-GB" b="1" dirty="0">
                <a:solidFill>
                  <a:schemeClr val="accent2">
                    <a:lumMod val="75000"/>
                    <a:lumOff val="25000"/>
                  </a:schemeClr>
                </a:solidFill>
              </a:rPr>
              <a:t>execute the cells step by step and understand what is done</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In order to have all onboard, the content of the two dr2xml setting files are imported in the notebooks and modified on the fly though notebook cells (python dictionary updating) and ‘grep’ are done on the log files to popup the result in the notebook ; but </a:t>
            </a:r>
            <a:r>
              <a:rPr lang="en-GB" b="1" dirty="0">
                <a:solidFill>
                  <a:schemeClr val="accent2">
                    <a:lumMod val="75000"/>
                    <a:lumOff val="25000"/>
                  </a:schemeClr>
                </a:solidFill>
              </a:rPr>
              <a:t>you are encouraged to look at the two dr2xml settings files beforehand </a:t>
            </a:r>
            <a:r>
              <a:rPr lang="en-GB" dirty="0">
                <a:solidFill>
                  <a:schemeClr val="accent2">
                    <a:lumMod val="75000"/>
                    <a:lumOff val="25000"/>
                  </a:schemeClr>
                </a:solidFill>
              </a:rPr>
              <a:t>to get familiar with their content and navigate into the input/output directories to see what dr2xml uses/produces concretely.</a:t>
            </a:r>
          </a:p>
        </p:txBody>
      </p:sp>
      <p:pic>
        <p:nvPicPr>
          <p:cNvPr id="8" name="Graphique 7" descr="Programmeur">
            <a:extLst>
              <a:ext uri="{FF2B5EF4-FFF2-40B4-BE49-F238E27FC236}">
                <a16:creationId xmlns:a16="http://schemas.microsoft.com/office/drawing/2014/main" id="{2950B1FF-B342-2943-8EFF-F621D212A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9026" y="715718"/>
            <a:ext cx="754087" cy="754087"/>
          </a:xfrm>
          <a:prstGeom prst="rect">
            <a:avLst/>
          </a:prstGeom>
        </p:spPr>
      </p:pic>
      <p:sp>
        <p:nvSpPr>
          <p:cNvPr id="7" name="Carré corné 6">
            <a:extLst>
              <a:ext uri="{FF2B5EF4-FFF2-40B4-BE49-F238E27FC236}">
                <a16:creationId xmlns:a16="http://schemas.microsoft.com/office/drawing/2014/main" id="{B3BAA1E3-9192-C60C-50D0-366B46A40851}"/>
              </a:ext>
            </a:extLst>
          </p:cNvPr>
          <p:cNvSpPr/>
          <p:nvPr/>
        </p:nvSpPr>
        <p:spPr>
          <a:xfrm>
            <a:off x="6856906" y="807212"/>
            <a:ext cx="2098835"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2098835"/>
                      <a:gd name="connsiteY0" fmla="*/ 0 h 1151626"/>
                      <a:gd name="connsiteX1" fmla="*/ 741588 w 2098835"/>
                      <a:gd name="connsiteY1" fmla="*/ 0 h 1151626"/>
                      <a:gd name="connsiteX2" fmla="*/ 1399223 w 2098835"/>
                      <a:gd name="connsiteY2" fmla="*/ 0 h 1151626"/>
                      <a:gd name="connsiteX3" fmla="*/ 2098835 w 2098835"/>
                      <a:gd name="connsiteY3" fmla="*/ 0 h 1151626"/>
                      <a:gd name="connsiteX4" fmla="*/ 2098835 w 2098835"/>
                      <a:gd name="connsiteY4" fmla="*/ 470245 h 1151626"/>
                      <a:gd name="connsiteX5" fmla="*/ 2098835 w 2098835"/>
                      <a:gd name="connsiteY5" fmla="*/ 959684 h 1151626"/>
                      <a:gd name="connsiteX6" fmla="*/ 1906893 w 2098835"/>
                      <a:gd name="connsiteY6" fmla="*/ 1151626 h 1151626"/>
                      <a:gd name="connsiteX7" fmla="*/ 1252193 w 2098835"/>
                      <a:gd name="connsiteY7" fmla="*/ 1151626 h 1151626"/>
                      <a:gd name="connsiteX8" fmla="*/ 673769 w 2098835"/>
                      <a:gd name="connsiteY8" fmla="*/ 1151626 h 1151626"/>
                      <a:gd name="connsiteX9" fmla="*/ 0 w 2098835"/>
                      <a:gd name="connsiteY9" fmla="*/ 1151626 h 1151626"/>
                      <a:gd name="connsiteX10" fmla="*/ 0 w 2098835"/>
                      <a:gd name="connsiteY10" fmla="*/ 564297 h 1151626"/>
                      <a:gd name="connsiteX11" fmla="*/ 0 w 2098835"/>
                      <a:gd name="connsiteY11" fmla="*/ 0 h 1151626"/>
                      <a:gd name="connsiteX0" fmla="*/ 1906893 w 2098835"/>
                      <a:gd name="connsiteY0" fmla="*/ 1151626 h 1151626"/>
                      <a:gd name="connsiteX1" fmla="*/ 1945282 w 2098835"/>
                      <a:gd name="connsiteY1" fmla="*/ 998073 h 1151626"/>
                      <a:gd name="connsiteX2" fmla="*/ 2098835 w 2098835"/>
                      <a:gd name="connsiteY2" fmla="*/ 959684 h 1151626"/>
                      <a:gd name="connsiteX3" fmla="*/ 1906893 w 2098835"/>
                      <a:gd name="connsiteY3" fmla="*/ 1151626 h 1151626"/>
                      <a:gd name="connsiteX0" fmla="*/ 1906893 w 2098835"/>
                      <a:gd name="connsiteY0" fmla="*/ 1151626 h 1151626"/>
                      <a:gd name="connsiteX1" fmla="*/ 1945282 w 2098835"/>
                      <a:gd name="connsiteY1" fmla="*/ 998073 h 1151626"/>
                      <a:gd name="connsiteX2" fmla="*/ 2098835 w 2098835"/>
                      <a:gd name="connsiteY2" fmla="*/ 959684 h 1151626"/>
                      <a:gd name="connsiteX3" fmla="*/ 1906893 w 2098835"/>
                      <a:gd name="connsiteY3" fmla="*/ 1151626 h 1151626"/>
                      <a:gd name="connsiteX4" fmla="*/ 1309400 w 2098835"/>
                      <a:gd name="connsiteY4" fmla="*/ 1151626 h 1151626"/>
                      <a:gd name="connsiteX5" fmla="*/ 711907 w 2098835"/>
                      <a:gd name="connsiteY5" fmla="*/ 1151626 h 1151626"/>
                      <a:gd name="connsiteX6" fmla="*/ 0 w 2098835"/>
                      <a:gd name="connsiteY6" fmla="*/ 1151626 h 1151626"/>
                      <a:gd name="connsiteX7" fmla="*/ 0 w 2098835"/>
                      <a:gd name="connsiteY7" fmla="*/ 587329 h 1151626"/>
                      <a:gd name="connsiteX8" fmla="*/ 0 w 2098835"/>
                      <a:gd name="connsiteY8" fmla="*/ 0 h 1151626"/>
                      <a:gd name="connsiteX9" fmla="*/ 678623 w 2098835"/>
                      <a:gd name="connsiteY9" fmla="*/ 0 h 1151626"/>
                      <a:gd name="connsiteX10" fmla="*/ 1399223 w 2098835"/>
                      <a:gd name="connsiteY10" fmla="*/ 0 h 1151626"/>
                      <a:gd name="connsiteX11" fmla="*/ 2098835 w 2098835"/>
                      <a:gd name="connsiteY11" fmla="*/ 0 h 1151626"/>
                      <a:gd name="connsiteX12" fmla="*/ 2098835 w 2098835"/>
                      <a:gd name="connsiteY12" fmla="*/ 451051 h 1151626"/>
                      <a:gd name="connsiteX13" fmla="*/ 2098835 w 2098835"/>
                      <a:gd name="connsiteY13"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8835" h="1151626" stroke="0" extrusionOk="0">
                        <a:moveTo>
                          <a:pt x="0" y="0"/>
                        </a:moveTo>
                        <a:cubicBezTo>
                          <a:pt x="250971" y="16167"/>
                          <a:pt x="510333" y="-36913"/>
                          <a:pt x="741588" y="0"/>
                        </a:cubicBezTo>
                        <a:cubicBezTo>
                          <a:pt x="972843" y="36913"/>
                          <a:pt x="1125231" y="21618"/>
                          <a:pt x="1399223" y="0"/>
                        </a:cubicBezTo>
                        <a:cubicBezTo>
                          <a:pt x="1673216" y="-21618"/>
                          <a:pt x="1756124" y="11610"/>
                          <a:pt x="2098835" y="0"/>
                        </a:cubicBezTo>
                        <a:cubicBezTo>
                          <a:pt x="2119899" y="177332"/>
                          <a:pt x="2092140" y="247092"/>
                          <a:pt x="2098835" y="470245"/>
                        </a:cubicBezTo>
                        <a:cubicBezTo>
                          <a:pt x="2105530" y="693398"/>
                          <a:pt x="2107109" y="841814"/>
                          <a:pt x="2098835" y="959684"/>
                        </a:cubicBezTo>
                        <a:cubicBezTo>
                          <a:pt x="2057069" y="1006196"/>
                          <a:pt x="1959870" y="1091355"/>
                          <a:pt x="1906893" y="1151626"/>
                        </a:cubicBezTo>
                        <a:cubicBezTo>
                          <a:pt x="1593775" y="1140090"/>
                          <a:pt x="1403112" y="1144851"/>
                          <a:pt x="1252193" y="1151626"/>
                        </a:cubicBezTo>
                        <a:cubicBezTo>
                          <a:pt x="1101274" y="1158401"/>
                          <a:pt x="844883" y="1152614"/>
                          <a:pt x="673769" y="1151626"/>
                        </a:cubicBezTo>
                        <a:cubicBezTo>
                          <a:pt x="502655" y="1150638"/>
                          <a:pt x="176971" y="1166490"/>
                          <a:pt x="0" y="1151626"/>
                        </a:cubicBezTo>
                        <a:cubicBezTo>
                          <a:pt x="14862" y="871681"/>
                          <a:pt x="-21508" y="684656"/>
                          <a:pt x="0" y="564297"/>
                        </a:cubicBezTo>
                        <a:cubicBezTo>
                          <a:pt x="21508" y="443938"/>
                          <a:pt x="15469" y="200415"/>
                          <a:pt x="0" y="0"/>
                        </a:cubicBezTo>
                        <a:close/>
                      </a:path>
                      <a:path w="2098835" h="1151626" fill="darkenLess" stroke="0" extrusionOk="0">
                        <a:moveTo>
                          <a:pt x="1906893" y="1151626"/>
                        </a:moveTo>
                        <a:cubicBezTo>
                          <a:pt x="1927262" y="1088344"/>
                          <a:pt x="1921778" y="1064717"/>
                          <a:pt x="1945282" y="998073"/>
                        </a:cubicBezTo>
                        <a:cubicBezTo>
                          <a:pt x="1980178" y="982132"/>
                          <a:pt x="2042369" y="974070"/>
                          <a:pt x="2098835" y="959684"/>
                        </a:cubicBezTo>
                        <a:cubicBezTo>
                          <a:pt x="2003423" y="1053521"/>
                          <a:pt x="1944925" y="1105123"/>
                          <a:pt x="1906893" y="1151626"/>
                        </a:cubicBezTo>
                        <a:close/>
                      </a:path>
                      <a:path w="2098835" h="1151626" fill="none" extrusionOk="0">
                        <a:moveTo>
                          <a:pt x="1906893" y="1151626"/>
                        </a:moveTo>
                        <a:cubicBezTo>
                          <a:pt x="1923929" y="1089945"/>
                          <a:pt x="1930180" y="1058866"/>
                          <a:pt x="1945282" y="998073"/>
                        </a:cubicBezTo>
                        <a:cubicBezTo>
                          <a:pt x="2012825" y="977418"/>
                          <a:pt x="2061546" y="969472"/>
                          <a:pt x="2098835" y="959684"/>
                        </a:cubicBezTo>
                        <a:cubicBezTo>
                          <a:pt x="2053962" y="1002192"/>
                          <a:pt x="1998925" y="1055012"/>
                          <a:pt x="1906893" y="1151626"/>
                        </a:cubicBezTo>
                        <a:cubicBezTo>
                          <a:pt x="1658981" y="1128546"/>
                          <a:pt x="1534376" y="1177758"/>
                          <a:pt x="1309400" y="1151626"/>
                        </a:cubicBezTo>
                        <a:cubicBezTo>
                          <a:pt x="1084424" y="1125494"/>
                          <a:pt x="936274" y="1141282"/>
                          <a:pt x="711907" y="1151626"/>
                        </a:cubicBezTo>
                        <a:cubicBezTo>
                          <a:pt x="487540" y="1161970"/>
                          <a:pt x="347662" y="1127891"/>
                          <a:pt x="0" y="1151626"/>
                        </a:cubicBezTo>
                        <a:cubicBezTo>
                          <a:pt x="-10594" y="941984"/>
                          <a:pt x="24430" y="702600"/>
                          <a:pt x="0" y="587329"/>
                        </a:cubicBezTo>
                        <a:cubicBezTo>
                          <a:pt x="-24430" y="472058"/>
                          <a:pt x="-22831" y="281421"/>
                          <a:pt x="0" y="0"/>
                        </a:cubicBezTo>
                        <a:cubicBezTo>
                          <a:pt x="264524" y="3458"/>
                          <a:pt x="419767" y="29256"/>
                          <a:pt x="678623" y="0"/>
                        </a:cubicBezTo>
                        <a:cubicBezTo>
                          <a:pt x="937479" y="-29256"/>
                          <a:pt x="1185478" y="-7995"/>
                          <a:pt x="1399223" y="0"/>
                        </a:cubicBezTo>
                        <a:cubicBezTo>
                          <a:pt x="1612968" y="7995"/>
                          <a:pt x="1782658" y="17059"/>
                          <a:pt x="2098835" y="0"/>
                        </a:cubicBezTo>
                        <a:cubicBezTo>
                          <a:pt x="2119349" y="109942"/>
                          <a:pt x="2099027" y="307717"/>
                          <a:pt x="2098835" y="451051"/>
                        </a:cubicBezTo>
                        <a:cubicBezTo>
                          <a:pt x="2098643" y="594385"/>
                          <a:pt x="2074610" y="708143"/>
                          <a:pt x="2098835" y="959684"/>
                        </a:cubicBezTo>
                      </a:path>
                      <a:path w="2098835" h="1151626" fill="none" stroke="0" extrusionOk="0">
                        <a:moveTo>
                          <a:pt x="1906893" y="1151626"/>
                        </a:moveTo>
                        <a:cubicBezTo>
                          <a:pt x="1911313" y="1111241"/>
                          <a:pt x="1938566" y="1049054"/>
                          <a:pt x="1945282" y="998073"/>
                        </a:cubicBezTo>
                        <a:cubicBezTo>
                          <a:pt x="1995283" y="981050"/>
                          <a:pt x="2035990" y="983229"/>
                          <a:pt x="2098835" y="959684"/>
                        </a:cubicBezTo>
                        <a:cubicBezTo>
                          <a:pt x="2052470" y="1010758"/>
                          <a:pt x="2009553" y="1065825"/>
                          <a:pt x="1906893" y="1151626"/>
                        </a:cubicBezTo>
                        <a:cubicBezTo>
                          <a:pt x="1599200" y="1140754"/>
                          <a:pt x="1486852" y="1174739"/>
                          <a:pt x="1290331" y="1151626"/>
                        </a:cubicBezTo>
                        <a:cubicBezTo>
                          <a:pt x="1093810" y="1128513"/>
                          <a:pt x="858059" y="1150490"/>
                          <a:pt x="692838" y="1151626"/>
                        </a:cubicBezTo>
                        <a:cubicBezTo>
                          <a:pt x="527617" y="1152762"/>
                          <a:pt x="311875" y="1124830"/>
                          <a:pt x="0" y="1151626"/>
                        </a:cubicBezTo>
                        <a:cubicBezTo>
                          <a:pt x="25829" y="1017457"/>
                          <a:pt x="-9472" y="744493"/>
                          <a:pt x="0" y="610362"/>
                        </a:cubicBezTo>
                        <a:cubicBezTo>
                          <a:pt x="9472" y="476231"/>
                          <a:pt x="25687" y="249118"/>
                          <a:pt x="0" y="0"/>
                        </a:cubicBezTo>
                        <a:cubicBezTo>
                          <a:pt x="294136" y="-19706"/>
                          <a:pt x="551785" y="-23296"/>
                          <a:pt x="741588" y="0"/>
                        </a:cubicBezTo>
                        <a:cubicBezTo>
                          <a:pt x="931391" y="23296"/>
                          <a:pt x="1121591" y="-16079"/>
                          <a:pt x="1378235" y="0"/>
                        </a:cubicBezTo>
                        <a:cubicBezTo>
                          <a:pt x="1634879" y="16079"/>
                          <a:pt x="1850270" y="26351"/>
                          <a:pt x="2098835" y="0"/>
                        </a:cubicBezTo>
                        <a:cubicBezTo>
                          <a:pt x="2117702" y="144128"/>
                          <a:pt x="2075553" y="237306"/>
                          <a:pt x="2098835" y="470245"/>
                        </a:cubicBezTo>
                        <a:cubicBezTo>
                          <a:pt x="2122117" y="703185"/>
                          <a:pt x="2115918" y="799202"/>
                          <a:pt x="2098835"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endPar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lgn="ctr">
              <a:lnSpc>
                <a:spcPct val="150000"/>
              </a:lnSpc>
              <a:buClr>
                <a:schemeClr val="bg1"/>
              </a:buClr>
            </a:pPr>
            <a:r>
              <a:rPr lang="en-GB" sz="1200" u="sng" dirty="0" err="1">
                <a:solidFill>
                  <a:schemeClr val="bg1"/>
                </a:solidFill>
                <a:latin typeface="Menlo" panose="020B0609030804020204" pitchFamily="49" charset="0"/>
                <a:ea typeface="Menlo" panose="020B0609030804020204" pitchFamily="49" charset="0"/>
                <a:cs typeface="Menlo" panose="020B0609030804020204" pitchFamily="49" charset="0"/>
              </a:rPr>
              <a:t>PCform</a:t>
            </a:r>
            <a:endParaRPr lang="en-GB" sz="1200" u="sng"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lgn="ctr">
              <a:lnSpc>
                <a:spcPct val="150000"/>
              </a:lnSpc>
              <a:buClr>
                <a:schemeClr val="bg1"/>
              </a:buClr>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LOGIN : </a:t>
            </a:r>
            <a:r>
              <a:rPr lang="en-GB" sz="1200" dirty="0" err="1">
                <a:solidFill>
                  <a:schemeClr val="bg1"/>
                </a:solidFill>
                <a:latin typeface="Menlo" panose="020B0609030804020204" pitchFamily="49" charset="0"/>
                <a:ea typeface="Menlo" panose="020B0609030804020204" pitchFamily="49" charset="0"/>
                <a:cs typeface="Menlo" panose="020B0609030804020204" pitchFamily="49" charset="0"/>
              </a:rPr>
              <a:t>stageXX</a:t>
            </a: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lgn="ctr">
              <a:lnSpc>
                <a:spcPct val="150000"/>
              </a:lnSpc>
              <a:buClr>
                <a:schemeClr val="bg1"/>
              </a:buClr>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PASSWD: </a:t>
            </a:r>
            <a:r>
              <a:rPr lang="en-GB" sz="1200" dirty="0" err="1">
                <a:solidFill>
                  <a:schemeClr val="bg1"/>
                </a:solidFill>
                <a:latin typeface="Menlo" panose="020B0609030804020204" pitchFamily="49" charset="0"/>
                <a:ea typeface="Menlo" panose="020B0609030804020204" pitchFamily="49" charset="0"/>
                <a:cs typeface="Menlo" panose="020B0609030804020204" pitchFamily="49" charset="0"/>
              </a:rPr>
              <a:t>stageXX</a:t>
            </a: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711521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hands-on (notebooks)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7EEC6EE3-D628-7547-9D40-249D92626834}"/>
              </a:ext>
            </a:extLst>
          </p:cNvPr>
          <p:cNvSpPr/>
          <p:nvPr/>
        </p:nvSpPr>
        <p:spPr>
          <a:xfrm>
            <a:off x="734113" y="881856"/>
            <a:ext cx="7675773" cy="4385816"/>
          </a:xfrm>
          <a:prstGeom prst="rect">
            <a:avLst/>
          </a:prstGeom>
        </p:spPr>
        <p:txBody>
          <a:bodyPr wrap="square">
            <a:spAutoFit/>
          </a:bodyPr>
          <a:lstStyle/>
          <a:p>
            <a:r>
              <a:rPr lang="en-GB" sz="1200" b="1" dirty="0">
                <a:solidFill>
                  <a:schemeClr val="accent2">
                    <a:lumMod val="75000"/>
                    <a:lumOff val="25000"/>
                  </a:schemeClr>
                </a:solidFill>
              </a:rPr>
              <a:t>Dr2xml_demo notebook </a:t>
            </a:r>
          </a:p>
          <a:p>
            <a:r>
              <a:rPr lang="en-GB" sz="1100" b="1" dirty="0">
                <a:solidFill>
                  <a:schemeClr val="accent2">
                    <a:lumMod val="75000"/>
                    <a:lumOff val="25000"/>
                  </a:schemeClr>
                </a:solidFill>
                <a:latin typeface="Helvetica Neue" panose="02000503000000020004" pitchFamily="2" charset="0"/>
              </a:rPr>
              <a:t>Purpose:</a:t>
            </a:r>
            <a:r>
              <a:rPr lang="en-GB" sz="1100" dirty="0">
                <a:solidFill>
                  <a:schemeClr val="accent2">
                    <a:lumMod val="75000"/>
                    <a:lumOff val="25000"/>
                  </a:schemeClr>
                </a:solidFill>
                <a:latin typeface="Helvetica Neue" panose="02000503000000020004" pitchFamily="2" charset="0"/>
              </a:rPr>
              <a:t> Training notebook for a first contact with dr2xml: how to configure? how to run?</a:t>
            </a:r>
          </a:p>
          <a:p>
            <a:endParaRPr lang="en-GB" sz="1100" dirty="0">
              <a:solidFill>
                <a:schemeClr val="accent2">
                  <a:lumMod val="75000"/>
                  <a:lumOff val="25000"/>
                </a:schemeClr>
              </a:solidFill>
              <a:latin typeface="Helvetica Neue" panose="02000503000000020004" pitchFamily="2" charset="0"/>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1: Change the general configuration</a:t>
            </a:r>
            <a:endParaRPr lang="en-GB" sz="1200" dirty="0">
              <a:solidFill>
                <a:schemeClr val="accent2">
                  <a:lumMod val="75000"/>
                  <a:lumOff val="25000"/>
                </a:schemeClr>
              </a:solidFill>
            </a:endParaRP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Configure so as to run dr2xml for another:</a:t>
            </a:r>
            <a:br>
              <a:rPr lang="en-GB" sz="1100" dirty="0">
                <a:solidFill>
                  <a:schemeClr val="accent2">
                    <a:lumMod val="75000"/>
                    <a:lumOff val="25000"/>
                  </a:schemeClr>
                </a:solidFill>
              </a:rPr>
            </a:br>
            <a:r>
              <a:rPr lang="en-GB" sz="1100" dirty="0">
                <a:solidFill>
                  <a:schemeClr val="accent2">
                    <a:lumMod val="75000"/>
                    <a:lumOff val="25000"/>
                  </a:schemeClr>
                </a:solidFill>
              </a:rPr>
              <a:t>(a) context/realm</a:t>
            </a:r>
            <a:br>
              <a:rPr lang="en-GB" sz="1100" dirty="0">
                <a:solidFill>
                  <a:schemeClr val="accent2">
                    <a:lumMod val="75000"/>
                    <a:lumOff val="25000"/>
                  </a:schemeClr>
                </a:solidFill>
              </a:rPr>
            </a:br>
            <a:r>
              <a:rPr lang="en-GB" sz="1100" dirty="0">
                <a:solidFill>
                  <a:schemeClr val="accent2">
                    <a:lumMod val="75000"/>
                    <a:lumOff val="25000"/>
                  </a:schemeClr>
                </a:solidFill>
              </a:rPr>
              <a:t>(b) CMIP6 experiment</a:t>
            </a:r>
            <a:br>
              <a:rPr lang="en-GB" sz="1100" dirty="0">
                <a:solidFill>
                  <a:schemeClr val="accent2">
                    <a:lumMod val="75000"/>
                    <a:lumOff val="25000"/>
                  </a:schemeClr>
                </a:solidFill>
              </a:rPr>
            </a:br>
            <a:r>
              <a:rPr lang="en-GB" sz="1100" dirty="0">
                <a:solidFill>
                  <a:schemeClr val="accent2">
                    <a:lumMod val="75000"/>
                    <a:lumOff val="25000"/>
                  </a:schemeClr>
                </a:solidFill>
              </a:rPr>
              <a:t>(c) model version</a:t>
            </a:r>
          </a:p>
          <a:p>
            <a:endParaRPr lang="en-GB" sz="11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2: Customize the outputs (simple way) </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Try various simple methods to customize the ouputs by using the </a:t>
            </a:r>
            <a:r>
              <a:rPr lang="en-GB" sz="1100" b="1" dirty="0">
                <a:solidFill>
                  <a:schemeClr val="accent2">
                    <a:lumMod val="75000"/>
                    <a:lumOff val="25000"/>
                  </a:schemeClr>
                </a:solidFill>
              </a:rPr>
              <a:t>excluded/included</a:t>
            </a:r>
            <a:r>
              <a:rPr lang="en-GB" sz="1100" dirty="0">
                <a:solidFill>
                  <a:schemeClr val="accent2">
                    <a:lumMod val="75000"/>
                    <a:lumOff val="25000"/>
                  </a:schemeClr>
                </a:solidFill>
              </a:rPr>
              <a:t> keys:</a:t>
            </a:r>
            <a:br>
              <a:rPr lang="en-GB" sz="1100" dirty="0">
                <a:solidFill>
                  <a:schemeClr val="accent2">
                    <a:lumMod val="75000"/>
                    <a:lumOff val="25000"/>
                  </a:schemeClr>
                </a:solidFill>
              </a:rPr>
            </a:br>
            <a:r>
              <a:rPr lang="en-GB" sz="1100" dirty="0">
                <a:solidFill>
                  <a:schemeClr val="accent2">
                    <a:lumMod val="75000"/>
                    <a:lumOff val="25000"/>
                  </a:schemeClr>
                </a:solidFill>
              </a:rPr>
              <a:t>(a) exclude one table</a:t>
            </a:r>
            <a:br>
              <a:rPr lang="en-GB" sz="1100" dirty="0">
                <a:solidFill>
                  <a:schemeClr val="accent2">
                    <a:lumMod val="75000"/>
                    <a:lumOff val="25000"/>
                  </a:schemeClr>
                </a:solidFill>
              </a:rPr>
            </a:br>
            <a:r>
              <a:rPr lang="en-GB" sz="1100" dirty="0">
                <a:solidFill>
                  <a:schemeClr val="accent2">
                    <a:lumMod val="75000"/>
                    <a:lumOff val="25000"/>
                  </a:schemeClr>
                </a:solidFill>
              </a:rPr>
              <a:t>(b) exclude pairs of variable/table</a:t>
            </a:r>
            <a:br>
              <a:rPr lang="en-GB" sz="1100" dirty="0">
                <a:solidFill>
                  <a:schemeClr val="accent2">
                    <a:lumMod val="75000"/>
                    <a:lumOff val="25000"/>
                  </a:schemeClr>
                </a:solidFill>
              </a:rPr>
            </a:br>
            <a:r>
              <a:rPr lang="en-GB" sz="1100" dirty="0">
                <a:solidFill>
                  <a:schemeClr val="accent2">
                    <a:lumMod val="75000"/>
                    <a:lumOff val="25000"/>
                  </a:schemeClr>
                </a:solidFill>
              </a:rPr>
              <a:t>(c) include only one variable from one table</a:t>
            </a:r>
          </a:p>
          <a:p>
            <a:endParaRPr lang="en-GB" sz="11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3: Customize the output (more flexible ways) </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Try a more sophisticated method to customize the ouputs: the so-called </a:t>
            </a:r>
            <a:r>
              <a:rPr lang="en-GB" sz="1100" b="1" dirty="0">
                <a:solidFill>
                  <a:schemeClr val="accent2">
                    <a:lumMod val="75000"/>
                    <a:lumOff val="25000"/>
                  </a:schemeClr>
                </a:solidFill>
              </a:rPr>
              <a:t>"</a:t>
            </a:r>
            <a:r>
              <a:rPr lang="en-GB" sz="1100" b="1" dirty="0" err="1">
                <a:solidFill>
                  <a:schemeClr val="accent2">
                    <a:lumMod val="75000"/>
                    <a:lumOff val="25000"/>
                  </a:schemeClr>
                </a:solidFill>
              </a:rPr>
              <a:t>home_data_request</a:t>
            </a:r>
            <a:r>
              <a:rPr lang="en-GB" sz="1100" b="1" dirty="0">
                <a:solidFill>
                  <a:schemeClr val="accent2">
                    <a:lumMod val="75000"/>
                    <a:lumOff val="25000"/>
                  </a:schemeClr>
                </a:solidFill>
              </a:rPr>
              <a:t>"</a:t>
            </a:r>
            <a:br>
              <a:rPr lang="en-GB" sz="1000" dirty="0">
                <a:solidFill>
                  <a:schemeClr val="accent2">
                    <a:lumMod val="75000"/>
                    <a:lumOff val="25000"/>
                  </a:schemeClr>
                </a:solidFill>
              </a:rPr>
            </a:br>
            <a:r>
              <a:rPr lang="en-GB" sz="1100" dirty="0">
                <a:solidFill>
                  <a:schemeClr val="accent2">
                    <a:lumMod val="75000"/>
                    <a:lumOff val="25000"/>
                  </a:schemeClr>
                </a:solidFill>
              </a:rPr>
              <a:t>(a) requesting additional CMIP6 standard variables, already existing in a CMIP6 Table</a:t>
            </a:r>
            <a:br>
              <a:rPr lang="en-GB" sz="1000" dirty="0">
                <a:solidFill>
                  <a:schemeClr val="accent2">
                    <a:lumMod val="75000"/>
                    <a:lumOff val="25000"/>
                  </a:schemeClr>
                </a:solidFill>
              </a:rPr>
            </a:br>
            <a:r>
              <a:rPr lang="en-GB" sz="1100" dirty="0">
                <a:solidFill>
                  <a:schemeClr val="accent2">
                    <a:lumMod val="75000"/>
                    <a:lumOff val="25000"/>
                  </a:schemeClr>
                </a:solidFill>
              </a:rPr>
              <a:t>(b) requesting a CMIP6 standard variable but that do not exist in the predefined CMIP6 Table for the frequency we want</a:t>
            </a:r>
            <a:br>
              <a:rPr lang="en-GB" sz="1000" dirty="0">
                <a:solidFill>
                  <a:schemeClr val="accent2">
                    <a:lumMod val="75000"/>
                    <a:lumOff val="25000"/>
                  </a:schemeClr>
                </a:solidFill>
              </a:rPr>
            </a:br>
            <a:r>
              <a:rPr lang="en-GB" sz="1100" dirty="0">
                <a:solidFill>
                  <a:schemeClr val="accent2">
                    <a:lumMod val="75000"/>
                    <a:lumOff val="25000"/>
                  </a:schemeClr>
                </a:solidFill>
              </a:rPr>
              <a:t>(c) requesting a CMIP6 standard variable but that do not exist in the predefined CMIP6 Table for the shape we want</a:t>
            </a:r>
            <a:br>
              <a:rPr lang="en-GB" sz="1000" dirty="0">
                <a:solidFill>
                  <a:schemeClr val="accent2">
                    <a:lumMod val="75000"/>
                    <a:lumOff val="25000"/>
                  </a:schemeClr>
                </a:solidFill>
              </a:rPr>
            </a:br>
            <a:r>
              <a:rPr lang="en-GB" sz="1100" dirty="0">
                <a:solidFill>
                  <a:schemeClr val="accent2">
                    <a:lumMod val="75000"/>
                    <a:lumOff val="25000"/>
                  </a:schemeClr>
                </a:solidFill>
              </a:rPr>
              <a:t>(d) requesting a totally new variable, that is not defined in the CMIP6 standards (2 ways)</a:t>
            </a:r>
            <a:br>
              <a:rPr lang="en-GB" sz="1000" dirty="0">
                <a:solidFill>
                  <a:schemeClr val="accent2">
                    <a:lumMod val="75000"/>
                    <a:lumOff val="25000"/>
                  </a:schemeClr>
                </a:solidFill>
              </a:rPr>
            </a:br>
            <a:r>
              <a:rPr lang="en-GB" sz="1100" dirty="0">
                <a:solidFill>
                  <a:schemeClr val="accent2">
                    <a:lumMod val="75000"/>
                    <a:lumOff val="25000"/>
                  </a:schemeClr>
                </a:solidFill>
              </a:rPr>
              <a:t>(e)-(h) a flexible way to add variables for development purpose</a:t>
            </a:r>
          </a:p>
          <a:p>
            <a:endParaRPr lang="en-GB" sz="10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4: Run a non CMIP6 experiment</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configure dr2xml for a non-cmip6 experiment</a:t>
            </a:r>
          </a:p>
        </p:txBody>
      </p:sp>
      <p:sp>
        <p:nvSpPr>
          <p:cNvPr id="9" name="Carré corné 8">
            <a:extLst>
              <a:ext uri="{FF2B5EF4-FFF2-40B4-BE49-F238E27FC236}">
                <a16:creationId xmlns:a16="http://schemas.microsoft.com/office/drawing/2014/main" id="{82CCCD57-055A-29AA-B3C3-6CE66427EB9A}"/>
              </a:ext>
            </a:extLst>
          </p:cNvPr>
          <p:cNvSpPr/>
          <p:nvPr/>
        </p:nvSpPr>
        <p:spPr>
          <a:xfrm>
            <a:off x="6856906" y="807212"/>
            <a:ext cx="2098835"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2098835"/>
                      <a:gd name="connsiteY0" fmla="*/ 0 h 1151626"/>
                      <a:gd name="connsiteX1" fmla="*/ 741588 w 2098835"/>
                      <a:gd name="connsiteY1" fmla="*/ 0 h 1151626"/>
                      <a:gd name="connsiteX2" fmla="*/ 1399223 w 2098835"/>
                      <a:gd name="connsiteY2" fmla="*/ 0 h 1151626"/>
                      <a:gd name="connsiteX3" fmla="*/ 2098835 w 2098835"/>
                      <a:gd name="connsiteY3" fmla="*/ 0 h 1151626"/>
                      <a:gd name="connsiteX4" fmla="*/ 2098835 w 2098835"/>
                      <a:gd name="connsiteY4" fmla="*/ 470245 h 1151626"/>
                      <a:gd name="connsiteX5" fmla="*/ 2098835 w 2098835"/>
                      <a:gd name="connsiteY5" fmla="*/ 959684 h 1151626"/>
                      <a:gd name="connsiteX6" fmla="*/ 1906893 w 2098835"/>
                      <a:gd name="connsiteY6" fmla="*/ 1151626 h 1151626"/>
                      <a:gd name="connsiteX7" fmla="*/ 1252193 w 2098835"/>
                      <a:gd name="connsiteY7" fmla="*/ 1151626 h 1151626"/>
                      <a:gd name="connsiteX8" fmla="*/ 673769 w 2098835"/>
                      <a:gd name="connsiteY8" fmla="*/ 1151626 h 1151626"/>
                      <a:gd name="connsiteX9" fmla="*/ 0 w 2098835"/>
                      <a:gd name="connsiteY9" fmla="*/ 1151626 h 1151626"/>
                      <a:gd name="connsiteX10" fmla="*/ 0 w 2098835"/>
                      <a:gd name="connsiteY10" fmla="*/ 564297 h 1151626"/>
                      <a:gd name="connsiteX11" fmla="*/ 0 w 2098835"/>
                      <a:gd name="connsiteY11" fmla="*/ 0 h 1151626"/>
                      <a:gd name="connsiteX0" fmla="*/ 1906893 w 2098835"/>
                      <a:gd name="connsiteY0" fmla="*/ 1151626 h 1151626"/>
                      <a:gd name="connsiteX1" fmla="*/ 1945282 w 2098835"/>
                      <a:gd name="connsiteY1" fmla="*/ 998073 h 1151626"/>
                      <a:gd name="connsiteX2" fmla="*/ 2098835 w 2098835"/>
                      <a:gd name="connsiteY2" fmla="*/ 959684 h 1151626"/>
                      <a:gd name="connsiteX3" fmla="*/ 1906893 w 2098835"/>
                      <a:gd name="connsiteY3" fmla="*/ 1151626 h 1151626"/>
                      <a:gd name="connsiteX0" fmla="*/ 1906893 w 2098835"/>
                      <a:gd name="connsiteY0" fmla="*/ 1151626 h 1151626"/>
                      <a:gd name="connsiteX1" fmla="*/ 1945282 w 2098835"/>
                      <a:gd name="connsiteY1" fmla="*/ 998073 h 1151626"/>
                      <a:gd name="connsiteX2" fmla="*/ 2098835 w 2098835"/>
                      <a:gd name="connsiteY2" fmla="*/ 959684 h 1151626"/>
                      <a:gd name="connsiteX3" fmla="*/ 1906893 w 2098835"/>
                      <a:gd name="connsiteY3" fmla="*/ 1151626 h 1151626"/>
                      <a:gd name="connsiteX4" fmla="*/ 1309400 w 2098835"/>
                      <a:gd name="connsiteY4" fmla="*/ 1151626 h 1151626"/>
                      <a:gd name="connsiteX5" fmla="*/ 711907 w 2098835"/>
                      <a:gd name="connsiteY5" fmla="*/ 1151626 h 1151626"/>
                      <a:gd name="connsiteX6" fmla="*/ 0 w 2098835"/>
                      <a:gd name="connsiteY6" fmla="*/ 1151626 h 1151626"/>
                      <a:gd name="connsiteX7" fmla="*/ 0 w 2098835"/>
                      <a:gd name="connsiteY7" fmla="*/ 587329 h 1151626"/>
                      <a:gd name="connsiteX8" fmla="*/ 0 w 2098835"/>
                      <a:gd name="connsiteY8" fmla="*/ 0 h 1151626"/>
                      <a:gd name="connsiteX9" fmla="*/ 678623 w 2098835"/>
                      <a:gd name="connsiteY9" fmla="*/ 0 h 1151626"/>
                      <a:gd name="connsiteX10" fmla="*/ 1399223 w 2098835"/>
                      <a:gd name="connsiteY10" fmla="*/ 0 h 1151626"/>
                      <a:gd name="connsiteX11" fmla="*/ 2098835 w 2098835"/>
                      <a:gd name="connsiteY11" fmla="*/ 0 h 1151626"/>
                      <a:gd name="connsiteX12" fmla="*/ 2098835 w 2098835"/>
                      <a:gd name="connsiteY12" fmla="*/ 451051 h 1151626"/>
                      <a:gd name="connsiteX13" fmla="*/ 2098835 w 2098835"/>
                      <a:gd name="connsiteY13"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8835" h="1151626" stroke="0" extrusionOk="0">
                        <a:moveTo>
                          <a:pt x="0" y="0"/>
                        </a:moveTo>
                        <a:cubicBezTo>
                          <a:pt x="250971" y="16167"/>
                          <a:pt x="510333" y="-36913"/>
                          <a:pt x="741588" y="0"/>
                        </a:cubicBezTo>
                        <a:cubicBezTo>
                          <a:pt x="972843" y="36913"/>
                          <a:pt x="1125231" y="21618"/>
                          <a:pt x="1399223" y="0"/>
                        </a:cubicBezTo>
                        <a:cubicBezTo>
                          <a:pt x="1673216" y="-21618"/>
                          <a:pt x="1756124" y="11610"/>
                          <a:pt x="2098835" y="0"/>
                        </a:cubicBezTo>
                        <a:cubicBezTo>
                          <a:pt x="2119899" y="177332"/>
                          <a:pt x="2092140" y="247092"/>
                          <a:pt x="2098835" y="470245"/>
                        </a:cubicBezTo>
                        <a:cubicBezTo>
                          <a:pt x="2105530" y="693398"/>
                          <a:pt x="2107109" y="841814"/>
                          <a:pt x="2098835" y="959684"/>
                        </a:cubicBezTo>
                        <a:cubicBezTo>
                          <a:pt x="2057069" y="1006196"/>
                          <a:pt x="1959870" y="1091355"/>
                          <a:pt x="1906893" y="1151626"/>
                        </a:cubicBezTo>
                        <a:cubicBezTo>
                          <a:pt x="1593775" y="1140090"/>
                          <a:pt x="1403112" y="1144851"/>
                          <a:pt x="1252193" y="1151626"/>
                        </a:cubicBezTo>
                        <a:cubicBezTo>
                          <a:pt x="1101274" y="1158401"/>
                          <a:pt x="844883" y="1152614"/>
                          <a:pt x="673769" y="1151626"/>
                        </a:cubicBezTo>
                        <a:cubicBezTo>
                          <a:pt x="502655" y="1150638"/>
                          <a:pt x="176971" y="1166490"/>
                          <a:pt x="0" y="1151626"/>
                        </a:cubicBezTo>
                        <a:cubicBezTo>
                          <a:pt x="14862" y="871681"/>
                          <a:pt x="-21508" y="684656"/>
                          <a:pt x="0" y="564297"/>
                        </a:cubicBezTo>
                        <a:cubicBezTo>
                          <a:pt x="21508" y="443938"/>
                          <a:pt x="15469" y="200415"/>
                          <a:pt x="0" y="0"/>
                        </a:cubicBezTo>
                        <a:close/>
                      </a:path>
                      <a:path w="2098835" h="1151626" fill="darkenLess" stroke="0" extrusionOk="0">
                        <a:moveTo>
                          <a:pt x="1906893" y="1151626"/>
                        </a:moveTo>
                        <a:cubicBezTo>
                          <a:pt x="1927262" y="1088344"/>
                          <a:pt x="1921778" y="1064717"/>
                          <a:pt x="1945282" y="998073"/>
                        </a:cubicBezTo>
                        <a:cubicBezTo>
                          <a:pt x="1980178" y="982132"/>
                          <a:pt x="2042369" y="974070"/>
                          <a:pt x="2098835" y="959684"/>
                        </a:cubicBezTo>
                        <a:cubicBezTo>
                          <a:pt x="2003423" y="1053521"/>
                          <a:pt x="1944925" y="1105123"/>
                          <a:pt x="1906893" y="1151626"/>
                        </a:cubicBezTo>
                        <a:close/>
                      </a:path>
                      <a:path w="2098835" h="1151626" fill="none" extrusionOk="0">
                        <a:moveTo>
                          <a:pt x="1906893" y="1151626"/>
                        </a:moveTo>
                        <a:cubicBezTo>
                          <a:pt x="1923929" y="1089945"/>
                          <a:pt x="1930180" y="1058866"/>
                          <a:pt x="1945282" y="998073"/>
                        </a:cubicBezTo>
                        <a:cubicBezTo>
                          <a:pt x="2012825" y="977418"/>
                          <a:pt x="2061546" y="969472"/>
                          <a:pt x="2098835" y="959684"/>
                        </a:cubicBezTo>
                        <a:cubicBezTo>
                          <a:pt x="2053962" y="1002192"/>
                          <a:pt x="1998925" y="1055012"/>
                          <a:pt x="1906893" y="1151626"/>
                        </a:cubicBezTo>
                        <a:cubicBezTo>
                          <a:pt x="1658981" y="1128546"/>
                          <a:pt x="1534376" y="1177758"/>
                          <a:pt x="1309400" y="1151626"/>
                        </a:cubicBezTo>
                        <a:cubicBezTo>
                          <a:pt x="1084424" y="1125494"/>
                          <a:pt x="936274" y="1141282"/>
                          <a:pt x="711907" y="1151626"/>
                        </a:cubicBezTo>
                        <a:cubicBezTo>
                          <a:pt x="487540" y="1161970"/>
                          <a:pt x="347662" y="1127891"/>
                          <a:pt x="0" y="1151626"/>
                        </a:cubicBezTo>
                        <a:cubicBezTo>
                          <a:pt x="-10594" y="941984"/>
                          <a:pt x="24430" y="702600"/>
                          <a:pt x="0" y="587329"/>
                        </a:cubicBezTo>
                        <a:cubicBezTo>
                          <a:pt x="-24430" y="472058"/>
                          <a:pt x="-22831" y="281421"/>
                          <a:pt x="0" y="0"/>
                        </a:cubicBezTo>
                        <a:cubicBezTo>
                          <a:pt x="264524" y="3458"/>
                          <a:pt x="419767" y="29256"/>
                          <a:pt x="678623" y="0"/>
                        </a:cubicBezTo>
                        <a:cubicBezTo>
                          <a:pt x="937479" y="-29256"/>
                          <a:pt x="1185478" y="-7995"/>
                          <a:pt x="1399223" y="0"/>
                        </a:cubicBezTo>
                        <a:cubicBezTo>
                          <a:pt x="1612968" y="7995"/>
                          <a:pt x="1782658" y="17059"/>
                          <a:pt x="2098835" y="0"/>
                        </a:cubicBezTo>
                        <a:cubicBezTo>
                          <a:pt x="2119349" y="109942"/>
                          <a:pt x="2099027" y="307717"/>
                          <a:pt x="2098835" y="451051"/>
                        </a:cubicBezTo>
                        <a:cubicBezTo>
                          <a:pt x="2098643" y="594385"/>
                          <a:pt x="2074610" y="708143"/>
                          <a:pt x="2098835" y="959684"/>
                        </a:cubicBezTo>
                      </a:path>
                      <a:path w="2098835" h="1151626" fill="none" stroke="0" extrusionOk="0">
                        <a:moveTo>
                          <a:pt x="1906893" y="1151626"/>
                        </a:moveTo>
                        <a:cubicBezTo>
                          <a:pt x="1911313" y="1111241"/>
                          <a:pt x="1938566" y="1049054"/>
                          <a:pt x="1945282" y="998073"/>
                        </a:cubicBezTo>
                        <a:cubicBezTo>
                          <a:pt x="1995283" y="981050"/>
                          <a:pt x="2035990" y="983229"/>
                          <a:pt x="2098835" y="959684"/>
                        </a:cubicBezTo>
                        <a:cubicBezTo>
                          <a:pt x="2052470" y="1010758"/>
                          <a:pt x="2009553" y="1065825"/>
                          <a:pt x="1906893" y="1151626"/>
                        </a:cubicBezTo>
                        <a:cubicBezTo>
                          <a:pt x="1599200" y="1140754"/>
                          <a:pt x="1486852" y="1174739"/>
                          <a:pt x="1290331" y="1151626"/>
                        </a:cubicBezTo>
                        <a:cubicBezTo>
                          <a:pt x="1093810" y="1128513"/>
                          <a:pt x="858059" y="1150490"/>
                          <a:pt x="692838" y="1151626"/>
                        </a:cubicBezTo>
                        <a:cubicBezTo>
                          <a:pt x="527617" y="1152762"/>
                          <a:pt x="311875" y="1124830"/>
                          <a:pt x="0" y="1151626"/>
                        </a:cubicBezTo>
                        <a:cubicBezTo>
                          <a:pt x="25829" y="1017457"/>
                          <a:pt x="-9472" y="744493"/>
                          <a:pt x="0" y="610362"/>
                        </a:cubicBezTo>
                        <a:cubicBezTo>
                          <a:pt x="9472" y="476231"/>
                          <a:pt x="25687" y="249118"/>
                          <a:pt x="0" y="0"/>
                        </a:cubicBezTo>
                        <a:cubicBezTo>
                          <a:pt x="294136" y="-19706"/>
                          <a:pt x="551785" y="-23296"/>
                          <a:pt x="741588" y="0"/>
                        </a:cubicBezTo>
                        <a:cubicBezTo>
                          <a:pt x="931391" y="23296"/>
                          <a:pt x="1121591" y="-16079"/>
                          <a:pt x="1378235" y="0"/>
                        </a:cubicBezTo>
                        <a:cubicBezTo>
                          <a:pt x="1634879" y="16079"/>
                          <a:pt x="1850270" y="26351"/>
                          <a:pt x="2098835" y="0"/>
                        </a:cubicBezTo>
                        <a:cubicBezTo>
                          <a:pt x="2117702" y="144128"/>
                          <a:pt x="2075553" y="237306"/>
                          <a:pt x="2098835" y="470245"/>
                        </a:cubicBezTo>
                        <a:cubicBezTo>
                          <a:pt x="2122117" y="703185"/>
                          <a:pt x="2115918" y="799202"/>
                          <a:pt x="2098835"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endPar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lgn="ctr">
              <a:lnSpc>
                <a:spcPct val="150000"/>
              </a:lnSpc>
              <a:buClr>
                <a:schemeClr val="bg1"/>
              </a:buClr>
            </a:pPr>
            <a:r>
              <a:rPr lang="en-GB" sz="1200" u="sng" dirty="0" err="1">
                <a:solidFill>
                  <a:schemeClr val="bg1"/>
                </a:solidFill>
                <a:latin typeface="Menlo" panose="020B0609030804020204" pitchFamily="49" charset="0"/>
                <a:ea typeface="Menlo" panose="020B0609030804020204" pitchFamily="49" charset="0"/>
                <a:cs typeface="Menlo" panose="020B0609030804020204" pitchFamily="49" charset="0"/>
              </a:rPr>
              <a:t>PCform</a:t>
            </a:r>
            <a:endParaRPr lang="en-GB" sz="1200" u="sng"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lgn="ctr">
              <a:lnSpc>
                <a:spcPct val="150000"/>
              </a:lnSpc>
              <a:buClr>
                <a:schemeClr val="bg1"/>
              </a:buClr>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LOGIN : </a:t>
            </a:r>
            <a:r>
              <a:rPr lang="en-GB" sz="1200" dirty="0" err="1">
                <a:solidFill>
                  <a:schemeClr val="bg1"/>
                </a:solidFill>
                <a:latin typeface="Menlo" panose="020B0609030804020204" pitchFamily="49" charset="0"/>
                <a:ea typeface="Menlo" panose="020B0609030804020204" pitchFamily="49" charset="0"/>
                <a:cs typeface="Menlo" panose="020B0609030804020204" pitchFamily="49" charset="0"/>
              </a:rPr>
              <a:t>stageXX</a:t>
            </a: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lgn="ctr">
              <a:lnSpc>
                <a:spcPct val="150000"/>
              </a:lnSpc>
              <a:buClr>
                <a:schemeClr val="bg1"/>
              </a:buClr>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PASSWD: </a:t>
            </a:r>
            <a:r>
              <a:rPr lang="en-GB" sz="1200" dirty="0" err="1">
                <a:solidFill>
                  <a:schemeClr val="bg1"/>
                </a:solidFill>
                <a:latin typeface="Menlo" panose="020B0609030804020204" pitchFamily="49" charset="0"/>
                <a:ea typeface="Menlo" panose="020B0609030804020204" pitchFamily="49" charset="0"/>
                <a:cs typeface="Menlo" panose="020B0609030804020204" pitchFamily="49" charset="0"/>
              </a:rPr>
              <a:t>stageXX</a:t>
            </a: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211557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variables </a:t>
            </a:r>
            <a:r>
              <a:rPr lang="en-GB" sz="1600" i="1" u="sng" dirty="0"/>
              <a:t>and</a:t>
            </a:r>
            <a:r>
              <a:rPr lang="en-GB" sz="1600" i="1" dirty="0"/>
              <a:t> </a:t>
            </a:r>
            <a:r>
              <a:rPr lang="en-GB" sz="1600" b="1" dirty="0">
                <a:solidFill>
                  <a:schemeClr val="accent1"/>
                </a:solidFill>
                <a:latin typeface="Chalkduster" panose="03050602040202020205" pitchFamily="66" charset="77"/>
              </a:rPr>
              <a:t>variables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Dr2xml Training, 20 May 2022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36899</TotalTime>
  <Words>7012</Words>
  <Application>Microsoft Macintosh PowerPoint</Application>
  <PresentationFormat>Affichage à l'écran (16:10)</PresentationFormat>
  <Paragraphs>1088</Paragraphs>
  <Slides>48</Slides>
  <Notes>47</Notes>
  <HiddenSlides>0</HiddenSlides>
  <MMClips>0</MMClips>
  <ScaleCrop>false</ScaleCrop>
  <HeadingPairs>
    <vt:vector size="6" baseType="variant">
      <vt:variant>
        <vt:lpstr>Polices utilisées</vt:lpstr>
      </vt:variant>
      <vt:variant>
        <vt:i4>16</vt:i4>
      </vt:variant>
      <vt:variant>
        <vt:lpstr>Thème</vt:lpstr>
      </vt:variant>
      <vt:variant>
        <vt:i4>1</vt:i4>
      </vt:variant>
      <vt:variant>
        <vt:lpstr>Titres des diapositives</vt:lpstr>
      </vt:variant>
      <vt:variant>
        <vt:i4>48</vt:i4>
      </vt:variant>
    </vt:vector>
  </HeadingPairs>
  <TitlesOfParts>
    <vt:vector size="65" baseType="lpstr">
      <vt:lpstr>Abadi MT Condensed Light</vt:lpstr>
      <vt:lpstr>Arial</vt:lpstr>
      <vt:lpstr>Avenir Next Condensed</vt:lpstr>
      <vt:lpstr>Calibri</vt:lpstr>
      <vt:lpstr>Calibri Light</vt:lpstr>
      <vt:lpstr>Chalkduster</vt:lpstr>
      <vt:lpstr>Consolas</vt:lpstr>
      <vt:lpstr>Courier New</vt:lpstr>
      <vt:lpstr>Dubai</vt:lpstr>
      <vt:lpstr>Helvetica Neue</vt:lpstr>
      <vt:lpstr>Menlo</vt:lpstr>
      <vt:lpstr>Noto Sans Symbols</vt:lpstr>
      <vt:lpstr>Segoe Print</vt:lpstr>
      <vt:lpstr>Segoe Script</vt:lpstr>
      <vt:lpstr>tahoma</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 (ping file)</vt:lpstr>
      <vt:lpstr>e) “sos_Omon” example (cont.)</vt:lpstr>
      <vt:lpstr>a) installation </vt:lpstr>
      <vt:lpstr>b) configuration</vt:lpstr>
      <vt:lpstr>c) execution</vt:lpstr>
      <vt:lpstr>d) verification</vt:lpstr>
      <vt:lpstr>a) basic functions</vt:lpstr>
      <vt:lpstr>b) customisation</vt:lpstr>
      <vt:lpstr>b) customisation (cont.)</vt:lpstr>
      <vt:lpstr>b) “home data request”</vt:lpstr>
      <vt:lpstr>b) “home data request”</vt:lpstr>
      <vt:lpstr>b) “home data request” (cont.)</vt:lpstr>
      <vt:lpstr>b) “home data request” (cont.)</vt:lpstr>
      <vt:lpstr>b) “home data request” (cont.)</vt:lpstr>
      <vt:lpstr>b) “home data request” (cont.)</vt:lpstr>
      <vt:lpstr>b) “home data request” (cont.)</vt:lpstr>
      <vt:lpstr>b) “home data request” (cont.)</vt:lpstr>
      <vt:lpstr>b) “home data request” (cont.)</vt:lpstr>
      <vt:lpstr>c) extended usage</vt:lpstr>
      <vt:lpstr>c) Adaptation to other projects</vt:lpstr>
      <vt:lpstr>c) Adaptation to other projects</vt:lpstr>
      <vt:lpstr>summary</vt:lpstr>
      <vt:lpstr>The End</vt:lpstr>
      <vt:lpstr>hands-on (notebooks)</vt:lpstr>
      <vt:lpstr>hands-on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Marie-Pierre Moine</cp:lastModifiedBy>
  <cp:revision>276</cp:revision>
  <dcterms:modified xsi:type="dcterms:W3CDTF">2022-05-19T15:32:18Z</dcterms:modified>
</cp:coreProperties>
</file>