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15.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9.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20.xml" ContentType="application/inkml+xml"/>
  <Override PartName="/ppt/notesSlides/notesSlide22.xml" ContentType="application/vnd.openxmlformats-officedocument.presentationml.notesSlide+xml"/>
  <Override PartName="/ppt/ink/ink21.xml" ContentType="application/inkml+xml"/>
  <Override PartName="/ppt/ink/ink22.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37"/>
  </p:notesMasterIdLst>
  <p:handoutMasterIdLst>
    <p:handoutMasterId r:id="rId38"/>
  </p:handoutMasterIdLst>
  <p:sldIdLst>
    <p:sldId id="256" r:id="rId2"/>
    <p:sldId id="257" r:id="rId3"/>
    <p:sldId id="258" r:id="rId4"/>
    <p:sldId id="259" r:id="rId5"/>
    <p:sldId id="300" r:id="rId6"/>
    <p:sldId id="268" r:id="rId7"/>
    <p:sldId id="270" r:id="rId8"/>
    <p:sldId id="278" r:id="rId9"/>
    <p:sldId id="305" r:id="rId10"/>
    <p:sldId id="280" r:id="rId11"/>
    <p:sldId id="281" r:id="rId12"/>
    <p:sldId id="284" r:id="rId13"/>
    <p:sldId id="283" r:id="rId14"/>
    <p:sldId id="285" r:id="rId15"/>
    <p:sldId id="282" r:id="rId16"/>
    <p:sldId id="269" r:id="rId17"/>
    <p:sldId id="288" r:id="rId18"/>
    <p:sldId id="289" r:id="rId19"/>
    <p:sldId id="290" r:id="rId20"/>
    <p:sldId id="292" r:id="rId21"/>
    <p:sldId id="279" r:id="rId22"/>
    <p:sldId id="287" r:id="rId23"/>
    <p:sldId id="303" r:id="rId24"/>
    <p:sldId id="294" r:id="rId25"/>
    <p:sldId id="306" r:id="rId26"/>
    <p:sldId id="273" r:id="rId27"/>
    <p:sldId id="299" r:id="rId28"/>
    <p:sldId id="276" r:id="rId29"/>
    <p:sldId id="304" r:id="rId30"/>
    <p:sldId id="271" r:id="rId31"/>
    <p:sldId id="272" r:id="rId32"/>
    <p:sldId id="296" r:id="rId33"/>
    <p:sldId id="274" r:id="rId34"/>
    <p:sldId id="293" r:id="rId35"/>
    <p:sldId id="297" r:id="rId36"/>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79F"/>
    <a:srgbClr val="942093"/>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58"/>
    <p:restoredTop sz="96213"/>
  </p:normalViewPr>
  <p:slideViewPr>
    <p:cSldViewPr snapToGrid="0">
      <p:cViewPr varScale="1">
        <p:scale>
          <a:sx n="138" d="100"/>
          <a:sy n="138" d="100"/>
        </p:scale>
        <p:origin x="312" y="176"/>
      </p:cViewPr>
      <p:guideLst>
        <p:guide orient="horz" pos="180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122" d="100"/>
          <a:sy n="122" d="100"/>
        </p:scale>
        <p:origin x="5072"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1A2F134-BF25-3B48-95BE-575FE9EFB8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1A816B3A-4784-B443-B6F3-DA2638954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2BB4B-BD22-6A48-8D7B-5F968DC7805A}" type="datetimeFigureOut">
              <a:rPr lang="fr-FR" smtClean="0"/>
              <a:t>18/03/2021</a:t>
            </a:fld>
            <a:endParaRPr lang="fr-FR" dirty="0"/>
          </a:p>
        </p:txBody>
      </p:sp>
      <p:sp>
        <p:nvSpPr>
          <p:cNvPr id="4" name="Espace réservé du pied de page 3">
            <a:extLst>
              <a:ext uri="{FF2B5EF4-FFF2-40B4-BE49-F238E27FC236}">
                <a16:creationId xmlns:a16="http://schemas.microsoft.com/office/drawing/2014/main" id="{E0CAA75A-871C-534C-AD12-B3160B3066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dirty="0"/>
              <a:t>XIOS-dr2xml Virtual Training, 15-19 March 2021</a:t>
            </a:r>
          </a:p>
        </p:txBody>
      </p:sp>
      <p:sp>
        <p:nvSpPr>
          <p:cNvPr id="5" name="Espace réservé du numéro de diapositive 4">
            <a:extLst>
              <a:ext uri="{FF2B5EF4-FFF2-40B4-BE49-F238E27FC236}">
                <a16:creationId xmlns:a16="http://schemas.microsoft.com/office/drawing/2014/main" id="{6E3459A2-344E-4740-945F-A60C5744C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0E3B9E-53B4-AD42-932E-6464289B5E27}" type="slidenum">
              <a:rPr lang="fr-FR" smtClean="0"/>
              <a:t>‹N°›</a:t>
            </a:fld>
            <a:endParaRPr lang="fr-FR" dirty="0"/>
          </a:p>
        </p:txBody>
      </p:sp>
    </p:spTree>
    <p:extLst>
      <p:ext uri="{BB962C8B-B14F-4D97-AF65-F5344CB8AC3E}">
        <p14:creationId xmlns:p14="http://schemas.microsoft.com/office/powerpoint/2010/main" val="115097702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7"/>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8"/>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9"/>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54:25.9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722 11 16383,'57'-6'0,"4"1"0,-15 5 0,15 6 0,10-1 0,6 2 0,-20 1 0,2 2 0,9-2 0,8 1 0,-4-1 0,4-1 0,2-2 0,-3-1 0,6-2 0,-1-3 0,-5-2 0,-1-2 0,3 0 0,17 1 0,3 2 0,-4-2 0,-15 0 0,-3-1 0,-4 2 0,20 2 0,-7 2 0,-27 1 0,-5 1 0,33 7 0,-26 7 0,3-3 0,-20 5 0,-13-6 0,15 11 0,2-8 0,0 8 0,6-13 0,1 4 0,10-9 0,8 4 0,-9-8 0,7 3 0,-14-5 0,-9 0 0,-15 4 0,-13 0 0,-9 4 0,-71-5 0,-8 0 0,-7 0 0,-8 0 0,3-2 0,-2 0 0,-3 2 0,-3 0 0,23-2 0,-2-2 0,1 1 0,-24 0 0,-1 0 0,-6 3 0,0 1 0,6-4 0,3 1 0,14 5 0,2 1 0,5-4 0,3 1 0,12-1 0,3 1 0,-31 7 0,-2-5 0,36 4 0,-19 7 0,12-11 0,-15 15 0,-1-13 0,-14 15 0,10-9 0,-10 4 0,7-6 0,5 0 0,3-1 0,9 0 0,22-5 0,11-1 0,14-5 0,6 2 0,-14 1 0,9 0 0,-7-1 0,6-2 0,-7 0 0,3 0 0,-16 4 0,2 2 0,-7-1 0,-12 4 0,5-3 0,11 0 0,6-1 0,18-5 0,1 0 0,-28 0 0,-6 5 0,-36 2 0,8 0 0,-6 3 0,15-8 0,10 3 0,20-5 0,11 0 0,14 0 0,45 16 0,-20-12 0,37 14 0,-35-17 0,8 2 0,-9-3 0,15 0 0,-20 0 0,21 0 0,-17 0 0,11 0 0,6 0 0,5 0 0,14 0 0,16 0 0,11 0 0,9 0 0,6 0 0,-7-6 0,-1 5 0,1-5 0,-1 6 0,9 0 0,-7 0 0,6 0 0,-22 0 0,3 0 0,-13 6 0,-8-5 0,4 9 0,2-9 0,4 9 0,5-9 0,14 4 0,-25-5 0,25 0 0,-21 0 0,-1 0 0,15 0 0,-20 5 0,11-4 0,-7 9 0,-13-4 0,4 4 0,-8-5 0,-13-1 0,11 0 0,-25-3 0,5 5 0,0-5 0,-9 4 0,9-5 0,0 6 0,-4-5 0,16 3 0,-12-4 0,20 0 0,4 0 0,-6 3 0,17-2 0,-33 5 0,10-3 0,-14 4 0,7-3 0,2 3 0,0-4 0,-2 5 0,-12-4 0,0 1 0,0-2 0,2 2 0,4 0 0,-3-2 0,0 3 0,-6-5 0,14 6 0,-16-4 0,12 2 0,-10-3 0,4 1 0,9 0 0,-9 0 0,1 0 0,1-1 0,-4 1 0,11 0 0,2 0 0,2-3 0,0 0 0,-6 3 0,-9-3 0,5 5 0,-2-2 0,3 0 0,-2 3 0,-6-5 0,6 4 0,-2-4 0,3 5 0,1-5 0,-1 1 0,1-2 0,-1 0 0,9 4 0,1 2 0,0 2 0,-2-4 0,-8 2 0,1-2 0,-1 2 0,-3 0 0,0 0 0,-5 1 0,2 3 0,2 3 0,-6-2 0,5 1 0,-2-2 0,4-1 0,-3 1 0,5-4 0,-9 0 0,-64-12 0,4 6 0,-40-8 0,9-4 0,25 4 0,-36-4 0,3 1 0,35 10 0,-2 0 0,3-1 0,1-1 0,0-3 0,1 0 0,-43 4 0,0-15 0,5 15 0,35-4 0,0 0 0,-29 5 0,26-2 0,0 0 0,-26 3 0,29 0 0,0 0 0,-42 0 0,45 0 0,-1 0 0,-3 0 0,-1 0 0,-3-3 0,-1 0 0,3 2 0,-1 0 0,-5-2 0,1 0 0,5 2 0,1 2 0,-3-1 0,-1 0 0,3 0 0,1 0 0,-40 0 0,4 0 0,28 0 0,-11 0 0,20 0 0,10 0 0,4 4 0,21-3 0,-14 3 0,13-1 0,-12 6 0,5 0 0,-23 10 0,-4-2 0,-14 7 0,0-1 0,-1 1 0,1-1 0,-1 6 0,8-10 0,2 2 0,15-7 0,14-7 0,12 1 0,13-8 0,52 7 0,-3-11 0,53 4 0,-15-6 0,7-5 0,-7 9 0,14-3 0,-28 5 0,18 0 0,-29 0 0,-1 0 0,-10 0 0,0 0 0,2 0 0,7 0 0,8-6 0,-13 1 0,11-6 0,-28 6 0,19-5 0,-27 9 0,19-4 0,-13 5 0,8 0 0,-8 0 0,5 4 0,-5-3 0,-4 6 0,1-7 0,-14 5 0,2-5 0,5 7 0,-6-6 0,11 7 0,-9-5 0,5 1 0,-5-1 0,4 0 0,-8-3 0,7 3 0,-4-1 0,7 1 0,-7 2 0,3 0 0,-2 1 0,1-1 0,11 2 0,-10-3 0,9 0 0,5 1 0,0-4 0,13 8 0,-19-8 0,8 7 0,-15-7 0,5 5 0,-5-5 0,-2 4 0,-1-4 0,2 4 0,-4 0 0,2 1 0,-2 3 0,0 2 0,-1 2 0,-1-5 0,6 2 0,5-5 0,15-1 0,16 0 0,3-4 0,-10 0 0,-16 0 0,-18 0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41.1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9"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8d57d3b7c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8d57d3b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8035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5183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5319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214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6323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4179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9700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9599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4955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648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35c2b875e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35c2b87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794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4548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6290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9414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8293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9581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948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098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611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927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9342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1590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8980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42341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1688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140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946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5249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5918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1715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2.png"/><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customXml" Target="../ink/ink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10.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6.xml"/><Relationship Id="rId7" Type="http://schemas.openxmlformats.org/officeDocument/2006/relationships/customXml" Target="../ink/ink1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ustomXml" Target="../ink/ink2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hyperlink" Target="http://clipc-services.ceda.ac.uk/dreq/u/e9f9f6ca-c1ce-11e6-8067-ac72891c3257.html" TargetMode="External"/><Relationship Id="rId2" Type="http://schemas.openxmlformats.org/officeDocument/2006/relationships/hyperlink" Target="http://clipc-services.ceda.ac.uk/dreq/u/74a9891bcab2667dbcb66574c6370c86.html" TargetMode="External"/><Relationship Id="rId1" Type="http://schemas.openxmlformats.org/officeDocument/2006/relationships/slideLayout" Target="../slideLayouts/slideLayout7.xml"/><Relationship Id="rId6" Type="http://schemas.openxmlformats.org/officeDocument/2006/relationships/hyperlink" Target="http://clipc-services.ceda.ac.uk/dreq/u/sea_surface_salinity.html" TargetMode="External"/><Relationship Id="rId5" Type="http://schemas.openxmlformats.org/officeDocument/2006/relationships/hyperlink" Target="http://clipc-services.ceda.ac.uk/dreq/u/OMIP.html" TargetMode="External"/><Relationship Id="rId4" Type="http://schemas.openxmlformats.org/officeDocument/2006/relationships/hyperlink" Target="http://clipc-services.ceda.ac.uk/dreq/u/a656047a-8883-11e5-b571-ac72891c3257.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35.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hyperlink" Target="mailto:gaelle.rigoudy@meteo.fr" TargetMode="External"/><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hyperlink" Target="mailto:moine@cerfacs.f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igoudyg/dr2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r2xml.readthedocs.io/en/documenta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 name="Google Shape;67;p15">
            <a:extLst>
              <a:ext uri="{FF2B5EF4-FFF2-40B4-BE49-F238E27FC236}">
                <a16:creationId xmlns:a16="http://schemas.microsoft.com/office/drawing/2014/main" id="{9DF64B5F-6D35-7E4B-80E3-0236790849FD}"/>
              </a:ext>
            </a:extLst>
          </p:cNvPr>
          <p:cNvSpPr txBox="1">
            <a:spLocks/>
          </p:cNvSpPr>
          <p:nvPr/>
        </p:nvSpPr>
        <p:spPr>
          <a:xfrm>
            <a:off x="0" y="1837903"/>
            <a:ext cx="9144000" cy="1522283"/>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fr-FR" dirty="0">
              <a:solidFill>
                <a:schemeClr val="tx1"/>
              </a:solidFill>
            </a:endParaRPr>
          </a:p>
          <a:p>
            <a:pPr algn="ctr"/>
            <a:r>
              <a:rPr lang="fr-FR" dirty="0">
                <a:solidFill>
                  <a:schemeClr val="tx1"/>
                </a:solidFill>
              </a:rPr>
              <a:t>Dr2xml session</a:t>
            </a:r>
          </a:p>
        </p:txBody>
      </p:sp>
      <p:sp>
        <p:nvSpPr>
          <p:cNvPr id="5" name="ZoneTexte 4">
            <a:extLst>
              <a:ext uri="{FF2B5EF4-FFF2-40B4-BE49-F238E27FC236}">
                <a16:creationId xmlns:a16="http://schemas.microsoft.com/office/drawing/2014/main" id="{2F094986-59B3-6242-AB00-6D4D226F3AB4}"/>
              </a:ext>
            </a:extLst>
          </p:cNvPr>
          <p:cNvSpPr txBox="1"/>
          <p:nvPr/>
        </p:nvSpPr>
        <p:spPr>
          <a:xfrm>
            <a:off x="2807936" y="3689968"/>
            <a:ext cx="3617140" cy="954107"/>
          </a:xfrm>
          <a:prstGeom prst="rect">
            <a:avLst/>
          </a:prstGeom>
          <a:noFill/>
        </p:spPr>
        <p:txBody>
          <a:bodyPr wrap="square" rtlCol="0">
            <a:spAutoFit/>
          </a:bodyPr>
          <a:lstStyle/>
          <a:p>
            <a:pPr algn="ctr"/>
            <a:r>
              <a:rPr lang="fr-FR" dirty="0"/>
              <a:t>Gaëlle Rigoudy, CNRM, Meteo-France</a:t>
            </a:r>
          </a:p>
          <a:p>
            <a:pPr algn="ctr"/>
            <a:r>
              <a:rPr lang="fr-FR" dirty="0"/>
              <a:t>Marie-Pierre Moine, Cerfacs</a:t>
            </a:r>
          </a:p>
          <a:p>
            <a:pPr algn="ctr"/>
            <a:endParaRPr lang="fr-FR" dirty="0"/>
          </a:p>
          <a:p>
            <a:pPr algn="ctr"/>
            <a:r>
              <a:rPr lang="fr-FR" dirty="0"/>
              <a:t>and the XIOS Team !</a:t>
            </a:r>
          </a:p>
        </p:txBody>
      </p:sp>
      <p:sp>
        <p:nvSpPr>
          <p:cNvPr id="7" name="ZoneTexte 6">
            <a:extLst>
              <a:ext uri="{FF2B5EF4-FFF2-40B4-BE49-F238E27FC236}">
                <a16:creationId xmlns:a16="http://schemas.microsoft.com/office/drawing/2014/main" id="{30F10804-2293-6840-827F-41BBDD90403D}"/>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fr-FR"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0</a:t>
            </a:fld>
            <a:endPar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3082" name="Picture 10" descr=" CNRM-CERFACS contribution to CMIP6">
            <a:extLst>
              <a:ext uri="{FF2B5EF4-FFF2-40B4-BE49-F238E27FC236}">
                <a16:creationId xmlns:a16="http://schemas.microsoft.com/office/drawing/2014/main" id="{0FFF10E1-089B-5E46-863D-C07F6F6FD3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6" t="21264" r="8432" b="18685"/>
          <a:stretch/>
        </p:blipFill>
        <p:spPr bwMode="auto">
          <a:xfrm>
            <a:off x="6560191" y="68254"/>
            <a:ext cx="2550253" cy="1112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33461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181963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262822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45" name="Connecteur droit avec flèche 44">
            <a:extLst>
              <a:ext uri="{FF2B5EF4-FFF2-40B4-BE49-F238E27FC236}">
                <a16:creationId xmlns:a16="http://schemas.microsoft.com/office/drawing/2014/main" id="{178C8C44-3149-5D47-A97A-251144098F6A}"/>
              </a:ext>
            </a:extLst>
          </p:cNvPr>
          <p:cNvCxnSpPr>
            <a:cxnSpLocks/>
          </p:cNvCxnSpPr>
          <p:nvPr/>
        </p:nvCxnSpPr>
        <p:spPr>
          <a:xfrm flipH="1">
            <a:off x="2685211" y="2504698"/>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E0A31591-BA48-E342-9070-BDB46F1621F2}"/>
              </a:ext>
            </a:extLst>
          </p:cNvPr>
          <p:cNvSpPr txBox="1"/>
          <p:nvPr/>
        </p:nvSpPr>
        <p:spPr>
          <a:xfrm rot="20694724">
            <a:off x="2716044" y="2349051"/>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mc:AlternateContent xmlns:mc="http://schemas.openxmlformats.org/markup-compatibility/2006" xmlns:p14="http://schemas.microsoft.com/office/powerpoint/2010/main" xmlns:aink="http://schemas.microsoft.com/office/drawing/2016/ink">
        <mc:Choice Requires="p14 aink">
          <p:contentPart p14:bwMode="auto" r:id="rId9">
            <p14:nvContentPartPr>
              <p14:cNvPr id="47" name="Encre 46">
                <a:extLst>
                  <a:ext uri="{FF2B5EF4-FFF2-40B4-BE49-F238E27FC236}">
                    <a16:creationId xmlns:a16="http://schemas.microsoft.com/office/drawing/2014/main" id="{A53E3D4F-3D68-4A4A-9051-DB92E5B19B06}"/>
                  </a:ext>
                </a:extLst>
              </p14:cNvPr>
              <p14:cNvContentPartPr/>
              <p14:nvPr/>
            </p14:nvContentPartPr>
            <p14:xfrm>
              <a:off x="2899863" y="2326975"/>
              <a:ext cx="360" cy="360"/>
            </p14:xfrm>
          </p:contentPart>
        </mc:Choice>
        <mc:Fallback xmlns="">
          <p:pic>
            <p:nvPicPr>
              <p:cNvPr id="47" name="Encre 46">
                <a:extLst>
                  <a:ext uri="{FF2B5EF4-FFF2-40B4-BE49-F238E27FC236}">
                    <a16:creationId xmlns:a16="http://schemas.microsoft.com/office/drawing/2014/main" id="{A53E3D4F-3D68-4A4A-9051-DB92E5B19B06}"/>
                  </a:ext>
                </a:extLst>
              </p:cNvPr>
              <p:cNvPicPr/>
              <p:nvPr/>
            </p:nvPicPr>
            <p:blipFill>
              <a:blip r:embed="rId10"/>
              <a:stretch>
                <a:fillRect/>
              </a:stretch>
            </p:blipFill>
            <p:spPr>
              <a:xfrm>
                <a:off x="2881863" y="22189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48" name="Encre 47">
                <a:extLst>
                  <a:ext uri="{FF2B5EF4-FFF2-40B4-BE49-F238E27FC236}">
                    <a16:creationId xmlns:a16="http://schemas.microsoft.com/office/drawing/2014/main" id="{2A0D4EF2-6DE0-D84C-BCF0-4E1FB3AD93D7}"/>
                  </a:ext>
                </a:extLst>
              </p14:cNvPr>
              <p14:cNvContentPartPr/>
              <p14:nvPr/>
            </p14:nvContentPartPr>
            <p14:xfrm>
              <a:off x="3056823" y="2319055"/>
              <a:ext cx="360" cy="360"/>
            </p14:xfrm>
          </p:contentPart>
        </mc:Choice>
        <mc:Fallback xmlns="">
          <p:pic>
            <p:nvPicPr>
              <p:cNvPr id="48" name="Encre 47">
                <a:extLst>
                  <a:ext uri="{FF2B5EF4-FFF2-40B4-BE49-F238E27FC236}">
                    <a16:creationId xmlns:a16="http://schemas.microsoft.com/office/drawing/2014/main" id="{2A0D4EF2-6DE0-D84C-BCF0-4E1FB3AD93D7}"/>
                  </a:ext>
                </a:extLst>
              </p:cNvPr>
              <p:cNvPicPr/>
              <p:nvPr/>
            </p:nvPicPr>
            <p:blipFill>
              <a:blip r:embed="rId6"/>
              <a:stretch>
                <a:fillRect/>
              </a:stretch>
            </p:blipFill>
            <p:spPr>
              <a:xfrm>
                <a:off x="3038823" y="22114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9" name="Encre 48">
                <a:extLst>
                  <a:ext uri="{FF2B5EF4-FFF2-40B4-BE49-F238E27FC236}">
                    <a16:creationId xmlns:a16="http://schemas.microsoft.com/office/drawing/2014/main" id="{941298A0-1993-1948-8F91-4FACE8368AEC}"/>
                  </a:ext>
                </a:extLst>
              </p14:cNvPr>
              <p14:cNvContentPartPr/>
              <p14:nvPr/>
            </p14:nvContentPartPr>
            <p14:xfrm>
              <a:off x="3568383" y="2366215"/>
              <a:ext cx="2160" cy="3960"/>
            </p14:xfrm>
          </p:contentPart>
        </mc:Choice>
        <mc:Fallback xmlns="">
          <p:pic>
            <p:nvPicPr>
              <p:cNvPr id="49" name="Encre 48">
                <a:extLst>
                  <a:ext uri="{FF2B5EF4-FFF2-40B4-BE49-F238E27FC236}">
                    <a16:creationId xmlns:a16="http://schemas.microsoft.com/office/drawing/2014/main" id="{941298A0-1993-1948-8F91-4FACE8368AEC}"/>
                  </a:ext>
                </a:extLst>
              </p:cNvPr>
              <p:cNvPicPr/>
              <p:nvPr/>
            </p:nvPicPr>
            <p:blipFill>
              <a:blip r:embed="rId13"/>
              <a:stretch>
                <a:fillRect/>
              </a:stretch>
            </p:blipFill>
            <p:spPr>
              <a:xfrm>
                <a:off x="3550383" y="2258575"/>
                <a:ext cx="37800" cy="219600"/>
              </a:xfrm>
              <a:prstGeom prst="rect">
                <a:avLst/>
              </a:prstGeom>
            </p:spPr>
          </p:pic>
        </mc:Fallback>
      </mc:AlternateContent>
    </p:spTree>
    <p:extLst>
      <p:ext uri="{BB962C8B-B14F-4D97-AF65-F5344CB8AC3E}">
        <p14:creationId xmlns:p14="http://schemas.microsoft.com/office/powerpoint/2010/main" val="704659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404794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6" name="Flèche vers le bas 155">
            <a:extLst>
              <a:ext uri="{FF2B5EF4-FFF2-40B4-BE49-F238E27FC236}">
                <a16:creationId xmlns:a16="http://schemas.microsoft.com/office/drawing/2014/main" id="{5D50438F-F547-5F4F-8987-2AF071C60639}"/>
              </a:ext>
            </a:extLst>
          </p:cNvPr>
          <p:cNvSpPr/>
          <p:nvPr/>
        </p:nvSpPr>
        <p:spPr>
          <a:xfrm rot="16200000">
            <a:off x="5612909" y="4648639"/>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7" name="Rectangle 156">
            <a:extLst>
              <a:ext uri="{FF2B5EF4-FFF2-40B4-BE49-F238E27FC236}">
                <a16:creationId xmlns:a16="http://schemas.microsoft.com/office/drawing/2014/main" id="{96B334F0-C18E-3544-B4E7-7852191BC5F5}"/>
              </a:ext>
            </a:extLst>
          </p:cNvPr>
          <p:cNvSpPr/>
          <p:nvPr/>
        </p:nvSpPr>
        <p:spPr>
          <a:xfrm>
            <a:off x="6047396" y="4487006"/>
            <a:ext cx="1324447" cy="90363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903637"/>
                      <a:gd name="connsiteX1" fmla="*/ 1324447 w 1324447"/>
                      <a:gd name="connsiteY1" fmla="*/ 0 h 903637"/>
                      <a:gd name="connsiteX2" fmla="*/ 1324447 w 1324447"/>
                      <a:gd name="connsiteY2" fmla="*/ 903637 h 903637"/>
                      <a:gd name="connsiteX3" fmla="*/ 0 w 1324447"/>
                      <a:gd name="connsiteY3" fmla="*/ 903637 h 903637"/>
                      <a:gd name="connsiteX4" fmla="*/ 0 w 1324447"/>
                      <a:gd name="connsiteY4" fmla="*/ 0 h 90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903637" extrusionOk="0">
                        <a:moveTo>
                          <a:pt x="0" y="0"/>
                        </a:moveTo>
                        <a:cubicBezTo>
                          <a:pt x="214111" y="99333"/>
                          <a:pt x="867951" y="-85939"/>
                          <a:pt x="1324447" y="0"/>
                        </a:cubicBezTo>
                        <a:cubicBezTo>
                          <a:pt x="1398123" y="448434"/>
                          <a:pt x="1309826" y="547881"/>
                          <a:pt x="1324447" y="903637"/>
                        </a:cubicBezTo>
                        <a:cubicBezTo>
                          <a:pt x="739078" y="824517"/>
                          <a:pt x="352885" y="911817"/>
                          <a:pt x="0" y="903637"/>
                        </a:cubicBezTo>
                        <a:cubicBezTo>
                          <a:pt x="457" y="607715"/>
                          <a:pt x="-23053" y="100070"/>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163" name="Flèche vers le bas 162">
            <a:extLst>
              <a:ext uri="{FF2B5EF4-FFF2-40B4-BE49-F238E27FC236}">
                <a16:creationId xmlns:a16="http://schemas.microsoft.com/office/drawing/2014/main" id="{FFBCE146-F391-0249-9D0B-0C3D35363156}"/>
              </a:ext>
            </a:extLst>
          </p:cNvPr>
          <p:cNvSpPr/>
          <p:nvPr/>
        </p:nvSpPr>
        <p:spPr>
          <a:xfrm>
            <a:off x="6662447" y="4164288"/>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427446" y="4538121"/>
            <a:ext cx="1424214" cy="600164"/>
          </a:xfrm>
          <a:prstGeom prst="rect">
            <a:avLst/>
          </a:prstGeom>
          <a:noFill/>
        </p:spPr>
        <p:txBody>
          <a:bodyPr wrap="square" rtlCol="0">
            <a:spAutoFit/>
          </a:bodyPr>
          <a:lstStyle/>
          <a:p>
            <a:r>
              <a:rPr lang="en-GB" sz="1100" i="1" dirty="0">
                <a:solidFill>
                  <a:schemeClr val="bg1">
                    <a:lumMod val="50000"/>
                  </a:schemeClr>
                </a:solidFill>
              </a:rPr>
              <a:t>One per context (one context per model component)</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118036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Tree>
    <p:extLst>
      <p:ext uri="{BB962C8B-B14F-4D97-AF65-F5344CB8AC3E}">
        <p14:creationId xmlns:p14="http://schemas.microsoft.com/office/powerpoint/2010/main" val="343592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594462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311737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529981" y="4779925"/>
            <a:ext cx="1449362" cy="430887"/>
          </a:xfrm>
          <a:prstGeom prst="rect">
            <a:avLst/>
          </a:prstGeom>
          <a:noFill/>
        </p:spPr>
        <p:txBody>
          <a:bodyPr wrap="square" rtlCol="0">
            <a:spAutoFit/>
          </a:bodyPr>
          <a:lstStyle/>
          <a:p>
            <a:r>
              <a:rPr lang="en-GB" sz="1100" i="1" dirty="0">
                <a:solidFill>
                  <a:schemeClr val="tx1"/>
                </a:solidFill>
              </a:rPr>
              <a:t>Ready to be published on ESGF.</a:t>
            </a: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cxnSp>
        <p:nvCxnSpPr>
          <p:cNvPr id="243" name="Connecteur droit avec flèche 242">
            <a:extLst>
              <a:ext uri="{FF2B5EF4-FFF2-40B4-BE49-F238E27FC236}">
                <a16:creationId xmlns:a16="http://schemas.microsoft.com/office/drawing/2014/main" id="{9DF2FAAF-056E-F54E-9F4E-9ED1ADB7012D}"/>
              </a:ext>
            </a:extLst>
          </p:cNvPr>
          <p:cNvCxnSpPr>
            <a:cxnSpLocks/>
          </p:cNvCxnSpPr>
          <p:nvPr/>
        </p:nvCxnSpPr>
        <p:spPr>
          <a:xfrm flipV="1">
            <a:off x="5208482" y="3827286"/>
            <a:ext cx="102136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
        <p:nvSpPr>
          <p:cNvPr id="246" name="ZoneTexte 245">
            <a:extLst>
              <a:ext uri="{FF2B5EF4-FFF2-40B4-BE49-F238E27FC236}">
                <a16:creationId xmlns:a16="http://schemas.microsoft.com/office/drawing/2014/main" id="{4641CC6E-BCDA-3B42-82F5-85DCE03C4B7D}"/>
              </a:ext>
            </a:extLst>
          </p:cNvPr>
          <p:cNvSpPr txBox="1"/>
          <p:nvPr/>
        </p:nvSpPr>
        <p:spPr>
          <a:xfrm>
            <a:off x="5531901" y="3985576"/>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48" name="Connecteur droit avec flèche 247">
            <a:extLst>
              <a:ext uri="{FF2B5EF4-FFF2-40B4-BE49-F238E27FC236}">
                <a16:creationId xmlns:a16="http://schemas.microsoft.com/office/drawing/2014/main" id="{B22B4745-C752-884A-915D-0D9ECDFE2427}"/>
              </a:ext>
            </a:extLst>
          </p:cNvPr>
          <p:cNvCxnSpPr>
            <a:cxnSpLocks/>
          </p:cNvCxnSpPr>
          <p:nvPr/>
        </p:nvCxnSpPr>
        <p:spPr>
          <a:xfrm flipV="1">
            <a:off x="5185507" y="4672840"/>
            <a:ext cx="1020027" cy="64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9" name="Connecteur droit avec flèche 248">
            <a:extLst>
              <a:ext uri="{FF2B5EF4-FFF2-40B4-BE49-F238E27FC236}">
                <a16:creationId xmlns:a16="http://schemas.microsoft.com/office/drawing/2014/main" id="{2420F578-52A6-1A45-BCD6-B5699A2CC6D0}"/>
              </a:ext>
            </a:extLst>
          </p:cNvPr>
          <p:cNvCxnSpPr>
            <a:cxnSpLocks/>
          </p:cNvCxnSpPr>
          <p:nvPr/>
        </p:nvCxnSpPr>
        <p:spPr>
          <a:xfrm flipH="1" flipV="1">
            <a:off x="2759441" y="3861885"/>
            <a:ext cx="86114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1" name="ZoneTexte 250">
            <a:extLst>
              <a:ext uri="{FF2B5EF4-FFF2-40B4-BE49-F238E27FC236}">
                <a16:creationId xmlns:a16="http://schemas.microsoft.com/office/drawing/2014/main" id="{09DF4EC2-B0BA-0948-89B7-D248F2B245A0}"/>
              </a:ext>
            </a:extLst>
          </p:cNvPr>
          <p:cNvSpPr txBox="1"/>
          <p:nvPr/>
        </p:nvSpPr>
        <p:spPr>
          <a:xfrm>
            <a:off x="2794609" y="4048717"/>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54" name="Connecteur droit avec flèche 253">
            <a:extLst>
              <a:ext uri="{FF2B5EF4-FFF2-40B4-BE49-F238E27FC236}">
                <a16:creationId xmlns:a16="http://schemas.microsoft.com/office/drawing/2014/main" id="{4B0D04E1-3B2A-7740-850E-428898E4FFED}"/>
              </a:ext>
            </a:extLst>
          </p:cNvPr>
          <p:cNvCxnSpPr>
            <a:cxnSpLocks/>
          </p:cNvCxnSpPr>
          <p:nvPr/>
        </p:nvCxnSpPr>
        <p:spPr>
          <a:xfrm flipH="1" flipV="1">
            <a:off x="2759441" y="4687053"/>
            <a:ext cx="868126" cy="151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7" name="ZoneTexte 256">
            <a:extLst>
              <a:ext uri="{FF2B5EF4-FFF2-40B4-BE49-F238E27FC236}">
                <a16:creationId xmlns:a16="http://schemas.microsoft.com/office/drawing/2014/main" id="{08F3409C-9160-AD4C-A994-B9105E10C9FB}"/>
              </a:ext>
            </a:extLst>
          </p:cNvPr>
          <p:cNvSpPr txBox="1"/>
          <p:nvPr/>
        </p:nvSpPr>
        <p:spPr>
          <a:xfrm>
            <a:off x="145979" y="3109438"/>
            <a:ext cx="1660090" cy="1615827"/>
          </a:xfrm>
          <a:prstGeom prst="rect">
            <a:avLst/>
          </a:prstGeom>
          <a:noFill/>
        </p:spPr>
        <p:txBody>
          <a:bodyPr wrap="square" rtlCol="0">
            <a:spAutoFit/>
          </a:bodyPr>
          <a:lstStyle/>
          <a:p>
            <a:r>
              <a:rPr lang="en-GB" sz="1100" i="1" dirty="0">
                <a:solidFill>
                  <a:schemeClr val="bg1">
                    <a:lumMod val="50000"/>
                  </a:schemeClr>
                </a:solidFill>
              </a:rPr>
              <a:t>one file per physical field </a:t>
            </a:r>
          </a:p>
          <a:p>
            <a:endParaRPr lang="en-GB" sz="1100" i="1" dirty="0">
              <a:solidFill>
                <a:schemeClr val="bg1">
                  <a:lumMod val="50000"/>
                </a:schemeClr>
              </a:solidFill>
            </a:endParaRPr>
          </a:p>
          <a:p>
            <a:r>
              <a:rPr lang="en-GB" sz="1100" i="1" dirty="0">
                <a:solidFill>
                  <a:schemeClr val="bg1">
                    <a:lumMod val="50000"/>
                  </a:schemeClr>
                </a:solidFill>
              </a:rPr>
              <a:t>append write</a:t>
            </a:r>
          </a:p>
          <a:p>
            <a:r>
              <a:rPr lang="en-GB" sz="1100" i="1" dirty="0">
                <a:solidFill>
                  <a:schemeClr val="bg1">
                    <a:lumMod val="50000"/>
                  </a:schemeClr>
                </a:solidFill>
              </a:rPr>
              <a:t>(-&gt; split_freq)</a:t>
            </a:r>
          </a:p>
          <a:p>
            <a:endParaRPr lang="en-GB" sz="1100" i="1" dirty="0">
              <a:solidFill>
                <a:schemeClr val="bg1">
                  <a:lumMod val="50000"/>
                </a:schemeClr>
              </a:solidFill>
            </a:endParaRPr>
          </a:p>
          <a:p>
            <a:r>
              <a:rPr lang="en-GB" sz="1100" i="1" dirty="0">
                <a:solidFill>
                  <a:schemeClr val="bg1">
                    <a:lumMod val="50000"/>
                  </a:schemeClr>
                </a:solidFill>
              </a:rPr>
              <a:t>Simultaneous writing of netCDF files (2</a:t>
            </a:r>
            <a:r>
              <a:rPr lang="en-GB" sz="1100" i="1" baseline="30000" dirty="0">
                <a:solidFill>
                  <a:schemeClr val="bg1">
                    <a:lumMod val="50000"/>
                  </a:schemeClr>
                </a:solidFill>
              </a:rPr>
              <a:t>nd</a:t>
            </a:r>
            <a:r>
              <a:rPr lang="en-GB" sz="1100" i="1" dirty="0">
                <a:solidFill>
                  <a:schemeClr val="bg1">
                    <a:lumMod val="50000"/>
                  </a:schemeClr>
                </a:solidFill>
              </a:rPr>
              <a:t>  level XIOS servers)</a:t>
            </a:r>
          </a:p>
        </p:txBody>
      </p:sp>
      <p:sp>
        <p:nvSpPr>
          <p:cNvPr id="258" name="Rectangle 257">
            <a:extLst>
              <a:ext uri="{FF2B5EF4-FFF2-40B4-BE49-F238E27FC236}">
                <a16:creationId xmlns:a16="http://schemas.microsoft.com/office/drawing/2014/main" id="{4911CEBF-1001-DE4F-9C59-19844156FA47}"/>
              </a:ext>
            </a:extLst>
          </p:cNvPr>
          <p:cNvSpPr/>
          <p:nvPr/>
        </p:nvSpPr>
        <p:spPr>
          <a:xfrm>
            <a:off x="1608004" y="341712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56" name="Rectangle 255">
            <a:extLst>
              <a:ext uri="{FF2B5EF4-FFF2-40B4-BE49-F238E27FC236}">
                <a16:creationId xmlns:a16="http://schemas.microsoft.com/office/drawing/2014/main" id="{EC6E747D-069E-A44E-9FF6-C632E65A219E}"/>
              </a:ext>
            </a:extLst>
          </p:cNvPr>
          <p:cNvSpPr/>
          <p:nvPr/>
        </p:nvSpPr>
        <p:spPr>
          <a:xfrm>
            <a:off x="1804321" y="327783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59" name="Rectangle 258">
            <a:extLst>
              <a:ext uri="{FF2B5EF4-FFF2-40B4-BE49-F238E27FC236}">
                <a16:creationId xmlns:a16="http://schemas.microsoft.com/office/drawing/2014/main" id="{637E1896-EF85-CE4A-A3D2-F89673916E74}"/>
              </a:ext>
            </a:extLst>
          </p:cNvPr>
          <p:cNvSpPr/>
          <p:nvPr/>
        </p:nvSpPr>
        <p:spPr>
          <a:xfrm>
            <a:off x="1571391" y="4489989"/>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0" name="Rectangle 259">
            <a:extLst>
              <a:ext uri="{FF2B5EF4-FFF2-40B4-BE49-F238E27FC236}">
                <a16:creationId xmlns:a16="http://schemas.microsoft.com/office/drawing/2014/main" id="{D5C10B01-99CB-E944-A10C-BC9A4F7EBDE8}"/>
              </a:ext>
            </a:extLst>
          </p:cNvPr>
          <p:cNvSpPr/>
          <p:nvPr/>
        </p:nvSpPr>
        <p:spPr>
          <a:xfrm>
            <a:off x="1767708" y="4350700"/>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1" name="Rectangle 260">
            <a:extLst>
              <a:ext uri="{FF2B5EF4-FFF2-40B4-BE49-F238E27FC236}">
                <a16:creationId xmlns:a16="http://schemas.microsoft.com/office/drawing/2014/main" id="{A85CE38C-F25A-1449-BA99-79771A0ACCF2}"/>
              </a:ext>
            </a:extLst>
          </p:cNvPr>
          <p:cNvSpPr/>
          <p:nvPr/>
        </p:nvSpPr>
        <p:spPr>
          <a:xfrm>
            <a:off x="6388307" y="3291082"/>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2" name="Rectangle 261">
            <a:extLst>
              <a:ext uri="{FF2B5EF4-FFF2-40B4-BE49-F238E27FC236}">
                <a16:creationId xmlns:a16="http://schemas.microsoft.com/office/drawing/2014/main" id="{D75B4AF9-AEBF-754D-B714-6FDAB78F5C58}"/>
              </a:ext>
            </a:extLst>
          </p:cNvPr>
          <p:cNvSpPr/>
          <p:nvPr/>
        </p:nvSpPr>
        <p:spPr>
          <a:xfrm>
            <a:off x="6584624" y="3151793"/>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3" name="Rectangle 262">
            <a:extLst>
              <a:ext uri="{FF2B5EF4-FFF2-40B4-BE49-F238E27FC236}">
                <a16:creationId xmlns:a16="http://schemas.microsoft.com/office/drawing/2014/main" id="{5D8232A9-B304-E745-8D95-4326DC688212}"/>
              </a:ext>
            </a:extLst>
          </p:cNvPr>
          <p:cNvSpPr/>
          <p:nvPr/>
        </p:nvSpPr>
        <p:spPr>
          <a:xfrm>
            <a:off x="6335668" y="446741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4" name="Rectangle 263">
            <a:extLst>
              <a:ext uri="{FF2B5EF4-FFF2-40B4-BE49-F238E27FC236}">
                <a16:creationId xmlns:a16="http://schemas.microsoft.com/office/drawing/2014/main" id="{2A45211F-27FF-B642-BFD9-2E87AFF3284D}"/>
              </a:ext>
            </a:extLst>
          </p:cNvPr>
          <p:cNvSpPr/>
          <p:nvPr/>
        </p:nvSpPr>
        <p:spPr>
          <a:xfrm>
            <a:off x="6531985" y="432812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cxnSp>
        <p:nvCxnSpPr>
          <p:cNvPr id="268" name="Connecteur droit 267">
            <a:extLst>
              <a:ext uri="{FF2B5EF4-FFF2-40B4-BE49-F238E27FC236}">
                <a16:creationId xmlns:a16="http://schemas.microsoft.com/office/drawing/2014/main" id="{903A7D3F-AC53-CF43-8874-0FD3D0DD3E1C}"/>
              </a:ext>
            </a:extLst>
          </p:cNvPr>
          <p:cNvCxnSpPr>
            <a:cxnSpLocks/>
          </p:cNvCxnSpPr>
          <p:nvPr/>
        </p:nvCxnSpPr>
        <p:spPr>
          <a:xfrm flipH="1">
            <a:off x="94867" y="3165891"/>
            <a:ext cx="1" cy="151859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1" name="ZoneTexte 270">
            <a:extLst>
              <a:ext uri="{FF2B5EF4-FFF2-40B4-BE49-F238E27FC236}">
                <a16:creationId xmlns:a16="http://schemas.microsoft.com/office/drawing/2014/main" id="{EE98BFA8-FF5A-2341-B884-0F061AC8AFA6}"/>
              </a:ext>
            </a:extLst>
          </p:cNvPr>
          <p:cNvSpPr txBox="1"/>
          <p:nvPr/>
        </p:nvSpPr>
        <p:spPr>
          <a:xfrm>
            <a:off x="2048187" y="3230460"/>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272" name="ZoneTexte 271">
            <a:extLst>
              <a:ext uri="{FF2B5EF4-FFF2-40B4-BE49-F238E27FC236}">
                <a16:creationId xmlns:a16="http://schemas.microsoft.com/office/drawing/2014/main" id="{1CBAE59A-58E5-1E4A-BEA9-61236D7385D3}"/>
              </a:ext>
            </a:extLst>
          </p:cNvPr>
          <p:cNvSpPr txBox="1"/>
          <p:nvPr/>
        </p:nvSpPr>
        <p:spPr>
          <a:xfrm>
            <a:off x="2118040" y="4318581"/>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273" name="ZoneTexte 272">
            <a:extLst>
              <a:ext uri="{FF2B5EF4-FFF2-40B4-BE49-F238E27FC236}">
                <a16:creationId xmlns:a16="http://schemas.microsoft.com/office/drawing/2014/main" id="{1BB70339-92CE-494B-A005-C74B1E370957}"/>
              </a:ext>
            </a:extLst>
          </p:cNvPr>
          <p:cNvSpPr txBox="1"/>
          <p:nvPr/>
        </p:nvSpPr>
        <p:spPr>
          <a:xfrm>
            <a:off x="6863810" y="3128422"/>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74" name="ZoneTexte 273">
            <a:extLst>
              <a:ext uri="{FF2B5EF4-FFF2-40B4-BE49-F238E27FC236}">
                <a16:creationId xmlns:a16="http://schemas.microsoft.com/office/drawing/2014/main" id="{7784C41E-48DC-3843-AAE5-F7F1ED20B7B8}"/>
              </a:ext>
            </a:extLst>
          </p:cNvPr>
          <p:cNvSpPr txBox="1"/>
          <p:nvPr/>
        </p:nvSpPr>
        <p:spPr>
          <a:xfrm>
            <a:off x="6669876" y="4283007"/>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mc:AlternateContent xmlns:mc="http://schemas.openxmlformats.org/markup-compatibility/2006" xmlns:p14="http://schemas.microsoft.com/office/powerpoint/2010/main">
        <mc:Choice Requires="p14">
          <p:contentPart p14:bwMode="auto" r:id="rId3">
            <p14:nvContentPartPr>
              <p14:cNvPr id="5" name="Encre 4">
                <a:extLst>
                  <a:ext uri="{FF2B5EF4-FFF2-40B4-BE49-F238E27FC236}">
                    <a16:creationId xmlns:a16="http://schemas.microsoft.com/office/drawing/2014/main" id="{ABC0922B-90AF-7141-9316-E6D891E138EF}"/>
                  </a:ext>
                </a:extLst>
              </p14:cNvPr>
              <p14:cNvContentPartPr/>
              <p14:nvPr/>
            </p14:nvContentPartPr>
            <p14:xfrm>
              <a:off x="7478502" y="4775232"/>
              <a:ext cx="1552320" cy="461160"/>
            </p14:xfrm>
          </p:contentPart>
        </mc:Choice>
        <mc:Fallback xmlns="">
          <p:pic>
            <p:nvPicPr>
              <p:cNvPr id="5" name="Encre 4">
                <a:extLst>
                  <a:ext uri="{FF2B5EF4-FFF2-40B4-BE49-F238E27FC236}">
                    <a16:creationId xmlns:a16="http://schemas.microsoft.com/office/drawing/2014/main" id="{ABC0922B-90AF-7141-9316-E6D891E138EF}"/>
                  </a:ext>
                </a:extLst>
              </p:cNvPr>
              <p:cNvPicPr/>
              <p:nvPr/>
            </p:nvPicPr>
            <p:blipFill>
              <a:blip r:embed="rId4"/>
              <a:stretch>
                <a:fillRect/>
              </a:stretch>
            </p:blipFill>
            <p:spPr>
              <a:xfrm>
                <a:off x="7424862" y="4667232"/>
                <a:ext cx="1659960" cy="676800"/>
              </a:xfrm>
              <a:prstGeom prst="rect">
                <a:avLst/>
              </a:prstGeom>
            </p:spPr>
          </p:pic>
        </mc:Fallback>
      </mc:AlternateContent>
    </p:spTree>
    <p:extLst>
      <p:ext uri="{BB962C8B-B14F-4D97-AF65-F5344CB8AC3E}">
        <p14:creationId xmlns:p14="http://schemas.microsoft.com/office/powerpoint/2010/main" val="393247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4312081" y="778324"/>
            <a:ext cx="3821386" cy="453801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ct val="90000"/>
              <a:buAutoNum type="arabicPeriod"/>
            </a:pPr>
            <a:r>
              <a:rPr lang="en-GB" dirty="0"/>
              <a:t>Introduction</a:t>
            </a:r>
          </a:p>
          <a:p>
            <a:pPr lvl="1" indent="-342900">
              <a:buSzPct val="90000"/>
              <a:buFont typeface="Arial" panose="020B0604020202020204" pitchFamily="34" charset="0"/>
              <a:buChar char="•"/>
            </a:pPr>
            <a:r>
              <a:rPr lang="en-GB" sz="1200" dirty="0"/>
              <a:t>Dr2xml, what’s this? </a:t>
            </a:r>
          </a:p>
          <a:p>
            <a:pPr lvl="1" indent="-342900">
              <a:buSzPct val="90000"/>
              <a:buFont typeface="Arial" panose="020B0604020202020204" pitchFamily="34" charset="0"/>
              <a:buChar char="•"/>
            </a:pPr>
            <a:r>
              <a:rPr lang="en-GB" sz="1200" dirty="0"/>
              <a:t>Brief history</a:t>
            </a:r>
          </a:p>
          <a:p>
            <a:pPr lvl="1" indent="-342900">
              <a:buSzPct val="90000"/>
              <a:buFont typeface="Arial" panose="020B0604020202020204" pitchFamily="34" charset="0"/>
              <a:buChar char="•"/>
            </a:pPr>
            <a:r>
              <a:rPr lang="en-GB" sz="1200" dirty="0"/>
              <a:t>The CMIP6 Data Request</a:t>
            </a:r>
          </a:p>
          <a:p>
            <a:pPr marL="457200" lvl="0" indent="-342900" algn="l" rtl="0">
              <a:spcBef>
                <a:spcPts val="0"/>
              </a:spcBef>
              <a:spcAft>
                <a:spcPts val="0"/>
              </a:spcAft>
              <a:buSzPct val="90000"/>
              <a:buAutoNum type="arabicPeriod"/>
            </a:pPr>
            <a:r>
              <a:rPr lang="en-GB" dirty="0"/>
              <a:t>General features</a:t>
            </a:r>
          </a:p>
          <a:p>
            <a:pPr lvl="1" indent="-342900">
              <a:buSzPct val="90000"/>
              <a:buFont typeface="Arial" panose="020B0604020202020204" pitchFamily="34" charset="0"/>
              <a:buChar char="•"/>
            </a:pPr>
            <a:r>
              <a:rPr lang="en-GB" sz="1200" dirty="0"/>
              <a:t>Utility</a:t>
            </a:r>
          </a:p>
          <a:p>
            <a:pPr lvl="1" indent="-342900">
              <a:buSzPct val="90000"/>
              <a:buFont typeface="Arial" panose="020B0604020202020204" pitchFamily="34" charset="0"/>
              <a:buChar char="•"/>
            </a:pPr>
            <a:r>
              <a:rPr lang="en-GB" sz="1200" dirty="0"/>
              <a:t>Cautions</a:t>
            </a:r>
          </a:p>
          <a:p>
            <a:pPr lvl="1" indent="-342900">
              <a:buSzPct val="90000"/>
              <a:buFont typeface="Arial" panose="020B0604020202020204" pitchFamily="34" charset="0"/>
              <a:buChar char="•"/>
            </a:pPr>
            <a:r>
              <a:rPr lang="en-GB" sz="1200" dirty="0"/>
              <a:t>Simple functional scheme</a:t>
            </a:r>
          </a:p>
          <a:p>
            <a:pPr lvl="1" indent="-342900">
              <a:buSzPct val="90000"/>
              <a:buFont typeface="Arial" panose="020B0604020202020204" pitchFamily="34" charset="0"/>
              <a:buChar char="•"/>
            </a:pPr>
            <a:r>
              <a:rPr lang="en-GB" sz="1200" dirty="0"/>
              <a:t>The ping file</a:t>
            </a:r>
          </a:p>
          <a:p>
            <a:pPr marL="457200" lvl="0" indent="-342900" algn="l" rtl="0">
              <a:spcBef>
                <a:spcPts val="0"/>
              </a:spcBef>
              <a:spcAft>
                <a:spcPts val="0"/>
              </a:spcAft>
              <a:buSzPct val="90000"/>
              <a:buAutoNum type="arabicPeriod"/>
            </a:pPr>
            <a:r>
              <a:rPr lang="en-GB" dirty="0"/>
              <a:t>Usage</a:t>
            </a:r>
          </a:p>
          <a:p>
            <a:pPr lvl="1" indent="-342900">
              <a:buSzPct val="90000"/>
              <a:buFont typeface="Arial" panose="020B0604020202020204" pitchFamily="34" charset="0"/>
              <a:buChar char="•"/>
            </a:pPr>
            <a:r>
              <a:rPr lang="en-GB" sz="1200" dirty="0"/>
              <a:t>Installation</a:t>
            </a:r>
          </a:p>
          <a:p>
            <a:pPr lvl="1" indent="-342900">
              <a:buSzPct val="90000"/>
              <a:buFont typeface="Arial" panose="020B0604020202020204" pitchFamily="34" charset="0"/>
              <a:buChar char="•"/>
            </a:pPr>
            <a:r>
              <a:rPr lang="en-GB" sz="1200" dirty="0"/>
              <a:t>Configuration</a:t>
            </a:r>
          </a:p>
          <a:p>
            <a:pPr lvl="1" indent="-342900">
              <a:buSzPct val="90000"/>
              <a:buFont typeface="Arial" panose="020B0604020202020204" pitchFamily="34" charset="0"/>
              <a:buChar char="•"/>
            </a:pPr>
            <a:r>
              <a:rPr lang="en-GB" sz="1200" dirty="0"/>
              <a:t>Execution</a:t>
            </a:r>
          </a:p>
          <a:p>
            <a:pPr lvl="1" indent="-342900">
              <a:buSzPct val="90000"/>
              <a:buFont typeface="Arial" panose="020B0604020202020204" pitchFamily="34" charset="0"/>
              <a:buChar char="•"/>
            </a:pPr>
            <a:r>
              <a:rPr lang="en-GB" sz="1200" dirty="0"/>
              <a:t>Verification</a:t>
            </a:r>
          </a:p>
          <a:p>
            <a:pPr lvl="0">
              <a:buSzPct val="90000"/>
              <a:buAutoNum type="arabicPeriod"/>
            </a:pPr>
            <a:r>
              <a:rPr lang="en-GB" dirty="0"/>
              <a:t>Functionalities</a:t>
            </a:r>
          </a:p>
          <a:p>
            <a:pPr lvl="1" indent="-342900">
              <a:buSzPct val="90000"/>
              <a:buFont typeface="Arial" panose="020B0604020202020204" pitchFamily="34" charset="0"/>
              <a:buChar char="•"/>
            </a:pPr>
            <a:r>
              <a:rPr lang="en-GB" sz="1200" dirty="0"/>
              <a:t>Basic functions</a:t>
            </a:r>
          </a:p>
          <a:p>
            <a:pPr lvl="1" indent="-342900">
              <a:buSzPct val="90000"/>
              <a:buFont typeface="Arial" panose="020B0604020202020204" pitchFamily="34" charset="0"/>
              <a:buChar char="•"/>
            </a:pPr>
            <a:r>
              <a:rPr lang="en-GB" sz="1200" dirty="0"/>
              <a:t>Customisation</a:t>
            </a:r>
          </a:p>
          <a:p>
            <a:pPr lvl="1" indent="-342900">
              <a:buSzPct val="90000"/>
              <a:buFont typeface="Arial" panose="020B0604020202020204" pitchFamily="34" charset="0"/>
              <a:buChar char="•"/>
            </a:pPr>
            <a:r>
              <a:rPr lang="en-GB" sz="1200" dirty="0"/>
              <a:t>Extended usage</a:t>
            </a:r>
          </a:p>
          <a:p>
            <a:pPr marL="0" lvl="0" indent="0" algn="l" rtl="0">
              <a:spcBef>
                <a:spcPts val="1200"/>
              </a:spcBef>
              <a:spcAft>
                <a:spcPts val="1200"/>
              </a:spcAft>
              <a:buSzPct val="90000"/>
              <a:buNone/>
            </a:pPr>
            <a:endParaRPr lang="en-GB" dirty="0"/>
          </a:p>
        </p:txBody>
      </p:sp>
      <p:sp>
        <p:nvSpPr>
          <p:cNvPr id="4" name="Google Shape;67;p15">
            <a:extLst>
              <a:ext uri="{FF2B5EF4-FFF2-40B4-BE49-F238E27FC236}">
                <a16:creationId xmlns:a16="http://schemas.microsoft.com/office/drawing/2014/main" id="{C81C111E-ABF9-0842-A06E-F6A0DA694F31}"/>
              </a:ext>
            </a:extLst>
          </p:cNvPr>
          <p:cNvSpPr txBox="1">
            <a:spLocks/>
          </p:cNvSpPr>
          <p:nvPr/>
        </p:nvSpPr>
        <p:spPr>
          <a:xfrm>
            <a:off x="1" y="-1"/>
            <a:ext cx="2572870"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7" name="Google Shape;67;p15">
            <a:extLst>
              <a:ext uri="{FF2B5EF4-FFF2-40B4-BE49-F238E27FC236}">
                <a16:creationId xmlns:a16="http://schemas.microsoft.com/office/drawing/2014/main" id="{6A9178D3-D124-8C46-B677-CBCCBA76DA6A}"/>
              </a:ext>
            </a:extLst>
          </p:cNvPr>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Outline</a:t>
            </a:r>
          </a:p>
        </p:txBody>
      </p:sp>
      <p:sp>
        <p:nvSpPr>
          <p:cNvPr id="9" name="ZoneTexte 8">
            <a:extLst>
              <a:ext uri="{FF2B5EF4-FFF2-40B4-BE49-F238E27FC236}">
                <a16:creationId xmlns:a16="http://schemas.microsoft.com/office/drawing/2014/main" id="{BAE27CF0-037B-5646-B7C5-AFAF28D3CEA5}"/>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cxnSp>
        <p:nvCxnSpPr>
          <p:cNvPr id="11" name="Connecteur droit 10">
            <a:extLst>
              <a:ext uri="{FF2B5EF4-FFF2-40B4-BE49-F238E27FC236}">
                <a16:creationId xmlns:a16="http://schemas.microsoft.com/office/drawing/2014/main" id="{C608CF59-5173-6B41-950A-AD67860EA812}"/>
              </a:ext>
            </a:extLst>
          </p:cNvPr>
          <p:cNvCxnSpPr>
            <a:cxnSpLocks/>
          </p:cNvCxnSpPr>
          <p:nvPr/>
        </p:nvCxnSpPr>
        <p:spPr>
          <a:xfrm>
            <a:off x="4312081" y="855677"/>
            <a:ext cx="0" cy="434549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Tree>
    <p:extLst>
      <p:ext uri="{BB962C8B-B14F-4D97-AF65-F5344CB8AC3E}">
        <p14:creationId xmlns:p14="http://schemas.microsoft.com/office/powerpoint/2010/main" val="50476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p:spTree>
    <p:extLst>
      <p:ext uri="{BB962C8B-B14F-4D97-AF65-F5344CB8AC3E}">
        <p14:creationId xmlns:p14="http://schemas.microsoft.com/office/powerpoint/2010/main" val="92954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5" name="Losange 4">
            <a:extLst>
              <a:ext uri="{FF2B5EF4-FFF2-40B4-BE49-F238E27FC236}">
                <a16:creationId xmlns:a16="http://schemas.microsoft.com/office/drawing/2014/main" id="{2BF02E8A-A33A-2548-848F-8C5E7F854724}"/>
              </a:ext>
            </a:extLst>
          </p:cNvPr>
          <p:cNvSpPr/>
          <p:nvPr/>
        </p:nvSpPr>
        <p:spPr>
          <a:xfrm>
            <a:off x="1295670" y="109117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2" name="Losange 81">
            <a:extLst>
              <a:ext uri="{FF2B5EF4-FFF2-40B4-BE49-F238E27FC236}">
                <a16:creationId xmlns:a16="http://schemas.microsoft.com/office/drawing/2014/main" id="{A124020A-5BAB-8246-807E-7496D9389BC6}"/>
              </a:ext>
            </a:extLst>
          </p:cNvPr>
          <p:cNvSpPr/>
          <p:nvPr/>
        </p:nvSpPr>
        <p:spPr>
          <a:xfrm>
            <a:off x="2530425" y="1888973"/>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4" name="Losange 83">
            <a:extLst>
              <a:ext uri="{FF2B5EF4-FFF2-40B4-BE49-F238E27FC236}">
                <a16:creationId xmlns:a16="http://schemas.microsoft.com/office/drawing/2014/main" id="{B1C08913-A5A1-7548-A3E9-ABD19DCE1E7F}"/>
              </a:ext>
            </a:extLst>
          </p:cNvPr>
          <p:cNvSpPr/>
          <p:nvPr/>
        </p:nvSpPr>
        <p:spPr>
          <a:xfrm>
            <a:off x="6071303" y="1063175"/>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901188" y="1168871"/>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7" name="ZoneTexte 86">
            <a:extLst>
              <a:ext uri="{FF2B5EF4-FFF2-40B4-BE49-F238E27FC236}">
                <a16:creationId xmlns:a16="http://schemas.microsoft.com/office/drawing/2014/main" id="{EF67514E-E0D0-2B43-933F-F5B93E805B71}"/>
              </a:ext>
            </a:extLst>
          </p:cNvPr>
          <p:cNvSpPr txBox="1"/>
          <p:nvPr/>
        </p:nvSpPr>
        <p:spPr>
          <a:xfrm>
            <a:off x="3162321" y="1971790"/>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9" name="ZoneTexte 88">
            <a:extLst>
              <a:ext uri="{FF2B5EF4-FFF2-40B4-BE49-F238E27FC236}">
                <a16:creationId xmlns:a16="http://schemas.microsoft.com/office/drawing/2014/main" id="{0A1DF22E-00E5-DD45-BDA9-CE16AEEE18FF}"/>
              </a:ext>
            </a:extLst>
          </p:cNvPr>
          <p:cNvSpPr txBox="1"/>
          <p:nvPr/>
        </p:nvSpPr>
        <p:spPr>
          <a:xfrm>
            <a:off x="5359146" y="1957044"/>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90" name="ZoneTexte 89">
            <a:extLst>
              <a:ext uri="{FF2B5EF4-FFF2-40B4-BE49-F238E27FC236}">
                <a16:creationId xmlns:a16="http://schemas.microsoft.com/office/drawing/2014/main" id="{C6583806-DD66-7743-9482-C7AE15CF4D59}"/>
              </a:ext>
            </a:extLst>
          </p:cNvPr>
          <p:cNvSpPr txBox="1"/>
          <p:nvPr/>
        </p:nvSpPr>
        <p:spPr>
          <a:xfrm>
            <a:off x="6636028" y="1186136"/>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11" name="ZoneTexte 110">
            <a:extLst>
              <a:ext uri="{FF2B5EF4-FFF2-40B4-BE49-F238E27FC236}">
                <a16:creationId xmlns:a16="http://schemas.microsoft.com/office/drawing/2014/main" id="{69FD4528-4841-2444-B5E1-77262AE7A6F6}"/>
              </a:ext>
            </a:extLst>
          </p:cNvPr>
          <p:cNvSpPr txBox="1"/>
          <p:nvPr/>
        </p:nvSpPr>
        <p:spPr>
          <a:xfrm>
            <a:off x="7421042" y="3100622"/>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cxnSp>
        <p:nvCxnSpPr>
          <p:cNvPr id="128" name="Connecteur droit avec flèche 127">
            <a:extLst>
              <a:ext uri="{FF2B5EF4-FFF2-40B4-BE49-F238E27FC236}">
                <a16:creationId xmlns:a16="http://schemas.microsoft.com/office/drawing/2014/main" id="{1FF2EE4E-FE4C-1A4E-B220-DBA1E14DDC80}"/>
              </a:ext>
            </a:extLst>
          </p:cNvPr>
          <p:cNvCxnSpPr>
            <a:cxnSpLocks/>
          </p:cNvCxnSpPr>
          <p:nvPr/>
        </p:nvCxnSpPr>
        <p:spPr>
          <a:xfrm>
            <a:off x="5185507" y="1343001"/>
            <a:ext cx="2365007" cy="153261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3" name="Losange 82">
            <a:extLst>
              <a:ext uri="{FF2B5EF4-FFF2-40B4-BE49-F238E27FC236}">
                <a16:creationId xmlns:a16="http://schemas.microsoft.com/office/drawing/2014/main" id="{54B7D3E6-B641-6E41-865E-55F722070D05}"/>
              </a:ext>
            </a:extLst>
          </p:cNvPr>
          <p:cNvSpPr/>
          <p:nvPr/>
        </p:nvSpPr>
        <p:spPr>
          <a:xfrm>
            <a:off x="4784580" y="1873601"/>
            <a:ext cx="1851448" cy="1157035"/>
          </a:xfrm>
          <a:prstGeom prst="diamond">
            <a:avLst/>
          </a:prstGeom>
          <a:noFill/>
          <a:ln cap="sq">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cxnSp>
        <p:nvCxnSpPr>
          <p:cNvPr id="131" name="Connecteur droit avec flèche 130">
            <a:extLst>
              <a:ext uri="{FF2B5EF4-FFF2-40B4-BE49-F238E27FC236}">
                <a16:creationId xmlns:a16="http://schemas.microsoft.com/office/drawing/2014/main" id="{EA260192-835D-1146-BB65-7ABB088575BE}"/>
              </a:ext>
            </a:extLst>
          </p:cNvPr>
          <p:cNvCxnSpPr>
            <a:cxnSpLocks/>
          </p:cNvCxnSpPr>
          <p:nvPr/>
        </p:nvCxnSpPr>
        <p:spPr>
          <a:xfrm flipV="1">
            <a:off x="1624372" y="1436318"/>
            <a:ext cx="2241498" cy="1437421"/>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134" name="ZoneTexte 133">
            <a:extLst>
              <a:ext uri="{FF2B5EF4-FFF2-40B4-BE49-F238E27FC236}">
                <a16:creationId xmlns:a16="http://schemas.microsoft.com/office/drawing/2014/main" id="{F8A10997-EEF9-7749-B7A7-DAAF844AE3C9}"/>
              </a:ext>
            </a:extLst>
          </p:cNvPr>
          <p:cNvSpPr txBox="1"/>
          <p:nvPr/>
        </p:nvSpPr>
        <p:spPr>
          <a:xfrm rot="19585856">
            <a:off x="2061744" y="1949674"/>
            <a:ext cx="1506357"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35" name="ZoneTexte 134">
            <a:extLst>
              <a:ext uri="{FF2B5EF4-FFF2-40B4-BE49-F238E27FC236}">
                <a16:creationId xmlns:a16="http://schemas.microsoft.com/office/drawing/2014/main" id="{6B796D9E-832F-5C44-8B1A-969B1128DA60}"/>
              </a:ext>
            </a:extLst>
          </p:cNvPr>
          <p:cNvSpPr txBox="1"/>
          <p:nvPr/>
        </p:nvSpPr>
        <p:spPr>
          <a:xfrm rot="2028754">
            <a:off x="5610285" y="1989632"/>
            <a:ext cx="1656979"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p:sp>
        <p:nvSpPr>
          <p:cNvPr id="150" name="Rectangle 149">
            <a:extLst>
              <a:ext uri="{FF2B5EF4-FFF2-40B4-BE49-F238E27FC236}">
                <a16:creationId xmlns:a16="http://schemas.microsoft.com/office/drawing/2014/main" id="{254889AC-51C3-3D42-ACBA-D15BF813B3C6}"/>
              </a:ext>
            </a:extLst>
          </p:cNvPr>
          <p:cNvSpPr/>
          <p:nvPr/>
        </p:nvSpPr>
        <p:spPr>
          <a:xfrm rot="914252">
            <a:off x="703813" y="1809227"/>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6" name="Encre 155">
                <a:extLst>
                  <a:ext uri="{FF2B5EF4-FFF2-40B4-BE49-F238E27FC236}">
                    <a16:creationId xmlns:a16="http://schemas.microsoft.com/office/drawing/2014/main" id="{E9D4D4B3-1832-FA43-AE27-4CBB28AFCB88}"/>
                  </a:ext>
                </a:extLst>
              </p14:cNvPr>
              <p14:cNvContentPartPr/>
              <p14:nvPr/>
            </p14:nvContentPartPr>
            <p14:xfrm>
              <a:off x="668882" y="1752394"/>
              <a:ext cx="821880" cy="555840"/>
            </p14:xfrm>
          </p:contentPart>
        </mc:Choice>
        <mc:Fallback xmlns="">
          <p:pic>
            <p:nvPicPr>
              <p:cNvPr id="156" name="Encre 155">
                <a:extLst>
                  <a:ext uri="{FF2B5EF4-FFF2-40B4-BE49-F238E27FC236}">
                    <a16:creationId xmlns:a16="http://schemas.microsoft.com/office/drawing/2014/main" id="{E9D4D4B3-1832-FA43-AE27-4CBB28AFCB88}"/>
                  </a:ext>
                </a:extLst>
              </p:cNvPr>
              <p:cNvPicPr/>
              <p:nvPr/>
            </p:nvPicPr>
            <p:blipFill>
              <a:blip r:embed="rId4"/>
              <a:stretch>
                <a:fillRect/>
              </a:stretch>
            </p:blipFill>
            <p:spPr>
              <a:xfrm>
                <a:off x="615242" y="1644394"/>
                <a:ext cx="929520" cy="771480"/>
              </a:xfrm>
              <a:prstGeom prst="rect">
                <a:avLst/>
              </a:prstGeom>
            </p:spPr>
          </p:pic>
        </mc:Fallback>
      </mc:AlternateContent>
    </p:spTree>
    <p:extLst>
      <p:ext uri="{BB962C8B-B14F-4D97-AF65-F5344CB8AC3E}">
        <p14:creationId xmlns:p14="http://schemas.microsoft.com/office/powerpoint/2010/main" val="1046952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B90AA95-47A5-A048-A3D5-4A13D3659135}"/>
              </a:ext>
            </a:extLst>
          </p:cNvPr>
          <p:cNvSpPr>
            <a:spLocks noChangeArrowheads="1"/>
          </p:cNvSpPr>
          <p:nvPr/>
        </p:nvSpPr>
        <p:spPr bwMode="auto">
          <a:xfrm>
            <a:off x="452109" y="1008628"/>
            <a:ext cx="33555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1.3 CMOR Variable: [sos] Sea Surface Salinity</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vid  : [var] sos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2"/>
              </a:rPr>
              <a:t>74a9891bcab2667dbcb66574c6370c86</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 Surface Salinity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defaultPriority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1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modeling_realm</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ocean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type  : real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2.3 Dimensions and related information [stid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3"/>
              </a:rPr>
              <a:t>Temporal mean, Global field (single level) [XY-na] [amse-tmn]</a:t>
            </a:r>
            <a:r>
              <a:rPr kumimoji="0" lang="fr-FR" altLang="fr-FR" sz="1100" b="0" i="0" u="none" strike="noStrike" cap="none" normalizeH="0" baseline="0" dirty="0">
                <a:ln>
                  <a:noFill/>
                </a:ln>
                <a:solidFill>
                  <a:schemeClr val="tx1"/>
                </a:solidFill>
                <a:effectLst/>
                <a:latin typeface="Avenir Next Condensed" panose="020B0506020202020204" pitchFamily="34" charset="0"/>
              </a:rPr>
              <a:t>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processing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Report on native horizontal grid as well as on a spherical latitude/longitude grid.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frequency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rowIndex  : 22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mipTable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Sea water salinity is the salt content of sea water, often on the Practical Salinity Scale of 1978. However, the unqualified term 'salinity' is generic and does not necessarily imply any particular method of calculation. The units of salinity are dimensionless and the units attribute should normally be given as 1e-3 or 0.001 i.e. parts per thousand.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rial" panose="020B0604020202020204" pitchFamily="34" charset="0"/>
              </a:rPr>
              <a:t>[…]</a:t>
            </a:r>
          </a:p>
        </p:txBody>
      </p:sp>
      <p:sp>
        <p:nvSpPr>
          <p:cNvPr id="4" name="Rectangle 24">
            <a:extLst>
              <a:ext uri="{FF2B5EF4-FFF2-40B4-BE49-F238E27FC236}">
                <a16:creationId xmlns:a16="http://schemas.microsoft.com/office/drawing/2014/main" id="{8079C992-6DF4-A546-A0A6-7C565926D7DE}"/>
              </a:ext>
            </a:extLst>
          </p:cNvPr>
          <p:cNvSpPr>
            <a:spLocks noChangeArrowheads="1"/>
          </p:cNvSpPr>
          <p:nvPr/>
        </p:nvSpPr>
        <p:spPr bwMode="auto">
          <a:xfrm>
            <a:off x="4863983" y="3075255"/>
            <a:ext cx="3842157" cy="261610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2.3 Dimensions and related information: [str-a098] Temporal mean, Global field (single level) [XY-na] [amse-tmn]</a:t>
            </a:r>
            <a:br>
              <a:rPr kumimoji="0" lang="fr-FR" altLang="fr-FR" b="0" i="0" u="none" strike="noStrike" cap="none" normalizeH="0" baseline="0" dirty="0">
                <a:ln>
                  <a:noFill/>
                </a:ln>
                <a:solidFill>
                  <a:schemeClr val="tx1"/>
                </a:solidFill>
                <a:effectLst/>
                <a:latin typeface="Avenir Next Condensed" panose="020B0506020202020204" pitchFamily="34" charset="0"/>
              </a:rPr>
            </a:br>
            <a:endParaRPr kumimoji="0" lang="fr-FR" altLang="fr-FR"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spid : [spatialShape]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XY-na</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4"/>
              </a:rPr>
              <a:t>a656047a-8883-11e5-b571-ac72891c3257</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Temporal mean, Global field (single level) [XY-na] [amse-tmn]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cell_methods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mean where sea time: mean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cell_measures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areacello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For time mean fields, it may be useful to add information about the sampling interval in the cell_methods string. The syntax is to append, in brackets, 'interval: *amount* *units*', for example 'area: time: mean (interval: 1 hr)'. The units must be valid UDUNITS, e.g. day or hr.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100" dirty="0">
                <a:solidFill>
                  <a:schemeClr val="tx1"/>
                </a:solidFill>
                <a:latin typeface="Avenir Next Condensed" panose="020B0506020202020204" pitchFamily="34" charset="0"/>
              </a:rPr>
              <a:t>[…]</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p:txBody>
      </p:sp>
      <p:sp>
        <p:nvSpPr>
          <p:cNvPr id="5" name="Flèche vers la droite 4">
            <a:extLst>
              <a:ext uri="{FF2B5EF4-FFF2-40B4-BE49-F238E27FC236}">
                <a16:creationId xmlns:a16="http://schemas.microsoft.com/office/drawing/2014/main" id="{1524350D-25E8-E64B-BE67-E5D183B30B5D}"/>
              </a:ext>
            </a:extLst>
          </p:cNvPr>
          <p:cNvSpPr/>
          <p:nvPr/>
        </p:nvSpPr>
        <p:spPr>
          <a:xfrm rot="1392736">
            <a:off x="3667626" y="2934651"/>
            <a:ext cx="1123832" cy="206129"/>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2" name="Connecteur droit 41">
            <a:extLst>
              <a:ext uri="{FF2B5EF4-FFF2-40B4-BE49-F238E27FC236}">
                <a16:creationId xmlns:a16="http://schemas.microsoft.com/office/drawing/2014/main" id="{C392519A-EC1D-DF40-A61A-E67954321029}"/>
              </a:ext>
            </a:extLst>
          </p:cNvPr>
          <p:cNvCxnSpPr>
            <a:cxnSpLocks/>
          </p:cNvCxnSpPr>
          <p:nvPr/>
        </p:nvCxnSpPr>
        <p:spPr>
          <a:xfrm>
            <a:off x="4863983" y="3031067"/>
            <a:ext cx="0" cy="251793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A88DED53-257F-AF4D-AB22-9F7ED559F710}"/>
              </a:ext>
            </a:extLst>
          </p:cNvPr>
          <p:cNvCxnSpPr>
            <a:cxnSpLocks/>
          </p:cNvCxnSpPr>
          <p:nvPr/>
        </p:nvCxnSpPr>
        <p:spPr>
          <a:xfrm>
            <a:off x="452109" y="1107038"/>
            <a:ext cx="0" cy="428699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Google Shape;67;p15">
            <a:extLst>
              <a:ext uri="{FF2B5EF4-FFF2-40B4-BE49-F238E27FC236}">
                <a16:creationId xmlns:a16="http://schemas.microsoft.com/office/drawing/2014/main" id="{C5CA53B0-5927-5A44-ACA9-F5F80A7A051B}"/>
              </a:ext>
            </a:extLst>
          </p:cNvPr>
          <p:cNvSpPr txBox="1">
            <a:spLocks/>
          </p:cNvSpPr>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bg1"/>
                </a:solidFill>
              </a:rPr>
              <a:t>e) “sos_Omon” example (DR info.)</a:t>
            </a:r>
          </a:p>
        </p:txBody>
      </p:sp>
      <p:sp>
        <p:nvSpPr>
          <p:cNvPr id="50" name="Google Shape;67;p15">
            <a:extLst>
              <a:ext uri="{FF2B5EF4-FFF2-40B4-BE49-F238E27FC236}">
                <a16:creationId xmlns:a16="http://schemas.microsoft.com/office/drawing/2014/main" id="{27D91ECD-2C07-AB4B-A830-325A1F728879}"/>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25" name="Rectangle 1">
            <a:extLst>
              <a:ext uri="{FF2B5EF4-FFF2-40B4-BE49-F238E27FC236}">
                <a16:creationId xmlns:a16="http://schemas.microsoft.com/office/drawing/2014/main" id="{94734DA0-0A06-5649-BEDF-FC07DD311B16}"/>
              </a:ext>
            </a:extLst>
          </p:cNvPr>
          <p:cNvSpPr>
            <a:spLocks noChangeArrowheads="1"/>
          </p:cNvSpPr>
          <p:nvPr/>
        </p:nvSpPr>
        <p:spPr bwMode="auto">
          <a:xfrm>
            <a:off x="4159066" y="765050"/>
            <a:ext cx="286901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23805"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1.2 MIP Variable: [sos] Sea Surface Salinity</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provmip       : [mip] OMIP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5"/>
              </a:rPr>
              <a:t>OMIP</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prov       : OMIP.day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units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 0.001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Sea Surface Salinity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uid       : 74a9891bcab2667dbcb66574c6370c86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procnote       : ('',)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procComment       :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1.8 CF Standard Names [sn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6"/>
              </a:rPr>
              <a:t>SeaSurfaceSalinity</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a:t>
            </a:r>
            <a:endParaRPr kumimoji="0" lang="fr-FR" altLang="fr-FR" sz="1050" b="0" i="0" u="none" strike="noStrike" cap="none" normalizeH="0" baseline="0" dirty="0">
              <a:ln>
                <a:noFill/>
              </a:ln>
              <a:solidFill>
                <a:schemeClr val="tx1"/>
              </a:solidFill>
              <a:effectLst/>
              <a:latin typeface="Avenir Next Condensed" panose="020B0506020202020204" pitchFamily="34" charset="0"/>
            </a:endParaRPr>
          </a:p>
        </p:txBody>
      </p:sp>
      <p:sp>
        <p:nvSpPr>
          <p:cNvPr id="26" name="Flèche vers la droite 25">
            <a:extLst>
              <a:ext uri="{FF2B5EF4-FFF2-40B4-BE49-F238E27FC236}">
                <a16:creationId xmlns:a16="http://schemas.microsoft.com/office/drawing/2014/main" id="{02597DE4-C981-5045-9F42-9B964E287B23}"/>
              </a:ext>
            </a:extLst>
          </p:cNvPr>
          <p:cNvSpPr/>
          <p:nvPr/>
        </p:nvSpPr>
        <p:spPr>
          <a:xfrm>
            <a:off x="3522255" y="1665320"/>
            <a:ext cx="325892" cy="1885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7" name="Connecteur droit 26">
            <a:extLst>
              <a:ext uri="{FF2B5EF4-FFF2-40B4-BE49-F238E27FC236}">
                <a16:creationId xmlns:a16="http://schemas.microsoft.com/office/drawing/2014/main" id="{DA86680B-C3D4-DC49-BACE-CAA141D3D5A3}"/>
              </a:ext>
            </a:extLst>
          </p:cNvPr>
          <p:cNvCxnSpPr>
            <a:cxnSpLocks/>
          </p:cNvCxnSpPr>
          <p:nvPr/>
        </p:nvCxnSpPr>
        <p:spPr>
          <a:xfrm>
            <a:off x="4054358" y="791003"/>
            <a:ext cx="0" cy="2000751"/>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14">
            <a:extLst>
              <a:ext uri="{FF2B5EF4-FFF2-40B4-BE49-F238E27FC236}">
                <a16:creationId xmlns:a16="http://schemas.microsoft.com/office/drawing/2014/main" id="{8197BF75-1E1E-774E-991C-D86616F6CD21}"/>
              </a:ext>
            </a:extLst>
          </p:cNvPr>
          <p:cNvSpPr>
            <a:spLocks noChangeArrowheads="1"/>
          </p:cNvSpPr>
          <p:nvPr/>
        </p:nvSpPr>
        <p:spPr bwMode="auto">
          <a:xfrm>
            <a:off x="7205768" y="1317251"/>
            <a:ext cx="2087336" cy="160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1.8 CF Standard Names: [SeaSurfaceSalinity] Sea Surface Salinity</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units       : 1e-3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SeaSurfaceSalinity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Sea Surface 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uid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sea_surface_salinity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a:t>
            </a:r>
          </a:p>
        </p:txBody>
      </p:sp>
      <p:cxnSp>
        <p:nvCxnSpPr>
          <p:cNvPr id="31" name="Connecteur droit 30">
            <a:extLst>
              <a:ext uri="{FF2B5EF4-FFF2-40B4-BE49-F238E27FC236}">
                <a16:creationId xmlns:a16="http://schemas.microsoft.com/office/drawing/2014/main" id="{4D18E55E-B792-4140-ABD6-892E9E562C01}"/>
              </a:ext>
            </a:extLst>
          </p:cNvPr>
          <p:cNvCxnSpPr>
            <a:cxnSpLocks/>
          </p:cNvCxnSpPr>
          <p:nvPr/>
        </p:nvCxnSpPr>
        <p:spPr>
          <a:xfrm>
            <a:off x="7205768" y="1353159"/>
            <a:ext cx="3292" cy="1535549"/>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Flèche vers la droite 32">
            <a:extLst>
              <a:ext uri="{FF2B5EF4-FFF2-40B4-BE49-F238E27FC236}">
                <a16:creationId xmlns:a16="http://schemas.microsoft.com/office/drawing/2014/main" id="{0D14EFA8-63F6-F940-BA63-A8F83E8A9017}"/>
              </a:ext>
            </a:extLst>
          </p:cNvPr>
          <p:cNvSpPr/>
          <p:nvPr/>
        </p:nvSpPr>
        <p:spPr>
          <a:xfrm>
            <a:off x="6811940" y="2503950"/>
            <a:ext cx="325892" cy="1885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ZoneTexte 14">
            <a:extLst>
              <a:ext uri="{FF2B5EF4-FFF2-40B4-BE49-F238E27FC236}">
                <a16:creationId xmlns:a16="http://schemas.microsoft.com/office/drawing/2014/main" id="{E6A3EC7A-59FF-9E42-9B55-A7F792C74FE6}"/>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2235494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70" name="Rectangle 69">
            <a:extLst>
              <a:ext uri="{FF2B5EF4-FFF2-40B4-BE49-F238E27FC236}">
                <a16:creationId xmlns:a16="http://schemas.microsoft.com/office/drawing/2014/main" id="{D73984EA-4AD5-354F-8522-53C04009F921}"/>
              </a:ext>
            </a:extLst>
          </p:cNvPr>
          <p:cNvSpPr/>
          <p:nvPr/>
        </p:nvSpPr>
        <p:spPr>
          <a:xfrm>
            <a:off x="6957786" y="229905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5" name="Losange 4">
            <a:extLst>
              <a:ext uri="{FF2B5EF4-FFF2-40B4-BE49-F238E27FC236}">
                <a16:creationId xmlns:a16="http://schemas.microsoft.com/office/drawing/2014/main" id="{2BF02E8A-A33A-2548-848F-8C5E7F854724}"/>
              </a:ext>
            </a:extLst>
          </p:cNvPr>
          <p:cNvSpPr/>
          <p:nvPr/>
        </p:nvSpPr>
        <p:spPr>
          <a:xfrm>
            <a:off x="725374" y="136620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7792713" y="2282542"/>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349542" y="1421148"/>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51" name="Rectangle 50">
            <a:extLst>
              <a:ext uri="{FF2B5EF4-FFF2-40B4-BE49-F238E27FC236}">
                <a16:creationId xmlns:a16="http://schemas.microsoft.com/office/drawing/2014/main" id="{C56134E0-11AA-DD41-9202-9C7D19396899}"/>
              </a:ext>
            </a:extLst>
          </p:cNvPr>
          <p:cNvSpPr/>
          <p:nvPr/>
        </p:nvSpPr>
        <p:spPr>
          <a:xfrm>
            <a:off x="3856921" y="3737103"/>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71" name="ZoneTexte 70">
            <a:extLst>
              <a:ext uri="{FF2B5EF4-FFF2-40B4-BE49-F238E27FC236}">
                <a16:creationId xmlns:a16="http://schemas.microsoft.com/office/drawing/2014/main" id="{C338FC4B-D52B-2443-9AA5-17B56A7ECC2B}"/>
              </a:ext>
            </a:extLst>
          </p:cNvPr>
          <p:cNvSpPr txBox="1"/>
          <p:nvPr/>
        </p:nvSpPr>
        <p:spPr>
          <a:xfrm>
            <a:off x="4569508" y="3714256"/>
            <a:ext cx="634554"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76" name="Cylindre 75">
            <a:extLst>
              <a:ext uri="{FF2B5EF4-FFF2-40B4-BE49-F238E27FC236}">
                <a16:creationId xmlns:a16="http://schemas.microsoft.com/office/drawing/2014/main" id="{08EF1DAD-B2C0-A942-9E85-AEA862E524E2}"/>
              </a:ext>
            </a:extLst>
          </p:cNvPr>
          <p:cNvSpPr/>
          <p:nvPr/>
        </p:nvSpPr>
        <p:spPr>
          <a:xfrm>
            <a:off x="3930345" y="2290474"/>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91" name="Flèche vers le bas 90">
            <a:extLst>
              <a:ext uri="{FF2B5EF4-FFF2-40B4-BE49-F238E27FC236}">
                <a16:creationId xmlns:a16="http://schemas.microsoft.com/office/drawing/2014/main" id="{E69CD5C6-8458-3A4D-8EBF-8BE3161F9217}"/>
              </a:ext>
            </a:extLst>
          </p:cNvPr>
          <p:cNvSpPr/>
          <p:nvPr/>
        </p:nvSpPr>
        <p:spPr>
          <a:xfrm>
            <a:off x="4262136" y="3337741"/>
            <a:ext cx="415458" cy="378113"/>
          </a:xfrm>
          <a:prstGeom prst="downArrow">
            <a:avLst>
              <a:gd name="adj1" fmla="val 50000"/>
              <a:gd name="adj2" fmla="val 67537"/>
            </a:avLst>
          </a:prstGeom>
          <a:noFill/>
          <a:ln w="12700">
            <a:solidFill>
              <a:schemeClr val="tx1"/>
            </a:solidFill>
            <a:extLst>
              <a:ext uri="{C807C97D-BFC1-408E-A445-0C87EB9F89A2}">
                <ask:lineSketchStyleProps xmlns:ask="http://schemas.microsoft.com/office/drawing/2018/sketchyshapes" sd="4110950085">
                  <a:custGeom>
                    <a:avLst/>
                    <a:gdLst>
                      <a:gd name="connsiteX0" fmla="*/ 0 w 415458"/>
                      <a:gd name="connsiteY0" fmla="*/ 122747 h 378113"/>
                      <a:gd name="connsiteX1" fmla="*/ 103865 w 415458"/>
                      <a:gd name="connsiteY1" fmla="*/ 122747 h 378113"/>
                      <a:gd name="connsiteX2" fmla="*/ 103865 w 415458"/>
                      <a:gd name="connsiteY2" fmla="*/ 0 h 378113"/>
                      <a:gd name="connsiteX3" fmla="*/ 311594 w 415458"/>
                      <a:gd name="connsiteY3" fmla="*/ 0 h 378113"/>
                      <a:gd name="connsiteX4" fmla="*/ 311594 w 415458"/>
                      <a:gd name="connsiteY4" fmla="*/ 122747 h 378113"/>
                      <a:gd name="connsiteX5" fmla="*/ 415458 w 415458"/>
                      <a:gd name="connsiteY5" fmla="*/ 122747 h 378113"/>
                      <a:gd name="connsiteX6" fmla="*/ 207729 w 415458"/>
                      <a:gd name="connsiteY6" fmla="*/ 378113 h 378113"/>
                      <a:gd name="connsiteX7" fmla="*/ 0 w 415458"/>
                      <a:gd name="connsiteY7" fmla="*/ 122747 h 37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58" h="378113" extrusionOk="0">
                        <a:moveTo>
                          <a:pt x="0" y="122747"/>
                        </a:moveTo>
                        <a:cubicBezTo>
                          <a:pt x="43820" y="115688"/>
                          <a:pt x="67190" y="127294"/>
                          <a:pt x="103865" y="122747"/>
                        </a:cubicBezTo>
                        <a:cubicBezTo>
                          <a:pt x="91259" y="84678"/>
                          <a:pt x="104088" y="40352"/>
                          <a:pt x="103865" y="0"/>
                        </a:cubicBezTo>
                        <a:cubicBezTo>
                          <a:pt x="146294" y="-18256"/>
                          <a:pt x="230076" y="22604"/>
                          <a:pt x="311594" y="0"/>
                        </a:cubicBezTo>
                        <a:cubicBezTo>
                          <a:pt x="315381" y="39994"/>
                          <a:pt x="299110" y="83520"/>
                          <a:pt x="311594" y="122747"/>
                        </a:cubicBezTo>
                        <a:cubicBezTo>
                          <a:pt x="362657" y="111183"/>
                          <a:pt x="393241" y="126439"/>
                          <a:pt x="415458" y="122747"/>
                        </a:cubicBezTo>
                        <a:cubicBezTo>
                          <a:pt x="335312" y="241333"/>
                          <a:pt x="231694" y="296728"/>
                          <a:pt x="207729" y="378113"/>
                        </a:cubicBezTo>
                        <a:cubicBezTo>
                          <a:pt x="78011" y="280089"/>
                          <a:pt x="130426" y="223878"/>
                          <a:pt x="0" y="122747"/>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92" name="Connecteur droit avec flèche 91">
            <a:extLst>
              <a:ext uri="{FF2B5EF4-FFF2-40B4-BE49-F238E27FC236}">
                <a16:creationId xmlns:a16="http://schemas.microsoft.com/office/drawing/2014/main" id="{13E518B2-5504-CC42-84C6-A06251FCB000}"/>
              </a:ext>
            </a:extLst>
          </p:cNvPr>
          <p:cNvCxnSpPr>
            <a:cxnSpLocks/>
          </p:cNvCxnSpPr>
          <p:nvPr/>
        </p:nvCxnSpPr>
        <p:spPr>
          <a:xfrm>
            <a:off x="2572871" y="2139954"/>
            <a:ext cx="1178137" cy="3609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cteur droit avec flèche 92">
            <a:extLst>
              <a:ext uri="{FF2B5EF4-FFF2-40B4-BE49-F238E27FC236}">
                <a16:creationId xmlns:a16="http://schemas.microsoft.com/office/drawing/2014/main" id="{32173DBB-3F45-7349-92BC-6FF3F60A8A78}"/>
              </a:ext>
            </a:extLst>
          </p:cNvPr>
          <p:cNvCxnSpPr>
            <a:cxnSpLocks/>
          </p:cNvCxnSpPr>
          <p:nvPr/>
        </p:nvCxnSpPr>
        <p:spPr>
          <a:xfrm>
            <a:off x="4525171" y="2000086"/>
            <a:ext cx="0" cy="2274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Connecteur droit avec flèche 93">
            <a:extLst>
              <a:ext uri="{FF2B5EF4-FFF2-40B4-BE49-F238E27FC236}">
                <a16:creationId xmlns:a16="http://schemas.microsoft.com/office/drawing/2014/main" id="{65192D92-AFBC-714C-866C-07692DCEB4B8}"/>
              </a:ext>
            </a:extLst>
          </p:cNvPr>
          <p:cNvCxnSpPr>
            <a:cxnSpLocks/>
          </p:cNvCxnSpPr>
          <p:nvPr/>
        </p:nvCxnSpPr>
        <p:spPr>
          <a:xfrm flipH="1">
            <a:off x="5274364" y="2660060"/>
            <a:ext cx="1382488" cy="303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319074C-F6E5-D94B-9B91-7AF031C8F0E9}"/>
              </a:ext>
            </a:extLst>
          </p:cNvPr>
          <p:cNvSpPr/>
          <p:nvPr/>
        </p:nvSpPr>
        <p:spPr>
          <a:xfrm>
            <a:off x="-45243" y="2616703"/>
            <a:ext cx="4369607" cy="276999"/>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 </a:t>
            </a:r>
            <a:r>
              <a:rPr lang="en-GB" sz="1200" b="1" dirty="0">
                <a:latin typeface="Avenir Next Condensed" panose="020B0506020202020204" pitchFamily="34" charset="0"/>
                <a:ea typeface="Menlo" panose="020B0609030804020204" pitchFamily="49" charset="0"/>
                <a:cs typeface="Menlo" panose="020B0609030804020204" pitchFamily="49" charset="0"/>
              </a:rPr>
              <a:t>id</a:t>
            </a:r>
            <a:r>
              <a:rPr lang="en-GB" sz="1200" dirty="0">
                <a:latin typeface="Avenir Next Condensed" panose="020B0506020202020204" pitchFamily="34" charset="0"/>
                <a:ea typeface="Menlo" panose="020B0609030804020204" pitchFamily="49" charset="0"/>
                <a:cs typeface="Menlo" panose="020B0609030804020204" pitchFamily="49" charset="0"/>
              </a:rPr>
              <a:t>=</a:t>
            </a:r>
            <a:r>
              <a:rPr lang="en-GB" sz="1200" b="1"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"CMIP6_sos”</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b="1" dirty="0">
                <a:latin typeface="Avenir Next Condensed" panose="020B0506020202020204" pitchFamily="34" charset="0"/>
                <a:ea typeface="Menlo" panose="020B0609030804020204" pitchFamily="49" charset="0"/>
                <a:cs typeface="Menlo" panose="020B0609030804020204" pitchFamily="49" charset="0"/>
              </a:rPr>
              <a:t>field_ref</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"sss”</a:t>
            </a:r>
            <a:r>
              <a:rPr lang="en-GB" sz="1200" dirty="0">
                <a:latin typeface="Avenir Next Condensed" panose="020B0506020202020204" pitchFamily="34" charset="0"/>
                <a:ea typeface="Menlo" panose="020B0609030804020204" pitchFamily="49" charset="0"/>
                <a:cs typeface="Menlo" panose="020B0609030804020204" pitchFamily="49" charset="0"/>
              </a:rPr>
              <a:t> &gt; this *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$convSpsu </a:t>
            </a:r>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&lt;/field&gt;</a:t>
            </a:r>
          </a:p>
        </p:txBody>
      </p:sp>
      <p:sp>
        <p:nvSpPr>
          <p:cNvPr id="22" name="Rectangle 21">
            <a:extLst>
              <a:ext uri="{FF2B5EF4-FFF2-40B4-BE49-F238E27FC236}">
                <a16:creationId xmlns:a16="http://schemas.microsoft.com/office/drawing/2014/main" id="{588A5F10-0B73-CB4F-A636-E5B581481B5B}"/>
              </a:ext>
            </a:extLst>
          </p:cNvPr>
          <p:cNvSpPr/>
          <p:nvPr/>
        </p:nvSpPr>
        <p:spPr>
          <a:xfrm>
            <a:off x="5313482" y="3096741"/>
            <a:ext cx="3471813" cy="461665"/>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&lt;field </a:t>
            </a:r>
            <a:r>
              <a:rPr lang="en-GB" sz="1200" b="1" dirty="0">
                <a:latin typeface="Avenir Next Condensed" panose="020B0506020202020204" pitchFamily="34" charset="0"/>
                <a:ea typeface="Menlo" panose="020B0609030804020204" pitchFamily="49" charset="0"/>
                <a:cs typeface="Arial Hebrew" pitchFamily="2" charset="-79"/>
              </a:rPr>
              <a:t>id</a:t>
            </a:r>
            <a:r>
              <a:rPr lang="en-GB" sz="1200" dirty="0">
                <a:latin typeface="Avenir Next Condensed" panose="020B0506020202020204" pitchFamily="34" charset="0"/>
                <a:ea typeface="Menlo" panose="020B0609030804020204" pitchFamily="49" charset="0"/>
                <a:cs typeface="Arial Hebrew" pitchFamily="2" charset="-79"/>
              </a:rPr>
              <a:t>= </a:t>
            </a:r>
            <a:r>
              <a:rPr lang="en-GB" sz="1200" dirty="0">
                <a:highlight>
                  <a:srgbClr val="FFFF00"/>
                </a:highlight>
                <a:latin typeface="Avenir Next Condensed" panose="020B0506020202020204" pitchFamily="34" charset="0"/>
                <a:ea typeface="Menlo" panose="020B0609030804020204" pitchFamily="49" charset="0"/>
                <a:cs typeface="Arial Hebrew" pitchFamily="2" charset="-79"/>
              </a:rPr>
              <a:t>"sss"</a:t>
            </a:r>
            <a:r>
              <a:rPr lang="en-GB" sz="1200" dirty="0">
                <a:latin typeface="Avenir Next Condensed" panose="020B0506020202020204" pitchFamily="34" charset="0"/>
                <a:ea typeface="Menlo" panose="020B0609030804020204" pitchFamily="49" charset="0"/>
                <a:cs typeface="Arial Hebrew" pitchFamily="2" charset="-79"/>
              </a:rPr>
              <a:t>   long_name= "sea surface salinity"             standard_name= "sea_surface_salinity"   unit= "1e-3" </a:t>
            </a:r>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/&gt;</a:t>
            </a:r>
          </a:p>
        </p:txBody>
      </p:sp>
      <p:sp>
        <p:nvSpPr>
          <p:cNvPr id="96" name="Rectangle 95">
            <a:extLst>
              <a:ext uri="{FF2B5EF4-FFF2-40B4-BE49-F238E27FC236}">
                <a16:creationId xmlns:a16="http://schemas.microsoft.com/office/drawing/2014/main" id="{045A11AF-DAB0-1746-9321-4D815AA28416}"/>
              </a:ext>
            </a:extLst>
          </p:cNvPr>
          <p:cNvSpPr/>
          <p:nvPr/>
        </p:nvSpPr>
        <p:spPr>
          <a:xfrm>
            <a:off x="102025" y="3774532"/>
            <a:ext cx="3828320" cy="600164"/>
          </a:xfrm>
          <a:prstGeom prst="rect">
            <a:avLst/>
          </a:prstGeom>
        </p:spPr>
        <p:txBody>
          <a:bodyPr wrap="square">
            <a:spAutoFit/>
          </a:bodyPr>
          <a:lstStyle/>
          <a:p>
            <a:r>
              <a:rPr lang="en-GB" sz="1100" dirty="0">
                <a:solidFill>
                  <a:srgbClr val="FF0000"/>
                </a:solidFill>
                <a:latin typeface="Avenir Next Condensed" panose="020B0506020202020204" pitchFamily="34" charset="0"/>
              </a:rPr>
              <a:t>&lt;file </a:t>
            </a:r>
            <a:r>
              <a:rPr lang="en-GB" sz="1100" b="1" dirty="0">
                <a:latin typeface="Avenir Next Condensed" panose="020B0506020202020204" pitchFamily="34" charset="0"/>
              </a:rPr>
              <a:t>id</a:t>
            </a:r>
            <a:r>
              <a:rPr lang="en-GB" sz="1100" dirty="0">
                <a:latin typeface="Avenir Next Condensed" panose="020B0506020202020204" pitchFamily="34" charset="0"/>
              </a:rPr>
              <a:t>= "sos_Omon_gn"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"sos_Omon_CNRM-CM6-1_historical_r1i1p1f1_gn_</a:t>
            </a:r>
            <a:r>
              <a:rPr lang="en-GB" sz="1100" dirty="0">
                <a:latin typeface="Avenir Next Condensed" panose="020B0506020202020204" pitchFamily="34" charset="0"/>
              </a:rPr>
              <a:t>%start_date%-%end_date%" </a:t>
            </a:r>
            <a:r>
              <a:rPr lang="en-GB" sz="1100" b="1" dirty="0">
                <a:latin typeface="Avenir Next Condensed" panose="020B0506020202020204" pitchFamily="34" charset="0"/>
              </a:rPr>
              <a:t>output_freq</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"1mo" </a:t>
            </a:r>
            <a:r>
              <a:rPr lang="en-GB" sz="1100" b="1" dirty="0">
                <a:latin typeface="Avenir Next Condensed" panose="020B0506020202020204" pitchFamily="34" charset="0"/>
              </a:rPr>
              <a:t>append</a:t>
            </a:r>
            <a:r>
              <a:rPr lang="en-GB" sz="1100" dirty="0">
                <a:latin typeface="Avenir Next Condensed" panose="020B0506020202020204" pitchFamily="34" charset="0"/>
              </a:rPr>
              <a:t>="true"  […] &gt;</a:t>
            </a:r>
            <a:endParaRPr lang="en-GB" sz="1100" b="1" dirty="0">
              <a:latin typeface="Avenir Next Condensed" panose="020B0506020202020204" pitchFamily="34" charset="0"/>
            </a:endParaRPr>
          </a:p>
        </p:txBody>
      </p:sp>
      <p:sp>
        <p:nvSpPr>
          <p:cNvPr id="31" name="ZoneTexte 30">
            <a:extLst>
              <a:ext uri="{FF2B5EF4-FFF2-40B4-BE49-F238E27FC236}">
                <a16:creationId xmlns:a16="http://schemas.microsoft.com/office/drawing/2014/main" id="{E3B716D8-FD14-F647-B96B-5627E296A9AB}"/>
              </a:ext>
            </a:extLst>
          </p:cNvPr>
          <p:cNvSpPr txBox="1"/>
          <p:nvPr/>
        </p:nvSpPr>
        <p:spPr>
          <a:xfrm>
            <a:off x="5181368" y="783934"/>
            <a:ext cx="3215740" cy="461665"/>
          </a:xfrm>
          <a:prstGeom prst="rect">
            <a:avLst/>
          </a:prstGeom>
          <a:noFill/>
        </p:spPr>
        <p:txBody>
          <a:bodyPr wrap="square" rtlCol="0">
            <a:spAutoFit/>
          </a:bodyPr>
          <a:lstStyle/>
          <a:p>
            <a:r>
              <a:rPr lang="en-GB" sz="1200" dirty="0">
                <a:latin typeface="Avenir Next Condensed" panose="020B0506020202020204" pitchFamily="34" charset="0"/>
              </a:rPr>
              <a:t>Requests monthly mean of ocean sea surface salinity (</a:t>
            </a:r>
            <a:r>
              <a:rPr lang="en-GB" sz="1200" dirty="0">
                <a:highlight>
                  <a:srgbClr val="FFFF00"/>
                </a:highlight>
                <a:latin typeface="Avenir Next Condensed" panose="020B0506020202020204" pitchFamily="34" charset="0"/>
              </a:rPr>
              <a:t>sos_Omon</a:t>
            </a:r>
            <a:r>
              <a:rPr lang="en-GB" sz="1200" dirty="0">
                <a:latin typeface="Avenir Next Condensed" panose="020B0506020202020204" pitchFamily="34" charset="0"/>
              </a:rPr>
              <a:t>) for DECK/historical simulation </a:t>
            </a:r>
          </a:p>
        </p:txBody>
      </p:sp>
      <p:sp>
        <p:nvSpPr>
          <p:cNvPr id="32" name="Rectangle 31">
            <a:extLst>
              <a:ext uri="{FF2B5EF4-FFF2-40B4-BE49-F238E27FC236}">
                <a16:creationId xmlns:a16="http://schemas.microsoft.com/office/drawing/2014/main" id="{846C0CCC-E8E0-C840-AA28-E72148C62E99}"/>
              </a:ext>
            </a:extLst>
          </p:cNvPr>
          <p:cNvSpPr/>
          <p:nvPr/>
        </p:nvSpPr>
        <p:spPr>
          <a:xfrm>
            <a:off x="436765" y="5089648"/>
            <a:ext cx="4851966" cy="261610"/>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dirty="0">
                <a:latin typeface="Avenir Next Condensed" panose="020B0506020202020204" pitchFamily="34" charset="0"/>
              </a:rPr>
              <a:t>id= "</a:t>
            </a:r>
            <a:r>
              <a:rPr lang="en-GB" sz="1100" dirty="0">
                <a:highlight>
                  <a:srgbClr val="FFFF00"/>
                </a:highlight>
                <a:latin typeface="Avenir Next Condensed" panose="020B0506020202020204" pitchFamily="34" charset="0"/>
              </a:rPr>
              <a:t>CMIP6_sos_average”</a:t>
            </a:r>
            <a:r>
              <a:rPr lang="en-GB" sz="1100" dirty="0">
                <a:latin typeface="Avenir Next Condensed" panose="020B0506020202020204" pitchFamily="34" charset="0"/>
              </a:rPr>
              <a:t>  </a:t>
            </a:r>
            <a:r>
              <a:rPr lang="en-GB" sz="1100" b="1" dirty="0">
                <a:latin typeface="Avenir Next Condensed" panose="020B0506020202020204" pitchFamily="34" charset="0"/>
              </a:rPr>
              <a:t>field_ref </a:t>
            </a:r>
            <a:r>
              <a:rPr lang="en-GB" sz="1100" dirty="0">
                <a:latin typeface="Avenir Next Condensed" panose="020B0506020202020204" pitchFamily="34" charset="0"/>
              </a:rPr>
              <a:t>="CMIP6_sos" </a:t>
            </a:r>
            <a:r>
              <a:rPr lang="en-GB" sz="1100" b="1" dirty="0">
                <a:latin typeface="Avenir Next Condensed" panose="020B0506020202020204" pitchFamily="34" charset="0"/>
              </a:rPr>
              <a:t>operation</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"average” </a:t>
            </a:r>
            <a:r>
              <a:rPr lang="en-GB" sz="1100" dirty="0">
                <a:solidFill>
                  <a:srgbClr val="FF0000"/>
                </a:solidFill>
                <a:latin typeface="Avenir Next Condensed" panose="020B0506020202020204" pitchFamily="34" charset="0"/>
              </a:rPr>
              <a:t>/&gt;</a:t>
            </a:r>
          </a:p>
        </p:txBody>
      </p:sp>
      <p:sp>
        <p:nvSpPr>
          <p:cNvPr id="97" name="Rectangle 96">
            <a:extLst>
              <a:ext uri="{FF2B5EF4-FFF2-40B4-BE49-F238E27FC236}">
                <a16:creationId xmlns:a16="http://schemas.microsoft.com/office/drawing/2014/main" id="{C07276C3-3FF7-5E4F-B506-6D1E3C007844}"/>
              </a:ext>
            </a:extLst>
          </p:cNvPr>
          <p:cNvSpPr/>
          <p:nvPr/>
        </p:nvSpPr>
        <p:spPr>
          <a:xfrm>
            <a:off x="436765" y="4533721"/>
            <a:ext cx="8041096" cy="430887"/>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a:t>
            </a:r>
            <a:r>
              <a:rPr lang="en-GB" sz="1100" dirty="0">
                <a:latin typeface="Avenir Next Condensed" panose="020B0506020202020204" pitchFamily="34" charset="0"/>
              </a:rPr>
              <a:t> </a:t>
            </a:r>
            <a:r>
              <a:rPr lang="en-GB" sz="1100" b="1" dirty="0">
                <a:latin typeface="Avenir Next Condensed" panose="020B0506020202020204" pitchFamily="34" charset="0"/>
              </a:rPr>
              <a:t>field_ref</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"CMIP6_sos_average"  </a:t>
            </a:r>
            <a:r>
              <a:rPr lang="en-GB" sz="1100" b="1" dirty="0">
                <a:latin typeface="Avenir Next Condensed" panose="020B0506020202020204" pitchFamily="34" charset="0"/>
              </a:rPr>
              <a:t>operation</a:t>
            </a:r>
            <a:r>
              <a:rPr lang="en-GB" sz="1100" dirty="0">
                <a:latin typeface="Avenir Next Condensed" panose="020B0506020202020204" pitchFamily="34" charset="0"/>
              </a:rPr>
              <a:t>="average" </a:t>
            </a:r>
            <a:r>
              <a:rPr lang="en-GB" sz="1100" b="1" dirty="0">
                <a:latin typeface="Avenir Next Condensed" panose="020B0506020202020204" pitchFamily="34" charset="0"/>
              </a:rPr>
              <a:t>detect_missing_value</a:t>
            </a:r>
            <a:r>
              <a:rPr lang="en-GB" sz="1100" dirty="0">
                <a:latin typeface="Avenir Next Condensed" panose="020B0506020202020204" pitchFamily="34" charset="0"/>
              </a:rPr>
              <a:t>="True" default_value="1.e+20" prec="4" </a:t>
            </a:r>
            <a:r>
              <a:rPr lang="en-GB" sz="1100" b="1" dirty="0">
                <a:latin typeface="Avenir Next Condensed" panose="020B0506020202020204" pitchFamily="34" charset="0"/>
              </a:rPr>
              <a:t>cell_methods</a:t>
            </a:r>
            <a:r>
              <a:rPr lang="en-GB" sz="1100" dirty="0">
                <a:latin typeface="Avenir Next Condensed" panose="020B0506020202020204" pitchFamily="34" charset="0"/>
              </a:rPr>
              <a:t>="area: mean where sea time: mean" cell_methods_mode="overwrite"&gt; […] </a:t>
            </a:r>
            <a:r>
              <a:rPr lang="en-GB" sz="1100" dirty="0">
                <a:solidFill>
                  <a:srgbClr val="FF0000"/>
                </a:solidFill>
                <a:latin typeface="Avenir Next Condensed" panose="020B0506020202020204" pitchFamily="34" charset="0"/>
              </a:rPr>
              <a:t>&lt;/field&gt;</a:t>
            </a:r>
          </a:p>
        </p:txBody>
      </p:sp>
      <p:sp>
        <p:nvSpPr>
          <p:cNvPr id="35" name="Rectangle 34">
            <a:extLst>
              <a:ext uri="{FF2B5EF4-FFF2-40B4-BE49-F238E27FC236}">
                <a16:creationId xmlns:a16="http://schemas.microsoft.com/office/drawing/2014/main" id="{FE08FFDC-6D45-6046-9699-79F4131F4DDF}"/>
              </a:ext>
            </a:extLst>
          </p:cNvPr>
          <p:cNvSpPr/>
          <p:nvPr/>
        </p:nvSpPr>
        <p:spPr>
          <a:xfrm>
            <a:off x="155278" y="5262862"/>
            <a:ext cx="562975" cy="261610"/>
          </a:xfrm>
          <a:prstGeom prst="rect">
            <a:avLst/>
          </a:prstGeom>
        </p:spPr>
        <p:txBody>
          <a:bodyPr wrap="none">
            <a:spAutoFit/>
          </a:bodyPr>
          <a:lstStyle/>
          <a:p>
            <a:r>
              <a:rPr lang="en-GB" sz="1100" dirty="0">
                <a:solidFill>
                  <a:srgbClr val="FF0000"/>
                </a:solidFill>
                <a:latin typeface="Avenir Next Condensed" panose="020B0506020202020204" pitchFamily="34" charset="0"/>
              </a:rPr>
              <a:t>&lt;/file&gt;</a:t>
            </a:r>
          </a:p>
        </p:txBody>
      </p:sp>
      <p:cxnSp>
        <p:nvCxnSpPr>
          <p:cNvPr id="39" name="Connecteur droit 38">
            <a:extLst>
              <a:ext uri="{FF2B5EF4-FFF2-40B4-BE49-F238E27FC236}">
                <a16:creationId xmlns:a16="http://schemas.microsoft.com/office/drawing/2014/main" id="{8919229E-CF75-074C-B1E3-D203BD4FA0B0}"/>
              </a:ext>
            </a:extLst>
          </p:cNvPr>
          <p:cNvCxnSpPr/>
          <p:nvPr/>
        </p:nvCxnSpPr>
        <p:spPr>
          <a:xfrm>
            <a:off x="364403" y="4326117"/>
            <a:ext cx="0" cy="946231"/>
          </a:xfrm>
          <a:prstGeom prst="line">
            <a:avLst/>
          </a:prstGeom>
          <a:ln w="95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24A686C-EC4E-C449-A702-495A89A279DC}"/>
              </a:ext>
            </a:extLst>
          </p:cNvPr>
          <p:cNvSpPr/>
          <p:nvPr/>
        </p:nvSpPr>
        <p:spPr>
          <a:xfrm>
            <a:off x="475221" y="4914645"/>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99" name="Rectangle 98">
            <a:extLst>
              <a:ext uri="{FF2B5EF4-FFF2-40B4-BE49-F238E27FC236}">
                <a16:creationId xmlns:a16="http://schemas.microsoft.com/office/drawing/2014/main" id="{B36EB676-A738-074B-A84D-16A053AA045E}"/>
              </a:ext>
            </a:extLst>
          </p:cNvPr>
          <p:cNvSpPr/>
          <p:nvPr/>
        </p:nvSpPr>
        <p:spPr>
          <a:xfrm>
            <a:off x="448318" y="4323448"/>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28" name="ZoneTexte 27">
            <a:extLst>
              <a:ext uri="{FF2B5EF4-FFF2-40B4-BE49-F238E27FC236}">
                <a16:creationId xmlns:a16="http://schemas.microsoft.com/office/drawing/2014/main" id="{66C9D48F-B2F0-C044-A7B4-E91527342B80}"/>
              </a:ext>
            </a:extLst>
          </p:cNvPr>
          <p:cNvSpPr txBox="1"/>
          <p:nvPr/>
        </p:nvSpPr>
        <p:spPr>
          <a:xfrm>
            <a:off x="155278" y="638831"/>
            <a:ext cx="3652611" cy="600164"/>
          </a:xfrm>
          <a:prstGeom prst="rect">
            <a:avLst/>
          </a:prstGeom>
          <a:noFill/>
        </p:spPr>
        <p:txBody>
          <a:bodyPr wrap="square" rtlCol="0">
            <a:spAutoFit/>
          </a:bodyPr>
          <a:lstStyle/>
          <a:p>
            <a:r>
              <a:rPr lang="en-GB" sz="1100" i="1" dirty="0">
                <a:solidFill>
                  <a:schemeClr val="bg2">
                    <a:lumMod val="75000"/>
                  </a:schemeClr>
                </a:solidFill>
              </a:rPr>
              <a:t>Let’s say we want to prepare file-def for the DECK/historical CMIP6 experiment, for the nemo context…</a:t>
            </a:r>
          </a:p>
        </p:txBody>
      </p:sp>
      <p:sp>
        <p:nvSpPr>
          <p:cNvPr id="2" name="Rectangle 1">
            <a:extLst>
              <a:ext uri="{FF2B5EF4-FFF2-40B4-BE49-F238E27FC236}">
                <a16:creationId xmlns:a16="http://schemas.microsoft.com/office/drawing/2014/main" id="{12271E70-70D3-4F4A-AA01-3498AEBB11C7}"/>
              </a:ext>
            </a:extLst>
          </p:cNvPr>
          <p:cNvSpPr/>
          <p:nvPr/>
        </p:nvSpPr>
        <p:spPr>
          <a:xfrm>
            <a:off x="5313482" y="3584105"/>
            <a:ext cx="3785872" cy="430887"/>
          </a:xfrm>
          <a:prstGeom prst="rect">
            <a:avLst/>
          </a:prstGeom>
        </p:spPr>
        <p:txBody>
          <a:bodyPr wrap="square">
            <a:spAutoFit/>
          </a:bodyPr>
          <a:lstStyle/>
          <a:p>
            <a:r>
              <a:rPr lang="fr-FR" sz="1100" dirty="0">
                <a:latin typeface="Avenir Next Condensed" panose="020B0506020202020204" pitchFamily="34" charset="0"/>
              </a:rPr>
              <a:t>&lt;!-- Conversion factor for salinity into PSU ( 35. / 35.16504 ) --&gt;</a:t>
            </a:r>
          </a:p>
          <a:p>
            <a:r>
              <a:rPr lang="fr-FR" sz="1100" dirty="0">
                <a:latin typeface="Avenir Next Condensed" panose="020B0506020202020204" pitchFamily="34" charset="0"/>
              </a:rPr>
              <a:t>        </a:t>
            </a:r>
            <a:r>
              <a:rPr lang="fr-FR" sz="1100" dirty="0">
                <a:solidFill>
                  <a:srgbClr val="FF0000"/>
                </a:solidFill>
                <a:latin typeface="Avenir Next Condensed" panose="020B0506020202020204" pitchFamily="34" charset="0"/>
              </a:rPr>
              <a:t>&lt;variable </a:t>
            </a:r>
            <a:r>
              <a:rPr lang="fr-FR" sz="1100" dirty="0">
                <a:latin typeface="Avenir Next Condensed" panose="020B0506020202020204" pitchFamily="34" charset="0"/>
              </a:rPr>
              <a:t>id="</a:t>
            </a:r>
            <a:r>
              <a:rPr lang="fr-FR" sz="1100" dirty="0">
                <a:highlight>
                  <a:srgbClr val="FFFF00"/>
                </a:highlight>
                <a:latin typeface="Avenir Next Condensed" panose="020B0506020202020204" pitchFamily="34" charset="0"/>
              </a:rPr>
              <a:t>convSpsu" </a:t>
            </a:r>
            <a:r>
              <a:rPr lang="fr-FR" sz="1100" dirty="0">
                <a:latin typeface="Avenir Next Condensed" panose="020B0506020202020204" pitchFamily="34" charset="0"/>
              </a:rPr>
              <a:t>type="float" &gt; 0.9953067 </a:t>
            </a:r>
            <a:r>
              <a:rPr lang="fr-FR" sz="1100" dirty="0">
                <a:solidFill>
                  <a:srgbClr val="FF0000"/>
                </a:solidFill>
                <a:latin typeface="Avenir Next Condensed" panose="020B0506020202020204" pitchFamily="34" charset="0"/>
              </a:rPr>
              <a:t>&lt;/variable&gt;</a:t>
            </a:r>
          </a:p>
        </p:txBody>
      </p:sp>
    </p:spTree>
    <p:extLst>
      <p:ext uri="{BB962C8B-B14F-4D97-AF65-F5344CB8AC3E}">
        <p14:creationId xmlns:p14="http://schemas.microsoft.com/office/powerpoint/2010/main" val="3356629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4" name="Image 3">
            <a:extLst>
              <a:ext uri="{FF2B5EF4-FFF2-40B4-BE49-F238E27FC236}">
                <a16:creationId xmlns:a16="http://schemas.microsoft.com/office/drawing/2014/main" id="{61DCA980-A293-A143-B54C-2D32ABE4C900}"/>
              </a:ext>
            </a:extLst>
          </p:cNvPr>
          <p:cNvPicPr>
            <a:picLocks noChangeAspect="1"/>
          </p:cNvPicPr>
          <p:nvPr/>
        </p:nvPicPr>
        <p:blipFill>
          <a:blip r:embed="rId3"/>
          <a:stretch>
            <a:fillRect/>
          </a:stretch>
        </p:blipFill>
        <p:spPr>
          <a:xfrm>
            <a:off x="117348" y="632388"/>
            <a:ext cx="5379137" cy="4719326"/>
          </a:xfrm>
          <a:prstGeom prst="rect">
            <a:avLst/>
          </a:prstGeom>
        </p:spPr>
      </p:pic>
      <p:pic>
        <p:nvPicPr>
          <p:cNvPr id="7" name="Image 6">
            <a:extLst>
              <a:ext uri="{FF2B5EF4-FFF2-40B4-BE49-F238E27FC236}">
                <a16:creationId xmlns:a16="http://schemas.microsoft.com/office/drawing/2014/main" id="{362D30B8-1160-0D40-AAA9-3B763AB0E1F9}"/>
              </a:ext>
            </a:extLst>
          </p:cNvPr>
          <p:cNvPicPr>
            <a:picLocks noChangeAspect="1"/>
          </p:cNvPicPr>
          <p:nvPr/>
        </p:nvPicPr>
        <p:blipFill rotWithShape="1">
          <a:blip r:embed="rId4"/>
          <a:srcRect l="6765"/>
          <a:stretch/>
        </p:blipFill>
        <p:spPr>
          <a:xfrm>
            <a:off x="2077723" y="1714408"/>
            <a:ext cx="6969252" cy="2820568"/>
          </a:xfrm>
          <a:prstGeom prst="rect">
            <a:avLst/>
          </a:prstGeom>
        </p:spPr>
      </p:pic>
      <p:sp>
        <p:nvSpPr>
          <p:cNvPr id="33" name="Rectangle 32">
            <a:extLst>
              <a:ext uri="{FF2B5EF4-FFF2-40B4-BE49-F238E27FC236}">
                <a16:creationId xmlns:a16="http://schemas.microsoft.com/office/drawing/2014/main" id="{D8C66B3B-D329-D842-B125-3CF47BD6CD54}"/>
              </a:ext>
            </a:extLst>
          </p:cNvPr>
          <p:cNvSpPr/>
          <p:nvPr/>
        </p:nvSpPr>
        <p:spPr>
          <a:xfrm>
            <a:off x="7257346" y="831978"/>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34" name="ZoneTexte 33">
            <a:extLst>
              <a:ext uri="{FF2B5EF4-FFF2-40B4-BE49-F238E27FC236}">
                <a16:creationId xmlns:a16="http://schemas.microsoft.com/office/drawing/2014/main" id="{BAC71FB5-60CE-0749-A1E1-A2C24DEE2704}"/>
              </a:ext>
            </a:extLst>
          </p:cNvPr>
          <p:cNvSpPr txBox="1"/>
          <p:nvPr/>
        </p:nvSpPr>
        <p:spPr>
          <a:xfrm>
            <a:off x="7976374" y="742952"/>
            <a:ext cx="634554"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 name="Rectangle 1">
            <a:extLst>
              <a:ext uri="{FF2B5EF4-FFF2-40B4-BE49-F238E27FC236}">
                <a16:creationId xmlns:a16="http://schemas.microsoft.com/office/drawing/2014/main" id="{61CB4B68-FB50-3E40-92B0-E536DFA0561A}"/>
              </a:ext>
            </a:extLst>
          </p:cNvPr>
          <p:cNvSpPr/>
          <p:nvPr/>
        </p:nvSpPr>
        <p:spPr>
          <a:xfrm>
            <a:off x="6577500" y="4655412"/>
            <a:ext cx="2364510" cy="646331"/>
          </a:xfrm>
          <a:prstGeom prst="rect">
            <a:avLst/>
          </a:prstGeom>
        </p:spPr>
        <p:txBody>
          <a:bodyPr wrap="square">
            <a:spAutoFit/>
          </a:bodyPr>
          <a:lstStyle/>
          <a:p>
            <a:pPr fontAlgn="base"/>
            <a:r>
              <a:rPr lang="fr-FR" sz="1200" i="1" dirty="0">
                <a:solidFill>
                  <a:srgbClr val="00A79F"/>
                </a:solidFill>
                <a:latin typeface="Calibri" panose="020F0502020204030204" pitchFamily="34" charset="0"/>
              </a:rPr>
              <a:t>Arpege/Surfex: 28 758 lines !</a:t>
            </a:r>
            <a:endParaRPr lang="fr-FR" sz="1200" i="1" dirty="0">
              <a:solidFill>
                <a:srgbClr val="00A79F"/>
              </a:solidFill>
              <a:latin typeface="Noto Sans Symbols"/>
            </a:endParaRPr>
          </a:p>
          <a:p>
            <a:pPr fontAlgn="base"/>
            <a:r>
              <a:rPr lang="fr-FR" sz="1200" i="1" dirty="0">
                <a:solidFill>
                  <a:srgbClr val="00A79F"/>
                </a:solidFill>
                <a:latin typeface="Calibri" panose="020F0502020204030204" pitchFamily="34" charset="0"/>
              </a:rPr>
              <a:t>Nemo/Gelato: 14 840 lines !</a:t>
            </a:r>
            <a:endParaRPr lang="fr-FR" sz="1200" i="1" dirty="0">
              <a:solidFill>
                <a:srgbClr val="00A79F"/>
              </a:solidFill>
              <a:latin typeface="Noto Sans Symbols"/>
            </a:endParaRPr>
          </a:p>
          <a:p>
            <a:pPr fontAlgn="base"/>
            <a:r>
              <a:rPr lang="fr-FR" sz="1200" i="1" dirty="0">
                <a:solidFill>
                  <a:srgbClr val="00A79F"/>
                </a:solidFill>
                <a:latin typeface="Calibri" panose="020F0502020204030204" pitchFamily="34" charset="0"/>
              </a:rPr>
              <a:t>Trip: 383 lines</a:t>
            </a:r>
            <a:endParaRPr lang="fr-FR" sz="1200" i="1" dirty="0">
              <a:solidFill>
                <a:srgbClr val="00A79F"/>
              </a:solidFill>
              <a:latin typeface="Noto Sans Symbols"/>
            </a:endParaRPr>
          </a:p>
        </p:txBody>
      </p:sp>
      <p:sp>
        <p:nvSpPr>
          <p:cNvPr id="3" name="Accolade ouvrante 2">
            <a:extLst>
              <a:ext uri="{FF2B5EF4-FFF2-40B4-BE49-F238E27FC236}">
                <a16:creationId xmlns:a16="http://schemas.microsoft.com/office/drawing/2014/main" id="{12440951-A208-3C49-9881-6BDA97D122C0}"/>
              </a:ext>
            </a:extLst>
          </p:cNvPr>
          <p:cNvSpPr/>
          <p:nvPr/>
        </p:nvSpPr>
        <p:spPr>
          <a:xfrm>
            <a:off x="6511636" y="4729018"/>
            <a:ext cx="111583" cy="539217"/>
          </a:xfrm>
          <a:prstGeom prst="leftBrace">
            <a:avLst/>
          </a:prstGeom>
          <a:ln>
            <a:solidFill>
              <a:schemeClr val="tx2">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sp>
        <p:nvSpPr>
          <p:cNvPr id="5" name="ZoneTexte 4">
            <a:extLst>
              <a:ext uri="{FF2B5EF4-FFF2-40B4-BE49-F238E27FC236}">
                <a16:creationId xmlns:a16="http://schemas.microsoft.com/office/drawing/2014/main" id="{9EFE23E7-C931-AD40-B8D6-9E2EE90C1784}"/>
              </a:ext>
            </a:extLst>
          </p:cNvPr>
          <p:cNvSpPr txBox="1"/>
          <p:nvPr/>
        </p:nvSpPr>
        <p:spPr>
          <a:xfrm>
            <a:off x="5562349" y="4805372"/>
            <a:ext cx="1047722" cy="400110"/>
          </a:xfrm>
          <a:prstGeom prst="rect">
            <a:avLst/>
          </a:prstGeom>
          <a:noFill/>
        </p:spPr>
        <p:txBody>
          <a:bodyPr wrap="square" rtlCol="0">
            <a:spAutoFit/>
          </a:bodyPr>
          <a:lstStyle/>
          <a:p>
            <a:r>
              <a:rPr lang="en-GB" sz="1000" dirty="0">
                <a:solidFill>
                  <a:schemeClr val="tx2">
                    <a:lumMod val="50000"/>
                  </a:schemeClr>
                </a:solidFill>
              </a:rPr>
              <a:t>CNRM-CM6 coupled model</a:t>
            </a:r>
          </a:p>
        </p:txBody>
      </p:sp>
    </p:spTree>
    <p:extLst>
      <p:ext uri="{BB962C8B-B14F-4D97-AF65-F5344CB8AC3E}">
        <p14:creationId xmlns:p14="http://schemas.microsoft.com/office/powerpoint/2010/main" val="4277892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installation </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326625" y="996330"/>
            <a:ext cx="2897837" cy="472865"/>
          </a:xfrm>
          <a:prstGeom prst="rect">
            <a:avLst/>
          </a:prstGeom>
        </p:spPr>
        <p:txBody>
          <a:bodyPr spcFirstLastPara="1" wrap="square" lIns="91425" tIns="91425" rIns="91425" bIns="91425" anchor="t" anchorCtr="0">
            <a:normAutofit fontScale="85000" lnSpcReduction="10000"/>
          </a:bodyPr>
          <a:lstStyle/>
          <a:p>
            <a:r>
              <a:rPr lang="en-GB" sz="1600" dirty="0">
                <a:solidFill>
                  <a:schemeClr val="accent1"/>
                </a:solidFill>
                <a:latin typeface="Chalkduster" panose="03050602040202020205" pitchFamily="66" charset="77"/>
              </a:rPr>
              <a:t>Dr2xml </a:t>
            </a:r>
            <a:r>
              <a:rPr lang="en-GB" sz="1600" dirty="0">
                <a:solidFill>
                  <a:schemeClr val="accent2">
                    <a:lumMod val="75000"/>
                    <a:lumOff val="25000"/>
                  </a:schemeClr>
                </a:solidFill>
                <a:latin typeface="+mn-lt"/>
              </a:rPr>
              <a:t>(+ XlsXwritter, six)</a:t>
            </a:r>
          </a:p>
          <a:p>
            <a:pPr marL="114300" lvl="0" indent="0">
              <a:buNone/>
            </a:pPr>
            <a:endParaRPr lang="en-GB" sz="1600" dirty="0">
              <a:solidFill>
                <a:schemeClr val="accent1"/>
              </a:solidFill>
              <a:latin typeface="Chalkduster" panose="03050602040202020205" pitchFamily="66" charset="77"/>
            </a:endParaRPr>
          </a:p>
        </p:txBody>
      </p:sp>
      <p:sp>
        <p:nvSpPr>
          <p:cNvPr id="13" name="Google Shape;79;p17">
            <a:extLst>
              <a:ext uri="{FF2B5EF4-FFF2-40B4-BE49-F238E27FC236}">
                <a16:creationId xmlns:a16="http://schemas.microsoft.com/office/drawing/2014/main" id="{98AD6452-3C12-B74C-BBD8-BE15EB2CF48D}"/>
              </a:ext>
            </a:extLst>
          </p:cNvPr>
          <p:cNvSpPr txBox="1">
            <a:spLocks/>
          </p:cNvSpPr>
          <p:nvPr/>
        </p:nvSpPr>
        <p:spPr>
          <a:xfrm>
            <a:off x="326625" y="2292256"/>
            <a:ext cx="4062494" cy="52468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dreqPy </a:t>
            </a:r>
            <a:r>
              <a:rPr lang="en-GB" sz="1400" dirty="0">
                <a:solidFill>
                  <a:schemeClr val="accent2">
                    <a:lumMod val="75000"/>
                    <a:lumOff val="25000"/>
                  </a:schemeClr>
                </a:solidFill>
                <a:latin typeface="+mn-lt"/>
              </a:rPr>
              <a:t>(the CMIP6 Data Request)</a:t>
            </a:r>
          </a:p>
          <a:p>
            <a:pPr marL="114300" indent="0">
              <a:buNone/>
            </a:pPr>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a:p>
            <a:pPr lvl="1"/>
            <a:endParaRPr lang="en-GB" dirty="0"/>
          </a:p>
        </p:txBody>
      </p:sp>
      <p:sp>
        <p:nvSpPr>
          <p:cNvPr id="15" name="Google Shape;79;p17">
            <a:extLst>
              <a:ext uri="{FF2B5EF4-FFF2-40B4-BE49-F238E27FC236}">
                <a16:creationId xmlns:a16="http://schemas.microsoft.com/office/drawing/2014/main" id="{D948EDD0-6032-6F48-8B61-879B7AEC4485}"/>
              </a:ext>
            </a:extLst>
          </p:cNvPr>
          <p:cNvSpPr txBox="1">
            <a:spLocks/>
          </p:cNvSpPr>
          <p:nvPr/>
        </p:nvSpPr>
        <p:spPr>
          <a:xfrm>
            <a:off x="326625" y="4005764"/>
            <a:ext cx="1908039" cy="52468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CMIP6_CVs</a:t>
            </a:r>
          </a:p>
          <a:p>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p:txBody>
      </p:sp>
      <p:sp>
        <p:nvSpPr>
          <p:cNvPr id="8" name="Rectangle : coins arrondis 7">
            <a:extLst>
              <a:ext uri="{FF2B5EF4-FFF2-40B4-BE49-F238E27FC236}">
                <a16:creationId xmlns:a16="http://schemas.microsoft.com/office/drawing/2014/main" id="{EEBF4B69-A5B7-F84B-9B78-247F3790710E}"/>
              </a:ext>
            </a:extLst>
          </p:cNvPr>
          <p:cNvSpPr/>
          <p:nvPr/>
        </p:nvSpPr>
        <p:spPr>
          <a:xfrm>
            <a:off x="1343690" y="1518855"/>
            <a:ext cx="5765529" cy="524688"/>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https://github.com/rigoudyg/dr2xml.git</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16" name="Rectangle 15">
            <a:extLst>
              <a:ext uri="{FF2B5EF4-FFF2-40B4-BE49-F238E27FC236}">
                <a16:creationId xmlns:a16="http://schemas.microsoft.com/office/drawing/2014/main" id="{544F5EF6-B10B-4F47-93B6-558F1951D696}"/>
              </a:ext>
            </a:extLst>
          </p:cNvPr>
          <p:cNvSpPr/>
          <p:nvPr/>
        </p:nvSpPr>
        <p:spPr>
          <a:xfrm>
            <a:off x="1183907" y="1544355"/>
            <a:ext cx="190904" cy="524688"/>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652C32A8-C6D8-7848-ACB8-8B6602A43862}"/>
              </a:ext>
            </a:extLst>
          </p:cNvPr>
          <p:cNvSpPr/>
          <p:nvPr/>
        </p:nvSpPr>
        <p:spPr>
          <a:xfrm>
            <a:off x="1170437" y="2792068"/>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3CCFB1E7-16BC-9745-8D7C-73D339F549AE}"/>
              </a:ext>
            </a:extLst>
          </p:cNvPr>
          <p:cNvSpPr/>
          <p:nvPr/>
        </p:nvSpPr>
        <p:spPr>
          <a:xfrm>
            <a:off x="1160811" y="4510797"/>
            <a:ext cx="182880" cy="57363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 coins arrondis 19">
            <a:extLst>
              <a:ext uri="{FF2B5EF4-FFF2-40B4-BE49-F238E27FC236}">
                <a16:creationId xmlns:a16="http://schemas.microsoft.com/office/drawing/2014/main" id="{0DC82DE1-4B59-9345-8332-37FB4DE39DDA}"/>
              </a:ext>
            </a:extLst>
          </p:cNvPr>
          <p:cNvSpPr/>
          <p:nvPr/>
        </p:nvSpPr>
        <p:spPr>
          <a:xfrm>
            <a:off x="1374811" y="2774623"/>
            <a:ext cx="503495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pip install –upgrade [--user]  dreqPy==01.00.32</a:t>
            </a:r>
          </a:p>
          <a:p>
            <a:pPr algn="ctr"/>
            <a:endParaRPr lang="en-GB" dirty="0"/>
          </a:p>
        </p:txBody>
      </p:sp>
      <p:sp>
        <p:nvSpPr>
          <p:cNvPr id="21" name="Rectangle : coins arrondis 20">
            <a:extLst>
              <a:ext uri="{FF2B5EF4-FFF2-40B4-BE49-F238E27FC236}">
                <a16:creationId xmlns:a16="http://schemas.microsoft.com/office/drawing/2014/main" id="{6993C58C-BEFA-9B48-B280-96E734CC7404}"/>
              </a:ext>
            </a:extLst>
          </p:cNvPr>
          <p:cNvSpPr/>
          <p:nvPr/>
        </p:nvSpPr>
        <p:spPr>
          <a:xfrm>
            <a:off x="1343691" y="4510797"/>
            <a:ext cx="5765529"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https://github.com/WCRP-CMIP/CMIP6_CVs</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22" name="Rectangle 21">
            <a:extLst>
              <a:ext uri="{FF2B5EF4-FFF2-40B4-BE49-F238E27FC236}">
                <a16:creationId xmlns:a16="http://schemas.microsoft.com/office/drawing/2014/main" id="{0E8D4C6A-EEA9-D14A-9A21-9C845985060C}"/>
              </a:ext>
            </a:extLst>
          </p:cNvPr>
          <p:cNvSpPr/>
          <p:nvPr/>
        </p:nvSpPr>
        <p:spPr>
          <a:xfrm>
            <a:off x="1178461" y="3464233"/>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 coins arrondis 22">
            <a:extLst>
              <a:ext uri="{FF2B5EF4-FFF2-40B4-BE49-F238E27FC236}">
                <a16:creationId xmlns:a16="http://schemas.microsoft.com/office/drawing/2014/main" id="{6F49AB53-D14A-574F-B7C5-325D120F6F06}"/>
              </a:ext>
            </a:extLst>
          </p:cNvPr>
          <p:cNvSpPr/>
          <p:nvPr/>
        </p:nvSpPr>
        <p:spPr>
          <a:xfrm>
            <a:off x="1343690" y="3451786"/>
            <a:ext cx="665479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svn co http://proj.badc.rl.ac.uk/svn/exarch/CMIP6dreq/tags/01.00.32</a:t>
            </a:r>
          </a:p>
          <a:p>
            <a:pPr algn="ctr"/>
            <a:endParaRPr lang="en-GB" dirty="0"/>
          </a:p>
        </p:txBody>
      </p:sp>
      <p:sp>
        <p:nvSpPr>
          <p:cNvPr id="17" name="ZoneTexte 16">
            <a:extLst>
              <a:ext uri="{FF2B5EF4-FFF2-40B4-BE49-F238E27FC236}">
                <a16:creationId xmlns:a16="http://schemas.microsoft.com/office/drawing/2014/main" id="{A7B91527-DCBA-7A4E-917E-2DEEF38946E3}"/>
              </a:ext>
            </a:extLst>
          </p:cNvPr>
          <p:cNvSpPr txBox="1"/>
          <p:nvPr/>
        </p:nvSpPr>
        <p:spPr>
          <a:xfrm>
            <a:off x="612171" y="3500847"/>
            <a:ext cx="548640" cy="307777"/>
          </a:xfrm>
          <a:prstGeom prst="rect">
            <a:avLst/>
          </a:prstGeom>
          <a:noFill/>
        </p:spPr>
        <p:txBody>
          <a:bodyPr wrap="square" rtlCol="0">
            <a:spAutoFit/>
          </a:bodyPr>
          <a:lstStyle/>
          <a:p>
            <a:r>
              <a:rPr lang="en-GB" i="1" dirty="0"/>
              <a:t>or :</a:t>
            </a:r>
          </a:p>
        </p:txBody>
      </p:sp>
    </p:spTree>
    <p:extLst>
      <p:ext uri="{BB962C8B-B14F-4D97-AF65-F5344CB8AC3E}">
        <p14:creationId xmlns:p14="http://schemas.microsoft.com/office/powerpoint/2010/main" val="3059027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configuration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451124" y="964750"/>
            <a:ext cx="8096110" cy="51754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500" dirty="0">
                <a:solidFill>
                  <a:schemeClr val="accent1"/>
                </a:solidFill>
                <a:latin typeface="Chalkduster" panose="03050602040202020205" pitchFamily="66" charset="77"/>
              </a:rPr>
              <a:t>2 files of dr2xml settings </a:t>
            </a:r>
            <a:r>
              <a:rPr lang="en-GB" sz="1500" dirty="0"/>
              <a:t>(python dictionaries)</a:t>
            </a:r>
          </a:p>
        </p:txBody>
      </p:sp>
      <p:sp>
        <p:nvSpPr>
          <p:cNvPr id="8" name="Google Shape;79;p17">
            <a:extLst>
              <a:ext uri="{FF2B5EF4-FFF2-40B4-BE49-F238E27FC236}">
                <a16:creationId xmlns:a16="http://schemas.microsoft.com/office/drawing/2014/main" id="{221CF8EA-4CAB-564F-8999-4CA7FAA3FD76}"/>
              </a:ext>
            </a:extLst>
          </p:cNvPr>
          <p:cNvSpPr txBox="1">
            <a:spLocks/>
          </p:cNvSpPr>
          <p:nvPr/>
        </p:nvSpPr>
        <p:spPr>
          <a:xfrm>
            <a:off x="523945" y="3888876"/>
            <a:ext cx="8096110" cy="10469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a set of model related XML files for XIOS : </a:t>
            </a:r>
            <a:r>
              <a:rPr lang="en-GB" sz="1500" dirty="0">
                <a:solidFill>
                  <a:schemeClr val="accent1"/>
                </a:solidFill>
                <a:latin typeface="Chalkduster" panose="03050602040202020205" pitchFamily="66" charset="77"/>
              </a:rPr>
              <a:t>context</a:t>
            </a:r>
            <a:r>
              <a:rPr lang="en-GB" sz="1500" dirty="0"/>
              <a:t>, </a:t>
            </a:r>
            <a:r>
              <a:rPr lang="en-GB" sz="1500" dirty="0">
                <a:solidFill>
                  <a:schemeClr val="accent1"/>
                </a:solidFill>
                <a:latin typeface="Chalkduster" panose="03050602040202020205" pitchFamily="66" charset="77"/>
              </a:rPr>
              <a:t>domains</a:t>
            </a:r>
            <a:r>
              <a:rPr lang="en-GB" sz="1500" dirty="0"/>
              <a:t>, </a:t>
            </a:r>
            <a:r>
              <a:rPr lang="en-GB" sz="1500" dirty="0">
                <a:solidFill>
                  <a:schemeClr val="accent1"/>
                </a:solidFill>
                <a:latin typeface="Chalkduster" panose="03050602040202020205" pitchFamily="66" charset="77"/>
              </a:rPr>
              <a:t>field_defs</a:t>
            </a:r>
          </a:p>
          <a:p>
            <a:pPr marL="114300" indent="0">
              <a:buNone/>
            </a:pPr>
            <a:r>
              <a:rPr lang="en-GB" sz="1500" dirty="0">
                <a:solidFill>
                  <a:schemeClr val="accent1"/>
                </a:solidFill>
                <a:latin typeface="Chalkduster" panose="03050602040202020205" pitchFamily="66" charset="77"/>
              </a:rPr>
              <a:t> </a:t>
            </a:r>
          </a:p>
          <a:p>
            <a:r>
              <a:rPr lang="en-GB" sz="1500" dirty="0"/>
              <a:t>additional XML files, the so-called </a:t>
            </a:r>
            <a:r>
              <a:rPr lang="en-GB" sz="1500" dirty="0">
                <a:solidFill>
                  <a:schemeClr val="accent1"/>
                </a:solidFill>
                <a:latin typeface="Chalkduster" panose="03050602040202020205" pitchFamily="66" charset="77"/>
              </a:rPr>
              <a:t>“ping_files” </a:t>
            </a:r>
            <a:r>
              <a:rPr lang="en-GB" sz="1500" dirty="0"/>
              <a:t>(one per context)</a:t>
            </a:r>
          </a:p>
        </p:txBody>
      </p:sp>
      <p:pic>
        <p:nvPicPr>
          <p:cNvPr id="24" name="Image 23">
            <a:extLst>
              <a:ext uri="{FF2B5EF4-FFF2-40B4-BE49-F238E27FC236}">
                <a16:creationId xmlns:a16="http://schemas.microsoft.com/office/drawing/2014/main" id="{6659A8F2-7EFC-BB48-8E88-DCE07358CB5F}"/>
              </a:ext>
            </a:extLst>
          </p:cNvPr>
          <p:cNvPicPr>
            <a:picLocks noChangeAspect="1"/>
          </p:cNvPicPr>
          <p:nvPr/>
        </p:nvPicPr>
        <p:blipFill rotWithShape="1">
          <a:blip r:embed="rId3"/>
          <a:srcRect l="4933" t="267" r="4444" b="41804"/>
          <a:stretch/>
        </p:blipFill>
        <p:spPr>
          <a:xfrm>
            <a:off x="1021688" y="1482292"/>
            <a:ext cx="6954982" cy="2244252"/>
          </a:xfrm>
          <a:prstGeom prst="rect">
            <a:avLst/>
          </a:prstGeom>
        </p:spPr>
      </p:pic>
    </p:spTree>
    <p:extLst>
      <p:ext uri="{BB962C8B-B14F-4D97-AF65-F5344CB8AC3E}">
        <p14:creationId xmlns:p14="http://schemas.microsoft.com/office/powerpoint/2010/main" val="3277071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execution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58" name="Image 57">
            <a:extLst>
              <a:ext uri="{FF2B5EF4-FFF2-40B4-BE49-F238E27FC236}">
                <a16:creationId xmlns:a16="http://schemas.microsoft.com/office/drawing/2014/main" id="{43BED765-7586-C54A-9A45-61B58C6F99FE}"/>
              </a:ext>
            </a:extLst>
          </p:cNvPr>
          <p:cNvPicPr>
            <a:picLocks noChangeAspect="1"/>
          </p:cNvPicPr>
          <p:nvPr/>
        </p:nvPicPr>
        <p:blipFill rotWithShape="1">
          <a:blip r:embed="rId3"/>
          <a:srcRect t="51912"/>
          <a:stretch/>
        </p:blipFill>
        <p:spPr>
          <a:xfrm>
            <a:off x="424872" y="1808535"/>
            <a:ext cx="8460509" cy="2283368"/>
          </a:xfrm>
          <a:prstGeom prst="rect">
            <a:avLst/>
          </a:prstGeom>
        </p:spPr>
      </p:pic>
    </p:spTree>
    <p:extLst>
      <p:ext uri="{BB962C8B-B14F-4D97-AF65-F5344CB8AC3E}">
        <p14:creationId xmlns:p14="http://schemas.microsoft.com/office/powerpoint/2010/main" val="1089391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verification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102F76E0-FFF4-CD43-BEA2-00F89607F98F}"/>
              </a:ext>
            </a:extLst>
          </p:cNvPr>
          <p:cNvSpPr/>
          <p:nvPr/>
        </p:nvSpPr>
        <p:spPr>
          <a:xfrm>
            <a:off x="152646" y="705919"/>
            <a:ext cx="6290097" cy="754053"/>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Skipped variables (i.e. whose alias is not present in the pingfile):</a:t>
            </a:r>
          </a:p>
          <a:p>
            <a:r>
              <a:rPr lang="fr-FR" sz="900" dirty="0">
                <a:latin typeface="Menlo" panose="020B0609030804020204" pitchFamily="49" charset="0"/>
                <a:ea typeface="Menlo" panose="020B0609030804020204" pitchFamily="49" charset="0"/>
                <a:cs typeface="Menlo" panose="020B0609030804020204" pitchFamily="49" charset="0"/>
              </a:rPr>
              <a:t>&gt;&gt;&gt; TABLE:             Ofx 03/09 ----&gt; sftof(1) ugrid(1) volcello(1)</a:t>
            </a:r>
          </a:p>
          <a:p>
            <a:r>
              <a:rPr lang="fr-FR" sz="900" dirty="0">
                <a:latin typeface="Menlo" panose="020B0609030804020204" pitchFamily="49" charset="0"/>
                <a:ea typeface="Menlo" panose="020B0609030804020204" pitchFamily="49" charset="0"/>
                <a:cs typeface="Menlo" panose="020B0609030804020204" pitchFamily="49" charset="0"/>
              </a:rPr>
              <a:t>&gt;&gt;&gt; TABLE:           SImon 01/20 ----&gt; sirdgconc(1)</a:t>
            </a:r>
          </a:p>
          <a:p>
            <a:r>
              <a:rPr lang="fr-FR" sz="900" dirty="0">
                <a:latin typeface="Menlo" panose="020B0609030804020204" pitchFamily="49" charset="0"/>
                <a:ea typeface="Menlo" panose="020B0609030804020204" pitchFamily="49" charset="0"/>
                <a:cs typeface="Menlo" panose="020B0609030804020204" pitchFamily="49" charset="0"/>
              </a:rPr>
              <a:t>&gt;&gt;&gt; TABLE:            Omon 03/37 ----&gt; msftmz(1) msftmzmpa(1) vsf(1)</a:t>
            </a:r>
          </a:p>
          <a:p>
            <a:endParaRPr lang="fr-FR" sz="600" dirty="0">
              <a:effectLst/>
              <a:latin typeface="Menlo" panose="020B0609030804020204" pitchFamily="49" charset="0"/>
              <a:ea typeface="Menlo" panose="020B0609030804020204" pitchFamily="49" charset="0"/>
              <a:cs typeface="Menlo" panose="020B0609030804020204" pitchFamily="49" charset="0"/>
            </a:endParaRPr>
          </a:p>
        </p:txBody>
      </p:sp>
      <p:sp>
        <p:nvSpPr>
          <p:cNvPr id="4" name="Rectangle 3">
            <a:extLst>
              <a:ext uri="{FF2B5EF4-FFF2-40B4-BE49-F238E27FC236}">
                <a16:creationId xmlns:a16="http://schemas.microsoft.com/office/drawing/2014/main" id="{394F6FEC-C7BD-F546-8F0A-C7AD78C80AFE}"/>
              </a:ext>
            </a:extLst>
          </p:cNvPr>
          <p:cNvSpPr/>
          <p:nvPr/>
        </p:nvSpPr>
        <p:spPr>
          <a:xfrm>
            <a:off x="152647" y="1533502"/>
            <a:ext cx="6290098" cy="2062103"/>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frequency+shape...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                            EmonZ P1   1 :  ['sltbasin']</a:t>
            </a:r>
          </a:p>
          <a:p>
            <a:r>
              <a:rPr lang="fr-FR" sz="900" dirty="0">
                <a:latin typeface="Menlo" panose="020B0609030804020204" pitchFamily="49" charset="0"/>
                <a:ea typeface="Menlo" panose="020B0609030804020204" pitchFamily="49" charset="0"/>
                <a:cs typeface="Menlo" panose="020B0609030804020204" pitchFamily="49" charset="0"/>
              </a:rPr>
              <a:t>                             Omon P1   1 :  ['hfbasin']</a:t>
            </a:r>
          </a:p>
          <a:p>
            <a:r>
              <a:rPr lang="fr-FR" sz="900" dirty="0">
                <a:latin typeface="Menlo" panose="020B0609030804020204" pitchFamily="49" charset="0"/>
                <a:ea typeface="Menlo" panose="020B0609030804020204" pitchFamily="49" charset="0"/>
                <a:cs typeface="Menlo" panose="020B0609030804020204" pitchFamily="49" charset="0"/>
              </a:rPr>
              <a:t>                             Omon P2   2 :  ['htovgyre', 'htovovrt']</a:t>
            </a:r>
          </a:p>
          <a:p>
            <a:r>
              <a:rPr lang="fr-FR" sz="900" dirty="0">
                <a:latin typeface="Menlo" panose="020B0609030804020204" pitchFamily="49" charset="0"/>
                <a:ea typeface="Menlo" panose="020B0609030804020204" pitchFamily="49" charset="0"/>
                <a:cs typeface="Menlo" panose="020B0609030804020204" pitchFamily="49" charset="0"/>
              </a:rPr>
              <a:t>       mon     YB-na    -------- ---   4</a:t>
            </a:r>
            <a:br>
              <a:rPr lang="fr-FR" sz="900" dirty="0">
                <a:latin typeface="Menlo" panose="020B0609030804020204" pitchFamily="49" charset="0"/>
                <a:ea typeface="Menlo" panose="020B0609030804020204" pitchFamily="49" charset="0"/>
                <a:cs typeface="Menlo" panose="020B0609030804020204" pitchFamily="49" charset="0"/>
              </a:rPr>
            </a:br>
            <a:endParaRPr lang="fr-FR" sz="900" dirty="0">
              <a:highlight>
                <a:srgbClr val="FFFF00"/>
              </a:highlight>
              <a:latin typeface="Menlo" panose="020B0609030804020204" pitchFamily="49" charset="0"/>
              <a:ea typeface="Menlo" panose="020B0609030804020204" pitchFamily="49" charset="0"/>
              <a:cs typeface="Menlo" panose="020B0609030804020204" pitchFamily="49" charset="0"/>
            </a:endParaRPr>
          </a:p>
          <a:p>
            <a:pPr>
              <a:tabLst>
                <a:tab pos="3281363" algn="l"/>
              </a:tabLst>
            </a:pPr>
            <a:r>
              <a:rPr lang="fr-FR" sz="900" dirty="0">
                <a:latin typeface="Menlo" panose="020B0609030804020204" pitchFamily="49" charset="0"/>
                <a:ea typeface="Menlo" panose="020B0609030804020204" pitchFamily="49" charset="0"/>
                <a:cs typeface="Menlo" panose="020B0609030804020204" pitchFamily="49" charset="0"/>
              </a:rPr>
              <a:t>                              Omon P1  10 :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'thetao', 'thkcello’, 	'umo’, 'uo', 'vmo', 'vo', 'wmo', 'wo']</a:t>
            </a:r>
          </a:p>
          <a:p>
            <a:r>
              <a:rPr lang="fr-FR" sz="900" dirty="0">
                <a:latin typeface="Menlo" panose="020B0609030804020204" pitchFamily="49" charset="0"/>
                <a:ea typeface="Menlo" panose="020B0609030804020204" pitchFamily="49" charset="0"/>
                <a:cs typeface="Menlo" panose="020B0609030804020204" pitchFamily="49" charset="0"/>
              </a:rPr>
              <a:t>       mon      XY-O    -------- ---  10</a:t>
            </a:r>
          </a:p>
          <a:p>
            <a:br>
              <a:rPr lang="fr-FR" sz="800" dirty="0">
                <a:latin typeface="Menlo" panose="020B0609030804020204" pitchFamily="49" charset="0"/>
                <a:ea typeface="Menlo" panose="020B0609030804020204" pitchFamily="49" charset="0"/>
                <a:cs typeface="Menlo" panose="020B0609030804020204" pitchFamily="49" charset="0"/>
              </a:rPr>
            </a:br>
            <a:endParaRPr lang="fr-FR" sz="8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                         PrimOday P1   1 :  [u'</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day      XY-O    -------- ---   1</a:t>
            </a:r>
            <a:br>
              <a:rPr lang="fr-FR" sz="400" dirty="0">
                <a:latin typeface="Menlo" panose="020B0609030804020204" pitchFamily="49" charset="0"/>
                <a:ea typeface="Menlo" panose="020B0609030804020204" pitchFamily="49" charset="0"/>
                <a:cs typeface="Menlo" panose="020B0609030804020204" pitchFamily="49" charset="0"/>
              </a:rPr>
            </a:br>
            <a:endParaRPr lang="fr-FR" sz="400" dirty="0">
              <a:latin typeface="Menlo" panose="020B0609030804020204" pitchFamily="49" charset="0"/>
              <a:ea typeface="Menlo" panose="020B0609030804020204" pitchFamily="49" charset="0"/>
              <a:cs typeface="Menlo" panose="020B0609030804020204" pitchFamily="49" charset="0"/>
            </a:endParaRPr>
          </a:p>
        </p:txBody>
      </p:sp>
      <p:sp>
        <p:nvSpPr>
          <p:cNvPr id="5" name="Rectangle 4">
            <a:extLst>
              <a:ext uri="{FF2B5EF4-FFF2-40B4-BE49-F238E27FC236}">
                <a16:creationId xmlns:a16="http://schemas.microsoft.com/office/drawing/2014/main" id="{A41DBA84-FA27-FF4A-A9F8-C91ABC35FC73}"/>
              </a:ext>
            </a:extLst>
          </p:cNvPr>
          <p:cNvSpPr/>
          <p:nvPr/>
        </p:nvSpPr>
        <p:spPr>
          <a:xfrm>
            <a:off x="152647" y="3645918"/>
            <a:ext cx="6290096" cy="1754326"/>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variable...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 Sea Water Convervative Temperature</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 Sea Water Salinity</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r>
              <a:rPr lang="fr-FR" sz="900" dirty="0">
                <a:latin typeface="Menlo" panose="020B0609030804020204" pitchFamily="49" charset="0"/>
                <a:ea typeface="Menlo" panose="020B0609030804020204" pitchFamily="49" charset="0"/>
                <a:cs typeface="Menlo" panose="020B0609030804020204" pitchFamily="49" charset="0"/>
              </a:rPr>
              <a:t>              *  day_PrimOday_XY-O_1.0</a:t>
            </a:r>
            <a:endParaRPr lang="fr-FR" sz="900" dirty="0">
              <a:effectLst/>
              <a:latin typeface="Menlo" panose="020B0609030804020204" pitchFamily="49" charset="0"/>
              <a:ea typeface="Menlo" panose="020B0609030804020204" pitchFamily="49" charset="0"/>
              <a:cs typeface="Menlo" panose="020B0609030804020204" pitchFamily="49" charset="0"/>
            </a:endParaRPr>
          </a:p>
        </p:txBody>
      </p:sp>
      <p:sp>
        <p:nvSpPr>
          <p:cNvPr id="15" name="Google Shape;66;p15">
            <a:extLst>
              <a:ext uri="{FF2B5EF4-FFF2-40B4-BE49-F238E27FC236}">
                <a16:creationId xmlns:a16="http://schemas.microsoft.com/office/drawing/2014/main" id="{868F9F05-B77E-2F42-875D-136FCF4F4246}"/>
              </a:ext>
            </a:extLst>
          </p:cNvPr>
          <p:cNvSpPr txBox="1">
            <a:spLocks/>
          </p:cNvSpPr>
          <p:nvPr/>
        </p:nvSpPr>
        <p:spPr>
          <a:xfrm>
            <a:off x="6552366" y="1544096"/>
            <a:ext cx="2667834" cy="1778248"/>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2 user-friendly views in dr2xml log file</a:t>
            </a:r>
            <a:endParaRPr lang="en-GB" sz="1200" dirty="0"/>
          </a:p>
          <a:p>
            <a:pPr marL="114300" indent="0">
              <a:buFont typeface="Arial"/>
              <a:buNone/>
            </a:pPr>
            <a:endParaRPr lang="en-GB" sz="1600" dirty="0"/>
          </a:p>
          <a:p>
            <a:r>
              <a:rPr lang="en-GB" sz="1600" dirty="0"/>
              <a:t>…That does not exempt from looking carefully at the generated file-def !</a:t>
            </a:r>
            <a:endParaRPr lang="en-GB" sz="1200" dirty="0"/>
          </a:p>
        </p:txBody>
      </p:sp>
      <p:sp>
        <p:nvSpPr>
          <p:cNvPr id="9" name="Carré corné 8">
            <a:extLst>
              <a:ext uri="{FF2B5EF4-FFF2-40B4-BE49-F238E27FC236}">
                <a16:creationId xmlns:a16="http://schemas.microsoft.com/office/drawing/2014/main" id="{F65B9662-6DDE-BA4E-A324-9C2224BB45B1}"/>
              </a:ext>
            </a:extLst>
          </p:cNvPr>
          <p:cNvSpPr/>
          <p:nvPr/>
        </p:nvSpPr>
        <p:spPr>
          <a:xfrm>
            <a:off x="6154620" y="3906666"/>
            <a:ext cx="2836733" cy="135061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2836733"/>
                      <a:gd name="connsiteY0" fmla="*/ 0 h 1350616"/>
                      <a:gd name="connsiteX1" fmla="*/ 624081 w 2836733"/>
                      <a:gd name="connsiteY1" fmla="*/ 0 h 1350616"/>
                      <a:gd name="connsiteX2" fmla="*/ 1134693 w 2836733"/>
                      <a:gd name="connsiteY2" fmla="*/ 0 h 1350616"/>
                      <a:gd name="connsiteX3" fmla="*/ 1616938 w 2836733"/>
                      <a:gd name="connsiteY3" fmla="*/ 0 h 1350616"/>
                      <a:gd name="connsiteX4" fmla="*/ 2155917 w 2836733"/>
                      <a:gd name="connsiteY4" fmla="*/ 0 h 1350616"/>
                      <a:gd name="connsiteX5" fmla="*/ 2836733 w 2836733"/>
                      <a:gd name="connsiteY5" fmla="*/ 0 h 1350616"/>
                      <a:gd name="connsiteX6" fmla="*/ 2836733 w 2836733"/>
                      <a:gd name="connsiteY6" fmla="*/ 562755 h 1350616"/>
                      <a:gd name="connsiteX7" fmla="*/ 2836733 w 2836733"/>
                      <a:gd name="connsiteY7" fmla="*/ 1125509 h 1350616"/>
                      <a:gd name="connsiteX8" fmla="*/ 2611626 w 2836733"/>
                      <a:gd name="connsiteY8" fmla="*/ 1350616 h 1350616"/>
                      <a:gd name="connsiteX9" fmla="*/ 2037068 w 2836733"/>
                      <a:gd name="connsiteY9" fmla="*/ 1350616 h 1350616"/>
                      <a:gd name="connsiteX10" fmla="*/ 1358046 w 2836733"/>
                      <a:gd name="connsiteY10" fmla="*/ 1350616 h 1350616"/>
                      <a:gd name="connsiteX11" fmla="*/ 783488 w 2836733"/>
                      <a:gd name="connsiteY11" fmla="*/ 1350616 h 1350616"/>
                      <a:gd name="connsiteX12" fmla="*/ 0 w 2836733"/>
                      <a:gd name="connsiteY12" fmla="*/ 1350616 h 1350616"/>
                      <a:gd name="connsiteX13" fmla="*/ 0 w 2836733"/>
                      <a:gd name="connsiteY13" fmla="*/ 661802 h 1350616"/>
                      <a:gd name="connsiteX14" fmla="*/ 0 w 2836733"/>
                      <a:gd name="connsiteY14" fmla="*/ 0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4" fmla="*/ 2010952 w 2836733"/>
                      <a:gd name="connsiteY4" fmla="*/ 1350616 h 1350616"/>
                      <a:gd name="connsiteX5" fmla="*/ 1436394 w 2836733"/>
                      <a:gd name="connsiteY5" fmla="*/ 1350616 h 1350616"/>
                      <a:gd name="connsiteX6" fmla="*/ 783488 w 2836733"/>
                      <a:gd name="connsiteY6" fmla="*/ 1350616 h 1350616"/>
                      <a:gd name="connsiteX7" fmla="*/ 0 w 2836733"/>
                      <a:gd name="connsiteY7" fmla="*/ 1350616 h 1350616"/>
                      <a:gd name="connsiteX8" fmla="*/ 0 w 2836733"/>
                      <a:gd name="connsiteY8" fmla="*/ 661802 h 1350616"/>
                      <a:gd name="connsiteX9" fmla="*/ 0 w 2836733"/>
                      <a:gd name="connsiteY9" fmla="*/ 0 h 1350616"/>
                      <a:gd name="connsiteX10" fmla="*/ 538979 w 2836733"/>
                      <a:gd name="connsiteY10" fmla="*/ 0 h 1350616"/>
                      <a:gd name="connsiteX11" fmla="*/ 1077959 w 2836733"/>
                      <a:gd name="connsiteY11" fmla="*/ 0 h 1350616"/>
                      <a:gd name="connsiteX12" fmla="*/ 1616938 w 2836733"/>
                      <a:gd name="connsiteY12" fmla="*/ 0 h 1350616"/>
                      <a:gd name="connsiteX13" fmla="*/ 2155917 w 2836733"/>
                      <a:gd name="connsiteY13" fmla="*/ 0 h 1350616"/>
                      <a:gd name="connsiteX14" fmla="*/ 2836733 w 2836733"/>
                      <a:gd name="connsiteY14" fmla="*/ 0 h 1350616"/>
                      <a:gd name="connsiteX15" fmla="*/ 2836733 w 2836733"/>
                      <a:gd name="connsiteY15" fmla="*/ 574010 h 1350616"/>
                      <a:gd name="connsiteX16" fmla="*/ 2836733 w 2836733"/>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3" h="1350616" stroke="0" extrusionOk="0">
                        <a:moveTo>
                          <a:pt x="0" y="0"/>
                        </a:moveTo>
                        <a:cubicBezTo>
                          <a:pt x="229248" y="-25903"/>
                          <a:pt x="456199" y="17184"/>
                          <a:pt x="624081" y="0"/>
                        </a:cubicBezTo>
                        <a:cubicBezTo>
                          <a:pt x="791963" y="-17184"/>
                          <a:pt x="935576" y="-15882"/>
                          <a:pt x="1134693" y="0"/>
                        </a:cubicBezTo>
                        <a:cubicBezTo>
                          <a:pt x="1333810" y="15882"/>
                          <a:pt x="1500345" y="12577"/>
                          <a:pt x="1616938" y="0"/>
                        </a:cubicBezTo>
                        <a:cubicBezTo>
                          <a:pt x="1733532" y="-12577"/>
                          <a:pt x="1983232" y="9290"/>
                          <a:pt x="2155917" y="0"/>
                        </a:cubicBezTo>
                        <a:cubicBezTo>
                          <a:pt x="2328602" y="-9290"/>
                          <a:pt x="2640705" y="9711"/>
                          <a:pt x="2836733" y="0"/>
                        </a:cubicBezTo>
                        <a:cubicBezTo>
                          <a:pt x="2820145" y="160061"/>
                          <a:pt x="2858151" y="404987"/>
                          <a:pt x="2836733" y="562755"/>
                        </a:cubicBezTo>
                        <a:cubicBezTo>
                          <a:pt x="2815315" y="720523"/>
                          <a:pt x="2860752" y="876117"/>
                          <a:pt x="2836733" y="1125509"/>
                        </a:cubicBezTo>
                        <a:cubicBezTo>
                          <a:pt x="2727259" y="1218776"/>
                          <a:pt x="2719370" y="1238733"/>
                          <a:pt x="2611626" y="1350616"/>
                        </a:cubicBezTo>
                        <a:cubicBezTo>
                          <a:pt x="2404151" y="1330149"/>
                          <a:pt x="2174217" y="1350104"/>
                          <a:pt x="2037068" y="1350616"/>
                        </a:cubicBezTo>
                        <a:cubicBezTo>
                          <a:pt x="1899919" y="1351128"/>
                          <a:pt x="1598428" y="1318859"/>
                          <a:pt x="1358046" y="1350616"/>
                        </a:cubicBezTo>
                        <a:cubicBezTo>
                          <a:pt x="1117664" y="1382373"/>
                          <a:pt x="1004690" y="1340375"/>
                          <a:pt x="783488" y="1350616"/>
                        </a:cubicBezTo>
                        <a:cubicBezTo>
                          <a:pt x="562286" y="1360857"/>
                          <a:pt x="282343" y="1331673"/>
                          <a:pt x="0" y="1350616"/>
                        </a:cubicBezTo>
                        <a:cubicBezTo>
                          <a:pt x="4319" y="1131138"/>
                          <a:pt x="-16508" y="910491"/>
                          <a:pt x="0" y="661802"/>
                        </a:cubicBezTo>
                        <a:cubicBezTo>
                          <a:pt x="16508" y="413113"/>
                          <a:pt x="-8637" y="158951"/>
                          <a:pt x="0" y="0"/>
                        </a:cubicBezTo>
                        <a:close/>
                      </a:path>
                      <a:path w="2836733" h="1350616" fill="darkenLess" stroke="0" extrusionOk="0">
                        <a:moveTo>
                          <a:pt x="2611626" y="1350616"/>
                        </a:moveTo>
                        <a:cubicBezTo>
                          <a:pt x="2621541" y="1306680"/>
                          <a:pt x="2635316" y="1253856"/>
                          <a:pt x="2656647" y="1170530"/>
                        </a:cubicBezTo>
                        <a:cubicBezTo>
                          <a:pt x="2704036" y="1167666"/>
                          <a:pt x="2759022" y="1151994"/>
                          <a:pt x="2836733" y="1125509"/>
                        </a:cubicBezTo>
                        <a:cubicBezTo>
                          <a:pt x="2769776" y="1198054"/>
                          <a:pt x="2678244" y="1293139"/>
                          <a:pt x="2611626" y="1350616"/>
                        </a:cubicBezTo>
                        <a:close/>
                      </a:path>
                      <a:path w="2836733" h="1350616" fill="none" extrusionOk="0">
                        <a:moveTo>
                          <a:pt x="2611626" y="1350616"/>
                        </a:moveTo>
                        <a:cubicBezTo>
                          <a:pt x="2627489" y="1287178"/>
                          <a:pt x="2639066" y="1221571"/>
                          <a:pt x="2656647" y="1170530"/>
                        </a:cubicBezTo>
                        <a:cubicBezTo>
                          <a:pt x="2717657" y="1147155"/>
                          <a:pt x="2760692" y="1145116"/>
                          <a:pt x="2836733" y="1125509"/>
                        </a:cubicBezTo>
                        <a:cubicBezTo>
                          <a:pt x="2718354" y="1231474"/>
                          <a:pt x="2716687" y="1254270"/>
                          <a:pt x="2611626" y="1350616"/>
                        </a:cubicBezTo>
                        <a:cubicBezTo>
                          <a:pt x="2342121" y="1337121"/>
                          <a:pt x="2248698" y="1356300"/>
                          <a:pt x="2010952" y="1350616"/>
                        </a:cubicBezTo>
                        <a:cubicBezTo>
                          <a:pt x="1773206" y="1344932"/>
                          <a:pt x="1578602" y="1366564"/>
                          <a:pt x="1436394" y="1350616"/>
                        </a:cubicBezTo>
                        <a:cubicBezTo>
                          <a:pt x="1294186" y="1334668"/>
                          <a:pt x="1060262" y="1333172"/>
                          <a:pt x="783488" y="1350616"/>
                        </a:cubicBezTo>
                        <a:cubicBezTo>
                          <a:pt x="506714" y="1368060"/>
                          <a:pt x="253364" y="1345970"/>
                          <a:pt x="0" y="1350616"/>
                        </a:cubicBezTo>
                        <a:cubicBezTo>
                          <a:pt x="19726" y="1059483"/>
                          <a:pt x="26285" y="915841"/>
                          <a:pt x="0" y="661802"/>
                        </a:cubicBezTo>
                        <a:cubicBezTo>
                          <a:pt x="-26285" y="407763"/>
                          <a:pt x="13922" y="226722"/>
                          <a:pt x="0" y="0"/>
                        </a:cubicBezTo>
                        <a:cubicBezTo>
                          <a:pt x="237181" y="2364"/>
                          <a:pt x="336399" y="972"/>
                          <a:pt x="538979" y="0"/>
                        </a:cubicBezTo>
                        <a:cubicBezTo>
                          <a:pt x="741559" y="-972"/>
                          <a:pt x="898163" y="-23035"/>
                          <a:pt x="1077959" y="0"/>
                        </a:cubicBezTo>
                        <a:cubicBezTo>
                          <a:pt x="1257755" y="23035"/>
                          <a:pt x="1424380" y="-16230"/>
                          <a:pt x="1616938" y="0"/>
                        </a:cubicBezTo>
                        <a:cubicBezTo>
                          <a:pt x="1809496" y="16230"/>
                          <a:pt x="1945376" y="9318"/>
                          <a:pt x="2155917" y="0"/>
                        </a:cubicBezTo>
                        <a:cubicBezTo>
                          <a:pt x="2366458" y="-9318"/>
                          <a:pt x="2506575" y="21038"/>
                          <a:pt x="2836733" y="0"/>
                        </a:cubicBezTo>
                        <a:cubicBezTo>
                          <a:pt x="2828265" y="220302"/>
                          <a:pt x="2830749" y="440513"/>
                          <a:pt x="2836733" y="574010"/>
                        </a:cubicBezTo>
                        <a:cubicBezTo>
                          <a:pt x="2842718" y="707507"/>
                          <a:pt x="2819190" y="1001963"/>
                          <a:pt x="2836733" y="1125509"/>
                        </a:cubicBezTo>
                      </a:path>
                      <a:path w="2836733" h="1350616" fill="none" stroke="0" extrusionOk="0">
                        <a:moveTo>
                          <a:pt x="2611626" y="1350616"/>
                        </a:moveTo>
                        <a:cubicBezTo>
                          <a:pt x="2628004" y="1274019"/>
                          <a:pt x="2636005" y="1240599"/>
                          <a:pt x="2656647" y="1170530"/>
                        </a:cubicBezTo>
                        <a:cubicBezTo>
                          <a:pt x="2722742" y="1146477"/>
                          <a:pt x="2755940" y="1148171"/>
                          <a:pt x="2836733" y="1125509"/>
                        </a:cubicBezTo>
                        <a:cubicBezTo>
                          <a:pt x="2773096" y="1176235"/>
                          <a:pt x="2687311" y="1254152"/>
                          <a:pt x="2611626" y="1350616"/>
                        </a:cubicBezTo>
                        <a:cubicBezTo>
                          <a:pt x="2299640" y="1372548"/>
                          <a:pt x="2204758" y="1380087"/>
                          <a:pt x="1984836" y="1350616"/>
                        </a:cubicBezTo>
                        <a:cubicBezTo>
                          <a:pt x="1764914" y="1321146"/>
                          <a:pt x="1601428" y="1372100"/>
                          <a:pt x="1410278" y="1350616"/>
                        </a:cubicBezTo>
                        <a:cubicBezTo>
                          <a:pt x="1219128" y="1329132"/>
                          <a:pt x="1051979" y="1356910"/>
                          <a:pt x="783488" y="1350616"/>
                        </a:cubicBezTo>
                        <a:cubicBezTo>
                          <a:pt x="514997" y="1344323"/>
                          <a:pt x="376894" y="1323051"/>
                          <a:pt x="0" y="1350616"/>
                        </a:cubicBezTo>
                        <a:cubicBezTo>
                          <a:pt x="-31249" y="1121862"/>
                          <a:pt x="9835" y="918250"/>
                          <a:pt x="0" y="715826"/>
                        </a:cubicBezTo>
                        <a:cubicBezTo>
                          <a:pt x="-9835" y="513402"/>
                          <a:pt x="6638" y="187104"/>
                          <a:pt x="0" y="0"/>
                        </a:cubicBezTo>
                        <a:cubicBezTo>
                          <a:pt x="119242" y="-9324"/>
                          <a:pt x="333450" y="12532"/>
                          <a:pt x="595714" y="0"/>
                        </a:cubicBezTo>
                        <a:cubicBezTo>
                          <a:pt x="857978" y="-12532"/>
                          <a:pt x="989656" y="-26943"/>
                          <a:pt x="1219795" y="0"/>
                        </a:cubicBezTo>
                        <a:cubicBezTo>
                          <a:pt x="1449934" y="26943"/>
                          <a:pt x="1592778" y="-11462"/>
                          <a:pt x="1702040" y="0"/>
                        </a:cubicBezTo>
                        <a:cubicBezTo>
                          <a:pt x="1811303" y="11462"/>
                          <a:pt x="1986080" y="-11427"/>
                          <a:pt x="2269386" y="0"/>
                        </a:cubicBezTo>
                        <a:cubicBezTo>
                          <a:pt x="2552692" y="11427"/>
                          <a:pt x="2702245" y="-27471"/>
                          <a:pt x="2836733" y="0"/>
                        </a:cubicBezTo>
                        <a:cubicBezTo>
                          <a:pt x="2827296" y="131048"/>
                          <a:pt x="2844241" y="338024"/>
                          <a:pt x="2836733" y="574010"/>
                        </a:cubicBezTo>
                        <a:cubicBezTo>
                          <a:pt x="2829226" y="809996"/>
                          <a:pt x="2824608" y="890950"/>
                          <a:pt x="2836733"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pPr algn="ctr"/>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dr2xml_training</a:t>
            </a: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exercice1 </a:t>
            </a:r>
            <a:endParaRPr lang="en-GB"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1" name="Flèche vers le bas 10">
            <a:extLst>
              <a:ext uri="{FF2B5EF4-FFF2-40B4-BE49-F238E27FC236}">
                <a16:creationId xmlns:a16="http://schemas.microsoft.com/office/drawing/2014/main" id="{F93EBA6E-4398-C648-BCD5-7B04BCB5DE9F}"/>
              </a:ext>
            </a:extLst>
          </p:cNvPr>
          <p:cNvSpPr/>
          <p:nvPr/>
        </p:nvSpPr>
        <p:spPr>
          <a:xfrm rot="16200000">
            <a:off x="5682077" y="4370499"/>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2" name="Graphique 11" descr="Programmeur">
            <a:extLst>
              <a:ext uri="{FF2B5EF4-FFF2-40B4-BE49-F238E27FC236}">
                <a16:creationId xmlns:a16="http://schemas.microsoft.com/office/drawing/2014/main" id="{F11B9917-2922-EF43-B8EC-71AEC1B71B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2551" y="4049420"/>
            <a:ext cx="827310" cy="827310"/>
          </a:xfrm>
          <a:prstGeom prst="rect">
            <a:avLst/>
          </a:prstGeom>
        </p:spPr>
      </p:pic>
    </p:spTree>
    <p:extLst>
      <p:ext uri="{BB962C8B-B14F-4D97-AF65-F5344CB8AC3E}">
        <p14:creationId xmlns:p14="http://schemas.microsoft.com/office/powerpoint/2010/main" val="419296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what’s this?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1" y="0"/>
            <a:ext cx="2546649"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3" name="Rectangle 12">
            <a:extLst>
              <a:ext uri="{FF2B5EF4-FFF2-40B4-BE49-F238E27FC236}">
                <a16:creationId xmlns:a16="http://schemas.microsoft.com/office/drawing/2014/main" id="{26FCDE84-33AB-464C-8C1B-C28578DCF5E7}"/>
              </a:ext>
            </a:extLst>
          </p:cNvPr>
          <p:cNvSpPr/>
          <p:nvPr/>
        </p:nvSpPr>
        <p:spPr>
          <a:xfrm>
            <a:off x="3795011" y="2249585"/>
            <a:ext cx="1383892" cy="461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216" y="552869"/>
            <a:ext cx="7533590" cy="3219588"/>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endParaRPr lang="en-GB" sz="1600" dirty="0"/>
          </a:p>
          <a:p>
            <a:r>
              <a:rPr lang="en-GB" sz="1600" dirty="0"/>
              <a:t>Python tool </a:t>
            </a:r>
          </a:p>
          <a:p>
            <a:pPr marL="114300" indent="0">
              <a:buFont typeface="Arial"/>
              <a:buNone/>
            </a:pPr>
            <a:endParaRPr lang="en-GB" sz="1600" dirty="0"/>
          </a:p>
          <a:p>
            <a:r>
              <a:rPr lang="en-GB" sz="1600" dirty="0"/>
              <a:t>XIOS file-def XML writer</a:t>
            </a:r>
            <a:endParaRPr lang="en-GB" sz="1200" dirty="0"/>
          </a:p>
          <a:p>
            <a:pPr lvl="1"/>
            <a:r>
              <a:rPr lang="en-GB" sz="1200" dirty="0"/>
              <a:t>fields and attributes (« variable » in XIOS vocab) in file</a:t>
            </a:r>
          </a:p>
          <a:p>
            <a:pPr lvl="1"/>
            <a:r>
              <a:rPr lang="en-GB" sz="1200" dirty="0"/>
              <a:t>Automatic implementation of XIOS spatial &amp; temporal filters</a:t>
            </a:r>
          </a:p>
          <a:p>
            <a:pPr lvl="1"/>
            <a:r>
              <a:rPr lang="en-GB" sz="1200" dirty="0"/>
              <a:t>Automatic NetCDF file handling (naming, time-splitting, metadata, append write…)</a:t>
            </a:r>
          </a:p>
          <a:p>
            <a:pPr lvl="1"/>
            <a:endParaRPr lang="en-GB" sz="1200" dirty="0"/>
          </a:p>
          <a:p>
            <a:r>
              <a:rPr lang="en-GB" sz="1600" dirty="0"/>
              <a:t>Useful for :</a:t>
            </a:r>
            <a:endParaRPr lang="en-GB" sz="1200" dirty="0"/>
          </a:p>
          <a:p>
            <a:pPr lvl="1"/>
            <a:r>
              <a:rPr lang="en-GB" sz="1200" dirty="0">
                <a:latin typeface="+mj-lt"/>
              </a:rPr>
              <a:t>XIOS-enabled</a:t>
            </a:r>
            <a:r>
              <a:rPr lang="en-GB" sz="1200" dirty="0"/>
              <a:t> models (output management)</a:t>
            </a:r>
          </a:p>
          <a:p>
            <a:pPr lvl="1"/>
            <a:r>
              <a:rPr lang="en-GB" sz="1200" dirty="0"/>
              <a:t>large number of fields to output</a:t>
            </a:r>
          </a:p>
          <a:p>
            <a:pPr lvl="1"/>
            <a:r>
              <a:rPr lang="en-GB" sz="1200" dirty="0"/>
              <a:t>standard data (format and content)</a:t>
            </a:r>
          </a:p>
          <a:p>
            <a:pPr lvl="1"/>
            <a:r>
              <a:rPr lang="en-GB" sz="1200" dirty="0"/>
              <a:t>adding a lot of mandatory attributes in the </a:t>
            </a:r>
          </a:p>
          <a:p>
            <a:pPr marL="596900" lvl="1" indent="0">
              <a:buNone/>
            </a:pPr>
            <a:r>
              <a:rPr lang="en-GB" sz="1200" dirty="0"/>
              <a:t>	netCDF output files</a:t>
            </a:r>
          </a:p>
        </p:txBody>
      </p:sp>
      <p:sp>
        <p:nvSpPr>
          <p:cNvPr id="17" name="ZoneTexte 16">
            <a:extLst>
              <a:ext uri="{FF2B5EF4-FFF2-40B4-BE49-F238E27FC236}">
                <a16:creationId xmlns:a16="http://schemas.microsoft.com/office/drawing/2014/main" id="{359D60CE-9B68-4B41-9D30-A6FC338079A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D04348A1-55CA-DB4B-94CE-F6B6C61EB60D}"/>
              </a:ext>
            </a:extLst>
          </p:cNvPr>
          <p:cNvSpPr txBox="1">
            <a:spLocks/>
          </p:cNvSpPr>
          <p:nvPr/>
        </p:nvSpPr>
        <p:spPr>
          <a:xfrm>
            <a:off x="83890" y="3684614"/>
            <a:ext cx="3711121" cy="14338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CMIP6 production</a:t>
            </a:r>
          </a:p>
          <a:p>
            <a:pPr lvl="1"/>
            <a:r>
              <a:rPr lang="en-GB" sz="1200" dirty="0"/>
              <a:t>Systematic production of CMIP6 compliant CF-netCDF files</a:t>
            </a:r>
          </a:p>
          <a:p>
            <a:pPr lvl="1"/>
            <a:r>
              <a:rPr lang="en-GB" sz="1200" dirty="0"/>
              <a:t>Satisfying the CMIP6 Data Request</a:t>
            </a:r>
          </a:p>
        </p:txBody>
      </p:sp>
      <p:pic>
        <p:nvPicPr>
          <p:cNvPr id="18" name="Image 17">
            <a:extLst>
              <a:ext uri="{FF2B5EF4-FFF2-40B4-BE49-F238E27FC236}">
                <a16:creationId xmlns:a16="http://schemas.microsoft.com/office/drawing/2014/main" id="{DDFFAC4F-C437-6F4A-ABCB-EDBED99D763E}"/>
              </a:ext>
            </a:extLst>
          </p:cNvPr>
          <p:cNvPicPr>
            <a:picLocks noChangeAspect="1"/>
          </p:cNvPicPr>
          <p:nvPr/>
        </p:nvPicPr>
        <p:blipFill>
          <a:blip r:embed="rId3"/>
          <a:stretch>
            <a:fillRect/>
          </a:stretch>
        </p:blipFill>
        <p:spPr>
          <a:xfrm>
            <a:off x="5897463" y="2527921"/>
            <a:ext cx="3246537" cy="2776781"/>
          </a:xfrm>
          <a:prstGeom prst="rect">
            <a:avLst/>
          </a:prstGeom>
        </p:spPr>
      </p:pic>
      <p:pic>
        <p:nvPicPr>
          <p:cNvPr id="25" name="Image 24">
            <a:extLst>
              <a:ext uri="{FF2B5EF4-FFF2-40B4-BE49-F238E27FC236}">
                <a16:creationId xmlns:a16="http://schemas.microsoft.com/office/drawing/2014/main" id="{D150644B-EDB3-7445-8FCA-67AAFD83F49A}"/>
              </a:ext>
            </a:extLst>
          </p:cNvPr>
          <p:cNvPicPr>
            <a:picLocks noChangeAspect="1"/>
          </p:cNvPicPr>
          <p:nvPr/>
        </p:nvPicPr>
        <p:blipFill rotWithShape="1">
          <a:blip r:embed="rId4"/>
          <a:srcRect r="2623"/>
          <a:stretch/>
        </p:blipFill>
        <p:spPr>
          <a:xfrm>
            <a:off x="4127502" y="2676222"/>
            <a:ext cx="1814661" cy="1819575"/>
          </a:xfrm>
          <a:prstGeom prst="rect">
            <a:avLst/>
          </a:prstGeom>
        </p:spPr>
      </p:pic>
      <p:sp>
        <p:nvSpPr>
          <p:cNvPr id="26" name="ZoneTexte 25">
            <a:extLst>
              <a:ext uri="{FF2B5EF4-FFF2-40B4-BE49-F238E27FC236}">
                <a16:creationId xmlns:a16="http://schemas.microsoft.com/office/drawing/2014/main" id="{E6ED4E43-1CF4-A548-A6C0-FDD8F8C650B5}"/>
              </a:ext>
            </a:extLst>
          </p:cNvPr>
          <p:cNvSpPr txBox="1"/>
          <p:nvPr/>
        </p:nvSpPr>
        <p:spPr>
          <a:xfrm>
            <a:off x="4410178" y="2527921"/>
            <a:ext cx="1308564" cy="230832"/>
          </a:xfrm>
          <a:prstGeom prst="rect">
            <a:avLst/>
          </a:prstGeom>
          <a:noFill/>
        </p:spPr>
        <p:txBody>
          <a:bodyPr wrap="square" rtlCol="0">
            <a:spAutoFit/>
          </a:bodyPr>
          <a:lstStyle/>
          <a:p>
            <a:pPr algn="ctr"/>
            <a:r>
              <a:rPr lang="en-GB" sz="900" b="1" dirty="0">
                <a:solidFill>
                  <a:schemeClr val="bg2">
                    <a:lumMod val="75000"/>
                  </a:schemeClr>
                </a:solidFill>
              </a:rPr>
              <a:t>CMIP6 data request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basic functions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114896" y="2000233"/>
            <a:ext cx="5581712" cy="2813503"/>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2300" dirty="0"/>
              <a:t>Spatial:</a:t>
            </a:r>
          </a:p>
          <a:p>
            <a:pPr lvl="1"/>
            <a:r>
              <a:rPr lang="en-GB" sz="1800" dirty="0"/>
              <a:t>remapping on different grids </a:t>
            </a:r>
          </a:p>
          <a:p>
            <a:pPr lvl="1"/>
            <a:r>
              <a:rPr lang="en-GB" sz="1800" dirty="0"/>
              <a:t>regridding on pressure levels</a:t>
            </a:r>
          </a:p>
          <a:p>
            <a:pPr lvl="1"/>
            <a:r>
              <a:rPr lang="en-GB" sz="1800" dirty="0"/>
              <a:t>regridding on height levels </a:t>
            </a:r>
            <a:r>
              <a:rPr lang="en-GB" sz="1500" i="1" dirty="0">
                <a:solidFill>
                  <a:schemeClr val="tx2">
                    <a:lumMod val="50000"/>
                  </a:schemeClr>
                </a:solidFill>
              </a:rPr>
              <a:t>(in next version, sept. 2021)</a:t>
            </a:r>
          </a:p>
          <a:p>
            <a:pPr lvl="1"/>
            <a:r>
              <a:rPr lang="en-GB" sz="1800" dirty="0"/>
              <a:t>interpolation at observation sites</a:t>
            </a:r>
          </a:p>
          <a:p>
            <a:pPr lvl="1"/>
            <a:r>
              <a:rPr lang="en-GB" sz="1800" dirty="0"/>
              <a:t>meridional/zonal means</a:t>
            </a:r>
          </a:p>
          <a:p>
            <a:pPr marL="596900" lvl="1" indent="0">
              <a:buNone/>
            </a:pPr>
            <a:endParaRPr lang="en-GB" sz="1800" dirty="0"/>
          </a:p>
          <a:p>
            <a:r>
              <a:rPr lang="en-GB" sz="2300" dirty="0"/>
              <a:t>Temporal:</a:t>
            </a:r>
          </a:p>
          <a:p>
            <a:pPr lvl="1"/>
            <a:r>
              <a:rPr lang="en-GB" sz="1800" dirty="0"/>
              <a:t>sampling period </a:t>
            </a:r>
          </a:p>
          <a:p>
            <a:pPr lvl="1"/>
            <a:r>
              <a:rPr lang="en-GB" sz="1800" dirty="0"/>
              <a:t>time mean / time point </a:t>
            </a:r>
          </a:p>
          <a:p>
            <a:pPr lvl="1"/>
            <a:r>
              <a:rPr lang="en-GB" sz="1800" dirty="0"/>
              <a:t>diurnal cycle</a:t>
            </a:r>
            <a:endParaRPr lang="en-GB" sz="1800" i="1" dirty="0">
              <a:solidFill>
                <a:schemeClr val="accent1"/>
              </a:solidFill>
            </a:endParaRPr>
          </a:p>
          <a:p>
            <a:pPr marL="596900" lvl="1" indent="0">
              <a:buNone/>
            </a:pPr>
            <a:endParaRPr lang="en-GB" sz="900" dirty="0"/>
          </a:p>
          <a:p>
            <a:pPr lvl="1"/>
            <a:endParaRPr lang="en-GB" sz="1100" dirty="0"/>
          </a:p>
        </p:txBody>
      </p:sp>
      <p:sp>
        <p:nvSpPr>
          <p:cNvPr id="6" name="ZoneTexte 5">
            <a:extLst>
              <a:ext uri="{FF2B5EF4-FFF2-40B4-BE49-F238E27FC236}">
                <a16:creationId xmlns:a16="http://schemas.microsoft.com/office/drawing/2014/main" id="{32036639-CF9B-7C4B-857C-5F8713A4A79F}"/>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A06C6438-4B54-4140-AC5D-741B674361F7}"/>
              </a:ext>
            </a:extLst>
          </p:cNvPr>
          <p:cNvSpPr/>
          <p:nvPr/>
        </p:nvSpPr>
        <p:spPr>
          <a:xfrm>
            <a:off x="667927" y="982248"/>
            <a:ext cx="6795056" cy="738664"/>
          </a:xfrm>
          <a:prstGeom prst="rect">
            <a:avLst/>
          </a:prstGeom>
        </p:spPr>
        <p:txBody>
          <a:bodyPr wrap="square">
            <a:spAutoFit/>
          </a:bodyPr>
          <a:lstStyle/>
          <a:p>
            <a:pPr marL="2000250" indent="-2000250"/>
            <a:r>
              <a:rPr lang="en-GB" b="1" dirty="0">
                <a:solidFill>
                  <a:schemeClr val="accent1"/>
                </a:solidFill>
                <a:latin typeface="Chalkduster" panose="03050602040202020205" pitchFamily="66" charset="77"/>
              </a:rPr>
              <a:t>“basic functions” </a:t>
            </a:r>
            <a:r>
              <a:rPr lang="en-GB" dirty="0">
                <a:solidFill>
                  <a:schemeClr val="accent2">
                    <a:lumMod val="75000"/>
                    <a:lumOff val="25000"/>
                  </a:schemeClr>
                </a:solidFill>
              </a:rPr>
              <a:t>: </a:t>
            </a:r>
            <a:r>
              <a:rPr lang="en-GB" b="1" u="sng" dirty="0">
                <a:solidFill>
                  <a:schemeClr val="accent2">
                    <a:lumMod val="75000"/>
                    <a:lumOff val="25000"/>
                  </a:schemeClr>
                </a:solidFill>
              </a:rPr>
              <a:t>ordinated</a:t>
            </a:r>
            <a:r>
              <a:rPr lang="en-GB" dirty="0">
                <a:solidFill>
                  <a:schemeClr val="accent2">
                    <a:lumMod val="75000"/>
                    <a:lumOff val="25000"/>
                  </a:schemeClr>
                </a:solidFill>
              </a:rPr>
              <a:t> and </a:t>
            </a:r>
            <a:r>
              <a:rPr lang="en-GB" b="1" u="sng" dirty="0">
                <a:solidFill>
                  <a:schemeClr val="accent2">
                    <a:lumMod val="75000"/>
                    <a:lumOff val="25000"/>
                  </a:schemeClr>
                </a:solidFill>
              </a:rPr>
              <a:t>optimised</a:t>
            </a:r>
            <a:r>
              <a:rPr lang="en-GB" dirty="0">
                <a:solidFill>
                  <a:schemeClr val="accent2">
                    <a:lumMod val="75000"/>
                    <a:lumOff val="25000"/>
                  </a:schemeClr>
                </a:solidFill>
              </a:rPr>
              <a:t> combination of </a:t>
            </a:r>
            <a:r>
              <a:rPr lang="en-GB" dirty="0">
                <a:solidFill>
                  <a:schemeClr val="accent1"/>
                </a:solidFill>
                <a:latin typeface="Chalkduster" panose="03050602040202020205" pitchFamily="66" charset="77"/>
              </a:rPr>
              <a:t>XIOS filters </a:t>
            </a:r>
            <a:r>
              <a:rPr lang="en-GB" dirty="0">
                <a:solidFill>
                  <a:schemeClr val="accent2">
                    <a:lumMod val="75000"/>
                    <a:lumOff val="25000"/>
                  </a:schemeClr>
                </a:solidFill>
              </a:rPr>
              <a:t>automatically implemented according to the specifications of the data request.   </a:t>
            </a:r>
          </a:p>
        </p:txBody>
      </p:sp>
      <p:cxnSp>
        <p:nvCxnSpPr>
          <p:cNvPr id="12" name="Connecteur droit avec flèche 11">
            <a:extLst>
              <a:ext uri="{FF2B5EF4-FFF2-40B4-BE49-F238E27FC236}">
                <a16:creationId xmlns:a16="http://schemas.microsoft.com/office/drawing/2014/main" id="{3970D102-F64C-A840-9AB2-248624D92372}"/>
              </a:ext>
            </a:extLst>
          </p:cNvPr>
          <p:cNvCxnSpPr>
            <a:cxnSpLocks/>
          </p:cNvCxnSpPr>
          <p:nvPr/>
        </p:nvCxnSpPr>
        <p:spPr>
          <a:xfrm>
            <a:off x="4437236" y="2687681"/>
            <a:ext cx="728359" cy="5835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9C0905A-99DB-D240-91D2-1021C1393414}"/>
              </a:ext>
            </a:extLst>
          </p:cNvPr>
          <p:cNvCxnSpPr>
            <a:cxnSpLocks/>
          </p:cNvCxnSpPr>
          <p:nvPr/>
        </p:nvCxnSpPr>
        <p:spPr>
          <a:xfrm flipV="1">
            <a:off x="4340772" y="3550549"/>
            <a:ext cx="795842" cy="3692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73C56691-9448-EB49-B3E2-ECA850D3F07A}"/>
              </a:ext>
            </a:extLst>
          </p:cNvPr>
          <p:cNvSpPr txBox="1"/>
          <p:nvPr/>
        </p:nvSpPr>
        <p:spPr>
          <a:xfrm>
            <a:off x="5224090" y="3186764"/>
            <a:ext cx="1259372" cy="577081"/>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Chaining and combination of both</a:t>
            </a:r>
          </a:p>
        </p:txBody>
      </p:sp>
      <p:sp>
        <p:nvSpPr>
          <p:cNvPr id="16" name="Rectangle 15">
            <a:extLst>
              <a:ext uri="{FF2B5EF4-FFF2-40B4-BE49-F238E27FC236}">
                <a16:creationId xmlns:a16="http://schemas.microsoft.com/office/drawing/2014/main" id="{7C02AFBD-B646-144C-AD1B-B79D0A144068}"/>
              </a:ext>
            </a:extLst>
          </p:cNvPr>
          <p:cNvSpPr/>
          <p:nvPr/>
        </p:nvSpPr>
        <p:spPr>
          <a:xfrm>
            <a:off x="6916552" y="2822208"/>
            <a:ext cx="2006731" cy="1169551"/>
          </a:xfrm>
          <a:prstGeom prst="rect">
            <a:avLst/>
          </a:prstGeom>
        </p:spPr>
        <p:txBody>
          <a:bodyPr wrap="square">
            <a:spAutoFit/>
          </a:bodyPr>
          <a:lstStyle/>
          <a:p>
            <a:r>
              <a:rPr lang="en-GB" dirty="0">
                <a:solidFill>
                  <a:schemeClr val="accent2">
                    <a:lumMod val="75000"/>
                    <a:lumOff val="25000"/>
                  </a:schemeClr>
                </a:solidFill>
              </a:rPr>
              <a:t>XIOS ready to compute/output requested diagnostics according to the DR compute specification</a:t>
            </a:r>
            <a:endParaRPr lang="en-GB" dirty="0"/>
          </a:p>
        </p:txBody>
      </p:sp>
      <p:cxnSp>
        <p:nvCxnSpPr>
          <p:cNvPr id="19" name="Connecteur droit avec flèche 18">
            <a:extLst>
              <a:ext uri="{FF2B5EF4-FFF2-40B4-BE49-F238E27FC236}">
                <a16:creationId xmlns:a16="http://schemas.microsoft.com/office/drawing/2014/main" id="{A002C20F-2EFE-204F-A3E3-43FBC83BEDE8}"/>
              </a:ext>
            </a:extLst>
          </p:cNvPr>
          <p:cNvCxnSpPr>
            <a:cxnSpLocks/>
          </p:cNvCxnSpPr>
          <p:nvPr/>
        </p:nvCxnSpPr>
        <p:spPr>
          <a:xfrm>
            <a:off x="6497175" y="3406984"/>
            <a:ext cx="4056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010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customisation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189174" y="910372"/>
            <a:ext cx="8954826" cy="2948145"/>
          </a:xfrm>
          <a:prstGeom prst="rect">
            <a:avLst/>
          </a:prstGeom>
        </p:spPr>
        <p:txBody>
          <a:bodyPr spcFirstLastPara="1" wrap="square" lIns="91425" tIns="91425" rIns="91425" bIns="91425" anchor="t" anchorCtr="0">
            <a:normAutofit lnSpcReduction="10000"/>
          </a:bodyPr>
          <a:lstStyle/>
          <a:p>
            <a:r>
              <a:rPr lang="en-GB" dirty="0"/>
              <a:t>Filtering options : </a:t>
            </a:r>
          </a:p>
          <a:p>
            <a:pPr lvl="1"/>
            <a:r>
              <a:rPr lang="en-GB" dirty="0">
                <a:solidFill>
                  <a:srgbClr val="00A79F"/>
                </a:solidFill>
                <a:latin typeface="Chalkduster" panose="03050602040202020205" pitchFamily="66" charset="77"/>
              </a:rPr>
              <a:t>curation</a:t>
            </a:r>
            <a:r>
              <a:rPr lang="en-GB" dirty="0"/>
              <a:t> : can filter out variables that are requested twice</a:t>
            </a:r>
            <a:endParaRPr lang="en-GB" dirty="0">
              <a:highlight>
                <a:srgbClr val="FF0000"/>
              </a:highlight>
            </a:endParaRPr>
          </a:p>
          <a:p>
            <a:pPr lvl="1"/>
            <a:r>
              <a:rPr lang="en-GB" dirty="0">
                <a:solidFill>
                  <a:srgbClr val="00A79F"/>
                </a:solidFill>
                <a:latin typeface="Chalkduster" panose="03050602040202020205" pitchFamily="66" charset="77"/>
              </a:rPr>
              <a:t>selection</a:t>
            </a:r>
            <a:r>
              <a:rPr lang="en-GB" dirty="0"/>
              <a:t> : </a:t>
            </a:r>
          </a:p>
          <a:p>
            <a:pPr lvl="2"/>
            <a:r>
              <a:rPr lang="en-GB" dirty="0"/>
              <a:t>filtering on experiment, on simulated year, or both</a:t>
            </a:r>
          </a:p>
          <a:p>
            <a:pPr lvl="2"/>
            <a:r>
              <a:rPr lang="en-GB" dirty="0"/>
              <a:t>choosing the maximum priority level of variables to output</a:t>
            </a:r>
          </a:p>
          <a:p>
            <a:pPr lvl="1"/>
            <a:r>
              <a:rPr lang="en-GB" dirty="0">
                <a:solidFill>
                  <a:srgbClr val="00A79F"/>
                </a:solidFill>
                <a:latin typeface="Chalkduster" panose="03050602040202020205" pitchFamily="66" charset="77"/>
              </a:rPr>
              <a:t>exclusion/inclusion</a:t>
            </a:r>
            <a:r>
              <a:rPr lang="en-GB" dirty="0"/>
              <a:t> : user can also provide lists of excluded/included…</a:t>
            </a:r>
          </a:p>
          <a:p>
            <a:pPr lvl="2">
              <a:buSzPct val="95000"/>
            </a:pPr>
            <a:r>
              <a:rPr lang="en-GB" dirty="0">
                <a:latin typeface="+mj-lt"/>
              </a:rPr>
              <a:t>variables (var)</a:t>
            </a:r>
          </a:p>
          <a:p>
            <a:pPr lvl="2">
              <a:buSzPct val="95000"/>
            </a:pPr>
            <a:r>
              <a:rPr lang="en-GB" dirty="0">
                <a:latin typeface="+mj-lt"/>
              </a:rPr>
              <a:t>tables (tbl)</a:t>
            </a:r>
          </a:p>
          <a:p>
            <a:pPr lvl="2">
              <a:buSzPct val="95000"/>
            </a:pPr>
            <a:r>
              <a:rPr lang="en-GB" dirty="0">
                <a:latin typeface="+mj-lt"/>
              </a:rPr>
              <a:t>pairs (var,tbl)</a:t>
            </a:r>
          </a:p>
          <a:p>
            <a:pPr lvl="2">
              <a:buSzPct val="95000"/>
            </a:pPr>
            <a:r>
              <a:rPr lang="en-GB" dirty="0">
                <a:latin typeface="+mj-lt"/>
              </a:rPr>
              <a:t>spatial shapes</a:t>
            </a:r>
          </a:p>
          <a:p>
            <a:pPr lvl="1">
              <a:buSzPct val="95000"/>
            </a:pPr>
            <a:r>
              <a:rPr lang="en-GB" dirty="0">
                <a:solidFill>
                  <a:srgbClr val="00A79F"/>
                </a:solidFill>
                <a:latin typeface="Chalkduster" panose="03050602040202020205" pitchFamily="66" charset="77"/>
              </a:rPr>
              <a:t>metadata filtering </a:t>
            </a:r>
            <a:r>
              <a:rPr lang="en-GB" dirty="0">
                <a:latin typeface="+mj-lt"/>
              </a:rPr>
              <a:t>: user can take the control on attributes to write in the NetCDF files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9" name="Carré corné 8">
            <a:extLst>
              <a:ext uri="{FF2B5EF4-FFF2-40B4-BE49-F238E27FC236}">
                <a16:creationId xmlns:a16="http://schemas.microsoft.com/office/drawing/2014/main" id="{DB73BA65-FA69-A74B-8972-583E39B43386}"/>
              </a:ext>
            </a:extLst>
          </p:cNvPr>
          <p:cNvSpPr/>
          <p:nvPr/>
        </p:nvSpPr>
        <p:spPr>
          <a:xfrm>
            <a:off x="3436015" y="3862434"/>
            <a:ext cx="2836732"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3247453512">
                  <a:custGeom>
                    <a:avLst/>
                    <a:gdLst>
                      <a:gd name="connsiteX0" fmla="*/ 0 w 2836732"/>
                      <a:gd name="connsiteY0" fmla="*/ 0 h 1350616"/>
                      <a:gd name="connsiteX1" fmla="*/ 567346 w 2836732"/>
                      <a:gd name="connsiteY1" fmla="*/ 0 h 1350616"/>
                      <a:gd name="connsiteX2" fmla="*/ 1106325 w 2836732"/>
                      <a:gd name="connsiteY2" fmla="*/ 0 h 1350616"/>
                      <a:gd name="connsiteX3" fmla="*/ 1730407 w 2836732"/>
                      <a:gd name="connsiteY3" fmla="*/ 0 h 1350616"/>
                      <a:gd name="connsiteX4" fmla="*/ 2354488 w 2836732"/>
                      <a:gd name="connsiteY4" fmla="*/ 0 h 1350616"/>
                      <a:gd name="connsiteX5" fmla="*/ 2836732 w 2836732"/>
                      <a:gd name="connsiteY5" fmla="*/ 0 h 1350616"/>
                      <a:gd name="connsiteX6" fmla="*/ 2836732 w 2836732"/>
                      <a:gd name="connsiteY6" fmla="*/ 540244 h 1350616"/>
                      <a:gd name="connsiteX7" fmla="*/ 2836732 w 2836732"/>
                      <a:gd name="connsiteY7" fmla="*/ 1125509 h 1350616"/>
                      <a:gd name="connsiteX8" fmla="*/ 2611625 w 2836732"/>
                      <a:gd name="connsiteY8" fmla="*/ 1350616 h 1350616"/>
                      <a:gd name="connsiteX9" fmla="*/ 2010951 w 2836732"/>
                      <a:gd name="connsiteY9" fmla="*/ 1350616 h 1350616"/>
                      <a:gd name="connsiteX10" fmla="*/ 1305813 w 2836732"/>
                      <a:gd name="connsiteY10" fmla="*/ 1350616 h 1350616"/>
                      <a:gd name="connsiteX11" fmla="*/ 652906 w 2836732"/>
                      <a:gd name="connsiteY11" fmla="*/ 1350616 h 1350616"/>
                      <a:gd name="connsiteX12" fmla="*/ 0 w 2836732"/>
                      <a:gd name="connsiteY12" fmla="*/ 1350616 h 1350616"/>
                      <a:gd name="connsiteX13" fmla="*/ 0 w 2836732"/>
                      <a:gd name="connsiteY13" fmla="*/ 688814 h 1350616"/>
                      <a:gd name="connsiteX14" fmla="*/ 0 w 2836732"/>
                      <a:gd name="connsiteY14" fmla="*/ 0 h 1350616"/>
                      <a:gd name="connsiteX0" fmla="*/ 2611625 w 2836732"/>
                      <a:gd name="connsiteY0" fmla="*/ 1350616 h 1350616"/>
                      <a:gd name="connsiteX1" fmla="*/ 2656646 w 2836732"/>
                      <a:gd name="connsiteY1" fmla="*/ 1170530 h 1350616"/>
                      <a:gd name="connsiteX2" fmla="*/ 2836732 w 2836732"/>
                      <a:gd name="connsiteY2" fmla="*/ 1125509 h 1350616"/>
                      <a:gd name="connsiteX3" fmla="*/ 2611625 w 2836732"/>
                      <a:gd name="connsiteY3" fmla="*/ 1350616 h 1350616"/>
                      <a:gd name="connsiteX0" fmla="*/ 2611625 w 2836732"/>
                      <a:gd name="connsiteY0" fmla="*/ 1350616 h 1350616"/>
                      <a:gd name="connsiteX1" fmla="*/ 2656646 w 2836732"/>
                      <a:gd name="connsiteY1" fmla="*/ 1170530 h 1350616"/>
                      <a:gd name="connsiteX2" fmla="*/ 2836732 w 2836732"/>
                      <a:gd name="connsiteY2" fmla="*/ 1125509 h 1350616"/>
                      <a:gd name="connsiteX3" fmla="*/ 2611625 w 2836732"/>
                      <a:gd name="connsiteY3" fmla="*/ 1350616 h 1350616"/>
                      <a:gd name="connsiteX4" fmla="*/ 1958719 w 2836732"/>
                      <a:gd name="connsiteY4" fmla="*/ 1350616 h 1350616"/>
                      <a:gd name="connsiteX5" fmla="*/ 1253580 w 2836732"/>
                      <a:gd name="connsiteY5" fmla="*/ 1350616 h 1350616"/>
                      <a:gd name="connsiteX6" fmla="*/ 652906 w 2836732"/>
                      <a:gd name="connsiteY6" fmla="*/ 1350616 h 1350616"/>
                      <a:gd name="connsiteX7" fmla="*/ 0 w 2836732"/>
                      <a:gd name="connsiteY7" fmla="*/ 1350616 h 1350616"/>
                      <a:gd name="connsiteX8" fmla="*/ 0 w 2836732"/>
                      <a:gd name="connsiteY8" fmla="*/ 675308 h 1350616"/>
                      <a:gd name="connsiteX9" fmla="*/ 0 w 2836732"/>
                      <a:gd name="connsiteY9" fmla="*/ 0 h 1350616"/>
                      <a:gd name="connsiteX10" fmla="*/ 595714 w 2836732"/>
                      <a:gd name="connsiteY10" fmla="*/ 0 h 1350616"/>
                      <a:gd name="connsiteX11" fmla="*/ 1077958 w 2836732"/>
                      <a:gd name="connsiteY11" fmla="*/ 0 h 1350616"/>
                      <a:gd name="connsiteX12" fmla="*/ 1673672 w 2836732"/>
                      <a:gd name="connsiteY12" fmla="*/ 0 h 1350616"/>
                      <a:gd name="connsiteX13" fmla="*/ 2212651 w 2836732"/>
                      <a:gd name="connsiteY13" fmla="*/ 0 h 1350616"/>
                      <a:gd name="connsiteX14" fmla="*/ 2836732 w 2836732"/>
                      <a:gd name="connsiteY14" fmla="*/ 0 h 1350616"/>
                      <a:gd name="connsiteX15" fmla="*/ 2836732 w 2836732"/>
                      <a:gd name="connsiteY15" fmla="*/ 574010 h 1350616"/>
                      <a:gd name="connsiteX16" fmla="*/ 2836732 w 2836732"/>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2" h="1350616" stroke="0" extrusionOk="0">
                        <a:moveTo>
                          <a:pt x="0" y="0"/>
                        </a:moveTo>
                        <a:cubicBezTo>
                          <a:pt x="261834" y="-8873"/>
                          <a:pt x="328180" y="11715"/>
                          <a:pt x="567346" y="0"/>
                        </a:cubicBezTo>
                        <a:cubicBezTo>
                          <a:pt x="806512" y="-11715"/>
                          <a:pt x="923587" y="15565"/>
                          <a:pt x="1106325" y="0"/>
                        </a:cubicBezTo>
                        <a:cubicBezTo>
                          <a:pt x="1289063" y="-15565"/>
                          <a:pt x="1585747" y="-11492"/>
                          <a:pt x="1730407" y="0"/>
                        </a:cubicBezTo>
                        <a:cubicBezTo>
                          <a:pt x="1875067" y="11492"/>
                          <a:pt x="2066161" y="24647"/>
                          <a:pt x="2354488" y="0"/>
                        </a:cubicBezTo>
                        <a:cubicBezTo>
                          <a:pt x="2642815" y="-24647"/>
                          <a:pt x="2722641" y="7785"/>
                          <a:pt x="2836732" y="0"/>
                        </a:cubicBezTo>
                        <a:cubicBezTo>
                          <a:pt x="2845316" y="184861"/>
                          <a:pt x="2850175" y="413875"/>
                          <a:pt x="2836732" y="540244"/>
                        </a:cubicBezTo>
                        <a:cubicBezTo>
                          <a:pt x="2823289" y="666613"/>
                          <a:pt x="2858644" y="934649"/>
                          <a:pt x="2836732" y="1125509"/>
                        </a:cubicBezTo>
                        <a:cubicBezTo>
                          <a:pt x="2785068" y="1190529"/>
                          <a:pt x="2706872" y="1256392"/>
                          <a:pt x="2611625" y="1350616"/>
                        </a:cubicBezTo>
                        <a:cubicBezTo>
                          <a:pt x="2369460" y="1380212"/>
                          <a:pt x="2177631" y="1365990"/>
                          <a:pt x="2010951" y="1350616"/>
                        </a:cubicBezTo>
                        <a:cubicBezTo>
                          <a:pt x="1844271" y="1335242"/>
                          <a:pt x="1570353" y="1384478"/>
                          <a:pt x="1305813" y="1350616"/>
                        </a:cubicBezTo>
                        <a:cubicBezTo>
                          <a:pt x="1041273" y="1316754"/>
                          <a:pt x="956927" y="1336280"/>
                          <a:pt x="652906" y="1350616"/>
                        </a:cubicBezTo>
                        <a:cubicBezTo>
                          <a:pt x="348885" y="1364952"/>
                          <a:pt x="254850" y="1366690"/>
                          <a:pt x="0" y="1350616"/>
                        </a:cubicBezTo>
                        <a:cubicBezTo>
                          <a:pt x="32659" y="1108177"/>
                          <a:pt x="-16122" y="1012490"/>
                          <a:pt x="0" y="688814"/>
                        </a:cubicBezTo>
                        <a:cubicBezTo>
                          <a:pt x="16122" y="365138"/>
                          <a:pt x="-32473" y="179038"/>
                          <a:pt x="0" y="0"/>
                        </a:cubicBezTo>
                        <a:close/>
                      </a:path>
                      <a:path w="2836732" h="1350616" fill="darkenLess" stroke="0" extrusionOk="0">
                        <a:moveTo>
                          <a:pt x="2611625" y="1350616"/>
                        </a:moveTo>
                        <a:cubicBezTo>
                          <a:pt x="2625149" y="1298128"/>
                          <a:pt x="2639310" y="1225341"/>
                          <a:pt x="2656646" y="1170530"/>
                        </a:cubicBezTo>
                        <a:cubicBezTo>
                          <a:pt x="2704800" y="1150329"/>
                          <a:pt x="2779442" y="1140844"/>
                          <a:pt x="2836732" y="1125509"/>
                        </a:cubicBezTo>
                        <a:cubicBezTo>
                          <a:pt x="2732148" y="1242559"/>
                          <a:pt x="2661380" y="1299947"/>
                          <a:pt x="2611625" y="1350616"/>
                        </a:cubicBezTo>
                        <a:close/>
                      </a:path>
                      <a:path w="2836732" h="1350616" fill="none" extrusionOk="0">
                        <a:moveTo>
                          <a:pt x="2611625" y="1350616"/>
                        </a:moveTo>
                        <a:cubicBezTo>
                          <a:pt x="2620141" y="1291494"/>
                          <a:pt x="2644607" y="1211396"/>
                          <a:pt x="2656646" y="1170530"/>
                        </a:cubicBezTo>
                        <a:cubicBezTo>
                          <a:pt x="2693726" y="1153781"/>
                          <a:pt x="2783802" y="1139348"/>
                          <a:pt x="2836732" y="1125509"/>
                        </a:cubicBezTo>
                        <a:cubicBezTo>
                          <a:pt x="2744860" y="1200184"/>
                          <a:pt x="2702284" y="1256734"/>
                          <a:pt x="2611625" y="1350616"/>
                        </a:cubicBezTo>
                        <a:cubicBezTo>
                          <a:pt x="2465273" y="1327982"/>
                          <a:pt x="2220115" y="1360158"/>
                          <a:pt x="1958719" y="1350616"/>
                        </a:cubicBezTo>
                        <a:cubicBezTo>
                          <a:pt x="1697323" y="1341074"/>
                          <a:pt x="1450828" y="1369429"/>
                          <a:pt x="1253580" y="1350616"/>
                        </a:cubicBezTo>
                        <a:cubicBezTo>
                          <a:pt x="1056332" y="1331803"/>
                          <a:pt x="809007" y="1360601"/>
                          <a:pt x="652906" y="1350616"/>
                        </a:cubicBezTo>
                        <a:cubicBezTo>
                          <a:pt x="496805" y="1340631"/>
                          <a:pt x="138477" y="1347059"/>
                          <a:pt x="0" y="1350616"/>
                        </a:cubicBezTo>
                        <a:cubicBezTo>
                          <a:pt x="-21469" y="1048261"/>
                          <a:pt x="-6509" y="927864"/>
                          <a:pt x="0" y="675308"/>
                        </a:cubicBezTo>
                        <a:cubicBezTo>
                          <a:pt x="6509" y="422752"/>
                          <a:pt x="-5157" y="165882"/>
                          <a:pt x="0" y="0"/>
                        </a:cubicBezTo>
                        <a:cubicBezTo>
                          <a:pt x="150623" y="-16446"/>
                          <a:pt x="466667" y="13693"/>
                          <a:pt x="595714" y="0"/>
                        </a:cubicBezTo>
                        <a:cubicBezTo>
                          <a:pt x="724761" y="-13693"/>
                          <a:pt x="891626" y="-7857"/>
                          <a:pt x="1077958" y="0"/>
                        </a:cubicBezTo>
                        <a:cubicBezTo>
                          <a:pt x="1264290" y="7857"/>
                          <a:pt x="1443254" y="26947"/>
                          <a:pt x="1673672" y="0"/>
                        </a:cubicBezTo>
                        <a:cubicBezTo>
                          <a:pt x="1904090" y="-26947"/>
                          <a:pt x="1958481" y="9685"/>
                          <a:pt x="2212651" y="0"/>
                        </a:cubicBezTo>
                        <a:cubicBezTo>
                          <a:pt x="2466821" y="-9685"/>
                          <a:pt x="2555364" y="-25676"/>
                          <a:pt x="2836732" y="0"/>
                        </a:cubicBezTo>
                        <a:cubicBezTo>
                          <a:pt x="2822068" y="209747"/>
                          <a:pt x="2859812" y="425276"/>
                          <a:pt x="2836732" y="574010"/>
                        </a:cubicBezTo>
                        <a:cubicBezTo>
                          <a:pt x="2813653" y="722744"/>
                          <a:pt x="2860302" y="930031"/>
                          <a:pt x="2836732" y="1125509"/>
                        </a:cubicBezTo>
                      </a:path>
                      <a:path w="2836732" h="1350616" fill="none" stroke="0" extrusionOk="0">
                        <a:moveTo>
                          <a:pt x="2611625" y="1350616"/>
                        </a:moveTo>
                        <a:cubicBezTo>
                          <a:pt x="2627305" y="1308018"/>
                          <a:pt x="2651585" y="1211637"/>
                          <a:pt x="2656646" y="1170530"/>
                        </a:cubicBezTo>
                        <a:cubicBezTo>
                          <a:pt x="2718367" y="1151258"/>
                          <a:pt x="2785257" y="1130230"/>
                          <a:pt x="2836732" y="1125509"/>
                        </a:cubicBezTo>
                        <a:cubicBezTo>
                          <a:pt x="2772437" y="1175487"/>
                          <a:pt x="2694322" y="1263468"/>
                          <a:pt x="2611625" y="1350616"/>
                        </a:cubicBezTo>
                        <a:cubicBezTo>
                          <a:pt x="2405095" y="1338808"/>
                          <a:pt x="2274923" y="1326601"/>
                          <a:pt x="1984835" y="1350616"/>
                        </a:cubicBezTo>
                        <a:cubicBezTo>
                          <a:pt x="1694747" y="1374632"/>
                          <a:pt x="1588486" y="1352936"/>
                          <a:pt x="1384161" y="1350616"/>
                        </a:cubicBezTo>
                        <a:cubicBezTo>
                          <a:pt x="1179836" y="1348296"/>
                          <a:pt x="980374" y="1335143"/>
                          <a:pt x="783488" y="1350616"/>
                        </a:cubicBezTo>
                        <a:cubicBezTo>
                          <a:pt x="586602" y="1366089"/>
                          <a:pt x="294278" y="1363511"/>
                          <a:pt x="0" y="1350616"/>
                        </a:cubicBezTo>
                        <a:cubicBezTo>
                          <a:pt x="-12474" y="1193090"/>
                          <a:pt x="6015" y="919831"/>
                          <a:pt x="0" y="688814"/>
                        </a:cubicBezTo>
                        <a:cubicBezTo>
                          <a:pt x="-6015" y="457797"/>
                          <a:pt x="16067" y="283075"/>
                          <a:pt x="0" y="0"/>
                        </a:cubicBezTo>
                        <a:cubicBezTo>
                          <a:pt x="98372" y="2151"/>
                          <a:pt x="347402" y="-7200"/>
                          <a:pt x="482244" y="0"/>
                        </a:cubicBezTo>
                        <a:cubicBezTo>
                          <a:pt x="617086" y="7200"/>
                          <a:pt x="762944" y="-6637"/>
                          <a:pt x="1021224" y="0"/>
                        </a:cubicBezTo>
                        <a:cubicBezTo>
                          <a:pt x="1279504" y="6637"/>
                          <a:pt x="1291518" y="7645"/>
                          <a:pt x="1531835" y="0"/>
                        </a:cubicBezTo>
                        <a:cubicBezTo>
                          <a:pt x="1772152" y="-7645"/>
                          <a:pt x="1829540" y="5235"/>
                          <a:pt x="2042447" y="0"/>
                        </a:cubicBezTo>
                        <a:cubicBezTo>
                          <a:pt x="2255354" y="-5235"/>
                          <a:pt x="2568154" y="30145"/>
                          <a:pt x="2836732" y="0"/>
                        </a:cubicBezTo>
                        <a:cubicBezTo>
                          <a:pt x="2845419" y="109825"/>
                          <a:pt x="2853464" y="345216"/>
                          <a:pt x="2836732" y="528989"/>
                        </a:cubicBezTo>
                        <a:cubicBezTo>
                          <a:pt x="2820000" y="712762"/>
                          <a:pt x="2814897" y="896549"/>
                          <a:pt x="2836732"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exercice2 </a:t>
            </a:r>
          </a:p>
        </p:txBody>
      </p:sp>
      <p:sp>
        <p:nvSpPr>
          <p:cNvPr id="11" name="Flèche vers le bas 10">
            <a:extLst>
              <a:ext uri="{FF2B5EF4-FFF2-40B4-BE49-F238E27FC236}">
                <a16:creationId xmlns:a16="http://schemas.microsoft.com/office/drawing/2014/main" id="{374ABF04-47B7-2C45-AF27-30A4F9FBB64A}"/>
              </a:ext>
            </a:extLst>
          </p:cNvPr>
          <p:cNvSpPr/>
          <p:nvPr/>
        </p:nvSpPr>
        <p:spPr>
          <a:xfrm rot="16200000">
            <a:off x="2963471" y="4326267"/>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2" name="Graphique 11" descr="Programmeur">
            <a:extLst>
              <a:ext uri="{FF2B5EF4-FFF2-40B4-BE49-F238E27FC236}">
                <a16:creationId xmlns:a16="http://schemas.microsoft.com/office/drawing/2014/main" id="{261F3BFA-347D-2E47-A4EE-2F33378C21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4012388"/>
            <a:ext cx="827310" cy="827310"/>
          </a:xfrm>
          <a:prstGeom prst="rect">
            <a:avLst/>
          </a:prstGeom>
        </p:spPr>
      </p:pic>
    </p:spTree>
    <p:extLst>
      <p:ext uri="{BB962C8B-B14F-4D97-AF65-F5344CB8AC3E}">
        <p14:creationId xmlns:p14="http://schemas.microsoft.com/office/powerpoint/2010/main" val="3581821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customisation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198409" y="1219524"/>
            <a:ext cx="8807045" cy="232724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Add methods : </a:t>
            </a:r>
            <a:endParaRPr lang="en-GB" sz="1400" dirty="0"/>
          </a:p>
          <a:p>
            <a:pPr lvl="1">
              <a:buFont typeface="Courier New" panose="02070309020205020404" pitchFamily="49" charset="0"/>
              <a:buChar char="o"/>
            </a:pPr>
            <a:r>
              <a:rPr lang="en-GB" dirty="0"/>
              <a:t>dr2xml allows to output additional variables = the so-called </a:t>
            </a:r>
            <a:r>
              <a:rPr lang="en-GB" dirty="0">
                <a:solidFill>
                  <a:srgbClr val="00A79F"/>
                </a:solidFill>
                <a:latin typeface="Chalkduster" panose="03050602040202020205" pitchFamily="66" charset="77"/>
              </a:rPr>
              <a:t>“home data request”</a:t>
            </a:r>
          </a:p>
          <a:p>
            <a:pPr lvl="2">
              <a:buSzPct val="120000"/>
              <a:buFont typeface="Wingdings" pitchFamily="2" charset="2"/>
              <a:buChar char="§"/>
            </a:pPr>
            <a:r>
              <a:rPr lang="en-GB" dirty="0">
                <a:solidFill>
                  <a:srgbClr val="00A79F"/>
                </a:solidFill>
                <a:latin typeface="Chalkduster" panose="03050602040202020205" pitchFamily="66" charset="77"/>
              </a:rPr>
              <a:t>“cmor” variables </a:t>
            </a:r>
            <a:r>
              <a:rPr lang="en-GB" dirty="0"/>
              <a:t>: defined in the Data Request but not requested  for this experiment</a:t>
            </a:r>
          </a:p>
          <a:p>
            <a:pPr lvl="2">
              <a:buSzPct val="120000"/>
              <a:buFont typeface="Wingdings" pitchFamily="2" charset="2"/>
              <a:buChar char="§"/>
            </a:pPr>
            <a:r>
              <a:rPr lang="en-GB" dirty="0">
                <a:solidFill>
                  <a:srgbClr val="00A79F"/>
                </a:solidFill>
                <a:latin typeface="Chalkduster" panose="03050602040202020205" pitchFamily="66" charset="77"/>
              </a:rPr>
              <a:t>“extra” variables </a:t>
            </a:r>
            <a:r>
              <a:rPr lang="en-GB" dirty="0"/>
              <a:t>: defined through additional tables and which are not “cmor”</a:t>
            </a:r>
          </a:p>
          <a:p>
            <a:pPr lvl="2">
              <a:buSzPct val="120000"/>
              <a:buFont typeface="Wingdings" pitchFamily="2" charset="2"/>
              <a:buChar char="§"/>
            </a:pPr>
            <a:r>
              <a:rPr lang="en-GB" dirty="0">
                <a:solidFill>
                  <a:srgbClr val="00A79F"/>
                </a:solidFill>
                <a:latin typeface="Chalkduster" panose="03050602040202020205" pitchFamily="66" charset="77"/>
              </a:rPr>
              <a:t>“dev” variable </a:t>
            </a:r>
            <a:r>
              <a:rPr lang="en-GB" dirty="0"/>
              <a:t>: for development purpose, can be used to output variables with a minimal set of arguments</a:t>
            </a:r>
            <a:endParaRPr lang="en-GB" dirty="0">
              <a:solidFill>
                <a:srgbClr val="00A79F"/>
              </a:solidFill>
              <a:latin typeface="Chalkduster" panose="03050602040202020205" pitchFamily="66" charset="77"/>
            </a:endParaRPr>
          </a:p>
          <a:p>
            <a:pPr lvl="1">
              <a:buFont typeface="Courier New" panose="02070309020205020404" pitchFamily="49" charset="0"/>
              <a:buChar char="o"/>
            </a:pPr>
            <a:r>
              <a:rPr lang="en-GB" dirty="0">
                <a:solidFill>
                  <a:schemeClr val="accent2">
                    <a:lumMod val="75000"/>
                    <a:lumOff val="25000"/>
                  </a:schemeClr>
                </a:solidFill>
                <a:latin typeface="+mn-lt"/>
              </a:rPr>
              <a:t>The </a:t>
            </a:r>
            <a:r>
              <a:rPr lang="en-GB" dirty="0">
                <a:solidFill>
                  <a:srgbClr val="00A79F"/>
                </a:solidFill>
                <a:latin typeface="Chalkduster" panose="03050602040202020205" pitchFamily="66" charset="77"/>
              </a:rPr>
              <a:t>“home data request” </a:t>
            </a:r>
            <a:r>
              <a:rPr lang="en-GB" dirty="0">
                <a:solidFill>
                  <a:schemeClr val="accent2">
                    <a:lumMod val="75000"/>
                    <a:lumOff val="25000"/>
                  </a:schemeClr>
                </a:solidFill>
                <a:latin typeface="+mn-lt"/>
              </a:rPr>
              <a:t>was used during CMIP6 production as a “safety net” to compensate DR potential lacks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8" name="Carré corné 7">
            <a:extLst>
              <a:ext uri="{FF2B5EF4-FFF2-40B4-BE49-F238E27FC236}">
                <a16:creationId xmlns:a16="http://schemas.microsoft.com/office/drawing/2014/main" id="{38382770-4C30-BC42-A4F4-EE47579C6CEF}"/>
              </a:ext>
            </a:extLst>
          </p:cNvPr>
          <p:cNvSpPr/>
          <p:nvPr/>
        </p:nvSpPr>
        <p:spPr>
          <a:xfrm>
            <a:off x="3436014" y="3733130"/>
            <a:ext cx="2836733"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2911199869">
                  <a:custGeom>
                    <a:avLst/>
                    <a:gdLst>
                      <a:gd name="connsiteX0" fmla="*/ 0 w 2836733"/>
                      <a:gd name="connsiteY0" fmla="*/ 0 h 1350616"/>
                      <a:gd name="connsiteX1" fmla="*/ 624081 w 2836733"/>
                      <a:gd name="connsiteY1" fmla="*/ 0 h 1350616"/>
                      <a:gd name="connsiteX2" fmla="*/ 1134693 w 2836733"/>
                      <a:gd name="connsiteY2" fmla="*/ 0 h 1350616"/>
                      <a:gd name="connsiteX3" fmla="*/ 1616938 w 2836733"/>
                      <a:gd name="connsiteY3" fmla="*/ 0 h 1350616"/>
                      <a:gd name="connsiteX4" fmla="*/ 2155917 w 2836733"/>
                      <a:gd name="connsiteY4" fmla="*/ 0 h 1350616"/>
                      <a:gd name="connsiteX5" fmla="*/ 2836733 w 2836733"/>
                      <a:gd name="connsiteY5" fmla="*/ 0 h 1350616"/>
                      <a:gd name="connsiteX6" fmla="*/ 2836733 w 2836733"/>
                      <a:gd name="connsiteY6" fmla="*/ 562755 h 1350616"/>
                      <a:gd name="connsiteX7" fmla="*/ 2836733 w 2836733"/>
                      <a:gd name="connsiteY7" fmla="*/ 1125509 h 1350616"/>
                      <a:gd name="connsiteX8" fmla="*/ 2611626 w 2836733"/>
                      <a:gd name="connsiteY8" fmla="*/ 1350616 h 1350616"/>
                      <a:gd name="connsiteX9" fmla="*/ 2037068 w 2836733"/>
                      <a:gd name="connsiteY9" fmla="*/ 1350616 h 1350616"/>
                      <a:gd name="connsiteX10" fmla="*/ 1358046 w 2836733"/>
                      <a:gd name="connsiteY10" fmla="*/ 1350616 h 1350616"/>
                      <a:gd name="connsiteX11" fmla="*/ 783488 w 2836733"/>
                      <a:gd name="connsiteY11" fmla="*/ 1350616 h 1350616"/>
                      <a:gd name="connsiteX12" fmla="*/ 0 w 2836733"/>
                      <a:gd name="connsiteY12" fmla="*/ 1350616 h 1350616"/>
                      <a:gd name="connsiteX13" fmla="*/ 0 w 2836733"/>
                      <a:gd name="connsiteY13" fmla="*/ 661802 h 1350616"/>
                      <a:gd name="connsiteX14" fmla="*/ 0 w 2836733"/>
                      <a:gd name="connsiteY14" fmla="*/ 0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4" fmla="*/ 2010952 w 2836733"/>
                      <a:gd name="connsiteY4" fmla="*/ 1350616 h 1350616"/>
                      <a:gd name="connsiteX5" fmla="*/ 1436394 w 2836733"/>
                      <a:gd name="connsiteY5" fmla="*/ 1350616 h 1350616"/>
                      <a:gd name="connsiteX6" fmla="*/ 783488 w 2836733"/>
                      <a:gd name="connsiteY6" fmla="*/ 1350616 h 1350616"/>
                      <a:gd name="connsiteX7" fmla="*/ 0 w 2836733"/>
                      <a:gd name="connsiteY7" fmla="*/ 1350616 h 1350616"/>
                      <a:gd name="connsiteX8" fmla="*/ 0 w 2836733"/>
                      <a:gd name="connsiteY8" fmla="*/ 661802 h 1350616"/>
                      <a:gd name="connsiteX9" fmla="*/ 0 w 2836733"/>
                      <a:gd name="connsiteY9" fmla="*/ 0 h 1350616"/>
                      <a:gd name="connsiteX10" fmla="*/ 538979 w 2836733"/>
                      <a:gd name="connsiteY10" fmla="*/ 0 h 1350616"/>
                      <a:gd name="connsiteX11" fmla="*/ 1077959 w 2836733"/>
                      <a:gd name="connsiteY11" fmla="*/ 0 h 1350616"/>
                      <a:gd name="connsiteX12" fmla="*/ 1616938 w 2836733"/>
                      <a:gd name="connsiteY12" fmla="*/ 0 h 1350616"/>
                      <a:gd name="connsiteX13" fmla="*/ 2155917 w 2836733"/>
                      <a:gd name="connsiteY13" fmla="*/ 0 h 1350616"/>
                      <a:gd name="connsiteX14" fmla="*/ 2836733 w 2836733"/>
                      <a:gd name="connsiteY14" fmla="*/ 0 h 1350616"/>
                      <a:gd name="connsiteX15" fmla="*/ 2836733 w 2836733"/>
                      <a:gd name="connsiteY15" fmla="*/ 574010 h 1350616"/>
                      <a:gd name="connsiteX16" fmla="*/ 2836733 w 2836733"/>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3" h="1350616" stroke="0" extrusionOk="0">
                        <a:moveTo>
                          <a:pt x="0" y="0"/>
                        </a:moveTo>
                        <a:cubicBezTo>
                          <a:pt x="229248" y="-25903"/>
                          <a:pt x="456199" y="17184"/>
                          <a:pt x="624081" y="0"/>
                        </a:cubicBezTo>
                        <a:cubicBezTo>
                          <a:pt x="791963" y="-17184"/>
                          <a:pt x="935576" y="-15882"/>
                          <a:pt x="1134693" y="0"/>
                        </a:cubicBezTo>
                        <a:cubicBezTo>
                          <a:pt x="1333810" y="15882"/>
                          <a:pt x="1500345" y="12577"/>
                          <a:pt x="1616938" y="0"/>
                        </a:cubicBezTo>
                        <a:cubicBezTo>
                          <a:pt x="1733532" y="-12577"/>
                          <a:pt x="1983232" y="9290"/>
                          <a:pt x="2155917" y="0"/>
                        </a:cubicBezTo>
                        <a:cubicBezTo>
                          <a:pt x="2328602" y="-9290"/>
                          <a:pt x="2640705" y="9711"/>
                          <a:pt x="2836733" y="0"/>
                        </a:cubicBezTo>
                        <a:cubicBezTo>
                          <a:pt x="2820145" y="160061"/>
                          <a:pt x="2858151" y="404987"/>
                          <a:pt x="2836733" y="562755"/>
                        </a:cubicBezTo>
                        <a:cubicBezTo>
                          <a:pt x="2815315" y="720523"/>
                          <a:pt x="2860752" y="876117"/>
                          <a:pt x="2836733" y="1125509"/>
                        </a:cubicBezTo>
                        <a:cubicBezTo>
                          <a:pt x="2727259" y="1218776"/>
                          <a:pt x="2719370" y="1238733"/>
                          <a:pt x="2611626" y="1350616"/>
                        </a:cubicBezTo>
                        <a:cubicBezTo>
                          <a:pt x="2404151" y="1330149"/>
                          <a:pt x="2174217" y="1350104"/>
                          <a:pt x="2037068" y="1350616"/>
                        </a:cubicBezTo>
                        <a:cubicBezTo>
                          <a:pt x="1899919" y="1351128"/>
                          <a:pt x="1598428" y="1318859"/>
                          <a:pt x="1358046" y="1350616"/>
                        </a:cubicBezTo>
                        <a:cubicBezTo>
                          <a:pt x="1117664" y="1382373"/>
                          <a:pt x="1004690" y="1340375"/>
                          <a:pt x="783488" y="1350616"/>
                        </a:cubicBezTo>
                        <a:cubicBezTo>
                          <a:pt x="562286" y="1360857"/>
                          <a:pt x="282343" y="1331673"/>
                          <a:pt x="0" y="1350616"/>
                        </a:cubicBezTo>
                        <a:cubicBezTo>
                          <a:pt x="4319" y="1131138"/>
                          <a:pt x="-16508" y="910491"/>
                          <a:pt x="0" y="661802"/>
                        </a:cubicBezTo>
                        <a:cubicBezTo>
                          <a:pt x="16508" y="413113"/>
                          <a:pt x="-8637" y="158951"/>
                          <a:pt x="0" y="0"/>
                        </a:cubicBezTo>
                        <a:close/>
                      </a:path>
                      <a:path w="2836733" h="1350616" fill="darkenLess" stroke="0" extrusionOk="0">
                        <a:moveTo>
                          <a:pt x="2611626" y="1350616"/>
                        </a:moveTo>
                        <a:cubicBezTo>
                          <a:pt x="2621541" y="1306680"/>
                          <a:pt x="2635316" y="1253856"/>
                          <a:pt x="2656647" y="1170530"/>
                        </a:cubicBezTo>
                        <a:cubicBezTo>
                          <a:pt x="2704036" y="1167666"/>
                          <a:pt x="2759022" y="1151994"/>
                          <a:pt x="2836733" y="1125509"/>
                        </a:cubicBezTo>
                        <a:cubicBezTo>
                          <a:pt x="2769776" y="1198054"/>
                          <a:pt x="2678244" y="1293139"/>
                          <a:pt x="2611626" y="1350616"/>
                        </a:cubicBezTo>
                        <a:close/>
                      </a:path>
                      <a:path w="2836733" h="1350616" fill="none" extrusionOk="0">
                        <a:moveTo>
                          <a:pt x="2611626" y="1350616"/>
                        </a:moveTo>
                        <a:cubicBezTo>
                          <a:pt x="2627489" y="1287178"/>
                          <a:pt x="2639066" y="1221571"/>
                          <a:pt x="2656647" y="1170530"/>
                        </a:cubicBezTo>
                        <a:cubicBezTo>
                          <a:pt x="2717657" y="1147155"/>
                          <a:pt x="2760692" y="1145116"/>
                          <a:pt x="2836733" y="1125509"/>
                        </a:cubicBezTo>
                        <a:cubicBezTo>
                          <a:pt x="2718354" y="1231474"/>
                          <a:pt x="2716687" y="1254270"/>
                          <a:pt x="2611626" y="1350616"/>
                        </a:cubicBezTo>
                        <a:cubicBezTo>
                          <a:pt x="2342121" y="1337121"/>
                          <a:pt x="2248698" y="1356300"/>
                          <a:pt x="2010952" y="1350616"/>
                        </a:cubicBezTo>
                        <a:cubicBezTo>
                          <a:pt x="1773206" y="1344932"/>
                          <a:pt x="1578602" y="1366564"/>
                          <a:pt x="1436394" y="1350616"/>
                        </a:cubicBezTo>
                        <a:cubicBezTo>
                          <a:pt x="1294186" y="1334668"/>
                          <a:pt x="1060262" y="1333172"/>
                          <a:pt x="783488" y="1350616"/>
                        </a:cubicBezTo>
                        <a:cubicBezTo>
                          <a:pt x="506714" y="1368060"/>
                          <a:pt x="253364" y="1345970"/>
                          <a:pt x="0" y="1350616"/>
                        </a:cubicBezTo>
                        <a:cubicBezTo>
                          <a:pt x="19726" y="1059483"/>
                          <a:pt x="26285" y="915841"/>
                          <a:pt x="0" y="661802"/>
                        </a:cubicBezTo>
                        <a:cubicBezTo>
                          <a:pt x="-26285" y="407763"/>
                          <a:pt x="13922" y="226722"/>
                          <a:pt x="0" y="0"/>
                        </a:cubicBezTo>
                        <a:cubicBezTo>
                          <a:pt x="237181" y="2364"/>
                          <a:pt x="336399" y="972"/>
                          <a:pt x="538979" y="0"/>
                        </a:cubicBezTo>
                        <a:cubicBezTo>
                          <a:pt x="741559" y="-972"/>
                          <a:pt x="898163" y="-23035"/>
                          <a:pt x="1077959" y="0"/>
                        </a:cubicBezTo>
                        <a:cubicBezTo>
                          <a:pt x="1257755" y="23035"/>
                          <a:pt x="1424380" y="-16230"/>
                          <a:pt x="1616938" y="0"/>
                        </a:cubicBezTo>
                        <a:cubicBezTo>
                          <a:pt x="1809496" y="16230"/>
                          <a:pt x="1945376" y="9318"/>
                          <a:pt x="2155917" y="0"/>
                        </a:cubicBezTo>
                        <a:cubicBezTo>
                          <a:pt x="2366458" y="-9318"/>
                          <a:pt x="2506575" y="21038"/>
                          <a:pt x="2836733" y="0"/>
                        </a:cubicBezTo>
                        <a:cubicBezTo>
                          <a:pt x="2828265" y="220302"/>
                          <a:pt x="2830749" y="440513"/>
                          <a:pt x="2836733" y="574010"/>
                        </a:cubicBezTo>
                        <a:cubicBezTo>
                          <a:pt x="2842718" y="707507"/>
                          <a:pt x="2819190" y="1001963"/>
                          <a:pt x="2836733" y="1125509"/>
                        </a:cubicBezTo>
                      </a:path>
                      <a:path w="2836733" h="1350616" fill="none" stroke="0" extrusionOk="0">
                        <a:moveTo>
                          <a:pt x="2611626" y="1350616"/>
                        </a:moveTo>
                        <a:cubicBezTo>
                          <a:pt x="2628004" y="1274019"/>
                          <a:pt x="2636005" y="1240599"/>
                          <a:pt x="2656647" y="1170530"/>
                        </a:cubicBezTo>
                        <a:cubicBezTo>
                          <a:pt x="2722742" y="1146477"/>
                          <a:pt x="2755940" y="1148171"/>
                          <a:pt x="2836733" y="1125509"/>
                        </a:cubicBezTo>
                        <a:cubicBezTo>
                          <a:pt x="2773096" y="1176235"/>
                          <a:pt x="2687311" y="1254152"/>
                          <a:pt x="2611626" y="1350616"/>
                        </a:cubicBezTo>
                        <a:cubicBezTo>
                          <a:pt x="2299640" y="1372548"/>
                          <a:pt x="2204758" y="1380087"/>
                          <a:pt x="1984836" y="1350616"/>
                        </a:cubicBezTo>
                        <a:cubicBezTo>
                          <a:pt x="1764914" y="1321146"/>
                          <a:pt x="1601428" y="1372100"/>
                          <a:pt x="1410278" y="1350616"/>
                        </a:cubicBezTo>
                        <a:cubicBezTo>
                          <a:pt x="1219128" y="1329132"/>
                          <a:pt x="1051979" y="1356910"/>
                          <a:pt x="783488" y="1350616"/>
                        </a:cubicBezTo>
                        <a:cubicBezTo>
                          <a:pt x="514997" y="1344323"/>
                          <a:pt x="376894" y="1323051"/>
                          <a:pt x="0" y="1350616"/>
                        </a:cubicBezTo>
                        <a:cubicBezTo>
                          <a:pt x="-31249" y="1121862"/>
                          <a:pt x="9835" y="918250"/>
                          <a:pt x="0" y="715826"/>
                        </a:cubicBezTo>
                        <a:cubicBezTo>
                          <a:pt x="-9835" y="513402"/>
                          <a:pt x="6638" y="187104"/>
                          <a:pt x="0" y="0"/>
                        </a:cubicBezTo>
                        <a:cubicBezTo>
                          <a:pt x="119242" y="-9324"/>
                          <a:pt x="333450" y="12532"/>
                          <a:pt x="595714" y="0"/>
                        </a:cubicBezTo>
                        <a:cubicBezTo>
                          <a:pt x="857978" y="-12532"/>
                          <a:pt x="989656" y="-26943"/>
                          <a:pt x="1219795" y="0"/>
                        </a:cubicBezTo>
                        <a:cubicBezTo>
                          <a:pt x="1449934" y="26943"/>
                          <a:pt x="1592778" y="-11462"/>
                          <a:pt x="1702040" y="0"/>
                        </a:cubicBezTo>
                        <a:cubicBezTo>
                          <a:pt x="1811303" y="11462"/>
                          <a:pt x="1986080" y="-11427"/>
                          <a:pt x="2269386" y="0"/>
                        </a:cubicBezTo>
                        <a:cubicBezTo>
                          <a:pt x="2552692" y="11427"/>
                          <a:pt x="2702245" y="-27471"/>
                          <a:pt x="2836733" y="0"/>
                        </a:cubicBezTo>
                        <a:cubicBezTo>
                          <a:pt x="2827296" y="131048"/>
                          <a:pt x="2844241" y="338024"/>
                          <a:pt x="2836733" y="574010"/>
                        </a:cubicBezTo>
                        <a:cubicBezTo>
                          <a:pt x="2829226" y="809996"/>
                          <a:pt x="2824608" y="890950"/>
                          <a:pt x="2836733"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exercice3 </a:t>
            </a:r>
          </a:p>
        </p:txBody>
      </p:sp>
      <p:sp>
        <p:nvSpPr>
          <p:cNvPr id="9" name="Flèche vers le bas 8">
            <a:extLst>
              <a:ext uri="{FF2B5EF4-FFF2-40B4-BE49-F238E27FC236}">
                <a16:creationId xmlns:a16="http://schemas.microsoft.com/office/drawing/2014/main" id="{B390749F-C339-CD44-911B-4CA9BC2D13FB}"/>
              </a:ext>
            </a:extLst>
          </p:cNvPr>
          <p:cNvSpPr/>
          <p:nvPr/>
        </p:nvSpPr>
        <p:spPr>
          <a:xfrm rot="16200000">
            <a:off x="2963471" y="4196963"/>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1" name="Graphique 10" descr="Programmeur">
            <a:extLst>
              <a:ext uri="{FF2B5EF4-FFF2-40B4-BE49-F238E27FC236}">
                <a16:creationId xmlns:a16="http://schemas.microsoft.com/office/drawing/2014/main" id="{7B000AC0-F890-1F48-8B8C-72317B1A29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3875884"/>
            <a:ext cx="827310" cy="827310"/>
          </a:xfrm>
          <a:prstGeom prst="rect">
            <a:avLst/>
          </a:prstGeom>
        </p:spPr>
      </p:pic>
    </p:spTree>
    <p:extLst>
      <p:ext uri="{BB962C8B-B14F-4D97-AF65-F5344CB8AC3E}">
        <p14:creationId xmlns:p14="http://schemas.microsoft.com/office/powerpoint/2010/main" val="2256823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extended usage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182459" y="842444"/>
            <a:ext cx="8554340" cy="308326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dirty="0"/>
              <a:t>Dr2xml for daily research production</a:t>
            </a:r>
          </a:p>
          <a:p>
            <a:pPr lvl="1"/>
            <a:r>
              <a:rPr lang="en-GB" dirty="0">
                <a:solidFill>
                  <a:srgbClr val="00A79F"/>
                </a:solidFill>
                <a:latin typeface="Chalkduster" panose="03050602040202020205" pitchFamily="66" charset="77"/>
              </a:rPr>
              <a:t>discipline</a:t>
            </a:r>
            <a:r>
              <a:rPr lang="en-GB" dirty="0"/>
              <a:t> : Adopt the good practices using the CMOR/CMIP6 standards, even for non 	       	    CMIP6 production</a:t>
            </a:r>
          </a:p>
          <a:p>
            <a:pPr lvl="1"/>
            <a:r>
              <a:rPr lang="en-GB" dirty="0">
                <a:solidFill>
                  <a:srgbClr val="00A79F"/>
                </a:solidFill>
                <a:latin typeface="Chalkduster" panose="03050602040202020205" pitchFamily="66" charset="77"/>
              </a:rPr>
              <a:t>flexibility</a:t>
            </a:r>
            <a:r>
              <a:rPr lang="en-GB" dirty="0"/>
              <a:t> : The user can free more or less from the DR, choosing to : </a:t>
            </a:r>
          </a:p>
          <a:p>
            <a:pPr lvl="2"/>
            <a:r>
              <a:rPr lang="en-GB" dirty="0"/>
              <a:t>make a new simulation with the same output variables as in a given CMIP6 experiment</a:t>
            </a:r>
          </a:p>
          <a:p>
            <a:pPr lvl="2"/>
            <a:r>
              <a:rPr lang="en-GB" dirty="0"/>
              <a:t>ignore all of from the CMIP6 DR and only specify its own outputs via the </a:t>
            </a:r>
            <a:r>
              <a:rPr lang="en-GB" dirty="0">
                <a:latin typeface="Chalkduster" panose="03050602040202020205" pitchFamily="66" charset="77"/>
              </a:rPr>
              <a:t>“home data request”</a:t>
            </a:r>
          </a:p>
          <a:p>
            <a:pPr marL="596900" lvl="1" indent="0">
              <a:buNone/>
            </a:pPr>
            <a:endParaRPr lang="en-GB" dirty="0"/>
          </a:p>
          <a:p>
            <a:r>
              <a:rPr lang="en-GB" dirty="0"/>
              <a:t>Adaptation to other projects like CORDEX</a:t>
            </a:r>
          </a:p>
          <a:p>
            <a:pPr lvl="1"/>
            <a:r>
              <a:rPr lang="en-GB" dirty="0"/>
              <a:t>new functionalities implemented </a:t>
            </a:r>
            <a:r>
              <a:rPr lang="en-GB" i="1" dirty="0">
                <a:solidFill>
                  <a:schemeClr val="bg2">
                    <a:lumMod val="60000"/>
                    <a:lumOff val="40000"/>
                  </a:schemeClr>
                </a:solidFill>
              </a:rPr>
              <a:t>(e.g. interpolation to altitude level)</a:t>
            </a:r>
          </a:p>
          <a:p>
            <a:pPr lvl="1"/>
            <a:r>
              <a:rPr lang="en-GB" dirty="0"/>
              <a:t>other needs to be instructed… </a:t>
            </a:r>
            <a:r>
              <a:rPr lang="en-GB" i="1" dirty="0">
                <a:solidFill>
                  <a:schemeClr val="bg2">
                    <a:lumMod val="60000"/>
                    <a:lumOff val="40000"/>
                  </a:schemeClr>
                </a:solidFill>
              </a:rPr>
              <a:t>(in IS-ENES3 framework)</a:t>
            </a:r>
          </a:p>
          <a:p>
            <a:pPr lvl="1"/>
            <a:endParaRPr lang="en-GB" sz="800" dirty="0"/>
          </a:p>
          <a:p>
            <a:pPr lvl="1"/>
            <a:endParaRPr lang="en-GB" sz="1000" dirty="0"/>
          </a:p>
        </p:txBody>
      </p:sp>
      <p:sp>
        <p:nvSpPr>
          <p:cNvPr id="6" name="ZoneTexte 5">
            <a:extLst>
              <a:ext uri="{FF2B5EF4-FFF2-40B4-BE49-F238E27FC236}">
                <a16:creationId xmlns:a16="http://schemas.microsoft.com/office/drawing/2014/main" id="{E281D674-9E3A-9F4E-B756-7A430A0B55D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Carré corné 6">
            <a:extLst>
              <a:ext uri="{FF2B5EF4-FFF2-40B4-BE49-F238E27FC236}">
                <a16:creationId xmlns:a16="http://schemas.microsoft.com/office/drawing/2014/main" id="{7CBEBE8D-299C-BF4F-AC7C-94CCD5E4B434}"/>
              </a:ext>
            </a:extLst>
          </p:cNvPr>
          <p:cNvSpPr/>
          <p:nvPr/>
        </p:nvSpPr>
        <p:spPr>
          <a:xfrm>
            <a:off x="3436014" y="3993013"/>
            <a:ext cx="2836733"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4092025836">
                  <a:custGeom>
                    <a:avLst/>
                    <a:gdLst>
                      <a:gd name="connsiteX0" fmla="*/ 0 w 2836733"/>
                      <a:gd name="connsiteY0" fmla="*/ 0 h 1350616"/>
                      <a:gd name="connsiteX1" fmla="*/ 567347 w 2836733"/>
                      <a:gd name="connsiteY1" fmla="*/ 0 h 1350616"/>
                      <a:gd name="connsiteX2" fmla="*/ 1106326 w 2836733"/>
                      <a:gd name="connsiteY2" fmla="*/ 0 h 1350616"/>
                      <a:gd name="connsiteX3" fmla="*/ 1673672 w 2836733"/>
                      <a:gd name="connsiteY3" fmla="*/ 0 h 1350616"/>
                      <a:gd name="connsiteX4" fmla="*/ 2297754 w 2836733"/>
                      <a:gd name="connsiteY4" fmla="*/ 0 h 1350616"/>
                      <a:gd name="connsiteX5" fmla="*/ 2836733 w 2836733"/>
                      <a:gd name="connsiteY5" fmla="*/ 0 h 1350616"/>
                      <a:gd name="connsiteX6" fmla="*/ 2836733 w 2836733"/>
                      <a:gd name="connsiteY6" fmla="*/ 574010 h 1350616"/>
                      <a:gd name="connsiteX7" fmla="*/ 2836733 w 2836733"/>
                      <a:gd name="connsiteY7" fmla="*/ 1125509 h 1350616"/>
                      <a:gd name="connsiteX8" fmla="*/ 2611626 w 2836733"/>
                      <a:gd name="connsiteY8" fmla="*/ 1350616 h 1350616"/>
                      <a:gd name="connsiteX9" fmla="*/ 1984836 w 2836733"/>
                      <a:gd name="connsiteY9" fmla="*/ 1350616 h 1350616"/>
                      <a:gd name="connsiteX10" fmla="*/ 1279697 w 2836733"/>
                      <a:gd name="connsiteY10" fmla="*/ 1350616 h 1350616"/>
                      <a:gd name="connsiteX11" fmla="*/ 652907 w 2836733"/>
                      <a:gd name="connsiteY11" fmla="*/ 1350616 h 1350616"/>
                      <a:gd name="connsiteX12" fmla="*/ 0 w 2836733"/>
                      <a:gd name="connsiteY12" fmla="*/ 1350616 h 1350616"/>
                      <a:gd name="connsiteX13" fmla="*/ 0 w 2836733"/>
                      <a:gd name="connsiteY13" fmla="*/ 675308 h 1350616"/>
                      <a:gd name="connsiteX14" fmla="*/ 0 w 2836733"/>
                      <a:gd name="connsiteY14" fmla="*/ 0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4" fmla="*/ 1984836 w 2836733"/>
                      <a:gd name="connsiteY4" fmla="*/ 1350616 h 1350616"/>
                      <a:gd name="connsiteX5" fmla="*/ 1410278 w 2836733"/>
                      <a:gd name="connsiteY5" fmla="*/ 1350616 h 1350616"/>
                      <a:gd name="connsiteX6" fmla="*/ 809604 w 2836733"/>
                      <a:gd name="connsiteY6" fmla="*/ 1350616 h 1350616"/>
                      <a:gd name="connsiteX7" fmla="*/ 0 w 2836733"/>
                      <a:gd name="connsiteY7" fmla="*/ 1350616 h 1350616"/>
                      <a:gd name="connsiteX8" fmla="*/ 0 w 2836733"/>
                      <a:gd name="connsiteY8" fmla="*/ 702320 h 1350616"/>
                      <a:gd name="connsiteX9" fmla="*/ 0 w 2836733"/>
                      <a:gd name="connsiteY9" fmla="*/ 0 h 1350616"/>
                      <a:gd name="connsiteX10" fmla="*/ 482245 w 2836733"/>
                      <a:gd name="connsiteY10" fmla="*/ 0 h 1350616"/>
                      <a:gd name="connsiteX11" fmla="*/ 1077959 w 2836733"/>
                      <a:gd name="connsiteY11" fmla="*/ 0 h 1350616"/>
                      <a:gd name="connsiteX12" fmla="*/ 1673672 w 2836733"/>
                      <a:gd name="connsiteY12" fmla="*/ 0 h 1350616"/>
                      <a:gd name="connsiteX13" fmla="*/ 2155917 w 2836733"/>
                      <a:gd name="connsiteY13" fmla="*/ 0 h 1350616"/>
                      <a:gd name="connsiteX14" fmla="*/ 2836733 w 2836733"/>
                      <a:gd name="connsiteY14" fmla="*/ 0 h 1350616"/>
                      <a:gd name="connsiteX15" fmla="*/ 2836733 w 2836733"/>
                      <a:gd name="connsiteY15" fmla="*/ 528989 h 1350616"/>
                      <a:gd name="connsiteX16" fmla="*/ 2836733 w 2836733"/>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3" h="1350616" stroke="0" extrusionOk="0">
                        <a:moveTo>
                          <a:pt x="0" y="0"/>
                        </a:moveTo>
                        <a:cubicBezTo>
                          <a:pt x="222188" y="-6677"/>
                          <a:pt x="423029" y="23686"/>
                          <a:pt x="567347" y="0"/>
                        </a:cubicBezTo>
                        <a:cubicBezTo>
                          <a:pt x="711665" y="-23686"/>
                          <a:pt x="911425" y="7553"/>
                          <a:pt x="1106326" y="0"/>
                        </a:cubicBezTo>
                        <a:cubicBezTo>
                          <a:pt x="1301227" y="-7553"/>
                          <a:pt x="1435087" y="-1798"/>
                          <a:pt x="1673672" y="0"/>
                        </a:cubicBezTo>
                        <a:cubicBezTo>
                          <a:pt x="1912257" y="1798"/>
                          <a:pt x="2110350" y="-11499"/>
                          <a:pt x="2297754" y="0"/>
                        </a:cubicBezTo>
                        <a:cubicBezTo>
                          <a:pt x="2485158" y="11499"/>
                          <a:pt x="2600593" y="-14651"/>
                          <a:pt x="2836733" y="0"/>
                        </a:cubicBezTo>
                        <a:cubicBezTo>
                          <a:pt x="2826910" y="230693"/>
                          <a:pt x="2808730" y="310103"/>
                          <a:pt x="2836733" y="574010"/>
                        </a:cubicBezTo>
                        <a:cubicBezTo>
                          <a:pt x="2864737" y="837917"/>
                          <a:pt x="2824807" y="853746"/>
                          <a:pt x="2836733" y="1125509"/>
                        </a:cubicBezTo>
                        <a:cubicBezTo>
                          <a:pt x="2785180" y="1178808"/>
                          <a:pt x="2686493" y="1278573"/>
                          <a:pt x="2611626" y="1350616"/>
                        </a:cubicBezTo>
                        <a:cubicBezTo>
                          <a:pt x="2298635" y="1330353"/>
                          <a:pt x="2169371" y="1374670"/>
                          <a:pt x="1984836" y="1350616"/>
                        </a:cubicBezTo>
                        <a:cubicBezTo>
                          <a:pt x="1800301" y="1326563"/>
                          <a:pt x="1574418" y="1338957"/>
                          <a:pt x="1279697" y="1350616"/>
                        </a:cubicBezTo>
                        <a:cubicBezTo>
                          <a:pt x="984976" y="1362275"/>
                          <a:pt x="939487" y="1377663"/>
                          <a:pt x="652907" y="1350616"/>
                        </a:cubicBezTo>
                        <a:cubicBezTo>
                          <a:pt x="366327" y="1323570"/>
                          <a:pt x="166802" y="1339240"/>
                          <a:pt x="0" y="1350616"/>
                        </a:cubicBezTo>
                        <a:cubicBezTo>
                          <a:pt x="16054" y="1057460"/>
                          <a:pt x="-7135" y="974015"/>
                          <a:pt x="0" y="675308"/>
                        </a:cubicBezTo>
                        <a:cubicBezTo>
                          <a:pt x="7135" y="376601"/>
                          <a:pt x="16162" y="329215"/>
                          <a:pt x="0" y="0"/>
                        </a:cubicBezTo>
                        <a:close/>
                      </a:path>
                      <a:path w="2836733" h="1350616" fill="darkenLess" stroke="0" extrusionOk="0">
                        <a:moveTo>
                          <a:pt x="2611626" y="1350616"/>
                        </a:moveTo>
                        <a:cubicBezTo>
                          <a:pt x="2628569" y="1296467"/>
                          <a:pt x="2641895" y="1259755"/>
                          <a:pt x="2656647" y="1170530"/>
                        </a:cubicBezTo>
                        <a:cubicBezTo>
                          <a:pt x="2743641" y="1156685"/>
                          <a:pt x="2785146" y="1147074"/>
                          <a:pt x="2836733" y="1125509"/>
                        </a:cubicBezTo>
                        <a:cubicBezTo>
                          <a:pt x="2744254" y="1198460"/>
                          <a:pt x="2693521" y="1256846"/>
                          <a:pt x="2611626" y="1350616"/>
                        </a:cubicBezTo>
                        <a:close/>
                      </a:path>
                      <a:path w="2836733" h="1350616" fill="none" extrusionOk="0">
                        <a:moveTo>
                          <a:pt x="2611626" y="1350616"/>
                        </a:moveTo>
                        <a:cubicBezTo>
                          <a:pt x="2623742" y="1268045"/>
                          <a:pt x="2639027" y="1234925"/>
                          <a:pt x="2656647" y="1170530"/>
                        </a:cubicBezTo>
                        <a:cubicBezTo>
                          <a:pt x="2724326" y="1149417"/>
                          <a:pt x="2766061" y="1134670"/>
                          <a:pt x="2836733" y="1125509"/>
                        </a:cubicBezTo>
                        <a:cubicBezTo>
                          <a:pt x="2750582" y="1233468"/>
                          <a:pt x="2666856" y="1301389"/>
                          <a:pt x="2611626" y="1350616"/>
                        </a:cubicBezTo>
                        <a:cubicBezTo>
                          <a:pt x="2339571" y="1320484"/>
                          <a:pt x="2237131" y="1331644"/>
                          <a:pt x="1984836" y="1350616"/>
                        </a:cubicBezTo>
                        <a:cubicBezTo>
                          <a:pt x="1732541" y="1369589"/>
                          <a:pt x="1650080" y="1368039"/>
                          <a:pt x="1410278" y="1350616"/>
                        </a:cubicBezTo>
                        <a:cubicBezTo>
                          <a:pt x="1170476" y="1333193"/>
                          <a:pt x="996852" y="1352325"/>
                          <a:pt x="809604" y="1350616"/>
                        </a:cubicBezTo>
                        <a:cubicBezTo>
                          <a:pt x="622356" y="1348907"/>
                          <a:pt x="361281" y="1331626"/>
                          <a:pt x="0" y="1350616"/>
                        </a:cubicBezTo>
                        <a:cubicBezTo>
                          <a:pt x="17591" y="1081689"/>
                          <a:pt x="-15287" y="1023176"/>
                          <a:pt x="0" y="702320"/>
                        </a:cubicBezTo>
                        <a:cubicBezTo>
                          <a:pt x="15287" y="381464"/>
                          <a:pt x="19797" y="154920"/>
                          <a:pt x="0" y="0"/>
                        </a:cubicBezTo>
                        <a:cubicBezTo>
                          <a:pt x="163879" y="-17721"/>
                          <a:pt x="301807" y="-8449"/>
                          <a:pt x="482245" y="0"/>
                        </a:cubicBezTo>
                        <a:cubicBezTo>
                          <a:pt x="662684" y="8449"/>
                          <a:pt x="811141" y="28133"/>
                          <a:pt x="1077959" y="0"/>
                        </a:cubicBezTo>
                        <a:cubicBezTo>
                          <a:pt x="1344777" y="-28133"/>
                          <a:pt x="1549252" y="-13690"/>
                          <a:pt x="1673672" y="0"/>
                        </a:cubicBezTo>
                        <a:cubicBezTo>
                          <a:pt x="1798092" y="13690"/>
                          <a:pt x="2043349" y="17085"/>
                          <a:pt x="2155917" y="0"/>
                        </a:cubicBezTo>
                        <a:cubicBezTo>
                          <a:pt x="2268486" y="-17085"/>
                          <a:pt x="2675642" y="-27477"/>
                          <a:pt x="2836733" y="0"/>
                        </a:cubicBezTo>
                        <a:cubicBezTo>
                          <a:pt x="2827569" y="210299"/>
                          <a:pt x="2819959" y="406636"/>
                          <a:pt x="2836733" y="528989"/>
                        </a:cubicBezTo>
                        <a:cubicBezTo>
                          <a:pt x="2853507" y="651342"/>
                          <a:pt x="2844865" y="954200"/>
                          <a:pt x="2836733" y="1125509"/>
                        </a:cubicBezTo>
                      </a:path>
                      <a:path w="2836733" h="1350616" fill="none" stroke="0" extrusionOk="0">
                        <a:moveTo>
                          <a:pt x="2611626" y="1350616"/>
                        </a:moveTo>
                        <a:cubicBezTo>
                          <a:pt x="2624000" y="1276945"/>
                          <a:pt x="2631543" y="1252470"/>
                          <a:pt x="2656647" y="1170530"/>
                        </a:cubicBezTo>
                        <a:cubicBezTo>
                          <a:pt x="2734510" y="1141927"/>
                          <a:pt x="2762710" y="1153178"/>
                          <a:pt x="2836733" y="1125509"/>
                        </a:cubicBezTo>
                        <a:cubicBezTo>
                          <a:pt x="2790839" y="1180352"/>
                          <a:pt x="2679221" y="1276728"/>
                          <a:pt x="2611626" y="1350616"/>
                        </a:cubicBezTo>
                        <a:cubicBezTo>
                          <a:pt x="2416301" y="1335631"/>
                          <a:pt x="2185038" y="1379576"/>
                          <a:pt x="1906487" y="1350616"/>
                        </a:cubicBezTo>
                        <a:cubicBezTo>
                          <a:pt x="1627936" y="1321656"/>
                          <a:pt x="1467155" y="1344775"/>
                          <a:pt x="1305813" y="1350616"/>
                        </a:cubicBezTo>
                        <a:cubicBezTo>
                          <a:pt x="1144471" y="1356457"/>
                          <a:pt x="883911" y="1323642"/>
                          <a:pt x="679023" y="1350616"/>
                        </a:cubicBezTo>
                        <a:cubicBezTo>
                          <a:pt x="474135" y="1377591"/>
                          <a:pt x="266237" y="1348118"/>
                          <a:pt x="0" y="1350616"/>
                        </a:cubicBezTo>
                        <a:cubicBezTo>
                          <a:pt x="26157" y="1185472"/>
                          <a:pt x="25575" y="904242"/>
                          <a:pt x="0" y="688814"/>
                        </a:cubicBezTo>
                        <a:cubicBezTo>
                          <a:pt x="-25575" y="473386"/>
                          <a:pt x="9308" y="214626"/>
                          <a:pt x="0" y="0"/>
                        </a:cubicBezTo>
                        <a:cubicBezTo>
                          <a:pt x="190713" y="6914"/>
                          <a:pt x="373635" y="-16860"/>
                          <a:pt x="510612" y="0"/>
                        </a:cubicBezTo>
                        <a:cubicBezTo>
                          <a:pt x="647589" y="16860"/>
                          <a:pt x="872108" y="-6224"/>
                          <a:pt x="1021224" y="0"/>
                        </a:cubicBezTo>
                        <a:cubicBezTo>
                          <a:pt x="1170340" y="6224"/>
                          <a:pt x="1366956" y="23660"/>
                          <a:pt x="1503468" y="0"/>
                        </a:cubicBezTo>
                        <a:cubicBezTo>
                          <a:pt x="1639980" y="-23660"/>
                          <a:pt x="1966636" y="24392"/>
                          <a:pt x="2099182" y="0"/>
                        </a:cubicBezTo>
                        <a:cubicBezTo>
                          <a:pt x="2231728" y="-24392"/>
                          <a:pt x="2648618" y="27082"/>
                          <a:pt x="2836733" y="0"/>
                        </a:cubicBezTo>
                        <a:cubicBezTo>
                          <a:pt x="2853436" y="187081"/>
                          <a:pt x="2853239" y="367009"/>
                          <a:pt x="2836733" y="540244"/>
                        </a:cubicBezTo>
                        <a:cubicBezTo>
                          <a:pt x="2820227" y="713479"/>
                          <a:pt x="2845324" y="868930"/>
                          <a:pt x="2836733"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exercice4 </a:t>
            </a:r>
          </a:p>
        </p:txBody>
      </p:sp>
      <p:sp>
        <p:nvSpPr>
          <p:cNvPr id="8" name="Flèche vers le bas 7">
            <a:extLst>
              <a:ext uri="{FF2B5EF4-FFF2-40B4-BE49-F238E27FC236}">
                <a16:creationId xmlns:a16="http://schemas.microsoft.com/office/drawing/2014/main" id="{44701878-BC0A-7246-8577-07F936D52C51}"/>
              </a:ext>
            </a:extLst>
          </p:cNvPr>
          <p:cNvSpPr/>
          <p:nvPr/>
        </p:nvSpPr>
        <p:spPr>
          <a:xfrm rot="16200000">
            <a:off x="2963471" y="4456846"/>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9" name="Graphique 8" descr="Programmeur">
            <a:extLst>
              <a:ext uri="{FF2B5EF4-FFF2-40B4-BE49-F238E27FC236}">
                <a16:creationId xmlns:a16="http://schemas.microsoft.com/office/drawing/2014/main" id="{34A1AC39-CBE6-034F-B891-217C916999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4135767"/>
            <a:ext cx="827310" cy="827310"/>
          </a:xfrm>
          <a:prstGeom prst="rect">
            <a:avLst/>
          </a:prstGeom>
        </p:spPr>
      </p:pic>
    </p:spTree>
    <p:extLst>
      <p:ext uri="{BB962C8B-B14F-4D97-AF65-F5344CB8AC3E}">
        <p14:creationId xmlns:p14="http://schemas.microsoft.com/office/powerpoint/2010/main" val="1291959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summary</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884FBC3C-E3AE-9942-A5E2-5F73EE58C951}"/>
              </a:ext>
            </a:extLst>
          </p:cNvPr>
          <p:cNvSpPr/>
          <p:nvPr/>
        </p:nvSpPr>
        <p:spPr>
          <a:xfrm>
            <a:off x="342469" y="1120282"/>
            <a:ext cx="8613272" cy="3311163"/>
          </a:xfrm>
          <a:prstGeom prst="rect">
            <a:avLst/>
          </a:prstGeom>
        </p:spPr>
        <p:txBody>
          <a:bodyPr wrap="square">
            <a:spAutoFit/>
          </a:bodyPr>
          <a:lstStyle/>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1"/>
                </a:solidFill>
                <a:latin typeface="Chalkduster" panose="03050602040202020205" pitchFamily="66" charset="77"/>
              </a:rPr>
              <a:t>DR-dr2xml-XIOS</a:t>
            </a:r>
            <a:r>
              <a:rPr lang="en-GB" dirty="0">
                <a:solidFill>
                  <a:schemeClr val="accent2">
                    <a:lumMod val="75000"/>
                    <a:lumOff val="25000"/>
                  </a:schemeClr>
                </a:solidFill>
              </a:rPr>
              <a:t> </a:t>
            </a:r>
            <a:r>
              <a:rPr lang="en-GB" dirty="0">
                <a:solidFill>
                  <a:schemeClr val="accent1"/>
                </a:solidFill>
                <a:latin typeface="Chalkduster" panose="03050602040202020205" pitchFamily="66" charset="77"/>
              </a:rPr>
              <a:t> pipeline </a:t>
            </a:r>
            <a:r>
              <a:rPr lang="en-GB" dirty="0">
                <a:solidFill>
                  <a:schemeClr val="accent2">
                    <a:lumMod val="75000"/>
                    <a:lumOff val="25000"/>
                  </a:schemeClr>
                </a:solidFill>
              </a:rPr>
              <a:t>is designed to facilitate the configuration of </a:t>
            </a:r>
            <a:r>
              <a:rPr lang="en-GB" dirty="0">
                <a:solidFill>
                  <a:schemeClr val="accent1"/>
                </a:solidFill>
                <a:latin typeface="Chalkduster" panose="03050602040202020205" pitchFamily="66" charset="77"/>
              </a:rPr>
              <a:t>XIOS-enabled</a:t>
            </a:r>
            <a:r>
              <a:rPr lang="en-GB" dirty="0">
                <a:solidFill>
                  <a:schemeClr val="accent2">
                    <a:lumMod val="75000"/>
                    <a:lumOff val="25000"/>
                  </a:schemeClr>
                </a:solidFill>
              </a:rPr>
              <a:t> climate models contributing to CMIP exercises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Is the best way to conform (as far as we can) to a data request as complex as the CMIP6 one</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Scraps the nightmare of  a “by hand” model output configuration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Dynamic analyse of the simulated period and adaptation of output configuration consequently</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Files written by XIOS configured by dr2xml are </a:t>
            </a:r>
            <a:r>
              <a:rPr lang="en-GB" dirty="0">
                <a:solidFill>
                  <a:schemeClr val="accent1"/>
                </a:solidFill>
                <a:latin typeface="Chalkduster" panose="03050602040202020205" pitchFamily="66" charset="77"/>
              </a:rPr>
              <a:t>CMIP6-compliant</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Avoid the CMORisation step in the data production workflow</a:t>
            </a:r>
          </a:p>
          <a:p>
            <a:pPr marL="257175" lvl="0" indent="-257175">
              <a:lnSpc>
                <a:spcPct val="150000"/>
              </a:lnSpc>
              <a:spcAft>
                <a:spcPts val="450"/>
              </a:spcAft>
              <a:buClr>
                <a:srgbClr val="212121">
                  <a:lumMod val="75000"/>
                  <a:lumOff val="25000"/>
                </a:srgbClr>
              </a:buClr>
              <a:buSzPct val="144000"/>
              <a:buFont typeface="Arial" charset="0"/>
              <a:buChar char="•"/>
            </a:pPr>
            <a:r>
              <a:rPr lang="en-GB" dirty="0">
                <a:solidFill>
                  <a:srgbClr val="212121">
                    <a:lumMod val="75000"/>
                    <a:lumOff val="25000"/>
                  </a:srgbClr>
                </a:solidFill>
              </a:rPr>
              <a:t>Can be used as well for daily research simulations, benefitting (or not…) from the </a:t>
            </a:r>
            <a:r>
              <a:rPr lang="en-GB" dirty="0">
                <a:solidFill>
                  <a:schemeClr val="accent1"/>
                </a:solidFill>
                <a:latin typeface="Chalkduster" panose="03050602040202020205" pitchFamily="66" charset="77"/>
              </a:rPr>
              <a:t>CMIP6 standards</a:t>
            </a:r>
          </a:p>
          <a:p>
            <a:pPr marL="257175" indent="-257175">
              <a:spcAft>
                <a:spcPts val="450"/>
              </a:spcAft>
              <a:buClr>
                <a:schemeClr val="accent2">
                  <a:lumMod val="75000"/>
                  <a:lumOff val="25000"/>
                </a:schemeClr>
              </a:buClr>
              <a:buSzPct val="144000"/>
              <a:buFont typeface="Arial" charset="0"/>
              <a:buChar char="•"/>
            </a:pPr>
            <a:endParaRPr lang="en-GB" sz="1200" dirty="0">
              <a:solidFill>
                <a:schemeClr val="accent2">
                  <a:lumMod val="75000"/>
                  <a:lumOff val="25000"/>
                </a:schemeClr>
              </a:solidFill>
            </a:endParaRPr>
          </a:p>
        </p:txBody>
      </p:sp>
      <p:sp>
        <p:nvSpPr>
          <p:cNvPr id="2" name="ZoneTexte 1">
            <a:extLst>
              <a:ext uri="{FF2B5EF4-FFF2-40B4-BE49-F238E27FC236}">
                <a16:creationId xmlns:a16="http://schemas.microsoft.com/office/drawing/2014/main" id="{28300C75-C388-A147-8E1E-E8B31C723DBD}"/>
              </a:ext>
            </a:extLst>
          </p:cNvPr>
          <p:cNvSpPr txBox="1"/>
          <p:nvPr/>
        </p:nvSpPr>
        <p:spPr>
          <a:xfrm>
            <a:off x="1004046" y="4719283"/>
            <a:ext cx="6983507" cy="461665"/>
          </a:xfrm>
          <a:prstGeom prst="rect">
            <a:avLst/>
          </a:prstGeom>
          <a:noFill/>
        </p:spPr>
        <p:txBody>
          <a:bodyPr wrap="square" rtlCol="0">
            <a:spAutoFit/>
          </a:bodyPr>
          <a:lstStyle/>
          <a:p>
            <a:pPr algn="ctr"/>
            <a:r>
              <a:rPr lang="en-GB" sz="1200" dirty="0">
                <a:latin typeface="Segoe Print" panose="02000800000000000000" pitchFamily="2" charset="0"/>
              </a:rPr>
              <a:t>Without CMIP6 and the Data Request dr2xml won’t have existed, even less without XIOS, but now we’ve got it, sounds there is a life (for it) after CMIP6 ! </a:t>
            </a:r>
          </a:p>
        </p:txBody>
      </p:sp>
      <p:pic>
        <p:nvPicPr>
          <p:cNvPr id="5" name="Graphique 4" descr="Visage clignant de l’œil sans remplissage">
            <a:extLst>
              <a:ext uri="{FF2B5EF4-FFF2-40B4-BE49-F238E27FC236}">
                <a16:creationId xmlns:a16="http://schemas.microsoft.com/office/drawing/2014/main" id="{391BE9F6-9CB6-A04E-99B2-E6756914EE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895" y="4950115"/>
            <a:ext cx="279070" cy="279070"/>
          </a:xfrm>
          <a:prstGeom prst="rect">
            <a:avLst/>
          </a:prstGeom>
        </p:spPr>
      </p:pic>
    </p:spTree>
    <p:extLst>
      <p:ext uri="{BB962C8B-B14F-4D97-AF65-F5344CB8AC3E}">
        <p14:creationId xmlns:p14="http://schemas.microsoft.com/office/powerpoint/2010/main" val="800430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The End.</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GB" sz="2000" i="1" dirty="0">
              <a:solidFill>
                <a:schemeClr val="tx1"/>
              </a:solidFill>
            </a:endParaRP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9" name="Graphique 8" descr="Questions">
            <a:extLst>
              <a:ext uri="{FF2B5EF4-FFF2-40B4-BE49-F238E27FC236}">
                <a16:creationId xmlns:a16="http://schemas.microsoft.com/office/drawing/2014/main" id="{525C8121-0271-004A-820F-EA9D3C7726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8803" y="1971864"/>
            <a:ext cx="914400" cy="914400"/>
          </a:xfrm>
          <a:prstGeom prst="rect">
            <a:avLst/>
          </a:prstGeom>
        </p:spPr>
      </p:pic>
      <p:pic>
        <p:nvPicPr>
          <p:cNvPr id="12" name="Graphique 11" descr="Courrier">
            <a:extLst>
              <a:ext uri="{FF2B5EF4-FFF2-40B4-BE49-F238E27FC236}">
                <a16:creationId xmlns:a16="http://schemas.microsoft.com/office/drawing/2014/main" id="{7BAB2D3C-CFE1-094D-886A-9EA675A12D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22201" y="4300915"/>
            <a:ext cx="474989" cy="426862"/>
          </a:xfrm>
          <a:prstGeom prst="rect">
            <a:avLst/>
          </a:prstGeom>
        </p:spPr>
      </p:pic>
      <p:pic>
        <p:nvPicPr>
          <p:cNvPr id="14" name="Graphique 13" descr="Salle de conseil">
            <a:extLst>
              <a:ext uri="{FF2B5EF4-FFF2-40B4-BE49-F238E27FC236}">
                <a16:creationId xmlns:a16="http://schemas.microsoft.com/office/drawing/2014/main" id="{F04D1D06-C8D5-954A-B310-C176AC31D1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1568" y="1669217"/>
            <a:ext cx="914400" cy="914400"/>
          </a:xfrm>
          <a:prstGeom prst="rect">
            <a:avLst/>
          </a:prstGeom>
        </p:spPr>
      </p:pic>
      <p:pic>
        <p:nvPicPr>
          <p:cNvPr id="16" name="Graphique 15" descr="Avis des clients (droite à gauche)">
            <a:extLst>
              <a:ext uri="{FF2B5EF4-FFF2-40B4-BE49-F238E27FC236}">
                <a16:creationId xmlns:a16="http://schemas.microsoft.com/office/drawing/2014/main" id="{61A9BA2C-8D24-3F44-8000-CF5F1CBCF71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87325" y="882101"/>
            <a:ext cx="914400" cy="914400"/>
          </a:xfrm>
          <a:prstGeom prst="rect">
            <a:avLst/>
          </a:prstGeom>
        </p:spPr>
      </p:pic>
      <p:pic>
        <p:nvPicPr>
          <p:cNvPr id="18" name="Graphique 17" descr="Connexions">
            <a:extLst>
              <a:ext uri="{FF2B5EF4-FFF2-40B4-BE49-F238E27FC236}">
                <a16:creationId xmlns:a16="http://schemas.microsoft.com/office/drawing/2014/main" id="{AF7B3A23-418F-B344-813F-6343827B99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87233" y="4211445"/>
            <a:ext cx="800185" cy="800185"/>
          </a:xfrm>
          <a:prstGeom prst="rect">
            <a:avLst/>
          </a:prstGeom>
        </p:spPr>
      </p:pic>
      <p:sp>
        <p:nvSpPr>
          <p:cNvPr id="19" name="ZoneTexte 18">
            <a:extLst>
              <a:ext uri="{FF2B5EF4-FFF2-40B4-BE49-F238E27FC236}">
                <a16:creationId xmlns:a16="http://schemas.microsoft.com/office/drawing/2014/main" id="{98E0B713-A556-EC4B-B284-C87E01D6A4DB}"/>
              </a:ext>
            </a:extLst>
          </p:cNvPr>
          <p:cNvSpPr txBox="1"/>
          <p:nvPr/>
        </p:nvSpPr>
        <p:spPr>
          <a:xfrm>
            <a:off x="260576" y="1133001"/>
            <a:ext cx="2572871" cy="584775"/>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Thanks to all for your participation !</a:t>
            </a:r>
          </a:p>
        </p:txBody>
      </p:sp>
      <p:sp>
        <p:nvSpPr>
          <p:cNvPr id="21" name="ZoneTexte 20">
            <a:extLst>
              <a:ext uri="{FF2B5EF4-FFF2-40B4-BE49-F238E27FC236}">
                <a16:creationId xmlns:a16="http://schemas.microsoft.com/office/drawing/2014/main" id="{F355872C-BBF8-234E-8D13-D4058BF003E8}"/>
              </a:ext>
            </a:extLst>
          </p:cNvPr>
          <p:cNvSpPr txBox="1"/>
          <p:nvPr/>
        </p:nvSpPr>
        <p:spPr>
          <a:xfrm>
            <a:off x="6673203" y="2354716"/>
            <a:ext cx="2009772" cy="338554"/>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Any questions ?</a:t>
            </a:r>
          </a:p>
        </p:txBody>
      </p:sp>
      <p:sp>
        <p:nvSpPr>
          <p:cNvPr id="22" name="ZoneTexte 21">
            <a:extLst>
              <a:ext uri="{FF2B5EF4-FFF2-40B4-BE49-F238E27FC236}">
                <a16:creationId xmlns:a16="http://schemas.microsoft.com/office/drawing/2014/main" id="{31489D7D-76D6-8E41-9763-7EB647AA351C}"/>
              </a:ext>
            </a:extLst>
          </p:cNvPr>
          <p:cNvSpPr txBox="1"/>
          <p:nvPr/>
        </p:nvSpPr>
        <p:spPr>
          <a:xfrm>
            <a:off x="3187418" y="3772115"/>
            <a:ext cx="2009772" cy="338554"/>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Keep in touch !</a:t>
            </a:r>
          </a:p>
        </p:txBody>
      </p:sp>
      <p:sp>
        <p:nvSpPr>
          <p:cNvPr id="20" name="ZoneTexte 19">
            <a:extLst>
              <a:ext uri="{FF2B5EF4-FFF2-40B4-BE49-F238E27FC236}">
                <a16:creationId xmlns:a16="http://schemas.microsoft.com/office/drawing/2014/main" id="{5D0F8D0F-2E9B-4846-B18E-6CFB098B7BDB}"/>
              </a:ext>
            </a:extLst>
          </p:cNvPr>
          <p:cNvSpPr txBox="1"/>
          <p:nvPr/>
        </p:nvSpPr>
        <p:spPr>
          <a:xfrm>
            <a:off x="5197190" y="4344894"/>
            <a:ext cx="2278054" cy="523220"/>
          </a:xfrm>
          <a:prstGeom prst="rect">
            <a:avLst/>
          </a:prstGeom>
          <a:noFill/>
        </p:spPr>
        <p:txBody>
          <a:bodyPr wrap="square" rtlCol="0">
            <a:spAutoFit/>
          </a:bodyPr>
          <a:lstStyle/>
          <a:p>
            <a:r>
              <a:rPr lang="en-GB" dirty="0">
                <a:hlinkClick r:id="rId13"/>
              </a:rPr>
              <a:t>gaelle.rigoudy@meteo.fr</a:t>
            </a:r>
            <a:endParaRPr lang="en-GB" dirty="0"/>
          </a:p>
          <a:p>
            <a:r>
              <a:rPr lang="en-GB" dirty="0">
                <a:hlinkClick r:id="rId14"/>
              </a:rPr>
              <a:t>moine@cerfacs.fr</a:t>
            </a:r>
            <a:endParaRPr lang="en-GB" dirty="0"/>
          </a:p>
        </p:txBody>
      </p:sp>
      <p:sp>
        <p:nvSpPr>
          <p:cNvPr id="24" name="Cylindre 23">
            <a:extLst>
              <a:ext uri="{FF2B5EF4-FFF2-40B4-BE49-F238E27FC236}">
                <a16:creationId xmlns:a16="http://schemas.microsoft.com/office/drawing/2014/main" id="{E5C292E2-8503-C643-9B05-8C688A5A36AC}"/>
              </a:ext>
            </a:extLst>
          </p:cNvPr>
          <p:cNvSpPr/>
          <p:nvPr/>
        </p:nvSpPr>
        <p:spPr>
          <a:xfrm>
            <a:off x="3454174" y="2260582"/>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23" name="Rectangle 22">
            <a:extLst>
              <a:ext uri="{FF2B5EF4-FFF2-40B4-BE49-F238E27FC236}">
                <a16:creationId xmlns:a16="http://schemas.microsoft.com/office/drawing/2014/main" id="{197FA79C-33A4-BF45-91E1-3264FE554200}"/>
              </a:ext>
            </a:extLst>
          </p:cNvPr>
          <p:cNvSpPr/>
          <p:nvPr/>
        </p:nvSpPr>
        <p:spPr>
          <a:xfrm>
            <a:off x="94442" y="4562501"/>
            <a:ext cx="2383986" cy="307777"/>
          </a:xfrm>
          <a:prstGeom prst="rect">
            <a:avLst/>
          </a:prstGeom>
        </p:spPr>
        <p:txBody>
          <a:bodyPr wrap="none">
            <a:spAutoFit/>
          </a:bodyPr>
          <a:lstStyle/>
          <a:p>
            <a:r>
              <a:rPr lang="fr-FR" dirty="0">
                <a:latin typeface="Arial" panose="020B0604020202020204" pitchFamily="34" charset="0"/>
              </a:rPr>
              <a:t>xiostraining2021.slack.com</a:t>
            </a:r>
            <a:endParaRPr lang="en-GB" dirty="0"/>
          </a:p>
        </p:txBody>
      </p:sp>
    </p:spTree>
    <p:extLst>
      <p:ext uri="{BB962C8B-B14F-4D97-AF65-F5344CB8AC3E}">
        <p14:creationId xmlns:p14="http://schemas.microsoft.com/office/powerpoint/2010/main" val="273948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body" idx="1"/>
          </p:nvPr>
        </p:nvSpPr>
        <p:spPr>
          <a:xfrm>
            <a:off x="0" y="894293"/>
            <a:ext cx="8825218" cy="4596122"/>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sz="1400" dirty="0"/>
              <a:t>Born with CMIP6 (Data Request)</a:t>
            </a:r>
          </a:p>
          <a:p>
            <a:pPr marL="457200" lvl="0" indent="-342900" algn="l" rtl="0">
              <a:spcBef>
                <a:spcPts val="0"/>
              </a:spcBef>
              <a:spcAft>
                <a:spcPts val="0"/>
              </a:spcAft>
              <a:buSzPts val="1800"/>
              <a:buChar char="●"/>
            </a:pPr>
            <a:r>
              <a:rPr lang="en-GB" sz="1400" dirty="0"/>
              <a:t>Development started in sept. 2016 </a:t>
            </a:r>
            <a:r>
              <a:rPr lang="en-GB" sz="1200" dirty="0"/>
              <a:t>(S. Sénési, CNRM + M.P Moine, Cerfacs)</a:t>
            </a:r>
          </a:p>
          <a:p>
            <a:pPr marL="457200" lvl="0" indent="-342900" algn="l" rtl="0">
              <a:spcBef>
                <a:spcPts val="0"/>
              </a:spcBef>
              <a:spcAft>
                <a:spcPts val="0"/>
              </a:spcAft>
              <a:buSzPts val="1800"/>
              <a:buChar char="●"/>
            </a:pPr>
            <a:r>
              <a:rPr lang="en-GB" sz="1400" dirty="0"/>
              <a:t>Now developed &amp; maintained by G. Rigoudy, CNRM</a:t>
            </a:r>
          </a:p>
          <a:p>
            <a:pPr marL="457200" lvl="0" indent="-342900" algn="l" rtl="0">
              <a:spcBef>
                <a:spcPts val="0"/>
              </a:spcBef>
              <a:spcAft>
                <a:spcPts val="0"/>
              </a:spcAft>
              <a:buSzPts val="1800"/>
              <a:buChar char="●"/>
            </a:pPr>
            <a:r>
              <a:rPr lang="en-GB" sz="1400" dirty="0"/>
              <a:t>Developed in close collaboration with the XIOS-dev Team (a lot of functionalities introduced in XIOS for CMIP6/dr2xml needs)</a:t>
            </a:r>
          </a:p>
          <a:p>
            <a:pPr marL="114300" lvl="0" indent="0" algn="l" rtl="0">
              <a:spcBef>
                <a:spcPts val="0"/>
              </a:spcBef>
              <a:spcAft>
                <a:spcPts val="0"/>
              </a:spcAft>
              <a:buSzPts val="1800"/>
              <a:buNone/>
            </a:pPr>
            <a:endParaRPr lang="en-GB" sz="1400" dirty="0"/>
          </a:p>
          <a:p>
            <a:pPr marL="457200" lvl="0" indent="-342900" algn="l" rtl="0">
              <a:spcBef>
                <a:spcPts val="0"/>
              </a:spcBef>
              <a:spcAft>
                <a:spcPts val="0"/>
              </a:spcAft>
              <a:buSzPts val="1800"/>
              <a:buChar char="●"/>
            </a:pPr>
            <a:r>
              <a:rPr lang="en-GB" sz="1400" dirty="0"/>
              <a:t>Used at IPSL and CNRM-CERFACS in climate models doing CMIP6</a:t>
            </a:r>
          </a:p>
          <a:p>
            <a:pPr marL="914400" lvl="1" indent="-317500" algn="l" rtl="0">
              <a:spcBef>
                <a:spcPts val="0"/>
              </a:spcBef>
              <a:spcAft>
                <a:spcPts val="0"/>
              </a:spcAft>
              <a:buSzPts val="1400"/>
              <a:buChar char="○"/>
            </a:pPr>
            <a:r>
              <a:rPr lang="en-GB" sz="1100" dirty="0"/>
              <a:t>At CNRM-CERFACS: embedded in the modelling workflow (ECLIS)</a:t>
            </a:r>
          </a:p>
          <a:p>
            <a:pPr marL="914400" lvl="1" indent="-317500" algn="l" rtl="0">
              <a:spcBef>
                <a:spcPts val="0"/>
              </a:spcBef>
              <a:spcAft>
                <a:spcPts val="0"/>
              </a:spcAft>
              <a:buSzPts val="1400"/>
              <a:buChar char="○"/>
            </a:pPr>
            <a:r>
              <a:rPr lang="en-GB" sz="1100" dirty="0"/>
              <a:t>At IPSL : used upstream of the modelling workflow (LibIGCM)</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All along the dev period, phasing with:</a:t>
            </a:r>
          </a:p>
          <a:p>
            <a:pPr marL="914400" lvl="1" indent="-317500" algn="l" rtl="0">
              <a:spcBef>
                <a:spcPts val="0"/>
              </a:spcBef>
              <a:spcAft>
                <a:spcPts val="0"/>
              </a:spcAft>
              <a:buSzPts val="1400"/>
              <a:buChar char="○"/>
            </a:pPr>
            <a:r>
              <a:rPr lang="en-GB" sz="1100" dirty="0"/>
              <a:t>The CMIP6 Data Request versions</a:t>
            </a:r>
          </a:p>
          <a:p>
            <a:pPr marL="914400" lvl="1" indent="-317500" algn="l" rtl="0">
              <a:spcBef>
                <a:spcPts val="0"/>
              </a:spcBef>
              <a:spcAft>
                <a:spcPts val="0"/>
              </a:spcAft>
              <a:buSzPts val="1400"/>
              <a:buChar char="○"/>
            </a:pPr>
            <a:r>
              <a:rPr lang="en-GB" sz="1100" dirty="0"/>
              <a:t>The CMIP6 Controlled vocabulary</a:t>
            </a:r>
          </a:p>
          <a:p>
            <a:pPr marL="457200" lvl="0" indent="-342900" algn="l" rtl="0">
              <a:spcBef>
                <a:spcPts val="0"/>
              </a:spcBef>
              <a:spcAft>
                <a:spcPts val="0"/>
              </a:spcAft>
              <a:buSzPts val="1800"/>
              <a:buChar char="●"/>
            </a:pPr>
            <a:r>
              <a:rPr lang="en-GB" sz="1400" dirty="0"/>
              <a:t>Stabilized version in July 2018  for CMIP6 (v1.13)</a:t>
            </a:r>
          </a:p>
          <a:p>
            <a:pPr marL="457200" lvl="0" indent="-342900" algn="l" rtl="0">
              <a:spcBef>
                <a:spcPts val="0"/>
              </a:spcBef>
              <a:spcAft>
                <a:spcPts val="0"/>
              </a:spcAft>
              <a:buSzPts val="1800"/>
              <a:buChar char="●"/>
            </a:pPr>
            <a:r>
              <a:rPr lang="en-GB" sz="1400" dirty="0"/>
              <a:t>Last evolutions:</a:t>
            </a:r>
          </a:p>
          <a:p>
            <a:pPr marL="914400" lvl="1" indent="-317500" algn="l" rtl="0">
              <a:spcBef>
                <a:spcPts val="0"/>
              </a:spcBef>
              <a:spcAft>
                <a:spcPts val="0"/>
              </a:spcAft>
              <a:buSzPts val="1400"/>
              <a:buChar char="○"/>
            </a:pPr>
            <a:r>
              <a:rPr lang="en-GB" sz="1100" dirty="0"/>
              <a:t>Code modularization</a:t>
            </a:r>
          </a:p>
          <a:p>
            <a:pPr marL="914400" lvl="1" indent="-317500" algn="l" rtl="0">
              <a:spcBef>
                <a:spcPts val="0"/>
              </a:spcBef>
              <a:spcAft>
                <a:spcPts val="0"/>
              </a:spcAft>
              <a:buSzPts val="1400"/>
              <a:buChar char="○"/>
            </a:pPr>
            <a:r>
              <a:rPr lang="en-GB" sz="1100" dirty="0"/>
              <a:t>New functionalities</a:t>
            </a:r>
          </a:p>
          <a:p>
            <a:pPr marL="914400" lvl="1" indent="-317500" algn="l" rtl="0">
              <a:spcBef>
                <a:spcPts val="0"/>
              </a:spcBef>
              <a:spcAft>
                <a:spcPts val="0"/>
              </a:spcAft>
              <a:buSzPts val="1400"/>
              <a:buChar char="○"/>
            </a:pPr>
            <a:r>
              <a:rPr lang="en-GB" sz="1100" dirty="0"/>
              <a:t>Python 3 - PEP8</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Sources on Github: </a:t>
            </a:r>
            <a:r>
              <a:rPr lang="en-GB" sz="1200" u="sng" dirty="0">
                <a:solidFill>
                  <a:schemeClr val="hlink"/>
                </a:solidFill>
                <a:latin typeface="Menlo" panose="020B0609030804020204" pitchFamily="49" charset="0"/>
                <a:ea typeface="Menlo" panose="020B0609030804020204" pitchFamily="49" charset="0"/>
                <a:cs typeface="Menlo" panose="020B0609030804020204" pitchFamily="49" charset="0"/>
                <a:hlinkClick r:id="rId3"/>
              </a:rPr>
              <a:t>https://github.com/rigoudyg/dr2xml</a:t>
            </a:r>
            <a:r>
              <a:rPr lang="en-GB" sz="1200" u="sng" dirty="0">
                <a:latin typeface="Menlo" panose="020B0609030804020204" pitchFamily="49" charset="0"/>
                <a:ea typeface="Menlo" panose="020B0609030804020204" pitchFamily="49" charset="0"/>
                <a:cs typeface="Menlo" panose="020B0609030804020204" pitchFamily="49" charset="0"/>
              </a:rPr>
              <a:t> </a:t>
            </a:r>
            <a:endParaRPr lang="en-GB" sz="1400" u="sng" dirty="0">
              <a:latin typeface="Menlo" panose="020B0609030804020204" pitchFamily="49" charset="0"/>
              <a:ea typeface="Menlo" panose="020B0609030804020204" pitchFamily="49" charset="0"/>
              <a:cs typeface="Menlo" panose="020B0609030804020204" pitchFamily="49" charset="0"/>
            </a:endParaRPr>
          </a:p>
          <a:p>
            <a:pPr lvl="0"/>
            <a:r>
              <a:rPr lang="en-GB" sz="1400" dirty="0"/>
              <a:t>ReadtheDocs documentation : </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hlinkClick r:id="rId4">
                  <a:extLst>
                    <a:ext uri="{A12FA001-AC4F-418D-AE19-62706E023703}">
                      <ahyp:hlinkClr xmlns:ahyp="http://schemas.microsoft.com/office/drawing/2018/hyperlinkcolor" val="tx"/>
                    </a:ext>
                  </a:extLst>
                </a:hlinkClick>
              </a:rPr>
              <a:t>https://dr2xml.readthedocs.io/en/documentation/</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rPr>
              <a:t> </a:t>
            </a:r>
            <a:r>
              <a:rPr lang="en-GB" sz="12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rPr>
              <a:t>(</a:t>
            </a:r>
            <a:r>
              <a:rPr lang="en-GB" sz="1200" i="1" dirty="0">
                <a:solidFill>
                  <a:schemeClr val="accent2">
                    <a:lumMod val="75000"/>
                    <a:lumOff val="25000"/>
                  </a:schemeClr>
                </a:solidFill>
                <a:highlight>
                  <a:srgbClr val="FFFFFF"/>
                </a:highlight>
                <a:latin typeface="+mn-lt"/>
              </a:rPr>
              <a:t>not yet finalized)</a:t>
            </a:r>
            <a:endParaRPr lang="en-GB" sz="11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endParaRPr>
          </a:p>
        </p:txBody>
      </p:sp>
      <p:pic>
        <p:nvPicPr>
          <p:cNvPr id="4" name="Image 3">
            <a:extLst>
              <a:ext uri="{FF2B5EF4-FFF2-40B4-BE49-F238E27FC236}">
                <a16:creationId xmlns:a16="http://schemas.microsoft.com/office/drawing/2014/main" id="{61992423-946F-044F-89F3-A87C3EAF04B3}"/>
              </a:ext>
            </a:extLst>
          </p:cNvPr>
          <p:cNvPicPr>
            <a:picLocks noChangeAspect="1"/>
          </p:cNvPicPr>
          <p:nvPr/>
        </p:nvPicPr>
        <p:blipFill>
          <a:blip r:embed="rId5"/>
          <a:stretch>
            <a:fillRect/>
          </a:stretch>
        </p:blipFill>
        <p:spPr>
          <a:xfrm>
            <a:off x="5898775" y="2588248"/>
            <a:ext cx="3085833" cy="2419635"/>
          </a:xfrm>
          <a:prstGeom prst="rect">
            <a:avLst/>
          </a:prstGeom>
        </p:spPr>
      </p:pic>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b) brief history</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c) the CMIP6 Data Request</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282F413E-C1B4-ED4A-8488-779677D310AB}"/>
              </a:ext>
            </a:extLst>
          </p:cNvPr>
          <p:cNvSpPr txBox="1">
            <a:spLocks/>
          </p:cNvSpPr>
          <p:nvPr/>
        </p:nvSpPr>
        <p:spPr>
          <a:xfrm>
            <a:off x="-38090" y="3031642"/>
            <a:ext cx="5088860" cy="2451032"/>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Concretely : </a:t>
            </a:r>
          </a:p>
          <a:p>
            <a:pPr lvl="1"/>
            <a:r>
              <a:rPr lang="en-GB" dirty="0">
                <a:solidFill>
                  <a:schemeClr val="accent2">
                    <a:lumMod val="75000"/>
                    <a:lumOff val="25000"/>
                  </a:schemeClr>
                </a:solidFill>
              </a:rPr>
              <a:t>Is a data base with: </a:t>
            </a:r>
          </a:p>
          <a:p>
            <a:pPr lvl="2"/>
            <a:r>
              <a:rPr lang="en-GB" dirty="0">
                <a:solidFill>
                  <a:schemeClr val="accent2">
                    <a:lumMod val="75000"/>
                    <a:lumOff val="25000"/>
                  </a:schemeClr>
                </a:solidFill>
              </a:rPr>
              <a:t>a python API (</a:t>
            </a:r>
            <a:r>
              <a:rPr lang="en-GB" dirty="0"/>
              <a:t>facilitates automated interrogation of the data base)</a:t>
            </a:r>
            <a:endParaRPr lang="en-GB" dirty="0">
              <a:solidFill>
                <a:schemeClr val="accent2">
                  <a:lumMod val="75000"/>
                  <a:lumOff val="25000"/>
                </a:schemeClr>
              </a:solidFill>
            </a:endParaRPr>
          </a:p>
          <a:p>
            <a:pPr lvl="2"/>
            <a:r>
              <a:rPr lang="en-GB" dirty="0">
                <a:solidFill>
                  <a:schemeClr val="accent2">
                    <a:lumMod val="75000"/>
                    <a:lumOff val="25000"/>
                  </a:schemeClr>
                </a:solidFill>
              </a:rPr>
              <a:t>a browsable html interface</a:t>
            </a:r>
          </a:p>
          <a:p>
            <a:pPr lvl="1"/>
            <a:r>
              <a:rPr lang="en-GB" dirty="0">
                <a:solidFill>
                  <a:schemeClr val="accent2">
                    <a:lumMod val="75000"/>
                    <a:lumOff val="25000"/>
                  </a:schemeClr>
                </a:solidFill>
              </a:rPr>
              <a:t>That gives, for each CMIP6 simulation:</a:t>
            </a:r>
          </a:p>
          <a:p>
            <a:pPr lvl="2"/>
            <a:r>
              <a:rPr lang="en-GB" sz="1200" dirty="0">
                <a:solidFill>
                  <a:schemeClr val="accent2">
                    <a:lumMod val="75000"/>
                    <a:lumOff val="25000"/>
                  </a:schemeClr>
                </a:solidFill>
              </a:rPr>
              <a:t>the variables that should be output (according to the selected priority)</a:t>
            </a:r>
          </a:p>
          <a:p>
            <a:pPr lvl="2"/>
            <a:r>
              <a:rPr lang="en-GB" sz="1200" dirty="0">
                <a:solidFill>
                  <a:schemeClr val="accent2">
                    <a:lumMod val="75000"/>
                    <a:lumOff val="25000"/>
                  </a:schemeClr>
                </a:solidFill>
              </a:rPr>
              <a:t>on which grid/domain/levels</a:t>
            </a:r>
          </a:p>
          <a:p>
            <a:pPr lvl="2"/>
            <a:r>
              <a:rPr lang="en-GB" sz="1200" dirty="0">
                <a:solidFill>
                  <a:schemeClr val="accent2">
                    <a:lumMod val="75000"/>
                    <a:lumOff val="25000"/>
                  </a:schemeClr>
                </a:solidFill>
              </a:rPr>
              <a:t>over which time period</a:t>
            </a:r>
          </a:p>
          <a:p>
            <a:pPr lvl="2"/>
            <a:r>
              <a:rPr lang="en-GB" sz="1200" dirty="0">
                <a:solidFill>
                  <a:schemeClr val="accent2">
                    <a:lumMod val="75000"/>
                    <a:lumOff val="25000"/>
                  </a:schemeClr>
                </a:solidFill>
              </a:rPr>
              <a:t>at which frequency</a:t>
            </a:r>
          </a:p>
          <a:p>
            <a:pPr lvl="2"/>
            <a:r>
              <a:rPr lang="en-GB" sz="1200" dirty="0">
                <a:solidFill>
                  <a:schemeClr val="accent2">
                    <a:lumMod val="75000"/>
                    <a:lumOff val="25000"/>
                  </a:schemeClr>
                </a:solidFill>
              </a:rPr>
              <a:t>with which netCDF attributes... </a:t>
            </a:r>
          </a:p>
          <a:p>
            <a:pPr lvl="1"/>
            <a:r>
              <a:rPr lang="en-GB" dirty="0">
                <a:solidFill>
                  <a:schemeClr val="accent2">
                    <a:lumMod val="75000"/>
                    <a:lumOff val="25000"/>
                  </a:schemeClr>
                </a:solidFill>
              </a:rPr>
              <a:t>CMIP6 DR python API is used by dr2xml </a:t>
            </a:r>
          </a:p>
        </p:txBody>
      </p:sp>
      <p:pic>
        <p:nvPicPr>
          <p:cNvPr id="3" name="Image 2">
            <a:extLst>
              <a:ext uri="{FF2B5EF4-FFF2-40B4-BE49-F238E27FC236}">
                <a16:creationId xmlns:a16="http://schemas.microsoft.com/office/drawing/2014/main" id="{E4F2BD7F-3404-A04B-9FB7-CC2E6B74E776}"/>
              </a:ext>
            </a:extLst>
          </p:cNvPr>
          <p:cNvPicPr>
            <a:picLocks noChangeAspect="1"/>
          </p:cNvPicPr>
          <p:nvPr/>
        </p:nvPicPr>
        <p:blipFill>
          <a:blip r:embed="rId3"/>
          <a:stretch>
            <a:fillRect/>
          </a:stretch>
        </p:blipFill>
        <p:spPr>
          <a:xfrm>
            <a:off x="5153023" y="719924"/>
            <a:ext cx="3937393" cy="2273815"/>
          </a:xfrm>
          <a:prstGeom prst="rect">
            <a:avLst/>
          </a:prstGeom>
        </p:spPr>
      </p:pic>
      <p:pic>
        <p:nvPicPr>
          <p:cNvPr id="13" name="Image 12">
            <a:extLst>
              <a:ext uri="{FF2B5EF4-FFF2-40B4-BE49-F238E27FC236}">
                <a16:creationId xmlns:a16="http://schemas.microsoft.com/office/drawing/2014/main" id="{C91C3EB9-BF97-F944-8359-2395E62D8EBB}"/>
              </a:ext>
            </a:extLst>
          </p:cNvPr>
          <p:cNvPicPr>
            <a:picLocks noChangeAspect="1"/>
          </p:cNvPicPr>
          <p:nvPr/>
        </p:nvPicPr>
        <p:blipFill>
          <a:blip r:embed="rId4"/>
          <a:stretch>
            <a:fillRect/>
          </a:stretch>
        </p:blipFill>
        <p:spPr>
          <a:xfrm>
            <a:off x="4985223" y="2383800"/>
            <a:ext cx="3681998" cy="2660260"/>
          </a:xfrm>
          <a:prstGeom prst="rect">
            <a:avLst/>
          </a:prstGeom>
        </p:spPr>
      </p:pic>
      <p:pic>
        <p:nvPicPr>
          <p:cNvPr id="5" name="Image 4">
            <a:extLst>
              <a:ext uri="{FF2B5EF4-FFF2-40B4-BE49-F238E27FC236}">
                <a16:creationId xmlns:a16="http://schemas.microsoft.com/office/drawing/2014/main" id="{40F7B4AC-F54E-B244-81F4-63EED0B297FB}"/>
              </a:ext>
            </a:extLst>
          </p:cNvPr>
          <p:cNvPicPr>
            <a:picLocks noChangeAspect="1"/>
          </p:cNvPicPr>
          <p:nvPr/>
        </p:nvPicPr>
        <p:blipFill>
          <a:blip r:embed="rId5"/>
          <a:stretch>
            <a:fillRect/>
          </a:stretch>
        </p:blipFill>
        <p:spPr>
          <a:xfrm>
            <a:off x="6873718" y="2851602"/>
            <a:ext cx="2091809" cy="2475407"/>
          </a:xfrm>
          <a:prstGeom prst="rect">
            <a:avLst/>
          </a:prstGeom>
          <a:ln>
            <a:solidFill>
              <a:schemeClr val="tx1"/>
            </a:solidFill>
          </a:ln>
        </p:spPr>
      </p:pic>
      <p:sp>
        <p:nvSpPr>
          <p:cNvPr id="14" name="Rectangle 13">
            <a:extLst>
              <a:ext uri="{FF2B5EF4-FFF2-40B4-BE49-F238E27FC236}">
                <a16:creationId xmlns:a16="http://schemas.microsoft.com/office/drawing/2014/main" id="{A09BF333-1E9F-8B44-B014-A1EEC87603B1}"/>
              </a:ext>
            </a:extLst>
          </p:cNvPr>
          <p:cNvSpPr/>
          <p:nvPr/>
        </p:nvSpPr>
        <p:spPr>
          <a:xfrm>
            <a:off x="5178313" y="2494526"/>
            <a:ext cx="2576346" cy="230832"/>
          </a:xfrm>
          <a:prstGeom prst="rect">
            <a:avLst/>
          </a:prstGeom>
        </p:spPr>
        <p:txBody>
          <a:bodyPr wrap="none">
            <a:spAutoFit/>
          </a:bodyPr>
          <a:lstStyle/>
          <a:p>
            <a:r>
              <a:rPr lang="en-GB" sz="900" dirty="0">
                <a:solidFill>
                  <a:schemeClr val="bg1"/>
                </a:solidFill>
                <a:latin typeface="+mn-lt"/>
              </a:rPr>
              <a:t>http://clipc-services.ceda.ac.uk/dreq/index.html</a:t>
            </a:r>
          </a:p>
        </p:txBody>
      </p:sp>
      <p:sp>
        <p:nvSpPr>
          <p:cNvPr id="17" name="Google Shape;66;p15">
            <a:extLst>
              <a:ext uri="{FF2B5EF4-FFF2-40B4-BE49-F238E27FC236}">
                <a16:creationId xmlns:a16="http://schemas.microsoft.com/office/drawing/2014/main" id="{69887E72-6F86-D54C-9A0E-E27403C3DDBF}"/>
              </a:ext>
            </a:extLst>
          </p:cNvPr>
          <p:cNvSpPr txBox="1">
            <a:spLocks/>
          </p:cNvSpPr>
          <p:nvPr/>
        </p:nvSpPr>
        <p:spPr>
          <a:xfrm>
            <a:off x="153184" y="712549"/>
            <a:ext cx="4999839" cy="135838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Big picture : </a:t>
            </a:r>
          </a:p>
          <a:p>
            <a:pPr lvl="1"/>
            <a:r>
              <a:rPr lang="en-GB" sz="1300" dirty="0"/>
              <a:t>Developed for CMIP6  by Martin Juckes since 2016 to…</a:t>
            </a:r>
          </a:p>
          <a:p>
            <a:pPr lvl="1"/>
            <a:r>
              <a:rPr lang="en-GB" sz="1300" dirty="0"/>
              <a:t>Meet the challenge of model/MIP objectives/experiment design complexity and exposing number/diversity of diagnosis requested by each MIP</a:t>
            </a:r>
          </a:p>
          <a:p>
            <a:pPr lvl="1"/>
            <a:r>
              <a:rPr lang="en-GB" sz="1300" dirty="0"/>
              <a:t>Fully enable the intercomparison : </a:t>
            </a:r>
          </a:p>
          <a:p>
            <a:pPr marL="596900" lvl="1" indent="0">
              <a:buNone/>
            </a:pPr>
            <a:endParaRPr lang="fr-FR" sz="1200" dirty="0"/>
          </a:p>
        </p:txBody>
      </p:sp>
      <p:sp>
        <p:nvSpPr>
          <p:cNvPr id="15" name="Rectangle 14">
            <a:extLst>
              <a:ext uri="{FF2B5EF4-FFF2-40B4-BE49-F238E27FC236}">
                <a16:creationId xmlns:a16="http://schemas.microsoft.com/office/drawing/2014/main" id="{149CBA4C-12A3-7B41-839A-6854A78A3851}"/>
              </a:ext>
            </a:extLst>
          </p:cNvPr>
          <p:cNvSpPr/>
          <p:nvPr/>
        </p:nvSpPr>
        <p:spPr>
          <a:xfrm>
            <a:off x="153184" y="1963611"/>
            <a:ext cx="4706313" cy="1061829"/>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wrap="square">
            <a:spAutoFit/>
          </a:bodyPr>
          <a:lstStyle/>
          <a:p>
            <a:pPr marL="133350" lvl="1">
              <a:buNone/>
            </a:pPr>
            <a:r>
              <a:rPr lang="en-GB" sz="1050" i="1" dirty="0">
                <a:solidFill>
                  <a:schemeClr val="tx2">
                    <a:lumMod val="50000"/>
                  </a:schemeClr>
                </a:solidFill>
              </a:rPr>
              <a:t>« The thousands of diagnostics generated at each centre from hundreds of simulations should be produced and documented in a consistent manner to facilitate meaningful comparisons across models. Hence, for each experiment the MIPs have requested specific output to be archived and shared via the Earth System Grid Federation (ESGF), and the CMIP6 organisers have imposed requirements on file format and metadata »</a:t>
            </a:r>
          </a:p>
        </p:txBody>
      </p:sp>
    </p:spTree>
    <p:extLst>
      <p:ext uri="{BB962C8B-B14F-4D97-AF65-F5344CB8AC3E}">
        <p14:creationId xmlns:p14="http://schemas.microsoft.com/office/powerpoint/2010/main" val="263578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utility</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145279" y="965676"/>
            <a:ext cx="8554340" cy="3931064"/>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200" dirty="0"/>
          </a:p>
          <a:p>
            <a:r>
              <a:rPr lang="en-GB" dirty="0"/>
              <a:t>Management of complex and various outputs, supporting:</a:t>
            </a:r>
          </a:p>
          <a:p>
            <a:pPr lvl="1"/>
            <a:r>
              <a:rPr lang="en-GB" dirty="0"/>
              <a:t>all physical field shapes </a:t>
            </a:r>
            <a:r>
              <a:rPr lang="en-GB" i="1" dirty="0">
                <a:solidFill>
                  <a:schemeClr val="accent2">
                    <a:lumMod val="50000"/>
                    <a:lumOff val="50000"/>
                  </a:schemeClr>
                </a:solidFill>
              </a:rPr>
              <a:t>(1D, 2D, 3D, 4D, time-varying or constant)</a:t>
            </a:r>
          </a:p>
          <a:p>
            <a:pPr lvl="1"/>
            <a:r>
              <a:rPr lang="en-GB" dirty="0"/>
              <a:t>all output frequencies </a:t>
            </a:r>
            <a:r>
              <a:rPr lang="en-GB" i="1" dirty="0">
                <a:solidFill>
                  <a:schemeClr val="accent2">
                    <a:lumMod val="50000"/>
                    <a:lumOff val="50000"/>
                  </a:schemeClr>
                </a:solidFill>
              </a:rPr>
              <a:t>(yearly, monthly, daily, 6-hourly, 3-hourly, 1-hourly, sub-hour) </a:t>
            </a:r>
          </a:p>
          <a:p>
            <a:pPr lvl="1"/>
            <a:r>
              <a:rPr lang="en-GB" dirty="0"/>
              <a:t>choice of sampling period</a:t>
            </a:r>
          </a:p>
          <a:p>
            <a:pPr lvl="1"/>
            <a:r>
              <a:rPr lang="en-GB" dirty="0"/>
              <a:t>on the fly diagnostic computation </a:t>
            </a:r>
            <a:r>
              <a:rPr lang="en-GB" i="1" dirty="0">
                <a:solidFill>
                  <a:schemeClr val="accent2">
                    <a:lumMod val="50000"/>
                    <a:lumOff val="50000"/>
                  </a:schemeClr>
                </a:solidFill>
              </a:rPr>
              <a:t>(ex. zonal means, interpolation on pressure levels, on observation sites…)</a:t>
            </a:r>
          </a:p>
          <a:p>
            <a:pPr lvl="1"/>
            <a:r>
              <a:rPr lang="en-GB" dirty="0"/>
              <a:t>allows multivariate diagnostics (</a:t>
            </a:r>
            <a:r>
              <a:rPr lang="en-GB" dirty="0">
                <a:solidFill>
                  <a:schemeClr val="accent2">
                    <a:lumMod val="75000"/>
                    <a:lumOff val="25000"/>
                  </a:schemeClr>
                </a:solidFill>
              </a:rPr>
              <a:t>computing a diagnostics depending on 2 or more model native variables)</a:t>
            </a:r>
          </a:p>
          <a:p>
            <a:pPr lvl="1"/>
            <a:endParaRPr lang="en-GB" dirty="0"/>
          </a:p>
          <a:p>
            <a:r>
              <a:rPr lang="en-GB" dirty="0"/>
              <a:t>Avoids time-consuming post-processing steps:</a:t>
            </a:r>
          </a:p>
          <a:p>
            <a:pPr lvl="1"/>
            <a:r>
              <a:rPr lang="en-GB" dirty="0"/>
              <a:t>no need to use CMOR </a:t>
            </a:r>
          </a:p>
          <a:p>
            <a:pPr lvl="1"/>
            <a:r>
              <a:rPr lang="en-GB" dirty="0"/>
              <a:t>nor any other offline post-processing steps (even for diagnostic computation) </a:t>
            </a:r>
          </a:p>
          <a:p>
            <a:pPr lvl="1"/>
            <a:r>
              <a:rPr lang="en-GB" dirty="0"/>
              <a:t>formatting/standardisation directly ensured (file names, global and local attributes, temporal axis)</a:t>
            </a:r>
          </a:p>
          <a:p>
            <a:pPr lvl="1"/>
            <a:endParaRPr lang="en-GB" dirty="0"/>
          </a:p>
          <a:p>
            <a:r>
              <a:rPr lang="en-GB" dirty="0"/>
              <a:t>Reduced risk of errors</a:t>
            </a:r>
          </a:p>
          <a:p>
            <a:pPr lvl="1"/>
            <a:r>
              <a:rPr lang="en-GB" dirty="0"/>
              <a:t>“all included” and integrated </a:t>
            </a:r>
            <a:r>
              <a:rPr lang="en-GB" strike="sngStrike" dirty="0"/>
              <a:t>post-</a:t>
            </a:r>
            <a:r>
              <a:rPr lang="en-GB" dirty="0"/>
              <a:t>processing</a:t>
            </a:r>
          </a:p>
          <a:p>
            <a:pPr lvl="1"/>
            <a:r>
              <a:rPr lang="en-GB" dirty="0"/>
              <a:t>one tool does all : </a:t>
            </a:r>
            <a:r>
              <a:rPr lang="en-GB" dirty="0">
                <a:solidFill>
                  <a:schemeClr val="accent1"/>
                </a:solidFill>
                <a:latin typeface="Chalkduster" panose="03050602040202020205" pitchFamily="66" charset="77"/>
              </a:rPr>
              <a:t>XIOS !</a:t>
            </a:r>
          </a:p>
          <a:p>
            <a:pPr lvl="1"/>
            <a:r>
              <a:rPr lang="en-GB" dirty="0"/>
              <a:t>homogeneity, coherence, reliability, robustness</a:t>
            </a:r>
          </a:p>
          <a:p>
            <a:pPr lvl="1"/>
            <a:endParaRPr lang="en-GB" sz="1200" dirty="0"/>
          </a:p>
          <a:p>
            <a:pPr lvl="1"/>
            <a:endParaRPr lang="en-GB" sz="800" dirty="0"/>
          </a:p>
          <a:p>
            <a:pPr lvl="1"/>
            <a:endParaRPr lang="en-GB" sz="10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EAB804C8-DE5E-CF46-886B-909F0B508B3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115971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cautions</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5593" y="1183814"/>
            <a:ext cx="8719861" cy="365150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600" dirty="0"/>
          </a:p>
          <a:p>
            <a:r>
              <a:rPr lang="en-GB" sz="2000" dirty="0"/>
              <a:t>One shot ! which means…</a:t>
            </a:r>
            <a:endParaRPr lang="en-GB" sz="1000" dirty="0"/>
          </a:p>
          <a:p>
            <a:pPr lvl="1">
              <a:lnSpc>
                <a:spcPct val="160000"/>
              </a:lnSpc>
            </a:pPr>
            <a:r>
              <a:rPr lang="en-GB" sz="1600" dirty="0"/>
              <a:t>no safety net once the production started</a:t>
            </a:r>
          </a:p>
          <a:p>
            <a:pPr lvl="1">
              <a:lnSpc>
                <a:spcPct val="160000"/>
              </a:lnSpc>
            </a:pPr>
            <a:r>
              <a:rPr lang="en-GB" sz="1600" b="1" dirty="0"/>
              <a:t> </a:t>
            </a:r>
            <a:r>
              <a:rPr lang="en-GB" sz="1600" b="1" dirty="0">
                <a:solidFill>
                  <a:schemeClr val="accent1"/>
                </a:solidFill>
                <a:latin typeface="Chalkduster" panose="03050602040202020205" pitchFamily="66" charset="77"/>
              </a:rPr>
              <a:t>all requested output </a:t>
            </a:r>
            <a:r>
              <a:rPr lang="en-GB" sz="1600" i="1" u="sng" dirty="0"/>
              <a:t>and</a:t>
            </a:r>
            <a:r>
              <a:rPr lang="en-GB" sz="1600" i="1" dirty="0"/>
              <a:t> </a:t>
            </a:r>
            <a:r>
              <a:rPr lang="en-GB" sz="1600" b="1" dirty="0">
                <a:solidFill>
                  <a:schemeClr val="accent1"/>
                </a:solidFill>
                <a:latin typeface="Chalkduster" panose="03050602040202020205" pitchFamily="66" charset="77"/>
              </a:rPr>
              <a:t>output you need</a:t>
            </a:r>
            <a:r>
              <a:rPr lang="en-GB" sz="1600" dirty="0">
                <a:solidFill>
                  <a:schemeClr val="accent1"/>
                </a:solidFill>
                <a:latin typeface="Chalkduster" panose="03050602040202020205" pitchFamily="66" charset="77"/>
              </a:rPr>
              <a:t> </a:t>
            </a:r>
            <a:r>
              <a:rPr lang="en-GB" sz="1600" dirty="0"/>
              <a:t>must be there ! </a:t>
            </a:r>
          </a:p>
          <a:p>
            <a:pPr marL="596900" lvl="1" indent="0">
              <a:lnSpc>
                <a:spcPct val="160000"/>
              </a:lnSpc>
              <a:buNone/>
            </a:pPr>
            <a:endParaRPr lang="en-GB" sz="1600" dirty="0"/>
          </a:p>
          <a:p>
            <a:pPr>
              <a:lnSpc>
                <a:spcPct val="160000"/>
              </a:lnSpc>
            </a:pPr>
            <a:r>
              <a:rPr lang="en-GB" sz="2000" dirty="0"/>
              <a:t>Before running the whole simulation:</a:t>
            </a:r>
          </a:p>
          <a:p>
            <a:pPr lvl="1">
              <a:lnSpc>
                <a:spcPct val="160000"/>
              </a:lnSpc>
            </a:pPr>
            <a:r>
              <a:rPr lang="en-GB" sz="1600" dirty="0"/>
              <a:t>Dr2xml configuration must be carefully checked (a </a:t>
            </a:r>
            <a:r>
              <a:rPr lang="en-GB" sz="1600" dirty="0">
                <a:solidFill>
                  <a:schemeClr val="accent1"/>
                </a:solidFill>
                <a:latin typeface="Chalkduster" panose="03050602040202020205" pitchFamily="66" charset="77"/>
              </a:rPr>
              <a:t>verbose log file</a:t>
            </a:r>
            <a:r>
              <a:rPr lang="en-GB" sz="1600" dirty="0"/>
              <a:t> enables to visualize the planned output variables)</a:t>
            </a:r>
          </a:p>
          <a:p>
            <a:pPr lvl="1">
              <a:lnSpc>
                <a:spcPct val="160000"/>
              </a:lnSpc>
            </a:pPr>
            <a:r>
              <a:rPr lang="en-GB" sz="1600" dirty="0"/>
              <a:t>It is highly recommended to perform a short test run and control/validate the output netCDF files, for e.g. with </a:t>
            </a:r>
            <a:r>
              <a:rPr lang="en-GB" sz="1600" dirty="0">
                <a:solidFill>
                  <a:schemeClr val="accent1"/>
                </a:solidFill>
                <a:latin typeface="Chalkduster" panose="03050602040202020205" pitchFamily="66" charset="77"/>
              </a:rPr>
              <a:t>NCTIME</a:t>
            </a:r>
            <a:r>
              <a:rPr lang="en-GB" sz="1600" dirty="0"/>
              <a:t> and potentially </a:t>
            </a:r>
            <a:r>
              <a:rPr lang="en-GB" sz="1600" dirty="0">
                <a:solidFill>
                  <a:schemeClr val="accent1"/>
                </a:solidFill>
                <a:latin typeface="Chalkduster" panose="03050602040202020205" pitchFamily="66" charset="77"/>
              </a:rPr>
              <a:t>PrePARE</a:t>
            </a:r>
            <a:r>
              <a:rPr lang="en-GB" sz="1600" dirty="0"/>
              <a:t> (if the simulation is a CMIP6 one)</a:t>
            </a:r>
          </a:p>
          <a:p>
            <a:pPr lvl="1">
              <a:lnSpc>
                <a:spcPct val="160000"/>
              </a:lnSpc>
            </a:pPr>
            <a:endParaRPr lang="en-GB" sz="1600" dirty="0"/>
          </a:p>
          <a:p>
            <a:pPr lvl="1">
              <a:lnSpc>
                <a:spcPct val="160000"/>
              </a:lnSpc>
            </a:pPr>
            <a:endParaRPr lang="en-GB" sz="1600" dirty="0"/>
          </a:p>
          <a:p>
            <a:pPr lvl="1"/>
            <a:endParaRPr lang="en-GB" sz="1000" dirty="0"/>
          </a:p>
          <a:p>
            <a:pPr lvl="1"/>
            <a:endParaRPr lang="en-GB" sz="11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8A60D048-FB4B-AE44-B268-A0102B390B6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387843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89625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15410844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26033</TotalTime>
  <Words>4177</Words>
  <Application>Microsoft Macintosh PowerPoint</Application>
  <PresentationFormat>Affichage à l'écran (16:10)</PresentationFormat>
  <Paragraphs>716</Paragraphs>
  <Slides>35</Slides>
  <Notes>34</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35</vt:i4>
      </vt:variant>
    </vt:vector>
  </HeadingPairs>
  <TitlesOfParts>
    <vt:vector size="47" baseType="lpstr">
      <vt:lpstr>Arial</vt:lpstr>
      <vt:lpstr>Avenir Next Condensed</vt:lpstr>
      <vt:lpstr>Calibri</vt:lpstr>
      <vt:lpstr>Chalkduster</vt:lpstr>
      <vt:lpstr>Courier New</vt:lpstr>
      <vt:lpstr>Dubai</vt:lpstr>
      <vt:lpstr>Menlo</vt:lpstr>
      <vt:lpstr>Noto Sans Symbols</vt:lpstr>
      <vt:lpstr>Segoe Print</vt:lpstr>
      <vt:lpstr>Segoe Script</vt:lpstr>
      <vt:lpstr>Wingdings</vt:lpstr>
      <vt:lpstr>Simple Light</vt:lpstr>
      <vt:lpstr>Présentation PowerPoint</vt:lpstr>
      <vt:lpstr>Outline</vt:lpstr>
      <vt:lpstr>a) dr2xml, what’s this?</vt:lpstr>
      <vt:lpstr>Présentation PowerPoint</vt:lpstr>
      <vt:lpstr>Présentation PowerPoint</vt:lpstr>
      <vt:lpstr>a) dr2xml utility</vt:lpstr>
      <vt:lpstr>b) cautions</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 (cont.)</vt:lpstr>
      <vt:lpstr>c) simple functional scheme (cont.)</vt:lpstr>
      <vt:lpstr>c) simple functional scheme (cont.)</vt:lpstr>
      <vt:lpstr>c) simple functional scheme (cont.)</vt:lpstr>
      <vt:lpstr>d) the ping files</vt:lpstr>
      <vt:lpstr>d) the ping files</vt:lpstr>
      <vt:lpstr>d) the ping files</vt:lpstr>
      <vt:lpstr>Présentation PowerPoint</vt:lpstr>
      <vt:lpstr>e) “sos_Omon” example</vt:lpstr>
      <vt:lpstr>e) “sos_Omon” example (cont.)</vt:lpstr>
      <vt:lpstr>a) installation </vt:lpstr>
      <vt:lpstr>b) configuration</vt:lpstr>
      <vt:lpstr>c) execution</vt:lpstr>
      <vt:lpstr>d) verification</vt:lpstr>
      <vt:lpstr>a) basic functions</vt:lpstr>
      <vt:lpstr>b) customisation</vt:lpstr>
      <vt:lpstr>b) customisation (cont.)</vt:lpstr>
      <vt:lpstr>c) extended usage</vt:lpstr>
      <vt:lpstr>summary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Dr2xml</dc:title>
  <cp:lastModifiedBy>Microsoft Office User</cp:lastModifiedBy>
  <cp:revision>195</cp:revision>
  <dcterms:modified xsi:type="dcterms:W3CDTF">2021-03-18T19:43:57Z</dcterms:modified>
</cp:coreProperties>
</file>