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5.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0.xml" ContentType="application/inkml+xml"/>
  <Override PartName="/ppt/notesSlides/notesSlide22.xml" ContentType="application/vnd.openxmlformats-officedocument.presentationml.notesSlide+xml"/>
  <Override PartName="/ppt/ink/ink21.xml" ContentType="application/inkml+xml"/>
  <Override PartName="/ppt/ink/ink22.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36"/>
  </p:notesMasterIdLst>
  <p:handoutMasterIdLst>
    <p:handoutMasterId r:id="rId37"/>
  </p:handoutMasterIdLst>
  <p:sldIdLst>
    <p:sldId id="256" r:id="rId2"/>
    <p:sldId id="257" r:id="rId3"/>
    <p:sldId id="258" r:id="rId4"/>
    <p:sldId id="259" r:id="rId5"/>
    <p:sldId id="300" r:id="rId6"/>
    <p:sldId id="268" r:id="rId7"/>
    <p:sldId id="270" r:id="rId8"/>
    <p:sldId id="278" r:id="rId9"/>
    <p:sldId id="305" r:id="rId10"/>
    <p:sldId id="280" r:id="rId11"/>
    <p:sldId id="281" r:id="rId12"/>
    <p:sldId id="284" r:id="rId13"/>
    <p:sldId id="283" r:id="rId14"/>
    <p:sldId id="285" r:id="rId15"/>
    <p:sldId id="282" r:id="rId16"/>
    <p:sldId id="269" r:id="rId17"/>
    <p:sldId id="288" r:id="rId18"/>
    <p:sldId id="289" r:id="rId19"/>
    <p:sldId id="290" r:id="rId20"/>
    <p:sldId id="292" r:id="rId21"/>
    <p:sldId id="279" r:id="rId22"/>
    <p:sldId id="287" r:id="rId23"/>
    <p:sldId id="294" r:id="rId24"/>
    <p:sldId id="303" r:id="rId25"/>
    <p:sldId id="273" r:id="rId26"/>
    <p:sldId id="299" r:id="rId27"/>
    <p:sldId id="276" r:id="rId28"/>
    <p:sldId id="304" r:id="rId29"/>
    <p:sldId id="271" r:id="rId30"/>
    <p:sldId id="272" r:id="rId31"/>
    <p:sldId id="296" r:id="rId32"/>
    <p:sldId id="274" r:id="rId33"/>
    <p:sldId id="293" r:id="rId34"/>
    <p:sldId id="297" r:id="rId35"/>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79F"/>
    <a:srgbClr val="942093"/>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3"/>
    <p:restoredTop sz="93742"/>
  </p:normalViewPr>
  <p:slideViewPr>
    <p:cSldViewPr snapToGrid="0">
      <p:cViewPr varScale="1">
        <p:scale>
          <a:sx n="142" d="100"/>
          <a:sy n="142" d="100"/>
        </p:scale>
        <p:origin x="400" y="168"/>
      </p:cViewPr>
      <p:guideLst>
        <p:guide orient="horz" pos="180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1A2F134-BF25-3B48-95BE-575FE9EFB8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1A816B3A-4784-B443-B6F3-DA2638954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2BB4B-BD22-6A48-8D7B-5F968DC7805A}" type="datetimeFigureOut">
              <a:rPr lang="fr-FR" smtClean="0"/>
              <a:t>12/03/2021</a:t>
            </a:fld>
            <a:endParaRPr lang="fr-FR" dirty="0"/>
          </a:p>
        </p:txBody>
      </p:sp>
      <p:sp>
        <p:nvSpPr>
          <p:cNvPr id="4" name="Espace réservé du pied de page 3">
            <a:extLst>
              <a:ext uri="{FF2B5EF4-FFF2-40B4-BE49-F238E27FC236}">
                <a16:creationId xmlns:a16="http://schemas.microsoft.com/office/drawing/2014/main" id="{E0CAA75A-871C-534C-AD12-B3160B3066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dirty="0"/>
              <a:t>XIOS-dr2xml Virtual Training, 15-19 March 2021</a:t>
            </a:r>
          </a:p>
        </p:txBody>
      </p:sp>
      <p:sp>
        <p:nvSpPr>
          <p:cNvPr id="5" name="Espace réservé du numéro de diapositive 4">
            <a:extLst>
              <a:ext uri="{FF2B5EF4-FFF2-40B4-BE49-F238E27FC236}">
                <a16:creationId xmlns:a16="http://schemas.microsoft.com/office/drawing/2014/main" id="{6E3459A2-344E-4740-945F-A60C5744C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0E3B9E-53B4-AD42-932E-6464289B5E27}" type="slidenum">
              <a:rPr lang="fr-FR" smtClean="0"/>
              <a:t>‹N°›</a:t>
            </a:fld>
            <a:endParaRPr lang="fr-FR" dirty="0"/>
          </a:p>
        </p:txBody>
      </p:sp>
    </p:spTree>
    <p:extLst>
      <p:ext uri="{BB962C8B-B14F-4D97-AF65-F5344CB8AC3E}">
        <p14:creationId xmlns:p14="http://schemas.microsoft.com/office/powerpoint/2010/main" val="115097702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7"/>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8"/>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9"/>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54:25.9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722 11 16383,'57'-6'0,"4"1"0,-15 5 0,15 6 0,10-1 0,6 2 0,-20 1 0,2 2 0,9-2 0,8 1 0,-4-1 0,4-1 0,2-2 0,-3-1 0,6-2 0,-1-3 0,-5-2 0,-1-2 0,3 0 0,17 1 0,3 2 0,-4-2 0,-15 0 0,-3-1 0,-4 2 0,20 2 0,-7 2 0,-27 1 0,-5 1 0,33 7 0,-26 7 0,3-3 0,-20 5 0,-13-6 0,15 11 0,2-8 0,0 8 0,6-13 0,1 4 0,10-9 0,8 4 0,-9-8 0,7 3 0,-14-5 0,-9 0 0,-15 4 0,-13 0 0,-9 4 0,-71-5 0,-8 0 0,-7 0 0,-8 0 0,3-2 0,-2 0 0,-3 2 0,-3 0 0,23-2 0,-2-2 0,1 1 0,-24 0 0,-1 0 0,-6 3 0,0 1 0,6-4 0,3 1 0,14 5 0,2 1 0,5-4 0,3 1 0,12-1 0,3 1 0,-31 7 0,-2-5 0,36 4 0,-19 7 0,12-11 0,-15 15 0,-1-13 0,-14 15 0,10-9 0,-10 4 0,7-6 0,5 0 0,3-1 0,9 0 0,22-5 0,11-1 0,14-5 0,6 2 0,-14 1 0,9 0 0,-7-1 0,6-2 0,-7 0 0,3 0 0,-16 4 0,2 2 0,-7-1 0,-12 4 0,5-3 0,11 0 0,6-1 0,18-5 0,1 0 0,-28 0 0,-6 5 0,-36 2 0,8 0 0,-6 3 0,15-8 0,10 3 0,20-5 0,11 0 0,14 0 0,45 16 0,-20-12 0,37 14 0,-35-17 0,8 2 0,-9-3 0,15 0 0,-20 0 0,21 0 0,-17 0 0,11 0 0,6 0 0,5 0 0,14 0 0,16 0 0,11 0 0,9 0 0,6 0 0,-7-6 0,-1 5 0,1-5 0,-1 6 0,9 0 0,-7 0 0,6 0 0,-22 0 0,3 0 0,-13 6 0,-8-5 0,4 9 0,2-9 0,4 9 0,5-9 0,14 4 0,-25-5 0,25 0 0,-21 0 0,-1 0 0,15 0 0,-20 5 0,11-4 0,-7 9 0,-13-4 0,4 4 0,-8-5 0,-13-1 0,11 0 0,-25-3 0,5 5 0,0-5 0,-9 4 0,9-5 0,0 6 0,-4-5 0,16 3 0,-12-4 0,20 0 0,4 0 0,-6 3 0,17-2 0,-33 5 0,10-3 0,-14 4 0,7-3 0,2 3 0,0-4 0,-2 5 0,-12-4 0,0 1 0,0-2 0,2 2 0,4 0 0,-3-2 0,0 3 0,-6-5 0,14 6 0,-16-4 0,12 2 0,-10-3 0,4 1 0,9 0 0,-9 0 0,1 0 0,1-1 0,-4 1 0,11 0 0,2 0 0,2-3 0,0 0 0,-6 3 0,-9-3 0,5 5 0,-2-2 0,3 0 0,-2 3 0,-6-5 0,6 4 0,-2-4 0,3 5 0,1-5 0,-1 1 0,1-2 0,-1 0 0,9 4 0,1 2 0,0 2 0,-2-4 0,-8 2 0,1-2 0,-1 2 0,-3 0 0,0 0 0,-5 1 0,2 3 0,2 3 0,-6-2 0,5 1 0,-2-2 0,4-1 0,-3 1 0,5-4 0,-9 0 0,-64-12 0,4 6 0,-40-8 0,9-4 0,25 4 0,-36-4 0,3 1 0,35 10 0,-2 0 0,3-1 0,1-1 0,0-3 0,1 0 0,-43 4 0,0-15 0,5 15 0,35-4 0,0 0 0,-29 5 0,26-2 0,0 0 0,-26 3 0,29 0 0,0 0 0,-42 0 0,45 0 0,-1 0 0,-3 0 0,-1 0 0,-3-3 0,-1 0 0,3 2 0,-1 0 0,-5-2 0,1 0 0,5 2 0,1 2 0,-3-1 0,-1 0 0,3 0 0,1 0 0,-40 0 0,4 0 0,28 0 0,-11 0 0,20 0 0,10 0 0,4 4 0,21-3 0,-14 3 0,13-1 0,-12 6 0,5 0 0,-23 10 0,-4-2 0,-14 7 0,0-1 0,-1 1 0,1-1 0,-1 6 0,8-10 0,2 2 0,15-7 0,14-7 0,12 1 0,13-8 0,52 7 0,-3-11 0,53 4 0,-15-6 0,7-5 0,-7 9 0,14-3 0,-28 5 0,18 0 0,-29 0 0,-1 0 0,-10 0 0,0 0 0,2 0 0,7 0 0,8-6 0,-13 1 0,11-6 0,-28 6 0,19-5 0,-27 9 0,19-4 0,-13 5 0,8 0 0,-8 0 0,5 4 0,-5-3 0,-4 6 0,1-7 0,-14 5 0,2-5 0,5 7 0,-6-6 0,11 7 0,-9-5 0,5 1 0,-5-1 0,4 0 0,-8-3 0,7 3 0,-4-1 0,7 1 0,-7 2 0,3 0 0,-2 1 0,1-1 0,11 2 0,-10-3 0,9 0 0,5 1 0,0-4 0,13 8 0,-19-8 0,8 7 0,-15-7 0,5 5 0,-5-5 0,-2 4 0,-1-4 0,2 4 0,-4 0 0,2 1 0,-2 3 0,0 2 0,-1 2 0,-1-5 0,6 2 0,5-5 0,15-1 0,16 0 0,3-4 0,-10 0 0,-16 0 0,-18 0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41.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9"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8d57d3b7c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8d57d3b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803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5183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531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214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6323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417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9700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959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4955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48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35c2b875e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35c2b87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94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4548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6290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9414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9581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948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98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611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273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9342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15908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8980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2341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1688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140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946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24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5918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171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2.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10.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6.xml"/><Relationship Id="rId7" Type="http://schemas.openxmlformats.org/officeDocument/2006/relationships/customXml" Target="../ink/ink1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2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clipc-services.ceda.ac.uk/dreq/u/74a9891bcab2667dbcb66574c6370c86.html" TargetMode="External"/><Relationship Id="rId2" Type="http://schemas.openxmlformats.org/officeDocument/2006/relationships/hyperlink" Target="http://clipc-services.ceda.ac.uk/dreq/index/CMORvar.html" TargetMode="External"/><Relationship Id="rId1" Type="http://schemas.openxmlformats.org/officeDocument/2006/relationships/slideLayout" Target="../slideLayouts/slideLayout7.xml"/><Relationship Id="rId6" Type="http://schemas.openxmlformats.org/officeDocument/2006/relationships/hyperlink" Target="http://clipc-services.ceda.ac.uk/dreq/u/a656047a-8883-11e5-b571-ac72891c3257.html" TargetMode="External"/><Relationship Id="rId5" Type="http://schemas.openxmlformats.org/officeDocument/2006/relationships/hyperlink" Target="http://clipc-services.ceda.ac.uk/dreq/index/structure.html" TargetMode="External"/><Relationship Id="rId4" Type="http://schemas.openxmlformats.org/officeDocument/2006/relationships/hyperlink" Target="http://clipc-services.ceda.ac.uk/dreq/u/e9f9f6ca-c1ce-11e6-8067-ac72891c3257.html"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4.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hyperlink" Target="mailto:gaelle.rigoudy@meteo.fr" TargetMode="External"/><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hyperlink" Target="mailto:moine@cerfacs.f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igoudyg/dr2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r2xml.readthedocs.io/en/document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 name="Google Shape;67;p15">
            <a:extLst>
              <a:ext uri="{FF2B5EF4-FFF2-40B4-BE49-F238E27FC236}">
                <a16:creationId xmlns:a16="http://schemas.microsoft.com/office/drawing/2014/main" id="{9DF64B5F-6D35-7E4B-80E3-0236790849FD}"/>
              </a:ext>
            </a:extLst>
          </p:cNvPr>
          <p:cNvSpPr txBox="1">
            <a:spLocks/>
          </p:cNvSpPr>
          <p:nvPr/>
        </p:nvSpPr>
        <p:spPr>
          <a:xfrm>
            <a:off x="0" y="1837903"/>
            <a:ext cx="9144000" cy="1522283"/>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fr-FR" dirty="0">
              <a:solidFill>
                <a:schemeClr val="tx1"/>
              </a:solidFill>
            </a:endParaRPr>
          </a:p>
          <a:p>
            <a:pPr algn="ctr"/>
            <a:r>
              <a:rPr lang="fr-FR" dirty="0">
                <a:solidFill>
                  <a:schemeClr val="tx1"/>
                </a:solidFill>
              </a:rPr>
              <a:t>Dr2xml session</a:t>
            </a:r>
          </a:p>
        </p:txBody>
      </p:sp>
      <p:sp>
        <p:nvSpPr>
          <p:cNvPr id="5" name="ZoneTexte 4">
            <a:extLst>
              <a:ext uri="{FF2B5EF4-FFF2-40B4-BE49-F238E27FC236}">
                <a16:creationId xmlns:a16="http://schemas.microsoft.com/office/drawing/2014/main" id="{2F094986-59B3-6242-AB00-6D4D226F3AB4}"/>
              </a:ext>
            </a:extLst>
          </p:cNvPr>
          <p:cNvSpPr txBox="1"/>
          <p:nvPr/>
        </p:nvSpPr>
        <p:spPr>
          <a:xfrm>
            <a:off x="2807936" y="3689968"/>
            <a:ext cx="3617140" cy="954107"/>
          </a:xfrm>
          <a:prstGeom prst="rect">
            <a:avLst/>
          </a:prstGeom>
          <a:noFill/>
        </p:spPr>
        <p:txBody>
          <a:bodyPr wrap="square" rtlCol="0">
            <a:spAutoFit/>
          </a:bodyPr>
          <a:lstStyle/>
          <a:p>
            <a:pPr algn="ctr"/>
            <a:r>
              <a:rPr lang="fr-FR" dirty="0"/>
              <a:t>Gaëlle Rigoudy, CNRM, Meteo-France</a:t>
            </a:r>
          </a:p>
          <a:p>
            <a:pPr algn="ctr"/>
            <a:r>
              <a:rPr lang="fr-FR" dirty="0"/>
              <a:t>Marie-Pierre Moine, CERFACS</a:t>
            </a:r>
          </a:p>
          <a:p>
            <a:pPr algn="ctr"/>
            <a:endParaRPr lang="fr-FR" dirty="0"/>
          </a:p>
          <a:p>
            <a:pPr algn="ctr"/>
            <a:r>
              <a:rPr lang="fr-FR" dirty="0"/>
              <a:t>and the XIOS Team !</a:t>
            </a:r>
          </a:p>
        </p:txBody>
      </p:sp>
      <p:sp>
        <p:nvSpPr>
          <p:cNvPr id="7" name="ZoneTexte 6">
            <a:extLst>
              <a:ext uri="{FF2B5EF4-FFF2-40B4-BE49-F238E27FC236}">
                <a16:creationId xmlns:a16="http://schemas.microsoft.com/office/drawing/2014/main" id="{30F10804-2293-6840-827F-41BBDD90403D}"/>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fr-FR"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0</a:t>
            </a:fld>
            <a:endPar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3082" name="Picture 10" descr=" CNRM-CERFACS contribution to CMIP6">
            <a:extLst>
              <a:ext uri="{FF2B5EF4-FFF2-40B4-BE49-F238E27FC236}">
                <a16:creationId xmlns:a16="http://schemas.microsoft.com/office/drawing/2014/main" id="{0FFF10E1-089B-5E46-863D-C07F6F6FD3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6" t="21264" r="8432" b="18685"/>
          <a:stretch/>
        </p:blipFill>
        <p:spPr bwMode="auto">
          <a:xfrm>
            <a:off x="6560191" y="68254"/>
            <a:ext cx="2550253" cy="1112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33461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81963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means,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262822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means,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5" name="Connecteur droit avec flèche 44">
            <a:extLst>
              <a:ext uri="{FF2B5EF4-FFF2-40B4-BE49-F238E27FC236}">
                <a16:creationId xmlns:a16="http://schemas.microsoft.com/office/drawing/2014/main" id="{178C8C44-3149-5D47-A97A-251144098F6A}"/>
              </a:ext>
            </a:extLst>
          </p:cNvPr>
          <p:cNvCxnSpPr>
            <a:cxnSpLocks/>
          </p:cNvCxnSpPr>
          <p:nvPr/>
        </p:nvCxnSpPr>
        <p:spPr>
          <a:xfrm flipH="1">
            <a:off x="2685211" y="2504698"/>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E0A31591-BA48-E342-9070-BDB46F1621F2}"/>
              </a:ext>
            </a:extLst>
          </p:cNvPr>
          <p:cNvSpPr txBox="1"/>
          <p:nvPr/>
        </p:nvSpPr>
        <p:spPr>
          <a:xfrm rot="20694724">
            <a:off x="2716044" y="2349051"/>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mc:AlternateContent xmlns:mc="http://schemas.openxmlformats.org/markup-compatibility/2006" xmlns:p14="http://schemas.microsoft.com/office/powerpoint/2010/main" xmlns:aink="http://schemas.microsoft.com/office/drawing/2016/ink">
        <mc:Choice Requires="p14 aink">
          <p:contentPart p14:bwMode="auto" r:id="rId9">
            <p14:nvContentPartPr>
              <p14:cNvPr id="47" name="Encre 46">
                <a:extLst>
                  <a:ext uri="{FF2B5EF4-FFF2-40B4-BE49-F238E27FC236}">
                    <a16:creationId xmlns:a16="http://schemas.microsoft.com/office/drawing/2014/main" id="{A53E3D4F-3D68-4A4A-9051-DB92E5B19B06}"/>
                  </a:ext>
                </a:extLst>
              </p14:cNvPr>
              <p14:cNvContentPartPr/>
              <p14:nvPr/>
            </p14:nvContentPartPr>
            <p14:xfrm>
              <a:off x="2899863" y="2326975"/>
              <a:ext cx="360" cy="360"/>
            </p14:xfrm>
          </p:contentPart>
        </mc:Choice>
        <mc:Fallback xmlns="">
          <p:pic>
            <p:nvPicPr>
              <p:cNvPr id="47" name="Encre 46">
                <a:extLst>
                  <a:ext uri="{FF2B5EF4-FFF2-40B4-BE49-F238E27FC236}">
                    <a16:creationId xmlns:a16="http://schemas.microsoft.com/office/drawing/2014/main" id="{A53E3D4F-3D68-4A4A-9051-DB92E5B19B06}"/>
                  </a:ext>
                </a:extLst>
              </p:cNvPr>
              <p:cNvPicPr/>
              <p:nvPr/>
            </p:nvPicPr>
            <p:blipFill>
              <a:blip r:embed="rId10"/>
              <a:stretch>
                <a:fillRect/>
              </a:stretch>
            </p:blipFill>
            <p:spPr>
              <a:xfrm>
                <a:off x="2881863" y="22189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48" name="Encre 47">
                <a:extLst>
                  <a:ext uri="{FF2B5EF4-FFF2-40B4-BE49-F238E27FC236}">
                    <a16:creationId xmlns:a16="http://schemas.microsoft.com/office/drawing/2014/main" id="{2A0D4EF2-6DE0-D84C-BCF0-4E1FB3AD93D7}"/>
                  </a:ext>
                </a:extLst>
              </p14:cNvPr>
              <p14:cNvContentPartPr/>
              <p14:nvPr/>
            </p14:nvContentPartPr>
            <p14:xfrm>
              <a:off x="3056823" y="2319055"/>
              <a:ext cx="360" cy="360"/>
            </p14:xfrm>
          </p:contentPart>
        </mc:Choice>
        <mc:Fallback xmlns="">
          <p:pic>
            <p:nvPicPr>
              <p:cNvPr id="48" name="Encre 47">
                <a:extLst>
                  <a:ext uri="{FF2B5EF4-FFF2-40B4-BE49-F238E27FC236}">
                    <a16:creationId xmlns:a16="http://schemas.microsoft.com/office/drawing/2014/main" id="{2A0D4EF2-6DE0-D84C-BCF0-4E1FB3AD93D7}"/>
                  </a:ext>
                </a:extLst>
              </p:cNvPr>
              <p:cNvPicPr/>
              <p:nvPr/>
            </p:nvPicPr>
            <p:blipFill>
              <a:blip r:embed="rId6"/>
              <a:stretch>
                <a:fillRect/>
              </a:stretch>
            </p:blipFill>
            <p:spPr>
              <a:xfrm>
                <a:off x="3038823" y="22114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9" name="Encre 48">
                <a:extLst>
                  <a:ext uri="{FF2B5EF4-FFF2-40B4-BE49-F238E27FC236}">
                    <a16:creationId xmlns:a16="http://schemas.microsoft.com/office/drawing/2014/main" id="{941298A0-1993-1948-8F91-4FACE8368AEC}"/>
                  </a:ext>
                </a:extLst>
              </p14:cNvPr>
              <p14:cNvContentPartPr/>
              <p14:nvPr/>
            </p14:nvContentPartPr>
            <p14:xfrm>
              <a:off x="3568383" y="2366215"/>
              <a:ext cx="2160" cy="3960"/>
            </p14:xfrm>
          </p:contentPart>
        </mc:Choice>
        <mc:Fallback xmlns="">
          <p:pic>
            <p:nvPicPr>
              <p:cNvPr id="49" name="Encre 48">
                <a:extLst>
                  <a:ext uri="{FF2B5EF4-FFF2-40B4-BE49-F238E27FC236}">
                    <a16:creationId xmlns:a16="http://schemas.microsoft.com/office/drawing/2014/main" id="{941298A0-1993-1948-8F91-4FACE8368AEC}"/>
                  </a:ext>
                </a:extLst>
              </p:cNvPr>
              <p:cNvPicPr/>
              <p:nvPr/>
            </p:nvPicPr>
            <p:blipFill>
              <a:blip r:embed="rId13"/>
              <a:stretch>
                <a:fillRect/>
              </a:stretch>
            </p:blipFill>
            <p:spPr>
              <a:xfrm>
                <a:off x="3550383" y="2258575"/>
                <a:ext cx="37800" cy="219600"/>
              </a:xfrm>
              <a:prstGeom prst="rect">
                <a:avLst/>
              </a:prstGeom>
            </p:spPr>
          </p:pic>
        </mc:Fallback>
      </mc:AlternateContent>
    </p:spTree>
    <p:extLst>
      <p:ext uri="{BB962C8B-B14F-4D97-AF65-F5344CB8AC3E}">
        <p14:creationId xmlns:p14="http://schemas.microsoft.com/office/powerpoint/2010/main" val="704659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means,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404794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means,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06/03/2021 10:08:00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6" name="Flèche vers le bas 155">
            <a:extLst>
              <a:ext uri="{FF2B5EF4-FFF2-40B4-BE49-F238E27FC236}">
                <a16:creationId xmlns:a16="http://schemas.microsoft.com/office/drawing/2014/main" id="{5D50438F-F547-5F4F-8987-2AF071C60639}"/>
              </a:ext>
            </a:extLst>
          </p:cNvPr>
          <p:cNvSpPr/>
          <p:nvPr/>
        </p:nvSpPr>
        <p:spPr>
          <a:xfrm rot="16200000">
            <a:off x="5612909" y="4648639"/>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7" name="Rectangle 156">
            <a:extLst>
              <a:ext uri="{FF2B5EF4-FFF2-40B4-BE49-F238E27FC236}">
                <a16:creationId xmlns:a16="http://schemas.microsoft.com/office/drawing/2014/main" id="{96B334F0-C18E-3544-B4E7-7852191BC5F5}"/>
              </a:ext>
            </a:extLst>
          </p:cNvPr>
          <p:cNvSpPr/>
          <p:nvPr/>
        </p:nvSpPr>
        <p:spPr>
          <a:xfrm>
            <a:off x="6047396" y="4487006"/>
            <a:ext cx="1324447" cy="90363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903637"/>
                      <a:gd name="connsiteX1" fmla="*/ 1324447 w 1324447"/>
                      <a:gd name="connsiteY1" fmla="*/ 0 h 903637"/>
                      <a:gd name="connsiteX2" fmla="*/ 1324447 w 1324447"/>
                      <a:gd name="connsiteY2" fmla="*/ 903637 h 903637"/>
                      <a:gd name="connsiteX3" fmla="*/ 0 w 1324447"/>
                      <a:gd name="connsiteY3" fmla="*/ 903637 h 903637"/>
                      <a:gd name="connsiteX4" fmla="*/ 0 w 1324447"/>
                      <a:gd name="connsiteY4" fmla="*/ 0 h 90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903637" extrusionOk="0">
                        <a:moveTo>
                          <a:pt x="0" y="0"/>
                        </a:moveTo>
                        <a:cubicBezTo>
                          <a:pt x="214111" y="99333"/>
                          <a:pt x="867951" y="-85939"/>
                          <a:pt x="1324447" y="0"/>
                        </a:cubicBezTo>
                        <a:cubicBezTo>
                          <a:pt x="1398123" y="448434"/>
                          <a:pt x="1309826" y="547881"/>
                          <a:pt x="1324447" y="903637"/>
                        </a:cubicBezTo>
                        <a:cubicBezTo>
                          <a:pt x="739078" y="824517"/>
                          <a:pt x="352885" y="911817"/>
                          <a:pt x="0" y="903637"/>
                        </a:cubicBezTo>
                        <a:cubicBezTo>
                          <a:pt x="457" y="607715"/>
                          <a:pt x="-23053" y="100070"/>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163" name="Flèche vers le bas 162">
            <a:extLst>
              <a:ext uri="{FF2B5EF4-FFF2-40B4-BE49-F238E27FC236}">
                <a16:creationId xmlns:a16="http://schemas.microsoft.com/office/drawing/2014/main" id="{FFBCE146-F391-0249-9D0B-0C3D35363156}"/>
              </a:ext>
            </a:extLst>
          </p:cNvPr>
          <p:cNvSpPr/>
          <p:nvPr/>
        </p:nvSpPr>
        <p:spPr>
          <a:xfrm>
            <a:off x="6662447" y="4164288"/>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427446" y="4538121"/>
            <a:ext cx="1424214" cy="600164"/>
          </a:xfrm>
          <a:prstGeom prst="rect">
            <a:avLst/>
          </a:prstGeom>
          <a:noFill/>
        </p:spPr>
        <p:txBody>
          <a:bodyPr wrap="square" rtlCol="0">
            <a:spAutoFit/>
          </a:bodyPr>
          <a:lstStyle/>
          <a:p>
            <a:r>
              <a:rPr lang="en-GB" sz="1100" i="1" dirty="0">
                <a:solidFill>
                  <a:schemeClr val="bg1">
                    <a:lumMod val="50000"/>
                  </a:schemeClr>
                </a:solidFill>
              </a:rPr>
              <a:t>One per context (one context per model component)</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18036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Tree>
    <p:extLst>
      <p:ext uri="{BB962C8B-B14F-4D97-AF65-F5344CB8AC3E}">
        <p14:creationId xmlns:p14="http://schemas.microsoft.com/office/powerpoint/2010/main" val="343592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59446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311737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529981" y="4779925"/>
            <a:ext cx="1449362" cy="430887"/>
          </a:xfrm>
          <a:prstGeom prst="rect">
            <a:avLst/>
          </a:prstGeom>
          <a:noFill/>
        </p:spPr>
        <p:txBody>
          <a:bodyPr wrap="square" rtlCol="0">
            <a:spAutoFit/>
          </a:bodyPr>
          <a:lstStyle/>
          <a:p>
            <a:r>
              <a:rPr lang="en-GB" sz="1100" i="1" dirty="0">
                <a:solidFill>
                  <a:schemeClr val="tx1"/>
                </a:solidFill>
              </a:rPr>
              <a:t>Ready to be published on ESGF.</a:t>
            </a: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cxnSp>
        <p:nvCxnSpPr>
          <p:cNvPr id="243" name="Connecteur droit avec flèche 242">
            <a:extLst>
              <a:ext uri="{FF2B5EF4-FFF2-40B4-BE49-F238E27FC236}">
                <a16:creationId xmlns:a16="http://schemas.microsoft.com/office/drawing/2014/main" id="{9DF2FAAF-056E-F54E-9F4E-9ED1ADB7012D}"/>
              </a:ext>
            </a:extLst>
          </p:cNvPr>
          <p:cNvCxnSpPr>
            <a:cxnSpLocks/>
          </p:cNvCxnSpPr>
          <p:nvPr/>
        </p:nvCxnSpPr>
        <p:spPr>
          <a:xfrm flipV="1">
            <a:off x="5208482" y="3827286"/>
            <a:ext cx="102136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
        <p:nvSpPr>
          <p:cNvPr id="246" name="ZoneTexte 245">
            <a:extLst>
              <a:ext uri="{FF2B5EF4-FFF2-40B4-BE49-F238E27FC236}">
                <a16:creationId xmlns:a16="http://schemas.microsoft.com/office/drawing/2014/main" id="{4641CC6E-BCDA-3B42-82F5-85DCE03C4B7D}"/>
              </a:ext>
            </a:extLst>
          </p:cNvPr>
          <p:cNvSpPr txBox="1"/>
          <p:nvPr/>
        </p:nvSpPr>
        <p:spPr>
          <a:xfrm>
            <a:off x="5531901" y="3985576"/>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48" name="Connecteur droit avec flèche 247">
            <a:extLst>
              <a:ext uri="{FF2B5EF4-FFF2-40B4-BE49-F238E27FC236}">
                <a16:creationId xmlns:a16="http://schemas.microsoft.com/office/drawing/2014/main" id="{B22B4745-C752-884A-915D-0D9ECDFE2427}"/>
              </a:ext>
            </a:extLst>
          </p:cNvPr>
          <p:cNvCxnSpPr>
            <a:cxnSpLocks/>
          </p:cNvCxnSpPr>
          <p:nvPr/>
        </p:nvCxnSpPr>
        <p:spPr>
          <a:xfrm flipV="1">
            <a:off x="5185507" y="4672840"/>
            <a:ext cx="1020027" cy="64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Connecteur droit avec flèche 248">
            <a:extLst>
              <a:ext uri="{FF2B5EF4-FFF2-40B4-BE49-F238E27FC236}">
                <a16:creationId xmlns:a16="http://schemas.microsoft.com/office/drawing/2014/main" id="{2420F578-52A6-1A45-BCD6-B5699A2CC6D0}"/>
              </a:ext>
            </a:extLst>
          </p:cNvPr>
          <p:cNvCxnSpPr>
            <a:cxnSpLocks/>
          </p:cNvCxnSpPr>
          <p:nvPr/>
        </p:nvCxnSpPr>
        <p:spPr>
          <a:xfrm flipH="1" flipV="1">
            <a:off x="2759441" y="3861885"/>
            <a:ext cx="86114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1" name="ZoneTexte 250">
            <a:extLst>
              <a:ext uri="{FF2B5EF4-FFF2-40B4-BE49-F238E27FC236}">
                <a16:creationId xmlns:a16="http://schemas.microsoft.com/office/drawing/2014/main" id="{09DF4EC2-B0BA-0948-89B7-D248F2B245A0}"/>
              </a:ext>
            </a:extLst>
          </p:cNvPr>
          <p:cNvSpPr txBox="1"/>
          <p:nvPr/>
        </p:nvSpPr>
        <p:spPr>
          <a:xfrm>
            <a:off x="2794609" y="4048717"/>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54" name="Connecteur droit avec flèche 253">
            <a:extLst>
              <a:ext uri="{FF2B5EF4-FFF2-40B4-BE49-F238E27FC236}">
                <a16:creationId xmlns:a16="http://schemas.microsoft.com/office/drawing/2014/main" id="{4B0D04E1-3B2A-7740-850E-428898E4FFED}"/>
              </a:ext>
            </a:extLst>
          </p:cNvPr>
          <p:cNvCxnSpPr>
            <a:cxnSpLocks/>
          </p:cNvCxnSpPr>
          <p:nvPr/>
        </p:nvCxnSpPr>
        <p:spPr>
          <a:xfrm flipH="1" flipV="1">
            <a:off x="2759441" y="4687053"/>
            <a:ext cx="868126" cy="151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7" name="ZoneTexte 256">
            <a:extLst>
              <a:ext uri="{FF2B5EF4-FFF2-40B4-BE49-F238E27FC236}">
                <a16:creationId xmlns:a16="http://schemas.microsoft.com/office/drawing/2014/main" id="{08F3409C-9160-AD4C-A994-B9105E10C9FB}"/>
              </a:ext>
            </a:extLst>
          </p:cNvPr>
          <p:cNvSpPr txBox="1"/>
          <p:nvPr/>
        </p:nvSpPr>
        <p:spPr>
          <a:xfrm>
            <a:off x="239475" y="3023800"/>
            <a:ext cx="1660090" cy="1446550"/>
          </a:xfrm>
          <a:prstGeom prst="rect">
            <a:avLst/>
          </a:prstGeom>
          <a:noFill/>
        </p:spPr>
        <p:txBody>
          <a:bodyPr wrap="square" rtlCol="0">
            <a:spAutoFit/>
          </a:bodyPr>
          <a:lstStyle/>
          <a:p>
            <a:r>
              <a:rPr lang="en-GB" sz="1100" i="1" dirty="0">
                <a:solidFill>
                  <a:schemeClr val="bg1">
                    <a:lumMod val="50000"/>
                  </a:schemeClr>
                </a:solidFill>
              </a:rPr>
              <a:t>one file per physical field </a:t>
            </a:r>
          </a:p>
          <a:p>
            <a:endParaRPr lang="en-GB" sz="1100" i="1" dirty="0">
              <a:solidFill>
                <a:schemeClr val="bg1">
                  <a:lumMod val="50000"/>
                </a:schemeClr>
              </a:solidFill>
            </a:endParaRPr>
          </a:p>
          <a:p>
            <a:r>
              <a:rPr lang="en-GB" sz="1100" i="1" dirty="0">
                <a:solidFill>
                  <a:schemeClr val="bg1">
                    <a:lumMod val="50000"/>
                  </a:schemeClr>
                </a:solidFill>
              </a:rPr>
              <a:t>append write</a:t>
            </a:r>
          </a:p>
          <a:p>
            <a:r>
              <a:rPr lang="en-GB" sz="1100" i="1" dirty="0">
                <a:solidFill>
                  <a:schemeClr val="bg1">
                    <a:lumMod val="50000"/>
                  </a:schemeClr>
                </a:solidFill>
              </a:rPr>
              <a:t>(-&gt; split_freq)</a:t>
            </a:r>
          </a:p>
          <a:p>
            <a:endParaRPr lang="en-GB" sz="1100" i="1" dirty="0">
              <a:solidFill>
                <a:schemeClr val="bg1">
                  <a:lumMod val="50000"/>
                </a:schemeClr>
              </a:solidFill>
            </a:endParaRPr>
          </a:p>
          <a:p>
            <a:r>
              <a:rPr lang="en-GB" sz="1100" i="1" dirty="0">
                <a:solidFill>
                  <a:schemeClr val="bg1">
                    <a:lumMod val="50000"/>
                  </a:schemeClr>
                </a:solidFill>
              </a:rPr>
              <a:t>parallel write </a:t>
            </a:r>
          </a:p>
          <a:p>
            <a:r>
              <a:rPr lang="en-GB" sz="1100" i="1" dirty="0">
                <a:solidFill>
                  <a:schemeClr val="bg1">
                    <a:lumMod val="50000"/>
                  </a:schemeClr>
                </a:solidFill>
              </a:rPr>
              <a:t>(2</a:t>
            </a:r>
            <a:r>
              <a:rPr lang="en-GB" sz="1100" i="1" baseline="30000" dirty="0">
                <a:solidFill>
                  <a:schemeClr val="bg1">
                    <a:lumMod val="50000"/>
                  </a:schemeClr>
                </a:solidFill>
              </a:rPr>
              <a:t>nd</a:t>
            </a:r>
            <a:r>
              <a:rPr lang="en-GB" sz="1100" i="1" dirty="0">
                <a:solidFill>
                  <a:schemeClr val="bg1">
                    <a:lumMod val="50000"/>
                  </a:schemeClr>
                </a:solidFill>
              </a:rPr>
              <a:t>  level XIOS sever)</a:t>
            </a:r>
          </a:p>
        </p:txBody>
      </p:sp>
      <p:sp>
        <p:nvSpPr>
          <p:cNvPr id="258" name="Rectangle 257">
            <a:extLst>
              <a:ext uri="{FF2B5EF4-FFF2-40B4-BE49-F238E27FC236}">
                <a16:creationId xmlns:a16="http://schemas.microsoft.com/office/drawing/2014/main" id="{4911CEBF-1001-DE4F-9C59-19844156FA47}"/>
              </a:ext>
            </a:extLst>
          </p:cNvPr>
          <p:cNvSpPr/>
          <p:nvPr/>
        </p:nvSpPr>
        <p:spPr>
          <a:xfrm>
            <a:off x="1608004" y="341712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56" name="Rectangle 255">
            <a:extLst>
              <a:ext uri="{FF2B5EF4-FFF2-40B4-BE49-F238E27FC236}">
                <a16:creationId xmlns:a16="http://schemas.microsoft.com/office/drawing/2014/main" id="{EC6E747D-069E-A44E-9FF6-C632E65A219E}"/>
              </a:ext>
            </a:extLst>
          </p:cNvPr>
          <p:cNvSpPr/>
          <p:nvPr/>
        </p:nvSpPr>
        <p:spPr>
          <a:xfrm>
            <a:off x="1804321" y="327783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59" name="Rectangle 258">
            <a:extLst>
              <a:ext uri="{FF2B5EF4-FFF2-40B4-BE49-F238E27FC236}">
                <a16:creationId xmlns:a16="http://schemas.microsoft.com/office/drawing/2014/main" id="{637E1896-EF85-CE4A-A3D2-F89673916E74}"/>
              </a:ext>
            </a:extLst>
          </p:cNvPr>
          <p:cNvSpPr/>
          <p:nvPr/>
        </p:nvSpPr>
        <p:spPr>
          <a:xfrm>
            <a:off x="1571391" y="4489989"/>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0" name="Rectangle 259">
            <a:extLst>
              <a:ext uri="{FF2B5EF4-FFF2-40B4-BE49-F238E27FC236}">
                <a16:creationId xmlns:a16="http://schemas.microsoft.com/office/drawing/2014/main" id="{D5C10B01-99CB-E944-A10C-BC9A4F7EBDE8}"/>
              </a:ext>
            </a:extLst>
          </p:cNvPr>
          <p:cNvSpPr/>
          <p:nvPr/>
        </p:nvSpPr>
        <p:spPr>
          <a:xfrm>
            <a:off x="1767708" y="4350700"/>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1" name="Rectangle 260">
            <a:extLst>
              <a:ext uri="{FF2B5EF4-FFF2-40B4-BE49-F238E27FC236}">
                <a16:creationId xmlns:a16="http://schemas.microsoft.com/office/drawing/2014/main" id="{A85CE38C-F25A-1449-BA99-79771A0ACCF2}"/>
              </a:ext>
            </a:extLst>
          </p:cNvPr>
          <p:cNvSpPr/>
          <p:nvPr/>
        </p:nvSpPr>
        <p:spPr>
          <a:xfrm>
            <a:off x="6388307" y="3291082"/>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2" name="Rectangle 261">
            <a:extLst>
              <a:ext uri="{FF2B5EF4-FFF2-40B4-BE49-F238E27FC236}">
                <a16:creationId xmlns:a16="http://schemas.microsoft.com/office/drawing/2014/main" id="{D75B4AF9-AEBF-754D-B714-6FDAB78F5C58}"/>
              </a:ext>
            </a:extLst>
          </p:cNvPr>
          <p:cNvSpPr/>
          <p:nvPr/>
        </p:nvSpPr>
        <p:spPr>
          <a:xfrm>
            <a:off x="6584624" y="3151793"/>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3" name="Rectangle 262">
            <a:extLst>
              <a:ext uri="{FF2B5EF4-FFF2-40B4-BE49-F238E27FC236}">
                <a16:creationId xmlns:a16="http://schemas.microsoft.com/office/drawing/2014/main" id="{5D8232A9-B304-E745-8D95-4326DC688212}"/>
              </a:ext>
            </a:extLst>
          </p:cNvPr>
          <p:cNvSpPr/>
          <p:nvPr/>
        </p:nvSpPr>
        <p:spPr>
          <a:xfrm>
            <a:off x="6335668" y="446741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4" name="Rectangle 263">
            <a:extLst>
              <a:ext uri="{FF2B5EF4-FFF2-40B4-BE49-F238E27FC236}">
                <a16:creationId xmlns:a16="http://schemas.microsoft.com/office/drawing/2014/main" id="{2A45211F-27FF-B642-BFD9-2E87AFF3284D}"/>
              </a:ext>
            </a:extLst>
          </p:cNvPr>
          <p:cNvSpPr/>
          <p:nvPr/>
        </p:nvSpPr>
        <p:spPr>
          <a:xfrm>
            <a:off x="6531985" y="432812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cxnSp>
        <p:nvCxnSpPr>
          <p:cNvPr id="268" name="Connecteur droit 267">
            <a:extLst>
              <a:ext uri="{FF2B5EF4-FFF2-40B4-BE49-F238E27FC236}">
                <a16:creationId xmlns:a16="http://schemas.microsoft.com/office/drawing/2014/main" id="{903A7D3F-AC53-CF43-8874-0FD3D0DD3E1C}"/>
              </a:ext>
            </a:extLst>
          </p:cNvPr>
          <p:cNvCxnSpPr>
            <a:cxnSpLocks/>
          </p:cNvCxnSpPr>
          <p:nvPr/>
        </p:nvCxnSpPr>
        <p:spPr>
          <a:xfrm flipH="1">
            <a:off x="224954" y="3070180"/>
            <a:ext cx="1" cy="1353789"/>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1" name="ZoneTexte 270">
            <a:extLst>
              <a:ext uri="{FF2B5EF4-FFF2-40B4-BE49-F238E27FC236}">
                <a16:creationId xmlns:a16="http://schemas.microsoft.com/office/drawing/2014/main" id="{EE98BFA8-FF5A-2341-B884-0F061AC8AFA6}"/>
              </a:ext>
            </a:extLst>
          </p:cNvPr>
          <p:cNvSpPr txBox="1"/>
          <p:nvPr/>
        </p:nvSpPr>
        <p:spPr>
          <a:xfrm>
            <a:off x="2048187" y="3230460"/>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272" name="ZoneTexte 271">
            <a:extLst>
              <a:ext uri="{FF2B5EF4-FFF2-40B4-BE49-F238E27FC236}">
                <a16:creationId xmlns:a16="http://schemas.microsoft.com/office/drawing/2014/main" id="{1CBAE59A-58E5-1E4A-BEA9-61236D7385D3}"/>
              </a:ext>
            </a:extLst>
          </p:cNvPr>
          <p:cNvSpPr txBox="1"/>
          <p:nvPr/>
        </p:nvSpPr>
        <p:spPr>
          <a:xfrm>
            <a:off x="2118040" y="4318581"/>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273" name="ZoneTexte 272">
            <a:extLst>
              <a:ext uri="{FF2B5EF4-FFF2-40B4-BE49-F238E27FC236}">
                <a16:creationId xmlns:a16="http://schemas.microsoft.com/office/drawing/2014/main" id="{1BB70339-92CE-494B-A005-C74B1E370957}"/>
              </a:ext>
            </a:extLst>
          </p:cNvPr>
          <p:cNvSpPr txBox="1"/>
          <p:nvPr/>
        </p:nvSpPr>
        <p:spPr>
          <a:xfrm>
            <a:off x="6863810" y="3128422"/>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74" name="ZoneTexte 273">
            <a:extLst>
              <a:ext uri="{FF2B5EF4-FFF2-40B4-BE49-F238E27FC236}">
                <a16:creationId xmlns:a16="http://schemas.microsoft.com/office/drawing/2014/main" id="{7784C41E-48DC-3843-AAE5-F7F1ED20B7B8}"/>
              </a:ext>
            </a:extLst>
          </p:cNvPr>
          <p:cNvSpPr txBox="1"/>
          <p:nvPr/>
        </p:nvSpPr>
        <p:spPr>
          <a:xfrm>
            <a:off x="6669876" y="4283007"/>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ABC0922B-90AF-7141-9316-E6D891E138EF}"/>
                  </a:ext>
                </a:extLst>
              </p14:cNvPr>
              <p14:cNvContentPartPr/>
              <p14:nvPr/>
            </p14:nvContentPartPr>
            <p14:xfrm>
              <a:off x="7478502" y="4775232"/>
              <a:ext cx="1552320" cy="461160"/>
            </p14:xfrm>
          </p:contentPart>
        </mc:Choice>
        <mc:Fallback xmlns="">
          <p:pic>
            <p:nvPicPr>
              <p:cNvPr id="5" name="Encre 4">
                <a:extLst>
                  <a:ext uri="{FF2B5EF4-FFF2-40B4-BE49-F238E27FC236}">
                    <a16:creationId xmlns:a16="http://schemas.microsoft.com/office/drawing/2014/main" id="{ABC0922B-90AF-7141-9316-E6D891E138EF}"/>
                  </a:ext>
                </a:extLst>
              </p:cNvPr>
              <p:cNvPicPr/>
              <p:nvPr/>
            </p:nvPicPr>
            <p:blipFill>
              <a:blip r:embed="rId4"/>
              <a:stretch>
                <a:fillRect/>
              </a:stretch>
            </p:blipFill>
            <p:spPr>
              <a:xfrm>
                <a:off x="7424862" y="4667232"/>
                <a:ext cx="1659960" cy="676800"/>
              </a:xfrm>
              <a:prstGeom prst="rect">
                <a:avLst/>
              </a:prstGeom>
            </p:spPr>
          </p:pic>
        </mc:Fallback>
      </mc:AlternateContent>
    </p:spTree>
    <p:extLst>
      <p:ext uri="{BB962C8B-B14F-4D97-AF65-F5344CB8AC3E}">
        <p14:creationId xmlns:p14="http://schemas.microsoft.com/office/powerpoint/2010/main" val="393247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4312081" y="778324"/>
            <a:ext cx="3821386" cy="453801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ct val="90000"/>
              <a:buAutoNum type="arabicPeriod"/>
            </a:pPr>
            <a:r>
              <a:rPr lang="en-GB" dirty="0"/>
              <a:t>Introduction</a:t>
            </a:r>
          </a:p>
          <a:p>
            <a:pPr lvl="1" indent="-342900">
              <a:buSzPct val="90000"/>
              <a:buFont typeface="Arial" panose="020B0604020202020204" pitchFamily="34" charset="0"/>
              <a:buChar char="•"/>
            </a:pPr>
            <a:r>
              <a:rPr lang="en-GB" sz="1200" dirty="0"/>
              <a:t>Dr2xml, what’s this? </a:t>
            </a:r>
          </a:p>
          <a:p>
            <a:pPr lvl="1" indent="-342900">
              <a:buSzPct val="90000"/>
              <a:buFont typeface="Arial" panose="020B0604020202020204" pitchFamily="34" charset="0"/>
              <a:buChar char="•"/>
            </a:pPr>
            <a:r>
              <a:rPr lang="en-GB" sz="1200" dirty="0"/>
              <a:t>Brief history</a:t>
            </a:r>
          </a:p>
          <a:p>
            <a:pPr lvl="1" indent="-342900">
              <a:buSzPct val="90000"/>
              <a:buFont typeface="Arial" panose="020B0604020202020204" pitchFamily="34" charset="0"/>
              <a:buChar char="•"/>
            </a:pPr>
            <a:r>
              <a:rPr lang="en-GB" sz="1200" dirty="0"/>
              <a:t>The CMIP6 Data Request</a:t>
            </a:r>
          </a:p>
          <a:p>
            <a:pPr marL="457200" lvl="0" indent="-342900" algn="l" rtl="0">
              <a:spcBef>
                <a:spcPts val="0"/>
              </a:spcBef>
              <a:spcAft>
                <a:spcPts val="0"/>
              </a:spcAft>
              <a:buSzPct val="90000"/>
              <a:buAutoNum type="arabicPeriod"/>
            </a:pPr>
            <a:r>
              <a:rPr lang="en-GB" dirty="0"/>
              <a:t>General features</a:t>
            </a:r>
          </a:p>
          <a:p>
            <a:pPr lvl="1" indent="-342900">
              <a:buSzPct val="90000"/>
              <a:buFont typeface="Arial" panose="020B0604020202020204" pitchFamily="34" charset="0"/>
              <a:buChar char="•"/>
            </a:pPr>
            <a:r>
              <a:rPr lang="en-GB" sz="1200" dirty="0"/>
              <a:t>Utility</a:t>
            </a:r>
          </a:p>
          <a:p>
            <a:pPr lvl="1" indent="-342900">
              <a:buSzPct val="90000"/>
              <a:buFont typeface="Arial" panose="020B0604020202020204" pitchFamily="34" charset="0"/>
              <a:buChar char="•"/>
            </a:pPr>
            <a:r>
              <a:rPr lang="en-GB" sz="1200" dirty="0"/>
              <a:t>Cautions</a:t>
            </a:r>
          </a:p>
          <a:p>
            <a:pPr lvl="1" indent="-342900">
              <a:buSzPct val="90000"/>
              <a:buFont typeface="Arial" panose="020B0604020202020204" pitchFamily="34" charset="0"/>
              <a:buChar char="•"/>
            </a:pPr>
            <a:r>
              <a:rPr lang="en-GB" sz="1200" dirty="0"/>
              <a:t>Simple functional scheme</a:t>
            </a:r>
          </a:p>
          <a:p>
            <a:pPr lvl="1" indent="-342900">
              <a:buSzPct val="90000"/>
              <a:buFont typeface="Arial" panose="020B0604020202020204" pitchFamily="34" charset="0"/>
              <a:buChar char="•"/>
            </a:pPr>
            <a:r>
              <a:rPr lang="en-GB" sz="1200" dirty="0"/>
              <a:t>The ping file</a:t>
            </a:r>
          </a:p>
          <a:p>
            <a:pPr marL="457200" lvl="0" indent="-342900" algn="l" rtl="0">
              <a:spcBef>
                <a:spcPts val="0"/>
              </a:spcBef>
              <a:spcAft>
                <a:spcPts val="0"/>
              </a:spcAft>
              <a:buSzPct val="90000"/>
              <a:buAutoNum type="arabicPeriod"/>
            </a:pPr>
            <a:r>
              <a:rPr lang="en-GB" dirty="0"/>
              <a:t>Usage</a:t>
            </a:r>
          </a:p>
          <a:p>
            <a:pPr lvl="1" indent="-342900">
              <a:buSzPct val="90000"/>
              <a:buFont typeface="Arial" panose="020B0604020202020204" pitchFamily="34" charset="0"/>
              <a:buChar char="•"/>
            </a:pPr>
            <a:r>
              <a:rPr lang="en-GB" sz="1200" dirty="0"/>
              <a:t>Installation</a:t>
            </a:r>
          </a:p>
          <a:p>
            <a:pPr lvl="1" indent="-342900">
              <a:buSzPct val="90000"/>
              <a:buFont typeface="Arial" panose="020B0604020202020204" pitchFamily="34" charset="0"/>
              <a:buChar char="•"/>
            </a:pPr>
            <a:r>
              <a:rPr lang="en-GB" sz="1200" dirty="0"/>
              <a:t>Configuration</a:t>
            </a:r>
          </a:p>
          <a:p>
            <a:pPr lvl="1" indent="-342900">
              <a:buSzPct val="90000"/>
              <a:buFont typeface="Arial" panose="020B0604020202020204" pitchFamily="34" charset="0"/>
              <a:buChar char="•"/>
            </a:pPr>
            <a:r>
              <a:rPr lang="en-GB" sz="1200" dirty="0"/>
              <a:t>Execution</a:t>
            </a:r>
          </a:p>
          <a:p>
            <a:pPr lvl="1" indent="-342900">
              <a:buSzPct val="90000"/>
              <a:buFont typeface="Arial" panose="020B0604020202020204" pitchFamily="34" charset="0"/>
              <a:buChar char="•"/>
            </a:pPr>
            <a:r>
              <a:rPr lang="en-GB" sz="1200" dirty="0"/>
              <a:t>Verification</a:t>
            </a:r>
          </a:p>
          <a:p>
            <a:pPr lvl="0">
              <a:buSzPct val="90000"/>
              <a:buAutoNum type="arabicPeriod"/>
            </a:pPr>
            <a:r>
              <a:rPr lang="en-GB" dirty="0"/>
              <a:t>Functionalities</a:t>
            </a:r>
          </a:p>
          <a:p>
            <a:pPr lvl="1" indent="-342900">
              <a:buSzPct val="90000"/>
              <a:buFont typeface="Arial" panose="020B0604020202020204" pitchFamily="34" charset="0"/>
              <a:buChar char="•"/>
            </a:pPr>
            <a:r>
              <a:rPr lang="en-GB" sz="1200" dirty="0"/>
              <a:t>Basics functions</a:t>
            </a:r>
          </a:p>
          <a:p>
            <a:pPr lvl="1" indent="-342900">
              <a:buSzPct val="90000"/>
              <a:buFont typeface="Arial" panose="020B0604020202020204" pitchFamily="34" charset="0"/>
              <a:buChar char="•"/>
            </a:pPr>
            <a:r>
              <a:rPr lang="en-GB" sz="1200" dirty="0"/>
              <a:t>Customization</a:t>
            </a:r>
          </a:p>
          <a:p>
            <a:pPr lvl="1" indent="-342900">
              <a:buSzPct val="90000"/>
              <a:buFont typeface="Arial" panose="020B0604020202020204" pitchFamily="34" charset="0"/>
              <a:buChar char="•"/>
            </a:pPr>
            <a:r>
              <a:rPr lang="en-GB" sz="1200" dirty="0"/>
              <a:t>Extended usage</a:t>
            </a:r>
          </a:p>
          <a:p>
            <a:pPr marL="0" lvl="0" indent="0" algn="l" rtl="0">
              <a:spcBef>
                <a:spcPts val="1200"/>
              </a:spcBef>
              <a:spcAft>
                <a:spcPts val="1200"/>
              </a:spcAft>
              <a:buSzPct val="90000"/>
              <a:buNone/>
            </a:pPr>
            <a:endParaRPr lang="en-GB" dirty="0"/>
          </a:p>
        </p:txBody>
      </p:sp>
      <p:sp>
        <p:nvSpPr>
          <p:cNvPr id="4" name="Google Shape;67;p15">
            <a:extLst>
              <a:ext uri="{FF2B5EF4-FFF2-40B4-BE49-F238E27FC236}">
                <a16:creationId xmlns:a16="http://schemas.microsoft.com/office/drawing/2014/main" id="{C81C111E-ABF9-0842-A06E-F6A0DA694F31}"/>
              </a:ext>
            </a:extLst>
          </p:cNvPr>
          <p:cNvSpPr txBox="1">
            <a:spLocks/>
          </p:cNvSpPr>
          <p:nvPr/>
        </p:nvSpPr>
        <p:spPr>
          <a:xfrm>
            <a:off x="1" y="-1"/>
            <a:ext cx="2572870"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7" name="Google Shape;67;p15">
            <a:extLst>
              <a:ext uri="{FF2B5EF4-FFF2-40B4-BE49-F238E27FC236}">
                <a16:creationId xmlns:a16="http://schemas.microsoft.com/office/drawing/2014/main" id="{6A9178D3-D124-8C46-B677-CBCCBA76DA6A}"/>
              </a:ext>
            </a:extLst>
          </p:cNvPr>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Plan</a:t>
            </a:r>
          </a:p>
        </p:txBody>
      </p:sp>
      <p:sp>
        <p:nvSpPr>
          <p:cNvPr id="9" name="ZoneTexte 8">
            <a:extLst>
              <a:ext uri="{FF2B5EF4-FFF2-40B4-BE49-F238E27FC236}">
                <a16:creationId xmlns:a16="http://schemas.microsoft.com/office/drawing/2014/main" id="{BAE27CF0-037B-5646-B7C5-AFAF28D3CEA5}"/>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cxnSp>
        <p:nvCxnSpPr>
          <p:cNvPr id="11" name="Connecteur droit 10">
            <a:extLst>
              <a:ext uri="{FF2B5EF4-FFF2-40B4-BE49-F238E27FC236}">
                <a16:creationId xmlns:a16="http://schemas.microsoft.com/office/drawing/2014/main" id="{C608CF59-5173-6B41-950A-AD67860EA812}"/>
              </a:ext>
            </a:extLst>
          </p:cNvPr>
          <p:cNvCxnSpPr>
            <a:cxnSpLocks/>
          </p:cNvCxnSpPr>
          <p:nvPr/>
        </p:nvCxnSpPr>
        <p:spPr>
          <a:xfrm>
            <a:off x="4312081" y="855677"/>
            <a:ext cx="0" cy="434549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Tree>
    <p:extLst>
      <p:ext uri="{BB962C8B-B14F-4D97-AF65-F5344CB8AC3E}">
        <p14:creationId xmlns:p14="http://schemas.microsoft.com/office/powerpoint/2010/main" val="5047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p:spTree>
    <p:extLst>
      <p:ext uri="{BB962C8B-B14F-4D97-AF65-F5344CB8AC3E}">
        <p14:creationId xmlns:p14="http://schemas.microsoft.com/office/powerpoint/2010/main" val="92954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5" name="Losange 4">
            <a:extLst>
              <a:ext uri="{FF2B5EF4-FFF2-40B4-BE49-F238E27FC236}">
                <a16:creationId xmlns:a16="http://schemas.microsoft.com/office/drawing/2014/main" id="{2BF02E8A-A33A-2548-848F-8C5E7F854724}"/>
              </a:ext>
            </a:extLst>
          </p:cNvPr>
          <p:cNvSpPr/>
          <p:nvPr/>
        </p:nvSpPr>
        <p:spPr>
          <a:xfrm>
            <a:off x="1295670" y="109117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2" name="Losange 81">
            <a:extLst>
              <a:ext uri="{FF2B5EF4-FFF2-40B4-BE49-F238E27FC236}">
                <a16:creationId xmlns:a16="http://schemas.microsoft.com/office/drawing/2014/main" id="{A124020A-5BAB-8246-807E-7496D9389BC6}"/>
              </a:ext>
            </a:extLst>
          </p:cNvPr>
          <p:cNvSpPr/>
          <p:nvPr/>
        </p:nvSpPr>
        <p:spPr>
          <a:xfrm>
            <a:off x="2530425" y="1888973"/>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4" name="Losange 83">
            <a:extLst>
              <a:ext uri="{FF2B5EF4-FFF2-40B4-BE49-F238E27FC236}">
                <a16:creationId xmlns:a16="http://schemas.microsoft.com/office/drawing/2014/main" id="{B1C08913-A5A1-7548-A3E9-ABD19DCE1E7F}"/>
              </a:ext>
            </a:extLst>
          </p:cNvPr>
          <p:cNvSpPr/>
          <p:nvPr/>
        </p:nvSpPr>
        <p:spPr>
          <a:xfrm>
            <a:off x="6071303" y="1063175"/>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901188" y="1168871"/>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7" name="ZoneTexte 86">
            <a:extLst>
              <a:ext uri="{FF2B5EF4-FFF2-40B4-BE49-F238E27FC236}">
                <a16:creationId xmlns:a16="http://schemas.microsoft.com/office/drawing/2014/main" id="{EF67514E-E0D0-2B43-933F-F5B93E805B71}"/>
              </a:ext>
            </a:extLst>
          </p:cNvPr>
          <p:cNvSpPr txBox="1"/>
          <p:nvPr/>
        </p:nvSpPr>
        <p:spPr>
          <a:xfrm>
            <a:off x="3162321" y="1971790"/>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9" name="ZoneTexte 88">
            <a:extLst>
              <a:ext uri="{FF2B5EF4-FFF2-40B4-BE49-F238E27FC236}">
                <a16:creationId xmlns:a16="http://schemas.microsoft.com/office/drawing/2014/main" id="{0A1DF22E-00E5-DD45-BDA9-CE16AEEE18FF}"/>
              </a:ext>
            </a:extLst>
          </p:cNvPr>
          <p:cNvSpPr txBox="1"/>
          <p:nvPr/>
        </p:nvSpPr>
        <p:spPr>
          <a:xfrm>
            <a:off x="5359146" y="1957044"/>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90" name="ZoneTexte 89">
            <a:extLst>
              <a:ext uri="{FF2B5EF4-FFF2-40B4-BE49-F238E27FC236}">
                <a16:creationId xmlns:a16="http://schemas.microsoft.com/office/drawing/2014/main" id="{C6583806-DD66-7743-9482-C7AE15CF4D59}"/>
              </a:ext>
            </a:extLst>
          </p:cNvPr>
          <p:cNvSpPr txBox="1"/>
          <p:nvPr/>
        </p:nvSpPr>
        <p:spPr>
          <a:xfrm>
            <a:off x="6636028" y="1186136"/>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11" name="ZoneTexte 110">
            <a:extLst>
              <a:ext uri="{FF2B5EF4-FFF2-40B4-BE49-F238E27FC236}">
                <a16:creationId xmlns:a16="http://schemas.microsoft.com/office/drawing/2014/main" id="{69FD4528-4841-2444-B5E1-77262AE7A6F6}"/>
              </a:ext>
            </a:extLst>
          </p:cNvPr>
          <p:cNvSpPr txBox="1"/>
          <p:nvPr/>
        </p:nvSpPr>
        <p:spPr>
          <a:xfrm>
            <a:off x="7421042" y="3100622"/>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cxnSp>
        <p:nvCxnSpPr>
          <p:cNvPr id="128" name="Connecteur droit avec flèche 127">
            <a:extLst>
              <a:ext uri="{FF2B5EF4-FFF2-40B4-BE49-F238E27FC236}">
                <a16:creationId xmlns:a16="http://schemas.microsoft.com/office/drawing/2014/main" id="{1FF2EE4E-FE4C-1A4E-B220-DBA1E14DDC80}"/>
              </a:ext>
            </a:extLst>
          </p:cNvPr>
          <p:cNvCxnSpPr>
            <a:cxnSpLocks/>
          </p:cNvCxnSpPr>
          <p:nvPr/>
        </p:nvCxnSpPr>
        <p:spPr>
          <a:xfrm>
            <a:off x="5185507" y="1343001"/>
            <a:ext cx="2365007" cy="153261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3" name="Losange 82">
            <a:extLst>
              <a:ext uri="{FF2B5EF4-FFF2-40B4-BE49-F238E27FC236}">
                <a16:creationId xmlns:a16="http://schemas.microsoft.com/office/drawing/2014/main" id="{54B7D3E6-B641-6E41-865E-55F722070D05}"/>
              </a:ext>
            </a:extLst>
          </p:cNvPr>
          <p:cNvSpPr/>
          <p:nvPr/>
        </p:nvSpPr>
        <p:spPr>
          <a:xfrm>
            <a:off x="4784580" y="1873601"/>
            <a:ext cx="1851448" cy="1157035"/>
          </a:xfrm>
          <a:prstGeom prst="diamond">
            <a:avLst/>
          </a:prstGeom>
          <a:noFill/>
          <a:ln cap="sq">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cxnSp>
        <p:nvCxnSpPr>
          <p:cNvPr id="131" name="Connecteur droit avec flèche 130">
            <a:extLst>
              <a:ext uri="{FF2B5EF4-FFF2-40B4-BE49-F238E27FC236}">
                <a16:creationId xmlns:a16="http://schemas.microsoft.com/office/drawing/2014/main" id="{EA260192-835D-1146-BB65-7ABB088575BE}"/>
              </a:ext>
            </a:extLst>
          </p:cNvPr>
          <p:cNvCxnSpPr>
            <a:cxnSpLocks/>
          </p:cNvCxnSpPr>
          <p:nvPr/>
        </p:nvCxnSpPr>
        <p:spPr>
          <a:xfrm flipV="1">
            <a:off x="1624372" y="1436318"/>
            <a:ext cx="2241498" cy="1437421"/>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34" name="ZoneTexte 133">
            <a:extLst>
              <a:ext uri="{FF2B5EF4-FFF2-40B4-BE49-F238E27FC236}">
                <a16:creationId xmlns:a16="http://schemas.microsoft.com/office/drawing/2014/main" id="{F8A10997-EEF9-7749-B7A7-DAAF844AE3C9}"/>
              </a:ext>
            </a:extLst>
          </p:cNvPr>
          <p:cNvSpPr txBox="1"/>
          <p:nvPr/>
        </p:nvSpPr>
        <p:spPr>
          <a:xfrm rot="19585856">
            <a:off x="2061744" y="1949674"/>
            <a:ext cx="1506357"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35" name="ZoneTexte 134">
            <a:extLst>
              <a:ext uri="{FF2B5EF4-FFF2-40B4-BE49-F238E27FC236}">
                <a16:creationId xmlns:a16="http://schemas.microsoft.com/office/drawing/2014/main" id="{6B796D9E-832F-5C44-8B1A-969B1128DA60}"/>
              </a:ext>
            </a:extLst>
          </p:cNvPr>
          <p:cNvSpPr txBox="1"/>
          <p:nvPr/>
        </p:nvSpPr>
        <p:spPr>
          <a:xfrm rot="2028754">
            <a:off x="5610285" y="1989632"/>
            <a:ext cx="1656979"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p:sp>
        <p:nvSpPr>
          <p:cNvPr id="150" name="Rectangle 149">
            <a:extLst>
              <a:ext uri="{FF2B5EF4-FFF2-40B4-BE49-F238E27FC236}">
                <a16:creationId xmlns:a16="http://schemas.microsoft.com/office/drawing/2014/main" id="{254889AC-51C3-3D42-ACBA-D15BF813B3C6}"/>
              </a:ext>
            </a:extLst>
          </p:cNvPr>
          <p:cNvSpPr/>
          <p:nvPr/>
        </p:nvSpPr>
        <p:spPr>
          <a:xfrm rot="914252">
            <a:off x="703813" y="1809227"/>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6" name="Encre 155">
                <a:extLst>
                  <a:ext uri="{FF2B5EF4-FFF2-40B4-BE49-F238E27FC236}">
                    <a16:creationId xmlns:a16="http://schemas.microsoft.com/office/drawing/2014/main" id="{E9D4D4B3-1832-FA43-AE27-4CBB28AFCB88}"/>
                  </a:ext>
                </a:extLst>
              </p14:cNvPr>
              <p14:cNvContentPartPr/>
              <p14:nvPr/>
            </p14:nvContentPartPr>
            <p14:xfrm>
              <a:off x="668882" y="1752394"/>
              <a:ext cx="821880" cy="555840"/>
            </p14:xfrm>
          </p:contentPart>
        </mc:Choice>
        <mc:Fallback xmlns="">
          <p:pic>
            <p:nvPicPr>
              <p:cNvPr id="156" name="Encre 155">
                <a:extLst>
                  <a:ext uri="{FF2B5EF4-FFF2-40B4-BE49-F238E27FC236}">
                    <a16:creationId xmlns:a16="http://schemas.microsoft.com/office/drawing/2014/main" id="{E9D4D4B3-1832-FA43-AE27-4CBB28AFCB88}"/>
                  </a:ext>
                </a:extLst>
              </p:cNvPr>
              <p:cNvPicPr/>
              <p:nvPr/>
            </p:nvPicPr>
            <p:blipFill>
              <a:blip r:embed="rId4"/>
              <a:stretch>
                <a:fillRect/>
              </a:stretch>
            </p:blipFill>
            <p:spPr>
              <a:xfrm>
                <a:off x="615242" y="1644394"/>
                <a:ext cx="929520" cy="771480"/>
              </a:xfrm>
              <a:prstGeom prst="rect">
                <a:avLst/>
              </a:prstGeom>
            </p:spPr>
          </p:pic>
        </mc:Fallback>
      </mc:AlternateContent>
    </p:spTree>
    <p:extLst>
      <p:ext uri="{BB962C8B-B14F-4D97-AF65-F5344CB8AC3E}">
        <p14:creationId xmlns:p14="http://schemas.microsoft.com/office/powerpoint/2010/main" val="104695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70" name="Rectangle 69">
            <a:extLst>
              <a:ext uri="{FF2B5EF4-FFF2-40B4-BE49-F238E27FC236}">
                <a16:creationId xmlns:a16="http://schemas.microsoft.com/office/drawing/2014/main" id="{D73984EA-4AD5-354F-8522-53C04009F921}"/>
              </a:ext>
            </a:extLst>
          </p:cNvPr>
          <p:cNvSpPr/>
          <p:nvPr/>
        </p:nvSpPr>
        <p:spPr>
          <a:xfrm>
            <a:off x="6957786" y="229905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5" name="Losange 4">
            <a:extLst>
              <a:ext uri="{FF2B5EF4-FFF2-40B4-BE49-F238E27FC236}">
                <a16:creationId xmlns:a16="http://schemas.microsoft.com/office/drawing/2014/main" id="{2BF02E8A-A33A-2548-848F-8C5E7F854724}"/>
              </a:ext>
            </a:extLst>
          </p:cNvPr>
          <p:cNvSpPr/>
          <p:nvPr/>
        </p:nvSpPr>
        <p:spPr>
          <a:xfrm>
            <a:off x="725374" y="136620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7792713" y="2282542"/>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223877" y="1136500"/>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51" name="Rectangle 50">
            <a:extLst>
              <a:ext uri="{FF2B5EF4-FFF2-40B4-BE49-F238E27FC236}">
                <a16:creationId xmlns:a16="http://schemas.microsoft.com/office/drawing/2014/main" id="{C56134E0-11AA-DD41-9202-9C7D19396899}"/>
              </a:ext>
            </a:extLst>
          </p:cNvPr>
          <p:cNvSpPr/>
          <p:nvPr/>
        </p:nvSpPr>
        <p:spPr>
          <a:xfrm>
            <a:off x="3856921" y="3737103"/>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71" name="ZoneTexte 70">
            <a:extLst>
              <a:ext uri="{FF2B5EF4-FFF2-40B4-BE49-F238E27FC236}">
                <a16:creationId xmlns:a16="http://schemas.microsoft.com/office/drawing/2014/main" id="{C338FC4B-D52B-2443-9AA5-17B56A7ECC2B}"/>
              </a:ext>
            </a:extLst>
          </p:cNvPr>
          <p:cNvSpPr txBox="1"/>
          <p:nvPr/>
        </p:nvSpPr>
        <p:spPr>
          <a:xfrm>
            <a:off x="4569508" y="3714256"/>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76" name="Cylindre 75">
            <a:extLst>
              <a:ext uri="{FF2B5EF4-FFF2-40B4-BE49-F238E27FC236}">
                <a16:creationId xmlns:a16="http://schemas.microsoft.com/office/drawing/2014/main" id="{08EF1DAD-B2C0-A942-9E85-AEA862E524E2}"/>
              </a:ext>
            </a:extLst>
          </p:cNvPr>
          <p:cNvSpPr/>
          <p:nvPr/>
        </p:nvSpPr>
        <p:spPr>
          <a:xfrm>
            <a:off x="3930345" y="2290474"/>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91" name="Flèche vers le bas 90">
            <a:extLst>
              <a:ext uri="{FF2B5EF4-FFF2-40B4-BE49-F238E27FC236}">
                <a16:creationId xmlns:a16="http://schemas.microsoft.com/office/drawing/2014/main" id="{E69CD5C6-8458-3A4D-8EBF-8BE3161F9217}"/>
              </a:ext>
            </a:extLst>
          </p:cNvPr>
          <p:cNvSpPr/>
          <p:nvPr/>
        </p:nvSpPr>
        <p:spPr>
          <a:xfrm>
            <a:off x="4262136" y="3337741"/>
            <a:ext cx="415458" cy="378113"/>
          </a:xfrm>
          <a:prstGeom prst="downArrow">
            <a:avLst>
              <a:gd name="adj1" fmla="val 50000"/>
              <a:gd name="adj2" fmla="val 67537"/>
            </a:avLst>
          </a:prstGeom>
          <a:noFill/>
          <a:ln w="12700">
            <a:solidFill>
              <a:schemeClr val="tx1"/>
            </a:solidFill>
            <a:extLst>
              <a:ext uri="{C807C97D-BFC1-408E-A445-0C87EB9F89A2}">
                <ask:lineSketchStyleProps xmlns:ask="http://schemas.microsoft.com/office/drawing/2018/sketchyshapes" sd="4110950085">
                  <a:custGeom>
                    <a:avLst/>
                    <a:gdLst>
                      <a:gd name="connsiteX0" fmla="*/ 0 w 415458"/>
                      <a:gd name="connsiteY0" fmla="*/ 122747 h 378113"/>
                      <a:gd name="connsiteX1" fmla="*/ 103865 w 415458"/>
                      <a:gd name="connsiteY1" fmla="*/ 122747 h 378113"/>
                      <a:gd name="connsiteX2" fmla="*/ 103865 w 415458"/>
                      <a:gd name="connsiteY2" fmla="*/ 0 h 378113"/>
                      <a:gd name="connsiteX3" fmla="*/ 311594 w 415458"/>
                      <a:gd name="connsiteY3" fmla="*/ 0 h 378113"/>
                      <a:gd name="connsiteX4" fmla="*/ 311594 w 415458"/>
                      <a:gd name="connsiteY4" fmla="*/ 122747 h 378113"/>
                      <a:gd name="connsiteX5" fmla="*/ 415458 w 415458"/>
                      <a:gd name="connsiteY5" fmla="*/ 122747 h 378113"/>
                      <a:gd name="connsiteX6" fmla="*/ 207729 w 415458"/>
                      <a:gd name="connsiteY6" fmla="*/ 378113 h 378113"/>
                      <a:gd name="connsiteX7" fmla="*/ 0 w 415458"/>
                      <a:gd name="connsiteY7" fmla="*/ 122747 h 37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58" h="378113" extrusionOk="0">
                        <a:moveTo>
                          <a:pt x="0" y="122747"/>
                        </a:moveTo>
                        <a:cubicBezTo>
                          <a:pt x="43820" y="115688"/>
                          <a:pt x="67190" y="127294"/>
                          <a:pt x="103865" y="122747"/>
                        </a:cubicBezTo>
                        <a:cubicBezTo>
                          <a:pt x="91259" y="84678"/>
                          <a:pt x="104088" y="40352"/>
                          <a:pt x="103865" y="0"/>
                        </a:cubicBezTo>
                        <a:cubicBezTo>
                          <a:pt x="146294" y="-18256"/>
                          <a:pt x="230076" y="22604"/>
                          <a:pt x="311594" y="0"/>
                        </a:cubicBezTo>
                        <a:cubicBezTo>
                          <a:pt x="315381" y="39994"/>
                          <a:pt x="299110" y="83520"/>
                          <a:pt x="311594" y="122747"/>
                        </a:cubicBezTo>
                        <a:cubicBezTo>
                          <a:pt x="362657" y="111183"/>
                          <a:pt x="393241" y="126439"/>
                          <a:pt x="415458" y="122747"/>
                        </a:cubicBezTo>
                        <a:cubicBezTo>
                          <a:pt x="335312" y="241333"/>
                          <a:pt x="231694" y="296728"/>
                          <a:pt x="207729" y="378113"/>
                        </a:cubicBezTo>
                        <a:cubicBezTo>
                          <a:pt x="78011" y="280089"/>
                          <a:pt x="130426" y="223878"/>
                          <a:pt x="0" y="122747"/>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92" name="Connecteur droit avec flèche 91">
            <a:extLst>
              <a:ext uri="{FF2B5EF4-FFF2-40B4-BE49-F238E27FC236}">
                <a16:creationId xmlns:a16="http://schemas.microsoft.com/office/drawing/2014/main" id="{13E518B2-5504-CC42-84C6-A06251FCB000}"/>
              </a:ext>
            </a:extLst>
          </p:cNvPr>
          <p:cNvCxnSpPr>
            <a:cxnSpLocks/>
          </p:cNvCxnSpPr>
          <p:nvPr/>
        </p:nvCxnSpPr>
        <p:spPr>
          <a:xfrm>
            <a:off x="2572871" y="2139954"/>
            <a:ext cx="1178137" cy="3609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cteur droit avec flèche 92">
            <a:extLst>
              <a:ext uri="{FF2B5EF4-FFF2-40B4-BE49-F238E27FC236}">
                <a16:creationId xmlns:a16="http://schemas.microsoft.com/office/drawing/2014/main" id="{32173DBB-3F45-7349-92BC-6FF3F60A8A78}"/>
              </a:ext>
            </a:extLst>
          </p:cNvPr>
          <p:cNvCxnSpPr>
            <a:cxnSpLocks/>
          </p:cNvCxnSpPr>
          <p:nvPr/>
        </p:nvCxnSpPr>
        <p:spPr>
          <a:xfrm>
            <a:off x="4525171" y="2000086"/>
            <a:ext cx="0" cy="2274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Connecteur droit avec flèche 93">
            <a:extLst>
              <a:ext uri="{FF2B5EF4-FFF2-40B4-BE49-F238E27FC236}">
                <a16:creationId xmlns:a16="http://schemas.microsoft.com/office/drawing/2014/main" id="{65192D92-AFBC-714C-866C-07692DCEB4B8}"/>
              </a:ext>
            </a:extLst>
          </p:cNvPr>
          <p:cNvCxnSpPr>
            <a:cxnSpLocks/>
          </p:cNvCxnSpPr>
          <p:nvPr/>
        </p:nvCxnSpPr>
        <p:spPr>
          <a:xfrm flipH="1">
            <a:off x="5274364" y="2660060"/>
            <a:ext cx="1382488" cy="303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319074C-F6E5-D94B-9B91-7AF031C8F0E9}"/>
              </a:ext>
            </a:extLst>
          </p:cNvPr>
          <p:cNvSpPr/>
          <p:nvPr/>
        </p:nvSpPr>
        <p:spPr>
          <a:xfrm>
            <a:off x="-45243" y="2616703"/>
            <a:ext cx="4369607" cy="276999"/>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 </a:t>
            </a:r>
            <a:r>
              <a:rPr lang="en-GB" sz="1200" b="1" dirty="0">
                <a:latin typeface="Avenir Next Condensed" panose="020B0506020202020204" pitchFamily="34" charset="0"/>
                <a:ea typeface="Menlo" panose="020B0609030804020204" pitchFamily="49" charset="0"/>
                <a:cs typeface="Menlo" panose="020B0609030804020204" pitchFamily="49" charset="0"/>
              </a:rPr>
              <a:t>id</a:t>
            </a:r>
            <a:r>
              <a:rPr lang="en-GB" sz="1200" dirty="0">
                <a:latin typeface="Avenir Next Condensed" panose="020B0506020202020204" pitchFamily="34" charset="0"/>
                <a:ea typeface="Menlo" panose="020B0609030804020204" pitchFamily="49" charset="0"/>
                <a:cs typeface="Menlo" panose="020B0609030804020204" pitchFamily="49" charset="0"/>
              </a:rPr>
              <a:t>=</a:t>
            </a:r>
            <a:r>
              <a:rPr lang="en-GB" sz="1200" b="1"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"CMIP6_sos”</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b="1" dirty="0">
                <a:latin typeface="Avenir Next Condensed" panose="020B0506020202020204" pitchFamily="34" charset="0"/>
                <a:ea typeface="Menlo" panose="020B0609030804020204" pitchFamily="49" charset="0"/>
                <a:cs typeface="Menlo" panose="020B0609030804020204" pitchFamily="49" charset="0"/>
              </a:rPr>
              <a:t>field_ref</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"sss”</a:t>
            </a:r>
            <a:r>
              <a:rPr lang="en-GB" sz="1200" dirty="0">
                <a:latin typeface="Avenir Next Condensed" panose="020B0506020202020204" pitchFamily="34" charset="0"/>
                <a:ea typeface="Menlo" panose="020B0609030804020204" pitchFamily="49" charset="0"/>
                <a:cs typeface="Menlo" panose="020B0609030804020204" pitchFamily="49" charset="0"/>
              </a:rPr>
              <a:t> &gt; this * $convSpsu </a:t>
            </a:r>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&lt;/field&gt;</a:t>
            </a:r>
          </a:p>
        </p:txBody>
      </p:sp>
      <p:sp>
        <p:nvSpPr>
          <p:cNvPr id="22" name="Rectangle 21">
            <a:extLst>
              <a:ext uri="{FF2B5EF4-FFF2-40B4-BE49-F238E27FC236}">
                <a16:creationId xmlns:a16="http://schemas.microsoft.com/office/drawing/2014/main" id="{588A5F10-0B73-CB4F-A636-E5B581481B5B}"/>
              </a:ext>
            </a:extLst>
          </p:cNvPr>
          <p:cNvSpPr/>
          <p:nvPr/>
        </p:nvSpPr>
        <p:spPr>
          <a:xfrm>
            <a:off x="5594093" y="3109764"/>
            <a:ext cx="3348232" cy="461665"/>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&lt;field </a:t>
            </a:r>
            <a:r>
              <a:rPr lang="en-GB" sz="1200" b="1" dirty="0">
                <a:latin typeface="Avenir Next Condensed" panose="020B0506020202020204" pitchFamily="34" charset="0"/>
                <a:ea typeface="Menlo" panose="020B0609030804020204" pitchFamily="49" charset="0"/>
                <a:cs typeface="Arial Hebrew" pitchFamily="2" charset="-79"/>
              </a:rPr>
              <a:t>id</a:t>
            </a:r>
            <a:r>
              <a:rPr lang="en-GB" sz="1200" dirty="0">
                <a:latin typeface="Avenir Next Condensed" panose="020B0506020202020204" pitchFamily="34" charset="0"/>
                <a:ea typeface="Menlo" panose="020B0609030804020204" pitchFamily="49" charset="0"/>
                <a:cs typeface="Arial Hebrew" pitchFamily="2" charset="-79"/>
              </a:rPr>
              <a:t>= </a:t>
            </a:r>
            <a:r>
              <a:rPr lang="en-GB" sz="1200" dirty="0">
                <a:highlight>
                  <a:srgbClr val="FFFF00"/>
                </a:highlight>
                <a:latin typeface="Avenir Next Condensed" panose="020B0506020202020204" pitchFamily="34" charset="0"/>
                <a:ea typeface="Menlo" panose="020B0609030804020204" pitchFamily="49" charset="0"/>
                <a:cs typeface="Arial Hebrew" pitchFamily="2" charset="-79"/>
              </a:rPr>
              <a:t>"sss"</a:t>
            </a:r>
            <a:r>
              <a:rPr lang="en-GB" sz="1200" dirty="0">
                <a:latin typeface="Avenir Next Condensed" panose="020B0506020202020204" pitchFamily="34" charset="0"/>
                <a:ea typeface="Menlo" panose="020B0609030804020204" pitchFamily="49" charset="0"/>
                <a:cs typeface="Arial Hebrew" pitchFamily="2" charset="-79"/>
              </a:rPr>
              <a:t>   long_name= "sea surface salinity"             standard_name= "sea_surface_salinity"   unit= "1e-3" </a:t>
            </a:r>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/&gt;</a:t>
            </a:r>
          </a:p>
        </p:txBody>
      </p:sp>
      <p:sp>
        <p:nvSpPr>
          <p:cNvPr id="96" name="Rectangle 95">
            <a:extLst>
              <a:ext uri="{FF2B5EF4-FFF2-40B4-BE49-F238E27FC236}">
                <a16:creationId xmlns:a16="http://schemas.microsoft.com/office/drawing/2014/main" id="{045A11AF-DAB0-1746-9321-4D815AA28416}"/>
              </a:ext>
            </a:extLst>
          </p:cNvPr>
          <p:cNvSpPr/>
          <p:nvPr/>
        </p:nvSpPr>
        <p:spPr>
          <a:xfrm>
            <a:off x="102025" y="3774620"/>
            <a:ext cx="3828320" cy="600164"/>
          </a:xfrm>
          <a:prstGeom prst="rect">
            <a:avLst/>
          </a:prstGeom>
        </p:spPr>
        <p:txBody>
          <a:bodyPr wrap="square">
            <a:spAutoFit/>
          </a:bodyPr>
          <a:lstStyle/>
          <a:p>
            <a:r>
              <a:rPr lang="en-GB" sz="1100" dirty="0">
                <a:solidFill>
                  <a:srgbClr val="FF0000"/>
                </a:solidFill>
                <a:latin typeface="Avenir Next Condensed" panose="020B0506020202020204" pitchFamily="34" charset="0"/>
              </a:rPr>
              <a:t>&lt;file </a:t>
            </a:r>
            <a:r>
              <a:rPr lang="en-GB" sz="1100" dirty="0">
                <a:latin typeface="Avenir Next Condensed" panose="020B0506020202020204" pitchFamily="34" charset="0"/>
              </a:rPr>
              <a:t>id= </a:t>
            </a:r>
            <a:r>
              <a:rPr lang="en-GB" sz="1100" dirty="0">
                <a:highlight>
                  <a:srgbClr val="FFFF00"/>
                </a:highlight>
                <a:latin typeface="Avenir Next Condensed" panose="020B0506020202020204" pitchFamily="34" charset="0"/>
              </a:rPr>
              <a:t>"sos_Omon_gn" </a:t>
            </a:r>
            <a:r>
              <a:rPr lang="en-GB" sz="1100" dirty="0">
                <a:latin typeface="Avenir Next Condensed" panose="020B0506020202020204" pitchFamily="34" charset="0"/>
              </a:rPr>
              <a:t>name= </a:t>
            </a:r>
            <a:r>
              <a:rPr lang="en-GB" sz="1100" dirty="0">
                <a:highlight>
                  <a:srgbClr val="FFFF00"/>
                </a:highlight>
                <a:latin typeface="Avenir Next Condensed" panose="020B0506020202020204" pitchFamily="34" charset="0"/>
              </a:rPr>
              <a:t>"sos_Omon_CNRM-CM6-1_historical_r1i1p1f1_gn_%start_date%-%end_date%"</a:t>
            </a:r>
            <a:r>
              <a:rPr lang="en-GB" sz="1100" dirty="0">
                <a:latin typeface="Avenir Next Condensed" panose="020B0506020202020204" pitchFamily="34" charset="0"/>
              </a:rPr>
              <a:t> output_freq= </a:t>
            </a:r>
            <a:r>
              <a:rPr lang="en-GB" sz="1100" dirty="0">
                <a:highlight>
                  <a:srgbClr val="FFFF00"/>
                </a:highlight>
                <a:latin typeface="Avenir Next Condensed" panose="020B0506020202020204" pitchFamily="34" charset="0"/>
              </a:rPr>
              <a:t>"1mo" </a:t>
            </a:r>
            <a:r>
              <a:rPr lang="en-GB" sz="1100" dirty="0">
                <a:latin typeface="Avenir Next Condensed" panose="020B0506020202020204" pitchFamily="34" charset="0"/>
              </a:rPr>
              <a:t>append="true"  […] &gt;</a:t>
            </a:r>
            <a:endParaRPr lang="en-GB" sz="1100" b="1" dirty="0">
              <a:latin typeface="Avenir Next Condensed" panose="020B0506020202020204" pitchFamily="34" charset="0"/>
            </a:endParaRPr>
          </a:p>
        </p:txBody>
      </p:sp>
      <p:sp>
        <p:nvSpPr>
          <p:cNvPr id="31" name="ZoneTexte 30">
            <a:extLst>
              <a:ext uri="{FF2B5EF4-FFF2-40B4-BE49-F238E27FC236}">
                <a16:creationId xmlns:a16="http://schemas.microsoft.com/office/drawing/2014/main" id="{E3B716D8-FD14-F647-B96B-5627E296A9AB}"/>
              </a:ext>
            </a:extLst>
          </p:cNvPr>
          <p:cNvSpPr txBox="1"/>
          <p:nvPr/>
        </p:nvSpPr>
        <p:spPr>
          <a:xfrm>
            <a:off x="5181368" y="783934"/>
            <a:ext cx="3215740" cy="461665"/>
          </a:xfrm>
          <a:prstGeom prst="rect">
            <a:avLst/>
          </a:prstGeom>
          <a:noFill/>
        </p:spPr>
        <p:txBody>
          <a:bodyPr wrap="square" rtlCol="0">
            <a:spAutoFit/>
          </a:bodyPr>
          <a:lstStyle/>
          <a:p>
            <a:r>
              <a:rPr lang="en-GB" sz="1200" dirty="0">
                <a:latin typeface="Avenir Next Condensed" panose="020B0506020202020204" pitchFamily="34" charset="0"/>
              </a:rPr>
              <a:t>Requests monthly mean of ocean sea surface salinity (</a:t>
            </a:r>
            <a:r>
              <a:rPr lang="en-GB" sz="1200" dirty="0">
                <a:highlight>
                  <a:srgbClr val="FFFF00"/>
                </a:highlight>
                <a:latin typeface="Avenir Next Condensed" panose="020B0506020202020204" pitchFamily="34" charset="0"/>
              </a:rPr>
              <a:t>sos_Omon</a:t>
            </a:r>
            <a:r>
              <a:rPr lang="en-GB" sz="1200" dirty="0">
                <a:latin typeface="Avenir Next Condensed" panose="020B0506020202020204" pitchFamily="34" charset="0"/>
              </a:rPr>
              <a:t>) for DECK/historical simulation </a:t>
            </a:r>
          </a:p>
        </p:txBody>
      </p:sp>
      <p:sp>
        <p:nvSpPr>
          <p:cNvPr id="32" name="Rectangle 31">
            <a:extLst>
              <a:ext uri="{FF2B5EF4-FFF2-40B4-BE49-F238E27FC236}">
                <a16:creationId xmlns:a16="http://schemas.microsoft.com/office/drawing/2014/main" id="{846C0CCC-E8E0-C840-AA28-E72148C62E99}"/>
              </a:ext>
            </a:extLst>
          </p:cNvPr>
          <p:cNvSpPr/>
          <p:nvPr/>
        </p:nvSpPr>
        <p:spPr>
          <a:xfrm>
            <a:off x="436765" y="5089648"/>
            <a:ext cx="4851966" cy="261610"/>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dirty="0">
                <a:latin typeface="Avenir Next Condensed" panose="020B0506020202020204" pitchFamily="34" charset="0"/>
              </a:rPr>
              <a:t>id= "CMIP6_sos_average”  </a:t>
            </a:r>
            <a:r>
              <a:rPr lang="en-GB" sz="1100" b="1" dirty="0">
                <a:latin typeface="Avenir Next Condensed" panose="020B0506020202020204" pitchFamily="34" charset="0"/>
              </a:rPr>
              <a:t>field_ref </a:t>
            </a:r>
            <a:r>
              <a:rPr lang="en-GB" sz="1100" dirty="0">
                <a:latin typeface="Avenir Next Condensed" panose="020B0506020202020204" pitchFamily="34" charset="0"/>
              </a:rPr>
              <a:t>="CMIP6_sos" operation="average” </a:t>
            </a:r>
            <a:r>
              <a:rPr lang="en-GB" sz="1100" dirty="0">
                <a:solidFill>
                  <a:srgbClr val="FF0000"/>
                </a:solidFill>
                <a:latin typeface="Avenir Next Condensed" panose="020B0506020202020204" pitchFamily="34" charset="0"/>
              </a:rPr>
              <a:t>/&gt;</a:t>
            </a:r>
          </a:p>
        </p:txBody>
      </p:sp>
      <p:sp>
        <p:nvSpPr>
          <p:cNvPr id="97" name="Rectangle 96">
            <a:extLst>
              <a:ext uri="{FF2B5EF4-FFF2-40B4-BE49-F238E27FC236}">
                <a16:creationId xmlns:a16="http://schemas.microsoft.com/office/drawing/2014/main" id="{C07276C3-3FF7-5E4F-B506-6D1E3C007844}"/>
              </a:ext>
            </a:extLst>
          </p:cNvPr>
          <p:cNvSpPr/>
          <p:nvPr/>
        </p:nvSpPr>
        <p:spPr>
          <a:xfrm>
            <a:off x="436765" y="4533721"/>
            <a:ext cx="8041096" cy="430887"/>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a:t>
            </a:r>
            <a:r>
              <a:rPr lang="en-GB" sz="1100" dirty="0">
                <a:latin typeface="Avenir Next Condensed" panose="020B0506020202020204" pitchFamily="34" charset="0"/>
              </a:rPr>
              <a:t> </a:t>
            </a:r>
            <a:r>
              <a:rPr lang="en-GB" sz="1100" b="1" dirty="0">
                <a:latin typeface="Avenir Next Condensed" panose="020B0506020202020204" pitchFamily="34" charset="0"/>
              </a:rPr>
              <a:t>field_ref</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"CMIP6_sos_average" </a:t>
            </a:r>
            <a:r>
              <a:rPr lang="en-GB" sz="1100" dirty="0">
                <a:latin typeface="Avenir Next Condensed" panose="020B0506020202020204" pitchFamily="34" charset="0"/>
              </a:rPr>
              <a:t>operation="average" detect_missing_value="True" default_value="1.e+20" prec="4" cell_methods="area: mean where sea time: mean" cell_methods_mode="overwrite"&gt; […] </a:t>
            </a:r>
            <a:r>
              <a:rPr lang="en-GB" sz="1100" dirty="0">
                <a:solidFill>
                  <a:srgbClr val="FF0000"/>
                </a:solidFill>
                <a:latin typeface="Avenir Next Condensed" panose="020B0506020202020204" pitchFamily="34" charset="0"/>
              </a:rPr>
              <a:t>&lt;/field&gt;</a:t>
            </a:r>
          </a:p>
        </p:txBody>
      </p:sp>
      <p:sp>
        <p:nvSpPr>
          <p:cNvPr id="35" name="Rectangle 34">
            <a:extLst>
              <a:ext uri="{FF2B5EF4-FFF2-40B4-BE49-F238E27FC236}">
                <a16:creationId xmlns:a16="http://schemas.microsoft.com/office/drawing/2014/main" id="{FE08FFDC-6D45-6046-9699-79F4131F4DDF}"/>
              </a:ext>
            </a:extLst>
          </p:cNvPr>
          <p:cNvSpPr/>
          <p:nvPr/>
        </p:nvSpPr>
        <p:spPr>
          <a:xfrm>
            <a:off x="155278" y="5262862"/>
            <a:ext cx="562975" cy="261610"/>
          </a:xfrm>
          <a:prstGeom prst="rect">
            <a:avLst/>
          </a:prstGeom>
        </p:spPr>
        <p:txBody>
          <a:bodyPr wrap="none">
            <a:spAutoFit/>
          </a:bodyPr>
          <a:lstStyle/>
          <a:p>
            <a:r>
              <a:rPr lang="en-GB" sz="1100" dirty="0">
                <a:solidFill>
                  <a:srgbClr val="FF0000"/>
                </a:solidFill>
                <a:latin typeface="Avenir Next Condensed" panose="020B0506020202020204" pitchFamily="34" charset="0"/>
              </a:rPr>
              <a:t>&lt;/file&gt;</a:t>
            </a:r>
          </a:p>
        </p:txBody>
      </p:sp>
      <p:cxnSp>
        <p:nvCxnSpPr>
          <p:cNvPr id="39" name="Connecteur droit 38">
            <a:extLst>
              <a:ext uri="{FF2B5EF4-FFF2-40B4-BE49-F238E27FC236}">
                <a16:creationId xmlns:a16="http://schemas.microsoft.com/office/drawing/2014/main" id="{8919229E-CF75-074C-B1E3-D203BD4FA0B0}"/>
              </a:ext>
            </a:extLst>
          </p:cNvPr>
          <p:cNvCxnSpPr/>
          <p:nvPr/>
        </p:nvCxnSpPr>
        <p:spPr>
          <a:xfrm>
            <a:off x="364403" y="4326117"/>
            <a:ext cx="0" cy="946231"/>
          </a:xfrm>
          <a:prstGeom prst="line">
            <a:avLst/>
          </a:prstGeom>
          <a:ln w="95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24A686C-EC4E-C449-A702-495A89A279DC}"/>
              </a:ext>
            </a:extLst>
          </p:cNvPr>
          <p:cNvSpPr/>
          <p:nvPr/>
        </p:nvSpPr>
        <p:spPr>
          <a:xfrm>
            <a:off x="475221" y="4914645"/>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99" name="Rectangle 98">
            <a:extLst>
              <a:ext uri="{FF2B5EF4-FFF2-40B4-BE49-F238E27FC236}">
                <a16:creationId xmlns:a16="http://schemas.microsoft.com/office/drawing/2014/main" id="{B36EB676-A738-074B-A84D-16A053AA045E}"/>
              </a:ext>
            </a:extLst>
          </p:cNvPr>
          <p:cNvSpPr/>
          <p:nvPr/>
        </p:nvSpPr>
        <p:spPr>
          <a:xfrm>
            <a:off x="448318" y="4323448"/>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41" name="ZoneTexte 40">
            <a:extLst>
              <a:ext uri="{FF2B5EF4-FFF2-40B4-BE49-F238E27FC236}">
                <a16:creationId xmlns:a16="http://schemas.microsoft.com/office/drawing/2014/main" id="{61ECD24F-3713-6440-A4F5-0F7261B4D6E7}"/>
              </a:ext>
            </a:extLst>
          </p:cNvPr>
          <p:cNvSpPr txBox="1"/>
          <p:nvPr/>
        </p:nvSpPr>
        <p:spPr>
          <a:xfrm>
            <a:off x="102025" y="684218"/>
            <a:ext cx="2632786" cy="430887"/>
          </a:xfrm>
          <a:prstGeom prst="rect">
            <a:avLst/>
          </a:prstGeom>
          <a:noFill/>
        </p:spPr>
        <p:txBody>
          <a:bodyPr wrap="square" rtlCol="0">
            <a:spAutoFit/>
          </a:bodyPr>
          <a:lstStyle/>
          <a:p>
            <a:r>
              <a:rPr lang="en-GB" sz="1100" i="1" dirty="0">
                <a:solidFill>
                  <a:schemeClr val="bg2">
                    <a:lumMod val="75000"/>
                  </a:schemeClr>
                </a:solidFill>
              </a:rPr>
              <a:t>Let’s say we want to prepare file-def for the DECK/historical, nemo context…</a:t>
            </a:r>
          </a:p>
        </p:txBody>
      </p:sp>
    </p:spTree>
    <p:extLst>
      <p:ext uri="{BB962C8B-B14F-4D97-AF65-F5344CB8AC3E}">
        <p14:creationId xmlns:p14="http://schemas.microsoft.com/office/powerpoint/2010/main" val="3356629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B90AA95-47A5-A048-A3D5-4A13D3659135}"/>
              </a:ext>
            </a:extLst>
          </p:cNvPr>
          <p:cNvSpPr>
            <a:spLocks noChangeArrowheads="1"/>
          </p:cNvSpPr>
          <p:nvPr/>
        </p:nvSpPr>
        <p:spPr bwMode="auto">
          <a:xfrm>
            <a:off x="488019" y="728595"/>
            <a:ext cx="33555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1.3 CMOR Variable: [sos] Sea Surface Salinity</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2"/>
              </a:rPr>
              <a:t>1.3 CMOR Variable section index</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vid  : [var] sos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3"/>
              </a:rPr>
              <a:t>74a9891bcab2667dbcb66574c6370c86</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 Surface Salinity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defaultPriority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1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modeling_realm</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ocean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type  : real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2.3 Dimensions and related information [stid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4"/>
              </a:rPr>
              <a:t>Temporal mean, Global field (single level) [XY-na] [amse-tmn]</a:t>
            </a:r>
            <a:r>
              <a:rPr kumimoji="0" lang="fr-FR" altLang="fr-FR" sz="1100" b="0" i="0" u="none" strike="noStrike" cap="none" normalizeH="0" baseline="0" dirty="0">
                <a:ln>
                  <a:noFill/>
                </a:ln>
                <a:solidFill>
                  <a:schemeClr val="tx1"/>
                </a:solidFill>
                <a:effectLst/>
                <a:latin typeface="Avenir Next Condensed" panose="020B0506020202020204" pitchFamily="34" charset="0"/>
              </a:rPr>
              <a:t>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processing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Report on native horizontal grid as well as on a spherical latitude/longitude grid.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frequency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rowIndex  : 22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mipTable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Sea water salinity is the salt content of sea water, often on the Practical Salinity Scale of 1978. However, the unqualified term 'salinity' is generic and does not necessarily imply any particular method of calculation. The units of salinity are dimensionless and the units attribute should normally be given as 1e-3 or 0.001 i.e. parts per thousand.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rial" panose="020B0604020202020204" pitchFamily="34" charset="0"/>
              </a:rPr>
              <a:t>[…]</a:t>
            </a:r>
          </a:p>
        </p:txBody>
      </p:sp>
      <p:sp>
        <p:nvSpPr>
          <p:cNvPr id="4" name="Rectangle 24">
            <a:extLst>
              <a:ext uri="{FF2B5EF4-FFF2-40B4-BE49-F238E27FC236}">
                <a16:creationId xmlns:a16="http://schemas.microsoft.com/office/drawing/2014/main" id="{8079C992-6DF4-A546-A0A6-7C565926D7DE}"/>
              </a:ext>
            </a:extLst>
          </p:cNvPr>
          <p:cNvSpPr>
            <a:spLocks noChangeArrowheads="1"/>
          </p:cNvSpPr>
          <p:nvPr/>
        </p:nvSpPr>
        <p:spPr bwMode="auto">
          <a:xfrm>
            <a:off x="4871091" y="2421366"/>
            <a:ext cx="3842157" cy="283154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2.3 Dimensions and related information: [str-a098] Temporal mean, Global field (single level) [XY-na] [amse-tmn]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5"/>
              </a:rPr>
              <a:t>2.3 Dimensions and related information section index</a:t>
            </a:r>
            <a:br>
              <a:rPr kumimoji="0" lang="fr-FR" altLang="fr-FR" b="0" i="0" u="none" strike="noStrike" cap="none" normalizeH="0" baseline="0" dirty="0">
                <a:ln>
                  <a:noFill/>
                </a:ln>
                <a:solidFill>
                  <a:schemeClr val="tx1"/>
                </a:solidFill>
                <a:effectLst/>
                <a:latin typeface="Avenir Next Condensed" panose="020B0506020202020204" pitchFamily="34" charset="0"/>
              </a:rPr>
            </a:br>
            <a:endParaRPr kumimoji="0" lang="fr-FR" altLang="fr-FR"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spid : [spatialShape]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XY-na</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6"/>
              </a:rPr>
              <a:t>a656047a-8883-11e5-b571-ac72891c3257</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Temporal mean, Global field (single level) [XY-na] [amse-tmn]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cell_methods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mean where sea time: mean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cell_measures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areacello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For time mean fields, it may be useful to add information about the sampling interval in the cell_methods string. The syntax is to append, in brackets, 'interval: *amount* *units*', for example 'area: time: mean (interval: 1 hr)'. The units must be valid UDUNITS, e.g. day or hr.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100" dirty="0">
                <a:solidFill>
                  <a:schemeClr val="tx1"/>
                </a:solidFill>
                <a:latin typeface="Avenir Next Condensed" panose="020B0506020202020204" pitchFamily="34" charset="0"/>
              </a:rPr>
              <a:t>[…]</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p:txBody>
      </p:sp>
      <p:sp>
        <p:nvSpPr>
          <p:cNvPr id="5" name="Flèche vers la droite 4">
            <a:extLst>
              <a:ext uri="{FF2B5EF4-FFF2-40B4-BE49-F238E27FC236}">
                <a16:creationId xmlns:a16="http://schemas.microsoft.com/office/drawing/2014/main" id="{1524350D-25E8-E64B-BE67-E5D183B30B5D}"/>
              </a:ext>
            </a:extLst>
          </p:cNvPr>
          <p:cNvSpPr/>
          <p:nvPr/>
        </p:nvSpPr>
        <p:spPr>
          <a:xfrm>
            <a:off x="3758269" y="2498687"/>
            <a:ext cx="847288" cy="184558"/>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Connecteur droit 41">
            <a:extLst>
              <a:ext uri="{FF2B5EF4-FFF2-40B4-BE49-F238E27FC236}">
                <a16:creationId xmlns:a16="http://schemas.microsoft.com/office/drawing/2014/main" id="{C392519A-EC1D-DF40-A61A-E67954321029}"/>
              </a:ext>
            </a:extLst>
          </p:cNvPr>
          <p:cNvCxnSpPr>
            <a:cxnSpLocks/>
          </p:cNvCxnSpPr>
          <p:nvPr/>
        </p:nvCxnSpPr>
        <p:spPr>
          <a:xfrm>
            <a:off x="4820757" y="2498687"/>
            <a:ext cx="0" cy="251793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A88DED53-257F-AF4D-AB22-9F7ED559F710}"/>
              </a:ext>
            </a:extLst>
          </p:cNvPr>
          <p:cNvCxnSpPr>
            <a:cxnSpLocks/>
          </p:cNvCxnSpPr>
          <p:nvPr/>
        </p:nvCxnSpPr>
        <p:spPr>
          <a:xfrm>
            <a:off x="374767" y="728595"/>
            <a:ext cx="0" cy="4453613"/>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Google Shape;67;p15">
            <a:extLst>
              <a:ext uri="{FF2B5EF4-FFF2-40B4-BE49-F238E27FC236}">
                <a16:creationId xmlns:a16="http://schemas.microsoft.com/office/drawing/2014/main" id="{C5CA53B0-5927-5A44-ACA9-F5F80A7A051B}"/>
              </a:ext>
            </a:extLst>
          </p:cNvPr>
          <p:cNvSpPr txBox="1">
            <a:spLocks/>
          </p:cNvSpPr>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bg1"/>
                </a:solidFill>
              </a:rPr>
              <a:t>e) “sos_Omon” example (DR info.)</a:t>
            </a:r>
          </a:p>
        </p:txBody>
      </p:sp>
      <p:sp>
        <p:nvSpPr>
          <p:cNvPr id="50" name="Google Shape;67;p15">
            <a:extLst>
              <a:ext uri="{FF2B5EF4-FFF2-40B4-BE49-F238E27FC236}">
                <a16:creationId xmlns:a16="http://schemas.microsoft.com/office/drawing/2014/main" id="{27D91ECD-2C07-AB4B-A830-325A1F728879}"/>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Tree>
    <p:extLst>
      <p:ext uri="{BB962C8B-B14F-4D97-AF65-F5344CB8AC3E}">
        <p14:creationId xmlns:p14="http://schemas.microsoft.com/office/powerpoint/2010/main" val="2235494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Installation </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326625" y="996330"/>
            <a:ext cx="2897837" cy="472865"/>
          </a:xfrm>
          <a:prstGeom prst="rect">
            <a:avLst/>
          </a:prstGeom>
        </p:spPr>
        <p:txBody>
          <a:bodyPr spcFirstLastPara="1" wrap="square" lIns="91425" tIns="91425" rIns="91425" bIns="91425" anchor="t" anchorCtr="0">
            <a:normAutofit fontScale="85000" lnSpcReduction="10000"/>
          </a:bodyPr>
          <a:lstStyle/>
          <a:p>
            <a:r>
              <a:rPr lang="en-GB" sz="1600" dirty="0">
                <a:solidFill>
                  <a:schemeClr val="accent1"/>
                </a:solidFill>
                <a:latin typeface="Chalkduster" panose="03050602040202020205" pitchFamily="66" charset="77"/>
              </a:rPr>
              <a:t>Dr2xml </a:t>
            </a:r>
            <a:r>
              <a:rPr lang="en-GB" sz="1600" dirty="0">
                <a:solidFill>
                  <a:schemeClr val="accent2">
                    <a:lumMod val="75000"/>
                    <a:lumOff val="25000"/>
                  </a:schemeClr>
                </a:solidFill>
                <a:latin typeface="+mn-lt"/>
              </a:rPr>
              <a:t>(+ xlsxwritter, six)</a:t>
            </a:r>
          </a:p>
          <a:p>
            <a:pPr marL="114300" lvl="0" indent="0">
              <a:buNone/>
            </a:pPr>
            <a:endParaRPr lang="en-GB" sz="1600" dirty="0">
              <a:solidFill>
                <a:schemeClr val="accent1"/>
              </a:solidFill>
              <a:latin typeface="Chalkduster" panose="03050602040202020205" pitchFamily="66" charset="77"/>
            </a:endParaRPr>
          </a:p>
        </p:txBody>
      </p:sp>
      <p:sp>
        <p:nvSpPr>
          <p:cNvPr id="13" name="Google Shape;79;p17">
            <a:extLst>
              <a:ext uri="{FF2B5EF4-FFF2-40B4-BE49-F238E27FC236}">
                <a16:creationId xmlns:a16="http://schemas.microsoft.com/office/drawing/2014/main" id="{98AD6452-3C12-B74C-BBD8-BE15EB2CF48D}"/>
              </a:ext>
            </a:extLst>
          </p:cNvPr>
          <p:cNvSpPr txBox="1">
            <a:spLocks/>
          </p:cNvSpPr>
          <p:nvPr/>
        </p:nvSpPr>
        <p:spPr>
          <a:xfrm>
            <a:off x="326625" y="2292256"/>
            <a:ext cx="4062494" cy="52468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dreqPy </a:t>
            </a:r>
            <a:r>
              <a:rPr lang="en-GB" sz="1400" dirty="0">
                <a:solidFill>
                  <a:schemeClr val="accent2">
                    <a:lumMod val="75000"/>
                    <a:lumOff val="25000"/>
                  </a:schemeClr>
                </a:solidFill>
                <a:latin typeface="+mn-lt"/>
              </a:rPr>
              <a:t>(the CMIP6 Data Request)</a:t>
            </a:r>
          </a:p>
          <a:p>
            <a:pPr marL="114300" indent="0">
              <a:buNone/>
            </a:pPr>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a:p>
            <a:pPr lvl="1"/>
            <a:endParaRPr lang="en-GB" dirty="0"/>
          </a:p>
        </p:txBody>
      </p:sp>
      <p:sp>
        <p:nvSpPr>
          <p:cNvPr id="15" name="Google Shape;79;p17">
            <a:extLst>
              <a:ext uri="{FF2B5EF4-FFF2-40B4-BE49-F238E27FC236}">
                <a16:creationId xmlns:a16="http://schemas.microsoft.com/office/drawing/2014/main" id="{D948EDD0-6032-6F48-8B61-879B7AEC4485}"/>
              </a:ext>
            </a:extLst>
          </p:cNvPr>
          <p:cNvSpPr txBox="1">
            <a:spLocks/>
          </p:cNvSpPr>
          <p:nvPr/>
        </p:nvSpPr>
        <p:spPr>
          <a:xfrm>
            <a:off x="326625" y="4005764"/>
            <a:ext cx="1908039" cy="5246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CMIP6_CVs</a:t>
            </a:r>
          </a:p>
          <a:p>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p:txBody>
      </p:sp>
      <p:sp>
        <p:nvSpPr>
          <p:cNvPr id="8" name="Rectangle : coins arrondis 7">
            <a:extLst>
              <a:ext uri="{FF2B5EF4-FFF2-40B4-BE49-F238E27FC236}">
                <a16:creationId xmlns:a16="http://schemas.microsoft.com/office/drawing/2014/main" id="{EEBF4B69-A5B7-F84B-9B78-247F3790710E}"/>
              </a:ext>
            </a:extLst>
          </p:cNvPr>
          <p:cNvSpPr/>
          <p:nvPr/>
        </p:nvSpPr>
        <p:spPr>
          <a:xfrm>
            <a:off x="1343690" y="1518855"/>
            <a:ext cx="5765529" cy="524688"/>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https://github.com/rigoudyg/dr2xml.git</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16" name="Rectangle 15">
            <a:extLst>
              <a:ext uri="{FF2B5EF4-FFF2-40B4-BE49-F238E27FC236}">
                <a16:creationId xmlns:a16="http://schemas.microsoft.com/office/drawing/2014/main" id="{544F5EF6-B10B-4F47-93B6-558F1951D696}"/>
              </a:ext>
            </a:extLst>
          </p:cNvPr>
          <p:cNvSpPr/>
          <p:nvPr/>
        </p:nvSpPr>
        <p:spPr>
          <a:xfrm>
            <a:off x="1183907" y="1544355"/>
            <a:ext cx="190904" cy="524688"/>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652C32A8-C6D8-7848-ACB8-8B6602A43862}"/>
              </a:ext>
            </a:extLst>
          </p:cNvPr>
          <p:cNvSpPr/>
          <p:nvPr/>
        </p:nvSpPr>
        <p:spPr>
          <a:xfrm>
            <a:off x="1170437" y="2792068"/>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3CCFB1E7-16BC-9745-8D7C-73D339F549AE}"/>
              </a:ext>
            </a:extLst>
          </p:cNvPr>
          <p:cNvSpPr/>
          <p:nvPr/>
        </p:nvSpPr>
        <p:spPr>
          <a:xfrm>
            <a:off x="1160811" y="4510797"/>
            <a:ext cx="182880" cy="57363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 coins arrondis 19">
            <a:extLst>
              <a:ext uri="{FF2B5EF4-FFF2-40B4-BE49-F238E27FC236}">
                <a16:creationId xmlns:a16="http://schemas.microsoft.com/office/drawing/2014/main" id="{0DC82DE1-4B59-9345-8332-37FB4DE39DDA}"/>
              </a:ext>
            </a:extLst>
          </p:cNvPr>
          <p:cNvSpPr/>
          <p:nvPr/>
        </p:nvSpPr>
        <p:spPr>
          <a:xfrm>
            <a:off x="1374811" y="2774623"/>
            <a:ext cx="503495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pip install –upgrade [--user]  dreqPy==01.00.32</a:t>
            </a:r>
          </a:p>
          <a:p>
            <a:pPr algn="ctr"/>
            <a:endParaRPr lang="en-GB" dirty="0"/>
          </a:p>
        </p:txBody>
      </p:sp>
      <p:sp>
        <p:nvSpPr>
          <p:cNvPr id="21" name="Rectangle : coins arrondis 20">
            <a:extLst>
              <a:ext uri="{FF2B5EF4-FFF2-40B4-BE49-F238E27FC236}">
                <a16:creationId xmlns:a16="http://schemas.microsoft.com/office/drawing/2014/main" id="{6993C58C-BEFA-9B48-B280-96E734CC7404}"/>
              </a:ext>
            </a:extLst>
          </p:cNvPr>
          <p:cNvSpPr/>
          <p:nvPr/>
        </p:nvSpPr>
        <p:spPr>
          <a:xfrm>
            <a:off x="1343691" y="4510797"/>
            <a:ext cx="5765529"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https://github.com/WCRP-CMIP/CMIP6_CVs</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22" name="Rectangle 21">
            <a:extLst>
              <a:ext uri="{FF2B5EF4-FFF2-40B4-BE49-F238E27FC236}">
                <a16:creationId xmlns:a16="http://schemas.microsoft.com/office/drawing/2014/main" id="{0E8D4C6A-EEA9-D14A-9A21-9C845985060C}"/>
              </a:ext>
            </a:extLst>
          </p:cNvPr>
          <p:cNvSpPr/>
          <p:nvPr/>
        </p:nvSpPr>
        <p:spPr>
          <a:xfrm>
            <a:off x="1178461" y="3464233"/>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 coins arrondis 22">
            <a:extLst>
              <a:ext uri="{FF2B5EF4-FFF2-40B4-BE49-F238E27FC236}">
                <a16:creationId xmlns:a16="http://schemas.microsoft.com/office/drawing/2014/main" id="{6F49AB53-D14A-574F-B7C5-325D120F6F06}"/>
              </a:ext>
            </a:extLst>
          </p:cNvPr>
          <p:cNvSpPr/>
          <p:nvPr/>
        </p:nvSpPr>
        <p:spPr>
          <a:xfrm>
            <a:off x="1343690" y="3451786"/>
            <a:ext cx="665479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svn co http://proj.badc.rl.ac.uk/svn/exarch/CMIP6dreq/tags/01.00.32</a:t>
            </a:r>
          </a:p>
          <a:p>
            <a:pPr algn="ctr"/>
            <a:endParaRPr lang="en-GB" dirty="0"/>
          </a:p>
        </p:txBody>
      </p:sp>
      <p:sp>
        <p:nvSpPr>
          <p:cNvPr id="17" name="ZoneTexte 16">
            <a:extLst>
              <a:ext uri="{FF2B5EF4-FFF2-40B4-BE49-F238E27FC236}">
                <a16:creationId xmlns:a16="http://schemas.microsoft.com/office/drawing/2014/main" id="{A7B91527-DCBA-7A4E-917E-2DEEF38946E3}"/>
              </a:ext>
            </a:extLst>
          </p:cNvPr>
          <p:cNvSpPr txBox="1"/>
          <p:nvPr/>
        </p:nvSpPr>
        <p:spPr>
          <a:xfrm>
            <a:off x="612171" y="3500847"/>
            <a:ext cx="548640" cy="307777"/>
          </a:xfrm>
          <a:prstGeom prst="rect">
            <a:avLst/>
          </a:prstGeom>
          <a:noFill/>
        </p:spPr>
        <p:txBody>
          <a:bodyPr wrap="square" rtlCol="0">
            <a:spAutoFit/>
          </a:bodyPr>
          <a:lstStyle/>
          <a:p>
            <a:r>
              <a:rPr lang="en-GB" i="1" dirty="0"/>
              <a:t>or :</a:t>
            </a:r>
          </a:p>
        </p:txBody>
      </p:sp>
    </p:spTree>
    <p:extLst>
      <p:ext uri="{BB962C8B-B14F-4D97-AF65-F5344CB8AC3E}">
        <p14:creationId xmlns:p14="http://schemas.microsoft.com/office/powerpoint/2010/main" val="3059027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configuration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451124" y="964750"/>
            <a:ext cx="8096110" cy="51754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500" dirty="0">
                <a:solidFill>
                  <a:schemeClr val="accent1"/>
                </a:solidFill>
                <a:latin typeface="Chalkduster" panose="03050602040202020205" pitchFamily="66" charset="77"/>
              </a:rPr>
              <a:t>2 files of dr2xml settings </a:t>
            </a:r>
            <a:r>
              <a:rPr lang="en-GB" sz="1500" dirty="0"/>
              <a:t>(python dictionaries)</a:t>
            </a:r>
          </a:p>
        </p:txBody>
      </p:sp>
      <p:pic>
        <p:nvPicPr>
          <p:cNvPr id="9" name="Image 8">
            <a:extLst>
              <a:ext uri="{FF2B5EF4-FFF2-40B4-BE49-F238E27FC236}">
                <a16:creationId xmlns:a16="http://schemas.microsoft.com/office/drawing/2014/main" id="{49CE43A6-07D4-AB4D-9DF8-BB5857354147}"/>
              </a:ext>
            </a:extLst>
          </p:cNvPr>
          <p:cNvPicPr>
            <a:picLocks noChangeAspect="1"/>
          </p:cNvPicPr>
          <p:nvPr/>
        </p:nvPicPr>
        <p:blipFill rotWithShape="1">
          <a:blip r:embed="rId3"/>
          <a:srcRect l="6725" r="5489" b="40816"/>
          <a:stretch/>
        </p:blipFill>
        <p:spPr>
          <a:xfrm>
            <a:off x="1226022" y="1482292"/>
            <a:ext cx="6546313" cy="2146432"/>
          </a:xfrm>
          <a:prstGeom prst="rect">
            <a:avLst/>
          </a:prstGeom>
        </p:spPr>
      </p:pic>
      <p:sp>
        <p:nvSpPr>
          <p:cNvPr id="8" name="Google Shape;79;p17">
            <a:extLst>
              <a:ext uri="{FF2B5EF4-FFF2-40B4-BE49-F238E27FC236}">
                <a16:creationId xmlns:a16="http://schemas.microsoft.com/office/drawing/2014/main" id="{221CF8EA-4CAB-564F-8999-4CA7FAA3FD76}"/>
              </a:ext>
            </a:extLst>
          </p:cNvPr>
          <p:cNvSpPr txBox="1">
            <a:spLocks/>
          </p:cNvSpPr>
          <p:nvPr/>
        </p:nvSpPr>
        <p:spPr>
          <a:xfrm>
            <a:off x="523945" y="3888876"/>
            <a:ext cx="8096110" cy="10469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a set of model related XML files for XIOS : </a:t>
            </a:r>
            <a:r>
              <a:rPr lang="en-GB" sz="1500" dirty="0">
                <a:solidFill>
                  <a:schemeClr val="accent1"/>
                </a:solidFill>
                <a:latin typeface="Chalkduster" panose="03050602040202020205" pitchFamily="66" charset="77"/>
              </a:rPr>
              <a:t>context</a:t>
            </a:r>
            <a:r>
              <a:rPr lang="en-GB" sz="1500" dirty="0"/>
              <a:t>, </a:t>
            </a:r>
            <a:r>
              <a:rPr lang="en-GB" sz="1500" dirty="0">
                <a:solidFill>
                  <a:schemeClr val="accent1"/>
                </a:solidFill>
                <a:latin typeface="Chalkduster" panose="03050602040202020205" pitchFamily="66" charset="77"/>
              </a:rPr>
              <a:t>domains</a:t>
            </a:r>
            <a:r>
              <a:rPr lang="en-GB" sz="1500" dirty="0"/>
              <a:t>, </a:t>
            </a:r>
            <a:r>
              <a:rPr lang="en-GB" sz="1500" dirty="0">
                <a:solidFill>
                  <a:schemeClr val="accent1"/>
                </a:solidFill>
                <a:latin typeface="Chalkduster" panose="03050602040202020205" pitchFamily="66" charset="77"/>
              </a:rPr>
              <a:t>field_defs</a:t>
            </a:r>
          </a:p>
          <a:p>
            <a:pPr marL="114300" indent="0">
              <a:buNone/>
            </a:pPr>
            <a:r>
              <a:rPr lang="en-GB" sz="1500" dirty="0">
                <a:solidFill>
                  <a:schemeClr val="accent1"/>
                </a:solidFill>
                <a:latin typeface="Chalkduster" panose="03050602040202020205" pitchFamily="66" charset="77"/>
              </a:rPr>
              <a:t> </a:t>
            </a:r>
          </a:p>
          <a:p>
            <a:r>
              <a:rPr lang="en-GB" sz="1500" dirty="0"/>
              <a:t>additional XML files, the so-called </a:t>
            </a:r>
            <a:r>
              <a:rPr lang="en-GB" sz="1500" dirty="0">
                <a:solidFill>
                  <a:schemeClr val="accent1"/>
                </a:solidFill>
                <a:latin typeface="Chalkduster" panose="03050602040202020205" pitchFamily="66" charset="77"/>
              </a:rPr>
              <a:t>“ping_files” </a:t>
            </a:r>
            <a:r>
              <a:rPr lang="en-GB" sz="1500" dirty="0"/>
              <a:t>(one per context)</a:t>
            </a:r>
          </a:p>
        </p:txBody>
      </p:sp>
    </p:spTree>
    <p:extLst>
      <p:ext uri="{BB962C8B-B14F-4D97-AF65-F5344CB8AC3E}">
        <p14:creationId xmlns:p14="http://schemas.microsoft.com/office/powerpoint/2010/main" val="3277071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execution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9" name="Image 8">
            <a:extLst>
              <a:ext uri="{FF2B5EF4-FFF2-40B4-BE49-F238E27FC236}">
                <a16:creationId xmlns:a16="http://schemas.microsoft.com/office/drawing/2014/main" id="{2B2BDFF8-9855-664A-994C-D441142F36AC}"/>
              </a:ext>
            </a:extLst>
          </p:cNvPr>
          <p:cNvPicPr>
            <a:picLocks noChangeAspect="1"/>
          </p:cNvPicPr>
          <p:nvPr/>
        </p:nvPicPr>
        <p:blipFill rotWithShape="1">
          <a:blip r:embed="rId3"/>
          <a:srcRect t="58316"/>
          <a:stretch/>
        </p:blipFill>
        <p:spPr>
          <a:xfrm>
            <a:off x="391957" y="1344147"/>
            <a:ext cx="8360086" cy="1694809"/>
          </a:xfrm>
          <a:prstGeom prst="rect">
            <a:avLst/>
          </a:prstGeom>
        </p:spPr>
      </p:pic>
      <p:sp>
        <p:nvSpPr>
          <p:cNvPr id="8" name="Carré corné 7">
            <a:extLst>
              <a:ext uri="{FF2B5EF4-FFF2-40B4-BE49-F238E27FC236}">
                <a16:creationId xmlns:a16="http://schemas.microsoft.com/office/drawing/2014/main" id="{C9016DB5-0410-3442-A029-1F847EA971AB}"/>
              </a:ext>
            </a:extLst>
          </p:cNvPr>
          <p:cNvSpPr/>
          <p:nvPr/>
        </p:nvSpPr>
        <p:spPr>
          <a:xfrm>
            <a:off x="3436014" y="3704255"/>
            <a:ext cx="3542302" cy="135061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3542302"/>
                      <a:gd name="connsiteY0" fmla="*/ 0 h 1350616"/>
                      <a:gd name="connsiteX1" fmla="*/ 661230 w 3542302"/>
                      <a:gd name="connsiteY1" fmla="*/ 0 h 1350616"/>
                      <a:gd name="connsiteX2" fmla="*/ 1180767 w 3542302"/>
                      <a:gd name="connsiteY2" fmla="*/ 0 h 1350616"/>
                      <a:gd name="connsiteX3" fmla="*/ 1664882 w 3542302"/>
                      <a:gd name="connsiteY3" fmla="*/ 0 h 1350616"/>
                      <a:gd name="connsiteX4" fmla="*/ 2219843 w 3542302"/>
                      <a:gd name="connsiteY4" fmla="*/ 0 h 1350616"/>
                      <a:gd name="connsiteX5" fmla="*/ 2703957 w 3542302"/>
                      <a:gd name="connsiteY5" fmla="*/ 0 h 1350616"/>
                      <a:gd name="connsiteX6" fmla="*/ 3542302 w 3542302"/>
                      <a:gd name="connsiteY6" fmla="*/ 0 h 1350616"/>
                      <a:gd name="connsiteX7" fmla="*/ 3542302 w 3542302"/>
                      <a:gd name="connsiteY7" fmla="*/ 551499 h 1350616"/>
                      <a:gd name="connsiteX8" fmla="*/ 3542302 w 3542302"/>
                      <a:gd name="connsiteY8" fmla="*/ 1125509 h 1350616"/>
                      <a:gd name="connsiteX9" fmla="*/ 3317195 w 3542302"/>
                      <a:gd name="connsiteY9" fmla="*/ 1350616 h 1350616"/>
                      <a:gd name="connsiteX10" fmla="*/ 2587412 w 3542302"/>
                      <a:gd name="connsiteY10" fmla="*/ 1350616 h 1350616"/>
                      <a:gd name="connsiteX11" fmla="*/ 2023489 w 3542302"/>
                      <a:gd name="connsiteY11" fmla="*/ 1350616 h 1350616"/>
                      <a:gd name="connsiteX12" fmla="*/ 1426394 w 3542302"/>
                      <a:gd name="connsiteY12" fmla="*/ 1350616 h 1350616"/>
                      <a:gd name="connsiteX13" fmla="*/ 729783 w 3542302"/>
                      <a:gd name="connsiteY13" fmla="*/ 1350616 h 1350616"/>
                      <a:gd name="connsiteX14" fmla="*/ 0 w 3542302"/>
                      <a:gd name="connsiteY14" fmla="*/ 1350616 h 1350616"/>
                      <a:gd name="connsiteX15" fmla="*/ 0 w 3542302"/>
                      <a:gd name="connsiteY15" fmla="*/ 661802 h 1350616"/>
                      <a:gd name="connsiteX16" fmla="*/ 0 w 3542302"/>
                      <a:gd name="connsiteY16" fmla="*/ 0 h 1350616"/>
                      <a:gd name="connsiteX0" fmla="*/ 3317195 w 3542302"/>
                      <a:gd name="connsiteY0" fmla="*/ 1350616 h 1350616"/>
                      <a:gd name="connsiteX1" fmla="*/ 3362216 w 3542302"/>
                      <a:gd name="connsiteY1" fmla="*/ 1170530 h 1350616"/>
                      <a:gd name="connsiteX2" fmla="*/ 3542302 w 3542302"/>
                      <a:gd name="connsiteY2" fmla="*/ 1125509 h 1350616"/>
                      <a:gd name="connsiteX3" fmla="*/ 3317195 w 3542302"/>
                      <a:gd name="connsiteY3" fmla="*/ 1350616 h 1350616"/>
                      <a:gd name="connsiteX0" fmla="*/ 3317195 w 3542302"/>
                      <a:gd name="connsiteY0" fmla="*/ 1350616 h 1350616"/>
                      <a:gd name="connsiteX1" fmla="*/ 3362216 w 3542302"/>
                      <a:gd name="connsiteY1" fmla="*/ 1170530 h 1350616"/>
                      <a:gd name="connsiteX2" fmla="*/ 3542302 w 3542302"/>
                      <a:gd name="connsiteY2" fmla="*/ 1125509 h 1350616"/>
                      <a:gd name="connsiteX3" fmla="*/ 3317195 w 3542302"/>
                      <a:gd name="connsiteY3" fmla="*/ 1350616 h 1350616"/>
                      <a:gd name="connsiteX4" fmla="*/ 2753272 w 3542302"/>
                      <a:gd name="connsiteY4" fmla="*/ 1350616 h 1350616"/>
                      <a:gd name="connsiteX5" fmla="*/ 2123005 w 3542302"/>
                      <a:gd name="connsiteY5" fmla="*/ 1350616 h 1350616"/>
                      <a:gd name="connsiteX6" fmla="*/ 1559082 w 3542302"/>
                      <a:gd name="connsiteY6" fmla="*/ 1350616 h 1350616"/>
                      <a:gd name="connsiteX7" fmla="*/ 928815 w 3542302"/>
                      <a:gd name="connsiteY7" fmla="*/ 1350616 h 1350616"/>
                      <a:gd name="connsiteX8" fmla="*/ 0 w 3542302"/>
                      <a:gd name="connsiteY8" fmla="*/ 1350616 h 1350616"/>
                      <a:gd name="connsiteX9" fmla="*/ 0 w 3542302"/>
                      <a:gd name="connsiteY9" fmla="*/ 688814 h 1350616"/>
                      <a:gd name="connsiteX10" fmla="*/ 0 w 3542302"/>
                      <a:gd name="connsiteY10" fmla="*/ 0 h 1350616"/>
                      <a:gd name="connsiteX11" fmla="*/ 554961 w 3542302"/>
                      <a:gd name="connsiteY11" fmla="*/ 0 h 1350616"/>
                      <a:gd name="connsiteX12" fmla="*/ 1180767 w 3542302"/>
                      <a:gd name="connsiteY12" fmla="*/ 0 h 1350616"/>
                      <a:gd name="connsiteX13" fmla="*/ 1664882 w 3542302"/>
                      <a:gd name="connsiteY13" fmla="*/ 0 h 1350616"/>
                      <a:gd name="connsiteX14" fmla="*/ 2255266 w 3542302"/>
                      <a:gd name="connsiteY14" fmla="*/ 0 h 1350616"/>
                      <a:gd name="connsiteX15" fmla="*/ 2739380 w 3542302"/>
                      <a:gd name="connsiteY15" fmla="*/ 0 h 1350616"/>
                      <a:gd name="connsiteX16" fmla="*/ 3542302 w 3542302"/>
                      <a:gd name="connsiteY16" fmla="*/ 0 h 1350616"/>
                      <a:gd name="connsiteX17" fmla="*/ 3542302 w 3542302"/>
                      <a:gd name="connsiteY17" fmla="*/ 540244 h 1350616"/>
                      <a:gd name="connsiteX18" fmla="*/ 3542302 w 3542302"/>
                      <a:gd name="connsiteY18"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42302" h="1350616" stroke="0" extrusionOk="0">
                        <a:moveTo>
                          <a:pt x="0" y="0"/>
                        </a:moveTo>
                        <a:cubicBezTo>
                          <a:pt x="174192" y="-9183"/>
                          <a:pt x="437038" y="-9315"/>
                          <a:pt x="661230" y="0"/>
                        </a:cubicBezTo>
                        <a:cubicBezTo>
                          <a:pt x="885422" y="9315"/>
                          <a:pt x="1024451" y="10034"/>
                          <a:pt x="1180767" y="0"/>
                        </a:cubicBezTo>
                        <a:cubicBezTo>
                          <a:pt x="1337083" y="-10034"/>
                          <a:pt x="1546581" y="23440"/>
                          <a:pt x="1664882" y="0"/>
                        </a:cubicBezTo>
                        <a:cubicBezTo>
                          <a:pt x="1783183" y="-23440"/>
                          <a:pt x="1985700" y="9568"/>
                          <a:pt x="2219843" y="0"/>
                        </a:cubicBezTo>
                        <a:cubicBezTo>
                          <a:pt x="2453986" y="-9568"/>
                          <a:pt x="2528605" y="-18396"/>
                          <a:pt x="2703957" y="0"/>
                        </a:cubicBezTo>
                        <a:cubicBezTo>
                          <a:pt x="2879309" y="18396"/>
                          <a:pt x="3175585" y="-13696"/>
                          <a:pt x="3542302" y="0"/>
                        </a:cubicBezTo>
                        <a:cubicBezTo>
                          <a:pt x="3557150" y="191558"/>
                          <a:pt x="3520188" y="424924"/>
                          <a:pt x="3542302" y="551499"/>
                        </a:cubicBezTo>
                        <a:cubicBezTo>
                          <a:pt x="3564416" y="678074"/>
                          <a:pt x="3552913" y="975957"/>
                          <a:pt x="3542302" y="1125509"/>
                        </a:cubicBezTo>
                        <a:cubicBezTo>
                          <a:pt x="3425143" y="1221117"/>
                          <a:pt x="3400166" y="1272596"/>
                          <a:pt x="3317195" y="1350616"/>
                        </a:cubicBezTo>
                        <a:cubicBezTo>
                          <a:pt x="3017569" y="1343526"/>
                          <a:pt x="2933297" y="1333791"/>
                          <a:pt x="2587412" y="1350616"/>
                        </a:cubicBezTo>
                        <a:cubicBezTo>
                          <a:pt x="2241527" y="1367441"/>
                          <a:pt x="2224447" y="1343762"/>
                          <a:pt x="2023489" y="1350616"/>
                        </a:cubicBezTo>
                        <a:cubicBezTo>
                          <a:pt x="1822531" y="1357470"/>
                          <a:pt x="1637646" y="1359541"/>
                          <a:pt x="1426394" y="1350616"/>
                        </a:cubicBezTo>
                        <a:cubicBezTo>
                          <a:pt x="1215142" y="1341691"/>
                          <a:pt x="1041429" y="1321696"/>
                          <a:pt x="729783" y="1350616"/>
                        </a:cubicBezTo>
                        <a:cubicBezTo>
                          <a:pt x="418137" y="1379536"/>
                          <a:pt x="197097" y="1337668"/>
                          <a:pt x="0" y="1350616"/>
                        </a:cubicBezTo>
                        <a:cubicBezTo>
                          <a:pt x="30439" y="1198389"/>
                          <a:pt x="-5318" y="945642"/>
                          <a:pt x="0" y="661802"/>
                        </a:cubicBezTo>
                        <a:cubicBezTo>
                          <a:pt x="5318" y="377962"/>
                          <a:pt x="17717" y="229913"/>
                          <a:pt x="0" y="0"/>
                        </a:cubicBezTo>
                        <a:close/>
                      </a:path>
                      <a:path w="3542302" h="1350616" fill="darkenLess" stroke="0" extrusionOk="0">
                        <a:moveTo>
                          <a:pt x="3317195" y="1350616"/>
                        </a:moveTo>
                        <a:cubicBezTo>
                          <a:pt x="3325830" y="1283960"/>
                          <a:pt x="3358445" y="1214518"/>
                          <a:pt x="3362216" y="1170530"/>
                        </a:cubicBezTo>
                        <a:cubicBezTo>
                          <a:pt x="3403927" y="1155149"/>
                          <a:pt x="3482502" y="1146940"/>
                          <a:pt x="3542302" y="1125509"/>
                        </a:cubicBezTo>
                        <a:cubicBezTo>
                          <a:pt x="3470268" y="1182561"/>
                          <a:pt x="3426512" y="1253039"/>
                          <a:pt x="3317195" y="1350616"/>
                        </a:cubicBezTo>
                        <a:close/>
                      </a:path>
                      <a:path w="3542302" h="1350616" fill="none" extrusionOk="0">
                        <a:moveTo>
                          <a:pt x="3317195" y="1350616"/>
                        </a:moveTo>
                        <a:cubicBezTo>
                          <a:pt x="3326730" y="1308249"/>
                          <a:pt x="3339104" y="1258923"/>
                          <a:pt x="3362216" y="1170530"/>
                        </a:cubicBezTo>
                        <a:cubicBezTo>
                          <a:pt x="3404169" y="1165505"/>
                          <a:pt x="3472290" y="1147300"/>
                          <a:pt x="3542302" y="1125509"/>
                        </a:cubicBezTo>
                        <a:cubicBezTo>
                          <a:pt x="3481147" y="1206385"/>
                          <a:pt x="3419130" y="1233059"/>
                          <a:pt x="3317195" y="1350616"/>
                        </a:cubicBezTo>
                        <a:cubicBezTo>
                          <a:pt x="3169373" y="1348788"/>
                          <a:pt x="2934884" y="1362943"/>
                          <a:pt x="2753272" y="1350616"/>
                        </a:cubicBezTo>
                        <a:cubicBezTo>
                          <a:pt x="2571660" y="1338289"/>
                          <a:pt x="2344243" y="1346348"/>
                          <a:pt x="2123005" y="1350616"/>
                        </a:cubicBezTo>
                        <a:cubicBezTo>
                          <a:pt x="1901767" y="1354884"/>
                          <a:pt x="1730950" y="1365593"/>
                          <a:pt x="1559082" y="1350616"/>
                        </a:cubicBezTo>
                        <a:cubicBezTo>
                          <a:pt x="1387214" y="1335639"/>
                          <a:pt x="1240554" y="1359253"/>
                          <a:pt x="928815" y="1350616"/>
                        </a:cubicBezTo>
                        <a:cubicBezTo>
                          <a:pt x="617076" y="1341979"/>
                          <a:pt x="291894" y="1318453"/>
                          <a:pt x="0" y="1350616"/>
                        </a:cubicBezTo>
                        <a:cubicBezTo>
                          <a:pt x="16249" y="1140861"/>
                          <a:pt x="1068" y="926726"/>
                          <a:pt x="0" y="688814"/>
                        </a:cubicBezTo>
                        <a:cubicBezTo>
                          <a:pt x="-1068" y="450902"/>
                          <a:pt x="-428" y="201264"/>
                          <a:pt x="0" y="0"/>
                        </a:cubicBezTo>
                        <a:cubicBezTo>
                          <a:pt x="273162" y="-17235"/>
                          <a:pt x="380645" y="14871"/>
                          <a:pt x="554961" y="0"/>
                        </a:cubicBezTo>
                        <a:cubicBezTo>
                          <a:pt x="729277" y="-14871"/>
                          <a:pt x="981134" y="9249"/>
                          <a:pt x="1180767" y="0"/>
                        </a:cubicBezTo>
                        <a:cubicBezTo>
                          <a:pt x="1380400" y="-9249"/>
                          <a:pt x="1503503" y="21772"/>
                          <a:pt x="1664882" y="0"/>
                        </a:cubicBezTo>
                        <a:cubicBezTo>
                          <a:pt x="1826262" y="-21772"/>
                          <a:pt x="1988610" y="19483"/>
                          <a:pt x="2255266" y="0"/>
                        </a:cubicBezTo>
                        <a:cubicBezTo>
                          <a:pt x="2521922" y="-19483"/>
                          <a:pt x="2583298" y="-19184"/>
                          <a:pt x="2739380" y="0"/>
                        </a:cubicBezTo>
                        <a:cubicBezTo>
                          <a:pt x="2895462" y="19184"/>
                          <a:pt x="3255332" y="27898"/>
                          <a:pt x="3542302" y="0"/>
                        </a:cubicBezTo>
                        <a:cubicBezTo>
                          <a:pt x="3518142" y="227166"/>
                          <a:pt x="3525635" y="428105"/>
                          <a:pt x="3542302" y="540244"/>
                        </a:cubicBezTo>
                        <a:cubicBezTo>
                          <a:pt x="3558969" y="652383"/>
                          <a:pt x="3562004" y="982513"/>
                          <a:pt x="3542302" y="1125509"/>
                        </a:cubicBezTo>
                      </a:path>
                      <a:path w="3542302" h="1350616" fill="none" stroke="0" extrusionOk="0">
                        <a:moveTo>
                          <a:pt x="3317195" y="1350616"/>
                        </a:moveTo>
                        <a:cubicBezTo>
                          <a:pt x="3327107" y="1310436"/>
                          <a:pt x="3352828" y="1221445"/>
                          <a:pt x="3362216" y="1170530"/>
                        </a:cubicBezTo>
                        <a:cubicBezTo>
                          <a:pt x="3406014" y="1159014"/>
                          <a:pt x="3453173" y="1144643"/>
                          <a:pt x="3542302" y="1125509"/>
                        </a:cubicBezTo>
                        <a:cubicBezTo>
                          <a:pt x="3449540" y="1221761"/>
                          <a:pt x="3430274" y="1245032"/>
                          <a:pt x="3317195" y="1350616"/>
                        </a:cubicBezTo>
                        <a:cubicBezTo>
                          <a:pt x="3055655" y="1320082"/>
                          <a:pt x="2973056" y="1373068"/>
                          <a:pt x="2686928" y="1350616"/>
                        </a:cubicBezTo>
                        <a:cubicBezTo>
                          <a:pt x="2400800" y="1328164"/>
                          <a:pt x="2295406" y="1360512"/>
                          <a:pt x="1990317" y="1350616"/>
                        </a:cubicBezTo>
                        <a:cubicBezTo>
                          <a:pt x="1685228" y="1340720"/>
                          <a:pt x="1581718" y="1339657"/>
                          <a:pt x="1426394" y="1350616"/>
                        </a:cubicBezTo>
                        <a:cubicBezTo>
                          <a:pt x="1271070" y="1361575"/>
                          <a:pt x="1029722" y="1366257"/>
                          <a:pt x="696611" y="1350616"/>
                        </a:cubicBezTo>
                        <a:cubicBezTo>
                          <a:pt x="363500" y="1334975"/>
                          <a:pt x="253581" y="1377192"/>
                          <a:pt x="0" y="1350616"/>
                        </a:cubicBezTo>
                        <a:cubicBezTo>
                          <a:pt x="12712" y="1031715"/>
                          <a:pt x="10040" y="825663"/>
                          <a:pt x="0" y="675308"/>
                        </a:cubicBezTo>
                        <a:cubicBezTo>
                          <a:pt x="-10040" y="524953"/>
                          <a:pt x="19672" y="187033"/>
                          <a:pt x="0" y="0"/>
                        </a:cubicBezTo>
                        <a:cubicBezTo>
                          <a:pt x="152523" y="-299"/>
                          <a:pt x="357484" y="11679"/>
                          <a:pt x="554961" y="0"/>
                        </a:cubicBezTo>
                        <a:cubicBezTo>
                          <a:pt x="752438" y="-11679"/>
                          <a:pt x="1016463" y="11934"/>
                          <a:pt x="1145344" y="0"/>
                        </a:cubicBezTo>
                        <a:cubicBezTo>
                          <a:pt x="1274225" y="-11934"/>
                          <a:pt x="1484139" y="-9390"/>
                          <a:pt x="1771151" y="0"/>
                        </a:cubicBezTo>
                        <a:cubicBezTo>
                          <a:pt x="2058163" y="9390"/>
                          <a:pt x="2111897" y="-10948"/>
                          <a:pt x="2432381" y="0"/>
                        </a:cubicBezTo>
                        <a:cubicBezTo>
                          <a:pt x="2752865" y="10948"/>
                          <a:pt x="2824721" y="-7362"/>
                          <a:pt x="2987341" y="0"/>
                        </a:cubicBezTo>
                        <a:cubicBezTo>
                          <a:pt x="3149961" y="7362"/>
                          <a:pt x="3341629" y="-1859"/>
                          <a:pt x="3542302" y="0"/>
                        </a:cubicBezTo>
                        <a:cubicBezTo>
                          <a:pt x="3531055" y="166933"/>
                          <a:pt x="3562837" y="287400"/>
                          <a:pt x="3542302" y="562755"/>
                        </a:cubicBezTo>
                        <a:cubicBezTo>
                          <a:pt x="3521767" y="838111"/>
                          <a:pt x="3556178" y="994007"/>
                          <a:pt x="3542302"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DR2XML_TRAINING/dr2xml_training</a:t>
            </a:r>
          </a:p>
          <a:p>
            <a:pPr algn="ctr"/>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dr2xml_training</a:t>
            </a: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exercice1 </a:t>
            </a: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2" name="Flèche vers le bas 11">
            <a:extLst>
              <a:ext uri="{FF2B5EF4-FFF2-40B4-BE49-F238E27FC236}">
                <a16:creationId xmlns:a16="http://schemas.microsoft.com/office/drawing/2014/main" id="{5BBABAD7-90AC-884A-9614-AC3C8AB3286B}"/>
              </a:ext>
            </a:extLst>
          </p:cNvPr>
          <p:cNvSpPr/>
          <p:nvPr/>
        </p:nvSpPr>
        <p:spPr>
          <a:xfrm rot="16200000">
            <a:off x="2963471" y="4168088"/>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4" name="Graphique 13" descr="Programmeur">
            <a:extLst>
              <a:ext uri="{FF2B5EF4-FFF2-40B4-BE49-F238E27FC236}">
                <a16:creationId xmlns:a16="http://schemas.microsoft.com/office/drawing/2014/main" id="{EAB312E8-ECD2-964D-8486-AEB9B5DB54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43945" y="3847009"/>
            <a:ext cx="827310" cy="827310"/>
          </a:xfrm>
          <a:prstGeom prst="rect">
            <a:avLst/>
          </a:prstGeom>
        </p:spPr>
      </p:pic>
    </p:spTree>
    <p:extLst>
      <p:ext uri="{BB962C8B-B14F-4D97-AF65-F5344CB8AC3E}">
        <p14:creationId xmlns:p14="http://schemas.microsoft.com/office/powerpoint/2010/main" val="10893912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Verification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102F76E0-FFF4-CD43-BEA2-00F89607F98F}"/>
              </a:ext>
            </a:extLst>
          </p:cNvPr>
          <p:cNvSpPr/>
          <p:nvPr/>
        </p:nvSpPr>
        <p:spPr>
          <a:xfrm>
            <a:off x="152646" y="705919"/>
            <a:ext cx="6290097" cy="75405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Skipped variables (i.e. whose alias is not present in the pingfile):</a:t>
            </a:r>
          </a:p>
          <a:p>
            <a:r>
              <a:rPr lang="fr-FR" sz="900" dirty="0">
                <a:latin typeface="Menlo" panose="020B0609030804020204" pitchFamily="49" charset="0"/>
                <a:ea typeface="Menlo" panose="020B0609030804020204" pitchFamily="49" charset="0"/>
                <a:cs typeface="Menlo" panose="020B0609030804020204" pitchFamily="49" charset="0"/>
              </a:rPr>
              <a:t>&gt;&gt;&gt; TABLE:             Ofx 03/09 ----&gt; sftof(1) ugrid(1) volcello(1)</a:t>
            </a:r>
          </a:p>
          <a:p>
            <a:r>
              <a:rPr lang="fr-FR" sz="900" dirty="0">
                <a:latin typeface="Menlo" panose="020B0609030804020204" pitchFamily="49" charset="0"/>
                <a:ea typeface="Menlo" panose="020B0609030804020204" pitchFamily="49" charset="0"/>
                <a:cs typeface="Menlo" panose="020B0609030804020204" pitchFamily="49" charset="0"/>
              </a:rPr>
              <a:t>&gt;&gt;&gt; TABLE:           SImon 01/20 ----&gt; sirdgconc(1)</a:t>
            </a:r>
          </a:p>
          <a:p>
            <a:r>
              <a:rPr lang="fr-FR" sz="900" dirty="0">
                <a:latin typeface="Menlo" panose="020B0609030804020204" pitchFamily="49" charset="0"/>
                <a:ea typeface="Menlo" panose="020B0609030804020204" pitchFamily="49" charset="0"/>
                <a:cs typeface="Menlo" panose="020B0609030804020204" pitchFamily="49" charset="0"/>
              </a:rPr>
              <a:t>&gt;&gt;&gt; TABLE:            Omon 03/37 ----&gt; msftmz(1) msftmzmpa(1) vsf(1)</a:t>
            </a:r>
          </a:p>
          <a:p>
            <a:endParaRPr lang="fr-FR" sz="600" dirty="0">
              <a:effectLst/>
              <a:latin typeface="Menlo" panose="020B0609030804020204" pitchFamily="49" charset="0"/>
              <a:ea typeface="Menlo" panose="020B0609030804020204" pitchFamily="49" charset="0"/>
              <a:cs typeface="Menlo" panose="020B0609030804020204" pitchFamily="49" charset="0"/>
            </a:endParaRPr>
          </a:p>
        </p:txBody>
      </p:sp>
      <p:sp>
        <p:nvSpPr>
          <p:cNvPr id="4" name="Rectangle 3">
            <a:extLst>
              <a:ext uri="{FF2B5EF4-FFF2-40B4-BE49-F238E27FC236}">
                <a16:creationId xmlns:a16="http://schemas.microsoft.com/office/drawing/2014/main" id="{394F6FEC-C7BD-F546-8F0A-C7AD78C80AFE}"/>
              </a:ext>
            </a:extLst>
          </p:cNvPr>
          <p:cNvSpPr/>
          <p:nvPr/>
        </p:nvSpPr>
        <p:spPr>
          <a:xfrm>
            <a:off x="152647" y="1533502"/>
            <a:ext cx="6290098" cy="2031325"/>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frequency+shape...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EmonZ P1   1 :  ['sltbasin']</a:t>
            </a:r>
          </a:p>
          <a:p>
            <a:r>
              <a:rPr lang="fr-FR" sz="900" dirty="0">
                <a:latin typeface="Menlo" panose="020B0609030804020204" pitchFamily="49" charset="0"/>
                <a:ea typeface="Menlo" panose="020B0609030804020204" pitchFamily="49" charset="0"/>
                <a:cs typeface="Menlo" panose="020B0609030804020204" pitchFamily="49" charset="0"/>
              </a:rPr>
              <a:t>                             Omon P1   1 :  ['hfbasin']</a:t>
            </a:r>
          </a:p>
          <a:p>
            <a:r>
              <a:rPr lang="fr-FR" sz="900" dirty="0">
                <a:latin typeface="Menlo" panose="020B0609030804020204" pitchFamily="49" charset="0"/>
                <a:ea typeface="Menlo" panose="020B0609030804020204" pitchFamily="49" charset="0"/>
                <a:cs typeface="Menlo" panose="020B0609030804020204" pitchFamily="49" charset="0"/>
              </a:rPr>
              <a:t>                             Omon P2   2 :  ['htovgyre', 'htovovrt']</a:t>
            </a:r>
          </a:p>
          <a:p>
            <a:r>
              <a:rPr lang="fr-FR" sz="900" dirty="0">
                <a:latin typeface="Menlo" panose="020B0609030804020204" pitchFamily="49" charset="0"/>
                <a:ea typeface="Menlo" panose="020B0609030804020204" pitchFamily="49" charset="0"/>
                <a:cs typeface="Menlo" panose="020B0609030804020204" pitchFamily="49" charset="0"/>
              </a:rPr>
              <a:t>       mon     YB-na    -------- ---   4</a:t>
            </a:r>
            <a:br>
              <a:rPr lang="fr-FR" sz="900" dirty="0">
                <a:latin typeface="Menlo" panose="020B0609030804020204" pitchFamily="49" charset="0"/>
                <a:ea typeface="Menlo" panose="020B0609030804020204" pitchFamily="49" charset="0"/>
                <a:cs typeface="Menlo" panose="020B0609030804020204" pitchFamily="49" charset="0"/>
              </a:rPr>
            </a:br>
            <a:endParaRPr lang="fr-FR" sz="900" dirty="0">
              <a:highlight>
                <a:srgbClr val="FFFF00"/>
              </a:highlight>
              <a:latin typeface="Menlo" panose="020B0609030804020204" pitchFamily="49" charset="0"/>
              <a:ea typeface="Menlo" panose="020B0609030804020204" pitchFamily="49" charset="0"/>
              <a:cs typeface="Menlo" panose="020B0609030804020204" pitchFamily="49" charset="0"/>
            </a:endParaRPr>
          </a:p>
          <a:p>
            <a:pPr>
              <a:tabLst>
                <a:tab pos="3281363" algn="l"/>
              </a:tabLst>
            </a:pPr>
            <a:r>
              <a:rPr lang="fr-FR" sz="900" dirty="0">
                <a:latin typeface="Menlo" panose="020B0609030804020204" pitchFamily="49" charset="0"/>
                <a:ea typeface="Menlo" panose="020B0609030804020204" pitchFamily="49" charset="0"/>
                <a:cs typeface="Menlo" panose="020B0609030804020204" pitchFamily="49" charset="0"/>
              </a:rPr>
              <a:t>                              Omon P1  10 :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'thetao', 'thkcello’, 	'umo’, 'uo', 'vmo', 'vo', 'wmo', 'wo']</a:t>
            </a:r>
          </a:p>
          <a:p>
            <a:r>
              <a:rPr lang="fr-FR" sz="900" dirty="0">
                <a:latin typeface="Menlo" panose="020B0609030804020204" pitchFamily="49" charset="0"/>
                <a:ea typeface="Menlo" panose="020B0609030804020204" pitchFamily="49" charset="0"/>
                <a:cs typeface="Menlo" panose="020B0609030804020204" pitchFamily="49" charset="0"/>
              </a:rPr>
              <a:t>       mon      XY-O    -------- ---  10</a:t>
            </a:r>
          </a:p>
          <a:p>
            <a:br>
              <a:rPr lang="fr-FR" sz="800" dirty="0">
                <a:latin typeface="Menlo" panose="020B0609030804020204" pitchFamily="49" charset="0"/>
                <a:ea typeface="Menlo" panose="020B0609030804020204" pitchFamily="49" charset="0"/>
                <a:cs typeface="Menlo" panose="020B0609030804020204" pitchFamily="49" charset="0"/>
              </a:rPr>
            </a:br>
            <a:endParaRPr lang="fr-FR" sz="800" dirty="0">
              <a:latin typeface="Menlo" panose="020B0609030804020204" pitchFamily="49" charset="0"/>
              <a:ea typeface="Menlo" panose="020B0609030804020204" pitchFamily="49" charset="0"/>
              <a:cs typeface="Menlo" panose="020B0609030804020204" pitchFamily="49" charset="0"/>
            </a:endParaRPr>
          </a:p>
          <a:p>
            <a:r>
              <a:rPr lang="fr-FR" sz="800" dirty="0">
                <a:latin typeface="Menlo" panose="020B0609030804020204" pitchFamily="49" charset="0"/>
                <a:ea typeface="Menlo" panose="020B0609030804020204" pitchFamily="49" charset="0"/>
                <a:cs typeface="Menlo" panose="020B0609030804020204" pitchFamily="49" charset="0"/>
              </a:rPr>
              <a:t>                         PrimOday P1   1 :  [u'so']</a:t>
            </a:r>
          </a:p>
          <a:p>
            <a:r>
              <a:rPr lang="fr-FR" sz="800" dirty="0">
                <a:latin typeface="Menlo" panose="020B0609030804020204" pitchFamily="49" charset="0"/>
                <a:ea typeface="Menlo" panose="020B0609030804020204" pitchFamily="49" charset="0"/>
                <a:cs typeface="Menlo" panose="020B0609030804020204" pitchFamily="49" charset="0"/>
              </a:rPr>
              <a:t>       day      XY-O    -------- ---   1</a:t>
            </a:r>
            <a:br>
              <a:rPr lang="fr-FR" sz="400" dirty="0">
                <a:latin typeface="Menlo" panose="020B0609030804020204" pitchFamily="49" charset="0"/>
                <a:ea typeface="Menlo" panose="020B0609030804020204" pitchFamily="49" charset="0"/>
                <a:cs typeface="Menlo" panose="020B0609030804020204" pitchFamily="49" charset="0"/>
              </a:rPr>
            </a:br>
            <a:endParaRPr lang="fr-FR" sz="400" dirty="0">
              <a:latin typeface="Menlo" panose="020B0609030804020204" pitchFamily="49" charset="0"/>
              <a:ea typeface="Menlo" panose="020B0609030804020204" pitchFamily="49" charset="0"/>
              <a:cs typeface="Menlo" panose="020B0609030804020204" pitchFamily="49" charset="0"/>
            </a:endParaRPr>
          </a:p>
        </p:txBody>
      </p:sp>
      <p:sp>
        <p:nvSpPr>
          <p:cNvPr id="5" name="Rectangle 4">
            <a:extLst>
              <a:ext uri="{FF2B5EF4-FFF2-40B4-BE49-F238E27FC236}">
                <a16:creationId xmlns:a16="http://schemas.microsoft.com/office/drawing/2014/main" id="{A41DBA84-FA27-FF4A-A9F8-C91ABC35FC73}"/>
              </a:ext>
            </a:extLst>
          </p:cNvPr>
          <p:cNvSpPr/>
          <p:nvPr/>
        </p:nvSpPr>
        <p:spPr>
          <a:xfrm>
            <a:off x="152647" y="3645918"/>
            <a:ext cx="6290096" cy="1754326"/>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variable...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 Sea Water Convervative Temperature</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 Sea Water Salinity</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r>
              <a:rPr lang="fr-FR" sz="900" dirty="0">
                <a:latin typeface="Menlo" panose="020B0609030804020204" pitchFamily="49" charset="0"/>
                <a:ea typeface="Menlo" panose="020B0609030804020204" pitchFamily="49" charset="0"/>
                <a:cs typeface="Menlo" panose="020B0609030804020204" pitchFamily="49" charset="0"/>
              </a:rPr>
              <a:t>              *  day_PrimOday_XY-O_1.0</a:t>
            </a:r>
            <a:endParaRPr lang="fr-FR" sz="900" dirty="0">
              <a:effectLst/>
              <a:latin typeface="Menlo" panose="020B0609030804020204" pitchFamily="49" charset="0"/>
              <a:ea typeface="Menlo" panose="020B0609030804020204" pitchFamily="49" charset="0"/>
              <a:cs typeface="Menlo" panose="020B0609030804020204" pitchFamily="49" charset="0"/>
            </a:endParaRPr>
          </a:p>
        </p:txBody>
      </p:sp>
      <p:sp>
        <p:nvSpPr>
          <p:cNvPr id="15" name="Google Shape;66;p15">
            <a:extLst>
              <a:ext uri="{FF2B5EF4-FFF2-40B4-BE49-F238E27FC236}">
                <a16:creationId xmlns:a16="http://schemas.microsoft.com/office/drawing/2014/main" id="{868F9F05-B77E-2F42-875D-136FCF4F4246}"/>
              </a:ext>
            </a:extLst>
          </p:cNvPr>
          <p:cNvSpPr txBox="1">
            <a:spLocks/>
          </p:cNvSpPr>
          <p:nvPr/>
        </p:nvSpPr>
        <p:spPr>
          <a:xfrm>
            <a:off x="6476166" y="694422"/>
            <a:ext cx="2667834" cy="1778248"/>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2 user-friendly views in dr2xml log file</a:t>
            </a:r>
            <a:endParaRPr lang="en-GB" sz="1200" dirty="0"/>
          </a:p>
          <a:p>
            <a:pPr marL="114300" indent="0">
              <a:buFont typeface="Arial"/>
              <a:buNone/>
            </a:pPr>
            <a:endParaRPr lang="en-GB" sz="1600" dirty="0"/>
          </a:p>
          <a:p>
            <a:r>
              <a:rPr lang="en-GB" sz="1600" dirty="0"/>
              <a:t>…That does not exempt from looking carefully at the generated file-def !</a:t>
            </a:r>
            <a:endParaRPr lang="en-GB" sz="1200" dirty="0"/>
          </a:p>
        </p:txBody>
      </p:sp>
    </p:spTree>
    <p:extLst>
      <p:ext uri="{BB962C8B-B14F-4D97-AF65-F5344CB8AC3E}">
        <p14:creationId xmlns:p14="http://schemas.microsoft.com/office/powerpoint/2010/main" val="4192961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basics functions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14896" y="2000234"/>
            <a:ext cx="5291348" cy="2464762"/>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2300" dirty="0"/>
              <a:t>Spatial:</a:t>
            </a:r>
          </a:p>
          <a:p>
            <a:pPr lvl="1"/>
            <a:r>
              <a:rPr lang="en-GB" sz="1800" dirty="0"/>
              <a:t>regridding on pressure levels</a:t>
            </a:r>
          </a:p>
          <a:p>
            <a:pPr lvl="1"/>
            <a:r>
              <a:rPr lang="en-GB" sz="1800" dirty="0"/>
              <a:t>regridding on height levels </a:t>
            </a:r>
            <a:r>
              <a:rPr lang="en-GB" sz="1500" i="1" dirty="0">
                <a:solidFill>
                  <a:schemeClr val="tx2">
                    <a:lumMod val="50000"/>
                  </a:schemeClr>
                </a:solidFill>
              </a:rPr>
              <a:t>(in next version, sept. 2021)</a:t>
            </a:r>
          </a:p>
          <a:p>
            <a:pPr lvl="1"/>
            <a:r>
              <a:rPr lang="en-GB" sz="1800" dirty="0"/>
              <a:t>interpolation at observation sites</a:t>
            </a:r>
          </a:p>
          <a:p>
            <a:pPr lvl="1"/>
            <a:r>
              <a:rPr lang="en-GB" sz="1800" dirty="0"/>
              <a:t>meridional/zonal means</a:t>
            </a:r>
          </a:p>
          <a:p>
            <a:pPr lvl="1"/>
            <a:r>
              <a:rPr lang="en-GB" sz="1800" dirty="0"/>
              <a:t>diurnal cycle</a:t>
            </a:r>
            <a:endParaRPr lang="en-GB" sz="1300" dirty="0"/>
          </a:p>
          <a:p>
            <a:pPr lvl="1"/>
            <a:endParaRPr lang="en-GB" sz="1800" dirty="0"/>
          </a:p>
          <a:p>
            <a:r>
              <a:rPr lang="en-GB" sz="2300" dirty="0"/>
              <a:t>Temporal:</a:t>
            </a:r>
          </a:p>
          <a:p>
            <a:pPr lvl="1"/>
            <a:r>
              <a:rPr lang="en-GB" sz="1800" dirty="0"/>
              <a:t>sampling period </a:t>
            </a:r>
          </a:p>
          <a:p>
            <a:pPr lvl="1"/>
            <a:r>
              <a:rPr lang="en-GB" sz="1800" dirty="0"/>
              <a:t>time mean / time point (=instant)</a:t>
            </a:r>
          </a:p>
          <a:p>
            <a:pPr lvl="1"/>
            <a:endParaRPr lang="en-GB" dirty="0"/>
          </a:p>
          <a:p>
            <a:pPr lvl="1"/>
            <a:endParaRPr lang="en-GB" dirty="0"/>
          </a:p>
          <a:p>
            <a:pPr lvl="1"/>
            <a:endParaRPr lang="en-GB" dirty="0"/>
          </a:p>
          <a:p>
            <a:pPr lvl="1"/>
            <a:endParaRPr lang="en-GB" sz="900" dirty="0"/>
          </a:p>
          <a:p>
            <a:pPr lvl="1"/>
            <a:endParaRPr lang="en-GB" sz="1100" dirty="0"/>
          </a:p>
        </p:txBody>
      </p:sp>
      <p:sp>
        <p:nvSpPr>
          <p:cNvPr id="6" name="ZoneTexte 5">
            <a:extLst>
              <a:ext uri="{FF2B5EF4-FFF2-40B4-BE49-F238E27FC236}">
                <a16:creationId xmlns:a16="http://schemas.microsoft.com/office/drawing/2014/main" id="{32036639-CF9B-7C4B-857C-5F8713A4A79F}"/>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A06C6438-4B54-4140-AC5D-741B674361F7}"/>
              </a:ext>
            </a:extLst>
          </p:cNvPr>
          <p:cNvSpPr/>
          <p:nvPr/>
        </p:nvSpPr>
        <p:spPr>
          <a:xfrm>
            <a:off x="667926" y="982248"/>
            <a:ext cx="6234913" cy="738664"/>
          </a:xfrm>
          <a:prstGeom prst="rect">
            <a:avLst/>
          </a:prstGeom>
        </p:spPr>
        <p:txBody>
          <a:bodyPr wrap="square">
            <a:spAutoFit/>
          </a:bodyPr>
          <a:lstStyle/>
          <a:p>
            <a:pPr marL="2000250" indent="-2000250"/>
            <a:r>
              <a:rPr lang="en-GB" b="1" dirty="0">
                <a:solidFill>
                  <a:schemeClr val="accent1"/>
                </a:solidFill>
                <a:latin typeface="Chalkduster" panose="03050602040202020205" pitchFamily="66" charset="77"/>
              </a:rPr>
              <a:t>“basics functions” </a:t>
            </a:r>
            <a:r>
              <a:rPr lang="en-GB" dirty="0">
                <a:solidFill>
                  <a:schemeClr val="accent2">
                    <a:lumMod val="75000"/>
                    <a:lumOff val="25000"/>
                  </a:schemeClr>
                </a:solidFill>
              </a:rPr>
              <a:t>: ordinated combination of </a:t>
            </a:r>
            <a:r>
              <a:rPr lang="en-GB" dirty="0">
                <a:solidFill>
                  <a:schemeClr val="accent1"/>
                </a:solidFill>
                <a:latin typeface="Chalkduster" panose="03050602040202020205" pitchFamily="66" charset="77"/>
              </a:rPr>
              <a:t>XIOS filters </a:t>
            </a:r>
            <a:r>
              <a:rPr lang="en-GB" dirty="0">
                <a:solidFill>
                  <a:schemeClr val="accent2">
                    <a:lumMod val="75000"/>
                    <a:lumOff val="25000"/>
                  </a:schemeClr>
                </a:solidFill>
              </a:rPr>
              <a:t>automatically implemented according to the specification of the data request.   </a:t>
            </a:r>
          </a:p>
        </p:txBody>
      </p:sp>
      <p:cxnSp>
        <p:nvCxnSpPr>
          <p:cNvPr id="12" name="Connecteur droit avec flèche 11">
            <a:extLst>
              <a:ext uri="{FF2B5EF4-FFF2-40B4-BE49-F238E27FC236}">
                <a16:creationId xmlns:a16="http://schemas.microsoft.com/office/drawing/2014/main" id="{3970D102-F64C-A840-9AB2-248624D92372}"/>
              </a:ext>
            </a:extLst>
          </p:cNvPr>
          <p:cNvCxnSpPr>
            <a:cxnSpLocks/>
          </p:cNvCxnSpPr>
          <p:nvPr/>
        </p:nvCxnSpPr>
        <p:spPr>
          <a:xfrm>
            <a:off x="4214691" y="2817115"/>
            <a:ext cx="797264" cy="2542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9C0905A-99DB-D240-91D2-1021C1393414}"/>
              </a:ext>
            </a:extLst>
          </p:cNvPr>
          <p:cNvCxnSpPr>
            <a:cxnSpLocks/>
          </p:cNvCxnSpPr>
          <p:nvPr/>
        </p:nvCxnSpPr>
        <p:spPr>
          <a:xfrm flipV="1">
            <a:off x="4138879" y="3366387"/>
            <a:ext cx="916522" cy="4121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73C56691-9448-EB49-B3E2-ECA850D3F07A}"/>
              </a:ext>
            </a:extLst>
          </p:cNvPr>
          <p:cNvSpPr txBox="1"/>
          <p:nvPr/>
        </p:nvSpPr>
        <p:spPr>
          <a:xfrm>
            <a:off x="5011955" y="2995394"/>
            <a:ext cx="1259372" cy="577081"/>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Chaining and combination of both</a:t>
            </a:r>
          </a:p>
        </p:txBody>
      </p:sp>
      <p:sp>
        <p:nvSpPr>
          <p:cNvPr id="16" name="Rectangle 15">
            <a:extLst>
              <a:ext uri="{FF2B5EF4-FFF2-40B4-BE49-F238E27FC236}">
                <a16:creationId xmlns:a16="http://schemas.microsoft.com/office/drawing/2014/main" id="{7C02AFBD-B646-144C-AD1B-B79D0A144068}"/>
              </a:ext>
            </a:extLst>
          </p:cNvPr>
          <p:cNvSpPr/>
          <p:nvPr/>
        </p:nvSpPr>
        <p:spPr>
          <a:xfrm>
            <a:off x="6719374" y="2766222"/>
            <a:ext cx="1720287" cy="1015663"/>
          </a:xfrm>
          <a:prstGeom prst="rect">
            <a:avLst/>
          </a:prstGeom>
        </p:spPr>
        <p:txBody>
          <a:bodyPr wrap="square">
            <a:spAutoFit/>
          </a:bodyPr>
          <a:lstStyle/>
          <a:p>
            <a:r>
              <a:rPr lang="en-GB" sz="1200" dirty="0">
                <a:solidFill>
                  <a:schemeClr val="accent2">
                    <a:lumMod val="75000"/>
                    <a:lumOff val="25000"/>
                  </a:schemeClr>
                </a:solidFill>
              </a:rPr>
              <a:t>XIOS ready to compute/output requested diagnostics according to the DR compute specification</a:t>
            </a:r>
            <a:endParaRPr lang="en-GB" sz="1200" dirty="0"/>
          </a:p>
        </p:txBody>
      </p:sp>
      <p:cxnSp>
        <p:nvCxnSpPr>
          <p:cNvPr id="19" name="Connecteur droit avec flèche 18">
            <a:extLst>
              <a:ext uri="{FF2B5EF4-FFF2-40B4-BE49-F238E27FC236}">
                <a16:creationId xmlns:a16="http://schemas.microsoft.com/office/drawing/2014/main" id="{A002C20F-2EFE-204F-A3E3-43FBC83BEDE8}"/>
              </a:ext>
            </a:extLst>
          </p:cNvPr>
          <p:cNvCxnSpPr>
            <a:cxnSpLocks/>
          </p:cNvCxnSpPr>
          <p:nvPr/>
        </p:nvCxnSpPr>
        <p:spPr>
          <a:xfrm>
            <a:off x="6238230" y="3207785"/>
            <a:ext cx="4056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01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what’s this?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1" y="0"/>
            <a:ext cx="2546649"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3" name="Rectangle 12">
            <a:extLst>
              <a:ext uri="{FF2B5EF4-FFF2-40B4-BE49-F238E27FC236}">
                <a16:creationId xmlns:a16="http://schemas.microsoft.com/office/drawing/2014/main" id="{26FCDE84-33AB-464C-8C1B-C28578DCF5E7}"/>
              </a:ext>
            </a:extLst>
          </p:cNvPr>
          <p:cNvSpPr/>
          <p:nvPr/>
        </p:nvSpPr>
        <p:spPr>
          <a:xfrm>
            <a:off x="3795011" y="2249585"/>
            <a:ext cx="1383892" cy="461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216" y="552869"/>
            <a:ext cx="7533590" cy="3219588"/>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endParaRPr lang="en-GB" sz="1600" dirty="0"/>
          </a:p>
          <a:p>
            <a:r>
              <a:rPr lang="en-GB" sz="1600" dirty="0"/>
              <a:t>Python tool </a:t>
            </a:r>
          </a:p>
          <a:p>
            <a:pPr marL="114300" indent="0">
              <a:buFont typeface="Arial"/>
              <a:buNone/>
            </a:pPr>
            <a:endParaRPr lang="en-GB" sz="1600" dirty="0"/>
          </a:p>
          <a:p>
            <a:r>
              <a:rPr lang="en-GB" sz="1600" dirty="0"/>
              <a:t>XIOS file-def XML writer</a:t>
            </a:r>
            <a:endParaRPr lang="en-GB" sz="1200" dirty="0"/>
          </a:p>
          <a:p>
            <a:pPr lvl="1"/>
            <a:r>
              <a:rPr lang="en-GB" sz="1200" dirty="0"/>
              <a:t>fields and attributes (« variable » in XIOS vocab) in file</a:t>
            </a:r>
          </a:p>
          <a:p>
            <a:pPr lvl="1"/>
            <a:r>
              <a:rPr lang="en-GB" sz="1200" dirty="0"/>
              <a:t>Automatic implementation of XIOS spatial &amp; temporal filters</a:t>
            </a:r>
          </a:p>
          <a:p>
            <a:pPr lvl="1"/>
            <a:r>
              <a:rPr lang="en-GB" sz="1200" dirty="0"/>
              <a:t>Automatic NetCDF file handling (naming, time-splitting, metadata, append write…)</a:t>
            </a:r>
          </a:p>
          <a:p>
            <a:pPr lvl="1"/>
            <a:endParaRPr lang="en-GB" sz="1200" dirty="0"/>
          </a:p>
          <a:p>
            <a:r>
              <a:rPr lang="en-GB" sz="1600" dirty="0"/>
              <a:t>Useful for :</a:t>
            </a:r>
            <a:endParaRPr lang="en-GB" sz="1200" dirty="0"/>
          </a:p>
          <a:p>
            <a:pPr lvl="1"/>
            <a:r>
              <a:rPr lang="en-GB" sz="1200" dirty="0">
                <a:latin typeface="+mj-lt"/>
              </a:rPr>
              <a:t>XIOS-enabled</a:t>
            </a:r>
            <a:r>
              <a:rPr lang="en-GB" sz="1200" dirty="0"/>
              <a:t> models (output management)</a:t>
            </a:r>
          </a:p>
          <a:p>
            <a:pPr lvl="1"/>
            <a:r>
              <a:rPr lang="en-GB" sz="1200" dirty="0"/>
              <a:t>large number of fields to output</a:t>
            </a:r>
          </a:p>
          <a:p>
            <a:pPr lvl="1"/>
            <a:r>
              <a:rPr lang="en-GB" sz="1200" dirty="0"/>
              <a:t>standard data (format and content)</a:t>
            </a:r>
          </a:p>
          <a:p>
            <a:pPr lvl="1"/>
            <a:r>
              <a:rPr lang="en-GB" sz="1200" dirty="0"/>
              <a:t>with a lot of mandatory attributes</a:t>
            </a:r>
          </a:p>
        </p:txBody>
      </p:sp>
      <p:sp>
        <p:nvSpPr>
          <p:cNvPr id="17" name="ZoneTexte 16">
            <a:extLst>
              <a:ext uri="{FF2B5EF4-FFF2-40B4-BE49-F238E27FC236}">
                <a16:creationId xmlns:a16="http://schemas.microsoft.com/office/drawing/2014/main" id="{359D60CE-9B68-4B41-9D30-A6FC338079A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D04348A1-55CA-DB4B-94CE-F6B6C61EB60D}"/>
              </a:ext>
            </a:extLst>
          </p:cNvPr>
          <p:cNvSpPr txBox="1">
            <a:spLocks/>
          </p:cNvSpPr>
          <p:nvPr/>
        </p:nvSpPr>
        <p:spPr>
          <a:xfrm>
            <a:off x="83890" y="3608414"/>
            <a:ext cx="3711121" cy="14338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CMIP6 production</a:t>
            </a:r>
          </a:p>
          <a:p>
            <a:pPr lvl="1"/>
            <a:r>
              <a:rPr lang="en-GB" sz="1200" dirty="0"/>
              <a:t>Systematic production of CMIP6 compliant CF-netCDF files</a:t>
            </a:r>
          </a:p>
          <a:p>
            <a:pPr lvl="1"/>
            <a:r>
              <a:rPr lang="en-GB" sz="1200" dirty="0"/>
              <a:t>Satisfying the CMIP6 Data Request</a:t>
            </a:r>
          </a:p>
        </p:txBody>
      </p:sp>
      <p:pic>
        <p:nvPicPr>
          <p:cNvPr id="18" name="Image 17">
            <a:extLst>
              <a:ext uri="{FF2B5EF4-FFF2-40B4-BE49-F238E27FC236}">
                <a16:creationId xmlns:a16="http://schemas.microsoft.com/office/drawing/2014/main" id="{DDFFAC4F-C437-6F4A-ABCB-EDBED99D763E}"/>
              </a:ext>
            </a:extLst>
          </p:cNvPr>
          <p:cNvPicPr>
            <a:picLocks noChangeAspect="1"/>
          </p:cNvPicPr>
          <p:nvPr/>
        </p:nvPicPr>
        <p:blipFill>
          <a:blip r:embed="rId3"/>
          <a:stretch>
            <a:fillRect/>
          </a:stretch>
        </p:blipFill>
        <p:spPr>
          <a:xfrm>
            <a:off x="5897463" y="2527921"/>
            <a:ext cx="3246537" cy="2776781"/>
          </a:xfrm>
          <a:prstGeom prst="rect">
            <a:avLst/>
          </a:prstGeom>
        </p:spPr>
      </p:pic>
      <p:pic>
        <p:nvPicPr>
          <p:cNvPr id="25" name="Image 24">
            <a:extLst>
              <a:ext uri="{FF2B5EF4-FFF2-40B4-BE49-F238E27FC236}">
                <a16:creationId xmlns:a16="http://schemas.microsoft.com/office/drawing/2014/main" id="{D150644B-EDB3-7445-8FCA-67AAFD83F49A}"/>
              </a:ext>
            </a:extLst>
          </p:cNvPr>
          <p:cNvPicPr>
            <a:picLocks noChangeAspect="1"/>
          </p:cNvPicPr>
          <p:nvPr/>
        </p:nvPicPr>
        <p:blipFill rotWithShape="1">
          <a:blip r:embed="rId4"/>
          <a:srcRect r="2623"/>
          <a:stretch/>
        </p:blipFill>
        <p:spPr>
          <a:xfrm>
            <a:off x="4127502" y="2676222"/>
            <a:ext cx="1814661" cy="1819575"/>
          </a:xfrm>
          <a:prstGeom prst="rect">
            <a:avLst/>
          </a:prstGeom>
        </p:spPr>
      </p:pic>
      <p:sp>
        <p:nvSpPr>
          <p:cNvPr id="26" name="ZoneTexte 25">
            <a:extLst>
              <a:ext uri="{FF2B5EF4-FFF2-40B4-BE49-F238E27FC236}">
                <a16:creationId xmlns:a16="http://schemas.microsoft.com/office/drawing/2014/main" id="{E6ED4E43-1CF4-A548-A6C0-FDD8F8C650B5}"/>
              </a:ext>
            </a:extLst>
          </p:cNvPr>
          <p:cNvSpPr txBox="1"/>
          <p:nvPr/>
        </p:nvSpPr>
        <p:spPr>
          <a:xfrm>
            <a:off x="4410178" y="2527921"/>
            <a:ext cx="1308564" cy="230832"/>
          </a:xfrm>
          <a:prstGeom prst="rect">
            <a:avLst/>
          </a:prstGeom>
          <a:noFill/>
        </p:spPr>
        <p:txBody>
          <a:bodyPr wrap="square" rtlCol="0">
            <a:spAutoFit/>
          </a:bodyPr>
          <a:lstStyle/>
          <a:p>
            <a:pPr algn="ctr"/>
            <a:r>
              <a:rPr lang="en-GB" sz="900" b="1" dirty="0">
                <a:solidFill>
                  <a:schemeClr val="bg2">
                    <a:lumMod val="75000"/>
                  </a:schemeClr>
                </a:solidFill>
              </a:rPr>
              <a:t>CMIP6 data request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customization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198410" y="1219523"/>
            <a:ext cx="8621908" cy="2332199"/>
          </a:xfrm>
          <a:prstGeom prst="rect">
            <a:avLst/>
          </a:prstGeom>
        </p:spPr>
        <p:txBody>
          <a:bodyPr spcFirstLastPara="1" wrap="square" lIns="91425" tIns="91425" rIns="91425" bIns="91425" anchor="t" anchorCtr="0">
            <a:normAutofit fontScale="92500" lnSpcReduction="10000"/>
          </a:bodyPr>
          <a:lstStyle/>
          <a:p>
            <a:r>
              <a:rPr lang="en-GB" dirty="0"/>
              <a:t>Filtering options : </a:t>
            </a:r>
          </a:p>
          <a:p>
            <a:pPr lvl="1"/>
            <a:r>
              <a:rPr lang="en-GB" dirty="0">
                <a:solidFill>
                  <a:srgbClr val="00A79F"/>
                </a:solidFill>
                <a:latin typeface="Chalkduster" panose="03050602040202020205" pitchFamily="66" charset="77"/>
              </a:rPr>
              <a:t>curation</a:t>
            </a:r>
            <a:r>
              <a:rPr lang="en-GB" dirty="0"/>
              <a:t> : can filter out variables that are defined twice or that are too narrow in the DR (can be customised) (???)</a:t>
            </a:r>
          </a:p>
          <a:p>
            <a:pPr lvl="1"/>
            <a:r>
              <a:rPr lang="en-GB" dirty="0">
                <a:solidFill>
                  <a:srgbClr val="00A79F"/>
                </a:solidFill>
                <a:latin typeface="Chalkduster" panose="03050602040202020205" pitchFamily="66" charset="77"/>
              </a:rPr>
              <a:t>selection</a:t>
            </a:r>
            <a:r>
              <a:rPr lang="en-GB" dirty="0"/>
              <a:t> : basic filtering choosing the maximum priority level to output</a:t>
            </a:r>
          </a:p>
          <a:p>
            <a:pPr lvl="1"/>
            <a:r>
              <a:rPr lang="en-GB" dirty="0">
                <a:solidFill>
                  <a:srgbClr val="00A79F"/>
                </a:solidFill>
                <a:latin typeface="Chalkduster" panose="03050602040202020205" pitchFamily="66" charset="77"/>
              </a:rPr>
              <a:t>exclusion</a:t>
            </a:r>
            <a:r>
              <a:rPr lang="en-GB" dirty="0"/>
              <a:t> : user can also provide list of excluded…</a:t>
            </a:r>
          </a:p>
          <a:p>
            <a:pPr lvl="2">
              <a:buSzPct val="95000"/>
            </a:pPr>
            <a:r>
              <a:rPr lang="en-GB" dirty="0">
                <a:latin typeface="+mj-lt"/>
              </a:rPr>
              <a:t>variables (var)</a:t>
            </a:r>
          </a:p>
          <a:p>
            <a:pPr lvl="2">
              <a:buSzPct val="95000"/>
            </a:pPr>
            <a:r>
              <a:rPr lang="en-GB" dirty="0">
                <a:latin typeface="+mj-lt"/>
              </a:rPr>
              <a:t>tables (tbl)</a:t>
            </a:r>
          </a:p>
          <a:p>
            <a:pPr lvl="2">
              <a:buSzPct val="95000"/>
            </a:pPr>
            <a:r>
              <a:rPr lang="en-GB" dirty="0">
                <a:latin typeface="+mj-lt"/>
              </a:rPr>
              <a:t>pairs (var,tbl)</a:t>
            </a:r>
          </a:p>
          <a:p>
            <a:pPr lvl="2">
              <a:buSzPct val="95000"/>
            </a:pPr>
            <a:r>
              <a:rPr lang="en-GB" dirty="0">
                <a:latin typeface="+mj-lt"/>
              </a:rPr>
              <a:t>spatial shapes</a:t>
            </a:r>
          </a:p>
          <a:p>
            <a:pPr lvl="1">
              <a:buSzPct val="95000"/>
            </a:pPr>
            <a:r>
              <a:rPr lang="en-GB" dirty="0">
                <a:solidFill>
                  <a:srgbClr val="00A79F"/>
                </a:solidFill>
                <a:latin typeface="Chalkduster" panose="03050602040202020205" pitchFamily="66" charset="77"/>
              </a:rPr>
              <a:t>metadata filtering </a:t>
            </a:r>
            <a:r>
              <a:rPr lang="en-GB" dirty="0">
                <a:latin typeface="+mj-lt"/>
              </a:rPr>
              <a:t>: user can take the control on attributes to write in the NetCDF files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9" name="Carré corné 8">
            <a:extLst>
              <a:ext uri="{FF2B5EF4-FFF2-40B4-BE49-F238E27FC236}">
                <a16:creationId xmlns:a16="http://schemas.microsoft.com/office/drawing/2014/main" id="{DB73BA65-FA69-A74B-8972-583E39B43386}"/>
              </a:ext>
            </a:extLst>
          </p:cNvPr>
          <p:cNvSpPr/>
          <p:nvPr/>
        </p:nvSpPr>
        <p:spPr>
          <a:xfrm>
            <a:off x="3436015" y="3733130"/>
            <a:ext cx="3513426"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3247453512">
                  <a:custGeom>
                    <a:avLst/>
                    <a:gdLst>
                      <a:gd name="connsiteX0" fmla="*/ 0 w 3513426"/>
                      <a:gd name="connsiteY0" fmla="*/ 0 h 1350616"/>
                      <a:gd name="connsiteX1" fmla="*/ 585571 w 3513426"/>
                      <a:gd name="connsiteY1" fmla="*/ 0 h 1350616"/>
                      <a:gd name="connsiteX2" fmla="*/ 1136008 w 3513426"/>
                      <a:gd name="connsiteY2" fmla="*/ 0 h 1350616"/>
                      <a:gd name="connsiteX3" fmla="*/ 1791847 w 3513426"/>
                      <a:gd name="connsiteY3" fmla="*/ 0 h 1350616"/>
                      <a:gd name="connsiteX4" fmla="*/ 2447687 w 3513426"/>
                      <a:gd name="connsiteY4" fmla="*/ 0 h 1350616"/>
                      <a:gd name="connsiteX5" fmla="*/ 3513426 w 3513426"/>
                      <a:gd name="connsiteY5" fmla="*/ 0 h 1350616"/>
                      <a:gd name="connsiteX6" fmla="*/ 3513426 w 3513426"/>
                      <a:gd name="connsiteY6" fmla="*/ 540244 h 1350616"/>
                      <a:gd name="connsiteX7" fmla="*/ 3513426 w 3513426"/>
                      <a:gd name="connsiteY7" fmla="*/ 1125509 h 1350616"/>
                      <a:gd name="connsiteX8" fmla="*/ 3288319 w 3513426"/>
                      <a:gd name="connsiteY8" fmla="*/ 1350616 h 1350616"/>
                      <a:gd name="connsiteX9" fmla="*/ 2696422 w 3513426"/>
                      <a:gd name="connsiteY9" fmla="*/ 1350616 h 1350616"/>
                      <a:gd name="connsiteX10" fmla="*/ 1972991 w 3513426"/>
                      <a:gd name="connsiteY10" fmla="*/ 1350616 h 1350616"/>
                      <a:gd name="connsiteX11" fmla="*/ 1315328 w 3513426"/>
                      <a:gd name="connsiteY11" fmla="*/ 1350616 h 1350616"/>
                      <a:gd name="connsiteX12" fmla="*/ 657664 w 3513426"/>
                      <a:gd name="connsiteY12" fmla="*/ 1350616 h 1350616"/>
                      <a:gd name="connsiteX13" fmla="*/ 0 w 3513426"/>
                      <a:gd name="connsiteY13" fmla="*/ 1350616 h 1350616"/>
                      <a:gd name="connsiteX14" fmla="*/ 0 w 3513426"/>
                      <a:gd name="connsiteY14" fmla="*/ 715826 h 1350616"/>
                      <a:gd name="connsiteX15" fmla="*/ 0 w 3513426"/>
                      <a:gd name="connsiteY15" fmla="*/ 0 h 1350616"/>
                      <a:gd name="connsiteX0" fmla="*/ 3288319 w 3513426"/>
                      <a:gd name="connsiteY0" fmla="*/ 1350616 h 1350616"/>
                      <a:gd name="connsiteX1" fmla="*/ 3333340 w 3513426"/>
                      <a:gd name="connsiteY1" fmla="*/ 1170530 h 1350616"/>
                      <a:gd name="connsiteX2" fmla="*/ 3513426 w 3513426"/>
                      <a:gd name="connsiteY2" fmla="*/ 1125509 h 1350616"/>
                      <a:gd name="connsiteX3" fmla="*/ 3288319 w 3513426"/>
                      <a:gd name="connsiteY3" fmla="*/ 1350616 h 1350616"/>
                      <a:gd name="connsiteX0" fmla="*/ 3288319 w 3513426"/>
                      <a:gd name="connsiteY0" fmla="*/ 1350616 h 1350616"/>
                      <a:gd name="connsiteX1" fmla="*/ 3333340 w 3513426"/>
                      <a:gd name="connsiteY1" fmla="*/ 1170530 h 1350616"/>
                      <a:gd name="connsiteX2" fmla="*/ 3513426 w 3513426"/>
                      <a:gd name="connsiteY2" fmla="*/ 1125509 h 1350616"/>
                      <a:gd name="connsiteX3" fmla="*/ 3288319 w 3513426"/>
                      <a:gd name="connsiteY3" fmla="*/ 1350616 h 1350616"/>
                      <a:gd name="connsiteX4" fmla="*/ 2597772 w 3513426"/>
                      <a:gd name="connsiteY4" fmla="*/ 1350616 h 1350616"/>
                      <a:gd name="connsiteX5" fmla="*/ 1940108 w 3513426"/>
                      <a:gd name="connsiteY5" fmla="*/ 1350616 h 1350616"/>
                      <a:gd name="connsiteX6" fmla="*/ 1315328 w 3513426"/>
                      <a:gd name="connsiteY6" fmla="*/ 1350616 h 1350616"/>
                      <a:gd name="connsiteX7" fmla="*/ 723430 w 3513426"/>
                      <a:gd name="connsiteY7" fmla="*/ 1350616 h 1350616"/>
                      <a:gd name="connsiteX8" fmla="*/ 0 w 3513426"/>
                      <a:gd name="connsiteY8" fmla="*/ 1350616 h 1350616"/>
                      <a:gd name="connsiteX9" fmla="*/ 0 w 3513426"/>
                      <a:gd name="connsiteY9" fmla="*/ 702320 h 1350616"/>
                      <a:gd name="connsiteX10" fmla="*/ 0 w 3513426"/>
                      <a:gd name="connsiteY10" fmla="*/ 0 h 1350616"/>
                      <a:gd name="connsiteX11" fmla="*/ 585571 w 3513426"/>
                      <a:gd name="connsiteY11" fmla="*/ 0 h 1350616"/>
                      <a:gd name="connsiteX12" fmla="*/ 1206276 w 3513426"/>
                      <a:gd name="connsiteY12" fmla="*/ 0 h 1350616"/>
                      <a:gd name="connsiteX13" fmla="*/ 1862116 w 3513426"/>
                      <a:gd name="connsiteY13" fmla="*/ 0 h 1350616"/>
                      <a:gd name="connsiteX14" fmla="*/ 2412553 w 3513426"/>
                      <a:gd name="connsiteY14" fmla="*/ 0 h 1350616"/>
                      <a:gd name="connsiteX15" fmla="*/ 2998124 w 3513426"/>
                      <a:gd name="connsiteY15" fmla="*/ 0 h 1350616"/>
                      <a:gd name="connsiteX16" fmla="*/ 3513426 w 3513426"/>
                      <a:gd name="connsiteY16" fmla="*/ 0 h 1350616"/>
                      <a:gd name="connsiteX17" fmla="*/ 3513426 w 3513426"/>
                      <a:gd name="connsiteY17" fmla="*/ 540244 h 1350616"/>
                      <a:gd name="connsiteX18" fmla="*/ 3513426 w 3513426"/>
                      <a:gd name="connsiteY18"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13426" h="1350616" stroke="0" extrusionOk="0">
                        <a:moveTo>
                          <a:pt x="0" y="0"/>
                        </a:moveTo>
                        <a:cubicBezTo>
                          <a:pt x="208451" y="-17251"/>
                          <a:pt x="339038" y="-26564"/>
                          <a:pt x="585571" y="0"/>
                        </a:cubicBezTo>
                        <a:cubicBezTo>
                          <a:pt x="832104" y="26564"/>
                          <a:pt x="925991" y="23330"/>
                          <a:pt x="1136008" y="0"/>
                        </a:cubicBezTo>
                        <a:cubicBezTo>
                          <a:pt x="1346025" y="-23330"/>
                          <a:pt x="1567511" y="-22426"/>
                          <a:pt x="1791847" y="0"/>
                        </a:cubicBezTo>
                        <a:cubicBezTo>
                          <a:pt x="2016183" y="22426"/>
                          <a:pt x="2214801" y="-5289"/>
                          <a:pt x="2447687" y="0"/>
                        </a:cubicBezTo>
                        <a:cubicBezTo>
                          <a:pt x="2680573" y="5289"/>
                          <a:pt x="3178819" y="30535"/>
                          <a:pt x="3513426" y="0"/>
                        </a:cubicBezTo>
                        <a:cubicBezTo>
                          <a:pt x="3522010" y="184861"/>
                          <a:pt x="3526869" y="413875"/>
                          <a:pt x="3513426" y="540244"/>
                        </a:cubicBezTo>
                        <a:cubicBezTo>
                          <a:pt x="3499983" y="666613"/>
                          <a:pt x="3535338" y="934649"/>
                          <a:pt x="3513426" y="1125509"/>
                        </a:cubicBezTo>
                        <a:cubicBezTo>
                          <a:pt x="3461762" y="1190529"/>
                          <a:pt x="3383566" y="1256392"/>
                          <a:pt x="3288319" y="1350616"/>
                        </a:cubicBezTo>
                        <a:cubicBezTo>
                          <a:pt x="3011790" y="1354154"/>
                          <a:pt x="2872087" y="1336515"/>
                          <a:pt x="2696422" y="1350616"/>
                        </a:cubicBezTo>
                        <a:cubicBezTo>
                          <a:pt x="2520757" y="1364717"/>
                          <a:pt x="2118263" y="1351436"/>
                          <a:pt x="1972991" y="1350616"/>
                        </a:cubicBezTo>
                        <a:cubicBezTo>
                          <a:pt x="1827719" y="1349796"/>
                          <a:pt x="1530979" y="1383194"/>
                          <a:pt x="1315328" y="1350616"/>
                        </a:cubicBezTo>
                        <a:cubicBezTo>
                          <a:pt x="1099677" y="1318038"/>
                          <a:pt x="908853" y="1380717"/>
                          <a:pt x="657664" y="1350616"/>
                        </a:cubicBezTo>
                        <a:cubicBezTo>
                          <a:pt x="406475" y="1320515"/>
                          <a:pt x="248821" y="1352732"/>
                          <a:pt x="0" y="1350616"/>
                        </a:cubicBezTo>
                        <a:cubicBezTo>
                          <a:pt x="20185" y="1127941"/>
                          <a:pt x="25454" y="959922"/>
                          <a:pt x="0" y="715826"/>
                        </a:cubicBezTo>
                        <a:cubicBezTo>
                          <a:pt x="-25454" y="471730"/>
                          <a:pt x="-17748" y="258598"/>
                          <a:pt x="0" y="0"/>
                        </a:cubicBezTo>
                        <a:close/>
                      </a:path>
                      <a:path w="3513426" h="1350616" fill="darkenLess" stroke="0" extrusionOk="0">
                        <a:moveTo>
                          <a:pt x="3288319" y="1350616"/>
                        </a:moveTo>
                        <a:cubicBezTo>
                          <a:pt x="3312301" y="1266199"/>
                          <a:pt x="3306661" y="1244595"/>
                          <a:pt x="3333340" y="1170530"/>
                        </a:cubicBezTo>
                        <a:cubicBezTo>
                          <a:pt x="3398982" y="1158580"/>
                          <a:pt x="3445673" y="1133671"/>
                          <a:pt x="3513426" y="1125509"/>
                        </a:cubicBezTo>
                        <a:cubicBezTo>
                          <a:pt x="3436495" y="1199264"/>
                          <a:pt x="3331462" y="1298879"/>
                          <a:pt x="3288319" y="1350616"/>
                        </a:cubicBezTo>
                        <a:close/>
                      </a:path>
                      <a:path w="3513426" h="1350616" fill="none" extrusionOk="0">
                        <a:moveTo>
                          <a:pt x="3288319" y="1350616"/>
                        </a:moveTo>
                        <a:cubicBezTo>
                          <a:pt x="3300582" y="1297680"/>
                          <a:pt x="3324039" y="1218487"/>
                          <a:pt x="3333340" y="1170530"/>
                        </a:cubicBezTo>
                        <a:cubicBezTo>
                          <a:pt x="3411522" y="1145541"/>
                          <a:pt x="3461282" y="1142170"/>
                          <a:pt x="3513426" y="1125509"/>
                        </a:cubicBezTo>
                        <a:cubicBezTo>
                          <a:pt x="3436398" y="1214602"/>
                          <a:pt x="3397331" y="1262947"/>
                          <a:pt x="3288319" y="1350616"/>
                        </a:cubicBezTo>
                        <a:cubicBezTo>
                          <a:pt x="3128221" y="1362778"/>
                          <a:pt x="2748438" y="1335475"/>
                          <a:pt x="2597772" y="1350616"/>
                        </a:cubicBezTo>
                        <a:cubicBezTo>
                          <a:pt x="2447106" y="1365757"/>
                          <a:pt x="2218034" y="1319277"/>
                          <a:pt x="1940108" y="1350616"/>
                        </a:cubicBezTo>
                        <a:cubicBezTo>
                          <a:pt x="1662182" y="1381955"/>
                          <a:pt x="1533230" y="1330429"/>
                          <a:pt x="1315328" y="1350616"/>
                        </a:cubicBezTo>
                        <a:cubicBezTo>
                          <a:pt x="1097426" y="1370803"/>
                          <a:pt x="863640" y="1346399"/>
                          <a:pt x="723430" y="1350616"/>
                        </a:cubicBezTo>
                        <a:cubicBezTo>
                          <a:pt x="583220" y="1354833"/>
                          <a:pt x="259288" y="1343759"/>
                          <a:pt x="0" y="1350616"/>
                        </a:cubicBezTo>
                        <a:cubicBezTo>
                          <a:pt x="-28933" y="1099445"/>
                          <a:pt x="7588" y="868162"/>
                          <a:pt x="0" y="702320"/>
                        </a:cubicBezTo>
                        <a:cubicBezTo>
                          <a:pt x="-7588" y="536478"/>
                          <a:pt x="19090" y="166044"/>
                          <a:pt x="0" y="0"/>
                        </a:cubicBezTo>
                        <a:cubicBezTo>
                          <a:pt x="158976" y="8324"/>
                          <a:pt x="467277" y="21281"/>
                          <a:pt x="585571" y="0"/>
                        </a:cubicBezTo>
                        <a:cubicBezTo>
                          <a:pt x="703865" y="-21281"/>
                          <a:pt x="899528" y="-22640"/>
                          <a:pt x="1206276" y="0"/>
                        </a:cubicBezTo>
                        <a:cubicBezTo>
                          <a:pt x="1513024" y="22640"/>
                          <a:pt x="1551224" y="-724"/>
                          <a:pt x="1862116" y="0"/>
                        </a:cubicBezTo>
                        <a:cubicBezTo>
                          <a:pt x="2173008" y="724"/>
                          <a:pt x="2203505" y="11841"/>
                          <a:pt x="2412553" y="0"/>
                        </a:cubicBezTo>
                        <a:cubicBezTo>
                          <a:pt x="2621601" y="-11841"/>
                          <a:pt x="2788623" y="-19248"/>
                          <a:pt x="2998124" y="0"/>
                        </a:cubicBezTo>
                        <a:cubicBezTo>
                          <a:pt x="3207625" y="19248"/>
                          <a:pt x="3309678" y="-16178"/>
                          <a:pt x="3513426" y="0"/>
                        </a:cubicBezTo>
                        <a:cubicBezTo>
                          <a:pt x="3502966" y="153616"/>
                          <a:pt x="3498315" y="336214"/>
                          <a:pt x="3513426" y="540244"/>
                        </a:cubicBezTo>
                        <a:cubicBezTo>
                          <a:pt x="3528537" y="744274"/>
                          <a:pt x="3531904" y="969979"/>
                          <a:pt x="3513426" y="1125509"/>
                        </a:cubicBezTo>
                      </a:path>
                      <a:path w="3513426" h="1350616" fill="none" stroke="0" extrusionOk="0">
                        <a:moveTo>
                          <a:pt x="3288319" y="1350616"/>
                        </a:moveTo>
                        <a:cubicBezTo>
                          <a:pt x="3294526" y="1302836"/>
                          <a:pt x="3313866" y="1233062"/>
                          <a:pt x="3333340" y="1170530"/>
                        </a:cubicBezTo>
                        <a:cubicBezTo>
                          <a:pt x="3388119" y="1153279"/>
                          <a:pt x="3454549" y="1140425"/>
                          <a:pt x="3513426" y="1125509"/>
                        </a:cubicBezTo>
                        <a:cubicBezTo>
                          <a:pt x="3410779" y="1229617"/>
                          <a:pt x="3345054" y="1284675"/>
                          <a:pt x="3288319" y="1350616"/>
                        </a:cubicBezTo>
                        <a:cubicBezTo>
                          <a:pt x="3112469" y="1378399"/>
                          <a:pt x="2957931" y="1351988"/>
                          <a:pt x="2630655" y="1350616"/>
                        </a:cubicBezTo>
                        <a:cubicBezTo>
                          <a:pt x="2303379" y="1349244"/>
                          <a:pt x="2192692" y="1334549"/>
                          <a:pt x="2038758" y="1350616"/>
                        </a:cubicBezTo>
                        <a:cubicBezTo>
                          <a:pt x="1884824" y="1366683"/>
                          <a:pt x="1489955" y="1352290"/>
                          <a:pt x="1315328" y="1350616"/>
                        </a:cubicBezTo>
                        <a:cubicBezTo>
                          <a:pt x="1140701" y="1348943"/>
                          <a:pt x="866683" y="1344065"/>
                          <a:pt x="690547" y="1350616"/>
                        </a:cubicBezTo>
                        <a:cubicBezTo>
                          <a:pt x="514411" y="1357167"/>
                          <a:pt x="248595" y="1336771"/>
                          <a:pt x="0" y="1350616"/>
                        </a:cubicBezTo>
                        <a:cubicBezTo>
                          <a:pt x="30724" y="1033867"/>
                          <a:pt x="8180" y="929015"/>
                          <a:pt x="0" y="715826"/>
                        </a:cubicBezTo>
                        <a:cubicBezTo>
                          <a:pt x="-8180" y="502637"/>
                          <a:pt x="10481" y="187527"/>
                          <a:pt x="0" y="0"/>
                        </a:cubicBezTo>
                        <a:cubicBezTo>
                          <a:pt x="215860" y="2780"/>
                          <a:pt x="298723" y="-15834"/>
                          <a:pt x="480168" y="0"/>
                        </a:cubicBezTo>
                        <a:cubicBezTo>
                          <a:pt x="661613" y="15834"/>
                          <a:pt x="884639" y="-1166"/>
                          <a:pt x="995471" y="0"/>
                        </a:cubicBezTo>
                        <a:cubicBezTo>
                          <a:pt x="1106303" y="1166"/>
                          <a:pt x="1393930" y="-18463"/>
                          <a:pt x="1545907" y="0"/>
                        </a:cubicBezTo>
                        <a:cubicBezTo>
                          <a:pt x="1697884" y="18463"/>
                          <a:pt x="1832361" y="-8229"/>
                          <a:pt x="2026076" y="0"/>
                        </a:cubicBezTo>
                        <a:cubicBezTo>
                          <a:pt x="2219791" y="8229"/>
                          <a:pt x="2321243" y="23090"/>
                          <a:pt x="2541378" y="0"/>
                        </a:cubicBezTo>
                        <a:cubicBezTo>
                          <a:pt x="2761513" y="-23090"/>
                          <a:pt x="3209572" y="11897"/>
                          <a:pt x="3513426" y="0"/>
                        </a:cubicBezTo>
                        <a:cubicBezTo>
                          <a:pt x="3507018" y="211561"/>
                          <a:pt x="3522649" y="320173"/>
                          <a:pt x="3513426" y="585265"/>
                        </a:cubicBezTo>
                        <a:cubicBezTo>
                          <a:pt x="3504203" y="850358"/>
                          <a:pt x="3529211" y="903810"/>
                          <a:pt x="3513426"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DR2XML_TRAINING/dr2xml_training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exercice2 </a:t>
            </a:r>
          </a:p>
        </p:txBody>
      </p:sp>
      <p:sp>
        <p:nvSpPr>
          <p:cNvPr id="11" name="Flèche vers le bas 10">
            <a:extLst>
              <a:ext uri="{FF2B5EF4-FFF2-40B4-BE49-F238E27FC236}">
                <a16:creationId xmlns:a16="http://schemas.microsoft.com/office/drawing/2014/main" id="{374ABF04-47B7-2C45-AF27-30A4F9FBB64A}"/>
              </a:ext>
            </a:extLst>
          </p:cNvPr>
          <p:cNvSpPr/>
          <p:nvPr/>
        </p:nvSpPr>
        <p:spPr>
          <a:xfrm rot="16200000">
            <a:off x="2963471" y="4196963"/>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2" name="Graphique 11" descr="Programmeur">
            <a:extLst>
              <a:ext uri="{FF2B5EF4-FFF2-40B4-BE49-F238E27FC236}">
                <a16:creationId xmlns:a16="http://schemas.microsoft.com/office/drawing/2014/main" id="{261F3BFA-347D-2E47-A4EE-2F33378C21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3875884"/>
            <a:ext cx="827310" cy="827310"/>
          </a:xfrm>
          <a:prstGeom prst="rect">
            <a:avLst/>
          </a:prstGeom>
        </p:spPr>
      </p:pic>
    </p:spTree>
    <p:extLst>
      <p:ext uri="{BB962C8B-B14F-4D97-AF65-F5344CB8AC3E}">
        <p14:creationId xmlns:p14="http://schemas.microsoft.com/office/powerpoint/2010/main" val="3581821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customization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198410" y="1219524"/>
            <a:ext cx="8621908" cy="2062692"/>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dirty="0"/>
              <a:t>Add methods : </a:t>
            </a:r>
            <a:endParaRPr lang="en-GB" sz="1400" dirty="0"/>
          </a:p>
          <a:p>
            <a:pPr lvl="1">
              <a:buFont typeface="Courier New" panose="02070309020205020404" pitchFamily="49" charset="0"/>
              <a:buChar char="o"/>
            </a:pPr>
            <a:r>
              <a:rPr lang="en-GB" dirty="0"/>
              <a:t>dr2xml allows to output additional variables = the so-called </a:t>
            </a:r>
            <a:r>
              <a:rPr lang="en-GB" dirty="0">
                <a:solidFill>
                  <a:srgbClr val="00A79F"/>
                </a:solidFill>
                <a:latin typeface="Chalkduster" panose="03050602040202020205" pitchFamily="66" charset="77"/>
              </a:rPr>
              <a:t>“home data request”</a:t>
            </a:r>
          </a:p>
          <a:p>
            <a:pPr lvl="2">
              <a:buSzPct val="120000"/>
              <a:buFont typeface="Wingdings" pitchFamily="2" charset="2"/>
              <a:buChar char="§"/>
            </a:pPr>
            <a:r>
              <a:rPr lang="en-GB" dirty="0">
                <a:solidFill>
                  <a:srgbClr val="00A79F"/>
                </a:solidFill>
                <a:latin typeface="Chalkduster" panose="03050602040202020205" pitchFamily="66" charset="77"/>
              </a:rPr>
              <a:t>“cmor” variables </a:t>
            </a:r>
            <a:r>
              <a:rPr lang="en-GB" dirty="0"/>
              <a:t>: defined in the Data Request but not requested  for this experiment</a:t>
            </a:r>
          </a:p>
          <a:p>
            <a:pPr lvl="2">
              <a:buSzPct val="120000"/>
              <a:buFont typeface="Wingdings" pitchFamily="2" charset="2"/>
              <a:buChar char="§"/>
            </a:pPr>
            <a:r>
              <a:rPr lang="en-GB" dirty="0">
                <a:solidFill>
                  <a:srgbClr val="00A79F"/>
                </a:solidFill>
                <a:latin typeface="Chalkduster" panose="03050602040202020205" pitchFamily="66" charset="77"/>
              </a:rPr>
              <a:t>“extra” variables </a:t>
            </a:r>
            <a:r>
              <a:rPr lang="en-GB" dirty="0"/>
              <a:t>: defined through additional tables and which are not “cmor”</a:t>
            </a:r>
          </a:p>
          <a:p>
            <a:pPr lvl="2">
              <a:buSzPct val="120000"/>
              <a:buFont typeface="Wingdings" pitchFamily="2" charset="2"/>
              <a:buChar char="§"/>
            </a:pPr>
            <a:r>
              <a:rPr lang="en-GB" dirty="0">
                <a:solidFill>
                  <a:srgbClr val="00A79F"/>
                </a:solidFill>
                <a:latin typeface="Chalkduster" panose="03050602040202020205" pitchFamily="66" charset="77"/>
              </a:rPr>
              <a:t>“dev” variable </a:t>
            </a:r>
            <a:r>
              <a:rPr lang="en-GB" dirty="0"/>
              <a:t>: for development purpose, can be used to output variables with a minimal set of arguments</a:t>
            </a:r>
            <a:endParaRPr lang="en-GB" dirty="0">
              <a:solidFill>
                <a:srgbClr val="00A79F"/>
              </a:solidFill>
              <a:latin typeface="Chalkduster" panose="03050602040202020205" pitchFamily="66" charset="77"/>
            </a:endParaRPr>
          </a:p>
          <a:p>
            <a:pPr lvl="1">
              <a:buFont typeface="Courier New" panose="02070309020205020404" pitchFamily="49" charset="0"/>
              <a:buChar char="o"/>
            </a:pPr>
            <a:r>
              <a:rPr lang="en-GB" dirty="0">
                <a:solidFill>
                  <a:schemeClr val="accent2">
                    <a:lumMod val="75000"/>
                    <a:lumOff val="25000"/>
                  </a:schemeClr>
                </a:solidFill>
                <a:latin typeface="+mn-lt"/>
              </a:rPr>
              <a:t>The </a:t>
            </a:r>
            <a:r>
              <a:rPr lang="en-GB" dirty="0">
                <a:solidFill>
                  <a:srgbClr val="00A79F"/>
                </a:solidFill>
                <a:latin typeface="Chalkduster" panose="03050602040202020205" pitchFamily="66" charset="77"/>
              </a:rPr>
              <a:t>“home data request” </a:t>
            </a:r>
            <a:r>
              <a:rPr lang="en-GB" dirty="0">
                <a:solidFill>
                  <a:schemeClr val="accent2">
                    <a:lumMod val="75000"/>
                    <a:lumOff val="25000"/>
                  </a:schemeClr>
                </a:solidFill>
                <a:latin typeface="+mn-lt"/>
              </a:rPr>
              <a:t>was used during CMIP6 production as a “safety net” to compensate DR potential lacks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8" name="Carré corné 7">
            <a:extLst>
              <a:ext uri="{FF2B5EF4-FFF2-40B4-BE49-F238E27FC236}">
                <a16:creationId xmlns:a16="http://schemas.microsoft.com/office/drawing/2014/main" id="{38382770-4C30-BC42-A4F4-EE47579C6CEF}"/>
              </a:ext>
            </a:extLst>
          </p:cNvPr>
          <p:cNvSpPr/>
          <p:nvPr/>
        </p:nvSpPr>
        <p:spPr>
          <a:xfrm>
            <a:off x="3436014" y="3733130"/>
            <a:ext cx="3513425"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2911199869">
                  <a:custGeom>
                    <a:avLst/>
                    <a:gdLst>
                      <a:gd name="connsiteX0" fmla="*/ 0 w 3513425"/>
                      <a:gd name="connsiteY0" fmla="*/ 0 h 1350616"/>
                      <a:gd name="connsiteX1" fmla="*/ 655839 w 3513425"/>
                      <a:gd name="connsiteY1" fmla="*/ 0 h 1350616"/>
                      <a:gd name="connsiteX2" fmla="*/ 1171142 w 3513425"/>
                      <a:gd name="connsiteY2" fmla="*/ 0 h 1350616"/>
                      <a:gd name="connsiteX3" fmla="*/ 1651310 w 3513425"/>
                      <a:gd name="connsiteY3" fmla="*/ 0 h 1350616"/>
                      <a:gd name="connsiteX4" fmla="*/ 2201746 w 3513425"/>
                      <a:gd name="connsiteY4" fmla="*/ 0 h 1350616"/>
                      <a:gd name="connsiteX5" fmla="*/ 2681914 w 3513425"/>
                      <a:gd name="connsiteY5" fmla="*/ 0 h 1350616"/>
                      <a:gd name="connsiteX6" fmla="*/ 3513425 w 3513425"/>
                      <a:gd name="connsiteY6" fmla="*/ 0 h 1350616"/>
                      <a:gd name="connsiteX7" fmla="*/ 3513425 w 3513425"/>
                      <a:gd name="connsiteY7" fmla="*/ 551499 h 1350616"/>
                      <a:gd name="connsiteX8" fmla="*/ 3513425 w 3513425"/>
                      <a:gd name="connsiteY8" fmla="*/ 1125509 h 1350616"/>
                      <a:gd name="connsiteX9" fmla="*/ 3288318 w 3513425"/>
                      <a:gd name="connsiteY9" fmla="*/ 1350616 h 1350616"/>
                      <a:gd name="connsiteX10" fmla="*/ 2564888 w 3513425"/>
                      <a:gd name="connsiteY10" fmla="*/ 1350616 h 1350616"/>
                      <a:gd name="connsiteX11" fmla="*/ 2005874 w 3513425"/>
                      <a:gd name="connsiteY11" fmla="*/ 1350616 h 1350616"/>
                      <a:gd name="connsiteX12" fmla="*/ 1413977 w 3513425"/>
                      <a:gd name="connsiteY12" fmla="*/ 1350616 h 1350616"/>
                      <a:gd name="connsiteX13" fmla="*/ 723430 w 3513425"/>
                      <a:gd name="connsiteY13" fmla="*/ 1350616 h 1350616"/>
                      <a:gd name="connsiteX14" fmla="*/ 0 w 3513425"/>
                      <a:gd name="connsiteY14" fmla="*/ 1350616 h 1350616"/>
                      <a:gd name="connsiteX15" fmla="*/ 0 w 3513425"/>
                      <a:gd name="connsiteY15" fmla="*/ 661802 h 1350616"/>
                      <a:gd name="connsiteX16" fmla="*/ 0 w 3513425"/>
                      <a:gd name="connsiteY16" fmla="*/ 0 h 1350616"/>
                      <a:gd name="connsiteX0" fmla="*/ 3288318 w 3513425"/>
                      <a:gd name="connsiteY0" fmla="*/ 1350616 h 1350616"/>
                      <a:gd name="connsiteX1" fmla="*/ 3333339 w 3513425"/>
                      <a:gd name="connsiteY1" fmla="*/ 1170530 h 1350616"/>
                      <a:gd name="connsiteX2" fmla="*/ 3513425 w 3513425"/>
                      <a:gd name="connsiteY2" fmla="*/ 1125509 h 1350616"/>
                      <a:gd name="connsiteX3" fmla="*/ 3288318 w 3513425"/>
                      <a:gd name="connsiteY3" fmla="*/ 1350616 h 1350616"/>
                      <a:gd name="connsiteX0" fmla="*/ 3288318 w 3513425"/>
                      <a:gd name="connsiteY0" fmla="*/ 1350616 h 1350616"/>
                      <a:gd name="connsiteX1" fmla="*/ 3333339 w 3513425"/>
                      <a:gd name="connsiteY1" fmla="*/ 1170530 h 1350616"/>
                      <a:gd name="connsiteX2" fmla="*/ 3513425 w 3513425"/>
                      <a:gd name="connsiteY2" fmla="*/ 1125509 h 1350616"/>
                      <a:gd name="connsiteX3" fmla="*/ 3288318 w 3513425"/>
                      <a:gd name="connsiteY3" fmla="*/ 1350616 h 1350616"/>
                      <a:gd name="connsiteX4" fmla="*/ 2729304 w 3513425"/>
                      <a:gd name="connsiteY4" fmla="*/ 1350616 h 1350616"/>
                      <a:gd name="connsiteX5" fmla="*/ 2104524 w 3513425"/>
                      <a:gd name="connsiteY5" fmla="*/ 1350616 h 1350616"/>
                      <a:gd name="connsiteX6" fmla="*/ 1545509 w 3513425"/>
                      <a:gd name="connsiteY6" fmla="*/ 1350616 h 1350616"/>
                      <a:gd name="connsiteX7" fmla="*/ 920729 w 3513425"/>
                      <a:gd name="connsiteY7" fmla="*/ 1350616 h 1350616"/>
                      <a:gd name="connsiteX8" fmla="*/ 0 w 3513425"/>
                      <a:gd name="connsiteY8" fmla="*/ 1350616 h 1350616"/>
                      <a:gd name="connsiteX9" fmla="*/ 0 w 3513425"/>
                      <a:gd name="connsiteY9" fmla="*/ 688814 h 1350616"/>
                      <a:gd name="connsiteX10" fmla="*/ 0 w 3513425"/>
                      <a:gd name="connsiteY10" fmla="*/ 0 h 1350616"/>
                      <a:gd name="connsiteX11" fmla="*/ 550437 w 3513425"/>
                      <a:gd name="connsiteY11" fmla="*/ 0 h 1350616"/>
                      <a:gd name="connsiteX12" fmla="*/ 1171142 w 3513425"/>
                      <a:gd name="connsiteY12" fmla="*/ 0 h 1350616"/>
                      <a:gd name="connsiteX13" fmla="*/ 1651310 w 3513425"/>
                      <a:gd name="connsiteY13" fmla="*/ 0 h 1350616"/>
                      <a:gd name="connsiteX14" fmla="*/ 2236881 w 3513425"/>
                      <a:gd name="connsiteY14" fmla="*/ 0 h 1350616"/>
                      <a:gd name="connsiteX15" fmla="*/ 2717049 w 3513425"/>
                      <a:gd name="connsiteY15" fmla="*/ 0 h 1350616"/>
                      <a:gd name="connsiteX16" fmla="*/ 3513425 w 3513425"/>
                      <a:gd name="connsiteY16" fmla="*/ 0 h 1350616"/>
                      <a:gd name="connsiteX17" fmla="*/ 3513425 w 3513425"/>
                      <a:gd name="connsiteY17" fmla="*/ 540244 h 1350616"/>
                      <a:gd name="connsiteX18" fmla="*/ 3513425 w 3513425"/>
                      <a:gd name="connsiteY18"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13425" h="1350616" stroke="0" extrusionOk="0">
                        <a:moveTo>
                          <a:pt x="0" y="0"/>
                        </a:moveTo>
                        <a:cubicBezTo>
                          <a:pt x="302409" y="-17185"/>
                          <a:pt x="429847" y="27264"/>
                          <a:pt x="655839" y="0"/>
                        </a:cubicBezTo>
                        <a:cubicBezTo>
                          <a:pt x="881831" y="-27264"/>
                          <a:pt x="965316" y="-17908"/>
                          <a:pt x="1171142" y="0"/>
                        </a:cubicBezTo>
                        <a:cubicBezTo>
                          <a:pt x="1376968" y="17908"/>
                          <a:pt x="1466939" y="23625"/>
                          <a:pt x="1651310" y="0"/>
                        </a:cubicBezTo>
                        <a:cubicBezTo>
                          <a:pt x="1835681" y="-23625"/>
                          <a:pt x="1962874" y="27196"/>
                          <a:pt x="2201746" y="0"/>
                        </a:cubicBezTo>
                        <a:cubicBezTo>
                          <a:pt x="2440618" y="-27196"/>
                          <a:pt x="2509455" y="22657"/>
                          <a:pt x="2681914" y="0"/>
                        </a:cubicBezTo>
                        <a:cubicBezTo>
                          <a:pt x="2854373" y="-22657"/>
                          <a:pt x="3121405" y="-9013"/>
                          <a:pt x="3513425" y="0"/>
                        </a:cubicBezTo>
                        <a:cubicBezTo>
                          <a:pt x="3528273" y="191558"/>
                          <a:pt x="3491311" y="424924"/>
                          <a:pt x="3513425" y="551499"/>
                        </a:cubicBezTo>
                        <a:cubicBezTo>
                          <a:pt x="3535539" y="678074"/>
                          <a:pt x="3524036" y="975957"/>
                          <a:pt x="3513425" y="1125509"/>
                        </a:cubicBezTo>
                        <a:cubicBezTo>
                          <a:pt x="3396266" y="1221117"/>
                          <a:pt x="3371289" y="1272596"/>
                          <a:pt x="3288318" y="1350616"/>
                        </a:cubicBezTo>
                        <a:cubicBezTo>
                          <a:pt x="3037434" y="1317487"/>
                          <a:pt x="2791993" y="1361404"/>
                          <a:pt x="2564888" y="1350616"/>
                        </a:cubicBezTo>
                        <a:cubicBezTo>
                          <a:pt x="2337783" y="1339829"/>
                          <a:pt x="2168545" y="1336615"/>
                          <a:pt x="2005874" y="1350616"/>
                        </a:cubicBezTo>
                        <a:cubicBezTo>
                          <a:pt x="1843203" y="1364617"/>
                          <a:pt x="1579720" y="1343077"/>
                          <a:pt x="1413977" y="1350616"/>
                        </a:cubicBezTo>
                        <a:cubicBezTo>
                          <a:pt x="1248234" y="1358155"/>
                          <a:pt x="959885" y="1344619"/>
                          <a:pt x="723430" y="1350616"/>
                        </a:cubicBezTo>
                        <a:cubicBezTo>
                          <a:pt x="486975" y="1356613"/>
                          <a:pt x="175792" y="1331304"/>
                          <a:pt x="0" y="1350616"/>
                        </a:cubicBezTo>
                        <a:cubicBezTo>
                          <a:pt x="30439" y="1198389"/>
                          <a:pt x="-5318" y="945642"/>
                          <a:pt x="0" y="661802"/>
                        </a:cubicBezTo>
                        <a:cubicBezTo>
                          <a:pt x="5318" y="377962"/>
                          <a:pt x="17717" y="229913"/>
                          <a:pt x="0" y="0"/>
                        </a:cubicBezTo>
                        <a:close/>
                      </a:path>
                      <a:path w="3513425" h="1350616" fill="darkenLess" stroke="0" extrusionOk="0">
                        <a:moveTo>
                          <a:pt x="3288318" y="1350616"/>
                        </a:moveTo>
                        <a:cubicBezTo>
                          <a:pt x="3296953" y="1283960"/>
                          <a:pt x="3329568" y="1214518"/>
                          <a:pt x="3333339" y="1170530"/>
                        </a:cubicBezTo>
                        <a:cubicBezTo>
                          <a:pt x="3375050" y="1155149"/>
                          <a:pt x="3453625" y="1146940"/>
                          <a:pt x="3513425" y="1125509"/>
                        </a:cubicBezTo>
                        <a:cubicBezTo>
                          <a:pt x="3441391" y="1182561"/>
                          <a:pt x="3397635" y="1253039"/>
                          <a:pt x="3288318" y="1350616"/>
                        </a:cubicBezTo>
                        <a:close/>
                      </a:path>
                      <a:path w="3513425" h="1350616" fill="none" extrusionOk="0">
                        <a:moveTo>
                          <a:pt x="3288318" y="1350616"/>
                        </a:moveTo>
                        <a:cubicBezTo>
                          <a:pt x="3297853" y="1308249"/>
                          <a:pt x="3310227" y="1258923"/>
                          <a:pt x="3333339" y="1170530"/>
                        </a:cubicBezTo>
                        <a:cubicBezTo>
                          <a:pt x="3375292" y="1165505"/>
                          <a:pt x="3443413" y="1147300"/>
                          <a:pt x="3513425" y="1125509"/>
                        </a:cubicBezTo>
                        <a:cubicBezTo>
                          <a:pt x="3452270" y="1206385"/>
                          <a:pt x="3390253" y="1233059"/>
                          <a:pt x="3288318" y="1350616"/>
                        </a:cubicBezTo>
                        <a:cubicBezTo>
                          <a:pt x="3029259" y="1334428"/>
                          <a:pt x="2857604" y="1363575"/>
                          <a:pt x="2729304" y="1350616"/>
                        </a:cubicBezTo>
                        <a:cubicBezTo>
                          <a:pt x="2601004" y="1337657"/>
                          <a:pt x="2360486" y="1360562"/>
                          <a:pt x="2104524" y="1350616"/>
                        </a:cubicBezTo>
                        <a:cubicBezTo>
                          <a:pt x="1848562" y="1340670"/>
                          <a:pt x="1714167" y="1339733"/>
                          <a:pt x="1545509" y="1350616"/>
                        </a:cubicBezTo>
                        <a:cubicBezTo>
                          <a:pt x="1376851" y="1361499"/>
                          <a:pt x="1077932" y="1321665"/>
                          <a:pt x="920729" y="1350616"/>
                        </a:cubicBezTo>
                        <a:cubicBezTo>
                          <a:pt x="763526" y="1379567"/>
                          <a:pt x="223056" y="1370982"/>
                          <a:pt x="0" y="1350616"/>
                        </a:cubicBezTo>
                        <a:cubicBezTo>
                          <a:pt x="16249" y="1140861"/>
                          <a:pt x="1068" y="926726"/>
                          <a:pt x="0" y="688814"/>
                        </a:cubicBezTo>
                        <a:cubicBezTo>
                          <a:pt x="-1068" y="450902"/>
                          <a:pt x="-428" y="201264"/>
                          <a:pt x="0" y="0"/>
                        </a:cubicBezTo>
                        <a:cubicBezTo>
                          <a:pt x="133489" y="-12802"/>
                          <a:pt x="359309" y="24112"/>
                          <a:pt x="550437" y="0"/>
                        </a:cubicBezTo>
                        <a:cubicBezTo>
                          <a:pt x="741565" y="-24112"/>
                          <a:pt x="930042" y="16760"/>
                          <a:pt x="1171142" y="0"/>
                        </a:cubicBezTo>
                        <a:cubicBezTo>
                          <a:pt x="1412243" y="-16760"/>
                          <a:pt x="1538324" y="15148"/>
                          <a:pt x="1651310" y="0"/>
                        </a:cubicBezTo>
                        <a:cubicBezTo>
                          <a:pt x="1764296" y="-15148"/>
                          <a:pt x="2007039" y="-18881"/>
                          <a:pt x="2236881" y="0"/>
                        </a:cubicBezTo>
                        <a:cubicBezTo>
                          <a:pt x="2466723" y="18881"/>
                          <a:pt x="2511696" y="-2090"/>
                          <a:pt x="2717049" y="0"/>
                        </a:cubicBezTo>
                        <a:cubicBezTo>
                          <a:pt x="2922402" y="2090"/>
                          <a:pt x="3164874" y="4680"/>
                          <a:pt x="3513425" y="0"/>
                        </a:cubicBezTo>
                        <a:cubicBezTo>
                          <a:pt x="3489265" y="227166"/>
                          <a:pt x="3496758" y="428105"/>
                          <a:pt x="3513425" y="540244"/>
                        </a:cubicBezTo>
                        <a:cubicBezTo>
                          <a:pt x="3530092" y="652383"/>
                          <a:pt x="3533127" y="982513"/>
                          <a:pt x="3513425" y="1125509"/>
                        </a:cubicBezTo>
                      </a:path>
                      <a:path w="3513425" h="1350616" fill="none" stroke="0" extrusionOk="0">
                        <a:moveTo>
                          <a:pt x="3288318" y="1350616"/>
                        </a:moveTo>
                        <a:cubicBezTo>
                          <a:pt x="3298230" y="1310436"/>
                          <a:pt x="3323951" y="1221445"/>
                          <a:pt x="3333339" y="1170530"/>
                        </a:cubicBezTo>
                        <a:cubicBezTo>
                          <a:pt x="3377137" y="1159014"/>
                          <a:pt x="3424296" y="1144643"/>
                          <a:pt x="3513425" y="1125509"/>
                        </a:cubicBezTo>
                        <a:cubicBezTo>
                          <a:pt x="3420663" y="1221761"/>
                          <a:pt x="3401397" y="1245032"/>
                          <a:pt x="3288318" y="1350616"/>
                        </a:cubicBezTo>
                        <a:cubicBezTo>
                          <a:pt x="3070116" y="1340771"/>
                          <a:pt x="2891045" y="1369640"/>
                          <a:pt x="2663538" y="1350616"/>
                        </a:cubicBezTo>
                        <a:cubicBezTo>
                          <a:pt x="2436031" y="1331592"/>
                          <a:pt x="2206721" y="1329454"/>
                          <a:pt x="1972991" y="1350616"/>
                        </a:cubicBezTo>
                        <a:cubicBezTo>
                          <a:pt x="1739261" y="1371778"/>
                          <a:pt x="1660087" y="1368644"/>
                          <a:pt x="1413977" y="1350616"/>
                        </a:cubicBezTo>
                        <a:cubicBezTo>
                          <a:pt x="1167867" y="1332588"/>
                          <a:pt x="1020099" y="1336205"/>
                          <a:pt x="690547" y="1350616"/>
                        </a:cubicBezTo>
                        <a:cubicBezTo>
                          <a:pt x="360995" y="1365028"/>
                          <a:pt x="288972" y="1353790"/>
                          <a:pt x="0" y="1350616"/>
                        </a:cubicBezTo>
                        <a:cubicBezTo>
                          <a:pt x="12712" y="1031715"/>
                          <a:pt x="10040" y="825663"/>
                          <a:pt x="0" y="675308"/>
                        </a:cubicBezTo>
                        <a:cubicBezTo>
                          <a:pt x="-10040" y="524953"/>
                          <a:pt x="19672" y="187033"/>
                          <a:pt x="0" y="0"/>
                        </a:cubicBezTo>
                        <a:cubicBezTo>
                          <a:pt x="142828" y="-11881"/>
                          <a:pt x="332058" y="-20322"/>
                          <a:pt x="550437" y="0"/>
                        </a:cubicBezTo>
                        <a:cubicBezTo>
                          <a:pt x="768816" y="20322"/>
                          <a:pt x="942974" y="-22260"/>
                          <a:pt x="1136007" y="0"/>
                        </a:cubicBezTo>
                        <a:cubicBezTo>
                          <a:pt x="1329040" y="22260"/>
                          <a:pt x="1554860" y="-19640"/>
                          <a:pt x="1756713" y="0"/>
                        </a:cubicBezTo>
                        <a:cubicBezTo>
                          <a:pt x="1958566" y="19640"/>
                          <a:pt x="2137152" y="-14141"/>
                          <a:pt x="2412552" y="0"/>
                        </a:cubicBezTo>
                        <a:cubicBezTo>
                          <a:pt x="2687952" y="14141"/>
                          <a:pt x="2826816" y="-5579"/>
                          <a:pt x="2962988" y="0"/>
                        </a:cubicBezTo>
                        <a:cubicBezTo>
                          <a:pt x="3099160" y="5579"/>
                          <a:pt x="3340955" y="4692"/>
                          <a:pt x="3513425" y="0"/>
                        </a:cubicBezTo>
                        <a:cubicBezTo>
                          <a:pt x="3502178" y="166933"/>
                          <a:pt x="3533960" y="287400"/>
                          <a:pt x="3513425" y="562755"/>
                        </a:cubicBezTo>
                        <a:cubicBezTo>
                          <a:pt x="3492890" y="838111"/>
                          <a:pt x="3527301" y="994007"/>
                          <a:pt x="3513425"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DR2XML_TRAINING/dr2xml_training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exercice3 </a:t>
            </a:r>
          </a:p>
        </p:txBody>
      </p:sp>
      <p:sp>
        <p:nvSpPr>
          <p:cNvPr id="9" name="Flèche vers le bas 8">
            <a:extLst>
              <a:ext uri="{FF2B5EF4-FFF2-40B4-BE49-F238E27FC236}">
                <a16:creationId xmlns:a16="http://schemas.microsoft.com/office/drawing/2014/main" id="{B390749F-C339-CD44-911B-4CA9BC2D13FB}"/>
              </a:ext>
            </a:extLst>
          </p:cNvPr>
          <p:cNvSpPr/>
          <p:nvPr/>
        </p:nvSpPr>
        <p:spPr>
          <a:xfrm rot="16200000">
            <a:off x="2963471" y="4196963"/>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11" name="Graphique 10" descr="Programmeur">
            <a:extLst>
              <a:ext uri="{FF2B5EF4-FFF2-40B4-BE49-F238E27FC236}">
                <a16:creationId xmlns:a16="http://schemas.microsoft.com/office/drawing/2014/main" id="{7B000AC0-F890-1F48-8B8C-72317B1A29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3875884"/>
            <a:ext cx="827310" cy="827310"/>
          </a:xfrm>
          <a:prstGeom prst="rect">
            <a:avLst/>
          </a:prstGeom>
        </p:spPr>
      </p:pic>
    </p:spTree>
    <p:extLst>
      <p:ext uri="{BB962C8B-B14F-4D97-AF65-F5344CB8AC3E}">
        <p14:creationId xmlns:p14="http://schemas.microsoft.com/office/powerpoint/2010/main" val="2256823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extended usage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82459" y="842444"/>
            <a:ext cx="8554340" cy="3083266"/>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dirty="0"/>
              <a:t>Dr2xml for daily research production</a:t>
            </a:r>
          </a:p>
          <a:p>
            <a:pPr lvl="1"/>
            <a:r>
              <a:rPr lang="en-GB" dirty="0">
                <a:solidFill>
                  <a:srgbClr val="00A79F"/>
                </a:solidFill>
                <a:latin typeface="Chalkduster" panose="03050602040202020205" pitchFamily="66" charset="77"/>
              </a:rPr>
              <a:t>discipline</a:t>
            </a:r>
            <a:r>
              <a:rPr lang="en-GB" dirty="0"/>
              <a:t> : Adopt the good practices using the CMOR/CMIP6 standards, even for non CMIP6 production</a:t>
            </a:r>
          </a:p>
          <a:p>
            <a:pPr lvl="1"/>
            <a:r>
              <a:rPr lang="en-GB" dirty="0">
                <a:solidFill>
                  <a:srgbClr val="00A79F"/>
                </a:solidFill>
                <a:latin typeface="Chalkduster" panose="03050602040202020205" pitchFamily="66" charset="77"/>
              </a:rPr>
              <a:t>flexibility</a:t>
            </a:r>
            <a:r>
              <a:rPr lang="en-GB" dirty="0"/>
              <a:t> : The user can free more or less from the DR, choosing to : </a:t>
            </a:r>
          </a:p>
          <a:p>
            <a:pPr lvl="2"/>
            <a:r>
              <a:rPr lang="en-GB" dirty="0"/>
              <a:t>make its own simulation, but conforming to the DR of a given CMIP6 experiment (→ be sure to have the same output variables)</a:t>
            </a:r>
          </a:p>
          <a:p>
            <a:pPr lvl="2"/>
            <a:r>
              <a:rPr lang="en-GB" dirty="0"/>
              <a:t>ignore all of from the CMIP6 DR and only specify its own outputs via the </a:t>
            </a:r>
            <a:r>
              <a:rPr lang="en-GB" dirty="0">
                <a:latin typeface="Chalkduster" panose="03050602040202020205" pitchFamily="66" charset="77"/>
              </a:rPr>
              <a:t>“home data request”</a:t>
            </a:r>
          </a:p>
          <a:p>
            <a:pPr marL="596900" lvl="1" indent="0">
              <a:buNone/>
            </a:pPr>
            <a:endParaRPr lang="en-GB" dirty="0"/>
          </a:p>
          <a:p>
            <a:r>
              <a:rPr lang="en-GB" dirty="0"/>
              <a:t>Adaptation to other projects like CORDEX</a:t>
            </a:r>
          </a:p>
          <a:p>
            <a:pPr lvl="1"/>
            <a:r>
              <a:rPr lang="en-GB" dirty="0"/>
              <a:t>new functionalities implemented </a:t>
            </a:r>
            <a:r>
              <a:rPr lang="en-GB" i="1" dirty="0">
                <a:solidFill>
                  <a:schemeClr val="bg2">
                    <a:lumMod val="60000"/>
                    <a:lumOff val="40000"/>
                  </a:schemeClr>
                </a:solidFill>
              </a:rPr>
              <a:t>(e.g. interpolation to altitude level)</a:t>
            </a:r>
          </a:p>
          <a:p>
            <a:pPr lvl="1"/>
            <a:r>
              <a:rPr lang="en-GB" dirty="0"/>
              <a:t>other needs to be instructed… </a:t>
            </a:r>
            <a:r>
              <a:rPr lang="en-GB" i="1" dirty="0">
                <a:solidFill>
                  <a:schemeClr val="bg2">
                    <a:lumMod val="60000"/>
                    <a:lumOff val="40000"/>
                  </a:schemeClr>
                </a:solidFill>
              </a:rPr>
              <a:t>(in IS-ENES3 framework)</a:t>
            </a:r>
          </a:p>
          <a:p>
            <a:pPr lvl="1"/>
            <a:endParaRPr lang="en-GB" sz="800" dirty="0"/>
          </a:p>
          <a:p>
            <a:pPr lvl="1"/>
            <a:endParaRPr lang="en-GB" sz="1000" dirty="0"/>
          </a:p>
        </p:txBody>
      </p:sp>
      <p:sp>
        <p:nvSpPr>
          <p:cNvPr id="6" name="ZoneTexte 5">
            <a:extLst>
              <a:ext uri="{FF2B5EF4-FFF2-40B4-BE49-F238E27FC236}">
                <a16:creationId xmlns:a16="http://schemas.microsoft.com/office/drawing/2014/main" id="{E281D674-9E3A-9F4E-B756-7A430A0B55D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06/03/2021 10:08:00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Carré corné 6">
            <a:extLst>
              <a:ext uri="{FF2B5EF4-FFF2-40B4-BE49-F238E27FC236}">
                <a16:creationId xmlns:a16="http://schemas.microsoft.com/office/drawing/2014/main" id="{7CBEBE8D-299C-BF4F-AC7C-94CCD5E4B434}"/>
              </a:ext>
            </a:extLst>
          </p:cNvPr>
          <p:cNvSpPr/>
          <p:nvPr/>
        </p:nvSpPr>
        <p:spPr>
          <a:xfrm>
            <a:off x="3436014" y="3993013"/>
            <a:ext cx="3551927" cy="1350616"/>
          </a:xfrm>
          <a:prstGeom prst="foldedCorner">
            <a:avLst/>
          </a:prstGeom>
          <a:solidFill>
            <a:srgbClr val="0070C0"/>
          </a:solidFill>
          <a:ln w="19050">
            <a:solidFill>
              <a:srgbClr val="002060"/>
            </a:solidFill>
            <a:extLst>
              <a:ext uri="{C807C97D-BFC1-408E-A445-0C87EB9F89A2}">
                <ask:lineSketchStyleProps xmlns:ask="http://schemas.microsoft.com/office/drawing/2018/sketchyshapes" sd="4092025836">
                  <a:custGeom>
                    <a:avLst/>
                    <a:gdLst>
                      <a:gd name="connsiteX0" fmla="*/ 0 w 3551927"/>
                      <a:gd name="connsiteY0" fmla="*/ 0 h 1350616"/>
                      <a:gd name="connsiteX1" fmla="*/ 591988 w 3551927"/>
                      <a:gd name="connsiteY1" fmla="*/ 0 h 1350616"/>
                      <a:gd name="connsiteX2" fmla="*/ 1148456 w 3551927"/>
                      <a:gd name="connsiteY2" fmla="*/ 0 h 1350616"/>
                      <a:gd name="connsiteX3" fmla="*/ 1740444 w 3551927"/>
                      <a:gd name="connsiteY3" fmla="*/ 0 h 1350616"/>
                      <a:gd name="connsiteX4" fmla="*/ 2403471 w 3551927"/>
                      <a:gd name="connsiteY4" fmla="*/ 0 h 1350616"/>
                      <a:gd name="connsiteX5" fmla="*/ 3030978 w 3551927"/>
                      <a:gd name="connsiteY5" fmla="*/ 0 h 1350616"/>
                      <a:gd name="connsiteX6" fmla="*/ 3551927 w 3551927"/>
                      <a:gd name="connsiteY6" fmla="*/ 0 h 1350616"/>
                      <a:gd name="connsiteX7" fmla="*/ 3551927 w 3551927"/>
                      <a:gd name="connsiteY7" fmla="*/ 574010 h 1350616"/>
                      <a:gd name="connsiteX8" fmla="*/ 3551927 w 3551927"/>
                      <a:gd name="connsiteY8" fmla="*/ 1125509 h 1350616"/>
                      <a:gd name="connsiteX9" fmla="*/ 3326820 w 3551927"/>
                      <a:gd name="connsiteY9" fmla="*/ 1350616 h 1350616"/>
                      <a:gd name="connsiteX10" fmla="*/ 2694724 w 3551927"/>
                      <a:gd name="connsiteY10" fmla="*/ 1350616 h 1350616"/>
                      <a:gd name="connsiteX11" fmla="*/ 2062628 w 3551927"/>
                      <a:gd name="connsiteY11" fmla="*/ 1350616 h 1350616"/>
                      <a:gd name="connsiteX12" fmla="*/ 1497069 w 3551927"/>
                      <a:gd name="connsiteY12" fmla="*/ 1350616 h 1350616"/>
                      <a:gd name="connsiteX13" fmla="*/ 831705 w 3551927"/>
                      <a:gd name="connsiteY13" fmla="*/ 1350616 h 1350616"/>
                      <a:gd name="connsiteX14" fmla="*/ 0 w 3551927"/>
                      <a:gd name="connsiteY14" fmla="*/ 1350616 h 1350616"/>
                      <a:gd name="connsiteX15" fmla="*/ 0 w 3551927"/>
                      <a:gd name="connsiteY15" fmla="*/ 702320 h 1350616"/>
                      <a:gd name="connsiteX16" fmla="*/ 0 w 3551927"/>
                      <a:gd name="connsiteY16" fmla="*/ 0 h 1350616"/>
                      <a:gd name="connsiteX0" fmla="*/ 3326820 w 3551927"/>
                      <a:gd name="connsiteY0" fmla="*/ 1350616 h 1350616"/>
                      <a:gd name="connsiteX1" fmla="*/ 3371841 w 3551927"/>
                      <a:gd name="connsiteY1" fmla="*/ 1170530 h 1350616"/>
                      <a:gd name="connsiteX2" fmla="*/ 3551927 w 3551927"/>
                      <a:gd name="connsiteY2" fmla="*/ 1125509 h 1350616"/>
                      <a:gd name="connsiteX3" fmla="*/ 3326820 w 3551927"/>
                      <a:gd name="connsiteY3" fmla="*/ 1350616 h 1350616"/>
                      <a:gd name="connsiteX0" fmla="*/ 3326820 w 3551927"/>
                      <a:gd name="connsiteY0" fmla="*/ 1350616 h 1350616"/>
                      <a:gd name="connsiteX1" fmla="*/ 3371841 w 3551927"/>
                      <a:gd name="connsiteY1" fmla="*/ 1170530 h 1350616"/>
                      <a:gd name="connsiteX2" fmla="*/ 3551927 w 3551927"/>
                      <a:gd name="connsiteY2" fmla="*/ 1125509 h 1350616"/>
                      <a:gd name="connsiteX3" fmla="*/ 3326820 w 3551927"/>
                      <a:gd name="connsiteY3" fmla="*/ 1350616 h 1350616"/>
                      <a:gd name="connsiteX4" fmla="*/ 2628188 w 3551927"/>
                      <a:gd name="connsiteY4" fmla="*/ 1350616 h 1350616"/>
                      <a:gd name="connsiteX5" fmla="*/ 1896287 w 3551927"/>
                      <a:gd name="connsiteY5" fmla="*/ 1350616 h 1350616"/>
                      <a:gd name="connsiteX6" fmla="*/ 1297460 w 3551927"/>
                      <a:gd name="connsiteY6" fmla="*/ 1350616 h 1350616"/>
                      <a:gd name="connsiteX7" fmla="*/ 731900 w 3551927"/>
                      <a:gd name="connsiteY7" fmla="*/ 1350616 h 1350616"/>
                      <a:gd name="connsiteX8" fmla="*/ 0 w 3551927"/>
                      <a:gd name="connsiteY8" fmla="*/ 1350616 h 1350616"/>
                      <a:gd name="connsiteX9" fmla="*/ 0 w 3551927"/>
                      <a:gd name="connsiteY9" fmla="*/ 648296 h 1350616"/>
                      <a:gd name="connsiteX10" fmla="*/ 0 w 3551927"/>
                      <a:gd name="connsiteY10" fmla="*/ 0 h 1350616"/>
                      <a:gd name="connsiteX11" fmla="*/ 591988 w 3551927"/>
                      <a:gd name="connsiteY11" fmla="*/ 0 h 1350616"/>
                      <a:gd name="connsiteX12" fmla="*/ 1219495 w 3551927"/>
                      <a:gd name="connsiteY12" fmla="*/ 0 h 1350616"/>
                      <a:gd name="connsiteX13" fmla="*/ 1882521 w 3551927"/>
                      <a:gd name="connsiteY13" fmla="*/ 0 h 1350616"/>
                      <a:gd name="connsiteX14" fmla="*/ 2403471 w 3551927"/>
                      <a:gd name="connsiteY14" fmla="*/ 0 h 1350616"/>
                      <a:gd name="connsiteX15" fmla="*/ 2959939 w 3551927"/>
                      <a:gd name="connsiteY15" fmla="*/ 0 h 1350616"/>
                      <a:gd name="connsiteX16" fmla="*/ 3551927 w 3551927"/>
                      <a:gd name="connsiteY16" fmla="*/ 0 h 1350616"/>
                      <a:gd name="connsiteX17" fmla="*/ 3551927 w 3551927"/>
                      <a:gd name="connsiteY17" fmla="*/ 528989 h 1350616"/>
                      <a:gd name="connsiteX18" fmla="*/ 3551927 w 3551927"/>
                      <a:gd name="connsiteY18" fmla="*/ 1125509 h 135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51927" h="1350616" stroke="0" extrusionOk="0">
                        <a:moveTo>
                          <a:pt x="0" y="0"/>
                        </a:moveTo>
                        <a:cubicBezTo>
                          <a:pt x="174301" y="-2916"/>
                          <a:pt x="302960" y="-11002"/>
                          <a:pt x="591988" y="0"/>
                        </a:cubicBezTo>
                        <a:cubicBezTo>
                          <a:pt x="881016" y="11002"/>
                          <a:pt x="937291" y="-677"/>
                          <a:pt x="1148456" y="0"/>
                        </a:cubicBezTo>
                        <a:cubicBezTo>
                          <a:pt x="1359621" y="677"/>
                          <a:pt x="1587112" y="-29499"/>
                          <a:pt x="1740444" y="0"/>
                        </a:cubicBezTo>
                        <a:cubicBezTo>
                          <a:pt x="1893776" y="29499"/>
                          <a:pt x="2185971" y="6896"/>
                          <a:pt x="2403471" y="0"/>
                        </a:cubicBezTo>
                        <a:cubicBezTo>
                          <a:pt x="2620971" y="-6896"/>
                          <a:pt x="2810971" y="28440"/>
                          <a:pt x="3030978" y="0"/>
                        </a:cubicBezTo>
                        <a:cubicBezTo>
                          <a:pt x="3250985" y="-28440"/>
                          <a:pt x="3313622" y="-13547"/>
                          <a:pt x="3551927" y="0"/>
                        </a:cubicBezTo>
                        <a:cubicBezTo>
                          <a:pt x="3544314" y="151674"/>
                          <a:pt x="3557114" y="390945"/>
                          <a:pt x="3551927" y="574010"/>
                        </a:cubicBezTo>
                        <a:cubicBezTo>
                          <a:pt x="3546741" y="757075"/>
                          <a:pt x="3569685" y="920850"/>
                          <a:pt x="3551927" y="1125509"/>
                        </a:cubicBezTo>
                        <a:cubicBezTo>
                          <a:pt x="3503454" y="1176120"/>
                          <a:pt x="3396764" y="1298050"/>
                          <a:pt x="3326820" y="1350616"/>
                        </a:cubicBezTo>
                        <a:cubicBezTo>
                          <a:pt x="3078684" y="1326165"/>
                          <a:pt x="2960831" y="1360806"/>
                          <a:pt x="2694724" y="1350616"/>
                        </a:cubicBezTo>
                        <a:cubicBezTo>
                          <a:pt x="2428617" y="1340426"/>
                          <a:pt x="2225407" y="1338213"/>
                          <a:pt x="2062628" y="1350616"/>
                        </a:cubicBezTo>
                        <a:cubicBezTo>
                          <a:pt x="1899849" y="1363019"/>
                          <a:pt x="1699384" y="1334392"/>
                          <a:pt x="1497069" y="1350616"/>
                        </a:cubicBezTo>
                        <a:cubicBezTo>
                          <a:pt x="1294754" y="1366840"/>
                          <a:pt x="1030366" y="1321092"/>
                          <a:pt x="831705" y="1350616"/>
                        </a:cubicBezTo>
                        <a:cubicBezTo>
                          <a:pt x="633044" y="1380140"/>
                          <a:pt x="220353" y="1365205"/>
                          <a:pt x="0" y="1350616"/>
                        </a:cubicBezTo>
                        <a:cubicBezTo>
                          <a:pt x="-31382" y="1144005"/>
                          <a:pt x="-27907" y="931143"/>
                          <a:pt x="0" y="702320"/>
                        </a:cubicBezTo>
                        <a:cubicBezTo>
                          <a:pt x="27907" y="473497"/>
                          <a:pt x="-23598" y="170493"/>
                          <a:pt x="0" y="0"/>
                        </a:cubicBezTo>
                        <a:close/>
                      </a:path>
                      <a:path w="3551927" h="1350616" fill="darkenLess" stroke="0" extrusionOk="0">
                        <a:moveTo>
                          <a:pt x="3326820" y="1350616"/>
                        </a:moveTo>
                        <a:cubicBezTo>
                          <a:pt x="3341980" y="1290840"/>
                          <a:pt x="3363229" y="1223861"/>
                          <a:pt x="3371841" y="1170530"/>
                        </a:cubicBezTo>
                        <a:cubicBezTo>
                          <a:pt x="3416498" y="1158742"/>
                          <a:pt x="3512404" y="1144512"/>
                          <a:pt x="3551927" y="1125509"/>
                        </a:cubicBezTo>
                        <a:cubicBezTo>
                          <a:pt x="3461837" y="1198865"/>
                          <a:pt x="3413503" y="1245599"/>
                          <a:pt x="3326820" y="1350616"/>
                        </a:cubicBezTo>
                        <a:close/>
                      </a:path>
                      <a:path w="3551927" h="1350616" fill="none" extrusionOk="0">
                        <a:moveTo>
                          <a:pt x="3326820" y="1350616"/>
                        </a:moveTo>
                        <a:cubicBezTo>
                          <a:pt x="3355004" y="1267870"/>
                          <a:pt x="3360311" y="1209865"/>
                          <a:pt x="3371841" y="1170530"/>
                        </a:cubicBezTo>
                        <a:cubicBezTo>
                          <a:pt x="3444015" y="1155472"/>
                          <a:pt x="3504415" y="1132436"/>
                          <a:pt x="3551927" y="1125509"/>
                        </a:cubicBezTo>
                        <a:cubicBezTo>
                          <a:pt x="3450408" y="1215610"/>
                          <a:pt x="3400662" y="1284747"/>
                          <a:pt x="3326820" y="1350616"/>
                        </a:cubicBezTo>
                        <a:cubicBezTo>
                          <a:pt x="3107947" y="1365627"/>
                          <a:pt x="2905248" y="1332902"/>
                          <a:pt x="2628188" y="1350616"/>
                        </a:cubicBezTo>
                        <a:cubicBezTo>
                          <a:pt x="2351128" y="1368330"/>
                          <a:pt x="2136935" y="1334928"/>
                          <a:pt x="1896287" y="1350616"/>
                        </a:cubicBezTo>
                        <a:cubicBezTo>
                          <a:pt x="1655639" y="1366304"/>
                          <a:pt x="1487780" y="1349020"/>
                          <a:pt x="1297460" y="1350616"/>
                        </a:cubicBezTo>
                        <a:cubicBezTo>
                          <a:pt x="1107140" y="1352212"/>
                          <a:pt x="895442" y="1334689"/>
                          <a:pt x="731900" y="1350616"/>
                        </a:cubicBezTo>
                        <a:cubicBezTo>
                          <a:pt x="568358" y="1366543"/>
                          <a:pt x="224715" y="1332620"/>
                          <a:pt x="0" y="1350616"/>
                        </a:cubicBezTo>
                        <a:cubicBezTo>
                          <a:pt x="16215" y="1018045"/>
                          <a:pt x="16698" y="807190"/>
                          <a:pt x="0" y="648296"/>
                        </a:cubicBezTo>
                        <a:cubicBezTo>
                          <a:pt x="-16698" y="489402"/>
                          <a:pt x="31231" y="166703"/>
                          <a:pt x="0" y="0"/>
                        </a:cubicBezTo>
                        <a:cubicBezTo>
                          <a:pt x="145570" y="12762"/>
                          <a:pt x="463941" y="-18211"/>
                          <a:pt x="591988" y="0"/>
                        </a:cubicBezTo>
                        <a:cubicBezTo>
                          <a:pt x="720035" y="18211"/>
                          <a:pt x="1013507" y="-1064"/>
                          <a:pt x="1219495" y="0"/>
                        </a:cubicBezTo>
                        <a:cubicBezTo>
                          <a:pt x="1425483" y="1064"/>
                          <a:pt x="1716990" y="23491"/>
                          <a:pt x="1882521" y="0"/>
                        </a:cubicBezTo>
                        <a:cubicBezTo>
                          <a:pt x="2048052" y="-23491"/>
                          <a:pt x="2215164" y="18676"/>
                          <a:pt x="2403471" y="0"/>
                        </a:cubicBezTo>
                        <a:cubicBezTo>
                          <a:pt x="2591778" y="-18676"/>
                          <a:pt x="2781854" y="7867"/>
                          <a:pt x="2959939" y="0"/>
                        </a:cubicBezTo>
                        <a:cubicBezTo>
                          <a:pt x="3138024" y="-7867"/>
                          <a:pt x="3302940" y="-12638"/>
                          <a:pt x="3551927" y="0"/>
                        </a:cubicBezTo>
                        <a:cubicBezTo>
                          <a:pt x="3556692" y="197767"/>
                          <a:pt x="3577138" y="303825"/>
                          <a:pt x="3551927" y="528989"/>
                        </a:cubicBezTo>
                        <a:cubicBezTo>
                          <a:pt x="3526716" y="754153"/>
                          <a:pt x="3580059" y="857232"/>
                          <a:pt x="3551927" y="1125509"/>
                        </a:cubicBezTo>
                      </a:path>
                      <a:path w="3551927" h="1350616" fill="none" stroke="0" extrusionOk="0">
                        <a:moveTo>
                          <a:pt x="3326820" y="1350616"/>
                        </a:moveTo>
                        <a:cubicBezTo>
                          <a:pt x="3346766" y="1278741"/>
                          <a:pt x="3356220" y="1222456"/>
                          <a:pt x="3371841" y="1170530"/>
                        </a:cubicBezTo>
                        <a:cubicBezTo>
                          <a:pt x="3422291" y="1157836"/>
                          <a:pt x="3478955" y="1143584"/>
                          <a:pt x="3551927" y="1125509"/>
                        </a:cubicBezTo>
                        <a:cubicBezTo>
                          <a:pt x="3447094" y="1235312"/>
                          <a:pt x="3413244" y="1249809"/>
                          <a:pt x="3326820" y="1350616"/>
                        </a:cubicBezTo>
                        <a:cubicBezTo>
                          <a:pt x="3174505" y="1338847"/>
                          <a:pt x="2885651" y="1322491"/>
                          <a:pt x="2628188" y="1350616"/>
                        </a:cubicBezTo>
                        <a:cubicBezTo>
                          <a:pt x="2370725" y="1378741"/>
                          <a:pt x="2197288" y="1353393"/>
                          <a:pt x="1896287" y="1350616"/>
                        </a:cubicBezTo>
                        <a:cubicBezTo>
                          <a:pt x="1595286" y="1347839"/>
                          <a:pt x="1571605" y="1356242"/>
                          <a:pt x="1264192" y="1350616"/>
                        </a:cubicBezTo>
                        <a:cubicBezTo>
                          <a:pt x="956779" y="1344990"/>
                          <a:pt x="978843" y="1358954"/>
                          <a:pt x="698632" y="1350616"/>
                        </a:cubicBezTo>
                        <a:cubicBezTo>
                          <a:pt x="418421" y="1342278"/>
                          <a:pt x="167432" y="1377705"/>
                          <a:pt x="0" y="1350616"/>
                        </a:cubicBezTo>
                        <a:cubicBezTo>
                          <a:pt x="11378" y="1097053"/>
                          <a:pt x="3850" y="973054"/>
                          <a:pt x="0" y="715826"/>
                        </a:cubicBezTo>
                        <a:cubicBezTo>
                          <a:pt x="-3850" y="458598"/>
                          <a:pt x="-25304" y="295807"/>
                          <a:pt x="0" y="0"/>
                        </a:cubicBezTo>
                        <a:cubicBezTo>
                          <a:pt x="117853" y="22317"/>
                          <a:pt x="322005" y="17455"/>
                          <a:pt x="485430" y="0"/>
                        </a:cubicBezTo>
                        <a:cubicBezTo>
                          <a:pt x="648855" y="-17455"/>
                          <a:pt x="835449" y="-10933"/>
                          <a:pt x="970860" y="0"/>
                        </a:cubicBezTo>
                        <a:cubicBezTo>
                          <a:pt x="1106271" y="10933"/>
                          <a:pt x="1364705" y="-25616"/>
                          <a:pt x="1491809" y="0"/>
                        </a:cubicBezTo>
                        <a:cubicBezTo>
                          <a:pt x="1618913" y="25616"/>
                          <a:pt x="1835245" y="694"/>
                          <a:pt x="2154836" y="0"/>
                        </a:cubicBezTo>
                        <a:cubicBezTo>
                          <a:pt x="2474427" y="-694"/>
                          <a:pt x="2453188" y="-6885"/>
                          <a:pt x="2675785" y="0"/>
                        </a:cubicBezTo>
                        <a:cubicBezTo>
                          <a:pt x="2898382" y="6885"/>
                          <a:pt x="3277797" y="-33398"/>
                          <a:pt x="3551927" y="0"/>
                        </a:cubicBezTo>
                        <a:cubicBezTo>
                          <a:pt x="3567730" y="273436"/>
                          <a:pt x="3552735" y="306269"/>
                          <a:pt x="3551927" y="562755"/>
                        </a:cubicBezTo>
                        <a:cubicBezTo>
                          <a:pt x="3551119" y="819241"/>
                          <a:pt x="3534071" y="914970"/>
                          <a:pt x="3551927" y="1125509"/>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cd DR2XML_TRAINING/dr2xml_training</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 jupyter-notebook</a:t>
            </a:r>
          </a:p>
          <a:p>
            <a:endParaRPr lang="en-GB" sz="9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495300" indent="-276225">
              <a:buClr>
                <a:schemeClr val="bg1"/>
              </a:buClr>
              <a:buFont typeface="Wingdings" pitchFamily="2" charset="2"/>
              <a:buChar char="Ø"/>
            </a:pPr>
            <a:r>
              <a:rPr lang="en-GB" sz="1200" dirty="0">
                <a:solidFill>
                  <a:schemeClr val="bg1"/>
                </a:solidFill>
                <a:latin typeface="Menlo" panose="020B0609030804020204" pitchFamily="49" charset="0"/>
                <a:ea typeface="Menlo" panose="020B0609030804020204" pitchFamily="49" charset="0"/>
                <a:cs typeface="Menlo" panose="020B0609030804020204" pitchFamily="49" charset="0"/>
              </a:rPr>
              <a:t>exercice4 </a:t>
            </a:r>
          </a:p>
        </p:txBody>
      </p:sp>
      <p:sp>
        <p:nvSpPr>
          <p:cNvPr id="8" name="Flèche vers le bas 7">
            <a:extLst>
              <a:ext uri="{FF2B5EF4-FFF2-40B4-BE49-F238E27FC236}">
                <a16:creationId xmlns:a16="http://schemas.microsoft.com/office/drawing/2014/main" id="{44701878-BC0A-7246-8577-07F936D52C51}"/>
              </a:ext>
            </a:extLst>
          </p:cNvPr>
          <p:cNvSpPr/>
          <p:nvPr/>
        </p:nvSpPr>
        <p:spPr>
          <a:xfrm rot="16200000">
            <a:off x="2963471" y="4456846"/>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9" name="Graphique 8" descr="Programmeur">
            <a:extLst>
              <a:ext uri="{FF2B5EF4-FFF2-40B4-BE49-F238E27FC236}">
                <a16:creationId xmlns:a16="http://schemas.microsoft.com/office/drawing/2014/main" id="{34A1AC39-CBE6-034F-B891-217C916999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3945" y="4135767"/>
            <a:ext cx="827310" cy="827310"/>
          </a:xfrm>
          <a:prstGeom prst="rect">
            <a:avLst/>
          </a:prstGeom>
        </p:spPr>
      </p:pic>
    </p:spTree>
    <p:extLst>
      <p:ext uri="{BB962C8B-B14F-4D97-AF65-F5344CB8AC3E}">
        <p14:creationId xmlns:p14="http://schemas.microsoft.com/office/powerpoint/2010/main" val="1291959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Summary</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884FBC3C-E3AE-9942-A5E2-5F73EE58C951}"/>
              </a:ext>
            </a:extLst>
          </p:cNvPr>
          <p:cNvSpPr/>
          <p:nvPr/>
        </p:nvSpPr>
        <p:spPr>
          <a:xfrm>
            <a:off x="342469" y="1120282"/>
            <a:ext cx="8613272" cy="3634328"/>
          </a:xfrm>
          <a:prstGeom prst="rect">
            <a:avLst/>
          </a:prstGeom>
        </p:spPr>
        <p:txBody>
          <a:bodyPr wrap="square">
            <a:spAutoFit/>
          </a:bodyPr>
          <a:lstStyle/>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1"/>
                </a:solidFill>
                <a:latin typeface="Chalkduster" panose="03050602040202020205" pitchFamily="66" charset="77"/>
              </a:rPr>
              <a:t>DR-dr2xml-XIOS</a:t>
            </a:r>
            <a:r>
              <a:rPr lang="en-GB" dirty="0">
                <a:solidFill>
                  <a:schemeClr val="accent2">
                    <a:lumMod val="75000"/>
                    <a:lumOff val="25000"/>
                  </a:schemeClr>
                </a:solidFill>
              </a:rPr>
              <a:t> </a:t>
            </a:r>
            <a:r>
              <a:rPr lang="en-GB" dirty="0">
                <a:solidFill>
                  <a:schemeClr val="accent1"/>
                </a:solidFill>
                <a:latin typeface="Chalkduster" panose="03050602040202020205" pitchFamily="66" charset="77"/>
              </a:rPr>
              <a:t> pipeline </a:t>
            </a:r>
            <a:r>
              <a:rPr lang="en-GB" dirty="0">
                <a:solidFill>
                  <a:schemeClr val="accent2">
                    <a:lumMod val="75000"/>
                    <a:lumOff val="25000"/>
                  </a:schemeClr>
                </a:solidFill>
              </a:rPr>
              <a:t>is designed to facilitate the configuration of </a:t>
            </a:r>
            <a:r>
              <a:rPr lang="en-GB" dirty="0">
                <a:solidFill>
                  <a:schemeClr val="accent1"/>
                </a:solidFill>
                <a:latin typeface="Chalkduster" panose="03050602040202020205" pitchFamily="66" charset="77"/>
              </a:rPr>
              <a:t>XIOS-enabled</a:t>
            </a:r>
            <a:r>
              <a:rPr lang="en-GB" dirty="0">
                <a:solidFill>
                  <a:schemeClr val="accent2">
                    <a:lumMod val="75000"/>
                    <a:lumOff val="25000"/>
                  </a:schemeClr>
                </a:solidFill>
              </a:rPr>
              <a:t> climate models contributing to CMIP exercises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Is the best way to conform (as far as we can) to a data request as complex as the CMIP6 one</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Scraps the nightmare of  a “by hand” model output configuration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By dynamically analysing the simulated period (and adapting output configuration consequently), prevents from stopping/restarting the simulation</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Files written by XIOS configured by dr2xml are </a:t>
            </a:r>
            <a:r>
              <a:rPr lang="en-GB" dirty="0">
                <a:solidFill>
                  <a:schemeClr val="accent1"/>
                </a:solidFill>
                <a:latin typeface="Chalkduster" panose="03050602040202020205" pitchFamily="66" charset="77"/>
              </a:rPr>
              <a:t>CMIP6-compliant</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Avoid the CMORisation step in the data production workflow</a:t>
            </a:r>
          </a:p>
          <a:p>
            <a:pPr marL="257175" lvl="0" indent="-257175">
              <a:lnSpc>
                <a:spcPct val="150000"/>
              </a:lnSpc>
              <a:spcAft>
                <a:spcPts val="450"/>
              </a:spcAft>
              <a:buClr>
                <a:srgbClr val="212121">
                  <a:lumMod val="75000"/>
                  <a:lumOff val="25000"/>
                </a:srgbClr>
              </a:buClr>
              <a:buSzPct val="144000"/>
              <a:buFont typeface="Arial" charset="0"/>
              <a:buChar char="•"/>
            </a:pPr>
            <a:r>
              <a:rPr lang="en-GB" dirty="0">
                <a:solidFill>
                  <a:srgbClr val="212121">
                    <a:lumMod val="75000"/>
                    <a:lumOff val="25000"/>
                  </a:srgbClr>
                </a:solidFill>
              </a:rPr>
              <a:t>Can be used as well for daily research simulations, benefitting (or not…) from the </a:t>
            </a:r>
            <a:r>
              <a:rPr lang="en-GB" dirty="0">
                <a:solidFill>
                  <a:schemeClr val="accent1"/>
                </a:solidFill>
                <a:latin typeface="Chalkduster" panose="03050602040202020205" pitchFamily="66" charset="77"/>
              </a:rPr>
              <a:t>CMIP6 standards</a:t>
            </a:r>
          </a:p>
          <a:p>
            <a:pPr marL="257175" indent="-257175">
              <a:spcAft>
                <a:spcPts val="450"/>
              </a:spcAft>
              <a:buClr>
                <a:schemeClr val="accent2">
                  <a:lumMod val="75000"/>
                  <a:lumOff val="25000"/>
                </a:schemeClr>
              </a:buClr>
              <a:buSzPct val="144000"/>
              <a:buFont typeface="Arial" charset="0"/>
              <a:buChar char="•"/>
            </a:pPr>
            <a:endParaRPr lang="en-GB" sz="1200" dirty="0">
              <a:solidFill>
                <a:schemeClr val="accent2">
                  <a:lumMod val="75000"/>
                  <a:lumOff val="25000"/>
                </a:schemeClr>
              </a:solidFill>
            </a:endParaRPr>
          </a:p>
        </p:txBody>
      </p:sp>
      <p:sp>
        <p:nvSpPr>
          <p:cNvPr id="2" name="ZoneTexte 1">
            <a:extLst>
              <a:ext uri="{FF2B5EF4-FFF2-40B4-BE49-F238E27FC236}">
                <a16:creationId xmlns:a16="http://schemas.microsoft.com/office/drawing/2014/main" id="{28300C75-C388-A147-8E1E-E8B31C723DBD}"/>
              </a:ext>
            </a:extLst>
          </p:cNvPr>
          <p:cNvSpPr txBox="1"/>
          <p:nvPr/>
        </p:nvSpPr>
        <p:spPr>
          <a:xfrm>
            <a:off x="1004046" y="4719283"/>
            <a:ext cx="6983507" cy="461665"/>
          </a:xfrm>
          <a:prstGeom prst="rect">
            <a:avLst/>
          </a:prstGeom>
          <a:noFill/>
        </p:spPr>
        <p:txBody>
          <a:bodyPr wrap="square" rtlCol="0">
            <a:spAutoFit/>
          </a:bodyPr>
          <a:lstStyle/>
          <a:p>
            <a:pPr algn="ctr"/>
            <a:r>
              <a:rPr lang="en-GB" sz="1200" dirty="0">
                <a:latin typeface="Segoe Print" panose="02000800000000000000" pitchFamily="2" charset="0"/>
              </a:rPr>
              <a:t>Without CMIP6 and the Data Request dr2xml won’t have existed, even less without XIOS, but now we’ve got it, sounds there is a life (for it) after CMIP6 ! </a:t>
            </a:r>
          </a:p>
        </p:txBody>
      </p:sp>
      <p:pic>
        <p:nvPicPr>
          <p:cNvPr id="5" name="Graphique 4" descr="Visage clignant de l’œil sans remplissage">
            <a:extLst>
              <a:ext uri="{FF2B5EF4-FFF2-40B4-BE49-F238E27FC236}">
                <a16:creationId xmlns:a16="http://schemas.microsoft.com/office/drawing/2014/main" id="{391BE9F6-9CB6-A04E-99B2-E6756914EE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895" y="4950115"/>
            <a:ext cx="279070" cy="279070"/>
          </a:xfrm>
          <a:prstGeom prst="rect">
            <a:avLst/>
          </a:prstGeom>
        </p:spPr>
      </p:pic>
    </p:spTree>
    <p:extLst>
      <p:ext uri="{BB962C8B-B14F-4D97-AF65-F5344CB8AC3E}">
        <p14:creationId xmlns:p14="http://schemas.microsoft.com/office/powerpoint/2010/main" val="800430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The End.</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GB" sz="2000" i="1" dirty="0">
              <a:solidFill>
                <a:schemeClr val="tx1"/>
              </a:solidFill>
            </a:endParaRP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Virtual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9" name="Graphique 8" descr="Questions">
            <a:extLst>
              <a:ext uri="{FF2B5EF4-FFF2-40B4-BE49-F238E27FC236}">
                <a16:creationId xmlns:a16="http://schemas.microsoft.com/office/drawing/2014/main" id="{525C8121-0271-004A-820F-EA9D3C7726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8803" y="1971864"/>
            <a:ext cx="914400" cy="914400"/>
          </a:xfrm>
          <a:prstGeom prst="rect">
            <a:avLst/>
          </a:prstGeom>
        </p:spPr>
      </p:pic>
      <p:pic>
        <p:nvPicPr>
          <p:cNvPr id="12" name="Graphique 11" descr="Courrier">
            <a:extLst>
              <a:ext uri="{FF2B5EF4-FFF2-40B4-BE49-F238E27FC236}">
                <a16:creationId xmlns:a16="http://schemas.microsoft.com/office/drawing/2014/main" id="{7BAB2D3C-CFE1-094D-886A-9EA675A12D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22201" y="4300915"/>
            <a:ext cx="474989" cy="426862"/>
          </a:xfrm>
          <a:prstGeom prst="rect">
            <a:avLst/>
          </a:prstGeom>
        </p:spPr>
      </p:pic>
      <p:pic>
        <p:nvPicPr>
          <p:cNvPr id="14" name="Graphique 13" descr="Salle de conseil">
            <a:extLst>
              <a:ext uri="{FF2B5EF4-FFF2-40B4-BE49-F238E27FC236}">
                <a16:creationId xmlns:a16="http://schemas.microsoft.com/office/drawing/2014/main" id="{F04D1D06-C8D5-954A-B310-C176AC31D1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1568" y="1669217"/>
            <a:ext cx="914400" cy="914400"/>
          </a:xfrm>
          <a:prstGeom prst="rect">
            <a:avLst/>
          </a:prstGeom>
        </p:spPr>
      </p:pic>
      <p:pic>
        <p:nvPicPr>
          <p:cNvPr id="16" name="Graphique 15" descr="Avis des clients (droite à gauche)">
            <a:extLst>
              <a:ext uri="{FF2B5EF4-FFF2-40B4-BE49-F238E27FC236}">
                <a16:creationId xmlns:a16="http://schemas.microsoft.com/office/drawing/2014/main" id="{61A9BA2C-8D24-3F44-8000-CF5F1CBCF7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87325" y="882101"/>
            <a:ext cx="914400" cy="914400"/>
          </a:xfrm>
          <a:prstGeom prst="rect">
            <a:avLst/>
          </a:prstGeom>
        </p:spPr>
      </p:pic>
      <p:pic>
        <p:nvPicPr>
          <p:cNvPr id="18" name="Graphique 17" descr="Connexions">
            <a:extLst>
              <a:ext uri="{FF2B5EF4-FFF2-40B4-BE49-F238E27FC236}">
                <a16:creationId xmlns:a16="http://schemas.microsoft.com/office/drawing/2014/main" id="{AF7B3A23-418F-B344-813F-6343827B99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87233" y="4211445"/>
            <a:ext cx="800185" cy="800185"/>
          </a:xfrm>
          <a:prstGeom prst="rect">
            <a:avLst/>
          </a:prstGeom>
        </p:spPr>
      </p:pic>
      <p:sp>
        <p:nvSpPr>
          <p:cNvPr id="19" name="ZoneTexte 18">
            <a:extLst>
              <a:ext uri="{FF2B5EF4-FFF2-40B4-BE49-F238E27FC236}">
                <a16:creationId xmlns:a16="http://schemas.microsoft.com/office/drawing/2014/main" id="{98E0B713-A556-EC4B-B284-C87E01D6A4DB}"/>
              </a:ext>
            </a:extLst>
          </p:cNvPr>
          <p:cNvSpPr txBox="1"/>
          <p:nvPr/>
        </p:nvSpPr>
        <p:spPr>
          <a:xfrm>
            <a:off x="260576" y="1133001"/>
            <a:ext cx="2572871" cy="584775"/>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Thanks to all for your participation !</a:t>
            </a:r>
          </a:p>
        </p:txBody>
      </p:sp>
      <p:sp>
        <p:nvSpPr>
          <p:cNvPr id="21" name="ZoneTexte 20">
            <a:extLst>
              <a:ext uri="{FF2B5EF4-FFF2-40B4-BE49-F238E27FC236}">
                <a16:creationId xmlns:a16="http://schemas.microsoft.com/office/drawing/2014/main" id="{F355872C-BBF8-234E-8D13-D4058BF003E8}"/>
              </a:ext>
            </a:extLst>
          </p:cNvPr>
          <p:cNvSpPr txBox="1"/>
          <p:nvPr/>
        </p:nvSpPr>
        <p:spPr>
          <a:xfrm>
            <a:off x="6673203" y="2354716"/>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Any questions ?</a:t>
            </a:r>
          </a:p>
        </p:txBody>
      </p:sp>
      <p:sp>
        <p:nvSpPr>
          <p:cNvPr id="22" name="ZoneTexte 21">
            <a:extLst>
              <a:ext uri="{FF2B5EF4-FFF2-40B4-BE49-F238E27FC236}">
                <a16:creationId xmlns:a16="http://schemas.microsoft.com/office/drawing/2014/main" id="{31489D7D-76D6-8E41-9763-7EB647AA351C}"/>
              </a:ext>
            </a:extLst>
          </p:cNvPr>
          <p:cNvSpPr txBox="1"/>
          <p:nvPr/>
        </p:nvSpPr>
        <p:spPr>
          <a:xfrm>
            <a:off x="3187418" y="3772115"/>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Keep in touch !</a:t>
            </a:r>
          </a:p>
        </p:txBody>
      </p:sp>
      <p:sp>
        <p:nvSpPr>
          <p:cNvPr id="20" name="ZoneTexte 19">
            <a:extLst>
              <a:ext uri="{FF2B5EF4-FFF2-40B4-BE49-F238E27FC236}">
                <a16:creationId xmlns:a16="http://schemas.microsoft.com/office/drawing/2014/main" id="{5D0F8D0F-2E9B-4846-B18E-6CFB098B7BDB}"/>
              </a:ext>
            </a:extLst>
          </p:cNvPr>
          <p:cNvSpPr txBox="1"/>
          <p:nvPr/>
        </p:nvSpPr>
        <p:spPr>
          <a:xfrm>
            <a:off x="5197190" y="4344894"/>
            <a:ext cx="2278054" cy="523220"/>
          </a:xfrm>
          <a:prstGeom prst="rect">
            <a:avLst/>
          </a:prstGeom>
          <a:noFill/>
        </p:spPr>
        <p:txBody>
          <a:bodyPr wrap="square" rtlCol="0">
            <a:spAutoFit/>
          </a:bodyPr>
          <a:lstStyle/>
          <a:p>
            <a:r>
              <a:rPr lang="en-GB" dirty="0">
                <a:hlinkClick r:id="rId13"/>
              </a:rPr>
              <a:t>gaelle.rigoudy@meteo.fr</a:t>
            </a:r>
            <a:endParaRPr lang="en-GB" dirty="0"/>
          </a:p>
          <a:p>
            <a:r>
              <a:rPr lang="en-GB" dirty="0">
                <a:hlinkClick r:id="rId14"/>
              </a:rPr>
              <a:t>moine@cerfacs.fr</a:t>
            </a:r>
            <a:endParaRPr lang="en-GB" dirty="0"/>
          </a:p>
        </p:txBody>
      </p:sp>
      <p:sp>
        <p:nvSpPr>
          <p:cNvPr id="24" name="Cylindre 23">
            <a:extLst>
              <a:ext uri="{FF2B5EF4-FFF2-40B4-BE49-F238E27FC236}">
                <a16:creationId xmlns:a16="http://schemas.microsoft.com/office/drawing/2014/main" id="{E5C292E2-8503-C643-9B05-8C688A5A36AC}"/>
              </a:ext>
            </a:extLst>
          </p:cNvPr>
          <p:cNvSpPr/>
          <p:nvPr/>
        </p:nvSpPr>
        <p:spPr>
          <a:xfrm>
            <a:off x="3454174" y="2260582"/>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23" name="Rectangle 22">
            <a:extLst>
              <a:ext uri="{FF2B5EF4-FFF2-40B4-BE49-F238E27FC236}">
                <a16:creationId xmlns:a16="http://schemas.microsoft.com/office/drawing/2014/main" id="{197FA79C-33A4-BF45-91E1-3264FE554200}"/>
              </a:ext>
            </a:extLst>
          </p:cNvPr>
          <p:cNvSpPr/>
          <p:nvPr/>
        </p:nvSpPr>
        <p:spPr>
          <a:xfrm>
            <a:off x="94442" y="4562501"/>
            <a:ext cx="2383986" cy="307777"/>
          </a:xfrm>
          <a:prstGeom prst="rect">
            <a:avLst/>
          </a:prstGeom>
        </p:spPr>
        <p:txBody>
          <a:bodyPr wrap="none">
            <a:spAutoFit/>
          </a:bodyPr>
          <a:lstStyle/>
          <a:p>
            <a:r>
              <a:rPr lang="fr-FR" dirty="0">
                <a:latin typeface="Arial" panose="020B0604020202020204" pitchFamily="34" charset="0"/>
              </a:rPr>
              <a:t>xiostraining2021.slack.com</a:t>
            </a:r>
            <a:endParaRPr lang="en-GB" dirty="0"/>
          </a:p>
        </p:txBody>
      </p:sp>
    </p:spTree>
    <p:extLst>
      <p:ext uri="{BB962C8B-B14F-4D97-AF65-F5344CB8AC3E}">
        <p14:creationId xmlns:p14="http://schemas.microsoft.com/office/powerpoint/2010/main" val="273948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0" y="894293"/>
            <a:ext cx="8825218" cy="4596122"/>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sz="1400" dirty="0"/>
              <a:t>Born with CMIP6 (Data Request)</a:t>
            </a:r>
          </a:p>
          <a:p>
            <a:pPr marL="457200" lvl="0" indent="-342900" algn="l" rtl="0">
              <a:spcBef>
                <a:spcPts val="0"/>
              </a:spcBef>
              <a:spcAft>
                <a:spcPts val="0"/>
              </a:spcAft>
              <a:buSzPts val="1800"/>
              <a:buChar char="●"/>
            </a:pPr>
            <a:r>
              <a:rPr lang="en-GB" sz="1400" dirty="0"/>
              <a:t>Development started in sept. 2016 </a:t>
            </a:r>
            <a:r>
              <a:rPr lang="en-GB" sz="1200" dirty="0"/>
              <a:t>(S. Sénési, CNRM + M.P Moine, Cerfacs)</a:t>
            </a:r>
          </a:p>
          <a:p>
            <a:pPr marL="457200" lvl="0" indent="-342900" algn="l" rtl="0">
              <a:spcBef>
                <a:spcPts val="0"/>
              </a:spcBef>
              <a:spcAft>
                <a:spcPts val="0"/>
              </a:spcAft>
              <a:buSzPts val="1800"/>
              <a:buChar char="●"/>
            </a:pPr>
            <a:r>
              <a:rPr lang="en-GB" sz="1400" dirty="0"/>
              <a:t>Now developed &amp; maintained by G. Rigoudy, CNRM</a:t>
            </a:r>
          </a:p>
          <a:p>
            <a:pPr marL="457200" lvl="0" indent="-342900" algn="l" rtl="0">
              <a:spcBef>
                <a:spcPts val="0"/>
              </a:spcBef>
              <a:spcAft>
                <a:spcPts val="0"/>
              </a:spcAft>
              <a:buSzPts val="1800"/>
              <a:buChar char="●"/>
            </a:pPr>
            <a:r>
              <a:rPr lang="en-GB" sz="1400" dirty="0"/>
              <a:t>Developed in close collaboration with the XIOS-dev Team (a lot of functionalities introduced in XIOS for CMIP6/dr2xml needs)</a:t>
            </a:r>
          </a:p>
          <a:p>
            <a:pPr marL="114300" lvl="0" indent="0" algn="l" rtl="0">
              <a:spcBef>
                <a:spcPts val="0"/>
              </a:spcBef>
              <a:spcAft>
                <a:spcPts val="0"/>
              </a:spcAft>
              <a:buSzPts val="1800"/>
              <a:buNone/>
            </a:pPr>
            <a:endParaRPr lang="en-GB" sz="1400" dirty="0"/>
          </a:p>
          <a:p>
            <a:pPr marL="457200" lvl="0" indent="-342900" algn="l" rtl="0">
              <a:spcBef>
                <a:spcPts val="0"/>
              </a:spcBef>
              <a:spcAft>
                <a:spcPts val="0"/>
              </a:spcAft>
              <a:buSzPts val="1800"/>
              <a:buChar char="●"/>
            </a:pPr>
            <a:r>
              <a:rPr lang="en-GB" sz="1400" dirty="0"/>
              <a:t>Used at IPSL and CNRM-CERFACS in climate models doing CMIP6</a:t>
            </a:r>
          </a:p>
          <a:p>
            <a:pPr marL="914400" lvl="1" indent="-317500" algn="l" rtl="0">
              <a:spcBef>
                <a:spcPts val="0"/>
              </a:spcBef>
              <a:spcAft>
                <a:spcPts val="0"/>
              </a:spcAft>
              <a:buSzPts val="1400"/>
              <a:buChar char="○"/>
            </a:pPr>
            <a:r>
              <a:rPr lang="en-GB" sz="1100" dirty="0"/>
              <a:t>At CNRM-CERFACS: embedded in the modelling workflow (ECLIS)</a:t>
            </a:r>
          </a:p>
          <a:p>
            <a:pPr marL="914400" lvl="1" indent="-317500" algn="l" rtl="0">
              <a:spcBef>
                <a:spcPts val="0"/>
              </a:spcBef>
              <a:spcAft>
                <a:spcPts val="0"/>
              </a:spcAft>
              <a:buSzPts val="1400"/>
              <a:buChar char="○"/>
            </a:pPr>
            <a:r>
              <a:rPr lang="en-GB" sz="1100" dirty="0"/>
              <a:t>At ISPL : used upstream of the modelling workflow (LibIGCM)</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All along the dev period, phasing with:</a:t>
            </a:r>
          </a:p>
          <a:p>
            <a:pPr marL="914400" lvl="1" indent="-317500" algn="l" rtl="0">
              <a:spcBef>
                <a:spcPts val="0"/>
              </a:spcBef>
              <a:spcAft>
                <a:spcPts val="0"/>
              </a:spcAft>
              <a:buSzPts val="1400"/>
              <a:buChar char="○"/>
            </a:pPr>
            <a:r>
              <a:rPr lang="en-GB" sz="1100" dirty="0"/>
              <a:t>The CMIP6 Data Request versions</a:t>
            </a:r>
          </a:p>
          <a:p>
            <a:pPr marL="914400" lvl="1" indent="-317500" algn="l" rtl="0">
              <a:spcBef>
                <a:spcPts val="0"/>
              </a:spcBef>
              <a:spcAft>
                <a:spcPts val="0"/>
              </a:spcAft>
              <a:buSzPts val="1400"/>
              <a:buChar char="○"/>
            </a:pPr>
            <a:r>
              <a:rPr lang="en-GB" sz="1100" dirty="0"/>
              <a:t>The CMIP6 Controlled vocabulary</a:t>
            </a:r>
          </a:p>
          <a:p>
            <a:pPr marL="457200" lvl="0" indent="-342900" algn="l" rtl="0">
              <a:spcBef>
                <a:spcPts val="0"/>
              </a:spcBef>
              <a:spcAft>
                <a:spcPts val="0"/>
              </a:spcAft>
              <a:buSzPts val="1800"/>
              <a:buChar char="●"/>
            </a:pPr>
            <a:r>
              <a:rPr lang="en-GB" sz="1400" dirty="0"/>
              <a:t>Stabilized version in July 2018  for CMIP6 (v1.13)</a:t>
            </a:r>
          </a:p>
          <a:p>
            <a:pPr marL="457200" lvl="0" indent="-342900" algn="l" rtl="0">
              <a:spcBef>
                <a:spcPts val="0"/>
              </a:spcBef>
              <a:spcAft>
                <a:spcPts val="0"/>
              </a:spcAft>
              <a:buSzPts val="1800"/>
              <a:buChar char="●"/>
            </a:pPr>
            <a:r>
              <a:rPr lang="en-GB" sz="1400" dirty="0"/>
              <a:t>Last evolutions:</a:t>
            </a:r>
          </a:p>
          <a:p>
            <a:pPr marL="914400" lvl="1" indent="-317500" algn="l" rtl="0">
              <a:spcBef>
                <a:spcPts val="0"/>
              </a:spcBef>
              <a:spcAft>
                <a:spcPts val="0"/>
              </a:spcAft>
              <a:buSzPts val="1400"/>
              <a:buChar char="○"/>
            </a:pPr>
            <a:r>
              <a:rPr lang="en-GB" sz="1100" dirty="0"/>
              <a:t>Code modularization</a:t>
            </a:r>
          </a:p>
          <a:p>
            <a:pPr marL="914400" lvl="1" indent="-317500" algn="l" rtl="0">
              <a:spcBef>
                <a:spcPts val="0"/>
              </a:spcBef>
              <a:spcAft>
                <a:spcPts val="0"/>
              </a:spcAft>
              <a:buSzPts val="1400"/>
              <a:buChar char="○"/>
            </a:pPr>
            <a:r>
              <a:rPr lang="en-GB" sz="1100" dirty="0"/>
              <a:t>New functionalities</a:t>
            </a:r>
          </a:p>
          <a:p>
            <a:pPr marL="914400" lvl="1" indent="-317500" algn="l" rtl="0">
              <a:spcBef>
                <a:spcPts val="0"/>
              </a:spcBef>
              <a:spcAft>
                <a:spcPts val="0"/>
              </a:spcAft>
              <a:buSzPts val="1400"/>
              <a:buChar char="○"/>
            </a:pPr>
            <a:r>
              <a:rPr lang="en-GB" sz="1100" dirty="0"/>
              <a:t>Python 3 - PEP8</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Sources on Github: </a:t>
            </a:r>
            <a:r>
              <a:rPr lang="en-GB" sz="1200" u="sng" dirty="0">
                <a:solidFill>
                  <a:schemeClr val="hlink"/>
                </a:solidFill>
                <a:latin typeface="Menlo" panose="020B0609030804020204" pitchFamily="49" charset="0"/>
                <a:ea typeface="Menlo" panose="020B0609030804020204" pitchFamily="49" charset="0"/>
                <a:cs typeface="Menlo" panose="020B0609030804020204" pitchFamily="49" charset="0"/>
                <a:hlinkClick r:id="rId3"/>
              </a:rPr>
              <a:t>https://github.com/rigoudyg/dr2xml</a:t>
            </a:r>
            <a:r>
              <a:rPr lang="en-GB" sz="1200" u="sng" dirty="0">
                <a:latin typeface="Menlo" panose="020B0609030804020204" pitchFamily="49" charset="0"/>
                <a:ea typeface="Menlo" panose="020B0609030804020204" pitchFamily="49" charset="0"/>
                <a:cs typeface="Menlo" panose="020B0609030804020204" pitchFamily="49" charset="0"/>
              </a:rPr>
              <a:t> </a:t>
            </a:r>
            <a:endParaRPr lang="en-GB" sz="1400" u="sng" dirty="0">
              <a:latin typeface="Menlo" panose="020B0609030804020204" pitchFamily="49" charset="0"/>
              <a:ea typeface="Menlo" panose="020B0609030804020204" pitchFamily="49" charset="0"/>
              <a:cs typeface="Menlo" panose="020B0609030804020204" pitchFamily="49" charset="0"/>
            </a:endParaRPr>
          </a:p>
          <a:p>
            <a:pPr lvl="0"/>
            <a:r>
              <a:rPr lang="en-GB" sz="1400" dirty="0"/>
              <a:t>ReadtheDocs documentation : </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hlinkClick r:id="rId4">
                  <a:extLst>
                    <a:ext uri="{A12FA001-AC4F-418D-AE19-62706E023703}">
                      <ahyp:hlinkClr xmlns:ahyp="http://schemas.microsoft.com/office/drawing/2018/hyperlinkcolor" val="tx"/>
                    </a:ext>
                  </a:extLst>
                </a:hlinkClick>
              </a:rPr>
              <a:t>https://dr2xml.readthedocs.io/en/documentation/</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rPr>
              <a:t> </a:t>
            </a:r>
            <a:r>
              <a:rPr lang="en-GB" sz="12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rPr>
              <a:t>(</a:t>
            </a:r>
            <a:r>
              <a:rPr lang="en-GB" sz="1200" i="1" dirty="0">
                <a:solidFill>
                  <a:schemeClr val="accent2">
                    <a:lumMod val="75000"/>
                    <a:lumOff val="25000"/>
                  </a:schemeClr>
                </a:solidFill>
                <a:highlight>
                  <a:srgbClr val="FFFFFF"/>
                </a:highlight>
                <a:latin typeface="+mn-lt"/>
              </a:rPr>
              <a:t>not yet finalized)</a:t>
            </a:r>
            <a:endParaRPr lang="en-GB" sz="11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endParaRPr>
          </a:p>
        </p:txBody>
      </p:sp>
      <p:pic>
        <p:nvPicPr>
          <p:cNvPr id="4" name="Image 3">
            <a:extLst>
              <a:ext uri="{FF2B5EF4-FFF2-40B4-BE49-F238E27FC236}">
                <a16:creationId xmlns:a16="http://schemas.microsoft.com/office/drawing/2014/main" id="{61992423-946F-044F-89F3-A87C3EAF04B3}"/>
              </a:ext>
            </a:extLst>
          </p:cNvPr>
          <p:cNvPicPr>
            <a:picLocks noChangeAspect="1"/>
          </p:cNvPicPr>
          <p:nvPr/>
        </p:nvPicPr>
        <p:blipFill>
          <a:blip r:embed="rId5"/>
          <a:stretch>
            <a:fillRect/>
          </a:stretch>
        </p:blipFill>
        <p:spPr>
          <a:xfrm>
            <a:off x="5898775" y="2588248"/>
            <a:ext cx="3085833" cy="2419635"/>
          </a:xfrm>
          <a:prstGeom prst="rect">
            <a:avLst/>
          </a:prstGeom>
        </p:spPr>
      </p:pic>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b) brief history</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c) the CMIP6 Data Request</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282F413E-C1B4-ED4A-8488-779677D310AB}"/>
              </a:ext>
            </a:extLst>
          </p:cNvPr>
          <p:cNvSpPr txBox="1">
            <a:spLocks/>
          </p:cNvSpPr>
          <p:nvPr/>
        </p:nvSpPr>
        <p:spPr>
          <a:xfrm>
            <a:off x="-38090" y="3031642"/>
            <a:ext cx="5088860" cy="2451032"/>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Concretely : </a:t>
            </a:r>
          </a:p>
          <a:p>
            <a:pPr lvl="1"/>
            <a:r>
              <a:rPr lang="en-GB" dirty="0">
                <a:solidFill>
                  <a:schemeClr val="accent2">
                    <a:lumMod val="75000"/>
                    <a:lumOff val="25000"/>
                  </a:schemeClr>
                </a:solidFill>
              </a:rPr>
              <a:t>Is a data base with: </a:t>
            </a:r>
          </a:p>
          <a:p>
            <a:pPr lvl="2"/>
            <a:r>
              <a:rPr lang="en-GB" dirty="0">
                <a:solidFill>
                  <a:schemeClr val="accent2">
                    <a:lumMod val="75000"/>
                    <a:lumOff val="25000"/>
                  </a:schemeClr>
                </a:solidFill>
              </a:rPr>
              <a:t>a python API (</a:t>
            </a:r>
            <a:r>
              <a:rPr lang="en-GB" dirty="0"/>
              <a:t>facilitates automated interrogation of the data base)</a:t>
            </a:r>
            <a:endParaRPr lang="en-GB" dirty="0">
              <a:solidFill>
                <a:schemeClr val="accent2">
                  <a:lumMod val="75000"/>
                  <a:lumOff val="25000"/>
                </a:schemeClr>
              </a:solidFill>
            </a:endParaRPr>
          </a:p>
          <a:p>
            <a:pPr lvl="2"/>
            <a:r>
              <a:rPr lang="en-GB" dirty="0">
                <a:solidFill>
                  <a:schemeClr val="accent2">
                    <a:lumMod val="75000"/>
                    <a:lumOff val="25000"/>
                  </a:schemeClr>
                </a:solidFill>
              </a:rPr>
              <a:t>a browsable html interface</a:t>
            </a:r>
          </a:p>
          <a:p>
            <a:pPr lvl="1"/>
            <a:r>
              <a:rPr lang="en-GB" dirty="0">
                <a:solidFill>
                  <a:schemeClr val="accent2">
                    <a:lumMod val="75000"/>
                    <a:lumOff val="25000"/>
                  </a:schemeClr>
                </a:solidFill>
              </a:rPr>
              <a:t>That gives, for each CMIP6 simulation:</a:t>
            </a:r>
          </a:p>
          <a:p>
            <a:pPr lvl="2"/>
            <a:r>
              <a:rPr lang="en-GB" sz="1200" dirty="0">
                <a:solidFill>
                  <a:schemeClr val="accent2">
                    <a:lumMod val="75000"/>
                    <a:lumOff val="25000"/>
                  </a:schemeClr>
                </a:solidFill>
              </a:rPr>
              <a:t>the variables that should be output (according to the selected priority)</a:t>
            </a:r>
          </a:p>
          <a:p>
            <a:pPr lvl="2"/>
            <a:r>
              <a:rPr lang="en-GB" sz="1200" dirty="0">
                <a:solidFill>
                  <a:schemeClr val="accent2">
                    <a:lumMod val="75000"/>
                    <a:lumOff val="25000"/>
                  </a:schemeClr>
                </a:solidFill>
              </a:rPr>
              <a:t>on which grid/domain/levels</a:t>
            </a:r>
          </a:p>
          <a:p>
            <a:pPr lvl="2"/>
            <a:r>
              <a:rPr lang="en-GB" sz="1200" dirty="0">
                <a:solidFill>
                  <a:schemeClr val="accent2">
                    <a:lumMod val="75000"/>
                    <a:lumOff val="25000"/>
                  </a:schemeClr>
                </a:solidFill>
              </a:rPr>
              <a:t>over which time period</a:t>
            </a:r>
          </a:p>
          <a:p>
            <a:pPr lvl="2"/>
            <a:r>
              <a:rPr lang="en-GB" sz="1200" dirty="0">
                <a:solidFill>
                  <a:schemeClr val="accent2">
                    <a:lumMod val="75000"/>
                    <a:lumOff val="25000"/>
                  </a:schemeClr>
                </a:solidFill>
              </a:rPr>
              <a:t>at which frequency</a:t>
            </a:r>
          </a:p>
          <a:p>
            <a:pPr lvl="2"/>
            <a:r>
              <a:rPr lang="en-GB" sz="1200" dirty="0">
                <a:solidFill>
                  <a:schemeClr val="accent2">
                    <a:lumMod val="75000"/>
                    <a:lumOff val="25000"/>
                  </a:schemeClr>
                </a:solidFill>
              </a:rPr>
              <a:t>with which netCDF attributes... </a:t>
            </a:r>
          </a:p>
          <a:p>
            <a:pPr lvl="1"/>
            <a:r>
              <a:rPr lang="en-GB" dirty="0">
                <a:solidFill>
                  <a:schemeClr val="accent2">
                    <a:lumMod val="75000"/>
                    <a:lumOff val="25000"/>
                  </a:schemeClr>
                </a:solidFill>
              </a:rPr>
              <a:t>CMIP6 DR python API is used by dr2xml </a:t>
            </a:r>
          </a:p>
        </p:txBody>
      </p:sp>
      <p:pic>
        <p:nvPicPr>
          <p:cNvPr id="3" name="Image 2">
            <a:extLst>
              <a:ext uri="{FF2B5EF4-FFF2-40B4-BE49-F238E27FC236}">
                <a16:creationId xmlns:a16="http://schemas.microsoft.com/office/drawing/2014/main" id="{E4F2BD7F-3404-A04B-9FB7-CC2E6B74E776}"/>
              </a:ext>
            </a:extLst>
          </p:cNvPr>
          <p:cNvPicPr>
            <a:picLocks noChangeAspect="1"/>
          </p:cNvPicPr>
          <p:nvPr/>
        </p:nvPicPr>
        <p:blipFill>
          <a:blip r:embed="rId3"/>
          <a:stretch>
            <a:fillRect/>
          </a:stretch>
        </p:blipFill>
        <p:spPr>
          <a:xfrm>
            <a:off x="5153023" y="719924"/>
            <a:ext cx="3937393" cy="2273815"/>
          </a:xfrm>
          <a:prstGeom prst="rect">
            <a:avLst/>
          </a:prstGeom>
        </p:spPr>
      </p:pic>
      <p:pic>
        <p:nvPicPr>
          <p:cNvPr id="13" name="Image 12">
            <a:extLst>
              <a:ext uri="{FF2B5EF4-FFF2-40B4-BE49-F238E27FC236}">
                <a16:creationId xmlns:a16="http://schemas.microsoft.com/office/drawing/2014/main" id="{C91C3EB9-BF97-F944-8359-2395E62D8EBB}"/>
              </a:ext>
            </a:extLst>
          </p:cNvPr>
          <p:cNvPicPr>
            <a:picLocks noChangeAspect="1"/>
          </p:cNvPicPr>
          <p:nvPr/>
        </p:nvPicPr>
        <p:blipFill>
          <a:blip r:embed="rId4"/>
          <a:stretch>
            <a:fillRect/>
          </a:stretch>
        </p:blipFill>
        <p:spPr>
          <a:xfrm>
            <a:off x="4985223" y="2383800"/>
            <a:ext cx="3681998" cy="2660260"/>
          </a:xfrm>
          <a:prstGeom prst="rect">
            <a:avLst/>
          </a:prstGeom>
        </p:spPr>
      </p:pic>
      <p:pic>
        <p:nvPicPr>
          <p:cNvPr id="5" name="Image 4">
            <a:extLst>
              <a:ext uri="{FF2B5EF4-FFF2-40B4-BE49-F238E27FC236}">
                <a16:creationId xmlns:a16="http://schemas.microsoft.com/office/drawing/2014/main" id="{40F7B4AC-F54E-B244-81F4-63EED0B297FB}"/>
              </a:ext>
            </a:extLst>
          </p:cNvPr>
          <p:cNvPicPr>
            <a:picLocks noChangeAspect="1"/>
          </p:cNvPicPr>
          <p:nvPr/>
        </p:nvPicPr>
        <p:blipFill>
          <a:blip r:embed="rId5"/>
          <a:stretch>
            <a:fillRect/>
          </a:stretch>
        </p:blipFill>
        <p:spPr>
          <a:xfrm>
            <a:off x="6873718" y="2851602"/>
            <a:ext cx="2091809" cy="2475407"/>
          </a:xfrm>
          <a:prstGeom prst="rect">
            <a:avLst/>
          </a:prstGeom>
          <a:ln>
            <a:solidFill>
              <a:schemeClr val="tx1"/>
            </a:solidFill>
          </a:ln>
        </p:spPr>
      </p:pic>
      <p:sp>
        <p:nvSpPr>
          <p:cNvPr id="14" name="Rectangle 13">
            <a:extLst>
              <a:ext uri="{FF2B5EF4-FFF2-40B4-BE49-F238E27FC236}">
                <a16:creationId xmlns:a16="http://schemas.microsoft.com/office/drawing/2014/main" id="{A09BF333-1E9F-8B44-B014-A1EEC87603B1}"/>
              </a:ext>
            </a:extLst>
          </p:cNvPr>
          <p:cNvSpPr/>
          <p:nvPr/>
        </p:nvSpPr>
        <p:spPr>
          <a:xfrm>
            <a:off x="5178313" y="2494526"/>
            <a:ext cx="2576346" cy="230832"/>
          </a:xfrm>
          <a:prstGeom prst="rect">
            <a:avLst/>
          </a:prstGeom>
        </p:spPr>
        <p:txBody>
          <a:bodyPr wrap="none">
            <a:spAutoFit/>
          </a:bodyPr>
          <a:lstStyle/>
          <a:p>
            <a:r>
              <a:rPr lang="en-GB" sz="900" dirty="0">
                <a:solidFill>
                  <a:schemeClr val="bg1"/>
                </a:solidFill>
                <a:latin typeface="+mn-lt"/>
              </a:rPr>
              <a:t>http://clipc-services.ceda.ac.uk/dreq/index.html</a:t>
            </a:r>
          </a:p>
        </p:txBody>
      </p:sp>
      <p:sp>
        <p:nvSpPr>
          <p:cNvPr id="17" name="Google Shape;66;p15">
            <a:extLst>
              <a:ext uri="{FF2B5EF4-FFF2-40B4-BE49-F238E27FC236}">
                <a16:creationId xmlns:a16="http://schemas.microsoft.com/office/drawing/2014/main" id="{69887E72-6F86-D54C-9A0E-E27403C3DDBF}"/>
              </a:ext>
            </a:extLst>
          </p:cNvPr>
          <p:cNvSpPr txBox="1">
            <a:spLocks/>
          </p:cNvSpPr>
          <p:nvPr/>
        </p:nvSpPr>
        <p:spPr>
          <a:xfrm>
            <a:off x="153184" y="712549"/>
            <a:ext cx="4999839" cy="135838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Big picture : </a:t>
            </a:r>
          </a:p>
          <a:p>
            <a:pPr lvl="1"/>
            <a:r>
              <a:rPr lang="en-GB" sz="1300" dirty="0"/>
              <a:t>Developed for CMIP6  by Martin Juckes since 2016 to…</a:t>
            </a:r>
          </a:p>
          <a:p>
            <a:pPr lvl="1"/>
            <a:r>
              <a:rPr lang="en-GB" sz="1300" dirty="0"/>
              <a:t>Meet the challenge of model/MIP objectives/experiment design complexity and exposing number/diversity of diagnosis requested by each MIP</a:t>
            </a:r>
          </a:p>
          <a:p>
            <a:pPr lvl="1"/>
            <a:r>
              <a:rPr lang="en-GB" sz="1300" dirty="0"/>
              <a:t>Fully enable the intercomparison : </a:t>
            </a:r>
          </a:p>
          <a:p>
            <a:pPr marL="596900" lvl="1" indent="0">
              <a:buNone/>
            </a:pPr>
            <a:endParaRPr lang="fr-FR" sz="1200" dirty="0"/>
          </a:p>
        </p:txBody>
      </p:sp>
      <p:sp>
        <p:nvSpPr>
          <p:cNvPr id="15" name="Rectangle 14">
            <a:extLst>
              <a:ext uri="{FF2B5EF4-FFF2-40B4-BE49-F238E27FC236}">
                <a16:creationId xmlns:a16="http://schemas.microsoft.com/office/drawing/2014/main" id="{149CBA4C-12A3-7B41-839A-6854A78A3851}"/>
              </a:ext>
            </a:extLst>
          </p:cNvPr>
          <p:cNvSpPr/>
          <p:nvPr/>
        </p:nvSpPr>
        <p:spPr>
          <a:xfrm>
            <a:off x="153184" y="1963611"/>
            <a:ext cx="4706313" cy="1061829"/>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wrap="square">
            <a:spAutoFit/>
          </a:bodyPr>
          <a:lstStyle/>
          <a:p>
            <a:pPr marL="133350" lvl="1">
              <a:buNone/>
            </a:pPr>
            <a:r>
              <a:rPr lang="en-GB" sz="1050" i="1" dirty="0">
                <a:solidFill>
                  <a:schemeClr val="tx2">
                    <a:lumMod val="50000"/>
                  </a:schemeClr>
                </a:solidFill>
              </a:rPr>
              <a:t>« The thousands of diagnostics generated at each centre from hundreds of simulations should be produced and documented in a consistent manner to facilitate meaningful comparisons across models. Hence, for each experiment the MIPs have requested specific output to be archived and shared via the Earth System Grid Federation (ESGF), and the CMIP6 organisers have imposed requirements on file format and metadata »</a:t>
            </a:r>
          </a:p>
        </p:txBody>
      </p:sp>
    </p:spTree>
    <p:extLst>
      <p:ext uri="{BB962C8B-B14F-4D97-AF65-F5344CB8AC3E}">
        <p14:creationId xmlns:p14="http://schemas.microsoft.com/office/powerpoint/2010/main" val="263578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utility</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145279" y="965676"/>
            <a:ext cx="8554340" cy="3931064"/>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200" dirty="0"/>
          </a:p>
          <a:p>
            <a:r>
              <a:rPr lang="en-GB" dirty="0"/>
              <a:t>Management of complex and various outputs, supporting:</a:t>
            </a:r>
          </a:p>
          <a:p>
            <a:pPr lvl="1"/>
            <a:r>
              <a:rPr lang="en-GB" dirty="0"/>
              <a:t>All physical field shapes </a:t>
            </a:r>
            <a:r>
              <a:rPr lang="en-GB" i="1" dirty="0">
                <a:solidFill>
                  <a:schemeClr val="accent2">
                    <a:lumMod val="50000"/>
                    <a:lumOff val="50000"/>
                  </a:schemeClr>
                </a:solidFill>
              </a:rPr>
              <a:t>(1D, 2D, 3D, 4D, time-varying or constant)</a:t>
            </a:r>
          </a:p>
          <a:p>
            <a:pPr lvl="1"/>
            <a:r>
              <a:rPr lang="en-GB" dirty="0"/>
              <a:t>All output frequencies </a:t>
            </a:r>
            <a:r>
              <a:rPr lang="en-GB" i="1" dirty="0">
                <a:solidFill>
                  <a:schemeClr val="accent2">
                    <a:lumMod val="50000"/>
                    <a:lumOff val="50000"/>
                  </a:schemeClr>
                </a:solidFill>
              </a:rPr>
              <a:t>(yearly, monthly, daily, 6-hourly, 3-hourly, 1-hourly, sub-hour) </a:t>
            </a:r>
          </a:p>
          <a:p>
            <a:pPr lvl="1"/>
            <a:r>
              <a:rPr lang="en-GB" dirty="0"/>
              <a:t>Choice of sampling period</a:t>
            </a:r>
          </a:p>
          <a:p>
            <a:pPr lvl="1"/>
            <a:r>
              <a:rPr lang="en-GB" dirty="0"/>
              <a:t>On the fly diagnostic computation </a:t>
            </a:r>
            <a:r>
              <a:rPr lang="en-GB" i="1" dirty="0">
                <a:solidFill>
                  <a:schemeClr val="accent2">
                    <a:lumMod val="50000"/>
                    <a:lumOff val="50000"/>
                  </a:schemeClr>
                </a:solidFill>
              </a:rPr>
              <a:t>(ex. zonal means, interpolation on pressure levels, on observation sites…)</a:t>
            </a:r>
          </a:p>
          <a:p>
            <a:pPr lvl="1"/>
            <a:r>
              <a:rPr lang="en-GB" dirty="0"/>
              <a:t>Allow multivariate diagnostics (</a:t>
            </a:r>
            <a:r>
              <a:rPr lang="en-GB" dirty="0">
                <a:solidFill>
                  <a:schemeClr val="accent2">
                    <a:lumMod val="75000"/>
                    <a:lumOff val="25000"/>
                  </a:schemeClr>
                </a:solidFill>
              </a:rPr>
              <a:t>computing a diagnostics depending on 2 or more model native variables)</a:t>
            </a:r>
          </a:p>
          <a:p>
            <a:pPr lvl="1"/>
            <a:endParaRPr lang="en-GB" dirty="0"/>
          </a:p>
          <a:p>
            <a:r>
              <a:rPr lang="en-GB" dirty="0"/>
              <a:t>Avoids time-consuming post-processing steps:</a:t>
            </a:r>
          </a:p>
          <a:p>
            <a:pPr lvl="1"/>
            <a:r>
              <a:rPr lang="en-GB" dirty="0"/>
              <a:t>No need to use CMOR </a:t>
            </a:r>
          </a:p>
          <a:p>
            <a:pPr lvl="1"/>
            <a:r>
              <a:rPr lang="en-GB" dirty="0"/>
              <a:t>Nor any other offline post-processing steps (even for diagnostic computation) </a:t>
            </a:r>
          </a:p>
          <a:p>
            <a:pPr lvl="1"/>
            <a:r>
              <a:rPr lang="en-GB" dirty="0"/>
              <a:t>Formatting/Standardisation directly ensured (file names, global and local attributes, temporal axis)</a:t>
            </a:r>
          </a:p>
          <a:p>
            <a:pPr lvl="1"/>
            <a:endParaRPr lang="en-GB" dirty="0"/>
          </a:p>
          <a:p>
            <a:r>
              <a:rPr lang="en-GB" dirty="0"/>
              <a:t>Reduced risk of errors</a:t>
            </a:r>
          </a:p>
          <a:p>
            <a:pPr lvl="1"/>
            <a:r>
              <a:rPr lang="en-GB" dirty="0"/>
              <a:t>“all included” and integrated post-processing</a:t>
            </a:r>
          </a:p>
          <a:p>
            <a:pPr lvl="1"/>
            <a:r>
              <a:rPr lang="en-GB" dirty="0"/>
              <a:t>One tool does all : </a:t>
            </a:r>
            <a:r>
              <a:rPr lang="en-GB" dirty="0">
                <a:solidFill>
                  <a:schemeClr val="accent1"/>
                </a:solidFill>
                <a:latin typeface="Chalkduster" panose="03050602040202020205" pitchFamily="66" charset="77"/>
              </a:rPr>
              <a:t>XIOS !</a:t>
            </a:r>
          </a:p>
          <a:p>
            <a:pPr lvl="1"/>
            <a:r>
              <a:rPr lang="en-GB" dirty="0"/>
              <a:t>Homogeneity, coherence, reliability, robustness</a:t>
            </a:r>
          </a:p>
          <a:p>
            <a:pPr lvl="1"/>
            <a:endParaRPr lang="en-GB" sz="1200" dirty="0"/>
          </a:p>
          <a:p>
            <a:pPr lvl="1"/>
            <a:endParaRPr lang="en-GB" sz="800" dirty="0"/>
          </a:p>
          <a:p>
            <a:pPr lvl="1"/>
            <a:endParaRPr lang="en-GB" sz="10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EAB804C8-DE5E-CF46-886B-909F0B508B3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06/03/2021 10:08:00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115971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cautions</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94830" y="1437731"/>
            <a:ext cx="7456598" cy="2194702"/>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600" dirty="0"/>
          </a:p>
          <a:p>
            <a:r>
              <a:rPr lang="en-GB" sz="2000" dirty="0"/>
              <a:t>One shot ! which means…</a:t>
            </a:r>
            <a:endParaRPr lang="en-GB" sz="1000" dirty="0"/>
          </a:p>
          <a:p>
            <a:pPr lvl="1">
              <a:lnSpc>
                <a:spcPct val="160000"/>
              </a:lnSpc>
            </a:pPr>
            <a:r>
              <a:rPr lang="en-GB" sz="1600" dirty="0"/>
              <a:t>no safety net once the production started</a:t>
            </a:r>
          </a:p>
          <a:p>
            <a:pPr lvl="1">
              <a:lnSpc>
                <a:spcPct val="160000"/>
              </a:lnSpc>
            </a:pPr>
            <a:r>
              <a:rPr lang="en-GB" sz="1600" dirty="0"/>
              <a:t>=&gt;</a:t>
            </a:r>
            <a:r>
              <a:rPr lang="en-GB" sz="1600" b="1" dirty="0"/>
              <a:t> </a:t>
            </a:r>
            <a:r>
              <a:rPr lang="en-GB" sz="1600" b="1" dirty="0">
                <a:solidFill>
                  <a:schemeClr val="accent1"/>
                </a:solidFill>
                <a:latin typeface="Chalkduster" panose="03050602040202020205" pitchFamily="66" charset="77"/>
              </a:rPr>
              <a:t>all requested output </a:t>
            </a:r>
            <a:r>
              <a:rPr lang="en-GB" sz="1600" i="1" u="sng" dirty="0"/>
              <a:t>and</a:t>
            </a:r>
            <a:r>
              <a:rPr lang="en-GB" sz="1600" i="1" dirty="0"/>
              <a:t> </a:t>
            </a:r>
            <a:r>
              <a:rPr lang="en-GB" sz="1600" b="1" dirty="0">
                <a:solidFill>
                  <a:schemeClr val="accent1"/>
                </a:solidFill>
                <a:latin typeface="Chalkduster" panose="03050602040202020205" pitchFamily="66" charset="77"/>
              </a:rPr>
              <a:t>output you need</a:t>
            </a:r>
            <a:r>
              <a:rPr lang="en-GB" sz="1600" dirty="0">
                <a:solidFill>
                  <a:schemeClr val="accent1"/>
                </a:solidFill>
                <a:latin typeface="Chalkduster" panose="03050602040202020205" pitchFamily="66" charset="77"/>
              </a:rPr>
              <a:t> </a:t>
            </a:r>
            <a:r>
              <a:rPr lang="en-GB" sz="1600" dirty="0"/>
              <a:t>must be there ! </a:t>
            </a:r>
          </a:p>
          <a:p>
            <a:pPr lvl="1">
              <a:lnSpc>
                <a:spcPct val="160000"/>
              </a:lnSpc>
            </a:pPr>
            <a:r>
              <a:rPr lang="en-GB" sz="1600" dirty="0"/>
              <a:t>=&gt; Dr2xml configuration must be carefully checked beforehand</a:t>
            </a:r>
          </a:p>
          <a:p>
            <a:pPr lvl="1">
              <a:lnSpc>
                <a:spcPct val="160000"/>
              </a:lnSpc>
            </a:pPr>
            <a:r>
              <a:rPr lang="en-GB" sz="1600" dirty="0"/>
              <a:t>a verbose log file enables to visualize the planned output variables</a:t>
            </a:r>
          </a:p>
          <a:p>
            <a:pPr lvl="1"/>
            <a:endParaRPr lang="en-GB" sz="1000" dirty="0"/>
          </a:p>
          <a:p>
            <a:pPr lvl="1"/>
            <a:endParaRPr lang="en-GB" sz="11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8A60D048-FB4B-AE44-B268-A0102B390B6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06/03/2021 10:08:00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38784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89625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15-19 March 2021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15410844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17235</TotalTime>
  <Words>3949</Words>
  <Application>Microsoft Macintosh PowerPoint</Application>
  <PresentationFormat>Affichage à l'écran (16:10)</PresentationFormat>
  <Paragraphs>684</Paragraphs>
  <Slides>34</Slides>
  <Notes>33</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34</vt:i4>
      </vt:variant>
    </vt:vector>
  </HeadingPairs>
  <TitlesOfParts>
    <vt:vector size="44" baseType="lpstr">
      <vt:lpstr>Arial</vt:lpstr>
      <vt:lpstr>Avenir Next Condensed</vt:lpstr>
      <vt:lpstr>Chalkduster</vt:lpstr>
      <vt:lpstr>Courier New</vt:lpstr>
      <vt:lpstr>Dubai</vt:lpstr>
      <vt:lpstr>Menlo</vt:lpstr>
      <vt:lpstr>Segoe Print</vt:lpstr>
      <vt:lpstr>Segoe Script</vt:lpstr>
      <vt:lpstr>Wingdings</vt:lpstr>
      <vt:lpstr>Simple Light</vt:lpstr>
      <vt:lpstr>Présentation PowerPoint</vt:lpstr>
      <vt:lpstr>Plan</vt:lpstr>
      <vt:lpstr>a) dr2xml, what’s this?</vt:lpstr>
      <vt:lpstr>Présentation PowerPoint</vt:lpstr>
      <vt:lpstr>Présentation PowerPoint</vt:lpstr>
      <vt:lpstr>a) dr2xml utility</vt:lpstr>
      <vt:lpstr>b) cautions</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 (cont.)</vt:lpstr>
      <vt:lpstr>c) simple functional scheme (cont.)</vt:lpstr>
      <vt:lpstr>c) simple functional scheme (cont.)</vt:lpstr>
      <vt:lpstr>c) simple functional scheme (cont.)</vt:lpstr>
      <vt:lpstr>d) the ping files</vt:lpstr>
      <vt:lpstr>d) the ping files</vt:lpstr>
      <vt:lpstr>d) the ping files</vt:lpstr>
      <vt:lpstr>e) “sos_Omon” example</vt:lpstr>
      <vt:lpstr>Présentation PowerPoint</vt:lpstr>
      <vt:lpstr>a) Installation </vt:lpstr>
      <vt:lpstr>b) configuration</vt:lpstr>
      <vt:lpstr>c) execution</vt:lpstr>
      <vt:lpstr>c) Verification</vt:lpstr>
      <vt:lpstr>a) basics functions</vt:lpstr>
      <vt:lpstr>b) customization</vt:lpstr>
      <vt:lpstr>b) customization (cont.)</vt:lpstr>
      <vt:lpstr>c) extended usage</vt:lpstr>
      <vt:lpstr>Summary</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Dr2xml</dc:title>
  <cp:lastModifiedBy>Microsoft Office User</cp:lastModifiedBy>
  <cp:revision>154</cp:revision>
  <dcterms:modified xsi:type="dcterms:W3CDTF">2021-03-12T16:21:31Z</dcterms:modified>
</cp:coreProperties>
</file>