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6"/>
  </p:notesMasterIdLst>
  <p:handoutMasterIdLst>
    <p:handoutMasterId r:id="rId37"/>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294" r:id="rId24"/>
    <p:sldId id="303" r:id="rId25"/>
    <p:sldId id="273" r:id="rId26"/>
    <p:sldId id="299" r:id="rId27"/>
    <p:sldId id="276" r:id="rId28"/>
    <p:sldId id="304" r:id="rId29"/>
    <p:sldId id="271" r:id="rId30"/>
    <p:sldId id="272" r:id="rId31"/>
    <p:sldId id="296" r:id="rId32"/>
    <p:sldId id="274" r:id="rId33"/>
    <p:sldId id="297" r:id="rId34"/>
    <p:sldId id="293" r:id="rId35"/>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0"/>
    <p:restoredTop sz="93758"/>
  </p:normalViewPr>
  <p:slideViewPr>
    <p:cSldViewPr snapToGrid="0">
      <p:cViewPr varScale="1">
        <p:scale>
          <a:sx n="152" d="100"/>
          <a:sy n="152" d="100"/>
        </p:scale>
        <p:origin x="832" y="184"/>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06/03/2021</a:t>
            </a:fld>
            <a:endParaRPr lang="fr-FR"/>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58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9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11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273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3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9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980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6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23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lipc-services.ceda.ac.uk/dreq/u/74a9891bcab2667dbcb66574c6370c86.html" TargetMode="External"/><Relationship Id="rId2" Type="http://schemas.openxmlformats.org/officeDocument/2006/relationships/hyperlink" Target="http://clipc-services.ceda.ac.uk/dreq/index/CMORvar.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a656047a-8883-11e5-b571-ac72891c3257.html" TargetMode="External"/><Relationship Id="rId5" Type="http://schemas.openxmlformats.org/officeDocument/2006/relationships/hyperlink" Target="http://clipc-services.ceda.ac.uk/dreq/index/structure.html" TargetMode="External"/><Relationship Id="rId4" Type="http://schemas.openxmlformats.org/officeDocument/2006/relationships/hyperlink" Target="http://clipc-services.ceda.ac.uk/dreq/u/e9f9f6ca-c1ce-11e6-8067-ac72891c3257.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hyperlink" Target="mailto:gaelle.rigoudy@meteo.fr"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hyperlink" Target="mailto:moine@cerfacs.fr"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a:t>
            </a:r>
            <a:r>
              <a:rPr lang="fr-FR" dirty="0" err="1"/>
              <a:t>Rigoudy</a:t>
            </a:r>
            <a:r>
              <a:rPr lang="fr-FR" dirty="0"/>
              <a:t>, CNRM, </a:t>
            </a:r>
            <a:r>
              <a:rPr lang="fr-FR" dirty="0" err="1"/>
              <a:t>Meteo</a:t>
            </a:r>
            <a:r>
              <a:rPr lang="fr-FR" dirty="0"/>
              <a:t>-France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mc:Choice xmlns:p14="http://schemas.microsoft.com/office/powerpoint/2010/main" xmlns:aink="http://schemas.microsoft.com/office/drawing/2016/ink"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a:t>
            </a:r>
            <a:r>
              <a:rPr lang="en-GB" err="1">
                <a:solidFill>
                  <a:schemeClr val="bg1"/>
                </a:solidFill>
              </a:rPr>
              <a:t>functionnal</a:t>
            </a:r>
            <a:r>
              <a:rPr lang="en-GB">
                <a:solidFill>
                  <a:schemeClr val="bg1"/>
                </a:solidFill>
              </a:rPr>
              <a:t>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239475" y="3023800"/>
            <a:ext cx="1660090" cy="1446550"/>
          </a:xfrm>
          <a:prstGeom prst="rect">
            <a:avLst/>
          </a:prstGeom>
          <a:noFill/>
        </p:spPr>
        <p:txBody>
          <a:bodyPr wrap="square" rtlCol="0">
            <a:spAutoFit/>
          </a:bodyPr>
          <a:lstStyle/>
          <a:p>
            <a:r>
              <a:rPr lang="en-GB" sz="1100" i="1">
                <a:solidFill>
                  <a:schemeClr val="bg1">
                    <a:lumMod val="50000"/>
                  </a:schemeClr>
                </a:solidFill>
              </a:rPr>
              <a:t>one file per physical field </a:t>
            </a:r>
          </a:p>
          <a:p>
            <a:endParaRPr lang="en-GB" sz="1100" i="1">
              <a:solidFill>
                <a:schemeClr val="bg1">
                  <a:lumMod val="50000"/>
                </a:schemeClr>
              </a:solidFill>
            </a:endParaRPr>
          </a:p>
          <a:p>
            <a:r>
              <a:rPr lang="en-GB" sz="1100" i="1">
                <a:solidFill>
                  <a:schemeClr val="bg1">
                    <a:lumMod val="50000"/>
                  </a:schemeClr>
                </a:solidFill>
              </a:rPr>
              <a:t>append write</a:t>
            </a:r>
          </a:p>
          <a:p>
            <a:r>
              <a:rPr lang="en-GB" sz="1100" i="1">
                <a:solidFill>
                  <a:schemeClr val="bg1">
                    <a:lumMod val="50000"/>
                  </a:schemeClr>
                </a:solidFill>
              </a:rPr>
              <a:t>(-&gt; split_freq)</a:t>
            </a:r>
          </a:p>
          <a:p>
            <a:endParaRPr lang="en-GB" sz="1100" i="1">
              <a:solidFill>
                <a:schemeClr val="bg1">
                  <a:lumMod val="50000"/>
                </a:schemeClr>
              </a:solidFill>
            </a:endParaRPr>
          </a:p>
          <a:p>
            <a:r>
              <a:rPr lang="en-GB" sz="1100" i="1">
                <a:solidFill>
                  <a:schemeClr val="bg1">
                    <a:lumMod val="50000"/>
                  </a:schemeClr>
                </a:solidFill>
              </a:rPr>
              <a:t>parallel write </a:t>
            </a:r>
          </a:p>
          <a:p>
            <a:r>
              <a:rPr lang="en-GB" sz="1100" i="1">
                <a:solidFill>
                  <a:schemeClr val="bg1">
                    <a:lumMod val="50000"/>
                  </a:schemeClr>
                </a:solidFill>
              </a:rPr>
              <a:t>(2</a:t>
            </a:r>
            <a:r>
              <a:rPr lang="en-GB" sz="1100" i="1" baseline="30000">
                <a:solidFill>
                  <a:schemeClr val="bg1">
                    <a:lumMod val="50000"/>
                  </a:schemeClr>
                </a:solidFill>
              </a:rPr>
              <a:t>nd</a:t>
            </a:r>
            <a:r>
              <a:rPr lang="en-GB" sz="1100" i="1">
                <a:solidFill>
                  <a:schemeClr val="bg1">
                    <a:lumMod val="50000"/>
                  </a:schemeClr>
                </a:solidFill>
              </a:rPr>
              <a:t>  level XIOS sever)</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224954" y="3070180"/>
            <a:ext cx="1" cy="135378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a:solidFill>
                  <a:schemeClr val="bg1">
                    <a:lumMod val="50000"/>
                  </a:schemeClr>
                </a:solidFill>
              </a:rPr>
              <a:t>sea-ice</a:t>
            </a:r>
          </a:p>
        </p:txBody>
      </p:sp>
      <mc:AlternateContent xmlns:mc="http://schemas.openxmlformats.org/markup-compatibility/2006">
        <mc:Choice xmlns:p14="http://schemas.microsoft.com/office/powerpoint/2010/main"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Basics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Plan</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a:solidFill>
                  <a:schemeClr val="accent2">
                    <a:lumMod val="50000"/>
                    <a:lumOff val="50000"/>
                  </a:schemeClr>
                </a:solidFill>
                <a:latin typeface="+mj-lt"/>
              </a:rPr>
              <a:t>Model output variable native names</a:t>
            </a:r>
          </a:p>
          <a:p>
            <a:r>
              <a:rPr lang="en-GB" sz="1100" i="1">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mc:Choice xmlns:p14="http://schemas.microsoft.com/office/powerpoint/2010/main"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a:solidFill>
                  <a:schemeClr val="accent2">
                    <a:lumMod val="50000"/>
                    <a:lumOff val="50000"/>
                  </a:schemeClr>
                </a:solidFill>
                <a:latin typeface="+mj-lt"/>
              </a:rPr>
              <a:t>Model output variable native names</a:t>
            </a:r>
          </a:p>
          <a:p>
            <a:r>
              <a:rPr lang="en-GB" sz="1100" i="1">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mc:Choice xmlns:p14="http://schemas.microsoft.com/office/powerpoint/2010/main"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XIOS </a:t>
            </a:r>
            <a:r>
              <a:rPr lang="en-GB" sz="1200" err="1">
                <a:solidFill>
                  <a:srgbClr val="942093"/>
                </a:solidFill>
                <a:latin typeface="Chalkduster" panose="03050602040202020205" pitchFamily="66" charset="77"/>
              </a:rPr>
              <a:t>field_def.xml</a:t>
            </a:r>
            <a:endParaRPr lang="en-GB" sz="1200">
              <a:solidFill>
                <a:srgbClr val="942093"/>
              </a:solidFill>
              <a:latin typeface="Chalkduster" panose="03050602040202020205" pitchFamily="66" charset="77"/>
            </a:endParaRP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223877" y="1136500"/>
            <a:ext cx="603111" cy="276999"/>
          </a:xfrm>
          <a:prstGeom prst="rect">
            <a:avLst/>
          </a:prstGeom>
          <a:noFill/>
        </p:spPr>
        <p:txBody>
          <a:bodyPr wrap="square" rtlCol="0">
            <a:spAutoFit/>
          </a:bodyPr>
          <a:lstStyle/>
          <a:p>
            <a:pPr algn="ctr"/>
            <a:r>
              <a:rPr lang="en-GB" sz="1200" i="1">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1"/>
                </a:solidFill>
                <a:latin typeface="Chalkduster" panose="03050602040202020205" pitchFamily="66" charset="77"/>
              </a:rPr>
              <a:t>XIOS</a:t>
            </a:r>
          </a:p>
          <a:p>
            <a:pPr algn="ctr"/>
            <a:r>
              <a:rPr lang="en-GB" sz="120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594093" y="3109764"/>
            <a:ext cx="3348232" cy="461665"/>
          </a:xfrm>
          <a:prstGeom prst="rect">
            <a:avLst/>
          </a:prstGeom>
        </p:spPr>
        <p:txBody>
          <a:bodyPr wrap="square">
            <a:spAutoFit/>
          </a:bodyPr>
          <a:lstStyle/>
          <a:p>
            <a:r>
              <a:rPr lang="en-GB" sz="120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a:latin typeface="Avenir Next Condensed" panose="020B0506020202020204" pitchFamily="34" charset="0"/>
                <a:ea typeface="Menlo" panose="020B0609030804020204" pitchFamily="49" charset="0"/>
                <a:cs typeface="Arial Hebrew" pitchFamily="2" charset="-79"/>
              </a:rPr>
              <a:t>id</a:t>
            </a:r>
            <a:r>
              <a:rPr lang="en-GB" sz="1200">
                <a:latin typeface="Avenir Next Condensed" panose="020B0506020202020204" pitchFamily="34" charset="0"/>
                <a:ea typeface="Menlo" panose="020B0609030804020204" pitchFamily="49" charset="0"/>
                <a:cs typeface="Arial Hebrew" pitchFamily="2" charset="-79"/>
              </a:rPr>
              <a:t>= </a:t>
            </a:r>
            <a:r>
              <a:rPr lang="en-GB" sz="120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620"/>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"sos_Omon_gn" </a:t>
            </a:r>
            <a:r>
              <a:rPr lang="en-GB" sz="1100" dirty="0">
                <a:latin typeface="Avenir Next Condensed" panose="020B0506020202020204" pitchFamily="34" charset="0"/>
              </a:rPr>
              <a:t>name= </a:t>
            </a:r>
            <a:r>
              <a:rPr lang="en-GB" sz="1100" dirty="0">
                <a:highlight>
                  <a:srgbClr val="FFFF00"/>
                </a:highlight>
                <a:latin typeface="Avenir Next Condensed" panose="020B0506020202020204" pitchFamily="34" charset="0"/>
              </a:rPr>
              <a:t>"sos_Omon_CNRM-CM6-1_historical_r1i1p1f1_gn_%start_date%-%end_date%"</a:t>
            </a:r>
            <a:r>
              <a:rPr lang="en-GB" sz="1100" dirty="0">
                <a:latin typeface="Avenir Next Condensed" panose="020B0506020202020204" pitchFamily="34" charset="0"/>
              </a:rPr>
              <a:t> output_freq= </a:t>
            </a:r>
            <a:r>
              <a:rPr lang="en-GB" sz="1100" dirty="0">
                <a:highlight>
                  <a:srgbClr val="FFFF00"/>
                </a:highlight>
                <a:latin typeface="Avenir Next Condensed" panose="020B0506020202020204" pitchFamily="34" charset="0"/>
              </a:rPr>
              <a:t>"1mo" </a:t>
            </a:r>
            <a:r>
              <a:rPr lang="en-GB" sz="1100" dirty="0">
                <a:latin typeface="Avenir Next Condensed" panose="020B0506020202020204" pitchFamily="34" charset="0"/>
              </a:rPr>
              <a:t>append="true"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"CMIP6_sos_average”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operation="average”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dirty="0">
                <a:latin typeface="Avenir Next Condensed" panose="020B0506020202020204" pitchFamily="34" charset="0"/>
              </a:rPr>
              <a:t>operation="average" detect_missing_value="True" default_value="1.e+20" prec="4" cell_methods="area: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41" name="ZoneTexte 40">
            <a:extLst>
              <a:ext uri="{FF2B5EF4-FFF2-40B4-BE49-F238E27FC236}">
                <a16:creationId xmlns:a16="http://schemas.microsoft.com/office/drawing/2014/main" id="{61ECD24F-3713-6440-A4F5-0F7261B4D6E7}"/>
              </a:ext>
            </a:extLst>
          </p:cNvPr>
          <p:cNvSpPr txBox="1"/>
          <p:nvPr/>
        </p:nvSpPr>
        <p:spPr>
          <a:xfrm>
            <a:off x="102025" y="684218"/>
            <a:ext cx="2632786" cy="430887"/>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nemo context…</a:t>
            </a:r>
          </a:p>
        </p:txBody>
      </p:sp>
    </p:spTree>
    <p:extLst>
      <p:ext uri="{BB962C8B-B14F-4D97-AF65-F5344CB8AC3E}">
        <p14:creationId xmlns:p14="http://schemas.microsoft.com/office/powerpoint/2010/main" val="335662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88019" y="728595"/>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1.3 CMOR Variable section index</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ocean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71091" y="2421366"/>
            <a:ext cx="3842157" cy="28315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venir Next Condensed" panose="020B0506020202020204" pitchFamily="34" charset="0"/>
              </a:rPr>
              <a:t>→ </a:t>
            </a:r>
            <a:r>
              <a:rPr kumimoji="0" lang="fr-FR" altLang="fr-FR" b="0" i="0" u="none" strike="noStrike" cap="none" normalizeH="0" baseline="0" dirty="0">
                <a:ln>
                  <a:noFill/>
                </a:ln>
                <a:solidFill>
                  <a:schemeClr val="tx1"/>
                </a:solidFill>
                <a:effectLst/>
                <a:latin typeface="Avenir Next Condensed" panose="020B0506020202020204" pitchFamily="34" charset="0"/>
                <a:hlinkClick r:id="rId5"/>
              </a:rPr>
              <a:t>2.3 Dimensions and related information section index</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a:off x="3758269" y="2498687"/>
            <a:ext cx="847288" cy="18455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20757" y="249868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374767" y="728595"/>
            <a:ext cx="0" cy="4453613"/>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Tree>
    <p:extLst>
      <p:ext uri="{BB962C8B-B14F-4D97-AF65-F5344CB8AC3E}">
        <p14:creationId xmlns:p14="http://schemas.microsoft.com/office/powerpoint/2010/main" val="223549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a:solidFill>
                  <a:schemeClr val="accent1"/>
                </a:solidFill>
                <a:latin typeface="Chalkduster" panose="03050602040202020205" pitchFamily="66" charset="77"/>
              </a:rPr>
              <a:t>Dr2xml </a:t>
            </a:r>
            <a:r>
              <a:rPr lang="en-GB" sz="1600">
                <a:solidFill>
                  <a:schemeClr val="accent2">
                    <a:lumMod val="75000"/>
                    <a:lumOff val="25000"/>
                  </a:schemeClr>
                </a:solidFill>
                <a:latin typeface="+mn-lt"/>
              </a:rPr>
              <a:t>(+ </a:t>
            </a:r>
            <a:r>
              <a:rPr lang="en-GB" sz="1600" err="1">
                <a:solidFill>
                  <a:schemeClr val="accent2">
                    <a:lumMod val="75000"/>
                    <a:lumOff val="25000"/>
                  </a:schemeClr>
                </a:solidFill>
                <a:latin typeface="+mn-lt"/>
              </a:rPr>
              <a:t>xlsxwritter</a:t>
            </a:r>
            <a:r>
              <a:rPr lang="en-GB" sz="1600">
                <a:solidFill>
                  <a:schemeClr val="accent2">
                    <a:lumMod val="75000"/>
                    <a:lumOff val="25000"/>
                  </a:schemeClr>
                </a:solidFill>
                <a:latin typeface="+mn-lt"/>
              </a:rPr>
              <a:t>, six)</a:t>
            </a:r>
          </a:p>
          <a:p>
            <a:pPr marL="114300" lvl="0" indent="0">
              <a:buNone/>
            </a:pPr>
            <a:endParaRPr lang="en-GB" sz="160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err="1">
                <a:solidFill>
                  <a:schemeClr val="accent1"/>
                </a:solidFill>
                <a:latin typeface="Chalkduster" panose="03050602040202020205" pitchFamily="66" charset="77"/>
              </a:rPr>
              <a:t>dreqPy</a:t>
            </a:r>
            <a:r>
              <a:rPr lang="en-GB" sz="1400">
                <a:solidFill>
                  <a:schemeClr val="accent1"/>
                </a:solidFill>
                <a:latin typeface="Chalkduster" panose="03050602040202020205" pitchFamily="66" charset="77"/>
              </a:rPr>
              <a:t> </a:t>
            </a:r>
            <a:r>
              <a:rPr lang="en-GB" sz="1400">
                <a:solidFill>
                  <a:schemeClr val="accent2">
                    <a:lumMod val="75000"/>
                    <a:lumOff val="25000"/>
                  </a:schemeClr>
                </a:solidFill>
                <a:latin typeface="+mn-lt"/>
              </a:rPr>
              <a:t>(the CMIP6 Data Request)</a:t>
            </a:r>
          </a:p>
          <a:p>
            <a:pPr marL="114300" indent="0">
              <a:buNone/>
            </a:pPr>
            <a:endParaRPr lang="en-GB" sz="1400">
              <a:solidFill>
                <a:schemeClr val="accent1"/>
              </a:solidFill>
              <a:latin typeface="Chalkduster" panose="03050602040202020205" pitchFamily="66" charset="77"/>
            </a:endParaRPr>
          </a:p>
          <a:p>
            <a:endParaRPr lang="en-GB" sz="1400">
              <a:solidFill>
                <a:schemeClr val="accent1"/>
              </a:solidFill>
              <a:latin typeface="Chalkduster" panose="03050602040202020205" pitchFamily="66" charset="77"/>
            </a:endParaRPr>
          </a:p>
          <a:p>
            <a:pPr lvl="1"/>
            <a:endParaRPr lang="en-GB"/>
          </a:p>
          <a:p>
            <a:pPr lvl="1"/>
            <a:endParaRPr lang="en-GB"/>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a:solidFill>
                  <a:schemeClr val="accent1"/>
                </a:solidFill>
                <a:latin typeface="Chalkduster" panose="03050602040202020205" pitchFamily="66" charset="77"/>
              </a:rPr>
              <a:t>CMIP6_CVs</a:t>
            </a:r>
          </a:p>
          <a:p>
            <a:endParaRPr lang="en-GB" sz="1400">
              <a:solidFill>
                <a:schemeClr val="accent1"/>
              </a:solidFill>
              <a:latin typeface="Chalkduster" panose="03050602040202020205" pitchFamily="66" charset="77"/>
            </a:endParaRPr>
          </a:p>
          <a:p>
            <a:endParaRPr lang="en-GB" sz="1400">
              <a:solidFill>
                <a:schemeClr val="accent1"/>
              </a:solidFill>
              <a:latin typeface="Chalkduster" panose="03050602040202020205" pitchFamily="66" charset="77"/>
            </a:endParaRPr>
          </a:p>
          <a:p>
            <a:pPr lvl="1"/>
            <a:endParaRPr lang="en-GB"/>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https://</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github.com</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rigoudyg</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/dr2xml.git</a:t>
            </a:r>
          </a:p>
          <a:p>
            <a:pPr algn="ctr"/>
            <a:endParaRPr lang="fr-FR" sz="120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183907" y="2730074"/>
            <a:ext cx="7145296"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pip</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install</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 -i https://</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pypi.python.org</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pypi</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 [--user]  </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dreqPy</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==01.00.32</a:t>
            </a:r>
          </a:p>
          <a:p>
            <a:pPr algn="ctr"/>
            <a:endParaRPr lang="en-GB"/>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https://</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github.com</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/WCRP-CMIP/CMIP6_CVs</a:t>
            </a:r>
          </a:p>
          <a:p>
            <a:pPr algn="ctr"/>
            <a:endParaRPr lang="fr-FR" sz="120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191931" y="3402239"/>
            <a:ext cx="7145296"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svn</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co</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 http://</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proj.badc.rl.ac.uk</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svn</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a:t>
            </a:r>
            <a:r>
              <a:rPr lang="fr-FR" sz="1200" err="1">
                <a:solidFill>
                  <a:schemeClr val="tx1"/>
                </a:solidFill>
                <a:latin typeface="Menlo" panose="020B0609030804020204" pitchFamily="49" charset="0"/>
                <a:ea typeface="Menlo" panose="020B0609030804020204" pitchFamily="49" charset="0"/>
                <a:cs typeface="Menlo" panose="020B0609030804020204" pitchFamily="49" charset="0"/>
              </a:rPr>
              <a:t>exarch</a:t>
            </a:r>
            <a:r>
              <a:rPr lang="fr-FR" sz="1200">
                <a:solidFill>
                  <a:schemeClr val="tx1"/>
                </a:solidFill>
                <a:latin typeface="Menlo" panose="020B0609030804020204" pitchFamily="49" charset="0"/>
                <a:ea typeface="Menlo" panose="020B0609030804020204" pitchFamily="49" charset="0"/>
                <a:cs typeface="Menlo" panose="020B0609030804020204" pitchFamily="49" charset="0"/>
              </a:rPr>
              <a:t>/CMIP6dreq/tags/01.00.32</a:t>
            </a:r>
          </a:p>
          <a:p>
            <a:pPr algn="ctr"/>
            <a:endParaRPr lang="en-GB"/>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a:t>or :</a:t>
            </a:r>
          </a:p>
        </p:txBody>
      </p:sp>
    </p:spTree>
    <p:extLst>
      <p:ext uri="{BB962C8B-B14F-4D97-AF65-F5344CB8AC3E}">
        <p14:creationId xmlns:p14="http://schemas.microsoft.com/office/powerpoint/2010/main" val="305902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a:solidFill>
                  <a:schemeClr val="accent1"/>
                </a:solidFill>
                <a:latin typeface="Chalkduster" panose="03050602040202020205" pitchFamily="66" charset="77"/>
              </a:rPr>
              <a:t>2 files of dr2xml settings </a:t>
            </a:r>
            <a:r>
              <a:rPr lang="en-GB" sz="1500"/>
              <a:t>(python dictionaries)</a:t>
            </a:r>
          </a:p>
        </p:txBody>
      </p:sp>
      <p:pic>
        <p:nvPicPr>
          <p:cNvPr id="9" name="Image 8">
            <a:extLst>
              <a:ext uri="{FF2B5EF4-FFF2-40B4-BE49-F238E27FC236}">
                <a16:creationId xmlns:a16="http://schemas.microsoft.com/office/drawing/2014/main" id="{49CE43A6-07D4-AB4D-9DF8-BB5857354147}"/>
              </a:ext>
            </a:extLst>
          </p:cNvPr>
          <p:cNvPicPr>
            <a:picLocks noChangeAspect="1"/>
          </p:cNvPicPr>
          <p:nvPr/>
        </p:nvPicPr>
        <p:blipFill rotWithShape="1">
          <a:blip r:embed="rId3"/>
          <a:srcRect l="6725" r="5489" b="40816"/>
          <a:stretch/>
        </p:blipFill>
        <p:spPr>
          <a:xfrm>
            <a:off x="1226022" y="1482292"/>
            <a:ext cx="6546313" cy="2146432"/>
          </a:xfrm>
          <a:prstGeom prst="rect">
            <a:avLst/>
          </a:prstGeom>
        </p:spPr>
      </p:pic>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err="1">
                <a:solidFill>
                  <a:schemeClr val="accent1"/>
                </a:solidFill>
                <a:latin typeface="Chalkduster" panose="03050602040202020205" pitchFamily="66" charset="77"/>
              </a:rPr>
              <a:t>field_defs</a:t>
            </a:r>
            <a:endParaRPr lang="en-GB" sz="1500" dirty="0">
              <a:solidFill>
                <a:schemeClr val="accent1"/>
              </a:solidFill>
              <a:latin typeface="Chalkduster" panose="03050602040202020205" pitchFamily="66" charset="77"/>
            </a:endParaRP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a:t>
            </a:r>
            <a:r>
              <a:rPr lang="en-GB" sz="1500" dirty="0" err="1">
                <a:solidFill>
                  <a:schemeClr val="accent1"/>
                </a:solidFill>
                <a:latin typeface="Chalkduster" panose="03050602040202020205" pitchFamily="66" charset="77"/>
              </a:rPr>
              <a:t>ping_files</a:t>
            </a:r>
            <a:r>
              <a:rPr lang="en-GB" sz="1500" dirty="0">
                <a:solidFill>
                  <a:schemeClr val="accent1"/>
                </a:solidFill>
                <a:latin typeface="Chalkduster" panose="03050602040202020205" pitchFamily="66" charset="77"/>
              </a:rPr>
              <a:t>” </a:t>
            </a:r>
            <a:r>
              <a:rPr lang="en-GB" sz="1500" dirty="0"/>
              <a:t>(one per context)</a:t>
            </a:r>
          </a:p>
        </p:txBody>
      </p:sp>
    </p:spTree>
    <p:extLst>
      <p:ext uri="{BB962C8B-B14F-4D97-AF65-F5344CB8AC3E}">
        <p14:creationId xmlns:p14="http://schemas.microsoft.com/office/powerpoint/2010/main" val="327707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Image 8">
            <a:extLst>
              <a:ext uri="{FF2B5EF4-FFF2-40B4-BE49-F238E27FC236}">
                <a16:creationId xmlns:a16="http://schemas.microsoft.com/office/drawing/2014/main" id="{2B2BDFF8-9855-664A-994C-D441142F36AC}"/>
              </a:ext>
            </a:extLst>
          </p:cNvPr>
          <p:cNvPicPr>
            <a:picLocks noChangeAspect="1"/>
          </p:cNvPicPr>
          <p:nvPr/>
        </p:nvPicPr>
        <p:blipFill rotWithShape="1">
          <a:blip r:embed="rId3"/>
          <a:srcRect t="58316"/>
          <a:stretch/>
        </p:blipFill>
        <p:spPr>
          <a:xfrm>
            <a:off x="391957" y="1344147"/>
            <a:ext cx="8360086" cy="1694809"/>
          </a:xfrm>
          <a:prstGeom prst="rect">
            <a:avLst/>
          </a:prstGeom>
        </p:spPr>
      </p:pic>
      <p:sp>
        <p:nvSpPr>
          <p:cNvPr id="8" name="Carré corné 7">
            <a:extLst>
              <a:ext uri="{FF2B5EF4-FFF2-40B4-BE49-F238E27FC236}">
                <a16:creationId xmlns:a16="http://schemas.microsoft.com/office/drawing/2014/main" id="{C9016DB5-0410-3442-A029-1F847EA971AB}"/>
              </a:ext>
            </a:extLst>
          </p:cNvPr>
          <p:cNvSpPr/>
          <p:nvPr/>
        </p:nvSpPr>
        <p:spPr>
          <a:xfrm>
            <a:off x="3436014" y="3704255"/>
            <a:ext cx="3542302"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3542302"/>
                      <a:gd name="connsiteY0" fmla="*/ 0 h 1350616"/>
                      <a:gd name="connsiteX1" fmla="*/ 661230 w 3542302"/>
                      <a:gd name="connsiteY1" fmla="*/ 0 h 1350616"/>
                      <a:gd name="connsiteX2" fmla="*/ 1180767 w 3542302"/>
                      <a:gd name="connsiteY2" fmla="*/ 0 h 1350616"/>
                      <a:gd name="connsiteX3" fmla="*/ 1664882 w 3542302"/>
                      <a:gd name="connsiteY3" fmla="*/ 0 h 1350616"/>
                      <a:gd name="connsiteX4" fmla="*/ 2219843 w 3542302"/>
                      <a:gd name="connsiteY4" fmla="*/ 0 h 1350616"/>
                      <a:gd name="connsiteX5" fmla="*/ 2703957 w 3542302"/>
                      <a:gd name="connsiteY5" fmla="*/ 0 h 1350616"/>
                      <a:gd name="connsiteX6" fmla="*/ 3542302 w 3542302"/>
                      <a:gd name="connsiteY6" fmla="*/ 0 h 1350616"/>
                      <a:gd name="connsiteX7" fmla="*/ 3542302 w 3542302"/>
                      <a:gd name="connsiteY7" fmla="*/ 551499 h 1350616"/>
                      <a:gd name="connsiteX8" fmla="*/ 3542302 w 3542302"/>
                      <a:gd name="connsiteY8" fmla="*/ 1125509 h 1350616"/>
                      <a:gd name="connsiteX9" fmla="*/ 3317195 w 3542302"/>
                      <a:gd name="connsiteY9" fmla="*/ 1350616 h 1350616"/>
                      <a:gd name="connsiteX10" fmla="*/ 2587412 w 3542302"/>
                      <a:gd name="connsiteY10" fmla="*/ 1350616 h 1350616"/>
                      <a:gd name="connsiteX11" fmla="*/ 2023489 w 3542302"/>
                      <a:gd name="connsiteY11" fmla="*/ 1350616 h 1350616"/>
                      <a:gd name="connsiteX12" fmla="*/ 1426394 w 3542302"/>
                      <a:gd name="connsiteY12" fmla="*/ 1350616 h 1350616"/>
                      <a:gd name="connsiteX13" fmla="*/ 729783 w 3542302"/>
                      <a:gd name="connsiteY13" fmla="*/ 1350616 h 1350616"/>
                      <a:gd name="connsiteX14" fmla="*/ 0 w 3542302"/>
                      <a:gd name="connsiteY14" fmla="*/ 1350616 h 1350616"/>
                      <a:gd name="connsiteX15" fmla="*/ 0 w 3542302"/>
                      <a:gd name="connsiteY15" fmla="*/ 661802 h 1350616"/>
                      <a:gd name="connsiteX16" fmla="*/ 0 w 3542302"/>
                      <a:gd name="connsiteY16" fmla="*/ 0 h 1350616"/>
                      <a:gd name="connsiteX0" fmla="*/ 3317195 w 3542302"/>
                      <a:gd name="connsiteY0" fmla="*/ 1350616 h 1350616"/>
                      <a:gd name="connsiteX1" fmla="*/ 3362216 w 3542302"/>
                      <a:gd name="connsiteY1" fmla="*/ 1170530 h 1350616"/>
                      <a:gd name="connsiteX2" fmla="*/ 3542302 w 3542302"/>
                      <a:gd name="connsiteY2" fmla="*/ 1125509 h 1350616"/>
                      <a:gd name="connsiteX3" fmla="*/ 3317195 w 3542302"/>
                      <a:gd name="connsiteY3" fmla="*/ 1350616 h 1350616"/>
                      <a:gd name="connsiteX0" fmla="*/ 3317195 w 3542302"/>
                      <a:gd name="connsiteY0" fmla="*/ 1350616 h 1350616"/>
                      <a:gd name="connsiteX1" fmla="*/ 3362216 w 3542302"/>
                      <a:gd name="connsiteY1" fmla="*/ 1170530 h 1350616"/>
                      <a:gd name="connsiteX2" fmla="*/ 3542302 w 3542302"/>
                      <a:gd name="connsiteY2" fmla="*/ 1125509 h 1350616"/>
                      <a:gd name="connsiteX3" fmla="*/ 3317195 w 3542302"/>
                      <a:gd name="connsiteY3" fmla="*/ 1350616 h 1350616"/>
                      <a:gd name="connsiteX4" fmla="*/ 2753272 w 3542302"/>
                      <a:gd name="connsiteY4" fmla="*/ 1350616 h 1350616"/>
                      <a:gd name="connsiteX5" fmla="*/ 2123005 w 3542302"/>
                      <a:gd name="connsiteY5" fmla="*/ 1350616 h 1350616"/>
                      <a:gd name="connsiteX6" fmla="*/ 1559082 w 3542302"/>
                      <a:gd name="connsiteY6" fmla="*/ 1350616 h 1350616"/>
                      <a:gd name="connsiteX7" fmla="*/ 928815 w 3542302"/>
                      <a:gd name="connsiteY7" fmla="*/ 1350616 h 1350616"/>
                      <a:gd name="connsiteX8" fmla="*/ 0 w 3542302"/>
                      <a:gd name="connsiteY8" fmla="*/ 1350616 h 1350616"/>
                      <a:gd name="connsiteX9" fmla="*/ 0 w 3542302"/>
                      <a:gd name="connsiteY9" fmla="*/ 688814 h 1350616"/>
                      <a:gd name="connsiteX10" fmla="*/ 0 w 3542302"/>
                      <a:gd name="connsiteY10" fmla="*/ 0 h 1350616"/>
                      <a:gd name="connsiteX11" fmla="*/ 554961 w 3542302"/>
                      <a:gd name="connsiteY11" fmla="*/ 0 h 1350616"/>
                      <a:gd name="connsiteX12" fmla="*/ 1180767 w 3542302"/>
                      <a:gd name="connsiteY12" fmla="*/ 0 h 1350616"/>
                      <a:gd name="connsiteX13" fmla="*/ 1664882 w 3542302"/>
                      <a:gd name="connsiteY13" fmla="*/ 0 h 1350616"/>
                      <a:gd name="connsiteX14" fmla="*/ 2255266 w 3542302"/>
                      <a:gd name="connsiteY14" fmla="*/ 0 h 1350616"/>
                      <a:gd name="connsiteX15" fmla="*/ 2739380 w 3542302"/>
                      <a:gd name="connsiteY15" fmla="*/ 0 h 1350616"/>
                      <a:gd name="connsiteX16" fmla="*/ 3542302 w 3542302"/>
                      <a:gd name="connsiteY16" fmla="*/ 0 h 1350616"/>
                      <a:gd name="connsiteX17" fmla="*/ 3542302 w 3542302"/>
                      <a:gd name="connsiteY17" fmla="*/ 540244 h 1350616"/>
                      <a:gd name="connsiteX18" fmla="*/ 3542302 w 3542302"/>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42302" h="1350616" stroke="0" extrusionOk="0">
                        <a:moveTo>
                          <a:pt x="0" y="0"/>
                        </a:moveTo>
                        <a:cubicBezTo>
                          <a:pt x="174192" y="-9183"/>
                          <a:pt x="437038" y="-9315"/>
                          <a:pt x="661230" y="0"/>
                        </a:cubicBezTo>
                        <a:cubicBezTo>
                          <a:pt x="885422" y="9315"/>
                          <a:pt x="1024451" y="10034"/>
                          <a:pt x="1180767" y="0"/>
                        </a:cubicBezTo>
                        <a:cubicBezTo>
                          <a:pt x="1337083" y="-10034"/>
                          <a:pt x="1546581" y="23440"/>
                          <a:pt x="1664882" y="0"/>
                        </a:cubicBezTo>
                        <a:cubicBezTo>
                          <a:pt x="1783183" y="-23440"/>
                          <a:pt x="1985700" y="9568"/>
                          <a:pt x="2219843" y="0"/>
                        </a:cubicBezTo>
                        <a:cubicBezTo>
                          <a:pt x="2453986" y="-9568"/>
                          <a:pt x="2528605" y="-18396"/>
                          <a:pt x="2703957" y="0"/>
                        </a:cubicBezTo>
                        <a:cubicBezTo>
                          <a:pt x="2879309" y="18396"/>
                          <a:pt x="3175585" y="-13696"/>
                          <a:pt x="3542302" y="0"/>
                        </a:cubicBezTo>
                        <a:cubicBezTo>
                          <a:pt x="3557150" y="191558"/>
                          <a:pt x="3520188" y="424924"/>
                          <a:pt x="3542302" y="551499"/>
                        </a:cubicBezTo>
                        <a:cubicBezTo>
                          <a:pt x="3564416" y="678074"/>
                          <a:pt x="3552913" y="975957"/>
                          <a:pt x="3542302" y="1125509"/>
                        </a:cubicBezTo>
                        <a:cubicBezTo>
                          <a:pt x="3425143" y="1221117"/>
                          <a:pt x="3400166" y="1272596"/>
                          <a:pt x="3317195" y="1350616"/>
                        </a:cubicBezTo>
                        <a:cubicBezTo>
                          <a:pt x="3017569" y="1343526"/>
                          <a:pt x="2933297" y="1333791"/>
                          <a:pt x="2587412" y="1350616"/>
                        </a:cubicBezTo>
                        <a:cubicBezTo>
                          <a:pt x="2241527" y="1367441"/>
                          <a:pt x="2224447" y="1343762"/>
                          <a:pt x="2023489" y="1350616"/>
                        </a:cubicBezTo>
                        <a:cubicBezTo>
                          <a:pt x="1822531" y="1357470"/>
                          <a:pt x="1637646" y="1359541"/>
                          <a:pt x="1426394" y="1350616"/>
                        </a:cubicBezTo>
                        <a:cubicBezTo>
                          <a:pt x="1215142" y="1341691"/>
                          <a:pt x="1041429" y="1321696"/>
                          <a:pt x="729783" y="1350616"/>
                        </a:cubicBezTo>
                        <a:cubicBezTo>
                          <a:pt x="418137" y="1379536"/>
                          <a:pt x="197097" y="1337668"/>
                          <a:pt x="0" y="1350616"/>
                        </a:cubicBezTo>
                        <a:cubicBezTo>
                          <a:pt x="30439" y="1198389"/>
                          <a:pt x="-5318" y="945642"/>
                          <a:pt x="0" y="661802"/>
                        </a:cubicBezTo>
                        <a:cubicBezTo>
                          <a:pt x="5318" y="377962"/>
                          <a:pt x="17717" y="229913"/>
                          <a:pt x="0" y="0"/>
                        </a:cubicBezTo>
                        <a:close/>
                      </a:path>
                      <a:path w="3542302" h="1350616" fill="darkenLess" stroke="0" extrusionOk="0">
                        <a:moveTo>
                          <a:pt x="3317195" y="1350616"/>
                        </a:moveTo>
                        <a:cubicBezTo>
                          <a:pt x="3325830" y="1283960"/>
                          <a:pt x="3358445" y="1214518"/>
                          <a:pt x="3362216" y="1170530"/>
                        </a:cubicBezTo>
                        <a:cubicBezTo>
                          <a:pt x="3403927" y="1155149"/>
                          <a:pt x="3482502" y="1146940"/>
                          <a:pt x="3542302" y="1125509"/>
                        </a:cubicBezTo>
                        <a:cubicBezTo>
                          <a:pt x="3470268" y="1182561"/>
                          <a:pt x="3426512" y="1253039"/>
                          <a:pt x="3317195" y="1350616"/>
                        </a:cubicBezTo>
                        <a:close/>
                      </a:path>
                      <a:path w="3542302" h="1350616" fill="none" extrusionOk="0">
                        <a:moveTo>
                          <a:pt x="3317195" y="1350616"/>
                        </a:moveTo>
                        <a:cubicBezTo>
                          <a:pt x="3326730" y="1308249"/>
                          <a:pt x="3339104" y="1258923"/>
                          <a:pt x="3362216" y="1170530"/>
                        </a:cubicBezTo>
                        <a:cubicBezTo>
                          <a:pt x="3404169" y="1165505"/>
                          <a:pt x="3472290" y="1147300"/>
                          <a:pt x="3542302" y="1125509"/>
                        </a:cubicBezTo>
                        <a:cubicBezTo>
                          <a:pt x="3481147" y="1206385"/>
                          <a:pt x="3419130" y="1233059"/>
                          <a:pt x="3317195" y="1350616"/>
                        </a:cubicBezTo>
                        <a:cubicBezTo>
                          <a:pt x="3169373" y="1348788"/>
                          <a:pt x="2934884" y="1362943"/>
                          <a:pt x="2753272" y="1350616"/>
                        </a:cubicBezTo>
                        <a:cubicBezTo>
                          <a:pt x="2571660" y="1338289"/>
                          <a:pt x="2344243" y="1346348"/>
                          <a:pt x="2123005" y="1350616"/>
                        </a:cubicBezTo>
                        <a:cubicBezTo>
                          <a:pt x="1901767" y="1354884"/>
                          <a:pt x="1730950" y="1365593"/>
                          <a:pt x="1559082" y="1350616"/>
                        </a:cubicBezTo>
                        <a:cubicBezTo>
                          <a:pt x="1387214" y="1335639"/>
                          <a:pt x="1240554" y="1359253"/>
                          <a:pt x="928815" y="1350616"/>
                        </a:cubicBezTo>
                        <a:cubicBezTo>
                          <a:pt x="617076" y="1341979"/>
                          <a:pt x="291894" y="1318453"/>
                          <a:pt x="0" y="1350616"/>
                        </a:cubicBezTo>
                        <a:cubicBezTo>
                          <a:pt x="16249" y="1140861"/>
                          <a:pt x="1068" y="926726"/>
                          <a:pt x="0" y="688814"/>
                        </a:cubicBezTo>
                        <a:cubicBezTo>
                          <a:pt x="-1068" y="450902"/>
                          <a:pt x="-428" y="201264"/>
                          <a:pt x="0" y="0"/>
                        </a:cubicBezTo>
                        <a:cubicBezTo>
                          <a:pt x="273162" y="-17235"/>
                          <a:pt x="380645" y="14871"/>
                          <a:pt x="554961" y="0"/>
                        </a:cubicBezTo>
                        <a:cubicBezTo>
                          <a:pt x="729277" y="-14871"/>
                          <a:pt x="981134" y="9249"/>
                          <a:pt x="1180767" y="0"/>
                        </a:cubicBezTo>
                        <a:cubicBezTo>
                          <a:pt x="1380400" y="-9249"/>
                          <a:pt x="1503503" y="21772"/>
                          <a:pt x="1664882" y="0"/>
                        </a:cubicBezTo>
                        <a:cubicBezTo>
                          <a:pt x="1826262" y="-21772"/>
                          <a:pt x="1988610" y="19483"/>
                          <a:pt x="2255266" y="0"/>
                        </a:cubicBezTo>
                        <a:cubicBezTo>
                          <a:pt x="2521922" y="-19483"/>
                          <a:pt x="2583298" y="-19184"/>
                          <a:pt x="2739380" y="0"/>
                        </a:cubicBezTo>
                        <a:cubicBezTo>
                          <a:pt x="2895462" y="19184"/>
                          <a:pt x="3255332" y="27898"/>
                          <a:pt x="3542302" y="0"/>
                        </a:cubicBezTo>
                        <a:cubicBezTo>
                          <a:pt x="3518142" y="227166"/>
                          <a:pt x="3525635" y="428105"/>
                          <a:pt x="3542302" y="540244"/>
                        </a:cubicBezTo>
                        <a:cubicBezTo>
                          <a:pt x="3558969" y="652383"/>
                          <a:pt x="3562004" y="982513"/>
                          <a:pt x="3542302" y="1125509"/>
                        </a:cubicBezTo>
                      </a:path>
                      <a:path w="3542302" h="1350616" fill="none" stroke="0" extrusionOk="0">
                        <a:moveTo>
                          <a:pt x="3317195" y="1350616"/>
                        </a:moveTo>
                        <a:cubicBezTo>
                          <a:pt x="3327107" y="1310436"/>
                          <a:pt x="3352828" y="1221445"/>
                          <a:pt x="3362216" y="1170530"/>
                        </a:cubicBezTo>
                        <a:cubicBezTo>
                          <a:pt x="3406014" y="1159014"/>
                          <a:pt x="3453173" y="1144643"/>
                          <a:pt x="3542302" y="1125509"/>
                        </a:cubicBezTo>
                        <a:cubicBezTo>
                          <a:pt x="3449540" y="1221761"/>
                          <a:pt x="3430274" y="1245032"/>
                          <a:pt x="3317195" y="1350616"/>
                        </a:cubicBezTo>
                        <a:cubicBezTo>
                          <a:pt x="3055655" y="1320082"/>
                          <a:pt x="2973056" y="1373068"/>
                          <a:pt x="2686928" y="1350616"/>
                        </a:cubicBezTo>
                        <a:cubicBezTo>
                          <a:pt x="2400800" y="1328164"/>
                          <a:pt x="2295406" y="1360512"/>
                          <a:pt x="1990317" y="1350616"/>
                        </a:cubicBezTo>
                        <a:cubicBezTo>
                          <a:pt x="1685228" y="1340720"/>
                          <a:pt x="1581718" y="1339657"/>
                          <a:pt x="1426394" y="1350616"/>
                        </a:cubicBezTo>
                        <a:cubicBezTo>
                          <a:pt x="1271070" y="1361575"/>
                          <a:pt x="1029722" y="1366257"/>
                          <a:pt x="696611" y="1350616"/>
                        </a:cubicBezTo>
                        <a:cubicBezTo>
                          <a:pt x="363500" y="1334975"/>
                          <a:pt x="253581" y="1377192"/>
                          <a:pt x="0" y="1350616"/>
                        </a:cubicBezTo>
                        <a:cubicBezTo>
                          <a:pt x="12712" y="1031715"/>
                          <a:pt x="10040" y="825663"/>
                          <a:pt x="0" y="675308"/>
                        </a:cubicBezTo>
                        <a:cubicBezTo>
                          <a:pt x="-10040" y="524953"/>
                          <a:pt x="19672" y="187033"/>
                          <a:pt x="0" y="0"/>
                        </a:cubicBezTo>
                        <a:cubicBezTo>
                          <a:pt x="152523" y="-299"/>
                          <a:pt x="357484" y="11679"/>
                          <a:pt x="554961" y="0"/>
                        </a:cubicBezTo>
                        <a:cubicBezTo>
                          <a:pt x="752438" y="-11679"/>
                          <a:pt x="1016463" y="11934"/>
                          <a:pt x="1145344" y="0"/>
                        </a:cubicBezTo>
                        <a:cubicBezTo>
                          <a:pt x="1274225" y="-11934"/>
                          <a:pt x="1484139" y="-9390"/>
                          <a:pt x="1771151" y="0"/>
                        </a:cubicBezTo>
                        <a:cubicBezTo>
                          <a:pt x="2058163" y="9390"/>
                          <a:pt x="2111897" y="-10948"/>
                          <a:pt x="2432381" y="0"/>
                        </a:cubicBezTo>
                        <a:cubicBezTo>
                          <a:pt x="2752865" y="10948"/>
                          <a:pt x="2824721" y="-7362"/>
                          <a:pt x="2987341" y="0"/>
                        </a:cubicBezTo>
                        <a:cubicBezTo>
                          <a:pt x="3149961" y="7362"/>
                          <a:pt x="3341629" y="-1859"/>
                          <a:pt x="3542302" y="0"/>
                        </a:cubicBezTo>
                        <a:cubicBezTo>
                          <a:pt x="3531055" y="166933"/>
                          <a:pt x="3562837" y="287400"/>
                          <a:pt x="3542302" y="562755"/>
                        </a:cubicBezTo>
                        <a:cubicBezTo>
                          <a:pt x="3521767" y="838111"/>
                          <a:pt x="3556178" y="994007"/>
                          <a:pt x="354230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pPr algn="ctr"/>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a:t>
            </a:r>
            <a:r>
              <a:rPr lang="en-GB" sz="1200" err="1">
                <a:solidFill>
                  <a:schemeClr val="bg1"/>
                </a:solidFill>
                <a:latin typeface="Menlo" panose="020B0609030804020204" pitchFamily="49" charset="0"/>
                <a:ea typeface="Menlo" panose="020B0609030804020204" pitchFamily="49" charset="0"/>
                <a:cs typeface="Menlo" panose="020B0609030804020204" pitchFamily="49" charset="0"/>
              </a:rPr>
              <a:t>jupyter</a:t>
            </a: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-notebook</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2" name="Flèche vers le bas 11">
            <a:extLst>
              <a:ext uri="{FF2B5EF4-FFF2-40B4-BE49-F238E27FC236}">
                <a16:creationId xmlns:a16="http://schemas.microsoft.com/office/drawing/2014/main" id="{5BBABAD7-90AC-884A-9614-AC3C8AB3286B}"/>
              </a:ext>
            </a:extLst>
          </p:cNvPr>
          <p:cNvSpPr/>
          <p:nvPr/>
        </p:nvSpPr>
        <p:spPr>
          <a:xfrm rot="16200000">
            <a:off x="2963471" y="4168088"/>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Graphique 13" descr="Programmeur">
            <a:extLst>
              <a:ext uri="{FF2B5EF4-FFF2-40B4-BE49-F238E27FC236}">
                <a16:creationId xmlns:a16="http://schemas.microsoft.com/office/drawing/2014/main" id="{EAB312E8-ECD2-964D-8486-AEB9B5DB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43945" y="3847009"/>
            <a:ext cx="827310" cy="827310"/>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err="1">
                <a:latin typeface="Menlo" panose="020B0609030804020204" pitchFamily="49" charset="0"/>
                <a:ea typeface="Menlo" panose="020B0609030804020204" pitchFamily="49" charset="0"/>
                <a:cs typeface="Menlo" panose="020B0609030804020204" pitchFamily="49" charset="0"/>
              </a:rPr>
              <a:t>Skipped</a:t>
            </a:r>
            <a:r>
              <a:rPr lang="fr-FR" sz="900" b="1" dirty="0">
                <a:latin typeface="Menlo" panose="020B0609030804020204" pitchFamily="49" charset="0"/>
                <a:ea typeface="Menlo" panose="020B0609030804020204" pitchFamily="49" charset="0"/>
                <a:cs typeface="Menlo" panose="020B0609030804020204" pitchFamily="49" charset="0"/>
              </a:rPr>
              <a:t> variables (i.e. </a:t>
            </a:r>
            <a:r>
              <a:rPr lang="fr-FR" sz="900" b="1" dirty="0" err="1">
                <a:latin typeface="Menlo" panose="020B0609030804020204" pitchFamily="49" charset="0"/>
                <a:ea typeface="Menlo" panose="020B0609030804020204" pitchFamily="49" charset="0"/>
                <a:cs typeface="Menlo" panose="020B0609030804020204" pitchFamily="49" charset="0"/>
              </a:rPr>
              <a:t>whose</a:t>
            </a:r>
            <a:r>
              <a:rPr lang="fr-FR" sz="900" b="1" dirty="0">
                <a:latin typeface="Menlo" panose="020B0609030804020204" pitchFamily="49" charset="0"/>
                <a:ea typeface="Menlo" panose="020B0609030804020204" pitchFamily="49" charset="0"/>
                <a:cs typeface="Menlo" panose="020B0609030804020204" pitchFamily="49" charset="0"/>
              </a:rPr>
              <a:t> alias is not </a:t>
            </a:r>
            <a:r>
              <a:rPr lang="fr-FR" sz="900" b="1" dirty="0" err="1">
                <a:latin typeface="Menlo" panose="020B0609030804020204" pitchFamily="49" charset="0"/>
                <a:ea typeface="Menlo" panose="020B0609030804020204" pitchFamily="49" charset="0"/>
                <a:cs typeface="Menlo" panose="020B0609030804020204" pitchFamily="49" charset="0"/>
              </a:rPr>
              <a:t>present</a:t>
            </a:r>
            <a:r>
              <a:rPr lang="fr-FR" sz="900" b="1" dirty="0">
                <a:latin typeface="Menlo" panose="020B0609030804020204" pitchFamily="49" charset="0"/>
                <a:ea typeface="Menlo" panose="020B0609030804020204" pitchFamily="49" charset="0"/>
                <a:cs typeface="Menlo" panose="020B0609030804020204" pitchFamily="49" charset="0"/>
              </a:rPr>
              <a:t> in the </a:t>
            </a:r>
            <a:r>
              <a:rPr lang="fr-FR" sz="900" b="1" dirty="0" err="1">
                <a:latin typeface="Menlo" panose="020B0609030804020204" pitchFamily="49" charset="0"/>
                <a:ea typeface="Menlo" panose="020B0609030804020204" pitchFamily="49" charset="0"/>
                <a:cs typeface="Menlo" panose="020B0609030804020204" pitchFamily="49" charset="0"/>
              </a:rPr>
              <a:t>pingfile</a:t>
            </a:r>
            <a:r>
              <a:rPr lang="fr-FR" sz="900" b="1"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&gt;&gt;&gt; TABLE:             </a:t>
            </a:r>
            <a:r>
              <a:rPr lang="fr-FR" sz="900" dirty="0" err="1">
                <a:latin typeface="Menlo" panose="020B0609030804020204" pitchFamily="49" charset="0"/>
                <a:ea typeface="Menlo" panose="020B0609030804020204" pitchFamily="49" charset="0"/>
                <a:cs typeface="Menlo" panose="020B0609030804020204" pitchFamily="49" charset="0"/>
              </a:rPr>
              <a:t>Ofx</a:t>
            </a:r>
            <a:r>
              <a:rPr lang="fr-FR" sz="900" dirty="0">
                <a:latin typeface="Menlo" panose="020B0609030804020204" pitchFamily="49" charset="0"/>
                <a:ea typeface="Menlo" panose="020B0609030804020204" pitchFamily="49" charset="0"/>
                <a:cs typeface="Menlo" panose="020B0609030804020204" pitchFamily="49" charset="0"/>
              </a:rPr>
              <a:t> 03/09 ----&gt; </a:t>
            </a:r>
            <a:r>
              <a:rPr lang="fr-FR" sz="900" dirty="0" err="1">
                <a:latin typeface="Menlo" panose="020B0609030804020204" pitchFamily="49" charset="0"/>
                <a:ea typeface="Menlo" panose="020B0609030804020204" pitchFamily="49" charset="0"/>
                <a:cs typeface="Menlo" panose="020B0609030804020204" pitchFamily="49" charset="0"/>
              </a:rPr>
              <a:t>sftof</a:t>
            </a:r>
            <a:r>
              <a:rPr lang="fr-FR" sz="900" dirty="0">
                <a:latin typeface="Menlo" panose="020B0609030804020204" pitchFamily="49" charset="0"/>
                <a:ea typeface="Menlo" panose="020B0609030804020204" pitchFamily="49" charset="0"/>
                <a:cs typeface="Menlo" panose="020B0609030804020204" pitchFamily="49" charset="0"/>
              </a:rPr>
              <a:t>(1) </a:t>
            </a:r>
            <a:r>
              <a:rPr lang="fr-FR" sz="900" dirty="0" err="1">
                <a:latin typeface="Menlo" panose="020B0609030804020204" pitchFamily="49" charset="0"/>
                <a:ea typeface="Menlo" panose="020B0609030804020204" pitchFamily="49" charset="0"/>
                <a:cs typeface="Menlo" panose="020B0609030804020204" pitchFamily="49" charset="0"/>
              </a:rPr>
              <a:t>ugrid</a:t>
            </a:r>
            <a:r>
              <a:rPr lang="fr-FR" sz="900" dirty="0">
                <a:latin typeface="Menlo" panose="020B0609030804020204" pitchFamily="49" charset="0"/>
                <a:ea typeface="Menlo" panose="020B0609030804020204" pitchFamily="49" charset="0"/>
                <a:cs typeface="Menlo" panose="020B0609030804020204" pitchFamily="49" charset="0"/>
              </a:rPr>
              <a:t>(1) </a:t>
            </a:r>
            <a:r>
              <a:rPr lang="fr-FR" sz="900" dirty="0" err="1">
                <a:latin typeface="Menlo" panose="020B0609030804020204" pitchFamily="49" charset="0"/>
                <a:ea typeface="Menlo" panose="020B0609030804020204" pitchFamily="49" charset="0"/>
                <a:cs typeface="Menlo" panose="020B0609030804020204" pitchFamily="49" charset="0"/>
              </a:rPr>
              <a:t>volcello</a:t>
            </a:r>
            <a:r>
              <a:rPr lang="fr-FR" sz="900" dirty="0">
                <a:latin typeface="Menlo" panose="020B0609030804020204" pitchFamily="49" charset="0"/>
                <a:ea typeface="Menlo" panose="020B0609030804020204" pitchFamily="49" charset="0"/>
                <a:cs typeface="Menlo" panose="020B0609030804020204" pitchFamily="49" charset="0"/>
              </a:rPr>
              <a:t>(1)</a:t>
            </a:r>
          </a:p>
          <a:p>
            <a:r>
              <a:rPr lang="fr-FR" sz="900" dirty="0">
                <a:latin typeface="Menlo" panose="020B0609030804020204" pitchFamily="49" charset="0"/>
                <a:ea typeface="Menlo" panose="020B0609030804020204" pitchFamily="49" charset="0"/>
                <a:cs typeface="Menlo" panose="020B0609030804020204" pitchFamily="49" charset="0"/>
              </a:rPr>
              <a:t>&gt;&gt;&gt; TABLE:           </a:t>
            </a:r>
            <a:r>
              <a:rPr lang="fr-FR" sz="900" dirty="0" err="1">
                <a:latin typeface="Menlo" panose="020B0609030804020204" pitchFamily="49" charset="0"/>
                <a:ea typeface="Menlo" panose="020B0609030804020204" pitchFamily="49" charset="0"/>
                <a:cs typeface="Menlo" panose="020B0609030804020204" pitchFamily="49" charset="0"/>
              </a:rPr>
              <a:t>SImon</a:t>
            </a:r>
            <a:r>
              <a:rPr lang="fr-FR" sz="900" dirty="0">
                <a:latin typeface="Menlo" panose="020B0609030804020204" pitchFamily="49" charset="0"/>
                <a:ea typeface="Menlo" panose="020B0609030804020204" pitchFamily="49" charset="0"/>
                <a:cs typeface="Menlo" panose="020B0609030804020204" pitchFamily="49" charset="0"/>
              </a:rPr>
              <a:t> 01/20 ----&gt; </a:t>
            </a:r>
            <a:r>
              <a:rPr lang="fr-FR" sz="900" dirty="0" err="1">
                <a:latin typeface="Menlo" panose="020B0609030804020204" pitchFamily="49" charset="0"/>
                <a:ea typeface="Menlo" panose="020B0609030804020204" pitchFamily="49" charset="0"/>
                <a:cs typeface="Menlo" panose="020B0609030804020204" pitchFamily="49" charset="0"/>
              </a:rPr>
              <a:t>sirdgconc</a:t>
            </a:r>
            <a:r>
              <a:rPr lang="fr-FR" sz="900" dirty="0">
                <a:latin typeface="Menlo" panose="020B0609030804020204" pitchFamily="49" charset="0"/>
                <a:ea typeface="Menlo" panose="020B0609030804020204" pitchFamily="49" charset="0"/>
                <a:cs typeface="Menlo" panose="020B0609030804020204" pitchFamily="49" charset="0"/>
              </a:rPr>
              <a:t>(1)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a:t>
            </a:r>
            <a:r>
              <a:rPr lang="fr-FR" sz="900" dirty="0" err="1">
                <a:latin typeface="Menlo" panose="020B0609030804020204" pitchFamily="49" charset="0"/>
                <a:ea typeface="Menlo" panose="020B0609030804020204" pitchFamily="49" charset="0"/>
                <a:cs typeface="Menlo" panose="020B0609030804020204" pitchFamily="49" charset="0"/>
              </a:rPr>
              <a:t>msftmz</a:t>
            </a:r>
            <a:r>
              <a:rPr lang="fr-FR" sz="900" dirty="0">
                <a:latin typeface="Menlo" panose="020B0609030804020204" pitchFamily="49" charset="0"/>
                <a:ea typeface="Menlo" panose="020B0609030804020204" pitchFamily="49" charset="0"/>
                <a:cs typeface="Menlo" panose="020B0609030804020204" pitchFamily="49" charset="0"/>
              </a:rPr>
              <a:t>(1) </a:t>
            </a:r>
            <a:r>
              <a:rPr lang="fr-FR" sz="900" dirty="0" err="1">
                <a:latin typeface="Menlo" panose="020B0609030804020204" pitchFamily="49" charset="0"/>
                <a:ea typeface="Menlo" panose="020B0609030804020204" pitchFamily="49" charset="0"/>
                <a:cs typeface="Menlo" panose="020B0609030804020204" pitchFamily="49" charset="0"/>
              </a:rPr>
              <a:t>msftmzmpa</a:t>
            </a:r>
            <a:r>
              <a:rPr lang="fr-FR" sz="900" dirty="0">
                <a:latin typeface="Menlo" panose="020B0609030804020204" pitchFamily="49" charset="0"/>
                <a:ea typeface="Menlo" panose="020B0609030804020204" pitchFamily="49" charset="0"/>
                <a:cs typeface="Menlo" panose="020B0609030804020204" pitchFamily="49" charset="0"/>
              </a:rPr>
              <a:t>(1) </a:t>
            </a:r>
            <a:r>
              <a:rPr lang="fr-FR" sz="900" dirty="0" err="1">
                <a:latin typeface="Menlo" panose="020B0609030804020204" pitchFamily="49" charset="0"/>
                <a:ea typeface="Menlo" panose="020B0609030804020204" pitchFamily="49" charset="0"/>
                <a:cs typeface="Menlo" panose="020B0609030804020204" pitchFamily="49" charset="0"/>
              </a:rPr>
              <a:t>vsf</a:t>
            </a:r>
            <a:r>
              <a:rPr lang="fr-FR" sz="900" dirty="0">
                <a:latin typeface="Menlo" panose="020B0609030804020204" pitchFamily="49" charset="0"/>
                <a:ea typeface="Menlo" panose="020B0609030804020204" pitchFamily="49" charset="0"/>
                <a:cs typeface="Menlo" panose="020B0609030804020204" pitchFamily="49" charset="0"/>
              </a:rPr>
              <a:t>(1)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31325"/>
          </a:xfrm>
          <a:prstGeom prst="rect">
            <a:avLst/>
          </a:prstGeom>
          <a:solidFill>
            <a:schemeClr val="tx2"/>
          </a:solidFill>
          <a:ln>
            <a:solidFill>
              <a:schemeClr val="tx1"/>
            </a:solidFill>
          </a:ln>
        </p:spPr>
        <p:txBody>
          <a:bodyPr wrap="square">
            <a:spAutoFit/>
          </a:bodyPr>
          <a:lstStyle/>
          <a:p>
            <a:r>
              <a:rPr lang="fr-FR" sz="900" b="1" dirty="0" err="1">
                <a:latin typeface="Menlo" panose="020B0609030804020204" pitchFamily="49" charset="0"/>
                <a:ea typeface="Menlo" panose="020B0609030804020204" pitchFamily="49" charset="0"/>
                <a:cs typeface="Menlo" panose="020B0609030804020204" pitchFamily="49" charset="0"/>
              </a:rPr>
              <a:t>Some</a:t>
            </a:r>
            <a:r>
              <a:rPr lang="fr-FR" sz="900" b="1" dirty="0">
                <a:latin typeface="Menlo" panose="020B0609030804020204" pitchFamily="49" charset="0"/>
                <a:ea typeface="Menlo" panose="020B0609030804020204" pitchFamily="49" charset="0"/>
                <a:cs typeface="Menlo" panose="020B0609030804020204" pitchFamily="49" charset="0"/>
              </a:rPr>
              <a:t> </a:t>
            </a:r>
            <a:r>
              <a:rPr lang="fr-FR" sz="900" b="1" dirty="0" err="1">
                <a:latin typeface="Menlo" panose="020B0609030804020204" pitchFamily="49" charset="0"/>
                <a:ea typeface="Menlo" panose="020B0609030804020204" pitchFamily="49" charset="0"/>
                <a:cs typeface="Menlo" panose="020B0609030804020204" pitchFamily="49" charset="0"/>
              </a:rPr>
              <a:t>Statistics</a:t>
            </a:r>
            <a:r>
              <a:rPr lang="fr-FR" sz="900" b="1" dirty="0">
                <a:latin typeface="Menlo" panose="020B0609030804020204" pitchFamily="49" charset="0"/>
                <a:ea typeface="Menlo" panose="020B0609030804020204" pitchFamily="49" charset="0"/>
                <a:cs typeface="Menlo" panose="020B0609030804020204" pitchFamily="49" charset="0"/>
              </a:rPr>
              <a:t> on </a:t>
            </a:r>
            <a:r>
              <a:rPr lang="fr-FR" sz="900" b="1" dirty="0" err="1">
                <a:latin typeface="Menlo" panose="020B0609030804020204" pitchFamily="49" charset="0"/>
                <a:ea typeface="Menlo" panose="020B0609030804020204" pitchFamily="49" charset="0"/>
                <a:cs typeface="Menlo" panose="020B0609030804020204" pitchFamily="49" charset="0"/>
              </a:rPr>
              <a:t>actually</a:t>
            </a:r>
            <a:r>
              <a:rPr lang="fr-FR" sz="900" b="1" dirty="0">
                <a:latin typeface="Menlo" panose="020B0609030804020204" pitchFamily="49" charset="0"/>
                <a:ea typeface="Menlo" panose="020B0609030804020204" pitchFamily="49" charset="0"/>
                <a:cs typeface="Menlo" panose="020B0609030804020204" pitchFamily="49" charset="0"/>
              </a:rPr>
              <a:t> </a:t>
            </a:r>
            <a:r>
              <a:rPr lang="fr-FR" sz="900" b="1" dirty="0" err="1">
                <a:latin typeface="Menlo" panose="020B0609030804020204" pitchFamily="49" charset="0"/>
                <a:ea typeface="Menlo" panose="020B0609030804020204" pitchFamily="49" charset="0"/>
                <a:cs typeface="Menlo" panose="020B0609030804020204" pitchFamily="49" charset="0"/>
              </a:rPr>
              <a:t>written</a:t>
            </a:r>
            <a:r>
              <a:rPr lang="fr-FR" sz="900" b="1" dirty="0">
                <a:latin typeface="Menlo" panose="020B0609030804020204" pitchFamily="49" charset="0"/>
                <a:ea typeface="Menlo" panose="020B0609030804020204" pitchFamily="49" charset="0"/>
                <a:cs typeface="Menlo" panose="020B0609030804020204" pitchFamily="49" charset="0"/>
              </a:rPr>
              <a:t> variables per </a:t>
            </a:r>
            <a:r>
              <a:rPr lang="fr-FR" sz="900" b="1" dirty="0" err="1">
                <a:latin typeface="Menlo" panose="020B0609030804020204" pitchFamily="49" charset="0"/>
                <a:ea typeface="Menlo" panose="020B0609030804020204" pitchFamily="49" charset="0"/>
                <a:cs typeface="Menlo" panose="020B0609030804020204" pitchFamily="49" charset="0"/>
              </a:rPr>
              <a:t>frequency+shape</a:t>
            </a:r>
            <a:r>
              <a:rPr lang="fr-FR" sz="900" b="1" dirty="0">
                <a:latin typeface="Menlo" panose="020B0609030804020204" pitchFamily="49" charset="0"/>
                <a:ea typeface="Menlo" panose="020B0609030804020204" pitchFamily="49" charset="0"/>
                <a:cs typeface="Menlo" panose="020B0609030804020204" pitchFamily="49" charset="0"/>
              </a:rPr>
              <a:t>...</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EmonZ</a:t>
            </a:r>
            <a:r>
              <a:rPr lang="fr-FR" sz="900" dirty="0">
                <a:latin typeface="Menlo" panose="020B0609030804020204" pitchFamily="49" charset="0"/>
                <a:ea typeface="Menlo" panose="020B0609030804020204" pitchFamily="49" charset="0"/>
                <a:cs typeface="Menlo" panose="020B0609030804020204" pitchFamily="49" charset="0"/>
              </a:rPr>
              <a:t> P1   1 :  ['</a:t>
            </a:r>
            <a:r>
              <a:rPr lang="fr-FR" sz="900" dirty="0" err="1">
                <a:latin typeface="Menlo" panose="020B0609030804020204" pitchFamily="49" charset="0"/>
                <a:ea typeface="Menlo" panose="020B0609030804020204" pitchFamily="49" charset="0"/>
                <a:cs typeface="Menlo" panose="020B0609030804020204" pitchFamily="49" charset="0"/>
              </a:rPr>
              <a:t>sltbasin</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Omon P1   1 :  ['</a:t>
            </a:r>
            <a:r>
              <a:rPr lang="fr-FR" sz="900" dirty="0" err="1">
                <a:latin typeface="Menlo" panose="020B0609030804020204" pitchFamily="49" charset="0"/>
                <a:ea typeface="Menlo" panose="020B0609030804020204" pitchFamily="49" charset="0"/>
                <a:cs typeface="Menlo" panose="020B0609030804020204" pitchFamily="49" charset="0"/>
              </a:rPr>
              <a:t>hfbasin</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Omon P2   2 :  ['</a:t>
            </a:r>
            <a:r>
              <a:rPr lang="fr-FR" sz="900" dirty="0" err="1">
                <a:latin typeface="Menlo" panose="020B0609030804020204" pitchFamily="49" charset="0"/>
                <a:ea typeface="Menlo" panose="020B0609030804020204" pitchFamily="49" charset="0"/>
                <a:cs typeface="Menlo" panose="020B0609030804020204" pitchFamily="49" charset="0"/>
              </a:rPr>
              <a:t>htovgyre</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htovovrt</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err="1">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thkcello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umo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uo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vmo</a:t>
            </a:r>
            <a:r>
              <a:rPr lang="fr-FR" sz="900" dirty="0">
                <a:latin typeface="Menlo" panose="020B0609030804020204" pitchFamily="49" charset="0"/>
                <a:ea typeface="Menlo" panose="020B0609030804020204" pitchFamily="49" charset="0"/>
                <a:cs typeface="Menlo" panose="020B0609030804020204" pitchFamily="49" charset="0"/>
              </a:rPr>
              <a:t>', 'vo', '</a:t>
            </a:r>
            <a:r>
              <a:rPr lang="fr-FR" sz="900" dirty="0" err="1">
                <a:latin typeface="Menlo" panose="020B0609030804020204" pitchFamily="49" charset="0"/>
                <a:ea typeface="Menlo" panose="020B0609030804020204" pitchFamily="49" charset="0"/>
                <a:cs typeface="Menlo" panose="020B0609030804020204" pitchFamily="49" charset="0"/>
              </a:rPr>
              <a:t>wmo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wo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800" dirty="0">
                <a:latin typeface="Menlo" panose="020B0609030804020204" pitchFamily="49" charset="0"/>
                <a:ea typeface="Menlo" panose="020B0609030804020204" pitchFamily="49" charset="0"/>
                <a:cs typeface="Menlo" panose="020B0609030804020204" pitchFamily="49" charset="0"/>
              </a:rPr>
              <a:t>                         </a:t>
            </a:r>
            <a:r>
              <a:rPr lang="fr-FR" sz="800" dirty="0" err="1">
                <a:latin typeface="Menlo" panose="020B0609030804020204" pitchFamily="49" charset="0"/>
                <a:ea typeface="Menlo" panose="020B0609030804020204" pitchFamily="49" charset="0"/>
                <a:cs typeface="Menlo" panose="020B0609030804020204" pitchFamily="49" charset="0"/>
              </a:rPr>
              <a:t>PrimOday</a:t>
            </a:r>
            <a:r>
              <a:rPr lang="fr-FR" sz="800" dirty="0">
                <a:latin typeface="Menlo" panose="020B0609030804020204" pitchFamily="49" charset="0"/>
                <a:ea typeface="Menlo" panose="020B0609030804020204" pitchFamily="49" charset="0"/>
                <a:cs typeface="Menlo" panose="020B0609030804020204" pitchFamily="49" charset="0"/>
              </a:rPr>
              <a:t> P1   1 :  [</a:t>
            </a:r>
            <a:r>
              <a:rPr lang="fr-FR" sz="800" dirty="0" err="1">
                <a:latin typeface="Menlo" panose="020B0609030804020204" pitchFamily="49" charset="0"/>
                <a:ea typeface="Menlo" panose="020B0609030804020204" pitchFamily="49" charset="0"/>
                <a:cs typeface="Menlo" panose="020B0609030804020204" pitchFamily="49" charset="0"/>
              </a:rPr>
              <a:t>u'so</a:t>
            </a:r>
            <a:r>
              <a:rPr lang="fr-FR" sz="800" dirty="0">
                <a:latin typeface="Menlo" panose="020B0609030804020204" pitchFamily="49" charset="0"/>
                <a:ea typeface="Menlo" panose="020B0609030804020204" pitchFamily="49" charset="0"/>
                <a:cs typeface="Menlo" panose="020B0609030804020204" pitchFamily="49" charset="0"/>
              </a:rPr>
              <a:t>']</a:t>
            </a:r>
          </a:p>
          <a:p>
            <a:r>
              <a:rPr lang="fr-FR" sz="8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err="1">
                <a:latin typeface="Menlo" panose="020B0609030804020204" pitchFamily="49" charset="0"/>
                <a:ea typeface="Menlo" panose="020B0609030804020204" pitchFamily="49" charset="0"/>
                <a:cs typeface="Menlo" panose="020B0609030804020204" pitchFamily="49" charset="0"/>
              </a:rPr>
              <a:t>Some</a:t>
            </a:r>
            <a:r>
              <a:rPr lang="fr-FR" sz="900" b="1" dirty="0">
                <a:latin typeface="Menlo" panose="020B0609030804020204" pitchFamily="49" charset="0"/>
                <a:ea typeface="Menlo" panose="020B0609030804020204" pitchFamily="49" charset="0"/>
                <a:cs typeface="Menlo" panose="020B0609030804020204" pitchFamily="49" charset="0"/>
              </a:rPr>
              <a:t> </a:t>
            </a:r>
            <a:r>
              <a:rPr lang="fr-FR" sz="900" b="1" dirty="0" err="1">
                <a:latin typeface="Menlo" panose="020B0609030804020204" pitchFamily="49" charset="0"/>
                <a:ea typeface="Menlo" panose="020B0609030804020204" pitchFamily="49" charset="0"/>
                <a:cs typeface="Menlo" panose="020B0609030804020204" pitchFamily="49" charset="0"/>
              </a:rPr>
              <a:t>Statistics</a:t>
            </a:r>
            <a:r>
              <a:rPr lang="fr-FR" sz="900" b="1" dirty="0">
                <a:latin typeface="Menlo" panose="020B0609030804020204" pitchFamily="49" charset="0"/>
                <a:ea typeface="Menlo" panose="020B0609030804020204" pitchFamily="49" charset="0"/>
                <a:cs typeface="Menlo" panose="020B0609030804020204" pitchFamily="49" charset="0"/>
              </a:rPr>
              <a:t> on </a:t>
            </a:r>
            <a:r>
              <a:rPr lang="fr-FR" sz="900" b="1" dirty="0" err="1">
                <a:latin typeface="Menlo" panose="020B0609030804020204" pitchFamily="49" charset="0"/>
                <a:ea typeface="Menlo" panose="020B0609030804020204" pitchFamily="49" charset="0"/>
                <a:cs typeface="Menlo" panose="020B0609030804020204" pitchFamily="49" charset="0"/>
              </a:rPr>
              <a:t>actually</a:t>
            </a:r>
            <a:r>
              <a:rPr lang="fr-FR" sz="900" b="1" dirty="0">
                <a:latin typeface="Menlo" panose="020B0609030804020204" pitchFamily="49" charset="0"/>
                <a:ea typeface="Menlo" panose="020B0609030804020204" pitchFamily="49" charset="0"/>
                <a:cs typeface="Menlo" panose="020B0609030804020204" pitchFamily="49" charset="0"/>
              </a:rPr>
              <a:t> </a:t>
            </a:r>
            <a:r>
              <a:rPr lang="fr-FR" sz="900" b="1" dirty="0" err="1">
                <a:latin typeface="Menlo" panose="020B0609030804020204" pitchFamily="49" charset="0"/>
                <a:ea typeface="Menlo" panose="020B0609030804020204" pitchFamily="49" charset="0"/>
                <a:cs typeface="Menlo" panose="020B0609030804020204" pitchFamily="49" charset="0"/>
              </a:rPr>
              <a:t>written</a:t>
            </a:r>
            <a:r>
              <a:rPr lang="fr-FR" sz="900" b="1" dirty="0">
                <a:latin typeface="Menlo" panose="020B0609030804020204" pitchFamily="49" charset="0"/>
                <a:ea typeface="Menlo" panose="020B0609030804020204" pitchFamily="49" charset="0"/>
                <a:cs typeface="Menlo" panose="020B0609030804020204" pitchFamily="49" charset="0"/>
              </a:rPr>
              <a:t>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err="1">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a:t>
            </a:r>
            <a:r>
              <a:rPr lang="fr-FR" sz="900" dirty="0" err="1">
                <a:latin typeface="Menlo" panose="020B0609030804020204" pitchFamily="49" charset="0"/>
                <a:ea typeface="Menlo" panose="020B0609030804020204" pitchFamily="49" charset="0"/>
                <a:cs typeface="Menlo" panose="020B0609030804020204" pitchFamily="49" charset="0"/>
              </a:rPr>
              <a:t>Convervative</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err="1">
                <a:latin typeface="Menlo" panose="020B0609030804020204" pitchFamily="49" charset="0"/>
                <a:ea typeface="Menlo" panose="020B0609030804020204" pitchFamily="49" charset="0"/>
                <a:cs typeface="Menlo" panose="020B0609030804020204" pitchFamily="49" charset="0"/>
              </a:rPr>
              <a:t>Temperature</a:t>
            </a:r>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err="1">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476166" y="694422"/>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a:t>
            </a:r>
            <a:r>
              <a:rPr lang="en-GB" sz="1600" dirty="0" err="1"/>
              <a:t>carefilly</a:t>
            </a:r>
            <a:r>
              <a:rPr lang="en-GB" sz="1600" dirty="0"/>
              <a:t> at the generated file-def !</a:t>
            </a:r>
            <a:endParaRPr lang="en-GB" sz="1200" dirty="0"/>
          </a:p>
        </p:txBody>
      </p:sp>
    </p:spTree>
    <p:extLst>
      <p:ext uri="{BB962C8B-B14F-4D97-AF65-F5344CB8AC3E}">
        <p14:creationId xmlns:p14="http://schemas.microsoft.com/office/powerpoint/2010/main" val="419296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a) basics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4"/>
            <a:ext cx="5291348" cy="246476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lvl="1"/>
            <a:r>
              <a:rPr lang="en-GB" sz="1800" dirty="0"/>
              <a:t>diurnal cycle</a:t>
            </a:r>
            <a:endParaRPr lang="en-GB" sz="1300" dirty="0"/>
          </a:p>
          <a:p>
            <a:pPr lvl="1"/>
            <a:endParaRPr lang="en-GB" sz="1800" dirty="0"/>
          </a:p>
          <a:p>
            <a:r>
              <a:rPr lang="en-GB" sz="2300" dirty="0"/>
              <a:t>Temporal:</a:t>
            </a:r>
          </a:p>
          <a:p>
            <a:pPr lvl="1"/>
            <a:r>
              <a:rPr lang="en-GB" sz="1800" dirty="0"/>
              <a:t>sampling period </a:t>
            </a:r>
          </a:p>
          <a:p>
            <a:pPr lvl="1"/>
            <a:r>
              <a:rPr lang="en-GB" sz="1800" dirty="0"/>
              <a:t>time mean / time point (=instant)</a:t>
            </a:r>
          </a:p>
          <a:p>
            <a:pPr lvl="1"/>
            <a:endParaRPr lang="en-GB" dirty="0"/>
          </a:p>
          <a:p>
            <a:pPr lvl="1"/>
            <a:endParaRPr lang="en-GB" dirty="0"/>
          </a:p>
          <a:p>
            <a:pPr lvl="1"/>
            <a:endParaRPr lang="en-GB" dirty="0"/>
          </a:p>
          <a:p>
            <a:pPr lvl="1"/>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6" y="982248"/>
            <a:ext cx="6234913"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“basics functions” </a:t>
            </a:r>
            <a:r>
              <a:rPr lang="en-GB" dirty="0">
                <a:solidFill>
                  <a:schemeClr val="accent2">
                    <a:lumMod val="75000"/>
                    <a:lumOff val="25000"/>
                  </a:schemeClr>
                </a:solidFill>
              </a:rPr>
              <a:t>: ordinated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214691" y="2817115"/>
            <a:ext cx="797264" cy="2542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138879" y="3366387"/>
            <a:ext cx="916522" cy="4121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4947219" y="3024866"/>
            <a:ext cx="1259372" cy="577081"/>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719374" y="2766222"/>
            <a:ext cx="1720287" cy="1015663"/>
          </a:xfrm>
          <a:prstGeom prst="rect">
            <a:avLst/>
          </a:prstGeom>
        </p:spPr>
        <p:txBody>
          <a:bodyPr wrap="square">
            <a:spAutoFit/>
          </a:bodyPr>
          <a:lstStyle/>
          <a:p>
            <a:r>
              <a:rPr lang="en-GB" sz="1200">
                <a:solidFill>
                  <a:schemeClr val="accent2">
                    <a:lumMod val="75000"/>
                    <a:lumOff val="25000"/>
                  </a:schemeClr>
                </a:solidFill>
              </a:rPr>
              <a:t>XIOS ready to compute/output requested diagnostics according to the DR compute specification</a:t>
            </a:r>
            <a:endParaRPr lang="en-GB" sz="120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238230" y="3207785"/>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a:t>
            </a:r>
            <a:r>
              <a:rPr lang="en-GB" sz="1600" dirty="0" err="1"/>
              <a:t>writter</a:t>
            </a:r>
            <a:endParaRPr lang="en-GB" sz="1200" dirty="0"/>
          </a:p>
          <a:p>
            <a:pPr lvl="1"/>
            <a:r>
              <a:rPr lang="en-GB" sz="1200" dirty="0"/>
              <a:t>fields and attribute (« variable » in XIOS vocab) in file</a:t>
            </a:r>
          </a:p>
          <a:p>
            <a:pPr lvl="1"/>
            <a:r>
              <a:rPr lang="en-GB" sz="1200" dirty="0"/>
              <a:t>Automatic implementation of XIOS spatial &amp; temporal filters</a:t>
            </a:r>
          </a:p>
          <a:p>
            <a:pPr lvl="1"/>
            <a:r>
              <a:rPr lang="en-GB" sz="1200" dirty="0"/>
              <a:t>Automatic </a:t>
            </a:r>
            <a:r>
              <a:rPr lang="en-GB" sz="1200" dirty="0" err="1"/>
              <a:t>NetCDF</a:t>
            </a:r>
            <a:r>
              <a:rPr lang="en-GB" sz="1200" dirty="0"/>
              <a:t> file handling (naming, time-splitting, metadata, </a:t>
            </a:r>
            <a:r>
              <a:rPr lang="en-GB" sz="1200" dirty="0" err="1"/>
              <a:t>apend</a:t>
            </a:r>
            <a:r>
              <a:rPr lang="en-GB" sz="1200" dirty="0"/>
              <a:t>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with a lot of mandatory attributes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084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a:t>
            </a:r>
            <a:r>
              <a:rPr lang="en-GB" sz="1200" dirty="0" err="1"/>
              <a:t>netCDF</a:t>
            </a:r>
            <a:r>
              <a:rPr lang="en-GB" sz="1200" dirty="0"/>
              <a:t>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10" y="1219523"/>
            <a:ext cx="8621908" cy="2332199"/>
          </a:xfrm>
          <a:prstGeom prst="rect">
            <a:avLst/>
          </a:prstGeom>
        </p:spPr>
        <p:txBody>
          <a:bodyPr spcFirstLastPara="1" wrap="square" lIns="91425" tIns="91425" rIns="91425" bIns="91425" anchor="t" anchorCtr="0">
            <a:normAutofit fontScale="92500" lnSpcReduction="10000"/>
          </a:bodyPr>
          <a:lstStyle/>
          <a:p>
            <a:r>
              <a:rPr lang="en-GB"/>
              <a:t>Filtering options : </a:t>
            </a:r>
          </a:p>
          <a:p>
            <a:pPr lvl="1"/>
            <a:r>
              <a:rPr lang="en-GB">
                <a:solidFill>
                  <a:srgbClr val="00A79F"/>
                </a:solidFill>
                <a:latin typeface="Chalkduster" panose="03050602040202020205" pitchFamily="66" charset="77"/>
              </a:rPr>
              <a:t>curation</a:t>
            </a:r>
            <a:r>
              <a:rPr lang="en-GB"/>
              <a:t> : can filter out variables that are defined twice or that are too narrow in the DR (can be customised) (???)</a:t>
            </a:r>
          </a:p>
          <a:p>
            <a:pPr lvl="1"/>
            <a:r>
              <a:rPr lang="en-GB">
                <a:solidFill>
                  <a:srgbClr val="00A79F"/>
                </a:solidFill>
                <a:latin typeface="Chalkduster" panose="03050602040202020205" pitchFamily="66" charset="77"/>
              </a:rPr>
              <a:t>selection</a:t>
            </a:r>
            <a:r>
              <a:rPr lang="en-GB"/>
              <a:t> : basic filtering choosing the maximum priority level to output</a:t>
            </a:r>
          </a:p>
          <a:p>
            <a:pPr lvl="1"/>
            <a:r>
              <a:rPr lang="en-GB">
                <a:solidFill>
                  <a:srgbClr val="00A79F"/>
                </a:solidFill>
                <a:latin typeface="Chalkduster" panose="03050602040202020205" pitchFamily="66" charset="77"/>
              </a:rPr>
              <a:t>exclusion</a:t>
            </a:r>
            <a:r>
              <a:rPr lang="en-GB"/>
              <a:t> : user can also provide list of excluded…</a:t>
            </a:r>
          </a:p>
          <a:p>
            <a:pPr lvl="2">
              <a:buSzPct val="95000"/>
            </a:pPr>
            <a:r>
              <a:rPr lang="en-GB">
                <a:latin typeface="+mj-lt"/>
              </a:rPr>
              <a:t>variables (var)</a:t>
            </a:r>
          </a:p>
          <a:p>
            <a:pPr lvl="2">
              <a:buSzPct val="95000"/>
            </a:pPr>
            <a:r>
              <a:rPr lang="en-GB">
                <a:latin typeface="+mj-lt"/>
              </a:rPr>
              <a:t>tables (</a:t>
            </a:r>
            <a:r>
              <a:rPr lang="en-GB" err="1">
                <a:latin typeface="+mj-lt"/>
              </a:rPr>
              <a:t>tbl</a:t>
            </a:r>
            <a:r>
              <a:rPr lang="en-GB">
                <a:latin typeface="+mj-lt"/>
              </a:rPr>
              <a:t>)</a:t>
            </a:r>
          </a:p>
          <a:p>
            <a:pPr lvl="2">
              <a:buSzPct val="95000"/>
            </a:pPr>
            <a:r>
              <a:rPr lang="en-GB">
                <a:latin typeface="+mj-lt"/>
              </a:rPr>
              <a:t>pairs (</a:t>
            </a:r>
            <a:r>
              <a:rPr lang="en-GB" err="1">
                <a:latin typeface="+mj-lt"/>
              </a:rPr>
              <a:t>var,tbl</a:t>
            </a:r>
            <a:r>
              <a:rPr lang="en-GB">
                <a:latin typeface="+mj-lt"/>
              </a:rPr>
              <a:t>)</a:t>
            </a:r>
          </a:p>
          <a:p>
            <a:pPr lvl="2">
              <a:buSzPct val="95000"/>
            </a:pPr>
            <a:r>
              <a:rPr lang="en-GB">
                <a:latin typeface="+mj-lt"/>
              </a:rPr>
              <a:t>spatial shapes</a:t>
            </a:r>
          </a:p>
          <a:p>
            <a:pPr lvl="1">
              <a:buSzPct val="95000"/>
            </a:pPr>
            <a:r>
              <a:rPr lang="en-GB">
                <a:solidFill>
                  <a:srgbClr val="00A79F"/>
                </a:solidFill>
                <a:latin typeface="Chalkduster" panose="03050602040202020205" pitchFamily="66" charset="77"/>
              </a:rPr>
              <a:t>metadata filtering </a:t>
            </a:r>
            <a:r>
              <a:rPr lang="en-GB">
                <a:latin typeface="+mj-lt"/>
              </a:rPr>
              <a:t>: user can take the control on attributes to write in the </a:t>
            </a:r>
            <a:r>
              <a:rPr lang="en-GB" err="1">
                <a:latin typeface="+mj-lt"/>
              </a:rPr>
              <a:t>NetCDF</a:t>
            </a:r>
            <a:r>
              <a:rPr lang="en-GB">
                <a:latin typeface="+mj-lt"/>
              </a:rPr>
              <a:t>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733130"/>
            <a:ext cx="3513426"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3513426"/>
                      <a:gd name="connsiteY0" fmla="*/ 0 h 1350616"/>
                      <a:gd name="connsiteX1" fmla="*/ 585571 w 3513426"/>
                      <a:gd name="connsiteY1" fmla="*/ 0 h 1350616"/>
                      <a:gd name="connsiteX2" fmla="*/ 1136008 w 3513426"/>
                      <a:gd name="connsiteY2" fmla="*/ 0 h 1350616"/>
                      <a:gd name="connsiteX3" fmla="*/ 1791847 w 3513426"/>
                      <a:gd name="connsiteY3" fmla="*/ 0 h 1350616"/>
                      <a:gd name="connsiteX4" fmla="*/ 2447687 w 3513426"/>
                      <a:gd name="connsiteY4" fmla="*/ 0 h 1350616"/>
                      <a:gd name="connsiteX5" fmla="*/ 3513426 w 3513426"/>
                      <a:gd name="connsiteY5" fmla="*/ 0 h 1350616"/>
                      <a:gd name="connsiteX6" fmla="*/ 3513426 w 3513426"/>
                      <a:gd name="connsiteY6" fmla="*/ 540244 h 1350616"/>
                      <a:gd name="connsiteX7" fmla="*/ 3513426 w 3513426"/>
                      <a:gd name="connsiteY7" fmla="*/ 1125509 h 1350616"/>
                      <a:gd name="connsiteX8" fmla="*/ 3288319 w 3513426"/>
                      <a:gd name="connsiteY8" fmla="*/ 1350616 h 1350616"/>
                      <a:gd name="connsiteX9" fmla="*/ 2696422 w 3513426"/>
                      <a:gd name="connsiteY9" fmla="*/ 1350616 h 1350616"/>
                      <a:gd name="connsiteX10" fmla="*/ 1972991 w 3513426"/>
                      <a:gd name="connsiteY10" fmla="*/ 1350616 h 1350616"/>
                      <a:gd name="connsiteX11" fmla="*/ 1315328 w 3513426"/>
                      <a:gd name="connsiteY11" fmla="*/ 1350616 h 1350616"/>
                      <a:gd name="connsiteX12" fmla="*/ 657664 w 3513426"/>
                      <a:gd name="connsiteY12" fmla="*/ 1350616 h 1350616"/>
                      <a:gd name="connsiteX13" fmla="*/ 0 w 3513426"/>
                      <a:gd name="connsiteY13" fmla="*/ 1350616 h 1350616"/>
                      <a:gd name="connsiteX14" fmla="*/ 0 w 3513426"/>
                      <a:gd name="connsiteY14" fmla="*/ 715826 h 1350616"/>
                      <a:gd name="connsiteX15" fmla="*/ 0 w 3513426"/>
                      <a:gd name="connsiteY15" fmla="*/ 0 h 1350616"/>
                      <a:gd name="connsiteX0" fmla="*/ 3288319 w 3513426"/>
                      <a:gd name="connsiteY0" fmla="*/ 1350616 h 1350616"/>
                      <a:gd name="connsiteX1" fmla="*/ 3333340 w 3513426"/>
                      <a:gd name="connsiteY1" fmla="*/ 1170530 h 1350616"/>
                      <a:gd name="connsiteX2" fmla="*/ 3513426 w 3513426"/>
                      <a:gd name="connsiteY2" fmla="*/ 1125509 h 1350616"/>
                      <a:gd name="connsiteX3" fmla="*/ 3288319 w 3513426"/>
                      <a:gd name="connsiteY3" fmla="*/ 1350616 h 1350616"/>
                      <a:gd name="connsiteX0" fmla="*/ 3288319 w 3513426"/>
                      <a:gd name="connsiteY0" fmla="*/ 1350616 h 1350616"/>
                      <a:gd name="connsiteX1" fmla="*/ 3333340 w 3513426"/>
                      <a:gd name="connsiteY1" fmla="*/ 1170530 h 1350616"/>
                      <a:gd name="connsiteX2" fmla="*/ 3513426 w 3513426"/>
                      <a:gd name="connsiteY2" fmla="*/ 1125509 h 1350616"/>
                      <a:gd name="connsiteX3" fmla="*/ 3288319 w 3513426"/>
                      <a:gd name="connsiteY3" fmla="*/ 1350616 h 1350616"/>
                      <a:gd name="connsiteX4" fmla="*/ 2597772 w 3513426"/>
                      <a:gd name="connsiteY4" fmla="*/ 1350616 h 1350616"/>
                      <a:gd name="connsiteX5" fmla="*/ 1940108 w 3513426"/>
                      <a:gd name="connsiteY5" fmla="*/ 1350616 h 1350616"/>
                      <a:gd name="connsiteX6" fmla="*/ 1315328 w 3513426"/>
                      <a:gd name="connsiteY6" fmla="*/ 1350616 h 1350616"/>
                      <a:gd name="connsiteX7" fmla="*/ 723430 w 3513426"/>
                      <a:gd name="connsiteY7" fmla="*/ 1350616 h 1350616"/>
                      <a:gd name="connsiteX8" fmla="*/ 0 w 3513426"/>
                      <a:gd name="connsiteY8" fmla="*/ 1350616 h 1350616"/>
                      <a:gd name="connsiteX9" fmla="*/ 0 w 3513426"/>
                      <a:gd name="connsiteY9" fmla="*/ 702320 h 1350616"/>
                      <a:gd name="connsiteX10" fmla="*/ 0 w 3513426"/>
                      <a:gd name="connsiteY10" fmla="*/ 0 h 1350616"/>
                      <a:gd name="connsiteX11" fmla="*/ 585571 w 3513426"/>
                      <a:gd name="connsiteY11" fmla="*/ 0 h 1350616"/>
                      <a:gd name="connsiteX12" fmla="*/ 1206276 w 3513426"/>
                      <a:gd name="connsiteY12" fmla="*/ 0 h 1350616"/>
                      <a:gd name="connsiteX13" fmla="*/ 1862116 w 3513426"/>
                      <a:gd name="connsiteY13" fmla="*/ 0 h 1350616"/>
                      <a:gd name="connsiteX14" fmla="*/ 2412553 w 3513426"/>
                      <a:gd name="connsiteY14" fmla="*/ 0 h 1350616"/>
                      <a:gd name="connsiteX15" fmla="*/ 2998124 w 3513426"/>
                      <a:gd name="connsiteY15" fmla="*/ 0 h 1350616"/>
                      <a:gd name="connsiteX16" fmla="*/ 3513426 w 3513426"/>
                      <a:gd name="connsiteY16" fmla="*/ 0 h 1350616"/>
                      <a:gd name="connsiteX17" fmla="*/ 3513426 w 3513426"/>
                      <a:gd name="connsiteY17" fmla="*/ 540244 h 1350616"/>
                      <a:gd name="connsiteX18" fmla="*/ 3513426 w 3513426"/>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426" h="1350616" stroke="0" extrusionOk="0">
                        <a:moveTo>
                          <a:pt x="0" y="0"/>
                        </a:moveTo>
                        <a:cubicBezTo>
                          <a:pt x="208451" y="-17251"/>
                          <a:pt x="339038" y="-26564"/>
                          <a:pt x="585571" y="0"/>
                        </a:cubicBezTo>
                        <a:cubicBezTo>
                          <a:pt x="832104" y="26564"/>
                          <a:pt x="925991" y="23330"/>
                          <a:pt x="1136008" y="0"/>
                        </a:cubicBezTo>
                        <a:cubicBezTo>
                          <a:pt x="1346025" y="-23330"/>
                          <a:pt x="1567511" y="-22426"/>
                          <a:pt x="1791847" y="0"/>
                        </a:cubicBezTo>
                        <a:cubicBezTo>
                          <a:pt x="2016183" y="22426"/>
                          <a:pt x="2214801" y="-5289"/>
                          <a:pt x="2447687" y="0"/>
                        </a:cubicBezTo>
                        <a:cubicBezTo>
                          <a:pt x="2680573" y="5289"/>
                          <a:pt x="3178819" y="30535"/>
                          <a:pt x="3513426" y="0"/>
                        </a:cubicBezTo>
                        <a:cubicBezTo>
                          <a:pt x="3522010" y="184861"/>
                          <a:pt x="3526869" y="413875"/>
                          <a:pt x="3513426" y="540244"/>
                        </a:cubicBezTo>
                        <a:cubicBezTo>
                          <a:pt x="3499983" y="666613"/>
                          <a:pt x="3535338" y="934649"/>
                          <a:pt x="3513426" y="1125509"/>
                        </a:cubicBezTo>
                        <a:cubicBezTo>
                          <a:pt x="3461762" y="1190529"/>
                          <a:pt x="3383566" y="1256392"/>
                          <a:pt x="3288319" y="1350616"/>
                        </a:cubicBezTo>
                        <a:cubicBezTo>
                          <a:pt x="3011790" y="1354154"/>
                          <a:pt x="2872087" y="1336515"/>
                          <a:pt x="2696422" y="1350616"/>
                        </a:cubicBezTo>
                        <a:cubicBezTo>
                          <a:pt x="2520757" y="1364717"/>
                          <a:pt x="2118263" y="1351436"/>
                          <a:pt x="1972991" y="1350616"/>
                        </a:cubicBezTo>
                        <a:cubicBezTo>
                          <a:pt x="1827719" y="1349796"/>
                          <a:pt x="1530979" y="1383194"/>
                          <a:pt x="1315328" y="1350616"/>
                        </a:cubicBezTo>
                        <a:cubicBezTo>
                          <a:pt x="1099677" y="1318038"/>
                          <a:pt x="908853" y="1380717"/>
                          <a:pt x="657664" y="1350616"/>
                        </a:cubicBezTo>
                        <a:cubicBezTo>
                          <a:pt x="406475" y="1320515"/>
                          <a:pt x="248821" y="1352732"/>
                          <a:pt x="0" y="1350616"/>
                        </a:cubicBezTo>
                        <a:cubicBezTo>
                          <a:pt x="20185" y="1127941"/>
                          <a:pt x="25454" y="959922"/>
                          <a:pt x="0" y="715826"/>
                        </a:cubicBezTo>
                        <a:cubicBezTo>
                          <a:pt x="-25454" y="471730"/>
                          <a:pt x="-17748" y="258598"/>
                          <a:pt x="0" y="0"/>
                        </a:cubicBezTo>
                        <a:close/>
                      </a:path>
                      <a:path w="3513426" h="1350616" fill="darkenLess" stroke="0" extrusionOk="0">
                        <a:moveTo>
                          <a:pt x="3288319" y="1350616"/>
                        </a:moveTo>
                        <a:cubicBezTo>
                          <a:pt x="3312301" y="1266199"/>
                          <a:pt x="3306661" y="1244595"/>
                          <a:pt x="3333340" y="1170530"/>
                        </a:cubicBezTo>
                        <a:cubicBezTo>
                          <a:pt x="3398982" y="1158580"/>
                          <a:pt x="3445673" y="1133671"/>
                          <a:pt x="3513426" y="1125509"/>
                        </a:cubicBezTo>
                        <a:cubicBezTo>
                          <a:pt x="3436495" y="1199264"/>
                          <a:pt x="3331462" y="1298879"/>
                          <a:pt x="3288319" y="1350616"/>
                        </a:cubicBezTo>
                        <a:close/>
                      </a:path>
                      <a:path w="3513426" h="1350616" fill="none" extrusionOk="0">
                        <a:moveTo>
                          <a:pt x="3288319" y="1350616"/>
                        </a:moveTo>
                        <a:cubicBezTo>
                          <a:pt x="3300582" y="1297680"/>
                          <a:pt x="3324039" y="1218487"/>
                          <a:pt x="3333340" y="1170530"/>
                        </a:cubicBezTo>
                        <a:cubicBezTo>
                          <a:pt x="3411522" y="1145541"/>
                          <a:pt x="3461282" y="1142170"/>
                          <a:pt x="3513426" y="1125509"/>
                        </a:cubicBezTo>
                        <a:cubicBezTo>
                          <a:pt x="3436398" y="1214602"/>
                          <a:pt x="3397331" y="1262947"/>
                          <a:pt x="3288319" y="1350616"/>
                        </a:cubicBezTo>
                        <a:cubicBezTo>
                          <a:pt x="3128221" y="1362778"/>
                          <a:pt x="2748438" y="1335475"/>
                          <a:pt x="2597772" y="1350616"/>
                        </a:cubicBezTo>
                        <a:cubicBezTo>
                          <a:pt x="2447106" y="1365757"/>
                          <a:pt x="2218034" y="1319277"/>
                          <a:pt x="1940108" y="1350616"/>
                        </a:cubicBezTo>
                        <a:cubicBezTo>
                          <a:pt x="1662182" y="1381955"/>
                          <a:pt x="1533230" y="1330429"/>
                          <a:pt x="1315328" y="1350616"/>
                        </a:cubicBezTo>
                        <a:cubicBezTo>
                          <a:pt x="1097426" y="1370803"/>
                          <a:pt x="863640" y="1346399"/>
                          <a:pt x="723430" y="1350616"/>
                        </a:cubicBezTo>
                        <a:cubicBezTo>
                          <a:pt x="583220" y="1354833"/>
                          <a:pt x="259288" y="1343759"/>
                          <a:pt x="0" y="1350616"/>
                        </a:cubicBezTo>
                        <a:cubicBezTo>
                          <a:pt x="-28933" y="1099445"/>
                          <a:pt x="7588" y="868162"/>
                          <a:pt x="0" y="702320"/>
                        </a:cubicBezTo>
                        <a:cubicBezTo>
                          <a:pt x="-7588" y="536478"/>
                          <a:pt x="19090" y="166044"/>
                          <a:pt x="0" y="0"/>
                        </a:cubicBezTo>
                        <a:cubicBezTo>
                          <a:pt x="158976" y="8324"/>
                          <a:pt x="467277" y="21281"/>
                          <a:pt x="585571" y="0"/>
                        </a:cubicBezTo>
                        <a:cubicBezTo>
                          <a:pt x="703865" y="-21281"/>
                          <a:pt x="899528" y="-22640"/>
                          <a:pt x="1206276" y="0"/>
                        </a:cubicBezTo>
                        <a:cubicBezTo>
                          <a:pt x="1513024" y="22640"/>
                          <a:pt x="1551224" y="-724"/>
                          <a:pt x="1862116" y="0"/>
                        </a:cubicBezTo>
                        <a:cubicBezTo>
                          <a:pt x="2173008" y="724"/>
                          <a:pt x="2203505" y="11841"/>
                          <a:pt x="2412553" y="0"/>
                        </a:cubicBezTo>
                        <a:cubicBezTo>
                          <a:pt x="2621601" y="-11841"/>
                          <a:pt x="2788623" y="-19248"/>
                          <a:pt x="2998124" y="0"/>
                        </a:cubicBezTo>
                        <a:cubicBezTo>
                          <a:pt x="3207625" y="19248"/>
                          <a:pt x="3309678" y="-16178"/>
                          <a:pt x="3513426" y="0"/>
                        </a:cubicBezTo>
                        <a:cubicBezTo>
                          <a:pt x="3502966" y="153616"/>
                          <a:pt x="3498315" y="336214"/>
                          <a:pt x="3513426" y="540244"/>
                        </a:cubicBezTo>
                        <a:cubicBezTo>
                          <a:pt x="3528537" y="744274"/>
                          <a:pt x="3531904" y="969979"/>
                          <a:pt x="3513426" y="1125509"/>
                        </a:cubicBezTo>
                      </a:path>
                      <a:path w="3513426" h="1350616" fill="none" stroke="0" extrusionOk="0">
                        <a:moveTo>
                          <a:pt x="3288319" y="1350616"/>
                        </a:moveTo>
                        <a:cubicBezTo>
                          <a:pt x="3294526" y="1302836"/>
                          <a:pt x="3313866" y="1233062"/>
                          <a:pt x="3333340" y="1170530"/>
                        </a:cubicBezTo>
                        <a:cubicBezTo>
                          <a:pt x="3388119" y="1153279"/>
                          <a:pt x="3454549" y="1140425"/>
                          <a:pt x="3513426" y="1125509"/>
                        </a:cubicBezTo>
                        <a:cubicBezTo>
                          <a:pt x="3410779" y="1229617"/>
                          <a:pt x="3345054" y="1284675"/>
                          <a:pt x="3288319" y="1350616"/>
                        </a:cubicBezTo>
                        <a:cubicBezTo>
                          <a:pt x="3112469" y="1378399"/>
                          <a:pt x="2957931" y="1351988"/>
                          <a:pt x="2630655" y="1350616"/>
                        </a:cubicBezTo>
                        <a:cubicBezTo>
                          <a:pt x="2303379" y="1349244"/>
                          <a:pt x="2192692" y="1334549"/>
                          <a:pt x="2038758" y="1350616"/>
                        </a:cubicBezTo>
                        <a:cubicBezTo>
                          <a:pt x="1884824" y="1366683"/>
                          <a:pt x="1489955" y="1352290"/>
                          <a:pt x="1315328" y="1350616"/>
                        </a:cubicBezTo>
                        <a:cubicBezTo>
                          <a:pt x="1140701" y="1348943"/>
                          <a:pt x="866683" y="1344065"/>
                          <a:pt x="690547" y="1350616"/>
                        </a:cubicBezTo>
                        <a:cubicBezTo>
                          <a:pt x="514411" y="1357167"/>
                          <a:pt x="248595" y="1336771"/>
                          <a:pt x="0" y="1350616"/>
                        </a:cubicBezTo>
                        <a:cubicBezTo>
                          <a:pt x="30724" y="1033867"/>
                          <a:pt x="8180" y="929015"/>
                          <a:pt x="0" y="715826"/>
                        </a:cubicBezTo>
                        <a:cubicBezTo>
                          <a:pt x="-8180" y="502637"/>
                          <a:pt x="10481" y="187527"/>
                          <a:pt x="0" y="0"/>
                        </a:cubicBezTo>
                        <a:cubicBezTo>
                          <a:pt x="215860" y="2780"/>
                          <a:pt x="298723" y="-15834"/>
                          <a:pt x="480168" y="0"/>
                        </a:cubicBezTo>
                        <a:cubicBezTo>
                          <a:pt x="661613" y="15834"/>
                          <a:pt x="884639" y="-1166"/>
                          <a:pt x="995471" y="0"/>
                        </a:cubicBezTo>
                        <a:cubicBezTo>
                          <a:pt x="1106303" y="1166"/>
                          <a:pt x="1393930" y="-18463"/>
                          <a:pt x="1545907" y="0"/>
                        </a:cubicBezTo>
                        <a:cubicBezTo>
                          <a:pt x="1697884" y="18463"/>
                          <a:pt x="1832361" y="-8229"/>
                          <a:pt x="2026076" y="0"/>
                        </a:cubicBezTo>
                        <a:cubicBezTo>
                          <a:pt x="2219791" y="8229"/>
                          <a:pt x="2321243" y="23090"/>
                          <a:pt x="2541378" y="0"/>
                        </a:cubicBezTo>
                        <a:cubicBezTo>
                          <a:pt x="2761513" y="-23090"/>
                          <a:pt x="3209572" y="11897"/>
                          <a:pt x="3513426" y="0"/>
                        </a:cubicBezTo>
                        <a:cubicBezTo>
                          <a:pt x="3507018" y="211561"/>
                          <a:pt x="3522649" y="320173"/>
                          <a:pt x="3513426" y="585265"/>
                        </a:cubicBezTo>
                        <a:cubicBezTo>
                          <a:pt x="3504203" y="850358"/>
                          <a:pt x="3529211" y="903810"/>
                          <a:pt x="3513426"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a:t>
            </a:r>
            <a:r>
              <a:rPr lang="en-GB" sz="1200" err="1">
                <a:solidFill>
                  <a:schemeClr val="bg1"/>
                </a:solidFill>
                <a:latin typeface="Menlo" panose="020B0609030804020204" pitchFamily="49" charset="0"/>
                <a:ea typeface="Menlo" panose="020B0609030804020204" pitchFamily="49" charset="0"/>
                <a:cs typeface="Menlo" panose="020B0609030804020204" pitchFamily="49" charset="0"/>
              </a:rPr>
              <a:t>jupyter</a:t>
            </a: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-notebook</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10" y="1219524"/>
            <a:ext cx="8621908" cy="206269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Add methods : </a:t>
            </a:r>
            <a:endParaRPr lang="en-GB" sz="1400"/>
          </a:p>
          <a:p>
            <a:pPr lvl="1">
              <a:buFont typeface="Courier New" panose="02070309020205020404" pitchFamily="49" charset="0"/>
              <a:buChar char="o"/>
            </a:pPr>
            <a:r>
              <a:rPr lang="en-GB"/>
              <a:t>dr2xml allows to output additional variables = the so-called </a:t>
            </a:r>
            <a:r>
              <a:rPr lang="en-GB">
                <a:solidFill>
                  <a:srgbClr val="00A79F"/>
                </a:solidFill>
                <a:latin typeface="Chalkduster" panose="03050602040202020205" pitchFamily="66" charset="77"/>
              </a:rPr>
              <a:t>“home data request”</a:t>
            </a:r>
          </a:p>
          <a:p>
            <a:pPr lvl="2">
              <a:buSzPct val="120000"/>
              <a:buFont typeface="Wingdings" pitchFamily="2" charset="2"/>
              <a:buChar char="§"/>
            </a:pPr>
            <a:r>
              <a:rPr lang="en-GB">
                <a:solidFill>
                  <a:srgbClr val="00A79F"/>
                </a:solidFill>
                <a:latin typeface="Chalkduster" panose="03050602040202020205" pitchFamily="66" charset="77"/>
              </a:rPr>
              <a:t>“</a:t>
            </a:r>
            <a:r>
              <a:rPr lang="en-GB" err="1">
                <a:solidFill>
                  <a:srgbClr val="00A79F"/>
                </a:solidFill>
                <a:latin typeface="Chalkduster" panose="03050602040202020205" pitchFamily="66" charset="77"/>
              </a:rPr>
              <a:t>cmor</a:t>
            </a:r>
            <a:r>
              <a:rPr lang="en-GB">
                <a:solidFill>
                  <a:srgbClr val="00A79F"/>
                </a:solidFill>
                <a:latin typeface="Chalkduster" panose="03050602040202020205" pitchFamily="66" charset="77"/>
              </a:rPr>
              <a:t>” variables </a:t>
            </a:r>
            <a:r>
              <a:rPr lang="en-GB"/>
              <a:t>: defined in the Data Request but not requested  for this experiment</a:t>
            </a:r>
          </a:p>
          <a:p>
            <a:pPr lvl="2">
              <a:buSzPct val="120000"/>
              <a:buFont typeface="Wingdings" pitchFamily="2" charset="2"/>
              <a:buChar char="§"/>
            </a:pPr>
            <a:r>
              <a:rPr lang="en-GB">
                <a:solidFill>
                  <a:srgbClr val="00A79F"/>
                </a:solidFill>
                <a:latin typeface="Chalkduster" panose="03050602040202020205" pitchFamily="66" charset="77"/>
              </a:rPr>
              <a:t>“extra” variables </a:t>
            </a:r>
            <a:r>
              <a:rPr lang="en-GB"/>
              <a:t>: defined through additional tables and which are not “</a:t>
            </a:r>
            <a:r>
              <a:rPr lang="en-GB" err="1"/>
              <a:t>cmor</a:t>
            </a:r>
            <a:r>
              <a:rPr lang="en-GB"/>
              <a:t>”</a:t>
            </a:r>
          </a:p>
          <a:p>
            <a:pPr lvl="2">
              <a:buSzPct val="120000"/>
              <a:buFont typeface="Wingdings" pitchFamily="2" charset="2"/>
              <a:buChar char="§"/>
            </a:pPr>
            <a:r>
              <a:rPr lang="en-GB">
                <a:solidFill>
                  <a:srgbClr val="00A79F"/>
                </a:solidFill>
                <a:latin typeface="Chalkduster" panose="03050602040202020205" pitchFamily="66" charset="77"/>
              </a:rPr>
              <a:t>“dev” variable </a:t>
            </a:r>
            <a:r>
              <a:rPr lang="en-GB"/>
              <a:t>: for development purpose, can be used to output variables with a minimal set of arguments</a:t>
            </a:r>
            <a:endParaRPr lang="en-GB">
              <a:solidFill>
                <a:srgbClr val="00A79F"/>
              </a:solidFill>
              <a:latin typeface="Chalkduster" panose="03050602040202020205" pitchFamily="66" charset="77"/>
            </a:endParaRPr>
          </a:p>
          <a:p>
            <a:pPr lvl="1">
              <a:buFont typeface="Courier New" panose="02070309020205020404" pitchFamily="49" charset="0"/>
              <a:buChar char="o"/>
            </a:pPr>
            <a:r>
              <a:rPr lang="en-GB">
                <a:solidFill>
                  <a:schemeClr val="accent2">
                    <a:lumMod val="75000"/>
                    <a:lumOff val="25000"/>
                  </a:schemeClr>
                </a:solidFill>
                <a:latin typeface="+mn-lt"/>
              </a:rPr>
              <a:t>The </a:t>
            </a:r>
            <a:r>
              <a:rPr lang="en-GB">
                <a:solidFill>
                  <a:srgbClr val="00A79F"/>
                </a:solidFill>
                <a:latin typeface="Chalkduster" panose="03050602040202020205" pitchFamily="66" charset="77"/>
              </a:rPr>
              <a:t>“home data request” </a:t>
            </a:r>
            <a:r>
              <a:rPr lang="en-GB">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3513425"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3513425"/>
                      <a:gd name="connsiteY0" fmla="*/ 0 h 1350616"/>
                      <a:gd name="connsiteX1" fmla="*/ 655839 w 3513425"/>
                      <a:gd name="connsiteY1" fmla="*/ 0 h 1350616"/>
                      <a:gd name="connsiteX2" fmla="*/ 1171142 w 3513425"/>
                      <a:gd name="connsiteY2" fmla="*/ 0 h 1350616"/>
                      <a:gd name="connsiteX3" fmla="*/ 1651310 w 3513425"/>
                      <a:gd name="connsiteY3" fmla="*/ 0 h 1350616"/>
                      <a:gd name="connsiteX4" fmla="*/ 2201746 w 3513425"/>
                      <a:gd name="connsiteY4" fmla="*/ 0 h 1350616"/>
                      <a:gd name="connsiteX5" fmla="*/ 2681914 w 3513425"/>
                      <a:gd name="connsiteY5" fmla="*/ 0 h 1350616"/>
                      <a:gd name="connsiteX6" fmla="*/ 3513425 w 3513425"/>
                      <a:gd name="connsiteY6" fmla="*/ 0 h 1350616"/>
                      <a:gd name="connsiteX7" fmla="*/ 3513425 w 3513425"/>
                      <a:gd name="connsiteY7" fmla="*/ 551499 h 1350616"/>
                      <a:gd name="connsiteX8" fmla="*/ 3513425 w 3513425"/>
                      <a:gd name="connsiteY8" fmla="*/ 1125509 h 1350616"/>
                      <a:gd name="connsiteX9" fmla="*/ 3288318 w 3513425"/>
                      <a:gd name="connsiteY9" fmla="*/ 1350616 h 1350616"/>
                      <a:gd name="connsiteX10" fmla="*/ 2564888 w 3513425"/>
                      <a:gd name="connsiteY10" fmla="*/ 1350616 h 1350616"/>
                      <a:gd name="connsiteX11" fmla="*/ 2005874 w 3513425"/>
                      <a:gd name="connsiteY11" fmla="*/ 1350616 h 1350616"/>
                      <a:gd name="connsiteX12" fmla="*/ 1413977 w 3513425"/>
                      <a:gd name="connsiteY12" fmla="*/ 1350616 h 1350616"/>
                      <a:gd name="connsiteX13" fmla="*/ 723430 w 3513425"/>
                      <a:gd name="connsiteY13" fmla="*/ 1350616 h 1350616"/>
                      <a:gd name="connsiteX14" fmla="*/ 0 w 3513425"/>
                      <a:gd name="connsiteY14" fmla="*/ 1350616 h 1350616"/>
                      <a:gd name="connsiteX15" fmla="*/ 0 w 3513425"/>
                      <a:gd name="connsiteY15" fmla="*/ 661802 h 1350616"/>
                      <a:gd name="connsiteX16" fmla="*/ 0 w 3513425"/>
                      <a:gd name="connsiteY16" fmla="*/ 0 h 1350616"/>
                      <a:gd name="connsiteX0" fmla="*/ 3288318 w 3513425"/>
                      <a:gd name="connsiteY0" fmla="*/ 1350616 h 1350616"/>
                      <a:gd name="connsiteX1" fmla="*/ 3333339 w 3513425"/>
                      <a:gd name="connsiteY1" fmla="*/ 1170530 h 1350616"/>
                      <a:gd name="connsiteX2" fmla="*/ 3513425 w 3513425"/>
                      <a:gd name="connsiteY2" fmla="*/ 1125509 h 1350616"/>
                      <a:gd name="connsiteX3" fmla="*/ 3288318 w 3513425"/>
                      <a:gd name="connsiteY3" fmla="*/ 1350616 h 1350616"/>
                      <a:gd name="connsiteX0" fmla="*/ 3288318 w 3513425"/>
                      <a:gd name="connsiteY0" fmla="*/ 1350616 h 1350616"/>
                      <a:gd name="connsiteX1" fmla="*/ 3333339 w 3513425"/>
                      <a:gd name="connsiteY1" fmla="*/ 1170530 h 1350616"/>
                      <a:gd name="connsiteX2" fmla="*/ 3513425 w 3513425"/>
                      <a:gd name="connsiteY2" fmla="*/ 1125509 h 1350616"/>
                      <a:gd name="connsiteX3" fmla="*/ 3288318 w 3513425"/>
                      <a:gd name="connsiteY3" fmla="*/ 1350616 h 1350616"/>
                      <a:gd name="connsiteX4" fmla="*/ 2729304 w 3513425"/>
                      <a:gd name="connsiteY4" fmla="*/ 1350616 h 1350616"/>
                      <a:gd name="connsiteX5" fmla="*/ 2104524 w 3513425"/>
                      <a:gd name="connsiteY5" fmla="*/ 1350616 h 1350616"/>
                      <a:gd name="connsiteX6" fmla="*/ 1545509 w 3513425"/>
                      <a:gd name="connsiteY6" fmla="*/ 1350616 h 1350616"/>
                      <a:gd name="connsiteX7" fmla="*/ 920729 w 3513425"/>
                      <a:gd name="connsiteY7" fmla="*/ 1350616 h 1350616"/>
                      <a:gd name="connsiteX8" fmla="*/ 0 w 3513425"/>
                      <a:gd name="connsiteY8" fmla="*/ 1350616 h 1350616"/>
                      <a:gd name="connsiteX9" fmla="*/ 0 w 3513425"/>
                      <a:gd name="connsiteY9" fmla="*/ 688814 h 1350616"/>
                      <a:gd name="connsiteX10" fmla="*/ 0 w 3513425"/>
                      <a:gd name="connsiteY10" fmla="*/ 0 h 1350616"/>
                      <a:gd name="connsiteX11" fmla="*/ 550437 w 3513425"/>
                      <a:gd name="connsiteY11" fmla="*/ 0 h 1350616"/>
                      <a:gd name="connsiteX12" fmla="*/ 1171142 w 3513425"/>
                      <a:gd name="connsiteY12" fmla="*/ 0 h 1350616"/>
                      <a:gd name="connsiteX13" fmla="*/ 1651310 w 3513425"/>
                      <a:gd name="connsiteY13" fmla="*/ 0 h 1350616"/>
                      <a:gd name="connsiteX14" fmla="*/ 2236881 w 3513425"/>
                      <a:gd name="connsiteY14" fmla="*/ 0 h 1350616"/>
                      <a:gd name="connsiteX15" fmla="*/ 2717049 w 3513425"/>
                      <a:gd name="connsiteY15" fmla="*/ 0 h 1350616"/>
                      <a:gd name="connsiteX16" fmla="*/ 3513425 w 3513425"/>
                      <a:gd name="connsiteY16" fmla="*/ 0 h 1350616"/>
                      <a:gd name="connsiteX17" fmla="*/ 3513425 w 3513425"/>
                      <a:gd name="connsiteY17" fmla="*/ 540244 h 1350616"/>
                      <a:gd name="connsiteX18" fmla="*/ 3513425 w 3513425"/>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425" h="1350616" stroke="0" extrusionOk="0">
                        <a:moveTo>
                          <a:pt x="0" y="0"/>
                        </a:moveTo>
                        <a:cubicBezTo>
                          <a:pt x="302409" y="-17185"/>
                          <a:pt x="429847" y="27264"/>
                          <a:pt x="655839" y="0"/>
                        </a:cubicBezTo>
                        <a:cubicBezTo>
                          <a:pt x="881831" y="-27264"/>
                          <a:pt x="965316" y="-17908"/>
                          <a:pt x="1171142" y="0"/>
                        </a:cubicBezTo>
                        <a:cubicBezTo>
                          <a:pt x="1376968" y="17908"/>
                          <a:pt x="1466939" y="23625"/>
                          <a:pt x="1651310" y="0"/>
                        </a:cubicBezTo>
                        <a:cubicBezTo>
                          <a:pt x="1835681" y="-23625"/>
                          <a:pt x="1962874" y="27196"/>
                          <a:pt x="2201746" y="0"/>
                        </a:cubicBezTo>
                        <a:cubicBezTo>
                          <a:pt x="2440618" y="-27196"/>
                          <a:pt x="2509455" y="22657"/>
                          <a:pt x="2681914" y="0"/>
                        </a:cubicBezTo>
                        <a:cubicBezTo>
                          <a:pt x="2854373" y="-22657"/>
                          <a:pt x="3121405" y="-9013"/>
                          <a:pt x="3513425" y="0"/>
                        </a:cubicBezTo>
                        <a:cubicBezTo>
                          <a:pt x="3528273" y="191558"/>
                          <a:pt x="3491311" y="424924"/>
                          <a:pt x="3513425" y="551499"/>
                        </a:cubicBezTo>
                        <a:cubicBezTo>
                          <a:pt x="3535539" y="678074"/>
                          <a:pt x="3524036" y="975957"/>
                          <a:pt x="3513425" y="1125509"/>
                        </a:cubicBezTo>
                        <a:cubicBezTo>
                          <a:pt x="3396266" y="1221117"/>
                          <a:pt x="3371289" y="1272596"/>
                          <a:pt x="3288318" y="1350616"/>
                        </a:cubicBezTo>
                        <a:cubicBezTo>
                          <a:pt x="3037434" y="1317487"/>
                          <a:pt x="2791993" y="1361404"/>
                          <a:pt x="2564888" y="1350616"/>
                        </a:cubicBezTo>
                        <a:cubicBezTo>
                          <a:pt x="2337783" y="1339829"/>
                          <a:pt x="2168545" y="1336615"/>
                          <a:pt x="2005874" y="1350616"/>
                        </a:cubicBezTo>
                        <a:cubicBezTo>
                          <a:pt x="1843203" y="1364617"/>
                          <a:pt x="1579720" y="1343077"/>
                          <a:pt x="1413977" y="1350616"/>
                        </a:cubicBezTo>
                        <a:cubicBezTo>
                          <a:pt x="1248234" y="1358155"/>
                          <a:pt x="959885" y="1344619"/>
                          <a:pt x="723430" y="1350616"/>
                        </a:cubicBezTo>
                        <a:cubicBezTo>
                          <a:pt x="486975" y="1356613"/>
                          <a:pt x="175792" y="1331304"/>
                          <a:pt x="0" y="1350616"/>
                        </a:cubicBezTo>
                        <a:cubicBezTo>
                          <a:pt x="30439" y="1198389"/>
                          <a:pt x="-5318" y="945642"/>
                          <a:pt x="0" y="661802"/>
                        </a:cubicBezTo>
                        <a:cubicBezTo>
                          <a:pt x="5318" y="377962"/>
                          <a:pt x="17717" y="229913"/>
                          <a:pt x="0" y="0"/>
                        </a:cubicBezTo>
                        <a:close/>
                      </a:path>
                      <a:path w="3513425" h="1350616" fill="darkenLess" stroke="0" extrusionOk="0">
                        <a:moveTo>
                          <a:pt x="3288318" y="1350616"/>
                        </a:moveTo>
                        <a:cubicBezTo>
                          <a:pt x="3296953" y="1283960"/>
                          <a:pt x="3329568" y="1214518"/>
                          <a:pt x="3333339" y="1170530"/>
                        </a:cubicBezTo>
                        <a:cubicBezTo>
                          <a:pt x="3375050" y="1155149"/>
                          <a:pt x="3453625" y="1146940"/>
                          <a:pt x="3513425" y="1125509"/>
                        </a:cubicBezTo>
                        <a:cubicBezTo>
                          <a:pt x="3441391" y="1182561"/>
                          <a:pt x="3397635" y="1253039"/>
                          <a:pt x="3288318" y="1350616"/>
                        </a:cubicBezTo>
                        <a:close/>
                      </a:path>
                      <a:path w="3513425" h="1350616" fill="none" extrusionOk="0">
                        <a:moveTo>
                          <a:pt x="3288318" y="1350616"/>
                        </a:moveTo>
                        <a:cubicBezTo>
                          <a:pt x="3297853" y="1308249"/>
                          <a:pt x="3310227" y="1258923"/>
                          <a:pt x="3333339" y="1170530"/>
                        </a:cubicBezTo>
                        <a:cubicBezTo>
                          <a:pt x="3375292" y="1165505"/>
                          <a:pt x="3443413" y="1147300"/>
                          <a:pt x="3513425" y="1125509"/>
                        </a:cubicBezTo>
                        <a:cubicBezTo>
                          <a:pt x="3452270" y="1206385"/>
                          <a:pt x="3390253" y="1233059"/>
                          <a:pt x="3288318" y="1350616"/>
                        </a:cubicBezTo>
                        <a:cubicBezTo>
                          <a:pt x="3029259" y="1334428"/>
                          <a:pt x="2857604" y="1363575"/>
                          <a:pt x="2729304" y="1350616"/>
                        </a:cubicBezTo>
                        <a:cubicBezTo>
                          <a:pt x="2601004" y="1337657"/>
                          <a:pt x="2360486" y="1360562"/>
                          <a:pt x="2104524" y="1350616"/>
                        </a:cubicBezTo>
                        <a:cubicBezTo>
                          <a:pt x="1848562" y="1340670"/>
                          <a:pt x="1714167" y="1339733"/>
                          <a:pt x="1545509" y="1350616"/>
                        </a:cubicBezTo>
                        <a:cubicBezTo>
                          <a:pt x="1376851" y="1361499"/>
                          <a:pt x="1077932" y="1321665"/>
                          <a:pt x="920729" y="1350616"/>
                        </a:cubicBezTo>
                        <a:cubicBezTo>
                          <a:pt x="763526" y="1379567"/>
                          <a:pt x="223056" y="1370982"/>
                          <a:pt x="0" y="1350616"/>
                        </a:cubicBezTo>
                        <a:cubicBezTo>
                          <a:pt x="16249" y="1140861"/>
                          <a:pt x="1068" y="926726"/>
                          <a:pt x="0" y="688814"/>
                        </a:cubicBezTo>
                        <a:cubicBezTo>
                          <a:pt x="-1068" y="450902"/>
                          <a:pt x="-428" y="201264"/>
                          <a:pt x="0" y="0"/>
                        </a:cubicBezTo>
                        <a:cubicBezTo>
                          <a:pt x="133489" y="-12802"/>
                          <a:pt x="359309" y="24112"/>
                          <a:pt x="550437" y="0"/>
                        </a:cubicBezTo>
                        <a:cubicBezTo>
                          <a:pt x="741565" y="-24112"/>
                          <a:pt x="930042" y="16760"/>
                          <a:pt x="1171142" y="0"/>
                        </a:cubicBezTo>
                        <a:cubicBezTo>
                          <a:pt x="1412243" y="-16760"/>
                          <a:pt x="1538324" y="15148"/>
                          <a:pt x="1651310" y="0"/>
                        </a:cubicBezTo>
                        <a:cubicBezTo>
                          <a:pt x="1764296" y="-15148"/>
                          <a:pt x="2007039" y="-18881"/>
                          <a:pt x="2236881" y="0"/>
                        </a:cubicBezTo>
                        <a:cubicBezTo>
                          <a:pt x="2466723" y="18881"/>
                          <a:pt x="2511696" y="-2090"/>
                          <a:pt x="2717049" y="0"/>
                        </a:cubicBezTo>
                        <a:cubicBezTo>
                          <a:pt x="2922402" y="2090"/>
                          <a:pt x="3164874" y="4680"/>
                          <a:pt x="3513425" y="0"/>
                        </a:cubicBezTo>
                        <a:cubicBezTo>
                          <a:pt x="3489265" y="227166"/>
                          <a:pt x="3496758" y="428105"/>
                          <a:pt x="3513425" y="540244"/>
                        </a:cubicBezTo>
                        <a:cubicBezTo>
                          <a:pt x="3530092" y="652383"/>
                          <a:pt x="3533127" y="982513"/>
                          <a:pt x="3513425" y="1125509"/>
                        </a:cubicBezTo>
                      </a:path>
                      <a:path w="3513425" h="1350616" fill="none" stroke="0" extrusionOk="0">
                        <a:moveTo>
                          <a:pt x="3288318" y="1350616"/>
                        </a:moveTo>
                        <a:cubicBezTo>
                          <a:pt x="3298230" y="1310436"/>
                          <a:pt x="3323951" y="1221445"/>
                          <a:pt x="3333339" y="1170530"/>
                        </a:cubicBezTo>
                        <a:cubicBezTo>
                          <a:pt x="3377137" y="1159014"/>
                          <a:pt x="3424296" y="1144643"/>
                          <a:pt x="3513425" y="1125509"/>
                        </a:cubicBezTo>
                        <a:cubicBezTo>
                          <a:pt x="3420663" y="1221761"/>
                          <a:pt x="3401397" y="1245032"/>
                          <a:pt x="3288318" y="1350616"/>
                        </a:cubicBezTo>
                        <a:cubicBezTo>
                          <a:pt x="3070116" y="1340771"/>
                          <a:pt x="2891045" y="1369640"/>
                          <a:pt x="2663538" y="1350616"/>
                        </a:cubicBezTo>
                        <a:cubicBezTo>
                          <a:pt x="2436031" y="1331592"/>
                          <a:pt x="2206721" y="1329454"/>
                          <a:pt x="1972991" y="1350616"/>
                        </a:cubicBezTo>
                        <a:cubicBezTo>
                          <a:pt x="1739261" y="1371778"/>
                          <a:pt x="1660087" y="1368644"/>
                          <a:pt x="1413977" y="1350616"/>
                        </a:cubicBezTo>
                        <a:cubicBezTo>
                          <a:pt x="1167867" y="1332588"/>
                          <a:pt x="1020099" y="1336205"/>
                          <a:pt x="690547" y="1350616"/>
                        </a:cubicBezTo>
                        <a:cubicBezTo>
                          <a:pt x="360995" y="1365028"/>
                          <a:pt x="288972" y="1353790"/>
                          <a:pt x="0" y="1350616"/>
                        </a:cubicBezTo>
                        <a:cubicBezTo>
                          <a:pt x="12712" y="1031715"/>
                          <a:pt x="10040" y="825663"/>
                          <a:pt x="0" y="675308"/>
                        </a:cubicBezTo>
                        <a:cubicBezTo>
                          <a:pt x="-10040" y="524953"/>
                          <a:pt x="19672" y="187033"/>
                          <a:pt x="0" y="0"/>
                        </a:cubicBezTo>
                        <a:cubicBezTo>
                          <a:pt x="142828" y="-11881"/>
                          <a:pt x="332058" y="-20322"/>
                          <a:pt x="550437" y="0"/>
                        </a:cubicBezTo>
                        <a:cubicBezTo>
                          <a:pt x="768816" y="20322"/>
                          <a:pt x="942974" y="-22260"/>
                          <a:pt x="1136007" y="0"/>
                        </a:cubicBezTo>
                        <a:cubicBezTo>
                          <a:pt x="1329040" y="22260"/>
                          <a:pt x="1554860" y="-19640"/>
                          <a:pt x="1756713" y="0"/>
                        </a:cubicBezTo>
                        <a:cubicBezTo>
                          <a:pt x="1958566" y="19640"/>
                          <a:pt x="2137152" y="-14141"/>
                          <a:pt x="2412552" y="0"/>
                        </a:cubicBezTo>
                        <a:cubicBezTo>
                          <a:pt x="2687952" y="14141"/>
                          <a:pt x="2826816" y="-5579"/>
                          <a:pt x="2962988" y="0"/>
                        </a:cubicBezTo>
                        <a:cubicBezTo>
                          <a:pt x="3099160" y="5579"/>
                          <a:pt x="3340955" y="4692"/>
                          <a:pt x="3513425" y="0"/>
                        </a:cubicBezTo>
                        <a:cubicBezTo>
                          <a:pt x="3502178" y="166933"/>
                          <a:pt x="3533960" y="287400"/>
                          <a:pt x="3513425" y="562755"/>
                        </a:cubicBezTo>
                        <a:cubicBezTo>
                          <a:pt x="3492890" y="838111"/>
                          <a:pt x="3527301" y="994007"/>
                          <a:pt x="3513425"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a:t>
            </a:r>
            <a:r>
              <a:rPr lang="en-GB" sz="1200" err="1">
                <a:solidFill>
                  <a:schemeClr val="bg1"/>
                </a:solidFill>
                <a:latin typeface="Menlo" panose="020B0609030804020204" pitchFamily="49" charset="0"/>
                <a:ea typeface="Menlo" panose="020B0609030804020204" pitchFamily="49" charset="0"/>
                <a:cs typeface="Menlo" panose="020B0609030804020204" pitchFamily="49" charset="0"/>
              </a:rPr>
              <a:t>jupyter</a:t>
            </a: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-notebook</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64530" y="802901"/>
            <a:ext cx="8554340" cy="308326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a:t>Dr2xml for daily research production</a:t>
            </a:r>
          </a:p>
          <a:p>
            <a:pPr lvl="1"/>
            <a:r>
              <a:rPr lang="en-GB">
                <a:solidFill>
                  <a:srgbClr val="00A79F"/>
                </a:solidFill>
                <a:latin typeface="Chalkduster" panose="03050602040202020205" pitchFamily="66" charset="77"/>
              </a:rPr>
              <a:t>discipline</a:t>
            </a:r>
            <a:r>
              <a:rPr lang="en-GB"/>
              <a:t> : Adopt the good practices using the CMOR/CMIP6 standards, even for non CMIP6 production</a:t>
            </a:r>
          </a:p>
          <a:p>
            <a:pPr lvl="1"/>
            <a:r>
              <a:rPr lang="en-GB">
                <a:solidFill>
                  <a:srgbClr val="00A79F"/>
                </a:solidFill>
                <a:latin typeface="Chalkduster" panose="03050602040202020205" pitchFamily="66" charset="77"/>
              </a:rPr>
              <a:t>flexibility</a:t>
            </a:r>
            <a:r>
              <a:rPr lang="en-GB"/>
              <a:t> : The user can free more or less from the DR, choosing to : </a:t>
            </a:r>
          </a:p>
          <a:p>
            <a:pPr lvl="2"/>
            <a:r>
              <a:rPr lang="en-GB"/>
              <a:t>make its own simulation, but conforming to the DR of a given CMIP6 experiment (-&gt; be sure to have the same output variables)</a:t>
            </a:r>
          </a:p>
          <a:p>
            <a:pPr lvl="2"/>
            <a:r>
              <a:rPr lang="en-GB"/>
              <a:t>ignore all of from the CMIP6 DR and only specify its own outputs via the </a:t>
            </a:r>
            <a:r>
              <a:rPr lang="en-GB">
                <a:latin typeface="Chalkduster" panose="03050602040202020205" pitchFamily="66" charset="77"/>
              </a:rPr>
              <a:t>“home data request”</a:t>
            </a:r>
          </a:p>
          <a:p>
            <a:pPr marL="596900" lvl="1" indent="0">
              <a:buNone/>
            </a:pPr>
            <a:endParaRPr lang="en-GB"/>
          </a:p>
          <a:p>
            <a:r>
              <a:rPr lang="en-GB"/>
              <a:t>Adaptation to other projects like CORDEX</a:t>
            </a:r>
          </a:p>
          <a:p>
            <a:pPr lvl="1"/>
            <a:r>
              <a:rPr lang="en-GB"/>
              <a:t>new functionalities implemented (e.g. interpolation to altitude level)</a:t>
            </a:r>
          </a:p>
          <a:p>
            <a:pPr lvl="1"/>
            <a:r>
              <a:rPr lang="en-GB"/>
              <a:t>other needs to be instructed… (in IS-ENES3 framework)</a:t>
            </a:r>
          </a:p>
          <a:p>
            <a:pPr lvl="1"/>
            <a:endParaRPr lang="en-GB" sz="800"/>
          </a:p>
          <a:p>
            <a:pPr lvl="1"/>
            <a:endParaRPr lang="en-GB" sz="100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3551927"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3551927"/>
                      <a:gd name="connsiteY0" fmla="*/ 0 h 1350616"/>
                      <a:gd name="connsiteX1" fmla="*/ 591988 w 3551927"/>
                      <a:gd name="connsiteY1" fmla="*/ 0 h 1350616"/>
                      <a:gd name="connsiteX2" fmla="*/ 1148456 w 3551927"/>
                      <a:gd name="connsiteY2" fmla="*/ 0 h 1350616"/>
                      <a:gd name="connsiteX3" fmla="*/ 1740444 w 3551927"/>
                      <a:gd name="connsiteY3" fmla="*/ 0 h 1350616"/>
                      <a:gd name="connsiteX4" fmla="*/ 2403471 w 3551927"/>
                      <a:gd name="connsiteY4" fmla="*/ 0 h 1350616"/>
                      <a:gd name="connsiteX5" fmla="*/ 3030978 w 3551927"/>
                      <a:gd name="connsiteY5" fmla="*/ 0 h 1350616"/>
                      <a:gd name="connsiteX6" fmla="*/ 3551927 w 3551927"/>
                      <a:gd name="connsiteY6" fmla="*/ 0 h 1350616"/>
                      <a:gd name="connsiteX7" fmla="*/ 3551927 w 3551927"/>
                      <a:gd name="connsiteY7" fmla="*/ 574010 h 1350616"/>
                      <a:gd name="connsiteX8" fmla="*/ 3551927 w 3551927"/>
                      <a:gd name="connsiteY8" fmla="*/ 1125509 h 1350616"/>
                      <a:gd name="connsiteX9" fmla="*/ 3326820 w 3551927"/>
                      <a:gd name="connsiteY9" fmla="*/ 1350616 h 1350616"/>
                      <a:gd name="connsiteX10" fmla="*/ 2694724 w 3551927"/>
                      <a:gd name="connsiteY10" fmla="*/ 1350616 h 1350616"/>
                      <a:gd name="connsiteX11" fmla="*/ 2062628 w 3551927"/>
                      <a:gd name="connsiteY11" fmla="*/ 1350616 h 1350616"/>
                      <a:gd name="connsiteX12" fmla="*/ 1497069 w 3551927"/>
                      <a:gd name="connsiteY12" fmla="*/ 1350616 h 1350616"/>
                      <a:gd name="connsiteX13" fmla="*/ 831705 w 3551927"/>
                      <a:gd name="connsiteY13" fmla="*/ 1350616 h 1350616"/>
                      <a:gd name="connsiteX14" fmla="*/ 0 w 3551927"/>
                      <a:gd name="connsiteY14" fmla="*/ 1350616 h 1350616"/>
                      <a:gd name="connsiteX15" fmla="*/ 0 w 3551927"/>
                      <a:gd name="connsiteY15" fmla="*/ 702320 h 1350616"/>
                      <a:gd name="connsiteX16" fmla="*/ 0 w 3551927"/>
                      <a:gd name="connsiteY16" fmla="*/ 0 h 1350616"/>
                      <a:gd name="connsiteX0" fmla="*/ 3326820 w 3551927"/>
                      <a:gd name="connsiteY0" fmla="*/ 1350616 h 1350616"/>
                      <a:gd name="connsiteX1" fmla="*/ 3371841 w 3551927"/>
                      <a:gd name="connsiteY1" fmla="*/ 1170530 h 1350616"/>
                      <a:gd name="connsiteX2" fmla="*/ 3551927 w 3551927"/>
                      <a:gd name="connsiteY2" fmla="*/ 1125509 h 1350616"/>
                      <a:gd name="connsiteX3" fmla="*/ 3326820 w 3551927"/>
                      <a:gd name="connsiteY3" fmla="*/ 1350616 h 1350616"/>
                      <a:gd name="connsiteX0" fmla="*/ 3326820 w 3551927"/>
                      <a:gd name="connsiteY0" fmla="*/ 1350616 h 1350616"/>
                      <a:gd name="connsiteX1" fmla="*/ 3371841 w 3551927"/>
                      <a:gd name="connsiteY1" fmla="*/ 1170530 h 1350616"/>
                      <a:gd name="connsiteX2" fmla="*/ 3551927 w 3551927"/>
                      <a:gd name="connsiteY2" fmla="*/ 1125509 h 1350616"/>
                      <a:gd name="connsiteX3" fmla="*/ 3326820 w 3551927"/>
                      <a:gd name="connsiteY3" fmla="*/ 1350616 h 1350616"/>
                      <a:gd name="connsiteX4" fmla="*/ 2628188 w 3551927"/>
                      <a:gd name="connsiteY4" fmla="*/ 1350616 h 1350616"/>
                      <a:gd name="connsiteX5" fmla="*/ 1896287 w 3551927"/>
                      <a:gd name="connsiteY5" fmla="*/ 1350616 h 1350616"/>
                      <a:gd name="connsiteX6" fmla="*/ 1297460 w 3551927"/>
                      <a:gd name="connsiteY6" fmla="*/ 1350616 h 1350616"/>
                      <a:gd name="connsiteX7" fmla="*/ 731900 w 3551927"/>
                      <a:gd name="connsiteY7" fmla="*/ 1350616 h 1350616"/>
                      <a:gd name="connsiteX8" fmla="*/ 0 w 3551927"/>
                      <a:gd name="connsiteY8" fmla="*/ 1350616 h 1350616"/>
                      <a:gd name="connsiteX9" fmla="*/ 0 w 3551927"/>
                      <a:gd name="connsiteY9" fmla="*/ 648296 h 1350616"/>
                      <a:gd name="connsiteX10" fmla="*/ 0 w 3551927"/>
                      <a:gd name="connsiteY10" fmla="*/ 0 h 1350616"/>
                      <a:gd name="connsiteX11" fmla="*/ 591988 w 3551927"/>
                      <a:gd name="connsiteY11" fmla="*/ 0 h 1350616"/>
                      <a:gd name="connsiteX12" fmla="*/ 1219495 w 3551927"/>
                      <a:gd name="connsiteY12" fmla="*/ 0 h 1350616"/>
                      <a:gd name="connsiteX13" fmla="*/ 1882521 w 3551927"/>
                      <a:gd name="connsiteY13" fmla="*/ 0 h 1350616"/>
                      <a:gd name="connsiteX14" fmla="*/ 2403471 w 3551927"/>
                      <a:gd name="connsiteY14" fmla="*/ 0 h 1350616"/>
                      <a:gd name="connsiteX15" fmla="*/ 2959939 w 3551927"/>
                      <a:gd name="connsiteY15" fmla="*/ 0 h 1350616"/>
                      <a:gd name="connsiteX16" fmla="*/ 3551927 w 3551927"/>
                      <a:gd name="connsiteY16" fmla="*/ 0 h 1350616"/>
                      <a:gd name="connsiteX17" fmla="*/ 3551927 w 3551927"/>
                      <a:gd name="connsiteY17" fmla="*/ 528989 h 1350616"/>
                      <a:gd name="connsiteX18" fmla="*/ 3551927 w 3551927"/>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51927" h="1350616" stroke="0" extrusionOk="0">
                        <a:moveTo>
                          <a:pt x="0" y="0"/>
                        </a:moveTo>
                        <a:cubicBezTo>
                          <a:pt x="174301" y="-2916"/>
                          <a:pt x="302960" y="-11002"/>
                          <a:pt x="591988" y="0"/>
                        </a:cubicBezTo>
                        <a:cubicBezTo>
                          <a:pt x="881016" y="11002"/>
                          <a:pt x="937291" y="-677"/>
                          <a:pt x="1148456" y="0"/>
                        </a:cubicBezTo>
                        <a:cubicBezTo>
                          <a:pt x="1359621" y="677"/>
                          <a:pt x="1587112" y="-29499"/>
                          <a:pt x="1740444" y="0"/>
                        </a:cubicBezTo>
                        <a:cubicBezTo>
                          <a:pt x="1893776" y="29499"/>
                          <a:pt x="2185971" y="6896"/>
                          <a:pt x="2403471" y="0"/>
                        </a:cubicBezTo>
                        <a:cubicBezTo>
                          <a:pt x="2620971" y="-6896"/>
                          <a:pt x="2810971" y="28440"/>
                          <a:pt x="3030978" y="0"/>
                        </a:cubicBezTo>
                        <a:cubicBezTo>
                          <a:pt x="3250985" y="-28440"/>
                          <a:pt x="3313622" y="-13547"/>
                          <a:pt x="3551927" y="0"/>
                        </a:cubicBezTo>
                        <a:cubicBezTo>
                          <a:pt x="3544314" y="151674"/>
                          <a:pt x="3557114" y="390945"/>
                          <a:pt x="3551927" y="574010"/>
                        </a:cubicBezTo>
                        <a:cubicBezTo>
                          <a:pt x="3546741" y="757075"/>
                          <a:pt x="3569685" y="920850"/>
                          <a:pt x="3551927" y="1125509"/>
                        </a:cubicBezTo>
                        <a:cubicBezTo>
                          <a:pt x="3503454" y="1176120"/>
                          <a:pt x="3396764" y="1298050"/>
                          <a:pt x="3326820" y="1350616"/>
                        </a:cubicBezTo>
                        <a:cubicBezTo>
                          <a:pt x="3078684" y="1326165"/>
                          <a:pt x="2960831" y="1360806"/>
                          <a:pt x="2694724" y="1350616"/>
                        </a:cubicBezTo>
                        <a:cubicBezTo>
                          <a:pt x="2428617" y="1340426"/>
                          <a:pt x="2225407" y="1338213"/>
                          <a:pt x="2062628" y="1350616"/>
                        </a:cubicBezTo>
                        <a:cubicBezTo>
                          <a:pt x="1899849" y="1363019"/>
                          <a:pt x="1699384" y="1334392"/>
                          <a:pt x="1497069" y="1350616"/>
                        </a:cubicBezTo>
                        <a:cubicBezTo>
                          <a:pt x="1294754" y="1366840"/>
                          <a:pt x="1030366" y="1321092"/>
                          <a:pt x="831705" y="1350616"/>
                        </a:cubicBezTo>
                        <a:cubicBezTo>
                          <a:pt x="633044" y="1380140"/>
                          <a:pt x="220353" y="1365205"/>
                          <a:pt x="0" y="1350616"/>
                        </a:cubicBezTo>
                        <a:cubicBezTo>
                          <a:pt x="-31382" y="1144005"/>
                          <a:pt x="-27907" y="931143"/>
                          <a:pt x="0" y="702320"/>
                        </a:cubicBezTo>
                        <a:cubicBezTo>
                          <a:pt x="27907" y="473497"/>
                          <a:pt x="-23598" y="170493"/>
                          <a:pt x="0" y="0"/>
                        </a:cubicBezTo>
                        <a:close/>
                      </a:path>
                      <a:path w="3551927" h="1350616" fill="darkenLess" stroke="0" extrusionOk="0">
                        <a:moveTo>
                          <a:pt x="3326820" y="1350616"/>
                        </a:moveTo>
                        <a:cubicBezTo>
                          <a:pt x="3341980" y="1290840"/>
                          <a:pt x="3363229" y="1223861"/>
                          <a:pt x="3371841" y="1170530"/>
                        </a:cubicBezTo>
                        <a:cubicBezTo>
                          <a:pt x="3416498" y="1158742"/>
                          <a:pt x="3512404" y="1144512"/>
                          <a:pt x="3551927" y="1125509"/>
                        </a:cubicBezTo>
                        <a:cubicBezTo>
                          <a:pt x="3461837" y="1198865"/>
                          <a:pt x="3413503" y="1245599"/>
                          <a:pt x="3326820" y="1350616"/>
                        </a:cubicBezTo>
                        <a:close/>
                      </a:path>
                      <a:path w="3551927" h="1350616" fill="none" extrusionOk="0">
                        <a:moveTo>
                          <a:pt x="3326820" y="1350616"/>
                        </a:moveTo>
                        <a:cubicBezTo>
                          <a:pt x="3355004" y="1267870"/>
                          <a:pt x="3360311" y="1209865"/>
                          <a:pt x="3371841" y="1170530"/>
                        </a:cubicBezTo>
                        <a:cubicBezTo>
                          <a:pt x="3444015" y="1155472"/>
                          <a:pt x="3504415" y="1132436"/>
                          <a:pt x="3551927" y="1125509"/>
                        </a:cubicBezTo>
                        <a:cubicBezTo>
                          <a:pt x="3450408" y="1215610"/>
                          <a:pt x="3400662" y="1284747"/>
                          <a:pt x="3326820" y="1350616"/>
                        </a:cubicBezTo>
                        <a:cubicBezTo>
                          <a:pt x="3107947" y="1365627"/>
                          <a:pt x="2905248" y="1332902"/>
                          <a:pt x="2628188" y="1350616"/>
                        </a:cubicBezTo>
                        <a:cubicBezTo>
                          <a:pt x="2351128" y="1368330"/>
                          <a:pt x="2136935" y="1334928"/>
                          <a:pt x="1896287" y="1350616"/>
                        </a:cubicBezTo>
                        <a:cubicBezTo>
                          <a:pt x="1655639" y="1366304"/>
                          <a:pt x="1487780" y="1349020"/>
                          <a:pt x="1297460" y="1350616"/>
                        </a:cubicBezTo>
                        <a:cubicBezTo>
                          <a:pt x="1107140" y="1352212"/>
                          <a:pt x="895442" y="1334689"/>
                          <a:pt x="731900" y="1350616"/>
                        </a:cubicBezTo>
                        <a:cubicBezTo>
                          <a:pt x="568358" y="1366543"/>
                          <a:pt x="224715" y="1332620"/>
                          <a:pt x="0" y="1350616"/>
                        </a:cubicBezTo>
                        <a:cubicBezTo>
                          <a:pt x="16215" y="1018045"/>
                          <a:pt x="16698" y="807190"/>
                          <a:pt x="0" y="648296"/>
                        </a:cubicBezTo>
                        <a:cubicBezTo>
                          <a:pt x="-16698" y="489402"/>
                          <a:pt x="31231" y="166703"/>
                          <a:pt x="0" y="0"/>
                        </a:cubicBezTo>
                        <a:cubicBezTo>
                          <a:pt x="145570" y="12762"/>
                          <a:pt x="463941" y="-18211"/>
                          <a:pt x="591988" y="0"/>
                        </a:cubicBezTo>
                        <a:cubicBezTo>
                          <a:pt x="720035" y="18211"/>
                          <a:pt x="1013507" y="-1064"/>
                          <a:pt x="1219495" y="0"/>
                        </a:cubicBezTo>
                        <a:cubicBezTo>
                          <a:pt x="1425483" y="1064"/>
                          <a:pt x="1716990" y="23491"/>
                          <a:pt x="1882521" y="0"/>
                        </a:cubicBezTo>
                        <a:cubicBezTo>
                          <a:pt x="2048052" y="-23491"/>
                          <a:pt x="2215164" y="18676"/>
                          <a:pt x="2403471" y="0"/>
                        </a:cubicBezTo>
                        <a:cubicBezTo>
                          <a:pt x="2591778" y="-18676"/>
                          <a:pt x="2781854" y="7867"/>
                          <a:pt x="2959939" y="0"/>
                        </a:cubicBezTo>
                        <a:cubicBezTo>
                          <a:pt x="3138024" y="-7867"/>
                          <a:pt x="3302940" y="-12638"/>
                          <a:pt x="3551927" y="0"/>
                        </a:cubicBezTo>
                        <a:cubicBezTo>
                          <a:pt x="3556692" y="197767"/>
                          <a:pt x="3577138" y="303825"/>
                          <a:pt x="3551927" y="528989"/>
                        </a:cubicBezTo>
                        <a:cubicBezTo>
                          <a:pt x="3526716" y="754153"/>
                          <a:pt x="3580059" y="857232"/>
                          <a:pt x="3551927" y="1125509"/>
                        </a:cubicBezTo>
                      </a:path>
                      <a:path w="3551927" h="1350616" fill="none" stroke="0" extrusionOk="0">
                        <a:moveTo>
                          <a:pt x="3326820" y="1350616"/>
                        </a:moveTo>
                        <a:cubicBezTo>
                          <a:pt x="3346766" y="1278741"/>
                          <a:pt x="3356220" y="1222456"/>
                          <a:pt x="3371841" y="1170530"/>
                        </a:cubicBezTo>
                        <a:cubicBezTo>
                          <a:pt x="3422291" y="1157836"/>
                          <a:pt x="3478955" y="1143584"/>
                          <a:pt x="3551927" y="1125509"/>
                        </a:cubicBezTo>
                        <a:cubicBezTo>
                          <a:pt x="3447094" y="1235312"/>
                          <a:pt x="3413244" y="1249809"/>
                          <a:pt x="3326820" y="1350616"/>
                        </a:cubicBezTo>
                        <a:cubicBezTo>
                          <a:pt x="3174505" y="1338847"/>
                          <a:pt x="2885651" y="1322491"/>
                          <a:pt x="2628188" y="1350616"/>
                        </a:cubicBezTo>
                        <a:cubicBezTo>
                          <a:pt x="2370725" y="1378741"/>
                          <a:pt x="2197288" y="1353393"/>
                          <a:pt x="1896287" y="1350616"/>
                        </a:cubicBezTo>
                        <a:cubicBezTo>
                          <a:pt x="1595286" y="1347839"/>
                          <a:pt x="1571605" y="1356242"/>
                          <a:pt x="1264192" y="1350616"/>
                        </a:cubicBezTo>
                        <a:cubicBezTo>
                          <a:pt x="956779" y="1344990"/>
                          <a:pt x="978843" y="1358954"/>
                          <a:pt x="698632" y="1350616"/>
                        </a:cubicBezTo>
                        <a:cubicBezTo>
                          <a:pt x="418421" y="1342278"/>
                          <a:pt x="167432" y="1377705"/>
                          <a:pt x="0" y="1350616"/>
                        </a:cubicBezTo>
                        <a:cubicBezTo>
                          <a:pt x="11378" y="1097053"/>
                          <a:pt x="3850" y="973054"/>
                          <a:pt x="0" y="715826"/>
                        </a:cubicBezTo>
                        <a:cubicBezTo>
                          <a:pt x="-3850" y="458598"/>
                          <a:pt x="-25304" y="295807"/>
                          <a:pt x="0" y="0"/>
                        </a:cubicBezTo>
                        <a:cubicBezTo>
                          <a:pt x="117853" y="22317"/>
                          <a:pt x="322005" y="17455"/>
                          <a:pt x="485430" y="0"/>
                        </a:cubicBezTo>
                        <a:cubicBezTo>
                          <a:pt x="648855" y="-17455"/>
                          <a:pt x="835449" y="-10933"/>
                          <a:pt x="970860" y="0"/>
                        </a:cubicBezTo>
                        <a:cubicBezTo>
                          <a:pt x="1106271" y="10933"/>
                          <a:pt x="1364705" y="-25616"/>
                          <a:pt x="1491809" y="0"/>
                        </a:cubicBezTo>
                        <a:cubicBezTo>
                          <a:pt x="1618913" y="25616"/>
                          <a:pt x="1835245" y="694"/>
                          <a:pt x="2154836" y="0"/>
                        </a:cubicBezTo>
                        <a:cubicBezTo>
                          <a:pt x="2474427" y="-694"/>
                          <a:pt x="2453188" y="-6885"/>
                          <a:pt x="2675785" y="0"/>
                        </a:cubicBezTo>
                        <a:cubicBezTo>
                          <a:pt x="2898382" y="6885"/>
                          <a:pt x="3277797" y="-33398"/>
                          <a:pt x="3551927" y="0"/>
                        </a:cubicBezTo>
                        <a:cubicBezTo>
                          <a:pt x="3567730" y="273436"/>
                          <a:pt x="3552735" y="306269"/>
                          <a:pt x="3551927" y="562755"/>
                        </a:cubicBezTo>
                        <a:cubicBezTo>
                          <a:pt x="3551119" y="819241"/>
                          <a:pt x="3534071" y="914970"/>
                          <a:pt x="3551927"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a:solidFill>
                  <a:schemeClr val="bg1"/>
                </a:solidFill>
                <a:latin typeface="Menlo" panose="020B0609030804020204" pitchFamily="49" charset="0"/>
                <a:ea typeface="Menlo" panose="020B0609030804020204" pitchFamily="49" charset="0"/>
                <a:cs typeface="Menlo" panose="020B0609030804020204" pitchFamily="49" charset="0"/>
              </a:rPr>
              <a:t>$ </a:t>
            </a:r>
            <a:r>
              <a:rPr lang="en-GB" sz="1200" err="1">
                <a:solidFill>
                  <a:schemeClr val="bg1"/>
                </a:solidFill>
                <a:latin typeface="Menlo" panose="020B0609030804020204" pitchFamily="49" charset="0"/>
                <a:ea typeface="Menlo" panose="020B0609030804020204" pitchFamily="49" charset="0"/>
                <a:cs typeface="Menlo" panose="020B0609030804020204" pitchFamily="49" charset="0"/>
              </a:rPr>
              <a:t>jupyter</a:t>
            </a: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-notebook</a:t>
            </a:r>
          </a:p>
          <a:p>
            <a:endParaRPr lang="en-GB" sz="90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a:hlinkClick r:id="rId13"/>
              </a:rPr>
              <a:t>gaelle.rigoudy@meteo.fr</a:t>
            </a:r>
            <a:endParaRPr lang="en-GB"/>
          </a:p>
          <a:p>
            <a:r>
              <a:rPr lang="en-GB">
                <a:hlinkClick r:id="rId14"/>
              </a:rPr>
              <a:t>moine@cerfacs.fr</a:t>
            </a:r>
            <a:endParaRPr lang="en-GB"/>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a:latin typeface="Arial" panose="020B0604020202020204" pitchFamily="34" charset="0"/>
              </a:rPr>
              <a:t>xiostraining2021.slack.com</a:t>
            </a:r>
            <a:endParaRPr lang="en-GB"/>
          </a:p>
        </p:txBody>
      </p:sp>
    </p:spTree>
    <p:extLst>
      <p:ext uri="{BB962C8B-B14F-4D97-AF65-F5344CB8AC3E}">
        <p14:creationId xmlns:p14="http://schemas.microsoft.com/office/powerpoint/2010/main" val="2739486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692092" y="1407153"/>
            <a:ext cx="7956958" cy="2880276"/>
          </a:xfrm>
          <a:prstGeom prst="rect">
            <a:avLst/>
          </a:prstGeom>
        </p:spPr>
        <p:txBody>
          <a:bodyPr wrap="square">
            <a:spAutoFit/>
          </a:bodyPr>
          <a:lstStyle/>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&lt;DR-dr2xml-XIOS&gt;  pipeline is designed to facilitate the configuration of XIOS-enabled climate models contributing to CMIP exercises </a:t>
            </a:r>
          </a:p>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By dynamically analysing the simulated period (and adapting output configuration consequently), prevents from stopping/restarting the simulation</a:t>
            </a:r>
          </a:p>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CMIP6-compliant</a:t>
            </a:r>
          </a:p>
          <a:p>
            <a:pPr marL="257175" indent="-257175">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Tree>
    <p:extLst>
      <p:ext uri="{BB962C8B-B14F-4D97-AF65-F5344CB8AC3E}">
        <p14:creationId xmlns:p14="http://schemas.microsoft.com/office/powerpoint/2010/main" val="80043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1010838"/>
            <a:ext cx="8825218" cy="459612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400"/>
              <a:t>Born with CMIP6 (Data Request)</a:t>
            </a:r>
          </a:p>
          <a:p>
            <a:pPr marL="457200" lvl="0" indent="-342900" algn="l" rtl="0">
              <a:spcBef>
                <a:spcPts val="0"/>
              </a:spcBef>
              <a:spcAft>
                <a:spcPts val="0"/>
              </a:spcAft>
              <a:buSzPts val="1800"/>
              <a:buChar char="●"/>
            </a:pPr>
            <a:r>
              <a:rPr lang="en-GB" sz="1400"/>
              <a:t>Development started in sept. 2016 </a:t>
            </a:r>
            <a:r>
              <a:rPr lang="en-GB" sz="1200"/>
              <a:t>(S. </a:t>
            </a:r>
            <a:r>
              <a:rPr lang="en-GB" sz="1200" err="1"/>
              <a:t>Sénési</a:t>
            </a:r>
            <a:r>
              <a:rPr lang="en-GB" sz="1200"/>
              <a:t>, CNRM + M.P </a:t>
            </a:r>
            <a:r>
              <a:rPr lang="en-GB" sz="1200" err="1"/>
              <a:t>Moine</a:t>
            </a:r>
            <a:r>
              <a:rPr lang="en-GB" sz="1200"/>
              <a:t>, </a:t>
            </a:r>
            <a:r>
              <a:rPr lang="en-GB" sz="1200" err="1"/>
              <a:t>Cerfacs</a:t>
            </a:r>
            <a:r>
              <a:rPr lang="en-GB" sz="1200"/>
              <a:t>)</a:t>
            </a:r>
          </a:p>
          <a:p>
            <a:pPr marL="457200" lvl="0" indent="-342900" algn="l" rtl="0">
              <a:spcBef>
                <a:spcPts val="0"/>
              </a:spcBef>
              <a:spcAft>
                <a:spcPts val="0"/>
              </a:spcAft>
              <a:buSzPts val="1800"/>
              <a:buChar char="●"/>
            </a:pPr>
            <a:r>
              <a:rPr lang="en-GB" sz="1400"/>
              <a:t>Now developed &amp; maintained by G. </a:t>
            </a:r>
            <a:r>
              <a:rPr lang="en-GB" sz="1400" err="1"/>
              <a:t>Rigoudy</a:t>
            </a:r>
            <a:r>
              <a:rPr lang="en-GB" sz="1400"/>
              <a:t>, CNRM</a:t>
            </a:r>
          </a:p>
          <a:p>
            <a:pPr marL="114300" lvl="0" indent="0" algn="l" rtl="0">
              <a:spcBef>
                <a:spcPts val="0"/>
              </a:spcBef>
              <a:spcAft>
                <a:spcPts val="0"/>
              </a:spcAft>
              <a:buSzPts val="1800"/>
              <a:buNone/>
            </a:pPr>
            <a:endParaRPr lang="en-GB" sz="1400"/>
          </a:p>
          <a:p>
            <a:pPr marL="457200" lvl="0" indent="-342900" algn="l" rtl="0">
              <a:spcBef>
                <a:spcPts val="0"/>
              </a:spcBef>
              <a:spcAft>
                <a:spcPts val="0"/>
              </a:spcAft>
              <a:buSzPts val="1800"/>
              <a:buChar char="●"/>
            </a:pPr>
            <a:r>
              <a:rPr lang="en-GB" sz="1400"/>
              <a:t>Used at IPSL and CNRM-CERFACS in climate models doing CMIP6</a:t>
            </a:r>
          </a:p>
          <a:p>
            <a:pPr marL="914400" lvl="1" indent="-317500" algn="l" rtl="0">
              <a:spcBef>
                <a:spcPts val="0"/>
              </a:spcBef>
              <a:spcAft>
                <a:spcPts val="0"/>
              </a:spcAft>
              <a:buSzPts val="1400"/>
              <a:buChar char="○"/>
            </a:pPr>
            <a:r>
              <a:rPr lang="en-GB" sz="1100"/>
              <a:t>At CNRM-CERFACS: embedded in the modelling workflow (ECLIS)</a:t>
            </a:r>
          </a:p>
          <a:p>
            <a:pPr marL="914400" lvl="1" indent="-317500" algn="l" rtl="0">
              <a:spcBef>
                <a:spcPts val="0"/>
              </a:spcBef>
              <a:spcAft>
                <a:spcPts val="0"/>
              </a:spcAft>
              <a:buSzPts val="1400"/>
              <a:buChar char="○"/>
            </a:pPr>
            <a:r>
              <a:rPr lang="en-GB" sz="1100"/>
              <a:t>At ISPL : used upstream of the </a:t>
            </a:r>
            <a:r>
              <a:rPr lang="en-GB" sz="1100" err="1"/>
              <a:t>modeling</a:t>
            </a:r>
            <a:r>
              <a:rPr lang="en-GB" sz="1100"/>
              <a:t> workflow (</a:t>
            </a:r>
            <a:r>
              <a:rPr lang="en-GB" sz="1100" err="1"/>
              <a:t>LibIGCM</a:t>
            </a:r>
            <a:r>
              <a:rPr lang="en-GB" sz="1100"/>
              <a:t>)</a:t>
            </a:r>
          </a:p>
          <a:p>
            <a:pPr marL="596900" lvl="1" indent="0" algn="l" rtl="0">
              <a:spcBef>
                <a:spcPts val="0"/>
              </a:spcBef>
              <a:spcAft>
                <a:spcPts val="0"/>
              </a:spcAft>
              <a:buSzPts val="1400"/>
              <a:buNone/>
            </a:pPr>
            <a:endParaRPr lang="en-GB" sz="1100"/>
          </a:p>
          <a:p>
            <a:pPr marL="457200" lvl="0" indent="-342900" algn="l" rtl="0">
              <a:spcBef>
                <a:spcPts val="0"/>
              </a:spcBef>
              <a:spcAft>
                <a:spcPts val="0"/>
              </a:spcAft>
              <a:buSzPts val="1800"/>
              <a:buChar char="●"/>
            </a:pPr>
            <a:r>
              <a:rPr lang="en-GB" sz="1400"/>
              <a:t>All along the dev period, phasing with:</a:t>
            </a:r>
          </a:p>
          <a:p>
            <a:pPr marL="914400" lvl="1" indent="-317500" algn="l" rtl="0">
              <a:spcBef>
                <a:spcPts val="0"/>
              </a:spcBef>
              <a:spcAft>
                <a:spcPts val="0"/>
              </a:spcAft>
              <a:buSzPts val="1400"/>
              <a:buChar char="○"/>
            </a:pPr>
            <a:r>
              <a:rPr lang="en-GB" sz="1100"/>
              <a:t>The CMIP6 Data Request versions</a:t>
            </a:r>
          </a:p>
          <a:p>
            <a:pPr marL="914400" lvl="1" indent="-317500" algn="l" rtl="0">
              <a:spcBef>
                <a:spcPts val="0"/>
              </a:spcBef>
              <a:spcAft>
                <a:spcPts val="0"/>
              </a:spcAft>
              <a:buSzPts val="1400"/>
              <a:buChar char="○"/>
            </a:pPr>
            <a:r>
              <a:rPr lang="en-GB" sz="1100"/>
              <a:t>The CMIP6 Controlled vocabulary</a:t>
            </a:r>
          </a:p>
          <a:p>
            <a:pPr marL="457200" lvl="0" indent="-342900" algn="l" rtl="0">
              <a:spcBef>
                <a:spcPts val="0"/>
              </a:spcBef>
              <a:spcAft>
                <a:spcPts val="0"/>
              </a:spcAft>
              <a:buSzPts val="1800"/>
              <a:buChar char="●"/>
            </a:pPr>
            <a:r>
              <a:rPr lang="en-GB" sz="1400"/>
              <a:t>Stabilized version in July 2018  for CMIP6 (v1.13)</a:t>
            </a:r>
          </a:p>
          <a:p>
            <a:pPr marL="457200" lvl="0" indent="-342900" algn="l" rtl="0">
              <a:spcBef>
                <a:spcPts val="0"/>
              </a:spcBef>
              <a:spcAft>
                <a:spcPts val="0"/>
              </a:spcAft>
              <a:buSzPts val="1800"/>
              <a:buChar char="●"/>
            </a:pPr>
            <a:r>
              <a:rPr lang="en-GB" sz="1400"/>
              <a:t>Last evolutions:</a:t>
            </a:r>
          </a:p>
          <a:p>
            <a:pPr marL="914400" lvl="1" indent="-317500" algn="l" rtl="0">
              <a:spcBef>
                <a:spcPts val="0"/>
              </a:spcBef>
              <a:spcAft>
                <a:spcPts val="0"/>
              </a:spcAft>
              <a:buSzPts val="1400"/>
              <a:buChar char="○"/>
            </a:pPr>
            <a:r>
              <a:rPr lang="en-GB" sz="1100"/>
              <a:t>Code modularization</a:t>
            </a:r>
          </a:p>
          <a:p>
            <a:pPr marL="914400" lvl="1" indent="-317500" algn="l" rtl="0">
              <a:spcBef>
                <a:spcPts val="0"/>
              </a:spcBef>
              <a:spcAft>
                <a:spcPts val="0"/>
              </a:spcAft>
              <a:buSzPts val="1400"/>
              <a:buChar char="○"/>
            </a:pPr>
            <a:r>
              <a:rPr lang="en-GB" sz="1100"/>
              <a:t>New functionalities</a:t>
            </a:r>
          </a:p>
          <a:p>
            <a:pPr marL="914400" lvl="1" indent="-317500" algn="l" rtl="0">
              <a:spcBef>
                <a:spcPts val="0"/>
              </a:spcBef>
              <a:spcAft>
                <a:spcPts val="0"/>
              </a:spcAft>
              <a:buSzPts val="1400"/>
              <a:buChar char="○"/>
            </a:pPr>
            <a:r>
              <a:rPr lang="en-GB" sz="1100"/>
              <a:t>Python 3 - PEP8</a:t>
            </a:r>
          </a:p>
          <a:p>
            <a:pPr marL="596900" lvl="1" indent="0" algn="l" rtl="0">
              <a:spcBef>
                <a:spcPts val="0"/>
              </a:spcBef>
              <a:spcAft>
                <a:spcPts val="0"/>
              </a:spcAft>
              <a:buSzPts val="1400"/>
              <a:buNone/>
            </a:pPr>
            <a:endParaRPr lang="en-GB" sz="1100"/>
          </a:p>
          <a:p>
            <a:pPr marL="457200" lvl="0" indent="-342900" algn="l" rtl="0">
              <a:spcBef>
                <a:spcPts val="0"/>
              </a:spcBef>
              <a:spcAft>
                <a:spcPts val="0"/>
              </a:spcAft>
              <a:buSzPts val="1800"/>
              <a:buChar char="●"/>
            </a:pPr>
            <a:r>
              <a:rPr lang="en-GB" sz="1400"/>
              <a:t>Sources on </a:t>
            </a:r>
            <a:r>
              <a:rPr lang="en-GB" sz="1400" err="1"/>
              <a:t>Github</a:t>
            </a:r>
            <a:r>
              <a:rPr lang="en-GB" sz="1400"/>
              <a:t>: </a:t>
            </a:r>
            <a:r>
              <a:rPr lang="en-GB" sz="1200" u="sng">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a:latin typeface="Menlo" panose="020B0609030804020204" pitchFamily="49" charset="0"/>
                <a:ea typeface="Menlo" panose="020B0609030804020204" pitchFamily="49" charset="0"/>
                <a:cs typeface="Menlo" panose="020B0609030804020204" pitchFamily="49" charset="0"/>
              </a:rPr>
              <a:t> </a:t>
            </a:r>
            <a:endParaRPr lang="en-GB" sz="1400" u="sng">
              <a:latin typeface="Menlo" panose="020B0609030804020204" pitchFamily="49" charset="0"/>
              <a:ea typeface="Menlo" panose="020B0609030804020204" pitchFamily="49" charset="0"/>
              <a:cs typeface="Menlo" panose="020B0609030804020204" pitchFamily="49" charset="0"/>
            </a:endParaRPr>
          </a:p>
          <a:p>
            <a:pPr lvl="0"/>
            <a:r>
              <a:rPr lang="en-GB" sz="1400" err="1"/>
              <a:t>ReadtheDocs</a:t>
            </a:r>
            <a:r>
              <a:rPr lang="en-GB" sz="1400"/>
              <a:t> documentation : </a:t>
            </a:r>
            <a:r>
              <a:rPr lang="en-GB" sz="110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a:solidFill>
                  <a:schemeClr val="accent2">
                    <a:lumMod val="75000"/>
                    <a:lumOff val="25000"/>
                  </a:schemeClr>
                </a:solidFill>
                <a:highlight>
                  <a:srgbClr val="FFFFFF"/>
                </a:highlight>
                <a:latin typeface="+mn-lt"/>
              </a:rPr>
              <a:t>not yet finalised)</a:t>
            </a:r>
            <a:endParaRPr lang="en-GB" sz="1100" i="1">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07979" y="2485446"/>
            <a:ext cx="3182642" cy="2495544"/>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14616" y="3018236"/>
            <a:ext cx="4999839" cy="2473138"/>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a:t>Concretely : </a:t>
            </a:r>
          </a:p>
          <a:p>
            <a:pPr lvl="1"/>
            <a:r>
              <a:rPr lang="en-GB">
                <a:solidFill>
                  <a:schemeClr val="accent2">
                    <a:lumMod val="75000"/>
                    <a:lumOff val="25000"/>
                  </a:schemeClr>
                </a:solidFill>
              </a:rPr>
              <a:t>Is a data base with: </a:t>
            </a:r>
          </a:p>
          <a:p>
            <a:pPr lvl="2"/>
            <a:r>
              <a:rPr lang="en-GB">
                <a:solidFill>
                  <a:schemeClr val="accent2">
                    <a:lumMod val="75000"/>
                    <a:lumOff val="25000"/>
                  </a:schemeClr>
                </a:solidFill>
              </a:rPr>
              <a:t>a python API (</a:t>
            </a:r>
            <a:r>
              <a:rPr lang="en-GB" err="1"/>
              <a:t>facilitâtes</a:t>
            </a:r>
            <a:r>
              <a:rPr lang="en-GB"/>
              <a:t> automated interrogation of the data base)</a:t>
            </a:r>
            <a:endParaRPr lang="en-GB">
              <a:solidFill>
                <a:schemeClr val="accent2">
                  <a:lumMod val="75000"/>
                  <a:lumOff val="25000"/>
                </a:schemeClr>
              </a:solidFill>
            </a:endParaRPr>
          </a:p>
          <a:p>
            <a:pPr lvl="2"/>
            <a:r>
              <a:rPr lang="en-GB">
                <a:solidFill>
                  <a:schemeClr val="accent2">
                    <a:lumMod val="75000"/>
                    <a:lumOff val="25000"/>
                  </a:schemeClr>
                </a:solidFill>
              </a:rPr>
              <a:t>a browsable html interface</a:t>
            </a:r>
          </a:p>
          <a:p>
            <a:pPr lvl="1"/>
            <a:r>
              <a:rPr lang="en-GB">
                <a:solidFill>
                  <a:schemeClr val="accent2">
                    <a:lumMod val="75000"/>
                    <a:lumOff val="25000"/>
                  </a:schemeClr>
                </a:solidFill>
              </a:rPr>
              <a:t>That gives, for each CMIP6 simulation:</a:t>
            </a:r>
          </a:p>
          <a:p>
            <a:pPr lvl="2"/>
            <a:r>
              <a:rPr lang="en-GB" sz="1200">
                <a:solidFill>
                  <a:schemeClr val="accent2">
                    <a:lumMod val="75000"/>
                    <a:lumOff val="25000"/>
                  </a:schemeClr>
                </a:solidFill>
              </a:rPr>
              <a:t>the variables that should be output (according to the selected priority)</a:t>
            </a:r>
          </a:p>
          <a:p>
            <a:pPr lvl="2"/>
            <a:r>
              <a:rPr lang="en-GB" sz="1200">
                <a:solidFill>
                  <a:schemeClr val="accent2">
                    <a:lumMod val="75000"/>
                    <a:lumOff val="25000"/>
                  </a:schemeClr>
                </a:solidFill>
              </a:rPr>
              <a:t>on which grid/domain/levels</a:t>
            </a:r>
          </a:p>
          <a:p>
            <a:pPr lvl="2"/>
            <a:r>
              <a:rPr lang="en-GB" sz="1200">
                <a:solidFill>
                  <a:schemeClr val="accent2">
                    <a:lumMod val="75000"/>
                    <a:lumOff val="25000"/>
                  </a:schemeClr>
                </a:solidFill>
              </a:rPr>
              <a:t>over which time period</a:t>
            </a:r>
          </a:p>
          <a:p>
            <a:pPr lvl="2"/>
            <a:r>
              <a:rPr lang="en-GB" sz="1200">
                <a:solidFill>
                  <a:schemeClr val="accent2">
                    <a:lumMod val="75000"/>
                    <a:lumOff val="25000"/>
                  </a:schemeClr>
                </a:solidFill>
              </a:rPr>
              <a:t>at which frequency</a:t>
            </a:r>
          </a:p>
          <a:p>
            <a:pPr lvl="2"/>
            <a:r>
              <a:rPr lang="en-GB" sz="1200">
                <a:solidFill>
                  <a:schemeClr val="accent2">
                    <a:lumMod val="75000"/>
                    <a:lumOff val="25000"/>
                  </a:schemeClr>
                </a:solidFill>
              </a:rPr>
              <a:t>with which </a:t>
            </a:r>
            <a:r>
              <a:rPr lang="en-GB" sz="1200" err="1">
                <a:solidFill>
                  <a:schemeClr val="accent2">
                    <a:lumMod val="75000"/>
                    <a:lumOff val="25000"/>
                  </a:schemeClr>
                </a:solidFill>
              </a:rPr>
              <a:t>netCDF</a:t>
            </a:r>
            <a:r>
              <a:rPr lang="en-GB" sz="1200">
                <a:solidFill>
                  <a:schemeClr val="accent2">
                    <a:lumMod val="75000"/>
                    <a:lumOff val="25000"/>
                  </a:schemeClr>
                </a:solidFill>
              </a:rPr>
              <a:t> attributes... </a:t>
            </a:r>
          </a:p>
          <a:p>
            <a:pPr lvl="1"/>
            <a:r>
              <a:rPr lang="en-GB">
                <a:solidFill>
                  <a:schemeClr val="accent2">
                    <a:lumMod val="75000"/>
                    <a:lumOff val="25000"/>
                  </a:schemeClr>
                </a:solidFill>
              </a:rPr>
              <a:t>CMIP6 DR python API is used by dr2xml </a:t>
            </a:r>
          </a:p>
          <a:p>
            <a:pPr marL="596900" lvl="1" indent="0">
              <a:buNone/>
            </a:pPr>
            <a:endParaRPr lang="fr-FR">
              <a:solidFill>
                <a:schemeClr val="accent2">
                  <a:lumMod val="75000"/>
                  <a:lumOff val="25000"/>
                </a:schemeClr>
              </a:solidFill>
            </a:endParaRP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a:solidFill>
                  <a:schemeClr val="bg1"/>
                </a:solidFill>
                <a:latin typeface="+mn-lt"/>
              </a:rPr>
              <a:t>http://</a:t>
            </a:r>
            <a:r>
              <a:rPr lang="en-GB" sz="900" err="1">
                <a:solidFill>
                  <a:schemeClr val="bg1"/>
                </a:solidFill>
                <a:latin typeface="+mn-lt"/>
              </a:rPr>
              <a:t>clipc-services.ceda.ac.uk</a:t>
            </a:r>
            <a:r>
              <a:rPr lang="en-GB" sz="900">
                <a:solidFill>
                  <a:schemeClr val="bg1"/>
                </a:solidFill>
                <a:latin typeface="+mn-lt"/>
              </a:rPr>
              <a:t>/</a:t>
            </a:r>
            <a:r>
              <a:rPr lang="en-GB" sz="900" err="1">
                <a:solidFill>
                  <a:schemeClr val="bg1"/>
                </a:solidFill>
                <a:latin typeface="+mn-lt"/>
              </a:rPr>
              <a:t>dreq</a:t>
            </a:r>
            <a:r>
              <a:rPr lang="en-GB" sz="900">
                <a:solidFill>
                  <a:schemeClr val="bg1"/>
                </a:solidFill>
                <a:latin typeface="+mn-lt"/>
              </a:rPr>
              <a:t>/</a:t>
            </a:r>
            <a:r>
              <a:rPr lang="en-GB" sz="900" err="1">
                <a:solidFill>
                  <a:schemeClr val="bg1"/>
                </a:solidFill>
                <a:latin typeface="+mn-lt"/>
              </a:rPr>
              <a:t>index.html</a:t>
            </a:r>
            <a:endParaRPr lang="en-GB" sz="900">
              <a:solidFill>
                <a:schemeClr val="bg1"/>
              </a:solidFill>
              <a:latin typeface="+mn-lt"/>
            </a:endParaRP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a:t>Big picture : </a:t>
            </a:r>
          </a:p>
          <a:p>
            <a:pPr lvl="1"/>
            <a:r>
              <a:rPr lang="en-GB" sz="1300"/>
              <a:t>Developed for CMIP6  by Martin </a:t>
            </a:r>
            <a:r>
              <a:rPr lang="en-GB" sz="1300" err="1"/>
              <a:t>Juckes</a:t>
            </a:r>
            <a:r>
              <a:rPr lang="en-GB" sz="1300"/>
              <a:t> since 2016 to…</a:t>
            </a:r>
          </a:p>
          <a:p>
            <a:pPr lvl="1"/>
            <a:r>
              <a:rPr lang="en-GB" sz="1300"/>
              <a:t>Meet the challenge of model/MIP objectives/experiment design complexity and exposing number/diversity of diagnosis requested by each MIP</a:t>
            </a:r>
          </a:p>
          <a:p>
            <a:pPr lvl="1"/>
            <a:r>
              <a:rPr lang="en-GB" sz="1300"/>
              <a:t>Fully enable the intercomparison : </a:t>
            </a:r>
          </a:p>
          <a:p>
            <a:pPr marL="596900" lvl="1" indent="0">
              <a:buNone/>
            </a:pPr>
            <a:endParaRPr lang="fr-FR" sz="120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a:p>
          <a:p>
            <a:r>
              <a:rPr lang="en-GB"/>
              <a:t>Management of complex and various outputs, supporting:</a:t>
            </a:r>
          </a:p>
          <a:p>
            <a:pPr lvl="1"/>
            <a:r>
              <a:rPr lang="en-GB"/>
              <a:t>All physical field shapes </a:t>
            </a:r>
            <a:r>
              <a:rPr lang="en-GB" i="1">
                <a:solidFill>
                  <a:schemeClr val="accent2">
                    <a:lumMod val="50000"/>
                    <a:lumOff val="50000"/>
                  </a:schemeClr>
                </a:solidFill>
              </a:rPr>
              <a:t>(1D, 2D, 3D, 4D, time-varying or constant)</a:t>
            </a:r>
          </a:p>
          <a:p>
            <a:pPr lvl="1"/>
            <a:r>
              <a:rPr lang="en-GB"/>
              <a:t>All output frequencies </a:t>
            </a:r>
            <a:r>
              <a:rPr lang="en-GB" i="1">
                <a:solidFill>
                  <a:schemeClr val="accent2">
                    <a:lumMod val="50000"/>
                    <a:lumOff val="50000"/>
                  </a:schemeClr>
                </a:solidFill>
              </a:rPr>
              <a:t>(yearly, monthly, daily, 6-hourly, 3-hourly, 1-hourly, sub-hour) </a:t>
            </a:r>
          </a:p>
          <a:p>
            <a:pPr lvl="1"/>
            <a:r>
              <a:rPr lang="en-GB"/>
              <a:t>Choice of sampling period</a:t>
            </a:r>
          </a:p>
          <a:p>
            <a:pPr lvl="1"/>
            <a:r>
              <a:rPr lang="en-GB"/>
              <a:t>On the fly diagnostic computation </a:t>
            </a:r>
            <a:r>
              <a:rPr lang="en-GB" i="1">
                <a:solidFill>
                  <a:schemeClr val="accent2">
                    <a:lumMod val="50000"/>
                    <a:lumOff val="50000"/>
                  </a:schemeClr>
                </a:solidFill>
              </a:rPr>
              <a:t>(ex. zonal means, interpolation on pressure levels, on observation sites…)</a:t>
            </a:r>
          </a:p>
          <a:p>
            <a:pPr lvl="1"/>
            <a:r>
              <a:rPr lang="en-GB"/>
              <a:t>Allow multivariate diagnostics (</a:t>
            </a:r>
            <a:r>
              <a:rPr lang="en-GB" i="1">
                <a:solidFill>
                  <a:schemeClr val="accent2">
                    <a:lumMod val="50000"/>
                    <a:lumOff val="50000"/>
                  </a:schemeClr>
                </a:solidFill>
              </a:rPr>
              <a:t>computing a diagnostics depending on 2 or more model native variables)</a:t>
            </a:r>
          </a:p>
          <a:p>
            <a:pPr lvl="1"/>
            <a:endParaRPr lang="en-GB"/>
          </a:p>
          <a:p>
            <a:r>
              <a:rPr lang="en-GB"/>
              <a:t>Avoids time-consuming post-processing steps:</a:t>
            </a:r>
          </a:p>
          <a:p>
            <a:pPr lvl="1"/>
            <a:r>
              <a:rPr lang="en-GB"/>
              <a:t>No need to use CMOR </a:t>
            </a:r>
          </a:p>
          <a:p>
            <a:pPr lvl="1"/>
            <a:r>
              <a:rPr lang="en-GB"/>
              <a:t>Nor any other offline post-processing steps (even for diagnostic computation) </a:t>
            </a:r>
          </a:p>
          <a:p>
            <a:pPr lvl="1"/>
            <a:r>
              <a:rPr lang="en-GB"/>
              <a:t>Formatting/Standardisation directly ensured (file names, global and local attributes, temporal axis)</a:t>
            </a:r>
          </a:p>
          <a:p>
            <a:pPr lvl="1"/>
            <a:endParaRPr lang="en-GB"/>
          </a:p>
          <a:p>
            <a:r>
              <a:rPr lang="en-GB"/>
              <a:t>Reduced risk of errors</a:t>
            </a:r>
          </a:p>
          <a:p>
            <a:pPr lvl="1"/>
            <a:r>
              <a:rPr lang="en-GB"/>
              <a:t>“all included” and integrated post-processing</a:t>
            </a:r>
          </a:p>
          <a:p>
            <a:pPr lvl="1"/>
            <a:r>
              <a:rPr lang="en-GB"/>
              <a:t>One tool does all : </a:t>
            </a:r>
            <a:r>
              <a:rPr lang="en-GB">
                <a:solidFill>
                  <a:schemeClr val="accent1"/>
                </a:solidFill>
                <a:latin typeface="Chalkduster" panose="03050602040202020205" pitchFamily="66" charset="77"/>
              </a:rPr>
              <a:t>XIOS !</a:t>
            </a:r>
          </a:p>
          <a:p>
            <a:pPr lvl="1"/>
            <a:r>
              <a:rPr lang="en-GB"/>
              <a:t>Homogeneity, coherence, reliability, robustness</a:t>
            </a:r>
          </a:p>
          <a:p>
            <a:pPr lvl="1"/>
            <a:endParaRPr lang="en-GB" sz="1200"/>
          </a:p>
          <a:p>
            <a:pPr lvl="1"/>
            <a:endParaRPr lang="en-GB" sz="800"/>
          </a:p>
          <a:p>
            <a:pPr lvl="1"/>
            <a:endParaRPr lang="en-GB" sz="100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b) dr2xml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94830" y="1437731"/>
            <a:ext cx="7456598" cy="2194702"/>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=&gt; all requested output </a:t>
            </a:r>
            <a:r>
              <a:rPr lang="en-GB" sz="1600" i="1" u="sng" dirty="0"/>
              <a:t>and</a:t>
            </a:r>
            <a:r>
              <a:rPr lang="en-GB" sz="1600" i="1" dirty="0"/>
              <a:t> </a:t>
            </a:r>
            <a:r>
              <a:rPr lang="en-GB" sz="1600" b="1" dirty="0"/>
              <a:t>output you need</a:t>
            </a:r>
            <a:r>
              <a:rPr lang="en-GB" sz="1600" dirty="0"/>
              <a:t> must be there ! </a:t>
            </a:r>
          </a:p>
          <a:p>
            <a:pPr lvl="1">
              <a:lnSpc>
                <a:spcPct val="160000"/>
              </a:lnSpc>
            </a:pPr>
            <a:r>
              <a:rPr lang="en-GB" sz="1600" dirty="0"/>
              <a:t>=&gt; Dr2xml configuration must be carefully checked beforehand</a:t>
            </a:r>
          </a:p>
          <a:p>
            <a:pPr lvl="1">
              <a:lnSpc>
                <a:spcPct val="160000"/>
              </a:lnSpc>
            </a:pPr>
            <a:r>
              <a:rPr lang="en-GB" sz="1600" dirty="0"/>
              <a:t>a verbose log file enables to visualize the planned output variables</a:t>
            </a:r>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bg1"/>
                </a:solidFill>
              </a:rPr>
              <a:t>c) simple functionnal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rgbClr val="942093"/>
                </a:solidFill>
                <a:latin typeface="Chalkduster" panose="03050602040202020205" pitchFamily="66" charset="77"/>
              </a:rPr>
              <a:t>User’s</a:t>
            </a:r>
          </a:p>
          <a:p>
            <a:pPr algn="ctr"/>
            <a:r>
              <a:rPr lang="en-GB" sz="120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7030A0"/>
                </a:solidFill>
                <a:latin typeface="Chalkduster" panose="03050602040202020205" pitchFamily="66" charset="77"/>
              </a:rPr>
              <a:t> </a:t>
            </a:r>
            <a:r>
              <a:rPr lang="en-GB">
                <a:solidFill>
                  <a:srgbClr val="942093"/>
                </a:solidFill>
                <a:latin typeface="Chalkduster" panose="03050602040202020205" pitchFamily="66" charset="77"/>
              </a:rPr>
              <a:t>User’s </a:t>
            </a:r>
            <a:r>
              <a:rPr lang="en-GB" sz="1200">
                <a:solidFill>
                  <a:srgbClr val="942093"/>
                </a:solidFill>
                <a:latin typeface="Chalkduster" panose="03050602040202020205" pitchFamily="66" charset="77"/>
              </a:rPr>
              <a:t>information about model/lab</a:t>
            </a:r>
            <a:endParaRPr lang="en-GB">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17183</TotalTime>
  <Words>3907</Words>
  <Application>Microsoft Macintosh PowerPoint</Application>
  <PresentationFormat>Affichage à l'écran (16:10)</PresentationFormat>
  <Paragraphs>682</Paragraphs>
  <Slides>34</Slides>
  <Notes>33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Arial</vt:lpstr>
      <vt:lpstr>Avenir Next Condensed</vt:lpstr>
      <vt:lpstr>Chalkduster</vt:lpstr>
      <vt:lpstr>Courier New</vt:lpstr>
      <vt:lpstr>Dubai</vt:lpstr>
      <vt:lpstr>Menlo</vt:lpstr>
      <vt:lpstr>Segoe Script</vt:lpstr>
      <vt:lpstr>Wingdings</vt:lpstr>
      <vt:lpstr>Simple Light</vt:lpstr>
      <vt:lpstr>Présentation PowerPoint</vt:lpstr>
      <vt:lpstr>Plan</vt:lpstr>
      <vt:lpstr>a) dr2xml, what’s this?</vt:lpstr>
      <vt:lpstr>Présentation PowerPoint</vt:lpstr>
      <vt:lpstr>Présentation PowerPoint</vt:lpstr>
      <vt:lpstr>a) dr2xml utility</vt:lpstr>
      <vt:lpstr>b) dr2xml cautions</vt:lpstr>
      <vt:lpstr>c) simple functionnal scheme</vt:lpstr>
      <vt:lpstr>c) simple functionnal scheme</vt:lpstr>
      <vt:lpstr>c) simple functionnal scheme</vt:lpstr>
      <vt:lpstr>c) simple functionnal scheme</vt:lpstr>
      <vt:lpstr>c) simple functionnal scheme</vt:lpstr>
      <vt:lpstr>c) simple functionnal scheme</vt:lpstr>
      <vt:lpstr>c) simple functionnal scheme</vt:lpstr>
      <vt:lpstr>c) simple functionnal scheme</vt:lpstr>
      <vt:lpstr>c) simple functionnal scheme (cont.)</vt:lpstr>
      <vt:lpstr>c) simple functionnal scheme (cont.)</vt:lpstr>
      <vt:lpstr>c) simple functionnal scheme (cont.)</vt:lpstr>
      <vt:lpstr>c) simple functionnal scheme (cont.)</vt:lpstr>
      <vt:lpstr>d) the ping files</vt:lpstr>
      <vt:lpstr>d) the ping files</vt:lpstr>
      <vt:lpstr>d) the ping files</vt:lpstr>
      <vt:lpstr>e) “sos_Omon” example</vt:lpstr>
      <vt:lpstr>Présentation PowerPoint</vt:lpstr>
      <vt:lpstr>a) Installation </vt:lpstr>
      <vt:lpstr>b) configuration</vt:lpstr>
      <vt:lpstr>c) execution</vt:lpstr>
      <vt:lpstr>c) Verification</vt:lpstr>
      <vt:lpstr>a) basics functions</vt:lpstr>
      <vt:lpstr>b) customisation</vt:lpstr>
      <vt:lpstr>b) customisation (cont.)</vt:lpstr>
      <vt:lpstr>c) extended usage</vt:lpstr>
      <vt:lpstr>The End.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147</cp:revision>
  <dcterms:modified xsi:type="dcterms:W3CDTF">2021-03-12T14:52:41Z</dcterms:modified>
</cp:coreProperties>
</file>