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23.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4.xml" ContentType="application/inkml+xml"/>
  <Override PartName="/ppt/notesSlides/notesSlide37.xml" ContentType="application/vnd.openxmlformats-officedocument.presentationml.notesSlide+xml"/>
  <Override PartName="/ppt/ink/ink25.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47"/>
  </p:notesMasterIdLst>
  <p:handoutMasterIdLst>
    <p:handoutMasterId r:id="rId4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307" r:id="rId34"/>
    <p:sldId id="308" r:id="rId35"/>
    <p:sldId id="315" r:id="rId36"/>
    <p:sldId id="316" r:id="rId37"/>
    <p:sldId id="317" r:id="rId38"/>
    <p:sldId id="313" r:id="rId39"/>
    <p:sldId id="310" r:id="rId40"/>
    <p:sldId id="311" r:id="rId41"/>
    <p:sldId id="274" r:id="rId42"/>
    <p:sldId id="293" r:id="rId43"/>
    <p:sldId id="297" r:id="rId44"/>
    <p:sldId id="318" r:id="rId45"/>
    <p:sldId id="319" r:id="rId4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FFFC00"/>
    <a:srgbClr val="D883FF"/>
    <a:srgbClr val="942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16"/>
    <p:restoredTop sz="95878"/>
  </p:normalViewPr>
  <p:slideViewPr>
    <p:cSldViewPr snapToGrid="0">
      <p:cViewPr varScale="1">
        <p:scale>
          <a:sx n="147" d="100"/>
          <a:sy n="147" d="100"/>
        </p:scale>
        <p:origin x="1360" y="192"/>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09/04/2021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17:27:05.795"/>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0 103 16383,'87'-11'0,"1"0"0,-1-1 0,0 1 0,1-1 0,11-1 0,1-1 0,-8 3 0,-18 4 0,20 7 0,-13 0 0,-32 0 0,-8 0 0,5 4 0,-28-3 0,4 4 0,-10-3 0,0 1 0,4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14:57:24.592"/>
    </inkml:context>
    <inkml:brush xml:id="br0">
      <inkml:brushProperty name="width" value="0.3" units="cm"/>
      <inkml:brushProperty name="height" value="0.6" units="cm"/>
      <inkml:brushProperty name="color" value="#D883FF"/>
      <inkml:brushProperty name="tip" value="rectangle"/>
      <inkml:brushProperty name="rasterOp" value="maskPen"/>
    </inkml:brush>
  </inkml:definitions>
  <inkml:trace contextRef="#ctx0" brushRef="#br0">2757 127 16383,'-94'-9'0,"0"0"0,-12-3 0,0 1 0,14 9 0,0 2 0,-12-5 0,-2 1 0,3 3 0,0 2 0,-1-1 0,4 0 0,18-5 0,2 1 0,-9 4 0,2-2 0,-34-14 0,-7 14 0,46-12 0,5 13 0,22-11 0,22 10 0,-5-8 0,7 8 0,-13-2 0,-10 4 0,-1 6 0,-10 3 0,-15 6 0,-2 8 0,-20-4 0,42 2 0,-3-13 0,43 0 0,3-7 0,9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8T16:25:11.198"/>
    </inkml:context>
    <inkml:brush xml:id="br0">
      <inkml:brushProperty name="width" value="0.3" units="cm"/>
      <inkml:brushProperty name="height" value="0.6" units="cm"/>
      <inkml:brushProperty name="color" value="#D883FF"/>
      <inkml:brushProperty name="tip" value="rectangle"/>
      <inkml:brushProperty name="rasterOp" value="maskPen"/>
    </inkml:brush>
  </inkml:definitions>
  <inkml:trace contextRef="#ctx0" brushRef="#br0">2757 127 16383,'-94'-9'0,"0"0"0,-12-3 0,0 1 0,14 9 0,0 2 0,-12-5 0,-2 1 0,3 3 0,0 2 0,-1-1 0,4 0 0,18-5 0,2 1 0,-9 4 0,2-2 0,-34-14 0,-7 14 0,46-12 0,5 13 0,22-11 0,22 10 0,-5-8 0,7 8 0,-13-2 0,-10 4 0,-1 6 0,-10 3 0,-15 6 0,-2 8 0,-20-4 0,42 2 0,-3-13 0,43 0 0,3-7 0,9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6448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287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4592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180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864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63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5603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057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4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hyperlink" Target="mailto:gaelle.rigoudy@meteo.fr" TargetMode="External"/><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hyperlink" Target="mailto:moine@cerfacs.fr"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12-16 April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cxnSp>
        <p:nvCxnSpPr>
          <p:cNvPr id="41" name="Connecteur droit avec flèche 40">
            <a:extLst>
              <a:ext uri="{FF2B5EF4-FFF2-40B4-BE49-F238E27FC236}">
                <a16:creationId xmlns:a16="http://schemas.microsoft.com/office/drawing/2014/main" id="{4BAE5DA0-0548-E74C-962E-8A6534DCF37F}"/>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44C046-1A6A-D64C-B29A-EEFAF56ED9E1}"/>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3" name="Rectangle 42">
            <a:extLst>
              <a:ext uri="{FF2B5EF4-FFF2-40B4-BE49-F238E27FC236}">
                <a16:creationId xmlns:a16="http://schemas.microsoft.com/office/drawing/2014/main" id="{01E92CF9-F28E-894D-BA05-64CFEEE397C3}"/>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4" name="Connecteur droit avec flèche 43">
            <a:extLst>
              <a:ext uri="{FF2B5EF4-FFF2-40B4-BE49-F238E27FC236}">
                <a16:creationId xmlns:a16="http://schemas.microsoft.com/office/drawing/2014/main" id="{03BAAE2F-011E-5E44-8238-9C9879408F45}"/>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3BF34FC-F931-494A-8C38-274BF2F77F17}"/>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6" name="Rectangle 45">
            <a:extLst>
              <a:ext uri="{FF2B5EF4-FFF2-40B4-BE49-F238E27FC236}">
                <a16:creationId xmlns:a16="http://schemas.microsoft.com/office/drawing/2014/main" id="{741997DF-0D86-0348-BE21-07CE7AEA48F7}"/>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8" name="Connecteur droit avec flèche 47">
            <a:extLst>
              <a:ext uri="{FF2B5EF4-FFF2-40B4-BE49-F238E27FC236}">
                <a16:creationId xmlns:a16="http://schemas.microsoft.com/office/drawing/2014/main" id="{F53041FF-419C-2841-A56E-89FAFAFF8A58}"/>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61" name="Rectangle 60">
            <a:extLst>
              <a:ext uri="{FF2B5EF4-FFF2-40B4-BE49-F238E27FC236}">
                <a16:creationId xmlns:a16="http://schemas.microsoft.com/office/drawing/2014/main" id="{BAC23D5C-D921-194A-88B2-F1D5068016C3}"/>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6" name="Rectangle 45">
            <a:extLst>
              <a:ext uri="{FF2B5EF4-FFF2-40B4-BE49-F238E27FC236}">
                <a16:creationId xmlns:a16="http://schemas.microsoft.com/office/drawing/2014/main" id="{2BCC8EBD-8048-3B46-B2A7-BDCF8BEFDD9A}"/>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a:t>
            </a:r>
            <a:r>
              <a:rPr kumimoji="0" lang="fr-FR" altLang="fr-FR" sz="1100" b="0" i="0" u="none" strike="noStrike" cap="none" normalizeH="0" baseline="0" dirty="0">
                <a:ln>
                  <a:noFill/>
                </a:ln>
                <a:solidFill>
                  <a:schemeClr val="tx1"/>
                </a:solidFill>
                <a:effectLst/>
                <a:highlight>
                  <a:srgbClr val="FFFC00"/>
                </a:highlight>
                <a:latin typeface="Avenir Next Condensed" panose="020B0506020202020204" pitchFamily="34" charset="0"/>
                <a:hlinkClick r:id="rId3"/>
              </a:rPr>
              <a:t>) [XY-na]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349542" y="1421148"/>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4" y="3774532"/>
            <a:ext cx="3555576"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p>
          <a:p>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pic>
        <p:nvPicPr>
          <p:cNvPr id="24" name="Image 23">
            <a:extLst>
              <a:ext uri="{FF2B5EF4-FFF2-40B4-BE49-F238E27FC236}">
                <a16:creationId xmlns:a16="http://schemas.microsoft.com/office/drawing/2014/main" id="{6659A8F2-7EFC-BB48-8E88-DCE07358CB5F}"/>
              </a:ext>
            </a:extLst>
          </p:cNvPr>
          <p:cNvPicPr>
            <a:picLocks noChangeAspect="1"/>
          </p:cNvPicPr>
          <p:nvPr/>
        </p:nvPicPr>
        <p:blipFill rotWithShape="1">
          <a:blip r:embed="rId3"/>
          <a:srcRect l="4933" t="267" r="4444" b="41804"/>
          <a:stretch/>
        </p:blipFill>
        <p:spPr>
          <a:xfrm>
            <a:off x="1021688" y="1482292"/>
            <a:ext cx="6954982" cy="2244252"/>
          </a:xfrm>
          <a:prstGeom prst="rect">
            <a:avLst/>
          </a:prstGeom>
        </p:spPr>
      </p:pic>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58" name="Image 57">
            <a:extLst>
              <a:ext uri="{FF2B5EF4-FFF2-40B4-BE49-F238E27FC236}">
                <a16:creationId xmlns:a16="http://schemas.microsoft.com/office/drawing/2014/main" id="{43BED765-7586-C54A-9A45-61B58C6F99FE}"/>
              </a:ext>
            </a:extLst>
          </p:cNvPr>
          <p:cNvPicPr>
            <a:picLocks noChangeAspect="1"/>
          </p:cNvPicPr>
          <p:nvPr/>
        </p:nvPicPr>
        <p:blipFill rotWithShape="1">
          <a:blip r:embed="rId3"/>
          <a:srcRect t="51912"/>
          <a:stretch/>
        </p:blipFill>
        <p:spPr>
          <a:xfrm>
            <a:off x="424872" y="1808535"/>
            <a:ext cx="8460509" cy="2283368"/>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6210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PrimOday P1   1 :  [u'</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5177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
        <p:nvSpPr>
          <p:cNvPr id="9" name="Carré corné 8">
            <a:extLst>
              <a:ext uri="{FF2B5EF4-FFF2-40B4-BE49-F238E27FC236}">
                <a16:creationId xmlns:a16="http://schemas.microsoft.com/office/drawing/2014/main" id="{F65B9662-6DDE-BA4E-A324-9C2224BB45B1}"/>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first_demo</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2" name="Graphique 11" descr="Programmeur">
            <a:extLst>
              <a:ext uri="{FF2B5EF4-FFF2-40B4-BE49-F238E27FC236}">
                <a16:creationId xmlns:a16="http://schemas.microsoft.com/office/drawing/2014/main" id="{F11B9917-2922-EF43-B8EC-71AEC1B71B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8"/>
            <a:ext cx="7967704" cy="336889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800" dirty="0"/>
          </a:p>
          <a:p>
            <a:pPr lvl="1"/>
            <a:r>
              <a:rPr lang="en-GB" sz="1200" dirty="0"/>
              <a:t>Automatic NetCDF file handling (naming, time-splitting, metadata, append write…)</a:t>
            </a:r>
          </a:p>
          <a:p>
            <a:pPr lvl="1"/>
            <a:r>
              <a:rPr lang="en-GB" sz="1200" dirty="0"/>
              <a:t>fields and attributes (« variable » in XIOS vocab) in file</a:t>
            </a:r>
          </a:p>
          <a:p>
            <a:pPr lvl="1"/>
            <a:r>
              <a:rPr lang="en-GB" sz="1200" dirty="0"/>
              <a:t>Automatic implementation of XIOS spatial &amp; temporal filters</a:t>
            </a:r>
          </a:p>
          <a:p>
            <a:pPr marL="596900" lvl="1" indent="0">
              <a:buNone/>
            </a:pPr>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767198"/>
            <a:ext cx="3711121" cy="14775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7" y="982248"/>
            <a:ext cx="6795056"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specifications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95261" y="936758"/>
            <a:ext cx="8555637" cy="4221147"/>
          </a:xfrm>
          <a:prstGeom prst="rect">
            <a:avLst/>
          </a:prstGeom>
        </p:spPr>
        <p:txBody>
          <a:bodyPr spcFirstLastPara="1" wrap="square" lIns="91425" tIns="91425" rIns="91425" bIns="91425" anchor="t" anchorCtr="0">
            <a:normAutofit/>
          </a:bodyPr>
          <a:lstStyle/>
          <a:p>
            <a:r>
              <a:rPr lang="en-GB" dirty="0"/>
              <a:t>Filtering options : </a:t>
            </a:r>
          </a:p>
          <a:p>
            <a:endParaRPr lang="en-GB" dirty="0"/>
          </a:p>
          <a:p>
            <a:pPr lvl="1"/>
            <a:r>
              <a:rPr lang="en-GB" dirty="0">
                <a:solidFill>
                  <a:srgbClr val="00A79F"/>
                </a:solidFill>
                <a:latin typeface="Chalkduster" panose="03050602040202020205" pitchFamily="66" charset="77"/>
              </a:rPr>
              <a:t>curation</a:t>
            </a:r>
            <a:r>
              <a:rPr lang="en-GB" dirty="0"/>
              <a:t> : can filter out variables that are requested twice</a:t>
            </a:r>
          </a:p>
          <a:p>
            <a:pPr lvl="1"/>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2"/>
            <a:endParaRPr lang="en-GB" dirty="0"/>
          </a:p>
          <a:p>
            <a:pPr lvl="1"/>
            <a:r>
              <a:rPr lang="en-GB" dirty="0">
                <a:solidFill>
                  <a:srgbClr val="00A79F"/>
                </a:solidFill>
                <a:latin typeface="Chalkduster" panose="03050602040202020205" pitchFamily="66" charset="77"/>
              </a:rPr>
              <a:t>exclusion/inclusion</a:t>
            </a:r>
            <a:r>
              <a:rPr lang="en-GB" dirty="0"/>
              <a:t> : user can also provide lists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marL="1054100" lvl="2" indent="0">
              <a:buSzPct val="95000"/>
              <a:buNone/>
            </a:pPr>
            <a:endParaRPr lang="en-GB" dirty="0">
              <a:latin typeface="+mj-lt"/>
            </a:endParaRP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3" name="Carré corné 12">
            <a:extLst>
              <a:ext uri="{FF2B5EF4-FFF2-40B4-BE49-F238E27FC236}">
                <a16:creationId xmlns:a16="http://schemas.microsoft.com/office/drawing/2014/main" id="{F5D434F5-6CED-8F48-B51B-13BCED13285D}"/>
              </a:ext>
            </a:extLst>
          </p:cNvPr>
          <p:cNvSpPr/>
          <p:nvPr/>
        </p:nvSpPr>
        <p:spPr>
          <a:xfrm>
            <a:off x="7481554" y="1775333"/>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exercice1</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4" name="Graphique 13" descr="Programmeur">
            <a:extLst>
              <a:ext uri="{FF2B5EF4-FFF2-40B4-BE49-F238E27FC236}">
                <a16:creationId xmlns:a16="http://schemas.microsoft.com/office/drawing/2014/main" id="{2954605E-5454-154E-9204-2B5CF0D8E0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7116" y="2129941"/>
            <a:ext cx="662366" cy="662366"/>
          </a:xfrm>
          <a:prstGeom prst="rect">
            <a:avLst/>
          </a:prstGeom>
        </p:spPr>
      </p:pic>
      <p:sp>
        <p:nvSpPr>
          <p:cNvPr id="16" name="Carré corné 15">
            <a:extLst>
              <a:ext uri="{FF2B5EF4-FFF2-40B4-BE49-F238E27FC236}">
                <a16:creationId xmlns:a16="http://schemas.microsoft.com/office/drawing/2014/main" id="{F59BC903-2DEC-294C-895C-3F6A74E49AF7}"/>
              </a:ext>
            </a:extLst>
          </p:cNvPr>
          <p:cNvSpPr/>
          <p:nvPr/>
        </p:nvSpPr>
        <p:spPr>
          <a:xfrm>
            <a:off x="7481554" y="3281567"/>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exercice2</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7" name="Graphique 16" descr="Programmeur">
            <a:extLst>
              <a:ext uri="{FF2B5EF4-FFF2-40B4-BE49-F238E27FC236}">
                <a16:creationId xmlns:a16="http://schemas.microsoft.com/office/drawing/2014/main" id="{20D44807-39FD-5C47-A25F-4EC8022B20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0312" y="3624860"/>
            <a:ext cx="662366" cy="662366"/>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0" y="793103"/>
            <a:ext cx="8575112" cy="81479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2" name="Carré corné 11">
            <a:extLst>
              <a:ext uri="{FF2B5EF4-FFF2-40B4-BE49-F238E27FC236}">
                <a16:creationId xmlns:a16="http://schemas.microsoft.com/office/drawing/2014/main" id="{E951D30C-D156-0D45-82AC-99D5506EE15B}"/>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exercice3</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3" name="Graphique 12" descr="Programmeur">
            <a:extLst>
              <a:ext uri="{FF2B5EF4-FFF2-40B4-BE49-F238E27FC236}">
                <a16:creationId xmlns:a16="http://schemas.microsoft.com/office/drawing/2014/main" id="{F69F381A-8726-644B-A1DF-F88AFEFE11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
        <p:nvSpPr>
          <p:cNvPr id="2" name="Rectangle 1">
            <a:extLst>
              <a:ext uri="{FF2B5EF4-FFF2-40B4-BE49-F238E27FC236}">
                <a16:creationId xmlns:a16="http://schemas.microsoft.com/office/drawing/2014/main" id="{21B162AA-2BF2-7C44-92DD-CE2C389786C3}"/>
              </a:ext>
            </a:extLst>
          </p:cNvPr>
          <p:cNvSpPr/>
          <p:nvPr/>
        </p:nvSpPr>
        <p:spPr>
          <a:xfrm>
            <a:off x="1165732" y="1531069"/>
            <a:ext cx="6021452" cy="3108543"/>
          </a:xfrm>
          <a:prstGeom prst="rect">
            <a:avLst/>
          </a:prstGeom>
        </p:spPr>
        <p:txBody>
          <a:bodyPr wrap="square">
            <a:spAutoFit/>
          </a:bodyPr>
          <a:lstStyle/>
          <a:p>
            <a:pPr lvl="2">
              <a:buSzPct val="120000"/>
              <a:buFont typeface="Wingdings" pitchFamily="2" charset="2"/>
              <a:buChar char="§"/>
            </a:pPr>
            <a:r>
              <a:rPr lang="en-GB" dirty="0">
                <a:solidFill>
                  <a:srgbClr val="00A79F"/>
                </a:solidFill>
                <a:latin typeface="Chalkduster" panose="03050602040202020205" pitchFamily="66" charset="77"/>
              </a:rPr>
              <a:t> “cmor” variables </a:t>
            </a:r>
            <a:r>
              <a:rPr lang="en-GB" dirty="0">
                <a:solidFill>
                  <a:schemeClr val="accent2">
                    <a:lumMod val="75000"/>
                    <a:lumOff val="25000"/>
                  </a:schemeClr>
                </a:solidFill>
              </a:rPr>
              <a:t>: to output a variable that is defined in the CMIP6 Data Request but not requested for this experiment</a:t>
            </a:r>
          </a:p>
          <a:p>
            <a:pPr lvl="2">
              <a:buSzPct val="120000"/>
            </a:pPr>
            <a:endParaRPr lang="en-GB" dirty="0">
              <a:solidFill>
                <a:schemeClr val="accent2">
                  <a:lumMod val="75000"/>
                  <a:lumOff val="25000"/>
                </a:schemeClr>
              </a:solidFill>
            </a:endParaRPr>
          </a:p>
          <a:p>
            <a:pPr lvl="2">
              <a:buSzPct val="120000"/>
              <a:buFont typeface="Wingdings" pitchFamily="2" charset="2"/>
              <a:buChar char="§"/>
            </a:pPr>
            <a:r>
              <a:rPr lang="en-GB" dirty="0">
                <a:solidFill>
                  <a:srgbClr val="00A79F"/>
                </a:solidFill>
                <a:latin typeface="Chalkduster" panose="03050602040202020205" pitchFamily="66" charset="77"/>
              </a:rPr>
              <a:t> “extra” variables </a:t>
            </a:r>
            <a:r>
              <a:rPr lang="en-GB" dirty="0">
                <a:solidFill>
                  <a:schemeClr val="accent2">
                    <a:lumMod val="75000"/>
                    <a:lumOff val="25000"/>
                  </a:schemeClr>
                </a:solidFill>
              </a:rPr>
              <a:t>: to output  non ‘cmor’ variables but with all standards attributes ; variables are defined through additional table(s)</a:t>
            </a:r>
          </a:p>
          <a:p>
            <a:pPr lvl="2">
              <a:buSzPct val="120000"/>
            </a:pPr>
            <a:endParaRPr lang="en-GB" dirty="0">
              <a:solidFill>
                <a:schemeClr val="accent2">
                  <a:lumMod val="75000"/>
                  <a:lumOff val="25000"/>
                </a:schemeClr>
              </a:solidFill>
            </a:endParaRPr>
          </a:p>
          <a:p>
            <a:pPr lvl="2">
              <a:buSzPct val="120000"/>
              <a:buFont typeface="Wingdings" pitchFamily="2" charset="2"/>
              <a:buChar char="§"/>
            </a:pPr>
            <a:r>
              <a:rPr lang="en-GB" dirty="0">
                <a:solidFill>
                  <a:srgbClr val="00A79F"/>
                </a:solidFill>
                <a:latin typeface="Chalkduster" panose="03050602040202020205" pitchFamily="66" charset="77"/>
              </a:rPr>
              <a:t> “perso” variables </a:t>
            </a:r>
            <a:r>
              <a:rPr lang="en-GB" dirty="0">
                <a:solidFill>
                  <a:schemeClr val="accent2">
                    <a:lumMod val="75000"/>
                    <a:lumOff val="25000"/>
                  </a:schemeClr>
                </a:solidFill>
              </a:rPr>
              <a:t>: to quicky output a model native variable, without caring about  naming nor attributes </a:t>
            </a:r>
            <a:r>
              <a:rPr lang="en-GB" sz="1200" i="1" dirty="0">
                <a:solidFill>
                  <a:schemeClr val="accent2">
                    <a:lumMod val="75000"/>
                    <a:lumOff val="25000"/>
                  </a:schemeClr>
                </a:solidFill>
              </a:rPr>
              <a:t>(‘perso’ var. don’t need to be defined in the ping file)</a:t>
            </a:r>
            <a:endParaRPr lang="en-GB" i="1" dirty="0">
              <a:solidFill>
                <a:schemeClr val="accent2">
                  <a:lumMod val="75000"/>
                  <a:lumOff val="25000"/>
                </a:schemeClr>
              </a:solidFill>
            </a:endParaRPr>
          </a:p>
          <a:p>
            <a:pPr lvl="2">
              <a:buSzPct val="120000"/>
            </a:pPr>
            <a:endParaRPr lang="en-GB" dirty="0">
              <a:solidFill>
                <a:schemeClr val="accent2">
                  <a:lumMod val="75000"/>
                  <a:lumOff val="25000"/>
                </a:schemeClr>
              </a:solidFill>
            </a:endParaRPr>
          </a:p>
          <a:p>
            <a:pPr lvl="2">
              <a:buSzPct val="120000"/>
              <a:buFont typeface="Wingdings" pitchFamily="2" charset="2"/>
              <a:buChar char="§"/>
            </a:pPr>
            <a:r>
              <a:rPr lang="en-GB" dirty="0">
                <a:solidFill>
                  <a:srgbClr val="00A79F"/>
                </a:solidFill>
                <a:latin typeface="Chalkduster" panose="03050602040202020205" pitchFamily="66" charset="77"/>
              </a:rPr>
              <a:t> “dev” variables </a:t>
            </a:r>
            <a:r>
              <a:rPr lang="en-GB" dirty="0">
                <a:solidFill>
                  <a:schemeClr val="accent2">
                    <a:lumMod val="75000"/>
                    <a:lumOff val="25000"/>
                  </a:schemeClr>
                </a:solidFill>
              </a:rPr>
              <a:t>: a flexible way to output variables with a minimal set of attributes, possibly on a different grid, customised on the fly ; useful during the model development phase </a:t>
            </a:r>
            <a:r>
              <a:rPr lang="en-GB" sz="1200" i="1" dirty="0">
                <a:solidFill>
                  <a:schemeClr val="accent2">
                    <a:lumMod val="75000"/>
                    <a:lumOff val="25000"/>
                  </a:schemeClr>
                </a:solidFill>
              </a:rPr>
              <a:t>(dev var don’t need to be defined in the  field_def xml nor in the ping file)</a:t>
            </a:r>
            <a:endParaRPr lang="en-GB" i="1" dirty="0">
              <a:solidFill>
                <a:schemeClr val="accent2">
                  <a:lumMod val="75000"/>
                  <a:lumOff val="25000"/>
                </a:schemeClr>
              </a:solidFill>
              <a:latin typeface="Chalkduster" panose="03050602040202020205" pitchFamily="66" charset="77"/>
            </a:endParaRPr>
          </a:p>
        </p:txBody>
      </p:sp>
      <p:sp>
        <p:nvSpPr>
          <p:cNvPr id="3" name="Rectangle 2">
            <a:extLst>
              <a:ext uri="{FF2B5EF4-FFF2-40B4-BE49-F238E27FC236}">
                <a16:creationId xmlns:a16="http://schemas.microsoft.com/office/drawing/2014/main" id="{3B0F2A69-E2AA-DC46-BABA-3B35CF648471}"/>
              </a:ext>
            </a:extLst>
          </p:cNvPr>
          <p:cNvSpPr/>
          <p:nvPr/>
        </p:nvSpPr>
        <p:spPr>
          <a:xfrm>
            <a:off x="505692" y="4760296"/>
            <a:ext cx="6427438" cy="523220"/>
          </a:xfrm>
          <a:prstGeom prst="rect">
            <a:avLst/>
          </a:prstGeom>
        </p:spPr>
        <p:txBody>
          <a:bodyPr wrap="square">
            <a:spAutoFit/>
          </a:bodyPr>
          <a:lstStyle/>
          <a:p>
            <a:pPr marL="285750" lvl="1" indent="-285750">
              <a:buFont typeface="Courier New" panose="02070309020205020404" pitchFamily="49" charset="0"/>
              <a:buChar char="o"/>
            </a:pPr>
            <a:r>
              <a:rPr lang="en-GB" dirty="0">
                <a:solidFill>
                  <a:schemeClr val="accent2">
                    <a:lumMod val="75000"/>
                    <a:lumOff val="25000"/>
                  </a:schemeClr>
                </a:solidFill>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rPr>
              <a:t>was used during CMIP6 production as a “safety net” to compensate DR potential lacks</a:t>
            </a:r>
          </a:p>
        </p:txBody>
      </p:sp>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“home data request”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12" name="Image 11">
            <a:extLst>
              <a:ext uri="{FF2B5EF4-FFF2-40B4-BE49-F238E27FC236}">
                <a16:creationId xmlns:a16="http://schemas.microsoft.com/office/drawing/2014/main" id="{E6212FDE-B7D7-9E4A-9397-237142D26500}"/>
              </a:ext>
            </a:extLst>
          </p:cNvPr>
          <p:cNvPicPr>
            <a:picLocks noChangeAspect="1"/>
          </p:cNvPicPr>
          <p:nvPr/>
        </p:nvPicPr>
        <p:blipFill rotWithShape="1">
          <a:blip r:embed="rId3"/>
          <a:srcRect t="-122" r="42124" b="42335"/>
          <a:stretch/>
        </p:blipFill>
        <p:spPr>
          <a:xfrm>
            <a:off x="140074" y="2365906"/>
            <a:ext cx="8376794" cy="1003101"/>
          </a:xfrm>
          <a:prstGeom prst="rect">
            <a:avLst/>
          </a:prstGeom>
        </p:spPr>
      </p:pic>
      <p:pic>
        <p:nvPicPr>
          <p:cNvPr id="14" name="Image 13">
            <a:extLst>
              <a:ext uri="{FF2B5EF4-FFF2-40B4-BE49-F238E27FC236}">
                <a16:creationId xmlns:a16="http://schemas.microsoft.com/office/drawing/2014/main" id="{2732C011-DECC-3A48-909A-9ED8D5AB4670}"/>
              </a:ext>
            </a:extLst>
          </p:cNvPr>
          <p:cNvPicPr>
            <a:picLocks noChangeAspect="1"/>
          </p:cNvPicPr>
          <p:nvPr/>
        </p:nvPicPr>
        <p:blipFill rotWithShape="1">
          <a:blip r:embed="rId3"/>
          <a:srcRect t="58731" r="43260"/>
          <a:stretch/>
        </p:blipFill>
        <p:spPr>
          <a:xfrm>
            <a:off x="86316" y="3650359"/>
            <a:ext cx="8143284" cy="710345"/>
          </a:xfrm>
          <a:prstGeom prst="rect">
            <a:avLst/>
          </a:prstGeom>
        </p:spPr>
      </p:pic>
      <p:pic>
        <p:nvPicPr>
          <p:cNvPr id="15" name="Image 14">
            <a:extLst>
              <a:ext uri="{FF2B5EF4-FFF2-40B4-BE49-F238E27FC236}">
                <a16:creationId xmlns:a16="http://schemas.microsoft.com/office/drawing/2014/main" id="{0900B559-A712-E94F-AF17-3D3397D0F10F}"/>
              </a:ext>
            </a:extLst>
          </p:cNvPr>
          <p:cNvPicPr>
            <a:picLocks noChangeAspect="1"/>
          </p:cNvPicPr>
          <p:nvPr/>
        </p:nvPicPr>
        <p:blipFill rotWithShape="1">
          <a:blip r:embed="rId3"/>
          <a:srcRect l="57552" t="58731"/>
          <a:stretch/>
        </p:blipFill>
        <p:spPr>
          <a:xfrm>
            <a:off x="2313762" y="4382893"/>
            <a:ext cx="6303937" cy="735043"/>
          </a:xfrm>
          <a:prstGeom prst="rect">
            <a:avLst/>
          </a:prstGeom>
          <a:solidFill>
            <a:srgbClr val="FFC000"/>
          </a:solidFill>
        </p:spPr>
      </p:pic>
      <p:sp>
        <p:nvSpPr>
          <p:cNvPr id="13" name="ZoneTexte 12">
            <a:extLst>
              <a:ext uri="{FF2B5EF4-FFF2-40B4-BE49-F238E27FC236}">
                <a16:creationId xmlns:a16="http://schemas.microsoft.com/office/drawing/2014/main" id="{D7AB6567-5E32-9B47-9275-94E171B2DB4E}"/>
              </a:ext>
            </a:extLst>
          </p:cNvPr>
          <p:cNvSpPr txBox="1"/>
          <p:nvPr/>
        </p:nvSpPr>
        <p:spPr>
          <a:xfrm>
            <a:off x="8229600" y="3693890"/>
            <a:ext cx="574536" cy="307777"/>
          </a:xfrm>
          <a:prstGeom prst="rect">
            <a:avLst/>
          </a:prstGeom>
          <a:noFill/>
        </p:spPr>
        <p:txBody>
          <a:bodyPr wrap="square" rtlCol="0">
            <a:spAutoFit/>
          </a:bodyPr>
          <a:lstStyle/>
          <a:p>
            <a:r>
              <a:rPr lang="fr-FR" dirty="0"/>
              <a:t>[…]</a:t>
            </a:r>
          </a:p>
        </p:txBody>
      </p:sp>
      <p:sp>
        <p:nvSpPr>
          <p:cNvPr id="17" name="ZoneTexte 16">
            <a:extLst>
              <a:ext uri="{FF2B5EF4-FFF2-40B4-BE49-F238E27FC236}">
                <a16:creationId xmlns:a16="http://schemas.microsoft.com/office/drawing/2014/main" id="{8C04640A-0A9A-9F40-9CAC-78A4800DFD82}"/>
              </a:ext>
            </a:extLst>
          </p:cNvPr>
          <p:cNvSpPr txBox="1"/>
          <p:nvPr/>
        </p:nvSpPr>
        <p:spPr>
          <a:xfrm>
            <a:off x="1652816" y="4468066"/>
            <a:ext cx="574536" cy="307777"/>
          </a:xfrm>
          <a:prstGeom prst="rect">
            <a:avLst/>
          </a:prstGeom>
          <a:noFill/>
        </p:spPr>
        <p:txBody>
          <a:bodyPr wrap="square" rtlCol="0">
            <a:spAutoFit/>
          </a:bodyPr>
          <a:lstStyle/>
          <a:p>
            <a:pPr algn="r"/>
            <a:r>
              <a:rPr lang="fr-FR" dirty="0"/>
              <a:t>[…]</a:t>
            </a:r>
          </a:p>
        </p:txBody>
      </p:sp>
      <p:sp>
        <p:nvSpPr>
          <p:cNvPr id="16" name="Rectangle 15">
            <a:extLst>
              <a:ext uri="{FF2B5EF4-FFF2-40B4-BE49-F238E27FC236}">
                <a16:creationId xmlns:a16="http://schemas.microsoft.com/office/drawing/2014/main" id="{938E2411-B07C-B642-BAA4-1B2DB633C093}"/>
              </a:ext>
            </a:extLst>
          </p:cNvPr>
          <p:cNvSpPr/>
          <p:nvPr/>
        </p:nvSpPr>
        <p:spPr>
          <a:xfrm>
            <a:off x="352964" y="834162"/>
            <a:ext cx="5713424" cy="1483483"/>
          </a:xfrm>
          <a:prstGeom prst="rect">
            <a:avLst/>
          </a:prstGeom>
        </p:spPr>
        <p:txBody>
          <a:bodyPr wrap="none">
            <a:spAutoFit/>
          </a:bodyPr>
          <a:lstStyle/>
          <a:p>
            <a:pPr marL="457200" lvl="0" indent="-342900">
              <a:lnSpc>
                <a:spcPct val="115000"/>
              </a:lnSpc>
              <a:buClr>
                <a:srgbClr val="595959"/>
              </a:buClr>
              <a:buSzPts val="1800"/>
              <a:buFont typeface="Arial"/>
              <a:buChar char="●"/>
            </a:pPr>
            <a:r>
              <a:rPr lang="en-GB" sz="1600" dirty="0">
                <a:solidFill>
                  <a:srgbClr val="595959"/>
                </a:solidFill>
              </a:rPr>
              <a:t>The</a:t>
            </a:r>
            <a:r>
              <a:rPr lang="en-GB" sz="1600" dirty="0">
                <a:solidFill>
                  <a:schemeClr val="accent2">
                    <a:lumMod val="75000"/>
                    <a:lumOff val="25000"/>
                  </a:schemeClr>
                </a:solidFill>
              </a:rPr>
              <a:t> </a:t>
            </a:r>
            <a:r>
              <a:rPr lang="en-GB" sz="1600" dirty="0">
                <a:solidFill>
                  <a:srgbClr val="00A79F"/>
                </a:solidFill>
                <a:latin typeface="Chalkduster" panose="03050602040202020205" pitchFamily="66" charset="77"/>
              </a:rPr>
              <a:t>“home data request”</a:t>
            </a:r>
            <a:r>
              <a:rPr lang="en-GB" sz="1600" dirty="0">
                <a:solidFill>
                  <a:srgbClr val="00A79F"/>
                </a:solidFill>
              </a:rPr>
              <a:t> </a:t>
            </a:r>
            <a:r>
              <a:rPr lang="en-GB" sz="1600" dirty="0">
                <a:solidFill>
                  <a:schemeClr val="accent2">
                    <a:lumMod val="75000"/>
                    <a:lumOff val="25000"/>
                  </a:schemeClr>
                </a:solidFill>
              </a:rPr>
              <a:t>, brief user guide: </a:t>
            </a:r>
          </a:p>
          <a:p>
            <a:pPr marL="1558925" lvl="8" indent="-317500">
              <a:buFont typeface="Arial" panose="020B0604020202020204" pitchFamily="34" charset="0"/>
              <a:buChar char="•"/>
            </a:pPr>
            <a:r>
              <a:rPr lang="en-GB" sz="1200" dirty="0">
                <a:solidFill>
                  <a:schemeClr val="accent2">
                    <a:lumMod val="75000"/>
                    <a:lumOff val="25000"/>
                  </a:schemeClr>
                </a:solidFill>
              </a:rPr>
              <a:t>a simple text file</a:t>
            </a:r>
          </a:p>
          <a:p>
            <a:pPr marL="1558925" lvl="8" indent="-317500">
              <a:buFont typeface="Arial" panose="020B0604020202020204" pitchFamily="34" charset="0"/>
              <a:buChar char="•"/>
            </a:pPr>
            <a:r>
              <a:rPr lang="en-GB" sz="1200" dirty="0">
                <a:solidFill>
                  <a:schemeClr val="accent2">
                    <a:lumMod val="75000"/>
                    <a:lumOff val="25000"/>
                  </a:schemeClr>
                </a:solidFill>
              </a:rPr>
              <a:t>3 header lines</a:t>
            </a:r>
          </a:p>
          <a:p>
            <a:pPr marL="1558925" lvl="8" indent="-317500">
              <a:buFont typeface="Arial" panose="020B0604020202020204" pitchFamily="34" charset="0"/>
              <a:buChar char="•"/>
            </a:pPr>
            <a:r>
              <a:rPr lang="en-GB" sz="1200" dirty="0">
                <a:solidFill>
                  <a:schemeClr val="accent2">
                    <a:lumMod val="75000"/>
                    <a:lumOff val="25000"/>
                  </a:schemeClr>
                </a:solidFill>
              </a:rPr>
              <a:t>one line per home variable</a:t>
            </a:r>
          </a:p>
          <a:p>
            <a:pPr marL="1558925" lvl="8" indent="-317500">
              <a:buFont typeface="Arial" panose="020B0604020202020204" pitchFamily="34" charset="0"/>
              <a:buChar char="•"/>
            </a:pPr>
            <a:r>
              <a:rPr lang="en-GB" sz="1200" dirty="0">
                <a:solidFill>
                  <a:schemeClr val="accent2">
                    <a:lumMod val="75000"/>
                    <a:lumOff val="25000"/>
                  </a:schemeClr>
                </a:solidFill>
              </a:rPr>
              <a:t>8 [+5] columns, one per home variable parameter/attribute</a:t>
            </a:r>
          </a:p>
          <a:p>
            <a:pPr marL="1558925" lvl="8" indent="-317500">
              <a:buFont typeface="Arial" panose="020B0604020202020204" pitchFamily="34" charset="0"/>
              <a:buChar char="•"/>
            </a:pPr>
            <a:r>
              <a:rPr lang="en-GB" sz="1200" dirty="0">
                <a:solidFill>
                  <a:schemeClr val="accent2">
                    <a:lumMod val="75000"/>
                    <a:lumOff val="25000"/>
                  </a:schemeClr>
                </a:solidFill>
              </a:rPr>
              <a:t>parameter values are separated by ';'</a:t>
            </a:r>
          </a:p>
          <a:p>
            <a:pPr marL="1558925" lvl="8" indent="-317500">
              <a:buFont typeface="Arial" panose="020B0604020202020204" pitchFamily="34" charset="0"/>
              <a:buChar char="•"/>
            </a:pPr>
            <a:r>
              <a:rPr lang="en-GB" sz="1200" dirty="0">
                <a:solidFill>
                  <a:schemeClr val="accent2">
                    <a:lumMod val="75000"/>
                    <a:lumOff val="25000"/>
                  </a:schemeClr>
                </a:solidFill>
              </a:rPr>
              <a:t>no empty trailing lines</a:t>
            </a:r>
            <a:endParaRPr lang="en-GB" sz="1600" dirty="0">
              <a:solidFill>
                <a:schemeClr val="accent2">
                  <a:lumMod val="75000"/>
                  <a:lumOff val="25000"/>
                </a:schemeClr>
              </a:solidFill>
              <a:latin typeface="+mn-lt"/>
            </a:endParaRPr>
          </a:p>
        </p:txBody>
      </p:sp>
      <p:sp>
        <p:nvSpPr>
          <p:cNvPr id="18" name="Rectangle 17">
            <a:extLst>
              <a:ext uri="{FF2B5EF4-FFF2-40B4-BE49-F238E27FC236}">
                <a16:creationId xmlns:a16="http://schemas.microsoft.com/office/drawing/2014/main" id="{342D9F8E-DF90-B044-9A1C-6760B9075068}"/>
              </a:ext>
            </a:extLst>
          </p:cNvPr>
          <p:cNvSpPr/>
          <p:nvPr/>
        </p:nvSpPr>
        <p:spPr>
          <a:xfrm>
            <a:off x="2348266" y="2828978"/>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DB5826EE-A0B8-B648-BD82-0E4A01B3B428}"/>
              </a:ext>
            </a:extLst>
          </p:cNvPr>
          <p:cNvSpPr/>
          <p:nvPr/>
        </p:nvSpPr>
        <p:spPr>
          <a:xfrm>
            <a:off x="3449130" y="2823219"/>
            <a:ext cx="700175" cy="120113"/>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42A359AE-9B7C-3A43-982E-66B39216CAC1}"/>
              </a:ext>
            </a:extLst>
          </p:cNvPr>
          <p:cNvSpPr/>
          <p:nvPr/>
        </p:nvSpPr>
        <p:spPr>
          <a:xfrm>
            <a:off x="4843724" y="2820351"/>
            <a:ext cx="700175" cy="120113"/>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7DF3FCD1-0DFA-2144-A716-D93AC891FA76}"/>
              </a:ext>
            </a:extLst>
          </p:cNvPr>
          <p:cNvSpPr/>
          <p:nvPr/>
        </p:nvSpPr>
        <p:spPr>
          <a:xfrm>
            <a:off x="5936395" y="2826109"/>
            <a:ext cx="585171"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a:extLst>
              <a:ext uri="{FF2B5EF4-FFF2-40B4-BE49-F238E27FC236}">
                <a16:creationId xmlns:a16="http://schemas.microsoft.com/office/drawing/2014/main" id="{A3B4FA1E-8ACD-3546-B5AE-EC90867DC4FF}"/>
              </a:ext>
            </a:extLst>
          </p:cNvPr>
          <p:cNvSpPr/>
          <p:nvPr/>
        </p:nvSpPr>
        <p:spPr>
          <a:xfrm>
            <a:off x="740889" y="2834736"/>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6DBEEAC9-8AF5-B34F-881A-E959852E17C2}"/>
              </a:ext>
            </a:extLst>
          </p:cNvPr>
          <p:cNvSpPr/>
          <p:nvPr/>
        </p:nvSpPr>
        <p:spPr>
          <a:xfrm>
            <a:off x="1643787" y="2831868"/>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Rectangle 25">
            <a:extLst>
              <a:ext uri="{FF2B5EF4-FFF2-40B4-BE49-F238E27FC236}">
                <a16:creationId xmlns:a16="http://schemas.microsoft.com/office/drawing/2014/main" id="{7C3B71EB-AB47-5E43-80FA-03FF2A50879D}"/>
              </a:ext>
            </a:extLst>
          </p:cNvPr>
          <p:cNvSpPr/>
          <p:nvPr/>
        </p:nvSpPr>
        <p:spPr>
          <a:xfrm>
            <a:off x="2356904" y="2975641"/>
            <a:ext cx="489824" cy="114355"/>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Rectangle 26">
            <a:extLst>
              <a:ext uri="{FF2B5EF4-FFF2-40B4-BE49-F238E27FC236}">
                <a16:creationId xmlns:a16="http://schemas.microsoft.com/office/drawing/2014/main" id="{D8BC8AE3-D8E7-3241-9583-548D1E04D69C}"/>
              </a:ext>
            </a:extLst>
          </p:cNvPr>
          <p:cNvSpPr/>
          <p:nvPr/>
        </p:nvSpPr>
        <p:spPr>
          <a:xfrm>
            <a:off x="3449585" y="2972773"/>
            <a:ext cx="1277691" cy="120113"/>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a:extLst>
              <a:ext uri="{FF2B5EF4-FFF2-40B4-BE49-F238E27FC236}">
                <a16:creationId xmlns:a16="http://schemas.microsoft.com/office/drawing/2014/main" id="{91D111DE-D7C7-D74B-913D-945886B0F05C}"/>
              </a:ext>
            </a:extLst>
          </p:cNvPr>
          <p:cNvSpPr/>
          <p:nvPr/>
        </p:nvSpPr>
        <p:spPr>
          <a:xfrm>
            <a:off x="743772" y="3122284"/>
            <a:ext cx="489824"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AAB01BC7-4D91-B744-999E-331C716393BC}"/>
              </a:ext>
            </a:extLst>
          </p:cNvPr>
          <p:cNvSpPr/>
          <p:nvPr/>
        </p:nvSpPr>
        <p:spPr>
          <a:xfrm>
            <a:off x="1643787" y="3111113"/>
            <a:ext cx="489824"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a:extLst>
              <a:ext uri="{FF2B5EF4-FFF2-40B4-BE49-F238E27FC236}">
                <a16:creationId xmlns:a16="http://schemas.microsoft.com/office/drawing/2014/main" id="{A6675305-6B26-0A4F-960F-129878D9F770}"/>
              </a:ext>
            </a:extLst>
          </p:cNvPr>
          <p:cNvSpPr/>
          <p:nvPr/>
        </p:nvSpPr>
        <p:spPr>
          <a:xfrm>
            <a:off x="2348274" y="3116866"/>
            <a:ext cx="498454" cy="102817"/>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103C5244-A04E-674B-87A3-9FC5D51F4A26}"/>
              </a:ext>
            </a:extLst>
          </p:cNvPr>
          <p:cNvSpPr/>
          <p:nvPr/>
        </p:nvSpPr>
        <p:spPr>
          <a:xfrm>
            <a:off x="4840848" y="3119399"/>
            <a:ext cx="700175" cy="12011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31">
            <a:extLst>
              <a:ext uri="{FF2B5EF4-FFF2-40B4-BE49-F238E27FC236}">
                <a16:creationId xmlns:a16="http://schemas.microsoft.com/office/drawing/2014/main" id="{F3026E2E-80E2-C946-8F6A-4091824EB555}"/>
              </a:ext>
            </a:extLst>
          </p:cNvPr>
          <p:cNvSpPr/>
          <p:nvPr/>
        </p:nvSpPr>
        <p:spPr>
          <a:xfrm>
            <a:off x="746641" y="4054160"/>
            <a:ext cx="693969"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
        <p:nvSpPr>
          <p:cNvPr id="34" name="Rectangle 33">
            <a:extLst>
              <a:ext uri="{FF2B5EF4-FFF2-40B4-BE49-F238E27FC236}">
                <a16:creationId xmlns:a16="http://schemas.microsoft.com/office/drawing/2014/main" id="{7FADB50A-A5D9-8D4E-986F-B55C8C95B00D}"/>
              </a:ext>
            </a:extLst>
          </p:cNvPr>
          <p:cNvSpPr/>
          <p:nvPr/>
        </p:nvSpPr>
        <p:spPr>
          <a:xfrm>
            <a:off x="1570008" y="4068544"/>
            <a:ext cx="530927" cy="147748"/>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a:extLst>
              <a:ext uri="{FF2B5EF4-FFF2-40B4-BE49-F238E27FC236}">
                <a16:creationId xmlns:a16="http://schemas.microsoft.com/office/drawing/2014/main" id="{65A609DC-A78C-C645-8DA5-C464EBC2F3C2}"/>
              </a:ext>
            </a:extLst>
          </p:cNvPr>
          <p:cNvSpPr/>
          <p:nvPr/>
        </p:nvSpPr>
        <p:spPr>
          <a:xfrm>
            <a:off x="2307407" y="4048048"/>
            <a:ext cx="530927" cy="147748"/>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4D587D7D-E081-694E-9802-9E347366DB07}"/>
              </a:ext>
            </a:extLst>
          </p:cNvPr>
          <p:cNvSpPr/>
          <p:nvPr/>
        </p:nvSpPr>
        <p:spPr>
          <a:xfrm>
            <a:off x="3339852" y="4054160"/>
            <a:ext cx="662805"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36">
            <a:extLst>
              <a:ext uri="{FF2B5EF4-FFF2-40B4-BE49-F238E27FC236}">
                <a16:creationId xmlns:a16="http://schemas.microsoft.com/office/drawing/2014/main" id="{634575CB-8CE1-3E48-BDC9-099E4907C489}"/>
              </a:ext>
            </a:extLst>
          </p:cNvPr>
          <p:cNvSpPr/>
          <p:nvPr/>
        </p:nvSpPr>
        <p:spPr>
          <a:xfrm>
            <a:off x="4752202" y="4051713"/>
            <a:ext cx="662805"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ED181E1C-D0C1-E547-A57A-E3187EF351E1}"/>
              </a:ext>
            </a:extLst>
          </p:cNvPr>
          <p:cNvSpPr/>
          <p:nvPr/>
        </p:nvSpPr>
        <p:spPr>
          <a:xfrm>
            <a:off x="6939937" y="4808674"/>
            <a:ext cx="574871" cy="158502"/>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a:extLst>
              <a:ext uri="{FF2B5EF4-FFF2-40B4-BE49-F238E27FC236}">
                <a16:creationId xmlns:a16="http://schemas.microsoft.com/office/drawing/2014/main" id="{02C94427-CBB7-C441-BCF4-5594BB5EECED}"/>
              </a:ext>
            </a:extLst>
          </p:cNvPr>
          <p:cNvSpPr/>
          <p:nvPr/>
        </p:nvSpPr>
        <p:spPr>
          <a:xfrm>
            <a:off x="7712016" y="4789605"/>
            <a:ext cx="904120" cy="1528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42">
            <a:extLst>
              <a:ext uri="{FF2B5EF4-FFF2-40B4-BE49-F238E27FC236}">
                <a16:creationId xmlns:a16="http://schemas.microsoft.com/office/drawing/2014/main" id="{0182CE64-B5E1-B346-93EA-9EB12E8E76EB}"/>
              </a:ext>
            </a:extLst>
          </p:cNvPr>
          <p:cNvSpPr/>
          <p:nvPr/>
        </p:nvSpPr>
        <p:spPr>
          <a:xfrm>
            <a:off x="3449572" y="3113996"/>
            <a:ext cx="423688" cy="12011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a:extLst>
              <a:ext uri="{FF2B5EF4-FFF2-40B4-BE49-F238E27FC236}">
                <a16:creationId xmlns:a16="http://schemas.microsoft.com/office/drawing/2014/main" id="{4497D508-8755-0645-87AC-121A1086E5B4}"/>
              </a:ext>
            </a:extLst>
          </p:cNvPr>
          <p:cNvSpPr/>
          <p:nvPr/>
        </p:nvSpPr>
        <p:spPr>
          <a:xfrm>
            <a:off x="2356904" y="4794350"/>
            <a:ext cx="530927" cy="147748"/>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a:extLst>
              <a:ext uri="{FF2B5EF4-FFF2-40B4-BE49-F238E27FC236}">
                <a16:creationId xmlns:a16="http://schemas.microsoft.com/office/drawing/2014/main" id="{9C9518ED-2CB3-CD43-9826-8634FE808368}"/>
              </a:ext>
            </a:extLst>
          </p:cNvPr>
          <p:cNvSpPr/>
          <p:nvPr/>
        </p:nvSpPr>
        <p:spPr>
          <a:xfrm>
            <a:off x="3074388" y="4799268"/>
            <a:ext cx="2340619" cy="1528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6276CF96-C86F-C84E-B88C-7A8FF7BC6DBE}"/>
              </a:ext>
            </a:extLst>
          </p:cNvPr>
          <p:cNvSpPr/>
          <p:nvPr/>
        </p:nvSpPr>
        <p:spPr>
          <a:xfrm>
            <a:off x="5612215" y="4796540"/>
            <a:ext cx="1245785" cy="17063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a:extLst>
              <a:ext uri="{FF2B5EF4-FFF2-40B4-BE49-F238E27FC236}">
                <a16:creationId xmlns:a16="http://schemas.microsoft.com/office/drawing/2014/main" id="{3C1B72AD-02C4-DC41-845C-322F3F9CBA24}"/>
              </a:ext>
            </a:extLst>
          </p:cNvPr>
          <p:cNvSpPr/>
          <p:nvPr/>
        </p:nvSpPr>
        <p:spPr>
          <a:xfrm>
            <a:off x="1632226" y="2969416"/>
            <a:ext cx="489824" cy="114355"/>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43">
            <a:extLst>
              <a:ext uri="{FF2B5EF4-FFF2-40B4-BE49-F238E27FC236}">
                <a16:creationId xmlns:a16="http://schemas.microsoft.com/office/drawing/2014/main" id="{CCC8A129-16FE-ED4E-AB8B-A925E9D6004C}"/>
              </a:ext>
            </a:extLst>
          </p:cNvPr>
          <p:cNvSpPr/>
          <p:nvPr/>
        </p:nvSpPr>
        <p:spPr>
          <a:xfrm>
            <a:off x="763321" y="2989761"/>
            <a:ext cx="467392" cy="100236"/>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Rectangle 44">
            <a:extLst>
              <a:ext uri="{FF2B5EF4-FFF2-40B4-BE49-F238E27FC236}">
                <a16:creationId xmlns:a16="http://schemas.microsoft.com/office/drawing/2014/main" id="{98BC3570-8449-2B40-9D11-D2FA74F61D20}"/>
              </a:ext>
            </a:extLst>
          </p:cNvPr>
          <p:cNvSpPr/>
          <p:nvPr/>
        </p:nvSpPr>
        <p:spPr>
          <a:xfrm>
            <a:off x="5931487" y="3094628"/>
            <a:ext cx="585171" cy="1250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AEFD67DE-AA1D-544D-8B14-327BFA8C103F}"/>
              </a:ext>
            </a:extLst>
          </p:cNvPr>
          <p:cNvSpPr/>
          <p:nvPr/>
        </p:nvSpPr>
        <p:spPr>
          <a:xfrm>
            <a:off x="5916525" y="4046245"/>
            <a:ext cx="531184"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CCEDE53A-A15F-5B4B-B469-74B5479EAD5D}"/>
              </a:ext>
            </a:extLst>
          </p:cNvPr>
          <p:cNvSpPr txBox="1"/>
          <p:nvPr/>
        </p:nvSpPr>
        <p:spPr>
          <a:xfrm>
            <a:off x="6846961" y="4485606"/>
            <a:ext cx="2139097" cy="230832"/>
          </a:xfrm>
          <a:prstGeom prst="rect">
            <a:avLst/>
          </a:prstGeom>
          <a:solidFill>
            <a:schemeClr val="bg1"/>
          </a:solidFill>
        </p:spPr>
        <p:txBody>
          <a:bodyPr wrap="square" rtlCol="0">
            <a:spAutoFit/>
          </a:bodyPr>
          <a:lstStyle/>
          <a:p>
            <a:r>
              <a:rPr lang="en-GB" sz="900" dirty="0">
                <a:latin typeface="Menlo" panose="020B0609030804020204" pitchFamily="49" charset="0"/>
                <a:ea typeface="Menlo" panose="020B0609030804020204" pitchFamily="49" charset="0"/>
                <a:cs typeface="Menlo" panose="020B0609030804020204" pitchFamily="49" charset="0"/>
              </a:rPr>
              <a:t>SOURCE_GRID; TARGET_H_GRID</a:t>
            </a:r>
          </a:p>
        </p:txBody>
      </p:sp>
      <p:sp>
        <p:nvSpPr>
          <p:cNvPr id="47" name="Rectangle 46">
            <a:extLst>
              <a:ext uri="{FF2B5EF4-FFF2-40B4-BE49-F238E27FC236}">
                <a16:creationId xmlns:a16="http://schemas.microsoft.com/office/drawing/2014/main" id="{C5C44611-5C05-C14C-9F9E-DEC4D95C8795}"/>
              </a:ext>
            </a:extLst>
          </p:cNvPr>
          <p:cNvSpPr/>
          <p:nvPr/>
        </p:nvSpPr>
        <p:spPr>
          <a:xfrm>
            <a:off x="108052" y="2823229"/>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Rectangle 47">
            <a:extLst>
              <a:ext uri="{FF2B5EF4-FFF2-40B4-BE49-F238E27FC236}">
                <a16:creationId xmlns:a16="http://schemas.microsoft.com/office/drawing/2014/main" id="{31359A49-AE6F-E445-B286-88C72D1D3F94}"/>
              </a:ext>
            </a:extLst>
          </p:cNvPr>
          <p:cNvSpPr/>
          <p:nvPr/>
        </p:nvSpPr>
        <p:spPr>
          <a:xfrm>
            <a:off x="119268" y="2969416"/>
            <a:ext cx="467392" cy="132068"/>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a:extLst>
              <a:ext uri="{FF2B5EF4-FFF2-40B4-BE49-F238E27FC236}">
                <a16:creationId xmlns:a16="http://schemas.microsoft.com/office/drawing/2014/main" id="{DD8B9D97-4648-A54A-B19A-B7F4AA61C840}"/>
              </a:ext>
            </a:extLst>
          </p:cNvPr>
          <p:cNvSpPr/>
          <p:nvPr/>
        </p:nvSpPr>
        <p:spPr>
          <a:xfrm>
            <a:off x="119341" y="3128916"/>
            <a:ext cx="467392"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B9873551-E5D9-654E-87F3-D705DE54999C}"/>
              </a:ext>
            </a:extLst>
          </p:cNvPr>
          <p:cNvSpPr/>
          <p:nvPr/>
        </p:nvSpPr>
        <p:spPr>
          <a:xfrm>
            <a:off x="106470" y="4032964"/>
            <a:ext cx="433700"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Tree>
    <p:extLst>
      <p:ext uri="{BB962C8B-B14F-4D97-AF65-F5344CB8AC3E}">
        <p14:creationId xmlns:p14="http://schemas.microsoft.com/office/powerpoint/2010/main" val="2522955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57D65C30-57B3-1D41-B974-CA275CD53DCC}"/>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a:extLst>
              <a:ext uri="{FF2B5EF4-FFF2-40B4-BE49-F238E27FC236}">
                <a16:creationId xmlns:a16="http://schemas.microsoft.com/office/drawing/2014/main" id="{562B8011-095C-FA4D-A416-DF6404BFA38F}"/>
              </a:ext>
            </a:extLst>
          </p:cNvPr>
          <p:cNvSpPr/>
          <p:nvPr/>
        </p:nvSpPr>
        <p:spPr>
          <a:xfrm>
            <a:off x="1656212"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a:extLst>
              <a:ext uri="{FF2B5EF4-FFF2-40B4-BE49-F238E27FC236}">
                <a16:creationId xmlns:a16="http://schemas.microsoft.com/office/drawing/2014/main" id="{0CAB6C00-F031-A14A-BE52-F2B9FDDBDA50}"/>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97CB98EA-B6F8-894E-B610-24170136EE40}"/>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orme libre 14">
            <a:extLst>
              <a:ext uri="{FF2B5EF4-FFF2-40B4-BE49-F238E27FC236}">
                <a16:creationId xmlns:a16="http://schemas.microsoft.com/office/drawing/2014/main" id="{6DEF7E68-9147-2A4B-AA63-F63AFC7434F6}"/>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orme libre 15">
            <a:extLst>
              <a:ext uri="{FF2B5EF4-FFF2-40B4-BE49-F238E27FC236}">
                <a16:creationId xmlns:a16="http://schemas.microsoft.com/office/drawing/2014/main" id="{5AE4DEBF-0533-1340-BBCA-FA6592091FE9}"/>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411CF3A-3918-3444-AB35-00174B6D0936}"/>
              </a:ext>
            </a:extLst>
          </p:cNvPr>
          <p:cNvSpPr txBox="1"/>
          <p:nvPr/>
        </p:nvSpPr>
        <p:spPr>
          <a:xfrm>
            <a:off x="436056" y="2107268"/>
            <a:ext cx="894069" cy="600164"/>
          </a:xfrm>
          <a:prstGeom prst="rect">
            <a:avLst/>
          </a:prstGeom>
          <a:noFill/>
        </p:spPr>
        <p:txBody>
          <a:bodyPr wrap="square" rtlCol="0">
            <a:spAutoFit/>
          </a:bodyPr>
          <a:lstStyle/>
          <a:p>
            <a:r>
              <a:rPr lang="en-GB" sz="1100" dirty="0">
                <a:solidFill>
                  <a:srgbClr val="FF0000"/>
                </a:solidFill>
              </a:rPr>
              <a:t>Official CMIP6 varname…</a:t>
            </a:r>
          </a:p>
        </p:txBody>
      </p:sp>
      <p:sp>
        <p:nvSpPr>
          <p:cNvPr id="18" name="ZoneTexte 17">
            <a:extLst>
              <a:ext uri="{FF2B5EF4-FFF2-40B4-BE49-F238E27FC236}">
                <a16:creationId xmlns:a16="http://schemas.microsoft.com/office/drawing/2014/main" id="{EB4993E7-7A33-634A-B451-29F9919B1403}"/>
              </a:ext>
            </a:extLst>
          </p:cNvPr>
          <p:cNvSpPr txBox="1"/>
          <p:nvPr/>
        </p:nvSpPr>
        <p:spPr>
          <a:xfrm>
            <a:off x="1465299" y="2103219"/>
            <a:ext cx="1028176" cy="600164"/>
          </a:xfrm>
          <a:prstGeom prst="rect">
            <a:avLst/>
          </a:prstGeom>
          <a:noFill/>
        </p:spPr>
        <p:txBody>
          <a:bodyPr wrap="square" rtlCol="0">
            <a:spAutoFit/>
          </a:bodyPr>
          <a:lstStyle/>
          <a:p>
            <a:r>
              <a:rPr lang="en-GB" sz="1100" dirty="0">
                <a:solidFill>
                  <a:srgbClr val="FF0000"/>
                </a:solidFill>
              </a:rPr>
              <a:t>…defined </a:t>
            </a:r>
          </a:p>
          <a:p>
            <a:r>
              <a:rPr lang="en-GB" sz="1100" dirty="0">
                <a:solidFill>
                  <a:srgbClr val="FF0000"/>
                </a:solidFill>
              </a:rPr>
              <a:t>for this realm/context</a:t>
            </a:r>
          </a:p>
        </p:txBody>
      </p:sp>
      <p:sp>
        <p:nvSpPr>
          <p:cNvPr id="19" name="ZoneTexte 18">
            <a:extLst>
              <a:ext uri="{FF2B5EF4-FFF2-40B4-BE49-F238E27FC236}">
                <a16:creationId xmlns:a16="http://schemas.microsoft.com/office/drawing/2014/main" id="{5EEE7B09-969F-3543-88D3-FE2C61C257E2}"/>
              </a:ext>
            </a:extLst>
          </p:cNvPr>
          <p:cNvSpPr txBox="1"/>
          <p:nvPr/>
        </p:nvSpPr>
        <p:spPr>
          <a:xfrm>
            <a:off x="2486936" y="2121790"/>
            <a:ext cx="870845" cy="430887"/>
          </a:xfrm>
          <a:prstGeom prst="rect">
            <a:avLst/>
          </a:prstGeom>
          <a:noFill/>
        </p:spPr>
        <p:txBody>
          <a:bodyPr wrap="square" rtlCol="0">
            <a:spAutoFit/>
          </a:bodyPr>
          <a:lstStyle/>
          <a:p>
            <a:r>
              <a:rPr lang="en-GB" sz="1100" dirty="0">
                <a:solidFill>
                  <a:srgbClr val="FF0000"/>
                </a:solidFill>
              </a:rPr>
              <a:t>…at this frequency</a:t>
            </a:r>
          </a:p>
        </p:txBody>
      </p:sp>
      <p:sp>
        <p:nvSpPr>
          <p:cNvPr id="20" name="ZoneTexte 19">
            <a:extLst>
              <a:ext uri="{FF2B5EF4-FFF2-40B4-BE49-F238E27FC236}">
                <a16:creationId xmlns:a16="http://schemas.microsoft.com/office/drawing/2014/main" id="{344CE6B0-671C-5442-929D-BE04C4F6132F}"/>
              </a:ext>
            </a:extLst>
          </p:cNvPr>
          <p:cNvSpPr txBox="1"/>
          <p:nvPr/>
        </p:nvSpPr>
        <p:spPr>
          <a:xfrm>
            <a:off x="3521236" y="2102716"/>
            <a:ext cx="759126" cy="600164"/>
          </a:xfrm>
          <a:prstGeom prst="rect">
            <a:avLst/>
          </a:prstGeom>
          <a:noFill/>
        </p:spPr>
        <p:txBody>
          <a:bodyPr wrap="square" rtlCol="0">
            <a:spAutoFit/>
          </a:bodyPr>
          <a:lstStyle/>
          <a:p>
            <a:r>
              <a:rPr lang="en-GB" sz="1100" dirty="0">
                <a:solidFill>
                  <a:srgbClr val="FF0000"/>
                </a:solidFill>
              </a:rPr>
              <a:t>…in this CMIP6 table</a:t>
            </a:r>
          </a:p>
        </p:txBody>
      </p:sp>
      <p:sp>
        <p:nvSpPr>
          <p:cNvPr id="21" name="ZoneTexte 20">
            <a:extLst>
              <a:ext uri="{FF2B5EF4-FFF2-40B4-BE49-F238E27FC236}">
                <a16:creationId xmlns:a16="http://schemas.microsoft.com/office/drawing/2014/main" id="{D37DC39E-8308-B146-8DC2-A465833B82C6}"/>
              </a:ext>
            </a:extLst>
          </p:cNvPr>
          <p:cNvSpPr txBox="1"/>
          <p:nvPr/>
        </p:nvSpPr>
        <p:spPr>
          <a:xfrm>
            <a:off x="4684585" y="2102716"/>
            <a:ext cx="759125" cy="769441"/>
          </a:xfrm>
          <a:prstGeom prst="rect">
            <a:avLst/>
          </a:prstGeom>
          <a:noFill/>
        </p:spPr>
        <p:txBody>
          <a:bodyPr wrap="square" rtlCol="0">
            <a:spAutoFit/>
          </a:bodyPr>
          <a:lstStyle/>
          <a:p>
            <a:r>
              <a:rPr lang="en-GB" sz="1100" dirty="0">
                <a:solidFill>
                  <a:srgbClr val="FF0000"/>
                </a:solidFill>
              </a:rPr>
              <a:t>…with this temploral shape</a:t>
            </a:r>
          </a:p>
        </p:txBody>
      </p:sp>
      <p:sp>
        <p:nvSpPr>
          <p:cNvPr id="22" name="ZoneTexte 21">
            <a:extLst>
              <a:ext uri="{FF2B5EF4-FFF2-40B4-BE49-F238E27FC236}">
                <a16:creationId xmlns:a16="http://schemas.microsoft.com/office/drawing/2014/main" id="{D5E3008B-BF91-EE45-A39B-7088F18C58BA}"/>
              </a:ext>
            </a:extLst>
          </p:cNvPr>
          <p:cNvSpPr txBox="1"/>
          <p:nvPr/>
        </p:nvSpPr>
        <p:spPr>
          <a:xfrm>
            <a:off x="5981396" y="2102716"/>
            <a:ext cx="885230" cy="600164"/>
          </a:xfrm>
          <a:prstGeom prst="rect">
            <a:avLst/>
          </a:prstGeom>
          <a:noFill/>
        </p:spPr>
        <p:txBody>
          <a:bodyPr wrap="square" rtlCol="0">
            <a:spAutoFit/>
          </a:bodyPr>
          <a:lstStyle/>
          <a:p>
            <a:r>
              <a:rPr lang="en-GB" sz="1100" dirty="0">
                <a:solidFill>
                  <a:srgbClr val="FF0000"/>
                </a:solidFill>
              </a:rPr>
              <a:t>…and with this spatial shape</a:t>
            </a:r>
          </a:p>
        </p:txBody>
      </p:sp>
      <p:sp>
        <p:nvSpPr>
          <p:cNvPr id="17" name="Accolade fermante 16">
            <a:extLst>
              <a:ext uri="{FF2B5EF4-FFF2-40B4-BE49-F238E27FC236}">
                <a16:creationId xmlns:a16="http://schemas.microsoft.com/office/drawing/2014/main" id="{90930B13-2081-6F40-B5CD-59514D817935}"/>
              </a:ext>
            </a:extLst>
          </p:cNvPr>
          <p:cNvSpPr/>
          <p:nvPr/>
        </p:nvSpPr>
        <p:spPr>
          <a:xfrm rot="5400000">
            <a:off x="5647305" y="1938410"/>
            <a:ext cx="220996" cy="2146436"/>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ccolade fermante 23">
            <a:extLst>
              <a:ext uri="{FF2B5EF4-FFF2-40B4-BE49-F238E27FC236}">
                <a16:creationId xmlns:a16="http://schemas.microsoft.com/office/drawing/2014/main" id="{2508FD96-A4E2-884B-9EA1-341ECA5911DB}"/>
              </a:ext>
            </a:extLst>
          </p:cNvPr>
          <p:cNvSpPr/>
          <p:nvPr/>
        </p:nvSpPr>
        <p:spPr>
          <a:xfrm rot="5400000">
            <a:off x="2228829" y="2044806"/>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cxnSp>
        <p:nvCxnSpPr>
          <p:cNvPr id="28" name="Connecteur droit avec flèche 27">
            <a:extLst>
              <a:ext uri="{FF2B5EF4-FFF2-40B4-BE49-F238E27FC236}">
                <a16:creationId xmlns:a16="http://schemas.microsoft.com/office/drawing/2014/main" id="{E6857602-EF61-2541-A6BA-9DA9A4AE5859}"/>
              </a:ext>
            </a:extLst>
          </p:cNvPr>
          <p:cNvCxnSpPr>
            <a:cxnSpLocks/>
          </p:cNvCxnSpPr>
          <p:nvPr/>
        </p:nvCxnSpPr>
        <p:spPr>
          <a:xfrm>
            <a:off x="2441275" y="3161038"/>
            <a:ext cx="700759" cy="4120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9FB7AA6-D8E7-C545-A68C-1C5E5AF6D05C}"/>
              </a:ext>
            </a:extLst>
          </p:cNvPr>
          <p:cNvCxnSpPr>
            <a:cxnSpLocks/>
          </p:cNvCxnSpPr>
          <p:nvPr/>
        </p:nvCxnSpPr>
        <p:spPr>
          <a:xfrm flipH="1">
            <a:off x="4973197" y="3237593"/>
            <a:ext cx="784607" cy="33547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3FA3050-5132-564A-8491-389596059816}"/>
              </a:ext>
            </a:extLst>
          </p:cNvPr>
          <p:cNvSpPr txBox="1"/>
          <p:nvPr/>
        </p:nvSpPr>
        <p:spPr>
          <a:xfrm>
            <a:off x="3048478" y="3260626"/>
            <a:ext cx="1924719" cy="830997"/>
          </a:xfrm>
          <a:prstGeom prst="rect">
            <a:avLst/>
          </a:prstGeom>
          <a:noFill/>
        </p:spPr>
        <p:txBody>
          <a:bodyPr wrap="square" rtlCol="0">
            <a:spAutoFit/>
          </a:bodyPr>
          <a:lstStyle/>
          <a:p>
            <a:pPr algn="ctr"/>
            <a:r>
              <a:rPr lang="en-GB" sz="1200" dirty="0">
                <a:solidFill>
                  <a:srgbClr val="0070C0"/>
                </a:solidFill>
              </a:rPr>
              <a:t>To check consistency of user’s demand with respect to the chosen (VARNAME, TABLE)</a:t>
            </a:r>
          </a:p>
        </p:txBody>
      </p:sp>
    </p:spTree>
    <p:extLst>
      <p:ext uri="{BB962C8B-B14F-4D97-AF65-F5344CB8AC3E}">
        <p14:creationId xmlns:p14="http://schemas.microsoft.com/office/powerpoint/2010/main" val="140873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sp>
        <p:nvSpPr>
          <p:cNvPr id="30" name="Forme libre 29">
            <a:extLst>
              <a:ext uri="{FF2B5EF4-FFF2-40B4-BE49-F238E27FC236}">
                <a16:creationId xmlns:a16="http://schemas.microsoft.com/office/drawing/2014/main" id="{92A1AAB6-C7D4-6C48-968B-D9C1E2EE1AF9}"/>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Forme libre 30">
            <a:extLst>
              <a:ext uri="{FF2B5EF4-FFF2-40B4-BE49-F238E27FC236}">
                <a16:creationId xmlns:a16="http://schemas.microsoft.com/office/drawing/2014/main" id="{212E7939-10C3-CA40-9BE4-8942D6C14F82}"/>
              </a:ext>
            </a:extLst>
          </p:cNvPr>
          <p:cNvSpPr/>
          <p:nvPr/>
        </p:nvSpPr>
        <p:spPr>
          <a:xfrm>
            <a:off x="1549204"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orme libre 34">
            <a:extLst>
              <a:ext uri="{FF2B5EF4-FFF2-40B4-BE49-F238E27FC236}">
                <a16:creationId xmlns:a16="http://schemas.microsoft.com/office/drawing/2014/main" id="{7F711EB6-EFC8-4246-A358-868F456896DA}"/>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Forme libre 35">
            <a:extLst>
              <a:ext uri="{FF2B5EF4-FFF2-40B4-BE49-F238E27FC236}">
                <a16:creationId xmlns:a16="http://schemas.microsoft.com/office/drawing/2014/main" id="{1B3EE7B9-A59B-7D43-9F48-D0C6529FE313}"/>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Forme libre 37">
            <a:extLst>
              <a:ext uri="{FF2B5EF4-FFF2-40B4-BE49-F238E27FC236}">
                <a16:creationId xmlns:a16="http://schemas.microsoft.com/office/drawing/2014/main" id="{FFB04718-C02C-4E44-A1A2-BD3976611E15}"/>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Forme libre 38">
            <a:extLst>
              <a:ext uri="{FF2B5EF4-FFF2-40B4-BE49-F238E27FC236}">
                <a16:creationId xmlns:a16="http://schemas.microsoft.com/office/drawing/2014/main" id="{E9DF8446-F579-9C44-842F-429C641EC4CE}"/>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FF270A19-523E-F544-8BC7-0F9D2C1436C5}"/>
              </a:ext>
            </a:extLst>
          </p:cNvPr>
          <p:cNvSpPr/>
          <p:nvPr/>
        </p:nvSpPr>
        <p:spPr>
          <a:xfrm>
            <a:off x="1658918" y="627276"/>
            <a:ext cx="5191385" cy="4801314"/>
          </a:xfrm>
          <a:prstGeom prst="rect">
            <a:avLst/>
          </a:prstGeom>
          <a:solidFill>
            <a:schemeClr val="bg1"/>
          </a:solidFill>
          <a:ln w="19050">
            <a:solidFill>
              <a:srgbClr val="FF0000"/>
            </a:solidFill>
          </a:ln>
        </p:spPr>
        <p:txBody>
          <a:bodyPr wrap="square">
            <a:spAutoFit/>
          </a:bodyPr>
          <a:lstStyle/>
          <a:p>
            <a:r>
              <a:rPr lang="fr-FR" sz="900" dirty="0">
                <a:latin typeface="Menlo" panose="020B0609030804020204" pitchFamily="49" charset="0"/>
                <a:ea typeface="Menlo" panose="020B0609030804020204" pitchFamily="49" charset="0"/>
                <a:cs typeface="Menlo" panose="020B0609030804020204" pitchFamily="49" charset="0"/>
              </a:rPr>
              <a:t>    "Header": {</a:t>
            </a:r>
          </a:p>
          <a:p>
            <a:r>
              <a:rPr lang="fr-FR" sz="900" dirty="0">
                <a:latin typeface="Menlo" panose="020B0609030804020204" pitchFamily="49" charset="0"/>
                <a:ea typeface="Menlo" panose="020B0609030804020204" pitchFamily="49" charset="0"/>
                <a:cs typeface="Menlo" panose="020B0609030804020204" pitchFamily="49" charset="0"/>
              </a:rPr>
              <a:t>        "data_specs_version": "01.00.30",</a:t>
            </a:r>
          </a:p>
          <a:p>
            <a:r>
              <a:rPr lang="fr-FR" sz="900" dirty="0">
                <a:latin typeface="Menlo" panose="020B0609030804020204" pitchFamily="49" charset="0"/>
                <a:ea typeface="Menlo" panose="020B0609030804020204" pitchFamily="49" charset="0"/>
                <a:cs typeface="Menlo" panose="020B0609030804020204" pitchFamily="49" charset="0"/>
              </a:rPr>
              <a:t>        "cmor_version": "3.4",</a:t>
            </a:r>
          </a:p>
          <a:p>
            <a:r>
              <a:rPr lang="fr-FR" sz="900" dirty="0">
                <a:latin typeface="Menlo" panose="020B0609030804020204" pitchFamily="49" charset="0"/>
                <a:ea typeface="Menlo" panose="020B0609030804020204" pitchFamily="49" charset="0"/>
                <a:cs typeface="Menlo" panose="020B0609030804020204" pitchFamily="49" charset="0"/>
              </a:rPr>
              <a:t>        "table_id": "Table Oday",</a:t>
            </a:r>
          </a:p>
          <a:p>
            <a:r>
              <a:rPr lang="fr-FR" sz="900" dirty="0">
                <a:latin typeface="Menlo" panose="020B0609030804020204" pitchFamily="49" charset="0"/>
                <a:ea typeface="Menlo" panose="020B0609030804020204" pitchFamily="49" charset="0"/>
                <a:cs typeface="Menlo" panose="020B0609030804020204" pitchFamily="49" charset="0"/>
              </a:rPr>
              <a:t>        "realm": "ocnBgchem",</a:t>
            </a:r>
          </a:p>
          <a:p>
            <a:r>
              <a:rPr lang="fr-FR" sz="900" dirty="0">
                <a:latin typeface="Menlo" panose="020B0609030804020204" pitchFamily="49" charset="0"/>
                <a:ea typeface="Menlo" panose="020B0609030804020204" pitchFamily="49" charset="0"/>
                <a:cs typeface="Menlo" panose="020B0609030804020204" pitchFamily="49" charset="0"/>
              </a:rPr>
              <a:t>        "table_date": "09 May 2019",</a:t>
            </a:r>
          </a:p>
          <a:p>
            <a:r>
              <a:rPr lang="fr-FR" sz="900" dirty="0">
                <a:latin typeface="Menlo" panose="020B0609030804020204" pitchFamily="49" charset="0"/>
                <a:ea typeface="Menlo" panose="020B0609030804020204" pitchFamily="49" charset="0"/>
                <a:cs typeface="Menlo" panose="020B0609030804020204" pitchFamily="49" charset="0"/>
              </a:rPr>
              <a:t>        "missing_value": "1e20",</a:t>
            </a:r>
          </a:p>
          <a:p>
            <a:r>
              <a:rPr lang="fr-FR" sz="900" dirty="0">
                <a:latin typeface="Menlo" panose="020B0609030804020204" pitchFamily="49" charset="0"/>
                <a:ea typeface="Menlo" panose="020B0609030804020204" pitchFamily="49" charset="0"/>
                <a:cs typeface="Menlo" panose="020B0609030804020204" pitchFamily="49" charset="0"/>
              </a:rPr>
              <a:t>        "int_missing_value": "-999",</a:t>
            </a:r>
          </a:p>
          <a:p>
            <a:r>
              <a:rPr lang="fr-FR" sz="900" dirty="0">
                <a:latin typeface="Menlo" panose="020B0609030804020204" pitchFamily="49" charset="0"/>
                <a:ea typeface="Menlo" panose="020B0609030804020204" pitchFamily="49" charset="0"/>
                <a:cs typeface="Menlo" panose="020B0609030804020204" pitchFamily="49" charset="0"/>
              </a:rPr>
              <a:t>        "product": "model-output",</a:t>
            </a:r>
          </a:p>
          <a:p>
            <a:r>
              <a:rPr lang="fr-FR" sz="900" dirty="0">
                <a:latin typeface="Menlo" panose="020B0609030804020204" pitchFamily="49" charset="0"/>
                <a:ea typeface="Menlo" panose="020B0609030804020204" pitchFamily="49" charset="0"/>
                <a:cs typeface="Menlo" panose="020B0609030804020204" pitchFamily="49" charset="0"/>
              </a:rPr>
              <a:t>        "approx_interval": "1.00000",</a:t>
            </a:r>
          </a:p>
          <a:p>
            <a:r>
              <a:rPr lang="fr-FR" sz="900" dirty="0">
                <a:latin typeface="Menlo" panose="020B0609030804020204" pitchFamily="49" charset="0"/>
                <a:ea typeface="Menlo" panose="020B0609030804020204" pitchFamily="49" charset="0"/>
                <a:cs typeface="Menlo" panose="020B0609030804020204" pitchFamily="49" charset="0"/>
              </a:rPr>
              <a:t>        "generic_levels": "olevel",</a:t>
            </a:r>
          </a:p>
          <a:p>
            <a:r>
              <a:rPr lang="fr-FR" sz="900" dirty="0">
                <a:latin typeface="Menlo" panose="020B0609030804020204" pitchFamily="49" charset="0"/>
                <a:ea typeface="Menlo" panose="020B0609030804020204" pitchFamily="49" charset="0"/>
                <a:cs typeface="Menlo" panose="020B0609030804020204" pitchFamily="49" charset="0"/>
              </a:rPr>
              <a:t>        "mip_era": "CMIP6",</a:t>
            </a:r>
          </a:p>
          <a:p>
            <a:r>
              <a:rPr lang="fr-FR" sz="900" dirty="0">
                <a:latin typeface="Menlo" panose="020B0609030804020204" pitchFamily="49" charset="0"/>
                <a:ea typeface="Menlo" panose="020B0609030804020204" pitchFamily="49" charset="0"/>
                <a:cs typeface="Menlo" panose="020B0609030804020204" pitchFamily="49" charset="0"/>
              </a:rPr>
              <a:t>        "Conventions": "CF-1.7 CMIP-6.2"</a:t>
            </a:r>
          </a:p>
          <a:p>
            <a:r>
              <a:rPr lang="fr-FR" sz="900" dirty="0">
                <a:latin typeface="Menlo" panose="020B0609030804020204" pitchFamily="49" charset="0"/>
                <a:ea typeface="Menlo" panose="020B0609030804020204" pitchFamily="49" charset="0"/>
                <a:cs typeface="Menlo" panose="020B0609030804020204" pitchFamily="49" charset="0"/>
              </a:rPr>
              <a:t>    },</a:t>
            </a:r>
          </a:p>
          <a:p>
            <a:r>
              <a:rPr lang="en-GB" sz="900" dirty="0">
                <a:latin typeface="Consolas" panose="020B0609020204030204" pitchFamily="49" charset="0"/>
                <a:cs typeface="Consolas" panose="020B0609020204030204" pitchFamily="49" charset="0"/>
              </a:rPr>
              <a:t>    "variable_entry": {</a:t>
            </a:r>
            <a:endParaRPr lang="en-GB" sz="900" dirty="0">
              <a:latin typeface="Menlo" panose="020B0609030804020204" pitchFamily="49" charset="0"/>
            </a:endParaRPr>
          </a:p>
          <a:p>
            <a:r>
              <a:rPr lang="en-GB" sz="900" dirty="0">
                <a:latin typeface="Menlo" panose="020B0609030804020204" pitchFamily="49" charset="0"/>
                <a:ea typeface="Menlo" panose="020B0609030804020204" pitchFamily="49" charset="0"/>
                <a:cs typeface="Menlo" panose="020B0609030804020204" pitchFamily="49" charset="0"/>
              </a:rPr>
              <a:t>       </a:t>
            </a:r>
            <a:r>
              <a:rPr lang="fr-FR" sz="900" dirty="0">
                <a:latin typeface="Menlo" panose="020B0609030804020204" pitchFamily="49" charset="0"/>
                <a:ea typeface="Menlo" panose="020B0609030804020204" pitchFamily="49" charset="0"/>
                <a:cs typeface="Menlo" panose="020B0609030804020204" pitchFamily="49" charset="0"/>
              </a:rPr>
              <a:t>"sos": {</a:t>
            </a:r>
          </a:p>
          <a:p>
            <a:r>
              <a:rPr lang="fr-FR" sz="900" dirty="0">
                <a:latin typeface="Menlo" panose="020B0609030804020204" pitchFamily="49" charset="0"/>
                <a:ea typeface="Menlo" panose="020B0609030804020204" pitchFamily="49" charset="0"/>
                <a:cs typeface="Menlo" panose="020B0609030804020204" pitchFamily="49" charset="0"/>
              </a:rPr>
              <a:t>            "frequency": "day",</a:t>
            </a:r>
          </a:p>
          <a:p>
            <a:r>
              <a:rPr lang="fr-FR" sz="900" dirty="0">
                <a:latin typeface="Menlo" panose="020B0609030804020204" pitchFamily="49" charset="0"/>
                <a:ea typeface="Menlo" panose="020B0609030804020204" pitchFamily="49" charset="0"/>
                <a:cs typeface="Menlo" panose="020B0609030804020204" pitchFamily="49" charset="0"/>
              </a:rPr>
              <a:t>            "modeling_realm": "ocean",</a:t>
            </a:r>
          </a:p>
          <a:p>
            <a:r>
              <a:rPr lang="fr-FR" sz="900" dirty="0">
                <a:latin typeface="Menlo" panose="020B0609030804020204" pitchFamily="49" charset="0"/>
                <a:ea typeface="Menlo" panose="020B0609030804020204" pitchFamily="49" charset="0"/>
                <a:cs typeface="Menlo" panose="020B0609030804020204" pitchFamily="49" charset="0"/>
              </a:rPr>
              <a:t>            "standard_name": "sea_surface_salinity",</a:t>
            </a:r>
          </a:p>
          <a:p>
            <a:r>
              <a:rPr lang="fr-FR" sz="900" dirty="0">
                <a:latin typeface="Menlo" panose="020B0609030804020204" pitchFamily="49" charset="0"/>
                <a:ea typeface="Menlo" panose="020B0609030804020204" pitchFamily="49" charset="0"/>
                <a:cs typeface="Menlo" panose="020B0609030804020204" pitchFamily="49" charset="0"/>
              </a:rPr>
              <a:t>            "units": "0.001",</a:t>
            </a:r>
          </a:p>
          <a:p>
            <a:r>
              <a:rPr lang="fr-FR" sz="900" dirty="0">
                <a:latin typeface="Menlo" panose="020B0609030804020204" pitchFamily="49" charset="0"/>
                <a:ea typeface="Menlo" panose="020B0609030804020204" pitchFamily="49" charset="0"/>
                <a:cs typeface="Menlo" panose="020B0609030804020204" pitchFamily="49" charset="0"/>
              </a:rPr>
              <a:t>            "cell_methods": "area: mean where sea time: mean",</a:t>
            </a:r>
          </a:p>
          <a:p>
            <a:r>
              <a:rPr lang="fr-FR" sz="900" dirty="0">
                <a:latin typeface="Menlo" panose="020B0609030804020204" pitchFamily="49" charset="0"/>
                <a:ea typeface="Menlo" panose="020B0609030804020204" pitchFamily="49" charset="0"/>
                <a:cs typeface="Menlo" panose="020B0609030804020204" pitchFamily="49" charset="0"/>
              </a:rPr>
              <a:t>            "cell_measures": "area: areacello",</a:t>
            </a:r>
          </a:p>
          <a:p>
            <a:r>
              <a:rPr lang="fr-FR" sz="900" dirty="0">
                <a:latin typeface="Menlo" panose="020B0609030804020204" pitchFamily="49" charset="0"/>
                <a:ea typeface="Menlo" panose="020B0609030804020204" pitchFamily="49" charset="0"/>
                <a:cs typeface="Menlo" panose="020B0609030804020204" pitchFamily="49" charset="0"/>
              </a:rPr>
              <a:t>            "long_name": "Sea Surface Salinity",</a:t>
            </a:r>
          </a:p>
          <a:p>
            <a:r>
              <a:rPr lang="fr-FR" sz="900" dirty="0">
                <a:latin typeface="Menlo" panose="020B0609030804020204" pitchFamily="49" charset="0"/>
                <a:ea typeface="Menlo" panose="020B0609030804020204" pitchFamily="49" charset="0"/>
                <a:cs typeface="Menlo" panose="020B0609030804020204" pitchFamily="49" charset="0"/>
              </a:rPr>
              <a:t>            "comment": "Sea water salinity is the salt content of sea 	water, often on the Practical Salinity Scale of 1978 […]",</a:t>
            </a:r>
          </a:p>
          <a:p>
            <a:r>
              <a:rPr lang="fr-FR" sz="900" dirty="0">
                <a:latin typeface="Menlo" panose="020B0609030804020204" pitchFamily="49" charset="0"/>
                <a:ea typeface="Menlo" panose="020B0609030804020204" pitchFamily="49" charset="0"/>
                <a:cs typeface="Menlo" panose="020B0609030804020204" pitchFamily="49" charset="0"/>
              </a:rPr>
              <a:t>            "dimensions": "longitude latitude time",</a:t>
            </a:r>
          </a:p>
          <a:p>
            <a:r>
              <a:rPr lang="fr-FR" sz="900" dirty="0">
                <a:latin typeface="Menlo" panose="020B0609030804020204" pitchFamily="49" charset="0"/>
                <a:ea typeface="Menlo" panose="020B0609030804020204" pitchFamily="49" charset="0"/>
                <a:cs typeface="Menlo" panose="020B0609030804020204" pitchFamily="49" charset="0"/>
              </a:rPr>
              <a:t>            "out_name": "sos",</a:t>
            </a:r>
          </a:p>
          <a:p>
            <a:r>
              <a:rPr lang="fr-FR" sz="900" dirty="0">
                <a:latin typeface="Menlo" panose="020B0609030804020204" pitchFamily="49" charset="0"/>
                <a:ea typeface="Menlo" panose="020B0609030804020204" pitchFamily="49" charset="0"/>
                <a:cs typeface="Menlo" panose="020B0609030804020204" pitchFamily="49" charset="0"/>
              </a:rPr>
              <a:t>            "type": "real",</a:t>
            </a:r>
          </a:p>
          <a:p>
            <a:r>
              <a:rPr lang="fr-FR" sz="900" dirty="0">
                <a:latin typeface="Menlo" panose="020B0609030804020204" pitchFamily="49" charset="0"/>
                <a:ea typeface="Menlo" panose="020B0609030804020204" pitchFamily="49" charset="0"/>
                <a:cs typeface="Menlo" panose="020B0609030804020204" pitchFamily="49" charset="0"/>
              </a:rPr>
              <a:t>            "positive": "",</a:t>
            </a:r>
          </a:p>
          <a:p>
            <a:r>
              <a:rPr lang="fr-FR" sz="900" dirty="0">
                <a:latin typeface="Menlo" panose="020B0609030804020204" pitchFamily="49" charset="0"/>
                <a:ea typeface="Menlo" panose="020B0609030804020204" pitchFamily="49" charset="0"/>
                <a:cs typeface="Menlo" panose="020B0609030804020204" pitchFamily="49" charset="0"/>
              </a:rPr>
              <a:t>            "valid_min": "",</a:t>
            </a:r>
          </a:p>
          <a:p>
            <a:r>
              <a:rPr lang="fr-FR" sz="900" dirty="0">
                <a:latin typeface="Menlo" panose="020B0609030804020204" pitchFamily="49" charset="0"/>
                <a:ea typeface="Menlo" panose="020B0609030804020204" pitchFamily="49" charset="0"/>
                <a:cs typeface="Menlo" panose="020B0609030804020204" pitchFamily="49" charset="0"/>
              </a:rPr>
              <a:t>            "valid_max": "",</a:t>
            </a:r>
          </a:p>
          <a:p>
            <a:r>
              <a:rPr lang="fr-FR" sz="900" dirty="0">
                <a:latin typeface="Menlo" panose="020B0609030804020204" pitchFamily="49" charset="0"/>
                <a:ea typeface="Menlo" panose="020B0609030804020204" pitchFamily="49" charset="0"/>
                <a:cs typeface="Menlo" panose="020B0609030804020204" pitchFamily="49" charset="0"/>
              </a:rPr>
              <a:t>            "ok_min_mean_abs": "",</a:t>
            </a:r>
          </a:p>
          <a:p>
            <a:r>
              <a:rPr lang="fr-FR" sz="900" dirty="0">
                <a:latin typeface="Menlo" panose="020B0609030804020204" pitchFamily="49" charset="0"/>
                <a:ea typeface="Menlo" panose="020B0609030804020204" pitchFamily="49" charset="0"/>
                <a:cs typeface="Menlo" panose="020B0609030804020204" pitchFamily="49" charset="0"/>
              </a:rPr>
              <a:t>            "ok_max_mean_abs": ""</a:t>
            </a:r>
          </a:p>
          <a:p>
            <a:r>
              <a:rPr lang="fr-FR" sz="900" dirty="0">
                <a:latin typeface="Menlo" panose="020B0609030804020204" pitchFamily="49" charset="0"/>
                <a:ea typeface="Menlo" panose="020B0609030804020204" pitchFamily="49" charset="0"/>
                <a:cs typeface="Menlo" panose="020B0609030804020204" pitchFamily="49" charset="0"/>
              </a:rPr>
              <a:t>        },</a:t>
            </a:r>
          </a:p>
        </p:txBody>
      </p:sp>
      <p:sp>
        <p:nvSpPr>
          <p:cNvPr id="40" name="Rectangle 39">
            <a:extLst>
              <a:ext uri="{FF2B5EF4-FFF2-40B4-BE49-F238E27FC236}">
                <a16:creationId xmlns:a16="http://schemas.microsoft.com/office/drawing/2014/main" id="{F9D8522B-CFA5-A348-AE22-405EF6EF5003}"/>
              </a:ext>
            </a:extLst>
          </p:cNvPr>
          <p:cNvSpPr/>
          <p:nvPr/>
        </p:nvSpPr>
        <p:spPr>
          <a:xfrm>
            <a:off x="5512567" y="653589"/>
            <a:ext cx="1374094" cy="276999"/>
          </a:xfrm>
          <a:prstGeom prst="rect">
            <a:avLst/>
          </a:prstGeom>
        </p:spPr>
        <p:txBody>
          <a:bodyPr wrap="none">
            <a:spAutoFit/>
          </a:bodyPr>
          <a:lstStyle/>
          <a:p>
            <a:r>
              <a:rPr lang="en-GB" sz="1200" u="sng" kern="15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CMI6_Oday.json</a:t>
            </a:r>
          </a:p>
        </p:txBody>
      </p:sp>
      <p:sp>
        <p:nvSpPr>
          <p:cNvPr id="41" name="Accolade fermante 40">
            <a:extLst>
              <a:ext uri="{FF2B5EF4-FFF2-40B4-BE49-F238E27FC236}">
                <a16:creationId xmlns:a16="http://schemas.microsoft.com/office/drawing/2014/main" id="{C9855D9E-8C85-BD45-BBE1-A917EE396ABA}"/>
              </a:ext>
            </a:extLst>
          </p:cNvPr>
          <p:cNvSpPr/>
          <p:nvPr/>
        </p:nvSpPr>
        <p:spPr>
          <a:xfrm rot="10800000">
            <a:off x="1747863" y="856930"/>
            <a:ext cx="254777" cy="4347368"/>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42" name="ZoneTexte 41">
            <a:extLst>
              <a:ext uri="{FF2B5EF4-FFF2-40B4-BE49-F238E27FC236}">
                <a16:creationId xmlns:a16="http://schemas.microsoft.com/office/drawing/2014/main" id="{7B1DDA5C-BF2E-7D48-9203-0F4879D452C2}"/>
              </a:ext>
            </a:extLst>
          </p:cNvPr>
          <p:cNvSpPr txBox="1"/>
          <p:nvPr/>
        </p:nvSpPr>
        <p:spPr>
          <a:xfrm>
            <a:off x="169056" y="2747156"/>
            <a:ext cx="1625191" cy="830997"/>
          </a:xfrm>
          <a:prstGeom prst="rect">
            <a:avLst/>
          </a:prstGeom>
          <a:solidFill>
            <a:schemeClr val="bg1"/>
          </a:solidFill>
          <a:ln>
            <a:noFill/>
          </a:ln>
        </p:spPr>
        <p:txBody>
          <a:bodyPr wrap="square" rtlCol="0">
            <a:spAutoFit/>
          </a:bodyPr>
          <a:lstStyle/>
          <a:p>
            <a:r>
              <a:rPr lang="en-GB" sz="1200" dirty="0">
                <a:solidFill>
                  <a:srgbClr val="0070C0"/>
                </a:solidFill>
              </a:rPr>
              <a:t>Most of this information is mirrored in the CMIP6 Data Request</a:t>
            </a:r>
          </a:p>
        </p:txBody>
      </p:sp>
      <p:sp>
        <p:nvSpPr>
          <p:cNvPr id="43" name="Rectangle 42">
            <a:extLst>
              <a:ext uri="{FF2B5EF4-FFF2-40B4-BE49-F238E27FC236}">
                <a16:creationId xmlns:a16="http://schemas.microsoft.com/office/drawing/2014/main" id="{F012D722-124E-3747-80CF-00EA0C29DCE9}"/>
              </a:ext>
            </a:extLst>
          </p:cNvPr>
          <p:cNvSpPr/>
          <p:nvPr/>
        </p:nvSpPr>
        <p:spPr>
          <a:xfrm>
            <a:off x="4663296" y="1001016"/>
            <a:ext cx="2187007" cy="646331"/>
          </a:xfrm>
          <a:prstGeom prst="rect">
            <a:avLst/>
          </a:prstGeom>
          <a:noFill/>
        </p:spPr>
        <p:txBody>
          <a:bodyPr wrap="square">
            <a:spAutoFit/>
          </a:bodyPr>
          <a:lstStyle/>
          <a:p>
            <a:r>
              <a:rPr lang="en-GB" sz="1200" i="1" kern="150" dirty="0">
                <a:solidFill>
                  <a:srgbClr val="FF0000"/>
                </a:solidFill>
                <a:latin typeface="+mn-lt"/>
                <a:ea typeface="Times New Roman" panose="02020603050405020304" pitchFamily="18" charset="0"/>
                <a:cs typeface="F"/>
              </a:rPr>
              <a:t>a CMIP6/CMOR official table </a:t>
            </a:r>
            <a:r>
              <a:rPr lang="en-GB" sz="1200" i="1" kern="150" dirty="0">
                <a:solidFill>
                  <a:srgbClr val="FF0000"/>
                </a:solidFill>
                <a:ea typeface="Times New Roman" panose="02020603050405020304" pitchFamily="18" charset="0"/>
                <a:cs typeface="F"/>
              </a:rPr>
              <a:t>(json file) </a:t>
            </a:r>
            <a:r>
              <a:rPr lang="en-GB" sz="1200" i="1" kern="150" dirty="0">
                <a:solidFill>
                  <a:srgbClr val="FF0000"/>
                </a:solidFill>
                <a:latin typeface="+mn-lt"/>
                <a:ea typeface="Times New Roman" panose="02020603050405020304" pitchFamily="18" charset="0"/>
                <a:cs typeface="F"/>
              </a:rPr>
              <a:t>containing several variables.</a:t>
            </a:r>
            <a:endParaRPr lang="en-GB" sz="1200" i="1" dirty="0">
              <a:solidFill>
                <a:srgbClr val="FF0000"/>
              </a:solidFill>
              <a:latin typeface="+mn-lt"/>
            </a:endParaRPr>
          </a:p>
        </p:txBody>
      </p:sp>
      <mc:AlternateContent xmlns:mc="http://schemas.openxmlformats.org/markup-compatibility/2006">
        <mc:Choice xmlns:p14="http://schemas.microsoft.com/office/powerpoint/2010/main" Requires="p14">
          <p:contentPart p14:bwMode="auto" r:id="rId3">
            <p14:nvContentPartPr>
              <p14:cNvPr id="5" name="Encre 4">
                <a:extLst>
                  <a:ext uri="{FF2B5EF4-FFF2-40B4-BE49-F238E27FC236}">
                    <a16:creationId xmlns:a16="http://schemas.microsoft.com/office/drawing/2014/main" id="{F790A696-1981-CA4B-A538-1552EDFAD15C}"/>
                  </a:ext>
                </a:extLst>
              </p14:cNvPr>
              <p14:cNvContentPartPr/>
              <p14:nvPr/>
            </p14:nvContentPartPr>
            <p14:xfrm>
              <a:off x="2210983" y="2783314"/>
              <a:ext cx="429840" cy="37440"/>
            </p14:xfrm>
          </p:contentPart>
        </mc:Choice>
        <mc:Fallback>
          <p:pic>
            <p:nvPicPr>
              <p:cNvPr id="5" name="Encre 4">
                <a:extLst>
                  <a:ext uri="{FF2B5EF4-FFF2-40B4-BE49-F238E27FC236}">
                    <a16:creationId xmlns:a16="http://schemas.microsoft.com/office/drawing/2014/main" id="{F790A696-1981-CA4B-A538-1552EDFAD15C}"/>
                  </a:ext>
                </a:extLst>
              </p:cNvPr>
              <p:cNvPicPr/>
              <p:nvPr/>
            </p:nvPicPr>
            <p:blipFill>
              <a:blip r:embed="rId4"/>
              <a:stretch>
                <a:fillRect/>
              </a:stretch>
            </p:blipFill>
            <p:spPr>
              <a:xfrm>
                <a:off x="2156983" y="2675674"/>
                <a:ext cx="537480" cy="253080"/>
              </a:xfrm>
              <a:prstGeom prst="rect">
                <a:avLst/>
              </a:prstGeom>
            </p:spPr>
          </p:pic>
        </mc:Fallback>
      </mc:AlternateContent>
    </p:spTree>
    <p:extLst>
      <p:ext uri="{BB962C8B-B14F-4D97-AF65-F5344CB8AC3E}">
        <p14:creationId xmlns:p14="http://schemas.microsoft.com/office/powerpoint/2010/main" val="1161257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4" name="Rectangle 3">
            <a:extLst>
              <a:ext uri="{FF2B5EF4-FFF2-40B4-BE49-F238E27FC236}">
                <a16:creationId xmlns:a16="http://schemas.microsoft.com/office/drawing/2014/main" id="{2FEE030F-514D-FB40-9C30-B15BA1261E8D}"/>
              </a:ext>
            </a:extLst>
          </p:cNvPr>
          <p:cNvSpPr/>
          <p:nvPr/>
        </p:nvSpPr>
        <p:spPr>
          <a:xfrm>
            <a:off x="1465299" y="4288906"/>
            <a:ext cx="4572000" cy="707886"/>
          </a:xfrm>
          <a:prstGeom prst="rect">
            <a:avLst/>
          </a:prstGeom>
        </p:spPr>
        <p:txBody>
          <a:bodyPr>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‘sos_Oday’</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Oday 01 ----&gt; </a:t>
            </a:r>
            <a:r>
              <a:rPr lang="en-GB" sz="1200" b="1" kern="150" dirty="0">
                <a:latin typeface="Consolas" panose="020B0609020204030204" pitchFamily="49" charset="0"/>
                <a:ea typeface="Times New Roman" panose="02020603050405020304" pitchFamily="18" charset="0"/>
                <a:cs typeface="Arial" panose="020B0604020202020204" pitchFamily="34" charset="0"/>
              </a:rPr>
              <a:t>sos(1)</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57D65C30-57B3-1D41-B974-CA275CD53DCC}"/>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a:extLst>
              <a:ext uri="{FF2B5EF4-FFF2-40B4-BE49-F238E27FC236}">
                <a16:creationId xmlns:a16="http://schemas.microsoft.com/office/drawing/2014/main" id="{562B8011-095C-FA4D-A416-DF6404BFA38F}"/>
              </a:ext>
            </a:extLst>
          </p:cNvPr>
          <p:cNvSpPr/>
          <p:nvPr/>
        </p:nvSpPr>
        <p:spPr>
          <a:xfrm>
            <a:off x="1656212"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a:extLst>
              <a:ext uri="{FF2B5EF4-FFF2-40B4-BE49-F238E27FC236}">
                <a16:creationId xmlns:a16="http://schemas.microsoft.com/office/drawing/2014/main" id="{0CAB6C00-F031-A14A-BE52-F2B9FDDBDA50}"/>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97CB98EA-B6F8-894E-B610-24170136EE40}"/>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orme libre 14">
            <a:extLst>
              <a:ext uri="{FF2B5EF4-FFF2-40B4-BE49-F238E27FC236}">
                <a16:creationId xmlns:a16="http://schemas.microsoft.com/office/drawing/2014/main" id="{6DEF7E68-9147-2A4B-AA63-F63AFC7434F6}"/>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orme libre 15">
            <a:extLst>
              <a:ext uri="{FF2B5EF4-FFF2-40B4-BE49-F238E27FC236}">
                <a16:creationId xmlns:a16="http://schemas.microsoft.com/office/drawing/2014/main" id="{5AE4DEBF-0533-1340-BBCA-FA6592091FE9}"/>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411CF3A-3918-3444-AB35-00174B6D0936}"/>
              </a:ext>
            </a:extLst>
          </p:cNvPr>
          <p:cNvSpPr txBox="1"/>
          <p:nvPr/>
        </p:nvSpPr>
        <p:spPr>
          <a:xfrm>
            <a:off x="436056" y="2107268"/>
            <a:ext cx="894069" cy="600164"/>
          </a:xfrm>
          <a:prstGeom prst="rect">
            <a:avLst/>
          </a:prstGeom>
          <a:noFill/>
        </p:spPr>
        <p:txBody>
          <a:bodyPr wrap="square" rtlCol="0">
            <a:spAutoFit/>
          </a:bodyPr>
          <a:lstStyle/>
          <a:p>
            <a:r>
              <a:rPr lang="en-GB" sz="1100" dirty="0">
                <a:solidFill>
                  <a:srgbClr val="FF0000"/>
                </a:solidFill>
              </a:rPr>
              <a:t>official CMIP6 varname…</a:t>
            </a:r>
          </a:p>
        </p:txBody>
      </p:sp>
      <p:sp>
        <p:nvSpPr>
          <p:cNvPr id="18" name="ZoneTexte 17">
            <a:extLst>
              <a:ext uri="{FF2B5EF4-FFF2-40B4-BE49-F238E27FC236}">
                <a16:creationId xmlns:a16="http://schemas.microsoft.com/office/drawing/2014/main" id="{EB4993E7-7A33-634A-B451-29F9919B1403}"/>
              </a:ext>
            </a:extLst>
          </p:cNvPr>
          <p:cNvSpPr txBox="1"/>
          <p:nvPr/>
        </p:nvSpPr>
        <p:spPr>
          <a:xfrm>
            <a:off x="1397503" y="2114568"/>
            <a:ext cx="1175367" cy="600164"/>
          </a:xfrm>
          <a:prstGeom prst="rect">
            <a:avLst/>
          </a:prstGeom>
          <a:noFill/>
        </p:spPr>
        <p:txBody>
          <a:bodyPr wrap="square" rtlCol="0">
            <a:spAutoFit/>
          </a:bodyPr>
          <a:lstStyle/>
          <a:p>
            <a:r>
              <a:rPr lang="en-GB" sz="1100" dirty="0">
                <a:solidFill>
                  <a:srgbClr val="FF0000"/>
                </a:solidFill>
              </a:rPr>
              <a:t>…defined</a:t>
            </a:r>
          </a:p>
          <a:p>
            <a:r>
              <a:rPr lang="en-GB" sz="1100" dirty="0">
                <a:solidFill>
                  <a:srgbClr val="FF0000"/>
                </a:solidFill>
              </a:rPr>
              <a:t>for this model component</a:t>
            </a:r>
          </a:p>
        </p:txBody>
      </p:sp>
      <p:sp>
        <p:nvSpPr>
          <p:cNvPr id="19" name="ZoneTexte 18">
            <a:extLst>
              <a:ext uri="{FF2B5EF4-FFF2-40B4-BE49-F238E27FC236}">
                <a16:creationId xmlns:a16="http://schemas.microsoft.com/office/drawing/2014/main" id="{5EEE7B09-969F-3543-88D3-FE2C61C257E2}"/>
              </a:ext>
            </a:extLst>
          </p:cNvPr>
          <p:cNvSpPr txBox="1"/>
          <p:nvPr/>
        </p:nvSpPr>
        <p:spPr>
          <a:xfrm>
            <a:off x="2380272" y="2108219"/>
            <a:ext cx="870845" cy="430887"/>
          </a:xfrm>
          <a:prstGeom prst="rect">
            <a:avLst/>
          </a:prstGeom>
          <a:noFill/>
        </p:spPr>
        <p:txBody>
          <a:bodyPr wrap="square" rtlCol="0">
            <a:spAutoFit/>
          </a:bodyPr>
          <a:lstStyle/>
          <a:p>
            <a:r>
              <a:rPr lang="en-GB" sz="1100" dirty="0">
                <a:solidFill>
                  <a:srgbClr val="FF0000"/>
                </a:solidFill>
              </a:rPr>
              <a:t>…at this frequency</a:t>
            </a:r>
          </a:p>
        </p:txBody>
      </p:sp>
      <p:sp>
        <p:nvSpPr>
          <p:cNvPr id="20" name="ZoneTexte 19">
            <a:extLst>
              <a:ext uri="{FF2B5EF4-FFF2-40B4-BE49-F238E27FC236}">
                <a16:creationId xmlns:a16="http://schemas.microsoft.com/office/drawing/2014/main" id="{344CE6B0-671C-5442-929D-BE04C4F6132F}"/>
              </a:ext>
            </a:extLst>
          </p:cNvPr>
          <p:cNvSpPr txBox="1"/>
          <p:nvPr/>
        </p:nvSpPr>
        <p:spPr>
          <a:xfrm>
            <a:off x="3521235" y="2102716"/>
            <a:ext cx="759125" cy="600164"/>
          </a:xfrm>
          <a:prstGeom prst="rect">
            <a:avLst/>
          </a:prstGeom>
          <a:noFill/>
        </p:spPr>
        <p:txBody>
          <a:bodyPr wrap="square" rtlCol="0">
            <a:spAutoFit/>
          </a:bodyPr>
          <a:lstStyle/>
          <a:p>
            <a:r>
              <a:rPr lang="en-GB" sz="1100" dirty="0">
                <a:solidFill>
                  <a:srgbClr val="FF0000"/>
                </a:solidFill>
              </a:rPr>
              <a:t>…in this CMIP6 table</a:t>
            </a:r>
          </a:p>
        </p:txBody>
      </p:sp>
      <p:sp>
        <p:nvSpPr>
          <p:cNvPr id="21" name="ZoneTexte 20">
            <a:extLst>
              <a:ext uri="{FF2B5EF4-FFF2-40B4-BE49-F238E27FC236}">
                <a16:creationId xmlns:a16="http://schemas.microsoft.com/office/drawing/2014/main" id="{D37DC39E-8308-B146-8DC2-A465833B82C6}"/>
              </a:ext>
            </a:extLst>
          </p:cNvPr>
          <p:cNvSpPr txBox="1"/>
          <p:nvPr/>
        </p:nvSpPr>
        <p:spPr>
          <a:xfrm>
            <a:off x="4684585" y="2102716"/>
            <a:ext cx="893830" cy="600164"/>
          </a:xfrm>
          <a:prstGeom prst="rect">
            <a:avLst/>
          </a:prstGeom>
          <a:noFill/>
        </p:spPr>
        <p:txBody>
          <a:bodyPr wrap="square" rtlCol="0">
            <a:spAutoFit/>
          </a:bodyPr>
          <a:lstStyle/>
          <a:p>
            <a:r>
              <a:rPr lang="en-GB" sz="1100" dirty="0">
                <a:solidFill>
                  <a:srgbClr val="FF0000"/>
                </a:solidFill>
              </a:rPr>
              <a:t>…with this temporal shape</a:t>
            </a:r>
          </a:p>
        </p:txBody>
      </p:sp>
      <p:sp>
        <p:nvSpPr>
          <p:cNvPr id="22" name="ZoneTexte 21">
            <a:extLst>
              <a:ext uri="{FF2B5EF4-FFF2-40B4-BE49-F238E27FC236}">
                <a16:creationId xmlns:a16="http://schemas.microsoft.com/office/drawing/2014/main" id="{D5E3008B-BF91-EE45-A39B-7088F18C58BA}"/>
              </a:ext>
            </a:extLst>
          </p:cNvPr>
          <p:cNvSpPr txBox="1"/>
          <p:nvPr/>
        </p:nvSpPr>
        <p:spPr>
          <a:xfrm>
            <a:off x="5981396" y="2102716"/>
            <a:ext cx="885230" cy="600164"/>
          </a:xfrm>
          <a:prstGeom prst="rect">
            <a:avLst/>
          </a:prstGeom>
          <a:noFill/>
        </p:spPr>
        <p:txBody>
          <a:bodyPr wrap="square" rtlCol="0">
            <a:spAutoFit/>
          </a:bodyPr>
          <a:lstStyle/>
          <a:p>
            <a:r>
              <a:rPr lang="en-GB" sz="1100" dirty="0">
                <a:solidFill>
                  <a:srgbClr val="FF0000"/>
                </a:solidFill>
              </a:rPr>
              <a:t>…and with this spatial shape</a:t>
            </a:r>
          </a:p>
        </p:txBody>
      </p:sp>
      <p:sp>
        <p:nvSpPr>
          <p:cNvPr id="17" name="Accolade fermante 16">
            <a:extLst>
              <a:ext uri="{FF2B5EF4-FFF2-40B4-BE49-F238E27FC236}">
                <a16:creationId xmlns:a16="http://schemas.microsoft.com/office/drawing/2014/main" id="{90930B13-2081-6F40-B5CD-59514D817935}"/>
              </a:ext>
            </a:extLst>
          </p:cNvPr>
          <p:cNvSpPr/>
          <p:nvPr/>
        </p:nvSpPr>
        <p:spPr>
          <a:xfrm rot="5400000">
            <a:off x="5647305" y="1938410"/>
            <a:ext cx="220996" cy="2146436"/>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ccolade fermante 23">
            <a:extLst>
              <a:ext uri="{FF2B5EF4-FFF2-40B4-BE49-F238E27FC236}">
                <a16:creationId xmlns:a16="http://schemas.microsoft.com/office/drawing/2014/main" id="{2508FD96-A4E2-884B-9EA1-341ECA5911DB}"/>
              </a:ext>
            </a:extLst>
          </p:cNvPr>
          <p:cNvSpPr/>
          <p:nvPr/>
        </p:nvSpPr>
        <p:spPr>
          <a:xfrm rot="5400000">
            <a:off x="2228829" y="2044806"/>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5" name="Connecteur droit avec flèche 24">
            <a:extLst>
              <a:ext uri="{FF2B5EF4-FFF2-40B4-BE49-F238E27FC236}">
                <a16:creationId xmlns:a16="http://schemas.microsoft.com/office/drawing/2014/main" id="{9DFDA015-7E7E-B743-B631-23B6E92C8A15}"/>
              </a:ext>
            </a:extLst>
          </p:cNvPr>
          <p:cNvCxnSpPr>
            <a:cxnSpLocks/>
          </p:cNvCxnSpPr>
          <p:nvPr/>
        </p:nvCxnSpPr>
        <p:spPr>
          <a:xfrm>
            <a:off x="2441275" y="3161038"/>
            <a:ext cx="700759" cy="4120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A9B68AE8-30FF-0D43-BD7B-FFFF9B98CADB}"/>
              </a:ext>
            </a:extLst>
          </p:cNvPr>
          <p:cNvCxnSpPr>
            <a:cxnSpLocks/>
          </p:cNvCxnSpPr>
          <p:nvPr/>
        </p:nvCxnSpPr>
        <p:spPr>
          <a:xfrm flipH="1">
            <a:off x="4973197" y="3237593"/>
            <a:ext cx="784607" cy="33547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FE2FB86E-788C-684C-A323-35F262B45FC9}"/>
              </a:ext>
            </a:extLst>
          </p:cNvPr>
          <p:cNvSpPr txBox="1"/>
          <p:nvPr/>
        </p:nvSpPr>
        <p:spPr>
          <a:xfrm>
            <a:off x="3048478" y="3260626"/>
            <a:ext cx="1924719" cy="830997"/>
          </a:xfrm>
          <a:prstGeom prst="rect">
            <a:avLst/>
          </a:prstGeom>
          <a:noFill/>
        </p:spPr>
        <p:txBody>
          <a:bodyPr wrap="square" rtlCol="0">
            <a:spAutoFit/>
          </a:bodyPr>
          <a:lstStyle/>
          <a:p>
            <a:pPr algn="ctr"/>
            <a:r>
              <a:rPr lang="en-GB" sz="1200" dirty="0">
                <a:solidFill>
                  <a:srgbClr val="0070C0"/>
                </a:solidFill>
              </a:rPr>
              <a:t>To check consistency of user’s demand with respect to the chosen (VARNAME, TABLE)</a:t>
            </a:r>
          </a:p>
        </p:txBody>
      </p:sp>
      <p:sp>
        <p:nvSpPr>
          <p:cNvPr id="33" name="Flèche courbée vers la droite 32">
            <a:extLst>
              <a:ext uri="{FF2B5EF4-FFF2-40B4-BE49-F238E27FC236}">
                <a16:creationId xmlns:a16="http://schemas.microsoft.com/office/drawing/2014/main" id="{C2144091-EF2E-4B40-9CC2-ACA20817B417}"/>
              </a:ext>
            </a:extLst>
          </p:cNvPr>
          <p:cNvSpPr/>
          <p:nvPr/>
        </p:nvSpPr>
        <p:spPr>
          <a:xfrm>
            <a:off x="1078302" y="3886193"/>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spTree>
    <p:extLst>
      <p:ext uri="{BB962C8B-B14F-4D97-AF65-F5344CB8AC3E}">
        <p14:creationId xmlns:p14="http://schemas.microsoft.com/office/powerpoint/2010/main" val="3359768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0" name="Rectangle 29">
            <a:extLst>
              <a:ext uri="{FF2B5EF4-FFF2-40B4-BE49-F238E27FC236}">
                <a16:creationId xmlns:a16="http://schemas.microsoft.com/office/drawing/2014/main" id="{6FAC880D-B0E2-F544-9257-FA41093253B6}"/>
              </a:ext>
            </a:extLst>
          </p:cNvPr>
          <p:cNvSpPr/>
          <p:nvPr/>
        </p:nvSpPr>
        <p:spPr>
          <a:xfrm>
            <a:off x="223397" y="781669"/>
            <a:ext cx="1901560" cy="1323439"/>
          </a:xfrm>
          <a:prstGeom prst="rect">
            <a:avLst/>
          </a:prstGeom>
        </p:spPr>
        <p:txBody>
          <a:bodyPr wrap="square">
            <a:spAutoFit/>
          </a:bodyPr>
          <a:lstStyle/>
          <a:p>
            <a:pPr>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2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all variables included in a user-defined external Table with CMOR-like attributes</a:t>
            </a:r>
          </a:p>
        </p:txBody>
      </p:sp>
      <p:sp>
        <p:nvSpPr>
          <p:cNvPr id="32" name="Pensées 31">
            <a:extLst>
              <a:ext uri="{FF2B5EF4-FFF2-40B4-BE49-F238E27FC236}">
                <a16:creationId xmlns:a16="http://schemas.microsoft.com/office/drawing/2014/main" id="{1323F942-1E72-A042-82AF-639765E3A043}"/>
              </a:ext>
            </a:extLst>
          </p:cNvPr>
          <p:cNvSpPr/>
          <p:nvPr/>
        </p:nvSpPr>
        <p:spPr>
          <a:xfrm>
            <a:off x="7774933" y="78423"/>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extra</a:t>
            </a:r>
            <a:endParaRPr lang="fr-FR" sz="1200" dirty="0">
              <a:solidFill>
                <a:schemeClr val="accent5"/>
              </a:solidFill>
            </a:endParaRPr>
          </a:p>
        </p:txBody>
      </p:sp>
      <p:sp>
        <p:nvSpPr>
          <p:cNvPr id="19" name="Rectangle 18">
            <a:extLst>
              <a:ext uri="{FF2B5EF4-FFF2-40B4-BE49-F238E27FC236}">
                <a16:creationId xmlns:a16="http://schemas.microsoft.com/office/drawing/2014/main" id="{851E36D2-44F1-034F-A7C4-751F5F8DD4B2}"/>
              </a:ext>
            </a:extLst>
          </p:cNvPr>
          <p:cNvSpPr/>
          <p:nvPr/>
        </p:nvSpPr>
        <p:spPr>
          <a:xfrm>
            <a:off x="2251820" y="776569"/>
            <a:ext cx="4990228" cy="4662815"/>
          </a:xfrm>
          <a:prstGeom prst="rect">
            <a:avLst/>
          </a:prstGeom>
          <a:solidFill>
            <a:schemeClr val="bg1"/>
          </a:solidFill>
          <a:ln w="19050">
            <a:solidFill>
              <a:srgbClr val="D883FF"/>
            </a:solidFill>
          </a:ln>
        </p:spPr>
        <p:txBody>
          <a:bodyPr wrap="square">
            <a:spAutoFit/>
          </a:bodyPr>
          <a:lstStyle/>
          <a:p>
            <a:r>
              <a:rPr lang="en-GB" sz="900" dirty="0">
                <a:latin typeface="Consolas" panose="020B0609020204030204" pitchFamily="49" charset="0"/>
                <a:cs typeface="Consolas" panose="020B0609020204030204" pitchFamily="49" charset="0"/>
              </a:rPr>
              <a:t>"Header": {</a:t>
            </a:r>
          </a:p>
          <a:p>
            <a:r>
              <a:rPr lang="en-GB" sz="900" dirty="0">
                <a:latin typeface="Consolas" panose="020B0609020204030204" pitchFamily="49" charset="0"/>
                <a:cs typeface="Consolas" panose="020B0609020204030204" pitchFamily="49" charset="0"/>
              </a:rPr>
              <a:t>        "data_specs_version": "01.00.13",</a:t>
            </a:r>
          </a:p>
          <a:p>
            <a:r>
              <a:rPr lang="en-GB" sz="900" dirty="0">
                <a:latin typeface="Consolas" panose="020B0609020204030204" pitchFamily="49" charset="0"/>
                <a:cs typeface="Consolas" panose="020B0609020204030204" pitchFamily="49" charset="0"/>
              </a:rPr>
              <a:t>        "table_id": "Table Prim6hrPt",</a:t>
            </a:r>
          </a:p>
          <a:p>
            <a:r>
              <a:rPr lang="en-GB" sz="900" dirty="0">
                <a:latin typeface="Consolas" panose="020B0609020204030204" pitchFamily="49" charset="0"/>
                <a:cs typeface="Consolas" panose="020B0609020204030204" pitchFamily="49" charset="0"/>
              </a:rPr>
              <a:t>        "realm": "land atmos ocean",</a:t>
            </a:r>
          </a:p>
          <a:p>
            <a:r>
              <a:rPr lang="en-GB" sz="900" dirty="0">
                <a:latin typeface="Consolas" panose="020B0609020204030204" pitchFamily="49" charset="0"/>
                <a:cs typeface="Consolas" panose="020B0609020204030204" pitchFamily="49" charset="0"/>
              </a:rPr>
              <a:t>        "cmor_version": "3.2",</a:t>
            </a:r>
          </a:p>
          <a:p>
            <a:r>
              <a:rPr lang="en-GB" sz="900" dirty="0">
                <a:latin typeface="Consolas" panose="020B0609020204030204" pitchFamily="49" charset="0"/>
                <a:cs typeface="Consolas" panose="020B0609020204030204" pitchFamily="49" charset="0"/>
              </a:rPr>
              <a:t>        "table_date": "12 July 2017",</a:t>
            </a:r>
          </a:p>
          <a:p>
            <a:r>
              <a:rPr lang="en-GB" sz="900" dirty="0">
                <a:latin typeface="Consolas" panose="020B0609020204030204" pitchFamily="49" charset="0"/>
                <a:cs typeface="Consolas" panose="020B0609020204030204" pitchFamily="49" charset="0"/>
              </a:rPr>
              <a:t>        "missing_value": "1e20",</a:t>
            </a:r>
          </a:p>
          <a:p>
            <a:r>
              <a:rPr lang="en-GB" sz="900" dirty="0">
                <a:latin typeface="Consolas" panose="020B0609020204030204" pitchFamily="49" charset="0"/>
                <a:cs typeface="Consolas" panose="020B0609020204030204" pitchFamily="49" charset="0"/>
              </a:rPr>
              <a:t>        "product": "model-output",</a:t>
            </a:r>
          </a:p>
          <a:p>
            <a:r>
              <a:rPr lang="en-GB" sz="900" dirty="0">
                <a:latin typeface="Consolas" panose="020B0609020204030204" pitchFamily="49" charset="0"/>
                <a:cs typeface="Consolas" panose="020B0609020204030204" pitchFamily="49" charset="0"/>
              </a:rPr>
              <a:t>        "approx_interval": "0.250000",</a:t>
            </a:r>
          </a:p>
          <a:p>
            <a:r>
              <a:rPr lang="en-GB" sz="900" dirty="0">
                <a:latin typeface="Consolas" panose="020B0609020204030204" pitchFamily="49" charset="0"/>
                <a:cs typeface="Consolas" panose="020B0609020204030204" pitchFamily="49" charset="0"/>
              </a:rPr>
              <a:t>        "generic_levels": "",</a:t>
            </a:r>
          </a:p>
          <a:p>
            <a:r>
              <a:rPr lang="en-GB" sz="900" dirty="0">
                <a:latin typeface="Consolas" panose="020B0609020204030204" pitchFamily="49" charset="0"/>
                <a:cs typeface="Consolas" panose="020B0609020204030204" pitchFamily="49" charset="0"/>
              </a:rPr>
              <a:t>        "mip_era": "PRIMAVERA",</a:t>
            </a:r>
          </a:p>
          <a:p>
            <a:r>
              <a:rPr lang="en-GB" sz="900" dirty="0">
                <a:latin typeface="Consolas" panose="020B0609020204030204" pitchFamily="49" charset="0"/>
                <a:cs typeface="Consolas" panose="020B0609020204030204" pitchFamily="49" charset="0"/>
              </a:rPr>
              <a:t>        "Conventions": "CF-1.7 CMIP-6.0"</a:t>
            </a:r>
          </a:p>
          <a:p>
            <a:r>
              <a:rPr lang="en-GB" sz="900" dirty="0">
                <a:latin typeface="Consolas" panose="020B0609020204030204" pitchFamily="49" charset="0"/>
                <a:cs typeface="Consolas" panose="020B0609020204030204" pitchFamily="49" charset="0"/>
              </a:rPr>
              <a:t>    },</a:t>
            </a:r>
          </a:p>
          <a:p>
            <a:r>
              <a:rPr lang="en-GB" sz="900" dirty="0">
                <a:latin typeface="Consolas" panose="020B0609020204030204" pitchFamily="49" charset="0"/>
                <a:cs typeface="Consolas" panose="020B0609020204030204" pitchFamily="49" charset="0"/>
              </a:rPr>
              <a:t>    "variable_entry": {</a:t>
            </a:r>
            <a:endParaRPr lang="en-GB" sz="900" dirty="0">
              <a:latin typeface="Menlo" panose="020B0609030804020204" pitchFamily="49" charset="0"/>
            </a:endParaRPr>
          </a:p>
          <a:p>
            <a:r>
              <a:rPr lang="en-GB" sz="900" dirty="0">
                <a:latin typeface="Menlo" panose="020B0609030804020204" pitchFamily="49" charset="0"/>
              </a:rPr>
              <a:t>       "thetapv2": {</a:t>
            </a:r>
          </a:p>
          <a:p>
            <a:r>
              <a:rPr lang="en-GB" sz="900" dirty="0">
                <a:latin typeface="Menlo" panose="020B0609030804020204" pitchFamily="49" charset="0"/>
              </a:rPr>
              <a:t>            "frequency": "6hr",</a:t>
            </a:r>
          </a:p>
          <a:p>
            <a:r>
              <a:rPr lang="en-GB" sz="900" dirty="0">
                <a:latin typeface="Menlo" panose="020B0609030804020204" pitchFamily="49" charset="0"/>
              </a:rPr>
              <a:t>            "modeling_realm": "atmos",</a:t>
            </a:r>
          </a:p>
          <a:p>
            <a:r>
              <a:rPr lang="en-GB" sz="900" dirty="0">
                <a:latin typeface="Menlo" panose="020B0609030804020204" pitchFamily="49" charset="0"/>
              </a:rPr>
              <a:t>            "standard_name": "theta_on_pv2_surface",</a:t>
            </a:r>
          </a:p>
          <a:p>
            <a:r>
              <a:rPr lang="en-GB" sz="900" dirty="0">
                <a:latin typeface="Menlo" panose="020B0609030804020204" pitchFamily="49" charset="0"/>
              </a:rPr>
              <a:t>            "units": "K",</a:t>
            </a:r>
          </a:p>
          <a:p>
            <a:r>
              <a:rPr lang="en-GB" sz="900" dirty="0">
                <a:latin typeface="Menlo" panose="020B0609030804020204" pitchFamily="49" charset="0"/>
              </a:rPr>
              <a:t>            "cell_methods": "time: point",</a:t>
            </a:r>
          </a:p>
          <a:p>
            <a:r>
              <a:rPr lang="en-GB" sz="900" dirty="0">
                <a:latin typeface="Menlo" panose="020B0609030804020204" pitchFamily="49" charset="0"/>
              </a:rPr>
              <a:t>            "cell_measures": "area: areacella",</a:t>
            </a:r>
          </a:p>
          <a:p>
            <a:r>
              <a:rPr lang="en-GB" sz="900" dirty="0">
                <a:latin typeface="Menlo" panose="020B0609030804020204" pitchFamily="49" charset="0"/>
              </a:rPr>
              <a:t>            "long_name": "Theta on PV +/- 2 Surface",</a:t>
            </a:r>
          </a:p>
          <a:p>
            <a:r>
              <a:rPr lang="en-GB" sz="900" dirty="0">
                <a:latin typeface="Menlo" panose="020B0609030804020204" pitchFamily="49" charset="0"/>
              </a:rPr>
              <a:t>            "comment": "",</a:t>
            </a:r>
          </a:p>
          <a:p>
            <a:r>
              <a:rPr lang="en-GB" sz="900" dirty="0">
                <a:latin typeface="Menlo" panose="020B0609030804020204" pitchFamily="49" charset="0"/>
              </a:rPr>
              <a:t>            "dimensions": "longitude latitude time1",</a:t>
            </a:r>
          </a:p>
          <a:p>
            <a:r>
              <a:rPr lang="en-GB" sz="900" dirty="0">
                <a:latin typeface="Menlo" panose="020B0609030804020204" pitchFamily="49" charset="0"/>
              </a:rPr>
              <a:t>            "out_name": "thetapv2",</a:t>
            </a:r>
          </a:p>
          <a:p>
            <a:r>
              <a:rPr lang="en-GB" sz="900" dirty="0">
                <a:latin typeface="Menlo" panose="020B0609030804020204" pitchFamily="49" charset="0"/>
              </a:rPr>
              <a:t>            "type": "real",</a:t>
            </a:r>
          </a:p>
          <a:p>
            <a:r>
              <a:rPr lang="en-GB" sz="900" dirty="0">
                <a:latin typeface="Menlo" panose="020B0609030804020204" pitchFamily="49" charset="0"/>
              </a:rPr>
              <a:t>            "positive": "",</a:t>
            </a:r>
          </a:p>
          <a:p>
            <a:r>
              <a:rPr lang="en-GB" sz="900" dirty="0">
                <a:latin typeface="Menlo" panose="020B0609030804020204" pitchFamily="49" charset="0"/>
              </a:rPr>
              <a:t>            "valid_min": "",</a:t>
            </a:r>
          </a:p>
          <a:p>
            <a:r>
              <a:rPr lang="en-GB" sz="900" dirty="0">
                <a:latin typeface="Menlo" panose="020B0609030804020204" pitchFamily="49" charset="0"/>
              </a:rPr>
              <a:t>            "valid_max": "",</a:t>
            </a:r>
          </a:p>
          <a:p>
            <a:r>
              <a:rPr lang="en-GB" sz="900" dirty="0">
                <a:latin typeface="Menlo" panose="020B0609030804020204" pitchFamily="49" charset="0"/>
              </a:rPr>
              <a:t>            "ok_min_mean_abs": "",</a:t>
            </a:r>
          </a:p>
          <a:p>
            <a:r>
              <a:rPr lang="en-GB" sz="900" dirty="0">
                <a:latin typeface="Menlo" panose="020B0609030804020204" pitchFamily="49" charset="0"/>
              </a:rPr>
              <a:t>            "ok_max_mean_abs": "",</a:t>
            </a:r>
          </a:p>
          <a:p>
            <a:r>
              <a:rPr lang="en-GB" sz="900" dirty="0">
                <a:latin typeface="Menlo" panose="020B0609030804020204" pitchFamily="49" charset="0"/>
              </a:rPr>
              <a:t>            "primavera_priority": "1"</a:t>
            </a:r>
          </a:p>
          <a:p>
            <a:r>
              <a:rPr lang="en-GB" sz="900" dirty="0">
                <a:latin typeface="Menlo" panose="020B0609030804020204" pitchFamily="49" charset="0"/>
              </a:rPr>
              <a:t>        },</a:t>
            </a:r>
          </a:p>
        </p:txBody>
      </p:sp>
      <p:sp>
        <p:nvSpPr>
          <p:cNvPr id="24" name="Accolade fermante 23">
            <a:extLst>
              <a:ext uri="{FF2B5EF4-FFF2-40B4-BE49-F238E27FC236}">
                <a16:creationId xmlns:a16="http://schemas.microsoft.com/office/drawing/2014/main" id="{943132C3-062E-9144-AFCC-8F2676C809F8}"/>
              </a:ext>
            </a:extLst>
          </p:cNvPr>
          <p:cNvSpPr/>
          <p:nvPr/>
        </p:nvSpPr>
        <p:spPr>
          <a:xfrm rot="10800000">
            <a:off x="2538370" y="2927101"/>
            <a:ext cx="220996" cy="2268334"/>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25" name="ZoneTexte 24">
            <a:extLst>
              <a:ext uri="{FF2B5EF4-FFF2-40B4-BE49-F238E27FC236}">
                <a16:creationId xmlns:a16="http://schemas.microsoft.com/office/drawing/2014/main" id="{FB161EDB-083B-9B43-92DA-786A4049158C}"/>
              </a:ext>
            </a:extLst>
          </p:cNvPr>
          <p:cNvSpPr txBox="1"/>
          <p:nvPr/>
        </p:nvSpPr>
        <p:spPr>
          <a:xfrm>
            <a:off x="244653" y="3738102"/>
            <a:ext cx="2293716" cy="1200329"/>
          </a:xfrm>
          <a:prstGeom prst="rect">
            <a:avLst/>
          </a:prstGeom>
          <a:solidFill>
            <a:schemeClr val="bg1"/>
          </a:solidFill>
          <a:ln>
            <a:noFill/>
          </a:ln>
        </p:spPr>
        <p:txBody>
          <a:bodyPr wrap="square" rtlCol="0">
            <a:spAutoFit/>
          </a:bodyPr>
          <a:lstStyle/>
          <a:p>
            <a:r>
              <a:rPr lang="en-GB" sz="1200" dirty="0">
                <a:solidFill>
                  <a:srgbClr val="0070C0"/>
                </a:solidFill>
              </a:rPr>
              <a:t>CMIP6 (CMOR) like attributes used by dr2xml to build XIOS instructions (output_freq, operation, …) and  to set XIOS variables (i.e. netCDF attributes) </a:t>
            </a:r>
          </a:p>
        </p:txBody>
      </p:sp>
      <p:sp>
        <p:nvSpPr>
          <p:cNvPr id="26" name="Rectangle 25">
            <a:extLst>
              <a:ext uri="{FF2B5EF4-FFF2-40B4-BE49-F238E27FC236}">
                <a16:creationId xmlns:a16="http://schemas.microsoft.com/office/drawing/2014/main" id="{4C81DCA9-B765-2748-9EEB-44AC1FB091BB}"/>
              </a:ext>
            </a:extLst>
          </p:cNvPr>
          <p:cNvSpPr/>
          <p:nvPr/>
        </p:nvSpPr>
        <p:spPr>
          <a:xfrm>
            <a:off x="5018362" y="791587"/>
            <a:ext cx="2223686" cy="276999"/>
          </a:xfrm>
          <a:prstGeom prst="rect">
            <a:avLst/>
          </a:prstGeom>
        </p:spPr>
        <p:txBody>
          <a:bodyPr wrap="none">
            <a:spAutoFit/>
          </a:bodyPr>
          <a:lstStyle/>
          <a:p>
            <a:r>
              <a:rPr lang="en-GB" sz="1200" u="sng" kern="150" dirty="0">
                <a:solidFill>
                  <a:srgbClr val="D883FF"/>
                </a:solidFill>
                <a:latin typeface="Consolas" panose="020B0609020204030204" pitchFamily="49" charset="0"/>
                <a:ea typeface="Times New Roman" panose="02020603050405020304" pitchFamily="18" charset="0"/>
                <a:cs typeface="Consolas" panose="020B0609020204030204" pitchFamily="49" charset="0"/>
              </a:rPr>
              <a:t>PRIMAVERA_Prim6hrPt.json</a:t>
            </a:r>
            <a:endParaRPr lang="en-GB" sz="1200" u="sng" dirty="0">
              <a:solidFill>
                <a:srgbClr val="D883FF"/>
              </a:solidFill>
            </a:endParaRPr>
          </a:p>
        </p:txBody>
      </p:sp>
      <p:sp>
        <p:nvSpPr>
          <p:cNvPr id="12" name="Rectangle 11">
            <a:extLst>
              <a:ext uri="{FF2B5EF4-FFF2-40B4-BE49-F238E27FC236}">
                <a16:creationId xmlns:a16="http://schemas.microsoft.com/office/drawing/2014/main" id="{A83A7D47-8D3F-564B-BB10-A464DD753AAA}"/>
              </a:ext>
            </a:extLst>
          </p:cNvPr>
          <p:cNvSpPr/>
          <p:nvPr/>
        </p:nvSpPr>
        <p:spPr>
          <a:xfrm>
            <a:off x="5112292" y="1049036"/>
            <a:ext cx="2129756" cy="646331"/>
          </a:xfrm>
          <a:prstGeom prst="rect">
            <a:avLst/>
          </a:prstGeom>
          <a:noFill/>
        </p:spPr>
        <p:txBody>
          <a:bodyPr wrap="square">
            <a:spAutoFit/>
          </a:bodyPr>
          <a:lstStyle/>
          <a:p>
            <a:r>
              <a:rPr lang="en-GB" sz="1200" i="1" kern="150" dirty="0">
                <a:solidFill>
                  <a:srgbClr val="D883FF"/>
                </a:solidFill>
                <a:latin typeface="+mn-lt"/>
                <a:ea typeface="Times New Roman" panose="02020603050405020304" pitchFamily="18" charset="0"/>
                <a:cs typeface="F"/>
              </a:rPr>
              <a:t>a user-defined external table </a:t>
            </a:r>
            <a:r>
              <a:rPr lang="en-GB" sz="1200" i="1" kern="150" dirty="0">
                <a:solidFill>
                  <a:srgbClr val="D883FF"/>
                </a:solidFill>
                <a:ea typeface="Times New Roman" panose="02020603050405020304" pitchFamily="18" charset="0"/>
                <a:cs typeface="F"/>
              </a:rPr>
              <a:t>(json file) </a:t>
            </a:r>
            <a:r>
              <a:rPr lang="en-GB" sz="1200" i="1" kern="150" dirty="0">
                <a:solidFill>
                  <a:srgbClr val="D883FF"/>
                </a:solidFill>
                <a:latin typeface="+mn-lt"/>
                <a:ea typeface="Times New Roman" panose="02020603050405020304" pitchFamily="18" charset="0"/>
                <a:cs typeface="F"/>
              </a:rPr>
              <a:t>containing several additional variables.</a:t>
            </a:r>
            <a:endParaRPr lang="en-GB" sz="1200" i="1" dirty="0">
              <a:solidFill>
                <a:srgbClr val="D883FF"/>
              </a:solidFill>
              <a:latin typeface="+mn-lt"/>
            </a:endParaRPr>
          </a:p>
        </p:txBody>
      </p:sp>
      <mc:AlternateContent xmlns:mc="http://schemas.openxmlformats.org/markup-compatibility/2006">
        <mc:Choice xmlns:p14="http://schemas.microsoft.com/office/powerpoint/2010/main" Requires="p14">
          <p:contentPart p14:bwMode="auto" r:id="rId3">
            <p14:nvContentPartPr>
              <p14:cNvPr id="13" name="Encre 12">
                <a:extLst>
                  <a:ext uri="{FF2B5EF4-FFF2-40B4-BE49-F238E27FC236}">
                    <a16:creationId xmlns:a16="http://schemas.microsoft.com/office/drawing/2014/main" id="{90EAEFAD-A0BC-4A42-B9EA-57F430EF4DC5}"/>
                  </a:ext>
                </a:extLst>
              </p14:cNvPr>
              <p14:cNvContentPartPr/>
              <p14:nvPr/>
            </p14:nvContentPartPr>
            <p14:xfrm>
              <a:off x="2759366" y="2811781"/>
              <a:ext cx="993258" cy="45719"/>
            </p14:xfrm>
          </p:contentPart>
        </mc:Choice>
        <mc:Fallback>
          <p:pic>
            <p:nvPicPr>
              <p:cNvPr id="13" name="Encre 12">
                <a:extLst>
                  <a:ext uri="{FF2B5EF4-FFF2-40B4-BE49-F238E27FC236}">
                    <a16:creationId xmlns:a16="http://schemas.microsoft.com/office/drawing/2014/main" id="{90EAEFAD-A0BC-4A42-B9EA-57F430EF4DC5}"/>
                  </a:ext>
                </a:extLst>
              </p:cNvPr>
              <p:cNvPicPr/>
              <p:nvPr/>
            </p:nvPicPr>
            <p:blipFill>
              <a:blip r:embed="rId4"/>
              <a:stretch>
                <a:fillRect/>
              </a:stretch>
            </p:blipFill>
            <p:spPr>
              <a:xfrm>
                <a:off x="2705345" y="2703783"/>
                <a:ext cx="1100939" cy="261354"/>
              </a:xfrm>
              <a:prstGeom prst="rect">
                <a:avLst/>
              </a:prstGeom>
            </p:spPr>
          </p:pic>
        </mc:Fallback>
      </mc:AlternateContent>
    </p:spTree>
    <p:extLst>
      <p:ext uri="{BB962C8B-B14F-4D97-AF65-F5344CB8AC3E}">
        <p14:creationId xmlns:p14="http://schemas.microsoft.com/office/powerpoint/2010/main" val="3637126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 name="Rectangle 4">
            <a:extLst>
              <a:ext uri="{FF2B5EF4-FFF2-40B4-BE49-F238E27FC236}">
                <a16:creationId xmlns:a16="http://schemas.microsoft.com/office/drawing/2014/main" id="{11BE54C1-EC6D-C74D-8FB7-F46972A71C85}"/>
              </a:ext>
            </a:extLst>
          </p:cNvPr>
          <p:cNvSpPr/>
          <p:nvPr/>
        </p:nvSpPr>
        <p:spPr>
          <a:xfrm>
            <a:off x="210290" y="1332498"/>
            <a:ext cx="8723419" cy="707886"/>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extra;   ANY;      ANY;       ANY;          PRIMAVERA_Prim6hrPt;   ANY;           ANY;          ANY;        HighResMIP;</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 </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p:txBody>
      </p:sp>
      <p:sp>
        <p:nvSpPr>
          <p:cNvPr id="2" name="Rectangle 1">
            <a:extLst>
              <a:ext uri="{FF2B5EF4-FFF2-40B4-BE49-F238E27FC236}">
                <a16:creationId xmlns:a16="http://schemas.microsoft.com/office/drawing/2014/main" id="{5F74EF71-B20D-7141-8DF9-74485F0DD540}"/>
              </a:ext>
            </a:extLst>
          </p:cNvPr>
          <p:cNvSpPr/>
          <p:nvPr/>
        </p:nvSpPr>
        <p:spPr>
          <a:xfrm>
            <a:off x="589768" y="3772165"/>
            <a:ext cx="8306180" cy="1046440"/>
          </a:xfrm>
          <a:prstGeom prst="rect">
            <a:avLst/>
          </a:prstGeom>
        </p:spPr>
        <p:txBody>
          <a:bodyPr wrap="square">
            <a:spAutoFit/>
          </a:bodyPr>
          <a:lstStyle/>
          <a:p>
            <a:pPr algn="just"/>
            <a:r>
              <a:rPr lang="en-GB" kern="150" dirty="0">
                <a:solidFill>
                  <a:srgbClr val="0070C0"/>
                </a:solidFill>
                <a:latin typeface="Arial" panose="020B0604020202020204" pitchFamily="34" charset="0"/>
                <a:ea typeface="Times New Roman" panose="02020603050405020304" pitchFamily="18" charset="0"/>
                <a:cs typeface="F"/>
              </a:rPr>
              <a:t>All variables defined as a </a:t>
            </a:r>
            <a:r>
              <a:rPr lang="en-GB" i="1" kern="150" dirty="0">
                <a:solidFill>
                  <a:srgbClr val="0070C0"/>
                </a:solidFill>
                <a:latin typeface="Arial" panose="020B0604020202020204" pitchFamily="34" charset="0"/>
                <a:ea typeface="Times New Roman" panose="02020603050405020304" pitchFamily="18" charset="0"/>
                <a:cs typeface="F"/>
              </a:rPr>
              <a:t>variable_entry </a:t>
            </a:r>
            <a:r>
              <a:rPr lang="en-GB" kern="150" dirty="0">
                <a:solidFill>
                  <a:srgbClr val="0070C0"/>
                </a:solidFill>
                <a:latin typeface="Arial" panose="020B0604020202020204" pitchFamily="34" charset="0"/>
                <a:ea typeface="Times New Roman" panose="02020603050405020304" pitchFamily="18" charset="0"/>
                <a:cs typeface="F"/>
              </a:rPr>
              <a:t>in</a:t>
            </a:r>
            <a:r>
              <a:rPr lang="en-GB" i="1" kern="150" dirty="0">
                <a:solidFill>
                  <a:srgbClr val="0070C0"/>
                </a:solidFill>
                <a:latin typeface="Arial" panose="020B0604020202020204" pitchFamily="34" charset="0"/>
                <a:ea typeface="Times New Roman" panose="02020603050405020304" pitchFamily="18" charset="0"/>
                <a:cs typeface="F"/>
              </a:rPr>
              <a:t> </a:t>
            </a:r>
            <a:r>
              <a:rPr lang="en-GB" kern="150" dirty="0">
                <a:solidFill>
                  <a:srgbClr val="D883FF"/>
                </a:solidFill>
                <a:latin typeface="Consolas" panose="020B0609020204030204" pitchFamily="49" charset="0"/>
                <a:ea typeface="Times New Roman" panose="02020603050405020304" pitchFamily="18" charset="0"/>
                <a:cs typeface="Arial" panose="020B0604020202020204" pitchFamily="34" charset="0"/>
              </a:rPr>
              <a:t>PRIMAVERA_Prim6hrPt.json</a:t>
            </a:r>
            <a:r>
              <a:rPr lang="en-GB" kern="150" dirty="0">
                <a:solidFill>
                  <a:srgbClr val="0070C0"/>
                </a:solidFill>
                <a:latin typeface="Arial" panose="020B0604020202020204" pitchFamily="34" charset="0"/>
                <a:ea typeface="Times New Roman" panose="02020603050405020304" pitchFamily="18" charset="0"/>
                <a:cs typeface="F"/>
              </a:rPr>
              <a:t> are added by dr2xml  (provided they are defined in the ping file)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sz="1000" kern="150" dirty="0">
                <a:latin typeface="Abadi MT Condensed Light" panose="020B0306030101010103" pitchFamily="34" charset="77"/>
                <a:ea typeface="Times New Roman" panose="02020603050405020304" pitchFamily="18" charset="0"/>
                <a:cs typeface="Arial" panose="020B0604020202020204" pitchFamily="34" charset="0"/>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solidFill>
                  <a:srgbClr val="00000A"/>
                </a:solidFill>
                <a:latin typeface="Consolas" panose="020B0609020204030204" pitchFamily="49" charset="0"/>
                <a:ea typeface="Calibri" panose="020F0502020204030204" pitchFamily="34" charset="0"/>
                <a:cs typeface="F"/>
              </a:rPr>
              <a:t>	&gt;&gt;&gt; TABLE       </a:t>
            </a:r>
            <a:r>
              <a:rPr lang="en-GB" sz="1200" b="1" kern="150" dirty="0">
                <a:solidFill>
                  <a:srgbClr val="00000A"/>
                </a:solidFill>
                <a:latin typeface="Consolas" panose="020B0609020204030204" pitchFamily="49" charset="0"/>
                <a:ea typeface="Calibri" panose="020F0502020204030204" pitchFamily="34" charset="0"/>
                <a:cs typeface="F"/>
              </a:rPr>
              <a:t>Prim6hrPt 07 ----&gt;</a:t>
            </a:r>
            <a:r>
              <a:rPr lang="en-GB" sz="1200" kern="150" dirty="0">
                <a:solidFill>
                  <a:srgbClr val="00000A"/>
                </a:solidFill>
                <a:latin typeface="Consolas" panose="020B0609020204030204" pitchFamily="49" charset="0"/>
                <a:ea typeface="Calibri" panose="020F0502020204030204" pitchFamily="34" charset="0"/>
                <a:cs typeface="F"/>
              </a:rPr>
              <a:t> ps(1.0) hus1000(1.0) thetapv2(1.0) </a:t>
            </a:r>
          </a:p>
          <a:p>
            <a:pPr algn="just"/>
            <a:r>
              <a:rPr lang="en-GB" sz="1200" kern="150" dirty="0">
                <a:solidFill>
                  <a:srgbClr val="00000A"/>
                </a:solidFill>
                <a:latin typeface="Consolas" panose="020B0609020204030204" pitchFamily="49" charset="0"/>
                <a:ea typeface="Calibri" panose="020F0502020204030204" pitchFamily="34" charset="0"/>
                <a:cs typeface="F"/>
              </a:rPr>
              <a:t>			 	  clt(1.0) va1000(1.0) ua1000(1.0) tslsi(1.0)</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8" name="Forme libre 7">
            <a:extLst>
              <a:ext uri="{FF2B5EF4-FFF2-40B4-BE49-F238E27FC236}">
                <a16:creationId xmlns:a16="http://schemas.microsoft.com/office/drawing/2014/main" id="{5A89EA2E-1F14-9C4E-8572-37CA41A79205}"/>
              </a:ext>
            </a:extLst>
          </p:cNvPr>
          <p:cNvSpPr/>
          <p:nvPr/>
        </p:nvSpPr>
        <p:spPr>
          <a:xfrm>
            <a:off x="3203717" y="1579087"/>
            <a:ext cx="1687460" cy="350419"/>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Accolade fermante 8">
            <a:extLst>
              <a:ext uri="{FF2B5EF4-FFF2-40B4-BE49-F238E27FC236}">
                <a16:creationId xmlns:a16="http://schemas.microsoft.com/office/drawing/2014/main" id="{A90453A3-74CB-B843-8565-B851CA6AA139}"/>
              </a:ext>
            </a:extLst>
          </p:cNvPr>
          <p:cNvSpPr/>
          <p:nvPr/>
        </p:nvSpPr>
        <p:spPr>
          <a:xfrm rot="5400000">
            <a:off x="1737123" y="1108554"/>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11" name="Accolade fermante 10">
            <a:extLst>
              <a:ext uri="{FF2B5EF4-FFF2-40B4-BE49-F238E27FC236}">
                <a16:creationId xmlns:a16="http://schemas.microsoft.com/office/drawing/2014/main" id="{75B8ADB5-F28C-6B44-96F0-5387A43691AE}"/>
              </a:ext>
            </a:extLst>
          </p:cNvPr>
          <p:cNvSpPr/>
          <p:nvPr/>
        </p:nvSpPr>
        <p:spPr>
          <a:xfrm rot="5400000">
            <a:off x="5589369" y="1311976"/>
            <a:ext cx="220996" cy="1393092"/>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12" name="Connecteur droit avec flèche 11">
            <a:extLst>
              <a:ext uri="{FF2B5EF4-FFF2-40B4-BE49-F238E27FC236}">
                <a16:creationId xmlns:a16="http://schemas.microsoft.com/office/drawing/2014/main" id="{18477BD8-33C9-0E47-91EB-9B9F4E2CE5B6}"/>
              </a:ext>
            </a:extLst>
          </p:cNvPr>
          <p:cNvCxnSpPr>
            <a:cxnSpLocks/>
          </p:cNvCxnSpPr>
          <p:nvPr/>
        </p:nvCxnSpPr>
        <p:spPr>
          <a:xfrm>
            <a:off x="1845057" y="2182799"/>
            <a:ext cx="1" cy="2957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B896074D-757D-2542-B2CD-EF6CD831E095}"/>
              </a:ext>
            </a:extLst>
          </p:cNvPr>
          <p:cNvSpPr txBox="1"/>
          <p:nvPr/>
        </p:nvSpPr>
        <p:spPr>
          <a:xfrm>
            <a:off x="698199" y="2505621"/>
            <a:ext cx="2293716" cy="646331"/>
          </a:xfrm>
          <a:prstGeom prst="rect">
            <a:avLst/>
          </a:prstGeom>
          <a:noFill/>
          <a:ln>
            <a:noFill/>
          </a:ln>
        </p:spPr>
        <p:txBody>
          <a:bodyPr wrap="square" rtlCol="0">
            <a:spAutoFit/>
          </a:bodyPr>
          <a:lstStyle/>
          <a:p>
            <a:r>
              <a:rPr lang="en-GB" sz="1200" dirty="0">
                <a:solidFill>
                  <a:srgbClr val="0070C0"/>
                </a:solidFill>
              </a:rPr>
              <a:t>means we want to output all the variables defined in the external Table…</a:t>
            </a:r>
          </a:p>
        </p:txBody>
      </p:sp>
      <p:cxnSp>
        <p:nvCxnSpPr>
          <p:cNvPr id="21" name="Connecteur droit avec flèche 20">
            <a:extLst>
              <a:ext uri="{FF2B5EF4-FFF2-40B4-BE49-F238E27FC236}">
                <a16:creationId xmlns:a16="http://schemas.microsoft.com/office/drawing/2014/main" id="{A3C65D9E-0B91-FE43-9223-BE4A1D08A06E}"/>
              </a:ext>
            </a:extLst>
          </p:cNvPr>
          <p:cNvCxnSpPr>
            <a:cxnSpLocks/>
          </p:cNvCxnSpPr>
          <p:nvPr/>
        </p:nvCxnSpPr>
        <p:spPr>
          <a:xfrm>
            <a:off x="7779477" y="2182799"/>
            <a:ext cx="1" cy="2957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8DADCD70-95D5-6341-A76F-DBA901882015}"/>
              </a:ext>
            </a:extLst>
          </p:cNvPr>
          <p:cNvSpPr txBox="1"/>
          <p:nvPr/>
        </p:nvSpPr>
        <p:spPr>
          <a:xfrm>
            <a:off x="6628075" y="2508086"/>
            <a:ext cx="2293716" cy="461665"/>
          </a:xfrm>
          <a:prstGeom prst="rect">
            <a:avLst/>
          </a:prstGeom>
          <a:noFill/>
          <a:ln>
            <a:noFill/>
          </a:ln>
        </p:spPr>
        <p:txBody>
          <a:bodyPr wrap="square" rtlCol="0">
            <a:spAutoFit/>
          </a:bodyPr>
          <a:lstStyle/>
          <a:p>
            <a:r>
              <a:rPr lang="en-GB" sz="1200" dirty="0">
                <a:solidFill>
                  <a:srgbClr val="0070C0"/>
                </a:solidFill>
              </a:rPr>
              <a:t>… but only if the experiment is an HighResMIP one</a:t>
            </a:r>
          </a:p>
        </p:txBody>
      </p:sp>
      <p:sp>
        <p:nvSpPr>
          <p:cNvPr id="23" name="Accolade fermante 22">
            <a:extLst>
              <a:ext uri="{FF2B5EF4-FFF2-40B4-BE49-F238E27FC236}">
                <a16:creationId xmlns:a16="http://schemas.microsoft.com/office/drawing/2014/main" id="{DDEC65F3-F9E3-1645-8361-631549696E6F}"/>
              </a:ext>
            </a:extLst>
          </p:cNvPr>
          <p:cNvSpPr/>
          <p:nvPr/>
        </p:nvSpPr>
        <p:spPr>
          <a:xfrm rot="5400000">
            <a:off x="7668980" y="1141330"/>
            <a:ext cx="220996" cy="1687459"/>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p14="http://schemas.microsoft.com/office/powerpoint/2010/main">
        <mc:Choice Requires="p14">
          <p:contentPart p14:bwMode="auto" r:id="rId3">
            <p14:nvContentPartPr>
              <p14:cNvPr id="25" name="Encre 24">
                <a:extLst>
                  <a:ext uri="{FF2B5EF4-FFF2-40B4-BE49-F238E27FC236}">
                    <a16:creationId xmlns:a16="http://schemas.microsoft.com/office/drawing/2014/main" id="{B51946F6-41EF-4741-964E-82C310D0315E}"/>
                  </a:ext>
                </a:extLst>
              </p14:cNvPr>
              <p14:cNvContentPartPr/>
              <p14:nvPr/>
            </p14:nvContentPartPr>
            <p14:xfrm>
              <a:off x="6333835" y="4455328"/>
              <a:ext cx="993258" cy="45719"/>
            </p14:xfrm>
          </p:contentPart>
        </mc:Choice>
        <mc:Fallback xmlns="">
          <p:pic>
            <p:nvPicPr>
              <p:cNvPr id="25" name="Encre 24">
                <a:extLst>
                  <a:ext uri="{FF2B5EF4-FFF2-40B4-BE49-F238E27FC236}">
                    <a16:creationId xmlns:a16="http://schemas.microsoft.com/office/drawing/2014/main" id="{B51946F6-41EF-4741-964E-82C310D0315E}"/>
                  </a:ext>
                </a:extLst>
              </p:cNvPr>
              <p:cNvPicPr/>
              <p:nvPr/>
            </p:nvPicPr>
            <p:blipFill>
              <a:blip r:embed="rId4"/>
              <a:stretch>
                <a:fillRect/>
              </a:stretch>
            </p:blipFill>
            <p:spPr>
              <a:xfrm>
                <a:off x="6279814" y="4347330"/>
                <a:ext cx="1100939" cy="261354"/>
              </a:xfrm>
              <a:prstGeom prst="rect">
                <a:avLst/>
              </a:prstGeom>
            </p:spPr>
          </p:pic>
        </mc:Fallback>
      </mc:AlternateContent>
      <p:sp>
        <p:nvSpPr>
          <p:cNvPr id="26" name="Flèche courbée vers la droite 25">
            <a:extLst>
              <a:ext uri="{FF2B5EF4-FFF2-40B4-BE49-F238E27FC236}">
                <a16:creationId xmlns:a16="http://schemas.microsoft.com/office/drawing/2014/main" id="{6B47E945-36DD-D14C-9217-947476060D1F}"/>
              </a:ext>
            </a:extLst>
          </p:cNvPr>
          <p:cNvSpPr/>
          <p:nvPr/>
        </p:nvSpPr>
        <p:spPr>
          <a:xfrm>
            <a:off x="248052" y="3331949"/>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27" name="Connecteur en angle 26">
            <a:extLst>
              <a:ext uri="{FF2B5EF4-FFF2-40B4-BE49-F238E27FC236}">
                <a16:creationId xmlns:a16="http://schemas.microsoft.com/office/drawing/2014/main" id="{F5FA475E-940D-1244-A28B-519E1907263E}"/>
              </a:ext>
            </a:extLst>
          </p:cNvPr>
          <p:cNvCxnSpPr>
            <a:cxnSpLocks/>
          </p:cNvCxnSpPr>
          <p:nvPr/>
        </p:nvCxnSpPr>
        <p:spPr>
          <a:xfrm rot="10800000" flipV="1">
            <a:off x="2565841" y="2182798"/>
            <a:ext cx="3134027" cy="781079"/>
          </a:xfrm>
          <a:prstGeom prst="bentConnector3">
            <a:avLst>
              <a:gd name="adj1" fmla="val -96"/>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FAC880D-B0E2-F544-9257-FA41093253B6}"/>
              </a:ext>
            </a:extLst>
          </p:cNvPr>
          <p:cNvSpPr/>
          <p:nvPr/>
        </p:nvSpPr>
        <p:spPr>
          <a:xfrm>
            <a:off x="155840" y="937506"/>
            <a:ext cx="8467368"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2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all variables included in a user-defined external Table with CMOR-like attributes</a:t>
            </a:r>
          </a:p>
        </p:txBody>
      </p:sp>
      <p:sp>
        <p:nvSpPr>
          <p:cNvPr id="32" name="Pensées 31">
            <a:extLst>
              <a:ext uri="{FF2B5EF4-FFF2-40B4-BE49-F238E27FC236}">
                <a16:creationId xmlns:a16="http://schemas.microsoft.com/office/drawing/2014/main" id="{1323F942-1E72-A042-82AF-639765E3A043}"/>
              </a:ext>
            </a:extLst>
          </p:cNvPr>
          <p:cNvSpPr/>
          <p:nvPr/>
        </p:nvSpPr>
        <p:spPr>
          <a:xfrm>
            <a:off x="7774933" y="78423"/>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extra</a:t>
            </a:r>
            <a:endParaRPr lang="fr-FR" sz="1200" dirty="0">
              <a:solidFill>
                <a:schemeClr val="accent5"/>
              </a:solidFill>
            </a:endParaRPr>
          </a:p>
        </p:txBody>
      </p:sp>
      <p:sp>
        <p:nvSpPr>
          <p:cNvPr id="24" name="Rectangle 23">
            <a:extLst>
              <a:ext uri="{FF2B5EF4-FFF2-40B4-BE49-F238E27FC236}">
                <a16:creationId xmlns:a16="http://schemas.microsoft.com/office/drawing/2014/main" id="{90DF5A83-8D4D-6F42-8804-6E2BB5FC4559}"/>
              </a:ext>
            </a:extLst>
          </p:cNvPr>
          <p:cNvSpPr/>
          <p:nvPr/>
        </p:nvSpPr>
        <p:spPr>
          <a:xfrm>
            <a:off x="3311126" y="2040384"/>
            <a:ext cx="1659107" cy="830997"/>
          </a:xfrm>
          <a:prstGeom prst="rect">
            <a:avLst/>
          </a:prstGeom>
          <a:solidFill>
            <a:schemeClr val="bg1"/>
          </a:solidFill>
        </p:spPr>
        <p:txBody>
          <a:bodyPr wrap="square">
            <a:spAutoFit/>
          </a:bodyPr>
          <a:lstStyle/>
          <a:p>
            <a:r>
              <a:rPr lang="en-GB" sz="1200" kern="150" dirty="0">
                <a:solidFill>
                  <a:srgbClr val="D883FF"/>
                </a:solidFill>
                <a:latin typeface="+mn-lt"/>
                <a:ea typeface="Times New Roman" panose="02020603050405020304" pitchFamily="18" charset="0"/>
                <a:cs typeface="F"/>
              </a:rPr>
              <a:t>the user-defined external table containing several additional variables</a:t>
            </a:r>
            <a:endParaRPr lang="en-GB" sz="1200" dirty="0">
              <a:solidFill>
                <a:srgbClr val="D883FF"/>
              </a:solidFill>
              <a:latin typeface="+mn-lt"/>
            </a:endParaRPr>
          </a:p>
        </p:txBody>
      </p:sp>
    </p:spTree>
    <p:extLst>
      <p:ext uri="{BB962C8B-B14F-4D97-AF65-F5344CB8AC3E}">
        <p14:creationId xmlns:p14="http://schemas.microsoft.com/office/powerpoint/2010/main" val="2703192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DC4CB8E5-65C5-3444-95DA-F95DF386E312}"/>
              </a:ext>
            </a:extLst>
          </p:cNvPr>
          <p:cNvSpPr/>
          <p:nvPr/>
        </p:nvSpPr>
        <p:spPr>
          <a:xfrm>
            <a:off x="243192" y="1630796"/>
            <a:ext cx="8773945" cy="738664"/>
          </a:xfrm>
          <a:prstGeom prst="rect">
            <a:avLst/>
          </a:prstGeom>
        </p:spPr>
        <p:txBody>
          <a:bodyPr wrap="square">
            <a:spAutoFit/>
          </a:bodyPr>
          <a:lstStyle/>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perso;    sst;      ocean;    day;          CNRM_cnrmDay;     time-mean;      XY-na;          ANY;          ANY</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Pensées 5">
            <a:extLst>
              <a:ext uri="{FF2B5EF4-FFF2-40B4-BE49-F238E27FC236}">
                <a16:creationId xmlns:a16="http://schemas.microsoft.com/office/drawing/2014/main" id="{B7DF0562-7745-1442-93A5-943A1C954157}"/>
              </a:ext>
            </a:extLst>
          </p:cNvPr>
          <p:cNvSpPr/>
          <p:nvPr/>
        </p:nvSpPr>
        <p:spPr>
          <a:xfrm>
            <a:off x="7684851" y="78423"/>
            <a:ext cx="1332286"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a:t>
            </a:r>
          </a:p>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 perso</a:t>
            </a:r>
            <a:endParaRPr lang="fr-FR" sz="1200" dirty="0">
              <a:solidFill>
                <a:schemeClr val="accent5"/>
              </a:solidFill>
            </a:endParaRPr>
          </a:p>
        </p:txBody>
      </p:sp>
      <p:sp>
        <p:nvSpPr>
          <p:cNvPr id="3" name="Rectangle 2">
            <a:extLst>
              <a:ext uri="{FF2B5EF4-FFF2-40B4-BE49-F238E27FC236}">
                <a16:creationId xmlns:a16="http://schemas.microsoft.com/office/drawing/2014/main" id="{7656E291-0AE9-4240-9178-DC8053EF8858}"/>
              </a:ext>
            </a:extLst>
          </p:cNvPr>
          <p:cNvSpPr/>
          <p:nvPr/>
        </p:nvSpPr>
        <p:spPr>
          <a:xfrm>
            <a:off x="528743" y="1017141"/>
            <a:ext cx="8292527" cy="584775"/>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3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 non-CMIP6 (model native) variable without any specific attributes. The variable has not to be defined in field_def XML file but not in the ping file (keep the original name)</a:t>
            </a:r>
            <a:endParaRPr lang="en-GB" sz="1600" kern="150" dirty="0">
              <a:solidFill>
                <a:schemeClr val="accent5"/>
              </a:solidFill>
              <a:latin typeface="Calibri Light" panose="020F0302020204030204" pitchFamily="34" charset="0"/>
              <a:ea typeface="Calibri" panose="020F05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82FEFBD7-EFC3-8B4C-9996-CC028B28A9F1}"/>
              </a:ext>
            </a:extLst>
          </p:cNvPr>
          <p:cNvSpPr/>
          <p:nvPr/>
        </p:nvSpPr>
        <p:spPr>
          <a:xfrm>
            <a:off x="1306140" y="4099804"/>
            <a:ext cx="7044854" cy="923330"/>
          </a:xfrm>
          <a:prstGeom prst="rect">
            <a:avLst/>
          </a:prstGeom>
        </p:spPr>
        <p:txBody>
          <a:bodyPr wrap="square">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‘sst’</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(without being defined in the ping file, only in the field_def XML)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cnrmDay 01 --&gt; </a:t>
            </a:r>
            <a:r>
              <a:rPr lang="en-GB" sz="1200" b="1" kern="150" dirty="0">
                <a:latin typeface="Consolas" panose="020B0609020204030204" pitchFamily="49" charset="0"/>
                <a:ea typeface="Times New Roman" panose="02020603050405020304" pitchFamily="18" charset="0"/>
                <a:cs typeface="Arial" panose="020B0604020202020204" pitchFamily="34" charset="0"/>
              </a:rPr>
              <a:t>sst(1)</a:t>
            </a:r>
            <a:endParaRPr lang="en-GB" sz="1200"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F85B7CD1-69C5-8D48-B8D2-375591D07010}"/>
              </a:ext>
            </a:extLst>
          </p:cNvPr>
          <p:cNvSpPr/>
          <p:nvPr/>
        </p:nvSpPr>
        <p:spPr>
          <a:xfrm>
            <a:off x="933860" y="2136547"/>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005A909A-8F9C-AE44-8A15-74DFDDE2E862}"/>
              </a:ext>
            </a:extLst>
          </p:cNvPr>
          <p:cNvSpPr txBox="1"/>
          <p:nvPr/>
        </p:nvSpPr>
        <p:spPr>
          <a:xfrm>
            <a:off x="160287" y="2706476"/>
            <a:ext cx="1634859" cy="938719"/>
          </a:xfrm>
          <a:prstGeom prst="rect">
            <a:avLst/>
          </a:prstGeom>
          <a:noFill/>
        </p:spPr>
        <p:txBody>
          <a:bodyPr wrap="square" rtlCol="0">
            <a:spAutoFit/>
          </a:bodyPr>
          <a:lstStyle/>
          <a:p>
            <a:r>
              <a:rPr lang="en-GB" sz="1100" dirty="0">
                <a:solidFill>
                  <a:srgbClr val="00B050"/>
                </a:solidFill>
              </a:rPr>
              <a:t>native variable name in the model (not a CMIP6/CMOR name) ; </a:t>
            </a:r>
          </a:p>
          <a:p>
            <a:r>
              <a:rPr lang="en-GB" sz="1100" dirty="0">
                <a:solidFill>
                  <a:srgbClr val="00B050"/>
                </a:solidFill>
              </a:rPr>
              <a:t>no need to be defined in the ping file.</a:t>
            </a:r>
          </a:p>
        </p:txBody>
      </p:sp>
      <p:sp>
        <p:nvSpPr>
          <p:cNvPr id="12" name="Forme libre 11">
            <a:extLst>
              <a:ext uri="{FF2B5EF4-FFF2-40B4-BE49-F238E27FC236}">
                <a16:creationId xmlns:a16="http://schemas.microsoft.com/office/drawing/2014/main" id="{37649922-22AF-7949-A7CD-A916F0BA52D0}"/>
              </a:ext>
            </a:extLst>
          </p:cNvPr>
          <p:cNvSpPr/>
          <p:nvPr/>
        </p:nvSpPr>
        <p:spPr>
          <a:xfrm>
            <a:off x="1706813" y="2136547"/>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B0FF882B-94D0-3247-A637-126180C371C9}"/>
              </a:ext>
            </a:extLst>
          </p:cNvPr>
          <p:cNvSpPr txBox="1"/>
          <p:nvPr/>
        </p:nvSpPr>
        <p:spPr>
          <a:xfrm>
            <a:off x="1888654" y="2711962"/>
            <a:ext cx="1018525" cy="600164"/>
          </a:xfrm>
          <a:prstGeom prst="rect">
            <a:avLst/>
          </a:prstGeom>
          <a:noFill/>
        </p:spPr>
        <p:txBody>
          <a:bodyPr wrap="square" rtlCol="0">
            <a:spAutoFit/>
          </a:bodyPr>
          <a:lstStyle/>
          <a:p>
            <a:r>
              <a:rPr lang="en-GB" sz="1100" dirty="0">
                <a:solidFill>
                  <a:srgbClr val="00B050"/>
                </a:solidFill>
              </a:rPr>
              <a:t>sent by this model component </a:t>
            </a:r>
          </a:p>
        </p:txBody>
      </p:sp>
      <p:sp>
        <p:nvSpPr>
          <p:cNvPr id="15" name="Forme libre 14">
            <a:extLst>
              <a:ext uri="{FF2B5EF4-FFF2-40B4-BE49-F238E27FC236}">
                <a16:creationId xmlns:a16="http://schemas.microsoft.com/office/drawing/2014/main" id="{38892B07-19CF-234A-BC7B-C0E6459B2CF8}"/>
              </a:ext>
            </a:extLst>
          </p:cNvPr>
          <p:cNvSpPr/>
          <p:nvPr/>
        </p:nvSpPr>
        <p:spPr>
          <a:xfrm>
            <a:off x="3452592" y="2107753"/>
            <a:ext cx="1097892" cy="279871"/>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F7F34BFF-FC5F-ED42-A00C-DD4120C3E1EE}"/>
              </a:ext>
            </a:extLst>
          </p:cNvPr>
          <p:cNvSpPr txBox="1"/>
          <p:nvPr/>
        </p:nvSpPr>
        <p:spPr>
          <a:xfrm>
            <a:off x="3904888" y="2762551"/>
            <a:ext cx="2103840" cy="600164"/>
          </a:xfrm>
          <a:prstGeom prst="rect">
            <a:avLst/>
          </a:prstGeom>
          <a:noFill/>
        </p:spPr>
        <p:txBody>
          <a:bodyPr wrap="square" rtlCol="0">
            <a:spAutoFit/>
          </a:bodyPr>
          <a:lstStyle/>
          <a:p>
            <a:r>
              <a:rPr lang="en-GB" sz="1100" dirty="0">
                <a:solidFill>
                  <a:srgbClr val="00B050"/>
                </a:solidFill>
              </a:rPr>
              <a:t>no json table associated in this case ; only here to set the &lt;table&gt; facet in the file name</a:t>
            </a:r>
          </a:p>
        </p:txBody>
      </p:sp>
      <p:cxnSp>
        <p:nvCxnSpPr>
          <p:cNvPr id="17" name="Connecteur droit avec flèche 16">
            <a:extLst>
              <a:ext uri="{FF2B5EF4-FFF2-40B4-BE49-F238E27FC236}">
                <a16:creationId xmlns:a16="http://schemas.microsoft.com/office/drawing/2014/main" id="{3CA6E7ED-92F6-E64B-8787-AC7D934EAA75}"/>
              </a:ext>
            </a:extLst>
          </p:cNvPr>
          <p:cNvCxnSpPr>
            <a:cxnSpLocks/>
          </p:cNvCxnSpPr>
          <p:nvPr/>
        </p:nvCxnSpPr>
        <p:spPr>
          <a:xfrm flipV="1">
            <a:off x="645459" y="2455556"/>
            <a:ext cx="353230" cy="1829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87662B18-24B0-834B-942B-32545DED52FD}"/>
              </a:ext>
            </a:extLst>
          </p:cNvPr>
          <p:cNvCxnSpPr>
            <a:cxnSpLocks/>
          </p:cNvCxnSpPr>
          <p:nvPr/>
        </p:nvCxnSpPr>
        <p:spPr>
          <a:xfrm flipH="1" flipV="1">
            <a:off x="3993806" y="2471360"/>
            <a:ext cx="212434" cy="27302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8AC3C29-D260-B349-B29F-AB0E38C18787}"/>
              </a:ext>
            </a:extLst>
          </p:cNvPr>
          <p:cNvCxnSpPr>
            <a:cxnSpLocks/>
          </p:cNvCxnSpPr>
          <p:nvPr/>
        </p:nvCxnSpPr>
        <p:spPr>
          <a:xfrm flipH="1" flipV="1">
            <a:off x="2090544" y="2464424"/>
            <a:ext cx="152073" cy="2209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Flèche courbée vers la droite 29">
            <a:extLst>
              <a:ext uri="{FF2B5EF4-FFF2-40B4-BE49-F238E27FC236}">
                <a16:creationId xmlns:a16="http://schemas.microsoft.com/office/drawing/2014/main" id="{6A26EA8B-0787-6948-B123-7ADE66AF3E6B}"/>
              </a:ext>
            </a:extLst>
          </p:cNvPr>
          <p:cNvSpPr/>
          <p:nvPr/>
        </p:nvSpPr>
        <p:spPr>
          <a:xfrm>
            <a:off x="842698" y="3732060"/>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89110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for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 name="Pensées 4">
            <a:extLst>
              <a:ext uri="{FF2B5EF4-FFF2-40B4-BE49-F238E27FC236}">
                <a16:creationId xmlns:a16="http://schemas.microsoft.com/office/drawing/2014/main" id="{9B43F630-DD1C-BD45-BAC2-E2C510A26B98}"/>
              </a:ext>
            </a:extLst>
          </p:cNvPr>
          <p:cNvSpPr/>
          <p:nvPr/>
        </p:nvSpPr>
        <p:spPr>
          <a:xfrm>
            <a:off x="7684851" y="78423"/>
            <a:ext cx="1332286"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a:t>
            </a:r>
          </a:p>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 dev</a:t>
            </a:r>
            <a:endParaRPr lang="fr-FR" sz="1200" dirty="0">
              <a:solidFill>
                <a:schemeClr val="accent5"/>
              </a:solidFill>
            </a:endParaRPr>
          </a:p>
        </p:txBody>
      </p:sp>
      <p:sp>
        <p:nvSpPr>
          <p:cNvPr id="6" name="Rectangle 5">
            <a:extLst>
              <a:ext uri="{FF2B5EF4-FFF2-40B4-BE49-F238E27FC236}">
                <a16:creationId xmlns:a16="http://schemas.microsoft.com/office/drawing/2014/main" id="{46F7091B-08E1-6D40-B779-218BE37B5175}"/>
              </a:ext>
            </a:extLst>
          </p:cNvPr>
          <p:cNvSpPr/>
          <p:nvPr/>
        </p:nvSpPr>
        <p:spPr>
          <a:xfrm>
            <a:off x="206013" y="1023063"/>
            <a:ext cx="8292527" cy="1077218"/>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4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 non-CMIP6 (model native) variable, defining “on the fly” the target grid and its attributes (units, standard name…). Avoid to have this variable defined in XIOS field_def XML file and/or to write an extra json table.  Can be seen as an hybrid of the ‘perso’ and ‘extra’ type (for </a:t>
            </a:r>
            <a:r>
              <a:rPr lang="en-GB" sz="1600" kern="150" dirty="0" err="1">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devel</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purpose only)</a:t>
            </a:r>
            <a:endParaRPr lang="en-GB" sz="1600" kern="150" dirty="0">
              <a:solidFill>
                <a:schemeClr val="accent5"/>
              </a:solidFill>
              <a:latin typeface="Calibri Light" panose="020F0302020204030204" pitchFamily="34" charset="0"/>
              <a:ea typeface="Calibri" panose="020F05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E823E177-FB7F-114D-AA04-5124024E2FF9}"/>
              </a:ext>
            </a:extLst>
          </p:cNvPr>
          <p:cNvSpPr/>
          <p:nvPr/>
        </p:nvSpPr>
        <p:spPr>
          <a:xfrm>
            <a:off x="116377" y="2181478"/>
            <a:ext cx="9019305" cy="584775"/>
          </a:xfrm>
          <a:prstGeom prst="rect">
            <a:avLst/>
          </a:prstGeom>
        </p:spPr>
        <p:txBody>
          <a:bodyPr wrap="square">
            <a:spAutoFit/>
          </a:bodyPr>
          <a:lstStyle/>
          <a:p>
            <a:r>
              <a:rPr lang="fr-FR" sz="800" dirty="0">
                <a:latin typeface="Menlo" panose="020B0609030804020204" pitchFamily="49" charset="0"/>
              </a:rPr>
              <a:t>#------------------------------------------------------------------------------------------------------------------------------------------#TYPE; VARNAME; REALM;  FREQUENCY; TABLE;   TEMPORAL_SHP; SPATIAL_SHP; EXPNAME; MIP;  UNITS; LONG_NAME; STD_NAME;  SOURCE_GRID; TARGET_H_GRID</a:t>
            </a:r>
          </a:p>
          <a:p>
            <a:r>
              <a:rPr lang="fr-FR" sz="800" dirty="0">
                <a:latin typeface="Menlo" panose="020B0609030804020204" pitchFamily="49" charset="0"/>
              </a:rPr>
              <a:t>#------------------------------------------------------------------------------------------------------------------------------------------dev;   hmv4;    ocean;  day;     CNRM_day; time-mean;    XY-perso;    ANY;     ANY;  hmv4_units; hmv4 name; hmv4_name; </a:t>
            </a:r>
            <a:r>
              <a:rPr lang="fr-FR" sz="800" dirty="0" err="1">
                <a:latin typeface="Menlo" panose="020B0609030804020204" pitchFamily="49" charset="0"/>
              </a:rPr>
              <a:t>complete_klev</a:t>
            </a:r>
            <a:r>
              <a:rPr lang="fr-FR" sz="800" dirty="0">
                <a:latin typeface="Menlo" panose="020B0609030804020204" pitchFamily="49" charset="0"/>
              </a:rPr>
              <a:t>; FULL</a:t>
            </a:r>
          </a:p>
        </p:txBody>
      </p:sp>
      <p:sp>
        <p:nvSpPr>
          <p:cNvPr id="3" name="Rectangle 2">
            <a:extLst>
              <a:ext uri="{FF2B5EF4-FFF2-40B4-BE49-F238E27FC236}">
                <a16:creationId xmlns:a16="http://schemas.microsoft.com/office/drawing/2014/main" id="{AC44B263-E5B7-E949-9978-6930FB450ECD}"/>
              </a:ext>
            </a:extLst>
          </p:cNvPr>
          <p:cNvSpPr/>
          <p:nvPr/>
        </p:nvSpPr>
        <p:spPr>
          <a:xfrm>
            <a:off x="5920438" y="3579856"/>
            <a:ext cx="3014968" cy="1754326"/>
          </a:xfrm>
          <a:prstGeom prst="rect">
            <a:avLst/>
          </a:prstGeom>
          <a:noFill/>
          <a:ln>
            <a:solidFill>
              <a:schemeClr val="accent2">
                <a:lumMod val="50000"/>
                <a:lumOff val="50000"/>
              </a:schemeClr>
            </a:solidFill>
          </a:ln>
        </p:spPr>
        <p:txBody>
          <a:bodyPr wrap="square">
            <a:spAutoFit/>
          </a:bodyPr>
          <a:lstStyle/>
          <a:p>
            <a:r>
              <a:rPr lang="fr-FR" sz="900" dirty="0">
                <a:solidFill>
                  <a:schemeClr val="accent2">
                    <a:lumMod val="75000"/>
                    <a:lumOff val="25000"/>
                  </a:schemeClr>
                </a:solidFill>
                <a:latin typeface="Consolas" panose="020B0609020204030204" pitchFamily="49" charset="0"/>
              </a:rPr>
              <a:t>sset[</a:t>
            </a:r>
            <a:r>
              <a:rPr lang="fr-FR" sz="900" b="1" dirty="0">
                <a:solidFill>
                  <a:srgbClr val="FFC000"/>
                </a:solidFill>
                <a:latin typeface="Consolas" panose="020B0609020204030204" pitchFamily="49" charset="0"/>
              </a:rPr>
              <a:t>'perso_sdims_description</a:t>
            </a:r>
            <a:r>
              <a:rPr lang="fr-FR" sz="900" dirty="0">
                <a:solidFill>
                  <a:schemeClr val="accent2">
                    <a:lumMod val="75000"/>
                    <a:lumOff val="25000"/>
                  </a:schemeClr>
                </a:solidFill>
                <a:latin typeface="Consolas" panose="020B0609020204030204" pitchFamily="49" charset="0"/>
              </a:rPr>
              <a:t>'] = {</a:t>
            </a:r>
          </a:p>
          <a:p>
            <a:r>
              <a:rPr lang="fr-FR" sz="900" dirty="0">
                <a:solidFill>
                  <a:schemeClr val="accent2">
                    <a:lumMod val="75000"/>
                    <a:lumOff val="25000"/>
                  </a:schemeClr>
                </a:solidFill>
                <a:latin typeface="Consolas" panose="020B0609020204030204" pitchFamily="49" charset="0"/>
              </a:rPr>
              <a:t>    'hmv4':{</a:t>
            </a:r>
          </a:p>
          <a:p>
            <a:r>
              <a:rPr lang="fr-FR" sz="900" dirty="0">
                <a:solidFill>
                  <a:schemeClr val="accent2">
                    <a:lumMod val="75000"/>
                    <a:lumOff val="25000"/>
                  </a:schemeClr>
                </a:solidFill>
                <a:latin typeface="Consolas" panose="020B0609020204030204" pitchFamily="49" charset="0"/>
              </a:rPr>
              <a:t>        'my_dimension':{</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'stdname': 'altitude',</a:t>
            </a:r>
          </a:p>
          <a:p>
            <a:r>
              <a:rPr lang="fr-FR" sz="900" dirty="0">
                <a:solidFill>
                  <a:schemeClr val="accent2">
                    <a:lumMod val="75000"/>
                    <a:lumOff val="25000"/>
                  </a:schemeClr>
                </a:solidFill>
                <a:latin typeface="Consolas" panose="020B0609020204030204" pitchFamily="49" charset="0"/>
              </a:rPr>
              <a:t>            'long_name': 'my_long_name',</a:t>
            </a:r>
          </a:p>
          <a:p>
            <a:r>
              <a:rPr lang="fr-FR" sz="900" dirty="0">
                <a:solidFill>
                  <a:schemeClr val="accent2">
                    <a:lumMod val="75000"/>
                    <a:lumOff val="25000"/>
                  </a:schemeClr>
                </a:solidFill>
                <a:latin typeface="Consolas" panose="020B0609020204030204" pitchFamily="49" charset="0"/>
              </a:rPr>
              <a:t>            'positive': True,</a:t>
            </a:r>
          </a:p>
          <a:p>
            <a:r>
              <a:rPr lang="fr-FR" sz="900" dirty="0">
                <a:solidFill>
                  <a:schemeClr val="accent2">
                    <a:lumMod val="75000"/>
                    <a:lumOff val="25000"/>
                  </a:schemeClr>
                </a:solidFill>
                <a:latin typeface="Consolas" panose="020B0609020204030204" pitchFamily="49" charset="0"/>
              </a:rPr>
              <a:t>            'requested': '',</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'value': '30 50 60',</a:t>
            </a:r>
          </a:p>
          <a:p>
            <a:r>
              <a:rPr lang="fr-FR" sz="900" dirty="0">
                <a:solidFill>
                  <a:schemeClr val="accent2">
                    <a:lumMod val="75000"/>
                    <a:lumOff val="25000"/>
                  </a:schemeClr>
                </a:solidFill>
                <a:latin typeface="Consolas" panose="020B0609020204030204" pitchFamily="49" charset="0"/>
              </a:rPr>
              <a:t>            'requested': '30 50 60',</a:t>
            </a:r>
          </a:p>
          <a:p>
            <a:r>
              <a:rPr lang="fr-FR" sz="900" dirty="0">
                <a:solidFill>
                  <a:schemeClr val="accent2">
                    <a:lumMod val="75000"/>
                    <a:lumOff val="25000"/>
                  </a:schemeClr>
                </a:solidFill>
                <a:latin typeface="Consolas" panose="020B0609020204030204" pitchFamily="49" charset="0"/>
              </a:rPr>
              <a:t>            'units': 'my_units',</a:t>
            </a:r>
          </a:p>
          <a:p>
            <a:r>
              <a:rPr lang="fr-FR" sz="900" dirty="0">
                <a:solidFill>
                  <a:schemeClr val="accent2">
                    <a:lumMod val="75000"/>
                    <a:lumOff val="25000"/>
                  </a:schemeClr>
                </a:solidFill>
                <a:latin typeface="Consolas" panose="020B0609020204030204" pitchFamily="49" charset="0"/>
              </a:rPr>
              <a:t>            'type': 'float',</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'axis': 'Z' </a:t>
            </a:r>
            <a:r>
              <a:rPr lang="fr-FR" sz="900" dirty="0">
                <a:solidFill>
                  <a:schemeClr val="accent2">
                    <a:lumMod val="75000"/>
                    <a:lumOff val="25000"/>
                  </a:schemeClr>
                </a:solidFill>
                <a:latin typeface="Consolas" panose="020B0609020204030204" pitchFamily="49" charset="0"/>
              </a:rPr>
              <a:t>} } }</a:t>
            </a:r>
            <a:endParaRPr lang="fr-FR" sz="900" dirty="0">
              <a:solidFill>
                <a:schemeClr val="accent2">
                  <a:lumMod val="75000"/>
                  <a:lumOff val="25000"/>
                </a:schemeClr>
              </a:solidFill>
              <a:effectLst/>
            </a:endParaRPr>
          </a:p>
        </p:txBody>
      </p:sp>
      <p:sp>
        <p:nvSpPr>
          <p:cNvPr id="11" name="Forme libre 10">
            <a:extLst>
              <a:ext uri="{FF2B5EF4-FFF2-40B4-BE49-F238E27FC236}">
                <a16:creationId xmlns:a16="http://schemas.microsoft.com/office/drawing/2014/main" id="{A32E89BB-F62E-C74D-B235-517650367689}"/>
              </a:ext>
            </a:extLst>
          </p:cNvPr>
          <p:cNvSpPr/>
          <p:nvPr/>
        </p:nvSpPr>
        <p:spPr>
          <a:xfrm>
            <a:off x="456644" y="2568770"/>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
        <p:nvSpPr>
          <p:cNvPr id="12" name="Forme libre 11">
            <a:extLst>
              <a:ext uri="{FF2B5EF4-FFF2-40B4-BE49-F238E27FC236}">
                <a16:creationId xmlns:a16="http://schemas.microsoft.com/office/drawing/2014/main" id="{D38F3C50-B495-A34F-8A1B-E9F8C323401F}"/>
              </a:ext>
            </a:extLst>
          </p:cNvPr>
          <p:cNvSpPr/>
          <p:nvPr/>
        </p:nvSpPr>
        <p:spPr>
          <a:xfrm>
            <a:off x="3592984" y="2559625"/>
            <a:ext cx="73711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2C08C2A9-EC51-A844-BB14-89058404D5B6}"/>
              </a:ext>
            </a:extLst>
          </p:cNvPr>
          <p:cNvSpPr/>
          <p:nvPr/>
        </p:nvSpPr>
        <p:spPr>
          <a:xfrm>
            <a:off x="5290226" y="2525401"/>
            <a:ext cx="2157985" cy="268341"/>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Forme libre 22">
            <a:extLst>
              <a:ext uri="{FF2B5EF4-FFF2-40B4-BE49-F238E27FC236}">
                <a16:creationId xmlns:a16="http://schemas.microsoft.com/office/drawing/2014/main" id="{9511B0F3-DBEA-3442-ACB6-9AF5CE0EFF94}"/>
              </a:ext>
            </a:extLst>
          </p:cNvPr>
          <p:cNvSpPr/>
          <p:nvPr/>
        </p:nvSpPr>
        <p:spPr>
          <a:xfrm>
            <a:off x="2112142" y="2568768"/>
            <a:ext cx="73711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
        <p:nvSpPr>
          <p:cNvPr id="25" name="Forme libre 24">
            <a:extLst>
              <a:ext uri="{FF2B5EF4-FFF2-40B4-BE49-F238E27FC236}">
                <a16:creationId xmlns:a16="http://schemas.microsoft.com/office/drawing/2014/main" id="{692BA4D9-76BF-DA41-8C3A-4B189ECF47B8}"/>
              </a:ext>
            </a:extLst>
          </p:cNvPr>
          <p:cNvSpPr/>
          <p:nvPr/>
        </p:nvSpPr>
        <p:spPr>
          <a:xfrm>
            <a:off x="1044346" y="2554499"/>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3698635-ED68-4B4C-9C3D-4FA26209F7EC}"/>
              </a:ext>
            </a:extLst>
          </p:cNvPr>
          <p:cNvSpPr txBox="1"/>
          <p:nvPr/>
        </p:nvSpPr>
        <p:spPr>
          <a:xfrm>
            <a:off x="1060128" y="3394220"/>
            <a:ext cx="1018525" cy="430887"/>
          </a:xfrm>
          <a:prstGeom prst="rect">
            <a:avLst/>
          </a:prstGeom>
          <a:noFill/>
          <a:ln>
            <a:noFill/>
          </a:ln>
        </p:spPr>
        <p:txBody>
          <a:bodyPr wrap="square" rtlCol="0">
            <a:spAutoFit/>
          </a:bodyPr>
          <a:lstStyle/>
          <a:p>
            <a:pPr algn="ctr"/>
            <a:r>
              <a:rPr lang="en-GB" sz="1100" dirty="0">
                <a:solidFill>
                  <a:srgbClr val="FFC000"/>
                </a:solidFill>
              </a:rPr>
              <a:t>like the “perso” case</a:t>
            </a:r>
          </a:p>
        </p:txBody>
      </p:sp>
      <p:cxnSp>
        <p:nvCxnSpPr>
          <p:cNvPr id="27" name="Connecteur droit avec flèche 26">
            <a:extLst>
              <a:ext uri="{FF2B5EF4-FFF2-40B4-BE49-F238E27FC236}">
                <a16:creationId xmlns:a16="http://schemas.microsoft.com/office/drawing/2014/main" id="{84B49295-BE5D-974C-9B40-8B2664B33AAE}"/>
              </a:ext>
            </a:extLst>
          </p:cNvPr>
          <p:cNvCxnSpPr>
            <a:cxnSpLocks/>
          </p:cNvCxnSpPr>
          <p:nvPr/>
        </p:nvCxnSpPr>
        <p:spPr>
          <a:xfrm flipH="1" flipV="1">
            <a:off x="886221" y="2859652"/>
            <a:ext cx="400214" cy="44576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E93784A6-2AF3-AA4F-93F8-784929E64E38}"/>
              </a:ext>
            </a:extLst>
          </p:cNvPr>
          <p:cNvCxnSpPr>
            <a:cxnSpLocks/>
          </p:cNvCxnSpPr>
          <p:nvPr/>
        </p:nvCxnSpPr>
        <p:spPr>
          <a:xfrm flipV="1">
            <a:off x="1569391" y="2882377"/>
            <a:ext cx="1" cy="3812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3FD2EA74-4677-9C46-A03B-9DBE500310CE}"/>
              </a:ext>
            </a:extLst>
          </p:cNvPr>
          <p:cNvCxnSpPr>
            <a:cxnSpLocks/>
          </p:cNvCxnSpPr>
          <p:nvPr/>
        </p:nvCxnSpPr>
        <p:spPr>
          <a:xfrm flipV="1">
            <a:off x="1852348" y="2930856"/>
            <a:ext cx="720523" cy="37455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70213BD9-160C-D74F-9172-ED372910B29D}"/>
              </a:ext>
            </a:extLst>
          </p:cNvPr>
          <p:cNvCxnSpPr>
            <a:cxnSpLocks/>
          </p:cNvCxnSpPr>
          <p:nvPr/>
        </p:nvCxnSpPr>
        <p:spPr>
          <a:xfrm flipV="1">
            <a:off x="4080358" y="2869154"/>
            <a:ext cx="1" cy="3812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F8E03AE3-91DE-8345-B174-70601EC884AC}"/>
              </a:ext>
            </a:extLst>
          </p:cNvPr>
          <p:cNvSpPr txBox="1"/>
          <p:nvPr/>
        </p:nvSpPr>
        <p:spPr>
          <a:xfrm>
            <a:off x="2244953" y="3274513"/>
            <a:ext cx="3342885" cy="1107996"/>
          </a:xfrm>
          <a:prstGeom prst="rect">
            <a:avLst/>
          </a:prstGeom>
          <a:noFill/>
          <a:ln>
            <a:noFill/>
          </a:ln>
        </p:spPr>
        <p:txBody>
          <a:bodyPr wrap="square" rtlCol="0">
            <a:spAutoFit/>
          </a:bodyPr>
          <a:lstStyle/>
          <a:p>
            <a:pPr algn="ctr"/>
            <a:r>
              <a:rPr lang="en-GB" sz="1100" dirty="0">
                <a:solidFill>
                  <a:srgbClr val="FFC000"/>
                </a:solidFill>
              </a:rPr>
              <a:t>means a 3D field with a user defined shape : </a:t>
            </a:r>
          </a:p>
          <a:p>
            <a:pPr marL="171450" indent="-171450">
              <a:buClr>
                <a:srgbClr val="FFC000"/>
              </a:buClr>
              <a:buFont typeface="Wingdings" pitchFamily="2" charset="2"/>
              <a:buChar char="v"/>
            </a:pPr>
            <a:r>
              <a:rPr lang="en-GB" sz="1100" dirty="0">
                <a:solidFill>
                  <a:srgbClr val="FFC000"/>
                </a:solidFill>
              </a:rPr>
              <a:t>an </a:t>
            </a:r>
            <a:r>
              <a:rPr lang="en-GB" sz="1100" b="1" dirty="0">
                <a:solidFill>
                  <a:srgbClr val="FFC000"/>
                </a:solidFill>
              </a:rPr>
              <a:t>horizontal domain </a:t>
            </a:r>
            <a:r>
              <a:rPr lang="en-GB" sz="1100" dirty="0">
                <a:solidFill>
                  <a:srgbClr val="FFC000"/>
                </a:solidFill>
              </a:rPr>
              <a:t>eventually to be remapped on TARGET_H_GRID (otherwise keep hmv4 on the SOURCE_GRID domain)</a:t>
            </a:r>
          </a:p>
          <a:p>
            <a:pPr marL="171450" indent="-171450">
              <a:buClr>
                <a:srgbClr val="FFC000"/>
              </a:buClr>
              <a:buFont typeface="Wingdings" pitchFamily="2" charset="2"/>
              <a:buChar char="v"/>
            </a:pPr>
            <a:r>
              <a:rPr lang="en-GB" sz="1100" dirty="0">
                <a:solidFill>
                  <a:srgbClr val="FFC000"/>
                </a:solidFill>
              </a:rPr>
              <a:t>a </a:t>
            </a:r>
            <a:r>
              <a:rPr lang="en-GB" sz="1100" b="1" dirty="0">
                <a:solidFill>
                  <a:srgbClr val="FFC000"/>
                </a:solidFill>
              </a:rPr>
              <a:t>customised vertical axis </a:t>
            </a:r>
            <a:r>
              <a:rPr lang="en-GB" sz="1100" dirty="0">
                <a:solidFill>
                  <a:srgbClr val="FFC000"/>
                </a:solidFill>
              </a:rPr>
              <a:t>given by an additional dictionary in the simulation settings </a:t>
            </a:r>
          </a:p>
        </p:txBody>
      </p:sp>
      <p:cxnSp>
        <p:nvCxnSpPr>
          <p:cNvPr id="36" name="Connecteur droit avec flèche 35">
            <a:extLst>
              <a:ext uri="{FF2B5EF4-FFF2-40B4-BE49-F238E27FC236}">
                <a16:creationId xmlns:a16="http://schemas.microsoft.com/office/drawing/2014/main" id="{212EFA5B-0E59-8344-88E5-4810F9505AD5}"/>
              </a:ext>
            </a:extLst>
          </p:cNvPr>
          <p:cNvCxnSpPr>
            <a:cxnSpLocks/>
          </p:cNvCxnSpPr>
          <p:nvPr/>
        </p:nvCxnSpPr>
        <p:spPr>
          <a:xfrm>
            <a:off x="5070764" y="4069635"/>
            <a:ext cx="816170"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Forme libre 39">
            <a:extLst>
              <a:ext uri="{FF2B5EF4-FFF2-40B4-BE49-F238E27FC236}">
                <a16:creationId xmlns:a16="http://schemas.microsoft.com/office/drawing/2014/main" id="{4B6CEC42-2C9A-DA40-8210-CAAC47CC498C}"/>
              </a:ext>
            </a:extLst>
          </p:cNvPr>
          <p:cNvSpPr/>
          <p:nvPr/>
        </p:nvSpPr>
        <p:spPr>
          <a:xfrm>
            <a:off x="7457355" y="2533340"/>
            <a:ext cx="136047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1" name="Connecteur droit avec flèche 40">
            <a:extLst>
              <a:ext uri="{FF2B5EF4-FFF2-40B4-BE49-F238E27FC236}">
                <a16:creationId xmlns:a16="http://schemas.microsoft.com/office/drawing/2014/main" id="{3484865B-E953-7D4F-89A9-FF3D3C0A2CDB}"/>
              </a:ext>
            </a:extLst>
          </p:cNvPr>
          <p:cNvCxnSpPr>
            <a:cxnSpLocks/>
          </p:cNvCxnSpPr>
          <p:nvPr/>
        </p:nvCxnSpPr>
        <p:spPr>
          <a:xfrm flipV="1">
            <a:off x="6612930" y="2831538"/>
            <a:ext cx="0" cy="24840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AAB9354D-1337-9141-AFE2-6117135713C2}"/>
              </a:ext>
            </a:extLst>
          </p:cNvPr>
          <p:cNvSpPr txBox="1"/>
          <p:nvPr/>
        </p:nvSpPr>
        <p:spPr>
          <a:xfrm>
            <a:off x="6002159" y="3136299"/>
            <a:ext cx="1126077" cy="430887"/>
          </a:xfrm>
          <a:prstGeom prst="rect">
            <a:avLst/>
          </a:prstGeom>
          <a:noFill/>
          <a:ln>
            <a:noFill/>
          </a:ln>
        </p:spPr>
        <p:txBody>
          <a:bodyPr wrap="square" rtlCol="0">
            <a:spAutoFit/>
          </a:bodyPr>
          <a:lstStyle/>
          <a:p>
            <a:pPr algn="ctr"/>
            <a:r>
              <a:rPr lang="en-GB" sz="1100" dirty="0">
                <a:solidFill>
                  <a:srgbClr val="FFC000"/>
                </a:solidFill>
              </a:rPr>
              <a:t>attributes of hmv4</a:t>
            </a:r>
          </a:p>
        </p:txBody>
      </p:sp>
      <p:sp>
        <p:nvSpPr>
          <p:cNvPr id="46" name="ZoneTexte 45">
            <a:extLst>
              <a:ext uri="{FF2B5EF4-FFF2-40B4-BE49-F238E27FC236}">
                <a16:creationId xmlns:a16="http://schemas.microsoft.com/office/drawing/2014/main" id="{A0F0E376-3920-E548-B2ED-687D54291549}"/>
              </a:ext>
            </a:extLst>
          </p:cNvPr>
          <p:cNvSpPr txBox="1"/>
          <p:nvPr/>
        </p:nvSpPr>
        <p:spPr>
          <a:xfrm>
            <a:off x="7024256" y="3050898"/>
            <a:ext cx="2063979" cy="430887"/>
          </a:xfrm>
          <a:prstGeom prst="rect">
            <a:avLst/>
          </a:prstGeom>
          <a:noFill/>
          <a:ln>
            <a:noFill/>
          </a:ln>
        </p:spPr>
        <p:txBody>
          <a:bodyPr wrap="square" rtlCol="0">
            <a:spAutoFit/>
          </a:bodyPr>
          <a:lstStyle/>
          <a:p>
            <a:r>
              <a:rPr lang="en-GB" sz="1100" dirty="0">
                <a:solidFill>
                  <a:srgbClr val="FFC000"/>
                </a:solidFill>
              </a:rPr>
              <a:t>means domain regridding : “complete” → “FULL” </a:t>
            </a:r>
          </a:p>
        </p:txBody>
      </p:sp>
      <p:cxnSp>
        <p:nvCxnSpPr>
          <p:cNvPr id="47" name="Connecteur droit avec flèche 46">
            <a:extLst>
              <a:ext uri="{FF2B5EF4-FFF2-40B4-BE49-F238E27FC236}">
                <a16:creationId xmlns:a16="http://schemas.microsoft.com/office/drawing/2014/main" id="{9077FD2D-8E0B-AC4C-87A4-2BCCC41001CC}"/>
              </a:ext>
            </a:extLst>
          </p:cNvPr>
          <p:cNvCxnSpPr>
            <a:cxnSpLocks/>
          </p:cNvCxnSpPr>
          <p:nvPr/>
        </p:nvCxnSpPr>
        <p:spPr>
          <a:xfrm flipV="1">
            <a:off x="8195106" y="2857500"/>
            <a:ext cx="0" cy="2606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02EC245-924A-3546-9CF1-D1591D3776A0}"/>
              </a:ext>
            </a:extLst>
          </p:cNvPr>
          <p:cNvSpPr/>
          <p:nvPr/>
        </p:nvSpPr>
        <p:spPr>
          <a:xfrm>
            <a:off x="794116" y="4474900"/>
            <a:ext cx="4960022" cy="923330"/>
          </a:xfrm>
          <a:prstGeom prst="rect">
            <a:avLst/>
          </a:prstGeom>
        </p:spPr>
        <p:txBody>
          <a:bodyPr wrap="square">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‘hmv4’</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(without being defined in any XML file):</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day 01 --&gt; hmv4 </a:t>
            </a:r>
            <a:r>
              <a:rPr lang="en-GB" sz="1200" b="1" kern="150" dirty="0">
                <a:latin typeface="Consolas" panose="020B0609020204030204" pitchFamily="49" charset="0"/>
                <a:ea typeface="Times New Roman" panose="02020603050405020304" pitchFamily="18" charset="0"/>
                <a:cs typeface="Arial" panose="020B0604020202020204" pitchFamily="34" charset="0"/>
              </a:rPr>
              <a:t>(1)</a:t>
            </a:r>
            <a:endParaRPr lang="en-GB" sz="1200" kern="150" dirty="0">
              <a:solidFill>
                <a:srgbClr val="00000A"/>
              </a:solidFill>
              <a:latin typeface="Calibri" panose="020F0502020204030204" pitchFamily="34" charset="0"/>
              <a:ea typeface="Calibri" panose="020F0502020204030204" pitchFamily="34" charset="0"/>
              <a:cs typeface="F"/>
            </a:endParaRPr>
          </a:p>
        </p:txBody>
      </p:sp>
      <p:sp>
        <p:nvSpPr>
          <p:cNvPr id="51" name="Flèche courbée vers la droite 50">
            <a:extLst>
              <a:ext uri="{FF2B5EF4-FFF2-40B4-BE49-F238E27FC236}">
                <a16:creationId xmlns:a16="http://schemas.microsoft.com/office/drawing/2014/main" id="{8E5747D7-693C-8443-8121-72238B9108CF}"/>
              </a:ext>
            </a:extLst>
          </p:cNvPr>
          <p:cNvSpPr/>
          <p:nvPr/>
        </p:nvSpPr>
        <p:spPr>
          <a:xfrm>
            <a:off x="345953" y="4059382"/>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122080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251295" y="1054492"/>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somewhat or a great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2" name="Carré corné 11">
            <a:extLst>
              <a:ext uri="{FF2B5EF4-FFF2-40B4-BE49-F238E27FC236}">
                <a16:creationId xmlns:a16="http://schemas.microsoft.com/office/drawing/2014/main" id="{1ED5AD73-91E9-0847-AF74-E1DEDB931220}"/>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exercice4</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3" name="Graphique 12" descr="Programmeur">
            <a:extLst>
              <a:ext uri="{FF2B5EF4-FFF2-40B4-BE49-F238E27FC236}">
                <a16:creationId xmlns:a16="http://schemas.microsoft.com/office/drawing/2014/main" id="{868C754B-A149-6D48-B8F5-19A2AD48A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hands-on (notebooks)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553134"/>
            <a:ext cx="8613272" cy="3652090"/>
          </a:xfrm>
          <a:prstGeom prst="rect">
            <a:avLst/>
          </a:prstGeom>
        </p:spPr>
        <p:txBody>
          <a:bodyPr wrap="square">
            <a:spAutoFit/>
          </a:bodyPr>
          <a:lstStyle/>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First, a quick demo notebook in plenary room, afterwards you will go in private rooms for the hands-on</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Before starting the hands-on, please update the dr2xml and dr2xml_training sources:</a:t>
            </a:r>
          </a:p>
          <a:p>
            <a:pPr marL="1778000" lvl="6">
              <a:lnSpc>
                <a:spcPct val="150000"/>
              </a:lnSpc>
              <a:spcAft>
                <a:spcPts val="450"/>
              </a:spcAft>
              <a:buClr>
                <a:schemeClr val="accent2">
                  <a:lumMod val="75000"/>
                  <a:lumOff val="25000"/>
                </a:schemeClr>
              </a:buClr>
              <a:buSzPct val="144000"/>
            </a:pPr>
            <a:r>
              <a:rPr lang="en-GB" sz="110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cd ~Dekstop/DR2XML/dr2xml ; git pull</a:t>
            </a:r>
            <a:r>
              <a:rPr lang="en-GB" dirty="0">
                <a:solidFill>
                  <a:schemeClr val="accent2">
                    <a:lumMod val="75000"/>
                    <a:lumOff val="25000"/>
                  </a:schemeClr>
                </a:solidFill>
              </a:rPr>
              <a:t>  </a:t>
            </a:r>
          </a:p>
          <a:p>
            <a:pPr marL="1778000" lvl="6">
              <a:lnSpc>
                <a:spcPct val="150000"/>
              </a:lnSpc>
              <a:spcAft>
                <a:spcPts val="450"/>
              </a:spcAft>
              <a:buClr>
                <a:schemeClr val="accent2">
                  <a:lumMod val="75000"/>
                  <a:lumOff val="25000"/>
                </a:schemeClr>
              </a:buClr>
              <a:buSzPct val="144000"/>
            </a:pPr>
            <a:r>
              <a:rPr lang="en-GB" sz="105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cd ~Dekstop/DR2XML/dr2xml_training ; git pull</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Launch </a:t>
            </a:r>
            <a:r>
              <a:rPr lang="en-GB" sz="110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jupyter-notebook </a:t>
            </a:r>
            <a:r>
              <a:rPr lang="en-GB" dirty="0">
                <a:solidFill>
                  <a:schemeClr val="accent2">
                    <a:lumMod val="75000"/>
                    <a:lumOff val="25000"/>
                  </a:schemeClr>
                </a:solidFill>
                <a:latin typeface="+mn-lt"/>
                <a:ea typeface="Menlo" panose="020B0609030804020204" pitchFamily="49" charset="0"/>
                <a:cs typeface="Menlo" panose="020B0609030804020204" pitchFamily="49" charset="0"/>
              </a:rPr>
              <a:t>a</a:t>
            </a:r>
            <a:r>
              <a:rPr lang="en-GB" dirty="0">
                <a:solidFill>
                  <a:schemeClr val="accent2">
                    <a:lumMod val="75000"/>
                    <a:lumOff val="25000"/>
                  </a:schemeClr>
                </a:solidFill>
              </a:rPr>
              <a:t>nd start  the exercises (1 to 4)</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There is nothing to seek by yourself, the solution is in, and the notebook cells are commented</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The objective is that you execute the cells step by step and understand what is done</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In order to have all onboard, the content of the two dr2xml setting files are imported in the notebooks and modified on the fly though notebook cells (python dictionary updating). You can have a look at these 2 files beforehand to get familiar with their content.</a:t>
            </a:r>
          </a:p>
        </p:txBody>
      </p:sp>
      <p:pic>
        <p:nvPicPr>
          <p:cNvPr id="8" name="Graphique 7" descr="Programmeur">
            <a:extLst>
              <a:ext uri="{FF2B5EF4-FFF2-40B4-BE49-F238E27FC236}">
                <a16:creationId xmlns:a16="http://schemas.microsoft.com/office/drawing/2014/main" id="{2950B1FF-B342-2943-8EFF-F621D212A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9026" y="715718"/>
            <a:ext cx="754087" cy="754087"/>
          </a:xfrm>
          <a:prstGeom prst="rect">
            <a:avLst/>
          </a:prstGeom>
        </p:spPr>
      </p:pic>
    </p:spTree>
    <p:extLst>
      <p:ext uri="{BB962C8B-B14F-4D97-AF65-F5344CB8AC3E}">
        <p14:creationId xmlns:p14="http://schemas.microsoft.com/office/powerpoint/2010/main" val="711521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hands-on (notebooks)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8" name="Graphique 7" descr="Programmeur">
            <a:extLst>
              <a:ext uri="{FF2B5EF4-FFF2-40B4-BE49-F238E27FC236}">
                <a16:creationId xmlns:a16="http://schemas.microsoft.com/office/drawing/2014/main" id="{2950B1FF-B342-2943-8EFF-F621D212A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5422" y="632388"/>
            <a:ext cx="754087" cy="754087"/>
          </a:xfrm>
          <a:prstGeom prst="rect">
            <a:avLst/>
          </a:prstGeom>
        </p:spPr>
      </p:pic>
      <p:sp>
        <p:nvSpPr>
          <p:cNvPr id="2" name="Rectangle 1">
            <a:extLst>
              <a:ext uri="{FF2B5EF4-FFF2-40B4-BE49-F238E27FC236}">
                <a16:creationId xmlns:a16="http://schemas.microsoft.com/office/drawing/2014/main" id="{7EEC6EE3-D628-7547-9D40-249D92626834}"/>
              </a:ext>
            </a:extLst>
          </p:cNvPr>
          <p:cNvSpPr/>
          <p:nvPr/>
        </p:nvSpPr>
        <p:spPr>
          <a:xfrm>
            <a:off x="734113" y="881856"/>
            <a:ext cx="7675773" cy="4385816"/>
          </a:xfrm>
          <a:prstGeom prst="rect">
            <a:avLst/>
          </a:prstGeom>
        </p:spPr>
        <p:txBody>
          <a:bodyPr wrap="square">
            <a:spAutoFit/>
          </a:bodyPr>
          <a:lstStyle/>
          <a:p>
            <a:r>
              <a:rPr lang="en-GB" sz="1200" b="1" dirty="0">
                <a:solidFill>
                  <a:schemeClr val="accent2">
                    <a:lumMod val="75000"/>
                    <a:lumOff val="25000"/>
                  </a:schemeClr>
                </a:solidFill>
              </a:rPr>
              <a:t>Dr2xml_demo notebook </a:t>
            </a:r>
          </a:p>
          <a:p>
            <a:r>
              <a:rPr lang="en-GB" sz="1100" b="1" dirty="0">
                <a:solidFill>
                  <a:schemeClr val="accent2">
                    <a:lumMod val="75000"/>
                    <a:lumOff val="25000"/>
                  </a:schemeClr>
                </a:solidFill>
                <a:latin typeface="Helvetica Neue" panose="02000503000000020004" pitchFamily="2" charset="0"/>
              </a:rPr>
              <a:t>Purpose:</a:t>
            </a:r>
            <a:r>
              <a:rPr lang="en-GB" sz="1100" dirty="0">
                <a:solidFill>
                  <a:schemeClr val="accent2">
                    <a:lumMod val="75000"/>
                    <a:lumOff val="25000"/>
                  </a:schemeClr>
                </a:solidFill>
                <a:latin typeface="Helvetica Neue" panose="02000503000000020004" pitchFamily="2" charset="0"/>
              </a:rPr>
              <a:t> Training notebook for a first contact with dr2xml: how to configure? how to run?</a:t>
            </a:r>
          </a:p>
          <a:p>
            <a:endParaRPr lang="en-GB" sz="1100" dirty="0">
              <a:solidFill>
                <a:schemeClr val="accent2">
                  <a:lumMod val="75000"/>
                  <a:lumOff val="25000"/>
                </a:schemeClr>
              </a:solidFill>
              <a:latin typeface="Helvetica Neue" panose="02000503000000020004" pitchFamily="2" charset="0"/>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1: Change the general configuration</a:t>
            </a:r>
            <a:endParaRPr lang="en-GB" sz="1200" dirty="0">
              <a:solidFill>
                <a:schemeClr val="accent2">
                  <a:lumMod val="75000"/>
                  <a:lumOff val="25000"/>
                </a:schemeClr>
              </a:solidFill>
            </a:endParaRP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Configure so as to run dr2xml for another:</a:t>
            </a:r>
            <a:br>
              <a:rPr lang="en-GB" sz="1100" dirty="0">
                <a:solidFill>
                  <a:schemeClr val="accent2">
                    <a:lumMod val="75000"/>
                    <a:lumOff val="25000"/>
                  </a:schemeClr>
                </a:solidFill>
              </a:rPr>
            </a:br>
            <a:r>
              <a:rPr lang="en-GB" sz="1100" dirty="0">
                <a:solidFill>
                  <a:schemeClr val="accent2">
                    <a:lumMod val="75000"/>
                    <a:lumOff val="25000"/>
                  </a:schemeClr>
                </a:solidFill>
              </a:rPr>
              <a:t>(a) context/realm</a:t>
            </a:r>
            <a:br>
              <a:rPr lang="en-GB" sz="1100" dirty="0">
                <a:solidFill>
                  <a:schemeClr val="accent2">
                    <a:lumMod val="75000"/>
                    <a:lumOff val="25000"/>
                  </a:schemeClr>
                </a:solidFill>
              </a:rPr>
            </a:br>
            <a:r>
              <a:rPr lang="en-GB" sz="1100" dirty="0">
                <a:solidFill>
                  <a:schemeClr val="accent2">
                    <a:lumMod val="75000"/>
                    <a:lumOff val="25000"/>
                  </a:schemeClr>
                </a:solidFill>
              </a:rPr>
              <a:t>(b) CMIP6 experiment</a:t>
            </a:r>
            <a:br>
              <a:rPr lang="en-GB" sz="1100" dirty="0">
                <a:solidFill>
                  <a:schemeClr val="accent2">
                    <a:lumMod val="75000"/>
                    <a:lumOff val="25000"/>
                  </a:schemeClr>
                </a:solidFill>
              </a:rPr>
            </a:br>
            <a:r>
              <a:rPr lang="en-GB" sz="1100" dirty="0">
                <a:solidFill>
                  <a:schemeClr val="accent2">
                    <a:lumMod val="75000"/>
                    <a:lumOff val="25000"/>
                  </a:schemeClr>
                </a:solidFill>
              </a:rPr>
              <a:t>(c) model version</a:t>
            </a:r>
          </a:p>
          <a:p>
            <a:endParaRPr lang="en-GB" sz="11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2: Customize the outputs (simple way) </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Try various simple methods to customize the ouputs by using the </a:t>
            </a:r>
            <a:r>
              <a:rPr lang="en-GB" sz="1100" b="1" dirty="0">
                <a:solidFill>
                  <a:schemeClr val="accent2">
                    <a:lumMod val="75000"/>
                    <a:lumOff val="25000"/>
                  </a:schemeClr>
                </a:solidFill>
              </a:rPr>
              <a:t>excluded/included</a:t>
            </a:r>
            <a:r>
              <a:rPr lang="en-GB" sz="1100" dirty="0">
                <a:solidFill>
                  <a:schemeClr val="accent2">
                    <a:lumMod val="75000"/>
                    <a:lumOff val="25000"/>
                  </a:schemeClr>
                </a:solidFill>
              </a:rPr>
              <a:t> keys:</a:t>
            </a:r>
            <a:br>
              <a:rPr lang="en-GB" sz="1100" dirty="0">
                <a:solidFill>
                  <a:schemeClr val="accent2">
                    <a:lumMod val="75000"/>
                    <a:lumOff val="25000"/>
                  </a:schemeClr>
                </a:solidFill>
              </a:rPr>
            </a:br>
            <a:r>
              <a:rPr lang="en-GB" sz="1100" dirty="0">
                <a:solidFill>
                  <a:schemeClr val="accent2">
                    <a:lumMod val="75000"/>
                    <a:lumOff val="25000"/>
                  </a:schemeClr>
                </a:solidFill>
              </a:rPr>
              <a:t>(a) exclude one table</a:t>
            </a:r>
            <a:br>
              <a:rPr lang="en-GB" sz="1100" dirty="0">
                <a:solidFill>
                  <a:schemeClr val="accent2">
                    <a:lumMod val="75000"/>
                    <a:lumOff val="25000"/>
                  </a:schemeClr>
                </a:solidFill>
              </a:rPr>
            </a:br>
            <a:r>
              <a:rPr lang="en-GB" sz="1100" dirty="0">
                <a:solidFill>
                  <a:schemeClr val="accent2">
                    <a:lumMod val="75000"/>
                    <a:lumOff val="25000"/>
                  </a:schemeClr>
                </a:solidFill>
              </a:rPr>
              <a:t>(b) exclude pairs of variable/table</a:t>
            </a:r>
            <a:br>
              <a:rPr lang="en-GB" sz="1100" dirty="0">
                <a:solidFill>
                  <a:schemeClr val="accent2">
                    <a:lumMod val="75000"/>
                    <a:lumOff val="25000"/>
                  </a:schemeClr>
                </a:solidFill>
              </a:rPr>
            </a:br>
            <a:r>
              <a:rPr lang="en-GB" sz="1100" dirty="0">
                <a:solidFill>
                  <a:schemeClr val="accent2">
                    <a:lumMod val="75000"/>
                    <a:lumOff val="25000"/>
                  </a:schemeClr>
                </a:solidFill>
              </a:rPr>
              <a:t>(c) include only one variable from one table</a:t>
            </a:r>
          </a:p>
          <a:p>
            <a:endParaRPr lang="en-GB" sz="11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3: Customize the output (more flexible ways) </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Try a more sophisticated method to customize the ouputs: the so-called </a:t>
            </a:r>
            <a:r>
              <a:rPr lang="en-GB" sz="1100" b="1" dirty="0">
                <a:solidFill>
                  <a:schemeClr val="accent2">
                    <a:lumMod val="75000"/>
                    <a:lumOff val="25000"/>
                  </a:schemeClr>
                </a:solidFill>
              </a:rPr>
              <a:t>"</a:t>
            </a:r>
            <a:r>
              <a:rPr lang="en-GB" sz="1100" b="1" dirty="0" err="1">
                <a:solidFill>
                  <a:schemeClr val="accent2">
                    <a:lumMod val="75000"/>
                    <a:lumOff val="25000"/>
                  </a:schemeClr>
                </a:solidFill>
              </a:rPr>
              <a:t>home_data_request</a:t>
            </a:r>
            <a:r>
              <a:rPr lang="en-GB" sz="1100" b="1" dirty="0">
                <a:solidFill>
                  <a:schemeClr val="accent2">
                    <a:lumMod val="75000"/>
                    <a:lumOff val="25000"/>
                  </a:schemeClr>
                </a:solidFill>
              </a:rPr>
              <a:t>"</a:t>
            </a:r>
            <a:br>
              <a:rPr lang="en-GB" sz="1000" dirty="0">
                <a:solidFill>
                  <a:schemeClr val="accent2">
                    <a:lumMod val="75000"/>
                    <a:lumOff val="25000"/>
                  </a:schemeClr>
                </a:solidFill>
              </a:rPr>
            </a:br>
            <a:r>
              <a:rPr lang="en-GB" sz="1100" dirty="0">
                <a:solidFill>
                  <a:schemeClr val="accent2">
                    <a:lumMod val="75000"/>
                    <a:lumOff val="25000"/>
                  </a:schemeClr>
                </a:solidFill>
              </a:rPr>
              <a:t>(a) requesting additional CMIP6 standard variables, already existing in a CMIP6 Table</a:t>
            </a:r>
            <a:br>
              <a:rPr lang="en-GB" sz="1000" dirty="0">
                <a:solidFill>
                  <a:schemeClr val="accent2">
                    <a:lumMod val="75000"/>
                    <a:lumOff val="25000"/>
                  </a:schemeClr>
                </a:solidFill>
              </a:rPr>
            </a:br>
            <a:r>
              <a:rPr lang="en-GB" sz="1100" dirty="0">
                <a:solidFill>
                  <a:schemeClr val="accent2">
                    <a:lumMod val="75000"/>
                    <a:lumOff val="25000"/>
                  </a:schemeClr>
                </a:solidFill>
              </a:rPr>
              <a:t>(b) requesting a CMIP6 standard variable but that do not exist in the predefined CMIP6 Table for the frequency we want</a:t>
            </a:r>
            <a:br>
              <a:rPr lang="en-GB" sz="1000" dirty="0">
                <a:solidFill>
                  <a:schemeClr val="accent2">
                    <a:lumMod val="75000"/>
                    <a:lumOff val="25000"/>
                  </a:schemeClr>
                </a:solidFill>
              </a:rPr>
            </a:br>
            <a:r>
              <a:rPr lang="en-GB" sz="1100" dirty="0">
                <a:solidFill>
                  <a:schemeClr val="accent2">
                    <a:lumMod val="75000"/>
                    <a:lumOff val="25000"/>
                  </a:schemeClr>
                </a:solidFill>
              </a:rPr>
              <a:t>(c) requesting a CMIP6 standard variable but that do not exist in the predefined CMIP6 Table for the shape we want</a:t>
            </a:r>
            <a:br>
              <a:rPr lang="en-GB" sz="1000" dirty="0">
                <a:solidFill>
                  <a:schemeClr val="accent2">
                    <a:lumMod val="75000"/>
                    <a:lumOff val="25000"/>
                  </a:schemeClr>
                </a:solidFill>
              </a:rPr>
            </a:br>
            <a:r>
              <a:rPr lang="en-GB" sz="1100" dirty="0">
                <a:solidFill>
                  <a:schemeClr val="accent2">
                    <a:lumMod val="75000"/>
                    <a:lumOff val="25000"/>
                  </a:schemeClr>
                </a:solidFill>
              </a:rPr>
              <a:t>(d) requesting a totally new variable, that is not defined in the CMIP6 standards (2 ways)</a:t>
            </a:r>
            <a:br>
              <a:rPr lang="en-GB" sz="1000" dirty="0">
                <a:solidFill>
                  <a:schemeClr val="accent2">
                    <a:lumMod val="75000"/>
                    <a:lumOff val="25000"/>
                  </a:schemeClr>
                </a:solidFill>
              </a:rPr>
            </a:br>
            <a:r>
              <a:rPr lang="en-GB" sz="1100" dirty="0">
                <a:solidFill>
                  <a:schemeClr val="accent2">
                    <a:lumMod val="75000"/>
                    <a:lumOff val="25000"/>
                  </a:schemeClr>
                </a:solidFill>
              </a:rPr>
              <a:t>(e)-(h) a flexible way to add variables for development purpose</a:t>
            </a:r>
          </a:p>
          <a:p>
            <a:endParaRPr lang="en-GB" sz="10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4: Run a non CMIP6 experiment</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configure dr2xml for a non-cmip6 experiment</a:t>
            </a:r>
          </a:p>
        </p:txBody>
      </p:sp>
    </p:spTree>
    <p:extLst>
      <p:ext uri="{BB962C8B-B14F-4D97-AF65-F5344CB8AC3E}">
        <p14:creationId xmlns:p14="http://schemas.microsoft.com/office/powerpoint/2010/main" val="211557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variables </a:t>
            </a:r>
            <a:r>
              <a:rPr lang="en-GB" sz="1600" i="1" u="sng" dirty="0"/>
              <a:t>and</a:t>
            </a:r>
            <a:r>
              <a:rPr lang="en-GB" sz="1600" i="1" dirty="0"/>
              <a:t> </a:t>
            </a:r>
            <a:r>
              <a:rPr lang="en-GB" sz="1600" b="1" dirty="0">
                <a:solidFill>
                  <a:schemeClr val="accent1"/>
                </a:solidFill>
                <a:latin typeface="Chalkduster" panose="03050602040202020205" pitchFamily="66" charset="77"/>
              </a:rPr>
              <a:t>variables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36498</TotalTime>
  <Words>7163</Words>
  <Application>Microsoft Macintosh PowerPoint</Application>
  <PresentationFormat>Affichage à l'écran (16:10)</PresentationFormat>
  <Paragraphs>958</Paragraphs>
  <Slides>45</Slides>
  <Notes>44</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45</vt:i4>
      </vt:variant>
    </vt:vector>
  </HeadingPairs>
  <TitlesOfParts>
    <vt:vector size="61" baseType="lpstr">
      <vt:lpstr>Abadi MT Condensed Light</vt:lpstr>
      <vt:lpstr>Arial</vt:lpstr>
      <vt:lpstr>Avenir Next Condensed</vt:lpstr>
      <vt:lpstr>Calibri</vt:lpstr>
      <vt:lpstr>Calibri Light</vt:lpstr>
      <vt:lpstr>Chalkduster</vt:lpstr>
      <vt:lpstr>Consolas</vt:lpstr>
      <vt:lpstr>Courier New</vt:lpstr>
      <vt:lpstr>Dubai</vt:lpstr>
      <vt:lpstr>Helvetica Neue</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 functions</vt:lpstr>
      <vt:lpstr>b) customisation</vt:lpstr>
      <vt:lpstr>b) customisation (cont.)</vt:lpstr>
      <vt:lpstr>b) “home data request”</vt:lpstr>
      <vt:lpstr>b) “home data request” (cont.)</vt:lpstr>
      <vt:lpstr>b) “home data request” (cont.)</vt:lpstr>
      <vt:lpstr>b) “home data request” (cont.)</vt:lpstr>
      <vt:lpstr>b) “home data request” (cont.)</vt:lpstr>
      <vt:lpstr>b) “home data request” (cont.)</vt:lpstr>
      <vt:lpstr>b) “home data request” (cont.)</vt:lpstr>
      <vt:lpstr>b) “home data request” (cont.)</vt:lpstr>
      <vt:lpstr>c) extended usage</vt:lpstr>
      <vt:lpstr>summary</vt:lpstr>
      <vt:lpstr>The End</vt:lpstr>
      <vt:lpstr>hands-on (notebooks)</vt:lpstr>
      <vt:lpstr>hands-on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271</cp:revision>
  <dcterms:modified xsi:type="dcterms:W3CDTF">2021-04-15T17:38:44Z</dcterms:modified>
</cp:coreProperties>
</file>