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37"/>
  </p:notesMasterIdLst>
  <p:handoutMasterIdLst>
    <p:handoutMasterId r:id="rId38"/>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274" r:id="rId34"/>
    <p:sldId id="293" r:id="rId35"/>
    <p:sldId id="297" r:id="rId3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9F"/>
    <a:srgbClr val="942093"/>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p:restoredTop sz="96213"/>
  </p:normalViewPr>
  <p:slideViewPr>
    <p:cSldViewPr snapToGrid="0">
      <p:cViewPr varScale="1">
        <p:scale>
          <a:sx n="138" d="100"/>
          <a:sy n="138" d="100"/>
        </p:scale>
        <p:origin x="312" y="176"/>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18/03/2021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hyperlink" Target="mailto:gaelle.rigoudy@meteo.fr" TargetMode="External"/><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hyperlink" Target="mailto:moine@cerfacs.f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Basics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08628"/>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07038"/>
            <a:ext cx="0" cy="428699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22255" y="166532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ZoneTexte 14">
            <a:extLst>
              <a:ext uri="{FF2B5EF4-FFF2-40B4-BE49-F238E27FC236}">
                <a16:creationId xmlns:a16="http://schemas.microsoft.com/office/drawing/2014/main" id="{E6A3EC7A-59FF-9E42-9B55-A7F792C74FE6}"/>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223877" y="1136500"/>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532"/>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pic>
        <p:nvPicPr>
          <p:cNvPr id="24" name="Image 23">
            <a:extLst>
              <a:ext uri="{FF2B5EF4-FFF2-40B4-BE49-F238E27FC236}">
                <a16:creationId xmlns:a16="http://schemas.microsoft.com/office/drawing/2014/main" id="{6659A8F2-7EFC-BB48-8E88-DCE07358CB5F}"/>
              </a:ext>
            </a:extLst>
          </p:cNvPr>
          <p:cNvPicPr>
            <a:picLocks noChangeAspect="1"/>
          </p:cNvPicPr>
          <p:nvPr/>
        </p:nvPicPr>
        <p:blipFill rotWithShape="1">
          <a:blip r:embed="rId3"/>
          <a:srcRect l="4933" t="267" r="4444" b="41804"/>
          <a:stretch/>
        </p:blipFill>
        <p:spPr>
          <a:xfrm>
            <a:off x="1021688" y="1482292"/>
            <a:ext cx="6954982" cy="2244252"/>
          </a:xfrm>
          <a:prstGeom prst="rect">
            <a:avLst/>
          </a:prstGeom>
        </p:spPr>
      </p:pic>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C9016DB5-0410-3442-A029-1F847EA971AB}"/>
              </a:ext>
            </a:extLst>
          </p:cNvPr>
          <p:cNvSpPr/>
          <p:nvPr/>
        </p:nvSpPr>
        <p:spPr>
          <a:xfrm>
            <a:off x="3436014" y="3704255"/>
            <a:ext cx="2836733" cy="135061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pPr algn="ctr"/>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dr2xml_training</a:t>
            </a: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exercice1 </a:t>
            </a: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2" name="Flèche vers le bas 11">
            <a:extLst>
              <a:ext uri="{FF2B5EF4-FFF2-40B4-BE49-F238E27FC236}">
                <a16:creationId xmlns:a16="http://schemas.microsoft.com/office/drawing/2014/main" id="{5BBABAD7-90AC-884A-9614-AC3C8AB3286B}"/>
              </a:ext>
            </a:extLst>
          </p:cNvPr>
          <p:cNvSpPr/>
          <p:nvPr/>
        </p:nvSpPr>
        <p:spPr>
          <a:xfrm rot="16200000">
            <a:off x="2963471" y="4168088"/>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4" name="Graphique 13" descr="Programmeur">
            <a:extLst>
              <a:ext uri="{FF2B5EF4-FFF2-40B4-BE49-F238E27FC236}">
                <a16:creationId xmlns:a16="http://schemas.microsoft.com/office/drawing/2014/main" id="{EAB312E8-ECD2-964D-8486-AEB9B5DB54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47009"/>
            <a:ext cx="827310" cy="827310"/>
          </a:xfrm>
          <a:prstGeom prst="rect">
            <a:avLst/>
          </a:prstGeom>
        </p:spPr>
      </p:pic>
      <p:pic>
        <p:nvPicPr>
          <p:cNvPr id="58" name="Image 57">
            <a:extLst>
              <a:ext uri="{FF2B5EF4-FFF2-40B4-BE49-F238E27FC236}">
                <a16:creationId xmlns:a16="http://schemas.microsoft.com/office/drawing/2014/main" id="{43BED765-7586-C54A-9A45-61B58C6F99FE}"/>
              </a:ext>
            </a:extLst>
          </p:cNvPr>
          <p:cNvPicPr>
            <a:picLocks noChangeAspect="1"/>
          </p:cNvPicPr>
          <p:nvPr/>
        </p:nvPicPr>
        <p:blipFill rotWithShape="1">
          <a:blip r:embed="rId5"/>
          <a:srcRect t="51912"/>
          <a:stretch/>
        </p:blipFill>
        <p:spPr>
          <a:xfrm>
            <a:off x="434108" y="1328244"/>
            <a:ext cx="8460509" cy="2283368"/>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31325"/>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800" dirty="0">
                <a:latin typeface="Menlo" panose="020B0609030804020204" pitchFamily="49" charset="0"/>
                <a:ea typeface="Menlo" panose="020B0609030804020204" pitchFamily="49" charset="0"/>
                <a:cs typeface="Menlo" panose="020B0609030804020204" pitchFamily="49" charset="0"/>
              </a:rPr>
              <a:t>                         PrimOday P1   1 :  [u'so']</a:t>
            </a:r>
          </a:p>
          <a:p>
            <a:r>
              <a:rPr lang="fr-FR" sz="8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4591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9"/>
            <a:ext cx="7533590" cy="321958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1200" dirty="0"/>
          </a:p>
          <a:p>
            <a:pPr lvl="1"/>
            <a:r>
              <a:rPr lang="en-GB" sz="1200" dirty="0"/>
              <a:t>fields and attributes (« variable » in XIOS vocab) in file</a:t>
            </a:r>
          </a:p>
          <a:p>
            <a:pPr lvl="1"/>
            <a:r>
              <a:rPr lang="en-GB" sz="1200" dirty="0"/>
              <a:t>Automatic implementation of XIOS spatial &amp; temporal filters</a:t>
            </a:r>
          </a:p>
          <a:p>
            <a:pPr lvl="1"/>
            <a:r>
              <a:rPr lang="en-GB" sz="1200" dirty="0"/>
              <a:t>Automatic NetCDF file handling (naming, time-splitting, metadata, append write…)</a:t>
            </a:r>
          </a:p>
          <a:p>
            <a:pPr lvl="1"/>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684614"/>
            <a:ext cx="3711121" cy="143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basics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6" y="982248"/>
            <a:ext cx="6234913"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“basics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89174" y="910372"/>
            <a:ext cx="8954826" cy="2948145"/>
          </a:xfrm>
          <a:prstGeom prst="rect">
            <a:avLst/>
          </a:prstGeom>
        </p:spPr>
        <p:txBody>
          <a:bodyPr spcFirstLastPara="1" wrap="square" lIns="91425" tIns="91425" rIns="91425" bIns="91425" anchor="t" anchorCtr="0">
            <a:normAutofit lnSpcReduction="10000"/>
          </a:bodyPr>
          <a:lstStyle/>
          <a:p>
            <a:r>
              <a:rPr lang="en-GB" dirty="0"/>
              <a:t>Filtering options : </a:t>
            </a:r>
          </a:p>
          <a:p>
            <a:pPr lvl="1"/>
            <a:r>
              <a:rPr lang="en-GB" dirty="0">
                <a:solidFill>
                  <a:srgbClr val="00A79F"/>
                </a:solidFill>
                <a:latin typeface="Chalkduster" panose="03050602040202020205" pitchFamily="66" charset="77"/>
              </a:rPr>
              <a:t>curation</a:t>
            </a:r>
            <a:r>
              <a:rPr lang="en-GB" dirty="0"/>
              <a:t> : can filter out variables that are requested twice</a:t>
            </a:r>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1"/>
            <a:r>
              <a:rPr lang="en-GB" dirty="0">
                <a:solidFill>
                  <a:srgbClr val="00A79F"/>
                </a:solidFill>
                <a:latin typeface="Chalkduster" panose="03050602040202020205" pitchFamily="66" charset="77"/>
              </a:rPr>
              <a:t>exclusion/inclusion</a:t>
            </a:r>
            <a:r>
              <a:rPr lang="en-GB" dirty="0"/>
              <a:t> : user can also provide list 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9" name="Carré corné 8">
            <a:extLst>
              <a:ext uri="{FF2B5EF4-FFF2-40B4-BE49-F238E27FC236}">
                <a16:creationId xmlns:a16="http://schemas.microsoft.com/office/drawing/2014/main" id="{DB73BA65-FA69-A74B-8972-583E39B43386}"/>
              </a:ext>
            </a:extLst>
          </p:cNvPr>
          <p:cNvSpPr/>
          <p:nvPr/>
        </p:nvSpPr>
        <p:spPr>
          <a:xfrm>
            <a:off x="3436015" y="3733130"/>
            <a:ext cx="2836732"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3247453512">
                  <a:custGeom>
                    <a:avLst/>
                    <a:gdLst>
                      <a:gd name="connsiteX0" fmla="*/ 0 w 2836732"/>
                      <a:gd name="connsiteY0" fmla="*/ 0 h 1350616"/>
                      <a:gd name="connsiteX1" fmla="*/ 567346 w 2836732"/>
                      <a:gd name="connsiteY1" fmla="*/ 0 h 1350616"/>
                      <a:gd name="connsiteX2" fmla="*/ 1106325 w 2836732"/>
                      <a:gd name="connsiteY2" fmla="*/ 0 h 1350616"/>
                      <a:gd name="connsiteX3" fmla="*/ 1730407 w 2836732"/>
                      <a:gd name="connsiteY3" fmla="*/ 0 h 1350616"/>
                      <a:gd name="connsiteX4" fmla="*/ 2354488 w 2836732"/>
                      <a:gd name="connsiteY4" fmla="*/ 0 h 1350616"/>
                      <a:gd name="connsiteX5" fmla="*/ 2836732 w 2836732"/>
                      <a:gd name="connsiteY5" fmla="*/ 0 h 1350616"/>
                      <a:gd name="connsiteX6" fmla="*/ 2836732 w 2836732"/>
                      <a:gd name="connsiteY6" fmla="*/ 540244 h 1350616"/>
                      <a:gd name="connsiteX7" fmla="*/ 2836732 w 2836732"/>
                      <a:gd name="connsiteY7" fmla="*/ 1125509 h 1350616"/>
                      <a:gd name="connsiteX8" fmla="*/ 2611625 w 2836732"/>
                      <a:gd name="connsiteY8" fmla="*/ 1350616 h 1350616"/>
                      <a:gd name="connsiteX9" fmla="*/ 2010951 w 2836732"/>
                      <a:gd name="connsiteY9" fmla="*/ 1350616 h 1350616"/>
                      <a:gd name="connsiteX10" fmla="*/ 1305813 w 2836732"/>
                      <a:gd name="connsiteY10" fmla="*/ 1350616 h 1350616"/>
                      <a:gd name="connsiteX11" fmla="*/ 652906 w 2836732"/>
                      <a:gd name="connsiteY11" fmla="*/ 1350616 h 1350616"/>
                      <a:gd name="connsiteX12" fmla="*/ 0 w 2836732"/>
                      <a:gd name="connsiteY12" fmla="*/ 1350616 h 1350616"/>
                      <a:gd name="connsiteX13" fmla="*/ 0 w 2836732"/>
                      <a:gd name="connsiteY13" fmla="*/ 688814 h 1350616"/>
                      <a:gd name="connsiteX14" fmla="*/ 0 w 2836732"/>
                      <a:gd name="connsiteY14" fmla="*/ 0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0" fmla="*/ 2611625 w 2836732"/>
                      <a:gd name="connsiteY0" fmla="*/ 1350616 h 1350616"/>
                      <a:gd name="connsiteX1" fmla="*/ 2656646 w 2836732"/>
                      <a:gd name="connsiteY1" fmla="*/ 1170530 h 1350616"/>
                      <a:gd name="connsiteX2" fmla="*/ 2836732 w 2836732"/>
                      <a:gd name="connsiteY2" fmla="*/ 1125509 h 1350616"/>
                      <a:gd name="connsiteX3" fmla="*/ 2611625 w 2836732"/>
                      <a:gd name="connsiteY3" fmla="*/ 1350616 h 1350616"/>
                      <a:gd name="connsiteX4" fmla="*/ 1958719 w 2836732"/>
                      <a:gd name="connsiteY4" fmla="*/ 1350616 h 1350616"/>
                      <a:gd name="connsiteX5" fmla="*/ 1253580 w 2836732"/>
                      <a:gd name="connsiteY5" fmla="*/ 1350616 h 1350616"/>
                      <a:gd name="connsiteX6" fmla="*/ 652906 w 2836732"/>
                      <a:gd name="connsiteY6" fmla="*/ 1350616 h 1350616"/>
                      <a:gd name="connsiteX7" fmla="*/ 0 w 2836732"/>
                      <a:gd name="connsiteY7" fmla="*/ 1350616 h 1350616"/>
                      <a:gd name="connsiteX8" fmla="*/ 0 w 2836732"/>
                      <a:gd name="connsiteY8" fmla="*/ 675308 h 1350616"/>
                      <a:gd name="connsiteX9" fmla="*/ 0 w 2836732"/>
                      <a:gd name="connsiteY9" fmla="*/ 0 h 1350616"/>
                      <a:gd name="connsiteX10" fmla="*/ 595714 w 2836732"/>
                      <a:gd name="connsiteY10" fmla="*/ 0 h 1350616"/>
                      <a:gd name="connsiteX11" fmla="*/ 1077958 w 2836732"/>
                      <a:gd name="connsiteY11" fmla="*/ 0 h 1350616"/>
                      <a:gd name="connsiteX12" fmla="*/ 1673672 w 2836732"/>
                      <a:gd name="connsiteY12" fmla="*/ 0 h 1350616"/>
                      <a:gd name="connsiteX13" fmla="*/ 2212651 w 2836732"/>
                      <a:gd name="connsiteY13" fmla="*/ 0 h 1350616"/>
                      <a:gd name="connsiteX14" fmla="*/ 2836732 w 2836732"/>
                      <a:gd name="connsiteY14" fmla="*/ 0 h 1350616"/>
                      <a:gd name="connsiteX15" fmla="*/ 2836732 w 2836732"/>
                      <a:gd name="connsiteY15" fmla="*/ 574010 h 1350616"/>
                      <a:gd name="connsiteX16" fmla="*/ 2836732 w 2836732"/>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2" h="1350616" stroke="0" extrusionOk="0">
                        <a:moveTo>
                          <a:pt x="0" y="0"/>
                        </a:moveTo>
                        <a:cubicBezTo>
                          <a:pt x="261834" y="-8873"/>
                          <a:pt x="328180" y="11715"/>
                          <a:pt x="567346" y="0"/>
                        </a:cubicBezTo>
                        <a:cubicBezTo>
                          <a:pt x="806512" y="-11715"/>
                          <a:pt x="923587" y="15565"/>
                          <a:pt x="1106325" y="0"/>
                        </a:cubicBezTo>
                        <a:cubicBezTo>
                          <a:pt x="1289063" y="-15565"/>
                          <a:pt x="1585747" y="-11492"/>
                          <a:pt x="1730407" y="0"/>
                        </a:cubicBezTo>
                        <a:cubicBezTo>
                          <a:pt x="1875067" y="11492"/>
                          <a:pt x="2066161" y="24647"/>
                          <a:pt x="2354488" y="0"/>
                        </a:cubicBezTo>
                        <a:cubicBezTo>
                          <a:pt x="2642815" y="-24647"/>
                          <a:pt x="2722641" y="7785"/>
                          <a:pt x="2836732" y="0"/>
                        </a:cubicBezTo>
                        <a:cubicBezTo>
                          <a:pt x="2845316" y="184861"/>
                          <a:pt x="2850175" y="413875"/>
                          <a:pt x="2836732" y="540244"/>
                        </a:cubicBezTo>
                        <a:cubicBezTo>
                          <a:pt x="2823289" y="666613"/>
                          <a:pt x="2858644" y="934649"/>
                          <a:pt x="2836732" y="1125509"/>
                        </a:cubicBezTo>
                        <a:cubicBezTo>
                          <a:pt x="2785068" y="1190529"/>
                          <a:pt x="2706872" y="1256392"/>
                          <a:pt x="2611625" y="1350616"/>
                        </a:cubicBezTo>
                        <a:cubicBezTo>
                          <a:pt x="2369460" y="1380212"/>
                          <a:pt x="2177631" y="1365990"/>
                          <a:pt x="2010951" y="1350616"/>
                        </a:cubicBezTo>
                        <a:cubicBezTo>
                          <a:pt x="1844271" y="1335242"/>
                          <a:pt x="1570353" y="1384478"/>
                          <a:pt x="1305813" y="1350616"/>
                        </a:cubicBezTo>
                        <a:cubicBezTo>
                          <a:pt x="1041273" y="1316754"/>
                          <a:pt x="956927" y="1336280"/>
                          <a:pt x="652906" y="1350616"/>
                        </a:cubicBezTo>
                        <a:cubicBezTo>
                          <a:pt x="348885" y="1364952"/>
                          <a:pt x="254850" y="1366690"/>
                          <a:pt x="0" y="1350616"/>
                        </a:cubicBezTo>
                        <a:cubicBezTo>
                          <a:pt x="32659" y="1108177"/>
                          <a:pt x="-16122" y="1012490"/>
                          <a:pt x="0" y="688814"/>
                        </a:cubicBezTo>
                        <a:cubicBezTo>
                          <a:pt x="16122" y="365138"/>
                          <a:pt x="-32473" y="179038"/>
                          <a:pt x="0" y="0"/>
                        </a:cubicBezTo>
                        <a:close/>
                      </a:path>
                      <a:path w="2836732" h="1350616" fill="darkenLess" stroke="0" extrusionOk="0">
                        <a:moveTo>
                          <a:pt x="2611625" y="1350616"/>
                        </a:moveTo>
                        <a:cubicBezTo>
                          <a:pt x="2625149" y="1298128"/>
                          <a:pt x="2639310" y="1225341"/>
                          <a:pt x="2656646" y="1170530"/>
                        </a:cubicBezTo>
                        <a:cubicBezTo>
                          <a:pt x="2704800" y="1150329"/>
                          <a:pt x="2779442" y="1140844"/>
                          <a:pt x="2836732" y="1125509"/>
                        </a:cubicBezTo>
                        <a:cubicBezTo>
                          <a:pt x="2732148" y="1242559"/>
                          <a:pt x="2661380" y="1299947"/>
                          <a:pt x="2611625" y="1350616"/>
                        </a:cubicBezTo>
                        <a:close/>
                      </a:path>
                      <a:path w="2836732" h="1350616" fill="none" extrusionOk="0">
                        <a:moveTo>
                          <a:pt x="2611625" y="1350616"/>
                        </a:moveTo>
                        <a:cubicBezTo>
                          <a:pt x="2620141" y="1291494"/>
                          <a:pt x="2644607" y="1211396"/>
                          <a:pt x="2656646" y="1170530"/>
                        </a:cubicBezTo>
                        <a:cubicBezTo>
                          <a:pt x="2693726" y="1153781"/>
                          <a:pt x="2783802" y="1139348"/>
                          <a:pt x="2836732" y="1125509"/>
                        </a:cubicBezTo>
                        <a:cubicBezTo>
                          <a:pt x="2744860" y="1200184"/>
                          <a:pt x="2702284" y="1256734"/>
                          <a:pt x="2611625" y="1350616"/>
                        </a:cubicBezTo>
                        <a:cubicBezTo>
                          <a:pt x="2465273" y="1327982"/>
                          <a:pt x="2220115" y="1360158"/>
                          <a:pt x="1958719" y="1350616"/>
                        </a:cubicBezTo>
                        <a:cubicBezTo>
                          <a:pt x="1697323" y="1341074"/>
                          <a:pt x="1450828" y="1369429"/>
                          <a:pt x="1253580" y="1350616"/>
                        </a:cubicBezTo>
                        <a:cubicBezTo>
                          <a:pt x="1056332" y="1331803"/>
                          <a:pt x="809007" y="1360601"/>
                          <a:pt x="652906" y="1350616"/>
                        </a:cubicBezTo>
                        <a:cubicBezTo>
                          <a:pt x="496805" y="1340631"/>
                          <a:pt x="138477" y="1347059"/>
                          <a:pt x="0" y="1350616"/>
                        </a:cubicBezTo>
                        <a:cubicBezTo>
                          <a:pt x="-21469" y="1048261"/>
                          <a:pt x="-6509" y="927864"/>
                          <a:pt x="0" y="675308"/>
                        </a:cubicBezTo>
                        <a:cubicBezTo>
                          <a:pt x="6509" y="422752"/>
                          <a:pt x="-5157" y="165882"/>
                          <a:pt x="0" y="0"/>
                        </a:cubicBezTo>
                        <a:cubicBezTo>
                          <a:pt x="150623" y="-16446"/>
                          <a:pt x="466667" y="13693"/>
                          <a:pt x="595714" y="0"/>
                        </a:cubicBezTo>
                        <a:cubicBezTo>
                          <a:pt x="724761" y="-13693"/>
                          <a:pt x="891626" y="-7857"/>
                          <a:pt x="1077958" y="0"/>
                        </a:cubicBezTo>
                        <a:cubicBezTo>
                          <a:pt x="1264290" y="7857"/>
                          <a:pt x="1443254" y="26947"/>
                          <a:pt x="1673672" y="0"/>
                        </a:cubicBezTo>
                        <a:cubicBezTo>
                          <a:pt x="1904090" y="-26947"/>
                          <a:pt x="1958481" y="9685"/>
                          <a:pt x="2212651" y="0"/>
                        </a:cubicBezTo>
                        <a:cubicBezTo>
                          <a:pt x="2466821" y="-9685"/>
                          <a:pt x="2555364" y="-25676"/>
                          <a:pt x="2836732" y="0"/>
                        </a:cubicBezTo>
                        <a:cubicBezTo>
                          <a:pt x="2822068" y="209747"/>
                          <a:pt x="2859812" y="425276"/>
                          <a:pt x="2836732" y="574010"/>
                        </a:cubicBezTo>
                        <a:cubicBezTo>
                          <a:pt x="2813653" y="722744"/>
                          <a:pt x="2860302" y="930031"/>
                          <a:pt x="2836732" y="1125509"/>
                        </a:cubicBezTo>
                      </a:path>
                      <a:path w="2836732" h="1350616" fill="none" stroke="0" extrusionOk="0">
                        <a:moveTo>
                          <a:pt x="2611625" y="1350616"/>
                        </a:moveTo>
                        <a:cubicBezTo>
                          <a:pt x="2627305" y="1308018"/>
                          <a:pt x="2651585" y="1211637"/>
                          <a:pt x="2656646" y="1170530"/>
                        </a:cubicBezTo>
                        <a:cubicBezTo>
                          <a:pt x="2718367" y="1151258"/>
                          <a:pt x="2785257" y="1130230"/>
                          <a:pt x="2836732" y="1125509"/>
                        </a:cubicBezTo>
                        <a:cubicBezTo>
                          <a:pt x="2772437" y="1175487"/>
                          <a:pt x="2694322" y="1263468"/>
                          <a:pt x="2611625" y="1350616"/>
                        </a:cubicBezTo>
                        <a:cubicBezTo>
                          <a:pt x="2405095" y="1338808"/>
                          <a:pt x="2274923" y="1326601"/>
                          <a:pt x="1984835" y="1350616"/>
                        </a:cubicBezTo>
                        <a:cubicBezTo>
                          <a:pt x="1694747" y="1374632"/>
                          <a:pt x="1588486" y="1352936"/>
                          <a:pt x="1384161" y="1350616"/>
                        </a:cubicBezTo>
                        <a:cubicBezTo>
                          <a:pt x="1179836" y="1348296"/>
                          <a:pt x="980374" y="1335143"/>
                          <a:pt x="783488" y="1350616"/>
                        </a:cubicBezTo>
                        <a:cubicBezTo>
                          <a:pt x="586602" y="1366089"/>
                          <a:pt x="294278" y="1363511"/>
                          <a:pt x="0" y="1350616"/>
                        </a:cubicBezTo>
                        <a:cubicBezTo>
                          <a:pt x="-12474" y="1193090"/>
                          <a:pt x="6015" y="919831"/>
                          <a:pt x="0" y="688814"/>
                        </a:cubicBezTo>
                        <a:cubicBezTo>
                          <a:pt x="-6015" y="457797"/>
                          <a:pt x="16067" y="283075"/>
                          <a:pt x="0" y="0"/>
                        </a:cubicBezTo>
                        <a:cubicBezTo>
                          <a:pt x="98372" y="2151"/>
                          <a:pt x="347402" y="-7200"/>
                          <a:pt x="482244" y="0"/>
                        </a:cubicBezTo>
                        <a:cubicBezTo>
                          <a:pt x="617086" y="7200"/>
                          <a:pt x="762944" y="-6637"/>
                          <a:pt x="1021224" y="0"/>
                        </a:cubicBezTo>
                        <a:cubicBezTo>
                          <a:pt x="1279504" y="6637"/>
                          <a:pt x="1291518" y="7645"/>
                          <a:pt x="1531835" y="0"/>
                        </a:cubicBezTo>
                        <a:cubicBezTo>
                          <a:pt x="1772152" y="-7645"/>
                          <a:pt x="1829540" y="5235"/>
                          <a:pt x="2042447" y="0"/>
                        </a:cubicBezTo>
                        <a:cubicBezTo>
                          <a:pt x="2255354" y="-5235"/>
                          <a:pt x="2568154" y="30145"/>
                          <a:pt x="2836732" y="0"/>
                        </a:cubicBezTo>
                        <a:cubicBezTo>
                          <a:pt x="2845419" y="109825"/>
                          <a:pt x="2853464" y="345216"/>
                          <a:pt x="2836732" y="528989"/>
                        </a:cubicBezTo>
                        <a:cubicBezTo>
                          <a:pt x="2820000" y="712762"/>
                          <a:pt x="2814897" y="896549"/>
                          <a:pt x="2836732"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exercice2 </a:t>
            </a:r>
          </a:p>
        </p:txBody>
      </p:sp>
      <p:sp>
        <p:nvSpPr>
          <p:cNvPr id="11" name="Flèche vers le bas 10">
            <a:extLst>
              <a:ext uri="{FF2B5EF4-FFF2-40B4-BE49-F238E27FC236}">
                <a16:creationId xmlns:a16="http://schemas.microsoft.com/office/drawing/2014/main" id="{374ABF04-47B7-2C45-AF27-30A4F9FBB64A}"/>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261F3BFA-347D-2E47-A4EE-2F33378C21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83084"/>
            <a:ext cx="827310" cy="827310"/>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98409" y="1219524"/>
            <a:ext cx="8807045" cy="23272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a:p>
            <a:pPr lvl="2">
              <a:buSzPct val="120000"/>
              <a:buFont typeface="Wingdings" pitchFamily="2" charset="2"/>
              <a:buChar char="§"/>
            </a:pPr>
            <a:r>
              <a:rPr lang="en-GB" dirty="0">
                <a:solidFill>
                  <a:srgbClr val="00A79F"/>
                </a:solidFill>
                <a:latin typeface="Chalkduster" panose="03050602040202020205" pitchFamily="66" charset="77"/>
              </a:rPr>
              <a:t>“cmor” variables </a:t>
            </a:r>
            <a:r>
              <a:rPr lang="en-GB" dirty="0"/>
              <a:t>: defined in the Data Request but not requested  for this experiment</a:t>
            </a:r>
          </a:p>
          <a:p>
            <a:pPr lvl="2">
              <a:buSzPct val="120000"/>
              <a:buFont typeface="Wingdings" pitchFamily="2" charset="2"/>
              <a:buChar char="§"/>
            </a:pPr>
            <a:r>
              <a:rPr lang="en-GB" dirty="0">
                <a:solidFill>
                  <a:srgbClr val="00A79F"/>
                </a:solidFill>
                <a:latin typeface="Chalkduster" panose="03050602040202020205" pitchFamily="66" charset="77"/>
              </a:rPr>
              <a:t>“extra” variables </a:t>
            </a:r>
            <a:r>
              <a:rPr lang="en-GB" dirty="0"/>
              <a:t>: defined through additional tables and which are not “cmor”</a:t>
            </a:r>
          </a:p>
          <a:p>
            <a:pPr lvl="2">
              <a:buSzPct val="120000"/>
              <a:buFont typeface="Wingdings" pitchFamily="2" charset="2"/>
              <a:buChar char="§"/>
            </a:pPr>
            <a:r>
              <a:rPr lang="en-GB" dirty="0">
                <a:solidFill>
                  <a:srgbClr val="00A79F"/>
                </a:solidFill>
                <a:latin typeface="Chalkduster" panose="03050602040202020205" pitchFamily="66" charset="77"/>
              </a:rPr>
              <a:t>“dev” variable </a:t>
            </a:r>
            <a:r>
              <a:rPr lang="en-GB" dirty="0"/>
              <a:t>: for development purpose, can be used to output variables with a minimal set of arguments</a:t>
            </a:r>
            <a:endParaRPr lang="en-GB" dirty="0">
              <a:solidFill>
                <a:srgbClr val="00A79F"/>
              </a:solidFill>
              <a:latin typeface="Chalkduster" panose="03050602040202020205" pitchFamily="66" charset="77"/>
            </a:endParaRPr>
          </a:p>
          <a:p>
            <a:pPr lvl="1">
              <a:buFont typeface="Courier New" panose="02070309020205020404" pitchFamily="49" charset="0"/>
              <a:buChar char="o"/>
            </a:pPr>
            <a:r>
              <a:rPr lang="en-GB" dirty="0">
                <a:solidFill>
                  <a:schemeClr val="accent2">
                    <a:lumMod val="75000"/>
                    <a:lumOff val="25000"/>
                  </a:schemeClr>
                </a:solidFill>
                <a:latin typeface="+mn-lt"/>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38382770-4C30-BC42-A4F4-EE47579C6CEF}"/>
              </a:ext>
            </a:extLst>
          </p:cNvPr>
          <p:cNvSpPr/>
          <p:nvPr/>
        </p:nvSpPr>
        <p:spPr>
          <a:xfrm>
            <a:off x="3436014" y="3733130"/>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2911199869">
                  <a:custGeom>
                    <a:avLst/>
                    <a:gdLst>
                      <a:gd name="connsiteX0" fmla="*/ 0 w 2836733"/>
                      <a:gd name="connsiteY0" fmla="*/ 0 h 1350616"/>
                      <a:gd name="connsiteX1" fmla="*/ 624081 w 2836733"/>
                      <a:gd name="connsiteY1" fmla="*/ 0 h 1350616"/>
                      <a:gd name="connsiteX2" fmla="*/ 1134693 w 2836733"/>
                      <a:gd name="connsiteY2" fmla="*/ 0 h 1350616"/>
                      <a:gd name="connsiteX3" fmla="*/ 1616938 w 2836733"/>
                      <a:gd name="connsiteY3" fmla="*/ 0 h 1350616"/>
                      <a:gd name="connsiteX4" fmla="*/ 2155917 w 2836733"/>
                      <a:gd name="connsiteY4" fmla="*/ 0 h 1350616"/>
                      <a:gd name="connsiteX5" fmla="*/ 2836733 w 2836733"/>
                      <a:gd name="connsiteY5" fmla="*/ 0 h 1350616"/>
                      <a:gd name="connsiteX6" fmla="*/ 2836733 w 2836733"/>
                      <a:gd name="connsiteY6" fmla="*/ 562755 h 1350616"/>
                      <a:gd name="connsiteX7" fmla="*/ 2836733 w 2836733"/>
                      <a:gd name="connsiteY7" fmla="*/ 1125509 h 1350616"/>
                      <a:gd name="connsiteX8" fmla="*/ 2611626 w 2836733"/>
                      <a:gd name="connsiteY8" fmla="*/ 1350616 h 1350616"/>
                      <a:gd name="connsiteX9" fmla="*/ 2037068 w 2836733"/>
                      <a:gd name="connsiteY9" fmla="*/ 1350616 h 1350616"/>
                      <a:gd name="connsiteX10" fmla="*/ 1358046 w 2836733"/>
                      <a:gd name="connsiteY10" fmla="*/ 1350616 h 1350616"/>
                      <a:gd name="connsiteX11" fmla="*/ 783488 w 2836733"/>
                      <a:gd name="connsiteY11" fmla="*/ 1350616 h 1350616"/>
                      <a:gd name="connsiteX12" fmla="*/ 0 w 2836733"/>
                      <a:gd name="connsiteY12" fmla="*/ 1350616 h 1350616"/>
                      <a:gd name="connsiteX13" fmla="*/ 0 w 2836733"/>
                      <a:gd name="connsiteY13" fmla="*/ 661802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2010952 w 2836733"/>
                      <a:gd name="connsiteY4" fmla="*/ 1350616 h 1350616"/>
                      <a:gd name="connsiteX5" fmla="*/ 1436394 w 2836733"/>
                      <a:gd name="connsiteY5" fmla="*/ 1350616 h 1350616"/>
                      <a:gd name="connsiteX6" fmla="*/ 783488 w 2836733"/>
                      <a:gd name="connsiteY6" fmla="*/ 1350616 h 1350616"/>
                      <a:gd name="connsiteX7" fmla="*/ 0 w 2836733"/>
                      <a:gd name="connsiteY7" fmla="*/ 1350616 h 1350616"/>
                      <a:gd name="connsiteX8" fmla="*/ 0 w 2836733"/>
                      <a:gd name="connsiteY8" fmla="*/ 661802 h 1350616"/>
                      <a:gd name="connsiteX9" fmla="*/ 0 w 2836733"/>
                      <a:gd name="connsiteY9" fmla="*/ 0 h 1350616"/>
                      <a:gd name="connsiteX10" fmla="*/ 538979 w 2836733"/>
                      <a:gd name="connsiteY10" fmla="*/ 0 h 1350616"/>
                      <a:gd name="connsiteX11" fmla="*/ 1077959 w 2836733"/>
                      <a:gd name="connsiteY11" fmla="*/ 0 h 1350616"/>
                      <a:gd name="connsiteX12" fmla="*/ 1616938 w 2836733"/>
                      <a:gd name="connsiteY12" fmla="*/ 0 h 1350616"/>
                      <a:gd name="connsiteX13" fmla="*/ 2155917 w 2836733"/>
                      <a:gd name="connsiteY13" fmla="*/ 0 h 1350616"/>
                      <a:gd name="connsiteX14" fmla="*/ 2836733 w 2836733"/>
                      <a:gd name="connsiteY14" fmla="*/ 0 h 1350616"/>
                      <a:gd name="connsiteX15" fmla="*/ 2836733 w 2836733"/>
                      <a:gd name="connsiteY15" fmla="*/ 574010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9248" y="-25903"/>
                          <a:pt x="456199" y="17184"/>
                          <a:pt x="624081" y="0"/>
                        </a:cubicBezTo>
                        <a:cubicBezTo>
                          <a:pt x="791963" y="-17184"/>
                          <a:pt x="935576" y="-15882"/>
                          <a:pt x="1134693" y="0"/>
                        </a:cubicBezTo>
                        <a:cubicBezTo>
                          <a:pt x="1333810" y="15882"/>
                          <a:pt x="1500345" y="12577"/>
                          <a:pt x="1616938" y="0"/>
                        </a:cubicBezTo>
                        <a:cubicBezTo>
                          <a:pt x="1733532" y="-12577"/>
                          <a:pt x="1983232" y="9290"/>
                          <a:pt x="2155917" y="0"/>
                        </a:cubicBezTo>
                        <a:cubicBezTo>
                          <a:pt x="2328602" y="-9290"/>
                          <a:pt x="2640705" y="9711"/>
                          <a:pt x="2836733" y="0"/>
                        </a:cubicBezTo>
                        <a:cubicBezTo>
                          <a:pt x="2820145" y="160061"/>
                          <a:pt x="2858151" y="404987"/>
                          <a:pt x="2836733" y="562755"/>
                        </a:cubicBezTo>
                        <a:cubicBezTo>
                          <a:pt x="2815315" y="720523"/>
                          <a:pt x="2860752" y="876117"/>
                          <a:pt x="2836733" y="1125509"/>
                        </a:cubicBezTo>
                        <a:cubicBezTo>
                          <a:pt x="2727259" y="1218776"/>
                          <a:pt x="2719370" y="1238733"/>
                          <a:pt x="2611626" y="1350616"/>
                        </a:cubicBezTo>
                        <a:cubicBezTo>
                          <a:pt x="2404151" y="1330149"/>
                          <a:pt x="2174217" y="1350104"/>
                          <a:pt x="2037068" y="1350616"/>
                        </a:cubicBezTo>
                        <a:cubicBezTo>
                          <a:pt x="1899919" y="1351128"/>
                          <a:pt x="1598428" y="1318859"/>
                          <a:pt x="1358046" y="1350616"/>
                        </a:cubicBezTo>
                        <a:cubicBezTo>
                          <a:pt x="1117664" y="1382373"/>
                          <a:pt x="1004690" y="1340375"/>
                          <a:pt x="783488" y="1350616"/>
                        </a:cubicBezTo>
                        <a:cubicBezTo>
                          <a:pt x="562286" y="1360857"/>
                          <a:pt x="282343" y="1331673"/>
                          <a:pt x="0" y="1350616"/>
                        </a:cubicBezTo>
                        <a:cubicBezTo>
                          <a:pt x="4319" y="1131138"/>
                          <a:pt x="-16508" y="910491"/>
                          <a:pt x="0" y="661802"/>
                        </a:cubicBezTo>
                        <a:cubicBezTo>
                          <a:pt x="16508" y="413113"/>
                          <a:pt x="-8637" y="158951"/>
                          <a:pt x="0" y="0"/>
                        </a:cubicBezTo>
                        <a:close/>
                      </a:path>
                      <a:path w="2836733" h="1350616" fill="darkenLess" stroke="0" extrusionOk="0">
                        <a:moveTo>
                          <a:pt x="2611626" y="1350616"/>
                        </a:moveTo>
                        <a:cubicBezTo>
                          <a:pt x="2621541" y="1306680"/>
                          <a:pt x="2635316" y="1253856"/>
                          <a:pt x="2656647" y="1170530"/>
                        </a:cubicBezTo>
                        <a:cubicBezTo>
                          <a:pt x="2704036" y="1167666"/>
                          <a:pt x="2759022" y="1151994"/>
                          <a:pt x="2836733" y="1125509"/>
                        </a:cubicBezTo>
                        <a:cubicBezTo>
                          <a:pt x="2769776" y="1198054"/>
                          <a:pt x="2678244" y="1293139"/>
                          <a:pt x="2611626" y="1350616"/>
                        </a:cubicBezTo>
                        <a:close/>
                      </a:path>
                      <a:path w="2836733" h="1350616" fill="none" extrusionOk="0">
                        <a:moveTo>
                          <a:pt x="2611626" y="1350616"/>
                        </a:moveTo>
                        <a:cubicBezTo>
                          <a:pt x="2627489" y="1287178"/>
                          <a:pt x="2639066" y="1221571"/>
                          <a:pt x="2656647" y="1170530"/>
                        </a:cubicBezTo>
                        <a:cubicBezTo>
                          <a:pt x="2717657" y="1147155"/>
                          <a:pt x="2760692" y="1145116"/>
                          <a:pt x="2836733" y="1125509"/>
                        </a:cubicBezTo>
                        <a:cubicBezTo>
                          <a:pt x="2718354" y="1231474"/>
                          <a:pt x="2716687" y="1254270"/>
                          <a:pt x="2611626" y="1350616"/>
                        </a:cubicBezTo>
                        <a:cubicBezTo>
                          <a:pt x="2342121" y="1337121"/>
                          <a:pt x="2248698" y="1356300"/>
                          <a:pt x="2010952" y="1350616"/>
                        </a:cubicBezTo>
                        <a:cubicBezTo>
                          <a:pt x="1773206" y="1344932"/>
                          <a:pt x="1578602" y="1366564"/>
                          <a:pt x="1436394" y="1350616"/>
                        </a:cubicBezTo>
                        <a:cubicBezTo>
                          <a:pt x="1294186" y="1334668"/>
                          <a:pt x="1060262" y="1333172"/>
                          <a:pt x="783488" y="1350616"/>
                        </a:cubicBezTo>
                        <a:cubicBezTo>
                          <a:pt x="506714" y="1368060"/>
                          <a:pt x="253364" y="1345970"/>
                          <a:pt x="0" y="1350616"/>
                        </a:cubicBezTo>
                        <a:cubicBezTo>
                          <a:pt x="19726" y="1059483"/>
                          <a:pt x="26285" y="915841"/>
                          <a:pt x="0" y="661802"/>
                        </a:cubicBezTo>
                        <a:cubicBezTo>
                          <a:pt x="-26285" y="407763"/>
                          <a:pt x="13922" y="226722"/>
                          <a:pt x="0" y="0"/>
                        </a:cubicBezTo>
                        <a:cubicBezTo>
                          <a:pt x="237181" y="2364"/>
                          <a:pt x="336399" y="972"/>
                          <a:pt x="538979" y="0"/>
                        </a:cubicBezTo>
                        <a:cubicBezTo>
                          <a:pt x="741559" y="-972"/>
                          <a:pt x="898163" y="-23035"/>
                          <a:pt x="1077959" y="0"/>
                        </a:cubicBezTo>
                        <a:cubicBezTo>
                          <a:pt x="1257755" y="23035"/>
                          <a:pt x="1424380" y="-16230"/>
                          <a:pt x="1616938" y="0"/>
                        </a:cubicBezTo>
                        <a:cubicBezTo>
                          <a:pt x="1809496" y="16230"/>
                          <a:pt x="1945376" y="9318"/>
                          <a:pt x="2155917" y="0"/>
                        </a:cubicBezTo>
                        <a:cubicBezTo>
                          <a:pt x="2366458" y="-9318"/>
                          <a:pt x="2506575" y="21038"/>
                          <a:pt x="2836733" y="0"/>
                        </a:cubicBezTo>
                        <a:cubicBezTo>
                          <a:pt x="2828265" y="220302"/>
                          <a:pt x="2830749" y="440513"/>
                          <a:pt x="2836733" y="574010"/>
                        </a:cubicBezTo>
                        <a:cubicBezTo>
                          <a:pt x="2842718" y="707507"/>
                          <a:pt x="2819190" y="1001963"/>
                          <a:pt x="2836733" y="1125509"/>
                        </a:cubicBezTo>
                      </a:path>
                      <a:path w="2836733" h="1350616" fill="none" stroke="0" extrusionOk="0">
                        <a:moveTo>
                          <a:pt x="2611626" y="1350616"/>
                        </a:moveTo>
                        <a:cubicBezTo>
                          <a:pt x="2628004" y="1274019"/>
                          <a:pt x="2636005" y="1240599"/>
                          <a:pt x="2656647" y="1170530"/>
                        </a:cubicBezTo>
                        <a:cubicBezTo>
                          <a:pt x="2722742" y="1146477"/>
                          <a:pt x="2755940" y="1148171"/>
                          <a:pt x="2836733" y="1125509"/>
                        </a:cubicBezTo>
                        <a:cubicBezTo>
                          <a:pt x="2773096" y="1176235"/>
                          <a:pt x="2687311" y="1254152"/>
                          <a:pt x="2611626" y="1350616"/>
                        </a:cubicBezTo>
                        <a:cubicBezTo>
                          <a:pt x="2299640" y="1372548"/>
                          <a:pt x="2204758" y="1380087"/>
                          <a:pt x="1984836" y="1350616"/>
                        </a:cubicBezTo>
                        <a:cubicBezTo>
                          <a:pt x="1764914" y="1321146"/>
                          <a:pt x="1601428" y="1372100"/>
                          <a:pt x="1410278" y="1350616"/>
                        </a:cubicBezTo>
                        <a:cubicBezTo>
                          <a:pt x="1219128" y="1329132"/>
                          <a:pt x="1051979" y="1356910"/>
                          <a:pt x="783488" y="1350616"/>
                        </a:cubicBezTo>
                        <a:cubicBezTo>
                          <a:pt x="514997" y="1344323"/>
                          <a:pt x="376894" y="1323051"/>
                          <a:pt x="0" y="1350616"/>
                        </a:cubicBezTo>
                        <a:cubicBezTo>
                          <a:pt x="-31249" y="1121862"/>
                          <a:pt x="9835" y="918250"/>
                          <a:pt x="0" y="715826"/>
                        </a:cubicBezTo>
                        <a:cubicBezTo>
                          <a:pt x="-9835" y="513402"/>
                          <a:pt x="6638" y="187104"/>
                          <a:pt x="0" y="0"/>
                        </a:cubicBezTo>
                        <a:cubicBezTo>
                          <a:pt x="119242" y="-9324"/>
                          <a:pt x="333450" y="12532"/>
                          <a:pt x="595714" y="0"/>
                        </a:cubicBezTo>
                        <a:cubicBezTo>
                          <a:pt x="857978" y="-12532"/>
                          <a:pt x="989656" y="-26943"/>
                          <a:pt x="1219795" y="0"/>
                        </a:cubicBezTo>
                        <a:cubicBezTo>
                          <a:pt x="1449934" y="26943"/>
                          <a:pt x="1592778" y="-11462"/>
                          <a:pt x="1702040" y="0"/>
                        </a:cubicBezTo>
                        <a:cubicBezTo>
                          <a:pt x="1811303" y="11462"/>
                          <a:pt x="1986080" y="-11427"/>
                          <a:pt x="2269386" y="0"/>
                        </a:cubicBezTo>
                        <a:cubicBezTo>
                          <a:pt x="2552692" y="11427"/>
                          <a:pt x="2702245" y="-27471"/>
                          <a:pt x="2836733" y="0"/>
                        </a:cubicBezTo>
                        <a:cubicBezTo>
                          <a:pt x="2827296" y="131048"/>
                          <a:pt x="2844241" y="338024"/>
                          <a:pt x="2836733" y="574010"/>
                        </a:cubicBezTo>
                        <a:cubicBezTo>
                          <a:pt x="2829226" y="809996"/>
                          <a:pt x="2824608" y="89095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exercice3 </a:t>
            </a:r>
          </a:p>
        </p:txBody>
      </p:sp>
      <p:sp>
        <p:nvSpPr>
          <p:cNvPr id="9" name="Flèche vers le bas 8">
            <a:extLst>
              <a:ext uri="{FF2B5EF4-FFF2-40B4-BE49-F238E27FC236}">
                <a16:creationId xmlns:a16="http://schemas.microsoft.com/office/drawing/2014/main" id="{B390749F-C339-CD44-911B-4CA9BC2D13FB}"/>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1" name="Graphique 10" descr="Programmeur">
            <a:extLst>
              <a:ext uri="{FF2B5EF4-FFF2-40B4-BE49-F238E27FC236}">
                <a16:creationId xmlns:a16="http://schemas.microsoft.com/office/drawing/2014/main" id="{7B000AC0-F890-1F48-8B8C-72317B1A29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75884"/>
            <a:ext cx="827310" cy="827310"/>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82459" y="842444"/>
            <a:ext cx="8554340" cy="308326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more or less 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Carré corné 6">
            <a:extLst>
              <a:ext uri="{FF2B5EF4-FFF2-40B4-BE49-F238E27FC236}">
                <a16:creationId xmlns:a16="http://schemas.microsoft.com/office/drawing/2014/main" id="{7CBEBE8D-299C-BF4F-AC7C-94CCD5E4B434}"/>
              </a:ext>
            </a:extLst>
          </p:cNvPr>
          <p:cNvSpPr/>
          <p:nvPr/>
        </p:nvSpPr>
        <p:spPr>
          <a:xfrm>
            <a:off x="3436014" y="3993013"/>
            <a:ext cx="2836733"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4092025836">
                  <a:custGeom>
                    <a:avLst/>
                    <a:gdLst>
                      <a:gd name="connsiteX0" fmla="*/ 0 w 2836733"/>
                      <a:gd name="connsiteY0" fmla="*/ 0 h 1350616"/>
                      <a:gd name="connsiteX1" fmla="*/ 567347 w 2836733"/>
                      <a:gd name="connsiteY1" fmla="*/ 0 h 1350616"/>
                      <a:gd name="connsiteX2" fmla="*/ 1106326 w 2836733"/>
                      <a:gd name="connsiteY2" fmla="*/ 0 h 1350616"/>
                      <a:gd name="connsiteX3" fmla="*/ 1673672 w 2836733"/>
                      <a:gd name="connsiteY3" fmla="*/ 0 h 1350616"/>
                      <a:gd name="connsiteX4" fmla="*/ 2297754 w 2836733"/>
                      <a:gd name="connsiteY4" fmla="*/ 0 h 1350616"/>
                      <a:gd name="connsiteX5" fmla="*/ 2836733 w 2836733"/>
                      <a:gd name="connsiteY5" fmla="*/ 0 h 1350616"/>
                      <a:gd name="connsiteX6" fmla="*/ 2836733 w 2836733"/>
                      <a:gd name="connsiteY6" fmla="*/ 574010 h 1350616"/>
                      <a:gd name="connsiteX7" fmla="*/ 2836733 w 2836733"/>
                      <a:gd name="connsiteY7" fmla="*/ 1125509 h 1350616"/>
                      <a:gd name="connsiteX8" fmla="*/ 2611626 w 2836733"/>
                      <a:gd name="connsiteY8" fmla="*/ 1350616 h 1350616"/>
                      <a:gd name="connsiteX9" fmla="*/ 1984836 w 2836733"/>
                      <a:gd name="connsiteY9" fmla="*/ 1350616 h 1350616"/>
                      <a:gd name="connsiteX10" fmla="*/ 1279697 w 2836733"/>
                      <a:gd name="connsiteY10" fmla="*/ 1350616 h 1350616"/>
                      <a:gd name="connsiteX11" fmla="*/ 652907 w 2836733"/>
                      <a:gd name="connsiteY11" fmla="*/ 1350616 h 1350616"/>
                      <a:gd name="connsiteX12" fmla="*/ 0 w 2836733"/>
                      <a:gd name="connsiteY12" fmla="*/ 1350616 h 1350616"/>
                      <a:gd name="connsiteX13" fmla="*/ 0 w 2836733"/>
                      <a:gd name="connsiteY13" fmla="*/ 675308 h 1350616"/>
                      <a:gd name="connsiteX14" fmla="*/ 0 w 2836733"/>
                      <a:gd name="connsiteY14" fmla="*/ 0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0" fmla="*/ 2611626 w 2836733"/>
                      <a:gd name="connsiteY0" fmla="*/ 1350616 h 1350616"/>
                      <a:gd name="connsiteX1" fmla="*/ 2656647 w 2836733"/>
                      <a:gd name="connsiteY1" fmla="*/ 1170530 h 1350616"/>
                      <a:gd name="connsiteX2" fmla="*/ 2836733 w 2836733"/>
                      <a:gd name="connsiteY2" fmla="*/ 1125509 h 1350616"/>
                      <a:gd name="connsiteX3" fmla="*/ 2611626 w 2836733"/>
                      <a:gd name="connsiteY3" fmla="*/ 1350616 h 1350616"/>
                      <a:gd name="connsiteX4" fmla="*/ 1984836 w 2836733"/>
                      <a:gd name="connsiteY4" fmla="*/ 1350616 h 1350616"/>
                      <a:gd name="connsiteX5" fmla="*/ 1410278 w 2836733"/>
                      <a:gd name="connsiteY5" fmla="*/ 1350616 h 1350616"/>
                      <a:gd name="connsiteX6" fmla="*/ 809604 w 2836733"/>
                      <a:gd name="connsiteY6" fmla="*/ 1350616 h 1350616"/>
                      <a:gd name="connsiteX7" fmla="*/ 0 w 2836733"/>
                      <a:gd name="connsiteY7" fmla="*/ 1350616 h 1350616"/>
                      <a:gd name="connsiteX8" fmla="*/ 0 w 2836733"/>
                      <a:gd name="connsiteY8" fmla="*/ 702320 h 1350616"/>
                      <a:gd name="connsiteX9" fmla="*/ 0 w 2836733"/>
                      <a:gd name="connsiteY9" fmla="*/ 0 h 1350616"/>
                      <a:gd name="connsiteX10" fmla="*/ 482245 w 2836733"/>
                      <a:gd name="connsiteY10" fmla="*/ 0 h 1350616"/>
                      <a:gd name="connsiteX11" fmla="*/ 1077959 w 2836733"/>
                      <a:gd name="connsiteY11" fmla="*/ 0 h 1350616"/>
                      <a:gd name="connsiteX12" fmla="*/ 1673672 w 2836733"/>
                      <a:gd name="connsiteY12" fmla="*/ 0 h 1350616"/>
                      <a:gd name="connsiteX13" fmla="*/ 2155917 w 2836733"/>
                      <a:gd name="connsiteY13" fmla="*/ 0 h 1350616"/>
                      <a:gd name="connsiteX14" fmla="*/ 2836733 w 2836733"/>
                      <a:gd name="connsiteY14" fmla="*/ 0 h 1350616"/>
                      <a:gd name="connsiteX15" fmla="*/ 2836733 w 2836733"/>
                      <a:gd name="connsiteY15" fmla="*/ 528989 h 1350616"/>
                      <a:gd name="connsiteX16" fmla="*/ 2836733 w 2836733"/>
                      <a:gd name="connsiteY16"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6733" h="1350616" stroke="0" extrusionOk="0">
                        <a:moveTo>
                          <a:pt x="0" y="0"/>
                        </a:moveTo>
                        <a:cubicBezTo>
                          <a:pt x="222188" y="-6677"/>
                          <a:pt x="423029" y="23686"/>
                          <a:pt x="567347" y="0"/>
                        </a:cubicBezTo>
                        <a:cubicBezTo>
                          <a:pt x="711665" y="-23686"/>
                          <a:pt x="911425" y="7553"/>
                          <a:pt x="1106326" y="0"/>
                        </a:cubicBezTo>
                        <a:cubicBezTo>
                          <a:pt x="1301227" y="-7553"/>
                          <a:pt x="1435087" y="-1798"/>
                          <a:pt x="1673672" y="0"/>
                        </a:cubicBezTo>
                        <a:cubicBezTo>
                          <a:pt x="1912257" y="1798"/>
                          <a:pt x="2110350" y="-11499"/>
                          <a:pt x="2297754" y="0"/>
                        </a:cubicBezTo>
                        <a:cubicBezTo>
                          <a:pt x="2485158" y="11499"/>
                          <a:pt x="2600593" y="-14651"/>
                          <a:pt x="2836733" y="0"/>
                        </a:cubicBezTo>
                        <a:cubicBezTo>
                          <a:pt x="2826910" y="230693"/>
                          <a:pt x="2808730" y="310103"/>
                          <a:pt x="2836733" y="574010"/>
                        </a:cubicBezTo>
                        <a:cubicBezTo>
                          <a:pt x="2864737" y="837917"/>
                          <a:pt x="2824807" y="853746"/>
                          <a:pt x="2836733" y="1125509"/>
                        </a:cubicBezTo>
                        <a:cubicBezTo>
                          <a:pt x="2785180" y="1178808"/>
                          <a:pt x="2686493" y="1278573"/>
                          <a:pt x="2611626" y="1350616"/>
                        </a:cubicBezTo>
                        <a:cubicBezTo>
                          <a:pt x="2298635" y="1330353"/>
                          <a:pt x="2169371" y="1374670"/>
                          <a:pt x="1984836" y="1350616"/>
                        </a:cubicBezTo>
                        <a:cubicBezTo>
                          <a:pt x="1800301" y="1326563"/>
                          <a:pt x="1574418" y="1338957"/>
                          <a:pt x="1279697" y="1350616"/>
                        </a:cubicBezTo>
                        <a:cubicBezTo>
                          <a:pt x="984976" y="1362275"/>
                          <a:pt x="939487" y="1377663"/>
                          <a:pt x="652907" y="1350616"/>
                        </a:cubicBezTo>
                        <a:cubicBezTo>
                          <a:pt x="366327" y="1323570"/>
                          <a:pt x="166802" y="1339240"/>
                          <a:pt x="0" y="1350616"/>
                        </a:cubicBezTo>
                        <a:cubicBezTo>
                          <a:pt x="16054" y="1057460"/>
                          <a:pt x="-7135" y="974015"/>
                          <a:pt x="0" y="675308"/>
                        </a:cubicBezTo>
                        <a:cubicBezTo>
                          <a:pt x="7135" y="376601"/>
                          <a:pt x="16162" y="329215"/>
                          <a:pt x="0" y="0"/>
                        </a:cubicBezTo>
                        <a:close/>
                      </a:path>
                      <a:path w="2836733" h="1350616" fill="darkenLess" stroke="0" extrusionOk="0">
                        <a:moveTo>
                          <a:pt x="2611626" y="1350616"/>
                        </a:moveTo>
                        <a:cubicBezTo>
                          <a:pt x="2628569" y="1296467"/>
                          <a:pt x="2641895" y="1259755"/>
                          <a:pt x="2656647" y="1170530"/>
                        </a:cubicBezTo>
                        <a:cubicBezTo>
                          <a:pt x="2743641" y="1156685"/>
                          <a:pt x="2785146" y="1147074"/>
                          <a:pt x="2836733" y="1125509"/>
                        </a:cubicBezTo>
                        <a:cubicBezTo>
                          <a:pt x="2744254" y="1198460"/>
                          <a:pt x="2693521" y="1256846"/>
                          <a:pt x="2611626" y="1350616"/>
                        </a:cubicBezTo>
                        <a:close/>
                      </a:path>
                      <a:path w="2836733" h="1350616" fill="none" extrusionOk="0">
                        <a:moveTo>
                          <a:pt x="2611626" y="1350616"/>
                        </a:moveTo>
                        <a:cubicBezTo>
                          <a:pt x="2623742" y="1268045"/>
                          <a:pt x="2639027" y="1234925"/>
                          <a:pt x="2656647" y="1170530"/>
                        </a:cubicBezTo>
                        <a:cubicBezTo>
                          <a:pt x="2724326" y="1149417"/>
                          <a:pt x="2766061" y="1134670"/>
                          <a:pt x="2836733" y="1125509"/>
                        </a:cubicBezTo>
                        <a:cubicBezTo>
                          <a:pt x="2750582" y="1233468"/>
                          <a:pt x="2666856" y="1301389"/>
                          <a:pt x="2611626" y="1350616"/>
                        </a:cubicBezTo>
                        <a:cubicBezTo>
                          <a:pt x="2339571" y="1320484"/>
                          <a:pt x="2237131" y="1331644"/>
                          <a:pt x="1984836" y="1350616"/>
                        </a:cubicBezTo>
                        <a:cubicBezTo>
                          <a:pt x="1732541" y="1369589"/>
                          <a:pt x="1650080" y="1368039"/>
                          <a:pt x="1410278" y="1350616"/>
                        </a:cubicBezTo>
                        <a:cubicBezTo>
                          <a:pt x="1170476" y="1333193"/>
                          <a:pt x="996852" y="1352325"/>
                          <a:pt x="809604" y="1350616"/>
                        </a:cubicBezTo>
                        <a:cubicBezTo>
                          <a:pt x="622356" y="1348907"/>
                          <a:pt x="361281" y="1331626"/>
                          <a:pt x="0" y="1350616"/>
                        </a:cubicBezTo>
                        <a:cubicBezTo>
                          <a:pt x="17591" y="1081689"/>
                          <a:pt x="-15287" y="1023176"/>
                          <a:pt x="0" y="702320"/>
                        </a:cubicBezTo>
                        <a:cubicBezTo>
                          <a:pt x="15287" y="381464"/>
                          <a:pt x="19797" y="154920"/>
                          <a:pt x="0" y="0"/>
                        </a:cubicBezTo>
                        <a:cubicBezTo>
                          <a:pt x="163879" y="-17721"/>
                          <a:pt x="301807" y="-8449"/>
                          <a:pt x="482245" y="0"/>
                        </a:cubicBezTo>
                        <a:cubicBezTo>
                          <a:pt x="662684" y="8449"/>
                          <a:pt x="811141" y="28133"/>
                          <a:pt x="1077959" y="0"/>
                        </a:cubicBezTo>
                        <a:cubicBezTo>
                          <a:pt x="1344777" y="-28133"/>
                          <a:pt x="1549252" y="-13690"/>
                          <a:pt x="1673672" y="0"/>
                        </a:cubicBezTo>
                        <a:cubicBezTo>
                          <a:pt x="1798092" y="13690"/>
                          <a:pt x="2043349" y="17085"/>
                          <a:pt x="2155917" y="0"/>
                        </a:cubicBezTo>
                        <a:cubicBezTo>
                          <a:pt x="2268486" y="-17085"/>
                          <a:pt x="2675642" y="-27477"/>
                          <a:pt x="2836733" y="0"/>
                        </a:cubicBezTo>
                        <a:cubicBezTo>
                          <a:pt x="2827569" y="210299"/>
                          <a:pt x="2819959" y="406636"/>
                          <a:pt x="2836733" y="528989"/>
                        </a:cubicBezTo>
                        <a:cubicBezTo>
                          <a:pt x="2853507" y="651342"/>
                          <a:pt x="2844865" y="954200"/>
                          <a:pt x="2836733" y="1125509"/>
                        </a:cubicBezTo>
                      </a:path>
                      <a:path w="2836733" h="1350616" fill="none" stroke="0" extrusionOk="0">
                        <a:moveTo>
                          <a:pt x="2611626" y="1350616"/>
                        </a:moveTo>
                        <a:cubicBezTo>
                          <a:pt x="2624000" y="1276945"/>
                          <a:pt x="2631543" y="1252470"/>
                          <a:pt x="2656647" y="1170530"/>
                        </a:cubicBezTo>
                        <a:cubicBezTo>
                          <a:pt x="2734510" y="1141927"/>
                          <a:pt x="2762710" y="1153178"/>
                          <a:pt x="2836733" y="1125509"/>
                        </a:cubicBezTo>
                        <a:cubicBezTo>
                          <a:pt x="2790839" y="1180352"/>
                          <a:pt x="2679221" y="1276728"/>
                          <a:pt x="2611626" y="1350616"/>
                        </a:cubicBezTo>
                        <a:cubicBezTo>
                          <a:pt x="2416301" y="1335631"/>
                          <a:pt x="2185038" y="1379576"/>
                          <a:pt x="1906487" y="1350616"/>
                        </a:cubicBezTo>
                        <a:cubicBezTo>
                          <a:pt x="1627936" y="1321656"/>
                          <a:pt x="1467155" y="1344775"/>
                          <a:pt x="1305813" y="1350616"/>
                        </a:cubicBezTo>
                        <a:cubicBezTo>
                          <a:pt x="1144471" y="1356457"/>
                          <a:pt x="883911" y="1323642"/>
                          <a:pt x="679023" y="1350616"/>
                        </a:cubicBezTo>
                        <a:cubicBezTo>
                          <a:pt x="474135" y="1377591"/>
                          <a:pt x="266237" y="1348118"/>
                          <a:pt x="0" y="1350616"/>
                        </a:cubicBezTo>
                        <a:cubicBezTo>
                          <a:pt x="26157" y="1185472"/>
                          <a:pt x="25575" y="904242"/>
                          <a:pt x="0" y="688814"/>
                        </a:cubicBezTo>
                        <a:cubicBezTo>
                          <a:pt x="-25575" y="473386"/>
                          <a:pt x="9308" y="214626"/>
                          <a:pt x="0" y="0"/>
                        </a:cubicBezTo>
                        <a:cubicBezTo>
                          <a:pt x="190713" y="6914"/>
                          <a:pt x="373635" y="-16860"/>
                          <a:pt x="510612" y="0"/>
                        </a:cubicBezTo>
                        <a:cubicBezTo>
                          <a:pt x="647589" y="16860"/>
                          <a:pt x="872108" y="-6224"/>
                          <a:pt x="1021224" y="0"/>
                        </a:cubicBezTo>
                        <a:cubicBezTo>
                          <a:pt x="1170340" y="6224"/>
                          <a:pt x="1366956" y="23660"/>
                          <a:pt x="1503468" y="0"/>
                        </a:cubicBezTo>
                        <a:cubicBezTo>
                          <a:pt x="1639980" y="-23660"/>
                          <a:pt x="1966636" y="24392"/>
                          <a:pt x="2099182" y="0"/>
                        </a:cubicBezTo>
                        <a:cubicBezTo>
                          <a:pt x="2231728" y="-24392"/>
                          <a:pt x="2648618" y="27082"/>
                          <a:pt x="2836733" y="0"/>
                        </a:cubicBezTo>
                        <a:cubicBezTo>
                          <a:pt x="2853436" y="187081"/>
                          <a:pt x="2853239" y="367009"/>
                          <a:pt x="2836733" y="540244"/>
                        </a:cubicBezTo>
                        <a:cubicBezTo>
                          <a:pt x="2820227" y="713479"/>
                          <a:pt x="2845324" y="868930"/>
                          <a:pt x="2836733"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exercice4 </a:t>
            </a:r>
          </a:p>
        </p:txBody>
      </p:sp>
      <p:sp>
        <p:nvSpPr>
          <p:cNvPr id="8" name="Flèche vers le bas 7">
            <a:extLst>
              <a:ext uri="{FF2B5EF4-FFF2-40B4-BE49-F238E27FC236}">
                <a16:creationId xmlns:a16="http://schemas.microsoft.com/office/drawing/2014/main" id="{44701878-BC0A-7246-8577-07F936D52C51}"/>
              </a:ext>
            </a:extLst>
          </p:cNvPr>
          <p:cNvSpPr/>
          <p:nvPr/>
        </p:nvSpPr>
        <p:spPr>
          <a:xfrm rot="16200000">
            <a:off x="2963471" y="4456846"/>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9" name="Graphique 8" descr="Programmeur">
            <a:extLst>
              <a:ext uri="{FF2B5EF4-FFF2-40B4-BE49-F238E27FC236}">
                <a16:creationId xmlns:a16="http://schemas.microsoft.com/office/drawing/2014/main" id="{34A1AC39-CBE6-034F-B891-217C91699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135767"/>
            <a:ext cx="827310" cy="827310"/>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311163"/>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in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allows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a:t>
            </a:r>
            <a:r>
              <a:rPr lang="en-GB" strike="sngStrike" dirty="0"/>
              <a:t>post-</a:t>
            </a:r>
            <a:r>
              <a:rPr lang="en-GB" dirty="0"/>
              <a: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output </a:t>
            </a:r>
            <a:r>
              <a:rPr lang="en-GB" sz="1600" i="1" u="sng" dirty="0"/>
              <a:t>and</a:t>
            </a:r>
            <a:r>
              <a:rPr lang="en-GB" sz="1600" i="1" dirty="0"/>
              <a:t> </a:t>
            </a:r>
            <a:r>
              <a:rPr lang="en-GB" sz="1600" b="1" dirty="0">
                <a:solidFill>
                  <a:schemeClr val="accent1"/>
                </a:solidFill>
                <a:latin typeface="Chalkduster" panose="03050602040202020205" pitchFamily="66" charset="77"/>
              </a:rPr>
              <a:t>output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25762</TotalTime>
  <Words>4184</Words>
  <Application>Microsoft Macintosh PowerPoint</Application>
  <PresentationFormat>Affichage à l'écran (16:10)</PresentationFormat>
  <Paragraphs>716</Paragraphs>
  <Slides>35</Slides>
  <Notes>34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35</vt:i4>
      </vt:variant>
    </vt:vector>
  </HeadingPairs>
  <TitlesOfParts>
    <vt:vector size="47" baseType="lpstr">
      <vt:lpstr>Arial</vt:lpstr>
      <vt:lpstr>Avenir Next Condensed</vt:lpstr>
      <vt:lpstr>Calibri</vt:lpstr>
      <vt:lpstr>Chalkduster</vt:lpstr>
      <vt:lpstr>Courier New</vt:lpstr>
      <vt:lpstr>Dubai</vt:lpstr>
      <vt:lpstr>Menlo</vt:lpstr>
      <vt:lpstr>Noto Sans Symbols</vt:lpstr>
      <vt:lpstr>Segoe Print</vt:lpstr>
      <vt:lpstr>Segoe Script</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vt:lpstr>
      <vt:lpstr>e) “sos_Omon” example (cont.)</vt:lpstr>
      <vt:lpstr>a) installation </vt:lpstr>
      <vt:lpstr>b) configuration</vt:lpstr>
      <vt:lpstr>c) execution</vt:lpstr>
      <vt:lpstr>d) verification</vt:lpstr>
      <vt:lpstr>a) basics functions</vt:lpstr>
      <vt:lpstr>b) customisation</vt:lpstr>
      <vt:lpstr>b) customisation (cont.)</vt:lpstr>
      <vt:lpstr>c) extended usage</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189</cp:revision>
  <dcterms:modified xsi:type="dcterms:W3CDTF">2021-03-18T15:12:52Z</dcterms:modified>
</cp:coreProperties>
</file>