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8" r:id="rId3"/>
    <p:sldId id="259" r:id="rId4"/>
    <p:sldId id="266" r:id="rId5"/>
    <p:sldId id="261" r:id="rId6"/>
    <p:sldId id="267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6C7ED5-573D-4C34-848D-39A9EABB7A59}" v="246" dt="2025-03-14T09:00:47.524"/>
    <p1510:client id="{F5A78C85-C6C6-5CD1-C277-B6F42654B6B7}" v="149" dt="2025-03-14T10:25:22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F64EE8-4B97-4F5C-99E8-B24DB08166A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B3D6EE-5158-4F08-93BC-02E800F2F4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Loaded dataset: 284,807 rows, 31 columns (V1-V28, Time, Amount, Class).</a:t>
          </a:r>
        </a:p>
      </dgm:t>
    </dgm:pt>
    <dgm:pt modelId="{B44405D5-758F-4BC8-BC56-F5CBCA5D2B75}" type="parTrans" cxnId="{5D7694BC-A478-496A-B03A-4FCFCC023C4F}">
      <dgm:prSet/>
      <dgm:spPr/>
      <dgm:t>
        <a:bodyPr/>
        <a:lstStyle/>
        <a:p>
          <a:endParaRPr lang="en-US"/>
        </a:p>
      </dgm:t>
    </dgm:pt>
    <dgm:pt modelId="{A4C211E5-446F-455E-879D-8283C3F73704}" type="sibTrans" cxnId="{5D7694BC-A478-496A-B03A-4FCFCC023C4F}">
      <dgm:prSet/>
      <dgm:spPr/>
      <dgm:t>
        <a:bodyPr/>
        <a:lstStyle/>
        <a:p>
          <a:endParaRPr lang="en-US"/>
        </a:p>
      </dgm:t>
    </dgm:pt>
    <dgm:pt modelId="{C145574E-1310-4912-8561-254967ADEA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Cleaned: Removed 1,081 duplicates, final shape 283,726 rows.</a:t>
          </a:r>
        </a:p>
      </dgm:t>
    </dgm:pt>
    <dgm:pt modelId="{56B5C072-C4A7-40D0-9AEC-A79A57357E12}" type="parTrans" cxnId="{DA16C1E1-FC74-41EB-831B-404F7D4C01D4}">
      <dgm:prSet/>
      <dgm:spPr/>
      <dgm:t>
        <a:bodyPr/>
        <a:lstStyle/>
        <a:p>
          <a:endParaRPr lang="en-US"/>
        </a:p>
      </dgm:t>
    </dgm:pt>
    <dgm:pt modelId="{4EA030D5-3FC7-44CC-96EB-4502924337C2}" type="sibTrans" cxnId="{DA16C1E1-FC74-41EB-831B-404F7D4C01D4}">
      <dgm:prSet/>
      <dgm:spPr/>
      <dgm:t>
        <a:bodyPr/>
        <a:lstStyle/>
        <a:p>
          <a:endParaRPr lang="en-US"/>
        </a:p>
      </dgm:t>
    </dgm:pt>
    <dgm:pt modelId="{55E8EC05-045C-4A3F-B68A-CB6E1755C6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Ensured data quality for reliable modeling.</a:t>
          </a:r>
        </a:p>
      </dgm:t>
    </dgm:pt>
    <dgm:pt modelId="{3C2D2644-15C8-468F-AAD3-01D67682CE2B}" type="parTrans" cxnId="{5E08033F-4EF7-47E5-816C-3EFBAF7AD884}">
      <dgm:prSet/>
      <dgm:spPr/>
      <dgm:t>
        <a:bodyPr/>
        <a:lstStyle/>
        <a:p>
          <a:endParaRPr lang="en-US"/>
        </a:p>
      </dgm:t>
    </dgm:pt>
    <dgm:pt modelId="{2F49A17C-012E-490C-BAB2-7428AC5ACD6F}" type="sibTrans" cxnId="{5E08033F-4EF7-47E5-816C-3EFBAF7AD884}">
      <dgm:prSet/>
      <dgm:spPr/>
      <dgm:t>
        <a:bodyPr/>
        <a:lstStyle/>
        <a:p>
          <a:endParaRPr lang="en-US"/>
        </a:p>
      </dgm:t>
    </dgm:pt>
    <dgm:pt modelId="{B02CF9EA-86C7-4FD3-87A6-8DBEBE943EED}" type="pres">
      <dgm:prSet presAssocID="{44F64EE8-4B97-4F5C-99E8-B24DB08166AD}" presName="root" presStyleCnt="0">
        <dgm:presLayoutVars>
          <dgm:dir/>
          <dgm:resizeHandles val="exact"/>
        </dgm:presLayoutVars>
      </dgm:prSet>
      <dgm:spPr/>
    </dgm:pt>
    <dgm:pt modelId="{D7E8E96C-A90E-48FA-A29E-1BEC69938436}" type="pres">
      <dgm:prSet presAssocID="{3DB3D6EE-5158-4F08-93BC-02E800F2F4B3}" presName="compNode" presStyleCnt="0"/>
      <dgm:spPr/>
    </dgm:pt>
    <dgm:pt modelId="{421AEBF6-B73D-4A2D-B5F4-E1AAAB770BFA}" type="pres">
      <dgm:prSet presAssocID="{3DB3D6EE-5158-4F08-93BC-02E800F2F4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21FA2359-5178-411A-A9D5-91524439C4CC}" type="pres">
      <dgm:prSet presAssocID="{3DB3D6EE-5158-4F08-93BC-02E800F2F4B3}" presName="spaceRect" presStyleCnt="0"/>
      <dgm:spPr/>
    </dgm:pt>
    <dgm:pt modelId="{428BF396-832F-4EA7-BD80-356D9686D96B}" type="pres">
      <dgm:prSet presAssocID="{3DB3D6EE-5158-4F08-93BC-02E800F2F4B3}" presName="textRect" presStyleLbl="revTx" presStyleIdx="0" presStyleCnt="3">
        <dgm:presLayoutVars>
          <dgm:chMax val="1"/>
          <dgm:chPref val="1"/>
        </dgm:presLayoutVars>
      </dgm:prSet>
      <dgm:spPr/>
    </dgm:pt>
    <dgm:pt modelId="{8C5BDE0C-CA6D-42A7-ABE7-905B745D8ECD}" type="pres">
      <dgm:prSet presAssocID="{A4C211E5-446F-455E-879D-8283C3F73704}" presName="sibTrans" presStyleCnt="0"/>
      <dgm:spPr/>
    </dgm:pt>
    <dgm:pt modelId="{EBBB6382-EA53-4413-888E-335966551E8C}" type="pres">
      <dgm:prSet presAssocID="{C145574E-1310-4912-8561-254967ADEABC}" presName="compNode" presStyleCnt="0"/>
      <dgm:spPr/>
    </dgm:pt>
    <dgm:pt modelId="{E5DC3A06-8B61-4129-B601-B8FD7B4E6743}" type="pres">
      <dgm:prSet presAssocID="{C145574E-1310-4912-8561-254967ADEAB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90BC7B12-0614-4B9A-9E85-0A7D4337C875}" type="pres">
      <dgm:prSet presAssocID="{C145574E-1310-4912-8561-254967ADEABC}" presName="spaceRect" presStyleCnt="0"/>
      <dgm:spPr/>
    </dgm:pt>
    <dgm:pt modelId="{98F1D549-D7C7-4EDE-A7C7-27CDE4D6A1AF}" type="pres">
      <dgm:prSet presAssocID="{C145574E-1310-4912-8561-254967ADEABC}" presName="textRect" presStyleLbl="revTx" presStyleIdx="1" presStyleCnt="3">
        <dgm:presLayoutVars>
          <dgm:chMax val="1"/>
          <dgm:chPref val="1"/>
        </dgm:presLayoutVars>
      </dgm:prSet>
      <dgm:spPr/>
    </dgm:pt>
    <dgm:pt modelId="{B9A5D4F4-F123-49C2-9748-C9ED6B01C660}" type="pres">
      <dgm:prSet presAssocID="{4EA030D5-3FC7-44CC-96EB-4502924337C2}" presName="sibTrans" presStyleCnt="0"/>
      <dgm:spPr/>
    </dgm:pt>
    <dgm:pt modelId="{3EB2E4C0-4D35-42DB-BC6A-0F87C6809974}" type="pres">
      <dgm:prSet presAssocID="{55E8EC05-045C-4A3F-B68A-CB6E1755C64F}" presName="compNode" presStyleCnt="0"/>
      <dgm:spPr/>
    </dgm:pt>
    <dgm:pt modelId="{842C3DBB-89D8-4FA9-8569-753D91AE3DAD}" type="pres">
      <dgm:prSet presAssocID="{55E8EC05-045C-4A3F-B68A-CB6E1755C64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9531FF5-E2EB-4A41-A0F2-E5F46995A91B}" type="pres">
      <dgm:prSet presAssocID="{55E8EC05-045C-4A3F-B68A-CB6E1755C64F}" presName="spaceRect" presStyleCnt="0"/>
      <dgm:spPr/>
    </dgm:pt>
    <dgm:pt modelId="{336FB552-754A-4076-87C0-1C5235C9A3E3}" type="pres">
      <dgm:prSet presAssocID="{55E8EC05-045C-4A3F-B68A-CB6E1755C64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FC6E635-2E70-4D3C-800C-6F5EC65C9FAD}" type="presOf" srcId="{3DB3D6EE-5158-4F08-93BC-02E800F2F4B3}" destId="{428BF396-832F-4EA7-BD80-356D9686D96B}" srcOrd="0" destOrd="0" presId="urn:microsoft.com/office/officeart/2018/2/layout/IconLabelList"/>
    <dgm:cxn modelId="{5E08033F-4EF7-47E5-816C-3EFBAF7AD884}" srcId="{44F64EE8-4B97-4F5C-99E8-B24DB08166AD}" destId="{55E8EC05-045C-4A3F-B68A-CB6E1755C64F}" srcOrd="2" destOrd="0" parTransId="{3C2D2644-15C8-468F-AAD3-01D67682CE2B}" sibTransId="{2F49A17C-012E-490C-BAB2-7428AC5ACD6F}"/>
    <dgm:cxn modelId="{7186836A-B0EA-4FF1-BACD-43737AA040E9}" type="presOf" srcId="{C145574E-1310-4912-8561-254967ADEABC}" destId="{98F1D549-D7C7-4EDE-A7C7-27CDE4D6A1AF}" srcOrd="0" destOrd="0" presId="urn:microsoft.com/office/officeart/2018/2/layout/IconLabelList"/>
    <dgm:cxn modelId="{5D7694BC-A478-496A-B03A-4FCFCC023C4F}" srcId="{44F64EE8-4B97-4F5C-99E8-B24DB08166AD}" destId="{3DB3D6EE-5158-4F08-93BC-02E800F2F4B3}" srcOrd="0" destOrd="0" parTransId="{B44405D5-758F-4BC8-BC56-F5CBCA5D2B75}" sibTransId="{A4C211E5-446F-455E-879D-8283C3F73704}"/>
    <dgm:cxn modelId="{9C210FD4-A549-4C89-ABCF-DFDBE138DD2B}" type="presOf" srcId="{44F64EE8-4B97-4F5C-99E8-B24DB08166AD}" destId="{B02CF9EA-86C7-4FD3-87A6-8DBEBE943EED}" srcOrd="0" destOrd="0" presId="urn:microsoft.com/office/officeart/2018/2/layout/IconLabelList"/>
    <dgm:cxn modelId="{DA16C1E1-FC74-41EB-831B-404F7D4C01D4}" srcId="{44F64EE8-4B97-4F5C-99E8-B24DB08166AD}" destId="{C145574E-1310-4912-8561-254967ADEABC}" srcOrd="1" destOrd="0" parTransId="{56B5C072-C4A7-40D0-9AEC-A79A57357E12}" sibTransId="{4EA030D5-3FC7-44CC-96EB-4502924337C2}"/>
    <dgm:cxn modelId="{04CC32E6-93D6-4A5C-BCC3-F9B90ABFEB47}" type="presOf" srcId="{55E8EC05-045C-4A3F-B68A-CB6E1755C64F}" destId="{336FB552-754A-4076-87C0-1C5235C9A3E3}" srcOrd="0" destOrd="0" presId="urn:microsoft.com/office/officeart/2018/2/layout/IconLabelList"/>
    <dgm:cxn modelId="{4407AD08-BD3A-458C-ABE6-8D6C58BCF094}" type="presParOf" srcId="{B02CF9EA-86C7-4FD3-87A6-8DBEBE943EED}" destId="{D7E8E96C-A90E-48FA-A29E-1BEC69938436}" srcOrd="0" destOrd="0" presId="urn:microsoft.com/office/officeart/2018/2/layout/IconLabelList"/>
    <dgm:cxn modelId="{B6993FF8-8DDB-4B1C-9A11-53484DDF5868}" type="presParOf" srcId="{D7E8E96C-A90E-48FA-A29E-1BEC69938436}" destId="{421AEBF6-B73D-4A2D-B5F4-E1AAAB770BFA}" srcOrd="0" destOrd="0" presId="urn:microsoft.com/office/officeart/2018/2/layout/IconLabelList"/>
    <dgm:cxn modelId="{C5383AE9-F835-476A-9386-33D23F4D62F2}" type="presParOf" srcId="{D7E8E96C-A90E-48FA-A29E-1BEC69938436}" destId="{21FA2359-5178-411A-A9D5-91524439C4CC}" srcOrd="1" destOrd="0" presId="urn:microsoft.com/office/officeart/2018/2/layout/IconLabelList"/>
    <dgm:cxn modelId="{F8A662A7-16F7-4FE4-87CF-9E8F774979B8}" type="presParOf" srcId="{D7E8E96C-A90E-48FA-A29E-1BEC69938436}" destId="{428BF396-832F-4EA7-BD80-356D9686D96B}" srcOrd="2" destOrd="0" presId="urn:microsoft.com/office/officeart/2018/2/layout/IconLabelList"/>
    <dgm:cxn modelId="{DD0F791B-EFE8-42D5-B23A-1C689F4C2F18}" type="presParOf" srcId="{B02CF9EA-86C7-4FD3-87A6-8DBEBE943EED}" destId="{8C5BDE0C-CA6D-42A7-ABE7-905B745D8ECD}" srcOrd="1" destOrd="0" presId="urn:microsoft.com/office/officeart/2018/2/layout/IconLabelList"/>
    <dgm:cxn modelId="{EC49B4B2-86A9-4108-AC39-961A6667A92D}" type="presParOf" srcId="{B02CF9EA-86C7-4FD3-87A6-8DBEBE943EED}" destId="{EBBB6382-EA53-4413-888E-335966551E8C}" srcOrd="2" destOrd="0" presId="urn:microsoft.com/office/officeart/2018/2/layout/IconLabelList"/>
    <dgm:cxn modelId="{2E8BB781-02DC-4B9E-946D-4F5596FFCA39}" type="presParOf" srcId="{EBBB6382-EA53-4413-888E-335966551E8C}" destId="{E5DC3A06-8B61-4129-B601-B8FD7B4E6743}" srcOrd="0" destOrd="0" presId="urn:microsoft.com/office/officeart/2018/2/layout/IconLabelList"/>
    <dgm:cxn modelId="{09B65104-70DC-4EBB-B5C3-D6FE5C7CC06E}" type="presParOf" srcId="{EBBB6382-EA53-4413-888E-335966551E8C}" destId="{90BC7B12-0614-4B9A-9E85-0A7D4337C875}" srcOrd="1" destOrd="0" presId="urn:microsoft.com/office/officeart/2018/2/layout/IconLabelList"/>
    <dgm:cxn modelId="{953C565F-2AA5-4F18-B09D-C6960039CE92}" type="presParOf" srcId="{EBBB6382-EA53-4413-888E-335966551E8C}" destId="{98F1D549-D7C7-4EDE-A7C7-27CDE4D6A1AF}" srcOrd="2" destOrd="0" presId="urn:microsoft.com/office/officeart/2018/2/layout/IconLabelList"/>
    <dgm:cxn modelId="{22DABC49-55BB-4DE8-90E6-6D337EC16278}" type="presParOf" srcId="{B02CF9EA-86C7-4FD3-87A6-8DBEBE943EED}" destId="{B9A5D4F4-F123-49C2-9748-C9ED6B01C660}" srcOrd="3" destOrd="0" presId="urn:microsoft.com/office/officeart/2018/2/layout/IconLabelList"/>
    <dgm:cxn modelId="{AE03F0F2-4E38-46B9-A725-E2D24EBE7B70}" type="presParOf" srcId="{B02CF9EA-86C7-4FD3-87A6-8DBEBE943EED}" destId="{3EB2E4C0-4D35-42DB-BC6A-0F87C6809974}" srcOrd="4" destOrd="0" presId="urn:microsoft.com/office/officeart/2018/2/layout/IconLabelList"/>
    <dgm:cxn modelId="{60111B81-180B-46DB-AE5B-525452CD5E4B}" type="presParOf" srcId="{3EB2E4C0-4D35-42DB-BC6A-0F87C6809974}" destId="{842C3DBB-89D8-4FA9-8569-753D91AE3DAD}" srcOrd="0" destOrd="0" presId="urn:microsoft.com/office/officeart/2018/2/layout/IconLabelList"/>
    <dgm:cxn modelId="{6116CA55-193A-451C-9AB0-04A403CF8B3A}" type="presParOf" srcId="{3EB2E4C0-4D35-42DB-BC6A-0F87C6809974}" destId="{09531FF5-E2EB-4A41-A0F2-E5F46995A91B}" srcOrd="1" destOrd="0" presId="urn:microsoft.com/office/officeart/2018/2/layout/IconLabelList"/>
    <dgm:cxn modelId="{2E7D2921-78D2-4FFF-8A5F-55A85DEC9238}" type="presParOf" srcId="{3EB2E4C0-4D35-42DB-BC6A-0F87C6809974}" destId="{336FB552-754A-4076-87C0-1C5235C9A3E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AEBF6-B73D-4A2D-B5F4-E1AAAB770BFA}">
      <dsp:nvSpPr>
        <dsp:cNvPr id="0" name=""/>
        <dsp:cNvSpPr/>
      </dsp:nvSpPr>
      <dsp:spPr>
        <a:xfrm>
          <a:off x="1212569" y="741420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8BF396-832F-4EA7-BD80-356D9686D96B}">
      <dsp:nvSpPr>
        <dsp:cNvPr id="0" name=""/>
        <dsp:cNvSpPr/>
      </dsp:nvSpPr>
      <dsp:spPr>
        <a:xfrm>
          <a:off x="417971" y="239832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Loaded dataset: 284,807 rows, 31 columns (V1-V28, Time, Amount, Class).</a:t>
          </a:r>
        </a:p>
      </dsp:txBody>
      <dsp:txXfrm>
        <a:off x="417971" y="2398321"/>
        <a:ext cx="2889450" cy="720000"/>
      </dsp:txXfrm>
    </dsp:sp>
    <dsp:sp modelId="{E5DC3A06-8B61-4129-B601-B8FD7B4E6743}">
      <dsp:nvSpPr>
        <dsp:cNvPr id="0" name=""/>
        <dsp:cNvSpPr/>
      </dsp:nvSpPr>
      <dsp:spPr>
        <a:xfrm>
          <a:off x="4607673" y="741420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1D549-D7C7-4EDE-A7C7-27CDE4D6A1AF}">
      <dsp:nvSpPr>
        <dsp:cNvPr id="0" name=""/>
        <dsp:cNvSpPr/>
      </dsp:nvSpPr>
      <dsp:spPr>
        <a:xfrm>
          <a:off x="3813075" y="239832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Cleaned: Removed 1,081 duplicates, final shape 283,726 rows.</a:t>
          </a:r>
        </a:p>
      </dsp:txBody>
      <dsp:txXfrm>
        <a:off x="3813075" y="2398321"/>
        <a:ext cx="2889450" cy="720000"/>
      </dsp:txXfrm>
    </dsp:sp>
    <dsp:sp modelId="{842C3DBB-89D8-4FA9-8569-753D91AE3DAD}">
      <dsp:nvSpPr>
        <dsp:cNvPr id="0" name=""/>
        <dsp:cNvSpPr/>
      </dsp:nvSpPr>
      <dsp:spPr>
        <a:xfrm>
          <a:off x="8002777" y="741420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FB552-754A-4076-87C0-1C5235C9A3E3}">
      <dsp:nvSpPr>
        <dsp:cNvPr id="0" name=""/>
        <dsp:cNvSpPr/>
      </dsp:nvSpPr>
      <dsp:spPr>
        <a:xfrm>
          <a:off x="7208178" y="2398321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Ensured data quality for reliable modeling.</a:t>
          </a:r>
        </a:p>
      </dsp:txBody>
      <dsp:txXfrm>
        <a:off x="7208178" y="2398321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259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643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103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939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7081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32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3964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69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171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044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192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3/14/2025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48239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9910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29605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785759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6568884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561" y="2744662"/>
            <a:ext cx="6589707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Credit Card Fraud Detection</a:t>
            </a:r>
            <a:endParaRPr lang="en-US" dirty="0">
              <a:cs typeface="Aharon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561" y="5224337"/>
            <a:ext cx="6589707" cy="99532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Optimizing Revenue and Customer Trust with Machine Learning</a:t>
            </a:r>
          </a:p>
          <a:p>
            <a:pPr algn="l"/>
            <a:r>
              <a:rPr lang="en-US" sz="1300" i="1" dirty="0"/>
              <a:t>Presented by: </a:t>
            </a:r>
            <a:r>
              <a:rPr lang="en-US" sz="1300" i="1" err="1"/>
              <a:t>Rigat</a:t>
            </a:r>
            <a:r>
              <a:rPr lang="en-US" sz="1300" i="1" dirty="0"/>
              <a:t> David Mahanan | March, 2025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49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green circle with black text&#10;&#10;AI-generated content may be incorrect.">
            <a:extLst>
              <a:ext uri="{FF2B5EF4-FFF2-40B4-BE49-F238E27FC236}">
                <a16:creationId xmlns:a16="http://schemas.microsoft.com/office/drawing/2014/main" id="{248A8B9E-7513-D84C-588A-46AD75D27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053" y="753280"/>
            <a:ext cx="4777381" cy="517873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C6780-7E5F-ADE4-23A7-80971D8AB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Aharoni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12BF2-3718-5FDC-0E77-676FCBC5E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2251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lvl="1"/>
            <a:r>
              <a:rPr lang="en-US" sz="2000" b="1" dirty="0">
                <a:ea typeface="+mn-lt"/>
                <a:cs typeface="+mn-lt"/>
              </a:rPr>
              <a:t>Objective:</a:t>
            </a:r>
            <a:r>
              <a:rPr lang="en-US" sz="2000" dirty="0">
                <a:ea typeface="+mn-lt"/>
                <a:cs typeface="+mn-lt"/>
              </a:rPr>
              <a:t> Build a fraud detection model for </a:t>
            </a:r>
            <a:r>
              <a:rPr lang="en-US" sz="2000" err="1">
                <a:ea typeface="+mn-lt"/>
                <a:cs typeface="+mn-lt"/>
              </a:rPr>
              <a:t>FriendPay</a:t>
            </a:r>
            <a:r>
              <a:rPr lang="en-US" sz="2000" dirty="0">
                <a:ea typeface="+mn-lt"/>
                <a:cs typeface="+mn-lt"/>
              </a:rPr>
              <a:t> using machine learning</a:t>
            </a:r>
            <a:endParaRPr lang="en-US" dirty="0"/>
          </a:p>
          <a:p>
            <a:pPr marL="285750" lvl="1" indent="-285750"/>
            <a:r>
              <a:rPr lang="en-US" sz="2000" b="1" dirty="0"/>
              <a:t>Dataset:</a:t>
            </a:r>
            <a:r>
              <a:rPr lang="en-US" sz="2000" dirty="0"/>
              <a:t> </a:t>
            </a:r>
          </a:p>
          <a:p>
            <a:pPr marL="0" lvl="1" indent="0">
              <a:buNone/>
            </a:pPr>
            <a:r>
              <a:rPr lang="en-US" sz="2000" dirty="0"/>
              <a:t> 284,807 transactions, only 0.172% frauds  (492 cases).</a:t>
            </a:r>
            <a:endParaRPr lang="en-US" sz="2000"/>
          </a:p>
          <a:p>
            <a:pPr marL="285750" lvl="1" indent="-285750"/>
            <a:r>
              <a:rPr lang="en-US" sz="2000" b="1" dirty="0"/>
              <a:t>Goal:</a:t>
            </a:r>
            <a:r>
              <a:rPr lang="en-US" sz="2000" dirty="0"/>
              <a:t> </a:t>
            </a:r>
          </a:p>
          <a:p>
            <a:pPr marL="0" lvl="1" indent="0">
              <a:buNone/>
            </a:pPr>
            <a:r>
              <a:rPr lang="en-US" sz="2000" dirty="0"/>
              <a:t> Build a model to catch frauds, minimize  false positives, and boost revenue.</a:t>
            </a:r>
            <a:endParaRPr lang="en-US" sz="2000"/>
          </a:p>
          <a:p>
            <a:r>
              <a:rPr lang="en-US" sz="2000" dirty="0">
                <a:ea typeface="+mn-lt"/>
                <a:cs typeface="+mn-lt"/>
              </a:rPr>
              <a:t>Data balancing (SMOTE), feature engineering, and model evaluation.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47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76A54-4B99-0A25-7D59-2B7180D76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Data Collecting &amp; Cleaning</a:t>
            </a:r>
            <a:endParaRPr lang="en-US" dirty="0"/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78C8B66E-809C-50AB-4601-C69CA1646B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859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4791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520C67-B739-C199-0EE6-92BD71961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56" y="486184"/>
            <a:ext cx="5397237" cy="1325563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Data Exploration and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2A00-2F87-9242-8075-2FF7AC3A2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56" y="1946684"/>
            <a:ext cx="539723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b="1" dirty="0">
                <a:ea typeface="+mn-lt"/>
                <a:cs typeface="+mn-lt"/>
              </a:rPr>
              <a:t>Class Distribution (Before &amp; After SMOTE):</a:t>
            </a:r>
            <a:endParaRPr lang="en-US" sz="1700" dirty="0">
              <a:ea typeface="+mn-lt"/>
              <a:cs typeface="+mn-lt"/>
            </a:endParaRPr>
          </a:p>
          <a:p>
            <a:pPr lvl="1"/>
            <a:r>
              <a:rPr lang="en-US" sz="1700" dirty="0">
                <a:ea typeface="+mn-lt"/>
                <a:cs typeface="+mn-lt"/>
              </a:rPr>
              <a:t>Before: Imbalance heavily skewed towards legitimate transactions (99.83% non-fraud, 0.17% fraud).</a:t>
            </a:r>
            <a:endParaRPr lang="en-US" sz="1700" dirty="0"/>
          </a:p>
          <a:p>
            <a:pPr lvl="1"/>
            <a:r>
              <a:rPr lang="en-US" sz="1700" dirty="0">
                <a:ea typeface="+mn-lt"/>
                <a:cs typeface="+mn-lt"/>
              </a:rPr>
              <a:t>After: SMOTE applied to balance fraud cases.</a:t>
            </a:r>
            <a:endParaRPr lang="en-US" sz="1700" dirty="0"/>
          </a:p>
          <a:p>
            <a:r>
              <a:rPr lang="en-US" sz="1700" b="1" dirty="0">
                <a:ea typeface="+mn-lt"/>
                <a:cs typeface="+mn-lt"/>
              </a:rPr>
              <a:t>Feature Correlation:</a:t>
            </a:r>
            <a:endParaRPr lang="en-US" sz="1700" dirty="0"/>
          </a:p>
          <a:p>
            <a:pPr lvl="1"/>
            <a:r>
              <a:rPr lang="en-US" sz="1700" dirty="0">
                <a:ea typeface="+mn-lt"/>
                <a:cs typeface="+mn-lt"/>
              </a:rPr>
              <a:t>Heatmap used to identify relationships between features.</a:t>
            </a:r>
            <a:endParaRPr lang="en-US" sz="1700" dirty="0"/>
          </a:p>
          <a:p>
            <a:r>
              <a:rPr lang="en-US" sz="1700" dirty="0">
                <a:ea typeface="+mn-lt"/>
                <a:cs typeface="+mn-lt"/>
              </a:rPr>
              <a:t>Log scale compresses this wide range, making medians and outliers visible without distortion.</a:t>
            </a:r>
          </a:p>
          <a:p>
            <a:r>
              <a:rPr lang="en-US" sz="1700" dirty="0">
                <a:ea typeface="+mn-lt"/>
                <a:cs typeface="+mn-lt"/>
              </a:rPr>
              <a:t>Ensures both small and large transactions are interpretable, critical for spotting fraud patterns.</a:t>
            </a:r>
            <a:endParaRPr lang="en-US" sz="1700" dirty="0"/>
          </a:p>
          <a:p>
            <a:pPr marL="171450" lvl="1"/>
            <a:r>
              <a:rPr lang="en-US" sz="1700" dirty="0">
                <a:ea typeface="+mn-lt"/>
                <a:cs typeface="+mn-lt"/>
              </a:rPr>
              <a:t>Scatter of Time vs. Amount shows frauds spread across time, often with distinct amounts.</a:t>
            </a:r>
            <a:endParaRPr lang="en-US" sz="1700" dirty="0"/>
          </a:p>
        </p:txBody>
      </p:sp>
      <p:pic>
        <p:nvPicPr>
          <p:cNvPr id="8" name="Picture 7" descr="A graph of a class distribution&#10;&#10;AI-generated content may be incorrect.">
            <a:extLst>
              <a:ext uri="{FF2B5EF4-FFF2-40B4-BE49-F238E27FC236}">
                <a16:creationId xmlns:a16="http://schemas.microsoft.com/office/drawing/2014/main" id="{4B75E586-108C-4453-2BAF-5424C43EF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100" y="337719"/>
            <a:ext cx="4491478" cy="2994252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group of graphs and diagrams&#10;&#10;AI-generated content may be incorrect.">
            <a:extLst>
              <a:ext uri="{FF2B5EF4-FFF2-40B4-BE49-F238E27FC236}">
                <a16:creationId xmlns:a16="http://schemas.microsoft.com/office/drawing/2014/main" id="{8E9579B3-5C87-137F-E611-B17D15520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840" y="3526029"/>
            <a:ext cx="4619342" cy="2921182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42" name="Arc 41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504802" flipH="1">
            <a:off x="6443172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591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95A01E-1A93-2E99-4D2F-6E20BFCBA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ea typeface="+mj-lt"/>
                <a:cs typeface="+mj-lt"/>
              </a:rPr>
              <a:t>Model Selection &amp; Training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DA42A-99AE-6AB5-9417-460C0E636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Selected Models:</a:t>
            </a:r>
          </a:p>
          <a:p>
            <a:pPr lvl="1"/>
            <a:r>
              <a:rPr lang="en-US">
                <a:ea typeface="+mn-lt"/>
                <a:cs typeface="+mn-lt"/>
              </a:rPr>
              <a:t>Decision Tree</a:t>
            </a:r>
            <a:endParaRPr lang="en-US" dirty="0"/>
          </a:p>
          <a:p>
            <a:pPr lvl="1"/>
            <a:r>
              <a:rPr lang="en-US">
                <a:ea typeface="+mn-lt"/>
                <a:cs typeface="+mn-lt"/>
              </a:rPr>
              <a:t>Gaussian Naïve Bayes</a:t>
            </a:r>
            <a:endParaRPr lang="en-US" dirty="0"/>
          </a:p>
          <a:p>
            <a:pPr lvl="1"/>
            <a:r>
              <a:rPr lang="en-US">
                <a:ea typeface="+mn-lt"/>
                <a:cs typeface="+mn-lt"/>
              </a:rPr>
              <a:t>Logistic Regression</a:t>
            </a:r>
            <a:endParaRPr lang="en-US" dirty="0"/>
          </a:p>
          <a:p>
            <a:pPr lvl="1"/>
            <a:r>
              <a:rPr lang="en-US" err="1">
                <a:ea typeface="+mn-lt"/>
                <a:cs typeface="+mn-lt"/>
              </a:rPr>
              <a:t>XGBoost</a:t>
            </a:r>
            <a:endParaRPr lang="en-US" dirty="0" err="1"/>
          </a:p>
          <a:p>
            <a:r>
              <a:rPr lang="en-US">
                <a:ea typeface="+mn-lt"/>
                <a:cs typeface="+mn-lt"/>
              </a:rPr>
              <a:t>Feature Scaling &amp; Hyperparameter Tuning Applied</a:t>
            </a:r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9568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7BD28-F051-F8B3-0E0C-8CFF325E4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700" b="1">
                <a:solidFill>
                  <a:srgbClr val="FFFFFF"/>
                </a:solidFill>
                <a:ea typeface="+mj-lt"/>
                <a:cs typeface="+mj-lt"/>
              </a:rPr>
              <a:t>Model Performance</a:t>
            </a:r>
            <a:endParaRPr lang="en-US" sz="37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0D003-4A64-D7C3-E49F-BFEBC46F4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300" b="1" dirty="0">
                <a:ea typeface="+mn-lt"/>
                <a:cs typeface="+mn-lt"/>
              </a:rPr>
              <a:t>Decision Tree:</a:t>
            </a:r>
            <a:endParaRPr lang="en-US" sz="1300" dirty="0"/>
          </a:p>
          <a:p>
            <a:pPr lvl="1"/>
            <a:r>
              <a:rPr lang="en-US" sz="1300" dirty="0">
                <a:ea typeface="+mn-lt"/>
                <a:cs typeface="+mn-lt"/>
              </a:rPr>
              <a:t>Precision: </a:t>
            </a:r>
            <a:r>
              <a:rPr lang="en-US" sz="1300" b="1" dirty="0">
                <a:ea typeface="+mn-lt"/>
                <a:cs typeface="+mn-lt"/>
              </a:rPr>
              <a:t>1.00</a:t>
            </a:r>
            <a:r>
              <a:rPr lang="en-US" sz="1300" dirty="0">
                <a:ea typeface="+mn-lt"/>
                <a:cs typeface="+mn-lt"/>
              </a:rPr>
              <a:t>, Recall: </a:t>
            </a:r>
            <a:r>
              <a:rPr lang="en-US" sz="1300" b="1" dirty="0">
                <a:ea typeface="+mn-lt"/>
                <a:cs typeface="+mn-lt"/>
              </a:rPr>
              <a:t>1.00</a:t>
            </a:r>
            <a:r>
              <a:rPr lang="en-US" sz="1300" dirty="0">
                <a:ea typeface="+mn-lt"/>
                <a:cs typeface="+mn-lt"/>
              </a:rPr>
              <a:t>, F1-score: </a:t>
            </a:r>
            <a:r>
              <a:rPr lang="en-US" sz="1300" b="1" dirty="0">
                <a:ea typeface="+mn-lt"/>
                <a:cs typeface="+mn-lt"/>
              </a:rPr>
              <a:t>1.00</a:t>
            </a:r>
            <a:r>
              <a:rPr lang="en-US" sz="1300" dirty="0">
                <a:ea typeface="+mn-lt"/>
                <a:cs typeface="+mn-lt"/>
              </a:rPr>
              <a:t> (Legitimate)</a:t>
            </a:r>
            <a:endParaRPr lang="en-US" sz="1300" dirty="0"/>
          </a:p>
          <a:p>
            <a:pPr lvl="1"/>
            <a:r>
              <a:rPr lang="en-US" sz="1300" dirty="0">
                <a:ea typeface="+mn-lt"/>
                <a:cs typeface="+mn-lt"/>
              </a:rPr>
              <a:t>Precision: </a:t>
            </a:r>
            <a:r>
              <a:rPr lang="en-US" sz="1300" b="1" dirty="0">
                <a:ea typeface="+mn-lt"/>
                <a:cs typeface="+mn-lt"/>
              </a:rPr>
              <a:t>0.43</a:t>
            </a:r>
            <a:r>
              <a:rPr lang="en-US" sz="1300" dirty="0">
                <a:ea typeface="+mn-lt"/>
                <a:cs typeface="+mn-lt"/>
              </a:rPr>
              <a:t>, Recall: </a:t>
            </a:r>
            <a:r>
              <a:rPr lang="en-US" sz="1300" b="1" dirty="0">
                <a:ea typeface="+mn-lt"/>
                <a:cs typeface="+mn-lt"/>
              </a:rPr>
              <a:t>0.72</a:t>
            </a:r>
            <a:r>
              <a:rPr lang="en-US" sz="1300" dirty="0">
                <a:ea typeface="+mn-lt"/>
                <a:cs typeface="+mn-lt"/>
              </a:rPr>
              <a:t>, F1-score: </a:t>
            </a:r>
            <a:r>
              <a:rPr lang="en-US" sz="1300" b="1" dirty="0">
                <a:ea typeface="+mn-lt"/>
                <a:cs typeface="+mn-lt"/>
              </a:rPr>
              <a:t>0.54</a:t>
            </a:r>
            <a:r>
              <a:rPr lang="en-US" sz="1300" dirty="0">
                <a:ea typeface="+mn-lt"/>
                <a:cs typeface="+mn-lt"/>
              </a:rPr>
              <a:t> (Fraud)</a:t>
            </a:r>
            <a:endParaRPr lang="en-US" sz="1300" dirty="0"/>
          </a:p>
          <a:p>
            <a:pPr lvl="1"/>
            <a:r>
              <a:rPr lang="en-US" sz="1300" dirty="0">
                <a:ea typeface="+mn-lt"/>
                <a:cs typeface="+mn-lt"/>
              </a:rPr>
              <a:t>AUC-ROC: </a:t>
            </a:r>
            <a:r>
              <a:rPr lang="en-US" sz="1300" b="1" dirty="0">
                <a:ea typeface="+mn-lt"/>
                <a:cs typeface="+mn-lt"/>
              </a:rPr>
              <a:t>0.5720</a:t>
            </a:r>
            <a:endParaRPr lang="en-US" sz="1300" dirty="0"/>
          </a:p>
          <a:p>
            <a:r>
              <a:rPr lang="en-US" sz="1300" b="1" dirty="0">
                <a:ea typeface="+mn-lt"/>
                <a:cs typeface="+mn-lt"/>
              </a:rPr>
              <a:t>Gaussian Naïve Bayes:</a:t>
            </a:r>
            <a:endParaRPr lang="en-US" sz="1300" dirty="0"/>
          </a:p>
          <a:p>
            <a:pPr lvl="1"/>
            <a:r>
              <a:rPr lang="en-US" sz="1300" dirty="0">
                <a:ea typeface="+mn-lt"/>
                <a:cs typeface="+mn-lt"/>
              </a:rPr>
              <a:t>Precision: </a:t>
            </a:r>
            <a:r>
              <a:rPr lang="en-US" sz="1300" b="1" dirty="0">
                <a:ea typeface="+mn-lt"/>
                <a:cs typeface="+mn-lt"/>
              </a:rPr>
              <a:t>1.00</a:t>
            </a:r>
            <a:r>
              <a:rPr lang="en-US" sz="1300" dirty="0">
                <a:ea typeface="+mn-lt"/>
                <a:cs typeface="+mn-lt"/>
              </a:rPr>
              <a:t>, Recall: </a:t>
            </a:r>
            <a:r>
              <a:rPr lang="en-US" sz="1300" b="1" dirty="0">
                <a:ea typeface="+mn-lt"/>
                <a:cs typeface="+mn-lt"/>
              </a:rPr>
              <a:t>0.98</a:t>
            </a:r>
            <a:r>
              <a:rPr lang="en-US" sz="1300" dirty="0">
                <a:ea typeface="+mn-lt"/>
                <a:cs typeface="+mn-lt"/>
              </a:rPr>
              <a:t>, F1-score: </a:t>
            </a:r>
            <a:r>
              <a:rPr lang="en-US" sz="1300" b="1" dirty="0">
                <a:ea typeface="+mn-lt"/>
                <a:cs typeface="+mn-lt"/>
              </a:rPr>
              <a:t>0.99</a:t>
            </a:r>
            <a:r>
              <a:rPr lang="en-US" sz="1300" dirty="0">
                <a:ea typeface="+mn-lt"/>
                <a:cs typeface="+mn-lt"/>
              </a:rPr>
              <a:t> (Legitimate)</a:t>
            </a:r>
            <a:endParaRPr lang="en-US" sz="1300" dirty="0"/>
          </a:p>
          <a:p>
            <a:pPr lvl="1"/>
            <a:r>
              <a:rPr lang="en-US" sz="1300" dirty="0">
                <a:ea typeface="+mn-lt"/>
                <a:cs typeface="+mn-lt"/>
              </a:rPr>
              <a:t>Precision: </a:t>
            </a:r>
            <a:r>
              <a:rPr lang="en-US" sz="1300" b="1" dirty="0">
                <a:ea typeface="+mn-lt"/>
                <a:cs typeface="+mn-lt"/>
              </a:rPr>
              <a:t>0.05</a:t>
            </a:r>
            <a:r>
              <a:rPr lang="en-US" sz="1300" dirty="0">
                <a:ea typeface="+mn-lt"/>
                <a:cs typeface="+mn-lt"/>
              </a:rPr>
              <a:t>, Recall: </a:t>
            </a:r>
            <a:r>
              <a:rPr lang="en-US" sz="1300" b="1" dirty="0">
                <a:ea typeface="+mn-lt"/>
                <a:cs typeface="+mn-lt"/>
              </a:rPr>
              <a:t>0.81</a:t>
            </a:r>
            <a:r>
              <a:rPr lang="en-US" sz="1300" dirty="0">
                <a:ea typeface="+mn-lt"/>
                <a:cs typeface="+mn-lt"/>
              </a:rPr>
              <a:t>, F1-score: </a:t>
            </a:r>
            <a:r>
              <a:rPr lang="en-US" sz="1300" b="1" dirty="0">
                <a:ea typeface="+mn-lt"/>
                <a:cs typeface="+mn-lt"/>
              </a:rPr>
              <a:t>0.10</a:t>
            </a:r>
            <a:r>
              <a:rPr lang="en-US" sz="1300" dirty="0">
                <a:ea typeface="+mn-lt"/>
                <a:cs typeface="+mn-lt"/>
              </a:rPr>
              <a:t> (Fraud)</a:t>
            </a:r>
            <a:endParaRPr lang="en-US" sz="1300" dirty="0"/>
          </a:p>
          <a:p>
            <a:pPr lvl="1"/>
            <a:r>
              <a:rPr lang="en-US" sz="1300" dirty="0">
                <a:ea typeface="+mn-lt"/>
                <a:cs typeface="+mn-lt"/>
              </a:rPr>
              <a:t>AUC-ROC: </a:t>
            </a:r>
            <a:r>
              <a:rPr lang="en-US" sz="1300" b="1" dirty="0">
                <a:ea typeface="+mn-lt"/>
                <a:cs typeface="+mn-lt"/>
              </a:rPr>
              <a:t>0.4319</a:t>
            </a:r>
            <a:endParaRPr lang="en-US" sz="1300" dirty="0"/>
          </a:p>
          <a:p>
            <a:r>
              <a:rPr lang="en-US" sz="1300" b="1" dirty="0">
                <a:ea typeface="+mn-lt"/>
                <a:cs typeface="+mn-lt"/>
              </a:rPr>
              <a:t>Logistic Regression:</a:t>
            </a:r>
            <a:endParaRPr lang="en-US" sz="1300" dirty="0"/>
          </a:p>
          <a:p>
            <a:pPr lvl="1"/>
            <a:r>
              <a:rPr lang="en-US" sz="1300" dirty="0">
                <a:ea typeface="+mn-lt"/>
                <a:cs typeface="+mn-lt"/>
              </a:rPr>
              <a:t>Precision: </a:t>
            </a:r>
            <a:r>
              <a:rPr lang="en-US" sz="1300" b="1" dirty="0">
                <a:ea typeface="+mn-lt"/>
                <a:cs typeface="+mn-lt"/>
              </a:rPr>
              <a:t>1.00</a:t>
            </a:r>
            <a:r>
              <a:rPr lang="en-US" sz="1300" dirty="0">
                <a:ea typeface="+mn-lt"/>
                <a:cs typeface="+mn-lt"/>
              </a:rPr>
              <a:t>, Recall: </a:t>
            </a:r>
            <a:r>
              <a:rPr lang="en-US" sz="1300" b="1" dirty="0">
                <a:ea typeface="+mn-lt"/>
                <a:cs typeface="+mn-lt"/>
              </a:rPr>
              <a:t>0.97</a:t>
            </a:r>
            <a:r>
              <a:rPr lang="en-US" sz="1300" dirty="0">
                <a:ea typeface="+mn-lt"/>
                <a:cs typeface="+mn-lt"/>
              </a:rPr>
              <a:t>, F1-score: </a:t>
            </a:r>
            <a:r>
              <a:rPr lang="en-US" sz="1300" b="1" dirty="0">
                <a:ea typeface="+mn-lt"/>
                <a:cs typeface="+mn-lt"/>
              </a:rPr>
              <a:t>0.99</a:t>
            </a:r>
            <a:r>
              <a:rPr lang="en-US" sz="1300" dirty="0">
                <a:ea typeface="+mn-lt"/>
                <a:cs typeface="+mn-lt"/>
              </a:rPr>
              <a:t> (Legitimate)</a:t>
            </a:r>
            <a:endParaRPr lang="en-US" sz="1300" dirty="0"/>
          </a:p>
          <a:p>
            <a:pPr lvl="1"/>
            <a:r>
              <a:rPr lang="en-US" sz="1300" dirty="0">
                <a:ea typeface="+mn-lt"/>
                <a:cs typeface="+mn-lt"/>
              </a:rPr>
              <a:t>Precision: </a:t>
            </a:r>
            <a:r>
              <a:rPr lang="en-US" sz="1300" b="1" dirty="0">
                <a:ea typeface="+mn-lt"/>
                <a:cs typeface="+mn-lt"/>
              </a:rPr>
              <a:t>0.05</a:t>
            </a:r>
            <a:r>
              <a:rPr lang="en-US" sz="1300" dirty="0">
                <a:ea typeface="+mn-lt"/>
                <a:cs typeface="+mn-lt"/>
              </a:rPr>
              <a:t>, Recall: </a:t>
            </a:r>
            <a:r>
              <a:rPr lang="en-US" sz="1300" b="1" dirty="0">
                <a:ea typeface="+mn-lt"/>
                <a:cs typeface="+mn-lt"/>
              </a:rPr>
              <a:t>0.87</a:t>
            </a:r>
            <a:r>
              <a:rPr lang="en-US" sz="1300" dirty="0">
                <a:ea typeface="+mn-lt"/>
                <a:cs typeface="+mn-lt"/>
              </a:rPr>
              <a:t>, F1-score: </a:t>
            </a:r>
            <a:r>
              <a:rPr lang="en-US" sz="1300" b="1" dirty="0">
                <a:ea typeface="+mn-lt"/>
                <a:cs typeface="+mn-lt"/>
              </a:rPr>
              <a:t>0.10</a:t>
            </a:r>
            <a:r>
              <a:rPr lang="en-US" sz="1300" dirty="0">
                <a:ea typeface="+mn-lt"/>
                <a:cs typeface="+mn-lt"/>
              </a:rPr>
              <a:t> (Fraud)</a:t>
            </a:r>
            <a:endParaRPr lang="en-US" sz="1300" dirty="0"/>
          </a:p>
          <a:p>
            <a:pPr lvl="1"/>
            <a:r>
              <a:rPr lang="en-US" sz="1300" dirty="0">
                <a:ea typeface="+mn-lt"/>
                <a:cs typeface="+mn-lt"/>
              </a:rPr>
              <a:t>AUC-ROC: </a:t>
            </a:r>
            <a:r>
              <a:rPr lang="en-US" sz="1300" b="1" dirty="0">
                <a:ea typeface="+mn-lt"/>
                <a:cs typeface="+mn-lt"/>
              </a:rPr>
              <a:t>0.7150</a:t>
            </a:r>
            <a:endParaRPr lang="en-US" sz="1300" dirty="0"/>
          </a:p>
          <a:p>
            <a:r>
              <a:rPr lang="en-US" sz="1300" b="1" dirty="0" err="1">
                <a:ea typeface="+mn-lt"/>
                <a:cs typeface="+mn-lt"/>
              </a:rPr>
              <a:t>XGBoost</a:t>
            </a:r>
            <a:r>
              <a:rPr lang="en-US" sz="1300" b="1" dirty="0">
                <a:ea typeface="+mn-lt"/>
                <a:cs typeface="+mn-lt"/>
              </a:rPr>
              <a:t>:</a:t>
            </a:r>
            <a:endParaRPr lang="en-US" sz="1300" dirty="0"/>
          </a:p>
          <a:p>
            <a:pPr lvl="1"/>
            <a:r>
              <a:rPr lang="en-US" sz="1300" dirty="0">
                <a:ea typeface="+mn-lt"/>
                <a:cs typeface="+mn-lt"/>
              </a:rPr>
              <a:t>Precision: </a:t>
            </a:r>
            <a:r>
              <a:rPr lang="en-US" sz="1300" b="1" dirty="0">
                <a:ea typeface="+mn-lt"/>
                <a:cs typeface="+mn-lt"/>
              </a:rPr>
              <a:t>1.00</a:t>
            </a:r>
            <a:r>
              <a:rPr lang="en-US" sz="1300" dirty="0">
                <a:ea typeface="+mn-lt"/>
                <a:cs typeface="+mn-lt"/>
              </a:rPr>
              <a:t>, Recall: </a:t>
            </a:r>
            <a:r>
              <a:rPr lang="en-US" sz="1300" b="1" dirty="0">
                <a:ea typeface="+mn-lt"/>
                <a:cs typeface="+mn-lt"/>
              </a:rPr>
              <a:t>1.00</a:t>
            </a:r>
            <a:r>
              <a:rPr lang="en-US" sz="1300" dirty="0">
                <a:ea typeface="+mn-lt"/>
                <a:cs typeface="+mn-lt"/>
              </a:rPr>
              <a:t>, F1-score: </a:t>
            </a:r>
            <a:r>
              <a:rPr lang="en-US" sz="1300" b="1" dirty="0">
                <a:ea typeface="+mn-lt"/>
                <a:cs typeface="+mn-lt"/>
              </a:rPr>
              <a:t>1.00</a:t>
            </a:r>
            <a:r>
              <a:rPr lang="en-US" sz="1300" dirty="0">
                <a:ea typeface="+mn-lt"/>
                <a:cs typeface="+mn-lt"/>
              </a:rPr>
              <a:t> (Legitimate)</a:t>
            </a:r>
            <a:endParaRPr lang="en-US" sz="1300" dirty="0"/>
          </a:p>
          <a:p>
            <a:pPr lvl="1"/>
            <a:r>
              <a:rPr lang="en-US" sz="1300" dirty="0">
                <a:ea typeface="+mn-lt"/>
                <a:cs typeface="+mn-lt"/>
              </a:rPr>
              <a:t>Precision: </a:t>
            </a:r>
            <a:r>
              <a:rPr lang="en-US" sz="1300" b="1" dirty="0">
                <a:ea typeface="+mn-lt"/>
                <a:cs typeface="+mn-lt"/>
              </a:rPr>
              <a:t>0.73</a:t>
            </a:r>
            <a:r>
              <a:rPr lang="en-US" sz="1300" dirty="0">
                <a:ea typeface="+mn-lt"/>
                <a:cs typeface="+mn-lt"/>
              </a:rPr>
              <a:t>, Recall: </a:t>
            </a:r>
            <a:r>
              <a:rPr lang="en-US" sz="1300" b="1" dirty="0">
                <a:ea typeface="+mn-lt"/>
                <a:cs typeface="+mn-lt"/>
              </a:rPr>
              <a:t>0.80</a:t>
            </a:r>
            <a:r>
              <a:rPr lang="en-US" sz="1300" dirty="0">
                <a:ea typeface="+mn-lt"/>
                <a:cs typeface="+mn-lt"/>
              </a:rPr>
              <a:t>, F1-score: </a:t>
            </a:r>
            <a:r>
              <a:rPr lang="en-US" sz="1300" b="1" dirty="0">
                <a:ea typeface="+mn-lt"/>
                <a:cs typeface="+mn-lt"/>
              </a:rPr>
              <a:t>0.76</a:t>
            </a:r>
            <a:r>
              <a:rPr lang="en-US" sz="1300" dirty="0">
                <a:ea typeface="+mn-lt"/>
                <a:cs typeface="+mn-lt"/>
              </a:rPr>
              <a:t> (Fraud)</a:t>
            </a:r>
            <a:endParaRPr lang="en-US" sz="1300" dirty="0"/>
          </a:p>
          <a:p>
            <a:pPr lvl="1"/>
            <a:r>
              <a:rPr lang="en-US" sz="1300" dirty="0">
                <a:ea typeface="+mn-lt"/>
                <a:cs typeface="+mn-lt"/>
              </a:rPr>
              <a:t>AUC-ROC: </a:t>
            </a:r>
            <a:r>
              <a:rPr lang="en-US" sz="1300" b="1" dirty="0">
                <a:ea typeface="+mn-lt"/>
                <a:cs typeface="+mn-lt"/>
              </a:rPr>
              <a:t>0.8140</a:t>
            </a:r>
            <a:endParaRPr lang="en-US" sz="1300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0558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CB6E2F43-29E9-49D9-91FC-E5FEFAAA7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graph of a graph&#10;&#10;AI-generated content may be incorrect.">
            <a:extLst>
              <a:ext uri="{FF2B5EF4-FFF2-40B4-BE49-F238E27FC236}">
                <a16:creationId xmlns:a16="http://schemas.microsoft.com/office/drawing/2014/main" id="{93E3D725-B161-CE41-38E2-D356D2028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278" y="2871764"/>
            <a:ext cx="5956722" cy="3986237"/>
          </a:xfrm>
          <a:custGeom>
            <a:avLst/>
            <a:gdLst/>
            <a:ahLst/>
            <a:cxnLst/>
            <a:rect l="l" t="t" r="r" b="b"/>
            <a:pathLst>
              <a:path w="5580942" h="5519103">
                <a:moveTo>
                  <a:pt x="169765" y="0"/>
                </a:moveTo>
                <a:lnTo>
                  <a:pt x="5580942" y="0"/>
                </a:lnTo>
                <a:lnTo>
                  <a:pt x="5580942" y="5519103"/>
                </a:lnTo>
                <a:lnTo>
                  <a:pt x="9100" y="5519103"/>
                </a:lnTo>
                <a:lnTo>
                  <a:pt x="0" y="5474029"/>
                </a:lnTo>
                <a:lnTo>
                  <a:pt x="0" y="169765"/>
                </a:lnTo>
                <a:cubicBezTo>
                  <a:pt x="0" y="76006"/>
                  <a:pt x="76006" y="0"/>
                  <a:pt x="169765" y="0"/>
                </a:cubicBezTo>
                <a:close/>
              </a:path>
            </a:pathLst>
          </a:custGeom>
        </p:spPr>
      </p:pic>
      <p:sp>
        <p:nvSpPr>
          <p:cNvPr id="78" name="Oval 77">
            <a:extLst>
              <a:ext uri="{FF2B5EF4-FFF2-40B4-BE49-F238E27FC236}">
                <a16:creationId xmlns:a16="http://schemas.microsoft.com/office/drawing/2014/main" id="{8E63CC27-1C86-4653-8866-79C24C5C5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5924" y="1656147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3BA62E19-CD42-4C09-B825-844B4943D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7212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7DE078-C727-B9B8-F234-D842C734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Precision-Recall Curve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CE0B8-69BD-85E3-989C-5D424F78A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/>
              <a:t>XGBoost</a:t>
            </a:r>
            <a:r>
              <a:rPr lang="en-US" sz="2400" dirty="0"/>
              <a:t> demonstrated the best balance between recall and precision, achieving an AUC of 0.81.</a:t>
            </a:r>
          </a:p>
          <a:p>
            <a:endParaRPr lang="en-US" sz="2400"/>
          </a:p>
          <a:p>
            <a:r>
              <a:rPr lang="en-US" sz="2400" dirty="0"/>
              <a:t>This curve illustrates the trade-off between precision and recall for different thresholds. A higher area under the curve (AUC) indicates better fraud detection performance.</a:t>
            </a:r>
          </a:p>
        </p:txBody>
      </p:sp>
    </p:spTree>
    <p:extLst>
      <p:ext uri="{BB962C8B-B14F-4D97-AF65-F5344CB8AC3E}">
        <p14:creationId xmlns:p14="http://schemas.microsoft.com/office/powerpoint/2010/main" val="1165575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663154-E0E3-1CB5-B35A-BF72A0372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Business Impact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A2142-80D7-4B12-4724-E116C7EBE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500" dirty="0">
                <a:latin typeface="Avenir Next LT Pro"/>
                <a:ea typeface="Calibri"/>
                <a:cs typeface="Calibri"/>
              </a:rPr>
              <a:t>Financial Protection</a:t>
            </a:r>
            <a:endParaRPr lang="en-US" sz="1500" dirty="0">
              <a:latin typeface="Avenir Next LT Pro"/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500" dirty="0">
                <a:latin typeface="Avenir Next LT Pro"/>
                <a:ea typeface="Calibri"/>
                <a:cs typeface="Calibri"/>
              </a:rPr>
              <a:t>Reduces financial losses by detecting fraudulent transactions in real time.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500" dirty="0">
                <a:latin typeface="Avenir Next LT Pro"/>
                <a:ea typeface="Calibri"/>
                <a:cs typeface="Calibri"/>
              </a:rPr>
              <a:t>Minimizes chargeback costs and unauthorized refunds.</a:t>
            </a:r>
          </a:p>
          <a:p>
            <a:r>
              <a:rPr lang="en-US" sz="1500" dirty="0">
                <a:latin typeface="Avenir Next LT Pro"/>
                <a:ea typeface="Calibri"/>
                <a:cs typeface="Calibri"/>
              </a:rPr>
              <a:t>Enhanced Security &amp; Trust</a:t>
            </a:r>
            <a:endParaRPr lang="en-US" sz="1500" dirty="0">
              <a:latin typeface="Avenir Next LT Pro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500" dirty="0">
                <a:latin typeface="Avenir Next LT Pro"/>
                <a:ea typeface="Calibri"/>
                <a:cs typeface="Calibri"/>
              </a:rPr>
              <a:t>Builds customer confidence in secure transactions.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500" dirty="0">
                <a:latin typeface="Avenir Next LT Pro"/>
                <a:ea typeface="Calibri"/>
                <a:cs typeface="Calibri"/>
              </a:rPr>
              <a:t>Strengthens reputation by preventing </a:t>
            </a:r>
            <a:endParaRPr lang="en-US" sz="1500" dirty="0">
              <a:latin typeface="Avenir Next LT Pro"/>
            </a:endParaRPr>
          </a:p>
          <a:p>
            <a:r>
              <a:rPr lang="en-US" sz="1500" dirty="0">
                <a:ea typeface="+mn-lt"/>
                <a:cs typeface="+mn-lt"/>
              </a:rPr>
              <a:t>High recall minimizes fraud losses; low false positives preserve revenue and customer trust.</a:t>
            </a:r>
            <a:endParaRPr lang="en-US" sz="15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Block Arc 2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7569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A3A9E-899E-5A31-15A1-A161A4C03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  <a:ea typeface="+mj-lt"/>
                <a:cs typeface="+mj-lt"/>
              </a:rPr>
              <a:t>Conclusion &amp; Observations</a:t>
            </a:r>
            <a:endParaRPr lang="en-US" sz="37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00861-5B9A-9F05-3B3D-B37B9C036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ea typeface="+mn-lt"/>
                <a:cs typeface="+mn-lt"/>
              </a:rPr>
              <a:t>Key Findings:</a:t>
            </a:r>
            <a:endParaRPr lang="en-US"/>
          </a:p>
          <a:p>
            <a:pPr lvl="1"/>
            <a:r>
              <a:rPr lang="en-US" err="1">
                <a:ea typeface="+mn-lt"/>
                <a:cs typeface="+mn-lt"/>
              </a:rPr>
              <a:t>XGBoost</a:t>
            </a:r>
            <a:r>
              <a:rPr lang="en-US">
                <a:ea typeface="+mn-lt"/>
                <a:cs typeface="+mn-lt"/>
              </a:rPr>
              <a:t> performed best for fraud detection, balancing recall &amp; precision.</a:t>
            </a:r>
          </a:p>
          <a:p>
            <a:pPr lvl="1"/>
            <a:r>
              <a:rPr lang="en-US" dirty="0">
                <a:ea typeface="+mn-lt"/>
                <a:cs typeface="+mn-lt"/>
              </a:rPr>
              <a:t>Logistic Regression also showed strong recall for fraudulent cases.</a:t>
            </a:r>
          </a:p>
          <a:p>
            <a:r>
              <a:rPr lang="en-US" b="1" dirty="0">
                <a:ea typeface="+mn-lt"/>
                <a:cs typeface="+mn-lt"/>
              </a:rPr>
              <a:t>Next Steps: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Deploy model in production with continuous retraining.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Optimize feature selection for improved fraud detection.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7890654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ShapesVTI</vt:lpstr>
      <vt:lpstr>Credit Card Fraud Detection</vt:lpstr>
      <vt:lpstr>Project Overview</vt:lpstr>
      <vt:lpstr>Data Collecting &amp; Cleaning</vt:lpstr>
      <vt:lpstr>Data Exploration and Visualization</vt:lpstr>
      <vt:lpstr>Model Selection &amp; Training</vt:lpstr>
      <vt:lpstr>Model Performance</vt:lpstr>
      <vt:lpstr>Precision-Recall Curve Analysis</vt:lpstr>
      <vt:lpstr>Business Impact</vt:lpstr>
      <vt:lpstr>Conclusion &amp; Observations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466</cp:revision>
  <dcterms:created xsi:type="dcterms:W3CDTF">2025-03-05T08:40:37Z</dcterms:created>
  <dcterms:modified xsi:type="dcterms:W3CDTF">2025-03-14T10:27:18Z</dcterms:modified>
</cp:coreProperties>
</file>