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6488A-4F32-4046-59D5-C9BCAA510057}" v="112" dt="2025-02-28T09:42:43.427"/>
    <p1510:client id="{B0EE8B22-1455-5CD6-7BE8-F5E4DE2B4F18}" v="386" dt="2025-02-28T11:48:48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4A27970B3E43ABE/Predicting%20Loan%20Acceptance%20for%20Galaxy%20Bank_ColumnStack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4A27970B3E43ABE/Predicting%20Loan%20Acceptance%20for%20Galaxy%20Bank_BarCluster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Precision, Recall, F1-score for Acceptors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Category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873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B7-4CD5-842D-17AE01F2BB06}"/>
              </c:ext>
            </c:extLst>
          </c:dPt>
          <c:dPt>
            <c:idx val="2"/>
            <c:invertIfNegative val="0"/>
            <c:bubble3D val="0"/>
            <c:spPr>
              <a:solidFill>
                <a:srgbClr val="3C7D2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B7-4CD5-842D-17AE01F2BB06}"/>
              </c:ext>
            </c:extLst>
          </c:dPt>
          <c:dLbls>
            <c:dLbl>
              <c:idx val="0"/>
              <c:layout>
                <c:manualLayout>
                  <c:x val="-1.5625000000000001E-3"/>
                  <c:y val="-0.3403892392470849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B7-4CD5-842D-17AE01F2BB06}"/>
                </c:ext>
              </c:extLst>
            </c:dLbl>
            <c:dLbl>
              <c:idx val="1"/>
              <c:layout>
                <c:manualLayout>
                  <c:x val="-3.1250000000000765E-3"/>
                  <c:y val="-0.1464890089351389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B7-4CD5-842D-17AE01F2BB06}"/>
                </c:ext>
              </c:extLst>
            </c:dLbl>
            <c:dLbl>
              <c:idx val="2"/>
              <c:layout>
                <c:manualLayout>
                  <c:x val="-1.5277601289623992E-16"/>
                  <c:y val="-0.1999095633719598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B7-4CD5-842D-17AE01F2BB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0.89</c:v>
                </c:pt>
                <c:pt idx="1">
                  <c:v>0.32</c:v>
                </c:pt>
                <c:pt idx="2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86-402A-8B2F-58473AD989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1783744"/>
        <c:axId val="1001784224"/>
      </c:barChart>
      <c:catAx>
        <c:axId val="100178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784224"/>
        <c:crosses val="autoZero"/>
        <c:auto val="1"/>
        <c:lblAlgn val="ctr"/>
        <c:lblOffset val="100"/>
        <c:noMultiLvlLbl val="0"/>
      </c:catAx>
      <c:valAx>
        <c:axId val="1001784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78374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Feature Coefficients for Loan Acceptance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Coefficient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Income</c:v>
                </c:pt>
                <c:pt idx="1">
                  <c:v>Experience</c:v>
                </c:pt>
                <c:pt idx="2">
                  <c:v>CD Account</c:v>
                </c:pt>
                <c:pt idx="3">
                  <c:v>Age</c:v>
                </c:pt>
                <c:pt idx="4">
                  <c:v>CreditCard</c:v>
                </c:pt>
                <c:pt idx="5">
                  <c:v>Securities Account</c:v>
                </c:pt>
              </c:strCache>
            </c:strRef>
          </c:cat>
          <c:val>
            <c:numRef>
              <c:f>Sheet1!$B$2:$B$7</c:f>
              <c:numCache>
                <c:formatCode>0.000</c:formatCode>
                <c:ptCount val="6"/>
                <c:pt idx="0">
                  <c:v>0.1348</c:v>
                </c:pt>
                <c:pt idx="1">
                  <c:v>8.5599999999999996E-2</c:v>
                </c:pt>
                <c:pt idx="2">
                  <c:v>7.5399999999999995E-2</c:v>
                </c:pt>
                <c:pt idx="3">
                  <c:v>-7.85E-2</c:v>
                </c:pt>
                <c:pt idx="4">
                  <c:v>-2.1600000000000001E-2</c:v>
                </c:pt>
                <c:pt idx="5">
                  <c:v>-1.95E-2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7B-4AF2-AC16-9B4573ACB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25342983"/>
        <c:axId val="2025345031"/>
      </c:barChart>
      <c:catAx>
        <c:axId val="2025342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345031"/>
        <c:crosses val="autoZero"/>
        <c:auto val="1"/>
        <c:lblAlgn val="ctr"/>
        <c:lblOffset val="100"/>
        <c:noMultiLvlLbl val="0"/>
      </c:catAx>
      <c:valAx>
        <c:axId val="2025345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342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9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10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8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3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9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4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1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3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0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3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2866405"/>
          </a:xfrm>
        </p:spPr>
        <p:txBody>
          <a:bodyPr>
            <a:normAutofit fontScale="90000"/>
          </a:bodyPr>
          <a:lstStyle/>
          <a:p>
            <a:r>
              <a:rPr lang="en-US" sz="7200"/>
              <a:t>Predicting Loan Acceptance for Galaxy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7335835" cy="1475177"/>
          </a:xfrm>
        </p:spPr>
        <p:txBody>
          <a:bodyPr>
            <a:normAutofit/>
          </a:bodyPr>
          <a:lstStyle/>
          <a:p>
            <a:r>
              <a:rPr lang="en-US" sz="1600" dirty="0"/>
              <a:t>Presented by </a:t>
            </a:r>
            <a:r>
              <a:rPr lang="en-US" sz="1600" err="1"/>
              <a:t>Rigat</a:t>
            </a:r>
            <a:r>
              <a:rPr lang="en-US" sz="1600" dirty="0"/>
              <a:t> David Mahanan | February,2025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146F-F7FE-DAB7-C72E-E43CA4D3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7CCF-0D06-10CC-5DBE-207B8445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Implementation: </a:t>
            </a:r>
          </a:p>
          <a:p>
            <a:pPr indent="0">
              <a:buNone/>
            </a:pPr>
            <a:r>
              <a:rPr lang="en-US" dirty="0">
                <a:ea typeface="+mn-lt"/>
                <a:cs typeface="+mn-lt"/>
              </a:rPr>
              <a:t>Deploy model to score customers, target top 10% in real-time.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Next Steps: </a:t>
            </a:r>
          </a:p>
          <a:p>
            <a:pPr indent="0">
              <a:buNone/>
            </a:pPr>
            <a:r>
              <a:rPr lang="en-US" dirty="0">
                <a:ea typeface="+mn-lt"/>
                <a:cs typeface="+mn-lt"/>
              </a:rPr>
              <a:t>Start a small test campaign, keep an eye on the big improvement (8.2 times more conversions than before), and make the model better over time.</a:t>
            </a:r>
          </a:p>
          <a:p>
            <a:r>
              <a:rPr lang="en-US" dirty="0">
                <a:ea typeface="+mn-lt"/>
                <a:cs typeface="+mn-lt"/>
              </a:rPr>
              <a:t>The code for this model is fully prepared and ready for DevOps deployment.</a:t>
            </a:r>
          </a:p>
          <a:p>
            <a:pPr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080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53CD-7B53-0C6E-2EB1-C53D1544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D0C7-FD84-497C-3B05-D9BCD759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Objective: </a:t>
            </a:r>
          </a:p>
          <a:p>
            <a:pPr marL="285750" indent="0">
              <a:buNone/>
            </a:pPr>
            <a:r>
              <a:rPr lang="en-US" dirty="0"/>
              <a:t>Enhance marketing conversion rates by predicting which deposit customers will accept personal loans.</a:t>
            </a:r>
          </a:p>
          <a:p>
            <a:r>
              <a:rPr lang="en-US" dirty="0"/>
              <a:t>Context: </a:t>
            </a:r>
          </a:p>
          <a:p>
            <a:pPr marL="0" indent="0">
              <a:buNone/>
            </a:pPr>
            <a:r>
              <a:rPr lang="en-US" dirty="0"/>
              <a:t> Last year's campaign achieved &gt;9% conversion;  aim to improve with minimal budget.</a:t>
            </a:r>
          </a:p>
        </p:txBody>
      </p:sp>
    </p:spTree>
    <p:extLst>
      <p:ext uri="{BB962C8B-B14F-4D97-AF65-F5344CB8AC3E}">
        <p14:creationId xmlns:p14="http://schemas.microsoft.com/office/powerpoint/2010/main" val="425652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9A07-82BB-C581-D7A4-66CBD35B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1DAC-50C2-CB5A-0AF4-1DC77474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Dataset:</a:t>
            </a:r>
          </a:p>
          <a:p>
            <a:pPr indent="0">
              <a:buNone/>
            </a:pPr>
            <a:r>
              <a:rPr lang="en-US"/>
              <a:t>5,000 customers, 13 features (</a:t>
            </a:r>
            <a:r>
              <a:rPr lang="en-US" err="1"/>
              <a:t>e.g</a:t>
            </a:r>
            <a:r>
              <a:rPr lang="en-US"/>
              <a:t> Income, Education, </a:t>
            </a:r>
            <a:r>
              <a:rPr lang="en-US" err="1"/>
              <a:t>CCAvg</a:t>
            </a:r>
            <a:r>
              <a:rPr lang="en-US"/>
              <a:t>), Personal Loan target (0/1).</a:t>
            </a:r>
          </a:p>
          <a:p>
            <a:r>
              <a:rPr lang="en-US"/>
              <a:t>Key Stat:</a:t>
            </a:r>
          </a:p>
          <a:p>
            <a:pPr indent="0">
              <a:buNone/>
            </a:pPr>
            <a:r>
              <a:rPr lang="en-US"/>
              <a:t>9% loan acceptance rate (e.g., 480/5,000 from </a:t>
            </a:r>
            <a:r>
              <a:rPr lang="en-US" err="1"/>
              <a:t>value_counts</a:t>
            </a:r>
            <a:r>
              <a:rPr 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7531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74226-8B1F-C936-7595-A85E91C8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6654915" cy="1573072"/>
          </a:xfrm>
        </p:spPr>
        <p:txBody>
          <a:bodyPr>
            <a:normAutofit/>
          </a:bodyPr>
          <a:lstStyle/>
          <a:p>
            <a:r>
              <a:rPr lang="en-US"/>
              <a:t>Data Exploration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A10F-92EE-3810-A347-73B48536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083" y="5302933"/>
            <a:ext cx="5543989" cy="419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/>
              <a:t>Acceptance rate rises with education level</a:t>
            </a:r>
            <a:endParaRPr lang="en-US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4D726B2-5CEB-F539-1E55-65123499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41"/>
          <a:stretch/>
        </p:blipFill>
        <p:spPr>
          <a:xfrm>
            <a:off x="557606" y="1541450"/>
            <a:ext cx="5747977" cy="3761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6602A-9AA4-A21E-008A-962DE83E80ED}"/>
              </a:ext>
            </a:extLst>
          </p:cNvPr>
          <p:cNvSpPr txBox="1"/>
          <p:nvPr/>
        </p:nvSpPr>
        <p:spPr>
          <a:xfrm>
            <a:off x="709831" y="5306067"/>
            <a:ext cx="4891997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sz="2000"/>
              <a:t>Higher income among loan acceptors</a:t>
            </a:r>
          </a:p>
        </p:txBody>
      </p:sp>
      <p:pic>
        <p:nvPicPr>
          <p:cNvPr id="5" name="Picture 4" descr="A graph of different colored rectangles&#10;&#10;AI-generated content may be incorrect.">
            <a:extLst>
              <a:ext uri="{FF2B5EF4-FFF2-40B4-BE49-F238E27FC236}">
                <a16:creationId xmlns:a16="http://schemas.microsoft.com/office/drawing/2014/main" id="{6929B9A9-304B-8265-57C1-9CF7FF40C1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20"/>
          <a:stretch/>
        </p:blipFill>
        <p:spPr>
          <a:xfrm>
            <a:off x="6309477" y="1555826"/>
            <a:ext cx="5774943" cy="376135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7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6E19-E097-EE37-0E1F-3C73080F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AC9A-0A3E-DD0A-4B0D-1C07E199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724023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Approach: </a:t>
            </a:r>
          </a:p>
          <a:p>
            <a:pPr marL="0" indent="0">
              <a:buNone/>
            </a:pPr>
            <a:r>
              <a:rPr lang="en-US" dirty="0"/>
              <a:t> Multi-variable linear regression on scaled features</a:t>
            </a:r>
          </a:p>
          <a:p>
            <a:r>
              <a:rPr lang="en-US" dirty="0"/>
              <a:t>Process:</a:t>
            </a:r>
          </a:p>
          <a:p>
            <a:pPr indent="0">
              <a:buNone/>
            </a:pPr>
            <a:r>
              <a:rPr lang="en-US" dirty="0"/>
              <a:t>70/30 train-test split, standardized features, trained model.</a:t>
            </a:r>
          </a:p>
          <a:p>
            <a:pPr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F8E5-1AB5-A5A6-834C-C55E2B11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A2AA-EC87-7BFD-B994-F6E8507D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16320"/>
            <a:ext cx="6004746" cy="404490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dirty="0"/>
              <a:t>Regression Metrics:</a:t>
            </a:r>
          </a:p>
          <a:p>
            <a:pPr indent="0">
              <a:buNone/>
            </a:pPr>
            <a:r>
              <a:rPr lang="en-US" sz="2000" dirty="0"/>
              <a:t>Mean Squared Error (MSE): 0.0554</a:t>
            </a:r>
          </a:p>
          <a:p>
            <a:pPr indent="0">
              <a:buNone/>
            </a:pPr>
            <a:r>
              <a:rPr lang="en-US" sz="2000" dirty="0"/>
              <a:t>R-squared (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R²): 0.4091</a:t>
            </a: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Insight:</a:t>
            </a:r>
          </a:p>
          <a:p>
            <a:pPr indent="0">
              <a:buNone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Model explains 41% of variance in loan acceptance likelihood.</a:t>
            </a: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Classification Metrics(Reference, Threshold = 0.5):</a:t>
            </a:r>
          </a:p>
          <a:p>
            <a:pPr marL="514350"/>
            <a:r>
              <a:rPr lang="en-US" sz="2000" dirty="0">
                <a:ea typeface="+mn-lt"/>
                <a:cs typeface="+mn-lt"/>
              </a:rPr>
              <a:t>Accuracy: 93% (93% of predictions correct, note class imbalance).</a:t>
            </a:r>
            <a:endParaRPr lang="en-US" sz="2000" dirty="0"/>
          </a:p>
          <a:p>
            <a:pPr marL="514350"/>
            <a:r>
              <a:rPr lang="en-US" sz="2000" dirty="0">
                <a:ea typeface="+mn-lt"/>
                <a:cs typeface="+mn-lt"/>
              </a:rPr>
              <a:t>For Loan Acceptors (Class 1):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Precision: 89% (89% of predicted acceptors were correct).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Recall: 32% (32% of actual acceptors were identified).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F1-score: 48% (balanced measure, indicates room for improvement).</a:t>
            </a:r>
            <a:endParaRPr lang="en-US" sz="16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837B12-7B75-80B4-4B08-15C781470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873882"/>
              </p:ext>
            </p:extLst>
          </p:nvPr>
        </p:nvGraphicFramePr>
        <p:xfrm>
          <a:off x="6458435" y="1631881"/>
          <a:ext cx="5459392" cy="358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046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1B29-C0B5-D3FF-8341-1504B58F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AF96-8146-4330-3F64-E6238CB7B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14943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Coefficients: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Top Positive: Income (0.1348), Experience (0.0856), CD Account (0.0754).</a:t>
            </a:r>
            <a:endParaRPr lang="en-US" sz="24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Negative: Age (-0.0785), CreditCard (-0.0216), Securities Account (-0.0195).</a:t>
            </a:r>
            <a:endParaRPr lang="en-US" sz="2400">
              <a:ea typeface="+mn-lt"/>
              <a:cs typeface="+mn-lt"/>
            </a:endParaRP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93CA77-6168-59ED-3AB1-FB192AE0BF6F}"/>
              </a:ext>
              <a:ext uri="{147F2762-F138-4A5C-976F-8EAC2B608ADB}">
                <a16:predDERef xmlns:a16="http://schemas.microsoft.com/office/drawing/2014/main" pred="{6C45D9B6-3027-64C8-B0C7-A8DB70F4FE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098218"/>
              </p:ext>
            </p:extLst>
          </p:nvPr>
        </p:nvGraphicFramePr>
        <p:xfrm>
          <a:off x="6100852" y="1515519"/>
          <a:ext cx="5154183" cy="4247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120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CB3A7-151F-A4BD-E5E5-FA87F6E9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415394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Business Impact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3679-7608-F50F-999C-13FF80B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Result: Acceptance rate in top 10% predicted: 74.00%.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Lift: From 9% baseline to 74%, an 8.2x increase.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ROI: Dramatic improvement in conversions with same budget by targeting top prospects.</a:t>
            </a:r>
            <a:endParaRPr lang="en-US" sz="2200" dirty="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1CDC6F51-5CDC-5D49-19BD-70DDCECF3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28" y="994479"/>
            <a:ext cx="7557854" cy="47664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6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EE66-8F2E-31C8-749D-FE55365E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4756"/>
            <a:ext cx="8212656" cy="405006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Risks:</a:t>
            </a:r>
            <a:endParaRPr lang="en-US" b="1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Continuous predictions may cause the model's predictions to be too high or too low (e.g., </a:t>
            </a:r>
            <a:r>
              <a:rPr lang="en-US">
                <a:ea typeface="+mn-lt"/>
                <a:cs typeface="+mn-lt"/>
              </a:rPr>
              <a:t>numbers greater than 1 or less than 0).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It assumes past customer behavior will stay the same in the future.</a:t>
            </a:r>
          </a:p>
          <a:p>
            <a:r>
              <a:rPr lang="en-US" b="1">
                <a:ea typeface="+mn-lt"/>
                <a:cs typeface="+mn-lt"/>
              </a:rPr>
              <a:t>Solutions: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Check the model with new campaign results.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Try using a different model, like logistic regression, for better results in the future</a:t>
            </a:r>
            <a:endParaRPr lang="en-US" sz="2400"/>
          </a:p>
          <a:p>
            <a:r>
              <a:rPr lang="en-US" b="1" dirty="0">
                <a:ea typeface="+mn-lt"/>
                <a:cs typeface="+mn-lt"/>
              </a:rPr>
              <a:t>Notes: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 used a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multi-linear regression model</a:t>
            </a:r>
            <a:r>
              <a:rPr lang="en-US" dirty="0">
                <a:ea typeface="+mn-lt"/>
                <a:cs typeface="+mn-lt"/>
              </a:rPr>
              <a:t> to predict how likely customers are to take a loan.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Normally, a logistic regression model would work better for yes/no answers like this. I picked the linear model because that’s what the project asked for.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 model  could be made better by fine-tuning it, testing it more ways, or improving the data we use.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The model isn’t great at finding customers who will accept loans—it only catches 32% of them. This means we might miss a lot of potential loan takers, which could lower our success rate unless we change how we target them, like lowering the cutoff point or switching to logistic regression.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0C965-8901-4DC3-195F-146F54A8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Risks, Limitations, and Notes</a:t>
            </a:r>
          </a:p>
        </p:txBody>
      </p:sp>
    </p:spTree>
    <p:extLst>
      <p:ext uri="{BB962C8B-B14F-4D97-AF65-F5344CB8AC3E}">
        <p14:creationId xmlns:p14="http://schemas.microsoft.com/office/powerpoint/2010/main" val="333486954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PunchcardVTI</vt:lpstr>
      <vt:lpstr>Predicting Loan Acceptance for Galaxy Bank</vt:lpstr>
      <vt:lpstr>Problem Statement</vt:lpstr>
      <vt:lpstr>Data Overview</vt:lpstr>
      <vt:lpstr>Data Exploration Insights</vt:lpstr>
      <vt:lpstr>Model Building</vt:lpstr>
      <vt:lpstr>Model Evaluation</vt:lpstr>
      <vt:lpstr>Feature Importance</vt:lpstr>
      <vt:lpstr>Business Impact</vt:lpstr>
      <vt:lpstr>Risks, Limitations, and Notes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235</cp:revision>
  <dcterms:created xsi:type="dcterms:W3CDTF">2025-02-25T10:55:28Z</dcterms:created>
  <dcterms:modified xsi:type="dcterms:W3CDTF">2025-02-28T11:51:19Z</dcterms:modified>
</cp:coreProperties>
</file>