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3"/>
  </p:notesMasterIdLst>
  <p:sldIdLst>
    <p:sldId id="268" r:id="rId2"/>
    <p:sldId id="256" r:id="rId3"/>
    <p:sldId id="257" r:id="rId4"/>
    <p:sldId id="269" r:id="rId5"/>
    <p:sldId id="270" r:id="rId6"/>
    <p:sldId id="271" r:id="rId7"/>
    <p:sldId id="276"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7"/>
    <p:restoredTop sz="94694"/>
  </p:normalViewPr>
  <p:slideViewPr>
    <p:cSldViewPr snapToGrid="0" snapToObjects="1">
      <p:cViewPr varScale="1">
        <p:scale>
          <a:sx n="84" d="100"/>
          <a:sy n="84" d="100"/>
        </p:scale>
        <p:origin x="9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aqi.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677656"/>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What would you research next, if you had two more weeks?</a:t>
            </a:r>
          </a:p>
          <a:p>
            <a:pPr marL="857250" indent="-857250">
              <a:buFont typeface="Arial" panose="020B0604020202020204" pitchFamily="34" charset="0"/>
              <a:buChar char="•"/>
            </a:pPr>
            <a:r>
              <a:rPr lang="en-US" dirty="0">
                <a:solidFill>
                  <a:schemeClr val="bg1"/>
                </a:solidFill>
              </a:rPr>
              <a:t>Plotting our AQI data against the recoveries, deaths, and confirmed cases in each country to gain an insight on the correlation of Air Quality Index on COVID-19</a:t>
            </a:r>
          </a:p>
          <a:p>
            <a:pPr marL="857250" indent="-857250">
              <a:buFont typeface="Arial" panose="020B0604020202020204" pitchFamily="34" charset="0"/>
              <a:buChar char="•"/>
            </a:pPr>
            <a:r>
              <a:rPr lang="en-US" dirty="0">
                <a:solidFill>
                  <a:schemeClr val="bg1"/>
                </a:solidFill>
              </a:rPr>
              <a:t>Finding other data we could use to find relevant correlations between AQI: transportation, number of commuters on the road, manufacturing industries</a:t>
            </a:r>
          </a:p>
          <a:p>
            <a:pPr marL="857250" indent="-857250">
              <a:buFont typeface="Arial" panose="020B0604020202020204" pitchFamily="34" charset="0"/>
              <a:buChar char="•"/>
            </a:pPr>
            <a:r>
              <a:rPr lang="en-US" dirty="0">
                <a:solidFill>
                  <a:schemeClr val="bg1"/>
                </a:solidFill>
              </a:rPr>
              <a:t>Observe other environmental measures: water pollution </a:t>
            </a:r>
          </a:p>
          <a:p>
            <a:pPr marL="857250" indent="-857250">
              <a:buFont typeface="Arial" panose="020B0604020202020204" pitchFamily="34" charset="0"/>
              <a:buChar char="•"/>
            </a:pPr>
            <a:r>
              <a:rPr lang="en-US" dirty="0">
                <a:solidFill>
                  <a:schemeClr val="bg1"/>
                </a:solidFill>
              </a:rPr>
              <a:t>Report out statistical inferences </a:t>
            </a:r>
          </a:p>
          <a:p>
            <a:pPr marL="857250" indent="-857250">
              <a:buFont typeface="Arial" panose="020B0604020202020204" pitchFamily="34" charset="0"/>
              <a:buChar char="•"/>
            </a:pPr>
            <a:r>
              <a:rPr lang="en-US" dirty="0">
                <a:solidFill>
                  <a:schemeClr val="bg1"/>
                </a:solidFill>
              </a:rPr>
              <a:t>Account for other variables impacting AQI: population, natural vs man-made factors in pollution, city location (port city, inland, </a:t>
            </a:r>
            <a:r>
              <a:rPr lang="en-US" dirty="0" err="1">
                <a:solidFill>
                  <a:schemeClr val="bg1"/>
                </a:solidFill>
              </a:rPr>
              <a:t>etc</a:t>
            </a:r>
            <a:r>
              <a:rPr lang="en-US" dirty="0">
                <a:solidFill>
                  <a:schemeClr val="bg1"/>
                </a:solidFill>
              </a:rPr>
              <a:t>)</a:t>
            </a:r>
          </a:p>
        </p:txBody>
      </p:sp>
    </p:spTree>
    <p:extLst>
      <p:ext uri="{BB962C8B-B14F-4D97-AF65-F5344CB8AC3E}">
        <p14:creationId xmlns:p14="http://schemas.microsoft.com/office/powerpoint/2010/main" val="26748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Ecker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093428"/>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000" b="0" i="0" u="none" strike="noStrike" dirty="0">
                <a:solidFill>
                  <a:srgbClr val="000000"/>
                </a:solidFill>
                <a:effectLst/>
                <a:latin typeface="Roboto"/>
              </a:rPr>
              <a:t>What is the correlation between air quality around the world and public health response to Novel Coronavirus?</a:t>
            </a:r>
          </a:p>
          <a:p>
            <a:pPr marL="914400" lvl="1" indent="-457200">
              <a:buFont typeface="Arial" panose="020B0604020202020204" pitchFamily="34" charset="0"/>
              <a:buChar char="•"/>
            </a:pPr>
            <a:r>
              <a:rPr lang="en-US" sz="2000" dirty="0">
                <a:solidFill>
                  <a:srgbClr val="000000"/>
                </a:solidFill>
                <a:latin typeface="Roboto"/>
              </a:rPr>
              <a:t>To learn how various global public health responses to COVID19 affect AQI in different cities around the world</a:t>
            </a:r>
            <a:endParaRPr lang="en-US" sz="2800" dirty="0"/>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a:p>
            <a:pPr marL="457200" indent="-457200">
              <a:buFont typeface="Arial" panose="020B0604020202020204" pitchFamily="34" charset="0"/>
              <a:buChar char="•"/>
            </a:pPr>
            <a:r>
              <a:rPr lang="en-US" sz="2400" dirty="0">
                <a:solidFill>
                  <a:schemeClr val="bg1"/>
                </a:solidFill>
              </a:rPr>
              <a:t>We used historical and current AQI data to compare levels of air quality in 16 cities around the world and found surprising trends. Generally, AQI was lower worldwide in 2020 from January to July. </a:t>
            </a:r>
          </a:p>
          <a:p>
            <a:pPr marL="457200" indent="-457200">
              <a:buFont typeface="Arial" panose="020B0604020202020204" pitchFamily="34" charset="0"/>
              <a:buChar char="•"/>
            </a:pPr>
            <a:r>
              <a:rPr lang="en-US" sz="2400" dirty="0">
                <a:solidFill>
                  <a:schemeClr val="bg1"/>
                </a:solidFill>
              </a:rPr>
              <a:t>Not statistically proven and further analysis needs to be made </a:t>
            </a:r>
            <a:endParaRPr lang="en-US" sz="2000" dirty="0">
              <a:solidFill>
                <a:schemeClr val="bg1"/>
              </a:solidFill>
            </a:endParaRP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85761"/>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a:p>
            <a:pPr marL="457200" indent="-457200">
              <a:buFont typeface="Arial" panose="020B0604020202020204" pitchFamily="34" charset="0"/>
              <a:buChar char="•"/>
            </a:pPr>
            <a:r>
              <a:rPr lang="en-US" sz="1800" b="0" i="0" u="none" strike="noStrike" dirty="0">
                <a:solidFill>
                  <a:srgbClr val="000000"/>
                </a:solidFill>
                <a:effectLst/>
                <a:latin typeface="Roboto"/>
              </a:rPr>
              <a:t>What is the correlation between air quality around the world and public health response to Novel Coronavirus?</a:t>
            </a:r>
          </a:p>
          <a:p>
            <a:pPr marL="457200" indent="-457200">
              <a:buFont typeface="Arial" panose="020B0604020202020204" pitchFamily="34" charset="0"/>
              <a:buChar char="•"/>
            </a:pPr>
            <a:r>
              <a:rPr lang="en-US" b="0" i="0" dirty="0">
                <a:solidFill>
                  <a:srgbClr val="1D1C1D"/>
                </a:solidFill>
                <a:effectLst/>
                <a:latin typeface="Roboto"/>
              </a:rPr>
              <a:t>We were able to obtain successful data from </a:t>
            </a:r>
            <a:r>
              <a:rPr lang="en-US" b="0" i="0" u="none" strike="noStrike" dirty="0">
                <a:effectLst/>
                <a:latin typeface="Roboto"/>
                <a:hlinkClick r:id="rId4">
                  <a:extLst>
                    <a:ext uri="{A12FA001-AC4F-418D-AE19-62706E023703}">
                      <ahyp:hlinkClr xmlns:ahyp="http://schemas.microsoft.com/office/drawing/2018/hyperlinkcolor" val="tx"/>
                    </a:ext>
                  </a:extLst>
                </a:hlinkClick>
              </a:rPr>
              <a:t>https://waqi.info</a:t>
            </a:r>
            <a:r>
              <a:rPr lang="en-US" b="0" i="0" u="none" strike="noStrike" dirty="0">
                <a:solidFill>
                  <a:srgbClr val="898453"/>
                </a:solidFill>
                <a:effectLst/>
                <a:latin typeface="Roboto"/>
                <a:hlinkClick r:id="rId4">
                  <a:extLst>
                    <a:ext uri="{A12FA001-AC4F-418D-AE19-62706E023703}">
                      <ahyp:hlinkClr xmlns:ahyp="http://schemas.microsoft.com/office/drawing/2018/hyperlinkcolor" val="tx"/>
                    </a:ext>
                  </a:extLst>
                </a:hlinkClick>
              </a:rPr>
              <a:t>/</a:t>
            </a:r>
            <a:r>
              <a:rPr lang="en-US" b="0" i="0" dirty="0">
                <a:solidFill>
                  <a:srgbClr val="1D1C1D"/>
                </a:solidFill>
                <a:effectLst/>
                <a:latin typeface="Roboto"/>
              </a:rPr>
              <a:t>. From here, we pulled daily pm25 data from 16 major cities around the world via csv files and were able to convert pm25 to AQI. PM2.5 or Fine Particular Matter is an air pollutant that is a concern for people’s health when levels are too high and is also a universal measure of pollution. AQI is what governments use to report to the public how polluted the air currently is. The lower the AQI, the cleaner the air. </a:t>
            </a:r>
            <a:endParaRPr lang="en-US" b="0" dirty="0">
              <a:effectLst/>
              <a:latin typeface="Roboto"/>
            </a:endParaRPr>
          </a:p>
          <a:p>
            <a:br>
              <a:rPr lang="en-US" sz="2800" dirty="0"/>
            </a:br>
            <a:endParaRPr lang="en-US" sz="2800" dirty="0"/>
          </a:p>
          <a:p>
            <a:endParaRPr lang="en-US" sz="2800" dirty="0"/>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585871"/>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Exploration and cleanup process </a:t>
            </a:r>
          </a:p>
          <a:p>
            <a:pPr marL="457200" indent="-457200">
              <a:buFont typeface="Arial" panose="020B0604020202020204" pitchFamily="34" charset="0"/>
              <a:buChar char="•"/>
            </a:pPr>
            <a:r>
              <a:rPr lang="en-US" sz="2000" dirty="0">
                <a:solidFill>
                  <a:schemeClr val="bg1"/>
                </a:solidFill>
              </a:rPr>
              <a:t>Countries selected representing the various public health responses ranging from:</a:t>
            </a:r>
          </a:p>
          <a:p>
            <a:pPr marL="914400" lvl="1" indent="-457200">
              <a:buFont typeface="Arial" panose="020B0604020202020204" pitchFamily="34" charset="0"/>
              <a:buChar char="•"/>
            </a:pPr>
            <a:r>
              <a:rPr lang="en-US" sz="2000" dirty="0">
                <a:solidFill>
                  <a:schemeClr val="bg1"/>
                </a:solidFill>
              </a:rPr>
              <a:t>Lockdowns: China, Italy, India, South Korea  </a:t>
            </a:r>
          </a:p>
          <a:p>
            <a:pPr marL="914400" lvl="1" indent="-457200">
              <a:buFont typeface="Arial" panose="020B0604020202020204" pitchFamily="34" charset="0"/>
              <a:buChar char="•"/>
            </a:pPr>
            <a:r>
              <a:rPr lang="en-US" sz="2000" dirty="0">
                <a:solidFill>
                  <a:schemeClr val="bg1"/>
                </a:solidFill>
              </a:rPr>
              <a:t>Recommending Social distancing/Decisions made regionally: US, Australia</a:t>
            </a:r>
          </a:p>
          <a:p>
            <a:pPr marL="914400" lvl="1" indent="-457200">
              <a:buFont typeface="Arial" panose="020B0604020202020204" pitchFamily="34" charset="0"/>
              <a:buChar char="•"/>
            </a:pPr>
            <a:r>
              <a:rPr lang="en-US" sz="2000" dirty="0">
                <a:solidFill>
                  <a:schemeClr val="bg1"/>
                </a:solidFill>
              </a:rPr>
              <a:t>Preserving open economy: Sweden</a:t>
            </a:r>
          </a:p>
          <a:p>
            <a:pPr marL="457200" indent="-457200">
              <a:buFont typeface="Arial" panose="020B0604020202020204" pitchFamily="34" charset="0"/>
              <a:buChar char="•"/>
            </a:pPr>
            <a:r>
              <a:rPr lang="en-US" sz="2000" dirty="0">
                <a:solidFill>
                  <a:schemeClr val="bg1"/>
                </a:solidFill>
              </a:rPr>
              <a:t> Finding historical AQI rates in 16 cities over the same timespan as COVID-19</a:t>
            </a:r>
          </a:p>
          <a:p>
            <a:pPr marL="457200" indent="-457200">
              <a:buFont typeface="Arial" panose="020B0604020202020204" pitchFamily="34" charset="0"/>
              <a:buChar char="•"/>
            </a:pPr>
            <a:r>
              <a:rPr lang="en-US" sz="2000" dirty="0">
                <a:solidFill>
                  <a:schemeClr val="bg1"/>
                </a:solidFill>
              </a:rPr>
              <a:t>AQI data: aggregating mean AQI</a:t>
            </a:r>
          </a:p>
          <a:p>
            <a:pPr marL="457200" indent="-457200">
              <a:buFont typeface="Arial" panose="020B0604020202020204" pitchFamily="34" charset="0"/>
              <a:buChar char="•"/>
            </a:pPr>
            <a:r>
              <a:rPr lang="en-US" sz="2000" dirty="0">
                <a:solidFill>
                  <a:schemeClr val="bg1"/>
                </a:solidFill>
              </a:rPr>
              <a:t>Selecting a measure to explore how AQI might correlate with COVID-19: number of deaths</a:t>
            </a:r>
          </a:p>
          <a:p>
            <a:pPr marL="457200" indent="-457200">
              <a:buFont typeface="Arial" panose="020B0604020202020204" pitchFamily="34" charset="0"/>
              <a:buChar char="•"/>
            </a:pPr>
            <a:r>
              <a:rPr lang="en-US" sz="2400" dirty="0"/>
              <a:t>Insights while exploring the data</a:t>
            </a:r>
          </a:p>
          <a:p>
            <a:pPr marL="457200" indent="-457200">
              <a:buFont typeface="Arial" panose="020B0604020202020204" pitchFamily="34" charset="0"/>
              <a:buChar char="•"/>
            </a:pPr>
            <a:r>
              <a:rPr lang="en-US" sz="2000" dirty="0">
                <a:solidFill>
                  <a:schemeClr val="bg1"/>
                </a:solidFill>
              </a:rPr>
              <a:t> Air pollution determined by several measures. We selected PM2.5 and converted to AQI</a:t>
            </a:r>
          </a:p>
          <a:p>
            <a:pPr marL="457200" indent="-457200">
              <a:buFont typeface="Arial" panose="020B0604020202020204" pitchFamily="34" charset="0"/>
              <a:buChar char="•"/>
            </a:pPr>
            <a:r>
              <a:rPr lang="en-US" sz="2000" dirty="0">
                <a:solidFill>
                  <a:schemeClr val="bg1"/>
                </a:solidFill>
              </a:rPr>
              <a:t>Not all cities had same amount observation points, lack of data for certain year or months</a:t>
            </a:r>
          </a:p>
          <a:p>
            <a:pPr marL="457200" indent="-457200">
              <a:buFont typeface="Arial" panose="020B0604020202020204" pitchFamily="34" charset="0"/>
              <a:buChar char="•"/>
            </a:pPr>
            <a:r>
              <a:rPr lang="en-US" sz="2000" dirty="0">
                <a:solidFill>
                  <a:schemeClr val="bg1"/>
                </a:solidFill>
              </a:rPr>
              <a:t>COVID-deaths were collected by cumulative deaths, not daily</a:t>
            </a:r>
          </a:p>
          <a:p>
            <a:pPr marL="457200" indent="-457200">
              <a:buFont typeface="Arial" panose="020B0604020202020204" pitchFamily="34" charset="0"/>
              <a:buChar char="•"/>
            </a:pPr>
            <a:r>
              <a:rPr lang="en-US" sz="2000" dirty="0">
                <a:solidFill>
                  <a:schemeClr val="bg1"/>
                </a:solidFill>
              </a:rPr>
              <a:t>Plotting categorical data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49299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Discuss any problems that arose after exploring the data, and how you resolved them </a:t>
            </a:r>
          </a:p>
          <a:p>
            <a:pPr marL="457200" indent="-457200">
              <a:buFont typeface="Arial" panose="020B0604020202020204" pitchFamily="34" charset="0"/>
              <a:buChar char="•"/>
            </a:pPr>
            <a:r>
              <a:rPr lang="en-US" b="0" i="0" dirty="0">
                <a:solidFill>
                  <a:srgbClr val="1D1C1D"/>
                </a:solidFill>
                <a:effectLst/>
                <a:latin typeface="Roboto"/>
              </a:rPr>
              <a:t>The main issue that arose was that there was not enough data for some cities. For example, Moscow and Johannesburg did not have enough daily data to compute our average monthly AQI calculations. Fortunately, there was enough data in 2020 for every city. The years prior to 2020 were used for comparison. Furthermore, we wanted to compare the years that COVID-19 was non-existent to the year that it was existent. Because of this, we had to use data from different years that did have enough data for us to work with.</a:t>
            </a:r>
            <a:endParaRPr lang="en-US" dirty="0">
              <a:latin typeface="Roboto"/>
            </a:endParaRPr>
          </a:p>
        </p:txBody>
      </p:sp>
    </p:spTree>
    <p:extLst>
      <p:ext uri="{BB962C8B-B14F-4D97-AF65-F5344CB8AC3E}">
        <p14:creationId xmlns:p14="http://schemas.microsoft.com/office/powerpoint/2010/main" val="20704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508653"/>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Discuss the steps you took to analyze the data and answer each question you asked in your proposal</a:t>
            </a:r>
          </a:p>
          <a:p>
            <a:pPr marL="857250" indent="-857250">
              <a:buFont typeface="Arial" panose="020B0604020202020204" pitchFamily="34" charset="0"/>
              <a:buChar char="•"/>
            </a:pPr>
            <a:r>
              <a:rPr lang="en-US" b="0" i="0" dirty="0">
                <a:solidFill>
                  <a:srgbClr val="1D1C1D"/>
                </a:solidFill>
                <a:effectLst/>
                <a:latin typeface="Roboto"/>
              </a:rPr>
              <a:t>The first step was to find and import the correct csv’s. It was important to find daily data for 2020 and daily data for a couple of years prior to 2020. The next big step was cleaning our data, setting it up into data frames, and figuring out our AQI numbers. We did this buy converting the daily PM2.5 numbers into monthly AQI numbers. After we had monthly AQI numbers for 2020 and the years leading up to it, it was easy to plot our info into line charts, showing historical AQI trends for each city. Also, we were able to create a heat map of the levels of AQI from each city over the years using an API.</a:t>
            </a:r>
            <a:endParaRPr lang="en-US" dirty="0">
              <a:latin typeface="Roboto"/>
            </a:endParaRPr>
          </a:p>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p:txBody>
      </p:sp>
    </p:spTree>
    <p:extLst>
      <p:ext uri="{BB962C8B-B14F-4D97-AF65-F5344CB8AC3E}">
        <p14:creationId xmlns:p14="http://schemas.microsoft.com/office/powerpoint/2010/main" val="3710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DISCUSSION/FINDINGS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47787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Findings/Inferences/General conclusions</a:t>
            </a:r>
          </a:p>
          <a:p>
            <a:pPr marL="857250" indent="-857250">
              <a:buFont typeface="Arial" panose="020B0604020202020204" pitchFamily="34" charset="0"/>
              <a:buChar char="•"/>
            </a:pPr>
            <a:r>
              <a:rPr lang="en-US" sz="2400" b="0" i="0" dirty="0">
                <a:solidFill>
                  <a:srgbClr val="1D1C1D"/>
                </a:solidFill>
                <a:effectLst/>
                <a:latin typeface="Slack-Lato"/>
              </a:rPr>
              <a:t>For the most part, our hypothesis was generally true: the Air Quality Index was lower on average for the most part of 2020 for most cities, and in the instances that this is not true, there most likely was another variable that kept AQI up that we weren’t able to dive into more in depth: ordnances relating to COVID19 and areas’ reaction to the pandemic, fluctuating weather patterns and geographical limitations, and policies during this time which may have “backfired” in preventing COVID and/or decreased the Air Quality as a side effect</a:t>
            </a:r>
            <a:endParaRPr lang="en-US" sz="2400" dirty="0"/>
          </a:p>
        </p:txBody>
      </p:sp>
    </p:spTree>
    <p:extLst>
      <p:ext uri="{BB962C8B-B14F-4D97-AF65-F5344CB8AC3E}">
        <p14:creationId xmlns:p14="http://schemas.microsoft.com/office/powerpoint/2010/main" val="2427263753"/>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1056</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 Cond</vt:lpstr>
      <vt:lpstr>Avenir Next Condensed</vt:lpstr>
      <vt:lpstr>Calibri</vt:lpstr>
      <vt:lpstr>Modern Love</vt:lpstr>
      <vt:lpstr>Roboto</vt:lpstr>
      <vt:lpstr>Slack-Lato</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Alvaro McRae</cp:lastModifiedBy>
  <cp:revision>39</cp:revision>
  <dcterms:created xsi:type="dcterms:W3CDTF">2020-07-28T22:48:38Z</dcterms:created>
  <dcterms:modified xsi:type="dcterms:W3CDTF">2020-07-30T19:56:15Z</dcterms:modified>
</cp:coreProperties>
</file>